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39"/>
  </p:notesMasterIdLst>
  <p:handoutMasterIdLst>
    <p:handoutMasterId r:id="rId140"/>
  </p:handoutMasterIdLst>
  <p:sldIdLst>
    <p:sldId id="256" r:id="rId2"/>
    <p:sldId id="399" r:id="rId3"/>
    <p:sldId id="400" r:id="rId4"/>
    <p:sldId id="407" r:id="rId5"/>
    <p:sldId id="408" r:id="rId6"/>
    <p:sldId id="403" r:id="rId7"/>
    <p:sldId id="404" r:id="rId8"/>
    <p:sldId id="409" r:id="rId9"/>
    <p:sldId id="406" r:id="rId10"/>
    <p:sldId id="486" r:id="rId11"/>
    <p:sldId id="410" r:id="rId12"/>
    <p:sldId id="412" r:id="rId13"/>
    <p:sldId id="411" r:id="rId14"/>
    <p:sldId id="413" r:id="rId15"/>
    <p:sldId id="414" r:id="rId16"/>
    <p:sldId id="464" r:id="rId17"/>
    <p:sldId id="452" r:id="rId18"/>
    <p:sldId id="451" r:id="rId19"/>
    <p:sldId id="415" r:id="rId20"/>
    <p:sldId id="297" r:id="rId21"/>
    <p:sldId id="416" r:id="rId22"/>
    <p:sldId id="475" r:id="rId23"/>
    <p:sldId id="418" r:id="rId24"/>
    <p:sldId id="487" r:id="rId25"/>
    <p:sldId id="357" r:id="rId26"/>
    <p:sldId id="419" r:id="rId27"/>
    <p:sldId id="532" r:id="rId28"/>
    <p:sldId id="420" r:id="rId29"/>
    <p:sldId id="477" r:id="rId30"/>
    <p:sldId id="302" r:id="rId31"/>
    <p:sldId id="421" r:id="rId32"/>
    <p:sldId id="540" r:id="rId33"/>
    <p:sldId id="537" r:id="rId34"/>
    <p:sldId id="538" r:id="rId35"/>
    <p:sldId id="533" r:id="rId36"/>
    <p:sldId id="539" r:id="rId37"/>
    <p:sldId id="534" r:id="rId38"/>
    <p:sldId id="535" r:id="rId39"/>
    <p:sldId id="536" r:id="rId40"/>
    <p:sldId id="328" r:id="rId41"/>
    <p:sldId id="429" r:id="rId42"/>
    <p:sldId id="519" r:id="rId43"/>
    <p:sldId id="490" r:id="rId44"/>
    <p:sldId id="422" r:id="rId45"/>
    <p:sldId id="479" r:id="rId46"/>
    <p:sldId id="304" r:id="rId47"/>
    <p:sldId id="522" r:id="rId48"/>
    <p:sldId id="305" r:id="rId49"/>
    <p:sldId id="506" r:id="rId50"/>
    <p:sldId id="501" r:id="rId51"/>
    <p:sldId id="524" r:id="rId52"/>
    <p:sldId id="512" r:id="rId53"/>
    <p:sldId id="513" r:id="rId54"/>
    <p:sldId id="514" r:id="rId55"/>
    <p:sldId id="525" r:id="rId56"/>
    <p:sldId id="515" r:id="rId57"/>
    <p:sldId id="526" r:id="rId58"/>
    <p:sldId id="527" r:id="rId59"/>
    <p:sldId id="507" r:id="rId60"/>
    <p:sldId id="528" r:id="rId61"/>
    <p:sldId id="529" r:id="rId62"/>
    <p:sldId id="511" r:id="rId63"/>
    <p:sldId id="541" r:id="rId64"/>
    <p:sldId id="493" r:id="rId65"/>
    <p:sldId id="492" r:id="rId66"/>
    <p:sldId id="516" r:id="rId67"/>
    <p:sldId id="494" r:id="rId68"/>
    <p:sldId id="495" r:id="rId69"/>
    <p:sldId id="496" r:id="rId70"/>
    <p:sldId id="491" r:id="rId71"/>
    <p:sldId id="497" r:id="rId72"/>
    <p:sldId id="517" r:id="rId73"/>
    <p:sldId id="498" r:id="rId74"/>
    <p:sldId id="530" r:id="rId75"/>
    <p:sldId id="518" r:id="rId76"/>
    <p:sldId id="307" r:id="rId77"/>
    <p:sldId id="306" r:id="rId78"/>
    <p:sldId id="423" r:id="rId79"/>
    <p:sldId id="359" r:id="rId80"/>
    <p:sldId id="308" r:id="rId81"/>
    <p:sldId id="521" r:id="rId82"/>
    <p:sldId id="309" r:id="rId83"/>
    <p:sldId id="370" r:id="rId84"/>
    <p:sldId id="484" r:id="rId85"/>
    <p:sldId id="485" r:id="rId86"/>
    <p:sldId id="471" r:id="rId87"/>
    <p:sldId id="472" r:id="rId88"/>
    <p:sldId id="473" r:id="rId89"/>
    <p:sldId id="340" r:id="rId90"/>
    <p:sldId id="342" r:id="rId91"/>
    <p:sldId id="390" r:id="rId92"/>
    <p:sldId id="391" r:id="rId93"/>
    <p:sldId id="392" r:id="rId94"/>
    <p:sldId id="393" r:id="rId95"/>
    <p:sldId id="350" r:id="rId96"/>
    <p:sldId id="349" r:id="rId97"/>
    <p:sldId id="483" r:id="rId98"/>
    <p:sldId id="394" r:id="rId99"/>
    <p:sldId id="310" r:id="rId100"/>
    <p:sldId id="523" r:id="rId101"/>
    <p:sldId id="531" r:id="rId102"/>
    <p:sldId id="424" r:id="rId103"/>
    <p:sldId id="311" r:id="rId104"/>
    <p:sldId id="425" r:id="rId105"/>
    <p:sldId id="481" r:id="rId106"/>
    <p:sldId id="378" r:id="rId107"/>
    <p:sldId id="360" r:id="rId108"/>
    <p:sldId id="313" r:id="rId109"/>
    <p:sldId id="379" r:id="rId110"/>
    <p:sldId id="447" r:id="rId111"/>
    <p:sldId id="314" r:id="rId112"/>
    <p:sldId id="436" r:id="rId113"/>
    <p:sldId id="440" r:id="rId114"/>
    <p:sldId id="437" r:id="rId115"/>
    <p:sldId id="441" r:id="rId116"/>
    <p:sldId id="446" r:id="rId117"/>
    <p:sldId id="442" r:id="rId118"/>
    <p:sldId id="474" r:id="rId119"/>
    <p:sldId id="323" r:id="rId120"/>
    <p:sldId id="449" r:id="rId121"/>
    <p:sldId id="444" r:id="rId122"/>
    <p:sldId id="344" r:id="rId123"/>
    <p:sldId id="345" r:id="rId124"/>
    <p:sldId id="347" r:id="rId125"/>
    <p:sldId id="434" r:id="rId126"/>
    <p:sldId id="435" r:id="rId127"/>
    <p:sldId id="439" r:id="rId128"/>
    <p:sldId id="469" r:id="rId129"/>
    <p:sldId id="426" r:id="rId130"/>
    <p:sldId id="482" r:id="rId131"/>
    <p:sldId id="315" r:id="rId132"/>
    <p:sldId id="381" r:id="rId133"/>
    <p:sldId id="322" r:id="rId134"/>
    <p:sldId id="450" r:id="rId135"/>
    <p:sldId id="339" r:id="rId136"/>
    <p:sldId id="427" r:id="rId137"/>
    <p:sldId id="428" r:id="rId1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A50021"/>
    <a:srgbClr val="0000FF"/>
    <a:srgbClr val="000066"/>
    <a:srgbClr val="00CC00"/>
    <a:srgbClr val="00FF00"/>
    <a:srgbClr val="000099"/>
    <a:srgbClr val="FF2F2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27" autoAdjust="0"/>
    <p:restoredTop sz="95363" autoAdjust="0"/>
  </p:normalViewPr>
  <p:slideViewPr>
    <p:cSldViewPr>
      <p:cViewPr varScale="1">
        <p:scale>
          <a:sx n="106" d="100"/>
          <a:sy n="106" d="100"/>
        </p:scale>
        <p:origin x="181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6" d="100"/>
          <a:sy n="56" d="100"/>
        </p:scale>
        <p:origin x="-185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handoutMaster" Target="handoutMasters/handoutMaster1.xml"/><Relationship Id="rId14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32E9270-2277-4795-830F-E50029A8C97D}"/>
              </a:ext>
            </a:extLst>
          </p:cNvPr>
          <p:cNvSpPr>
            <a:spLocks noGrp="1" noChangeArrowheads="1"/>
          </p:cNvSpPr>
          <p:nvPr>
            <p:ph type="hdr" sz="quarter"/>
          </p:nvPr>
        </p:nvSpPr>
        <p:spPr bwMode="auto">
          <a:xfrm>
            <a:off x="1828800" y="2286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r>
              <a:rPr lang="en-US" dirty="0">
                <a:latin typeface="Calibri" panose="020F0502020204030204" pitchFamily="34" charset="0"/>
              </a:rPr>
              <a:t>DANIEL 9</a:t>
            </a:r>
          </a:p>
        </p:txBody>
      </p:sp>
      <p:sp>
        <p:nvSpPr>
          <p:cNvPr id="4099" name="Rectangle 3">
            <a:extLst>
              <a:ext uri="{FF2B5EF4-FFF2-40B4-BE49-F238E27FC236}">
                <a16:creationId xmlns:a16="http://schemas.microsoft.com/office/drawing/2014/main" id="{85F57EC9-EA0F-4935-8F16-DB16AAFE762E}"/>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fld id="{5F67B1D5-1F52-459C-B3AC-34EBF3998B0C}" type="datetime1">
              <a:rPr lang="en-US">
                <a:latin typeface="Calibri" panose="020F0502020204030204" pitchFamily="34" charset="0"/>
              </a:rPr>
              <a:pPr>
                <a:defRPr/>
              </a:pPr>
              <a:t>9/9/2017</a:t>
            </a:fld>
            <a:endParaRPr lang="en-US" dirty="0">
              <a:latin typeface="Calibri" panose="020F0502020204030204" pitchFamily="34" charset="0"/>
            </a:endParaRPr>
          </a:p>
        </p:txBody>
      </p:sp>
      <p:sp>
        <p:nvSpPr>
          <p:cNvPr id="4100" name="Rectangle 4">
            <a:extLst>
              <a:ext uri="{FF2B5EF4-FFF2-40B4-BE49-F238E27FC236}">
                <a16:creationId xmlns:a16="http://schemas.microsoft.com/office/drawing/2014/main" id="{9D738CEC-B463-41AA-9737-11E3322683CC}"/>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US" dirty="0">
              <a:latin typeface="Calibri" panose="020F0502020204030204" pitchFamily="34" charset="0"/>
            </a:endParaRPr>
          </a:p>
        </p:txBody>
      </p:sp>
      <p:sp>
        <p:nvSpPr>
          <p:cNvPr id="4101" name="Rectangle 5">
            <a:extLst>
              <a:ext uri="{FF2B5EF4-FFF2-40B4-BE49-F238E27FC236}">
                <a16:creationId xmlns:a16="http://schemas.microsoft.com/office/drawing/2014/main" id="{FC9DF5CD-67A6-48E7-9215-8A45FA6FB5F3}"/>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2B6A8-11AF-457F-99D6-212751994372}" type="slidenum">
              <a:rPr lang="en-US" altLang="en-US">
                <a:latin typeface="Calibri" panose="020F0502020204030204" pitchFamily="34" charset="0"/>
              </a:rPr>
              <a:pPr/>
              <a:t>‹#›</a:t>
            </a:fld>
            <a:endParaRPr lang="en-US" altLang="en-US" dirty="0">
              <a:latin typeface="Calibri" panose="020F050202020403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6299C26-10EB-489D-984E-B41323772E2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anose="020F0502020204030204" pitchFamily="34" charset="0"/>
              </a:defRPr>
            </a:lvl1pPr>
          </a:lstStyle>
          <a:p>
            <a:pPr>
              <a:defRPr/>
            </a:pPr>
            <a:endParaRPr lang="en-US" dirty="0"/>
          </a:p>
        </p:txBody>
      </p:sp>
      <p:sp>
        <p:nvSpPr>
          <p:cNvPr id="3075" name="Rectangle 3">
            <a:extLst>
              <a:ext uri="{FF2B5EF4-FFF2-40B4-BE49-F238E27FC236}">
                <a16:creationId xmlns:a16="http://schemas.microsoft.com/office/drawing/2014/main" id="{361B25A6-4335-454A-9E4B-B0075F45481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pPr>
              <a:defRPr/>
            </a:pPr>
            <a:fld id="{6C531C59-2511-47EA-81F8-CC68C38EF505}" type="datetime1">
              <a:rPr lang="en-US" smtClean="0"/>
              <a:pPr>
                <a:defRPr/>
              </a:pPr>
              <a:t>9/9/2017</a:t>
            </a:fld>
            <a:endParaRPr lang="en-US" dirty="0"/>
          </a:p>
        </p:txBody>
      </p:sp>
      <p:sp>
        <p:nvSpPr>
          <p:cNvPr id="60420" name="Rectangle 4">
            <a:extLst>
              <a:ext uri="{FF2B5EF4-FFF2-40B4-BE49-F238E27FC236}">
                <a16:creationId xmlns:a16="http://schemas.microsoft.com/office/drawing/2014/main" id="{AAE8BA7D-BD6A-4CDC-986D-BD049FEB80B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F86A473A-D5AF-4D0A-A5C8-15A459B19BCC}"/>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a:extLst>
              <a:ext uri="{FF2B5EF4-FFF2-40B4-BE49-F238E27FC236}">
                <a16:creationId xmlns:a16="http://schemas.microsoft.com/office/drawing/2014/main" id="{36005D13-07CF-425F-88FC-20F99D1A9410}"/>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anose="020F0502020204030204" pitchFamily="34" charset="0"/>
              </a:defRPr>
            </a:lvl1pPr>
          </a:lstStyle>
          <a:p>
            <a:pPr>
              <a:defRPr/>
            </a:pPr>
            <a:endParaRPr lang="en-US" dirty="0"/>
          </a:p>
        </p:txBody>
      </p:sp>
      <p:sp>
        <p:nvSpPr>
          <p:cNvPr id="3079" name="Rectangle 7">
            <a:extLst>
              <a:ext uri="{FF2B5EF4-FFF2-40B4-BE49-F238E27FC236}">
                <a16:creationId xmlns:a16="http://schemas.microsoft.com/office/drawing/2014/main" id="{490A451C-AC53-4600-BE33-D841431C3529}"/>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B008C9F9-5E7C-4757-BA90-DA1F584425CF}"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C531C59-2511-47EA-81F8-CC68C38EF505}" type="datetime1">
              <a:rPr lang="en-US" smtClean="0"/>
              <a:pPr>
                <a:defRPr/>
              </a:pPr>
              <a:t>9/9/2017</a:t>
            </a:fld>
            <a:endParaRPr lang="en-US"/>
          </a:p>
        </p:txBody>
      </p:sp>
      <p:sp>
        <p:nvSpPr>
          <p:cNvPr id="5" name="Slide Number Placeholder 4"/>
          <p:cNvSpPr>
            <a:spLocks noGrp="1"/>
          </p:cNvSpPr>
          <p:nvPr>
            <p:ph type="sldNum" sz="quarter" idx="11"/>
          </p:nvPr>
        </p:nvSpPr>
        <p:spPr/>
        <p:txBody>
          <a:bodyPr/>
          <a:lstStyle/>
          <a:p>
            <a:fld id="{B008C9F9-5E7C-4757-BA90-DA1F584425CF}" type="slidenum">
              <a:rPr lang="en-US" altLang="en-US" smtClean="0"/>
              <a:pPr/>
              <a:t>1</a:t>
            </a:fld>
            <a:endParaRPr lang="en-US" altLang="en-US"/>
          </a:p>
        </p:txBody>
      </p:sp>
    </p:spTree>
    <p:extLst>
      <p:ext uri="{BB962C8B-B14F-4D97-AF65-F5344CB8AC3E}">
        <p14:creationId xmlns:p14="http://schemas.microsoft.com/office/powerpoint/2010/main" val="3140277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723F-6B27-4DD2-AF80-5294D5448DA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BEE7638-1C93-4E12-9DC7-2909143DAEE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5251BB1-2290-4B7A-99AD-B43729689E64}"/>
              </a:ext>
            </a:extLst>
          </p:cNvPr>
          <p:cNvSpPr>
            <a:spLocks noGrp="1"/>
          </p:cNvSpPr>
          <p:nvPr>
            <p:ph type="dt" sz="half" idx="10"/>
          </p:nvPr>
        </p:nvSpPr>
        <p:spPr/>
        <p:txBody>
          <a:bodyPr/>
          <a:lstStyle/>
          <a:p>
            <a:pPr>
              <a:defRPr/>
            </a:pPr>
            <a:fld id="{B34BAA4C-4A47-418E-98CB-61DBAFE495C9}" type="datetime1">
              <a:rPr lang="en-US" smtClean="0"/>
              <a:pPr>
                <a:defRPr/>
              </a:pPr>
              <a:t>9/9/2017</a:t>
            </a:fld>
            <a:endParaRPr lang="en-US"/>
          </a:p>
        </p:txBody>
      </p:sp>
      <p:sp>
        <p:nvSpPr>
          <p:cNvPr id="5" name="Footer Placeholder 4">
            <a:extLst>
              <a:ext uri="{FF2B5EF4-FFF2-40B4-BE49-F238E27FC236}">
                <a16:creationId xmlns:a16="http://schemas.microsoft.com/office/drawing/2014/main" id="{6481D7A5-A1F0-41E2-86B0-9545BB6DD759}"/>
              </a:ext>
            </a:extLst>
          </p:cNvPr>
          <p:cNvSpPr>
            <a:spLocks noGrp="1"/>
          </p:cNvSpPr>
          <p:nvPr>
            <p:ph type="ftr" sz="quarter" idx="11"/>
          </p:nvPr>
        </p:nvSpPr>
        <p:spPr/>
        <p:txBody>
          <a:bodyPr/>
          <a:lstStyle/>
          <a:p>
            <a:pPr>
              <a:defRPr/>
            </a:pPr>
            <a:r>
              <a:rPr lang="en-US"/>
              <a:t>DANIEL 9</a:t>
            </a:r>
          </a:p>
        </p:txBody>
      </p:sp>
      <p:sp>
        <p:nvSpPr>
          <p:cNvPr id="6" name="Slide Number Placeholder 5">
            <a:extLst>
              <a:ext uri="{FF2B5EF4-FFF2-40B4-BE49-F238E27FC236}">
                <a16:creationId xmlns:a16="http://schemas.microsoft.com/office/drawing/2014/main" id="{D5B597B5-333C-46A9-84B3-03CD563998B3}"/>
              </a:ext>
            </a:extLst>
          </p:cNvPr>
          <p:cNvSpPr>
            <a:spLocks noGrp="1"/>
          </p:cNvSpPr>
          <p:nvPr>
            <p:ph type="sldNum" sz="quarter" idx="12"/>
          </p:nvPr>
        </p:nvSpPr>
        <p:spPr/>
        <p:txBody>
          <a:bodyPr/>
          <a:lstStyle/>
          <a:p>
            <a:fld id="{77B35FFC-CD89-4919-AB6C-732D5C1112B4}" type="slidenum">
              <a:rPr lang="en-US" altLang="en-US" smtClean="0"/>
              <a:pPr/>
              <a:t>‹#›</a:t>
            </a:fld>
            <a:endParaRPr lang="en-US" altLang="en-US"/>
          </a:p>
        </p:txBody>
      </p:sp>
    </p:spTree>
    <p:extLst>
      <p:ext uri="{BB962C8B-B14F-4D97-AF65-F5344CB8AC3E}">
        <p14:creationId xmlns:p14="http://schemas.microsoft.com/office/powerpoint/2010/main" val="177150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EF11-F8F3-4174-B47C-CEDB1DC599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504AC7-84B8-492F-822E-75A7700A99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AEF51-AD61-41B6-8BAE-FAE1D7E01100}"/>
              </a:ext>
            </a:extLst>
          </p:cNvPr>
          <p:cNvSpPr>
            <a:spLocks noGrp="1"/>
          </p:cNvSpPr>
          <p:nvPr>
            <p:ph type="dt" sz="half" idx="10"/>
          </p:nvPr>
        </p:nvSpPr>
        <p:spPr/>
        <p:txBody>
          <a:bodyPr/>
          <a:lstStyle/>
          <a:p>
            <a:pPr>
              <a:defRPr/>
            </a:pPr>
            <a:fld id="{FE5B4820-B15F-4C22-9AD1-BAFAF5F4E231}" type="datetime1">
              <a:rPr lang="en-US" smtClean="0"/>
              <a:pPr>
                <a:defRPr/>
              </a:pPr>
              <a:t>9/9/2017</a:t>
            </a:fld>
            <a:endParaRPr lang="en-US"/>
          </a:p>
        </p:txBody>
      </p:sp>
      <p:sp>
        <p:nvSpPr>
          <p:cNvPr id="5" name="Footer Placeholder 4">
            <a:extLst>
              <a:ext uri="{FF2B5EF4-FFF2-40B4-BE49-F238E27FC236}">
                <a16:creationId xmlns:a16="http://schemas.microsoft.com/office/drawing/2014/main" id="{2080C832-692D-4A40-8086-EF95D16F22B5}"/>
              </a:ext>
            </a:extLst>
          </p:cNvPr>
          <p:cNvSpPr>
            <a:spLocks noGrp="1"/>
          </p:cNvSpPr>
          <p:nvPr>
            <p:ph type="ftr" sz="quarter" idx="11"/>
          </p:nvPr>
        </p:nvSpPr>
        <p:spPr/>
        <p:txBody>
          <a:bodyPr/>
          <a:lstStyle/>
          <a:p>
            <a:pPr>
              <a:defRPr/>
            </a:pPr>
            <a:r>
              <a:rPr lang="en-US"/>
              <a:t>DANIEL 9</a:t>
            </a:r>
          </a:p>
        </p:txBody>
      </p:sp>
      <p:sp>
        <p:nvSpPr>
          <p:cNvPr id="6" name="Slide Number Placeholder 5">
            <a:extLst>
              <a:ext uri="{FF2B5EF4-FFF2-40B4-BE49-F238E27FC236}">
                <a16:creationId xmlns:a16="http://schemas.microsoft.com/office/drawing/2014/main" id="{F7D13DDF-B33F-47C9-B0AF-24571DAA6F47}"/>
              </a:ext>
            </a:extLst>
          </p:cNvPr>
          <p:cNvSpPr>
            <a:spLocks noGrp="1"/>
          </p:cNvSpPr>
          <p:nvPr>
            <p:ph type="sldNum" sz="quarter" idx="12"/>
          </p:nvPr>
        </p:nvSpPr>
        <p:spPr/>
        <p:txBody>
          <a:bodyPr/>
          <a:lstStyle/>
          <a:p>
            <a:fld id="{941653B6-0EBE-4D7A-9FEA-71D422A29510}" type="slidenum">
              <a:rPr lang="en-US" altLang="en-US" smtClean="0"/>
              <a:pPr/>
              <a:t>‹#›</a:t>
            </a:fld>
            <a:endParaRPr lang="en-US" altLang="en-US"/>
          </a:p>
        </p:txBody>
      </p:sp>
    </p:spTree>
    <p:extLst>
      <p:ext uri="{BB962C8B-B14F-4D97-AF65-F5344CB8AC3E}">
        <p14:creationId xmlns:p14="http://schemas.microsoft.com/office/powerpoint/2010/main" val="1577133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FF5D22-DA10-425B-B376-85BFFD024D7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745C72-E770-474D-800C-F53E179E8B6D}"/>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2D42F-6795-4D8D-9F6E-52190BCD40E9}"/>
              </a:ext>
            </a:extLst>
          </p:cNvPr>
          <p:cNvSpPr>
            <a:spLocks noGrp="1"/>
          </p:cNvSpPr>
          <p:nvPr>
            <p:ph type="dt" sz="half" idx="10"/>
          </p:nvPr>
        </p:nvSpPr>
        <p:spPr/>
        <p:txBody>
          <a:bodyPr/>
          <a:lstStyle/>
          <a:p>
            <a:pPr>
              <a:defRPr/>
            </a:pPr>
            <a:fld id="{538D59B6-1535-4E28-BD61-60A6579FC7A2}" type="datetime1">
              <a:rPr lang="en-US" smtClean="0"/>
              <a:pPr>
                <a:defRPr/>
              </a:pPr>
              <a:t>9/9/2017</a:t>
            </a:fld>
            <a:endParaRPr lang="en-US"/>
          </a:p>
        </p:txBody>
      </p:sp>
      <p:sp>
        <p:nvSpPr>
          <p:cNvPr id="5" name="Footer Placeholder 4">
            <a:extLst>
              <a:ext uri="{FF2B5EF4-FFF2-40B4-BE49-F238E27FC236}">
                <a16:creationId xmlns:a16="http://schemas.microsoft.com/office/drawing/2014/main" id="{E9C9845A-37D6-428E-9B0D-CCA25952EE5E}"/>
              </a:ext>
            </a:extLst>
          </p:cNvPr>
          <p:cNvSpPr>
            <a:spLocks noGrp="1"/>
          </p:cNvSpPr>
          <p:nvPr>
            <p:ph type="ftr" sz="quarter" idx="11"/>
          </p:nvPr>
        </p:nvSpPr>
        <p:spPr/>
        <p:txBody>
          <a:bodyPr/>
          <a:lstStyle/>
          <a:p>
            <a:pPr>
              <a:defRPr/>
            </a:pPr>
            <a:r>
              <a:rPr lang="en-US"/>
              <a:t>DANIEL 9</a:t>
            </a:r>
          </a:p>
        </p:txBody>
      </p:sp>
      <p:sp>
        <p:nvSpPr>
          <p:cNvPr id="6" name="Slide Number Placeholder 5">
            <a:extLst>
              <a:ext uri="{FF2B5EF4-FFF2-40B4-BE49-F238E27FC236}">
                <a16:creationId xmlns:a16="http://schemas.microsoft.com/office/drawing/2014/main" id="{099BF788-AE27-4FF5-8479-EF255D037938}"/>
              </a:ext>
            </a:extLst>
          </p:cNvPr>
          <p:cNvSpPr>
            <a:spLocks noGrp="1"/>
          </p:cNvSpPr>
          <p:nvPr>
            <p:ph type="sldNum" sz="quarter" idx="12"/>
          </p:nvPr>
        </p:nvSpPr>
        <p:spPr/>
        <p:txBody>
          <a:bodyPr/>
          <a:lstStyle/>
          <a:p>
            <a:fld id="{E4BA6610-95E9-4BCC-9541-66E2C37429A7}" type="slidenum">
              <a:rPr lang="en-US" altLang="en-US" smtClean="0"/>
              <a:pPr/>
              <a:t>‹#›</a:t>
            </a:fld>
            <a:endParaRPr lang="en-US" altLang="en-US"/>
          </a:p>
        </p:txBody>
      </p:sp>
    </p:spTree>
    <p:extLst>
      <p:ext uri="{BB962C8B-B14F-4D97-AF65-F5344CB8AC3E}">
        <p14:creationId xmlns:p14="http://schemas.microsoft.com/office/powerpoint/2010/main" val="384507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9/9/2017</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354784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9/9/2017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1899474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216847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54DD-8F13-4B5A-ADD6-267F2463AC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3A78EE-3816-4962-A586-C68EE6573A0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A8F1D-7240-418B-BBA3-6A2BAB081F89}"/>
              </a:ext>
            </a:extLst>
          </p:cNvPr>
          <p:cNvSpPr>
            <a:spLocks noGrp="1"/>
          </p:cNvSpPr>
          <p:nvPr>
            <p:ph type="dt" sz="half" idx="10"/>
          </p:nvPr>
        </p:nvSpPr>
        <p:spPr/>
        <p:txBody>
          <a:bodyPr/>
          <a:lstStyle/>
          <a:p>
            <a:pPr>
              <a:defRPr/>
            </a:pPr>
            <a:fld id="{ED43BA33-5A1D-4ED2-A467-035CB0EC02C0}" type="datetime1">
              <a:rPr lang="en-US" smtClean="0"/>
              <a:pPr>
                <a:defRPr/>
              </a:pPr>
              <a:t>9/9/2017</a:t>
            </a:fld>
            <a:endParaRPr lang="en-US"/>
          </a:p>
        </p:txBody>
      </p:sp>
      <p:sp>
        <p:nvSpPr>
          <p:cNvPr id="5" name="Footer Placeholder 4">
            <a:extLst>
              <a:ext uri="{FF2B5EF4-FFF2-40B4-BE49-F238E27FC236}">
                <a16:creationId xmlns:a16="http://schemas.microsoft.com/office/drawing/2014/main" id="{752F6133-B915-472A-8366-4B3C5B97AF3C}"/>
              </a:ext>
            </a:extLst>
          </p:cNvPr>
          <p:cNvSpPr>
            <a:spLocks noGrp="1"/>
          </p:cNvSpPr>
          <p:nvPr>
            <p:ph type="ftr" sz="quarter" idx="11"/>
          </p:nvPr>
        </p:nvSpPr>
        <p:spPr/>
        <p:txBody>
          <a:bodyPr/>
          <a:lstStyle/>
          <a:p>
            <a:pPr>
              <a:defRPr/>
            </a:pPr>
            <a:r>
              <a:rPr lang="en-US"/>
              <a:t>DANIEL 9</a:t>
            </a:r>
          </a:p>
        </p:txBody>
      </p:sp>
      <p:sp>
        <p:nvSpPr>
          <p:cNvPr id="6" name="Slide Number Placeholder 5">
            <a:extLst>
              <a:ext uri="{FF2B5EF4-FFF2-40B4-BE49-F238E27FC236}">
                <a16:creationId xmlns:a16="http://schemas.microsoft.com/office/drawing/2014/main" id="{1CC19728-6920-4786-B78D-76DB5734D5DD}"/>
              </a:ext>
            </a:extLst>
          </p:cNvPr>
          <p:cNvSpPr>
            <a:spLocks noGrp="1"/>
          </p:cNvSpPr>
          <p:nvPr>
            <p:ph type="sldNum" sz="quarter" idx="12"/>
          </p:nvPr>
        </p:nvSpPr>
        <p:spPr/>
        <p:txBody>
          <a:bodyPr/>
          <a:lstStyle/>
          <a:p>
            <a:fld id="{06B64A35-339A-4891-81AE-16AC544BA074}" type="slidenum">
              <a:rPr lang="en-US" altLang="en-US" smtClean="0"/>
              <a:pPr/>
              <a:t>‹#›</a:t>
            </a:fld>
            <a:endParaRPr lang="en-US" altLang="en-US"/>
          </a:p>
        </p:txBody>
      </p:sp>
    </p:spTree>
    <p:extLst>
      <p:ext uri="{BB962C8B-B14F-4D97-AF65-F5344CB8AC3E}">
        <p14:creationId xmlns:p14="http://schemas.microsoft.com/office/powerpoint/2010/main" val="1221661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6BE84-72BE-4079-91DC-0840042B8D4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813276D-6156-46A8-A98A-40C496B95A9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E90D9B2-5ECF-46A9-B80A-C791079B39FE}"/>
              </a:ext>
            </a:extLst>
          </p:cNvPr>
          <p:cNvSpPr>
            <a:spLocks noGrp="1"/>
          </p:cNvSpPr>
          <p:nvPr>
            <p:ph type="dt" sz="half" idx="10"/>
          </p:nvPr>
        </p:nvSpPr>
        <p:spPr/>
        <p:txBody>
          <a:bodyPr/>
          <a:lstStyle/>
          <a:p>
            <a:pPr>
              <a:defRPr/>
            </a:pPr>
            <a:fld id="{0D217990-C914-4224-A3A7-50BFB1D1186F}" type="datetime1">
              <a:rPr lang="en-US" smtClean="0"/>
              <a:pPr>
                <a:defRPr/>
              </a:pPr>
              <a:t>9/9/2017</a:t>
            </a:fld>
            <a:endParaRPr lang="en-US"/>
          </a:p>
        </p:txBody>
      </p:sp>
      <p:sp>
        <p:nvSpPr>
          <p:cNvPr id="5" name="Footer Placeholder 4">
            <a:extLst>
              <a:ext uri="{FF2B5EF4-FFF2-40B4-BE49-F238E27FC236}">
                <a16:creationId xmlns:a16="http://schemas.microsoft.com/office/drawing/2014/main" id="{C4F18B4D-84E0-41F9-9A20-406A0DF43B61}"/>
              </a:ext>
            </a:extLst>
          </p:cNvPr>
          <p:cNvSpPr>
            <a:spLocks noGrp="1"/>
          </p:cNvSpPr>
          <p:nvPr>
            <p:ph type="ftr" sz="quarter" idx="11"/>
          </p:nvPr>
        </p:nvSpPr>
        <p:spPr/>
        <p:txBody>
          <a:bodyPr/>
          <a:lstStyle/>
          <a:p>
            <a:pPr>
              <a:defRPr/>
            </a:pPr>
            <a:r>
              <a:rPr lang="en-US"/>
              <a:t>DANIEL 9</a:t>
            </a:r>
          </a:p>
        </p:txBody>
      </p:sp>
      <p:sp>
        <p:nvSpPr>
          <p:cNvPr id="6" name="Slide Number Placeholder 5">
            <a:extLst>
              <a:ext uri="{FF2B5EF4-FFF2-40B4-BE49-F238E27FC236}">
                <a16:creationId xmlns:a16="http://schemas.microsoft.com/office/drawing/2014/main" id="{BC47BB0E-BB7E-43E9-962B-6CDFFE63C049}"/>
              </a:ext>
            </a:extLst>
          </p:cNvPr>
          <p:cNvSpPr>
            <a:spLocks noGrp="1"/>
          </p:cNvSpPr>
          <p:nvPr>
            <p:ph type="sldNum" sz="quarter" idx="12"/>
          </p:nvPr>
        </p:nvSpPr>
        <p:spPr/>
        <p:txBody>
          <a:bodyPr/>
          <a:lstStyle/>
          <a:p>
            <a:fld id="{3D4800CB-418B-4637-A634-C7D9614C6122}" type="slidenum">
              <a:rPr lang="en-US" altLang="en-US" smtClean="0"/>
              <a:pPr/>
              <a:t>‹#›</a:t>
            </a:fld>
            <a:endParaRPr lang="en-US" altLang="en-US"/>
          </a:p>
        </p:txBody>
      </p:sp>
    </p:spTree>
    <p:extLst>
      <p:ext uri="{BB962C8B-B14F-4D97-AF65-F5344CB8AC3E}">
        <p14:creationId xmlns:p14="http://schemas.microsoft.com/office/powerpoint/2010/main" val="4265252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C6908-1A68-4465-A44B-DB2BF6ACC2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D68BB1-5606-4D39-A722-C44ED8D1D1F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9163DF-477B-4B6E-91C2-3C225526211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D54BC6-DD65-4FAB-AC15-9C366B490648}"/>
              </a:ext>
            </a:extLst>
          </p:cNvPr>
          <p:cNvSpPr>
            <a:spLocks noGrp="1"/>
          </p:cNvSpPr>
          <p:nvPr>
            <p:ph type="dt" sz="half" idx="10"/>
          </p:nvPr>
        </p:nvSpPr>
        <p:spPr/>
        <p:txBody>
          <a:bodyPr/>
          <a:lstStyle/>
          <a:p>
            <a:pPr>
              <a:defRPr/>
            </a:pPr>
            <a:fld id="{E6CE939B-6200-4D4E-AA6B-363CB1A9D5B7}" type="datetime1">
              <a:rPr lang="en-US" smtClean="0"/>
              <a:pPr>
                <a:defRPr/>
              </a:pPr>
              <a:t>9/9/2017</a:t>
            </a:fld>
            <a:endParaRPr lang="en-US"/>
          </a:p>
        </p:txBody>
      </p:sp>
      <p:sp>
        <p:nvSpPr>
          <p:cNvPr id="6" name="Footer Placeholder 5">
            <a:extLst>
              <a:ext uri="{FF2B5EF4-FFF2-40B4-BE49-F238E27FC236}">
                <a16:creationId xmlns:a16="http://schemas.microsoft.com/office/drawing/2014/main" id="{89325276-FE25-4758-84C9-EF4FCF9B55F9}"/>
              </a:ext>
            </a:extLst>
          </p:cNvPr>
          <p:cNvSpPr>
            <a:spLocks noGrp="1"/>
          </p:cNvSpPr>
          <p:nvPr>
            <p:ph type="ftr" sz="quarter" idx="11"/>
          </p:nvPr>
        </p:nvSpPr>
        <p:spPr/>
        <p:txBody>
          <a:bodyPr/>
          <a:lstStyle/>
          <a:p>
            <a:pPr>
              <a:defRPr/>
            </a:pPr>
            <a:r>
              <a:rPr lang="en-US"/>
              <a:t>DANIEL 9</a:t>
            </a:r>
          </a:p>
        </p:txBody>
      </p:sp>
      <p:sp>
        <p:nvSpPr>
          <p:cNvPr id="7" name="Slide Number Placeholder 6">
            <a:extLst>
              <a:ext uri="{FF2B5EF4-FFF2-40B4-BE49-F238E27FC236}">
                <a16:creationId xmlns:a16="http://schemas.microsoft.com/office/drawing/2014/main" id="{3C837F82-D76A-4508-B810-414DE0A67BFD}"/>
              </a:ext>
            </a:extLst>
          </p:cNvPr>
          <p:cNvSpPr>
            <a:spLocks noGrp="1"/>
          </p:cNvSpPr>
          <p:nvPr>
            <p:ph type="sldNum" sz="quarter" idx="12"/>
          </p:nvPr>
        </p:nvSpPr>
        <p:spPr/>
        <p:txBody>
          <a:bodyPr/>
          <a:lstStyle/>
          <a:p>
            <a:fld id="{1DF36004-3F1D-41A3-A97E-F0054402D563}" type="slidenum">
              <a:rPr lang="en-US" altLang="en-US" smtClean="0"/>
              <a:pPr/>
              <a:t>‹#›</a:t>
            </a:fld>
            <a:endParaRPr lang="en-US" altLang="en-US"/>
          </a:p>
        </p:txBody>
      </p:sp>
    </p:spTree>
    <p:extLst>
      <p:ext uri="{BB962C8B-B14F-4D97-AF65-F5344CB8AC3E}">
        <p14:creationId xmlns:p14="http://schemas.microsoft.com/office/powerpoint/2010/main" val="1376553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17A4B-29AB-4AF1-AE7D-240B9A4C76C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DA868C-E2A3-4548-B525-BAE747AD6E1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7B9249D-5522-4537-B163-24121D680DF5}"/>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512C2A-0861-459D-A84A-626A10CB1A4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074932E-6085-4672-89DB-3DD4B218CDF4}"/>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1668E-AA6E-4559-8BD4-B35A90488B5F}"/>
              </a:ext>
            </a:extLst>
          </p:cNvPr>
          <p:cNvSpPr>
            <a:spLocks noGrp="1"/>
          </p:cNvSpPr>
          <p:nvPr>
            <p:ph type="dt" sz="half" idx="10"/>
          </p:nvPr>
        </p:nvSpPr>
        <p:spPr/>
        <p:txBody>
          <a:bodyPr/>
          <a:lstStyle/>
          <a:p>
            <a:pPr>
              <a:defRPr/>
            </a:pPr>
            <a:fld id="{FF504CE7-D54B-4E54-A3DF-AE0BE5A735AF}" type="datetime1">
              <a:rPr lang="en-US" smtClean="0"/>
              <a:pPr>
                <a:defRPr/>
              </a:pPr>
              <a:t>9/9/2017</a:t>
            </a:fld>
            <a:endParaRPr lang="en-US"/>
          </a:p>
        </p:txBody>
      </p:sp>
      <p:sp>
        <p:nvSpPr>
          <p:cNvPr id="8" name="Footer Placeholder 7">
            <a:extLst>
              <a:ext uri="{FF2B5EF4-FFF2-40B4-BE49-F238E27FC236}">
                <a16:creationId xmlns:a16="http://schemas.microsoft.com/office/drawing/2014/main" id="{55FCA146-FA45-4B67-9B24-18ADC3925ED8}"/>
              </a:ext>
            </a:extLst>
          </p:cNvPr>
          <p:cNvSpPr>
            <a:spLocks noGrp="1"/>
          </p:cNvSpPr>
          <p:nvPr>
            <p:ph type="ftr" sz="quarter" idx="11"/>
          </p:nvPr>
        </p:nvSpPr>
        <p:spPr/>
        <p:txBody>
          <a:bodyPr/>
          <a:lstStyle/>
          <a:p>
            <a:pPr>
              <a:defRPr/>
            </a:pPr>
            <a:r>
              <a:rPr lang="en-US"/>
              <a:t>DANIEL 9</a:t>
            </a:r>
          </a:p>
        </p:txBody>
      </p:sp>
      <p:sp>
        <p:nvSpPr>
          <p:cNvPr id="9" name="Slide Number Placeholder 8">
            <a:extLst>
              <a:ext uri="{FF2B5EF4-FFF2-40B4-BE49-F238E27FC236}">
                <a16:creationId xmlns:a16="http://schemas.microsoft.com/office/drawing/2014/main" id="{26DA94DA-C460-44A9-AC07-6B79AA204617}"/>
              </a:ext>
            </a:extLst>
          </p:cNvPr>
          <p:cNvSpPr>
            <a:spLocks noGrp="1"/>
          </p:cNvSpPr>
          <p:nvPr>
            <p:ph type="sldNum" sz="quarter" idx="12"/>
          </p:nvPr>
        </p:nvSpPr>
        <p:spPr/>
        <p:txBody>
          <a:bodyPr/>
          <a:lstStyle/>
          <a:p>
            <a:fld id="{05A3AF22-DA68-4557-8FA9-F0003DD971C0}" type="slidenum">
              <a:rPr lang="en-US" altLang="en-US" smtClean="0"/>
              <a:pPr/>
              <a:t>‹#›</a:t>
            </a:fld>
            <a:endParaRPr lang="en-US" altLang="en-US"/>
          </a:p>
        </p:txBody>
      </p:sp>
    </p:spTree>
    <p:extLst>
      <p:ext uri="{BB962C8B-B14F-4D97-AF65-F5344CB8AC3E}">
        <p14:creationId xmlns:p14="http://schemas.microsoft.com/office/powerpoint/2010/main" val="883517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900A-A15E-4E1A-A178-41219117B5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1EB573-C6C5-4958-8D55-1DA822B0DEE5}"/>
              </a:ext>
            </a:extLst>
          </p:cNvPr>
          <p:cNvSpPr>
            <a:spLocks noGrp="1"/>
          </p:cNvSpPr>
          <p:nvPr>
            <p:ph type="dt" sz="half" idx="10"/>
          </p:nvPr>
        </p:nvSpPr>
        <p:spPr/>
        <p:txBody>
          <a:bodyPr/>
          <a:lstStyle/>
          <a:p>
            <a:pPr>
              <a:defRPr/>
            </a:pPr>
            <a:fld id="{AEFD225A-ACE1-4554-BE1E-F5971DCA109E}" type="datetime1">
              <a:rPr lang="en-US" smtClean="0"/>
              <a:pPr>
                <a:defRPr/>
              </a:pPr>
              <a:t>9/9/2017</a:t>
            </a:fld>
            <a:endParaRPr lang="en-US"/>
          </a:p>
        </p:txBody>
      </p:sp>
      <p:sp>
        <p:nvSpPr>
          <p:cNvPr id="4" name="Footer Placeholder 3">
            <a:extLst>
              <a:ext uri="{FF2B5EF4-FFF2-40B4-BE49-F238E27FC236}">
                <a16:creationId xmlns:a16="http://schemas.microsoft.com/office/drawing/2014/main" id="{7A36D95D-968B-412D-AABE-D6CEB89A0A68}"/>
              </a:ext>
            </a:extLst>
          </p:cNvPr>
          <p:cNvSpPr>
            <a:spLocks noGrp="1"/>
          </p:cNvSpPr>
          <p:nvPr>
            <p:ph type="ftr" sz="quarter" idx="11"/>
          </p:nvPr>
        </p:nvSpPr>
        <p:spPr/>
        <p:txBody>
          <a:bodyPr/>
          <a:lstStyle/>
          <a:p>
            <a:pPr>
              <a:defRPr/>
            </a:pPr>
            <a:r>
              <a:rPr lang="en-US"/>
              <a:t>DANIEL 9</a:t>
            </a:r>
          </a:p>
        </p:txBody>
      </p:sp>
      <p:sp>
        <p:nvSpPr>
          <p:cNvPr id="5" name="Slide Number Placeholder 4">
            <a:extLst>
              <a:ext uri="{FF2B5EF4-FFF2-40B4-BE49-F238E27FC236}">
                <a16:creationId xmlns:a16="http://schemas.microsoft.com/office/drawing/2014/main" id="{F991DB0D-FBE3-453C-AFD3-D1C806E3281E}"/>
              </a:ext>
            </a:extLst>
          </p:cNvPr>
          <p:cNvSpPr>
            <a:spLocks noGrp="1"/>
          </p:cNvSpPr>
          <p:nvPr>
            <p:ph type="sldNum" sz="quarter" idx="12"/>
          </p:nvPr>
        </p:nvSpPr>
        <p:spPr/>
        <p:txBody>
          <a:bodyPr/>
          <a:lstStyle/>
          <a:p>
            <a:fld id="{A9AAAD70-B06D-41F8-A733-97A84FD6A8E2}" type="slidenum">
              <a:rPr lang="en-US" altLang="en-US" smtClean="0"/>
              <a:pPr/>
              <a:t>‹#›</a:t>
            </a:fld>
            <a:endParaRPr lang="en-US" altLang="en-US"/>
          </a:p>
        </p:txBody>
      </p:sp>
    </p:spTree>
    <p:extLst>
      <p:ext uri="{BB962C8B-B14F-4D97-AF65-F5344CB8AC3E}">
        <p14:creationId xmlns:p14="http://schemas.microsoft.com/office/powerpoint/2010/main" val="2111724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FF4B55-5161-4338-A9FA-A6BD238FC2A1}"/>
              </a:ext>
            </a:extLst>
          </p:cNvPr>
          <p:cNvSpPr>
            <a:spLocks noGrp="1"/>
          </p:cNvSpPr>
          <p:nvPr>
            <p:ph type="dt" sz="half" idx="10"/>
          </p:nvPr>
        </p:nvSpPr>
        <p:spPr/>
        <p:txBody>
          <a:bodyPr/>
          <a:lstStyle/>
          <a:p>
            <a:pPr>
              <a:defRPr/>
            </a:pPr>
            <a:fld id="{5C7FDA95-8E37-4F5D-B545-267E1C3086AA}" type="datetime1">
              <a:rPr lang="en-US" smtClean="0"/>
              <a:pPr>
                <a:defRPr/>
              </a:pPr>
              <a:t>9/9/2017</a:t>
            </a:fld>
            <a:endParaRPr lang="en-US"/>
          </a:p>
        </p:txBody>
      </p:sp>
      <p:sp>
        <p:nvSpPr>
          <p:cNvPr id="3" name="Footer Placeholder 2">
            <a:extLst>
              <a:ext uri="{FF2B5EF4-FFF2-40B4-BE49-F238E27FC236}">
                <a16:creationId xmlns:a16="http://schemas.microsoft.com/office/drawing/2014/main" id="{C6A560EA-0461-4DCF-A19A-5557BE563008}"/>
              </a:ext>
            </a:extLst>
          </p:cNvPr>
          <p:cNvSpPr>
            <a:spLocks noGrp="1"/>
          </p:cNvSpPr>
          <p:nvPr>
            <p:ph type="ftr" sz="quarter" idx="11"/>
          </p:nvPr>
        </p:nvSpPr>
        <p:spPr/>
        <p:txBody>
          <a:bodyPr/>
          <a:lstStyle/>
          <a:p>
            <a:pPr>
              <a:defRPr/>
            </a:pPr>
            <a:r>
              <a:rPr lang="en-US"/>
              <a:t>DANIEL 9</a:t>
            </a:r>
          </a:p>
        </p:txBody>
      </p:sp>
      <p:sp>
        <p:nvSpPr>
          <p:cNvPr id="4" name="Slide Number Placeholder 3">
            <a:extLst>
              <a:ext uri="{FF2B5EF4-FFF2-40B4-BE49-F238E27FC236}">
                <a16:creationId xmlns:a16="http://schemas.microsoft.com/office/drawing/2014/main" id="{A9723255-1375-41C9-8796-950CFED85182}"/>
              </a:ext>
            </a:extLst>
          </p:cNvPr>
          <p:cNvSpPr>
            <a:spLocks noGrp="1"/>
          </p:cNvSpPr>
          <p:nvPr>
            <p:ph type="sldNum" sz="quarter" idx="12"/>
          </p:nvPr>
        </p:nvSpPr>
        <p:spPr/>
        <p:txBody>
          <a:bodyPr/>
          <a:lstStyle/>
          <a:p>
            <a:fld id="{2F8035AE-6347-4C79-B46B-5876506ECC04}" type="slidenum">
              <a:rPr lang="en-US" altLang="en-US" smtClean="0"/>
              <a:pPr/>
              <a:t>‹#›</a:t>
            </a:fld>
            <a:endParaRPr lang="en-US" altLang="en-US"/>
          </a:p>
        </p:txBody>
      </p:sp>
    </p:spTree>
    <p:extLst>
      <p:ext uri="{BB962C8B-B14F-4D97-AF65-F5344CB8AC3E}">
        <p14:creationId xmlns:p14="http://schemas.microsoft.com/office/powerpoint/2010/main" val="3659059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6B79-0E9B-4367-9A9F-E5A67B53A02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9987DE1-C392-4400-AD05-A5FC28C0A35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149453-F196-4694-8426-639FE0910FB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2409D1-2D53-4F01-B01A-127E99B2DD75}"/>
              </a:ext>
            </a:extLst>
          </p:cNvPr>
          <p:cNvSpPr>
            <a:spLocks noGrp="1"/>
          </p:cNvSpPr>
          <p:nvPr>
            <p:ph type="dt" sz="half" idx="10"/>
          </p:nvPr>
        </p:nvSpPr>
        <p:spPr/>
        <p:txBody>
          <a:bodyPr/>
          <a:lstStyle/>
          <a:p>
            <a:pPr>
              <a:defRPr/>
            </a:pPr>
            <a:fld id="{B5A1E008-091B-4724-91B3-D2E379A83C07}" type="datetime1">
              <a:rPr lang="en-US" smtClean="0"/>
              <a:pPr>
                <a:defRPr/>
              </a:pPr>
              <a:t>9/9/2017</a:t>
            </a:fld>
            <a:endParaRPr lang="en-US"/>
          </a:p>
        </p:txBody>
      </p:sp>
      <p:sp>
        <p:nvSpPr>
          <p:cNvPr id="6" name="Footer Placeholder 5">
            <a:extLst>
              <a:ext uri="{FF2B5EF4-FFF2-40B4-BE49-F238E27FC236}">
                <a16:creationId xmlns:a16="http://schemas.microsoft.com/office/drawing/2014/main" id="{83EEFB18-FFCA-4AEF-BC76-0B0ABC7709BF}"/>
              </a:ext>
            </a:extLst>
          </p:cNvPr>
          <p:cNvSpPr>
            <a:spLocks noGrp="1"/>
          </p:cNvSpPr>
          <p:nvPr>
            <p:ph type="ftr" sz="quarter" idx="11"/>
          </p:nvPr>
        </p:nvSpPr>
        <p:spPr/>
        <p:txBody>
          <a:bodyPr/>
          <a:lstStyle/>
          <a:p>
            <a:pPr>
              <a:defRPr/>
            </a:pPr>
            <a:r>
              <a:rPr lang="en-US"/>
              <a:t>DANIEL 9</a:t>
            </a:r>
          </a:p>
        </p:txBody>
      </p:sp>
      <p:sp>
        <p:nvSpPr>
          <p:cNvPr id="7" name="Slide Number Placeholder 6">
            <a:extLst>
              <a:ext uri="{FF2B5EF4-FFF2-40B4-BE49-F238E27FC236}">
                <a16:creationId xmlns:a16="http://schemas.microsoft.com/office/drawing/2014/main" id="{D621E108-E095-428D-9D5F-E95200E30F71}"/>
              </a:ext>
            </a:extLst>
          </p:cNvPr>
          <p:cNvSpPr>
            <a:spLocks noGrp="1"/>
          </p:cNvSpPr>
          <p:nvPr>
            <p:ph type="sldNum" sz="quarter" idx="12"/>
          </p:nvPr>
        </p:nvSpPr>
        <p:spPr/>
        <p:txBody>
          <a:bodyPr/>
          <a:lstStyle/>
          <a:p>
            <a:fld id="{71BAA97E-3F94-4F39-820E-17EA0821D49F}" type="slidenum">
              <a:rPr lang="en-US" altLang="en-US" smtClean="0"/>
              <a:pPr/>
              <a:t>‹#›</a:t>
            </a:fld>
            <a:endParaRPr lang="en-US" altLang="en-US"/>
          </a:p>
        </p:txBody>
      </p:sp>
    </p:spTree>
    <p:extLst>
      <p:ext uri="{BB962C8B-B14F-4D97-AF65-F5344CB8AC3E}">
        <p14:creationId xmlns:p14="http://schemas.microsoft.com/office/powerpoint/2010/main" val="76087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3B16-86E4-4D9F-9786-CF943A24346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35776B9-A881-4E02-A902-4478907F3AA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D0C65A1-8DE7-44F8-A598-D00F0CAB275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95E4199-06DB-487A-9B35-C5A5B55A5192}"/>
              </a:ext>
            </a:extLst>
          </p:cNvPr>
          <p:cNvSpPr>
            <a:spLocks noGrp="1"/>
          </p:cNvSpPr>
          <p:nvPr>
            <p:ph type="dt" sz="half" idx="10"/>
          </p:nvPr>
        </p:nvSpPr>
        <p:spPr/>
        <p:txBody>
          <a:bodyPr/>
          <a:lstStyle/>
          <a:p>
            <a:pPr>
              <a:defRPr/>
            </a:pPr>
            <a:fld id="{FC8B7EE9-5144-4E61-A309-D84ED547216D}" type="datetime1">
              <a:rPr lang="en-US" smtClean="0"/>
              <a:pPr>
                <a:defRPr/>
              </a:pPr>
              <a:t>9/9/2017</a:t>
            </a:fld>
            <a:endParaRPr lang="en-US"/>
          </a:p>
        </p:txBody>
      </p:sp>
      <p:sp>
        <p:nvSpPr>
          <p:cNvPr id="6" name="Footer Placeholder 5">
            <a:extLst>
              <a:ext uri="{FF2B5EF4-FFF2-40B4-BE49-F238E27FC236}">
                <a16:creationId xmlns:a16="http://schemas.microsoft.com/office/drawing/2014/main" id="{58E15EF3-4A10-47C3-8294-CD814974DD95}"/>
              </a:ext>
            </a:extLst>
          </p:cNvPr>
          <p:cNvSpPr>
            <a:spLocks noGrp="1"/>
          </p:cNvSpPr>
          <p:nvPr>
            <p:ph type="ftr" sz="quarter" idx="11"/>
          </p:nvPr>
        </p:nvSpPr>
        <p:spPr/>
        <p:txBody>
          <a:bodyPr/>
          <a:lstStyle/>
          <a:p>
            <a:pPr>
              <a:defRPr/>
            </a:pPr>
            <a:r>
              <a:rPr lang="en-US"/>
              <a:t>DANIEL 9</a:t>
            </a:r>
          </a:p>
        </p:txBody>
      </p:sp>
      <p:sp>
        <p:nvSpPr>
          <p:cNvPr id="7" name="Slide Number Placeholder 6">
            <a:extLst>
              <a:ext uri="{FF2B5EF4-FFF2-40B4-BE49-F238E27FC236}">
                <a16:creationId xmlns:a16="http://schemas.microsoft.com/office/drawing/2014/main" id="{96250023-0515-4430-A322-69AEC169293F}"/>
              </a:ext>
            </a:extLst>
          </p:cNvPr>
          <p:cNvSpPr>
            <a:spLocks noGrp="1"/>
          </p:cNvSpPr>
          <p:nvPr>
            <p:ph type="sldNum" sz="quarter" idx="12"/>
          </p:nvPr>
        </p:nvSpPr>
        <p:spPr/>
        <p:txBody>
          <a:bodyPr/>
          <a:lstStyle/>
          <a:p>
            <a:fld id="{88363CCF-4B31-486C-B7A9-5D150F4189CE}" type="slidenum">
              <a:rPr lang="en-US" altLang="en-US" smtClean="0"/>
              <a:pPr/>
              <a:t>‹#›</a:t>
            </a:fld>
            <a:endParaRPr lang="en-US" altLang="en-US"/>
          </a:p>
        </p:txBody>
      </p:sp>
    </p:spTree>
    <p:extLst>
      <p:ext uri="{BB962C8B-B14F-4D97-AF65-F5344CB8AC3E}">
        <p14:creationId xmlns:p14="http://schemas.microsoft.com/office/powerpoint/2010/main" val="1557185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F78DDA-16B2-4B49-A019-5BF2C4A819C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2DEFD9-8244-4719-B997-7553079DF61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0ABCF-1159-4C5E-A72A-3E0A2642A29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F459C0E8-F2EF-45F3-BCAB-6E71146CF94C}" type="datetime1">
              <a:rPr lang="en-US" smtClean="0"/>
              <a:pPr>
                <a:defRPr/>
              </a:pPr>
              <a:t>9/9/2017</a:t>
            </a:fld>
            <a:endParaRPr lang="en-US" dirty="0"/>
          </a:p>
        </p:txBody>
      </p:sp>
      <p:sp>
        <p:nvSpPr>
          <p:cNvPr id="5" name="Footer Placeholder 4">
            <a:extLst>
              <a:ext uri="{FF2B5EF4-FFF2-40B4-BE49-F238E27FC236}">
                <a16:creationId xmlns:a16="http://schemas.microsoft.com/office/drawing/2014/main" id="{EF15E535-88D5-4B09-B9C6-B49ABC052C2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US"/>
              <a:t>DANIEL 9</a:t>
            </a:r>
            <a:endParaRPr lang="en-US" dirty="0"/>
          </a:p>
        </p:txBody>
      </p:sp>
      <p:sp>
        <p:nvSpPr>
          <p:cNvPr id="6" name="Slide Number Placeholder 5">
            <a:extLst>
              <a:ext uri="{FF2B5EF4-FFF2-40B4-BE49-F238E27FC236}">
                <a16:creationId xmlns:a16="http://schemas.microsoft.com/office/drawing/2014/main" id="{AB530586-8014-4450-926E-1D7C4BB76AC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EE08848-0C1A-442F-BC71-C4A9575A9F63}" type="slidenum">
              <a:rPr lang="en-US" altLang="en-US" smtClean="0"/>
              <a:pPr/>
              <a:t>‹#›</a:t>
            </a:fld>
            <a:endParaRPr lang="en-US" altLang="en-US" dirty="0"/>
          </a:p>
        </p:txBody>
      </p:sp>
    </p:spTree>
    <p:extLst>
      <p:ext uri="{BB962C8B-B14F-4D97-AF65-F5344CB8AC3E}">
        <p14:creationId xmlns:p14="http://schemas.microsoft.com/office/powerpoint/2010/main" val="125013829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CF9A881-4E9F-49F5-BE30-6B38ABFF66B5}"/>
              </a:ext>
            </a:extLst>
          </p:cNvPr>
          <p:cNvSpPr txBox="1">
            <a:spLocks/>
          </p:cNvSpPr>
          <p:nvPr/>
        </p:nvSpPr>
        <p:spPr bwMode="auto">
          <a:xfrm>
            <a:off x="304800" y="228600"/>
            <a:ext cx="8534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itchFamily="34" charset="0"/>
              </a:defRPr>
            </a:lvl2pPr>
            <a:lvl3pPr algn="l" rtl="0" eaLnBrk="0" fontAlgn="base" hangingPunct="0">
              <a:spcBef>
                <a:spcPct val="0"/>
              </a:spcBef>
              <a:spcAft>
                <a:spcPct val="0"/>
              </a:spcAft>
              <a:defRPr sz="4400">
                <a:solidFill>
                  <a:schemeClr val="tx2"/>
                </a:solidFill>
                <a:latin typeface="Calibri" pitchFamily="34" charset="0"/>
              </a:defRPr>
            </a:lvl3pPr>
            <a:lvl4pPr algn="l" rtl="0" eaLnBrk="0" fontAlgn="base" hangingPunct="0">
              <a:spcBef>
                <a:spcPct val="0"/>
              </a:spcBef>
              <a:spcAft>
                <a:spcPct val="0"/>
              </a:spcAft>
              <a:defRPr sz="4400">
                <a:solidFill>
                  <a:schemeClr val="tx2"/>
                </a:solidFill>
                <a:latin typeface="Calibri" pitchFamily="34" charset="0"/>
              </a:defRPr>
            </a:lvl4pPr>
            <a:lvl5pPr algn="l" rtl="0" eaLnBrk="0" fontAlgn="base" hangingPunct="0">
              <a:spcBef>
                <a:spcPct val="0"/>
              </a:spcBef>
              <a:spcAft>
                <a:spcPct val="0"/>
              </a:spcAft>
              <a:defRPr sz="4400">
                <a:solidFill>
                  <a:schemeClr val="tx2"/>
                </a:solidFill>
                <a:latin typeface="Calibri" pitchFamily="34"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THE BOOK OF DANIEL</a:t>
            </a:r>
          </a:p>
        </p:txBody>
      </p:sp>
      <p:pic>
        <p:nvPicPr>
          <p:cNvPr id="14" name="Picture 2" descr="http://slbc.org/wp-content/uploads/2014/09/Book-of-Daniel-weppage.jpg">
            <a:extLst>
              <a:ext uri="{FF2B5EF4-FFF2-40B4-BE49-F238E27FC236}">
                <a16:creationId xmlns:a16="http://schemas.microsoft.com/office/drawing/2014/main" id="{19151F01-92D6-4E0F-8BC1-81C9EEE9AA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888" y="1906588"/>
            <a:ext cx="7896225" cy="3200400"/>
          </a:xfrm>
          <a:prstGeom prst="rect">
            <a:avLst/>
          </a:prstGeom>
          <a:noFill/>
          <a:ln w="9525">
            <a:solidFill>
              <a:srgbClr val="FF0000"/>
            </a:solidFill>
            <a:miter lim="800000"/>
            <a:headEnd/>
            <a:tailEnd/>
          </a:ln>
        </p:spPr>
      </p:pic>
      <p:sp>
        <p:nvSpPr>
          <p:cNvPr id="6" name="Rectangle 7">
            <a:extLst>
              <a:ext uri="{FF2B5EF4-FFF2-40B4-BE49-F238E27FC236}">
                <a16:creationId xmlns:a16="http://schemas.microsoft.com/office/drawing/2014/main" id="{84374AE2-8D3F-4006-8CD2-DC5A74C8D7E1}"/>
              </a:ext>
            </a:extLst>
          </p:cNvPr>
          <p:cNvSpPr txBox="1">
            <a:spLocks noChangeArrowheads="1"/>
          </p:cNvSpPr>
          <p:nvPr/>
        </p:nvSpPr>
        <p:spPr bwMode="auto">
          <a:xfrm>
            <a:off x="1600200" y="5410200"/>
            <a:ext cx="5943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l" rtl="0" eaLnBrk="0" fontAlgn="base" hangingPunct="0">
              <a:spcBef>
                <a:spcPct val="20000"/>
              </a:spcBef>
              <a:spcAft>
                <a:spcPct val="0"/>
              </a:spcAft>
              <a:buClr>
                <a:schemeClr val="tx1"/>
              </a:buClr>
              <a:buFont typeface="Wingdings" pitchFamily="2" charset="2"/>
              <a:buNone/>
              <a:defRPr sz="24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
                <a:srgbClr val="FFFFFF"/>
              </a:buClr>
              <a:buSzTx/>
              <a:buFont typeface="Wingdings" pitchFamily="2" charset="2"/>
              <a:buNone/>
              <a:tabLst/>
              <a:defRPr/>
            </a:pPr>
            <a:r>
              <a:rPr kumimoji="0" lang="en-US" alt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Andy Woods, Th.M.., JD., PhD.</a:t>
            </a:r>
          </a:p>
          <a:p>
            <a:pPr marL="0" marR="0" lvl="0" indent="0" algn="ctr" defTabSz="914400" rtl="0" eaLnBrk="1" fontAlgn="base" latinLnBrk="0" hangingPunct="1">
              <a:lnSpc>
                <a:spcPct val="100000"/>
              </a:lnSpc>
              <a:spcBef>
                <a:spcPts val="0"/>
              </a:spcBef>
              <a:spcAft>
                <a:spcPct val="0"/>
              </a:spcAft>
              <a:buClr>
                <a:srgbClr val="FFFFFF"/>
              </a:buClr>
              <a:buSzTx/>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Sr. Pastor, Sugar Land Bible Church</a:t>
            </a:r>
          </a:p>
          <a:p>
            <a:pPr marL="0" marR="0" lvl="0" indent="0" algn="ctr" defTabSz="914400" rtl="0" eaLnBrk="1" fontAlgn="base" latinLnBrk="0" hangingPunct="1">
              <a:lnSpc>
                <a:spcPct val="100000"/>
              </a:lnSpc>
              <a:spcBef>
                <a:spcPts val="0"/>
              </a:spcBef>
              <a:spcAft>
                <a:spcPct val="0"/>
              </a:spcAft>
              <a:buClr>
                <a:srgbClr val="FFFFFF"/>
              </a:buClr>
              <a:buSzTx/>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Chafer Theological Seminary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368550" y="228600"/>
            <a:ext cx="4406900" cy="685800"/>
          </a:xfrm>
        </p:spPr>
        <p:txBody>
          <a:bodyPr>
            <a:normAutofit/>
          </a:body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Chapter 9 Outline</a:t>
            </a:r>
          </a:p>
        </p:txBody>
      </p:sp>
      <p:sp>
        <p:nvSpPr>
          <p:cNvPr id="19459" name="Rectangle 3"/>
          <p:cNvSpPr>
            <a:spLocks noGrp="1" noChangeArrowheads="1"/>
          </p:cNvSpPr>
          <p:nvPr>
            <p:ph type="body" idx="1"/>
          </p:nvPr>
        </p:nvSpPr>
        <p:spPr>
          <a:xfrm>
            <a:off x="1257300" y="1143000"/>
            <a:ext cx="6972300" cy="3657600"/>
          </a:xfrm>
        </p:spPr>
        <p:txBody>
          <a:bodyPr>
            <a:normAutofit/>
          </a:bodyPr>
          <a:lstStyle/>
          <a:p>
            <a:pPr marL="573088" indent="-573088">
              <a:lnSpc>
                <a:spcPct val="100000"/>
              </a:lnSpc>
              <a:spcBef>
                <a:spcPts val="0"/>
              </a:spcBef>
              <a:spcAft>
                <a:spcPts val="3600"/>
              </a:spcAft>
              <a:buClr>
                <a:srgbClr val="00FFFF"/>
              </a:buClr>
              <a:buSzPct val="100000"/>
              <a:buFont typeface="+mj-lt"/>
              <a:buAutoNum type="romanUcPeriod"/>
              <a:defRPr/>
            </a:pPr>
            <a:r>
              <a:rPr lang="en-US" altLang="en-US" sz="3200" b="1" u="sng" dirty="0">
                <a:solidFill>
                  <a:srgbClr val="FFFFCC"/>
                </a:solidFill>
                <a:effectLst>
                  <a:outerShdw blurRad="38100" dist="38100" dir="2700000" algn="tl">
                    <a:srgbClr val="000000">
                      <a:alpha val="43137"/>
                    </a:srgbClr>
                  </a:outerShdw>
                </a:effectLst>
              </a:rPr>
              <a:t>The Setting (1-2)</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Daniel’s prayer (3-19)</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Gabriel’s arrival (20-23)</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Seventy Weeks Prophecy (24-27)</a:t>
            </a:r>
          </a:p>
        </p:txBody>
      </p:sp>
      <p:pic>
        <p:nvPicPr>
          <p:cNvPr id="35843"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2" y="5029200"/>
            <a:ext cx="3546475" cy="1371600"/>
          </a:xfrm>
          <a:prstGeom prst="rect">
            <a:avLst/>
          </a:prstGeom>
          <a:noFill/>
          <a:ln w="9525">
            <a:noFill/>
            <a:miter lim="800000"/>
            <a:headEnd/>
            <a:tailEnd/>
          </a:ln>
        </p:spPr>
      </p:pic>
    </p:spTree>
    <p:extLst>
      <p:ext uri="{BB962C8B-B14F-4D97-AF65-F5344CB8AC3E}">
        <p14:creationId xmlns:p14="http://schemas.microsoft.com/office/powerpoint/2010/main" val="37351748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CE8B87-F111-475F-83B4-E69D85F5B2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967" y="1234440"/>
            <a:ext cx="8806066" cy="4389120"/>
          </a:xfrm>
          <a:prstGeom prst="rect">
            <a:avLst/>
          </a:prstGeom>
          <a:solidFill>
            <a:schemeClr val="tx1"/>
          </a:solidFill>
        </p:spPr>
      </p:pic>
    </p:spTree>
    <p:extLst>
      <p:ext uri="{BB962C8B-B14F-4D97-AF65-F5344CB8AC3E}">
        <p14:creationId xmlns:p14="http://schemas.microsoft.com/office/powerpoint/2010/main" val="41625945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1EE7C-54B3-44CF-949E-A8E5572B118A}"/>
              </a:ext>
            </a:extLst>
          </p:cNvPr>
          <p:cNvPicPr>
            <a:picLocks noChangeAspect="1"/>
          </p:cNvPicPr>
          <p:nvPr/>
        </p:nvPicPr>
        <p:blipFill>
          <a:blip r:embed="rId2"/>
          <a:stretch>
            <a:fillRect/>
          </a:stretch>
        </p:blipFill>
        <p:spPr>
          <a:xfrm>
            <a:off x="288524" y="1143000"/>
            <a:ext cx="8566952" cy="4572000"/>
          </a:xfrm>
          <a:prstGeom prst="rect">
            <a:avLst/>
          </a:prstGeom>
        </p:spPr>
      </p:pic>
    </p:spTree>
    <p:extLst>
      <p:ext uri="{BB962C8B-B14F-4D97-AF65-F5344CB8AC3E}">
        <p14:creationId xmlns:p14="http://schemas.microsoft.com/office/powerpoint/2010/main" val="7153380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483rd &amp; 484th year (26)</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3348480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2">
            <a:extLst>
              <a:ext uri="{FF2B5EF4-FFF2-40B4-BE49-F238E27FC236}">
                <a16:creationId xmlns:a16="http://schemas.microsoft.com/office/drawing/2014/main" id="{FDD69886-A894-463C-A32A-F86FBEA807E3}"/>
              </a:ext>
            </a:extLst>
          </p:cNvPr>
          <p:cNvSpPr>
            <a:spLocks noGrp="1" noChangeArrowheads="1"/>
          </p:cNvSpPr>
          <p:nvPr>
            <p:ph type="title"/>
          </p:nvPr>
        </p:nvSpPr>
        <p:spPr>
          <a:xfrm>
            <a:off x="457200" y="228600"/>
            <a:ext cx="8229600" cy="1143000"/>
          </a:xfrm>
        </p:spPr>
        <p:txBody>
          <a:bodyPr>
            <a:no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FINAL 7 YEARS = FUTURE TRIBULATION v.27</a:t>
            </a:r>
          </a:p>
        </p:txBody>
      </p:sp>
      <p:sp>
        <p:nvSpPr>
          <p:cNvPr id="40966" name="Rectangle 3">
            <a:extLst>
              <a:ext uri="{FF2B5EF4-FFF2-40B4-BE49-F238E27FC236}">
                <a16:creationId xmlns:a16="http://schemas.microsoft.com/office/drawing/2014/main" id="{6144E9FB-C294-4F79-BC63-27FFF531C71F}"/>
              </a:ext>
            </a:extLst>
          </p:cNvPr>
          <p:cNvSpPr>
            <a:spLocks noGrp="1" noChangeArrowheads="1"/>
          </p:cNvSpPr>
          <p:nvPr>
            <p:ph idx="1"/>
          </p:nvPr>
        </p:nvSpPr>
        <p:spPr>
          <a:xfrm>
            <a:off x="495300" y="1600200"/>
            <a:ext cx="8153400" cy="4419600"/>
          </a:xfrm>
        </p:spPr>
        <p:txBody>
          <a:bodyPr>
            <a:normAutofit/>
          </a:bodyPr>
          <a:lstStyle/>
          <a:p>
            <a:pPr marL="573088" indent="-573088" fontAlgn="base">
              <a:spcBef>
                <a:spcPts val="0"/>
              </a:spcBef>
              <a:spcAft>
                <a:spcPts val="2400"/>
              </a:spcAft>
              <a:buClr>
                <a:srgbClr val="FF99FF"/>
              </a:buClr>
              <a:buAutoNum type="alphaUcPeriod"/>
            </a:pPr>
            <a:r>
              <a:rPr lang="en-US" altLang="en-US" sz="3600" dirty="0">
                <a:solidFill>
                  <a:srgbClr val="FFFFFF"/>
                </a:solidFill>
                <a:latin typeface="Calibri" panose="020F0502020204030204" pitchFamily="34" charset="0"/>
              </a:rPr>
              <a:t>490 years total</a:t>
            </a:r>
          </a:p>
          <a:p>
            <a:pPr marL="573088" indent="-573088" fontAlgn="base">
              <a:spcBef>
                <a:spcPts val="0"/>
              </a:spcBef>
              <a:spcAft>
                <a:spcPts val="2400"/>
              </a:spcAft>
              <a:buClr>
                <a:srgbClr val="FF99FF"/>
              </a:buClr>
              <a:buAutoNum type="alphaUcPeriod"/>
            </a:pPr>
            <a:r>
              <a:rPr lang="en-US" altLang="en-US" sz="3600" dirty="0">
                <a:solidFill>
                  <a:srgbClr val="FFFFFF"/>
                </a:solidFill>
                <a:latin typeface="Calibri" panose="020F0502020204030204" pitchFamily="34" charset="0"/>
              </a:rPr>
              <a:t>483 years have transpired</a:t>
            </a:r>
          </a:p>
          <a:p>
            <a:pPr marL="573088" indent="-573088" fontAlgn="base">
              <a:spcBef>
                <a:spcPts val="0"/>
              </a:spcBef>
              <a:spcAft>
                <a:spcPts val="2400"/>
              </a:spcAft>
              <a:buClr>
                <a:srgbClr val="FF99FF"/>
              </a:buClr>
              <a:buAutoNum type="alphaUcPeriod"/>
            </a:pPr>
            <a:r>
              <a:rPr lang="en-US" altLang="en-US" sz="3600" dirty="0">
                <a:solidFill>
                  <a:srgbClr val="FFFFFF"/>
                </a:solidFill>
                <a:latin typeface="Calibri" panose="020F0502020204030204" pitchFamily="34" charset="0"/>
              </a:rPr>
              <a:t>Gap exists between 483rd &amp; 484th year</a:t>
            </a:r>
          </a:p>
          <a:p>
            <a:pPr marL="573088" indent="-573088" fontAlgn="base">
              <a:spcBef>
                <a:spcPts val="0"/>
              </a:spcBef>
              <a:spcAft>
                <a:spcPts val="2400"/>
              </a:spcAft>
              <a:buClr>
                <a:srgbClr val="FF99FF"/>
              </a:buClr>
              <a:buAutoNum type="alphaUcPeriod"/>
            </a:pPr>
            <a:r>
              <a:rPr lang="en-US" altLang="en-US" sz="3600" dirty="0">
                <a:solidFill>
                  <a:srgbClr val="FFFFFF"/>
                </a:solidFill>
                <a:latin typeface="Calibri" panose="020F0502020204030204" pitchFamily="34" charset="0"/>
              </a:rPr>
              <a:t>Final 7 years are future</a:t>
            </a:r>
          </a:p>
          <a:p>
            <a:pPr marL="573088" indent="-573088" fontAlgn="base">
              <a:spcBef>
                <a:spcPts val="0"/>
              </a:spcBef>
              <a:spcAft>
                <a:spcPts val="2400"/>
              </a:spcAft>
              <a:buClr>
                <a:srgbClr val="FF99FF"/>
              </a:buClr>
              <a:buAutoNum type="alphaUcPeriod"/>
            </a:pPr>
            <a:r>
              <a:rPr lang="en-US" altLang="en-US" sz="3600" dirty="0">
                <a:solidFill>
                  <a:srgbClr val="FFFFFF"/>
                </a:solidFill>
                <a:latin typeface="Calibri" panose="020F0502020204030204" pitchFamily="34" charset="0"/>
              </a:rPr>
              <a:t>Final 7 years are the Tribulation period</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483rd &amp; 484th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12908175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9:27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And he will make a firm covenant with the many for one week, but in the middle of the week he will put a stop to sacrifice and grain offering; and on the wing of abominations </a:t>
            </a:r>
            <a:r>
              <a:rPr lang="en-US" sz="3600" i="1" dirty="0">
                <a:solidFill>
                  <a:schemeClr val="bg1"/>
                </a:solidFill>
                <a:effectLst>
                  <a:outerShdw blurRad="38100" dist="38100" dir="2700000" algn="tl">
                    <a:srgbClr val="000000">
                      <a:alpha val="43137"/>
                    </a:srgbClr>
                  </a:outerShdw>
                </a:effectLst>
                <a:latin typeface="+mn-lt"/>
              </a:rPr>
              <a:t>will come</a:t>
            </a:r>
            <a:r>
              <a:rPr lang="en-US" sz="3600" dirty="0">
                <a:solidFill>
                  <a:schemeClr val="bg1"/>
                </a:solidFill>
                <a:effectLst>
                  <a:outerShdw blurRad="38100" dist="38100" dir="2700000" algn="tl">
                    <a:srgbClr val="000000">
                      <a:alpha val="43137"/>
                    </a:srgbClr>
                  </a:outerShdw>
                </a:effectLst>
                <a:latin typeface="+mn-lt"/>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20778714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BFA96-28D9-4A14-9076-8CC0CD0090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535" y="746528"/>
            <a:ext cx="8900931" cy="5364945"/>
          </a:xfrm>
          <a:prstGeom prst="rect">
            <a:avLst/>
          </a:prstGeom>
          <a:solidFill>
            <a:schemeClr val="tx1"/>
          </a:solidFill>
        </p:spPr>
      </p:pic>
    </p:spTree>
    <p:extLst>
      <p:ext uri="{BB962C8B-B14F-4D97-AF65-F5344CB8AC3E}">
        <p14:creationId xmlns:p14="http://schemas.microsoft.com/office/powerpoint/2010/main" val="35782250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9" name="Picture 2" descr="http://www.softwareag.com/blog/reality_check/wp-content/uploads/2013/06/Stopwatch_02.png">
            <a:extLst>
              <a:ext uri="{FF2B5EF4-FFF2-40B4-BE49-F238E27FC236}">
                <a16:creationId xmlns:a16="http://schemas.microsoft.com/office/drawing/2014/main" id="{CF4ECBC1-8ABC-4ED1-A08A-0151F24FAF4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2200" y="152400"/>
            <a:ext cx="47053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436133-DB08-4AEA-A56B-3E637DBA14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457" y="987341"/>
            <a:ext cx="8279086" cy="4883319"/>
          </a:xfrm>
          <a:prstGeom prst="rect">
            <a:avLst/>
          </a:prstGeom>
          <a:solidFill>
            <a:schemeClr val="tx1"/>
          </a:solid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BFA96-28D9-4A14-9076-8CC0CD0090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535" y="746528"/>
            <a:ext cx="8900931" cy="5364945"/>
          </a:xfrm>
          <a:prstGeom prst="rect">
            <a:avLst/>
          </a:prstGeom>
          <a:solidFill>
            <a:schemeClr val="tx1"/>
          </a:solidFill>
        </p:spPr>
      </p:pic>
    </p:spTree>
    <p:extLst>
      <p:ext uri="{BB962C8B-B14F-4D97-AF65-F5344CB8AC3E}">
        <p14:creationId xmlns:p14="http://schemas.microsoft.com/office/powerpoint/2010/main" val="1597227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4D48CAE-5695-4099-A3F7-EFF4B809BA26}"/>
              </a:ext>
            </a:extLst>
          </p:cNvPr>
          <p:cNvSpPr>
            <a:spLocks noGrp="1" noChangeArrowheads="1"/>
          </p:cNvSpPr>
          <p:nvPr>
            <p:ph type="title"/>
          </p:nvPr>
        </p:nvSpPr>
        <p:spPr>
          <a:xfrm>
            <a:off x="2552700" y="228600"/>
            <a:ext cx="4038600" cy="762000"/>
          </a:xfrm>
        </p:spPr>
        <p:txBody>
          <a:body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I. The Setting (1-2)</a:t>
            </a:r>
          </a:p>
        </p:txBody>
      </p:sp>
      <p:sp>
        <p:nvSpPr>
          <p:cNvPr id="27651" name="Rectangle 3">
            <a:extLst>
              <a:ext uri="{FF2B5EF4-FFF2-40B4-BE49-F238E27FC236}">
                <a16:creationId xmlns:a16="http://schemas.microsoft.com/office/drawing/2014/main" id="{16A7AE1F-A24B-4EC7-AD40-BFF773D90591}"/>
              </a:ext>
            </a:extLst>
          </p:cNvPr>
          <p:cNvSpPr>
            <a:spLocks noGrp="1" noChangeArrowheads="1"/>
          </p:cNvSpPr>
          <p:nvPr>
            <p:ph type="body" idx="1"/>
          </p:nvPr>
        </p:nvSpPr>
        <p:spPr>
          <a:xfrm>
            <a:off x="533400" y="1600200"/>
            <a:ext cx="5410200" cy="2362200"/>
          </a:xfrm>
        </p:spPr>
        <p:txBody>
          <a:bodyPr/>
          <a:lstStyle/>
          <a:p>
            <a:pPr marL="457200" indent="-457200" fontAlgn="base">
              <a:spcBef>
                <a:spcPct val="0"/>
              </a:spcBef>
              <a:spcAft>
                <a:spcPts val="3600"/>
              </a:spcAft>
              <a:buClr>
                <a:srgbClr val="00FFFF"/>
              </a:buClr>
              <a:buSzPct val="75000"/>
              <a:buFont typeface="Wingdings" pitchFamily="2" charset="2"/>
              <a:buChar char="n"/>
              <a:defRPr/>
            </a:pP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Historical setting (v.1)</a:t>
            </a:r>
          </a:p>
          <a:p>
            <a:pPr marL="457200" indent="-457200" fontAlgn="base">
              <a:spcBef>
                <a:spcPct val="0"/>
              </a:spcBef>
              <a:spcAft>
                <a:spcPts val="3600"/>
              </a:spcAft>
              <a:buClr>
                <a:srgbClr val="00FFFF"/>
              </a:buClr>
              <a:buSzPct val="75000"/>
              <a:buFont typeface="Wingdings" pitchFamily="2" charset="2"/>
              <a:buChar char="n"/>
              <a:defRPr/>
            </a:pPr>
            <a:r>
              <a:rPr lang="en-US" altLang="en-US" sz="3600" dirty="0">
                <a:solidFill>
                  <a:schemeClr val="bg1"/>
                </a:solidFill>
                <a:effectLst>
                  <a:outerShdw blurRad="38100" dist="38100" dir="2700000" algn="tl">
                    <a:srgbClr val="000000">
                      <a:alpha val="43137"/>
                    </a:srgbClr>
                  </a:outerShdw>
                </a:effectLst>
                <a:latin typeface="Calibri" panose="020F0502020204030204" pitchFamily="34" charset="0"/>
              </a:rPr>
              <a:t>Prophetic setting (v.2)</a:t>
            </a:r>
          </a:p>
        </p:txBody>
      </p:sp>
      <p:pic>
        <p:nvPicPr>
          <p:cNvPr id="6" name="Picture 4" descr="C:\WINDOWS\Application Data\Microsoft\Media Catalog\Downloaded Clips\cl26\j0096331.wmf">
            <a:extLst>
              <a:ext uri="{FF2B5EF4-FFF2-40B4-BE49-F238E27FC236}">
                <a16:creationId xmlns:a16="http://schemas.microsoft.com/office/drawing/2014/main" id="{83AA42BB-EE2D-4638-9586-E08EABFA13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1200" y="1295399"/>
            <a:ext cx="2971800" cy="367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5421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00" y="785079"/>
            <a:ext cx="8458200" cy="5287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2403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a:extLst>
              <a:ext uri="{FF2B5EF4-FFF2-40B4-BE49-F238E27FC236}">
                <a16:creationId xmlns:a16="http://schemas.microsoft.com/office/drawing/2014/main" id="{E2617A88-FFD7-495B-BE22-10B44FAEBF7B}"/>
              </a:ext>
            </a:extLst>
          </p:cNvPr>
          <p:cNvSpPr>
            <a:spLocks noGrp="1" noChangeArrowheads="1"/>
          </p:cNvSpPr>
          <p:nvPr>
            <p:ph type="title"/>
          </p:nvPr>
        </p:nvSpPr>
        <p:spPr>
          <a:xfrm>
            <a:off x="685800" y="228600"/>
            <a:ext cx="7772400" cy="7620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THE STAGE IS BEING SET</a:t>
            </a:r>
          </a:p>
        </p:txBody>
      </p:sp>
      <p:sp>
        <p:nvSpPr>
          <p:cNvPr id="46086" name="Rectangle 3">
            <a:extLst>
              <a:ext uri="{FF2B5EF4-FFF2-40B4-BE49-F238E27FC236}">
                <a16:creationId xmlns:a16="http://schemas.microsoft.com/office/drawing/2014/main" id="{6C9FB5C5-35C5-4192-83CF-D96535033E46}"/>
              </a:ext>
            </a:extLst>
          </p:cNvPr>
          <p:cNvSpPr>
            <a:spLocks noGrp="1" noChangeArrowheads="1"/>
          </p:cNvSpPr>
          <p:nvPr>
            <p:ph idx="1"/>
          </p:nvPr>
        </p:nvSpPr>
        <p:spPr>
          <a:xfrm>
            <a:off x="342900" y="1143000"/>
            <a:ext cx="8458200" cy="3886200"/>
          </a:xfrm>
        </p:spPr>
        <p:txBody>
          <a:bodyPr>
            <a:normAutofit fontScale="92500" lnSpcReduction="20000"/>
          </a:bodyPr>
          <a:lstStyle/>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Rebirth of Israel in 1948</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Israel’s desire for peace</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Desire among some Jews to Rebuild 3rd Jewish temple </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Desire among some Jews to Restore the sacrificial system</a:t>
            </a:r>
          </a:p>
          <a:p>
            <a:pPr lvl="1" eaLnBrk="1" hangingPunct="1">
              <a:lnSpc>
                <a:spcPct val="90000"/>
              </a:lnSpc>
              <a:buFontTx/>
              <a:buNone/>
            </a:pPr>
            <a:endParaRPr lang="en-US" altLang="en-US" sz="2000" dirty="0">
              <a:solidFill>
                <a:srgbClr val="FFFFFF"/>
              </a:solidFill>
            </a:endParaRPr>
          </a:p>
          <a:p>
            <a:pPr marL="0" lvl="1" indent="0" algn="ctr" eaLnBrk="1" hangingPunct="1">
              <a:lnSpc>
                <a:spcPct val="90000"/>
              </a:lnSpc>
              <a:buFontTx/>
              <a:buNone/>
            </a:pPr>
            <a:r>
              <a:rPr lang="en-US" altLang="en-US" sz="2000" dirty="0">
                <a:solidFill>
                  <a:srgbClr val="FFFFFF"/>
                </a:solidFill>
              </a:rPr>
              <a:t>Source: Randall Price “Ready to Rebuild”</a:t>
            </a:r>
            <a:endParaRPr lang="en-US" altLang="en-US" dirty="0">
              <a:solidFill>
                <a:srgbClr val="FFFFFF"/>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a:extLst>
              <a:ext uri="{FF2B5EF4-FFF2-40B4-BE49-F238E27FC236}">
                <a16:creationId xmlns:a16="http://schemas.microsoft.com/office/drawing/2014/main" id="{E2617A88-FFD7-495B-BE22-10B44FAEBF7B}"/>
              </a:ext>
            </a:extLst>
          </p:cNvPr>
          <p:cNvSpPr>
            <a:spLocks noGrp="1" noChangeArrowheads="1"/>
          </p:cNvSpPr>
          <p:nvPr>
            <p:ph type="title"/>
          </p:nvPr>
        </p:nvSpPr>
        <p:spPr>
          <a:xfrm>
            <a:off x="685800" y="228600"/>
            <a:ext cx="7772400" cy="7620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THE STAGE IS BEING SET</a:t>
            </a:r>
          </a:p>
        </p:txBody>
      </p:sp>
      <p:sp>
        <p:nvSpPr>
          <p:cNvPr id="46086" name="Rectangle 3">
            <a:extLst>
              <a:ext uri="{FF2B5EF4-FFF2-40B4-BE49-F238E27FC236}">
                <a16:creationId xmlns:a16="http://schemas.microsoft.com/office/drawing/2014/main" id="{6C9FB5C5-35C5-4192-83CF-D96535033E46}"/>
              </a:ext>
            </a:extLst>
          </p:cNvPr>
          <p:cNvSpPr>
            <a:spLocks noGrp="1" noChangeArrowheads="1"/>
          </p:cNvSpPr>
          <p:nvPr>
            <p:ph idx="1"/>
          </p:nvPr>
        </p:nvSpPr>
        <p:spPr>
          <a:xfrm>
            <a:off x="342900" y="1143000"/>
            <a:ext cx="8458200" cy="3886200"/>
          </a:xfrm>
        </p:spPr>
        <p:txBody>
          <a:bodyPr>
            <a:normAutofit fontScale="92500" lnSpcReduction="20000"/>
          </a:bodyPr>
          <a:lstStyle/>
          <a:p>
            <a:pPr marL="457200" indent="-457200" fontAlgn="base">
              <a:spcBef>
                <a:spcPts val="0"/>
              </a:spcBef>
              <a:spcAft>
                <a:spcPts val="2400"/>
              </a:spcAft>
              <a:buClr>
                <a:srgbClr val="FF99FF"/>
              </a:buClr>
              <a:buAutoNum type="alphaUcPeriod"/>
            </a:pPr>
            <a:r>
              <a:rPr lang="en-US" altLang="en-US" sz="3200" b="1" u="sng" dirty="0">
                <a:solidFill>
                  <a:srgbClr val="FFFFCC"/>
                </a:solidFill>
                <a:latin typeface="Calibri" panose="020F0502020204030204" pitchFamily="34" charset="0"/>
              </a:rPr>
              <a:t>Rebirth of Israel in 1948</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Israel’s desire for peace</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Desire among some Jews to Rebuild 3rd Jewish temple </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Desire among some Jews to Restore the sacrificial system</a:t>
            </a:r>
          </a:p>
          <a:p>
            <a:pPr lvl="1" eaLnBrk="1" hangingPunct="1">
              <a:lnSpc>
                <a:spcPct val="90000"/>
              </a:lnSpc>
              <a:buFontTx/>
              <a:buNone/>
            </a:pPr>
            <a:endParaRPr lang="en-US" altLang="en-US" sz="2000" dirty="0">
              <a:solidFill>
                <a:srgbClr val="FFFFFF"/>
              </a:solidFill>
            </a:endParaRPr>
          </a:p>
          <a:p>
            <a:pPr marL="0" lvl="1" indent="0" algn="ctr" eaLnBrk="1" hangingPunct="1">
              <a:lnSpc>
                <a:spcPct val="90000"/>
              </a:lnSpc>
              <a:buFontTx/>
              <a:buNone/>
            </a:pPr>
            <a:r>
              <a:rPr lang="en-US" altLang="en-US" sz="2000" dirty="0">
                <a:solidFill>
                  <a:srgbClr val="FFFFFF"/>
                </a:solidFill>
              </a:rPr>
              <a:t>Source: Randall Price “Ready to Rebuild”</a:t>
            </a:r>
            <a:endParaRPr lang="en-US" altLang="en-US" dirty="0">
              <a:solidFill>
                <a:srgbClr val="FFFFFF"/>
              </a:solidFill>
            </a:endParaRPr>
          </a:p>
        </p:txBody>
      </p:sp>
    </p:spTree>
    <p:extLst>
      <p:ext uri="{BB962C8B-B14F-4D97-AF65-F5344CB8AC3E}">
        <p14:creationId xmlns:p14="http://schemas.microsoft.com/office/powerpoint/2010/main" val="3877818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019300" y="228600"/>
            <a:ext cx="5105400" cy="1066800"/>
          </a:xfrm>
        </p:spPr>
        <p:txBody>
          <a:bodyPr/>
          <a:lstStyle/>
          <a:p>
            <a:pPr algn="ctr">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John </a:t>
            </a:r>
            <a:r>
              <a:rPr lang="en-US" sz="4000" dirty="0" err="1">
                <a:solidFill>
                  <a:srgbClr val="00FFFF"/>
                </a:solidFill>
                <a:effectLst>
                  <a:outerShdw blurRad="38100" dist="38100" dir="2700000" algn="tl">
                    <a:srgbClr val="000000">
                      <a:alpha val="43137"/>
                    </a:srgbClr>
                  </a:outerShdw>
                </a:effectLst>
                <a:latin typeface="Calibri" panose="020F0502020204030204" pitchFamily="34" charset="0"/>
              </a:rPr>
              <a:t>Walvoord</a:t>
            </a:r>
            <a:br>
              <a:rPr lang="en-US" sz="2000" dirty="0">
                <a:solidFill>
                  <a:schemeClr val="bg1"/>
                </a:solidFill>
                <a:effectLst>
                  <a:outerShdw blurRad="38100" dist="38100" dir="2700000" algn="tl">
                    <a:srgbClr val="000000">
                      <a:alpha val="43137"/>
                    </a:srgbClr>
                  </a:outerShdw>
                </a:effectLst>
                <a:latin typeface="Calibri" panose="020F0502020204030204" pitchFamily="34" charset="0"/>
              </a:rPr>
            </a:br>
            <a:r>
              <a:rPr lang="en-US" sz="2000" i="1" dirty="0">
                <a:solidFill>
                  <a:schemeClr val="bg1"/>
                </a:solidFill>
                <a:effectLst>
                  <a:outerShdw blurRad="38100" dist="38100" dir="2700000" algn="tl">
                    <a:srgbClr val="000000">
                      <a:alpha val="43137"/>
                    </a:srgbClr>
                  </a:outerShdw>
                </a:effectLst>
                <a:latin typeface="Calibri" panose="020F0502020204030204" pitchFamily="34" charset="0"/>
              </a:rPr>
              <a:t>Israel in Prophecy, </a:t>
            </a:r>
            <a:r>
              <a:rPr lang="en-US" sz="2000" dirty="0">
                <a:solidFill>
                  <a:schemeClr val="bg1"/>
                </a:solidFill>
                <a:effectLst>
                  <a:outerShdw blurRad="38100" dist="38100" dir="2700000" algn="tl">
                    <a:srgbClr val="000000">
                      <a:alpha val="43137"/>
                    </a:srgbClr>
                  </a:outerShdw>
                </a:effectLst>
                <a:latin typeface="Calibri" panose="020F0502020204030204" pitchFamily="34" charset="0"/>
              </a:rPr>
              <a:t>Page 26</a:t>
            </a:r>
          </a:p>
        </p:txBody>
      </p:sp>
      <p:sp>
        <p:nvSpPr>
          <p:cNvPr id="16387" name="Rectangle 3"/>
          <p:cNvSpPr>
            <a:spLocks noGrp="1" noChangeArrowheads="1"/>
          </p:cNvSpPr>
          <p:nvPr>
            <p:ph type="body" idx="1"/>
          </p:nvPr>
        </p:nvSpPr>
        <p:spPr>
          <a:xfrm>
            <a:off x="2209800" y="1524000"/>
            <a:ext cx="6781800" cy="4876800"/>
          </a:xfrm>
        </p:spPr>
        <p:txBody>
          <a:bodyPr/>
          <a:lstStyle/>
          <a:p>
            <a:pPr marL="0" indent="0" algn="just">
              <a:buFontTx/>
              <a:buNone/>
              <a:defRPr/>
            </a:pPr>
            <a:r>
              <a:rPr lang="en-US" sz="3000" i="1"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sz="3000" dirty="0">
                <a:solidFill>
                  <a:schemeClr val="bg1"/>
                </a:solidFill>
                <a:effectLst>
                  <a:outerShdw blurRad="38100" dist="38100" dir="2700000" algn="tl">
                    <a:srgbClr val="000000">
                      <a:alpha val="43137"/>
                    </a:srgbClr>
                  </a:outerShdw>
                </a:effectLst>
                <a:latin typeface="Calibri" panose="020F0502020204030204" pitchFamily="34" charset="0"/>
              </a:rPr>
              <a:t>Of the many peculiar phenomena which characterize the present generation, few events can claim equal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significance</a:t>
            </a:r>
            <a:r>
              <a:rPr lang="en-US" sz="3000" dirty="0">
                <a:solidFill>
                  <a:schemeClr val="bg1"/>
                </a:solidFill>
                <a:effectLst>
                  <a:outerShdw blurRad="38100" dist="38100" dir="2700000" algn="tl">
                    <a:srgbClr val="000000">
                      <a:alpha val="43137"/>
                    </a:srgbClr>
                  </a:outerShdw>
                </a:effectLst>
                <a:latin typeface="Calibri" panose="020F0502020204030204" pitchFamily="34" charset="0"/>
              </a:rPr>
              <a:t> as far as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Biblical prophecy</a:t>
            </a:r>
            <a:r>
              <a:rPr lang="en-US" sz="3000" dirty="0">
                <a:solidFill>
                  <a:schemeClr val="bg1"/>
                </a:solidFill>
                <a:effectLst>
                  <a:outerShdw blurRad="38100" dist="38100" dir="2700000" algn="tl">
                    <a:srgbClr val="000000">
                      <a:alpha val="43137"/>
                    </a:srgbClr>
                  </a:outerShdw>
                </a:effectLst>
                <a:latin typeface="Calibri" panose="020F0502020204030204" pitchFamily="34" charset="0"/>
              </a:rPr>
              <a:t> is concerned with that of the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return of Israel to their land</a:t>
            </a:r>
            <a:r>
              <a:rPr lang="en-US" sz="3000" dirty="0">
                <a:solidFill>
                  <a:schemeClr val="bg1"/>
                </a:solidFill>
                <a:effectLst>
                  <a:outerShdw blurRad="38100" dist="38100" dir="2700000" algn="tl">
                    <a:srgbClr val="000000">
                      <a:alpha val="43137"/>
                    </a:srgbClr>
                  </a:outerShdw>
                </a:effectLst>
                <a:latin typeface="Calibri" panose="020F0502020204030204" pitchFamily="34" charset="0"/>
              </a:rPr>
              <a:t>. It constitutes a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preparation</a:t>
            </a:r>
            <a:r>
              <a:rPr lang="en-US" sz="3000" dirty="0">
                <a:solidFill>
                  <a:schemeClr val="bg1"/>
                </a:solidFill>
                <a:effectLst>
                  <a:outerShdw blurRad="38100" dist="38100" dir="2700000" algn="tl">
                    <a:srgbClr val="000000">
                      <a:alpha val="43137"/>
                    </a:srgbClr>
                  </a:outerShdw>
                </a:effectLst>
                <a:latin typeface="Calibri" panose="020F0502020204030204" pitchFamily="34" charset="0"/>
              </a:rPr>
              <a:t> for the end of the age, the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setting</a:t>
            </a:r>
            <a:r>
              <a:rPr lang="en-US" sz="3000" dirty="0">
                <a:solidFill>
                  <a:schemeClr val="bg1"/>
                </a:solidFill>
                <a:effectLst>
                  <a:outerShdw blurRad="38100" dist="38100" dir="2700000" algn="tl">
                    <a:srgbClr val="000000">
                      <a:alpha val="43137"/>
                    </a:srgbClr>
                  </a:outerShdw>
                </a:effectLst>
                <a:latin typeface="Calibri" panose="020F0502020204030204" pitchFamily="34" charset="0"/>
              </a:rPr>
              <a:t> for the coming of the Lord for His church, and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fulfillment of Israel’s prophetic destiny</a:t>
            </a:r>
            <a:r>
              <a:rPr lang="en-US" sz="30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sz="3000" i="1" dirty="0">
                <a:solidFill>
                  <a:schemeClr val="bg1"/>
                </a:solidFill>
                <a:effectLst>
                  <a:outerShdw blurRad="38100" dist="38100" dir="2700000" algn="tl">
                    <a:srgbClr val="000000">
                      <a:alpha val="43137"/>
                    </a:srgbClr>
                  </a:outerShdw>
                </a:effectLst>
                <a:latin typeface="Calibri" panose="020F0502020204030204" pitchFamily="34" charset="0"/>
              </a:rPr>
              <a:t>”</a:t>
            </a:r>
          </a:p>
        </p:txBody>
      </p:sp>
      <p:pic>
        <p:nvPicPr>
          <p:cNvPr id="105474" name="Picture 2" descr="Image result for John f. walvoo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399" y="1676400"/>
            <a:ext cx="1979497" cy="2362200"/>
          </a:xfrm>
          <a:prstGeom prst="rect">
            <a:avLst/>
          </a:prstGeom>
          <a:noFill/>
        </p:spPr>
      </p:pic>
    </p:spTree>
    <p:extLst>
      <p:ext uri="{BB962C8B-B14F-4D97-AF65-F5344CB8AC3E}">
        <p14:creationId xmlns:p14="http://schemas.microsoft.com/office/powerpoint/2010/main" val="5359219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a:extLst>
              <a:ext uri="{FF2B5EF4-FFF2-40B4-BE49-F238E27FC236}">
                <a16:creationId xmlns:a16="http://schemas.microsoft.com/office/drawing/2014/main" id="{E2617A88-FFD7-495B-BE22-10B44FAEBF7B}"/>
              </a:ext>
            </a:extLst>
          </p:cNvPr>
          <p:cNvSpPr>
            <a:spLocks noGrp="1" noChangeArrowheads="1"/>
          </p:cNvSpPr>
          <p:nvPr>
            <p:ph type="title"/>
          </p:nvPr>
        </p:nvSpPr>
        <p:spPr>
          <a:xfrm>
            <a:off x="685800" y="228600"/>
            <a:ext cx="7772400" cy="7620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THE STAGE IS BEING SET</a:t>
            </a:r>
          </a:p>
        </p:txBody>
      </p:sp>
      <p:sp>
        <p:nvSpPr>
          <p:cNvPr id="46086" name="Rectangle 3">
            <a:extLst>
              <a:ext uri="{FF2B5EF4-FFF2-40B4-BE49-F238E27FC236}">
                <a16:creationId xmlns:a16="http://schemas.microsoft.com/office/drawing/2014/main" id="{6C9FB5C5-35C5-4192-83CF-D96535033E46}"/>
              </a:ext>
            </a:extLst>
          </p:cNvPr>
          <p:cNvSpPr>
            <a:spLocks noGrp="1" noChangeArrowheads="1"/>
          </p:cNvSpPr>
          <p:nvPr>
            <p:ph idx="1"/>
          </p:nvPr>
        </p:nvSpPr>
        <p:spPr>
          <a:xfrm>
            <a:off x="342900" y="1143000"/>
            <a:ext cx="8458200" cy="3886200"/>
          </a:xfrm>
        </p:spPr>
        <p:txBody>
          <a:bodyPr>
            <a:normAutofit fontScale="92500" lnSpcReduction="20000"/>
          </a:bodyPr>
          <a:lstStyle/>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Rebirth of Israel in 1948</a:t>
            </a:r>
          </a:p>
          <a:p>
            <a:pPr marL="457200" indent="-457200" fontAlgn="base">
              <a:spcBef>
                <a:spcPts val="0"/>
              </a:spcBef>
              <a:spcAft>
                <a:spcPts val="2400"/>
              </a:spcAft>
              <a:buClr>
                <a:srgbClr val="FF99FF"/>
              </a:buClr>
              <a:buAutoNum type="alphaUcPeriod"/>
            </a:pPr>
            <a:r>
              <a:rPr lang="en-US" altLang="en-US" sz="3200" b="1" u="sng" dirty="0">
                <a:solidFill>
                  <a:srgbClr val="FFFFCC"/>
                </a:solidFill>
                <a:latin typeface="Calibri" panose="020F0502020204030204" pitchFamily="34" charset="0"/>
              </a:rPr>
              <a:t>Israel’s desire for peace</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Desire among some Jews to Rebuild 3rd Jewish temple </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Desire among some Jews to Restore the sacrificial system</a:t>
            </a:r>
          </a:p>
          <a:p>
            <a:pPr lvl="1" eaLnBrk="1" hangingPunct="1">
              <a:lnSpc>
                <a:spcPct val="90000"/>
              </a:lnSpc>
              <a:buFontTx/>
              <a:buNone/>
            </a:pPr>
            <a:endParaRPr lang="en-US" altLang="en-US" sz="2000" dirty="0">
              <a:solidFill>
                <a:srgbClr val="FFFFFF"/>
              </a:solidFill>
            </a:endParaRPr>
          </a:p>
          <a:p>
            <a:pPr marL="0" lvl="1" indent="0" algn="ctr" eaLnBrk="1" hangingPunct="1">
              <a:lnSpc>
                <a:spcPct val="90000"/>
              </a:lnSpc>
              <a:buFontTx/>
              <a:buNone/>
            </a:pPr>
            <a:r>
              <a:rPr lang="en-US" altLang="en-US" sz="2000" dirty="0">
                <a:solidFill>
                  <a:srgbClr val="FFFFFF"/>
                </a:solidFill>
              </a:rPr>
              <a:t>Source: Randall Price “Ready to Rebuild”</a:t>
            </a:r>
            <a:endParaRPr lang="en-US" altLang="en-US" dirty="0">
              <a:solidFill>
                <a:srgbClr val="FFFFFF"/>
              </a:solidFill>
            </a:endParaRPr>
          </a:p>
        </p:txBody>
      </p:sp>
    </p:spTree>
    <p:extLst>
      <p:ext uri="{BB962C8B-B14F-4D97-AF65-F5344CB8AC3E}">
        <p14:creationId xmlns:p14="http://schemas.microsoft.com/office/powerpoint/2010/main" val="9786824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4306" y="1113235"/>
            <a:ext cx="8815388" cy="463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00362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generated with very high confidence">
            <a:extLst>
              <a:ext uri="{FF2B5EF4-FFF2-40B4-BE49-F238E27FC236}">
                <a16:creationId xmlns:a16="http://schemas.microsoft.com/office/drawing/2014/main" id="{EF9D5389-245B-46B6-B3B3-CDA8C77000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0518" y="1200150"/>
            <a:ext cx="7582965" cy="4457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peech Bubble: Rectangle with Corners Rounded 4">
            <a:extLst>
              <a:ext uri="{FF2B5EF4-FFF2-40B4-BE49-F238E27FC236}">
                <a16:creationId xmlns:a16="http://schemas.microsoft.com/office/drawing/2014/main" id="{37C3469B-CA15-404F-8F1F-162F71AF313D}"/>
              </a:ext>
            </a:extLst>
          </p:cNvPr>
          <p:cNvSpPr/>
          <p:nvPr/>
        </p:nvSpPr>
        <p:spPr bwMode="auto">
          <a:xfrm>
            <a:off x="7258050" y="3714750"/>
            <a:ext cx="971550" cy="457200"/>
          </a:xfrm>
          <a:prstGeom prst="wedgeRoundRectCallout">
            <a:avLst>
              <a:gd name="adj1" fmla="val -232198"/>
              <a:gd name="adj2" fmla="val -324268"/>
              <a:gd name="adj3" fmla="val 16667"/>
            </a:avLst>
          </a:prstGeom>
          <a:solidFill>
            <a:schemeClr val="bg1">
              <a:lumMod val="75000"/>
            </a:schemeClr>
          </a:solidFill>
          <a:ln w="38100"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pPr>
            <a:r>
              <a:rPr lang="en-US" sz="2400" dirty="0">
                <a:latin typeface="Calibri" panose="020F0502020204030204" pitchFamily="34" charset="0"/>
                <a:cs typeface="Calibri" panose="020F0502020204030204" pitchFamily="34" charset="0"/>
              </a:rPr>
              <a:t>ISRAEL</a:t>
            </a:r>
          </a:p>
        </p:txBody>
      </p:sp>
    </p:spTree>
    <p:extLst>
      <p:ext uri="{BB962C8B-B14F-4D97-AF65-F5344CB8AC3E}">
        <p14:creationId xmlns:p14="http://schemas.microsoft.com/office/powerpoint/2010/main" val="6422768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HP Desktop\Pictures\Gog-Magog-Map-Final.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1925" y="231775"/>
            <a:ext cx="8820150" cy="6394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0583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a:extLst>
              <a:ext uri="{FF2B5EF4-FFF2-40B4-BE49-F238E27FC236}">
                <a16:creationId xmlns:a16="http://schemas.microsoft.com/office/drawing/2014/main" id="{E2617A88-FFD7-495B-BE22-10B44FAEBF7B}"/>
              </a:ext>
            </a:extLst>
          </p:cNvPr>
          <p:cNvSpPr>
            <a:spLocks noGrp="1" noChangeArrowheads="1"/>
          </p:cNvSpPr>
          <p:nvPr>
            <p:ph type="title"/>
          </p:nvPr>
        </p:nvSpPr>
        <p:spPr>
          <a:xfrm>
            <a:off x="685800" y="228600"/>
            <a:ext cx="7772400" cy="7620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THE STAGE IS BEING SET</a:t>
            </a:r>
          </a:p>
        </p:txBody>
      </p:sp>
      <p:sp>
        <p:nvSpPr>
          <p:cNvPr id="46086" name="Rectangle 3">
            <a:extLst>
              <a:ext uri="{FF2B5EF4-FFF2-40B4-BE49-F238E27FC236}">
                <a16:creationId xmlns:a16="http://schemas.microsoft.com/office/drawing/2014/main" id="{6C9FB5C5-35C5-4192-83CF-D96535033E46}"/>
              </a:ext>
            </a:extLst>
          </p:cNvPr>
          <p:cNvSpPr>
            <a:spLocks noGrp="1" noChangeArrowheads="1"/>
          </p:cNvSpPr>
          <p:nvPr>
            <p:ph idx="1"/>
          </p:nvPr>
        </p:nvSpPr>
        <p:spPr>
          <a:xfrm>
            <a:off x="342900" y="1143000"/>
            <a:ext cx="8458200" cy="3886200"/>
          </a:xfrm>
        </p:spPr>
        <p:txBody>
          <a:bodyPr>
            <a:normAutofit fontScale="92500" lnSpcReduction="20000"/>
          </a:bodyPr>
          <a:lstStyle/>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Rebirth of Israel in 1948</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Israel’s desire for peace</a:t>
            </a:r>
          </a:p>
          <a:p>
            <a:pPr marL="457200" indent="-457200" fontAlgn="base">
              <a:spcBef>
                <a:spcPts val="0"/>
              </a:spcBef>
              <a:spcAft>
                <a:spcPts val="2400"/>
              </a:spcAft>
              <a:buClr>
                <a:srgbClr val="FF99FF"/>
              </a:buClr>
              <a:buAutoNum type="alphaUcPeriod"/>
            </a:pPr>
            <a:r>
              <a:rPr lang="en-US" altLang="en-US" sz="3200" b="1" u="sng" dirty="0">
                <a:solidFill>
                  <a:srgbClr val="FFFFCC"/>
                </a:solidFill>
                <a:latin typeface="Calibri" panose="020F0502020204030204" pitchFamily="34" charset="0"/>
              </a:rPr>
              <a:t>Desire among some Jews to Rebuild 3rd Jewish temple </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Desire among some Jews to Restore the sacrificial system</a:t>
            </a:r>
          </a:p>
          <a:p>
            <a:pPr lvl="1" eaLnBrk="1" hangingPunct="1">
              <a:lnSpc>
                <a:spcPct val="90000"/>
              </a:lnSpc>
              <a:buFontTx/>
              <a:buNone/>
            </a:pPr>
            <a:endParaRPr lang="en-US" altLang="en-US" sz="2000" dirty="0">
              <a:solidFill>
                <a:srgbClr val="FFFFFF"/>
              </a:solidFill>
            </a:endParaRPr>
          </a:p>
          <a:p>
            <a:pPr marL="0" lvl="1" indent="0" algn="ctr" eaLnBrk="1" hangingPunct="1">
              <a:lnSpc>
                <a:spcPct val="90000"/>
              </a:lnSpc>
              <a:buFontTx/>
              <a:buNone/>
            </a:pPr>
            <a:r>
              <a:rPr lang="en-US" altLang="en-US" sz="2000" dirty="0">
                <a:solidFill>
                  <a:srgbClr val="FFFFFF"/>
                </a:solidFill>
              </a:rPr>
              <a:t>Source: Randall Price “Ready to Rebuild”</a:t>
            </a:r>
            <a:endParaRPr lang="en-US" altLang="en-US" dirty="0">
              <a:solidFill>
                <a:srgbClr val="FFFFFF"/>
              </a:solidFill>
            </a:endParaRPr>
          </a:p>
        </p:txBody>
      </p:sp>
    </p:spTree>
    <p:extLst>
      <p:ext uri="{BB962C8B-B14F-4D97-AF65-F5344CB8AC3E}">
        <p14:creationId xmlns:p14="http://schemas.microsoft.com/office/powerpoint/2010/main" val="14809663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1943100" y="228600"/>
            <a:ext cx="5257800" cy="6858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723900" y="1143000"/>
            <a:ext cx="7696200" cy="4953000"/>
          </a:xfrm>
        </p:spPr>
        <p:txBody>
          <a:bodyPr/>
          <a:lstStyle/>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Solomon’s pre exilic temple (Kings and Chronicles)</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Zerubbabel’s post exilic temple (Ezra 1-6; John 2:20)</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Antichrist's temple (Dan 9:27; Matt 24:15; 2 </a:t>
            </a:r>
            <a:r>
              <a:rPr lang="en-US" altLang="en-US" sz="3200" dirty="0" err="1">
                <a:solidFill>
                  <a:srgbClr val="FFFFFF"/>
                </a:solidFill>
                <a:latin typeface="Calibri" panose="020F0502020204030204" pitchFamily="34" charset="0"/>
              </a:rPr>
              <a:t>Thess</a:t>
            </a:r>
            <a:r>
              <a:rPr lang="en-US" altLang="en-US" sz="3200" dirty="0">
                <a:solidFill>
                  <a:srgbClr val="FFFFFF"/>
                </a:solidFill>
                <a:latin typeface="Calibri" panose="020F0502020204030204" pitchFamily="34" charset="0"/>
              </a:rPr>
              <a:t> 2:4; Rev 11:1-2)</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 Millennial temple (</a:t>
            </a:r>
            <a:r>
              <a:rPr lang="en-US" altLang="en-US" sz="3200" dirty="0" err="1">
                <a:solidFill>
                  <a:srgbClr val="FFFFFF"/>
                </a:solidFill>
                <a:latin typeface="Calibri" panose="020F0502020204030204" pitchFamily="34" charset="0"/>
              </a:rPr>
              <a:t>Ezek</a:t>
            </a:r>
            <a:r>
              <a:rPr lang="en-US" altLang="en-US" sz="3200" dirty="0">
                <a:solidFill>
                  <a:srgbClr val="FFFFFF"/>
                </a:solidFill>
                <a:latin typeface="Calibri" panose="020F0502020204030204" pitchFamily="34" charset="0"/>
              </a:rPr>
              <a:t> 40-48)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306">
            <a:extLst>
              <a:ext uri="{FF2B5EF4-FFF2-40B4-BE49-F238E27FC236}">
                <a16:creationId xmlns:a16="http://schemas.microsoft.com/office/drawing/2014/main" id="{E1F9B0AE-FB8D-44FE-B3C0-9D624F569D3A}"/>
              </a:ext>
            </a:extLst>
          </p:cNvPr>
          <p:cNvGraphicFramePr>
            <a:graphicFrameLocks/>
          </p:cNvGraphicFramePr>
          <p:nvPr>
            <p:extLst>
              <p:ext uri="{D42A27DB-BD31-4B8C-83A1-F6EECF244321}">
                <p14:modId xmlns:p14="http://schemas.microsoft.com/office/powerpoint/2010/main" val="2589856034"/>
              </p:ext>
            </p:extLst>
          </p:nvPr>
        </p:nvGraphicFramePr>
        <p:xfrm>
          <a:off x="76200" y="228602"/>
          <a:ext cx="8991600" cy="6400797"/>
        </p:xfrm>
        <a:graphic>
          <a:graphicData uri="http://schemas.openxmlformats.org/drawingml/2006/table">
            <a:tbl>
              <a:tblPr/>
              <a:tblGrid>
                <a:gridCol w="2997200">
                  <a:extLst>
                    <a:ext uri="{9D8B030D-6E8A-4147-A177-3AD203B41FA5}">
                      <a16:colId xmlns:a16="http://schemas.microsoft.com/office/drawing/2014/main" val="20000"/>
                    </a:ext>
                  </a:extLst>
                </a:gridCol>
                <a:gridCol w="2997200">
                  <a:extLst>
                    <a:ext uri="{9D8B030D-6E8A-4147-A177-3AD203B41FA5}">
                      <a16:colId xmlns:a16="http://schemas.microsoft.com/office/drawing/2014/main" val="20002"/>
                    </a:ext>
                  </a:extLst>
                </a:gridCol>
                <a:gridCol w="2997200">
                  <a:extLst>
                    <a:ext uri="{9D8B030D-6E8A-4147-A177-3AD203B41FA5}">
                      <a16:colId xmlns:a16="http://schemas.microsoft.com/office/drawing/2014/main" val="20003"/>
                    </a:ext>
                  </a:extLst>
                </a:gridCol>
              </a:tblGrid>
              <a:tr h="1107834">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sng" dirty="0">
                          <a:solidFill>
                            <a:srgbClr val="A50021"/>
                          </a:solidFill>
                          <a:latin typeface="Calibri" panose="020F0502020204030204" pitchFamily="34" charset="0"/>
                          <a:cs typeface="Calibri" panose="020F0502020204030204" pitchFamily="34" charset="0"/>
                        </a:rPr>
                        <a:t>CHAPTER AND VERSE IN DANIEL</a:t>
                      </a:r>
                      <a:endParaRPr kumimoji="1" lang="en-US" altLang="en-US" sz="2400" dirty="0">
                        <a:solidFill>
                          <a:srgbClr val="A50021"/>
                        </a:solidFill>
                        <a:latin typeface="Calibri" panose="020F0502020204030204" pitchFamily="34" charset="0"/>
                        <a:cs typeface="Calibri" panose="020F0502020204030204" pitchFamily="34" charset="0"/>
                      </a:endParaRPr>
                    </a:p>
                  </a:txBody>
                  <a:tcP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sng" kern="1200" dirty="0">
                          <a:solidFill>
                            <a:srgbClr val="A50021"/>
                          </a:solidFill>
                          <a:latin typeface="Calibri" panose="020F0502020204030204" pitchFamily="34" charset="0"/>
                          <a:ea typeface="+mn-ea"/>
                          <a:cs typeface="Calibri" panose="020F0502020204030204" pitchFamily="34" charset="0"/>
                        </a:rPr>
                        <a:t>CHRONOLOGICAL DATE</a:t>
                      </a:r>
                    </a:p>
                  </a:txBody>
                  <a:tcP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sng" kern="1200" dirty="0">
                          <a:solidFill>
                            <a:srgbClr val="A50021"/>
                          </a:solidFill>
                          <a:latin typeface="Calibri" panose="020F0502020204030204" pitchFamily="34" charset="0"/>
                          <a:ea typeface="+mn-ea"/>
                          <a:cs typeface="Calibri" panose="020F0502020204030204" pitchFamily="34" charset="0"/>
                        </a:rPr>
                        <a:t>BIBLICAL DATE</a:t>
                      </a:r>
                    </a:p>
                  </a:txBody>
                  <a:tcP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0"/>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1:1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605</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3</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rd</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a:t>
                      </a:r>
                      <a:r>
                        <a:rPr kumimoji="0" lang="en-US" altLang="en-US" sz="2400" b="1" i="0" u="none" strike="noStrike" kern="1200" cap="none" normalizeH="0" baseline="0" dirty="0" err="1">
                          <a:ln>
                            <a:noFill/>
                          </a:ln>
                          <a:solidFill>
                            <a:schemeClr val="tx1"/>
                          </a:solidFill>
                          <a:effectLst/>
                          <a:latin typeface="Calibri" panose="020F0502020204030204" pitchFamily="34" charset="0"/>
                          <a:ea typeface="+mn-ea"/>
                          <a:cs typeface="Calibri" panose="020F0502020204030204" pitchFamily="34" charset="0"/>
                        </a:rPr>
                        <a:t>Jehoiakim</a:t>
                      </a:r>
                      <a:endPar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1"/>
                  </a:ext>
                </a:extLst>
              </a:tr>
              <a:tr h="1107834">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2:1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603</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2</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nd</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Nebuchadnezzar</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2"/>
                  </a:ext>
                </a:extLst>
              </a:tr>
              <a:tr h="1107834">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5</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Sat. night 10/12/539 (</a:t>
                      </a:r>
                      <a:r>
                        <a:rPr kumimoji="0" lang="en-US" altLang="en-US" sz="2400" b="1" i="0" u="none" strike="noStrike" kern="1200" cap="none" normalizeH="0" baseline="0" dirty="0" err="1">
                          <a:ln>
                            <a:noFill/>
                          </a:ln>
                          <a:solidFill>
                            <a:schemeClr val="tx1"/>
                          </a:solidFill>
                          <a:effectLst/>
                          <a:latin typeface="Calibri" panose="020F0502020204030204" pitchFamily="34" charset="0"/>
                          <a:ea typeface="+mn-ea"/>
                          <a:cs typeface="Calibri" panose="020F0502020204030204" pitchFamily="34" charset="0"/>
                        </a:rPr>
                        <a:t>Hoehner</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3"/>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7:1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553</a:t>
                      </a:r>
                      <a:endPar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1</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st</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Belshazzar</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4"/>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8:1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551</a:t>
                      </a:r>
                      <a:endPar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3</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rd</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Belshazzar</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2984771630"/>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9:1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538</a:t>
                      </a:r>
                      <a:endParaRPr kumimoji="0" 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1</a:t>
                      </a:r>
                      <a:r>
                        <a:rPr kumimoji="0" lang="en-US" altLang="en-US" sz="2400" b="1" i="0" u="sng" strike="noStrike" kern="1200" cap="none" normalizeH="0" baseline="30000" dirty="0">
                          <a:ln>
                            <a:noFill/>
                          </a:ln>
                          <a:solidFill>
                            <a:srgbClr val="0000FF"/>
                          </a:solidFill>
                          <a:effectLst/>
                          <a:latin typeface="Calibri" panose="020F0502020204030204" pitchFamily="34" charset="0"/>
                          <a:ea typeface="+mn-ea"/>
                          <a:cs typeface="Calibri" panose="020F0502020204030204" pitchFamily="34" charset="0"/>
                        </a:rPr>
                        <a:t>st</a:t>
                      </a:r>
                      <a:r>
                        <a:rPr kumimoji="0" lang="en-US" alt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 year of Darius</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3982839911"/>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10:1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536</a:t>
                      </a:r>
                      <a:endPar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3</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rd</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Cyrus</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2812778387"/>
                  </a:ext>
                </a:extLst>
              </a:tr>
            </a:tbl>
          </a:graphicData>
        </a:graphic>
      </p:graphicFrame>
    </p:spTree>
    <p:extLst>
      <p:ext uri="{BB962C8B-B14F-4D97-AF65-F5344CB8AC3E}">
        <p14:creationId xmlns:p14="http://schemas.microsoft.com/office/powerpoint/2010/main" val="9308837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1943100" y="228600"/>
            <a:ext cx="5257800" cy="6858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723900" y="1143000"/>
            <a:ext cx="7734300" cy="4953000"/>
          </a:xfrm>
        </p:spPr>
        <p:txBody>
          <a:bodyPr/>
          <a:lstStyle/>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Solomon’s pre exilic temple (Kings and Chronicles)</a:t>
            </a:r>
          </a:p>
          <a:p>
            <a:pPr marL="457200" indent="-457200" fontAlgn="base">
              <a:spcBef>
                <a:spcPts val="0"/>
              </a:spcBef>
              <a:spcAft>
                <a:spcPts val="2400"/>
              </a:spcAft>
              <a:buClr>
                <a:srgbClr val="FF99FF"/>
              </a:buClr>
              <a:buFont typeface="Arial" panose="020B0604020202020204" pitchFamily="34" charset="0"/>
              <a:buAutoNum type="alphaUcPeriod"/>
            </a:pPr>
            <a:r>
              <a:rPr lang="en-US" altLang="en-US" sz="3200" dirty="0">
                <a:solidFill>
                  <a:srgbClr val="FFFFFF"/>
                </a:solidFill>
                <a:latin typeface="Calibri" panose="020F0502020204030204" pitchFamily="34" charset="0"/>
              </a:rPr>
              <a:t>Zerubbabel’s post exilic temple (Ezra 1-6; John 2:20)</a:t>
            </a:r>
          </a:p>
          <a:p>
            <a:pPr marL="457200" indent="-457200" fontAlgn="base">
              <a:spcBef>
                <a:spcPts val="0"/>
              </a:spcBef>
              <a:spcAft>
                <a:spcPts val="2400"/>
              </a:spcAft>
              <a:buClr>
                <a:srgbClr val="FF99FF"/>
              </a:buClr>
              <a:buFont typeface="Arial" panose="020B0604020202020204" pitchFamily="34" charset="0"/>
              <a:buAutoNum type="alphaUcPeriod"/>
            </a:pPr>
            <a:r>
              <a:rPr lang="en-US" altLang="en-US" sz="3200" b="1" u="sng" dirty="0">
                <a:solidFill>
                  <a:srgbClr val="FFFFCC"/>
                </a:solidFill>
                <a:latin typeface="Calibri" panose="020F0502020204030204" pitchFamily="34" charset="0"/>
              </a:rPr>
              <a:t>Antichrist's temple (Dan 9:27; Matt 24:15; 2 </a:t>
            </a:r>
            <a:r>
              <a:rPr lang="en-US" altLang="en-US" sz="3200" b="1" u="sng" dirty="0" err="1">
                <a:solidFill>
                  <a:srgbClr val="FFFFCC"/>
                </a:solidFill>
                <a:latin typeface="Calibri" panose="020F0502020204030204" pitchFamily="34" charset="0"/>
              </a:rPr>
              <a:t>Thess</a:t>
            </a:r>
            <a:r>
              <a:rPr lang="en-US" altLang="en-US" sz="3200" b="1" u="sng" dirty="0">
                <a:solidFill>
                  <a:srgbClr val="FFFFCC"/>
                </a:solidFill>
                <a:latin typeface="Calibri" panose="020F0502020204030204" pitchFamily="34" charset="0"/>
              </a:rPr>
              <a:t> 2:4; Rev 11:1-2)</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 Millennial temple (</a:t>
            </a:r>
            <a:r>
              <a:rPr lang="en-US" altLang="en-US" sz="3200" dirty="0" err="1">
                <a:solidFill>
                  <a:srgbClr val="FFFFFF"/>
                </a:solidFill>
                <a:latin typeface="Calibri" panose="020F0502020204030204" pitchFamily="34" charset="0"/>
              </a:rPr>
              <a:t>Ezek</a:t>
            </a:r>
            <a:r>
              <a:rPr lang="en-US" altLang="en-US" sz="3200" dirty="0">
                <a:solidFill>
                  <a:srgbClr val="FFFFFF"/>
                </a:solidFill>
                <a:latin typeface="Calibri" panose="020F0502020204030204" pitchFamily="34" charset="0"/>
              </a:rPr>
              <a:t> 40-48)</a:t>
            </a:r>
          </a:p>
        </p:txBody>
      </p:sp>
    </p:spTree>
    <p:extLst>
      <p:ext uri="{BB962C8B-B14F-4D97-AF65-F5344CB8AC3E}">
        <p14:creationId xmlns:p14="http://schemas.microsoft.com/office/powerpoint/2010/main" val="16066992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1299" y="457200"/>
            <a:ext cx="7821402" cy="5943600"/>
          </a:xfrm>
          <a:prstGeom prst="rect">
            <a:avLst/>
          </a:prstGeom>
          <a:solidFill>
            <a:schemeClr val="tx1"/>
          </a:solidFill>
        </p:spPr>
      </p:pic>
    </p:spTree>
    <p:extLst>
      <p:ext uri="{BB962C8B-B14F-4D97-AF65-F5344CB8AC3E}">
        <p14:creationId xmlns:p14="http://schemas.microsoft.com/office/powerpoint/2010/main" val="3145808842"/>
      </p:ext>
    </p:extLst>
  </p:cSld>
  <p:clrMapOvr>
    <a:masterClrMapping/>
  </p:clrMapOvr>
  <mc:AlternateContent xmlns:mc="http://schemas.openxmlformats.org/markup-compatibility/2006" xmlns:p14="http://schemas.microsoft.com/office/powerpoint/2010/main">
    <mc:Choice Requires="p14">
      <p:transition p14:dur="0" advTm="40141"/>
    </mc:Choice>
    <mc:Fallback xmlns="">
      <p:transition advTm="40141"/>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e mount ark.jpg">
            <a:extLst>
              <a:ext uri="{FF2B5EF4-FFF2-40B4-BE49-F238E27FC236}">
                <a16:creationId xmlns:a16="http://schemas.microsoft.com/office/drawing/2014/main" id="{C05D7A36-8C83-41D6-B6BF-7956C7661CD6}"/>
              </a:ext>
            </a:extLst>
          </p:cNvPr>
          <p:cNvPicPr>
            <a:picLocks noChangeAspect="1"/>
          </p:cNvPicPr>
          <p:nvPr/>
        </p:nvPicPr>
        <p:blipFill>
          <a:blip r:embed="rId2" cstate="print"/>
          <a:stretch>
            <a:fillRect/>
          </a:stretch>
        </p:blipFill>
        <p:spPr>
          <a:xfrm>
            <a:off x="1409700" y="266700"/>
            <a:ext cx="6324600" cy="632460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73FBC-8874-49C4-B79A-9C4A6AA435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0069" y="685562"/>
            <a:ext cx="7443861" cy="548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19D3B-4E7D-456A-B702-4932575727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210" y="1234250"/>
            <a:ext cx="8815580" cy="438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Placeholder 4" descr="IMG_4014.JPG"/>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a:stretch>
            <a:fillRect/>
          </a:stretch>
        </p:blipFill>
        <p:spPr>
          <a:xfrm>
            <a:off x="2486025" y="228600"/>
            <a:ext cx="4171950" cy="6378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56214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14300"/>
            <a:ext cx="8839200" cy="662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56187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a:extLst>
              <a:ext uri="{FF2B5EF4-FFF2-40B4-BE49-F238E27FC236}">
                <a16:creationId xmlns:a16="http://schemas.microsoft.com/office/drawing/2014/main" id="{E2617A88-FFD7-495B-BE22-10B44FAEBF7B}"/>
              </a:ext>
            </a:extLst>
          </p:cNvPr>
          <p:cNvSpPr>
            <a:spLocks noGrp="1" noChangeArrowheads="1"/>
          </p:cNvSpPr>
          <p:nvPr>
            <p:ph type="title"/>
          </p:nvPr>
        </p:nvSpPr>
        <p:spPr>
          <a:xfrm>
            <a:off x="685800" y="228600"/>
            <a:ext cx="7772400" cy="7620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THE STAGE IS BEING SET</a:t>
            </a:r>
          </a:p>
        </p:txBody>
      </p:sp>
      <p:sp>
        <p:nvSpPr>
          <p:cNvPr id="46086" name="Rectangle 3">
            <a:extLst>
              <a:ext uri="{FF2B5EF4-FFF2-40B4-BE49-F238E27FC236}">
                <a16:creationId xmlns:a16="http://schemas.microsoft.com/office/drawing/2014/main" id="{6C9FB5C5-35C5-4192-83CF-D96535033E46}"/>
              </a:ext>
            </a:extLst>
          </p:cNvPr>
          <p:cNvSpPr>
            <a:spLocks noGrp="1" noChangeArrowheads="1"/>
          </p:cNvSpPr>
          <p:nvPr>
            <p:ph idx="1"/>
          </p:nvPr>
        </p:nvSpPr>
        <p:spPr>
          <a:xfrm>
            <a:off x="342900" y="1143000"/>
            <a:ext cx="8458200" cy="3886200"/>
          </a:xfrm>
        </p:spPr>
        <p:txBody>
          <a:bodyPr>
            <a:normAutofit fontScale="92500" lnSpcReduction="20000"/>
          </a:bodyPr>
          <a:lstStyle/>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Rebirth of Israel in 1948</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Israel’s desire for peace</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Desire among some Jews to Rebuild 3rd Jewish temple </a:t>
            </a:r>
          </a:p>
          <a:p>
            <a:pPr marL="457200" indent="-457200" fontAlgn="base">
              <a:spcBef>
                <a:spcPts val="0"/>
              </a:spcBef>
              <a:spcAft>
                <a:spcPts val="2400"/>
              </a:spcAft>
              <a:buClr>
                <a:srgbClr val="FF99FF"/>
              </a:buClr>
              <a:buAutoNum type="alphaUcPeriod"/>
            </a:pPr>
            <a:r>
              <a:rPr lang="en-US" altLang="en-US" sz="3200" b="1" u="sng" dirty="0">
                <a:solidFill>
                  <a:srgbClr val="FFFFCC"/>
                </a:solidFill>
                <a:latin typeface="Calibri" panose="020F0502020204030204" pitchFamily="34" charset="0"/>
              </a:rPr>
              <a:t>Desire among some Jews to Restore the sacrificial system</a:t>
            </a:r>
          </a:p>
          <a:p>
            <a:pPr lvl="1" eaLnBrk="1" hangingPunct="1">
              <a:lnSpc>
                <a:spcPct val="90000"/>
              </a:lnSpc>
              <a:buFontTx/>
              <a:buNone/>
            </a:pPr>
            <a:endParaRPr lang="en-US" altLang="en-US" sz="2000" dirty="0">
              <a:solidFill>
                <a:srgbClr val="FFFFFF"/>
              </a:solidFill>
            </a:endParaRPr>
          </a:p>
          <a:p>
            <a:pPr marL="0" lvl="1" indent="0" algn="ctr" eaLnBrk="1" hangingPunct="1">
              <a:lnSpc>
                <a:spcPct val="90000"/>
              </a:lnSpc>
              <a:buFontTx/>
              <a:buNone/>
            </a:pPr>
            <a:r>
              <a:rPr lang="en-US" altLang="en-US" sz="2000" dirty="0">
                <a:solidFill>
                  <a:srgbClr val="FFFFFF"/>
                </a:solidFill>
              </a:rPr>
              <a:t>Source: Randall Price “Ready to Rebuild”</a:t>
            </a:r>
            <a:endParaRPr lang="en-US" altLang="en-US" dirty="0">
              <a:solidFill>
                <a:srgbClr val="FFFFFF"/>
              </a:solidFill>
            </a:endParaRPr>
          </a:p>
        </p:txBody>
      </p:sp>
    </p:spTree>
    <p:extLst>
      <p:ext uri="{BB962C8B-B14F-4D97-AF65-F5344CB8AC3E}">
        <p14:creationId xmlns:p14="http://schemas.microsoft.com/office/powerpoint/2010/main" val="13371825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457200" y="228600"/>
            <a:ext cx="8229600" cy="2114550"/>
          </a:xfrm>
        </p:spPr>
        <p:txBody>
          <a:bodyPr>
            <a:normAutofit/>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The Times of Israel </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April 6, 2017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dirty="0">
                <a:solidFill>
                  <a:schemeClr val="bg1"/>
                </a:solidFill>
                <a:effectLst>
                  <a:outerShdw blurRad="38100" dist="38100" dir="2700000" algn="tl">
                    <a:srgbClr val="000000">
                      <a:alpha val="43137"/>
                    </a:srgbClr>
                  </a:outerShdw>
                </a:effectLst>
                <a:cs typeface="Calibri" panose="020F0502020204030204" pitchFamily="34" charset="0"/>
              </a:rPr>
              <a:t> </a:t>
            </a:r>
            <a:r>
              <a:rPr lang="en-US" sz="2700" dirty="0">
                <a:solidFill>
                  <a:schemeClr val="bg1"/>
                </a:solidFill>
                <a:effectLst>
                  <a:outerShdw blurRad="38100" dist="38100" dir="2700000" algn="tl">
                    <a:srgbClr val="000000">
                      <a:alpha val="43137"/>
                    </a:srgbClr>
                  </a:outerShdw>
                </a:effectLst>
              </a:rPr>
              <a:t>In first, sheep slaughtered in Jerusalem Old City in reenactment of Passover sacrifice</a:t>
            </a:r>
          </a:p>
        </p:txBody>
      </p:sp>
      <p:sp>
        <p:nvSpPr>
          <p:cNvPr id="4" name="Rectangle 3">
            <a:extLst>
              <a:ext uri="{FF2B5EF4-FFF2-40B4-BE49-F238E27FC236}">
                <a16:creationId xmlns:a16="http://schemas.microsoft.com/office/drawing/2014/main" id="{4229B4CD-D11C-4140-BE37-E1EDEE7D0393}"/>
              </a:ext>
            </a:extLst>
          </p:cNvPr>
          <p:cNvSpPr/>
          <p:nvPr/>
        </p:nvSpPr>
        <p:spPr>
          <a:xfrm>
            <a:off x="446873" y="2478375"/>
            <a:ext cx="8250254" cy="3046988"/>
          </a:xfrm>
          <a:prstGeom prst="rect">
            <a:avLst/>
          </a:prstGeom>
        </p:spPr>
        <p:txBody>
          <a:bodyPr wrap="square">
            <a:spAutoFit/>
          </a:bodyPr>
          <a:lstStyle/>
          <a:p>
            <a:pPr algn="just"/>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With priests blowing silver trumpets, a group of religious Jews slaughtered a sheep on Thursday in Jerusalem’s Old City to demonstrate the traditional paschal sacrifice, the first time such a reenactment has been held inside the city walls in 2,000 years.”</a:t>
            </a:r>
          </a:p>
        </p:txBody>
      </p:sp>
      <p:sp>
        <p:nvSpPr>
          <p:cNvPr id="5" name="TextBox 4">
            <a:extLst>
              <a:ext uri="{FF2B5EF4-FFF2-40B4-BE49-F238E27FC236}">
                <a16:creationId xmlns:a16="http://schemas.microsoft.com/office/drawing/2014/main" id="{1F7CE0F7-2F4D-4B32-9D69-8F44E8A88E09}"/>
              </a:ext>
            </a:extLst>
          </p:cNvPr>
          <p:cNvSpPr txBox="1"/>
          <p:nvPr/>
        </p:nvSpPr>
        <p:spPr>
          <a:xfrm>
            <a:off x="485775" y="6043136"/>
            <a:ext cx="8172450" cy="738664"/>
          </a:xfrm>
          <a:prstGeom prst="rect">
            <a:avLst/>
          </a:prstGeom>
          <a:noFill/>
        </p:spPr>
        <p:txBody>
          <a:bodyPr wrap="square" rtlCol="0">
            <a:spAutoFit/>
          </a:bodyPr>
          <a:lstStyle/>
          <a:p>
            <a:pPr algn="ctr"/>
            <a:r>
              <a:rPr lang="en-US" sz="2100" dirty="0">
                <a:solidFill>
                  <a:schemeClr val="bg1"/>
                </a:solidFill>
                <a:effectLst>
                  <a:outerShdw blurRad="38100" dist="38100" dir="2700000" algn="tl">
                    <a:srgbClr val="000000">
                      <a:alpha val="43137"/>
                    </a:srgbClr>
                  </a:outerShdw>
                </a:effectLst>
                <a:latin typeface="Calibri" panose="020F0502020204030204" pitchFamily="34" charset="0"/>
              </a:rPr>
              <a:t>http://www.timesofisrael.com/in-a-first-sheep-slaughtered-in-jerusalem-old-city-in-reenactment-of-passover-sacrifice/#comments</a:t>
            </a:r>
          </a:p>
        </p:txBody>
      </p:sp>
    </p:spTree>
    <p:extLst>
      <p:ext uri="{BB962C8B-B14F-4D97-AF65-F5344CB8AC3E}">
        <p14:creationId xmlns:p14="http://schemas.microsoft.com/office/powerpoint/2010/main" val="314331047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483rd &amp; 484th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Daniel 9:27 = Revelation 6-19</a:t>
            </a: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2684251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541D074B-5B05-47CF-8A8D-C351D9335B21}"/>
              </a:ext>
            </a:extLst>
          </p:cNvPr>
          <p:cNvGraphicFramePr>
            <a:graphicFrameLocks noGrp="1"/>
          </p:cNvGraphicFramePr>
          <p:nvPr>
            <p:extLst>
              <p:ext uri="{D42A27DB-BD31-4B8C-83A1-F6EECF244321}">
                <p14:modId xmlns:p14="http://schemas.microsoft.com/office/powerpoint/2010/main" val="1760039211"/>
              </p:ext>
            </p:extLst>
          </p:nvPr>
        </p:nvGraphicFramePr>
        <p:xfrm>
          <a:off x="190500" y="117658"/>
          <a:ext cx="8763000" cy="6622684"/>
        </p:xfrm>
        <a:graphic>
          <a:graphicData uri="http://schemas.openxmlformats.org/drawingml/2006/table">
            <a:tbl>
              <a:tblPr firstRow="1" bandRow="1"/>
              <a:tblGrid>
                <a:gridCol w="1447800">
                  <a:extLst>
                    <a:ext uri="{9D8B030D-6E8A-4147-A177-3AD203B41FA5}">
                      <a16:colId xmlns:a16="http://schemas.microsoft.com/office/drawing/2014/main" val="3938018923"/>
                    </a:ext>
                  </a:extLst>
                </a:gridCol>
                <a:gridCol w="5638800">
                  <a:extLst>
                    <a:ext uri="{9D8B030D-6E8A-4147-A177-3AD203B41FA5}">
                      <a16:colId xmlns:a16="http://schemas.microsoft.com/office/drawing/2014/main" val="1946705064"/>
                    </a:ext>
                  </a:extLst>
                </a:gridCol>
                <a:gridCol w="1676400">
                  <a:extLst>
                    <a:ext uri="{9D8B030D-6E8A-4147-A177-3AD203B41FA5}">
                      <a16:colId xmlns:a16="http://schemas.microsoft.com/office/drawing/2014/main" val="2427168731"/>
                    </a:ext>
                  </a:extLst>
                </a:gridCol>
              </a:tblGrid>
              <a:tr h="623866">
                <a:tc gridSpan="3">
                  <a:txBody>
                    <a:bodyPr/>
                    <a:lstStyle>
                      <a:lvl1pPr marL="0" algn="l" defTabSz="685800" rtl="0" eaLnBrk="1" latinLnBrk="0" hangingPunct="1">
                        <a:defRPr sz="1350" b="1" kern="1200">
                          <a:solidFill>
                            <a:schemeClr val="lt1"/>
                          </a:solidFill>
                          <a:latin typeface="Times New Roman"/>
                        </a:defRPr>
                      </a:lvl1pPr>
                      <a:lvl2pPr marL="342900" algn="l" defTabSz="685800" rtl="0" eaLnBrk="1" latinLnBrk="0" hangingPunct="1">
                        <a:defRPr sz="1350" b="1" kern="1200">
                          <a:solidFill>
                            <a:schemeClr val="lt1"/>
                          </a:solidFill>
                          <a:latin typeface="Times New Roman"/>
                        </a:defRPr>
                      </a:lvl2pPr>
                      <a:lvl3pPr marL="685800" algn="l" defTabSz="685800" rtl="0" eaLnBrk="1" latinLnBrk="0" hangingPunct="1">
                        <a:defRPr sz="1350" b="1" kern="1200">
                          <a:solidFill>
                            <a:schemeClr val="lt1"/>
                          </a:solidFill>
                          <a:latin typeface="Times New Roman"/>
                        </a:defRPr>
                      </a:lvl3pPr>
                      <a:lvl4pPr marL="1028700" algn="l" defTabSz="685800" rtl="0" eaLnBrk="1" latinLnBrk="0" hangingPunct="1">
                        <a:defRPr sz="1350" b="1" kern="1200">
                          <a:solidFill>
                            <a:schemeClr val="lt1"/>
                          </a:solidFill>
                          <a:latin typeface="Times New Roman"/>
                        </a:defRPr>
                      </a:lvl4pPr>
                      <a:lvl5pPr marL="1371600" algn="l" defTabSz="685800" rtl="0" eaLnBrk="1" latinLnBrk="0" hangingPunct="1">
                        <a:defRPr sz="1350" b="1" kern="1200">
                          <a:solidFill>
                            <a:schemeClr val="lt1"/>
                          </a:solidFill>
                          <a:latin typeface="Times New Roman"/>
                        </a:defRPr>
                      </a:lvl5pPr>
                      <a:lvl6pPr marL="1714500" algn="l" defTabSz="685800" rtl="0" eaLnBrk="1" latinLnBrk="0" hangingPunct="1">
                        <a:defRPr sz="1350" b="1" kern="1200">
                          <a:solidFill>
                            <a:schemeClr val="lt1"/>
                          </a:solidFill>
                          <a:latin typeface="Times New Roman"/>
                        </a:defRPr>
                      </a:lvl6pPr>
                      <a:lvl7pPr marL="2057400" algn="l" defTabSz="685800" rtl="0" eaLnBrk="1" latinLnBrk="0" hangingPunct="1">
                        <a:defRPr sz="1350" b="1" kern="1200">
                          <a:solidFill>
                            <a:schemeClr val="lt1"/>
                          </a:solidFill>
                          <a:latin typeface="Times New Roman"/>
                        </a:defRPr>
                      </a:lvl7pPr>
                      <a:lvl8pPr marL="2400300" algn="l" defTabSz="685800" rtl="0" eaLnBrk="1" latinLnBrk="0" hangingPunct="1">
                        <a:defRPr sz="1350" b="1" kern="1200">
                          <a:solidFill>
                            <a:schemeClr val="lt1"/>
                          </a:solidFill>
                          <a:latin typeface="Times New Roman"/>
                        </a:defRPr>
                      </a:lvl8pPr>
                      <a:lvl9pPr marL="2743200" algn="l" defTabSz="685800" rtl="0" eaLnBrk="1" latinLnBrk="0" hangingPunct="1">
                        <a:defRPr sz="1350" b="1" kern="1200">
                          <a:solidFill>
                            <a:schemeClr val="lt1"/>
                          </a:solidFill>
                          <a:latin typeface="Times New Roman"/>
                        </a:defRPr>
                      </a:lvl9pPr>
                    </a:lstStyle>
                    <a:p>
                      <a:pPr algn="ctr"/>
                      <a:r>
                        <a:rPr lang="en-US" altLang="en-US" sz="3600" b="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Daniel’s Age</a:t>
                      </a:r>
                      <a:endParaRPr lang="en-US" sz="3600" b="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000000"/>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218173443"/>
                  </a:ext>
                </a:extLst>
              </a:tr>
              <a:tr h="554212">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kumimoji="0" lang="en-US" sz="2400" b="1" u="none" strike="noStrike" cap="none" normalizeH="0" baseline="0" dirty="0">
                          <a:ln>
                            <a:noFill/>
                          </a:ln>
                          <a:solidFill>
                            <a:srgbClr val="FFFFCC"/>
                          </a:solidFill>
                          <a:effectLst/>
                          <a:latin typeface="Calibri" panose="020F0502020204030204" pitchFamily="34" charset="0"/>
                          <a:cs typeface="Calibri" panose="020F0502020204030204" pitchFamily="34" charset="0"/>
                        </a:rPr>
                        <a:t>CHAPTER</a:t>
                      </a:r>
                      <a:endParaRPr lang="en-US" sz="2400" b="1" dirty="0">
                        <a:solidFill>
                          <a:srgbClr val="FFFFCC"/>
                        </a:solidFill>
                        <a:effectLst/>
                        <a:latin typeface="Calibri" panose="020F0502020204030204" pitchFamily="34" charset="0"/>
                        <a:cs typeface="Calibri" panose="020F0502020204030204" pitchFamily="34" charset="0"/>
                      </a:endParaRPr>
                    </a:p>
                  </a:txBody>
                  <a:tcPr anchor="ctr">
                    <a:lnL>
                      <a:noFill/>
                    </a:lnL>
                    <a:lnR>
                      <a:noFill/>
                    </a:lnR>
                    <a:lnT w="25400" cmpd="sng">
                      <a:solidFill>
                        <a:srgbClr val="FFFFFF"/>
                      </a:solidFill>
                    </a:lnT>
                    <a:lnB>
                      <a:noFill/>
                    </a:lnB>
                    <a:lnTlToBr w="12700" cmpd="sng">
                      <a:noFill/>
                      <a:prstDash val="solid"/>
                    </a:lnTlToBr>
                    <a:lnBlToTr w="12700" cmpd="sng">
                      <a:noFill/>
                      <a:prstDash val="solid"/>
                    </a:lnBlToTr>
                    <a:solidFill>
                      <a:srgbClr val="5C5CE7">
                        <a:shade val="60000"/>
                      </a:srgbClr>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kumimoji="0" lang="en-US" sz="2400" b="1" u="none" strike="noStrike" cap="none" normalizeH="0" baseline="0" dirty="0">
                          <a:ln>
                            <a:noFill/>
                          </a:ln>
                          <a:solidFill>
                            <a:srgbClr val="FFFFCC"/>
                          </a:solidFill>
                          <a:effectLst/>
                          <a:latin typeface="Calibri" panose="020F0502020204030204" pitchFamily="34" charset="0"/>
                          <a:cs typeface="Calibri" panose="020F0502020204030204" pitchFamily="34" charset="0"/>
                        </a:rPr>
                        <a:t>EVENTS</a:t>
                      </a:r>
                      <a:endParaRPr lang="en-US" sz="2400" b="1" dirty="0">
                        <a:solidFill>
                          <a:srgbClr val="FFFFCC"/>
                        </a:solidFill>
                        <a:effectLst/>
                        <a:latin typeface="Calibri" panose="020F0502020204030204" pitchFamily="34" charset="0"/>
                        <a:cs typeface="Calibri" panose="020F0502020204030204" pitchFamily="34" charset="0"/>
                      </a:endParaRPr>
                    </a:p>
                  </a:txBody>
                  <a:tcPr anchor="ctr">
                    <a:lnL>
                      <a:noFill/>
                    </a:lnL>
                    <a:lnR>
                      <a:noFill/>
                    </a:lnR>
                    <a:lnT w="25400" cmpd="sng">
                      <a:solidFill>
                        <a:srgbClr val="FFFFFF"/>
                      </a:solidFill>
                    </a:lnT>
                    <a:lnB>
                      <a:noFill/>
                    </a:lnB>
                    <a:lnTlToBr w="12700" cmpd="sng">
                      <a:noFill/>
                      <a:prstDash val="solid"/>
                    </a:lnTlToBr>
                    <a:lnBlToTr w="12700" cmpd="sng">
                      <a:noFill/>
                      <a:prstDash val="solid"/>
                    </a:lnBlToTr>
                    <a:solidFill>
                      <a:srgbClr val="5C5CE7">
                        <a:shade val="60000"/>
                      </a:srgbClr>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cap="none" normalizeH="0" baseline="0" dirty="0">
                          <a:ln>
                            <a:noFill/>
                          </a:ln>
                          <a:solidFill>
                            <a:srgbClr val="FFFFCC"/>
                          </a:solidFill>
                          <a:effectLst/>
                          <a:latin typeface="Calibri" panose="020F0502020204030204" pitchFamily="34" charset="0"/>
                          <a:cs typeface="Calibri" panose="020F0502020204030204" pitchFamily="34" charset="0"/>
                        </a:rPr>
                        <a:t>AGE</a:t>
                      </a:r>
                      <a:endParaRPr kumimoji="0" lang="en-US" sz="2400" b="1" i="0" u="none" strike="noStrike" cap="none" normalizeH="0" baseline="0" dirty="0">
                        <a:ln>
                          <a:noFill/>
                        </a:ln>
                        <a:solidFill>
                          <a:srgbClr val="FFFFCC"/>
                        </a:solidFill>
                        <a:effectLst/>
                        <a:latin typeface="Calibri" panose="020F0502020204030204" pitchFamily="34" charset="0"/>
                        <a:cs typeface="Calibri" panose="020F0502020204030204" pitchFamily="34" charset="0"/>
                      </a:endParaRPr>
                    </a:p>
                  </a:txBody>
                  <a:tcPr anchor="ctr">
                    <a:lnL>
                      <a:noFill/>
                    </a:lnL>
                    <a:lnR>
                      <a:noFill/>
                    </a:lnR>
                    <a:lnT w="25400" cmpd="sng">
                      <a:solidFill>
                        <a:srgbClr val="FFFFFF"/>
                      </a:solidFill>
                    </a:lnT>
                    <a:lnB>
                      <a:noFill/>
                    </a:lnB>
                    <a:lnTlToBr w="12700" cmpd="sng">
                      <a:noFill/>
                      <a:prstDash val="solid"/>
                    </a:lnTlToBr>
                    <a:lnBlToTr w="12700" cmpd="sng">
                      <a:noFill/>
                      <a:prstDash val="solid"/>
                    </a:lnBlToTr>
                    <a:solidFill>
                      <a:srgbClr val="5C5CE7">
                        <a:shade val="60000"/>
                      </a:srgbClr>
                    </a:solidFill>
                  </a:tcPr>
                </a:tc>
                <a:extLst>
                  <a:ext uri="{0D108BD9-81ED-4DB2-BD59-A6C34878D82A}">
                    <a16:rowId xmlns:a16="http://schemas.microsoft.com/office/drawing/2014/main" val="899305900"/>
                  </a:ext>
                </a:extLst>
              </a:tr>
              <a:tr h="554212">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latin typeface="Calibri" panose="020F0502020204030204" pitchFamily="34" charset="0"/>
                          <a:cs typeface="Calibri" panose="020F0502020204030204" pitchFamily="34" charset="0"/>
                        </a:rPr>
                        <a:t>1</a:t>
                      </a:r>
                    </a:p>
                  </a:txBody>
                  <a:tcPr>
                    <a:lnL>
                      <a:noFill/>
                    </a:lnL>
                    <a:lnR>
                      <a:noFill/>
                    </a:lnR>
                    <a:lnT>
                      <a:noFill/>
                    </a:lnT>
                    <a:lnB>
                      <a:noFill/>
                    </a:lnB>
                    <a:lnTlToBr w="12700" cmpd="sng">
                      <a:noFill/>
                      <a:prstDash val="solid"/>
                    </a:lnTlToBr>
                    <a:lnBlToTr w="12700" cmpd="sng">
                      <a:noFill/>
                      <a:prstDash val="solid"/>
                    </a:lnBlToTr>
                    <a:solidFill>
                      <a:srgbClr val="5C5CE7"/>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cap="none" normalizeH="0" baseline="0" dirty="0">
                          <a:ln>
                            <a:noFill/>
                          </a:ln>
                          <a:effectLst/>
                          <a:latin typeface="Calibri" panose="020F0502020204030204" pitchFamily="34" charset="0"/>
                          <a:cs typeface="Calibri" panose="020F0502020204030204" pitchFamily="34" charset="0"/>
                        </a:rPr>
                        <a:t>Taken to Babylonian captivity</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rgbClr val="5C5CE7"/>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latin typeface="Calibri" panose="020F0502020204030204" pitchFamily="34" charset="0"/>
                          <a:cs typeface="Calibri" panose="020F0502020204030204" pitchFamily="34" charset="0"/>
                        </a:rPr>
                        <a:t>15</a:t>
                      </a:r>
                    </a:p>
                  </a:txBody>
                  <a:tcPr>
                    <a:lnL>
                      <a:noFill/>
                    </a:lnL>
                    <a:lnR>
                      <a:noFill/>
                    </a:lnR>
                    <a:lnT>
                      <a:noFill/>
                    </a:lnT>
                    <a:lnB>
                      <a:noFill/>
                    </a:lnB>
                    <a:lnTlToBr w="12700" cmpd="sng">
                      <a:noFill/>
                      <a:prstDash val="solid"/>
                    </a:lnTlToBr>
                    <a:lnBlToTr w="12700" cmpd="sng">
                      <a:noFill/>
                      <a:prstDash val="solid"/>
                    </a:lnBlToTr>
                    <a:solidFill>
                      <a:srgbClr val="5C5CE7"/>
                    </a:solidFill>
                  </a:tcPr>
                </a:tc>
                <a:extLst>
                  <a:ext uri="{0D108BD9-81ED-4DB2-BD59-A6C34878D82A}">
                    <a16:rowId xmlns:a16="http://schemas.microsoft.com/office/drawing/2014/main" val="3851034209"/>
                  </a:ext>
                </a:extLst>
              </a:tr>
              <a:tr h="683282">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latin typeface="Calibri" panose="020F0502020204030204" pitchFamily="34" charset="0"/>
                          <a:cs typeface="Calibri" panose="020F0502020204030204" pitchFamily="34" charset="0"/>
                        </a:rPr>
                        <a:t>2</a:t>
                      </a:r>
                    </a:p>
                  </a:txBody>
                  <a:tcPr>
                    <a:lnL>
                      <a:noFill/>
                    </a:lnL>
                    <a:lnR>
                      <a:noFill/>
                    </a:lnR>
                    <a:lnT>
                      <a:noFill/>
                    </a:lnT>
                    <a:lnB>
                      <a:noFill/>
                    </a:lnB>
                    <a:lnTlToBr w="12700" cmpd="sng">
                      <a:noFill/>
                      <a:prstDash val="solid"/>
                    </a:lnTlToBr>
                    <a:lnBlToTr w="12700" cmpd="sng">
                      <a:noFill/>
                      <a:prstDash val="solid"/>
                    </a:lnBlToTr>
                    <a:solidFill>
                      <a:srgbClr val="5C5CE7">
                        <a:shade val="60000"/>
                      </a:srgbClr>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cap="none" normalizeH="0" baseline="0" dirty="0">
                          <a:ln>
                            <a:noFill/>
                          </a:ln>
                          <a:effectLst/>
                          <a:latin typeface="Calibri" panose="020F0502020204030204" pitchFamily="34" charset="0"/>
                          <a:cs typeface="Calibri" panose="020F0502020204030204" pitchFamily="34" charset="0"/>
                        </a:rPr>
                        <a:t>Interpreting Nebuchadnezzar’s 1</a:t>
                      </a:r>
                      <a:r>
                        <a:rPr kumimoji="0" lang="en-US" sz="2000" b="1" u="none" strike="noStrike" cap="none" normalizeH="0" baseline="30000" dirty="0">
                          <a:ln>
                            <a:noFill/>
                          </a:ln>
                          <a:effectLst/>
                          <a:latin typeface="Calibri" panose="020F0502020204030204" pitchFamily="34" charset="0"/>
                          <a:cs typeface="Calibri" panose="020F0502020204030204" pitchFamily="34" charset="0"/>
                        </a:rPr>
                        <a:t>st</a:t>
                      </a:r>
                      <a:r>
                        <a:rPr kumimoji="0" lang="en-US" sz="2000" b="1" u="none" strike="noStrike" cap="none" normalizeH="0" baseline="0" dirty="0">
                          <a:ln>
                            <a:noFill/>
                          </a:ln>
                          <a:effectLst/>
                          <a:latin typeface="Calibri" panose="020F0502020204030204" pitchFamily="34" charset="0"/>
                          <a:cs typeface="Calibri" panose="020F0502020204030204" pitchFamily="34" charset="0"/>
                        </a:rPr>
                        <a:t> dream (huge image)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rgbClr val="5C5CE7">
                        <a:shade val="60000"/>
                      </a:srgbClr>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latin typeface="Calibri" panose="020F0502020204030204" pitchFamily="34" charset="0"/>
                          <a:cs typeface="Calibri" panose="020F0502020204030204" pitchFamily="34" charset="0"/>
                        </a:rPr>
                        <a:t>17</a:t>
                      </a:r>
                    </a:p>
                  </a:txBody>
                  <a:tcPr>
                    <a:lnL>
                      <a:noFill/>
                    </a:lnL>
                    <a:lnR>
                      <a:noFill/>
                    </a:lnR>
                    <a:lnT>
                      <a:noFill/>
                    </a:lnT>
                    <a:lnB>
                      <a:noFill/>
                    </a:lnB>
                    <a:lnTlToBr w="12700" cmpd="sng">
                      <a:noFill/>
                      <a:prstDash val="solid"/>
                    </a:lnTlToBr>
                    <a:lnBlToTr w="12700" cmpd="sng">
                      <a:noFill/>
                      <a:prstDash val="solid"/>
                    </a:lnBlToTr>
                    <a:solidFill>
                      <a:srgbClr val="5C5CE7">
                        <a:shade val="60000"/>
                      </a:srgbClr>
                    </a:solidFill>
                  </a:tcPr>
                </a:tc>
                <a:extLst>
                  <a:ext uri="{0D108BD9-81ED-4DB2-BD59-A6C34878D82A}">
                    <a16:rowId xmlns:a16="http://schemas.microsoft.com/office/drawing/2014/main" val="600601417"/>
                  </a:ext>
                </a:extLst>
              </a:tr>
              <a:tr h="554212">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latin typeface="Calibri" panose="020F0502020204030204" pitchFamily="34" charset="0"/>
                          <a:cs typeface="Calibri" panose="020F0502020204030204" pitchFamily="34" charset="0"/>
                        </a:rPr>
                        <a:t>3</a:t>
                      </a:r>
                    </a:p>
                  </a:txBody>
                  <a:tcPr>
                    <a:lnL>
                      <a:noFill/>
                    </a:lnL>
                    <a:lnR>
                      <a:noFill/>
                    </a:lnR>
                    <a:lnT>
                      <a:noFill/>
                    </a:lnT>
                    <a:lnB>
                      <a:noFill/>
                    </a:lnB>
                    <a:lnTlToBr w="12700" cmpd="sng">
                      <a:noFill/>
                      <a:prstDash val="solid"/>
                    </a:lnTlToBr>
                    <a:lnBlToTr w="12700" cmpd="sng">
                      <a:noFill/>
                      <a:prstDash val="solid"/>
                    </a:lnBlToTr>
                    <a:solidFill>
                      <a:srgbClr val="5C5CE7"/>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normalizeH="0" baseline="0" dirty="0">
                          <a:ln>
                            <a:noFill/>
                          </a:ln>
                          <a:effectLst/>
                          <a:latin typeface="Calibri" panose="020F0502020204030204" pitchFamily="34" charset="0"/>
                          <a:cs typeface="Calibri" panose="020F0502020204030204" pitchFamily="34" charset="0"/>
                        </a:rPr>
                        <a:t>Daniel’s 3 friends cast into the fiery furnace </a:t>
                      </a:r>
                      <a:endParaRPr kumimoji="0" lang="en-US" sz="20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rgbClr val="5C5CE7"/>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latin typeface="Calibri" panose="020F0502020204030204" pitchFamily="34" charset="0"/>
                          <a:cs typeface="Calibri" panose="020F0502020204030204" pitchFamily="34" charset="0"/>
                        </a:rPr>
                        <a:t>19 or 20</a:t>
                      </a:r>
                    </a:p>
                  </a:txBody>
                  <a:tcPr>
                    <a:lnL>
                      <a:noFill/>
                    </a:lnL>
                    <a:lnR>
                      <a:noFill/>
                    </a:lnR>
                    <a:lnT>
                      <a:noFill/>
                    </a:lnT>
                    <a:lnB>
                      <a:noFill/>
                    </a:lnB>
                    <a:lnTlToBr w="12700" cmpd="sng">
                      <a:noFill/>
                      <a:prstDash val="solid"/>
                    </a:lnTlToBr>
                    <a:lnBlToTr w="12700" cmpd="sng">
                      <a:noFill/>
                      <a:prstDash val="solid"/>
                    </a:lnBlToTr>
                    <a:solidFill>
                      <a:srgbClr val="5C5CE7"/>
                    </a:solidFill>
                  </a:tcPr>
                </a:tc>
                <a:extLst>
                  <a:ext uri="{0D108BD9-81ED-4DB2-BD59-A6C34878D82A}">
                    <a16:rowId xmlns:a16="http://schemas.microsoft.com/office/drawing/2014/main" val="2024616940"/>
                  </a:ext>
                </a:extLst>
              </a:tr>
              <a:tr h="683282">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latin typeface="Calibri" panose="020F0502020204030204" pitchFamily="34" charset="0"/>
                          <a:cs typeface="Calibri" panose="020F0502020204030204" pitchFamily="34" charset="0"/>
                        </a:rPr>
                        <a:t>4</a:t>
                      </a:r>
                    </a:p>
                  </a:txBody>
                  <a:tcPr>
                    <a:lnL>
                      <a:noFill/>
                    </a:lnL>
                    <a:lnR>
                      <a:noFill/>
                    </a:lnR>
                    <a:lnT>
                      <a:noFill/>
                    </a:lnT>
                    <a:lnB>
                      <a:noFill/>
                    </a:lnB>
                    <a:lnTlToBr w="12700" cmpd="sng">
                      <a:noFill/>
                      <a:prstDash val="solid"/>
                    </a:lnTlToBr>
                    <a:lnBlToTr w="12700" cmpd="sng">
                      <a:noFill/>
                      <a:prstDash val="solid"/>
                    </a:lnBlToTr>
                    <a:solidFill>
                      <a:srgbClr val="5C5CE7">
                        <a:shade val="60000"/>
                      </a:srgbClr>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normalizeH="0" baseline="0" dirty="0">
                          <a:ln>
                            <a:noFill/>
                          </a:ln>
                          <a:effectLst/>
                          <a:latin typeface="Calibri" panose="020F0502020204030204" pitchFamily="34" charset="0"/>
                          <a:cs typeface="Calibri" panose="020F0502020204030204" pitchFamily="34" charset="0"/>
                        </a:rPr>
                        <a:t>Interpreting Nebuchadnezzar’s 2nd dream (huge tree)</a:t>
                      </a:r>
                      <a:endParaRPr kumimoji="0" lang="en-US" sz="20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rgbClr val="5C5CE7">
                        <a:shade val="60000"/>
                      </a:srgbClr>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latin typeface="Calibri" panose="020F0502020204030204" pitchFamily="34" charset="0"/>
                          <a:cs typeface="Calibri" panose="020F0502020204030204" pitchFamily="34" charset="0"/>
                        </a:rPr>
                        <a:t>45-50</a:t>
                      </a:r>
                    </a:p>
                  </a:txBody>
                  <a:tcPr>
                    <a:lnL>
                      <a:noFill/>
                    </a:lnL>
                    <a:lnR>
                      <a:noFill/>
                    </a:lnR>
                    <a:lnT>
                      <a:noFill/>
                    </a:lnT>
                    <a:lnB>
                      <a:noFill/>
                    </a:lnB>
                    <a:lnTlToBr w="12700" cmpd="sng">
                      <a:noFill/>
                      <a:prstDash val="solid"/>
                    </a:lnTlToBr>
                    <a:lnBlToTr w="12700" cmpd="sng">
                      <a:noFill/>
                      <a:prstDash val="solid"/>
                    </a:lnBlToTr>
                    <a:solidFill>
                      <a:srgbClr val="5C5CE7">
                        <a:shade val="60000"/>
                      </a:srgbClr>
                    </a:solidFill>
                  </a:tcPr>
                </a:tc>
                <a:extLst>
                  <a:ext uri="{0D108BD9-81ED-4DB2-BD59-A6C34878D82A}">
                    <a16:rowId xmlns:a16="http://schemas.microsoft.com/office/drawing/2014/main" val="2058114041"/>
                  </a:ext>
                </a:extLst>
              </a:tr>
              <a:tr h="683282">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latin typeface="Calibri" panose="020F0502020204030204" pitchFamily="34" charset="0"/>
                          <a:cs typeface="Calibri" panose="020F0502020204030204" pitchFamily="34" charset="0"/>
                        </a:rPr>
                        <a:t>5</a:t>
                      </a:r>
                    </a:p>
                  </a:txBody>
                  <a:tcPr>
                    <a:lnL>
                      <a:noFill/>
                    </a:lnL>
                    <a:lnR>
                      <a:noFill/>
                    </a:lnR>
                    <a:lnT>
                      <a:noFill/>
                    </a:lnT>
                    <a:lnB>
                      <a:noFill/>
                    </a:lnB>
                    <a:lnTlToBr w="12700" cmpd="sng">
                      <a:noFill/>
                      <a:prstDash val="solid"/>
                    </a:lnTlToBr>
                    <a:lnBlToTr w="12700" cmpd="sng">
                      <a:noFill/>
                      <a:prstDash val="solid"/>
                    </a:lnBlToTr>
                    <a:solidFill>
                      <a:srgbClr val="5C5CE7"/>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normalizeH="0" baseline="0" dirty="0">
                          <a:ln>
                            <a:noFill/>
                          </a:ln>
                          <a:effectLst/>
                          <a:latin typeface="Calibri" panose="020F0502020204030204" pitchFamily="34" charset="0"/>
                          <a:cs typeface="Calibri" panose="020F0502020204030204" pitchFamily="34" charset="0"/>
                        </a:rPr>
                        <a:t>Interpreting handwriting of the wall at Belshazzar’s feast</a:t>
                      </a:r>
                      <a:endParaRPr kumimoji="0" lang="en-US" sz="20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rgbClr val="5C5CE7"/>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latin typeface="Calibri" panose="020F0502020204030204" pitchFamily="34" charset="0"/>
                          <a:cs typeface="Calibri" panose="020F0502020204030204" pitchFamily="34" charset="0"/>
                        </a:rPr>
                        <a:t>Early 80’s</a:t>
                      </a:r>
                    </a:p>
                  </a:txBody>
                  <a:tcPr>
                    <a:lnL>
                      <a:noFill/>
                    </a:lnL>
                    <a:lnR>
                      <a:noFill/>
                    </a:lnR>
                    <a:lnT>
                      <a:noFill/>
                    </a:lnT>
                    <a:lnB>
                      <a:noFill/>
                    </a:lnB>
                    <a:lnTlToBr w="12700" cmpd="sng">
                      <a:noFill/>
                      <a:prstDash val="solid"/>
                    </a:lnTlToBr>
                    <a:lnBlToTr w="12700" cmpd="sng">
                      <a:noFill/>
                      <a:prstDash val="solid"/>
                    </a:lnBlToTr>
                    <a:solidFill>
                      <a:srgbClr val="5C5CE7"/>
                    </a:solidFill>
                  </a:tcPr>
                </a:tc>
                <a:extLst>
                  <a:ext uri="{0D108BD9-81ED-4DB2-BD59-A6C34878D82A}">
                    <a16:rowId xmlns:a16="http://schemas.microsoft.com/office/drawing/2014/main" val="3950018317"/>
                  </a:ext>
                </a:extLst>
              </a:tr>
              <a:tr h="554212">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latin typeface="Calibri" panose="020F0502020204030204" pitchFamily="34" charset="0"/>
                          <a:cs typeface="Calibri" panose="020F0502020204030204" pitchFamily="34" charset="0"/>
                        </a:rPr>
                        <a:t>6</a:t>
                      </a:r>
                    </a:p>
                  </a:txBody>
                  <a:tcPr>
                    <a:lnL>
                      <a:noFill/>
                    </a:lnL>
                    <a:lnR>
                      <a:noFill/>
                    </a:lnR>
                    <a:lnT>
                      <a:noFill/>
                    </a:lnT>
                    <a:lnB>
                      <a:noFill/>
                    </a:lnB>
                    <a:lnTlToBr w="12700" cmpd="sng">
                      <a:noFill/>
                      <a:prstDash val="solid"/>
                    </a:lnTlToBr>
                    <a:lnBlToTr w="12700" cmpd="sng">
                      <a:noFill/>
                      <a:prstDash val="solid"/>
                    </a:lnBlToTr>
                    <a:solidFill>
                      <a:srgbClr val="5C5CE7">
                        <a:shade val="60000"/>
                      </a:srgbClr>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normalizeH="0" baseline="0" dirty="0">
                          <a:ln>
                            <a:noFill/>
                          </a:ln>
                          <a:effectLst/>
                          <a:latin typeface="Calibri" panose="020F0502020204030204" pitchFamily="34" charset="0"/>
                          <a:cs typeface="Calibri" panose="020F0502020204030204" pitchFamily="34" charset="0"/>
                        </a:rPr>
                        <a:t>Delivered from the den of lions</a:t>
                      </a:r>
                      <a:endParaRPr kumimoji="0" lang="en-US" sz="20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rgbClr val="5C5CE7">
                        <a:shade val="60000"/>
                      </a:srgbClr>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latin typeface="Calibri" panose="020F0502020204030204" pitchFamily="34" charset="0"/>
                          <a:cs typeface="Calibri" panose="020F0502020204030204" pitchFamily="34" charset="0"/>
                        </a:rPr>
                        <a:t>c.83</a:t>
                      </a:r>
                    </a:p>
                  </a:txBody>
                  <a:tcPr>
                    <a:lnL>
                      <a:noFill/>
                    </a:lnL>
                    <a:lnR>
                      <a:noFill/>
                    </a:lnR>
                    <a:lnT>
                      <a:noFill/>
                    </a:lnT>
                    <a:lnB>
                      <a:noFill/>
                    </a:lnB>
                    <a:lnTlToBr w="12700" cmpd="sng">
                      <a:noFill/>
                      <a:prstDash val="solid"/>
                    </a:lnTlToBr>
                    <a:lnBlToTr w="12700" cmpd="sng">
                      <a:noFill/>
                      <a:prstDash val="solid"/>
                    </a:lnBlToTr>
                    <a:solidFill>
                      <a:srgbClr val="5C5CE7">
                        <a:shade val="60000"/>
                      </a:srgbClr>
                    </a:solidFill>
                  </a:tcPr>
                </a:tc>
                <a:extLst>
                  <a:ext uri="{0D108BD9-81ED-4DB2-BD59-A6C34878D82A}">
                    <a16:rowId xmlns:a16="http://schemas.microsoft.com/office/drawing/2014/main" val="4111734814"/>
                  </a:ext>
                </a:extLst>
              </a:tr>
              <a:tr h="554212">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latin typeface="Calibri" panose="020F0502020204030204" pitchFamily="34" charset="0"/>
                          <a:cs typeface="Calibri" panose="020F0502020204030204" pitchFamily="34" charset="0"/>
                        </a:rPr>
                        <a:t>7-8</a:t>
                      </a:r>
                    </a:p>
                  </a:txBody>
                  <a:tcPr>
                    <a:lnL>
                      <a:noFill/>
                    </a:lnL>
                    <a:lnR>
                      <a:noFill/>
                    </a:lnR>
                    <a:lnT>
                      <a:noFill/>
                    </a:lnT>
                    <a:lnB>
                      <a:noFill/>
                    </a:lnB>
                    <a:lnTlToBr w="12700" cmpd="sng">
                      <a:noFill/>
                      <a:prstDash val="solid"/>
                    </a:lnTlToBr>
                    <a:lnBlToTr w="12700" cmpd="sng">
                      <a:noFill/>
                      <a:prstDash val="solid"/>
                    </a:lnBlToTr>
                    <a:solidFill>
                      <a:srgbClr val="5C5CE7"/>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normalizeH="0" baseline="0" dirty="0">
                          <a:ln>
                            <a:noFill/>
                          </a:ln>
                          <a:effectLst/>
                          <a:latin typeface="Calibri" panose="020F0502020204030204" pitchFamily="34" charset="0"/>
                          <a:cs typeface="Calibri" panose="020F0502020204030204" pitchFamily="34" charset="0"/>
                        </a:rPr>
                        <a:t>Daniel’s visions and dreams</a:t>
                      </a:r>
                      <a:endParaRPr kumimoji="0" lang="en-US" sz="20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rgbClr val="5C5CE7"/>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latin typeface="Calibri" panose="020F0502020204030204" pitchFamily="34" charset="0"/>
                          <a:cs typeface="Calibri" panose="020F0502020204030204" pitchFamily="34" charset="0"/>
                        </a:rPr>
                        <a:t>Mid-60’s</a:t>
                      </a:r>
                    </a:p>
                  </a:txBody>
                  <a:tcPr>
                    <a:lnL>
                      <a:noFill/>
                    </a:lnL>
                    <a:lnR>
                      <a:noFill/>
                    </a:lnR>
                    <a:lnT>
                      <a:noFill/>
                    </a:lnT>
                    <a:lnB>
                      <a:noFill/>
                    </a:lnB>
                    <a:lnTlToBr w="12700" cmpd="sng">
                      <a:noFill/>
                      <a:prstDash val="solid"/>
                    </a:lnTlToBr>
                    <a:lnBlToTr w="12700" cmpd="sng">
                      <a:noFill/>
                      <a:prstDash val="solid"/>
                    </a:lnBlToTr>
                    <a:solidFill>
                      <a:srgbClr val="5C5CE7"/>
                    </a:solidFill>
                  </a:tcPr>
                </a:tc>
                <a:extLst>
                  <a:ext uri="{0D108BD9-81ED-4DB2-BD59-A6C34878D82A}">
                    <a16:rowId xmlns:a16="http://schemas.microsoft.com/office/drawing/2014/main" val="2893640694"/>
                  </a:ext>
                </a:extLst>
              </a:tr>
              <a:tr h="554212">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solidFill>
                            <a:srgbClr val="A50021"/>
                          </a:solidFill>
                          <a:latin typeface="Calibri" panose="020F0502020204030204" pitchFamily="34" charset="0"/>
                          <a:cs typeface="Calibri" panose="020F0502020204030204" pitchFamily="34" charset="0"/>
                        </a:rPr>
                        <a:t>9</a:t>
                      </a:r>
                    </a:p>
                  </a:txBody>
                  <a:tcPr>
                    <a:lnL>
                      <a:noFill/>
                    </a:lnL>
                    <a:lnR>
                      <a:noFill/>
                    </a:lnR>
                    <a:lnT>
                      <a:noFill/>
                    </a:lnT>
                    <a:lnB>
                      <a:noFill/>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normalizeH="0" baseline="0" dirty="0">
                          <a:ln>
                            <a:noFill/>
                          </a:ln>
                          <a:solidFill>
                            <a:srgbClr val="A50021"/>
                          </a:solidFill>
                          <a:effectLst/>
                          <a:latin typeface="Calibri" panose="020F0502020204030204" pitchFamily="34" charset="0"/>
                          <a:cs typeface="Calibri" panose="020F0502020204030204" pitchFamily="34" charset="0"/>
                        </a:rPr>
                        <a:t>Daniel’s seventy “sevens” prophecy</a:t>
                      </a:r>
                      <a:endParaRPr kumimoji="0" lang="en-US" sz="2000" b="1" i="0" u="none" strike="noStrike" kern="1200" cap="none" normalizeH="0" baseline="0" dirty="0">
                        <a:ln>
                          <a:noFill/>
                        </a:ln>
                        <a:solidFill>
                          <a:srgbClr val="A50021"/>
                        </a:solidFill>
                        <a:effectLst/>
                        <a:latin typeface="Calibri" panose="020F0502020204030204" pitchFamily="34" charset="0"/>
                        <a:ea typeface="+mn-ea"/>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solidFill>
                            <a:srgbClr val="A50021"/>
                          </a:solidFill>
                          <a:latin typeface="Calibri" panose="020F0502020204030204" pitchFamily="34" charset="0"/>
                          <a:cs typeface="Calibri" panose="020F0502020204030204" pitchFamily="34" charset="0"/>
                        </a:rPr>
                        <a:t>Early-80’s</a:t>
                      </a:r>
                    </a:p>
                  </a:txBody>
                  <a:tcPr>
                    <a:lnL>
                      <a:noFill/>
                    </a:lnL>
                    <a:lnR>
                      <a:noFill/>
                    </a:lnR>
                    <a:lnT>
                      <a:noFill/>
                    </a:lnT>
                    <a:lnB>
                      <a:noFill/>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214547481"/>
                  </a:ext>
                </a:extLst>
              </a:tr>
              <a:tr h="554212">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latin typeface="Calibri" panose="020F0502020204030204" pitchFamily="34" charset="0"/>
                          <a:cs typeface="Calibri" panose="020F0502020204030204" pitchFamily="34" charset="0"/>
                        </a:rPr>
                        <a:t>10-12</a:t>
                      </a:r>
                    </a:p>
                  </a:txBody>
                  <a:tcPr>
                    <a:lnL>
                      <a:noFill/>
                    </a:lnL>
                    <a:lnR>
                      <a:noFill/>
                    </a:lnR>
                    <a:lnT>
                      <a:noFill/>
                    </a:lnT>
                    <a:lnB>
                      <a:noFill/>
                    </a:lnB>
                    <a:lnTlToBr w="12700" cmpd="sng">
                      <a:noFill/>
                      <a:prstDash val="solid"/>
                    </a:lnTlToBr>
                    <a:lnBlToTr w="12700" cmpd="sng">
                      <a:noFill/>
                      <a:prstDash val="solid"/>
                    </a:lnBlToTr>
                    <a:solidFill>
                      <a:srgbClr val="5C5CE7"/>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normalizeH="0" baseline="0" dirty="0">
                          <a:ln>
                            <a:noFill/>
                          </a:ln>
                          <a:effectLst/>
                          <a:latin typeface="Calibri" panose="020F0502020204030204" pitchFamily="34" charset="0"/>
                          <a:cs typeface="Calibri" panose="020F0502020204030204" pitchFamily="34" charset="0"/>
                        </a:rPr>
                        <a:t>Final dreams and visions</a:t>
                      </a:r>
                      <a:endParaRPr kumimoji="0" lang="en-US" sz="20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solidFill>
                      <a:srgbClr val="5C5CE7"/>
                    </a:solidFill>
                  </a:tcPr>
                </a:tc>
                <a:tc>
                  <a:txBody>
                    <a:bodyPr/>
                    <a:lstStyle>
                      <a:lvl1pPr marL="0" algn="l" defTabSz="685800" rtl="0" eaLnBrk="1" latinLnBrk="0" hangingPunct="1">
                        <a:defRPr sz="1350" kern="1200">
                          <a:solidFill>
                            <a:schemeClr val="lt1"/>
                          </a:solidFill>
                          <a:latin typeface="Times New Roman"/>
                        </a:defRPr>
                      </a:lvl1pPr>
                      <a:lvl2pPr marL="342900" algn="l" defTabSz="685800" rtl="0" eaLnBrk="1" latinLnBrk="0" hangingPunct="1">
                        <a:defRPr sz="1350" kern="1200">
                          <a:solidFill>
                            <a:schemeClr val="lt1"/>
                          </a:solidFill>
                          <a:latin typeface="Times New Roman"/>
                        </a:defRPr>
                      </a:lvl2pPr>
                      <a:lvl3pPr marL="685800" algn="l" defTabSz="685800" rtl="0" eaLnBrk="1" latinLnBrk="0" hangingPunct="1">
                        <a:defRPr sz="1350" kern="1200">
                          <a:solidFill>
                            <a:schemeClr val="lt1"/>
                          </a:solidFill>
                          <a:latin typeface="Times New Roman"/>
                        </a:defRPr>
                      </a:lvl3pPr>
                      <a:lvl4pPr marL="1028700" algn="l" defTabSz="685800" rtl="0" eaLnBrk="1" latinLnBrk="0" hangingPunct="1">
                        <a:defRPr sz="1350" kern="1200">
                          <a:solidFill>
                            <a:schemeClr val="lt1"/>
                          </a:solidFill>
                          <a:latin typeface="Times New Roman"/>
                        </a:defRPr>
                      </a:lvl4pPr>
                      <a:lvl5pPr marL="1371600" algn="l" defTabSz="685800" rtl="0" eaLnBrk="1" latinLnBrk="0" hangingPunct="1">
                        <a:defRPr sz="1350" kern="1200">
                          <a:solidFill>
                            <a:schemeClr val="lt1"/>
                          </a:solidFill>
                          <a:latin typeface="Times New Roman"/>
                        </a:defRPr>
                      </a:lvl5pPr>
                      <a:lvl6pPr marL="1714500" algn="l" defTabSz="685800" rtl="0" eaLnBrk="1" latinLnBrk="0" hangingPunct="1">
                        <a:defRPr sz="1350" kern="1200">
                          <a:solidFill>
                            <a:schemeClr val="lt1"/>
                          </a:solidFill>
                          <a:latin typeface="Times New Roman"/>
                        </a:defRPr>
                      </a:lvl6pPr>
                      <a:lvl7pPr marL="2057400" algn="l" defTabSz="685800" rtl="0" eaLnBrk="1" latinLnBrk="0" hangingPunct="1">
                        <a:defRPr sz="1350" kern="1200">
                          <a:solidFill>
                            <a:schemeClr val="lt1"/>
                          </a:solidFill>
                          <a:latin typeface="Times New Roman"/>
                        </a:defRPr>
                      </a:lvl7pPr>
                      <a:lvl8pPr marL="2400300" algn="l" defTabSz="685800" rtl="0" eaLnBrk="1" latinLnBrk="0" hangingPunct="1">
                        <a:defRPr sz="1350" kern="1200">
                          <a:solidFill>
                            <a:schemeClr val="lt1"/>
                          </a:solidFill>
                          <a:latin typeface="Times New Roman"/>
                        </a:defRPr>
                      </a:lvl8pPr>
                      <a:lvl9pPr marL="2743200" algn="l" defTabSz="685800" rtl="0" eaLnBrk="1" latinLnBrk="0" hangingPunct="1">
                        <a:defRPr sz="1350" kern="1200">
                          <a:solidFill>
                            <a:schemeClr val="lt1"/>
                          </a:solidFill>
                          <a:latin typeface="Times New Roman"/>
                        </a:defRPr>
                      </a:lvl9pPr>
                    </a:lstStyle>
                    <a:p>
                      <a:pPr algn="ctr"/>
                      <a:r>
                        <a:rPr lang="en-US" sz="2000" b="1" dirty="0">
                          <a:latin typeface="Calibri" panose="020F0502020204030204" pitchFamily="34" charset="0"/>
                          <a:cs typeface="Calibri" panose="020F0502020204030204" pitchFamily="34" charset="0"/>
                        </a:rPr>
                        <a:t>Mid-80’s</a:t>
                      </a:r>
                    </a:p>
                  </a:txBody>
                  <a:tcPr>
                    <a:lnL>
                      <a:noFill/>
                    </a:lnL>
                    <a:lnR>
                      <a:noFill/>
                    </a:lnR>
                    <a:lnT>
                      <a:noFill/>
                    </a:lnT>
                    <a:lnB>
                      <a:noFill/>
                    </a:lnB>
                    <a:lnTlToBr w="12700" cmpd="sng">
                      <a:noFill/>
                      <a:prstDash val="solid"/>
                    </a:lnTlToBr>
                    <a:lnBlToTr w="12700" cmpd="sng">
                      <a:noFill/>
                      <a:prstDash val="solid"/>
                    </a:lnBlToTr>
                    <a:solidFill>
                      <a:srgbClr val="5C5CE7"/>
                    </a:solidFill>
                  </a:tcPr>
                </a:tc>
                <a:extLst>
                  <a:ext uri="{0D108BD9-81ED-4DB2-BD59-A6C34878D82A}">
                    <a16:rowId xmlns:a16="http://schemas.microsoft.com/office/drawing/2014/main" val="2705232942"/>
                  </a:ext>
                </a:extLst>
              </a:tr>
            </a:tbl>
          </a:graphicData>
        </a:graphic>
      </p:graphicFrame>
    </p:spTree>
    <p:extLst>
      <p:ext uri="{BB962C8B-B14F-4D97-AF65-F5344CB8AC3E}">
        <p14:creationId xmlns:p14="http://schemas.microsoft.com/office/powerpoint/2010/main" val="310378309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9:27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And he will make a firm covenant with the many for one week, but in the middle of the week he will put a stop to sacrifice and grain offering; and on the wing of abominations </a:t>
            </a:r>
            <a:r>
              <a:rPr lang="en-US" sz="3600" i="1" dirty="0">
                <a:solidFill>
                  <a:schemeClr val="bg1"/>
                </a:solidFill>
                <a:effectLst>
                  <a:outerShdw blurRad="38100" dist="38100" dir="2700000" algn="tl">
                    <a:srgbClr val="000000">
                      <a:alpha val="43137"/>
                    </a:srgbClr>
                  </a:outerShdw>
                </a:effectLst>
                <a:latin typeface="+mn-lt"/>
              </a:rPr>
              <a:t>will come</a:t>
            </a:r>
            <a:r>
              <a:rPr lang="en-US" sz="3600" dirty="0">
                <a:solidFill>
                  <a:schemeClr val="bg1"/>
                </a:solidFill>
                <a:effectLst>
                  <a:outerShdw blurRad="38100" dist="38100" dir="2700000" algn="tl">
                    <a:srgbClr val="000000">
                      <a:alpha val="43137"/>
                    </a:srgbClr>
                  </a:outerShdw>
                </a:effectLst>
                <a:latin typeface="+mn-lt"/>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40564160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2">
            <a:extLst>
              <a:ext uri="{FF2B5EF4-FFF2-40B4-BE49-F238E27FC236}">
                <a16:creationId xmlns:a16="http://schemas.microsoft.com/office/drawing/2014/main" id="{B0732E65-F70D-4BEA-A28A-87745067A49F}"/>
              </a:ext>
            </a:extLst>
          </p:cNvPr>
          <p:cNvSpPr>
            <a:spLocks noGrp="1" noChangeArrowheads="1"/>
          </p:cNvSpPr>
          <p:nvPr>
            <p:ph type="title"/>
          </p:nvPr>
        </p:nvSpPr>
        <p:spPr>
          <a:xfrm>
            <a:off x="685800" y="228600"/>
            <a:ext cx="7772400" cy="762000"/>
          </a:xfrm>
        </p:spPr>
        <p:txBody>
          <a:bodyPr>
            <a:normAutofit/>
          </a:bodyPr>
          <a:lstStyle/>
          <a:p>
            <a:pPr marL="838200" indent="-838200"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DANIEL 9:27 = REVELATION 6-19</a:t>
            </a:r>
          </a:p>
        </p:txBody>
      </p:sp>
      <p:sp>
        <p:nvSpPr>
          <p:cNvPr id="54278" name="Rectangle 3">
            <a:extLst>
              <a:ext uri="{FF2B5EF4-FFF2-40B4-BE49-F238E27FC236}">
                <a16:creationId xmlns:a16="http://schemas.microsoft.com/office/drawing/2014/main" id="{AE737042-3F80-4184-8607-9322EBD33205}"/>
              </a:ext>
            </a:extLst>
          </p:cNvPr>
          <p:cNvSpPr>
            <a:spLocks noGrp="1" noChangeArrowheads="1"/>
          </p:cNvSpPr>
          <p:nvPr>
            <p:ph idx="1"/>
          </p:nvPr>
        </p:nvSpPr>
        <p:spPr>
          <a:xfrm>
            <a:off x="533400" y="1143001"/>
            <a:ext cx="8077200" cy="4343400"/>
          </a:xfrm>
        </p:spPr>
        <p:txBody>
          <a:bodyPr/>
          <a:lstStyle/>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Rebuilt temple (Rev. 11:1-2)</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Division of the Tribulation into two 3½ year periods (Rev. 11:2. 13:5, 11:3, 12:6, 14)</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Antichrist  (Rev. 13:1-10)</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Destruction of Antichrist (Rev. 19:20)</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2nd Coming (Rev. 19:11-21)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BFA96-28D9-4A14-9076-8CC0CD0090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535" y="746528"/>
            <a:ext cx="8900931" cy="5364945"/>
          </a:xfrm>
          <a:prstGeom prst="rect">
            <a:avLst/>
          </a:prstGeom>
          <a:solidFill>
            <a:schemeClr val="tx1"/>
          </a:solidFill>
        </p:spPr>
      </p:pic>
    </p:spTree>
    <p:extLst>
      <p:ext uri="{BB962C8B-B14F-4D97-AF65-F5344CB8AC3E}">
        <p14:creationId xmlns:p14="http://schemas.microsoft.com/office/powerpoint/2010/main" val="2746469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stretch>
            <a:fillRect/>
          </a:stretch>
        </p:blipFill>
        <p:spPr>
          <a:xfrm>
            <a:off x="305333" y="605190"/>
            <a:ext cx="8533333" cy="5647619"/>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1" y="521095"/>
            <a:ext cx="8762999" cy="5815810"/>
          </a:xfrm>
          <a:prstGeom prst="rect">
            <a:avLst/>
          </a:prstGeom>
          <a:solidFill>
            <a:schemeClr val="tx1"/>
          </a:solidFill>
          <a:ln>
            <a:noFill/>
          </a:ln>
        </p:spPr>
      </p:pic>
    </p:spTree>
    <p:extLst>
      <p:ext uri="{BB962C8B-B14F-4D97-AF65-F5344CB8AC3E}">
        <p14:creationId xmlns:p14="http://schemas.microsoft.com/office/powerpoint/2010/main" val="19566056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D2B763C6-3587-410E-B3BA-AA58F050F564}"/>
              </a:ext>
            </a:extLst>
          </p:cNvPr>
          <p:cNvSpPr>
            <a:spLocks noGrp="1"/>
          </p:cNvSpPr>
          <p:nvPr>
            <p:ph type="title"/>
          </p:nvPr>
        </p:nvSpPr>
        <p:spPr>
          <a:xfrm>
            <a:off x="685800" y="2857500"/>
            <a:ext cx="7772400" cy="1143000"/>
          </a:xfrm>
        </p:spPr>
        <p:txBody>
          <a:bodyPr/>
          <a:lstStyle/>
          <a:p>
            <a:pPr algn="ctr"/>
            <a:r>
              <a:rPr lang="en-US" altLang="en-US" sz="5400" dirty="0">
                <a:solidFill>
                  <a:srgbClr val="00FFFF"/>
                </a:solidFill>
                <a:effectLst>
                  <a:outerShdw blurRad="38100" dist="38100" dir="2700000" algn="tl">
                    <a:srgbClr val="000000">
                      <a:alpha val="43137"/>
                    </a:srgbClr>
                  </a:outerShdw>
                </a:effectLst>
              </a:rPr>
              <a:t>Conclusion</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483rd &amp; 484th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41877155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368550" y="228600"/>
            <a:ext cx="4406900" cy="685800"/>
          </a:xfrm>
        </p:spPr>
        <p:txBody>
          <a:bodyPr>
            <a:normAutofit/>
          </a:body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Chapter 9 Outline</a:t>
            </a:r>
          </a:p>
        </p:txBody>
      </p:sp>
      <p:sp>
        <p:nvSpPr>
          <p:cNvPr id="19459" name="Rectangle 3"/>
          <p:cNvSpPr>
            <a:spLocks noGrp="1" noChangeArrowheads="1"/>
          </p:cNvSpPr>
          <p:nvPr>
            <p:ph type="body" idx="1"/>
          </p:nvPr>
        </p:nvSpPr>
        <p:spPr>
          <a:xfrm>
            <a:off x="1257300" y="1143000"/>
            <a:ext cx="7048500" cy="3657600"/>
          </a:xfrm>
        </p:spPr>
        <p:txBody>
          <a:bodyPr>
            <a:noAutofit/>
          </a:bodyPr>
          <a:lstStyle/>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Setting (1-2)</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Daniel’s prayer (3-19)</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Gabriel’s arrival (20-23)</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Seventy Weeks Prophecy (24-27)</a:t>
            </a:r>
          </a:p>
        </p:txBody>
      </p:sp>
      <p:pic>
        <p:nvPicPr>
          <p:cNvPr id="35843"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2" y="5029200"/>
            <a:ext cx="3546475" cy="1371600"/>
          </a:xfrm>
          <a:prstGeom prst="rect">
            <a:avLst/>
          </a:prstGeom>
          <a:noFill/>
          <a:ln w="9525">
            <a:noFill/>
            <a:miter lim="800000"/>
            <a:headEnd/>
            <a:tailEnd/>
          </a:ln>
        </p:spPr>
      </p:pic>
    </p:spTree>
    <p:extLst>
      <p:ext uri="{BB962C8B-B14F-4D97-AF65-F5344CB8AC3E}">
        <p14:creationId xmlns:p14="http://schemas.microsoft.com/office/powerpoint/2010/main" val="2940671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4D48CAE-5695-4099-A3F7-EFF4B809BA26}"/>
              </a:ext>
            </a:extLst>
          </p:cNvPr>
          <p:cNvSpPr>
            <a:spLocks noGrp="1" noChangeArrowheads="1"/>
          </p:cNvSpPr>
          <p:nvPr>
            <p:ph type="title"/>
          </p:nvPr>
        </p:nvSpPr>
        <p:spPr>
          <a:xfrm>
            <a:off x="2552700" y="228600"/>
            <a:ext cx="4038600" cy="762000"/>
          </a:xfrm>
        </p:spPr>
        <p:txBody>
          <a:body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I. The Setting (1-2)</a:t>
            </a:r>
          </a:p>
        </p:txBody>
      </p:sp>
      <p:sp>
        <p:nvSpPr>
          <p:cNvPr id="27651" name="Rectangle 3">
            <a:extLst>
              <a:ext uri="{FF2B5EF4-FFF2-40B4-BE49-F238E27FC236}">
                <a16:creationId xmlns:a16="http://schemas.microsoft.com/office/drawing/2014/main" id="{16A7AE1F-A24B-4EC7-AD40-BFF773D90591}"/>
              </a:ext>
            </a:extLst>
          </p:cNvPr>
          <p:cNvSpPr>
            <a:spLocks noGrp="1" noChangeArrowheads="1"/>
          </p:cNvSpPr>
          <p:nvPr>
            <p:ph type="body" idx="1"/>
          </p:nvPr>
        </p:nvSpPr>
        <p:spPr>
          <a:xfrm>
            <a:off x="533400" y="1600200"/>
            <a:ext cx="5410200" cy="2362200"/>
          </a:xfrm>
        </p:spPr>
        <p:txBody>
          <a:bodyPr/>
          <a:lstStyle/>
          <a:p>
            <a:pPr marL="457200" indent="-457200" fontAlgn="base">
              <a:spcBef>
                <a:spcPct val="0"/>
              </a:spcBef>
              <a:spcAft>
                <a:spcPts val="3600"/>
              </a:spcAft>
              <a:buClr>
                <a:srgbClr val="00FFFF"/>
              </a:buClr>
              <a:buSzPct val="75000"/>
              <a:buFont typeface="Wingdings" pitchFamily="2" charset="2"/>
              <a:buChar char="n"/>
              <a:defRPr/>
            </a:pPr>
            <a:r>
              <a:rPr lang="en-US" altLang="en-US" sz="3600" dirty="0">
                <a:solidFill>
                  <a:schemeClr val="bg1"/>
                </a:solidFill>
                <a:effectLst>
                  <a:outerShdw blurRad="38100" dist="38100" dir="2700000" algn="tl">
                    <a:srgbClr val="000000">
                      <a:alpha val="43137"/>
                    </a:srgbClr>
                  </a:outerShdw>
                </a:effectLst>
                <a:latin typeface="Calibri" panose="020F0502020204030204" pitchFamily="34" charset="0"/>
              </a:rPr>
              <a:t>Historical setting (v.1)</a:t>
            </a:r>
          </a:p>
          <a:p>
            <a:pPr marL="457200" indent="-457200" fontAlgn="base">
              <a:spcBef>
                <a:spcPct val="0"/>
              </a:spcBef>
              <a:spcAft>
                <a:spcPts val="3600"/>
              </a:spcAft>
              <a:buClr>
                <a:srgbClr val="00FFFF"/>
              </a:buClr>
              <a:buSzPct val="75000"/>
              <a:buFont typeface="Wingdings" pitchFamily="2" charset="2"/>
              <a:buChar char="n"/>
              <a:defRPr/>
            </a:pP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Prophetic setting (v.2)</a:t>
            </a:r>
          </a:p>
        </p:txBody>
      </p:sp>
      <p:pic>
        <p:nvPicPr>
          <p:cNvPr id="6" name="Picture 4" descr="C:\WINDOWS\Application Data\Microsoft\Media Catalog\Downloaded Clips\cl26\j0096331.wmf">
            <a:extLst>
              <a:ext uri="{FF2B5EF4-FFF2-40B4-BE49-F238E27FC236}">
                <a16:creationId xmlns:a16="http://schemas.microsoft.com/office/drawing/2014/main" id="{83AA42BB-EE2D-4638-9586-E08EABFA13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1200" y="1295399"/>
            <a:ext cx="2971800" cy="367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534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9A4E10D0-8C55-44CF-B0DD-CBDF38E1473A}"/>
              </a:ext>
            </a:extLst>
          </p:cNvPr>
          <p:cNvSpPr txBox="1">
            <a:spLocks noChangeArrowheads="1"/>
          </p:cNvSpPr>
          <p:nvPr/>
        </p:nvSpPr>
        <p:spPr bwMode="auto">
          <a:xfrm>
            <a:off x="2400300" y="228600"/>
            <a:ext cx="4343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itchFamily="34" charset="0"/>
              </a:defRPr>
            </a:lvl2pPr>
            <a:lvl3pPr algn="l" rtl="0" eaLnBrk="0" fontAlgn="base" hangingPunct="0">
              <a:spcBef>
                <a:spcPct val="0"/>
              </a:spcBef>
              <a:spcAft>
                <a:spcPct val="0"/>
              </a:spcAft>
              <a:defRPr sz="4400">
                <a:solidFill>
                  <a:schemeClr val="tx2"/>
                </a:solidFill>
                <a:latin typeface="Calibri" pitchFamily="34" charset="0"/>
              </a:defRPr>
            </a:lvl3pPr>
            <a:lvl4pPr algn="l" rtl="0" eaLnBrk="0" fontAlgn="base" hangingPunct="0">
              <a:spcBef>
                <a:spcPct val="0"/>
              </a:spcBef>
              <a:spcAft>
                <a:spcPct val="0"/>
              </a:spcAft>
              <a:defRPr sz="4400">
                <a:solidFill>
                  <a:schemeClr val="tx2"/>
                </a:solidFill>
                <a:latin typeface="Calibri" pitchFamily="34" charset="0"/>
              </a:defRPr>
            </a:lvl4pPr>
            <a:lvl5pPr algn="l" rtl="0" eaLnBrk="0" fontAlgn="base" hangingPunct="0">
              <a:spcBef>
                <a:spcPct val="0"/>
              </a:spcBef>
              <a:spcAft>
                <a:spcPct val="0"/>
              </a:spcAft>
              <a:defRPr sz="4400">
                <a:solidFill>
                  <a:schemeClr val="tx2"/>
                </a:solidFill>
                <a:latin typeface="Calibri" pitchFamily="34"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SETTING : PROPHETIC</a:t>
            </a:r>
            <a:b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b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V.2</a:t>
            </a:r>
            <a:endPar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endParaRPr>
          </a:p>
        </p:txBody>
      </p:sp>
      <p:sp>
        <p:nvSpPr>
          <p:cNvPr id="10" name="Rectangle 3">
            <a:extLst>
              <a:ext uri="{FF2B5EF4-FFF2-40B4-BE49-F238E27FC236}">
                <a16:creationId xmlns:a16="http://schemas.microsoft.com/office/drawing/2014/main" id="{C0D50944-CBA0-4059-8B31-DF03276C776A}"/>
              </a:ext>
            </a:extLst>
          </p:cNvPr>
          <p:cNvSpPr txBox="1">
            <a:spLocks noChangeArrowheads="1"/>
          </p:cNvSpPr>
          <p:nvPr/>
        </p:nvSpPr>
        <p:spPr bwMode="auto">
          <a:xfrm>
            <a:off x="457200" y="1600200"/>
            <a:ext cx="81534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kumimoji="0" lang="en-US" altLang="en-US" sz="3200" b="0" i="0" u="none" strike="noStrike" kern="0" cap="none" spc="0" normalizeH="0" baseline="0" noProof="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70 YEAR CAPTIVITY ABOUT TO END</a:t>
            </a:r>
          </a:p>
          <a:p>
            <a:pPr marL="457200" marR="0" lvl="1" indent="-457200" algn="l" defTabSz="914400" rtl="0" eaLnBrk="1" fontAlgn="base" latinLnBrk="0" hangingPunct="1">
              <a:lnSpc>
                <a:spcPct val="100000"/>
              </a:lnSpc>
              <a:spcBef>
                <a:spcPts val="0"/>
              </a:spcBef>
              <a:spcAft>
                <a:spcPts val="2400"/>
              </a:spcAft>
              <a:buClr>
                <a:srgbClr val="CC99FF"/>
              </a:buClr>
              <a:buSzPct val="60000"/>
              <a:buFont typeface="Wingdings" pitchFamily="2" charset="2"/>
              <a:buChar char="u"/>
              <a:tabLst/>
              <a:defRPr/>
            </a:pPr>
            <a:r>
              <a:rPr kumimoji="0" lang="en-US" altLang="en-US" sz="32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Jeremiah 25:11; 29:10</a:t>
            </a:r>
          </a:p>
          <a:p>
            <a:pPr marL="457200" marR="0" lvl="1" indent="-457200" algn="l" defTabSz="914400" rtl="0" eaLnBrk="1" fontAlgn="base" latinLnBrk="0" hangingPunct="1">
              <a:lnSpc>
                <a:spcPct val="100000"/>
              </a:lnSpc>
              <a:spcBef>
                <a:spcPts val="0"/>
              </a:spcBef>
              <a:spcAft>
                <a:spcPts val="2400"/>
              </a:spcAft>
              <a:buClr>
                <a:srgbClr val="CC99FF"/>
              </a:buClr>
              <a:buSzPct val="60000"/>
              <a:buFont typeface="Wingdings" pitchFamily="2" charset="2"/>
              <a:buChar char="u"/>
              <a:tabLst/>
              <a:defRPr/>
            </a:pPr>
            <a:r>
              <a:rPr kumimoji="0" lang="en-US" altLang="en-US" sz="32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Prophecy provides important information</a:t>
            </a:r>
          </a:p>
          <a:p>
            <a:pPr marL="457200" marR="0" lvl="1" indent="-457200" algn="l" defTabSz="914400" rtl="0" eaLnBrk="1" fontAlgn="base" latinLnBrk="0" hangingPunct="1">
              <a:lnSpc>
                <a:spcPct val="100000"/>
              </a:lnSpc>
              <a:spcBef>
                <a:spcPts val="0"/>
              </a:spcBef>
              <a:spcAft>
                <a:spcPts val="2400"/>
              </a:spcAft>
              <a:buClr>
                <a:srgbClr val="CC99FF"/>
              </a:buClr>
              <a:buSzPct val="60000"/>
              <a:buFont typeface="Wingdings" pitchFamily="2" charset="2"/>
              <a:buChar char="u"/>
              <a:tabLst/>
              <a:defRPr/>
            </a:pPr>
            <a:r>
              <a:rPr kumimoji="0" lang="en-US" altLang="en-US" sz="32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Prophecy gives insight into current events</a:t>
            </a:r>
          </a:p>
          <a:p>
            <a:pPr marL="457200" marR="0" lvl="1" indent="-457200" algn="l" defTabSz="914400" rtl="0" eaLnBrk="1" fontAlgn="base" latinLnBrk="0" hangingPunct="1">
              <a:lnSpc>
                <a:spcPct val="100000"/>
              </a:lnSpc>
              <a:spcBef>
                <a:spcPts val="0"/>
              </a:spcBef>
              <a:spcAft>
                <a:spcPts val="2400"/>
              </a:spcAft>
              <a:buClr>
                <a:srgbClr val="CC99FF"/>
              </a:buClr>
              <a:buSzPct val="60000"/>
              <a:buFont typeface="Wingdings" pitchFamily="2" charset="2"/>
              <a:buChar char="u"/>
              <a:tabLst/>
              <a:defRPr/>
            </a:pPr>
            <a:r>
              <a:rPr kumimoji="0" lang="en-US" altLang="en-US" sz="32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Why 70 years?</a:t>
            </a:r>
          </a:p>
          <a:p>
            <a:pPr marL="857250" marR="0" lvl="2" indent="-457200" algn="l" defTabSz="914400" rtl="0" eaLnBrk="1" fontAlgn="base" latinLnBrk="0" hangingPunct="1">
              <a:lnSpc>
                <a:spcPct val="100000"/>
              </a:lnSpc>
              <a:spcBef>
                <a:spcPts val="0"/>
              </a:spcBef>
              <a:spcAft>
                <a:spcPts val="2400"/>
              </a:spcAft>
              <a:buClr>
                <a:srgbClr val="00FFFF"/>
              </a:buClr>
              <a:buSzPct val="100000"/>
              <a:buFont typeface="Wingdings" pitchFamily="2" charset="2"/>
              <a:buChar char="§"/>
              <a:tabLst/>
              <a:defRPr/>
            </a:pPr>
            <a:r>
              <a:rPr kumimoji="0" lang="en-US" altLang="en-US" sz="32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Lev. 25:1-5; 26:33-35; 2 Chron. 36:21</a:t>
            </a:r>
            <a:endParaRPr kumimoji="0" lang="en-US" alt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ndParaRPr>
          </a:p>
        </p:txBody>
      </p:sp>
      <p:pic>
        <p:nvPicPr>
          <p:cNvPr id="11" name="Picture 4" descr="C:\WINDOWS\Application Data\Microsoft\Media Catalog\Downloaded Clips\cl26\j0096331.wmf">
            <a:extLst>
              <a:ext uri="{FF2B5EF4-FFF2-40B4-BE49-F238E27FC236}">
                <a16:creationId xmlns:a16="http://schemas.microsoft.com/office/drawing/2014/main" id="{9B75F340-C1C6-4C39-A229-B32160E3E2B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39000" y="1143000"/>
            <a:ext cx="1600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949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3467100" y="1905000"/>
            <a:ext cx="2209800" cy="2895600"/>
          </a:xfrm>
          <a:prstGeom prst="rect">
            <a:avLst/>
          </a:prstGeom>
          <a:noFill/>
          <a:ln>
            <a:noFill/>
          </a:ln>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kern="0" dirty="0">
                <a:solidFill>
                  <a:srgbClr val="FFFFCC"/>
                </a:solidFill>
              </a:rPr>
              <a:t>Statue </a:t>
            </a:r>
          </a:p>
          <a:p>
            <a:pPr algn="ctr" eaLnBrk="1" hangingPunct="1">
              <a:defRPr/>
            </a:pPr>
            <a:r>
              <a:rPr lang="en-US" altLang="en-US" kern="0" dirty="0">
                <a:solidFill>
                  <a:srgbClr val="FFFFCC"/>
                </a:solidFill>
              </a:rPr>
              <a:t>&amp; </a:t>
            </a:r>
          </a:p>
          <a:p>
            <a:pPr algn="ctr" eaLnBrk="1" hangingPunct="1">
              <a:defRPr/>
            </a:pPr>
            <a:r>
              <a:rPr lang="en-US" altLang="en-US" kern="0" dirty="0">
                <a:solidFill>
                  <a:srgbClr val="FFFFCC"/>
                </a:solidFill>
              </a:rPr>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64759" y="266700"/>
            <a:ext cx="3150641"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431929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368550" y="228600"/>
            <a:ext cx="4406900" cy="685800"/>
          </a:xfrm>
        </p:spPr>
        <p:txBody>
          <a:bodyPr>
            <a:normAutofit/>
          </a:body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Chapter 9 Outline</a:t>
            </a:r>
          </a:p>
        </p:txBody>
      </p:sp>
      <p:sp>
        <p:nvSpPr>
          <p:cNvPr id="19459" name="Rectangle 3"/>
          <p:cNvSpPr>
            <a:spLocks noGrp="1" noChangeArrowheads="1"/>
          </p:cNvSpPr>
          <p:nvPr>
            <p:ph type="body" idx="1"/>
          </p:nvPr>
        </p:nvSpPr>
        <p:spPr>
          <a:xfrm>
            <a:off x="1257300" y="1143000"/>
            <a:ext cx="6972300" cy="3657600"/>
          </a:xfrm>
        </p:spPr>
        <p:txBody>
          <a:bodyPr>
            <a:normAutofit/>
          </a:bodyPr>
          <a:lstStyle/>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Setting (1-2)</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Daniel’s prayer (3-19)</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Gabriel’s arrival (20-23)</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Seventy Weeks Prophecy (24-27)</a:t>
            </a:r>
          </a:p>
        </p:txBody>
      </p:sp>
      <p:pic>
        <p:nvPicPr>
          <p:cNvPr id="35843"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2" y="5029200"/>
            <a:ext cx="3546475" cy="1371600"/>
          </a:xfrm>
          <a:prstGeom prst="rect">
            <a:avLst/>
          </a:prstGeom>
          <a:noFill/>
          <a:ln w="9525">
            <a:noFill/>
            <a:miter lim="800000"/>
            <a:headEnd/>
            <a:tailEnd/>
          </a:ln>
        </p:spPr>
      </p:pic>
    </p:spTree>
    <p:extLst>
      <p:ext uri="{BB962C8B-B14F-4D97-AF65-F5344CB8AC3E}">
        <p14:creationId xmlns:p14="http://schemas.microsoft.com/office/powerpoint/2010/main" val="3749069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368550" y="228600"/>
            <a:ext cx="4406900" cy="685800"/>
          </a:xfrm>
        </p:spPr>
        <p:txBody>
          <a:bodyPr>
            <a:normAutofit/>
          </a:body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Chapter 9 Outline</a:t>
            </a:r>
          </a:p>
        </p:txBody>
      </p:sp>
      <p:sp>
        <p:nvSpPr>
          <p:cNvPr id="19459" name="Rectangle 3"/>
          <p:cNvSpPr>
            <a:spLocks noGrp="1" noChangeArrowheads="1"/>
          </p:cNvSpPr>
          <p:nvPr>
            <p:ph type="body" idx="1"/>
          </p:nvPr>
        </p:nvSpPr>
        <p:spPr>
          <a:xfrm>
            <a:off x="1257300" y="1143000"/>
            <a:ext cx="6972300" cy="3657600"/>
          </a:xfrm>
        </p:spPr>
        <p:txBody>
          <a:bodyPr>
            <a:normAutofit/>
          </a:bodyPr>
          <a:lstStyle/>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Setting (1-2)</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Daniel’s prayer (3-19)</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Gabriel’s arrival (20-23)</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Seventy Weeks Prophecy (24-27)</a:t>
            </a:r>
          </a:p>
        </p:txBody>
      </p:sp>
      <p:pic>
        <p:nvPicPr>
          <p:cNvPr id="35843"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2" y="5029200"/>
            <a:ext cx="3546475" cy="1371600"/>
          </a:xfrm>
          <a:prstGeom prst="rect">
            <a:avLst/>
          </a:prstGeom>
          <a:noFill/>
          <a:ln w="9525">
            <a:noFill/>
            <a:miter lim="800000"/>
            <a:headEnd/>
            <a:tailEnd/>
          </a:ln>
        </p:spPr>
      </p:pic>
    </p:spTree>
    <p:extLst>
      <p:ext uri="{BB962C8B-B14F-4D97-AF65-F5344CB8AC3E}">
        <p14:creationId xmlns:p14="http://schemas.microsoft.com/office/powerpoint/2010/main" val="2017162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368550" y="228600"/>
            <a:ext cx="4406900" cy="685800"/>
          </a:xfrm>
        </p:spPr>
        <p:txBody>
          <a:bodyPr>
            <a:normAutofit/>
          </a:body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Chapter 9 Outline</a:t>
            </a:r>
          </a:p>
        </p:txBody>
      </p:sp>
      <p:sp>
        <p:nvSpPr>
          <p:cNvPr id="19459" name="Rectangle 3"/>
          <p:cNvSpPr>
            <a:spLocks noGrp="1" noChangeArrowheads="1"/>
          </p:cNvSpPr>
          <p:nvPr>
            <p:ph type="body" idx="1"/>
          </p:nvPr>
        </p:nvSpPr>
        <p:spPr>
          <a:xfrm>
            <a:off x="1257300" y="1143000"/>
            <a:ext cx="7048500" cy="3657600"/>
          </a:xfrm>
        </p:spPr>
        <p:txBody>
          <a:bodyPr>
            <a:noAutofit/>
          </a:bodyPr>
          <a:lstStyle/>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Setting (1-2)</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Daniel’s prayer (3-19)</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Gabriel’s arrival (20-23)</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Seventy Weeks Prophecy (24-27)</a:t>
            </a:r>
          </a:p>
        </p:txBody>
      </p:sp>
      <p:pic>
        <p:nvPicPr>
          <p:cNvPr id="35843"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2" y="5029200"/>
            <a:ext cx="3546475" cy="1371600"/>
          </a:xfrm>
          <a:prstGeom prst="rect">
            <a:avLst/>
          </a:prstGeom>
          <a:noFill/>
          <a:ln w="9525">
            <a:noFill/>
            <a:miter lim="800000"/>
            <a:headEnd/>
            <a:tailEnd/>
          </a:ln>
        </p:spPr>
      </p:pic>
    </p:spTree>
    <p:extLst>
      <p:ext uri="{BB962C8B-B14F-4D97-AF65-F5344CB8AC3E}">
        <p14:creationId xmlns:p14="http://schemas.microsoft.com/office/powerpoint/2010/main" val="918722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1524000" y="304800"/>
            <a:ext cx="6096000" cy="1295400"/>
          </a:xfrm>
        </p:spPr>
        <p:txBody>
          <a:bodyPr>
            <a:normAutofit/>
          </a:bodyPr>
          <a:lstStyle/>
          <a:p>
            <a:pPr algn="ctr" eaLnBrk="1" hangingPunct="1"/>
            <a:r>
              <a:rPr lang="en-US" altLang="en-US" sz="4400" kern="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35843" name="Rectangle 3"/>
          <p:cNvSpPr>
            <a:spLocks noGrp="1" noChangeArrowheads="1"/>
          </p:cNvSpPr>
          <p:nvPr>
            <p:ph type="body" idx="1"/>
          </p:nvPr>
        </p:nvSpPr>
        <p:spPr>
          <a:xfrm>
            <a:off x="1581150" y="1768475"/>
            <a:ext cx="5981700" cy="1965325"/>
          </a:xfrm>
        </p:spPr>
        <p:txBody>
          <a:bodyPr/>
          <a:lstStyle/>
          <a:p>
            <a:pPr marL="0" indent="0" algn="just" eaLnBrk="1" hangingPunct="1">
              <a:lnSpc>
                <a:spcPct val="100000"/>
              </a:lnSpc>
              <a:buFont typeface="Wingdings" pitchFamily="2" charset="2"/>
              <a:buNone/>
              <a:defRPr/>
            </a:pPr>
            <a:r>
              <a:rPr lang="en-US" sz="4000" dirty="0">
                <a:solidFill>
                  <a:schemeClr val="bg1"/>
                </a:solidFill>
                <a:effectLst>
                  <a:outerShdw blurRad="38100" dist="38100" dir="2700000" algn="tl">
                    <a:srgbClr val="000000">
                      <a:alpha val="43137"/>
                    </a:srgbClr>
                  </a:outerShdw>
                </a:effectLst>
              </a:rPr>
              <a:t>Times of the Gentiles are revealed prophetically (2, 7, 8-12) and ethically (1, 3-6)</a:t>
            </a:r>
          </a:p>
          <a:p>
            <a:pPr eaLnBrk="1" hangingPunct="1">
              <a:lnSpc>
                <a:spcPct val="90000"/>
              </a:lnSpc>
              <a:buFont typeface="Wingdings" pitchFamily="2" charset="2"/>
              <a:buNone/>
              <a:defRPr/>
            </a:pPr>
            <a:endParaRPr lang="en-US" sz="3600" dirty="0"/>
          </a:p>
        </p:txBody>
      </p:sp>
      <p:pic>
        <p:nvPicPr>
          <p:cNvPr id="20483"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98713" y="4419600"/>
            <a:ext cx="4346575" cy="1681163"/>
          </a:xfrm>
          <a:prstGeom prst="rect">
            <a:avLst/>
          </a:prstGeom>
          <a:noFill/>
          <a:ln w="9525">
            <a:noFill/>
            <a:miter lim="800000"/>
            <a:headEnd/>
            <a:tailEnd/>
          </a:ln>
        </p:spPr>
      </p:pic>
    </p:spTree>
    <p:extLst>
      <p:ext uri="{BB962C8B-B14F-4D97-AF65-F5344CB8AC3E}">
        <p14:creationId xmlns:p14="http://schemas.microsoft.com/office/powerpoint/2010/main" val="2970204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483rd &amp; 484th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483rd &amp; 484th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2673689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399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9:24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Seventy weeks have been decreed </a:t>
            </a:r>
            <a:r>
              <a:rPr lang="en-US" sz="3600" b="1" u="sng" dirty="0">
                <a:solidFill>
                  <a:srgbClr val="FFFFCC"/>
                </a:solidFill>
                <a:effectLst>
                  <a:outerShdw blurRad="38100" dist="38100" dir="2700000" algn="tl">
                    <a:srgbClr val="000000">
                      <a:alpha val="43137"/>
                    </a:srgbClr>
                  </a:outerShdw>
                </a:effectLst>
                <a:latin typeface="+mn-lt"/>
              </a:rPr>
              <a:t>for your people and your holy city</a:t>
            </a:r>
            <a:r>
              <a:rPr lang="en-US" sz="3600" dirty="0">
                <a:solidFill>
                  <a:schemeClr val="bg1"/>
                </a:solidFill>
                <a:effectLst>
                  <a:outerShdw blurRad="38100" dist="38100" dir="2700000" algn="tl">
                    <a:srgbClr val="000000">
                      <a:alpha val="43137"/>
                    </a:srgbClr>
                  </a:outerShdw>
                </a:effectLst>
                <a:latin typeface="+mn-lt"/>
              </a:rPr>
              <a:t>, to finish the transgression, to make an end of sin, to make atonement for iniquity, to bring in everlasting righteousness, to seal up vision and prophecy and to anoint the most holy </a:t>
            </a:r>
            <a:r>
              <a:rPr lang="en-US" sz="3600" i="1" dirty="0">
                <a:solidFill>
                  <a:schemeClr val="bg1"/>
                </a:solidFill>
                <a:effectLst>
                  <a:outerShdw blurRad="38100" dist="38100" dir="2700000" algn="tl">
                    <a:srgbClr val="000000">
                      <a:alpha val="43137"/>
                    </a:srgbClr>
                  </a:outerShdw>
                </a:effectLst>
                <a:latin typeface="+mn-lt"/>
              </a:rPr>
              <a:t>place</a:t>
            </a:r>
            <a:r>
              <a:rPr lang="en-US" sz="3600" dirty="0">
                <a:solidFill>
                  <a:schemeClr val="bg1"/>
                </a:solidFill>
                <a:effectLst>
                  <a:outerShdw blurRad="38100" dist="38100" dir="2700000" algn="tl">
                    <a:srgbClr val="000000">
                      <a:alpha val="43137"/>
                    </a:srgbClr>
                  </a:outerShdw>
                </a:effectLst>
                <a:latin typeface="+mn-lt"/>
              </a:rPr>
              <a:t>.</a:t>
            </a:r>
            <a:endParaRPr lang="en-US" sz="3600" dirty="0">
              <a:solidFill>
                <a:schemeClr val="bg1"/>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2467865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483rd &amp; 484th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496106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399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9:24 (NASB)</a:t>
            </a:r>
          </a:p>
          <a:p>
            <a:pPr algn="just">
              <a:spcAft>
                <a:spcPts val="1000"/>
              </a:spcAft>
            </a:pPr>
            <a:r>
              <a:rPr lang="en-US" sz="3600" b="1" u="sng" dirty="0">
                <a:solidFill>
                  <a:srgbClr val="FFFFCC"/>
                </a:solidFill>
                <a:effectLst>
                  <a:outerShdw blurRad="38100" dist="38100" dir="2700000" algn="tl">
                    <a:srgbClr val="000000">
                      <a:alpha val="43137"/>
                    </a:srgbClr>
                  </a:outerShdw>
                </a:effectLst>
                <a:latin typeface="+mn-lt"/>
              </a:rPr>
              <a:t>Seventy weeks</a:t>
            </a:r>
            <a:r>
              <a:rPr lang="en-US" sz="3600" dirty="0">
                <a:solidFill>
                  <a:schemeClr val="bg1"/>
                </a:solidFill>
                <a:effectLst>
                  <a:outerShdw blurRad="38100" dist="38100" dir="2700000" algn="tl">
                    <a:srgbClr val="000000">
                      <a:alpha val="43137"/>
                    </a:srgbClr>
                  </a:outerShdw>
                </a:effectLst>
                <a:latin typeface="+mn-lt"/>
              </a:rPr>
              <a:t> have been decreed for your people and your holy city, to finish the transgression, to make an end of sin, to make atonement for iniquity, to bring in everlasting righteousness, to seal up vision and prophecy and to anoint the most holy </a:t>
            </a:r>
            <a:r>
              <a:rPr lang="en-US" sz="3600" i="1" dirty="0">
                <a:solidFill>
                  <a:schemeClr val="bg1"/>
                </a:solidFill>
                <a:effectLst>
                  <a:outerShdw blurRad="38100" dist="38100" dir="2700000" algn="tl">
                    <a:srgbClr val="000000">
                      <a:alpha val="43137"/>
                    </a:srgbClr>
                  </a:outerShdw>
                </a:effectLst>
                <a:latin typeface="+mn-lt"/>
              </a:rPr>
              <a:t>place</a:t>
            </a:r>
            <a:r>
              <a:rPr lang="en-US" sz="3600" dirty="0">
                <a:solidFill>
                  <a:schemeClr val="bg1"/>
                </a:solidFill>
                <a:effectLst>
                  <a:outerShdw blurRad="38100" dist="38100" dir="2700000" algn="tl">
                    <a:srgbClr val="000000">
                      <a:alpha val="43137"/>
                    </a:srgbClr>
                  </a:outerShdw>
                </a:effectLst>
                <a:latin typeface="+mn-lt"/>
              </a:rPr>
              <a:t>.</a:t>
            </a:r>
            <a:endParaRPr lang="en-US" sz="3600" dirty="0">
              <a:solidFill>
                <a:schemeClr val="bg1"/>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814335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2" descr="http://www.softwareag.com/blog/reality_check/wp-content/uploads/2013/06/Stopwatch_02.png">
            <a:extLst>
              <a:ext uri="{FF2B5EF4-FFF2-40B4-BE49-F238E27FC236}">
                <a16:creationId xmlns:a16="http://schemas.microsoft.com/office/drawing/2014/main" id="{BC604DA6-BB3D-41ED-BA30-9962A2900EC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2200" y="152400"/>
            <a:ext cx="47053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483rd &amp; 484th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3362389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a:extLst>
              <a:ext uri="{FF2B5EF4-FFF2-40B4-BE49-F238E27FC236}">
                <a16:creationId xmlns:a16="http://schemas.microsoft.com/office/drawing/2014/main" id="{EEA4D447-9B92-4AF9-9795-D662D6683AF0}"/>
              </a:ext>
            </a:extLst>
          </p:cNvPr>
          <p:cNvSpPr>
            <a:spLocks noGrp="1" noChangeArrowheads="1"/>
          </p:cNvSpPr>
          <p:nvPr>
            <p:ph type="title"/>
          </p:nvPr>
        </p:nvSpPr>
        <p:spPr>
          <a:xfrm>
            <a:off x="685800" y="228600"/>
            <a:ext cx="7772400" cy="762000"/>
          </a:xfrm>
        </p:spPr>
        <p:txBody>
          <a:bodyPr>
            <a:normAutofit/>
          </a:bodyPr>
          <a:lstStyle/>
          <a:p>
            <a:pPr algn="ctr" eaLnBrk="1" hangingPunct="1"/>
            <a:r>
              <a:rPr lang="en-US" altLang="en-US" sz="4400" dirty="0">
                <a:solidFill>
                  <a:srgbClr val="00FFFF"/>
                </a:solidFill>
                <a:effectLst>
                  <a:outerShdw blurRad="38100" dist="38100" dir="2700000" algn="tl">
                    <a:srgbClr val="000000">
                      <a:alpha val="43137"/>
                    </a:srgbClr>
                  </a:outerShdw>
                </a:effectLst>
                <a:latin typeface="Calibri" panose="020F0502020204030204" pitchFamily="34" charset="0"/>
              </a:rPr>
              <a:t>360-day YEARS</a:t>
            </a:r>
          </a:p>
        </p:txBody>
      </p:sp>
      <p:sp>
        <p:nvSpPr>
          <p:cNvPr id="11270" name="Rectangle 3">
            <a:extLst>
              <a:ext uri="{FF2B5EF4-FFF2-40B4-BE49-F238E27FC236}">
                <a16:creationId xmlns:a16="http://schemas.microsoft.com/office/drawing/2014/main" id="{A6C42519-2F6F-4185-9747-3419FF92581C}"/>
              </a:ext>
            </a:extLst>
          </p:cNvPr>
          <p:cNvSpPr>
            <a:spLocks noGrp="1" noChangeArrowheads="1"/>
          </p:cNvSpPr>
          <p:nvPr>
            <p:ph idx="1"/>
          </p:nvPr>
        </p:nvSpPr>
        <p:spPr>
          <a:xfrm>
            <a:off x="685800" y="1143000"/>
            <a:ext cx="7772400" cy="5410200"/>
          </a:xfrm>
        </p:spPr>
        <p:txBody>
          <a:bodyPr>
            <a:normAutofit/>
          </a:bodyPr>
          <a:lstStyle/>
          <a:p>
            <a:pPr marL="457200" indent="-457200" fontAlgn="base">
              <a:lnSpc>
                <a:spcPct val="100000"/>
              </a:lnSpc>
              <a:spcBef>
                <a:spcPts val="0"/>
              </a:spcBef>
              <a:spcAft>
                <a:spcPts val="600"/>
              </a:spcAft>
              <a:buClr>
                <a:srgbClr val="FF99FF"/>
              </a:buClr>
              <a:buAutoNum type="alphaUcPeriod"/>
            </a:pPr>
            <a:r>
              <a:rPr lang="en-US" altLang="en-US" sz="3200" dirty="0">
                <a:solidFill>
                  <a:srgbClr val="FFFFFF"/>
                </a:solidFill>
                <a:latin typeface="Calibri" panose="020F0502020204030204" pitchFamily="34" charset="0"/>
              </a:rPr>
              <a:t>TRIBULATION</a:t>
            </a:r>
          </a:p>
          <a:p>
            <a:pPr marL="914400" lvl="1" indent="-457200" fontAlgn="base">
              <a:lnSpc>
                <a:spcPct val="100000"/>
              </a:lnSpc>
              <a:spcBef>
                <a:spcPts val="0"/>
              </a:spcBef>
              <a:spcAft>
                <a:spcPts val="600"/>
              </a:spcAft>
              <a:buClr>
                <a:srgbClr val="00FFFF"/>
              </a:buClr>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Rev. 11:3  (1260 days)</a:t>
            </a:r>
          </a:p>
          <a:p>
            <a:pPr marL="914400" lvl="1" indent="-457200" fontAlgn="base">
              <a:lnSpc>
                <a:spcPct val="100000"/>
              </a:lnSpc>
              <a:spcBef>
                <a:spcPts val="0"/>
              </a:spcBef>
              <a:spcAft>
                <a:spcPts val="600"/>
              </a:spcAft>
              <a:buClr>
                <a:srgbClr val="00FFFF"/>
              </a:buClr>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Rev. 11:2 (42 months)</a:t>
            </a:r>
          </a:p>
          <a:p>
            <a:pPr marL="914400" lvl="1" indent="-457200" fontAlgn="base">
              <a:lnSpc>
                <a:spcPct val="100000"/>
              </a:lnSpc>
              <a:spcBef>
                <a:spcPts val="0"/>
              </a:spcBef>
              <a:spcAft>
                <a:spcPts val="600"/>
              </a:spcAft>
              <a:buClr>
                <a:srgbClr val="00FFFF"/>
              </a:buClr>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1260 days / 42 months = 30 days per month</a:t>
            </a:r>
          </a:p>
          <a:p>
            <a:pPr marL="914400" lvl="1" indent="-457200" fontAlgn="base">
              <a:lnSpc>
                <a:spcPct val="100000"/>
              </a:lnSpc>
              <a:spcBef>
                <a:spcPts val="0"/>
              </a:spcBef>
              <a:spcAft>
                <a:spcPts val="600"/>
              </a:spcAft>
              <a:buClr>
                <a:srgbClr val="00FFFF"/>
              </a:buClr>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30 days x 12 months = 360 days per year</a:t>
            </a:r>
          </a:p>
          <a:p>
            <a:pPr marL="457200" indent="-457200" fontAlgn="base">
              <a:lnSpc>
                <a:spcPct val="100000"/>
              </a:lnSpc>
              <a:spcBef>
                <a:spcPts val="0"/>
              </a:spcBef>
              <a:spcAft>
                <a:spcPts val="600"/>
              </a:spcAft>
              <a:buClr>
                <a:srgbClr val="FF99FF"/>
              </a:buClr>
              <a:buFont typeface="Arial" panose="020B0604020202020204" pitchFamily="34" charset="0"/>
              <a:buAutoNum type="alphaUcPeriod"/>
            </a:pPr>
            <a:r>
              <a:rPr lang="en-US" altLang="en-US" sz="3200" dirty="0">
                <a:solidFill>
                  <a:srgbClr val="FFFFFF"/>
                </a:solidFill>
                <a:latin typeface="Calibri" panose="020F0502020204030204" pitchFamily="34" charset="0"/>
              </a:rPr>
              <a:t>THE FLOOD</a:t>
            </a:r>
          </a:p>
          <a:p>
            <a:pPr marL="914400" lvl="1" indent="-457200" fontAlgn="base">
              <a:lnSpc>
                <a:spcPct val="100000"/>
              </a:lnSpc>
              <a:spcBef>
                <a:spcPts val="0"/>
              </a:spcBef>
              <a:spcAft>
                <a:spcPts val="600"/>
              </a:spcAft>
              <a:buClr>
                <a:srgbClr val="00FFFF"/>
              </a:buClr>
              <a:buFont typeface="Arial" panose="020B0604020202020204" pitchFamily="34" charset="0"/>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Gen. 7:24 (150 days)</a:t>
            </a:r>
          </a:p>
          <a:p>
            <a:pPr marL="914400" lvl="1" indent="-457200" fontAlgn="base">
              <a:lnSpc>
                <a:spcPct val="100000"/>
              </a:lnSpc>
              <a:spcBef>
                <a:spcPts val="0"/>
              </a:spcBef>
              <a:spcAft>
                <a:spcPts val="600"/>
              </a:spcAft>
              <a:buClr>
                <a:srgbClr val="00FFFF"/>
              </a:buClr>
              <a:buFont typeface="Arial" panose="020B0604020202020204" pitchFamily="34" charset="0"/>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Gen. 7:11; 8:4 (5 months)</a:t>
            </a:r>
          </a:p>
          <a:p>
            <a:pPr marL="914400" lvl="1" indent="-457200" fontAlgn="base">
              <a:lnSpc>
                <a:spcPct val="100000"/>
              </a:lnSpc>
              <a:spcBef>
                <a:spcPts val="0"/>
              </a:spcBef>
              <a:spcAft>
                <a:spcPts val="600"/>
              </a:spcAft>
              <a:buClr>
                <a:srgbClr val="00FFFF"/>
              </a:buClr>
              <a:buFont typeface="Arial" panose="020B0604020202020204" pitchFamily="34" charset="0"/>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150 days / 5 months  = 30 days per month</a:t>
            </a:r>
          </a:p>
          <a:p>
            <a:pPr marL="914400" lvl="1" indent="-457200" fontAlgn="base">
              <a:lnSpc>
                <a:spcPct val="100000"/>
              </a:lnSpc>
              <a:spcBef>
                <a:spcPts val="0"/>
              </a:spcBef>
              <a:spcAft>
                <a:spcPts val="600"/>
              </a:spcAft>
              <a:buClr>
                <a:srgbClr val="00FFFF"/>
              </a:buClr>
              <a:buFont typeface="Arial" panose="020B0604020202020204" pitchFamily="34" charset="0"/>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30 days x 12 months = 360 days per year</a:t>
            </a:r>
          </a:p>
        </p:txBody>
      </p:sp>
    </p:spTree>
    <p:extLst>
      <p:ext uri="{BB962C8B-B14F-4D97-AF65-F5344CB8AC3E}">
        <p14:creationId xmlns:p14="http://schemas.microsoft.com/office/powerpoint/2010/main" val="1692743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483rd &amp; 484th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3321902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9:24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Seventy weeks have been decreed for your people and your holy city,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to finish the transgression, to make an end of sin, to make atonement for iniquity, to bring in everlasting righteousness, to seal up vision and prophecy and to anoint the most holy place</a:t>
            </a:r>
            <a:r>
              <a:rPr lang="en-US" sz="3600"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a:t>
            </a:r>
          </a:p>
        </p:txBody>
      </p:sp>
    </p:spTree>
    <p:extLst>
      <p:ext uri="{BB962C8B-B14F-4D97-AF65-F5344CB8AC3E}">
        <p14:creationId xmlns:p14="http://schemas.microsoft.com/office/powerpoint/2010/main" val="290891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6"/>
          <p:cNvSpPr>
            <a:spLocks noGrp="1" noChangeArrowheads="1"/>
          </p:cNvSpPr>
          <p:nvPr>
            <p:ph type="title"/>
          </p:nvPr>
        </p:nvSpPr>
        <p:spPr>
          <a:xfrm>
            <a:off x="2438400" y="228600"/>
            <a:ext cx="4267200" cy="736600"/>
          </a:xfrm>
        </p:spPr>
        <p:txBody>
          <a:bodyPr>
            <a:normAutofit/>
          </a:bodyPr>
          <a:lstStyle/>
          <a:p>
            <a:pPr algn="ctr" eaLnBrk="1" hangingPunct="1"/>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Synthetic Outline</a:t>
            </a:r>
          </a:p>
        </p:txBody>
      </p:sp>
      <p:sp>
        <p:nvSpPr>
          <p:cNvPr id="11271" name="Rectangle 7"/>
          <p:cNvSpPr>
            <a:spLocks noGrp="1" noChangeArrowheads="1"/>
          </p:cNvSpPr>
          <p:nvPr>
            <p:ph type="body" idx="1"/>
          </p:nvPr>
        </p:nvSpPr>
        <p:spPr>
          <a:xfrm>
            <a:off x="141288" y="1143000"/>
            <a:ext cx="8850312" cy="3581400"/>
          </a:xfrm>
        </p:spPr>
        <p:txBody>
          <a:bodyPr/>
          <a:lstStyle/>
          <a:p>
            <a:pPr marL="339725" indent="-339725">
              <a:spcBef>
                <a:spcPts val="0"/>
              </a:spcBef>
              <a:spcAft>
                <a:spcPts val="2400"/>
              </a:spcAft>
              <a:buSzPct val="100000"/>
              <a:buFont typeface="+mj-lt"/>
              <a:buAutoNum type="romanUcPeriod"/>
              <a:defRPr/>
            </a:pPr>
            <a:r>
              <a:rPr lang="en-US" sz="3400" b="1" dirty="0">
                <a:solidFill>
                  <a:srgbClr val="FFFFCC"/>
                </a:solidFill>
                <a:effectLst>
                  <a:outerShdw blurRad="38100" dist="38100" dir="2700000" algn="tl">
                    <a:srgbClr val="000000">
                      <a:alpha val="43137"/>
                    </a:srgbClr>
                  </a:outerShdw>
                </a:effectLst>
              </a:rPr>
              <a:t>Historical (1-7):</a:t>
            </a:r>
          </a:p>
          <a:p>
            <a:pPr marL="457200" lvl="1" indent="0" eaLnBrk="1" hangingPunct="1">
              <a:spcBef>
                <a:spcPts val="0"/>
              </a:spcBef>
              <a:spcAft>
                <a:spcPts val="2400"/>
              </a:spcAft>
              <a:buFont typeface="Wingdings" pitchFamily="2" charset="2"/>
              <a:buNone/>
              <a:defRPr/>
            </a:pPr>
            <a:r>
              <a:rPr lang="en-US" sz="3400" dirty="0">
                <a:solidFill>
                  <a:schemeClr val="bg1"/>
                </a:solidFill>
                <a:effectLst>
                  <a:outerShdw blurRad="38100" dist="38100" dir="2700000" algn="tl">
                    <a:srgbClr val="000000">
                      <a:alpha val="43137"/>
                    </a:srgbClr>
                  </a:outerShdw>
                </a:effectLst>
              </a:rPr>
              <a:t>Daniel interprets, 3rd person, gentile nations</a:t>
            </a:r>
          </a:p>
          <a:p>
            <a:pPr marL="1027113" lvl="1" indent="-569913" eaLnBrk="1" hangingPunct="1">
              <a:spcBef>
                <a:spcPts val="0"/>
              </a:spcBef>
              <a:spcAft>
                <a:spcPts val="2400"/>
              </a:spcAft>
              <a:buClr>
                <a:srgbClr val="CC99FF"/>
              </a:buClr>
              <a:buSzPct val="100000"/>
              <a:buFont typeface="+mj-lt"/>
              <a:buAutoNum type="alphaUcPeriod"/>
              <a:defRPr/>
            </a:pPr>
            <a:r>
              <a:rPr lang="en-US" sz="3400" dirty="0">
                <a:solidFill>
                  <a:schemeClr val="bg1"/>
                </a:solidFill>
                <a:effectLst>
                  <a:outerShdw blurRad="38100" dist="38100" dir="2700000" algn="tl">
                    <a:srgbClr val="000000">
                      <a:alpha val="43137"/>
                    </a:srgbClr>
                  </a:outerShdw>
                </a:effectLst>
              </a:rPr>
              <a:t>Intro “Hebrew” (1)</a:t>
            </a:r>
          </a:p>
          <a:p>
            <a:pPr marL="1027113" lvl="1" indent="-569913">
              <a:spcBef>
                <a:spcPts val="0"/>
              </a:spcBef>
              <a:spcAft>
                <a:spcPts val="2400"/>
              </a:spcAft>
              <a:buClr>
                <a:srgbClr val="CC99FF"/>
              </a:buClr>
              <a:buSzPct val="100000"/>
              <a:buFont typeface="+mj-lt"/>
              <a:buAutoNum type="alphaUcPeriod"/>
              <a:defRPr/>
            </a:pPr>
            <a:r>
              <a:rPr lang="en-US" sz="3400" dirty="0">
                <a:solidFill>
                  <a:schemeClr val="bg1"/>
                </a:solidFill>
                <a:effectLst>
                  <a:outerShdw blurRad="38100" dist="38100" dir="2700000" algn="tl">
                    <a:srgbClr val="000000">
                      <a:alpha val="43137"/>
                    </a:srgbClr>
                  </a:outerShdw>
                </a:effectLst>
              </a:rPr>
              <a:t>Aramaic </a:t>
            </a:r>
            <a:r>
              <a:rPr lang="en-US" sz="3400" i="1" dirty="0">
                <a:solidFill>
                  <a:schemeClr val="bg1"/>
                </a:solidFill>
                <a:effectLst>
                  <a:outerShdw blurRad="38100" dist="38100" dir="2700000" algn="tl">
                    <a:srgbClr val="000000">
                      <a:alpha val="43137"/>
                    </a:srgbClr>
                  </a:outerShdw>
                </a:effectLst>
              </a:rPr>
              <a:t>chiasm</a:t>
            </a:r>
            <a:r>
              <a:rPr lang="en-US" sz="3400" dirty="0">
                <a:solidFill>
                  <a:schemeClr val="bg1"/>
                </a:solidFill>
                <a:effectLst>
                  <a:outerShdw blurRad="38100" dist="38100" dir="2700000" algn="tl">
                    <a:srgbClr val="000000">
                      <a:alpha val="43137"/>
                    </a:srgbClr>
                  </a:outerShdw>
                </a:effectLst>
              </a:rPr>
              <a:t> (2-7)</a:t>
            </a:r>
          </a:p>
        </p:txBody>
      </p:sp>
      <p:pic>
        <p:nvPicPr>
          <p:cNvPr id="23555"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3" y="5381625"/>
            <a:ext cx="3546475" cy="1371600"/>
          </a:xfrm>
          <a:prstGeom prst="rect">
            <a:avLst/>
          </a:prstGeom>
          <a:noFill/>
          <a:ln w="9525">
            <a:noFill/>
            <a:miter lim="800000"/>
            <a:headEnd/>
            <a:tailEnd/>
          </a:ln>
        </p:spPr>
      </p:pic>
    </p:spTree>
    <p:extLst>
      <p:ext uri="{BB962C8B-B14F-4D97-AF65-F5344CB8AC3E}">
        <p14:creationId xmlns:p14="http://schemas.microsoft.com/office/powerpoint/2010/main" val="753424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2">
            <a:extLst>
              <a:ext uri="{FF2B5EF4-FFF2-40B4-BE49-F238E27FC236}">
                <a16:creationId xmlns:a16="http://schemas.microsoft.com/office/drawing/2014/main" id="{070BA06A-50C7-40C3-9335-0FF35FE4003B}"/>
              </a:ext>
            </a:extLst>
          </p:cNvPr>
          <p:cNvSpPr>
            <a:spLocks noGrp="1" noChangeArrowheads="1"/>
          </p:cNvSpPr>
          <p:nvPr>
            <p:ph type="title"/>
          </p:nvPr>
        </p:nvSpPr>
        <p:spPr>
          <a:xfrm>
            <a:off x="381000" y="228600"/>
            <a:ext cx="8382000" cy="8382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6 Prophecies WILL BE fulfilled V.24c</a:t>
            </a:r>
          </a:p>
        </p:txBody>
      </p:sp>
      <p:sp>
        <p:nvSpPr>
          <p:cNvPr id="13318" name="Rectangle 3">
            <a:extLst>
              <a:ext uri="{FF2B5EF4-FFF2-40B4-BE49-F238E27FC236}">
                <a16:creationId xmlns:a16="http://schemas.microsoft.com/office/drawing/2014/main" id="{5BCBE21D-F721-4061-838F-377D9DB26B4A}"/>
              </a:ext>
            </a:extLst>
          </p:cNvPr>
          <p:cNvSpPr>
            <a:spLocks noGrp="1" noChangeArrowheads="1"/>
          </p:cNvSpPr>
          <p:nvPr>
            <p:ph idx="1"/>
          </p:nvPr>
        </p:nvSpPr>
        <p:spPr>
          <a:xfrm>
            <a:off x="952500" y="1143000"/>
            <a:ext cx="7239000" cy="3962400"/>
          </a:xfrm>
        </p:spPr>
        <p:txBody>
          <a:bodyPr/>
          <a:lstStyle/>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finish transgression”</a:t>
            </a:r>
          </a:p>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make an end of sin”</a:t>
            </a:r>
          </a:p>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make atonement for iniquity”</a:t>
            </a:r>
          </a:p>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bring in everlasting righteousness”</a:t>
            </a:r>
          </a:p>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seal up vision and prophecy”</a:t>
            </a:r>
          </a:p>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anoint the most holy place”</a:t>
            </a:r>
          </a:p>
        </p:txBody>
      </p:sp>
      <p:sp>
        <p:nvSpPr>
          <p:cNvPr id="13319" name="Text Box 4">
            <a:extLst>
              <a:ext uri="{FF2B5EF4-FFF2-40B4-BE49-F238E27FC236}">
                <a16:creationId xmlns:a16="http://schemas.microsoft.com/office/drawing/2014/main" id="{088071B1-480B-489F-9529-37FE89CC2373}"/>
              </a:ext>
            </a:extLst>
          </p:cNvPr>
          <p:cNvSpPr txBox="1">
            <a:spLocks noChangeArrowheads="1"/>
          </p:cNvSpPr>
          <p:nvPr/>
        </p:nvSpPr>
        <p:spPr bwMode="auto">
          <a:xfrm>
            <a:off x="876300" y="5867400"/>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eaLnBrk="1" hangingPunct="1">
              <a:spcBef>
                <a:spcPct val="50000"/>
              </a:spcBef>
            </a:pPr>
            <a:r>
              <a:rPr lang="en-US" altLang="en-US" sz="2400" dirty="0">
                <a:solidFill>
                  <a:srgbClr val="FFFFFF"/>
                </a:solidFill>
                <a:latin typeface="Calibri" panose="020F0502020204030204" pitchFamily="34" charset="0"/>
              </a:rPr>
              <a:t>Arnold </a:t>
            </a:r>
            <a:r>
              <a:rPr lang="en-US" altLang="en-US" sz="2400" dirty="0" err="1">
                <a:solidFill>
                  <a:srgbClr val="FFFFFF"/>
                </a:solidFill>
                <a:latin typeface="Calibri" panose="020F0502020204030204" pitchFamily="34" charset="0"/>
              </a:rPr>
              <a:t>Fructenbaum</a:t>
            </a:r>
            <a:r>
              <a:rPr lang="en-US" altLang="en-US" sz="2400" dirty="0">
                <a:solidFill>
                  <a:srgbClr val="FFFFFF"/>
                </a:solidFill>
                <a:latin typeface="Calibri" panose="020F0502020204030204" pitchFamily="34" charset="0"/>
              </a:rPr>
              <a:t>, </a:t>
            </a:r>
            <a:r>
              <a:rPr lang="en-US" altLang="en-US" sz="2400" i="1" dirty="0">
                <a:solidFill>
                  <a:srgbClr val="FFFFFF"/>
                </a:solidFill>
                <a:latin typeface="Calibri" panose="020F0502020204030204" pitchFamily="34" charset="0"/>
              </a:rPr>
              <a:t>Footsteps of the Messiah, </a:t>
            </a:r>
            <a:r>
              <a:rPr lang="en-US" altLang="en-US" sz="2400" dirty="0">
                <a:solidFill>
                  <a:srgbClr val="FFFFFF"/>
                </a:solidFill>
                <a:latin typeface="Calibri" panose="020F0502020204030204" pitchFamily="34" charset="0"/>
              </a:rPr>
              <a:t>p.191-4</a:t>
            </a:r>
          </a:p>
        </p:txBody>
      </p:sp>
      <p:pic>
        <p:nvPicPr>
          <p:cNvPr id="2" name="Picture 1">
            <a:extLst>
              <a:ext uri="{FF2B5EF4-FFF2-40B4-BE49-F238E27FC236}">
                <a16:creationId xmlns:a16="http://schemas.microsoft.com/office/drawing/2014/main" id="{5CA5EDB0-126D-4151-BAEA-93F96A755C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255" y="152400"/>
            <a:ext cx="684945" cy="9144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483rd &amp; 484th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1532665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9:25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So you are to know and discern </a:t>
            </a:r>
            <a:r>
              <a:rPr lang="en-US" sz="3600" i="1" dirty="0">
                <a:solidFill>
                  <a:schemeClr val="bg1"/>
                </a:solidFill>
                <a:effectLst>
                  <a:outerShdw blurRad="38100" dist="38100" dir="2700000" algn="tl">
                    <a:srgbClr val="000000">
                      <a:alpha val="43137"/>
                    </a:srgbClr>
                  </a:outerShdw>
                </a:effectLst>
                <a:latin typeface="+mn-lt"/>
              </a:rPr>
              <a:t>that</a:t>
            </a:r>
            <a:r>
              <a:rPr lang="en-US" sz="3600" dirty="0">
                <a:solidFill>
                  <a:schemeClr val="bg1"/>
                </a:solidFill>
                <a:effectLst>
                  <a:outerShdw blurRad="38100" dist="38100" dir="2700000" algn="tl">
                    <a:srgbClr val="000000">
                      <a:alpha val="43137"/>
                    </a:srgbClr>
                  </a:outerShdw>
                </a:effectLst>
                <a:latin typeface="+mn-lt"/>
              </a:rPr>
              <a:t> </a:t>
            </a:r>
            <a:r>
              <a:rPr lang="en-US" sz="3600" b="1" u="sng" dirty="0">
                <a:solidFill>
                  <a:srgbClr val="FFFFCC"/>
                </a:solidFill>
                <a:effectLst>
                  <a:outerShdw blurRad="38100" dist="38100" dir="2700000" algn="tl">
                    <a:srgbClr val="000000">
                      <a:alpha val="43137"/>
                    </a:srgbClr>
                  </a:outerShdw>
                </a:effectLst>
                <a:latin typeface="+mn-lt"/>
              </a:rPr>
              <a:t>from the issuing of a decree to restore and rebuild Jerusalem</a:t>
            </a:r>
            <a:r>
              <a:rPr lang="en-US" sz="3600" dirty="0">
                <a:solidFill>
                  <a:schemeClr val="bg1"/>
                </a:solidFill>
                <a:effectLst>
                  <a:outerShdw blurRad="38100" dist="38100" dir="2700000" algn="tl">
                    <a:srgbClr val="000000">
                      <a:alpha val="43137"/>
                    </a:srgbClr>
                  </a:outerShdw>
                </a:effectLst>
                <a:latin typeface="+mn-lt"/>
              </a:rPr>
              <a:t> until Messiah the Prince </a:t>
            </a:r>
            <a:r>
              <a:rPr lang="en-US" sz="3600" i="1" dirty="0">
                <a:solidFill>
                  <a:schemeClr val="bg1"/>
                </a:solidFill>
                <a:effectLst>
                  <a:outerShdw blurRad="38100" dist="38100" dir="2700000" algn="tl">
                    <a:srgbClr val="000000">
                      <a:alpha val="43137"/>
                    </a:srgbClr>
                  </a:outerShdw>
                </a:effectLst>
                <a:latin typeface="+mn-lt"/>
              </a:rPr>
              <a:t>there will be</a:t>
            </a:r>
            <a:r>
              <a:rPr lang="en-US" sz="3600" dirty="0">
                <a:solidFill>
                  <a:schemeClr val="bg1"/>
                </a:solidFill>
                <a:effectLst>
                  <a:outerShdw blurRad="38100" dist="38100" dir="2700000" algn="tl">
                    <a:srgbClr val="000000">
                      <a:alpha val="43137"/>
                    </a:srgbClr>
                  </a:outerShdw>
                </a:effectLst>
                <a:latin typeface="+mn-lt"/>
              </a:rPr>
              <a:t> seven weeks and sixty-two weeks; it will be built again, with plaza and moat, even in times of distress.</a:t>
            </a:r>
          </a:p>
        </p:txBody>
      </p:sp>
    </p:spTree>
    <p:extLst>
      <p:ext uri="{BB962C8B-B14F-4D97-AF65-F5344CB8AC3E}">
        <p14:creationId xmlns:p14="http://schemas.microsoft.com/office/powerpoint/2010/main" val="216561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7" name="Picture 2" descr="http://www.softwareag.com/blog/reality_check/wp-content/uploads/2013/06/Stopwatch_02.png">
            <a:extLst>
              <a:ext uri="{FF2B5EF4-FFF2-40B4-BE49-F238E27FC236}">
                <a16:creationId xmlns:a16="http://schemas.microsoft.com/office/drawing/2014/main" id="{C7C5DE47-7CF2-4520-A143-4BC486477B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2200" y="152400"/>
            <a:ext cx="47053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1111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1026">
            <a:extLst>
              <a:ext uri="{FF2B5EF4-FFF2-40B4-BE49-F238E27FC236}">
                <a16:creationId xmlns:a16="http://schemas.microsoft.com/office/drawing/2014/main" id="{E40BB7DF-2223-4710-BDEF-00B57E4CFC10}"/>
              </a:ext>
            </a:extLst>
          </p:cNvPr>
          <p:cNvSpPr>
            <a:spLocks noGrp="1" noChangeArrowheads="1"/>
          </p:cNvSpPr>
          <p:nvPr>
            <p:ph type="title"/>
          </p:nvPr>
        </p:nvSpPr>
        <p:spPr>
          <a:xfrm>
            <a:off x="685800" y="228600"/>
            <a:ext cx="7772400" cy="7620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PROPHECY BEGINS WITH DECREE</a:t>
            </a:r>
          </a:p>
        </p:txBody>
      </p:sp>
      <p:sp>
        <p:nvSpPr>
          <p:cNvPr id="15366" name="Rectangle 1027">
            <a:extLst>
              <a:ext uri="{FF2B5EF4-FFF2-40B4-BE49-F238E27FC236}">
                <a16:creationId xmlns:a16="http://schemas.microsoft.com/office/drawing/2014/main" id="{91595119-7637-420A-91F1-B03F67E95615}"/>
              </a:ext>
            </a:extLst>
          </p:cNvPr>
          <p:cNvSpPr>
            <a:spLocks noGrp="1" noChangeArrowheads="1"/>
          </p:cNvSpPr>
          <p:nvPr>
            <p:ph idx="1"/>
          </p:nvPr>
        </p:nvSpPr>
        <p:spPr>
          <a:xfrm>
            <a:off x="1066800" y="1143000"/>
            <a:ext cx="7010400" cy="5410200"/>
          </a:xfrm>
        </p:spPr>
        <p:txBody>
          <a:bodyPr>
            <a:normAutofit/>
          </a:bodyPr>
          <a:lstStyle/>
          <a:p>
            <a:pPr marL="457200" indent="-457200" fontAlgn="base">
              <a:lnSpc>
                <a:spcPct val="100000"/>
              </a:lnSpc>
              <a:spcBef>
                <a:spcPts val="0"/>
              </a:spcBef>
              <a:spcAft>
                <a:spcPts val="600"/>
              </a:spcAft>
              <a:buClr>
                <a:srgbClr val="FF99FF"/>
              </a:buClr>
              <a:buAutoNum type="alphaUcPeriod"/>
            </a:pPr>
            <a:r>
              <a:rPr lang="en-US" altLang="en-US" sz="3200" dirty="0">
                <a:solidFill>
                  <a:srgbClr val="FFFFFF"/>
                </a:solidFill>
                <a:latin typeface="Calibri" panose="020F0502020204030204" pitchFamily="34" charset="0"/>
              </a:rPr>
              <a:t>Decree to rebuild Jerusalem</a:t>
            </a:r>
          </a:p>
          <a:p>
            <a:pPr marL="457200" indent="-457200" fontAlgn="base">
              <a:lnSpc>
                <a:spcPct val="100000"/>
              </a:lnSpc>
              <a:spcBef>
                <a:spcPts val="0"/>
              </a:spcBef>
              <a:spcAft>
                <a:spcPts val="600"/>
              </a:spcAft>
              <a:buClr>
                <a:srgbClr val="FF99FF"/>
              </a:buClr>
              <a:buAutoNum type="alphaUcPeriod"/>
            </a:pPr>
            <a:r>
              <a:rPr lang="en-US" altLang="en-US" sz="3200" dirty="0">
                <a:solidFill>
                  <a:srgbClr val="FFFFFF"/>
                </a:solidFill>
                <a:latin typeface="Calibri" panose="020F0502020204030204" pitchFamily="34" charset="0"/>
              </a:rPr>
              <a:t>Not the decrees involving the temple </a:t>
            </a:r>
          </a:p>
          <a:p>
            <a:pPr marL="914400" lvl="1" indent="-457200" fontAlgn="base">
              <a:lnSpc>
                <a:spcPct val="100000"/>
              </a:lnSpc>
              <a:spcBef>
                <a:spcPts val="0"/>
              </a:spcBef>
              <a:spcAft>
                <a:spcPts val="600"/>
              </a:spcAft>
              <a:buClr>
                <a:srgbClr val="00FFFF"/>
              </a:buClr>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Cyrus 538 BC (Ezra 1:1-4; 6:1-5)</a:t>
            </a:r>
          </a:p>
          <a:p>
            <a:pPr marL="914400" lvl="1" indent="-457200" fontAlgn="base">
              <a:lnSpc>
                <a:spcPct val="100000"/>
              </a:lnSpc>
              <a:spcBef>
                <a:spcPts val="0"/>
              </a:spcBef>
              <a:spcAft>
                <a:spcPts val="600"/>
              </a:spcAft>
              <a:buClr>
                <a:srgbClr val="00FFFF"/>
              </a:buClr>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Darius 520 BC (Ezra 6:6-12)</a:t>
            </a:r>
          </a:p>
          <a:p>
            <a:pPr marL="914400" lvl="1" indent="-457200" fontAlgn="base">
              <a:lnSpc>
                <a:spcPct val="100000"/>
              </a:lnSpc>
              <a:spcBef>
                <a:spcPts val="0"/>
              </a:spcBef>
              <a:spcAft>
                <a:spcPts val="600"/>
              </a:spcAft>
              <a:buClr>
                <a:srgbClr val="00FFFF"/>
              </a:buClr>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Artaxerxes 458 BC (Ezra 7:11-16)</a:t>
            </a:r>
          </a:p>
          <a:p>
            <a:pPr marL="457200" indent="-457200" fontAlgn="base">
              <a:lnSpc>
                <a:spcPct val="100000"/>
              </a:lnSpc>
              <a:spcBef>
                <a:spcPts val="0"/>
              </a:spcBef>
              <a:spcAft>
                <a:spcPts val="600"/>
              </a:spcAft>
              <a:buClr>
                <a:srgbClr val="FF99FF"/>
              </a:buClr>
              <a:buFont typeface="Arial" panose="020B0604020202020204" pitchFamily="34" charset="0"/>
              <a:buAutoNum type="alphaUcPeriod"/>
            </a:pPr>
            <a:r>
              <a:rPr lang="en-US" altLang="en-US" sz="3200" dirty="0">
                <a:solidFill>
                  <a:srgbClr val="FFFFFF"/>
                </a:solidFill>
                <a:latin typeface="Calibri" panose="020F0502020204030204" pitchFamily="34" charset="0"/>
              </a:rPr>
              <a:t>Decree of Artaxerxes (Neh. 1-2)</a:t>
            </a:r>
          </a:p>
          <a:p>
            <a:pPr marL="914400" lvl="1" indent="-457200" fontAlgn="base">
              <a:lnSpc>
                <a:spcPct val="100000"/>
              </a:lnSpc>
              <a:spcBef>
                <a:spcPts val="0"/>
              </a:spcBef>
              <a:spcAft>
                <a:spcPts val="600"/>
              </a:spcAft>
              <a:buClr>
                <a:srgbClr val="00FFFF"/>
              </a:buClr>
              <a:buFont typeface="Arial" panose="020B0604020202020204" pitchFamily="34" charset="0"/>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Nehemiah 2: 3, 5, 8</a:t>
            </a:r>
          </a:p>
          <a:p>
            <a:pPr marL="914400" lvl="1" indent="-457200" fontAlgn="base">
              <a:lnSpc>
                <a:spcPct val="100000"/>
              </a:lnSpc>
              <a:spcBef>
                <a:spcPts val="0"/>
              </a:spcBef>
              <a:spcAft>
                <a:spcPts val="600"/>
              </a:spcAft>
              <a:buClr>
                <a:srgbClr val="00FFFF"/>
              </a:buClr>
              <a:buFont typeface="Arial" panose="020B0604020202020204" pitchFamily="34" charset="0"/>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Distress (Daniel 9:25)</a:t>
            </a:r>
          </a:p>
          <a:p>
            <a:pPr marL="914400" lvl="1" indent="-457200" fontAlgn="base">
              <a:lnSpc>
                <a:spcPct val="100000"/>
              </a:lnSpc>
              <a:spcBef>
                <a:spcPts val="0"/>
              </a:spcBef>
              <a:spcAft>
                <a:spcPts val="600"/>
              </a:spcAft>
              <a:buClr>
                <a:srgbClr val="00FFFF"/>
              </a:buClr>
              <a:buFont typeface="Arial" panose="020B0604020202020204" pitchFamily="34" charset="0"/>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March 5, 444 B.C. (Neh.2:1)</a:t>
            </a:r>
          </a:p>
        </p:txBody>
      </p:sp>
    </p:spTree>
    <p:extLst>
      <p:ext uri="{BB962C8B-B14F-4D97-AF65-F5344CB8AC3E}">
        <p14:creationId xmlns:p14="http://schemas.microsoft.com/office/powerpoint/2010/main" val="1332116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Nehemiah 2:1-11 (NASB)</a:t>
            </a:r>
          </a:p>
          <a:p>
            <a:pPr algn="just">
              <a:spcAft>
                <a:spcPts val="1000"/>
              </a:spcAft>
            </a:pPr>
            <a:r>
              <a:rPr lang="en-US" sz="2500" baseline="30000" dirty="0">
                <a:solidFill>
                  <a:schemeClr val="bg1"/>
                </a:solidFill>
              </a:rPr>
              <a:t>3 </a:t>
            </a:r>
            <a:r>
              <a:rPr lang="en-US" sz="2500" dirty="0">
                <a:solidFill>
                  <a:schemeClr val="bg1"/>
                </a:solidFill>
              </a:rPr>
              <a:t>I said to the king, “Let the king live forever. Why should my face not be sad when the </a:t>
            </a:r>
            <a:r>
              <a:rPr lang="en-US" sz="2500" b="1" u="sng" dirty="0">
                <a:solidFill>
                  <a:srgbClr val="FFFFCC"/>
                </a:solidFill>
              </a:rPr>
              <a:t>city</a:t>
            </a:r>
            <a:r>
              <a:rPr lang="en-US" sz="2500" dirty="0">
                <a:solidFill>
                  <a:schemeClr val="bg1"/>
                </a:solidFill>
              </a:rPr>
              <a:t>, the place of my fathers’ tombs, lies desolate and its gates have been consumed by fire?” …</a:t>
            </a:r>
            <a:r>
              <a:rPr lang="en-US" sz="2500" baseline="30000" dirty="0">
                <a:solidFill>
                  <a:schemeClr val="bg1"/>
                </a:solidFill>
              </a:rPr>
              <a:t>5 </a:t>
            </a:r>
            <a:r>
              <a:rPr lang="en-US" sz="2500" dirty="0">
                <a:solidFill>
                  <a:schemeClr val="bg1"/>
                </a:solidFill>
              </a:rPr>
              <a:t>I said to the king, “If it please the king, and if your servant has found favor before you, send me to Judah, to the </a:t>
            </a:r>
            <a:r>
              <a:rPr lang="en-US" sz="2500" b="1" u="sng" dirty="0">
                <a:solidFill>
                  <a:srgbClr val="FFFFCC"/>
                </a:solidFill>
              </a:rPr>
              <a:t>city</a:t>
            </a:r>
            <a:r>
              <a:rPr lang="en-US" sz="2500" dirty="0">
                <a:solidFill>
                  <a:schemeClr val="bg1"/>
                </a:solidFill>
              </a:rPr>
              <a:t> of my fathers’ tombs, that I may rebuild it.”…</a:t>
            </a:r>
            <a:r>
              <a:rPr lang="en-US" sz="2500" baseline="30000" dirty="0">
                <a:solidFill>
                  <a:schemeClr val="bg1"/>
                </a:solidFill>
              </a:rPr>
              <a:t>8 </a:t>
            </a:r>
            <a:r>
              <a:rPr lang="en-US" sz="2500" dirty="0">
                <a:solidFill>
                  <a:schemeClr val="bg1"/>
                </a:solidFill>
              </a:rPr>
              <a:t>and a letter to Asaph the keeper of the king’s forest, that he may give me timber to make beams for the gates of the fortress which is by the temple, for the wall of the </a:t>
            </a:r>
            <a:r>
              <a:rPr lang="en-US" sz="2500" b="1" u="sng" dirty="0">
                <a:solidFill>
                  <a:srgbClr val="FFFFCC"/>
                </a:solidFill>
              </a:rPr>
              <a:t>city</a:t>
            </a:r>
            <a:r>
              <a:rPr lang="en-US" sz="2500" dirty="0">
                <a:solidFill>
                  <a:schemeClr val="bg1"/>
                </a:solidFill>
              </a:rPr>
              <a:t> and for the house to which I will go.” And the king granted </a:t>
            </a:r>
            <a:r>
              <a:rPr lang="en-US" sz="2500" i="1" dirty="0">
                <a:solidFill>
                  <a:schemeClr val="bg1"/>
                </a:solidFill>
              </a:rPr>
              <a:t>them</a:t>
            </a:r>
            <a:r>
              <a:rPr lang="en-US" sz="2500" dirty="0">
                <a:solidFill>
                  <a:schemeClr val="bg1"/>
                </a:solidFill>
              </a:rPr>
              <a:t> to me because the good hand of my God </a:t>
            </a:r>
            <a:r>
              <a:rPr lang="en-US" sz="2500" i="1" dirty="0">
                <a:solidFill>
                  <a:schemeClr val="bg1"/>
                </a:solidFill>
              </a:rPr>
              <a:t>was</a:t>
            </a:r>
            <a:r>
              <a:rPr lang="en-US" sz="2500" dirty="0">
                <a:solidFill>
                  <a:schemeClr val="bg1"/>
                </a:solidFill>
              </a:rPr>
              <a:t> on me…</a:t>
            </a:r>
            <a:r>
              <a:rPr lang="en-US" sz="2500" baseline="30000" dirty="0">
                <a:solidFill>
                  <a:schemeClr val="bg1"/>
                </a:solidFill>
              </a:rPr>
              <a:t>11 </a:t>
            </a:r>
            <a:r>
              <a:rPr lang="en-US" sz="2500" dirty="0">
                <a:solidFill>
                  <a:schemeClr val="bg1"/>
                </a:solidFill>
              </a:rPr>
              <a:t>So I came to </a:t>
            </a:r>
            <a:r>
              <a:rPr lang="en-US" sz="2500" b="1" u="sng" dirty="0">
                <a:solidFill>
                  <a:srgbClr val="FFFFCC"/>
                </a:solidFill>
              </a:rPr>
              <a:t>Jerusalem</a:t>
            </a:r>
            <a:r>
              <a:rPr lang="en-US" sz="2500" dirty="0">
                <a:solidFill>
                  <a:schemeClr val="bg1"/>
                </a:solidFill>
              </a:rPr>
              <a:t> and was there three days.</a:t>
            </a:r>
            <a:endParaRPr lang="en-US" sz="2500"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938432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9:25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So you are to know and discern </a:t>
            </a:r>
            <a:r>
              <a:rPr lang="en-US" sz="3600" i="1" dirty="0">
                <a:solidFill>
                  <a:schemeClr val="bg1"/>
                </a:solidFill>
                <a:effectLst>
                  <a:outerShdw blurRad="38100" dist="38100" dir="2700000" algn="tl">
                    <a:srgbClr val="000000">
                      <a:alpha val="43137"/>
                    </a:srgbClr>
                  </a:outerShdw>
                </a:effectLst>
                <a:latin typeface="+mn-lt"/>
              </a:rPr>
              <a:t>that</a:t>
            </a:r>
            <a:r>
              <a:rPr lang="en-US" sz="3600" dirty="0">
                <a:solidFill>
                  <a:schemeClr val="bg1"/>
                </a:solidFill>
                <a:effectLst>
                  <a:outerShdw blurRad="38100" dist="38100" dir="2700000" algn="tl">
                    <a:srgbClr val="000000">
                      <a:alpha val="43137"/>
                    </a:srgbClr>
                  </a:outerShdw>
                </a:effectLst>
                <a:latin typeface="+mn-lt"/>
              </a:rPr>
              <a:t> from the issuing of a decree to restore and rebuild Jerusalem until Messiah the Prince </a:t>
            </a:r>
            <a:r>
              <a:rPr lang="en-US" sz="3600" i="1" dirty="0">
                <a:solidFill>
                  <a:schemeClr val="bg1"/>
                </a:solidFill>
                <a:effectLst>
                  <a:outerShdw blurRad="38100" dist="38100" dir="2700000" algn="tl">
                    <a:srgbClr val="000000">
                      <a:alpha val="43137"/>
                    </a:srgbClr>
                  </a:outerShdw>
                </a:effectLst>
                <a:latin typeface="+mn-lt"/>
              </a:rPr>
              <a:t>there will be</a:t>
            </a:r>
            <a:r>
              <a:rPr lang="en-US" sz="3600" dirty="0">
                <a:solidFill>
                  <a:schemeClr val="bg1"/>
                </a:solidFill>
                <a:effectLst>
                  <a:outerShdw blurRad="38100" dist="38100" dir="2700000" algn="tl">
                    <a:srgbClr val="000000">
                      <a:alpha val="43137"/>
                    </a:srgbClr>
                  </a:outerShdw>
                </a:effectLst>
                <a:latin typeface="+mn-lt"/>
              </a:rPr>
              <a:t> seven weeks and sixty-two weeks; </a:t>
            </a:r>
            <a:r>
              <a:rPr lang="en-US" sz="3600" b="1" u="sng" dirty="0">
                <a:solidFill>
                  <a:srgbClr val="FFFFCC"/>
                </a:solidFill>
                <a:effectLst>
                  <a:outerShdw blurRad="38100" dist="38100" dir="2700000" algn="tl">
                    <a:srgbClr val="000000">
                      <a:alpha val="43137"/>
                    </a:srgbClr>
                  </a:outerShdw>
                </a:effectLst>
                <a:latin typeface="+mn-lt"/>
              </a:rPr>
              <a:t>it will be built again, with plaza and moat, even in times of distress</a:t>
            </a:r>
            <a:r>
              <a:rPr lang="en-US" sz="3600" dirty="0">
                <a:solidFill>
                  <a:schemeClr val="bg1"/>
                </a:solidFill>
                <a:effectLst>
                  <a:outerShdw blurRad="38100" dist="38100" dir="2700000" algn="tl">
                    <a:srgbClr val="000000">
                      <a:alpha val="43137"/>
                    </a:srgbClr>
                  </a:outerShdw>
                </a:effectLst>
                <a:latin typeface="+mn-lt"/>
              </a:rPr>
              <a:t>.</a:t>
            </a:r>
          </a:p>
        </p:txBody>
      </p:sp>
    </p:spTree>
    <p:extLst>
      <p:ext uri="{BB962C8B-B14F-4D97-AF65-F5344CB8AC3E}">
        <p14:creationId xmlns:p14="http://schemas.microsoft.com/office/powerpoint/2010/main" val="3506281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Nehemiah 2:1 (NASB)</a:t>
            </a:r>
          </a:p>
          <a:p>
            <a:pPr algn="just">
              <a:spcAft>
                <a:spcPts val="1000"/>
              </a:spcAft>
            </a:pPr>
            <a:r>
              <a:rPr lang="en-US" sz="4400" dirty="0">
                <a:solidFill>
                  <a:schemeClr val="bg1"/>
                </a:solidFill>
                <a:effectLst>
                  <a:outerShdw blurRad="38100" dist="38100" dir="2700000" algn="tl">
                    <a:srgbClr val="000000">
                      <a:alpha val="43137"/>
                    </a:srgbClr>
                  </a:outerShdw>
                </a:effectLst>
                <a:latin typeface="+mn-lt"/>
              </a:rPr>
              <a:t>And it came about in the month Nisan, in the twentieth year of King Artaxerxes, that wine was before him, and I took up the wine and gave it to the king. Now I had not been sad in his presence. </a:t>
            </a:r>
          </a:p>
        </p:txBody>
      </p:sp>
    </p:spTree>
    <p:extLst>
      <p:ext uri="{BB962C8B-B14F-4D97-AF65-F5344CB8AC3E}">
        <p14:creationId xmlns:p14="http://schemas.microsoft.com/office/powerpoint/2010/main" val="1357152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Nehemiah 2:1 (NASB)</a:t>
            </a:r>
          </a:p>
          <a:p>
            <a:pPr algn="just">
              <a:spcAft>
                <a:spcPts val="1000"/>
              </a:spcAft>
            </a:pPr>
            <a:r>
              <a:rPr lang="en-US" sz="4400" dirty="0">
                <a:solidFill>
                  <a:schemeClr val="bg1"/>
                </a:solidFill>
                <a:effectLst>
                  <a:outerShdw blurRad="38100" dist="38100" dir="2700000" algn="tl">
                    <a:srgbClr val="000000">
                      <a:alpha val="43137"/>
                    </a:srgbClr>
                  </a:outerShdw>
                </a:effectLst>
                <a:latin typeface="+mn-lt"/>
              </a:rPr>
              <a:t>And it came about in the month Nisan, in </a:t>
            </a:r>
            <a:r>
              <a:rPr lang="en-US" sz="4400" b="1" u="sng" dirty="0">
                <a:solidFill>
                  <a:srgbClr val="FFFFCC"/>
                </a:solidFill>
                <a:effectLst>
                  <a:outerShdw blurRad="38100" dist="38100" dir="2700000" algn="tl">
                    <a:srgbClr val="000000">
                      <a:alpha val="43137"/>
                    </a:srgbClr>
                  </a:outerShdw>
                </a:effectLst>
                <a:latin typeface="+mn-lt"/>
              </a:rPr>
              <a:t>the twentieth year of King Artaxerxes</a:t>
            </a:r>
            <a:r>
              <a:rPr lang="en-US" sz="4400" dirty="0">
                <a:solidFill>
                  <a:schemeClr val="bg1"/>
                </a:solidFill>
                <a:effectLst>
                  <a:outerShdw blurRad="38100" dist="38100" dir="2700000" algn="tl">
                    <a:srgbClr val="000000">
                      <a:alpha val="43137"/>
                    </a:srgbClr>
                  </a:outerShdw>
                </a:effectLst>
                <a:latin typeface="+mn-lt"/>
              </a:rPr>
              <a:t>, that wine was before him, and I took up the wine and gave it to the king. Now I had not been sad in his presence. </a:t>
            </a:r>
          </a:p>
        </p:txBody>
      </p:sp>
    </p:spTree>
    <p:extLst>
      <p:ext uri="{BB962C8B-B14F-4D97-AF65-F5344CB8AC3E}">
        <p14:creationId xmlns:p14="http://schemas.microsoft.com/office/powerpoint/2010/main" val="1569067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Nehemiah 2:1 (NASB)</a:t>
            </a:r>
          </a:p>
          <a:p>
            <a:pPr algn="just">
              <a:spcAft>
                <a:spcPts val="1000"/>
              </a:spcAft>
            </a:pPr>
            <a:r>
              <a:rPr lang="en-US" sz="4400" dirty="0">
                <a:solidFill>
                  <a:schemeClr val="bg1"/>
                </a:solidFill>
                <a:effectLst>
                  <a:outerShdw blurRad="38100" dist="38100" dir="2700000" algn="tl">
                    <a:srgbClr val="000000">
                      <a:alpha val="43137"/>
                    </a:srgbClr>
                  </a:outerShdw>
                </a:effectLst>
                <a:latin typeface="+mn-lt"/>
              </a:rPr>
              <a:t>And it came about in </a:t>
            </a:r>
            <a:r>
              <a:rPr lang="en-US" sz="4400" b="1" u="sng" dirty="0">
                <a:solidFill>
                  <a:srgbClr val="FFFFCC"/>
                </a:solidFill>
                <a:effectLst>
                  <a:outerShdw blurRad="38100" dist="38100" dir="2700000" algn="tl">
                    <a:srgbClr val="000000">
                      <a:alpha val="43137"/>
                    </a:srgbClr>
                  </a:outerShdw>
                </a:effectLst>
                <a:latin typeface="+mn-lt"/>
              </a:rPr>
              <a:t>the month Nisan</a:t>
            </a:r>
            <a:r>
              <a:rPr lang="en-US" sz="4400" dirty="0">
                <a:solidFill>
                  <a:schemeClr val="bg1"/>
                </a:solidFill>
                <a:effectLst>
                  <a:outerShdw blurRad="38100" dist="38100" dir="2700000" algn="tl">
                    <a:srgbClr val="000000">
                      <a:alpha val="43137"/>
                    </a:srgbClr>
                  </a:outerShdw>
                </a:effectLst>
                <a:latin typeface="+mn-lt"/>
              </a:rPr>
              <a:t>, in the twentieth year of King Artaxerxes, that wine was before him, and I took up the wine and gave it to the king. Now I had not been sad in his presence. </a:t>
            </a:r>
          </a:p>
        </p:txBody>
      </p:sp>
    </p:spTree>
    <p:extLst>
      <p:ext uri="{BB962C8B-B14F-4D97-AF65-F5344CB8AC3E}">
        <p14:creationId xmlns:p14="http://schemas.microsoft.com/office/powerpoint/2010/main" val="3654595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6"/>
          <p:cNvSpPr>
            <a:spLocks noGrp="1" noChangeArrowheads="1"/>
          </p:cNvSpPr>
          <p:nvPr>
            <p:ph type="title"/>
          </p:nvPr>
        </p:nvSpPr>
        <p:spPr>
          <a:xfrm>
            <a:off x="2438400" y="228600"/>
            <a:ext cx="4267200" cy="736600"/>
          </a:xfrm>
        </p:spPr>
        <p:txBody>
          <a:bodyPr>
            <a:normAutofit/>
          </a:bodyPr>
          <a:lstStyle/>
          <a:p>
            <a:pPr algn="ctr" eaLnBrk="1" hangingPunct="1"/>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Synthetic Outline</a:t>
            </a:r>
          </a:p>
        </p:txBody>
      </p:sp>
      <p:sp>
        <p:nvSpPr>
          <p:cNvPr id="11271" name="Rectangle 7"/>
          <p:cNvSpPr>
            <a:spLocks noGrp="1" noChangeArrowheads="1"/>
          </p:cNvSpPr>
          <p:nvPr>
            <p:ph type="body" idx="1"/>
          </p:nvPr>
        </p:nvSpPr>
        <p:spPr>
          <a:xfrm>
            <a:off x="141288" y="1143000"/>
            <a:ext cx="8850312" cy="3581400"/>
          </a:xfrm>
        </p:spPr>
        <p:txBody>
          <a:bodyPr/>
          <a:lstStyle/>
          <a:p>
            <a:pPr marL="339725" indent="-339725">
              <a:spcBef>
                <a:spcPts val="0"/>
              </a:spcBef>
              <a:spcAft>
                <a:spcPts val="2400"/>
              </a:spcAft>
              <a:buSzPct val="100000"/>
              <a:buFont typeface="+mj-lt"/>
              <a:buAutoNum type="romanUcPeriod"/>
              <a:defRPr/>
            </a:pPr>
            <a:r>
              <a:rPr lang="en-US" sz="3400" b="1" dirty="0">
                <a:solidFill>
                  <a:srgbClr val="FFFFCC"/>
                </a:solidFill>
                <a:effectLst>
                  <a:outerShdw blurRad="38100" dist="38100" dir="2700000" algn="tl">
                    <a:srgbClr val="000000">
                      <a:alpha val="43137"/>
                    </a:srgbClr>
                  </a:outerShdw>
                </a:effectLst>
              </a:rPr>
              <a:t>Historical (1-7):</a:t>
            </a:r>
          </a:p>
          <a:p>
            <a:pPr marL="457200" lvl="1" indent="0" eaLnBrk="1" hangingPunct="1">
              <a:spcBef>
                <a:spcPts val="0"/>
              </a:spcBef>
              <a:spcAft>
                <a:spcPts val="2400"/>
              </a:spcAft>
              <a:buFont typeface="Wingdings" pitchFamily="2" charset="2"/>
              <a:buNone/>
              <a:defRPr/>
            </a:pPr>
            <a:r>
              <a:rPr lang="en-US" sz="3400" dirty="0">
                <a:solidFill>
                  <a:schemeClr val="bg1"/>
                </a:solidFill>
                <a:effectLst>
                  <a:outerShdw blurRad="38100" dist="38100" dir="2700000" algn="tl">
                    <a:srgbClr val="000000">
                      <a:alpha val="43137"/>
                    </a:srgbClr>
                  </a:outerShdw>
                </a:effectLst>
              </a:rPr>
              <a:t>Daniel interprets, 3rd person, gentile nations</a:t>
            </a:r>
          </a:p>
          <a:p>
            <a:pPr marL="1027113" lvl="1" indent="-569913" eaLnBrk="1" hangingPunct="1">
              <a:spcBef>
                <a:spcPts val="0"/>
              </a:spcBef>
              <a:spcAft>
                <a:spcPts val="2400"/>
              </a:spcAft>
              <a:buClr>
                <a:srgbClr val="CC99FF"/>
              </a:buClr>
              <a:buSzPct val="100000"/>
              <a:buFont typeface="+mj-lt"/>
              <a:buAutoNum type="alphaUcPeriod"/>
              <a:defRPr/>
            </a:pPr>
            <a:r>
              <a:rPr lang="en-US" sz="3400" b="1" u="sng" dirty="0">
                <a:solidFill>
                  <a:srgbClr val="FFFFCC"/>
                </a:solidFill>
                <a:effectLst>
                  <a:outerShdw blurRad="38100" dist="38100" dir="2700000" algn="tl">
                    <a:srgbClr val="000000">
                      <a:alpha val="43137"/>
                    </a:srgbClr>
                  </a:outerShdw>
                </a:effectLst>
              </a:rPr>
              <a:t>Intro “Hebrew” (1)</a:t>
            </a:r>
          </a:p>
          <a:p>
            <a:pPr marL="1027113" lvl="1" indent="-569913">
              <a:spcBef>
                <a:spcPts val="0"/>
              </a:spcBef>
              <a:spcAft>
                <a:spcPts val="2400"/>
              </a:spcAft>
              <a:buClr>
                <a:srgbClr val="CC99FF"/>
              </a:buClr>
              <a:buSzPct val="100000"/>
              <a:buFont typeface="+mj-lt"/>
              <a:buAutoNum type="alphaUcPeriod"/>
              <a:defRPr/>
            </a:pPr>
            <a:r>
              <a:rPr lang="en-US" sz="3400" dirty="0">
                <a:solidFill>
                  <a:schemeClr val="bg1"/>
                </a:solidFill>
                <a:effectLst>
                  <a:outerShdw blurRad="38100" dist="38100" dir="2700000" algn="tl">
                    <a:srgbClr val="000000">
                      <a:alpha val="43137"/>
                    </a:srgbClr>
                  </a:outerShdw>
                </a:effectLst>
              </a:rPr>
              <a:t>Aramaic </a:t>
            </a:r>
            <a:r>
              <a:rPr lang="en-US" sz="3400" i="1" dirty="0">
                <a:solidFill>
                  <a:schemeClr val="bg1"/>
                </a:solidFill>
                <a:effectLst>
                  <a:outerShdw blurRad="38100" dist="38100" dir="2700000" algn="tl">
                    <a:srgbClr val="000000">
                      <a:alpha val="43137"/>
                    </a:srgbClr>
                  </a:outerShdw>
                </a:effectLst>
              </a:rPr>
              <a:t>chiasm</a:t>
            </a:r>
            <a:r>
              <a:rPr lang="en-US" sz="3400" dirty="0">
                <a:solidFill>
                  <a:schemeClr val="bg1"/>
                </a:solidFill>
                <a:effectLst>
                  <a:outerShdw blurRad="38100" dist="38100" dir="2700000" algn="tl">
                    <a:srgbClr val="000000">
                      <a:alpha val="43137"/>
                    </a:srgbClr>
                  </a:outerShdw>
                </a:effectLst>
              </a:rPr>
              <a:t> (2-7)</a:t>
            </a:r>
          </a:p>
        </p:txBody>
      </p:sp>
      <p:pic>
        <p:nvPicPr>
          <p:cNvPr id="23555"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3" y="5381625"/>
            <a:ext cx="3546475" cy="1371600"/>
          </a:xfrm>
          <a:prstGeom prst="rect">
            <a:avLst/>
          </a:prstGeom>
          <a:noFill/>
          <a:ln w="9525">
            <a:noFill/>
            <a:miter lim="800000"/>
            <a:headEnd/>
            <a:tailEnd/>
          </a:ln>
        </p:spPr>
      </p:pic>
    </p:spTree>
    <p:extLst>
      <p:ext uri="{BB962C8B-B14F-4D97-AF65-F5344CB8AC3E}">
        <p14:creationId xmlns:p14="http://schemas.microsoft.com/office/powerpoint/2010/main" val="32085449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Jewish-Calendar">
            <a:extLst>
              <a:ext uri="{FF2B5EF4-FFF2-40B4-BE49-F238E27FC236}">
                <a16:creationId xmlns:a16="http://schemas.microsoft.com/office/drawing/2014/main" id="{FF51B79F-C6F3-4AB5-AC2A-D1972ED7C74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0988" y="925513"/>
            <a:ext cx="8582025"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2047" y="228600"/>
            <a:ext cx="8659906" cy="6400800"/>
          </a:xfrm>
          <a:prstGeom prst="rect">
            <a:avLst/>
          </a:prstGeom>
        </p:spPr>
      </p:pic>
    </p:spTree>
    <p:extLst>
      <p:ext uri="{BB962C8B-B14F-4D97-AF65-F5344CB8AC3E}">
        <p14:creationId xmlns:p14="http://schemas.microsoft.com/office/powerpoint/2010/main" val="2614466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306">
            <a:extLst>
              <a:ext uri="{FF2B5EF4-FFF2-40B4-BE49-F238E27FC236}">
                <a16:creationId xmlns:a16="http://schemas.microsoft.com/office/drawing/2014/main" id="{E1F9B0AE-FB8D-44FE-B3C0-9D624F569D3A}"/>
              </a:ext>
            </a:extLst>
          </p:cNvPr>
          <p:cNvGraphicFramePr>
            <a:graphicFrameLocks/>
          </p:cNvGraphicFramePr>
          <p:nvPr>
            <p:extLst/>
          </p:nvPr>
        </p:nvGraphicFramePr>
        <p:xfrm>
          <a:off x="76200" y="228602"/>
          <a:ext cx="8991600" cy="6400797"/>
        </p:xfrm>
        <a:graphic>
          <a:graphicData uri="http://schemas.openxmlformats.org/drawingml/2006/table">
            <a:tbl>
              <a:tblPr/>
              <a:tblGrid>
                <a:gridCol w="2997200">
                  <a:extLst>
                    <a:ext uri="{9D8B030D-6E8A-4147-A177-3AD203B41FA5}">
                      <a16:colId xmlns:a16="http://schemas.microsoft.com/office/drawing/2014/main" val="20000"/>
                    </a:ext>
                  </a:extLst>
                </a:gridCol>
                <a:gridCol w="2997200">
                  <a:extLst>
                    <a:ext uri="{9D8B030D-6E8A-4147-A177-3AD203B41FA5}">
                      <a16:colId xmlns:a16="http://schemas.microsoft.com/office/drawing/2014/main" val="20002"/>
                    </a:ext>
                  </a:extLst>
                </a:gridCol>
                <a:gridCol w="2997200">
                  <a:extLst>
                    <a:ext uri="{9D8B030D-6E8A-4147-A177-3AD203B41FA5}">
                      <a16:colId xmlns:a16="http://schemas.microsoft.com/office/drawing/2014/main" val="20003"/>
                    </a:ext>
                  </a:extLst>
                </a:gridCol>
              </a:tblGrid>
              <a:tr h="1107834">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sng" dirty="0">
                          <a:solidFill>
                            <a:srgbClr val="A50021"/>
                          </a:solidFill>
                          <a:latin typeface="Calibri" panose="020F0502020204030204" pitchFamily="34" charset="0"/>
                          <a:cs typeface="Calibri" panose="020F0502020204030204" pitchFamily="34" charset="0"/>
                        </a:rPr>
                        <a:t>CHAPTER AND VERSE IN DANIEL</a:t>
                      </a:r>
                      <a:endParaRPr kumimoji="1" lang="en-US" altLang="en-US" sz="2400" dirty="0">
                        <a:solidFill>
                          <a:srgbClr val="A50021"/>
                        </a:solidFill>
                        <a:latin typeface="Calibri" panose="020F0502020204030204" pitchFamily="34" charset="0"/>
                        <a:cs typeface="Calibri" panose="020F0502020204030204" pitchFamily="34" charset="0"/>
                      </a:endParaRPr>
                    </a:p>
                  </a:txBody>
                  <a:tcP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sng" kern="1200" dirty="0">
                          <a:solidFill>
                            <a:srgbClr val="A50021"/>
                          </a:solidFill>
                          <a:latin typeface="Calibri" panose="020F0502020204030204" pitchFamily="34" charset="0"/>
                          <a:ea typeface="+mn-ea"/>
                          <a:cs typeface="Calibri" panose="020F0502020204030204" pitchFamily="34" charset="0"/>
                        </a:rPr>
                        <a:t>CHRONOLOGICAL DATE</a:t>
                      </a:r>
                    </a:p>
                  </a:txBody>
                  <a:tcP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sng" kern="1200" dirty="0">
                          <a:solidFill>
                            <a:srgbClr val="A50021"/>
                          </a:solidFill>
                          <a:latin typeface="Calibri" panose="020F0502020204030204" pitchFamily="34" charset="0"/>
                          <a:ea typeface="+mn-ea"/>
                          <a:cs typeface="Calibri" panose="020F0502020204030204" pitchFamily="34" charset="0"/>
                        </a:rPr>
                        <a:t>BIBLICAL DATE</a:t>
                      </a:r>
                    </a:p>
                  </a:txBody>
                  <a:tcP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0"/>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1:1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605</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3</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rd</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a:t>
                      </a:r>
                      <a:r>
                        <a:rPr kumimoji="0" lang="en-US" altLang="en-US" sz="2400" b="1" i="0" u="none" strike="noStrike" kern="1200" cap="none" normalizeH="0" baseline="0" dirty="0" err="1">
                          <a:ln>
                            <a:noFill/>
                          </a:ln>
                          <a:solidFill>
                            <a:schemeClr val="tx1"/>
                          </a:solidFill>
                          <a:effectLst/>
                          <a:latin typeface="Calibri" panose="020F0502020204030204" pitchFamily="34" charset="0"/>
                          <a:ea typeface="+mn-ea"/>
                          <a:cs typeface="Calibri" panose="020F0502020204030204" pitchFamily="34" charset="0"/>
                        </a:rPr>
                        <a:t>Jehoiakim</a:t>
                      </a:r>
                      <a:endPar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1"/>
                  </a:ext>
                </a:extLst>
              </a:tr>
              <a:tr h="1107834">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2:1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603</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2</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nd</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Nebuchadnezzar</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2"/>
                  </a:ext>
                </a:extLst>
              </a:tr>
              <a:tr h="1107834">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5</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Sat. night 10/12/539 (</a:t>
                      </a:r>
                      <a:r>
                        <a:rPr kumimoji="0" lang="en-US" altLang="en-US" sz="2400" b="1" i="0" u="none" strike="noStrike" kern="1200" cap="none" normalizeH="0" baseline="0" dirty="0" err="1">
                          <a:ln>
                            <a:noFill/>
                          </a:ln>
                          <a:solidFill>
                            <a:schemeClr val="tx1"/>
                          </a:solidFill>
                          <a:effectLst/>
                          <a:latin typeface="Calibri" panose="020F0502020204030204" pitchFamily="34" charset="0"/>
                          <a:ea typeface="+mn-ea"/>
                          <a:cs typeface="Calibri" panose="020F0502020204030204" pitchFamily="34" charset="0"/>
                        </a:rPr>
                        <a:t>Hoehner</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3"/>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7:1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553</a:t>
                      </a:r>
                      <a:endPar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1</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st</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Belshazzar</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4"/>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8:1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551</a:t>
                      </a:r>
                      <a:endPar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3</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rd</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Belshazzar</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2984771630"/>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9:1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538</a:t>
                      </a:r>
                      <a:endParaRPr kumimoji="0" 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1</a:t>
                      </a:r>
                      <a:r>
                        <a:rPr kumimoji="0" lang="en-US" altLang="en-US" sz="2400" b="1" i="0" u="sng" strike="noStrike" kern="1200" cap="none" normalizeH="0" baseline="30000" dirty="0">
                          <a:ln>
                            <a:noFill/>
                          </a:ln>
                          <a:solidFill>
                            <a:srgbClr val="0000FF"/>
                          </a:solidFill>
                          <a:effectLst/>
                          <a:latin typeface="Calibri" panose="020F0502020204030204" pitchFamily="34" charset="0"/>
                          <a:ea typeface="+mn-ea"/>
                          <a:cs typeface="Calibri" panose="020F0502020204030204" pitchFamily="34" charset="0"/>
                        </a:rPr>
                        <a:t>st</a:t>
                      </a:r>
                      <a:r>
                        <a:rPr kumimoji="0" lang="en-US" alt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 year of Darius</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3982839911"/>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10:1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536</a:t>
                      </a:r>
                      <a:endPar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3</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rd</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Cyrus</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2812778387"/>
                  </a:ext>
                </a:extLst>
              </a:tr>
            </a:tbl>
          </a:graphicData>
        </a:graphic>
      </p:graphicFrame>
    </p:spTree>
    <p:extLst>
      <p:ext uri="{BB962C8B-B14F-4D97-AF65-F5344CB8AC3E}">
        <p14:creationId xmlns:p14="http://schemas.microsoft.com/office/powerpoint/2010/main" val="2869908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134147" name="Rectangle 1"/>
          <p:cNvSpPr>
            <a:spLocks noChangeArrowheads="1"/>
          </p:cNvSpPr>
          <p:nvPr/>
        </p:nvSpPr>
        <p:spPr bwMode="auto">
          <a:xfrm>
            <a:off x="457201" y="163516"/>
            <a:ext cx="8229600" cy="4955203"/>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12:4, 9 (NASB)</a:t>
            </a:r>
          </a:p>
          <a:p>
            <a:pPr algn="just">
              <a:spcBef>
                <a:spcPts val="600"/>
              </a:spcBef>
              <a:spcAft>
                <a:spcPts val="600"/>
              </a:spcAft>
            </a:pPr>
            <a:r>
              <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chemeClr val="bg1"/>
                </a:solidFill>
                <a:effectLst>
                  <a:outerShdw blurRad="38100" dist="38100" dir="2700000" algn="tl">
                    <a:srgbClr val="000000">
                      <a:alpha val="43137"/>
                    </a:srgbClr>
                  </a:outerShdw>
                </a:effectLst>
                <a:latin typeface="Calibri" panose="020F0502020204030204" pitchFamily="34" charset="0"/>
              </a:rPr>
              <a:t>But as for you, Daniel, conceal these words and seal up the book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until</a:t>
            </a:r>
            <a:r>
              <a:rPr lang="en-US" sz="3600" dirty="0">
                <a:solidFill>
                  <a:schemeClr val="bg1"/>
                </a:solidFill>
                <a:effectLst>
                  <a:outerShdw blurRad="38100" dist="38100" dir="2700000" algn="tl">
                    <a:srgbClr val="000000">
                      <a:alpha val="43137"/>
                    </a:srgbClr>
                  </a:outerShdw>
                </a:effectLst>
                <a:latin typeface="Calibri" panose="020F0502020204030204" pitchFamily="34" charset="0"/>
              </a:rPr>
              <a:t> the end of time; many will go back and forth, and knowledge will increase…He said, ‘Go </a:t>
            </a:r>
            <a:r>
              <a:rPr lang="en-US" sz="3600" i="1" dirty="0">
                <a:solidFill>
                  <a:schemeClr val="bg1"/>
                </a:solidFill>
                <a:effectLst>
                  <a:outerShdw blurRad="38100" dist="38100" dir="2700000" algn="tl">
                    <a:srgbClr val="000000">
                      <a:alpha val="43137"/>
                    </a:srgbClr>
                  </a:outerShdw>
                </a:effectLst>
                <a:latin typeface="Calibri" panose="020F0502020204030204" pitchFamily="34" charset="0"/>
              </a:rPr>
              <a:t>your way</a:t>
            </a:r>
            <a:r>
              <a:rPr lang="en-US" sz="3600" dirty="0">
                <a:solidFill>
                  <a:schemeClr val="bg1"/>
                </a:solidFill>
                <a:effectLst>
                  <a:outerShdw blurRad="38100" dist="38100" dir="2700000" algn="tl">
                    <a:srgbClr val="000000">
                      <a:alpha val="43137"/>
                    </a:srgbClr>
                  </a:outerShdw>
                </a:effectLst>
                <a:latin typeface="Calibri" panose="020F0502020204030204" pitchFamily="34" charset="0"/>
              </a:rPr>
              <a:t>, Daniel, for </a:t>
            </a:r>
            <a:r>
              <a:rPr lang="en-US" sz="3600" i="1" dirty="0">
                <a:solidFill>
                  <a:schemeClr val="bg1"/>
                </a:solidFill>
                <a:effectLst>
                  <a:outerShdw blurRad="38100" dist="38100" dir="2700000" algn="tl">
                    <a:srgbClr val="000000">
                      <a:alpha val="43137"/>
                    </a:srgbClr>
                  </a:outerShdw>
                </a:effectLst>
                <a:latin typeface="Calibri" panose="020F0502020204030204" pitchFamily="34" charset="0"/>
              </a:rPr>
              <a:t>these</a:t>
            </a:r>
            <a:r>
              <a:rPr lang="en-US" sz="3600" dirty="0">
                <a:solidFill>
                  <a:schemeClr val="bg1"/>
                </a:solidFill>
                <a:effectLst>
                  <a:outerShdw blurRad="38100" dist="38100" dir="2700000" algn="tl">
                    <a:srgbClr val="000000">
                      <a:alpha val="43137"/>
                    </a:srgbClr>
                  </a:outerShdw>
                </a:effectLst>
                <a:latin typeface="Calibri" panose="020F0502020204030204" pitchFamily="34" charset="0"/>
              </a:rPr>
              <a:t> words are concealed and sealed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until</a:t>
            </a:r>
            <a:r>
              <a:rPr lang="en-US" sz="3600" dirty="0">
                <a:solidFill>
                  <a:schemeClr val="bg1"/>
                </a:solidFill>
                <a:effectLst>
                  <a:outerShdw blurRad="38100" dist="38100" dir="2700000" algn="tl">
                    <a:srgbClr val="000000">
                      <a:alpha val="43137"/>
                    </a:srgbClr>
                  </a:outerShdw>
                </a:effectLst>
                <a:latin typeface="Calibri" panose="020F0502020204030204" pitchFamily="34" charset="0"/>
              </a:rPr>
              <a:t> the end time.’”</a:t>
            </a:r>
          </a:p>
          <a:p>
            <a:pPr algn="just">
              <a:spcBef>
                <a:spcPts val="600"/>
              </a:spcBef>
              <a:spcAft>
                <a:spcPts val="600"/>
              </a:spcAft>
            </a:pPr>
            <a:endParaRPr lang="en-US" altLang="en-US" sz="40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98481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483rd &amp; 484th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1485355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9:25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So you are to know and discern </a:t>
            </a:r>
            <a:r>
              <a:rPr lang="en-US" sz="3600" i="1" dirty="0">
                <a:solidFill>
                  <a:schemeClr val="bg1"/>
                </a:solidFill>
                <a:effectLst>
                  <a:outerShdw blurRad="38100" dist="38100" dir="2700000" algn="tl">
                    <a:srgbClr val="000000">
                      <a:alpha val="43137"/>
                    </a:srgbClr>
                  </a:outerShdw>
                </a:effectLst>
                <a:latin typeface="+mn-lt"/>
              </a:rPr>
              <a:t>that</a:t>
            </a:r>
            <a:r>
              <a:rPr lang="en-US" sz="3600" dirty="0">
                <a:solidFill>
                  <a:schemeClr val="bg1"/>
                </a:solidFill>
                <a:effectLst>
                  <a:outerShdw blurRad="38100" dist="38100" dir="2700000" algn="tl">
                    <a:srgbClr val="000000">
                      <a:alpha val="43137"/>
                    </a:srgbClr>
                  </a:outerShdw>
                </a:effectLst>
                <a:latin typeface="+mn-lt"/>
              </a:rPr>
              <a:t> from the issuing of a decree to restore and rebuild Jerusalem </a:t>
            </a:r>
            <a:r>
              <a:rPr lang="en-US" sz="3600" b="1" u="sng" dirty="0">
                <a:solidFill>
                  <a:srgbClr val="FFFFCC"/>
                </a:solidFill>
                <a:effectLst>
                  <a:outerShdw blurRad="38100" dist="38100" dir="2700000" algn="tl">
                    <a:srgbClr val="000000">
                      <a:alpha val="43137"/>
                    </a:srgbClr>
                  </a:outerShdw>
                </a:effectLst>
                <a:latin typeface="+mn-lt"/>
              </a:rPr>
              <a:t>until Messiah the Prince there will be seven weeks and sixty-two weeks</a:t>
            </a:r>
            <a:r>
              <a:rPr lang="en-US" sz="3600" dirty="0">
                <a:solidFill>
                  <a:schemeClr val="bg1"/>
                </a:solidFill>
                <a:effectLst>
                  <a:outerShdw blurRad="38100" dist="38100" dir="2700000" algn="tl">
                    <a:srgbClr val="000000">
                      <a:alpha val="43137"/>
                    </a:srgbClr>
                  </a:outerShdw>
                </a:effectLst>
                <a:latin typeface="+mn-lt"/>
              </a:rPr>
              <a:t>; it will be built again, with plaza and moat, even in times of distress.</a:t>
            </a:r>
          </a:p>
        </p:txBody>
      </p:sp>
    </p:spTree>
    <p:extLst>
      <p:ext uri="{BB962C8B-B14F-4D97-AF65-F5344CB8AC3E}">
        <p14:creationId xmlns:p14="http://schemas.microsoft.com/office/powerpoint/2010/main" val="1529899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D767EF-E8D6-4208-8609-5A50EF579A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1054070"/>
            <a:ext cx="8686800" cy="4749860"/>
          </a:xfrm>
          <a:prstGeom prst="rect">
            <a:avLst/>
          </a:prstGeom>
          <a:solidFill>
            <a:schemeClr val="tx1"/>
          </a:solid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E872418-1A5B-4EB2-9CAB-EF94F84CF0B4}"/>
              </a:ext>
            </a:extLst>
          </p:cNvPr>
          <p:cNvSpPr>
            <a:spLocks noGrp="1"/>
          </p:cNvSpPr>
          <p:nvPr>
            <p:ph idx="1"/>
          </p:nvPr>
        </p:nvSpPr>
        <p:spPr>
          <a:xfrm>
            <a:off x="250031" y="1143000"/>
            <a:ext cx="8643938" cy="5791200"/>
          </a:xfrm>
        </p:spPr>
        <p:txBody>
          <a:bodyPr>
            <a:noAutofit/>
          </a:bodyPr>
          <a:lstStyle/>
          <a:p>
            <a:pPr marL="0" indent="0">
              <a:lnSpc>
                <a:spcPct val="100000"/>
              </a:lnSpc>
              <a:spcBef>
                <a:spcPts val="0"/>
              </a:spcBef>
              <a:buNone/>
            </a:pPr>
            <a:r>
              <a:rPr lang="en-US" sz="3200" dirty="0">
                <a:solidFill>
                  <a:schemeClr val="bg1"/>
                </a:solidFill>
              </a:rPr>
              <a:t>444 B.C.	 	– </a:t>
            </a:r>
            <a:r>
              <a:rPr lang="en-US" sz="3200" i="1" dirty="0">
                <a:solidFill>
                  <a:schemeClr val="bg1"/>
                </a:solidFill>
              </a:rPr>
              <a:t>(Artaxerxes decree of Nehemiah 2)</a:t>
            </a:r>
          </a:p>
          <a:p>
            <a:pPr marL="0" indent="0">
              <a:lnSpc>
                <a:spcPct val="100000"/>
              </a:lnSpc>
              <a:spcBef>
                <a:spcPts val="0"/>
              </a:spcBef>
              <a:buNone/>
            </a:pPr>
            <a:r>
              <a:rPr lang="en-US" sz="3200" u="sng" dirty="0">
                <a:solidFill>
                  <a:schemeClr val="bg1"/>
                </a:solidFill>
              </a:rPr>
              <a:t>+33</a:t>
            </a:r>
            <a:r>
              <a:rPr lang="en-US" sz="3200" dirty="0">
                <a:solidFill>
                  <a:schemeClr val="bg1"/>
                </a:solidFill>
              </a:rPr>
              <a:t> A.D. 	– </a:t>
            </a:r>
            <a:r>
              <a:rPr lang="en-US" sz="3200" i="1" dirty="0">
                <a:solidFill>
                  <a:schemeClr val="bg1"/>
                </a:solidFill>
              </a:rPr>
              <a:t>(Triumphal entry of Luke 19:28-44)</a:t>
            </a:r>
          </a:p>
          <a:p>
            <a:pPr marL="0" indent="0">
              <a:lnSpc>
                <a:spcPct val="100000"/>
              </a:lnSpc>
              <a:spcBef>
                <a:spcPts val="0"/>
              </a:spcBef>
              <a:buNone/>
            </a:pPr>
            <a:r>
              <a:rPr lang="en-US" sz="3200" b="1" dirty="0">
                <a:solidFill>
                  <a:srgbClr val="FFFFCC"/>
                </a:solidFill>
              </a:rPr>
              <a:t>= 477 years</a:t>
            </a:r>
          </a:p>
          <a:p>
            <a:pPr marL="0" indent="0">
              <a:lnSpc>
                <a:spcPct val="100000"/>
              </a:lnSpc>
              <a:spcBef>
                <a:spcPts val="0"/>
              </a:spcBef>
              <a:buNone/>
            </a:pPr>
            <a:r>
              <a:rPr lang="en-US" sz="3200" u="sng" dirty="0">
                <a:solidFill>
                  <a:schemeClr val="bg1"/>
                </a:solidFill>
              </a:rPr>
              <a:t>-1</a:t>
            </a:r>
            <a:r>
              <a:rPr lang="en-US" sz="3200" dirty="0">
                <a:solidFill>
                  <a:schemeClr val="bg1"/>
                </a:solidFill>
              </a:rPr>
              <a:t> 		 	– </a:t>
            </a:r>
            <a:r>
              <a:rPr lang="en-US" sz="3200" i="1" dirty="0">
                <a:solidFill>
                  <a:schemeClr val="bg1"/>
                </a:solidFill>
              </a:rPr>
              <a:t>(1 B.C. to A.D. 1 = 1 year, not 2 years)</a:t>
            </a:r>
          </a:p>
          <a:p>
            <a:pPr marL="0" indent="0">
              <a:lnSpc>
                <a:spcPct val="100000"/>
              </a:lnSpc>
              <a:spcBef>
                <a:spcPts val="0"/>
              </a:spcBef>
              <a:buNone/>
            </a:pPr>
            <a:r>
              <a:rPr lang="en-US" sz="3200" b="1" dirty="0">
                <a:solidFill>
                  <a:srgbClr val="FFFFCC"/>
                </a:solidFill>
              </a:rPr>
              <a:t>= 476 years</a:t>
            </a:r>
          </a:p>
          <a:p>
            <a:pPr marL="0" indent="0">
              <a:lnSpc>
                <a:spcPct val="100000"/>
              </a:lnSpc>
              <a:spcBef>
                <a:spcPts val="0"/>
              </a:spcBef>
              <a:buNone/>
            </a:pPr>
            <a:r>
              <a:rPr lang="en-US" sz="3200" u="sng" dirty="0">
                <a:solidFill>
                  <a:schemeClr val="bg1"/>
                </a:solidFill>
              </a:rPr>
              <a:t>x 365 days</a:t>
            </a:r>
          </a:p>
          <a:p>
            <a:pPr marL="0" indent="0">
              <a:lnSpc>
                <a:spcPct val="100000"/>
              </a:lnSpc>
              <a:spcBef>
                <a:spcPts val="0"/>
              </a:spcBef>
              <a:buNone/>
            </a:pPr>
            <a:r>
              <a:rPr lang="en-US" sz="3200" b="1" dirty="0">
                <a:solidFill>
                  <a:srgbClr val="FFFFCC"/>
                </a:solidFill>
              </a:rPr>
              <a:t>= 173, 740 days</a:t>
            </a:r>
          </a:p>
          <a:p>
            <a:pPr marL="0" indent="0">
              <a:lnSpc>
                <a:spcPct val="100000"/>
              </a:lnSpc>
              <a:spcBef>
                <a:spcPts val="0"/>
              </a:spcBef>
              <a:buNone/>
            </a:pPr>
            <a:r>
              <a:rPr lang="en-US" sz="3200" u="sng" dirty="0">
                <a:solidFill>
                  <a:schemeClr val="bg1"/>
                </a:solidFill>
              </a:rPr>
              <a:t>+ 25 </a:t>
            </a:r>
            <a:r>
              <a:rPr lang="en-US" sz="3200" dirty="0">
                <a:solidFill>
                  <a:schemeClr val="bg1"/>
                </a:solidFill>
              </a:rPr>
              <a:t>days 	 – 	</a:t>
            </a:r>
            <a:r>
              <a:rPr lang="en-US" sz="3200" i="1" dirty="0">
                <a:solidFill>
                  <a:schemeClr val="bg1"/>
                </a:solidFill>
              </a:rPr>
              <a:t>(March 5 to March 30)</a:t>
            </a:r>
          </a:p>
          <a:p>
            <a:pPr marL="0" indent="0">
              <a:lnSpc>
                <a:spcPct val="100000"/>
              </a:lnSpc>
              <a:spcBef>
                <a:spcPts val="0"/>
              </a:spcBef>
              <a:buNone/>
            </a:pPr>
            <a:r>
              <a:rPr lang="en-US" sz="3200" b="1" dirty="0">
                <a:solidFill>
                  <a:srgbClr val="FFFFCC"/>
                </a:solidFill>
              </a:rPr>
              <a:t>= 173, 765 days</a:t>
            </a:r>
          </a:p>
          <a:p>
            <a:pPr marL="0" indent="0">
              <a:lnSpc>
                <a:spcPct val="100000"/>
              </a:lnSpc>
              <a:spcBef>
                <a:spcPts val="0"/>
              </a:spcBef>
              <a:buNone/>
            </a:pPr>
            <a:r>
              <a:rPr lang="en-US" sz="3200" u="sng" dirty="0">
                <a:solidFill>
                  <a:schemeClr val="bg1"/>
                </a:solidFill>
              </a:rPr>
              <a:t>+115</a:t>
            </a:r>
            <a:r>
              <a:rPr lang="en-US" sz="3200" dirty="0">
                <a:solidFill>
                  <a:schemeClr val="bg1"/>
                </a:solidFill>
              </a:rPr>
              <a:t> days 	 – </a:t>
            </a:r>
            <a:r>
              <a:rPr lang="en-US" sz="3200" i="1" dirty="0">
                <a:solidFill>
                  <a:schemeClr val="bg1"/>
                </a:solidFill>
              </a:rPr>
              <a:t>(leap years)</a:t>
            </a:r>
          </a:p>
          <a:p>
            <a:pPr marL="0" indent="0">
              <a:lnSpc>
                <a:spcPct val="100000"/>
              </a:lnSpc>
              <a:spcBef>
                <a:spcPts val="0"/>
              </a:spcBef>
              <a:buNone/>
            </a:pPr>
            <a:r>
              <a:rPr lang="en-US" sz="3200" b="1" dirty="0">
                <a:solidFill>
                  <a:srgbClr val="FFFFCC"/>
                </a:solidFill>
              </a:rPr>
              <a:t>= 173, 880 days</a:t>
            </a:r>
          </a:p>
        </p:txBody>
      </p:sp>
      <p:sp>
        <p:nvSpPr>
          <p:cNvPr id="3" name="TextBox 2">
            <a:extLst>
              <a:ext uri="{FF2B5EF4-FFF2-40B4-BE49-F238E27FC236}">
                <a16:creationId xmlns:a16="http://schemas.microsoft.com/office/drawing/2014/main" id="{BFB135D3-0389-4EBD-9140-6E6D960106E6}"/>
              </a:ext>
            </a:extLst>
          </p:cNvPr>
          <p:cNvSpPr txBox="1"/>
          <p:nvPr/>
        </p:nvSpPr>
        <p:spPr>
          <a:xfrm>
            <a:off x="2181225" y="228600"/>
            <a:ext cx="4781550" cy="646331"/>
          </a:xfrm>
          <a:prstGeom prst="rect">
            <a:avLst/>
          </a:prstGeom>
          <a:noFill/>
        </p:spPr>
        <p:txBody>
          <a:bodyPr wrap="square" rtlCol="0">
            <a:spAutoFit/>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BIBLICAL MATHEMATICS</a:t>
            </a:r>
          </a:p>
        </p:txBody>
      </p:sp>
    </p:spTree>
    <p:extLst>
      <p:ext uri="{BB962C8B-B14F-4D97-AF65-F5344CB8AC3E}">
        <p14:creationId xmlns:p14="http://schemas.microsoft.com/office/powerpoint/2010/main" val="3681460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C62786-BF8D-4B3C-BC66-0B953B4E9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071" y="633741"/>
            <a:ext cx="8327858" cy="5590517"/>
          </a:xfrm>
          <a:prstGeom prst="rect">
            <a:avLst/>
          </a:prstGeom>
          <a:solidFill>
            <a:schemeClr val="tx1"/>
          </a:solid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04800" y="228600"/>
            <a:ext cx="8534400" cy="1447800"/>
          </a:xfrm>
        </p:spPr>
        <p:txBody>
          <a:bodyPr>
            <a:norm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Messiah must present Himself to Israel on March 30, A.D. 33 (Daniel 9:25)</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699" y="1943100"/>
            <a:ext cx="8248603" cy="2971800"/>
          </a:xfrm>
          <a:prstGeom prst="rect">
            <a:avLst/>
          </a:prstGeom>
          <a:solidFill>
            <a:srgbClr val="0099FF"/>
          </a:solidFill>
          <a:ln w="38100">
            <a:solidFill>
              <a:srgbClr val="FFFF00"/>
            </a:solidFill>
          </a:ln>
        </p:spPr>
      </p:pic>
    </p:spTree>
    <p:extLst>
      <p:ext uri="{BB962C8B-B14F-4D97-AF65-F5344CB8AC3E}">
        <p14:creationId xmlns:p14="http://schemas.microsoft.com/office/powerpoint/2010/main" val="1228719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6"/>
          <p:cNvSpPr>
            <a:spLocks noGrp="1" noChangeArrowheads="1"/>
          </p:cNvSpPr>
          <p:nvPr>
            <p:ph type="title"/>
          </p:nvPr>
        </p:nvSpPr>
        <p:spPr>
          <a:xfrm>
            <a:off x="2438400" y="228600"/>
            <a:ext cx="4267200" cy="736600"/>
          </a:xfrm>
        </p:spPr>
        <p:txBody>
          <a:bodyPr>
            <a:normAutofit/>
          </a:bodyPr>
          <a:lstStyle/>
          <a:p>
            <a:pPr algn="ctr" eaLnBrk="1" hangingPunct="1"/>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Synthetic Outline</a:t>
            </a:r>
          </a:p>
        </p:txBody>
      </p:sp>
      <p:sp>
        <p:nvSpPr>
          <p:cNvPr id="11271" name="Rectangle 7"/>
          <p:cNvSpPr>
            <a:spLocks noGrp="1" noChangeArrowheads="1"/>
          </p:cNvSpPr>
          <p:nvPr>
            <p:ph type="body" idx="1"/>
          </p:nvPr>
        </p:nvSpPr>
        <p:spPr>
          <a:xfrm>
            <a:off x="141288" y="1143000"/>
            <a:ext cx="8850312" cy="3581400"/>
          </a:xfrm>
        </p:spPr>
        <p:txBody>
          <a:bodyPr/>
          <a:lstStyle/>
          <a:p>
            <a:pPr marL="339725" indent="-339725">
              <a:spcBef>
                <a:spcPts val="0"/>
              </a:spcBef>
              <a:spcAft>
                <a:spcPts val="2400"/>
              </a:spcAft>
              <a:buSzPct val="100000"/>
              <a:buFont typeface="+mj-lt"/>
              <a:buAutoNum type="romanUcPeriod"/>
              <a:defRPr/>
            </a:pPr>
            <a:r>
              <a:rPr lang="en-US" sz="3400" b="1" dirty="0">
                <a:solidFill>
                  <a:srgbClr val="FFFFCC"/>
                </a:solidFill>
                <a:effectLst>
                  <a:outerShdw blurRad="38100" dist="38100" dir="2700000" algn="tl">
                    <a:srgbClr val="000000">
                      <a:alpha val="43137"/>
                    </a:srgbClr>
                  </a:outerShdw>
                </a:effectLst>
              </a:rPr>
              <a:t>Historical (1-7):</a:t>
            </a:r>
          </a:p>
          <a:p>
            <a:pPr marL="457200" lvl="1" indent="0" eaLnBrk="1" hangingPunct="1">
              <a:spcBef>
                <a:spcPts val="0"/>
              </a:spcBef>
              <a:spcAft>
                <a:spcPts val="2400"/>
              </a:spcAft>
              <a:buFont typeface="Wingdings" pitchFamily="2" charset="2"/>
              <a:buNone/>
              <a:defRPr/>
            </a:pPr>
            <a:r>
              <a:rPr lang="en-US" sz="3400" dirty="0">
                <a:solidFill>
                  <a:schemeClr val="bg1"/>
                </a:solidFill>
                <a:effectLst>
                  <a:outerShdw blurRad="38100" dist="38100" dir="2700000" algn="tl">
                    <a:srgbClr val="000000">
                      <a:alpha val="43137"/>
                    </a:srgbClr>
                  </a:outerShdw>
                </a:effectLst>
              </a:rPr>
              <a:t>Daniel interprets, 3rd person, gentile nations</a:t>
            </a:r>
          </a:p>
          <a:p>
            <a:pPr marL="1027113" lvl="1" indent="-569913" eaLnBrk="1" hangingPunct="1">
              <a:spcBef>
                <a:spcPts val="0"/>
              </a:spcBef>
              <a:spcAft>
                <a:spcPts val="2400"/>
              </a:spcAft>
              <a:buClr>
                <a:srgbClr val="CC99FF"/>
              </a:buClr>
              <a:buSzPct val="100000"/>
              <a:buFont typeface="+mj-lt"/>
              <a:buAutoNum type="alphaUcPeriod"/>
              <a:defRPr/>
            </a:pPr>
            <a:r>
              <a:rPr lang="en-US" sz="3400" dirty="0">
                <a:solidFill>
                  <a:schemeClr val="bg1"/>
                </a:solidFill>
                <a:effectLst>
                  <a:outerShdw blurRad="38100" dist="38100" dir="2700000" algn="tl">
                    <a:srgbClr val="000000">
                      <a:alpha val="43137"/>
                    </a:srgbClr>
                  </a:outerShdw>
                </a:effectLst>
              </a:rPr>
              <a:t>Intro “Hebrew” (1)</a:t>
            </a:r>
          </a:p>
          <a:p>
            <a:pPr marL="1027113" lvl="1" indent="-569913">
              <a:spcBef>
                <a:spcPts val="0"/>
              </a:spcBef>
              <a:spcAft>
                <a:spcPts val="2400"/>
              </a:spcAft>
              <a:buClr>
                <a:srgbClr val="CC99FF"/>
              </a:buClr>
              <a:buSzPct val="100000"/>
              <a:buFont typeface="+mj-lt"/>
              <a:buAutoNum type="alphaUcPeriod"/>
              <a:defRPr/>
            </a:pPr>
            <a:r>
              <a:rPr lang="en-US" sz="3400" b="1" u="sng" dirty="0">
                <a:solidFill>
                  <a:srgbClr val="FFFFCC"/>
                </a:solidFill>
                <a:effectLst>
                  <a:outerShdw blurRad="38100" dist="38100" dir="2700000" algn="tl">
                    <a:srgbClr val="000000">
                      <a:alpha val="43137"/>
                    </a:srgbClr>
                  </a:outerShdw>
                </a:effectLst>
              </a:rPr>
              <a:t>Aramaic </a:t>
            </a:r>
            <a:r>
              <a:rPr lang="en-US" sz="3400" b="1" i="1" u="sng" dirty="0">
                <a:solidFill>
                  <a:srgbClr val="FFFFCC"/>
                </a:solidFill>
                <a:effectLst>
                  <a:outerShdw blurRad="38100" dist="38100" dir="2700000" algn="tl">
                    <a:srgbClr val="000000">
                      <a:alpha val="43137"/>
                    </a:srgbClr>
                  </a:outerShdw>
                </a:effectLst>
              </a:rPr>
              <a:t>chiasm</a:t>
            </a:r>
            <a:r>
              <a:rPr lang="en-US" sz="3400" b="1" u="sng" dirty="0">
                <a:solidFill>
                  <a:srgbClr val="FFFFCC"/>
                </a:solidFill>
                <a:effectLst>
                  <a:outerShdw blurRad="38100" dist="38100" dir="2700000" algn="tl">
                    <a:srgbClr val="000000">
                      <a:alpha val="43137"/>
                    </a:srgbClr>
                  </a:outerShdw>
                </a:effectLst>
              </a:rPr>
              <a:t> (2-7)</a:t>
            </a:r>
          </a:p>
        </p:txBody>
      </p:sp>
      <p:pic>
        <p:nvPicPr>
          <p:cNvPr id="23555"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3" y="5381625"/>
            <a:ext cx="3546475" cy="1371600"/>
          </a:xfrm>
          <a:prstGeom prst="rect">
            <a:avLst/>
          </a:prstGeom>
          <a:noFill/>
          <a:ln w="9525">
            <a:noFill/>
            <a:miter lim="800000"/>
            <a:headEnd/>
            <a:tailEnd/>
          </a:ln>
        </p:spPr>
      </p:pic>
    </p:spTree>
    <p:extLst>
      <p:ext uri="{BB962C8B-B14F-4D97-AF65-F5344CB8AC3E}">
        <p14:creationId xmlns:p14="http://schemas.microsoft.com/office/powerpoint/2010/main" val="3216165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76200" y="528179"/>
            <a:ext cx="8991600" cy="620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344488" lvl="1" indent="-344488" eaLnBrk="1" hangingPunct="1">
              <a:spcBef>
                <a:spcPts val="0"/>
              </a:spcBef>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Palm Sunday statements </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19:37-38</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19:39-40</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19:42</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19:44</a:t>
            </a:r>
          </a:p>
          <a:p>
            <a:pPr marL="344488" lvl="1" indent="-344488" eaLnBrk="1" hangingPunct="1">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Israel held accountable for knowing the time (Matt. 16:1-3)</a:t>
            </a:r>
          </a:p>
          <a:p>
            <a:pPr marL="344488" lvl="1" indent="-344488" eaLnBrk="1" hangingPunct="1">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time of Christ’s birth</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Galatians 4:4</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Watchfulness of Simeon &amp; Anna (Luke 2:25-26, 36-38)</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visit of the Magi (Dan. 2:48; Num. 24:17; Deut. 23:4)</a:t>
            </a:r>
          </a:p>
          <a:p>
            <a:pPr marL="344488" lvl="1" indent="-344488" eaLnBrk="1" hangingPunct="1">
              <a:spcBef>
                <a:spcPts val="0"/>
              </a:spcBef>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Messianic Secret (Mark 8:29-30) </a:t>
            </a:r>
          </a:p>
        </p:txBody>
      </p:sp>
      <p:sp>
        <p:nvSpPr>
          <p:cNvPr id="24582" name="Rectangle 3">
            <a:extLst>
              <a:ext uri="{FF2B5EF4-FFF2-40B4-BE49-F238E27FC236}">
                <a16:creationId xmlns:a16="http://schemas.microsoft.com/office/drawing/2014/main" id="{1A3588FF-34EF-48B2-8A8E-A7876E7DB50C}"/>
              </a:ext>
            </a:extLst>
          </p:cNvPr>
          <p:cNvSpPr>
            <a:spLocks noGrp="1" noChangeArrowheads="1"/>
          </p:cNvSpPr>
          <p:nvPr>
            <p:ph type="title" idx="4294967295"/>
          </p:nvPr>
        </p:nvSpPr>
        <p:spPr>
          <a:xfrm>
            <a:off x="2362200" y="31652"/>
            <a:ext cx="4914900" cy="781050"/>
          </a:xfrm>
        </p:spPr>
        <p:txBody>
          <a:bodyPr>
            <a:normAutofit fontScale="90000"/>
          </a:bodyPr>
          <a:lstStyle/>
          <a:p>
            <a:pP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New Testament Perspective</a:t>
            </a:r>
          </a:p>
        </p:txBody>
      </p:sp>
      <p:pic>
        <p:nvPicPr>
          <p:cNvPr id="2" name="Picture 1">
            <a:extLst>
              <a:ext uri="{FF2B5EF4-FFF2-40B4-BE49-F238E27FC236}">
                <a16:creationId xmlns:a16="http://schemas.microsoft.com/office/drawing/2014/main" id="{FDB87BD8-699B-4715-A32C-5DB9AA9C93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9650" y="990600"/>
            <a:ext cx="3132682" cy="2089932"/>
          </a:xfrm>
          <a:prstGeom prst="rect">
            <a:avLst/>
          </a:prstGeom>
        </p:spPr>
      </p:pic>
    </p:spTree>
    <p:extLst>
      <p:ext uri="{BB962C8B-B14F-4D97-AF65-F5344CB8AC3E}">
        <p14:creationId xmlns:p14="http://schemas.microsoft.com/office/powerpoint/2010/main" val="1391189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76200" y="528179"/>
            <a:ext cx="8991600" cy="620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344488" lvl="1" indent="-344488" eaLnBrk="1" hangingPunct="1">
              <a:spcBef>
                <a:spcPts val="0"/>
              </a:spcBef>
              <a:spcAft>
                <a:spcPts val="1200"/>
              </a:spcAft>
              <a:buClr>
                <a:srgbClr val="00FFFF"/>
              </a:buClr>
              <a:buFontTx/>
              <a:buAutoNum type="arabicPeriod"/>
            </a:pPr>
            <a:r>
              <a:rPr lang="en-US" alt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Palm Sunday statements </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19:37-38</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19:39-40</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19:42</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19:44</a:t>
            </a:r>
          </a:p>
          <a:p>
            <a:pPr marL="344488" lvl="1" indent="-344488" eaLnBrk="1" hangingPunct="1">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Israel held accountable for knowing the time (Matt. 16:1-3)</a:t>
            </a:r>
          </a:p>
          <a:p>
            <a:pPr marL="344488" lvl="1" indent="-344488" eaLnBrk="1" hangingPunct="1">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time of Christ’s birth</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Galatians 4:4</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Watchfulness of Simeon &amp; Anna (Luke 2:25-26, 36-38)</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visit of the Magi (Dan. 2:48; Num. 24:17; Deut. 23:4)</a:t>
            </a:r>
          </a:p>
          <a:p>
            <a:pPr marL="344488" lvl="1" indent="-344488" eaLnBrk="1" hangingPunct="1">
              <a:spcBef>
                <a:spcPts val="0"/>
              </a:spcBef>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Messianic Secret (Mark 8:29-30) </a:t>
            </a:r>
          </a:p>
        </p:txBody>
      </p:sp>
      <p:sp>
        <p:nvSpPr>
          <p:cNvPr id="24582" name="Rectangle 3">
            <a:extLst>
              <a:ext uri="{FF2B5EF4-FFF2-40B4-BE49-F238E27FC236}">
                <a16:creationId xmlns:a16="http://schemas.microsoft.com/office/drawing/2014/main" id="{1A3588FF-34EF-48B2-8A8E-A7876E7DB50C}"/>
              </a:ext>
            </a:extLst>
          </p:cNvPr>
          <p:cNvSpPr>
            <a:spLocks noGrp="1" noChangeArrowheads="1"/>
          </p:cNvSpPr>
          <p:nvPr>
            <p:ph type="title" idx="4294967295"/>
          </p:nvPr>
        </p:nvSpPr>
        <p:spPr>
          <a:xfrm>
            <a:off x="2362200" y="31652"/>
            <a:ext cx="4914900" cy="781050"/>
          </a:xfrm>
        </p:spPr>
        <p:txBody>
          <a:bodyPr>
            <a:normAutofit fontScale="90000"/>
          </a:bodyPr>
          <a:lstStyle/>
          <a:p>
            <a:pP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New Testament Perspective</a:t>
            </a:r>
          </a:p>
        </p:txBody>
      </p:sp>
      <p:pic>
        <p:nvPicPr>
          <p:cNvPr id="2" name="Picture 1">
            <a:extLst>
              <a:ext uri="{FF2B5EF4-FFF2-40B4-BE49-F238E27FC236}">
                <a16:creationId xmlns:a16="http://schemas.microsoft.com/office/drawing/2014/main" id="{FDB87BD8-699B-4715-A32C-5DB9AA9C93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9650" y="990600"/>
            <a:ext cx="3132682" cy="2089932"/>
          </a:xfrm>
          <a:prstGeom prst="rect">
            <a:avLst/>
          </a:prstGeom>
        </p:spPr>
      </p:pic>
    </p:spTree>
    <p:extLst>
      <p:ext uri="{BB962C8B-B14F-4D97-AF65-F5344CB8AC3E}">
        <p14:creationId xmlns:p14="http://schemas.microsoft.com/office/powerpoint/2010/main" val="11033812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mn-lt"/>
                <a:ea typeface="+mj-ea"/>
                <a:cs typeface="+mj-cs"/>
              </a:rPr>
              <a:t>Luke 19:37-38 (NASB)</a:t>
            </a:r>
          </a:p>
          <a:p>
            <a:pPr algn="just"/>
            <a:r>
              <a:rPr lang="en-US" sz="3600" dirty="0">
                <a:solidFill>
                  <a:schemeClr val="bg1"/>
                </a:solidFill>
                <a:effectLst>
                  <a:outerShdw blurRad="38100" dist="38100" dir="2700000" algn="tl">
                    <a:srgbClr val="000000">
                      <a:alpha val="43137"/>
                    </a:srgbClr>
                  </a:outerShdw>
                </a:effectLst>
                <a:latin typeface="+mn-lt"/>
              </a:rPr>
              <a:t>As soon as He was approaching, near the descent of the Mount of Olives, the whole crowd of the disciples began to praise God joyfully with a loud voice for all the miracles which they had seen, shouting: “Blessed is the King who comes in the name of the Lord; Peace in heaven and glory in the highest!”</a:t>
            </a:r>
          </a:p>
        </p:txBody>
      </p:sp>
    </p:spTree>
    <p:extLst>
      <p:ext uri="{BB962C8B-B14F-4D97-AF65-F5344CB8AC3E}">
        <p14:creationId xmlns:p14="http://schemas.microsoft.com/office/powerpoint/2010/main" val="12098732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mn-lt"/>
                <a:ea typeface="+mj-ea"/>
                <a:cs typeface="+mj-cs"/>
              </a:rPr>
              <a:t>Luke 19:39-40 (NASB)</a:t>
            </a:r>
          </a:p>
          <a:p>
            <a:pPr algn="just"/>
            <a:r>
              <a:rPr lang="en-US" sz="3600" dirty="0">
                <a:solidFill>
                  <a:schemeClr val="bg1"/>
                </a:solidFill>
                <a:effectLst>
                  <a:outerShdw blurRad="38100" dist="38100" dir="2700000" algn="tl">
                    <a:srgbClr val="000000">
                      <a:alpha val="43137"/>
                    </a:srgbClr>
                  </a:outerShdw>
                </a:effectLst>
                <a:latin typeface="+mn-lt"/>
              </a:rPr>
              <a:t>Some of the Pharisees in the crowd said to Him, “Teacher, rebuke Your disciples.” But Jesus answered, “I tell you, if these become silent, the stones will cry out!”</a:t>
            </a:r>
          </a:p>
          <a:p>
            <a:pPr algn="just">
              <a:spcAft>
                <a:spcPts val="1000"/>
              </a:spcAft>
            </a:pPr>
            <a:endParaRPr lang="en-US" sz="3600"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799442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mn-lt"/>
                <a:ea typeface="+mj-ea"/>
                <a:cs typeface="+mj-cs"/>
              </a:rPr>
              <a:t>Luke 19:42, 44 (NASB)</a:t>
            </a:r>
          </a:p>
          <a:p>
            <a:pPr algn="just"/>
            <a:r>
              <a:rPr lang="en-US" sz="3600" dirty="0">
                <a:solidFill>
                  <a:schemeClr val="bg1"/>
                </a:solidFill>
                <a:effectLst>
                  <a:outerShdw blurRad="38100" dist="38100" dir="2700000" algn="tl">
                    <a:srgbClr val="000000">
                      <a:alpha val="43137"/>
                    </a:srgbClr>
                  </a:outerShdw>
                </a:effectLst>
                <a:latin typeface="+mn-lt"/>
              </a:rPr>
              <a:t>saying, “If you had known in </a:t>
            </a:r>
            <a:r>
              <a:rPr lang="en-US" sz="3600" b="1" u="sng" dirty="0">
                <a:solidFill>
                  <a:srgbClr val="FFFFCC"/>
                </a:solidFill>
                <a:effectLst>
                  <a:outerShdw blurRad="38100" dist="38100" dir="2700000" algn="tl">
                    <a:srgbClr val="000000">
                      <a:alpha val="43137"/>
                    </a:srgbClr>
                  </a:outerShdw>
                </a:effectLst>
                <a:latin typeface="+mn-lt"/>
              </a:rPr>
              <a:t>this day</a:t>
            </a:r>
            <a:r>
              <a:rPr lang="en-US" sz="3600" dirty="0">
                <a:solidFill>
                  <a:schemeClr val="bg1"/>
                </a:solidFill>
                <a:effectLst>
                  <a:outerShdw blurRad="38100" dist="38100" dir="2700000" algn="tl">
                    <a:srgbClr val="000000">
                      <a:alpha val="43137"/>
                    </a:srgbClr>
                  </a:outerShdw>
                </a:effectLst>
                <a:latin typeface="+mn-lt"/>
              </a:rPr>
              <a:t>, even you, the things which make for peace! But now they have been hidden from your eyes…and they will level you to the ground and your children within you, and they will not leave in you one stone upon another, because you did not recognize </a:t>
            </a:r>
            <a:r>
              <a:rPr lang="en-US" sz="3600" b="1" u="sng" dirty="0">
                <a:solidFill>
                  <a:srgbClr val="FFFFCC"/>
                </a:solidFill>
                <a:effectLst>
                  <a:outerShdw blurRad="38100" dist="38100" dir="2700000" algn="tl">
                    <a:srgbClr val="000000">
                      <a:alpha val="43137"/>
                    </a:srgbClr>
                  </a:outerShdw>
                </a:effectLst>
                <a:latin typeface="+mn-lt"/>
              </a:rPr>
              <a:t>the time</a:t>
            </a:r>
            <a:r>
              <a:rPr lang="en-US" sz="3600" dirty="0">
                <a:solidFill>
                  <a:schemeClr val="bg1"/>
                </a:solidFill>
                <a:effectLst>
                  <a:outerShdw blurRad="38100" dist="38100" dir="2700000" algn="tl">
                    <a:srgbClr val="000000">
                      <a:alpha val="43137"/>
                    </a:srgbClr>
                  </a:outerShdw>
                </a:effectLst>
                <a:latin typeface="+mn-lt"/>
              </a:rPr>
              <a:t> of your visitation.”</a:t>
            </a:r>
          </a:p>
        </p:txBody>
      </p:sp>
    </p:spTree>
    <p:extLst>
      <p:ext uri="{BB962C8B-B14F-4D97-AF65-F5344CB8AC3E}">
        <p14:creationId xmlns:p14="http://schemas.microsoft.com/office/powerpoint/2010/main" val="9887542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76200" y="528179"/>
            <a:ext cx="8991600" cy="620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344488" lvl="1" indent="-344488" eaLnBrk="1" hangingPunct="1">
              <a:spcBef>
                <a:spcPts val="0"/>
              </a:spcBef>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Palm Sunday statements </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19:37-38</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19:39-40</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19:42</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19:44</a:t>
            </a:r>
          </a:p>
          <a:p>
            <a:pPr marL="344488" lvl="1" indent="-344488" eaLnBrk="1" hangingPunct="1">
              <a:spcAft>
                <a:spcPts val="1200"/>
              </a:spcAft>
              <a:buClr>
                <a:srgbClr val="00FFFF"/>
              </a:buClr>
              <a:buFontTx/>
              <a:buAutoNum type="arabicPeriod"/>
            </a:pPr>
            <a:r>
              <a:rPr lang="en-US" alt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Israel held accountable for knowing the time (Matt. 16:1-3)</a:t>
            </a:r>
          </a:p>
          <a:p>
            <a:pPr marL="344488" lvl="1" indent="-344488" eaLnBrk="1" hangingPunct="1">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time of Christ’s birth</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Galatians 4:4</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Watchfulness of Simeon &amp; Anna (Luke 2:25-26, 36-38)</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visit of the Magi (Dan. 2:48; Num. 24:17; Deut. 23:4)</a:t>
            </a:r>
          </a:p>
          <a:p>
            <a:pPr marL="344488" lvl="1" indent="-344488" eaLnBrk="1" hangingPunct="1">
              <a:spcBef>
                <a:spcPts val="0"/>
              </a:spcBef>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Messianic Secret (Mark 8:29-30) </a:t>
            </a:r>
          </a:p>
        </p:txBody>
      </p:sp>
      <p:sp>
        <p:nvSpPr>
          <p:cNvPr id="24582" name="Rectangle 3">
            <a:extLst>
              <a:ext uri="{FF2B5EF4-FFF2-40B4-BE49-F238E27FC236}">
                <a16:creationId xmlns:a16="http://schemas.microsoft.com/office/drawing/2014/main" id="{1A3588FF-34EF-48B2-8A8E-A7876E7DB50C}"/>
              </a:ext>
            </a:extLst>
          </p:cNvPr>
          <p:cNvSpPr>
            <a:spLocks noGrp="1" noChangeArrowheads="1"/>
          </p:cNvSpPr>
          <p:nvPr>
            <p:ph type="title" idx="4294967295"/>
          </p:nvPr>
        </p:nvSpPr>
        <p:spPr>
          <a:xfrm>
            <a:off x="2362200" y="31652"/>
            <a:ext cx="4914900" cy="781050"/>
          </a:xfrm>
        </p:spPr>
        <p:txBody>
          <a:bodyPr>
            <a:normAutofit fontScale="90000"/>
          </a:bodyPr>
          <a:lstStyle/>
          <a:p>
            <a:pP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New Testament Perspective</a:t>
            </a:r>
          </a:p>
        </p:txBody>
      </p:sp>
      <p:pic>
        <p:nvPicPr>
          <p:cNvPr id="2" name="Picture 1">
            <a:extLst>
              <a:ext uri="{FF2B5EF4-FFF2-40B4-BE49-F238E27FC236}">
                <a16:creationId xmlns:a16="http://schemas.microsoft.com/office/drawing/2014/main" id="{FDB87BD8-699B-4715-A32C-5DB9AA9C93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9650" y="990600"/>
            <a:ext cx="3132682" cy="2089932"/>
          </a:xfrm>
          <a:prstGeom prst="rect">
            <a:avLst/>
          </a:prstGeom>
        </p:spPr>
      </p:pic>
    </p:spTree>
    <p:extLst>
      <p:ext uri="{BB962C8B-B14F-4D97-AF65-F5344CB8AC3E}">
        <p14:creationId xmlns:p14="http://schemas.microsoft.com/office/powerpoint/2010/main" val="36260219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60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16:1-3 (NASB)</a:t>
            </a:r>
          </a:p>
          <a:p>
            <a:pPr algn="just"/>
            <a:r>
              <a:rPr lang="en-US" sz="3200" dirty="0">
                <a:solidFill>
                  <a:schemeClr val="bg1"/>
                </a:solidFill>
                <a:effectLst>
                  <a:outerShdw blurRad="38100" dist="38100" dir="2700000" algn="tl">
                    <a:srgbClr val="000000">
                      <a:alpha val="43137"/>
                    </a:srgbClr>
                  </a:outerShdw>
                </a:effectLst>
                <a:latin typeface="+mn-lt"/>
              </a:rPr>
              <a:t>The Pharisees and Sadducees came up, and testing Jesus, they asked Him to show them a sign from heaven. But He replied to them, “When it is evening, you say, ‘It will be fair weather, for the sky is red.’ And in the morning, ‘There will be a storm today, for the sky is red and threatening.’ Do you know how to discern the appearance of the sky, but cannot </a:t>
            </a:r>
            <a:r>
              <a:rPr lang="en-US" sz="3200" b="1" u="sng" dirty="0">
                <a:solidFill>
                  <a:srgbClr val="FFFFCC"/>
                </a:solidFill>
                <a:effectLst>
                  <a:outerShdw blurRad="38100" dist="38100" dir="2700000" algn="tl">
                    <a:srgbClr val="000000">
                      <a:alpha val="43137"/>
                    </a:srgbClr>
                  </a:outerShdw>
                </a:effectLst>
                <a:latin typeface="+mn-lt"/>
              </a:rPr>
              <a:t>discern the signs of the times</a:t>
            </a:r>
            <a:r>
              <a:rPr lang="en-US" sz="3200" dirty="0">
                <a:solidFill>
                  <a:schemeClr val="bg1"/>
                </a:solidFill>
                <a:effectLst>
                  <a:outerShdw blurRad="38100" dist="38100" dir="2700000" algn="tl">
                    <a:srgbClr val="000000">
                      <a:alpha val="43137"/>
                    </a:srgbClr>
                  </a:outerShdw>
                </a:effectLst>
                <a:latin typeface="+mn-lt"/>
              </a:rPr>
              <a:t>?” </a:t>
            </a:r>
          </a:p>
        </p:txBody>
      </p:sp>
    </p:spTree>
    <p:extLst>
      <p:ext uri="{BB962C8B-B14F-4D97-AF65-F5344CB8AC3E}">
        <p14:creationId xmlns:p14="http://schemas.microsoft.com/office/powerpoint/2010/main" val="34712569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76200" y="528179"/>
            <a:ext cx="8991600" cy="620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344488" lvl="1" indent="-344488" eaLnBrk="1" hangingPunct="1">
              <a:spcBef>
                <a:spcPts val="0"/>
              </a:spcBef>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Palm Sunday statements </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19:37-38</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19:39-40</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19:42</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19:44</a:t>
            </a:r>
          </a:p>
          <a:p>
            <a:pPr marL="344488" lvl="1" indent="-344488" eaLnBrk="1" hangingPunct="1">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Israel held accountable for knowing the time (Matt. 16:1-3)</a:t>
            </a:r>
          </a:p>
          <a:p>
            <a:pPr marL="344488" lvl="1" indent="-344488" eaLnBrk="1" hangingPunct="1">
              <a:spcAft>
                <a:spcPts val="1200"/>
              </a:spcAft>
              <a:buClr>
                <a:srgbClr val="00FFFF"/>
              </a:buClr>
              <a:buFontTx/>
              <a:buAutoNum type="arabicPeriod"/>
            </a:pPr>
            <a:r>
              <a:rPr lang="en-US" alt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The time of Christ’s birth</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Galatians 4:4</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Watchfulness of Simeon &amp; Anna (Luke 2:25-26, 36-38)</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visit of the Magi (Dan. 2:48; Num. 24:17; Deut. 23:4)</a:t>
            </a:r>
          </a:p>
          <a:p>
            <a:pPr marL="344488" lvl="1" indent="-344488" eaLnBrk="1" hangingPunct="1">
              <a:spcBef>
                <a:spcPts val="0"/>
              </a:spcBef>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Messianic Secret (Mark 8:29-30) </a:t>
            </a:r>
          </a:p>
        </p:txBody>
      </p:sp>
      <p:sp>
        <p:nvSpPr>
          <p:cNvPr id="24582" name="Rectangle 3">
            <a:extLst>
              <a:ext uri="{FF2B5EF4-FFF2-40B4-BE49-F238E27FC236}">
                <a16:creationId xmlns:a16="http://schemas.microsoft.com/office/drawing/2014/main" id="{1A3588FF-34EF-48B2-8A8E-A7876E7DB50C}"/>
              </a:ext>
            </a:extLst>
          </p:cNvPr>
          <p:cNvSpPr>
            <a:spLocks noGrp="1" noChangeArrowheads="1"/>
          </p:cNvSpPr>
          <p:nvPr>
            <p:ph type="title" idx="4294967295"/>
          </p:nvPr>
        </p:nvSpPr>
        <p:spPr>
          <a:xfrm>
            <a:off x="2362200" y="31652"/>
            <a:ext cx="4914900" cy="781050"/>
          </a:xfrm>
        </p:spPr>
        <p:txBody>
          <a:bodyPr>
            <a:normAutofit fontScale="90000"/>
          </a:bodyPr>
          <a:lstStyle/>
          <a:p>
            <a:pP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New Testament Perspective</a:t>
            </a:r>
          </a:p>
        </p:txBody>
      </p:sp>
      <p:pic>
        <p:nvPicPr>
          <p:cNvPr id="2" name="Picture 1">
            <a:extLst>
              <a:ext uri="{FF2B5EF4-FFF2-40B4-BE49-F238E27FC236}">
                <a16:creationId xmlns:a16="http://schemas.microsoft.com/office/drawing/2014/main" id="{FDB87BD8-699B-4715-A32C-5DB9AA9C93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9650" y="990600"/>
            <a:ext cx="3132682" cy="2089932"/>
          </a:xfrm>
          <a:prstGeom prst="rect">
            <a:avLst/>
          </a:prstGeom>
        </p:spPr>
      </p:pic>
    </p:spTree>
    <p:extLst>
      <p:ext uri="{BB962C8B-B14F-4D97-AF65-F5344CB8AC3E}">
        <p14:creationId xmlns:p14="http://schemas.microsoft.com/office/powerpoint/2010/main" val="15267493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76200" y="528179"/>
            <a:ext cx="8991600" cy="620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344488" lvl="1" indent="-344488" eaLnBrk="1" hangingPunct="1">
              <a:spcBef>
                <a:spcPts val="0"/>
              </a:spcBef>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Palm Sunday statements </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19:37-38</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19:39-40</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19:42</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19:44</a:t>
            </a:r>
          </a:p>
          <a:p>
            <a:pPr marL="344488" lvl="1" indent="-344488" eaLnBrk="1" hangingPunct="1">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Israel held accountable for knowing the time (Matt. 16:1-3)</a:t>
            </a:r>
          </a:p>
          <a:p>
            <a:pPr marL="344488" lvl="1" indent="-344488" eaLnBrk="1" hangingPunct="1">
              <a:spcAft>
                <a:spcPts val="1200"/>
              </a:spcAft>
              <a:buClr>
                <a:srgbClr val="00FFFF"/>
              </a:buClr>
              <a:buFontTx/>
              <a:buAutoNum type="arabicPeriod"/>
            </a:pPr>
            <a:r>
              <a:rPr lang="en-US" altLang="en-US" sz="2700" b="1" dirty="0">
                <a:solidFill>
                  <a:srgbClr val="FFFFCC"/>
                </a:solidFill>
                <a:effectLst>
                  <a:outerShdw blurRad="38100" dist="38100" dir="2700000" algn="tl">
                    <a:srgbClr val="000000">
                      <a:alpha val="43137"/>
                    </a:srgbClr>
                  </a:outerShdw>
                </a:effectLst>
                <a:latin typeface="Calibri" panose="020F0502020204030204" pitchFamily="34" charset="0"/>
              </a:rPr>
              <a:t>The time of Christ’s birth</a:t>
            </a:r>
          </a:p>
          <a:p>
            <a:pPr marL="801688" lvl="2" eaLnBrk="1" hangingPunct="1">
              <a:spcAft>
                <a:spcPts val="1200"/>
              </a:spcAft>
              <a:buClr>
                <a:srgbClr val="00FFFF"/>
              </a:buClr>
              <a:buAutoNum type="alphaLcPeriod"/>
            </a:pPr>
            <a:r>
              <a:rPr lang="en-US" alt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Galatians 4:4</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Watchfulness of Simeon &amp; Anna (Luke 2:25-26, 36-38)</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visit of the Magi (Dan. 2:48; Num. 24:17; Deut. 23:4)</a:t>
            </a:r>
          </a:p>
          <a:p>
            <a:pPr marL="344488" lvl="1" indent="-344488" eaLnBrk="1" hangingPunct="1">
              <a:spcBef>
                <a:spcPts val="0"/>
              </a:spcBef>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Messianic Secret (Mark 8:29-30) </a:t>
            </a:r>
          </a:p>
        </p:txBody>
      </p:sp>
      <p:sp>
        <p:nvSpPr>
          <p:cNvPr id="24582" name="Rectangle 3">
            <a:extLst>
              <a:ext uri="{FF2B5EF4-FFF2-40B4-BE49-F238E27FC236}">
                <a16:creationId xmlns:a16="http://schemas.microsoft.com/office/drawing/2014/main" id="{1A3588FF-34EF-48B2-8A8E-A7876E7DB50C}"/>
              </a:ext>
            </a:extLst>
          </p:cNvPr>
          <p:cNvSpPr>
            <a:spLocks noGrp="1" noChangeArrowheads="1"/>
          </p:cNvSpPr>
          <p:nvPr>
            <p:ph type="title" idx="4294967295"/>
          </p:nvPr>
        </p:nvSpPr>
        <p:spPr>
          <a:xfrm>
            <a:off x="2362200" y="31652"/>
            <a:ext cx="4914900" cy="781050"/>
          </a:xfrm>
        </p:spPr>
        <p:txBody>
          <a:bodyPr>
            <a:normAutofit fontScale="90000"/>
          </a:bodyPr>
          <a:lstStyle/>
          <a:p>
            <a:pP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New Testament Perspective</a:t>
            </a:r>
          </a:p>
        </p:txBody>
      </p:sp>
      <p:pic>
        <p:nvPicPr>
          <p:cNvPr id="2" name="Picture 1">
            <a:extLst>
              <a:ext uri="{FF2B5EF4-FFF2-40B4-BE49-F238E27FC236}">
                <a16:creationId xmlns:a16="http://schemas.microsoft.com/office/drawing/2014/main" id="{FDB87BD8-699B-4715-A32C-5DB9AA9C93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9650" y="990600"/>
            <a:ext cx="3132682" cy="2089932"/>
          </a:xfrm>
          <a:prstGeom prst="rect">
            <a:avLst/>
          </a:prstGeom>
        </p:spPr>
      </p:pic>
    </p:spTree>
    <p:extLst>
      <p:ext uri="{BB962C8B-B14F-4D97-AF65-F5344CB8AC3E}">
        <p14:creationId xmlns:p14="http://schemas.microsoft.com/office/powerpoint/2010/main" val="36233098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213" y="163513"/>
            <a:ext cx="8791575" cy="6530975"/>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64514" name="Rectangle 1"/>
          <p:cNvSpPr>
            <a:spLocks noChangeArrowheads="1"/>
          </p:cNvSpPr>
          <p:nvPr/>
        </p:nvSpPr>
        <p:spPr bwMode="auto">
          <a:xfrm>
            <a:off x="457200" y="169686"/>
            <a:ext cx="7924800"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400" dirty="0">
                <a:solidFill>
                  <a:srgbClr val="00FFFF"/>
                </a:solidFill>
                <a:effectLst>
                  <a:outerShdw blurRad="38100" dist="38100" dir="2700000" algn="tl">
                    <a:srgbClr val="000000">
                      <a:alpha val="43137"/>
                    </a:srgbClr>
                  </a:outerShdw>
                </a:effectLst>
                <a:latin typeface="Calibri" panose="020F0502020204030204" pitchFamily="34" charset="0"/>
                <a:cs typeface="+mn-cs"/>
              </a:rPr>
              <a:t>Galatians 4:4 (NASB)</a:t>
            </a:r>
          </a:p>
          <a:p>
            <a:pPr algn="just"/>
            <a:r>
              <a:rPr lang="en-US" altLang="en-US" sz="40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sz="4000" dirty="0">
                <a:solidFill>
                  <a:schemeClr val="bg1"/>
                </a:solidFill>
                <a:effectLst>
                  <a:outerShdw blurRad="38100" dist="38100" dir="2700000" algn="tl">
                    <a:srgbClr val="000000">
                      <a:alpha val="43137"/>
                    </a:srgbClr>
                  </a:outerShdw>
                </a:effectLst>
                <a:latin typeface="Calibri" panose="020F0502020204030204" pitchFamily="34" charset="0"/>
              </a:rPr>
              <a:t>But when </a:t>
            </a:r>
            <a:r>
              <a:rPr lang="en-US" sz="4000" b="1" i="1" u="sng" dirty="0">
                <a:solidFill>
                  <a:srgbClr val="FFFFCC"/>
                </a:solidFill>
                <a:effectLst>
                  <a:outerShdw blurRad="38100" dist="38100" dir="2700000" algn="tl">
                    <a:srgbClr val="000000">
                      <a:alpha val="43137"/>
                    </a:srgbClr>
                  </a:outerShdw>
                </a:effectLst>
                <a:latin typeface="Calibri" panose="020F0502020204030204" pitchFamily="34" charset="0"/>
              </a:rPr>
              <a:t>the fullness of the time came</a:t>
            </a:r>
            <a:r>
              <a:rPr lang="en-US" sz="4000" dirty="0">
                <a:solidFill>
                  <a:schemeClr val="bg1"/>
                </a:solidFill>
                <a:effectLst>
                  <a:outerShdw blurRad="38100" dist="38100" dir="2700000" algn="tl">
                    <a:srgbClr val="000000">
                      <a:alpha val="43137"/>
                    </a:srgbClr>
                  </a:outerShdw>
                </a:effectLst>
                <a:latin typeface="Calibri" panose="020F0502020204030204" pitchFamily="34" charset="0"/>
              </a:rPr>
              <a:t>, God sent forth His Son, born of a woman, born under the Law.</a:t>
            </a:r>
            <a:r>
              <a:rPr lang="en-US" altLang="en-US" sz="4000" dirty="0">
                <a:solidFill>
                  <a:schemeClr val="bg1"/>
                </a:solidFill>
                <a:effectLst>
                  <a:outerShdw blurRad="38100" dist="38100" dir="2700000" algn="tl">
                    <a:srgbClr val="000000">
                      <a:alpha val="43137"/>
                    </a:srgbClr>
                  </a:outerShdw>
                </a:effectLst>
                <a:latin typeface="Calibri" panose="020F0502020204030204" pitchFamily="34" charset="0"/>
              </a:rPr>
              <a:t>”</a:t>
            </a:r>
          </a:p>
        </p:txBody>
      </p:sp>
      <p:pic>
        <p:nvPicPr>
          <p:cNvPr id="5" name="Picture 5" descr="C:\Documents and Settings\Owner\Application Data\Microsoft\Media Catalog\Downloaded Clips\cl5e\j0237315.wmf">
            <a:extLst>
              <a:ext uri="{FF2B5EF4-FFF2-40B4-BE49-F238E27FC236}">
                <a16:creationId xmlns:a16="http://schemas.microsoft.com/office/drawing/2014/main" id="{AF3D3219-F052-4EA8-A59E-AC6015C7A7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86134" y="2819400"/>
            <a:ext cx="157173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25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type="body" idx="1"/>
          </p:nvPr>
        </p:nvSpPr>
        <p:spPr>
          <a:xfrm>
            <a:off x="2286000" y="1600200"/>
            <a:ext cx="6629400" cy="5029200"/>
          </a:xfrm>
        </p:spPr>
        <p:txBody>
          <a:bodyPr/>
          <a:lstStyle/>
          <a:p>
            <a:pPr marL="573088" lvl="1" indent="-569913">
              <a:spcBef>
                <a:spcPts val="0"/>
              </a:spcBef>
              <a:spcAft>
                <a:spcPts val="2400"/>
              </a:spcAft>
              <a:buClr>
                <a:srgbClr val="CC99FF"/>
              </a:buClr>
              <a:buSzPct val="100000"/>
              <a:buFont typeface="+mj-lt"/>
              <a:buAutoNum type="alphaUcPeriod" startAt="2"/>
              <a:defRPr/>
            </a:pPr>
            <a:r>
              <a:rPr lang="en-US" sz="3400" dirty="0">
                <a:solidFill>
                  <a:schemeClr val="bg1"/>
                </a:solidFill>
                <a:effectLst>
                  <a:outerShdw blurRad="38100" dist="38100" dir="2700000" algn="tl">
                    <a:srgbClr val="000000">
                      <a:alpha val="43137"/>
                    </a:srgbClr>
                  </a:outerShdw>
                </a:effectLst>
              </a:rPr>
              <a:t>Chiasm “Aramaic” ( 2-7)</a:t>
            </a:r>
          </a:p>
          <a:p>
            <a:pPr marL="533400" indent="-533400" eaLnBrk="1" hangingPunct="1">
              <a:lnSpc>
                <a:spcPct val="100000"/>
              </a:lnSpc>
              <a:buFont typeface="Wingdings" pitchFamily="2" charset="2"/>
              <a:buNone/>
            </a:pPr>
            <a:r>
              <a:rPr lang="en-US" sz="3200" dirty="0">
                <a:solidFill>
                  <a:schemeClr val="bg1"/>
                </a:solidFill>
                <a:effectLst>
                  <a:outerShdw blurRad="38100" dist="38100" dir="2700000" algn="tl">
                    <a:srgbClr val="000000">
                      <a:alpha val="43137"/>
                    </a:srgbClr>
                  </a:outerShdw>
                </a:effectLst>
              </a:rPr>
              <a:t>1. Gentile History (2)</a:t>
            </a:r>
          </a:p>
          <a:p>
            <a:pPr marL="457200" lvl="1" indent="-457200" eaLnBrk="1" hangingPunct="1">
              <a:lnSpc>
                <a:spcPct val="100000"/>
              </a:lnSpc>
              <a:buFont typeface="Wingdings" pitchFamily="2" charset="2"/>
              <a:buNone/>
            </a:pPr>
            <a:r>
              <a:rPr lang="en-US" sz="3200" dirty="0">
                <a:solidFill>
                  <a:schemeClr val="bg1"/>
                </a:solidFill>
                <a:effectLst>
                  <a:outerShdw blurRad="38100" dist="38100" dir="2700000" algn="tl">
                    <a:srgbClr val="000000">
                      <a:alpha val="43137"/>
                    </a:srgbClr>
                  </a:outerShdw>
                </a:effectLst>
              </a:rPr>
              <a:t>	2. Protection (3)</a:t>
            </a:r>
          </a:p>
          <a:p>
            <a:pPr marL="1371600" lvl="2" indent="-457200" eaLnBrk="1" hangingPunct="1">
              <a:lnSpc>
                <a:spcPct val="100000"/>
              </a:lnSpc>
              <a:buFont typeface="Wingdings" pitchFamily="2" charset="2"/>
              <a:buNone/>
            </a:pPr>
            <a:r>
              <a:rPr lang="en-US" sz="3200" dirty="0">
                <a:solidFill>
                  <a:schemeClr val="bg1"/>
                </a:solidFill>
                <a:effectLst>
                  <a:outerShdw blurRad="38100" dist="38100" dir="2700000" algn="tl">
                    <a:srgbClr val="000000">
                      <a:alpha val="43137"/>
                    </a:srgbClr>
                  </a:outerShdw>
                </a:effectLst>
              </a:rPr>
              <a:t>3. Revelation to a gentile king (4)</a:t>
            </a:r>
          </a:p>
          <a:p>
            <a:pPr marL="1371600" lvl="2" indent="-457200" eaLnBrk="1" hangingPunct="1">
              <a:lnSpc>
                <a:spcPct val="100000"/>
              </a:lnSpc>
              <a:buFont typeface="Wingdings" pitchFamily="2" charset="2"/>
              <a:buNone/>
            </a:pPr>
            <a:r>
              <a:rPr lang="en-US" sz="3200" dirty="0">
                <a:solidFill>
                  <a:schemeClr val="bg1"/>
                </a:solidFill>
                <a:effectLst>
                  <a:outerShdw blurRad="38100" dist="38100" dir="2700000" algn="tl">
                    <a:srgbClr val="000000">
                      <a:alpha val="43137"/>
                    </a:srgbClr>
                  </a:outerShdw>
                </a:effectLst>
              </a:rPr>
              <a:t>3. Revelation to a gentile king (5)</a:t>
            </a:r>
          </a:p>
          <a:p>
            <a:pPr marL="457200" lvl="1" indent="-457200" eaLnBrk="1" hangingPunct="1">
              <a:lnSpc>
                <a:spcPct val="100000"/>
              </a:lnSpc>
              <a:buFont typeface="Wingdings" pitchFamily="2" charset="2"/>
              <a:buNone/>
            </a:pPr>
            <a:r>
              <a:rPr lang="en-US" sz="3200" dirty="0">
                <a:solidFill>
                  <a:schemeClr val="bg1"/>
                </a:solidFill>
                <a:effectLst>
                  <a:outerShdw blurRad="38100" dist="38100" dir="2700000" algn="tl">
                    <a:srgbClr val="000000">
                      <a:alpha val="43137"/>
                    </a:srgbClr>
                  </a:outerShdw>
                </a:effectLst>
              </a:rPr>
              <a:t>	2. Protection (6)</a:t>
            </a:r>
          </a:p>
          <a:p>
            <a:pPr marL="533400" indent="-533400" eaLnBrk="1" hangingPunct="1">
              <a:lnSpc>
                <a:spcPct val="100000"/>
              </a:lnSpc>
              <a:buFont typeface="Wingdings" pitchFamily="2" charset="2"/>
              <a:buNone/>
            </a:pPr>
            <a:r>
              <a:rPr lang="en-US" sz="3200" dirty="0">
                <a:solidFill>
                  <a:schemeClr val="bg1"/>
                </a:solidFill>
                <a:effectLst>
                  <a:outerShdw blurRad="38100" dist="38100" dir="2700000" algn="tl">
                    <a:srgbClr val="000000">
                      <a:alpha val="43137"/>
                    </a:srgbClr>
                  </a:outerShdw>
                </a:effectLst>
              </a:rPr>
              <a:t>1. Gentile history (7)</a:t>
            </a:r>
          </a:p>
          <a:p>
            <a:pPr marL="533400" indent="-533400" eaLnBrk="1" hangingPunct="1">
              <a:lnSpc>
                <a:spcPct val="90000"/>
              </a:lnSpc>
              <a:buFont typeface="Wingdings" pitchFamily="2" charset="2"/>
              <a:buNone/>
            </a:pPr>
            <a:endParaRPr lang="en-US" dirty="0">
              <a:effectLst>
                <a:outerShdw blurRad="38100" dist="38100" dir="2700000" algn="tl">
                  <a:srgbClr val="000000">
                    <a:alpha val="43137"/>
                  </a:srgbClr>
                </a:outerShdw>
              </a:effectLst>
            </a:endParaRPr>
          </a:p>
        </p:txBody>
      </p:sp>
      <p:grpSp>
        <p:nvGrpSpPr>
          <p:cNvPr id="25602" name="Group 2"/>
          <p:cNvGrpSpPr>
            <a:grpSpLocks/>
          </p:cNvGrpSpPr>
          <p:nvPr/>
        </p:nvGrpSpPr>
        <p:grpSpPr bwMode="auto">
          <a:xfrm>
            <a:off x="457200" y="2590800"/>
            <a:ext cx="1752600" cy="2971800"/>
            <a:chOff x="672" y="1152"/>
            <a:chExt cx="1104" cy="2400"/>
          </a:xfrm>
        </p:grpSpPr>
        <p:sp>
          <p:nvSpPr>
            <p:cNvPr id="25605" name="Line 3"/>
            <p:cNvSpPr>
              <a:spLocks noChangeShapeType="1"/>
            </p:cNvSpPr>
            <p:nvPr/>
          </p:nvSpPr>
          <p:spPr bwMode="auto">
            <a:xfrm>
              <a:off x="720" y="1152"/>
              <a:ext cx="1056" cy="2352"/>
            </a:xfrm>
            <a:prstGeom prst="line">
              <a:avLst/>
            </a:prstGeom>
            <a:noFill/>
            <a:ln w="76200">
              <a:solidFill>
                <a:srgbClr val="FFFFCC"/>
              </a:solidFill>
              <a:round/>
              <a:headEnd/>
              <a:tailEnd/>
            </a:ln>
          </p:spPr>
          <p:txBody>
            <a:bodyPr/>
            <a:lstStyle/>
            <a:p>
              <a:endParaRPr lang="en-US">
                <a:effectLst>
                  <a:outerShdw blurRad="38100" dist="38100" dir="2700000" algn="tl">
                    <a:srgbClr val="000000">
                      <a:alpha val="43137"/>
                    </a:srgbClr>
                  </a:outerShdw>
                </a:effectLst>
              </a:endParaRPr>
            </a:p>
          </p:txBody>
        </p:sp>
        <p:sp>
          <p:nvSpPr>
            <p:cNvPr id="25606" name="Line 4"/>
            <p:cNvSpPr>
              <a:spLocks noChangeShapeType="1"/>
            </p:cNvSpPr>
            <p:nvPr/>
          </p:nvSpPr>
          <p:spPr bwMode="auto">
            <a:xfrm flipH="1">
              <a:off x="672" y="1200"/>
              <a:ext cx="1056" cy="2352"/>
            </a:xfrm>
            <a:prstGeom prst="line">
              <a:avLst/>
            </a:prstGeom>
            <a:noFill/>
            <a:ln w="76200">
              <a:solidFill>
                <a:srgbClr val="FFFFCC"/>
              </a:solidFill>
              <a:round/>
              <a:headEnd/>
              <a:tailEnd/>
            </a:ln>
          </p:spPr>
          <p:txBody>
            <a:bodyPr/>
            <a:lstStyle/>
            <a:p>
              <a:endParaRPr lang="en-US">
                <a:effectLst>
                  <a:outerShdw blurRad="38100" dist="38100" dir="2700000" algn="tl">
                    <a:srgbClr val="000000">
                      <a:alpha val="43137"/>
                    </a:srgbClr>
                  </a:outerShdw>
                </a:effectLst>
              </a:endParaRPr>
            </a:p>
          </p:txBody>
        </p:sp>
      </p:grpSp>
      <p:pic>
        <p:nvPicPr>
          <p:cNvPr id="25603"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0" y="5662613"/>
            <a:ext cx="2819400" cy="1090612"/>
          </a:xfrm>
          <a:prstGeom prst="rect">
            <a:avLst/>
          </a:prstGeom>
          <a:noFill/>
          <a:ln w="9525">
            <a:noFill/>
            <a:miter lim="800000"/>
            <a:headEnd/>
            <a:tailEnd/>
          </a:ln>
        </p:spPr>
      </p:pic>
      <p:sp>
        <p:nvSpPr>
          <p:cNvPr id="10" name="Rectangle 6">
            <a:extLst>
              <a:ext uri="{FF2B5EF4-FFF2-40B4-BE49-F238E27FC236}">
                <a16:creationId xmlns:a16="http://schemas.microsoft.com/office/drawing/2014/main" id="{896F70F8-4116-481F-AE6E-6BC85EE885BB}"/>
              </a:ext>
            </a:extLst>
          </p:cNvPr>
          <p:cNvSpPr txBox="1">
            <a:spLocks noChangeArrowheads="1"/>
          </p:cNvSpPr>
          <p:nvPr/>
        </p:nvSpPr>
        <p:spPr>
          <a:xfrm>
            <a:off x="2438400" y="228600"/>
            <a:ext cx="4267200" cy="7366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Synthetic Outline</a:t>
            </a:r>
          </a:p>
        </p:txBody>
      </p:sp>
    </p:spTree>
    <p:extLst>
      <p:ext uri="{BB962C8B-B14F-4D97-AF65-F5344CB8AC3E}">
        <p14:creationId xmlns:p14="http://schemas.microsoft.com/office/powerpoint/2010/main" val="28177751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76200" y="528179"/>
            <a:ext cx="8991600" cy="620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344488" lvl="1" indent="-344488" eaLnBrk="1" hangingPunct="1">
              <a:spcBef>
                <a:spcPts val="0"/>
              </a:spcBef>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Palm Sunday statements </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19:37-38</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19:39-40</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19:42</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19:44</a:t>
            </a:r>
          </a:p>
          <a:p>
            <a:pPr marL="344488" lvl="1" indent="-344488" eaLnBrk="1" hangingPunct="1">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Israel held accountable for knowing the time (Matt. 16:1-3)</a:t>
            </a:r>
          </a:p>
          <a:p>
            <a:pPr marL="344488" lvl="1" indent="-344488" eaLnBrk="1" hangingPunct="1">
              <a:spcAft>
                <a:spcPts val="1200"/>
              </a:spcAft>
              <a:buClr>
                <a:srgbClr val="00FFFF"/>
              </a:buClr>
              <a:buFontTx/>
              <a:buAutoNum type="arabicPeriod"/>
            </a:pPr>
            <a:r>
              <a:rPr lang="en-US" altLang="en-US" sz="2700" b="1" dirty="0">
                <a:solidFill>
                  <a:srgbClr val="FFFFCC"/>
                </a:solidFill>
                <a:effectLst>
                  <a:outerShdw blurRad="38100" dist="38100" dir="2700000" algn="tl">
                    <a:srgbClr val="000000">
                      <a:alpha val="43137"/>
                    </a:srgbClr>
                  </a:outerShdw>
                </a:effectLst>
                <a:latin typeface="Calibri" panose="020F0502020204030204" pitchFamily="34" charset="0"/>
              </a:rPr>
              <a:t>The time of Christ’s birth</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Galatians 4:4</a:t>
            </a:r>
          </a:p>
          <a:p>
            <a:pPr marL="801688" lvl="2" eaLnBrk="1" hangingPunct="1">
              <a:spcAft>
                <a:spcPts val="1200"/>
              </a:spcAft>
              <a:buClr>
                <a:srgbClr val="00FFFF"/>
              </a:buClr>
              <a:buAutoNum type="alphaLcPeriod"/>
            </a:pPr>
            <a:r>
              <a:rPr lang="en-US" alt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Watchfulness of Simeon &amp; Anna (Luke 2:25-26, 36-38)</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visit of the Magi (Dan. 2:48; Num. 24:17; Deut. 23:4)</a:t>
            </a:r>
          </a:p>
          <a:p>
            <a:pPr marL="344488" lvl="1" indent="-344488" eaLnBrk="1" hangingPunct="1">
              <a:spcBef>
                <a:spcPts val="0"/>
              </a:spcBef>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Messianic Secret (Mark 8:29-30) </a:t>
            </a:r>
          </a:p>
        </p:txBody>
      </p:sp>
      <p:sp>
        <p:nvSpPr>
          <p:cNvPr id="24582" name="Rectangle 3">
            <a:extLst>
              <a:ext uri="{FF2B5EF4-FFF2-40B4-BE49-F238E27FC236}">
                <a16:creationId xmlns:a16="http://schemas.microsoft.com/office/drawing/2014/main" id="{1A3588FF-34EF-48B2-8A8E-A7876E7DB50C}"/>
              </a:ext>
            </a:extLst>
          </p:cNvPr>
          <p:cNvSpPr>
            <a:spLocks noGrp="1" noChangeArrowheads="1"/>
          </p:cNvSpPr>
          <p:nvPr>
            <p:ph type="title" idx="4294967295"/>
          </p:nvPr>
        </p:nvSpPr>
        <p:spPr>
          <a:xfrm>
            <a:off x="2362200" y="31652"/>
            <a:ext cx="4914900" cy="781050"/>
          </a:xfrm>
        </p:spPr>
        <p:txBody>
          <a:bodyPr>
            <a:normAutofit fontScale="90000"/>
          </a:bodyPr>
          <a:lstStyle/>
          <a:p>
            <a:pP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New Testament Perspective</a:t>
            </a:r>
          </a:p>
        </p:txBody>
      </p:sp>
      <p:pic>
        <p:nvPicPr>
          <p:cNvPr id="2" name="Picture 1">
            <a:extLst>
              <a:ext uri="{FF2B5EF4-FFF2-40B4-BE49-F238E27FC236}">
                <a16:creationId xmlns:a16="http://schemas.microsoft.com/office/drawing/2014/main" id="{FDB87BD8-699B-4715-A32C-5DB9AA9C93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9650" y="990600"/>
            <a:ext cx="3132682" cy="2089932"/>
          </a:xfrm>
          <a:prstGeom prst="rect">
            <a:avLst/>
          </a:prstGeom>
        </p:spPr>
      </p:pic>
    </p:spTree>
    <p:extLst>
      <p:ext uri="{BB962C8B-B14F-4D97-AF65-F5344CB8AC3E}">
        <p14:creationId xmlns:p14="http://schemas.microsoft.com/office/powerpoint/2010/main" val="6998549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76200" y="528179"/>
            <a:ext cx="9067800" cy="620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344488" lvl="1" indent="-344488" eaLnBrk="1" hangingPunct="1">
              <a:spcBef>
                <a:spcPts val="0"/>
              </a:spcBef>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Palm Sunday statements </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19:37-38</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19:39-40</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19:42</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19:44</a:t>
            </a:r>
          </a:p>
          <a:p>
            <a:pPr marL="344488" lvl="1" indent="-344488" eaLnBrk="1" hangingPunct="1">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Israel held accountable for knowing the time (Matt. 16:1-3)</a:t>
            </a:r>
          </a:p>
          <a:p>
            <a:pPr marL="344488" lvl="1" indent="-344488" eaLnBrk="1" hangingPunct="1">
              <a:spcAft>
                <a:spcPts val="1200"/>
              </a:spcAft>
              <a:buClr>
                <a:srgbClr val="00FFFF"/>
              </a:buClr>
              <a:buFontTx/>
              <a:buAutoNum type="arabicPeriod"/>
            </a:pPr>
            <a:r>
              <a:rPr lang="en-US" altLang="en-US" sz="2700" b="1" dirty="0">
                <a:solidFill>
                  <a:srgbClr val="FFFFCC"/>
                </a:solidFill>
                <a:effectLst>
                  <a:outerShdw blurRad="38100" dist="38100" dir="2700000" algn="tl">
                    <a:srgbClr val="000000">
                      <a:alpha val="43137"/>
                    </a:srgbClr>
                  </a:outerShdw>
                </a:effectLst>
                <a:latin typeface="Calibri" panose="020F0502020204030204" pitchFamily="34" charset="0"/>
              </a:rPr>
              <a:t>The time of Christ’s birth</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Galatians 4:4</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Watchfulness of Simeon &amp; Anna (Luke 2:25-26, 36-38)</a:t>
            </a:r>
          </a:p>
          <a:p>
            <a:pPr marL="801688" lvl="2" eaLnBrk="1" hangingPunct="1">
              <a:spcAft>
                <a:spcPts val="1200"/>
              </a:spcAft>
              <a:buClr>
                <a:srgbClr val="00FFFF"/>
              </a:buClr>
              <a:buAutoNum type="alphaLcPeriod"/>
            </a:pPr>
            <a:r>
              <a:rPr lang="en-US" alt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The visit of the Magi (Dan. 2:48; Num. 24:17; Deut. 23:4)</a:t>
            </a:r>
          </a:p>
          <a:p>
            <a:pPr marL="344488" lvl="1" indent="-344488" eaLnBrk="1" hangingPunct="1">
              <a:spcBef>
                <a:spcPts val="0"/>
              </a:spcBef>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Messianic Secret (Mark 8:29-30) </a:t>
            </a:r>
          </a:p>
        </p:txBody>
      </p:sp>
      <p:sp>
        <p:nvSpPr>
          <p:cNvPr id="24582" name="Rectangle 3">
            <a:extLst>
              <a:ext uri="{FF2B5EF4-FFF2-40B4-BE49-F238E27FC236}">
                <a16:creationId xmlns:a16="http://schemas.microsoft.com/office/drawing/2014/main" id="{1A3588FF-34EF-48B2-8A8E-A7876E7DB50C}"/>
              </a:ext>
            </a:extLst>
          </p:cNvPr>
          <p:cNvSpPr>
            <a:spLocks noGrp="1" noChangeArrowheads="1"/>
          </p:cNvSpPr>
          <p:nvPr>
            <p:ph type="title" idx="4294967295"/>
          </p:nvPr>
        </p:nvSpPr>
        <p:spPr>
          <a:xfrm>
            <a:off x="2362200" y="31652"/>
            <a:ext cx="4914900" cy="781050"/>
          </a:xfrm>
        </p:spPr>
        <p:txBody>
          <a:bodyPr>
            <a:normAutofit fontScale="90000"/>
          </a:bodyPr>
          <a:lstStyle/>
          <a:p>
            <a:pP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New Testament Perspective</a:t>
            </a:r>
          </a:p>
        </p:txBody>
      </p:sp>
      <p:pic>
        <p:nvPicPr>
          <p:cNvPr id="2" name="Picture 1">
            <a:extLst>
              <a:ext uri="{FF2B5EF4-FFF2-40B4-BE49-F238E27FC236}">
                <a16:creationId xmlns:a16="http://schemas.microsoft.com/office/drawing/2014/main" id="{FDB87BD8-699B-4715-A32C-5DB9AA9C93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9650" y="990600"/>
            <a:ext cx="3132682" cy="2089932"/>
          </a:xfrm>
          <a:prstGeom prst="rect">
            <a:avLst/>
          </a:prstGeom>
        </p:spPr>
      </p:pic>
    </p:spTree>
    <p:extLst>
      <p:ext uri="{BB962C8B-B14F-4D97-AF65-F5344CB8AC3E}">
        <p14:creationId xmlns:p14="http://schemas.microsoft.com/office/powerpoint/2010/main" val="7867867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ise men still seek hi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143000"/>
            <a:ext cx="8305800" cy="461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269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2705100" y="228600"/>
            <a:ext cx="3733800" cy="838200"/>
          </a:xfrm>
        </p:spPr>
        <p:txBody>
          <a:bodyPr/>
          <a:lstStyle/>
          <a:p>
            <a:pPr algn="ctr"/>
            <a:r>
              <a:rPr lang="en-US" altLang="en-US" sz="4000" kern="1200" dirty="0">
                <a:solidFill>
                  <a:srgbClr val="00FFFF"/>
                </a:solidFill>
                <a:effectLst>
                  <a:outerShdw blurRad="38100" dist="38100" dir="2700000" algn="tl">
                    <a:srgbClr val="000000">
                      <a:alpha val="43137"/>
                    </a:srgbClr>
                  </a:outerShdw>
                </a:effectLst>
                <a:cs typeface="Calibri" panose="020F0502020204030204" pitchFamily="34" charset="0"/>
              </a:rPr>
              <a:t>East = Babylon</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914400" y="1143000"/>
            <a:ext cx="3429000" cy="4953000"/>
          </a:xfrm>
        </p:spPr>
        <p:txBody>
          <a:bodyPr/>
          <a:lstStyle/>
          <a:p>
            <a:pPr>
              <a:spcBef>
                <a:spcPts val="0"/>
              </a:spcBef>
              <a:spcAft>
                <a:spcPts val="3600"/>
              </a:spcAft>
              <a:defRPr/>
            </a:pPr>
            <a:r>
              <a:rPr lang="en-US" sz="3600" dirty="0">
                <a:solidFill>
                  <a:schemeClr val="bg1"/>
                </a:solidFill>
                <a:effectLst>
                  <a:outerShdw blurRad="38100" dist="38100" dir="2700000" algn="tl">
                    <a:srgbClr val="000000">
                      <a:alpha val="43137"/>
                    </a:srgbClr>
                  </a:outerShdw>
                </a:effectLst>
              </a:rPr>
              <a:t>Genesis 2:8</a:t>
            </a:r>
          </a:p>
          <a:p>
            <a:pPr>
              <a:spcBef>
                <a:spcPts val="0"/>
              </a:spcBef>
              <a:spcAft>
                <a:spcPts val="3600"/>
              </a:spcAft>
              <a:defRPr/>
            </a:pPr>
            <a:r>
              <a:rPr lang="en-US" sz="3600" dirty="0">
                <a:solidFill>
                  <a:schemeClr val="bg1"/>
                </a:solidFill>
                <a:effectLst>
                  <a:outerShdw blurRad="38100" dist="38100" dir="2700000" algn="tl">
                    <a:srgbClr val="000000">
                      <a:alpha val="43137"/>
                    </a:srgbClr>
                  </a:outerShdw>
                </a:effectLst>
              </a:rPr>
              <a:t>Genesis 11:2</a:t>
            </a:r>
          </a:p>
          <a:p>
            <a:pPr>
              <a:spcBef>
                <a:spcPts val="0"/>
              </a:spcBef>
              <a:spcAft>
                <a:spcPts val="3600"/>
              </a:spcAft>
              <a:defRPr/>
            </a:pPr>
            <a:r>
              <a:rPr lang="en-US" sz="3600" dirty="0">
                <a:solidFill>
                  <a:schemeClr val="bg1"/>
                </a:solidFill>
                <a:effectLst>
                  <a:outerShdw blurRad="38100" dist="38100" dir="2700000" algn="tl">
                    <a:srgbClr val="000000">
                      <a:alpha val="43137"/>
                    </a:srgbClr>
                  </a:outerShdw>
                </a:effectLst>
              </a:rPr>
              <a:t>Matthew 2:2</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87462"/>
            <a:ext cx="29337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3257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0920" y="152400"/>
            <a:ext cx="8702161"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7395" name="Oval 3"/>
          <p:cNvSpPr>
            <a:spLocks noChangeArrowheads="1"/>
          </p:cNvSpPr>
          <p:nvPr/>
        </p:nvSpPr>
        <p:spPr bwMode="auto">
          <a:xfrm>
            <a:off x="6858000" y="2895600"/>
            <a:ext cx="1600200" cy="990600"/>
          </a:xfrm>
          <a:prstGeom prst="ellipse">
            <a:avLst/>
          </a:prstGeom>
          <a:noFill/>
          <a:ln w="76200">
            <a:solidFill>
              <a:srgbClr val="CC3300"/>
            </a:solidFill>
            <a:prstDash val="dash"/>
            <a:round/>
            <a:headEnd/>
            <a:tailEnd/>
          </a:ln>
        </p:spPr>
        <p:txBody>
          <a:bodyPr wrap="none" anchor="ctr"/>
          <a:lstStyle/>
          <a:p>
            <a:endParaRPr lang="en-US" dirty="0">
              <a:latin typeface="Calibri" panose="020F0502020204030204" pitchFamily="34" charset="0"/>
            </a:endParaRPr>
          </a:p>
        </p:txBody>
      </p:sp>
    </p:spTree>
    <p:extLst>
      <p:ext uri="{BB962C8B-B14F-4D97-AF65-F5344CB8AC3E}">
        <p14:creationId xmlns:p14="http://schemas.microsoft.com/office/powerpoint/2010/main" val="2689491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115537"/>
            <a:ext cx="8839966" cy="6626926"/>
          </a:xfrm>
          <a:prstGeom prst="rect">
            <a:avLst/>
          </a:prstGeom>
        </p:spPr>
      </p:pic>
    </p:spTree>
    <p:extLst>
      <p:ext uri="{BB962C8B-B14F-4D97-AF65-F5344CB8AC3E}">
        <p14:creationId xmlns:p14="http://schemas.microsoft.com/office/powerpoint/2010/main" val="38168860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213" y="163513"/>
            <a:ext cx="8791575" cy="6530975"/>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64514" name="Rectangle 1"/>
          <p:cNvSpPr>
            <a:spLocks noChangeArrowheads="1"/>
          </p:cNvSpPr>
          <p:nvPr/>
        </p:nvSpPr>
        <p:spPr bwMode="auto">
          <a:xfrm>
            <a:off x="457200" y="169686"/>
            <a:ext cx="83058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400" dirty="0">
                <a:solidFill>
                  <a:srgbClr val="00FFFF"/>
                </a:solidFill>
                <a:effectLst>
                  <a:outerShdw blurRad="38100" dist="38100" dir="2700000" algn="tl">
                    <a:srgbClr val="000000">
                      <a:alpha val="43137"/>
                    </a:srgbClr>
                  </a:outerShdw>
                </a:effectLst>
                <a:latin typeface="Calibri" panose="020F0502020204030204" pitchFamily="34" charset="0"/>
                <a:cs typeface="+mn-cs"/>
              </a:rPr>
              <a:t>Daniel 2:48 (NASB)</a:t>
            </a:r>
          </a:p>
          <a:p>
            <a:pPr algn="just"/>
            <a:r>
              <a:rPr lang="en-US" altLang="en-US" sz="40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sz="4000" dirty="0">
                <a:solidFill>
                  <a:schemeClr val="bg1"/>
                </a:solidFill>
                <a:effectLst>
                  <a:outerShdw blurRad="38100" dist="38100" dir="2700000" algn="tl">
                    <a:srgbClr val="000000">
                      <a:alpha val="43137"/>
                    </a:srgbClr>
                  </a:outerShdw>
                </a:effectLst>
                <a:latin typeface="Calibri" panose="020F0502020204030204" pitchFamily="34" charset="0"/>
              </a:rPr>
              <a:t>Then the king promoted Daniel and gave him many great gifts, and he made him ruler over the whole province of Babylon and chief prefect over all the wise men of Babylon.</a:t>
            </a:r>
            <a:r>
              <a:rPr lang="en-US" altLang="en-US" sz="4000" dirty="0">
                <a:solidFill>
                  <a:schemeClr val="bg1"/>
                </a:solidFill>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1974146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blip>
          <a:stretch>
            <a:fillRect/>
          </a:stretch>
        </p:blipFill>
        <p:spPr>
          <a:xfrm>
            <a:off x="380639" y="417316"/>
            <a:ext cx="8382727" cy="6023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43611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152400" y="228600"/>
            <a:ext cx="8839200" cy="838200"/>
          </a:xfrm>
        </p:spPr>
        <p:txBody>
          <a:bodyPr>
            <a:norm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mn-cs"/>
              </a:rPr>
              <a:t>Balaam's 7 Oracles Blessing Israel (23-24) </a:t>
            </a:r>
          </a:p>
        </p:txBody>
      </p:sp>
      <p:sp>
        <p:nvSpPr>
          <p:cNvPr id="43011" name="Rectangle 3"/>
          <p:cNvSpPr>
            <a:spLocks noGrp="1" noChangeArrowheads="1"/>
          </p:cNvSpPr>
          <p:nvPr>
            <p:ph type="body" idx="1"/>
          </p:nvPr>
        </p:nvSpPr>
        <p:spPr>
          <a:xfrm>
            <a:off x="228600" y="1143000"/>
            <a:ext cx="8686800" cy="5562600"/>
          </a:xfrm>
        </p:spPr>
        <p:txBody>
          <a:bodyPr>
            <a:normAutofit/>
          </a:bodyPr>
          <a:lstStyle/>
          <a:p>
            <a:pPr marL="0" lvl="1" indent="0" algn="just" defTabSz="914400">
              <a:lnSpc>
                <a:spcPct val="100000"/>
              </a:lnSpc>
              <a:spcBef>
                <a:spcPts val="0"/>
              </a:spcBef>
              <a:spcAft>
                <a:spcPts val="1200"/>
              </a:spcAft>
              <a:buClr>
                <a:srgbClr val="00FFFF"/>
              </a:buClr>
              <a:buSzPct val="100000"/>
              <a:buNone/>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First oracle</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(23:1-12), Balaam explained that God’s blessings upon Israel were irrevocable. </a:t>
            </a:r>
          </a:p>
          <a:p>
            <a:pPr marL="0" lvl="1" indent="0" algn="just" defTabSz="914400">
              <a:lnSpc>
                <a:spcPct val="100000"/>
              </a:lnSpc>
              <a:spcBef>
                <a:spcPts val="0"/>
              </a:spcBef>
              <a:spcAft>
                <a:spcPts val="1200"/>
              </a:spcAft>
              <a:buClr>
                <a:srgbClr val="00FFFF"/>
              </a:buClr>
              <a:buSzPct val="100000"/>
              <a:buNone/>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Second oracle</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(23:13-26), Balaam explained that the source of Israel’s blessing was her unique relationship to Yahweh</a:t>
            </a:r>
          </a:p>
          <a:p>
            <a:pPr marL="0" lvl="1" indent="0" algn="just" defTabSz="914400">
              <a:lnSpc>
                <a:spcPct val="100000"/>
              </a:lnSpc>
              <a:spcBef>
                <a:spcPts val="0"/>
              </a:spcBef>
              <a:spcAft>
                <a:spcPts val="1200"/>
              </a:spcAft>
              <a:buClr>
                <a:srgbClr val="00FFFF"/>
              </a:buClr>
              <a:buSzPct val="100000"/>
              <a:buNone/>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Third oracle</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(23:27–24:14), Balaam extolled Israel’s beauty.</a:t>
            </a:r>
          </a:p>
          <a:p>
            <a:pPr marL="0" lvl="1" indent="0" algn="just" defTabSz="914400">
              <a:lnSpc>
                <a:spcPct val="100000"/>
              </a:lnSpc>
              <a:spcBef>
                <a:spcPts val="0"/>
              </a:spcBef>
              <a:spcAft>
                <a:spcPts val="1200"/>
              </a:spcAft>
              <a:buClr>
                <a:srgbClr val="00FFFF"/>
              </a:buClr>
              <a:buSzPct val="100000"/>
              <a:buNone/>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Fourth oracle</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(24:15-19), Balaam explained that a future messianic deliverer (Gen 49:10) would spring forth and exercise dominion from Israel.</a:t>
            </a:r>
          </a:p>
        </p:txBody>
      </p:sp>
    </p:spTree>
    <p:extLst>
      <p:ext uri="{BB962C8B-B14F-4D97-AF65-F5344CB8AC3E}">
        <p14:creationId xmlns:p14="http://schemas.microsoft.com/office/powerpoint/2010/main" val="27074220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228600" y="1143000"/>
            <a:ext cx="8713788" cy="4918075"/>
          </a:xfrm>
        </p:spPr>
        <p:txBody>
          <a:bodyPr/>
          <a:lstStyle/>
          <a:p>
            <a:pPr marL="0" lvl="1" indent="0" algn="just" defTabSz="914400">
              <a:lnSpc>
                <a:spcPct val="100000"/>
              </a:lnSpc>
              <a:spcBef>
                <a:spcPts val="0"/>
              </a:spcBef>
              <a:spcAft>
                <a:spcPts val="1200"/>
              </a:spcAft>
              <a:buClr>
                <a:srgbClr val="00FFFF"/>
              </a:buClr>
              <a:buSzPct val="100000"/>
              <a:buNone/>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Fifth oracle</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(Num. 24:20) predicts Amalek’s destruction. Amalek was the first foe that Israel had to fight against after leaving Egypt (Exod 17).</a:t>
            </a:r>
          </a:p>
          <a:p>
            <a:pPr marL="0" lvl="1" indent="0" algn="just" defTabSz="914400">
              <a:lnSpc>
                <a:spcPct val="100000"/>
              </a:lnSpc>
              <a:spcBef>
                <a:spcPts val="0"/>
              </a:spcBef>
              <a:spcAft>
                <a:spcPts val="1200"/>
              </a:spcAft>
              <a:buClr>
                <a:srgbClr val="00FFFF"/>
              </a:buClr>
              <a:buSzPct val="100000"/>
              <a:buNone/>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Sixth oracle</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(24:21-22) predicts the destruction of the Midianite group known as the Kenites as well as Assyria. </a:t>
            </a:r>
          </a:p>
          <a:p>
            <a:pPr marL="0" lvl="1" indent="0" algn="just" defTabSz="914400">
              <a:lnSpc>
                <a:spcPct val="100000"/>
              </a:lnSpc>
              <a:spcBef>
                <a:spcPts val="0"/>
              </a:spcBef>
              <a:spcAft>
                <a:spcPts val="1200"/>
              </a:spcAft>
              <a:buClr>
                <a:srgbClr val="00FFFF"/>
              </a:buClr>
              <a:buSzPct val="100000"/>
              <a:buNone/>
              <a:defRP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The nations of the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seventh oracle</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are difficult to identify (24:23-24). </a:t>
            </a:r>
          </a:p>
        </p:txBody>
      </p:sp>
      <p:sp>
        <p:nvSpPr>
          <p:cNvPr id="5" name="Rectangle 2"/>
          <p:cNvSpPr>
            <a:spLocks noGrp="1" noChangeArrowheads="1"/>
          </p:cNvSpPr>
          <p:nvPr>
            <p:ph type="title"/>
          </p:nvPr>
        </p:nvSpPr>
        <p:spPr>
          <a:xfrm>
            <a:off x="152400" y="228600"/>
            <a:ext cx="88392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mn-cs"/>
              </a:rPr>
              <a:t>Balaam's 7 Oracles Blessing Israel (23-24) </a:t>
            </a:r>
          </a:p>
        </p:txBody>
      </p:sp>
    </p:spTree>
    <p:extLst>
      <p:ext uri="{BB962C8B-B14F-4D97-AF65-F5344CB8AC3E}">
        <p14:creationId xmlns:p14="http://schemas.microsoft.com/office/powerpoint/2010/main" val="2205911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152400" y="1143000"/>
            <a:ext cx="8763000" cy="4953000"/>
          </a:xfrm>
        </p:spPr>
        <p:txBody>
          <a:bodyPr/>
          <a:lstStyle/>
          <a:p>
            <a:pPr marL="339725" indent="-339725">
              <a:lnSpc>
                <a:spcPct val="100000"/>
              </a:lnSpc>
              <a:spcBef>
                <a:spcPts val="0"/>
              </a:spcBef>
              <a:spcAft>
                <a:spcPts val="2400"/>
              </a:spcAft>
              <a:buClr>
                <a:srgbClr val="00FFFF"/>
              </a:buClr>
              <a:buSzPct val="100000"/>
              <a:buFont typeface="+mj-lt"/>
              <a:buAutoNum type="romanUcPeriod"/>
              <a:defRPr/>
            </a:pPr>
            <a:r>
              <a:rPr lang="en-US" sz="3400" b="1" dirty="0">
                <a:solidFill>
                  <a:srgbClr val="FFFFCC"/>
                </a:solidFill>
                <a:effectLst>
                  <a:outerShdw blurRad="38100" dist="38100" dir="2700000" algn="tl">
                    <a:srgbClr val="000000">
                      <a:alpha val="43137"/>
                    </a:srgbClr>
                  </a:outerShdw>
                </a:effectLst>
              </a:rPr>
              <a:t>Prophetic (8-12):</a:t>
            </a:r>
          </a:p>
          <a:p>
            <a:pPr marL="457200" lvl="1" indent="0" eaLnBrk="1" hangingPunct="1">
              <a:lnSpc>
                <a:spcPct val="100000"/>
              </a:lnSpc>
              <a:spcBef>
                <a:spcPts val="0"/>
              </a:spcBef>
              <a:spcAft>
                <a:spcPts val="2400"/>
              </a:spcAft>
              <a:buFont typeface="Wingdings" pitchFamily="2" charset="2"/>
              <a:buNone/>
              <a:defRPr/>
            </a:pPr>
            <a:r>
              <a:rPr lang="en-US" sz="3400" dirty="0">
                <a:solidFill>
                  <a:schemeClr val="bg1"/>
                </a:solidFill>
                <a:effectLst>
                  <a:outerShdw blurRad="38100" dist="38100" dir="2700000" algn="tl">
                    <a:srgbClr val="000000">
                      <a:alpha val="43137"/>
                    </a:srgbClr>
                  </a:outerShdw>
                </a:effectLst>
              </a:rPr>
              <a:t>Angel interprets, 1st person, Jewish nation, Hebrew</a:t>
            </a:r>
          </a:p>
          <a:p>
            <a:pPr marL="1027113" lvl="1" indent="-569913">
              <a:lnSpc>
                <a:spcPct val="100000"/>
              </a:lnSpc>
              <a:spcBef>
                <a:spcPts val="0"/>
              </a:spcBef>
              <a:spcAft>
                <a:spcPts val="2400"/>
              </a:spcAft>
              <a:buClr>
                <a:srgbClr val="CC99FF"/>
              </a:buClr>
              <a:buSzPct val="100000"/>
              <a:buFont typeface="+mj-lt"/>
              <a:buAutoNum type="alphaUcPeriod"/>
              <a:defRPr/>
            </a:pPr>
            <a:r>
              <a:rPr lang="en-US" sz="3400" b="1" u="sng" dirty="0">
                <a:solidFill>
                  <a:srgbClr val="FFFFCC"/>
                </a:solidFill>
                <a:effectLst>
                  <a:outerShdw blurRad="38100" dist="38100" dir="2700000" algn="tl">
                    <a:srgbClr val="000000">
                      <a:alpha val="43137"/>
                    </a:srgbClr>
                  </a:outerShdw>
                </a:effectLst>
              </a:rPr>
              <a:t>Ram &amp; Goat (8)</a:t>
            </a:r>
          </a:p>
          <a:p>
            <a:pPr marL="1027113" lvl="1" indent="-569913">
              <a:lnSpc>
                <a:spcPct val="100000"/>
              </a:lnSpc>
              <a:spcBef>
                <a:spcPts val="0"/>
              </a:spcBef>
              <a:spcAft>
                <a:spcPts val="2400"/>
              </a:spcAft>
              <a:buClr>
                <a:srgbClr val="CC99FF"/>
              </a:buClr>
              <a:buSzPct val="100000"/>
              <a:buFont typeface="+mj-lt"/>
              <a:buAutoNum type="alphaUcPeriod"/>
              <a:defRPr/>
            </a:pPr>
            <a:r>
              <a:rPr lang="en-US" sz="3400" dirty="0">
                <a:solidFill>
                  <a:schemeClr val="bg1"/>
                </a:solidFill>
                <a:effectLst>
                  <a:outerShdw blurRad="38100" dist="38100" dir="2700000" algn="tl">
                    <a:srgbClr val="000000">
                      <a:alpha val="43137"/>
                    </a:srgbClr>
                  </a:outerShdw>
                </a:effectLst>
              </a:rPr>
              <a:t>70 weeks (9)</a:t>
            </a:r>
          </a:p>
          <a:p>
            <a:pPr marL="1027113" lvl="1" indent="-569913">
              <a:lnSpc>
                <a:spcPct val="100000"/>
              </a:lnSpc>
              <a:spcBef>
                <a:spcPts val="0"/>
              </a:spcBef>
              <a:spcAft>
                <a:spcPts val="2400"/>
              </a:spcAft>
              <a:buClr>
                <a:srgbClr val="CC99FF"/>
              </a:buClr>
              <a:buSzPct val="100000"/>
              <a:buFont typeface="+mj-lt"/>
              <a:buAutoNum type="alphaUcPeriod"/>
              <a:defRPr/>
            </a:pPr>
            <a:r>
              <a:rPr lang="en-US" sz="3400" dirty="0">
                <a:solidFill>
                  <a:schemeClr val="bg1"/>
                </a:solidFill>
                <a:effectLst>
                  <a:outerShdw blurRad="38100" dist="38100" dir="2700000" algn="tl">
                    <a:srgbClr val="000000">
                      <a:alpha val="43137"/>
                    </a:srgbClr>
                  </a:outerShdw>
                </a:effectLst>
              </a:rPr>
              <a:t>Final vision (10-12)</a:t>
            </a:r>
          </a:p>
        </p:txBody>
      </p:sp>
      <p:pic>
        <p:nvPicPr>
          <p:cNvPr id="22530"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68925" y="5381625"/>
            <a:ext cx="3546475" cy="1371600"/>
          </a:xfrm>
          <a:prstGeom prst="rect">
            <a:avLst/>
          </a:prstGeom>
          <a:noFill/>
          <a:ln w="9525">
            <a:noFill/>
            <a:miter lim="800000"/>
            <a:headEnd/>
            <a:tailEnd/>
          </a:ln>
        </p:spPr>
      </p:pic>
      <p:sp>
        <p:nvSpPr>
          <p:cNvPr id="22531" name="Rectangle 6"/>
          <p:cNvSpPr>
            <a:spLocks noGrp="1" noChangeArrowheads="1"/>
          </p:cNvSpPr>
          <p:nvPr>
            <p:ph type="title"/>
          </p:nvPr>
        </p:nvSpPr>
        <p:spPr>
          <a:xfrm>
            <a:off x="2438400" y="228600"/>
            <a:ext cx="4267200" cy="762000"/>
          </a:xfrm>
        </p:spPr>
        <p:txBody>
          <a:bodyPr>
            <a:normAutofit/>
          </a:bodyPr>
          <a:lstStyle/>
          <a:p>
            <a:pPr algn="ctr" eaLnBrk="1" hangingPunct="1"/>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Synthetic Outline</a:t>
            </a:r>
          </a:p>
        </p:txBody>
      </p:sp>
    </p:spTree>
    <p:extLst>
      <p:ext uri="{BB962C8B-B14F-4D97-AF65-F5344CB8AC3E}">
        <p14:creationId xmlns:p14="http://schemas.microsoft.com/office/powerpoint/2010/main" val="18224799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971550" y="228600"/>
            <a:ext cx="7200900" cy="1524000"/>
          </a:xfrm>
        </p:spPr>
        <p:txBody>
          <a:bodyPr>
            <a:noAutofit/>
          </a:bodyPr>
          <a:lstStyle/>
          <a:p>
            <a:pPr algn="ctr">
              <a:lnSpc>
                <a:spcPct val="100000"/>
              </a:lnSpc>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mn-cs"/>
              </a:rPr>
              <a:t>Messiah must be Jewish or from the line of Jacob (Numbers 24:17)</a:t>
            </a:r>
          </a:p>
        </p:txBody>
      </p:sp>
      <p:pic>
        <p:nvPicPr>
          <p:cNvPr id="23556" name="Picture 5" descr="C:\Documents and Settings\Owner\Application Data\Microsoft\Media Catalog\Downloaded Clips\cl5e\j0237315.wm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73400" y="2133600"/>
            <a:ext cx="29972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0529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213" y="163513"/>
            <a:ext cx="8791575" cy="6530975"/>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64514" name="Rectangle 1"/>
          <p:cNvSpPr>
            <a:spLocks noChangeArrowheads="1"/>
          </p:cNvSpPr>
          <p:nvPr/>
        </p:nvSpPr>
        <p:spPr bwMode="auto">
          <a:xfrm>
            <a:off x="609600" y="169686"/>
            <a:ext cx="7924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mn-cs"/>
              </a:rPr>
              <a:t>Numbers 24:17 (NASB)</a:t>
            </a:r>
          </a:p>
          <a:p>
            <a:pPr algn="just"/>
            <a:r>
              <a:rPr lang="en-US" altLang="en-US" sz="36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sz="3600" dirty="0">
                <a:solidFill>
                  <a:schemeClr val="bg1"/>
                </a:solidFill>
                <a:effectLst>
                  <a:outerShdw blurRad="38100" dist="38100" dir="2700000" algn="tl">
                    <a:srgbClr val="000000">
                      <a:alpha val="43137"/>
                    </a:srgbClr>
                  </a:outerShdw>
                </a:effectLst>
                <a:latin typeface="Calibri" panose="020F0502020204030204" pitchFamily="34" charset="0"/>
              </a:rPr>
              <a:t>I see him, but not now; I behold him, but not near;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star shall come forth from Jacob, A scepter shall rise from Israel</a:t>
            </a:r>
            <a:r>
              <a:rPr lang="en-US" sz="3600" dirty="0">
                <a:solidFill>
                  <a:schemeClr val="bg1"/>
                </a:solidFill>
                <a:effectLst>
                  <a:outerShdw blurRad="38100" dist="38100" dir="2700000" algn="tl">
                    <a:srgbClr val="000000">
                      <a:alpha val="43137"/>
                    </a:srgbClr>
                  </a:outerShdw>
                </a:effectLst>
                <a:latin typeface="Calibri" panose="020F0502020204030204" pitchFamily="34" charset="0"/>
              </a:rPr>
              <a:t>, And shall crush through the forehead of Moab, And tear down all the sons of </a:t>
            </a:r>
            <a:r>
              <a:rPr lang="en-US" sz="3600" dirty="0" err="1">
                <a:solidFill>
                  <a:schemeClr val="bg1"/>
                </a:solidFill>
                <a:effectLst>
                  <a:outerShdw blurRad="38100" dist="38100" dir="2700000" algn="tl">
                    <a:srgbClr val="000000">
                      <a:alpha val="43137"/>
                    </a:srgbClr>
                  </a:outerShdw>
                </a:effectLst>
                <a:latin typeface="Calibri" panose="020F0502020204030204" pitchFamily="34" charset="0"/>
              </a:rPr>
              <a:t>Sheth</a:t>
            </a:r>
            <a:r>
              <a:rPr lang="en-US" sz="3600" dirty="0">
                <a:solidFill>
                  <a:schemeClr val="bg1"/>
                </a:solidFill>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3091796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213" y="163513"/>
            <a:ext cx="8791575" cy="6530975"/>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64514" name="Rectangle 1"/>
          <p:cNvSpPr>
            <a:spLocks noChangeArrowheads="1"/>
          </p:cNvSpPr>
          <p:nvPr/>
        </p:nvSpPr>
        <p:spPr bwMode="auto">
          <a:xfrm>
            <a:off x="304800" y="169686"/>
            <a:ext cx="84582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mn-cs"/>
              </a:rPr>
              <a:t>Deuteronomy 23:4 (NASB)</a:t>
            </a:r>
          </a:p>
          <a:p>
            <a:pPr algn="just"/>
            <a:r>
              <a:rPr lang="en-US" altLang="en-US" sz="3600" dirty="0">
                <a:solidFill>
                  <a:schemeClr val="bg1"/>
                </a:solidFill>
                <a:latin typeface="+mn-lt"/>
              </a:rPr>
              <a:t>“</a:t>
            </a:r>
            <a:r>
              <a:rPr lang="en-US" sz="3600" dirty="0">
                <a:solidFill>
                  <a:schemeClr val="bg1"/>
                </a:solidFill>
                <a:latin typeface="+mn-lt"/>
              </a:rPr>
              <a:t>because they did not meet you with food and water on the way when you came out of Egypt, and because they hired against you </a:t>
            </a:r>
            <a:r>
              <a:rPr lang="en-US" sz="3600" b="1" u="sng" dirty="0">
                <a:solidFill>
                  <a:srgbClr val="FFFFCC"/>
                </a:solidFill>
                <a:latin typeface="+mn-lt"/>
              </a:rPr>
              <a:t>Balaam</a:t>
            </a:r>
            <a:r>
              <a:rPr lang="en-US" sz="3600" dirty="0">
                <a:solidFill>
                  <a:schemeClr val="bg1"/>
                </a:solidFill>
                <a:latin typeface="+mn-lt"/>
              </a:rPr>
              <a:t> the son of </a:t>
            </a:r>
            <a:r>
              <a:rPr lang="en-US" sz="3600" dirty="0" err="1">
                <a:solidFill>
                  <a:schemeClr val="bg1"/>
                </a:solidFill>
                <a:latin typeface="+mn-lt"/>
              </a:rPr>
              <a:t>Beor</a:t>
            </a:r>
            <a:r>
              <a:rPr lang="en-US" sz="3600" dirty="0">
                <a:solidFill>
                  <a:schemeClr val="bg1"/>
                </a:solidFill>
                <a:latin typeface="+mn-lt"/>
              </a:rPr>
              <a:t> from </a:t>
            </a:r>
            <a:r>
              <a:rPr lang="en-US" sz="3600" dirty="0" err="1">
                <a:solidFill>
                  <a:schemeClr val="bg1"/>
                </a:solidFill>
                <a:latin typeface="+mn-lt"/>
              </a:rPr>
              <a:t>Pethor</a:t>
            </a:r>
            <a:r>
              <a:rPr lang="en-US" sz="3600" dirty="0">
                <a:solidFill>
                  <a:schemeClr val="bg1"/>
                </a:solidFill>
                <a:latin typeface="+mn-lt"/>
              </a:rPr>
              <a:t> of </a:t>
            </a:r>
            <a:r>
              <a:rPr lang="en-US" sz="3600" b="1" u="sng" dirty="0">
                <a:solidFill>
                  <a:srgbClr val="FFFFCC"/>
                </a:solidFill>
                <a:latin typeface="+mn-lt"/>
              </a:rPr>
              <a:t>Mesopotamia</a:t>
            </a:r>
            <a:r>
              <a:rPr lang="en-US" sz="3600" dirty="0">
                <a:solidFill>
                  <a:schemeClr val="bg1"/>
                </a:solidFill>
                <a:latin typeface="+mn-lt"/>
              </a:rPr>
              <a:t>, to curse you.</a:t>
            </a:r>
            <a:r>
              <a:rPr lang="en-US" altLang="en-US" sz="3600" dirty="0">
                <a:solidFill>
                  <a:schemeClr val="bg1"/>
                </a:solidFill>
                <a:latin typeface="+mn-lt"/>
              </a:rPr>
              <a:t>”</a:t>
            </a:r>
          </a:p>
        </p:txBody>
      </p:sp>
    </p:spTree>
    <p:extLst>
      <p:ext uri="{BB962C8B-B14F-4D97-AF65-F5344CB8AC3E}">
        <p14:creationId xmlns:p14="http://schemas.microsoft.com/office/powerpoint/2010/main" val="16787701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0920" y="152400"/>
            <a:ext cx="8702161"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7395" name="Oval 3"/>
          <p:cNvSpPr>
            <a:spLocks noChangeArrowheads="1"/>
          </p:cNvSpPr>
          <p:nvPr/>
        </p:nvSpPr>
        <p:spPr bwMode="auto">
          <a:xfrm>
            <a:off x="6858000" y="2895600"/>
            <a:ext cx="1600200" cy="990600"/>
          </a:xfrm>
          <a:prstGeom prst="ellipse">
            <a:avLst/>
          </a:prstGeom>
          <a:noFill/>
          <a:ln w="76200">
            <a:solidFill>
              <a:srgbClr val="CC3300"/>
            </a:solidFill>
            <a:prstDash val="dash"/>
            <a:round/>
            <a:headEnd/>
            <a:tailEnd/>
          </a:ln>
        </p:spPr>
        <p:txBody>
          <a:bodyPr wrap="none" anchor="ctr"/>
          <a:lstStyle/>
          <a:p>
            <a:endParaRPr lang="en-US" dirty="0">
              <a:latin typeface="Calibri" panose="020F0502020204030204" pitchFamily="34" charset="0"/>
            </a:endParaRPr>
          </a:p>
        </p:txBody>
      </p:sp>
    </p:spTree>
    <p:extLst>
      <p:ext uri="{BB962C8B-B14F-4D97-AF65-F5344CB8AC3E}">
        <p14:creationId xmlns:p14="http://schemas.microsoft.com/office/powerpoint/2010/main" val="25440665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76200" y="528179"/>
            <a:ext cx="9067800" cy="620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344488" lvl="1" indent="-344488" eaLnBrk="1" hangingPunct="1">
              <a:spcBef>
                <a:spcPts val="0"/>
              </a:spcBef>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Palm Sunday statements </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19:37-38</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19:39-40</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19:42</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19:44</a:t>
            </a:r>
          </a:p>
          <a:p>
            <a:pPr marL="344488" lvl="1" indent="-344488" eaLnBrk="1" hangingPunct="1">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Israel held accountable for knowing the time (Matt. 16:1-3)</a:t>
            </a:r>
          </a:p>
          <a:p>
            <a:pPr marL="344488" lvl="1" indent="-344488" eaLnBrk="1" hangingPunct="1">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time of Christ’s birth</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Galatians 4:4</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Watchfulness of Simeon &amp; Anna (Luke 2:25-26, 36-38)</a:t>
            </a:r>
          </a:p>
          <a:p>
            <a:pPr marL="801688" lvl="2" eaLnBrk="1" hangingPunct="1">
              <a:spcAft>
                <a:spcPts val="1200"/>
              </a:spcAft>
              <a:buClr>
                <a:srgbClr val="00FF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visit of the Magi (Dan. 2:48; Num. 24:17; Deut. 23:4)</a:t>
            </a:r>
          </a:p>
          <a:p>
            <a:pPr marL="344488" lvl="1" indent="-344488" eaLnBrk="1" hangingPunct="1">
              <a:spcBef>
                <a:spcPts val="0"/>
              </a:spcBef>
              <a:spcAft>
                <a:spcPts val="1200"/>
              </a:spcAft>
              <a:buClr>
                <a:srgbClr val="00FFFF"/>
              </a:buClr>
              <a:buFontTx/>
              <a:buAutoNum type="arabicPeriod"/>
            </a:pPr>
            <a:r>
              <a:rPr lang="en-US" alt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The Messianic Secret (Mark 8:29-30) </a:t>
            </a:r>
          </a:p>
        </p:txBody>
      </p:sp>
      <p:sp>
        <p:nvSpPr>
          <p:cNvPr id="24582" name="Rectangle 3">
            <a:extLst>
              <a:ext uri="{FF2B5EF4-FFF2-40B4-BE49-F238E27FC236}">
                <a16:creationId xmlns:a16="http://schemas.microsoft.com/office/drawing/2014/main" id="{1A3588FF-34EF-48B2-8A8E-A7876E7DB50C}"/>
              </a:ext>
            </a:extLst>
          </p:cNvPr>
          <p:cNvSpPr>
            <a:spLocks noGrp="1" noChangeArrowheads="1"/>
          </p:cNvSpPr>
          <p:nvPr>
            <p:ph type="title" idx="4294967295"/>
          </p:nvPr>
        </p:nvSpPr>
        <p:spPr>
          <a:xfrm>
            <a:off x="2362200" y="31652"/>
            <a:ext cx="4914900" cy="781050"/>
          </a:xfrm>
        </p:spPr>
        <p:txBody>
          <a:bodyPr>
            <a:normAutofit fontScale="90000"/>
          </a:bodyPr>
          <a:lstStyle/>
          <a:p>
            <a:pP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New Testament Perspective</a:t>
            </a:r>
          </a:p>
        </p:txBody>
      </p:sp>
      <p:pic>
        <p:nvPicPr>
          <p:cNvPr id="2" name="Picture 1">
            <a:extLst>
              <a:ext uri="{FF2B5EF4-FFF2-40B4-BE49-F238E27FC236}">
                <a16:creationId xmlns:a16="http://schemas.microsoft.com/office/drawing/2014/main" id="{FDB87BD8-699B-4715-A32C-5DB9AA9C93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9650" y="990600"/>
            <a:ext cx="3132682" cy="2089932"/>
          </a:xfrm>
          <a:prstGeom prst="rect">
            <a:avLst/>
          </a:prstGeom>
        </p:spPr>
      </p:pic>
    </p:spTree>
    <p:extLst>
      <p:ext uri="{BB962C8B-B14F-4D97-AF65-F5344CB8AC3E}">
        <p14:creationId xmlns:p14="http://schemas.microsoft.com/office/powerpoint/2010/main" val="32688810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213" y="163513"/>
            <a:ext cx="8791575" cy="6530975"/>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64514" name="Rectangle 1"/>
          <p:cNvSpPr>
            <a:spLocks noChangeArrowheads="1"/>
          </p:cNvSpPr>
          <p:nvPr/>
        </p:nvSpPr>
        <p:spPr bwMode="auto">
          <a:xfrm>
            <a:off x="304800" y="169686"/>
            <a:ext cx="84582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rgbClr val="00FFFF"/>
                </a:solidFill>
                <a:latin typeface="+mn-lt"/>
                <a:cs typeface="+mn-cs"/>
              </a:rPr>
              <a:t>Mark 8:29-30 (NASB)</a:t>
            </a:r>
          </a:p>
          <a:p>
            <a:pPr algn="just"/>
            <a:r>
              <a:rPr lang="en-US" altLang="en-US" sz="3600" dirty="0">
                <a:solidFill>
                  <a:schemeClr val="bg1"/>
                </a:solidFill>
                <a:latin typeface="+mn-lt"/>
              </a:rPr>
              <a:t>“</a:t>
            </a:r>
            <a:r>
              <a:rPr lang="en-US" sz="3600" dirty="0">
                <a:solidFill>
                  <a:schemeClr val="bg1"/>
                </a:solidFill>
                <a:latin typeface="+mn-lt"/>
              </a:rPr>
              <a:t>And He </a:t>
            </a:r>
            <a:r>
              <a:rPr lang="en-US" sz="3600" i="1" dirty="0">
                <a:solidFill>
                  <a:schemeClr val="bg1"/>
                </a:solidFill>
                <a:latin typeface="+mn-lt"/>
              </a:rPr>
              <a:t>continued</a:t>
            </a:r>
            <a:r>
              <a:rPr lang="en-US" sz="3600" dirty="0">
                <a:solidFill>
                  <a:schemeClr val="bg1"/>
                </a:solidFill>
                <a:latin typeface="+mn-lt"/>
              </a:rPr>
              <a:t> by questioning them, “But who do you say that I am?” Peter answered and said to Him, “</a:t>
            </a:r>
            <a:r>
              <a:rPr lang="en-US" sz="3600" b="1" u="sng" dirty="0">
                <a:solidFill>
                  <a:srgbClr val="FFFFCC"/>
                </a:solidFill>
                <a:latin typeface="+mn-lt"/>
              </a:rPr>
              <a:t>You are the Christ.” </a:t>
            </a:r>
            <a:r>
              <a:rPr lang="en-US" sz="3600" b="1" u="sng" baseline="30000" dirty="0">
                <a:solidFill>
                  <a:srgbClr val="FFFFCC"/>
                </a:solidFill>
                <a:latin typeface="+mn-lt"/>
              </a:rPr>
              <a:t>30 </a:t>
            </a:r>
            <a:r>
              <a:rPr lang="en-US" sz="3600" b="1" u="sng" dirty="0">
                <a:solidFill>
                  <a:srgbClr val="FFFFCC"/>
                </a:solidFill>
                <a:latin typeface="+mn-lt"/>
              </a:rPr>
              <a:t>And He warned them to tell no one about Him</a:t>
            </a:r>
            <a:r>
              <a:rPr lang="en-US" sz="3600" dirty="0">
                <a:solidFill>
                  <a:schemeClr val="bg1"/>
                </a:solidFill>
                <a:latin typeface="+mn-lt"/>
              </a:rPr>
              <a:t>.</a:t>
            </a:r>
            <a:r>
              <a:rPr lang="en-US" altLang="en-US" sz="3600" dirty="0">
                <a:solidFill>
                  <a:schemeClr val="bg1"/>
                </a:solidFill>
                <a:latin typeface="+mn-lt"/>
              </a:rPr>
              <a:t>”</a:t>
            </a:r>
          </a:p>
        </p:txBody>
      </p:sp>
    </p:spTree>
    <p:extLst>
      <p:ext uri="{BB962C8B-B14F-4D97-AF65-F5344CB8AC3E}">
        <p14:creationId xmlns:p14="http://schemas.microsoft.com/office/powerpoint/2010/main" val="22982961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a:extLst>
              <a:ext uri="{FF2B5EF4-FFF2-40B4-BE49-F238E27FC236}">
                <a16:creationId xmlns:a16="http://schemas.microsoft.com/office/drawing/2014/main" id="{0B609C96-9144-4526-B697-C6906CB0BF05}"/>
              </a:ext>
            </a:extLst>
          </p:cNvPr>
          <p:cNvSpPr>
            <a:spLocks noGrp="1" noChangeArrowheads="1"/>
          </p:cNvSpPr>
          <p:nvPr>
            <p:ph type="title"/>
          </p:nvPr>
        </p:nvSpPr>
        <p:spPr>
          <a:xfrm>
            <a:off x="533400" y="1143000"/>
            <a:ext cx="8077200" cy="2057400"/>
          </a:xfrm>
        </p:spPr>
        <p:txBody>
          <a:bodyPr anchor="t">
            <a:normAutofit/>
          </a:bodyPr>
          <a:lstStyle/>
          <a:p>
            <a:pPr algn="just" eaLnBrk="1" hangingPunct="1"/>
            <a:r>
              <a:rPr lang="en-US" altLang="en-US" sz="4000" dirty="0">
                <a:solidFill>
                  <a:srgbClr val="FFFFFF"/>
                </a:solidFill>
                <a:effectLst>
                  <a:outerShdw blurRad="38100" dist="38100" dir="2700000" algn="tl">
                    <a:srgbClr val="000000">
                      <a:alpha val="43137"/>
                    </a:srgbClr>
                  </a:outerShdw>
                </a:effectLst>
              </a:rPr>
              <a:t>If the first 69 weeks were fulfilled literally then the remaining  week will be fulfilled literally.</a:t>
            </a:r>
          </a:p>
        </p:txBody>
      </p:sp>
      <p:pic>
        <p:nvPicPr>
          <p:cNvPr id="2" name="Picture 1">
            <a:extLst>
              <a:ext uri="{FF2B5EF4-FFF2-40B4-BE49-F238E27FC236}">
                <a16:creationId xmlns:a16="http://schemas.microsoft.com/office/drawing/2014/main" id="{B5126C01-C709-4D72-A883-FE11352BE0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5943" y="3352800"/>
            <a:ext cx="2432115" cy="27432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2">
            <a:extLst>
              <a:ext uri="{FF2B5EF4-FFF2-40B4-BE49-F238E27FC236}">
                <a16:creationId xmlns:a16="http://schemas.microsoft.com/office/drawing/2014/main" id="{783ED85C-0692-416B-BF6C-B05F14EA47F6}"/>
              </a:ext>
            </a:extLst>
          </p:cNvPr>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rPr>
              <a:t>Sir Robert Anderson</a:t>
            </a:r>
            <a:br>
              <a:rPr lang="en-US" altLang="en-US" sz="2800" dirty="0">
                <a:solidFill>
                  <a:srgbClr val="FFFFFF"/>
                </a:solidFill>
                <a:effectLst>
                  <a:outerShdw blurRad="38100" dist="38100" dir="2700000" algn="tl">
                    <a:srgbClr val="000000">
                      <a:alpha val="43137"/>
                    </a:srgbClr>
                  </a:outerShdw>
                </a:effectLst>
                <a:latin typeface="+mn-lt"/>
              </a:rPr>
            </a:br>
            <a:r>
              <a:rPr lang="en-US" altLang="en-US" sz="2400" i="1" dirty="0">
                <a:solidFill>
                  <a:srgbClr val="FFFFFF"/>
                </a:solidFill>
                <a:effectLst>
                  <a:outerShdw blurRad="38100" dist="38100" dir="2700000" algn="tl">
                    <a:srgbClr val="000000">
                      <a:alpha val="43137"/>
                    </a:srgbClr>
                  </a:outerShdw>
                </a:effectLst>
                <a:latin typeface="+mn-lt"/>
              </a:rPr>
              <a:t>The Coming Prince</a:t>
            </a:r>
            <a:r>
              <a:rPr lang="en-US" altLang="en-US" sz="2400" dirty="0">
                <a:solidFill>
                  <a:srgbClr val="FFFFFF"/>
                </a:solidFill>
                <a:effectLst>
                  <a:outerShdw blurRad="38100" dist="38100" dir="2700000" algn="tl">
                    <a:srgbClr val="000000">
                      <a:alpha val="43137"/>
                    </a:srgbClr>
                  </a:outerShdw>
                </a:effectLst>
                <a:latin typeface="+mn-lt"/>
              </a:rPr>
              <a:t>, p.147-148</a:t>
            </a:r>
            <a:endParaRPr lang="en-US" altLang="en-US" sz="2800" dirty="0">
              <a:solidFill>
                <a:srgbClr val="FFFFFF"/>
              </a:solidFill>
              <a:effectLst>
                <a:outerShdw blurRad="38100" dist="38100" dir="2700000" algn="tl">
                  <a:srgbClr val="000000">
                    <a:alpha val="43137"/>
                  </a:srgbClr>
                </a:outerShdw>
              </a:effectLst>
              <a:latin typeface="+mn-lt"/>
            </a:endParaRPr>
          </a:p>
        </p:txBody>
      </p:sp>
      <p:sp>
        <p:nvSpPr>
          <p:cNvPr id="21510" name="Rectangle 3">
            <a:extLst>
              <a:ext uri="{FF2B5EF4-FFF2-40B4-BE49-F238E27FC236}">
                <a16:creationId xmlns:a16="http://schemas.microsoft.com/office/drawing/2014/main" id="{A234AD36-E074-484E-BB2B-484D00F9609D}"/>
              </a:ext>
            </a:extLst>
          </p:cNvPr>
          <p:cNvSpPr>
            <a:spLocks noGrp="1" noChangeArrowheads="1"/>
          </p:cNvSpPr>
          <p:nvPr>
            <p:ph idx="1"/>
          </p:nvPr>
        </p:nvSpPr>
        <p:spPr>
          <a:xfrm>
            <a:off x="798740" y="1600200"/>
            <a:ext cx="7546521" cy="4648200"/>
          </a:xfrm>
        </p:spPr>
        <p:txBody>
          <a:bodyPr>
            <a:normAutofit/>
          </a:bodyPr>
          <a:lstStyle/>
          <a:p>
            <a:pPr marL="0" indent="0" algn="just" eaLnBrk="1" hangingPunct="1">
              <a:lnSpc>
                <a:spcPct val="100000"/>
              </a:lnSpc>
              <a:spcBef>
                <a:spcPts val="0"/>
              </a:spcBef>
              <a:spcAft>
                <a:spcPts val="1200"/>
              </a:spcAft>
              <a:buFontTx/>
              <a:buNone/>
            </a:pPr>
            <a:r>
              <a:rPr lang="en-US" altLang="en-US" sz="3200" dirty="0">
                <a:solidFill>
                  <a:srgbClr val="FFFFFF"/>
                </a:solidFill>
                <a:effectLst>
                  <a:outerShdw blurRad="38100" dist="38100" dir="2700000" algn="tl">
                    <a:srgbClr val="000000">
                      <a:alpha val="43137"/>
                    </a:srgbClr>
                  </a:outerShdw>
                </a:effectLst>
              </a:rPr>
              <a:t>“There is not a single prophecy, of which the fulfillment is recorded in Scripture, that was not realized with absolute accuracy, and in every detail; and it is wholly unjustifiable to assume that a new system of fulfillment was inaugurated after the sacred canon closed…</a:t>
            </a:r>
          </a:p>
          <a:p>
            <a:pPr marL="0" indent="0" algn="just" eaLnBrk="1" hangingPunct="1">
              <a:lnSpc>
                <a:spcPct val="100000"/>
              </a:lnSpc>
              <a:spcBef>
                <a:spcPts val="0"/>
              </a:spcBef>
              <a:spcAft>
                <a:spcPts val="1200"/>
              </a:spcAft>
              <a:buFontTx/>
              <a:buNone/>
            </a:pPr>
            <a:r>
              <a:rPr lang="en-US" altLang="en-US" sz="3200" dirty="0">
                <a:solidFill>
                  <a:srgbClr val="FFFFFF"/>
                </a:solidFill>
                <a:effectLst>
                  <a:outerShdw blurRad="38100" dist="38100" dir="2700000" algn="tl">
                    <a:srgbClr val="000000">
                      <a:alpha val="43137"/>
                    </a:srgbClr>
                  </a:outerShdw>
                </a:effectLst>
              </a:rPr>
              <a:t>Literalness of fulfillment may therefore be accepted as an axiom to guide us in the study of prophecy.”</a:t>
            </a:r>
          </a:p>
        </p:txBody>
      </p:sp>
      <p:pic>
        <p:nvPicPr>
          <p:cNvPr id="2" name="Picture 1">
            <a:extLst>
              <a:ext uri="{FF2B5EF4-FFF2-40B4-BE49-F238E27FC236}">
                <a16:creationId xmlns:a16="http://schemas.microsoft.com/office/drawing/2014/main" id="{2AEF8092-84CF-4ED9-88C0-FB910CD59A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1" y="113944"/>
            <a:ext cx="7982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Gap between 483rd &amp; 484th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867004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 name="Picture 2" descr="http://www.softwareag.com/blog/reality_check/wp-content/uploads/2013/06/Stopwatch_02.png">
            <a:extLst>
              <a:ext uri="{FF2B5EF4-FFF2-40B4-BE49-F238E27FC236}">
                <a16:creationId xmlns:a16="http://schemas.microsoft.com/office/drawing/2014/main" id="{668DBC0F-D62B-44B3-84AA-3A79D2D27E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2200" y="152400"/>
            <a:ext cx="47053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152400" y="1143000"/>
            <a:ext cx="8763000" cy="4953000"/>
          </a:xfrm>
        </p:spPr>
        <p:txBody>
          <a:bodyPr/>
          <a:lstStyle/>
          <a:p>
            <a:pPr marL="339725" indent="-339725">
              <a:lnSpc>
                <a:spcPct val="100000"/>
              </a:lnSpc>
              <a:spcBef>
                <a:spcPts val="0"/>
              </a:spcBef>
              <a:spcAft>
                <a:spcPts val="2400"/>
              </a:spcAft>
              <a:buClr>
                <a:srgbClr val="00FFFF"/>
              </a:buClr>
              <a:buSzPct val="100000"/>
              <a:buFont typeface="+mj-lt"/>
              <a:buAutoNum type="romanUcPeriod"/>
              <a:defRPr/>
            </a:pPr>
            <a:r>
              <a:rPr lang="en-US" sz="3400" b="1" dirty="0">
                <a:solidFill>
                  <a:srgbClr val="FFFFCC"/>
                </a:solidFill>
                <a:effectLst>
                  <a:outerShdw blurRad="38100" dist="38100" dir="2700000" algn="tl">
                    <a:srgbClr val="000000">
                      <a:alpha val="43137"/>
                    </a:srgbClr>
                  </a:outerShdw>
                </a:effectLst>
              </a:rPr>
              <a:t>Prophetic (8-12):</a:t>
            </a:r>
          </a:p>
          <a:p>
            <a:pPr marL="457200" lvl="1" indent="0" eaLnBrk="1" hangingPunct="1">
              <a:lnSpc>
                <a:spcPct val="100000"/>
              </a:lnSpc>
              <a:spcBef>
                <a:spcPts val="0"/>
              </a:spcBef>
              <a:spcAft>
                <a:spcPts val="2400"/>
              </a:spcAft>
              <a:buFont typeface="Wingdings" pitchFamily="2" charset="2"/>
              <a:buNone/>
              <a:defRPr/>
            </a:pPr>
            <a:r>
              <a:rPr lang="en-US" sz="3400" dirty="0">
                <a:solidFill>
                  <a:schemeClr val="bg1"/>
                </a:solidFill>
                <a:effectLst>
                  <a:outerShdw blurRad="38100" dist="38100" dir="2700000" algn="tl">
                    <a:srgbClr val="000000">
                      <a:alpha val="43137"/>
                    </a:srgbClr>
                  </a:outerShdw>
                </a:effectLst>
              </a:rPr>
              <a:t>Angel interprets, 1st person, Jewish nation, Hebrew</a:t>
            </a:r>
          </a:p>
          <a:p>
            <a:pPr marL="1027113" lvl="1" indent="-569913">
              <a:lnSpc>
                <a:spcPct val="100000"/>
              </a:lnSpc>
              <a:spcBef>
                <a:spcPts val="0"/>
              </a:spcBef>
              <a:spcAft>
                <a:spcPts val="2400"/>
              </a:spcAft>
              <a:buClr>
                <a:srgbClr val="CC99FF"/>
              </a:buClr>
              <a:buSzPct val="100000"/>
              <a:buFont typeface="+mj-lt"/>
              <a:buAutoNum type="alphaUcPeriod"/>
              <a:defRPr/>
            </a:pPr>
            <a:r>
              <a:rPr lang="en-US" sz="3400" dirty="0">
                <a:solidFill>
                  <a:schemeClr val="bg1"/>
                </a:solidFill>
                <a:effectLst>
                  <a:outerShdw blurRad="38100" dist="38100" dir="2700000" algn="tl">
                    <a:srgbClr val="000000">
                      <a:alpha val="43137"/>
                    </a:srgbClr>
                  </a:outerShdw>
                </a:effectLst>
              </a:rPr>
              <a:t>Ram &amp; Goat (8)</a:t>
            </a:r>
          </a:p>
          <a:p>
            <a:pPr marL="1027113" lvl="1" indent="-569913">
              <a:lnSpc>
                <a:spcPct val="100000"/>
              </a:lnSpc>
              <a:spcBef>
                <a:spcPts val="0"/>
              </a:spcBef>
              <a:spcAft>
                <a:spcPts val="2400"/>
              </a:spcAft>
              <a:buClr>
                <a:srgbClr val="CC99FF"/>
              </a:buClr>
              <a:buSzPct val="100000"/>
              <a:buFont typeface="+mj-lt"/>
              <a:buAutoNum type="alphaUcPeriod"/>
              <a:defRPr/>
            </a:pPr>
            <a:r>
              <a:rPr lang="en-US" sz="3400" b="1" u="sng" dirty="0">
                <a:solidFill>
                  <a:srgbClr val="FFFFCC"/>
                </a:solidFill>
                <a:effectLst>
                  <a:outerShdw blurRad="38100" dist="38100" dir="2700000" algn="tl">
                    <a:srgbClr val="000000">
                      <a:alpha val="43137"/>
                    </a:srgbClr>
                  </a:outerShdw>
                </a:effectLst>
              </a:rPr>
              <a:t>70 weeks (9)</a:t>
            </a:r>
          </a:p>
          <a:p>
            <a:pPr marL="1027113" lvl="1" indent="-569913">
              <a:lnSpc>
                <a:spcPct val="100000"/>
              </a:lnSpc>
              <a:spcBef>
                <a:spcPts val="0"/>
              </a:spcBef>
              <a:spcAft>
                <a:spcPts val="2400"/>
              </a:spcAft>
              <a:buClr>
                <a:srgbClr val="CC99FF"/>
              </a:buClr>
              <a:buSzPct val="100000"/>
              <a:buFont typeface="+mj-lt"/>
              <a:buAutoNum type="alphaUcPeriod"/>
              <a:defRPr/>
            </a:pPr>
            <a:r>
              <a:rPr lang="en-US" sz="3400" dirty="0">
                <a:solidFill>
                  <a:schemeClr val="bg1"/>
                </a:solidFill>
                <a:effectLst>
                  <a:outerShdw blurRad="38100" dist="38100" dir="2700000" algn="tl">
                    <a:srgbClr val="000000">
                      <a:alpha val="43137"/>
                    </a:srgbClr>
                  </a:outerShdw>
                </a:effectLst>
              </a:rPr>
              <a:t>Final vision (10-12)</a:t>
            </a:r>
          </a:p>
        </p:txBody>
      </p:sp>
      <p:pic>
        <p:nvPicPr>
          <p:cNvPr id="22530"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68925" y="5381625"/>
            <a:ext cx="3546475" cy="1371600"/>
          </a:xfrm>
          <a:prstGeom prst="rect">
            <a:avLst/>
          </a:prstGeom>
          <a:noFill/>
          <a:ln w="9525">
            <a:noFill/>
            <a:miter lim="800000"/>
            <a:headEnd/>
            <a:tailEnd/>
          </a:ln>
        </p:spPr>
      </p:pic>
      <p:sp>
        <p:nvSpPr>
          <p:cNvPr id="22531" name="Rectangle 6"/>
          <p:cNvSpPr>
            <a:spLocks noGrp="1" noChangeArrowheads="1"/>
          </p:cNvSpPr>
          <p:nvPr>
            <p:ph type="title"/>
          </p:nvPr>
        </p:nvSpPr>
        <p:spPr>
          <a:xfrm>
            <a:off x="2438400" y="228600"/>
            <a:ext cx="4267200" cy="762000"/>
          </a:xfrm>
        </p:spPr>
        <p:txBody>
          <a:bodyPr>
            <a:noAutofit/>
          </a:bodyPr>
          <a:lstStyle/>
          <a:p>
            <a:pPr algn="ctr" eaLnBrk="1" hangingPunct="1"/>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Synthetic Outline</a:t>
            </a:r>
          </a:p>
        </p:txBody>
      </p:sp>
    </p:spTree>
    <p:extLst>
      <p:ext uri="{BB962C8B-B14F-4D97-AF65-F5344CB8AC3E}">
        <p14:creationId xmlns:p14="http://schemas.microsoft.com/office/powerpoint/2010/main" val="33270977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CE8B87-F111-475F-83B4-E69D85F5B2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967" y="1234440"/>
            <a:ext cx="8806066" cy="4389120"/>
          </a:xfrm>
          <a:prstGeom prst="rect">
            <a:avLst/>
          </a:prstGeom>
          <a:solidFill>
            <a:schemeClr val="tx1"/>
          </a:solid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1EE7C-54B3-44CF-949E-A8E5572B118A}"/>
              </a:ext>
            </a:extLst>
          </p:cNvPr>
          <p:cNvPicPr>
            <a:picLocks noChangeAspect="1"/>
          </p:cNvPicPr>
          <p:nvPr/>
        </p:nvPicPr>
        <p:blipFill>
          <a:blip r:embed="rId2"/>
          <a:stretch>
            <a:fillRect/>
          </a:stretch>
        </p:blipFill>
        <p:spPr>
          <a:xfrm>
            <a:off x="288524" y="1143000"/>
            <a:ext cx="8566952" cy="4572000"/>
          </a:xfrm>
          <a:prstGeom prst="rect">
            <a:avLst/>
          </a:prstGeom>
        </p:spPr>
      </p:pic>
    </p:spTree>
    <p:extLst>
      <p:ext uri="{BB962C8B-B14F-4D97-AF65-F5344CB8AC3E}">
        <p14:creationId xmlns:p14="http://schemas.microsoft.com/office/powerpoint/2010/main" val="16951291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24582" name="Rectangle 3">
            <a:extLst>
              <a:ext uri="{FF2B5EF4-FFF2-40B4-BE49-F238E27FC236}">
                <a16:creationId xmlns:a16="http://schemas.microsoft.com/office/drawing/2014/main" id="{1A3588FF-34EF-48B2-8A8E-A7876E7DB50C}"/>
              </a:ext>
            </a:extLst>
          </p:cNvPr>
          <p:cNvSpPr>
            <a:spLocks noGrp="1" noChangeArrowheads="1"/>
          </p:cNvSpPr>
          <p:nvPr>
            <p:ph type="title" idx="4294967295"/>
          </p:nvPr>
        </p:nvSpPr>
        <p:spPr>
          <a:xfrm>
            <a:off x="2552700" y="228600"/>
            <a:ext cx="4038600" cy="781050"/>
          </a:xfrm>
        </p:spPr>
        <p:txBody>
          <a:bodyPr>
            <a:normAutofit/>
          </a:bodyPr>
          <a:lstStyle/>
          <a:p>
            <a:pP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4" name="Rectangle 3">
            <a:extLst>
              <a:ext uri="{FF2B5EF4-FFF2-40B4-BE49-F238E27FC236}">
                <a16:creationId xmlns:a16="http://schemas.microsoft.com/office/drawing/2014/main" id="{D9A7F754-78EF-4299-8D50-A9D289F1A7C7}"/>
              </a:ext>
            </a:extLst>
          </p:cNvPr>
          <p:cNvSpPr txBox="1">
            <a:spLocks noChangeArrowheads="1"/>
          </p:cNvSpPr>
          <p:nvPr/>
        </p:nvSpPr>
        <p:spPr>
          <a:xfrm>
            <a:off x="2552700" y="228600"/>
            <a:ext cx="4038600" cy="7810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extLst>
      <p:ext uri="{BB962C8B-B14F-4D97-AF65-F5344CB8AC3E}">
        <p14:creationId xmlns:p14="http://schemas.microsoft.com/office/powerpoint/2010/main" val="41807384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9:26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Then after the sixty-two weeks the </a:t>
            </a:r>
            <a:r>
              <a:rPr lang="en-US" sz="3600" b="1" u="sng" dirty="0">
                <a:solidFill>
                  <a:srgbClr val="FFFFCC"/>
                </a:solidFill>
                <a:effectLst>
                  <a:outerShdw blurRad="38100" dist="38100" dir="2700000" algn="tl">
                    <a:srgbClr val="000000">
                      <a:alpha val="43137"/>
                    </a:srgbClr>
                  </a:outerShdw>
                </a:effectLst>
                <a:latin typeface="+mn-lt"/>
              </a:rPr>
              <a:t>Messiah will be cut off and have nothing</a:t>
            </a:r>
            <a:r>
              <a:rPr lang="en-US" sz="3600" dirty="0">
                <a:solidFill>
                  <a:schemeClr val="bg1"/>
                </a:solidFill>
                <a:effectLst>
                  <a:outerShdw blurRad="38100" dist="38100" dir="2700000" algn="tl">
                    <a:srgbClr val="000000">
                      <a:alpha val="43137"/>
                    </a:srgbClr>
                  </a:outerShdw>
                </a:effectLst>
                <a:latin typeface="+mn-lt"/>
              </a:rPr>
              <a:t>, and the people of the prince who is to come will destroy the city and the sanctuary. And its end will come with a flood; even to the end there will be war; desolations are determined.</a:t>
            </a:r>
          </a:p>
        </p:txBody>
      </p:sp>
    </p:spTree>
    <p:extLst>
      <p:ext uri="{BB962C8B-B14F-4D97-AF65-F5344CB8AC3E}">
        <p14:creationId xmlns:p14="http://schemas.microsoft.com/office/powerpoint/2010/main" val="40253562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9:26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Then after the sixty-two weeks the Messiah will be cut off and have nothing, and </a:t>
            </a:r>
            <a:r>
              <a:rPr lang="en-US" sz="3600" b="1" u="sng" dirty="0">
                <a:solidFill>
                  <a:srgbClr val="FFFFCC"/>
                </a:solidFill>
                <a:effectLst>
                  <a:outerShdw blurRad="38100" dist="38100" dir="2700000" algn="tl">
                    <a:srgbClr val="000000">
                      <a:alpha val="43137"/>
                    </a:srgbClr>
                  </a:outerShdw>
                </a:effectLst>
                <a:latin typeface="+mn-lt"/>
              </a:rPr>
              <a:t>the people of the prince who is to come will destroy the city and the sanctuary. And its end will come with a flood</a:t>
            </a:r>
            <a:r>
              <a:rPr lang="en-US" sz="3600" dirty="0">
                <a:solidFill>
                  <a:schemeClr val="bg1"/>
                </a:solidFill>
                <a:effectLst>
                  <a:outerShdw blurRad="38100" dist="38100" dir="2700000" algn="tl">
                    <a:srgbClr val="000000">
                      <a:alpha val="43137"/>
                    </a:srgbClr>
                  </a:outerShdw>
                </a:effectLst>
                <a:latin typeface="+mn-lt"/>
              </a:rPr>
              <a:t>; even to the end there will be war; desolations are determined.</a:t>
            </a:r>
          </a:p>
        </p:txBody>
      </p:sp>
    </p:spTree>
    <p:extLst>
      <p:ext uri="{BB962C8B-B14F-4D97-AF65-F5344CB8AC3E}">
        <p14:creationId xmlns:p14="http://schemas.microsoft.com/office/powerpoint/2010/main" val="22606775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1943100" y="228600"/>
            <a:ext cx="5257800" cy="6858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723900" y="1143000"/>
            <a:ext cx="7696200" cy="4953000"/>
          </a:xfrm>
        </p:spPr>
        <p:txBody>
          <a:bodyPr/>
          <a:lstStyle/>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Solomon’s pre exilic temple (Kings and Chronicles)</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Zerubbabel’s post exilic temple (Ezra 1-6; John 2:20)</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Antichrist's temple (Dan 9:27; Matt 24:15; 2 </a:t>
            </a:r>
            <a:r>
              <a:rPr lang="en-US" altLang="en-US" sz="3200" dirty="0" err="1">
                <a:solidFill>
                  <a:srgbClr val="FFFFFF"/>
                </a:solidFill>
                <a:latin typeface="Calibri" panose="020F0502020204030204" pitchFamily="34" charset="0"/>
              </a:rPr>
              <a:t>Thess</a:t>
            </a:r>
            <a:r>
              <a:rPr lang="en-US" altLang="en-US" sz="3200" dirty="0">
                <a:solidFill>
                  <a:srgbClr val="FFFFFF"/>
                </a:solidFill>
                <a:latin typeface="Calibri" panose="020F0502020204030204" pitchFamily="34" charset="0"/>
              </a:rPr>
              <a:t> 2:4; Rev 11:1-2)</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 Millennial temple (</a:t>
            </a:r>
            <a:r>
              <a:rPr lang="en-US" altLang="en-US" sz="3200" dirty="0" err="1">
                <a:solidFill>
                  <a:srgbClr val="FFFFFF"/>
                </a:solidFill>
                <a:latin typeface="Calibri" panose="020F0502020204030204" pitchFamily="34" charset="0"/>
              </a:rPr>
              <a:t>Ezek</a:t>
            </a:r>
            <a:r>
              <a:rPr lang="en-US" altLang="en-US" sz="3200" dirty="0">
                <a:solidFill>
                  <a:srgbClr val="FFFFFF"/>
                </a:solidFill>
                <a:latin typeface="Calibri" panose="020F0502020204030204" pitchFamily="34" charset="0"/>
              </a:rPr>
              <a:t> 40-48)</a:t>
            </a:r>
          </a:p>
        </p:txBody>
      </p:sp>
    </p:spTree>
    <p:extLst>
      <p:ext uri="{BB962C8B-B14F-4D97-AF65-F5344CB8AC3E}">
        <p14:creationId xmlns:p14="http://schemas.microsoft.com/office/powerpoint/2010/main" val="21397340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1943100" y="228600"/>
            <a:ext cx="5257800" cy="6858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723900" y="1143000"/>
            <a:ext cx="7696200" cy="4953000"/>
          </a:xfrm>
        </p:spPr>
        <p:txBody>
          <a:bodyPr/>
          <a:lstStyle/>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Solomon’s pre exilic temple (Kings and Chronicles)</a:t>
            </a:r>
          </a:p>
          <a:p>
            <a:pPr marL="457200" indent="-457200" fontAlgn="base">
              <a:spcBef>
                <a:spcPts val="0"/>
              </a:spcBef>
              <a:spcAft>
                <a:spcPts val="2400"/>
              </a:spcAft>
              <a:buClr>
                <a:srgbClr val="FF99FF"/>
              </a:buClr>
              <a:buAutoNum type="alphaUcPeriod"/>
            </a:pPr>
            <a:r>
              <a:rPr lang="en-US" altLang="en-US" sz="3200" b="1" u="sng" dirty="0">
                <a:solidFill>
                  <a:srgbClr val="FFFFCC"/>
                </a:solidFill>
                <a:latin typeface="Calibri" panose="020F0502020204030204" pitchFamily="34" charset="0"/>
              </a:rPr>
              <a:t>Zerubbabel’s post exilic temple (Ezra 1-6; John 2:20)</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Antichrist's temple (Dan 9:27; Matt 24:15; 2 </a:t>
            </a:r>
            <a:r>
              <a:rPr lang="en-US" altLang="en-US" sz="3200" dirty="0" err="1">
                <a:solidFill>
                  <a:srgbClr val="FFFFFF"/>
                </a:solidFill>
                <a:latin typeface="Calibri" panose="020F0502020204030204" pitchFamily="34" charset="0"/>
              </a:rPr>
              <a:t>Thess</a:t>
            </a:r>
            <a:r>
              <a:rPr lang="en-US" altLang="en-US" sz="3200" dirty="0">
                <a:solidFill>
                  <a:srgbClr val="FFFFFF"/>
                </a:solidFill>
                <a:latin typeface="Calibri" panose="020F0502020204030204" pitchFamily="34" charset="0"/>
              </a:rPr>
              <a:t> 2:4; Rev 11:1-2)</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 Millennial temple (</a:t>
            </a:r>
            <a:r>
              <a:rPr lang="en-US" altLang="en-US" sz="3200" dirty="0" err="1">
                <a:solidFill>
                  <a:srgbClr val="FFFFFF"/>
                </a:solidFill>
                <a:latin typeface="Calibri" panose="020F0502020204030204" pitchFamily="34" charset="0"/>
              </a:rPr>
              <a:t>Ezek</a:t>
            </a:r>
            <a:r>
              <a:rPr lang="en-US" altLang="en-US" sz="3200" dirty="0">
                <a:solidFill>
                  <a:srgbClr val="FFFFFF"/>
                </a:solidFill>
                <a:latin typeface="Calibri" panose="020F0502020204030204" pitchFamily="34" charset="0"/>
              </a:rPr>
              <a:t> 40-48)</a:t>
            </a:r>
          </a:p>
        </p:txBody>
      </p:sp>
    </p:spTree>
    <p:extLst>
      <p:ext uri="{BB962C8B-B14F-4D97-AF65-F5344CB8AC3E}">
        <p14:creationId xmlns:p14="http://schemas.microsoft.com/office/powerpoint/2010/main" val="3863965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1299" y="457200"/>
            <a:ext cx="7821402" cy="5943600"/>
          </a:xfrm>
          <a:prstGeom prst="rect">
            <a:avLst/>
          </a:prstGeom>
          <a:solidFill>
            <a:schemeClr val="tx1"/>
          </a:solidFill>
        </p:spPr>
      </p:pic>
    </p:spTree>
    <p:extLst>
      <p:ext uri="{BB962C8B-B14F-4D97-AF65-F5344CB8AC3E}">
        <p14:creationId xmlns:p14="http://schemas.microsoft.com/office/powerpoint/2010/main" val="2306517052"/>
      </p:ext>
    </p:extLst>
  </p:cSld>
  <p:clrMapOvr>
    <a:masterClrMapping/>
  </p:clrMapOvr>
  <mc:AlternateContent xmlns:mc="http://schemas.openxmlformats.org/markup-compatibility/2006" xmlns:p14="http://schemas.microsoft.com/office/powerpoint/2010/main">
    <mc:Choice Requires="p14">
      <p:transition p14:dur="0" advTm="40141"/>
    </mc:Choice>
    <mc:Fallback xmlns="">
      <p:transition advTm="40141"/>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Placeholder 4" descr="Temple Stones 03.jpg">
            <a:extLst>
              <a:ext uri="{FF2B5EF4-FFF2-40B4-BE49-F238E27FC236}">
                <a16:creationId xmlns:a16="http://schemas.microsoft.com/office/drawing/2014/main" id="{597CD29F-C3F0-49F1-AAF3-8D93BF26F16D}"/>
              </a:ext>
            </a:extLst>
          </p:cNvPr>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a:stretch>
            <a:fillRect/>
          </a:stretch>
        </p:blipFill>
        <p:spPr>
          <a:xfrm>
            <a:off x="288925" y="152400"/>
            <a:ext cx="5502275" cy="3200400"/>
          </a:xfrm>
        </p:spPr>
      </p:pic>
      <p:pic>
        <p:nvPicPr>
          <p:cNvPr id="2" name="Picture 1">
            <a:extLst>
              <a:ext uri="{FF2B5EF4-FFF2-40B4-BE49-F238E27FC236}">
                <a16:creationId xmlns:a16="http://schemas.microsoft.com/office/drawing/2014/main" id="{737CFA1D-B9BA-4A46-A9C9-CA814F37B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2800" y="3505200"/>
            <a:ext cx="5502181" cy="320067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368550" y="228600"/>
            <a:ext cx="4406900" cy="685800"/>
          </a:xfrm>
        </p:spPr>
        <p:txBody>
          <a:bodyPr>
            <a:normAutofit/>
          </a:body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Chapter 9 Outline</a:t>
            </a:r>
          </a:p>
        </p:txBody>
      </p:sp>
      <p:sp>
        <p:nvSpPr>
          <p:cNvPr id="19459" name="Rectangle 3"/>
          <p:cNvSpPr>
            <a:spLocks noGrp="1" noChangeArrowheads="1"/>
          </p:cNvSpPr>
          <p:nvPr>
            <p:ph type="body" idx="1"/>
          </p:nvPr>
        </p:nvSpPr>
        <p:spPr>
          <a:xfrm>
            <a:off x="1257300" y="1143000"/>
            <a:ext cx="6972300" cy="3657600"/>
          </a:xfrm>
        </p:spPr>
        <p:txBody>
          <a:bodyPr>
            <a:normAutofit/>
          </a:bodyPr>
          <a:lstStyle/>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Setting (1-2)</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Daniel’s prayer (3-19)</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Gabriel’s arrival (20-23)</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Seventy Weeks Prophecy (24-27)</a:t>
            </a:r>
          </a:p>
        </p:txBody>
      </p:sp>
      <p:pic>
        <p:nvPicPr>
          <p:cNvPr id="35843"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2" y="5029200"/>
            <a:ext cx="3546475" cy="1371600"/>
          </a:xfrm>
          <a:prstGeom prst="rect">
            <a:avLst/>
          </a:prstGeom>
          <a:noFill/>
          <a:ln w="9525">
            <a:noFill/>
            <a:miter lim="800000"/>
            <a:headEnd/>
            <a:tailEnd/>
          </a:ln>
        </p:spPr>
      </p:pic>
    </p:spTree>
    <p:extLst>
      <p:ext uri="{BB962C8B-B14F-4D97-AF65-F5344CB8AC3E}">
        <p14:creationId xmlns:p14="http://schemas.microsoft.com/office/powerpoint/2010/main" val="25267791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Placeholder 4" descr="temple stones.jpg">
            <a:extLst>
              <a:ext uri="{FF2B5EF4-FFF2-40B4-BE49-F238E27FC236}">
                <a16:creationId xmlns:a16="http://schemas.microsoft.com/office/drawing/2014/main" id="{7E031706-ADD2-47E0-8705-3F65804925D3}"/>
              </a:ext>
            </a:extLst>
          </p:cNvPr>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a:stretch>
            <a:fillRect/>
          </a:stretch>
        </p:blipFill>
        <p:spPr>
          <a:xfrm>
            <a:off x="276225" y="152400"/>
            <a:ext cx="4981575" cy="3200400"/>
          </a:xfrm>
        </p:spPr>
      </p:pic>
      <p:pic>
        <p:nvPicPr>
          <p:cNvPr id="2" name="Picture 1">
            <a:extLst>
              <a:ext uri="{FF2B5EF4-FFF2-40B4-BE49-F238E27FC236}">
                <a16:creationId xmlns:a16="http://schemas.microsoft.com/office/drawing/2014/main" id="{4FD1B538-F02D-459C-81B1-6660B5EFDD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6200" y="3429000"/>
            <a:ext cx="4981704" cy="3200677"/>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4" name="Rectangle 3">
            <a:extLst>
              <a:ext uri="{FF2B5EF4-FFF2-40B4-BE49-F238E27FC236}">
                <a16:creationId xmlns:a16="http://schemas.microsoft.com/office/drawing/2014/main" id="{D9A7F754-78EF-4299-8D50-A9D289F1A7C7}"/>
              </a:ext>
            </a:extLst>
          </p:cNvPr>
          <p:cNvSpPr txBox="1">
            <a:spLocks noChangeArrowheads="1"/>
          </p:cNvSpPr>
          <p:nvPr/>
        </p:nvSpPr>
        <p:spPr>
          <a:xfrm>
            <a:off x="2552700" y="228600"/>
            <a:ext cx="4038600" cy="7810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extLst>
      <p:ext uri="{BB962C8B-B14F-4D97-AF65-F5344CB8AC3E}">
        <p14:creationId xmlns:p14="http://schemas.microsoft.com/office/powerpoint/2010/main" val="40337761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4" name="Rectangle 3">
            <a:extLst>
              <a:ext uri="{FF2B5EF4-FFF2-40B4-BE49-F238E27FC236}">
                <a16:creationId xmlns:a16="http://schemas.microsoft.com/office/drawing/2014/main" id="{D9A7F754-78EF-4299-8D50-A9D289F1A7C7}"/>
              </a:ext>
            </a:extLst>
          </p:cNvPr>
          <p:cNvSpPr txBox="1">
            <a:spLocks noChangeArrowheads="1"/>
          </p:cNvSpPr>
          <p:nvPr/>
        </p:nvSpPr>
        <p:spPr>
          <a:xfrm>
            <a:off x="2552700" y="228600"/>
            <a:ext cx="4038600" cy="7810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extLst>
      <p:ext uri="{BB962C8B-B14F-4D97-AF65-F5344CB8AC3E}">
        <p14:creationId xmlns:p14="http://schemas.microsoft.com/office/powerpoint/2010/main" val="19172725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4" name="Rectangle 3">
            <a:extLst>
              <a:ext uri="{FF2B5EF4-FFF2-40B4-BE49-F238E27FC236}">
                <a16:creationId xmlns:a16="http://schemas.microsoft.com/office/drawing/2014/main" id="{D9A7F754-78EF-4299-8D50-A9D289F1A7C7}"/>
              </a:ext>
            </a:extLst>
          </p:cNvPr>
          <p:cNvSpPr txBox="1">
            <a:spLocks noChangeArrowheads="1"/>
          </p:cNvSpPr>
          <p:nvPr/>
        </p:nvSpPr>
        <p:spPr>
          <a:xfrm>
            <a:off x="2552700" y="228600"/>
            <a:ext cx="4038600" cy="7810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extLst>
      <p:ext uri="{BB962C8B-B14F-4D97-AF65-F5344CB8AC3E}">
        <p14:creationId xmlns:p14="http://schemas.microsoft.com/office/powerpoint/2010/main" val="25296555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4" name="Rectangle 3">
            <a:extLst>
              <a:ext uri="{FF2B5EF4-FFF2-40B4-BE49-F238E27FC236}">
                <a16:creationId xmlns:a16="http://schemas.microsoft.com/office/drawing/2014/main" id="{D9A7F754-78EF-4299-8D50-A9D289F1A7C7}"/>
              </a:ext>
            </a:extLst>
          </p:cNvPr>
          <p:cNvSpPr txBox="1">
            <a:spLocks noChangeArrowheads="1"/>
          </p:cNvSpPr>
          <p:nvPr/>
        </p:nvSpPr>
        <p:spPr>
          <a:xfrm>
            <a:off x="2552700" y="228600"/>
            <a:ext cx="4038600" cy="7810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extLst>
      <p:ext uri="{BB962C8B-B14F-4D97-AF65-F5344CB8AC3E}">
        <p14:creationId xmlns:p14="http://schemas.microsoft.com/office/powerpoint/2010/main" val="6991389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E9AB7-1610-43CB-8664-7FF8CF10CF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388" y="264902"/>
            <a:ext cx="8035224" cy="6328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26">
            <a:extLst>
              <a:ext uri="{FF2B5EF4-FFF2-40B4-BE49-F238E27FC236}">
                <a16:creationId xmlns:a16="http://schemas.microsoft.com/office/drawing/2014/main" id="{02C16A5B-A987-4886-BE18-6D5DD225E136}"/>
              </a:ext>
            </a:extLst>
          </p:cNvPr>
          <p:cNvGrpSpPr>
            <a:grpSpLocks/>
          </p:cNvGrpSpPr>
          <p:nvPr/>
        </p:nvGrpSpPr>
        <p:grpSpPr bwMode="auto">
          <a:xfrm>
            <a:off x="0" y="2641021"/>
            <a:ext cx="8534400" cy="4216979"/>
            <a:chOff x="0" y="1633"/>
            <a:chExt cx="6480" cy="3167"/>
          </a:xfrm>
        </p:grpSpPr>
        <p:pic>
          <p:nvPicPr>
            <p:cNvPr id="34832" name="Picture 1027">
              <a:extLst>
                <a:ext uri="{FF2B5EF4-FFF2-40B4-BE49-F238E27FC236}">
                  <a16:creationId xmlns:a16="http://schemas.microsoft.com/office/drawing/2014/main" id="{D8D8C40C-20E3-4023-8217-775D1FE0E6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495"/>
              <a:ext cx="2761" cy="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1028">
              <a:extLst>
                <a:ext uri="{FF2B5EF4-FFF2-40B4-BE49-F238E27FC236}">
                  <a16:creationId xmlns:a16="http://schemas.microsoft.com/office/drawing/2014/main" id="{83DEE018-EC83-4B73-BD9E-CC078469EB5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7" y="3743"/>
              <a:ext cx="2634" cy="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Picture 1029">
              <a:extLst>
                <a:ext uri="{FF2B5EF4-FFF2-40B4-BE49-F238E27FC236}">
                  <a16:creationId xmlns:a16="http://schemas.microsoft.com/office/drawing/2014/main" id="{25485202-B419-407C-A8F8-4F63A7EC9B5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2185" y="3599"/>
              <a:ext cx="1680" cy="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5" name="Picture 1030">
              <a:extLst>
                <a:ext uri="{FF2B5EF4-FFF2-40B4-BE49-F238E27FC236}">
                  <a16:creationId xmlns:a16="http://schemas.microsoft.com/office/drawing/2014/main" id="{258D556B-7865-418C-8EC7-9F055135CFB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97" y="2041"/>
              <a:ext cx="2761" cy="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Picture 1031">
              <a:extLst>
                <a:ext uri="{FF2B5EF4-FFF2-40B4-BE49-F238E27FC236}">
                  <a16:creationId xmlns:a16="http://schemas.microsoft.com/office/drawing/2014/main" id="{6D960BC8-4D51-42BE-8A97-23802171EE4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25" y="4031"/>
              <a:ext cx="1968"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Picture 1032">
              <a:extLst>
                <a:ext uri="{FF2B5EF4-FFF2-40B4-BE49-F238E27FC236}">
                  <a16:creationId xmlns:a16="http://schemas.microsoft.com/office/drawing/2014/main" id="{EA291F78-595A-4B88-9E86-8E93AD63EFC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6293176">
              <a:off x="25" y="3983"/>
              <a:ext cx="757"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Picture 1033">
              <a:extLst>
                <a:ext uri="{FF2B5EF4-FFF2-40B4-BE49-F238E27FC236}">
                  <a16:creationId xmlns:a16="http://schemas.microsoft.com/office/drawing/2014/main" id="{9DD201E3-C54D-4BA6-8321-9A6DCC788A3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 y="4223"/>
              <a:ext cx="67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9" name="Picture 1034">
              <a:extLst>
                <a:ext uri="{FF2B5EF4-FFF2-40B4-BE49-F238E27FC236}">
                  <a16:creationId xmlns:a16="http://schemas.microsoft.com/office/drawing/2014/main" id="{951AF605-7E78-4238-87E0-CDB9A510BB8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 y="3935"/>
              <a:ext cx="67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0" name="Picture 1035">
              <a:extLst>
                <a:ext uri="{FF2B5EF4-FFF2-40B4-BE49-F238E27FC236}">
                  <a16:creationId xmlns:a16="http://schemas.microsoft.com/office/drawing/2014/main" id="{359B659D-4E9D-4CDF-B02E-A3C660B1E50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3529" y="3695"/>
              <a:ext cx="1968"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1" name="Picture 1036">
              <a:extLst>
                <a:ext uri="{FF2B5EF4-FFF2-40B4-BE49-F238E27FC236}">
                  <a16:creationId xmlns:a16="http://schemas.microsoft.com/office/drawing/2014/main" id="{518F39B8-61A6-4F35-8EB1-C5DE3FA2DC0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3817" y="3406"/>
              <a:ext cx="1968"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2" name="Picture 1037">
              <a:extLst>
                <a:ext uri="{FF2B5EF4-FFF2-40B4-BE49-F238E27FC236}">
                  <a16:creationId xmlns:a16="http://schemas.microsoft.com/office/drawing/2014/main" id="{012BB207-E8CA-49C7-8EC4-C62D0A5B231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flipH="1">
              <a:off x="5017" y="3935"/>
              <a:ext cx="768"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3" name="Picture 1038">
              <a:extLst>
                <a:ext uri="{FF2B5EF4-FFF2-40B4-BE49-F238E27FC236}">
                  <a16:creationId xmlns:a16="http://schemas.microsoft.com/office/drawing/2014/main" id="{090E8288-0CE9-4724-A54C-CCBE392F057B}"/>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flipH="1">
              <a:off x="4176" y="1633"/>
              <a:ext cx="2304" cy="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4" name="Picture 1039">
              <a:extLst>
                <a:ext uri="{FF2B5EF4-FFF2-40B4-BE49-F238E27FC236}">
                  <a16:creationId xmlns:a16="http://schemas.microsoft.com/office/drawing/2014/main" id="{078E96E0-B365-4C0B-83AB-629F1BDE671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995968" flipH="1">
              <a:off x="4080" y="2974"/>
              <a:ext cx="1968"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5" name="Picture 1040">
              <a:extLst>
                <a:ext uri="{FF2B5EF4-FFF2-40B4-BE49-F238E27FC236}">
                  <a16:creationId xmlns:a16="http://schemas.microsoft.com/office/drawing/2014/main" id="{A21D9B0D-E625-4B31-AAFC-BE854A62661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9086234" flipH="1">
              <a:off x="3312" y="2927"/>
              <a:ext cx="1968"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8865" name="Picture 1041">
            <a:extLst>
              <a:ext uri="{FF2B5EF4-FFF2-40B4-BE49-F238E27FC236}">
                <a16:creationId xmlns:a16="http://schemas.microsoft.com/office/drawing/2014/main" id="{B8BFF3B2-1448-40E2-AD8E-9850B82D8FEC}"/>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2599715">
            <a:off x="1014597" y="3522603"/>
            <a:ext cx="611774" cy="8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042">
            <a:extLst>
              <a:ext uri="{FF2B5EF4-FFF2-40B4-BE49-F238E27FC236}">
                <a16:creationId xmlns:a16="http://schemas.microsoft.com/office/drawing/2014/main" id="{CE455806-7CB3-42AB-886B-2135158078C9}"/>
              </a:ext>
            </a:extLst>
          </p:cNvPr>
          <p:cNvGrpSpPr>
            <a:grpSpLocks/>
          </p:cNvGrpSpPr>
          <p:nvPr/>
        </p:nvGrpSpPr>
        <p:grpSpPr bwMode="auto">
          <a:xfrm>
            <a:off x="73025" y="3582668"/>
            <a:ext cx="771525" cy="1204912"/>
            <a:chOff x="46" y="2411"/>
            <a:chExt cx="486" cy="759"/>
          </a:xfrm>
        </p:grpSpPr>
        <p:pic>
          <p:nvPicPr>
            <p:cNvPr id="34830" name="Picture 1043">
              <a:extLst>
                <a:ext uri="{FF2B5EF4-FFF2-40B4-BE49-F238E27FC236}">
                  <a16:creationId xmlns:a16="http://schemas.microsoft.com/office/drawing/2014/main" id="{AA5C41F2-13B3-40A0-A79C-202451FAFD9B}"/>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6" y="2411"/>
              <a:ext cx="486"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1" name="Text Box 1044">
              <a:extLst>
                <a:ext uri="{FF2B5EF4-FFF2-40B4-BE49-F238E27FC236}">
                  <a16:creationId xmlns:a16="http://schemas.microsoft.com/office/drawing/2014/main" id="{0AEF8726-D533-4C4E-BA1E-B26AE208275B}"/>
                </a:ext>
              </a:extLst>
            </p:cNvPr>
            <p:cNvSpPr txBox="1">
              <a:spLocks noChangeArrowheads="1"/>
            </p:cNvSpPr>
            <p:nvPr/>
          </p:nvSpPr>
          <p:spPr bwMode="auto">
            <a:xfrm>
              <a:off x="64" y="3034"/>
              <a:ext cx="30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eaLnBrk="1" hangingPunct="1">
                <a:spcBef>
                  <a:spcPct val="50000"/>
                </a:spcBef>
              </a:pPr>
              <a:r>
                <a:rPr lang="en-US" altLang="en-US" sz="1400" b="1">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a:t>
              </a:r>
            </a:p>
          </p:txBody>
        </p:sp>
      </p:grpSp>
      <p:sp>
        <p:nvSpPr>
          <p:cNvPr id="78869" name="Text Box 1045">
            <a:extLst>
              <a:ext uri="{FF2B5EF4-FFF2-40B4-BE49-F238E27FC236}">
                <a16:creationId xmlns:a16="http://schemas.microsoft.com/office/drawing/2014/main" id="{F757F201-AD99-4EDF-8C38-B32025F16F48}"/>
              </a:ext>
            </a:extLst>
          </p:cNvPr>
          <p:cNvSpPr txBox="1">
            <a:spLocks noChangeArrowheads="1"/>
          </p:cNvSpPr>
          <p:nvPr/>
        </p:nvSpPr>
        <p:spPr bwMode="auto">
          <a:xfrm rot="-660000">
            <a:off x="1487870" y="3134844"/>
            <a:ext cx="11485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eaLnBrk="1" hangingPunct="1">
              <a:lnSpc>
                <a:spcPct val="90000"/>
              </a:lnSpc>
            </a:pPr>
            <a:r>
              <a:rPr lang="en-US" altLang="en-US" sz="2000" b="1" dirty="0">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Near</a:t>
            </a:r>
          </a:p>
          <a:p>
            <a:pPr algn="ctr" eaLnBrk="1" hangingPunct="1">
              <a:lnSpc>
                <a:spcPct val="90000"/>
              </a:lnSpc>
            </a:pPr>
            <a:r>
              <a:rPr lang="en-US" altLang="en-US" sz="2000" b="1" dirty="0">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Fulfillment</a:t>
            </a:r>
          </a:p>
        </p:txBody>
      </p:sp>
      <p:sp>
        <p:nvSpPr>
          <p:cNvPr id="78870" name="Text Box 1046">
            <a:extLst>
              <a:ext uri="{FF2B5EF4-FFF2-40B4-BE49-F238E27FC236}">
                <a16:creationId xmlns:a16="http://schemas.microsoft.com/office/drawing/2014/main" id="{D08871CF-0EBA-4E54-9F42-A872454DF416}"/>
              </a:ext>
            </a:extLst>
          </p:cNvPr>
          <p:cNvSpPr txBox="1">
            <a:spLocks noChangeArrowheads="1"/>
          </p:cNvSpPr>
          <p:nvPr/>
        </p:nvSpPr>
        <p:spPr bwMode="auto">
          <a:xfrm rot="-676393">
            <a:off x="4004058" y="2680819"/>
            <a:ext cx="11485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eaLnBrk="1" hangingPunct="1">
              <a:lnSpc>
                <a:spcPct val="90000"/>
              </a:lnSpc>
            </a:pPr>
            <a:r>
              <a:rPr lang="en-US" altLang="en-US" sz="2000" b="1">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Far</a:t>
            </a:r>
          </a:p>
          <a:p>
            <a:pPr algn="ctr" eaLnBrk="1" hangingPunct="1">
              <a:lnSpc>
                <a:spcPct val="90000"/>
              </a:lnSpc>
            </a:pPr>
            <a:r>
              <a:rPr lang="en-US" altLang="en-US" sz="2000" b="1">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Fulfillment</a:t>
            </a:r>
          </a:p>
        </p:txBody>
      </p:sp>
      <p:sp>
        <p:nvSpPr>
          <p:cNvPr id="78871" name="Line 1047">
            <a:extLst>
              <a:ext uri="{FF2B5EF4-FFF2-40B4-BE49-F238E27FC236}">
                <a16:creationId xmlns:a16="http://schemas.microsoft.com/office/drawing/2014/main" id="{FF80C476-0149-4856-A776-7FAD794F7980}"/>
              </a:ext>
            </a:extLst>
          </p:cNvPr>
          <p:cNvSpPr>
            <a:spLocks noChangeShapeType="1"/>
          </p:cNvSpPr>
          <p:nvPr/>
        </p:nvSpPr>
        <p:spPr bwMode="auto">
          <a:xfrm flipV="1">
            <a:off x="1828800" y="2582863"/>
            <a:ext cx="6275388" cy="1227137"/>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lIns="91436" tIns="45716" rIns="91436" bIns="45716"/>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8872" name="Rectangle 1048">
            <a:extLst>
              <a:ext uri="{FF2B5EF4-FFF2-40B4-BE49-F238E27FC236}">
                <a16:creationId xmlns:a16="http://schemas.microsoft.com/office/drawing/2014/main" id="{F3BE947F-A21B-4051-A0D9-3E9A33DA1D65}"/>
              </a:ext>
            </a:extLst>
          </p:cNvPr>
          <p:cNvSpPr>
            <a:spLocks noChangeArrowheads="1"/>
          </p:cNvSpPr>
          <p:nvPr/>
        </p:nvSpPr>
        <p:spPr bwMode="auto">
          <a:xfrm>
            <a:off x="892401" y="1828800"/>
            <a:ext cx="295388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a:r>
              <a:rPr lang="en-US" altLang="en-US" b="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Antiochus IV</a:t>
            </a:r>
          </a:p>
        </p:txBody>
      </p:sp>
      <p:sp>
        <p:nvSpPr>
          <p:cNvPr id="78873" name="Rectangle 1049">
            <a:extLst>
              <a:ext uri="{FF2B5EF4-FFF2-40B4-BE49-F238E27FC236}">
                <a16:creationId xmlns:a16="http://schemas.microsoft.com/office/drawing/2014/main" id="{9DC623AC-3FB3-4B52-84E6-047E81D867A3}"/>
              </a:ext>
            </a:extLst>
          </p:cNvPr>
          <p:cNvSpPr>
            <a:spLocks noChangeArrowheads="1"/>
          </p:cNvSpPr>
          <p:nvPr/>
        </p:nvSpPr>
        <p:spPr bwMode="auto">
          <a:xfrm>
            <a:off x="6617060" y="1219200"/>
            <a:ext cx="226305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a:r>
              <a:rPr lang="en-US" altLang="en-US" b="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a:t>
            </a:r>
          </a:p>
        </p:txBody>
      </p:sp>
      <p:pic>
        <p:nvPicPr>
          <p:cNvPr id="78874" name="Picture 1050">
            <a:extLst>
              <a:ext uri="{FF2B5EF4-FFF2-40B4-BE49-F238E27FC236}">
                <a16:creationId xmlns:a16="http://schemas.microsoft.com/office/drawing/2014/main" id="{71FE9EE2-264D-45E5-B642-5C8F3F704F70}"/>
              </a:ext>
            </a:extLst>
          </p:cNvPr>
          <p:cNvPicPr>
            <a:picLocks noChangeAspect="1" noChangeArrowheads="1"/>
          </p:cNvPicPr>
          <p:nvPr/>
        </p:nvPicPr>
        <p:blipFill>
          <a:blip r:embed="rId13" cstate="email">
            <a:lum bright="30000" contrast="54000"/>
            <a:extLst>
              <a:ext uri="{28A0092B-C50C-407E-A947-70E740481C1C}">
                <a14:useLocalDpi xmlns:a14="http://schemas.microsoft.com/office/drawing/2010/main"/>
              </a:ext>
            </a:extLst>
          </a:blip>
          <a:srcRect/>
          <a:stretch>
            <a:fillRect/>
          </a:stretch>
        </p:blipFill>
        <p:spPr bwMode="auto">
          <a:xfrm>
            <a:off x="7467600" y="381000"/>
            <a:ext cx="123666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5" name="Rectangle 1051">
            <a:extLst>
              <a:ext uri="{FF2B5EF4-FFF2-40B4-BE49-F238E27FC236}">
                <a16:creationId xmlns:a16="http://schemas.microsoft.com/office/drawing/2014/main" id="{534E067C-CEF9-4765-A88C-CE0BDEE059E7}"/>
              </a:ext>
            </a:extLst>
          </p:cNvPr>
          <p:cNvSpPr>
            <a:spLocks noChangeArrowheads="1"/>
          </p:cNvSpPr>
          <p:nvPr/>
        </p:nvSpPr>
        <p:spPr bwMode="auto">
          <a:xfrm>
            <a:off x="1497701" y="2438400"/>
            <a:ext cx="18274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a:r>
              <a:rPr lang="en-US" altLang="en-US" sz="2000" b="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11:21-35)</a:t>
            </a:r>
            <a:endParaRPr lang="en-US" altLang="en-US" b="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8876" name="Rectangle 1052">
            <a:extLst>
              <a:ext uri="{FF2B5EF4-FFF2-40B4-BE49-F238E27FC236}">
                <a16:creationId xmlns:a16="http://schemas.microsoft.com/office/drawing/2014/main" id="{2248A31A-ACFE-4F17-8E48-A1A8F9C372AD}"/>
              </a:ext>
            </a:extLst>
          </p:cNvPr>
          <p:cNvSpPr>
            <a:spLocks noChangeArrowheads="1"/>
          </p:cNvSpPr>
          <p:nvPr/>
        </p:nvSpPr>
        <p:spPr bwMode="auto">
          <a:xfrm>
            <a:off x="6920601" y="1905000"/>
            <a:ext cx="18274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a:r>
              <a:rPr lang="en-US" altLang="en-US" sz="2000" b="1"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11:36-45)</a:t>
            </a:r>
            <a:endParaRPr lang="en-US" altLang="en-US" b="1"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4829" name="TextBox 35">
            <a:extLst>
              <a:ext uri="{FF2B5EF4-FFF2-40B4-BE49-F238E27FC236}">
                <a16:creationId xmlns:a16="http://schemas.microsoft.com/office/drawing/2014/main" id="{BFA9AF9F-1976-44C6-8C42-3D3DC5301ABA}"/>
              </a:ext>
            </a:extLst>
          </p:cNvPr>
          <p:cNvSpPr txBox="1">
            <a:spLocks noChangeArrowheads="1"/>
          </p:cNvSpPr>
          <p:nvPr/>
        </p:nvSpPr>
        <p:spPr bwMode="auto">
          <a:xfrm>
            <a:off x="838687" y="457200"/>
            <a:ext cx="4502763" cy="120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eaLnBrk="1" hangingPunct="1"/>
            <a:r>
              <a:rPr lang="en-US" altLang="en-US" sz="3600" dirty="0">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Understanding Daniel’s</a:t>
            </a:r>
          </a:p>
          <a:p>
            <a:pPr algn="ctr" eaLnBrk="1" hangingPunct="1"/>
            <a:r>
              <a:rPr lang="en-US" altLang="en-US" sz="3600" dirty="0">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Prophetic Perspective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nodeType="withGroup">
                            <p:stCondLst>
                              <p:cond delay="500"/>
                            </p:stCondLst>
                            <p:childTnLst>
                              <p:par>
                                <p:cTn id="12" presetID="1" presetClass="entr" presetSubtype="0" fill="hold" nodeType="afterEffect">
                                  <p:stCondLst>
                                    <p:cond delay="0"/>
                                  </p:stCondLst>
                                  <p:childTnLst>
                                    <p:set>
                                      <p:cBhvr>
                                        <p:cTn id="13" dur="1" fill="hold">
                                          <p:stCondLst>
                                            <p:cond delay="9"/>
                                          </p:stCondLst>
                                        </p:cTn>
                                        <p:tgtEl>
                                          <p:spTgt spid="3"/>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78865"/>
                                        </p:tgtEl>
                                        <p:attrNameLst>
                                          <p:attrName>style.visibility</p:attrName>
                                        </p:attrNameLst>
                                      </p:cBhvr>
                                      <p:to>
                                        <p:strVal val="visible"/>
                                      </p:to>
                                    </p:set>
                                    <p:animEffect transition="in" filter="wipe(left)">
                                      <p:cBhvr>
                                        <p:cTn id="16" dur="10"/>
                                        <p:tgtEl>
                                          <p:spTgt spid="78865"/>
                                        </p:tgtEl>
                                      </p:cBhvr>
                                    </p:animEffect>
                                  </p:childTnLst>
                                </p:cTn>
                              </p:par>
                            </p:childTnLst>
                          </p:cTn>
                        </p:par>
                        <p:par>
                          <p:cTn id="17" fill="hold" nodeType="afterGroup">
                            <p:stCondLst>
                              <p:cond delay="510"/>
                            </p:stCondLst>
                            <p:childTnLst>
                              <p:par>
                                <p:cTn id="18" presetID="22" presetClass="entr" presetSubtype="8" fill="hold" nodeType="afterEffect">
                                  <p:stCondLst>
                                    <p:cond delay="0"/>
                                  </p:stCondLst>
                                  <p:childTnLst>
                                    <p:set>
                                      <p:cBhvr>
                                        <p:cTn id="19" dur="1" fill="hold">
                                          <p:stCondLst>
                                            <p:cond delay="0"/>
                                          </p:stCondLst>
                                        </p:cTn>
                                        <p:tgtEl>
                                          <p:spTgt spid="78871"/>
                                        </p:tgtEl>
                                        <p:attrNameLst>
                                          <p:attrName>style.visibility</p:attrName>
                                        </p:attrNameLst>
                                      </p:cBhvr>
                                      <p:to>
                                        <p:strVal val="visible"/>
                                      </p:to>
                                    </p:set>
                                    <p:animEffect transition="in" filter="wipe(left)">
                                      <p:cBhvr>
                                        <p:cTn id="20" dur="500"/>
                                        <p:tgtEl>
                                          <p:spTgt spid="7887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7886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7887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7887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78875"/>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nodeType="afterEffect">
                                  <p:stCondLst>
                                    <p:cond delay="0"/>
                                  </p:stCondLst>
                                  <p:childTnLst>
                                    <p:set>
                                      <p:cBhvr>
                                        <p:cTn id="39" dur="1" fill="hold">
                                          <p:stCondLst>
                                            <p:cond delay="499"/>
                                          </p:stCondLst>
                                        </p:cTn>
                                        <p:tgtEl>
                                          <p:spTgt spid="7887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78873"/>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78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9" grpId="0" autoUpdateAnimBg="0"/>
      <p:bldP spid="78870" grpId="0" autoUpdateAnimBg="0"/>
      <p:bldP spid="78872" grpId="0" autoUpdateAnimBg="0"/>
      <p:bldP spid="78873" grpId="0" autoUpdateAnimBg="0"/>
      <p:bldP spid="78875" grpId="0" autoUpdateAnimBg="0"/>
      <p:bldP spid="78876"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Isaiah 9:6-7 (NASB)</a:t>
            </a:r>
          </a:p>
          <a:p>
            <a:pPr marL="0" marR="0" algn="just">
              <a:spcBef>
                <a:spcPts val="0"/>
              </a:spcBef>
              <a:spcAft>
                <a:spcPts val="1000"/>
              </a:spcAft>
            </a:pPr>
            <a:r>
              <a:rPr lang="en-US" sz="3000" baseline="30000" dirty="0">
                <a:solidFill>
                  <a:schemeClr val="bg1"/>
                </a:solidFill>
                <a:latin typeface="Calibri" panose="020F0502020204030204" pitchFamily="34" charset="0"/>
              </a:rPr>
              <a:t>6</a:t>
            </a:r>
            <a:r>
              <a:rPr lang="en-US" sz="3000" baseline="30000" dirty="0">
                <a:latin typeface="Calibri" panose="020F0502020204030204" pitchFamily="34" charset="0"/>
              </a:rPr>
              <a:t> </a:t>
            </a:r>
            <a:r>
              <a:rPr lang="en-US" sz="3000" b="1" u="sng" dirty="0">
                <a:solidFill>
                  <a:srgbClr val="FFFFCC"/>
                </a:solidFill>
                <a:effectLst>
                  <a:outerShdw blurRad="38100" dist="38100" dir="2700000" algn="tl">
                    <a:srgbClr val="000000"/>
                  </a:outerShdw>
                </a:effectLst>
                <a:latin typeface="Calibri" panose="020F0502020204030204" pitchFamily="34" charset="0"/>
                <a:cs typeface="+mn-cs"/>
              </a:rPr>
              <a:t>For a child will be born to us, a son will be given to us</a:t>
            </a:r>
            <a:r>
              <a:rPr lang="en-US" sz="3000" dirty="0">
                <a:solidFill>
                  <a:srgbClr val="FFFFCC"/>
                </a:solidFill>
                <a:effectLst>
                  <a:outerShdw blurRad="38100" dist="38100" dir="2700000" algn="tl">
                    <a:srgbClr val="000000"/>
                  </a:outerShdw>
                </a:effectLst>
                <a:latin typeface="Calibri" panose="020F0502020204030204" pitchFamily="34" charset="0"/>
                <a:cs typeface="+mn-cs"/>
              </a:rPr>
              <a:t>; </a:t>
            </a:r>
            <a:r>
              <a:rPr lang="en-US" sz="3000" b="1" u="sng" dirty="0">
                <a:solidFill>
                  <a:srgbClr val="FFFFCC"/>
                </a:solidFill>
                <a:effectLst>
                  <a:outerShdw blurRad="38100" dist="38100" dir="2700000" algn="tl">
                    <a:srgbClr val="000000"/>
                  </a:outerShdw>
                </a:effectLst>
                <a:latin typeface="Calibri" panose="020F0502020204030204" pitchFamily="34" charset="0"/>
                <a:cs typeface="+mn-cs"/>
              </a:rPr>
              <a:t>And the government will rest on His shoulders</a:t>
            </a:r>
            <a:r>
              <a:rPr lang="en-US" sz="3000" dirty="0">
                <a:solidFill>
                  <a:srgbClr val="FFFFCC"/>
                </a:solidFill>
                <a:effectLst>
                  <a:outerShdw blurRad="38100" dist="38100" dir="2700000" algn="tl">
                    <a:srgbClr val="000000"/>
                  </a:outerShdw>
                </a:effectLst>
                <a:latin typeface="Calibri" panose="020F0502020204030204" pitchFamily="34" charset="0"/>
                <a:cs typeface="+mn-cs"/>
              </a:rPr>
              <a:t>; </a:t>
            </a:r>
            <a:r>
              <a:rPr lang="en-US" sz="3000" dirty="0">
                <a:solidFill>
                  <a:schemeClr val="bg1"/>
                </a:solidFill>
                <a:effectLst>
                  <a:outerShdw blurRad="38100" dist="38100" dir="2700000" algn="tl">
                    <a:srgbClr val="000000"/>
                  </a:outerShdw>
                </a:effectLst>
                <a:latin typeface="Calibri" panose="020F0502020204030204" pitchFamily="34" charset="0"/>
                <a:cs typeface="+mn-cs"/>
              </a:rPr>
              <a:t>And His name will be called Wonderful Counselor, Mighty God, Eternal Father, Prince of Peace.</a:t>
            </a:r>
            <a:r>
              <a:rPr lang="en-US" sz="3000" baseline="30000" dirty="0">
                <a:solidFill>
                  <a:schemeClr val="bg1"/>
                </a:solidFill>
                <a:latin typeface="Calibri" panose="020F0502020204030204" pitchFamily="34" charset="0"/>
              </a:rPr>
              <a:t>7</a:t>
            </a:r>
            <a:r>
              <a:rPr lang="en-US" sz="3000" dirty="0">
                <a:effectLst>
                  <a:outerShdw blurRad="38100" dist="38100" dir="2700000" algn="tl">
                    <a:srgbClr val="000000"/>
                  </a:outerShdw>
                </a:effectLst>
                <a:latin typeface="Calibri" panose="020F0502020204030204" pitchFamily="34" charset="0"/>
                <a:cs typeface="+mn-cs"/>
              </a:rPr>
              <a:t> </a:t>
            </a:r>
            <a:r>
              <a:rPr lang="en-US" sz="3000" b="1" u="sng" dirty="0">
                <a:solidFill>
                  <a:srgbClr val="FFFFCC"/>
                </a:solidFill>
                <a:effectLst>
                  <a:outerShdw blurRad="38100" dist="38100" dir="2700000" algn="tl">
                    <a:srgbClr val="000000"/>
                  </a:outerShdw>
                </a:effectLst>
                <a:latin typeface="Calibri" panose="020F0502020204030204" pitchFamily="34" charset="0"/>
                <a:cs typeface="+mn-cs"/>
              </a:rPr>
              <a:t>There will be no end to the increase of His government or of peace, On the throne of David and over his kingdom, To establish it and to uphold it with justice and righteousness From then on and forevermore</a:t>
            </a:r>
            <a:r>
              <a:rPr lang="en-US" sz="3000" dirty="0">
                <a:solidFill>
                  <a:srgbClr val="FFFFCC"/>
                </a:solidFill>
                <a:effectLst>
                  <a:outerShdw blurRad="38100" dist="38100" dir="2700000" algn="tl">
                    <a:srgbClr val="000000"/>
                  </a:outerShdw>
                </a:effectLst>
                <a:latin typeface="Calibri" panose="020F0502020204030204" pitchFamily="34" charset="0"/>
                <a:cs typeface="+mn-cs"/>
              </a:rPr>
              <a:t>. </a:t>
            </a:r>
            <a:r>
              <a:rPr lang="en-US" sz="3000" dirty="0">
                <a:solidFill>
                  <a:schemeClr val="bg1"/>
                </a:solidFill>
                <a:effectLst>
                  <a:outerShdw blurRad="38100" dist="38100" dir="2700000" algn="tl">
                    <a:srgbClr val="000000"/>
                  </a:outerShdw>
                </a:effectLst>
                <a:latin typeface="Calibri" panose="020F0502020204030204" pitchFamily="34" charset="0"/>
                <a:cs typeface="+mn-cs"/>
              </a:rPr>
              <a:t>The</a:t>
            </a:r>
            <a:r>
              <a:rPr lang="en-US" sz="3000" dirty="0">
                <a:effectLst>
                  <a:outerShdw blurRad="38100" dist="38100" dir="2700000" algn="tl">
                    <a:srgbClr val="000000"/>
                  </a:outerShdw>
                </a:effectLst>
                <a:latin typeface="Calibri" panose="020F0502020204030204" pitchFamily="34" charset="0"/>
                <a:cs typeface="+mn-cs"/>
              </a:rPr>
              <a:t> </a:t>
            </a:r>
            <a:r>
              <a:rPr lang="en-US" sz="3000" dirty="0">
                <a:solidFill>
                  <a:schemeClr val="bg1"/>
                </a:solidFill>
                <a:effectLst>
                  <a:outerShdw blurRad="38100" dist="38100" dir="2700000" algn="tl">
                    <a:srgbClr val="000000"/>
                  </a:outerShdw>
                </a:effectLst>
                <a:latin typeface="Calibri" panose="020F0502020204030204" pitchFamily="34" charset="0"/>
                <a:cs typeface="+mn-cs"/>
              </a:rPr>
              <a:t>zeal of the Lord of hosts will accomplish this.</a:t>
            </a:r>
          </a:p>
        </p:txBody>
      </p:sp>
    </p:spTree>
    <p:extLst>
      <p:ext uri="{BB962C8B-B14F-4D97-AF65-F5344CB8AC3E}">
        <p14:creationId xmlns:p14="http://schemas.microsoft.com/office/powerpoint/2010/main" val="35525463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4" name="Rectangle 3">
            <a:extLst>
              <a:ext uri="{FF2B5EF4-FFF2-40B4-BE49-F238E27FC236}">
                <a16:creationId xmlns:a16="http://schemas.microsoft.com/office/drawing/2014/main" id="{D9A7F754-78EF-4299-8D50-A9D289F1A7C7}"/>
              </a:ext>
            </a:extLst>
          </p:cNvPr>
          <p:cNvSpPr txBox="1">
            <a:spLocks noChangeArrowheads="1"/>
          </p:cNvSpPr>
          <p:nvPr/>
        </p:nvSpPr>
        <p:spPr>
          <a:xfrm>
            <a:off x="2552700" y="228600"/>
            <a:ext cx="4038600" cy="7810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extLst>
      <p:ext uri="{BB962C8B-B14F-4D97-AF65-F5344CB8AC3E}">
        <p14:creationId xmlns:p14="http://schemas.microsoft.com/office/powerpoint/2010/main" val="41630829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2">
            <a:extLst>
              <a:ext uri="{FF2B5EF4-FFF2-40B4-BE49-F238E27FC236}">
                <a16:creationId xmlns:a16="http://schemas.microsoft.com/office/drawing/2014/main" id="{3408C13E-EBD7-40B1-BA90-1C2AEE0C2637}"/>
              </a:ext>
            </a:extLst>
          </p:cNvPr>
          <p:cNvSpPr>
            <a:spLocks noGrp="1" noChangeArrowheads="1"/>
          </p:cNvSpPr>
          <p:nvPr>
            <p:ph type="title"/>
          </p:nvPr>
        </p:nvSpPr>
        <p:spPr>
          <a:xfrm>
            <a:off x="1066800" y="228600"/>
            <a:ext cx="7010400" cy="1143000"/>
          </a:xfrm>
        </p:spPr>
        <p:txBody>
          <a:bodyPr>
            <a:normAutofit fontScale="90000"/>
          </a:bodyPr>
          <a:lstStyle/>
          <a:p>
            <a:pPr algn="ctr" eaLnBrk="1" hangingPunct="1">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Hippolytus</a:t>
            </a:r>
            <a:br>
              <a:rPr lang="en-US" altLang="en-US" sz="2200" dirty="0">
                <a:solidFill>
                  <a:srgbClr val="FFFFFF"/>
                </a:solidFill>
                <a:effectLst>
                  <a:outerShdw blurRad="38100" dist="38100" dir="2700000" algn="tl">
                    <a:srgbClr val="000000">
                      <a:alpha val="43137"/>
                    </a:srgbClr>
                  </a:outerShdw>
                </a:effectLst>
              </a:rPr>
            </a:br>
            <a:r>
              <a:rPr lang="en-US" altLang="en-US" sz="2200" i="1" dirty="0">
                <a:solidFill>
                  <a:srgbClr val="FFFFFF"/>
                </a:solidFill>
                <a:effectLst>
                  <a:outerShdw blurRad="38100" dist="38100" dir="2700000" algn="tl">
                    <a:srgbClr val="000000">
                      <a:alpha val="43137"/>
                    </a:srgbClr>
                  </a:outerShdw>
                </a:effectLst>
                <a:latin typeface="+mn-lt"/>
              </a:rPr>
              <a:t>Fragments From Commentaries</a:t>
            </a:r>
            <a:r>
              <a:rPr lang="en-US" altLang="en-US" sz="2200" dirty="0">
                <a:solidFill>
                  <a:srgbClr val="FFFFFF"/>
                </a:solidFill>
                <a:effectLst>
                  <a:outerShdw blurRad="38100" dist="38100" dir="2700000" algn="tl">
                    <a:srgbClr val="000000">
                      <a:alpha val="43137"/>
                    </a:srgbClr>
                  </a:outerShdw>
                </a:effectLst>
                <a:latin typeface="+mn-lt"/>
              </a:rPr>
              <a:t>, Daniel, paragraph 22 Cited by Hitchcock and Ice in </a:t>
            </a:r>
            <a:r>
              <a:rPr lang="en-US" altLang="en-US" sz="2200" i="1" u="sng" dirty="0">
                <a:solidFill>
                  <a:srgbClr val="FFFFFF"/>
                </a:solidFill>
                <a:effectLst>
                  <a:outerShdw blurRad="38100" dist="38100" dir="2700000" algn="tl">
                    <a:srgbClr val="000000">
                      <a:alpha val="43137"/>
                    </a:srgbClr>
                  </a:outerShdw>
                </a:effectLst>
                <a:latin typeface="+mn-lt"/>
              </a:rPr>
              <a:t>The Truth Behind the Left behind Series</a:t>
            </a:r>
            <a:r>
              <a:rPr lang="en-US" altLang="en-US" sz="2200" i="1" dirty="0">
                <a:solidFill>
                  <a:srgbClr val="FFFFFF"/>
                </a:solidFill>
                <a:effectLst>
                  <a:outerShdw blurRad="38100" dist="38100" dir="2700000" algn="tl">
                    <a:srgbClr val="000000">
                      <a:alpha val="43137"/>
                    </a:srgbClr>
                  </a:outerShdw>
                </a:effectLst>
                <a:latin typeface="+mn-lt"/>
              </a:rPr>
              <a:t> </a:t>
            </a:r>
            <a:r>
              <a:rPr lang="en-US" altLang="en-US" sz="2200" dirty="0">
                <a:solidFill>
                  <a:srgbClr val="FFFFFF"/>
                </a:solidFill>
                <a:effectLst>
                  <a:outerShdw blurRad="38100" dist="38100" dir="2700000" algn="tl">
                    <a:srgbClr val="000000">
                      <a:alpha val="43137"/>
                    </a:srgbClr>
                  </a:outerShdw>
                </a:effectLst>
                <a:latin typeface="+mn-lt"/>
              </a:rPr>
              <a:t>p.98.</a:t>
            </a:r>
          </a:p>
        </p:txBody>
      </p:sp>
      <p:sp>
        <p:nvSpPr>
          <p:cNvPr id="38918" name="Rectangle 3">
            <a:extLst>
              <a:ext uri="{FF2B5EF4-FFF2-40B4-BE49-F238E27FC236}">
                <a16:creationId xmlns:a16="http://schemas.microsoft.com/office/drawing/2014/main" id="{09065D61-B0B1-4D71-9EF9-FE028A00A1D8}"/>
              </a:ext>
            </a:extLst>
          </p:cNvPr>
          <p:cNvSpPr>
            <a:spLocks noGrp="1" noChangeArrowheads="1"/>
          </p:cNvSpPr>
          <p:nvPr>
            <p:ph idx="1"/>
          </p:nvPr>
        </p:nvSpPr>
        <p:spPr>
          <a:xfrm>
            <a:off x="228600" y="1600200"/>
            <a:ext cx="8686800" cy="3733800"/>
          </a:xfrm>
        </p:spPr>
        <p:txBody>
          <a:bodyPr>
            <a:normAutofit/>
          </a:bodyPr>
          <a:lstStyle/>
          <a:p>
            <a:pPr marL="0" indent="0" algn="just" eaLnBrk="1" hangingPunct="1">
              <a:buFontTx/>
              <a:buNone/>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“For when the three score and two weeks are fulfilled, and Christ is come, and the Gospel is preached in every place, the times being then accomplished, there will remain only one week, the last, in which Elijah will appear, and Enoch, and in the midst of it the abomination of desolation will be manifest, viz., Antichrist, announcing desolation to the world.”</a:t>
            </a:r>
          </a:p>
        </p:txBody>
      </p:sp>
      <p:pic>
        <p:nvPicPr>
          <p:cNvPr id="2" name="Picture 1">
            <a:extLst>
              <a:ext uri="{FF2B5EF4-FFF2-40B4-BE49-F238E27FC236}">
                <a16:creationId xmlns:a16="http://schemas.microsoft.com/office/drawing/2014/main" id="{C40735C9-EB70-473D-B312-A3A68E9905F2}"/>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52400" y="130969"/>
            <a:ext cx="780153" cy="12801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2358</TotalTime>
  <Words>5363</Words>
  <Application>Microsoft Office PowerPoint</Application>
  <PresentationFormat>On-screen Show (4:3)</PresentationFormat>
  <Paragraphs>654</Paragraphs>
  <Slides>137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137</vt:i4>
      </vt:variant>
    </vt:vector>
  </HeadingPairs>
  <TitlesOfParts>
    <vt:vector size="143" baseType="lpstr">
      <vt:lpstr>Arial</vt:lpstr>
      <vt:lpstr>Calibri</vt:lpstr>
      <vt:lpstr>Calibri Light</vt:lpstr>
      <vt:lpstr>Times New Roman</vt:lpstr>
      <vt:lpstr>Wingdings</vt:lpstr>
      <vt:lpstr>Office Theme</vt:lpstr>
      <vt:lpstr>PowerPoint Presentation</vt:lpstr>
      <vt:lpstr>Message</vt:lpstr>
      <vt:lpstr>Synthetic Outline</vt:lpstr>
      <vt:lpstr>Synthetic Outline</vt:lpstr>
      <vt:lpstr>Synthetic Outline</vt:lpstr>
      <vt:lpstr>PowerPoint Presentation</vt:lpstr>
      <vt:lpstr>Synthetic Outline</vt:lpstr>
      <vt:lpstr>Synthetic Outline</vt:lpstr>
      <vt:lpstr>Chapter 9 Outline</vt:lpstr>
      <vt:lpstr>Chapter 9 Outline</vt:lpstr>
      <vt:lpstr>I. The Setting (1-2)</vt:lpstr>
      <vt:lpstr>PowerPoint Presentation</vt:lpstr>
      <vt:lpstr>PowerPoint Presentation</vt:lpstr>
      <vt:lpstr>I. The Setting (1-2)</vt:lpstr>
      <vt:lpstr>PowerPoint Presentation</vt:lpstr>
      <vt:lpstr>PowerPoint Presentation</vt:lpstr>
      <vt:lpstr>Chapter 9 Outline</vt:lpstr>
      <vt:lpstr>Chapter 9 Outline</vt:lpstr>
      <vt:lpstr>Chapter 9 Outline</vt:lpstr>
      <vt:lpstr>The Seventy Weeks Prophecy 10 FACTS</vt:lpstr>
      <vt:lpstr>The Seventy Weeks Prophecy 10 FACTS</vt:lpstr>
      <vt:lpstr>PowerPoint Presentation</vt:lpstr>
      <vt:lpstr>The Seventy Weeks Prophecy 10 FACTS</vt:lpstr>
      <vt:lpstr>PowerPoint Presentation</vt:lpstr>
      <vt:lpstr>PowerPoint Presentation</vt:lpstr>
      <vt:lpstr>The Seventy Weeks Prophecy 10 FACTS</vt:lpstr>
      <vt:lpstr>360-day YEARS</vt:lpstr>
      <vt:lpstr>The Seventy Weeks Prophecy 10 FACTS</vt:lpstr>
      <vt:lpstr>PowerPoint Presentation</vt:lpstr>
      <vt:lpstr>6 Prophecies WILL BE fulfilled V.24c</vt:lpstr>
      <vt:lpstr>The Seventy Weeks Prophecy 10 FACTS</vt:lpstr>
      <vt:lpstr>PowerPoint Presentation</vt:lpstr>
      <vt:lpstr>PowerPoint Presentation</vt:lpstr>
      <vt:lpstr>PROPHECY BEGINS WITH DECREE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Seventy Weeks Prophecy 10 FACTS</vt:lpstr>
      <vt:lpstr>PowerPoint Presentation</vt:lpstr>
      <vt:lpstr>PowerPoint Presentation</vt:lpstr>
      <vt:lpstr>PowerPoint Presentation</vt:lpstr>
      <vt:lpstr>PowerPoint Presentation</vt:lpstr>
      <vt:lpstr>Messiah must present Himself to Israel on March 30, A.D. 33 (Daniel 9:25)</vt:lpstr>
      <vt:lpstr>New Testament Perspective</vt:lpstr>
      <vt:lpstr>New Testament Perspective</vt:lpstr>
      <vt:lpstr>PowerPoint Presentation</vt:lpstr>
      <vt:lpstr>PowerPoint Presentation</vt:lpstr>
      <vt:lpstr>PowerPoint Presentation</vt:lpstr>
      <vt:lpstr>New Testament Perspective</vt:lpstr>
      <vt:lpstr>PowerPoint Presentation</vt:lpstr>
      <vt:lpstr>New Testament Perspective</vt:lpstr>
      <vt:lpstr>New Testament Perspective</vt:lpstr>
      <vt:lpstr>PowerPoint Presentation</vt:lpstr>
      <vt:lpstr>New Testament Perspective</vt:lpstr>
      <vt:lpstr>New Testament Perspective</vt:lpstr>
      <vt:lpstr>PowerPoint Presentation</vt:lpstr>
      <vt:lpstr>East = Babylon</vt:lpstr>
      <vt:lpstr>PowerPoint Presentation</vt:lpstr>
      <vt:lpstr>PowerPoint Presentation</vt:lpstr>
      <vt:lpstr>PowerPoint Presentation</vt:lpstr>
      <vt:lpstr>PowerPoint Presentation</vt:lpstr>
      <vt:lpstr>Balaam's 7 Oracles Blessing Israel (23-24) </vt:lpstr>
      <vt:lpstr>Balaam's 7 Oracles Blessing Israel (23-24) </vt:lpstr>
      <vt:lpstr>Messiah must be Jewish or from the line of Jacob (Numbers 24:17)</vt:lpstr>
      <vt:lpstr>PowerPoint Presentation</vt:lpstr>
      <vt:lpstr>PowerPoint Presentation</vt:lpstr>
      <vt:lpstr>PowerPoint Presentation</vt:lpstr>
      <vt:lpstr>New Testament Perspective</vt:lpstr>
      <vt:lpstr>PowerPoint Presentation</vt:lpstr>
      <vt:lpstr>If the first 69 weeks were fulfilled literally then the remaining  week will be fulfilled literally.</vt:lpstr>
      <vt:lpstr>Sir Robert Anderson The Coming Prince, p.147-148</vt:lpstr>
      <vt:lpstr>The Seventy Weeks Prophecy 10 FACTS</vt:lpstr>
      <vt:lpstr>PowerPoint Presentation</vt:lpstr>
      <vt:lpstr>PowerPoint Presentation</vt:lpstr>
      <vt:lpstr>PowerPoint Presentation</vt:lpstr>
      <vt:lpstr>6 Reasons for Gap</vt:lpstr>
      <vt:lpstr>PowerPoint Presentation</vt:lpstr>
      <vt:lpstr>PowerPoint Presentation</vt:lpstr>
      <vt:lpstr>PowerPoint Presentation</vt:lpstr>
      <vt:lpstr>ISRAEL’S FOUR TEMPLES</vt:lpstr>
      <vt:lpstr>ISRAEL’S FOUR TEMPLES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Hippolytus Fragments From Commentaries, Daniel, paragraph 22 Cited by Hitchcock and Ice in The Truth Behind the Left behind Series p.98.</vt:lpstr>
      <vt:lpstr>PowerPoint Presentation</vt:lpstr>
      <vt:lpstr>PowerPoint Presentation</vt:lpstr>
      <vt:lpstr>The Seventy Weeks Prophecy 10 FACTS</vt:lpstr>
      <vt:lpstr>FINAL 7 YEARS = FUTURE TRIBULATION v.27</vt:lpstr>
      <vt:lpstr>The Seventy Weeks Prophecy 10 FACTS</vt:lpstr>
      <vt:lpstr>PowerPoint Presentation</vt:lpstr>
      <vt:lpstr>PowerPoint Presentation</vt:lpstr>
      <vt:lpstr>PowerPoint Presentation</vt:lpstr>
      <vt:lpstr>PowerPoint Presentation</vt:lpstr>
      <vt:lpstr>PowerPoint Presentation</vt:lpstr>
      <vt:lpstr>PowerPoint Presentation</vt:lpstr>
      <vt:lpstr>THE STAGE IS BEING SET</vt:lpstr>
      <vt:lpstr>THE STAGE IS BEING SET</vt:lpstr>
      <vt:lpstr>John Walvoord Israel in Prophecy, Page 26</vt:lpstr>
      <vt:lpstr>THE STAGE IS BEING SET</vt:lpstr>
      <vt:lpstr>PowerPoint Presentation</vt:lpstr>
      <vt:lpstr>PowerPoint Presentation</vt:lpstr>
      <vt:lpstr>PowerPoint Presentation</vt:lpstr>
      <vt:lpstr>THE STAGE IS BEING SET</vt:lpstr>
      <vt:lpstr>ISRAEL’S FOUR TEMPLES</vt:lpstr>
      <vt:lpstr>ISRAEL’S FOUR TEMPLES</vt:lpstr>
      <vt:lpstr>PowerPoint Presentation</vt:lpstr>
      <vt:lpstr>PowerPoint Presentation</vt:lpstr>
      <vt:lpstr>PowerPoint Presentation</vt:lpstr>
      <vt:lpstr>PowerPoint Presentation</vt:lpstr>
      <vt:lpstr>PowerPoint Presentation</vt:lpstr>
      <vt:lpstr>PowerPoint Presentation</vt:lpstr>
      <vt:lpstr>THE STAGE IS BEING SET</vt:lpstr>
      <vt:lpstr>The Times of Israel  April 6, 2017  In first, sheep slaughtered in Jerusalem Old City in reenactment of Passover sacrifice</vt:lpstr>
      <vt:lpstr>The Seventy Weeks Prophecy 10 FACTS</vt:lpstr>
      <vt:lpstr>PowerPoint Presentation</vt:lpstr>
      <vt:lpstr>DANIEL 9:27 = REVELATION 6-19</vt:lpstr>
      <vt:lpstr>PowerPoint Presentation</vt:lpstr>
      <vt:lpstr>PowerPoint Presentation</vt:lpstr>
      <vt:lpstr>PowerPoint Presentation</vt:lpstr>
      <vt:lpstr>Conclusion</vt:lpstr>
      <vt:lpstr>The Seventy Weeks Prophecy 10 FACTS</vt:lpstr>
      <vt:lpstr>Chapter 9 Outline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&amp; Anne Woods</dc:creator>
  <cp:lastModifiedBy>Andy Woods</cp:lastModifiedBy>
  <cp:revision>128</cp:revision>
  <dcterms:created xsi:type="dcterms:W3CDTF">2001-04-08T18:36:33Z</dcterms:created>
  <dcterms:modified xsi:type="dcterms:W3CDTF">2017-09-09T23:51:41Z</dcterms:modified>
</cp:coreProperties>
</file>