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2781" r:id="rId2"/>
    <p:sldId id="2303" r:id="rId3"/>
    <p:sldId id="2304" r:id="rId4"/>
    <p:sldId id="2305" r:id="rId5"/>
    <p:sldId id="2874" r:id="rId6"/>
    <p:sldId id="2319" r:id="rId7"/>
    <p:sldId id="2295" r:id="rId8"/>
    <p:sldId id="2320" r:id="rId9"/>
    <p:sldId id="2375" r:id="rId10"/>
    <p:sldId id="2414" r:id="rId11"/>
    <p:sldId id="2553" r:id="rId12"/>
    <p:sldId id="2623" r:id="rId13"/>
    <p:sldId id="3157" r:id="rId14"/>
    <p:sldId id="3158" r:id="rId15"/>
    <p:sldId id="2875" r:id="rId16"/>
    <p:sldId id="2709" r:id="rId17"/>
    <p:sldId id="3018" r:id="rId18"/>
    <p:sldId id="3071" r:id="rId19"/>
    <p:sldId id="3123" r:id="rId20"/>
    <p:sldId id="3094" r:id="rId21"/>
    <p:sldId id="3073" r:id="rId22"/>
    <p:sldId id="3074" r:id="rId23"/>
    <p:sldId id="3105" r:id="rId24"/>
    <p:sldId id="3106" r:id="rId25"/>
    <p:sldId id="3107" r:id="rId26"/>
    <p:sldId id="3137" r:id="rId27"/>
    <p:sldId id="3138" r:id="rId28"/>
    <p:sldId id="3139" r:id="rId29"/>
    <p:sldId id="3151" r:id="rId30"/>
    <p:sldId id="3152" r:id="rId31"/>
    <p:sldId id="3153" r:id="rId32"/>
    <p:sldId id="3140" r:id="rId33"/>
    <p:sldId id="3154" r:id="rId34"/>
    <p:sldId id="3155" r:id="rId35"/>
    <p:sldId id="3141" r:id="rId36"/>
    <p:sldId id="3192" r:id="rId37"/>
    <p:sldId id="3156" r:id="rId38"/>
    <p:sldId id="3160" r:id="rId39"/>
    <p:sldId id="3159" r:id="rId40"/>
    <p:sldId id="3164" r:id="rId41"/>
    <p:sldId id="3162" r:id="rId42"/>
    <p:sldId id="3163" r:id="rId43"/>
    <p:sldId id="3165" r:id="rId44"/>
    <p:sldId id="3161" r:id="rId45"/>
    <p:sldId id="3171" r:id="rId46"/>
    <p:sldId id="3172" r:id="rId47"/>
    <p:sldId id="3173" r:id="rId48"/>
    <p:sldId id="3174" r:id="rId49"/>
    <p:sldId id="3175" r:id="rId50"/>
    <p:sldId id="3176" r:id="rId51"/>
    <p:sldId id="3188" r:id="rId52"/>
    <p:sldId id="3189" r:id="rId53"/>
    <p:sldId id="3187" r:id="rId54"/>
    <p:sldId id="3168" r:id="rId55"/>
    <p:sldId id="3178" r:id="rId56"/>
    <p:sldId id="3179" r:id="rId57"/>
    <p:sldId id="3180" r:id="rId58"/>
    <p:sldId id="3181" r:id="rId59"/>
    <p:sldId id="3182" r:id="rId60"/>
    <p:sldId id="3183" r:id="rId61"/>
    <p:sldId id="3185" r:id="rId62"/>
    <p:sldId id="3184" r:id="rId63"/>
    <p:sldId id="3169" r:id="rId64"/>
    <p:sldId id="3190" r:id="rId65"/>
    <p:sldId id="3191" r:id="rId66"/>
    <p:sldId id="3170" r:id="rId67"/>
    <p:sldId id="3148" r:id="rId68"/>
    <p:sldId id="3149" r:id="rId6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99"/>
    <a:srgbClr val="006600"/>
    <a:srgbClr val="FF9900"/>
    <a:srgbClr val="00CC00"/>
    <a:srgbClr val="A6A6A6"/>
    <a:srgbClr val="A50021"/>
    <a:srgbClr val="0000FF"/>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6366" autoAdjust="0"/>
  </p:normalViewPr>
  <p:slideViewPr>
    <p:cSldViewPr>
      <p:cViewPr varScale="1">
        <p:scale>
          <a:sx n="64" d="100"/>
          <a:sy n="64" d="100"/>
        </p:scale>
        <p:origin x="16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9/13/2017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9/13/2017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12146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754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41071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83337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96767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61655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75800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228672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09690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47062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99473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739647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87083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094067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940184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07266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62488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909959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485134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964456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415153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4020958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2944485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733810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440915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664632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179815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012875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9/13/2017</a:t>
            </a:r>
            <a:endParaRPr lang="en-US" dirty="0"/>
          </a:p>
        </p:txBody>
      </p:sp>
    </p:spTree>
    <p:extLst>
      <p:ext uri="{BB962C8B-B14F-4D97-AF65-F5344CB8AC3E}">
        <p14:creationId xmlns:p14="http://schemas.microsoft.com/office/powerpoint/2010/main" val="348433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62672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2959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1807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66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9/13/2017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810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iddletownbiblechurch.org/dispen/jmacdis.htm"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65368227"/>
              </p:ext>
            </p:extLst>
          </p:nvPr>
        </p:nvGraphicFramePr>
        <p:xfrm>
          <a:off x="237886" y="1144368"/>
          <a:ext cx="8829914" cy="3870960"/>
        </p:xfrm>
        <a:graphic>
          <a:graphicData uri="http://schemas.openxmlformats.org/drawingml/2006/table">
            <a:tbl>
              <a:tblPr firstRow="1" bandRow="1">
                <a:tableStyleId>{5940675A-B579-460E-94D1-54222C63F5DA}</a:tableStyleId>
              </a:tblPr>
              <a:tblGrid>
                <a:gridCol w="4020765">
                  <a:extLst>
                    <a:ext uri="{9D8B030D-6E8A-4147-A177-3AD203B41FA5}">
                      <a16:colId xmlns:a16="http://schemas.microsoft.com/office/drawing/2014/main" val="4287931007"/>
                    </a:ext>
                  </a:extLst>
                </a:gridCol>
                <a:gridCol w="4809149">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90191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188040056"/>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26321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21445806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3600" dirty="0"/>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t>The Inter-advent Age (Matt. 13) </a:t>
            </a:r>
          </a:p>
          <a:p>
            <a:pPr marL="463550" indent="-463550" eaLnBrk="1" hangingPunct="1">
              <a:spcBef>
                <a:spcPts val="0"/>
              </a:spcBef>
              <a:spcAft>
                <a:spcPts val="5400"/>
              </a:spcAft>
              <a:buSzPct val="100000"/>
              <a:buFont typeface="+mj-lt"/>
              <a:buAutoNum type="arabicPeriod"/>
              <a:defRPr/>
            </a:pPr>
            <a:r>
              <a:rPr lang="en-US" sz="3600" dirty="0"/>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3600" dirty="0"/>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rPr>
              <a:t>The Inter-advent Age (Matt. 13) </a:t>
            </a:r>
          </a:p>
          <a:p>
            <a:pPr marL="463550" indent="-463550" eaLnBrk="1" hangingPunct="1">
              <a:spcBef>
                <a:spcPts val="0"/>
              </a:spcBef>
              <a:spcAft>
                <a:spcPts val="5400"/>
              </a:spcAft>
              <a:buSzPct val="100000"/>
              <a:buFont typeface="+mj-lt"/>
              <a:buAutoNum type="arabicPeriod"/>
              <a:defRPr/>
            </a:pPr>
            <a:r>
              <a:rPr lang="en-US" sz="3600" dirty="0"/>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u="sng"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20665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10</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cs typeface="Calibri" panose="020F0502020204030204" pitchFamily="34" charset="0"/>
              </a:rPr>
              <a:t>President</a:t>
            </a:r>
            <a:r>
              <a:rPr lang="en-US" altLang="en-US" sz="2000" dirty="0">
                <a:latin typeface="Calibri" panose="020F0502020204030204" pitchFamily="34" charset="0"/>
                <a:cs typeface="Calibri" panose="020F0502020204030204" pitchFamily="34" charset="0"/>
              </a:rPr>
              <a:t> – Chafer Theological Seminary</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72686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04800" y="228600"/>
            <a:ext cx="8534400" cy="762000"/>
          </a:xfrm>
        </p:spPr>
        <p:txBody>
          <a:bodyPr/>
          <a:lstStyle/>
          <a:p>
            <a:pPr algn="ctr" eaLnBrk="1" hangingPunct="1"/>
            <a:r>
              <a:rPr lang="en-US" altLang="en-US" sz="4000" dirty="0"/>
              <a:t>Matthew 13 Parables</a:t>
            </a:r>
          </a:p>
        </p:txBody>
      </p:sp>
      <p:sp>
        <p:nvSpPr>
          <p:cNvPr id="6147" name="Rectangle 3"/>
          <p:cNvSpPr>
            <a:spLocks noGrp="1" noChangeArrowheads="1"/>
          </p:cNvSpPr>
          <p:nvPr>
            <p:ph type="body" idx="4294967295"/>
          </p:nvPr>
        </p:nvSpPr>
        <p:spPr>
          <a:xfrm>
            <a:off x="228600" y="1600201"/>
            <a:ext cx="5410200" cy="3048000"/>
          </a:xfrm>
        </p:spPr>
        <p:txBody>
          <a:bodyPr/>
          <a:lstStyle/>
          <a:p>
            <a:pPr eaLnBrk="1" hangingPunct="1">
              <a:spcBef>
                <a:spcPts val="0"/>
              </a:spcBef>
              <a:spcAft>
                <a:spcPts val="2400"/>
              </a:spcAft>
              <a:buFont typeface="Wingdings" panose="05000000000000000000" pitchFamily="2" charset="2"/>
              <a:buNone/>
              <a:defRPr/>
            </a:pPr>
            <a:r>
              <a:rPr lang="en-US" sz="3400" dirty="0"/>
              <a:t>The Sower:</a:t>
            </a:r>
          </a:p>
          <a:p>
            <a:pPr marL="0" indent="0" algn="just" eaLnBrk="1" hangingPunct="1">
              <a:spcBef>
                <a:spcPts val="0"/>
              </a:spcBef>
              <a:spcAft>
                <a:spcPts val="2400"/>
              </a:spcAft>
              <a:buFont typeface="Wingdings" panose="05000000000000000000" pitchFamily="2" charset="2"/>
              <a:buNone/>
              <a:defRPr/>
            </a:pPr>
            <a:r>
              <a:rPr lang="en-US" sz="3400" dirty="0"/>
              <a:t>Preaching of the gospel with various results</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676400"/>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218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1371600"/>
          </a:xfrm>
        </p:spPr>
        <p:txBody>
          <a:bodyPr/>
          <a:lstStyle/>
          <a:p>
            <a:pPr algn="ctr" eaLnBrk="1" hangingPunct="1"/>
            <a:r>
              <a:rPr lang="en-US" altLang="en-US" sz="3600" dirty="0"/>
              <a:t>Why The Parable of the Sower Does Not Teach Kingdom Now Theology</a:t>
            </a:r>
          </a:p>
        </p:txBody>
      </p:sp>
      <p:sp>
        <p:nvSpPr>
          <p:cNvPr id="16387" name="Rectangle 3"/>
          <p:cNvSpPr>
            <a:spLocks noGrp="1" noChangeArrowheads="1"/>
          </p:cNvSpPr>
          <p:nvPr>
            <p:ph type="body" sz="half" idx="2"/>
          </p:nvPr>
        </p:nvSpPr>
        <p:spPr>
          <a:xfrm>
            <a:off x="266700" y="20574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dirty="0"/>
              <a:t>The sower went out to sow (13:3)</a:t>
            </a:r>
          </a:p>
          <a:p>
            <a:pPr marL="463550" indent="-463550" eaLnBrk="1" hangingPunct="1">
              <a:spcBef>
                <a:spcPts val="0"/>
              </a:spcBef>
              <a:spcAft>
                <a:spcPts val="3600"/>
              </a:spcAft>
              <a:buSzPct val="100000"/>
              <a:buFont typeface="+mj-lt"/>
              <a:buAutoNum type="arabicPeriod"/>
              <a:defRPr/>
            </a:pPr>
            <a:r>
              <a:rPr lang="en-US" dirty="0"/>
              <a:t>The Word of the Kingdom enters hearts (13:19)</a:t>
            </a:r>
          </a:p>
          <a:p>
            <a:pPr marL="463550" indent="-463550" eaLnBrk="1" hangingPunct="1">
              <a:spcBef>
                <a:spcPts val="0"/>
              </a:spcBef>
              <a:spcAft>
                <a:spcPts val="3600"/>
              </a:spcAft>
              <a:buSzPct val="100000"/>
              <a:buFont typeface="+mj-lt"/>
              <a:buAutoNum type="arabicPeriod"/>
              <a:defRPr/>
            </a:pPr>
            <a:r>
              <a:rPr lang="en-US" dirty="0"/>
              <a:t>Only one type of soil is fruitful (13:23)</a:t>
            </a:r>
          </a:p>
          <a:p>
            <a:pPr marL="463550" indent="-463550" eaLnBrk="1" hangingPunct="1">
              <a:spcBef>
                <a:spcPts val="0"/>
              </a:spcBef>
              <a:spcAft>
                <a:spcPts val="3600"/>
              </a:spcAft>
              <a:buSzPct val="100000"/>
              <a:buFont typeface="+mj-lt"/>
              <a:buAutoNum type="arabicPeriod"/>
              <a:defRPr/>
            </a:pPr>
            <a:r>
              <a:rPr lang="en-US" dirty="0"/>
              <a:t>Satan is active (13:19)</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4442298"/>
            <a:ext cx="1397475" cy="1892379"/>
          </a:xfrm>
        </p:spPr>
      </p:pic>
    </p:spTree>
    <p:extLst>
      <p:ext uri="{BB962C8B-B14F-4D97-AF65-F5344CB8AC3E}">
        <p14:creationId xmlns:p14="http://schemas.microsoft.com/office/powerpoint/2010/main" val="142350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86032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28600" y="1600200"/>
            <a:ext cx="5715000" cy="4449763"/>
          </a:xfrm>
        </p:spPr>
        <p:txBody>
          <a:bodyPr/>
          <a:lstStyle/>
          <a:p>
            <a:pPr eaLnBrk="1" hangingPunct="1">
              <a:lnSpc>
                <a:spcPct val="90000"/>
              </a:lnSpc>
              <a:spcBef>
                <a:spcPts val="0"/>
              </a:spcBef>
              <a:spcAft>
                <a:spcPts val="2400"/>
              </a:spcAft>
              <a:buNone/>
              <a:defRPr/>
            </a:pPr>
            <a:r>
              <a:rPr lang="en-US" sz="3400" dirty="0"/>
              <a:t>Wheat &amp; Tares:</a:t>
            </a:r>
          </a:p>
          <a:p>
            <a:pPr marL="0" indent="0" algn="just" eaLnBrk="1" hangingPunct="1">
              <a:lnSpc>
                <a:spcPct val="90000"/>
              </a:lnSpc>
              <a:spcBef>
                <a:spcPts val="0"/>
              </a:spcBef>
              <a:spcAft>
                <a:spcPts val="2400"/>
              </a:spcAft>
              <a:buNone/>
              <a:defRPr/>
            </a:pPr>
            <a:r>
              <a:rPr lang="en-US" sz="3400" dirty="0"/>
              <a:t>Difficult to distinguish between the saved and the unsaved within professing Christendom</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736103"/>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3FC7970-72DF-4D24-9C0D-3B676A08C63D}"/>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Matthew 13 Parables</a:t>
            </a:r>
          </a:p>
        </p:txBody>
      </p:sp>
    </p:spTree>
    <p:extLst>
      <p:ext uri="{BB962C8B-B14F-4D97-AF65-F5344CB8AC3E}">
        <p14:creationId xmlns:p14="http://schemas.microsoft.com/office/powerpoint/2010/main" val="427016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t>Both grow together (13:30)</a:t>
            </a:r>
          </a:p>
          <a:p>
            <a:pPr marL="463550" indent="-463550" eaLnBrk="1" hangingPunct="1">
              <a:spcBef>
                <a:spcPts val="0"/>
              </a:spcBef>
              <a:spcAft>
                <a:spcPts val="2400"/>
              </a:spcAft>
              <a:buSzPct val="100000"/>
              <a:buFont typeface="+mj-lt"/>
              <a:buAutoNum type="arabicPeriod"/>
              <a:defRPr/>
            </a:pPr>
            <a:r>
              <a:rPr lang="en-US" sz="3000" dirty="0"/>
              <a:t>The Tares will increase (13:30)</a:t>
            </a:r>
          </a:p>
          <a:p>
            <a:pPr marL="463550" indent="-463550" eaLnBrk="1" hangingPunct="1">
              <a:spcBef>
                <a:spcPts val="0"/>
              </a:spcBef>
              <a:spcAft>
                <a:spcPts val="2400"/>
              </a:spcAft>
              <a:buSzPct val="100000"/>
              <a:buFont typeface="+mj-lt"/>
              <a:buAutoNum type="arabicPeriod"/>
              <a:defRPr/>
            </a:pPr>
            <a:r>
              <a:rPr lang="en-US" sz="3000" dirty="0"/>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t>Satan is active (13:25, 28, 38-39)</a:t>
            </a:r>
          </a:p>
          <a:p>
            <a:pPr marL="463550" indent="-463550" eaLnBrk="1" hangingPunct="1">
              <a:spcBef>
                <a:spcPts val="0"/>
              </a:spcBef>
              <a:spcAft>
                <a:spcPts val="2400"/>
              </a:spcAft>
              <a:buSzPct val="100000"/>
              <a:buFont typeface="+mj-lt"/>
              <a:buAutoNum type="arabicPeriod"/>
              <a:defRPr/>
            </a:pPr>
            <a:r>
              <a:rPr lang="en-US" sz="3000" dirty="0"/>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74251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98525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48856" y="1143000"/>
            <a:ext cx="2142744" cy="2895600"/>
          </a:xfrm>
          <a:prstGeom prst="rect">
            <a:avLst/>
          </a:prstGeom>
          <a:ln>
            <a:noFill/>
          </a:ln>
          <a:effectLst>
            <a:softEdge rad="112500"/>
          </a:effectLst>
        </p:spPr>
      </p:pic>
      <p:sp>
        <p:nvSpPr>
          <p:cNvPr id="8195" name="Rectangle 3"/>
          <p:cNvSpPr>
            <a:spLocks noGrp="1" noChangeArrowheads="1"/>
          </p:cNvSpPr>
          <p:nvPr>
            <p:ph type="body" idx="4294967295"/>
          </p:nvPr>
        </p:nvSpPr>
        <p:spPr>
          <a:xfrm>
            <a:off x="152400" y="1143001"/>
            <a:ext cx="6629400" cy="3200400"/>
          </a:xfrm>
        </p:spPr>
        <p:txBody>
          <a:bodyPr/>
          <a:lstStyle/>
          <a:p>
            <a:pPr marL="0" indent="0" eaLnBrk="1" hangingPunct="1">
              <a:lnSpc>
                <a:spcPct val="90000"/>
              </a:lnSpc>
              <a:spcBef>
                <a:spcPts val="0"/>
              </a:spcBef>
              <a:spcAft>
                <a:spcPts val="1200"/>
              </a:spcAft>
              <a:buNone/>
              <a:defRPr/>
            </a:pPr>
            <a:r>
              <a:rPr lang="en-US" sz="3400" dirty="0"/>
              <a:t>The Mustard Seed:</a:t>
            </a:r>
          </a:p>
          <a:p>
            <a:pPr marL="0" algn="just" eaLnBrk="1" hangingPunct="1">
              <a:lnSpc>
                <a:spcPct val="90000"/>
              </a:lnSpc>
              <a:buFont typeface="Wingdings" pitchFamily="2" charset="2"/>
              <a:buNone/>
              <a:defRPr/>
            </a:pPr>
            <a:r>
              <a:rPr lang="en-US" dirty="0"/>
              <a:t>Christendom will experience great numerical and geographical expansion from a humble beginning and yet will ultimately represent an apostate form at great variance from its pure origins</a:t>
            </a:r>
          </a:p>
        </p:txBody>
      </p:sp>
      <p:sp>
        <p:nvSpPr>
          <p:cNvPr id="5" name="Rectangle 2">
            <a:extLst>
              <a:ext uri="{FF2B5EF4-FFF2-40B4-BE49-F238E27FC236}">
                <a16:creationId xmlns:a16="http://schemas.microsoft.com/office/drawing/2014/main" id="{72179E14-62B1-4C0C-A9FD-38A3ACD45763}"/>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Matthew 13 Parables</a:t>
            </a:r>
          </a:p>
        </p:txBody>
      </p:sp>
    </p:spTree>
    <p:extLst>
      <p:ext uri="{BB962C8B-B14F-4D97-AF65-F5344CB8AC3E}">
        <p14:creationId xmlns:p14="http://schemas.microsoft.com/office/powerpoint/2010/main" val="89792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3450803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256457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64255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333307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43" y="996970"/>
            <a:ext cx="9030511" cy="5170646"/>
          </a:xfrm>
          <a:prstGeom prst="rect">
            <a:avLst/>
          </a:prstGeom>
        </p:spPr>
        <p:txBody>
          <a:bodyPr wrap="square">
            <a:spAutoFit/>
          </a:bodyPr>
          <a:lstStyle/>
          <a:p>
            <a:pPr algn="just"/>
            <a:r>
              <a:rPr lang="en-US" sz="3000" dirty="0">
                <a:latin typeface="Calibri" panose="020F0502020204030204" pitchFamily="34" charset="0"/>
                <a:ea typeface="Times New Roman" panose="02020603050405020304" pitchFamily="18" charset="0"/>
                <a:cs typeface="Calibri" panose="020F0502020204030204" pitchFamily="34" charset="0"/>
              </a:rPr>
              <a:t>“</a:t>
            </a:r>
            <a:r>
              <a:rPr lang="en-US" sz="3000" dirty="0">
                <a:latin typeface="Calibri" panose="020F0502020204030204" pitchFamily="34" charset="0"/>
              </a:rPr>
              <a:t>Third, that which Christ here describes is a monstrosity. We are aware that this is denied by some, but our Lord’s own words are final. He tells us that when this mustard-seed is grown it is the ‘greatest among herbs, and becomes a tree’ (v. 32). ‘Herbs’ are an entirely different specie from trees. That which distinguished them is that their stems never develop woody tissue, but live only long enough for the development of flowers and seeds. But this ‘herb’ became a ‘tree;’ that is to say, it developed into something entirely foreign to its very nature and constitution</a:t>
            </a:r>
            <a:r>
              <a:rPr lang="en-US" sz="3000" dirty="0">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58103"/>
            <a:ext cx="7962899" cy="954107"/>
          </a:xfrm>
          <a:prstGeom prst="rect">
            <a:avLst/>
          </a:prstGeom>
        </p:spPr>
        <p:txBody>
          <a:bodyPr wrap="square">
            <a:spAutoFit/>
          </a:bodyPr>
          <a:lstStyle/>
          <a:p>
            <a:pPr algn="ctr"/>
            <a:r>
              <a:rPr lang="en-US" sz="28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28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51672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2394748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6962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2520778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219200"/>
            <a:ext cx="8858250" cy="5262979"/>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The </a:t>
            </a:r>
            <a:r>
              <a:rPr lang="en-US" sz="2800" i="1" dirty="0">
                <a:latin typeface="Calibri" panose="020F0502020204030204" pitchFamily="34" charset="0"/>
                <a:cs typeface="Calibri" panose="020F0502020204030204" pitchFamily="34" charset="0"/>
              </a:rPr>
              <a:t>history</a:t>
            </a:r>
            <a:r>
              <a:rPr lang="en-US" sz="2800" dirty="0">
                <a:latin typeface="Calibri" panose="020F0502020204030204" pitchFamily="34" charset="0"/>
                <a:cs typeface="Calibri" panose="020F0502020204030204" pitchFamily="34" charset="0"/>
              </a:rPr>
              <a:t> of Christendom clearly confirms this...Failing to intimidate as the roaring lion, he now sought to insinuate as the subtle serpent. Ceasing to attack from without, he now worked </a:t>
            </a:r>
            <a:r>
              <a:rPr lang="en-US" sz="2800" i="1" dirty="0">
                <a:latin typeface="Calibri" panose="020F0502020204030204" pitchFamily="34" charset="0"/>
                <a:cs typeface="Calibri" panose="020F0502020204030204" pitchFamily="34" charset="0"/>
              </a:rPr>
              <a:t>from within</a:t>
            </a:r>
            <a:r>
              <a:rPr lang="en-US" sz="2800" dirty="0">
                <a:latin typeface="Calibri" panose="020F0502020204030204" pitchFamily="34" charset="0"/>
                <a:cs typeface="Calibri" panose="020F0502020204030204" pitchFamily="34" charset="0"/>
              </a:rPr>
              <a:t>. In the first parable the assault was from without—the fowls of the air catching away the Seed. In the second parable his activities were from within—he sowed his tares </a:t>
            </a:r>
            <a:r>
              <a:rPr lang="en-US" sz="2800" i="1" dirty="0">
                <a:latin typeface="Calibri" panose="020F0502020204030204" pitchFamily="34" charset="0"/>
                <a:cs typeface="Calibri" panose="020F0502020204030204" pitchFamily="34" charset="0"/>
              </a:rPr>
              <a:t>among</a:t>
            </a:r>
            <a:r>
              <a:rPr lang="en-US" sz="2800" dirty="0">
                <a:latin typeface="Calibri" panose="020F0502020204030204" pitchFamily="34" charset="0"/>
                <a:cs typeface="Calibri" panose="020F0502020204030204" pitchFamily="34" charset="0"/>
              </a:rPr>
              <a:t> the wheat. In the third parable we are shown the effects of this. Satan now moved worldly men to seek membership in the churches of God. These soon caused the Truth to be watered down, discipline to be relaxed, that which repelled the world to be kept in the background, and what would appeal to the carnal mind to...</a:t>
            </a:r>
          </a:p>
        </p:txBody>
      </p:sp>
      <p:sp>
        <p:nvSpPr>
          <p:cNvPr id="3" name="Rectangle 2"/>
          <p:cNvSpPr/>
          <p:nvPr/>
        </p:nvSpPr>
        <p:spPr>
          <a:xfrm>
            <a:off x="590550" y="58103"/>
            <a:ext cx="7962899"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185915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219200"/>
            <a:ext cx="8839200" cy="3539430"/>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…be made prominent...The lowly upper room had long been forsaken, and the honors of kings’ courts coveted…Thus we may discern in the first three parables of Matthew 13 a striking and sad forecast of the </a:t>
            </a:r>
            <a:r>
              <a:rPr lang="en-US" sz="2800" i="1" dirty="0">
                <a:latin typeface="Calibri" panose="020F0502020204030204" pitchFamily="34" charset="0"/>
                <a:cs typeface="Calibri" panose="020F0502020204030204" pitchFamily="34" charset="0"/>
              </a:rPr>
              <a:t>development of evil</a:t>
            </a:r>
            <a:r>
              <a:rPr lang="en-US" sz="2800" dirty="0">
                <a:latin typeface="Calibri" panose="020F0502020204030204" pitchFamily="34" charset="0"/>
                <a:cs typeface="Calibri" panose="020F0502020204030204" pitchFamily="34" charset="0"/>
              </a:rPr>
              <a:t>. In the first, the Devil caught away part of the good Seed. In the second, he is seen engaged in the work of imitation. Here, in the third, we are shown a corrupted Christianity affording him shelter.”</a:t>
            </a:r>
          </a:p>
        </p:txBody>
      </p:sp>
      <p:sp>
        <p:nvSpPr>
          <p:cNvPr id="8" name="TextBox 7"/>
          <p:cNvSpPr txBox="1"/>
          <p:nvPr/>
        </p:nvSpPr>
        <p:spPr>
          <a:xfrm>
            <a:off x="266700" y="6400800"/>
            <a:ext cx="86106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A. W. Pink (2005). </a:t>
            </a:r>
            <a:r>
              <a:rPr lang="en-US" sz="1600" i="1" dirty="0">
                <a:latin typeface="Calibri" panose="020F0502020204030204" pitchFamily="34" charset="0"/>
                <a:cs typeface="Calibri" panose="020F0502020204030204" pitchFamily="34" charset="0"/>
              </a:rPr>
              <a:t>The Prophetic Parables of Matthew Thirteen</a:t>
            </a:r>
            <a:r>
              <a:rPr lang="en-US" sz="16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58103"/>
            <a:ext cx="7962899"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2412543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6962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28:26;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105621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r>
              <a:rPr lang="en-US" sz="3000" b="1" u="sng" dirty="0">
                <a:solidFill>
                  <a:srgbClr val="FFFFCC"/>
                </a:solidFill>
                <a:ea typeface="+mn-ea"/>
                <a:cs typeface="+mn-cs"/>
              </a:rPr>
              <a:t>)</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406835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800100" y="1143000"/>
            <a:ext cx="7543801" cy="4114799"/>
          </a:xfrm>
        </p:spPr>
        <p:txBody>
          <a:bodyPr/>
          <a:lstStyle/>
          <a:p>
            <a:pPr marL="0" indent="0" eaLnBrk="1" hangingPunct="1">
              <a:lnSpc>
                <a:spcPct val="90000"/>
              </a:lnSpc>
              <a:spcBef>
                <a:spcPts val="0"/>
              </a:spcBef>
              <a:spcAft>
                <a:spcPts val="1200"/>
              </a:spcAft>
              <a:buNone/>
              <a:defRPr/>
            </a:pPr>
            <a:r>
              <a:rPr lang="en-US" sz="3400" dirty="0"/>
              <a:t>The Leaven:</a:t>
            </a:r>
          </a:p>
          <a:p>
            <a:pPr marL="0" algn="just" eaLnBrk="1" hangingPunct="1">
              <a:lnSpc>
                <a:spcPct val="90000"/>
              </a:lnSpc>
              <a:buNone/>
              <a:defRPr/>
            </a:pPr>
            <a:r>
              <a:rPr lang="en-US" dirty="0"/>
              <a:t>Christendom will experience ever increasing internal corruption throughout the age</a:t>
            </a:r>
          </a:p>
          <a:p>
            <a:pPr marL="0" algn="just" eaLnBrk="1" hangingPunct="1">
              <a:lnSpc>
                <a:spcPct val="90000"/>
              </a:lnSpc>
              <a:buFont typeface="Wingdings" pitchFamily="2" charset="2"/>
              <a:buNone/>
              <a:defRPr/>
            </a:pPr>
            <a:endParaRPr lang="en-US" dirty="0"/>
          </a:p>
        </p:txBody>
      </p:sp>
      <p:sp>
        <p:nvSpPr>
          <p:cNvPr id="5" name="Rectangle 2">
            <a:extLst>
              <a:ext uri="{FF2B5EF4-FFF2-40B4-BE49-F238E27FC236}">
                <a16:creationId xmlns:a16="http://schemas.microsoft.com/office/drawing/2014/main" id="{72179E14-62B1-4C0C-A9FD-38A3ACD45763}"/>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Matthew 13 Parables</a:t>
            </a:r>
          </a:p>
        </p:txBody>
      </p:sp>
      <p:pic>
        <p:nvPicPr>
          <p:cNvPr id="2" name="Picture 1">
            <a:extLst>
              <a:ext uri="{FF2B5EF4-FFF2-40B4-BE49-F238E27FC236}">
                <a16:creationId xmlns:a16="http://schemas.microsoft.com/office/drawing/2014/main" id="{5E5E42A5-1855-44D9-B31F-2076ABBCEA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3860" y="3048000"/>
            <a:ext cx="3056281" cy="2286000"/>
          </a:xfrm>
          <a:prstGeom prst="rect">
            <a:avLst/>
          </a:prstGeom>
        </p:spPr>
      </p:pic>
    </p:spTree>
    <p:extLst>
      <p:ext uri="{BB962C8B-B14F-4D97-AF65-F5344CB8AC3E}">
        <p14:creationId xmlns:p14="http://schemas.microsoft.com/office/powerpoint/2010/main" val="357669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371600"/>
            <a:ext cx="8229600" cy="3108543"/>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popular interpretation of this parable regards the ‘leaven’ as representing the Gospel and its power, the ‘woman’ the Church. Here are the words of Dr. John Gill: ‘Leaven is everywhere else used in a bad sense . . . here it seems to be taken in a good sense, and the Gospel to be compared unto it.’ The ‘woman,’ he tells us, is ‘the church’ or the ministers of the Gospel. . . .”</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18182"/>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2738463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80975" y="1600200"/>
            <a:ext cx="8772525" cy="48006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first point is that small things can have great influence. . . . The second point . . . is that the influence is positive. . . . When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heaven</a:t>
            </a: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faithfully reflected in the lives of believers, its influence in the world is both pervasive and positive. The life of Christ within believers is spiritual and moral leavening in the world. . . . To the average person of Jesus’ day, Jew or Gentile, there is no evidence that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leaven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carried any connotation of evil or corruption. . . . To take this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leaven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representing evil that permeates the kingdom is to twist the obvious meaning and construction of words.”</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673164" y="26709"/>
            <a:ext cx="5797672" cy="1268691"/>
          </a:xfrm>
          <a:prstGeom prst="rect">
            <a:avLst/>
          </a:prstGeom>
          <a:noFill/>
          <a:ln w="9525">
            <a:noFill/>
            <a:miter lim="800000"/>
            <a:headEnd/>
            <a:tailEnd/>
          </a:ln>
          <a:effectLst/>
        </p:spPr>
        <p:txBody>
          <a:bodyPr anchor="ctr"/>
          <a:lstStyle/>
          <a:p>
            <a:pPr algn="ctr">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8‒15,</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Macarthur New Testament Commentary (Chicago: Moody, 1987), 372–74.</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21920"/>
            <a:ext cx="1879803" cy="1097280"/>
          </a:xfrm>
          <a:prstGeom prst="rect">
            <a:avLst/>
          </a:prstGeom>
        </p:spPr>
      </p:pic>
    </p:spTree>
    <p:extLst>
      <p:ext uri="{BB962C8B-B14F-4D97-AF65-F5344CB8AC3E}">
        <p14:creationId xmlns:p14="http://schemas.microsoft.com/office/powerpoint/2010/main" val="3696848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28600" y="1600200"/>
            <a:ext cx="868680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"Here the kingdom is pictured as yeast, multiplying quietly and permeating all that it contacts. The lesson is the same as the parable of the mustard seed. Some interpreters suggested since leaven is nearly always a symbol of evil in Scripture.... It must carry that connotation here as well. They make the leaven some evil influence inside the kingdom. But that twists Jesus’ actual words and violates the context, in which Jesus is repeatedly describing the kingdom itself as their pervading influence.”</a:t>
            </a:r>
            <a:endParaRPr lang="en-US" altLang="zh-CN"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2884457" y="45720"/>
            <a:ext cx="3375086" cy="1249680"/>
          </a:xfrm>
          <a:prstGeom prst="rect">
            <a:avLst/>
          </a:prstGeom>
          <a:noFill/>
          <a:ln w="9525">
            <a:noFill/>
            <a:miter lim="800000"/>
            <a:headEnd/>
            <a:tailEnd/>
          </a:ln>
          <a:effectLst/>
        </p:spPr>
        <p:txBody>
          <a:bodyPr anchor="ctr"/>
          <a:lstStyle/>
          <a:p>
            <a:pPr algn="ctr">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dirty="0">
                <a:latin typeface="Calibri" panose="020F0502020204030204" pitchFamily="34" charset="0"/>
                <a:cs typeface="Calibri" panose="020F0502020204030204" pitchFamily="34" charset="0"/>
              </a:rPr>
              <a:t>Ed. The MacArthur Study Bible (Nashville: Word, 1997), 1418.</a:t>
            </a:r>
          </a:p>
        </p:txBody>
      </p:sp>
      <p:pic>
        <p:nvPicPr>
          <p:cNvPr id="5" name="Picture 4">
            <a:extLst>
              <a:ext uri="{FF2B5EF4-FFF2-40B4-BE49-F238E27FC236}">
                <a16:creationId xmlns:a16="http://schemas.microsoft.com/office/drawing/2014/main" id="{82A48DA2-B2A5-48C5-9FDC-6340FFC025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21920"/>
            <a:ext cx="1879803" cy="1097280"/>
          </a:xfrm>
          <a:prstGeom prst="rect">
            <a:avLst/>
          </a:prstGeom>
        </p:spPr>
      </p:pic>
    </p:spTree>
    <p:extLst>
      <p:ext uri="{BB962C8B-B14F-4D97-AF65-F5344CB8AC3E}">
        <p14:creationId xmlns:p14="http://schemas.microsoft.com/office/powerpoint/2010/main" val="2391095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457200" y="1600200"/>
            <a:ext cx="8229600" cy="3124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"MacArthur’s interpretation is not far away from that of the postmillennial reconstructionist who also would understand the leaven as being used in a good sense and indicating the growth of the kingdom of heaven by means of the penetrating power of the gospel ultimately leading to the conversion of the world.”</a:t>
            </a:r>
            <a:endParaRPr lang="en-US" altLang="zh-CN"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951379" y="62430"/>
            <a:ext cx="7241243" cy="1232970"/>
          </a:xfrm>
          <a:prstGeom prst="rect">
            <a:avLst/>
          </a:prstGeom>
          <a:noFill/>
          <a:ln w="9525">
            <a:noFill/>
            <a:miter lim="800000"/>
            <a:headEnd/>
            <a:tailEnd/>
          </a:ln>
          <a:effectLst/>
        </p:spPr>
        <p:txBody>
          <a:bodyPr anchor="ctr"/>
          <a:lstStyle/>
          <a:p>
            <a:pPr algn="ctr">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Zeller</a:t>
            </a:r>
          </a:p>
          <a:p>
            <a:pPr algn="ctr">
              <a:defRPr/>
            </a:pPr>
            <a:r>
              <a:rPr lang="en-US" sz="1800" dirty="0">
                <a:latin typeface="Calibri" panose="020F0502020204030204" pitchFamily="34" charset="0"/>
                <a:cs typeface="Calibri" panose="020F0502020204030204" pitchFamily="34" charset="0"/>
              </a:rPr>
              <a:t>“John MacArthur and Dispensationalism: And Our Response,” 13, accessed April 5, 2016, </a:t>
            </a:r>
            <a:r>
              <a:rPr lang="en-US" sz="1800" u="sng" dirty="0">
                <a:latin typeface="Calibri" panose="020F0502020204030204" pitchFamily="34" charset="0"/>
                <a:cs typeface="Calibri" panose="020F0502020204030204" pitchFamily="34" charset="0"/>
                <a:hlinkClick r:id="rId2" tooltip="http://www.middletownbiblechurch.org/dispen/jmacdis.htm&#10;CTRL + Click to follow link"/>
              </a:rPr>
              <a:t>http://www.middletownbiblechurch.org/dispen/jmacdis.htm</a:t>
            </a:r>
            <a:r>
              <a:rPr lang="en-US" sz="18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7DFA83CE-A26A-487D-8897-99F533DA73E8}"/>
              </a:ext>
            </a:extLst>
          </p:cNvPr>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6200" y="76200"/>
            <a:ext cx="914400" cy="914400"/>
          </a:xfrm>
          <a:prstGeom prst="rect">
            <a:avLst/>
          </a:prstGeom>
        </p:spPr>
      </p:pic>
    </p:spTree>
    <p:extLst>
      <p:ext uri="{BB962C8B-B14F-4D97-AF65-F5344CB8AC3E}">
        <p14:creationId xmlns:p14="http://schemas.microsoft.com/office/powerpoint/2010/main" val="497884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dirty="0"/>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AutoNum type="alphaLcPeriod"/>
              <a:defRPr/>
            </a:pPr>
            <a:r>
              <a:rPr lang="en-US" sz="2800" dirty="0"/>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3968858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dirty="0"/>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AutoNum type="alphaLcPeriod"/>
              <a:defRPr/>
            </a:pPr>
            <a:r>
              <a:rPr lang="en-US" sz="2800" dirty="0"/>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451487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dirty="0"/>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AutoNum type="alphaLcPeriod"/>
              <a:defRPr/>
            </a:pPr>
            <a:r>
              <a:rPr lang="en-US" sz="2800" dirty="0"/>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1207845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AutoNum type="alphaLcPeriod"/>
              <a:defRPr/>
            </a:pPr>
            <a:r>
              <a:rPr lang="en-US" sz="2800" dirty="0"/>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1859146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b="1" dirty="0">
                <a:solidFill>
                  <a:srgbClr val="FFFFCC"/>
                </a:solidFill>
              </a:rPr>
              <a:t>Leaven is not the Gospel</a:t>
            </a:r>
          </a:p>
          <a:p>
            <a:pPr marL="914400" lvl="1" indent="-514350" eaLnBrk="1" hangingPunct="1">
              <a:spcBef>
                <a:spcPts val="0"/>
              </a:spcBef>
              <a:spcAft>
                <a:spcPts val="1800"/>
              </a:spcAft>
              <a:buSzPct val="100000"/>
              <a:buAutoNum type="alphaLcPeriod"/>
              <a:defRPr/>
            </a:pPr>
            <a:r>
              <a:rPr lang="en-US" sz="2800" b="1" u="sng" dirty="0">
                <a:solidFill>
                  <a:srgbClr val="FFFFCC"/>
                </a:solidFill>
              </a:rPr>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AutoNum type="alphaLcPeriod"/>
              <a:defRPr/>
            </a:pPr>
            <a:r>
              <a:rPr lang="en-US" sz="2800" dirty="0"/>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4222053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b="1" dirty="0">
                <a:solidFill>
                  <a:srgbClr val="FFFFCC"/>
                </a:solidFill>
              </a:rPr>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Font typeface="Wingdings" pitchFamily="2" charset="2"/>
              <a:buAutoNum type="alphaLcPeriod"/>
              <a:defRPr/>
            </a:pPr>
            <a:r>
              <a:rPr lang="en-US" sz="2800" b="1" u="sng" dirty="0">
                <a:solidFill>
                  <a:srgbClr val="FFFFCC"/>
                </a:solidFill>
              </a:rPr>
              <a:t>Women preachers? (1 Tim. 2:12)</a:t>
            </a:r>
          </a:p>
          <a:p>
            <a:pPr marL="914400" lvl="1" indent="-514350" eaLnBrk="1" hangingPunct="1">
              <a:spcBef>
                <a:spcPts val="0"/>
              </a:spcBef>
              <a:spcAft>
                <a:spcPts val="1800"/>
              </a:spcAft>
              <a:buSzPct val="100000"/>
              <a:buAutoNum type="alphaLcPeriod"/>
              <a:defRPr/>
            </a:pPr>
            <a:r>
              <a:rPr lang="en-US" sz="2800" dirty="0"/>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424087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7049555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b="1" dirty="0">
                <a:solidFill>
                  <a:srgbClr val="FFFFCC"/>
                </a:solidFill>
              </a:rPr>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Font typeface="Wingdings" pitchFamily="2" charset="2"/>
              <a:buAutoNum type="alphaLcPeriod"/>
              <a:defRPr/>
            </a:pPr>
            <a:r>
              <a:rPr lang="en-US" sz="2800" b="1" u="sng" dirty="0">
                <a:solidFill>
                  <a:srgbClr val="FFFFCC"/>
                </a:solidFill>
              </a:rPr>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2276102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2954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dirty="0"/>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Font typeface="Wingdings" pitchFamily="2" charset="2"/>
              <a:buAutoNum type="alphaLcPeriod"/>
              <a:defRPr/>
            </a:pPr>
            <a:r>
              <a:rPr lang="en-US" sz="2800" dirty="0">
                <a:ea typeface="+mn-ea"/>
                <a:cs typeface="+mn-cs"/>
              </a:rPr>
              <a:t>The Gospel humbles and does not puff up</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111434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371600"/>
            <a:ext cx="8229600" cy="3108543"/>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popular interpretation is contradicted by the plain facts of history and by present-day experience. . . . The Gospel has now been preached for nineteen centuries, yet not a single nation or state, no, nor even city, town or village, has been completely evangelized—let alone won to Christ! If the popular view is the correct one, then the Gospel is a colossal and tragic failure.”</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18182"/>
            <a:ext cx="7962899"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2485768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55D1783-0A7B-41F0-8481-7A4D12EA230F}"/>
              </a:ext>
            </a:extLst>
          </p:cNvPr>
          <p:cNvSpPr>
            <a:spLocks noGrp="1" noChangeArrowheads="1"/>
          </p:cNvSpPr>
          <p:nvPr>
            <p:ph type="title"/>
          </p:nvPr>
        </p:nvSpPr>
        <p:spPr>
          <a:xfrm>
            <a:off x="2152650" y="228600"/>
            <a:ext cx="4838700" cy="1143000"/>
          </a:xfrm>
        </p:spPr>
        <p:txBody>
          <a:bodyPr/>
          <a:lstStyle/>
          <a:p>
            <a:pPr eaLnBrk="1" hangingPunct="1"/>
            <a:r>
              <a:rPr lang="en-US" altLang="en-US">
                <a:latin typeface="Calibri" panose="020F0502020204030204" pitchFamily="34" charset="0"/>
                <a:ea typeface="Calibri" panose="020F0502020204030204" pitchFamily="34" charset="0"/>
                <a:cs typeface="Calibri" panose="020F0502020204030204" pitchFamily="34" charset="0"/>
              </a:rPr>
              <a:t>Harvard University</a:t>
            </a:r>
          </a:p>
        </p:txBody>
      </p:sp>
      <p:sp>
        <p:nvSpPr>
          <p:cNvPr id="39939" name="Rectangle 3">
            <a:extLst>
              <a:ext uri="{FF2B5EF4-FFF2-40B4-BE49-F238E27FC236}">
                <a16:creationId xmlns:a16="http://schemas.microsoft.com/office/drawing/2014/main" id="{04018F42-552D-4676-89FF-FB243378C59F}"/>
              </a:ext>
            </a:extLst>
          </p:cNvPr>
          <p:cNvSpPr>
            <a:spLocks noGrp="1" noChangeArrowheads="1"/>
          </p:cNvSpPr>
          <p:nvPr>
            <p:ph type="body" idx="1"/>
          </p:nvPr>
        </p:nvSpPr>
        <p:spPr>
          <a:xfrm>
            <a:off x="304800" y="1711325"/>
            <a:ext cx="8637588" cy="4841875"/>
          </a:xfrm>
          <a:blipFill dpi="0" rotWithShape="1">
            <a:blip r:embed="rId2"/>
            <a:srcRect/>
            <a:tile tx="0" ty="0" sx="100000" sy="100000" flip="none" algn="tl"/>
          </a:blipFill>
        </p:spPr>
        <p:txBody>
          <a:bodyPr/>
          <a:lstStyle/>
          <a:p>
            <a:pPr marL="0" indent="0" eaLnBrk="1" hangingPunct="1">
              <a:spcBef>
                <a:spcPts val="600"/>
              </a:spcBef>
              <a:spcAft>
                <a:spcPts val="600"/>
              </a:spcAft>
              <a:buFont typeface="Wingdings" panose="05000000000000000000" pitchFamily="2" charset="2"/>
              <a:buNone/>
            </a:pPr>
            <a:r>
              <a:rPr lang="en-US" altLang="en-US" sz="2800" b="1">
                <a:solidFill>
                  <a:schemeClr val="bg2"/>
                </a:solidFill>
                <a:effectLst/>
                <a:latin typeface="Calibri" panose="020F0502020204030204" pitchFamily="34" charset="0"/>
                <a:ea typeface="Calibri" panose="020F0502020204030204" pitchFamily="34" charset="0"/>
                <a:cs typeface="Calibri" panose="020F0502020204030204" pitchFamily="34" charset="0"/>
              </a:rPr>
              <a:t>“Let every student be plainly instructed and earnestly pressed to consider well the main end of his life and studies is to know God and Jesus Christ which is eternal life (John 17:3) and therefore to lay Christ in the bottom as the only foundation of all sound knowledge and learning. And seeing the Lord only giveth wisdom, let everyone seriously set himself by prayer in secret to seek it of Him (Prov. 2, 3). Everyone shall exercise himself in reading the Scriptures twice a day that he shall be ready to give such an account of his proficiency therein.”</a:t>
            </a:r>
          </a:p>
          <a:p>
            <a:pPr marL="0" indent="0" algn="ctr" eaLnBrk="1" hangingPunct="1">
              <a:spcBef>
                <a:spcPts val="600"/>
              </a:spcBef>
              <a:spcAft>
                <a:spcPts val="600"/>
              </a:spcAft>
              <a:buFontTx/>
              <a:buNone/>
            </a:pPr>
            <a:r>
              <a:rPr lang="en-US" altLang="en-US" sz="1800" b="1">
                <a:solidFill>
                  <a:schemeClr val="bg2"/>
                </a:solidFill>
                <a:effectLst/>
                <a:latin typeface="Calibri" panose="020F0502020204030204" pitchFamily="34" charset="0"/>
                <a:ea typeface="Calibri" panose="020F0502020204030204" pitchFamily="34" charset="0"/>
                <a:cs typeface="Calibri" panose="020F0502020204030204" pitchFamily="34" charset="0"/>
              </a:rPr>
              <a:t>Rules of Harvard in 1636; quoted in David Barton, </a:t>
            </a:r>
            <a:r>
              <a:rPr lang="en-US" altLang="en-US" sz="1800" b="1" i="1">
                <a:solidFill>
                  <a:schemeClr val="bg2"/>
                </a:solidFill>
                <a:effectLst/>
                <a:latin typeface="Calibri" panose="020F0502020204030204" pitchFamily="34" charset="0"/>
                <a:ea typeface="Calibri" panose="020F0502020204030204" pitchFamily="34" charset="0"/>
                <a:cs typeface="Calibri" panose="020F0502020204030204" pitchFamily="34" charset="0"/>
              </a:rPr>
              <a:t>Original Intent</a:t>
            </a:r>
            <a:r>
              <a:rPr lang="en-US" altLang="en-US" sz="1800" b="1">
                <a:solidFill>
                  <a:schemeClr val="bg2"/>
                </a:solidFill>
                <a:effectLst/>
                <a:latin typeface="Calibri" panose="020F0502020204030204" pitchFamily="34" charset="0"/>
                <a:ea typeface="Calibri" panose="020F0502020204030204" pitchFamily="34" charset="0"/>
                <a:cs typeface="Calibri" panose="020F0502020204030204" pitchFamily="34" charset="0"/>
              </a:rPr>
              <a:t>, 81</a:t>
            </a:r>
          </a:p>
        </p:txBody>
      </p:sp>
      <p:pic>
        <p:nvPicPr>
          <p:cNvPr id="39940" name="Picture 2">
            <a:extLst>
              <a:ext uri="{FF2B5EF4-FFF2-40B4-BE49-F238E27FC236}">
                <a16:creationId xmlns:a16="http://schemas.microsoft.com/office/drawing/2014/main" id="{FA70C229-899D-4065-980F-331DE2976F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122238"/>
            <a:ext cx="1600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55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dirty="0"/>
              <a:t>Leaven is bad rather than good</a:t>
            </a:r>
          </a:p>
          <a:p>
            <a:pPr marL="914400" lvl="1" indent="-514350" eaLnBrk="1" hangingPunct="1">
              <a:spcBef>
                <a:spcPts val="0"/>
              </a:spcBef>
              <a:spcAft>
                <a:spcPts val="1800"/>
              </a:spcAft>
              <a:buSzPct val="100000"/>
              <a:buAutoNum type="alphaLcPeriod"/>
              <a:defRPr/>
            </a:pPr>
            <a:r>
              <a:rPr lang="en-US" sz="2800" dirty="0"/>
              <a:t>Jewish audience</a:t>
            </a:r>
          </a:p>
          <a:p>
            <a:pPr marL="914400" lvl="1" indent="-514350" eaLnBrk="1" hangingPunct="1">
              <a:spcBef>
                <a:spcPts val="0"/>
              </a:spcBef>
              <a:spcAft>
                <a:spcPts val="1800"/>
              </a:spcAft>
              <a:buSzPct val="100000"/>
              <a:buAutoNum type="alphaLcPeriod"/>
              <a:defRPr/>
            </a:pPr>
            <a:r>
              <a:rPr lang="en-US" sz="2800" dirty="0"/>
              <a:t>OT (Gen. 19:3; Exod. 12; 34:25; Lev. 2:11) </a:t>
            </a:r>
          </a:p>
          <a:p>
            <a:pPr marL="914400" lvl="1" indent="-514350" eaLnBrk="1" hangingPunct="1">
              <a:spcBef>
                <a:spcPts val="0"/>
              </a:spcBef>
              <a:spcAft>
                <a:spcPts val="1800"/>
              </a:spcAft>
              <a:buSzPct val="100000"/>
              <a:buAutoNum type="alphaLcPeriod"/>
              <a:defRPr/>
            </a:pPr>
            <a:r>
              <a:rPr lang="en-US" sz="2800" dirty="0"/>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3200719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b="1" u="sng" dirty="0">
                <a:solidFill>
                  <a:srgbClr val="FFFFCC"/>
                </a:solidFill>
              </a:rPr>
              <a:t>Leaven is bad rather than good</a:t>
            </a:r>
          </a:p>
          <a:p>
            <a:pPr marL="914400" lvl="1" indent="-514350" eaLnBrk="1" hangingPunct="1">
              <a:spcBef>
                <a:spcPts val="0"/>
              </a:spcBef>
              <a:spcAft>
                <a:spcPts val="1800"/>
              </a:spcAft>
              <a:buSzPct val="100000"/>
              <a:buAutoNum type="alphaLcPeriod"/>
              <a:defRPr/>
            </a:pPr>
            <a:r>
              <a:rPr lang="en-US" sz="2800" dirty="0"/>
              <a:t>Jewish audience</a:t>
            </a:r>
          </a:p>
          <a:p>
            <a:pPr marL="914400" lvl="1" indent="-514350" eaLnBrk="1" hangingPunct="1">
              <a:spcBef>
                <a:spcPts val="0"/>
              </a:spcBef>
              <a:spcAft>
                <a:spcPts val="1800"/>
              </a:spcAft>
              <a:buSzPct val="100000"/>
              <a:buAutoNum type="alphaLcPeriod"/>
              <a:defRPr/>
            </a:pPr>
            <a:r>
              <a:rPr lang="en-US" sz="2800" dirty="0"/>
              <a:t>OT (Gen. 19:3; Exod. 12; 34:25; Lev. 2:11) </a:t>
            </a:r>
          </a:p>
          <a:p>
            <a:pPr marL="914400" lvl="1" indent="-514350" eaLnBrk="1" hangingPunct="1">
              <a:spcBef>
                <a:spcPts val="0"/>
              </a:spcBef>
              <a:spcAft>
                <a:spcPts val="1800"/>
              </a:spcAft>
              <a:buSzPct val="100000"/>
              <a:buAutoNum type="alphaLcPeriod"/>
              <a:defRPr/>
            </a:pPr>
            <a:r>
              <a:rPr lang="en-US" sz="2800" dirty="0"/>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1475098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b="1" dirty="0">
                <a:solidFill>
                  <a:srgbClr val="FFFFCC"/>
                </a:solidFill>
              </a:rPr>
              <a:t>Leaven is bad rather than good</a:t>
            </a:r>
          </a:p>
          <a:p>
            <a:pPr marL="914400" lvl="1" indent="-514350" eaLnBrk="1" hangingPunct="1">
              <a:spcBef>
                <a:spcPts val="0"/>
              </a:spcBef>
              <a:spcAft>
                <a:spcPts val="1800"/>
              </a:spcAft>
              <a:buSzPct val="100000"/>
              <a:buAutoNum type="alphaLcPeriod"/>
              <a:defRPr/>
            </a:pPr>
            <a:r>
              <a:rPr lang="en-US" sz="2800" b="1" u="sng" dirty="0">
                <a:solidFill>
                  <a:srgbClr val="FFFFCC"/>
                </a:solidFill>
              </a:rPr>
              <a:t>Jewish audience</a:t>
            </a:r>
          </a:p>
          <a:p>
            <a:pPr marL="914400" lvl="1" indent="-514350" eaLnBrk="1" hangingPunct="1">
              <a:spcBef>
                <a:spcPts val="0"/>
              </a:spcBef>
              <a:spcAft>
                <a:spcPts val="1800"/>
              </a:spcAft>
              <a:buSzPct val="100000"/>
              <a:buAutoNum type="alphaLcPeriod"/>
              <a:defRPr/>
            </a:pPr>
            <a:r>
              <a:rPr lang="en-US" sz="2800" dirty="0"/>
              <a:t>OT (Gen. 19:3; Exod. 12; 34:25; Lev. 2:11) </a:t>
            </a:r>
          </a:p>
          <a:p>
            <a:pPr marL="914400" lvl="1" indent="-514350" eaLnBrk="1" hangingPunct="1">
              <a:spcBef>
                <a:spcPts val="0"/>
              </a:spcBef>
              <a:spcAft>
                <a:spcPts val="1800"/>
              </a:spcAft>
              <a:buSzPct val="100000"/>
              <a:buAutoNum type="alphaLcPeriod"/>
              <a:defRPr/>
            </a:pPr>
            <a:r>
              <a:rPr lang="en-US" sz="2800" dirty="0"/>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565871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b="1" dirty="0">
                <a:solidFill>
                  <a:srgbClr val="FFFFCC"/>
                </a:solidFill>
              </a:rPr>
              <a:t>Leaven is bad rather than good</a:t>
            </a:r>
          </a:p>
          <a:p>
            <a:pPr marL="914400" lvl="1" indent="-514350" eaLnBrk="1" hangingPunct="1">
              <a:spcBef>
                <a:spcPts val="0"/>
              </a:spcBef>
              <a:spcAft>
                <a:spcPts val="1800"/>
              </a:spcAft>
              <a:buSzPct val="100000"/>
              <a:buAutoNum type="alphaLcPeriod"/>
              <a:defRPr/>
            </a:pPr>
            <a:r>
              <a:rPr lang="en-US" sz="2800" dirty="0"/>
              <a:t>Jewish audience</a:t>
            </a:r>
          </a:p>
          <a:p>
            <a:pPr marL="914400" lvl="1" indent="-514350" eaLnBrk="1" hangingPunct="1">
              <a:spcBef>
                <a:spcPts val="0"/>
              </a:spcBef>
              <a:spcAft>
                <a:spcPts val="1800"/>
              </a:spcAft>
              <a:buSzPct val="100000"/>
              <a:buFont typeface="Wingdings" pitchFamily="2" charset="2"/>
              <a:buAutoNum type="alphaLcPeriod"/>
              <a:defRPr/>
            </a:pPr>
            <a:r>
              <a:rPr lang="en-US" sz="2800" b="1" u="sng" dirty="0">
                <a:solidFill>
                  <a:srgbClr val="FFFFCC"/>
                </a:solidFill>
              </a:rPr>
              <a:t>OT (Gen. 19:3; Exod. 12; 34:25; Lev. 2:11) </a:t>
            </a:r>
          </a:p>
          <a:p>
            <a:pPr marL="914400" lvl="1" indent="-514350" eaLnBrk="1" hangingPunct="1">
              <a:spcBef>
                <a:spcPts val="0"/>
              </a:spcBef>
              <a:spcAft>
                <a:spcPts val="1800"/>
              </a:spcAft>
              <a:buSzPct val="100000"/>
              <a:buAutoNum type="alphaLcPeriod"/>
              <a:defRPr/>
            </a:pPr>
            <a:r>
              <a:rPr lang="en-US" sz="2800" dirty="0"/>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2226890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b="1" dirty="0">
                <a:solidFill>
                  <a:srgbClr val="FFFFCC"/>
                </a:solidFill>
              </a:rPr>
              <a:t>Leaven is bad rather than good</a:t>
            </a:r>
          </a:p>
          <a:p>
            <a:pPr marL="914400" lvl="1" indent="-514350" eaLnBrk="1" hangingPunct="1">
              <a:spcBef>
                <a:spcPts val="0"/>
              </a:spcBef>
              <a:spcAft>
                <a:spcPts val="1800"/>
              </a:spcAft>
              <a:buSzPct val="100000"/>
              <a:buAutoNum type="alphaLcPeriod"/>
              <a:defRPr/>
            </a:pPr>
            <a:r>
              <a:rPr lang="en-US" sz="2800" dirty="0"/>
              <a:t>Jewish audience</a:t>
            </a:r>
          </a:p>
          <a:p>
            <a:pPr marL="914400" lvl="1" indent="-514350" eaLnBrk="1" hangingPunct="1">
              <a:spcBef>
                <a:spcPts val="0"/>
              </a:spcBef>
              <a:spcAft>
                <a:spcPts val="1800"/>
              </a:spcAft>
              <a:buSzPct val="100000"/>
              <a:buFont typeface="Wingdings" pitchFamily="2" charset="2"/>
              <a:buAutoNum type="alphaLcPeriod"/>
              <a:defRPr/>
            </a:pPr>
            <a:r>
              <a:rPr lang="en-US" sz="2800" dirty="0"/>
              <a:t>OT (Gen. 19:3; Exod. 12; 34:25; Lev. 2:11) </a:t>
            </a:r>
          </a:p>
          <a:p>
            <a:pPr marL="914400" lvl="1" indent="-514350" eaLnBrk="1" hangingPunct="1">
              <a:spcBef>
                <a:spcPts val="0"/>
              </a:spcBef>
              <a:spcAft>
                <a:spcPts val="1800"/>
              </a:spcAft>
              <a:buSzPct val="100000"/>
              <a:buFont typeface="Wingdings" pitchFamily="2" charset="2"/>
              <a:buAutoNum type="alphaLcPeriod"/>
              <a:defRPr/>
            </a:pPr>
            <a:r>
              <a:rPr lang="en-US" sz="2600" b="1" u="sng" dirty="0">
                <a:solidFill>
                  <a:srgbClr val="FFFFCC"/>
                </a:solidFill>
              </a:rPr>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3556859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dirty="0"/>
              <a:t>Leaven is bad rather than good</a:t>
            </a:r>
          </a:p>
          <a:p>
            <a:pPr marL="914400" lvl="1" indent="-514350" eaLnBrk="1" hangingPunct="1">
              <a:spcBef>
                <a:spcPts val="0"/>
              </a:spcBef>
              <a:spcAft>
                <a:spcPts val="1800"/>
              </a:spcAft>
              <a:buSzPct val="100000"/>
              <a:buAutoNum type="alphaLcPeriod"/>
              <a:defRPr/>
            </a:pPr>
            <a:r>
              <a:rPr lang="en-US" sz="2800" dirty="0"/>
              <a:t>Jewish audience</a:t>
            </a:r>
          </a:p>
          <a:p>
            <a:pPr marL="914400" lvl="1" indent="-514350" eaLnBrk="1" hangingPunct="1">
              <a:spcBef>
                <a:spcPts val="0"/>
              </a:spcBef>
              <a:spcAft>
                <a:spcPts val="1800"/>
              </a:spcAft>
              <a:buSzPct val="100000"/>
              <a:buAutoNum type="alphaLcPeriod"/>
              <a:defRPr/>
            </a:pPr>
            <a:r>
              <a:rPr lang="en-US" sz="2800" dirty="0"/>
              <a:t>OT (Gen. 19:3; Exod. 12; 34:25; Lev. 2:11) </a:t>
            </a:r>
          </a:p>
          <a:p>
            <a:pPr marL="914400" lvl="1" indent="-514350" eaLnBrk="1" hangingPunct="1">
              <a:spcBef>
                <a:spcPts val="0"/>
              </a:spcBef>
              <a:spcAft>
                <a:spcPts val="1800"/>
              </a:spcAft>
              <a:buSzPct val="100000"/>
              <a:buAutoNum type="alphaLcPeriod"/>
              <a:defRPr/>
            </a:pPr>
            <a:r>
              <a:rPr lang="en-US" sz="2800" dirty="0"/>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b="1" u="sng" dirty="0">
                <a:solidFill>
                  <a:srgbClr val="FFFFCC"/>
                </a:solidFill>
              </a:rPr>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317509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2954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dirty="0"/>
              <a:t>Leaven is bad rather than good</a:t>
            </a:r>
          </a:p>
          <a:p>
            <a:pPr marL="914400" lvl="1" indent="-514350" eaLnBrk="1" hangingPunct="1">
              <a:spcBef>
                <a:spcPts val="0"/>
              </a:spcBef>
              <a:spcAft>
                <a:spcPts val="1800"/>
              </a:spcAft>
              <a:buSzPct val="100000"/>
              <a:buAutoNum type="alphaLcPeriod"/>
              <a:defRPr/>
            </a:pPr>
            <a:r>
              <a:rPr lang="en-US" sz="2800" dirty="0"/>
              <a:t>Jewish audience</a:t>
            </a:r>
          </a:p>
          <a:p>
            <a:pPr marL="914400" lvl="1" indent="-514350" eaLnBrk="1" hangingPunct="1">
              <a:spcBef>
                <a:spcPts val="0"/>
              </a:spcBef>
              <a:spcAft>
                <a:spcPts val="1800"/>
              </a:spcAft>
              <a:buSzPct val="100000"/>
              <a:buAutoNum type="alphaLcPeriod"/>
              <a:defRPr/>
            </a:pPr>
            <a:r>
              <a:rPr lang="en-US" sz="2800" dirty="0"/>
              <a:t>OT (Gen. 19:3; Exod. 12; 34:25; Lev. 2:11) </a:t>
            </a:r>
          </a:p>
          <a:p>
            <a:pPr marL="914400" lvl="1" indent="-514350" eaLnBrk="1" hangingPunct="1">
              <a:spcBef>
                <a:spcPts val="0"/>
              </a:spcBef>
              <a:spcAft>
                <a:spcPts val="1800"/>
              </a:spcAft>
              <a:buSzPct val="100000"/>
              <a:buAutoNum type="alphaLcPeriod"/>
              <a:defRPr/>
            </a:pPr>
            <a:r>
              <a:rPr lang="en-US" sz="2800" dirty="0"/>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b="1" u="sng" dirty="0">
                <a:solidFill>
                  <a:srgbClr val="FFFFCC"/>
                </a:solidFill>
              </a:rPr>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3502150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152400" y="1600200"/>
            <a:ext cx="8553451" cy="5105400"/>
          </a:xfrm>
        </p:spPr>
        <p:txBody>
          <a:bodyPr/>
          <a:lstStyle/>
          <a:p>
            <a:pPr marL="463550" indent="-463550" eaLnBrk="1" hangingPunct="1">
              <a:spcBef>
                <a:spcPts val="0"/>
              </a:spcBef>
              <a:spcAft>
                <a:spcPts val="1800"/>
              </a:spcAft>
              <a:buSzPct val="100000"/>
              <a:buFont typeface="+mj-lt"/>
              <a:buAutoNum type="arabicPeriod"/>
              <a:defRPr/>
            </a:pPr>
            <a:r>
              <a:rPr lang="en-US" sz="2800" dirty="0"/>
              <a:t>The first 3 parables do not speak of world conversion</a:t>
            </a:r>
          </a:p>
          <a:p>
            <a:pPr marL="463550" indent="-463550" eaLnBrk="1" hangingPunct="1">
              <a:spcBef>
                <a:spcPts val="0"/>
              </a:spcBef>
              <a:spcAft>
                <a:spcPts val="1800"/>
              </a:spcAft>
              <a:buSzPct val="100000"/>
              <a:buFont typeface="+mj-lt"/>
              <a:buAutoNum type="arabicPeriod"/>
              <a:defRPr/>
            </a:pPr>
            <a:r>
              <a:rPr lang="en-US" sz="2800" dirty="0"/>
              <a:t>These parables are a mystery (Matt. 13:11, 16-17, 35) and yet the Gospel was known in OT (Gal. 3:8)</a:t>
            </a:r>
          </a:p>
          <a:p>
            <a:pPr marL="463550" indent="-463550" eaLnBrk="1" hangingPunct="1">
              <a:spcBef>
                <a:spcPts val="0"/>
              </a:spcBef>
              <a:spcAft>
                <a:spcPts val="1800"/>
              </a:spcAft>
              <a:buSzPct val="100000"/>
              <a:buFont typeface="+mj-lt"/>
              <a:buAutoNum type="arabicPeriod"/>
              <a:defRPr/>
            </a:pPr>
            <a:r>
              <a:rPr lang="en-US" sz="2800" dirty="0"/>
              <a:t>Leaven is not the Gospel</a:t>
            </a:r>
          </a:p>
          <a:p>
            <a:pPr marL="914400" lvl="1" indent="-514350" eaLnBrk="1" hangingPunct="1">
              <a:spcBef>
                <a:spcPts val="0"/>
              </a:spcBef>
              <a:spcAft>
                <a:spcPts val="1800"/>
              </a:spcAft>
              <a:buSzPct val="100000"/>
              <a:buAutoNum type="alphaLcPeriod"/>
              <a:defRPr/>
            </a:pPr>
            <a:r>
              <a:rPr lang="en-US" sz="2800" dirty="0"/>
              <a:t>Many hear but do not respond</a:t>
            </a:r>
          </a:p>
          <a:p>
            <a:pPr marL="914400" lvl="1" indent="-514350" eaLnBrk="1" hangingPunct="1">
              <a:spcBef>
                <a:spcPts val="0"/>
              </a:spcBef>
              <a:spcAft>
                <a:spcPts val="1800"/>
              </a:spcAft>
              <a:buSzPct val="100000"/>
              <a:buAutoNum type="alphaLcPeriod"/>
              <a:defRPr/>
            </a:pPr>
            <a:r>
              <a:rPr lang="en-US" sz="2800" dirty="0"/>
              <a:t>Women preachers? (1 Tim. 2:12)</a:t>
            </a:r>
          </a:p>
          <a:p>
            <a:pPr marL="914400" lvl="1" indent="-514350" eaLnBrk="1" hangingPunct="1">
              <a:spcBef>
                <a:spcPts val="0"/>
              </a:spcBef>
              <a:spcAft>
                <a:spcPts val="1800"/>
              </a:spcAft>
              <a:buSzPct val="100000"/>
              <a:buAutoNum type="alphaLcPeriod"/>
              <a:defRPr/>
            </a:pPr>
            <a:r>
              <a:rPr lang="en-US" sz="2800" dirty="0"/>
              <a:t>The Gospel humbles and does not puff up</a:t>
            </a:r>
          </a:p>
          <a:p>
            <a:pPr marL="463550" indent="-463550" eaLnBrk="1" hangingPunct="1">
              <a:spcBef>
                <a:spcPts val="0"/>
              </a:spcBef>
              <a:spcAft>
                <a:spcPts val="1800"/>
              </a:spcAft>
              <a:buSzPct val="100000"/>
              <a:buFont typeface="+mj-lt"/>
              <a:buAutoNum type="arabicPeriod"/>
              <a:defRPr/>
            </a:pPr>
            <a:r>
              <a:rPr lang="en-US" sz="2800" dirty="0"/>
              <a:t>Parable’s Gospel progress contradicted by history</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3048000"/>
            <a:ext cx="1511597" cy="2046917"/>
          </a:xfrm>
        </p:spPr>
      </p:pic>
    </p:spTree>
    <p:extLst>
      <p:ext uri="{BB962C8B-B14F-4D97-AF65-F5344CB8AC3E}">
        <p14:creationId xmlns:p14="http://schemas.microsoft.com/office/powerpoint/2010/main" val="3626405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Leaven Does Not Teach Kingdom Now Theology</a:t>
            </a:r>
          </a:p>
        </p:txBody>
      </p:sp>
      <p:sp>
        <p:nvSpPr>
          <p:cNvPr id="16387" name="Rectangle 3"/>
          <p:cNvSpPr>
            <a:spLocks noGrp="1" noChangeArrowheads="1"/>
          </p:cNvSpPr>
          <p:nvPr>
            <p:ph type="body" sz="half" idx="2"/>
          </p:nvPr>
        </p:nvSpPr>
        <p:spPr>
          <a:xfrm>
            <a:off x="76200" y="1600200"/>
            <a:ext cx="9067800" cy="5105400"/>
          </a:xfrm>
        </p:spPr>
        <p:txBody>
          <a:bodyPr/>
          <a:lstStyle/>
          <a:p>
            <a:pPr marL="514350" indent="-514350" eaLnBrk="1" hangingPunct="1">
              <a:spcBef>
                <a:spcPts val="0"/>
              </a:spcBef>
              <a:spcAft>
                <a:spcPts val="1800"/>
              </a:spcAft>
              <a:buSzPct val="100000"/>
              <a:buFont typeface="+mj-lt"/>
              <a:buAutoNum type="arabicPeriod" startAt="5"/>
              <a:defRPr/>
            </a:pPr>
            <a:r>
              <a:rPr lang="en-US" sz="2800" dirty="0"/>
              <a:t>Leaven is bad rather than good</a:t>
            </a:r>
          </a:p>
          <a:p>
            <a:pPr marL="914400" lvl="1" indent="-514350" eaLnBrk="1" hangingPunct="1">
              <a:spcBef>
                <a:spcPts val="0"/>
              </a:spcBef>
              <a:spcAft>
                <a:spcPts val="1800"/>
              </a:spcAft>
              <a:buSzPct val="100000"/>
              <a:buAutoNum type="alphaLcPeriod"/>
              <a:defRPr/>
            </a:pPr>
            <a:r>
              <a:rPr lang="en-US" sz="2800" dirty="0"/>
              <a:t>Jewish audience</a:t>
            </a:r>
          </a:p>
          <a:p>
            <a:pPr marL="914400" lvl="1" indent="-514350" eaLnBrk="1" hangingPunct="1">
              <a:spcBef>
                <a:spcPts val="0"/>
              </a:spcBef>
              <a:spcAft>
                <a:spcPts val="1800"/>
              </a:spcAft>
              <a:buSzPct val="100000"/>
              <a:buAutoNum type="alphaLcPeriod"/>
              <a:defRPr/>
            </a:pPr>
            <a:r>
              <a:rPr lang="en-US" sz="2800" dirty="0"/>
              <a:t>OT (Gen. 19:3; Exod. 12; 34:25; Lev. 2:11) </a:t>
            </a:r>
          </a:p>
          <a:p>
            <a:pPr marL="914400" lvl="1" indent="-514350" eaLnBrk="1" hangingPunct="1">
              <a:spcBef>
                <a:spcPts val="0"/>
              </a:spcBef>
              <a:spcAft>
                <a:spcPts val="1800"/>
              </a:spcAft>
              <a:buSzPct val="100000"/>
              <a:buAutoNum type="alphaLcPeriod"/>
              <a:defRPr/>
            </a:pPr>
            <a:r>
              <a:rPr lang="en-US" sz="2800" dirty="0"/>
              <a:t>NT (Matt. 16:11-12; Luke 12:1; 1 Cor. 5:6-7; Gal. 5:7-9)</a:t>
            </a:r>
          </a:p>
          <a:p>
            <a:pPr marL="463550" indent="-463550" eaLnBrk="1" hangingPunct="1">
              <a:spcBef>
                <a:spcPts val="0"/>
              </a:spcBef>
              <a:spcAft>
                <a:spcPts val="1800"/>
              </a:spcAft>
              <a:buSzPct val="100000"/>
              <a:buFont typeface="+mj-lt"/>
              <a:buAutoNum type="arabicPeriod" startAt="5"/>
              <a:defRPr/>
            </a:pPr>
            <a:r>
              <a:rPr lang="en-US" sz="2800" dirty="0"/>
              <a:t>Meal is good rather than bad (Gen. 18:6; 1 Kgs. 17:14-16; John 12:24)</a:t>
            </a:r>
          </a:p>
          <a:p>
            <a:pPr marL="463550" indent="-463550" eaLnBrk="1" hangingPunct="1">
              <a:spcBef>
                <a:spcPts val="0"/>
              </a:spcBef>
              <a:spcAft>
                <a:spcPts val="1800"/>
              </a:spcAft>
              <a:buSzPct val="100000"/>
              <a:buFont typeface="+mj-lt"/>
              <a:buAutoNum type="arabicPeriod" startAt="5"/>
              <a:defRPr/>
            </a:pPr>
            <a:r>
              <a:rPr lang="en-US" sz="2800" dirty="0"/>
              <a:t>Hiding leaven is not Gospel preaching (Matt. 10:27; 2 Cor. 4:2)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1143000"/>
            <a:ext cx="1237979" cy="1676400"/>
          </a:xfrm>
        </p:spPr>
      </p:pic>
    </p:spTree>
    <p:extLst>
      <p:ext uri="{BB962C8B-B14F-4D97-AF65-F5344CB8AC3E}">
        <p14:creationId xmlns:p14="http://schemas.microsoft.com/office/powerpoint/2010/main" val="3327535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143000"/>
            <a:ext cx="8991600" cy="5545669"/>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"What does the leaven represent? </a:t>
            </a:r>
            <a:r>
              <a:rPr lang="en-US" sz="2600" dirty="0" err="1">
                <a:latin typeface="Calibri" panose="020F0502020204030204" pitchFamily="34" charset="0"/>
                <a:cs typeface="Calibri" panose="020F0502020204030204" pitchFamily="34" charset="0"/>
              </a:rPr>
              <a:t>Postmillenarians</a:t>
            </a:r>
            <a:r>
              <a:rPr lang="en-US" sz="2600" dirty="0">
                <a:latin typeface="Calibri" panose="020F0502020204030204" pitchFamily="34" charset="0"/>
                <a:cs typeface="Calibri" panose="020F0502020204030204" pitchFamily="34" charset="0"/>
              </a:rPr>
              <a:t> and </a:t>
            </a:r>
            <a:r>
              <a:rPr lang="en-US" sz="2600" dirty="0" err="1">
                <a:latin typeface="Calibri" panose="020F0502020204030204" pitchFamily="34" charset="0"/>
                <a:cs typeface="Calibri" panose="020F0502020204030204" pitchFamily="34" charset="0"/>
              </a:rPr>
              <a:t>amillenarians</a:t>
            </a:r>
            <a:r>
              <a:rPr lang="en-US" sz="2600" dirty="0">
                <a:latin typeface="Calibri" panose="020F0502020204030204" pitchFamily="34" charset="0"/>
                <a:cs typeface="Calibri" panose="020F0502020204030204" pitchFamily="34" charset="0"/>
              </a:rPr>
              <a:t>...usually assume dogmatically that leaven cannot represent evil in the parable, although it is universally used to represent evil in both the Old and New Testaments....It is more evident than ever in the last third of the twentieth century that the gospel has not permeated the world and that evil tends to permeate the entire professing church, which is exactly what Matthew 13 teaches. In the Old Testament leaven is consistently used to represent evil....In the New Testament, leaven was used by Christ of the externalism of the Pharisees, of the unbelief of the Sadducees, and of the worldliness of the Herodians, and in general of evil doctrine (Mt 16:6–12; Mk 8:14–21). In Paul’s letters, likewise, leaven represents evil, as in 1 Corinthians 5:6–8 and Galatians 5:7–10. In the parable, the meal represents that. . .</a:t>
            </a:r>
            <a:endParaRPr lang="en-US" altLang="zh-CN" sz="26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991255" y="76200"/>
            <a:ext cx="3161490" cy="1066800"/>
          </a:xfrm>
          <a:prstGeom prst="rect">
            <a:avLst/>
          </a:prstGeom>
          <a:noFill/>
          <a:ln w="9525">
            <a:noFill/>
            <a:miter lim="800000"/>
            <a:headEnd/>
            <a:tailEnd/>
          </a:ln>
          <a:effectLst/>
        </p:spPr>
        <p:txBody>
          <a:bodyPr anchor="ctr"/>
          <a:lstStyle/>
          <a:p>
            <a:pPr algn="ctr">
              <a:defRPr/>
            </a:pPr>
            <a:r>
              <a:rPr lang="en-US" sz="3200" dirty="0">
                <a:solidFill>
                  <a:schemeClr val="tx2"/>
                </a:solidFill>
                <a:latin typeface="Calibri" panose="020F0502020204030204" pitchFamily="34" charset="0"/>
                <a:ea typeface="+mj-ea"/>
                <a:cs typeface="+mj-cs"/>
              </a:rPr>
              <a:t>John F. Walvoord</a:t>
            </a:r>
            <a:endParaRPr lang="en-US" sz="3400" dirty="0">
              <a:solidFill>
                <a:schemeClr val="tx2"/>
              </a:solidFill>
              <a:latin typeface="Calibri" panose="020F0502020204030204" pitchFamily="34" charset="0"/>
              <a:ea typeface="+mj-ea"/>
              <a:cs typeface="+mj-cs"/>
            </a:endParaRPr>
          </a:p>
          <a:p>
            <a:pPr algn="ctr">
              <a:defRPr/>
            </a:pPr>
            <a:r>
              <a:rPr lang="en-US" sz="1800" i="1" dirty="0">
                <a:latin typeface="Calibri" panose="020F0502020204030204" pitchFamily="34" charset="0"/>
                <a:cs typeface="Calibri" panose="020F0502020204030204" pitchFamily="34" charset="0"/>
              </a:rPr>
              <a:t>Matthew: Thy Kingdom Come</a:t>
            </a:r>
            <a:r>
              <a:rPr lang="en-US" sz="1800" dirty="0">
                <a:latin typeface="Calibri" panose="020F0502020204030204" pitchFamily="34" charset="0"/>
                <a:cs typeface="Calibri" panose="020F0502020204030204" pitchFamily="34" charset="0"/>
              </a:rPr>
              <a:t> (Chicago: Moody, 1974), 102–4.</a:t>
            </a:r>
            <a:endParaRPr lang="en-US" sz="2800" kern="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A1D75B7-3184-4171-A52D-2BB9E8D0E7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765929" cy="914400"/>
          </a:xfrm>
          <a:prstGeom prst="rect">
            <a:avLst/>
          </a:prstGeom>
        </p:spPr>
      </p:pic>
    </p:spTree>
    <p:extLst>
      <p:ext uri="{BB962C8B-B14F-4D97-AF65-F5344CB8AC3E}">
        <p14:creationId xmlns:p14="http://schemas.microsoft.com/office/powerpoint/2010/main" val="3466872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143000"/>
            <a:ext cx="8991600" cy="5545669"/>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 which is good. ... The professing church, however, is permeated by evil doctrine, externalism, unbelief, and worldliness, which tends to inflate the church and make it larger in appearance, even as the leaven inflates the dough but actually adds nothing of real worth. The history of the church has all too accurately fulfilled this anticipation, and the professing church in the world, large and powerful though it may be, is permeated by the leaven of evil which will be judged in the oven of divine judgment at the end of the age. . . . To some extent, evil will extend even to . . . the body of true believers in the church as well as those that come to Christ after the rapture...even true believers fall far short of perfection and can embrace to some extent worldliness, externalism, and bad doctrine.”</a:t>
            </a:r>
            <a:endParaRPr lang="en-US" altLang="zh-CN" sz="26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953155" y="76200"/>
            <a:ext cx="3237690" cy="1066800"/>
          </a:xfrm>
          <a:prstGeom prst="rect">
            <a:avLst/>
          </a:prstGeom>
          <a:noFill/>
          <a:ln w="9525">
            <a:noFill/>
            <a:miter lim="800000"/>
            <a:headEnd/>
            <a:tailEnd/>
          </a:ln>
          <a:effectLst/>
        </p:spPr>
        <p:txBody>
          <a:bodyPr anchor="ctr"/>
          <a:lstStyle/>
          <a:p>
            <a:pPr algn="ctr">
              <a:defRPr/>
            </a:pPr>
            <a:r>
              <a:rPr lang="en-US" sz="3200" dirty="0">
                <a:solidFill>
                  <a:schemeClr val="tx2"/>
                </a:solidFill>
                <a:latin typeface="Calibri" panose="020F0502020204030204" pitchFamily="34" charset="0"/>
                <a:ea typeface="+mj-ea"/>
                <a:cs typeface="+mj-cs"/>
              </a:rPr>
              <a:t>John F. Walvoord</a:t>
            </a:r>
            <a:endParaRPr lang="en-US" sz="3400" dirty="0">
              <a:solidFill>
                <a:schemeClr val="tx2"/>
              </a:solidFill>
              <a:latin typeface="Calibri" panose="020F0502020204030204" pitchFamily="34" charset="0"/>
              <a:ea typeface="+mj-ea"/>
              <a:cs typeface="+mj-cs"/>
            </a:endParaRPr>
          </a:p>
          <a:p>
            <a:pPr algn="ctr">
              <a:defRPr/>
            </a:pPr>
            <a:r>
              <a:rPr lang="en-US" sz="1800" i="1" dirty="0">
                <a:latin typeface="Calibri" panose="020F0502020204030204" pitchFamily="34" charset="0"/>
                <a:cs typeface="Calibri" panose="020F0502020204030204" pitchFamily="34" charset="0"/>
              </a:rPr>
              <a:t>Matthew: Thy Kingdom Come</a:t>
            </a:r>
            <a:r>
              <a:rPr lang="en-US" sz="1800" dirty="0">
                <a:latin typeface="Calibri" panose="020F0502020204030204" pitchFamily="34" charset="0"/>
                <a:cs typeface="Calibri" panose="020F0502020204030204" pitchFamily="34" charset="0"/>
              </a:rPr>
              <a:t> (Chicago: Moody, 1974), 102–4.</a:t>
            </a:r>
            <a:endParaRPr lang="en-US" sz="2800" kern="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A1D75B7-3184-4171-A52D-2BB9E8D0E7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765929" cy="914400"/>
          </a:xfrm>
          <a:prstGeom prst="rect">
            <a:avLst/>
          </a:prstGeom>
        </p:spPr>
      </p:pic>
    </p:spTree>
    <p:extLst>
      <p:ext uri="{BB962C8B-B14F-4D97-AF65-F5344CB8AC3E}">
        <p14:creationId xmlns:p14="http://schemas.microsoft.com/office/powerpoint/2010/main" val="1490792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1" y="1143001"/>
            <a:ext cx="8991600" cy="55626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600" dirty="0">
                <a:latin typeface="Calibri" panose="020F0502020204030204" pitchFamily="34" charset="0"/>
                <a:cs typeface="Calibri" panose="020F0502020204030204" pitchFamily="34" charset="0"/>
              </a:rPr>
              <a:t>"The discussion revolves around the significance of the word “leaven” (</a:t>
            </a:r>
            <a:r>
              <a:rPr lang="en-US" sz="2600" i="1" dirty="0" err="1">
                <a:latin typeface="Calibri" panose="020F0502020204030204" pitchFamily="34" charset="0"/>
                <a:cs typeface="Calibri" panose="020F0502020204030204" pitchFamily="34" charset="0"/>
              </a:rPr>
              <a:t>zymē</a:t>
            </a:r>
            <a:r>
              <a:rPr lang="en-US" sz="2600" dirty="0">
                <a:latin typeface="Calibri" panose="020F0502020204030204" pitchFamily="34" charset="0"/>
                <a:cs typeface="Calibri" panose="020F0502020204030204" pitchFamily="34" charset="0"/>
              </a:rPr>
              <a:t>). Many contend that leaven is used here in a good sense and pictures the spread of the gospel throughout the earth. Others state that the word represents evil and is used to illustrate the growth of evil within the group which professes to inherit the kingdom. This latter interpretation has the stronger support. It is consistent with the doctrine of Scripture concerning the evil character of the end of the church age and the tribulation (1 Timothy 4; 2 Timothy 3; Jude; 2 Peter 3; Revelation 6–19). One of the greatest supports for the interpretation that leaven speaks of evil is the use of the word in Scripture. Invariably leaven pictures sin (Exodus 12; Leviticus 2:11; 6:17; 10:12; Matthew 16:12; Mark 8:15; Luke 12:1; 1 Corinthians 5:6–8; Galatians 5:9). Finally the verb used here, “to hide” . . . is very unusual if . . . </a:t>
            </a:r>
            <a:endParaRPr lang="en-US" altLang="zh-CN" sz="26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667811" y="76200"/>
            <a:ext cx="3808379" cy="1097280"/>
          </a:xfrm>
          <a:prstGeom prst="rect">
            <a:avLst/>
          </a:prstGeom>
          <a:noFill/>
          <a:ln w="9525">
            <a:noFill/>
            <a:miter lim="800000"/>
            <a:headEnd/>
            <a:tailEnd/>
          </a:ln>
          <a:effectLst/>
        </p:spPr>
        <p:txBody>
          <a:bodyPr anchor="ctr"/>
          <a:lstStyle/>
          <a:p>
            <a:pPr algn="ctr">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Stanley D. Toussaint</a:t>
            </a:r>
          </a:p>
          <a:p>
            <a:pPr algn="ctr">
              <a:defRPr/>
            </a:pP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 A Study of Matthew</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Kregel</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2005), 182.</a:t>
            </a:r>
          </a:p>
        </p:txBody>
      </p:sp>
      <p:pic>
        <p:nvPicPr>
          <p:cNvPr id="4" name="Picture 3">
            <a:extLst>
              <a:ext uri="{FF2B5EF4-FFF2-40B4-BE49-F238E27FC236}">
                <a16:creationId xmlns:a16="http://schemas.microsoft.com/office/drawing/2014/main" id="{559F9AA5-5298-4171-A7F7-4E7CEFB3CF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76200"/>
            <a:ext cx="821095" cy="1097280"/>
          </a:xfrm>
          <a:prstGeom prst="rect">
            <a:avLst/>
          </a:prstGeom>
        </p:spPr>
      </p:pic>
    </p:spTree>
    <p:extLst>
      <p:ext uri="{BB962C8B-B14F-4D97-AF65-F5344CB8AC3E}">
        <p14:creationId xmlns:p14="http://schemas.microsoft.com/office/powerpoint/2010/main" val="3436598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1" y="1143001"/>
            <a:ext cx="8991600" cy="45720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600" dirty="0">
                <a:latin typeface="Calibri" panose="020F0502020204030204" pitchFamily="34" charset="0"/>
                <a:cs typeface="Calibri" panose="020F0502020204030204" pitchFamily="34" charset="0"/>
              </a:rPr>
              <a:t>. . .leaven represents good. It is a much more fitting word if leaven is to have a sinister effect. This is similar to the idea in the parable of the wheat and the darnel. The way the woman hides the leaven in the meal parallels very closely the manner in which the enemy sowed darnel by night. This parable reveals the fact that evil will run its course and dominate the new age. But it also indicates that when the program of evil has been fulfilled, the kingdom will come.”</a:t>
            </a:r>
            <a:endParaRPr lang="en-US" altLang="zh-CN" sz="2600" kern="0" dirty="0">
              <a:effectLst>
                <a:outerShdw blurRad="38100" dist="38100" dir="2700000" algn="tl">
                  <a:srgbClr val="000000"/>
                </a:outerShdw>
              </a:effectLst>
              <a:latin typeface="Calibri" panose="020F0502020204030204" pitchFamily="34" charset="0"/>
              <a:ea typeface="宋体" pitchFamily="2" charset="-122"/>
              <a:cs typeface="Calibri" panose="020F0502020204030204" pitchFamily="34" charset="0"/>
            </a:endParaRPr>
          </a:p>
        </p:txBody>
      </p:sp>
      <p:pic>
        <p:nvPicPr>
          <p:cNvPr id="4" name="Picture 3">
            <a:extLst>
              <a:ext uri="{FF2B5EF4-FFF2-40B4-BE49-F238E27FC236}">
                <a16:creationId xmlns:a16="http://schemas.microsoft.com/office/drawing/2014/main" id="{559F9AA5-5298-4171-A7F7-4E7CEFB3CF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76200"/>
            <a:ext cx="821095" cy="1097280"/>
          </a:xfrm>
          <a:prstGeom prst="rect">
            <a:avLst/>
          </a:prstGeom>
        </p:spPr>
      </p:pic>
      <p:sp>
        <p:nvSpPr>
          <p:cNvPr id="5" name="Rectangle 2">
            <a:extLst>
              <a:ext uri="{FF2B5EF4-FFF2-40B4-BE49-F238E27FC236}">
                <a16:creationId xmlns:a16="http://schemas.microsoft.com/office/drawing/2014/main" id="{8E9A9B02-F31D-403C-8469-BAAE18786666}"/>
              </a:ext>
            </a:extLst>
          </p:cNvPr>
          <p:cNvSpPr>
            <a:spLocks noChangeArrowheads="1"/>
          </p:cNvSpPr>
          <p:nvPr/>
        </p:nvSpPr>
        <p:spPr bwMode="auto">
          <a:xfrm>
            <a:off x="2667811" y="76200"/>
            <a:ext cx="3808379" cy="1097280"/>
          </a:xfrm>
          <a:prstGeom prst="rect">
            <a:avLst/>
          </a:prstGeom>
          <a:noFill/>
          <a:ln w="9525">
            <a:noFill/>
            <a:miter lim="800000"/>
            <a:headEnd/>
            <a:tailEnd/>
          </a:ln>
          <a:effectLst/>
        </p:spPr>
        <p:txBody>
          <a:bodyPr anchor="ctr"/>
          <a:lstStyle/>
          <a:p>
            <a:pPr algn="ctr">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Stanley D. Toussaint</a:t>
            </a:r>
          </a:p>
          <a:p>
            <a:pPr algn="ctr">
              <a:defRPr/>
            </a:pP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 A Study of Matthew</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Kregel</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2005), 182.</a:t>
            </a:r>
          </a:p>
        </p:txBody>
      </p:sp>
    </p:spTree>
    <p:extLst>
      <p:ext uri="{BB962C8B-B14F-4D97-AF65-F5344CB8AC3E}">
        <p14:creationId xmlns:p14="http://schemas.microsoft.com/office/powerpoint/2010/main" val="862405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Mustard seed (13:31-32)</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347307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15185</TotalTime>
  <Words>5384</Words>
  <Application>Microsoft Office PowerPoint</Application>
  <PresentationFormat>On-screen Show (4:3)</PresentationFormat>
  <Paragraphs>560</Paragraphs>
  <Slides>68</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宋体</vt:lpstr>
      <vt:lpstr>Arial</vt:lpstr>
      <vt:lpstr>Calibri</vt:lpstr>
      <vt:lpstr>Courier New</vt:lpstr>
      <vt:lpstr>Times New Roman</vt:lpstr>
      <vt:lpstr>Wingdings</vt:lpstr>
      <vt:lpstr>Azure</vt:lpstr>
      <vt:lpstr>PowerPoint Presentation</vt:lpstr>
      <vt:lpstr>The Coming Kingdom Chapter 10</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THE INTERIM AGE</vt:lpstr>
      <vt:lpstr>THE INTERIM AGE</vt:lpstr>
      <vt:lpstr>Matthew 13 Parables</vt:lpstr>
      <vt:lpstr>Matthew 13 Parables</vt:lpstr>
      <vt:lpstr>Matthew 13 Parables</vt:lpstr>
      <vt:lpstr>Matthew 13 Parables</vt:lpstr>
      <vt:lpstr>Why The Parable of the Sower Does Not Teach Kingdom Now Theology</vt:lpstr>
      <vt:lpstr>Matthew 13 Parables</vt:lpstr>
      <vt:lpstr>PowerPoint Presentation</vt:lpstr>
      <vt:lpstr>Why The Parable of the Wheat and the Tares Does Not Teach Kingdom Now Theology</vt:lpstr>
      <vt:lpstr>Matthew 13 Parables</vt:lpstr>
      <vt:lpstr>PowerPoint Presentation</vt:lpstr>
      <vt:lpstr>Why The Parable of the Mustard Seed Does Not Teach Kingdom Now Theology</vt:lpstr>
      <vt:lpstr>Why The Parable of the Mustard Seed Does Not Teach Kingdom Now Theology</vt:lpstr>
      <vt:lpstr>Why The Parable of the Mustard Seed Does Not Teach Kingdom Now Theology</vt:lpstr>
      <vt:lpstr>Why The Parable of the Mustard Seed Does Not Teach Kingdom Now Theology</vt:lpstr>
      <vt:lpstr>PowerPoint Presentation</vt:lpstr>
      <vt:lpstr>Why The Parable of the Mustard Seed Does Not Teach Kingdom Now Theology</vt:lpstr>
      <vt:lpstr>Why The Parable of the Mustard Seed Does Not Teach Kingdom Now Theology</vt:lpstr>
      <vt:lpstr>PowerPoint Presentation</vt:lpstr>
      <vt:lpstr>PowerPoint Presentation</vt:lpstr>
      <vt:lpstr>Why The Parable of the Mustard Seed Does Not Teach Kingdom Now Theology</vt:lpstr>
      <vt:lpstr>Matthew 13 Parables</vt:lpstr>
      <vt:lpstr>PowerPoint Presentation</vt:lpstr>
      <vt:lpstr>PowerPoint Presentation</vt:lpstr>
      <vt:lpstr>PowerPoint Presentation</vt:lpstr>
      <vt:lpstr>PowerPoint Presentation</vt:lpstr>
      <vt:lpstr>PowerPoint Presentation</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PowerPoint Presentation</vt:lpstr>
      <vt:lpstr>Harvard University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Why The Parable of the Leaven Does Not Teach Kingdom Now Theology</vt:lpstr>
      <vt:lpstr>PowerPoint Presentation</vt:lpstr>
      <vt:lpstr>PowerPoint Presentation</vt:lpstr>
      <vt:lpstr>PowerPoint Presentation</vt:lpstr>
      <vt:lpstr>PowerPoint Presentation</vt:lpstr>
      <vt:lpstr>Conclusion</vt:lpstr>
      <vt:lpstr>Matthew 13 Parables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1689</cp:revision>
  <cp:lastPrinted>2017-09-12T21:50:00Z</cp:lastPrinted>
  <dcterms:created xsi:type="dcterms:W3CDTF">2009-03-17T12:21:13Z</dcterms:created>
  <dcterms:modified xsi:type="dcterms:W3CDTF">2017-09-13T20:54:49Z</dcterms:modified>
</cp:coreProperties>
</file>