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38.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handoutMasterIdLst>
    <p:handoutMasterId r:id="rId100"/>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3157" r:id="rId14"/>
    <p:sldId id="3158" r:id="rId15"/>
    <p:sldId id="2875" r:id="rId16"/>
    <p:sldId id="2709" r:id="rId17"/>
    <p:sldId id="3018" r:id="rId18"/>
    <p:sldId id="3071" r:id="rId19"/>
    <p:sldId id="3123" r:id="rId20"/>
    <p:sldId id="3094" r:id="rId21"/>
    <p:sldId id="3073" r:id="rId22"/>
    <p:sldId id="3074" r:id="rId23"/>
    <p:sldId id="3105" r:id="rId24"/>
    <p:sldId id="3106" r:id="rId25"/>
    <p:sldId id="3107" r:id="rId26"/>
    <p:sldId id="3137" r:id="rId27"/>
    <p:sldId id="3138" r:id="rId28"/>
    <p:sldId id="3139" r:id="rId29"/>
    <p:sldId id="3160" r:id="rId30"/>
    <p:sldId id="3159" r:id="rId31"/>
    <p:sldId id="3161" r:id="rId32"/>
    <p:sldId id="3168" r:id="rId33"/>
    <p:sldId id="3197" r:id="rId34"/>
    <p:sldId id="3194" r:id="rId35"/>
    <p:sldId id="3195" r:id="rId36"/>
    <p:sldId id="3196" r:id="rId37"/>
    <p:sldId id="3198" r:id="rId38"/>
    <p:sldId id="3280" r:id="rId39"/>
    <p:sldId id="3199" r:id="rId40"/>
    <p:sldId id="3282" r:id="rId41"/>
    <p:sldId id="3200" r:id="rId42"/>
    <p:sldId id="3204" r:id="rId43"/>
    <p:sldId id="3203" r:id="rId44"/>
    <p:sldId id="3263" r:id="rId45"/>
    <p:sldId id="3264" r:id="rId46"/>
    <p:sldId id="3265" r:id="rId47"/>
    <p:sldId id="3266" r:id="rId48"/>
    <p:sldId id="3267" r:id="rId49"/>
    <p:sldId id="3268" r:id="rId50"/>
    <p:sldId id="3269" r:id="rId51"/>
    <p:sldId id="3270" r:id="rId52"/>
    <p:sldId id="3205" r:id="rId53"/>
    <p:sldId id="3271" r:id="rId54"/>
    <p:sldId id="3272" r:id="rId55"/>
    <p:sldId id="3234" r:id="rId56"/>
    <p:sldId id="3273" r:id="rId57"/>
    <p:sldId id="3274" r:id="rId58"/>
    <p:sldId id="3228" r:id="rId59"/>
    <p:sldId id="3229" r:id="rId60"/>
    <p:sldId id="3230" r:id="rId61"/>
    <p:sldId id="3231" r:id="rId62"/>
    <p:sldId id="3232" r:id="rId63"/>
    <p:sldId id="3233" r:id="rId64"/>
    <p:sldId id="3275" r:id="rId65"/>
    <p:sldId id="3208" r:id="rId66"/>
    <p:sldId id="3276" r:id="rId67"/>
    <p:sldId id="3277" r:id="rId68"/>
    <p:sldId id="3278" r:id="rId69"/>
    <p:sldId id="3235" r:id="rId70"/>
    <p:sldId id="3236" r:id="rId71"/>
    <p:sldId id="3279" r:id="rId72"/>
    <p:sldId id="3281" r:id="rId73"/>
    <p:sldId id="3244" r:id="rId74"/>
    <p:sldId id="3245" r:id="rId75"/>
    <p:sldId id="3211" r:id="rId76"/>
    <p:sldId id="3227" r:id="rId77"/>
    <p:sldId id="3201" r:id="rId78"/>
    <p:sldId id="3202" r:id="rId79"/>
    <p:sldId id="3246" r:id="rId80"/>
    <p:sldId id="3283" r:id="rId81"/>
    <p:sldId id="3248" r:id="rId82"/>
    <p:sldId id="3284" r:id="rId83"/>
    <p:sldId id="3285" r:id="rId84"/>
    <p:sldId id="3286" r:id="rId85"/>
    <p:sldId id="3249" r:id="rId86"/>
    <p:sldId id="3287" r:id="rId87"/>
    <p:sldId id="3288" r:id="rId88"/>
    <p:sldId id="3250" r:id="rId89"/>
    <p:sldId id="3289" r:id="rId90"/>
    <p:sldId id="3290" r:id="rId91"/>
    <p:sldId id="3291" r:id="rId92"/>
    <p:sldId id="3292" r:id="rId93"/>
    <p:sldId id="3293" r:id="rId94"/>
    <p:sldId id="3294" r:id="rId95"/>
    <p:sldId id="3295" r:id="rId96"/>
    <p:sldId id="3148" r:id="rId97"/>
    <p:sldId id="3149" r:id="rId9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99"/>
    <a:srgbClr val="006600"/>
    <a:srgbClr val="FF9900"/>
    <a:srgbClr val="00CC00"/>
    <a:srgbClr val="A6A6A6"/>
    <a:srgbClr val="A50021"/>
    <a:srgbClr val="0000FF"/>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6366" autoAdjust="0"/>
  </p:normalViewPr>
  <p:slideViewPr>
    <p:cSldViewPr>
      <p:cViewPr varScale="1">
        <p:scale>
          <a:sx n="106" d="100"/>
          <a:sy n="106"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9/20/2017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9/20/2017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12146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75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4107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83337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99473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96445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5/10/2017</a:t>
            </a:r>
            <a:endParaRPr lang="en-US" dirty="0"/>
          </a:p>
        </p:txBody>
      </p:sp>
    </p:spTree>
    <p:extLst>
      <p:ext uri="{BB962C8B-B14F-4D97-AF65-F5344CB8AC3E}">
        <p14:creationId xmlns:p14="http://schemas.microsoft.com/office/powerpoint/2010/main" val="281621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91911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43297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342401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558897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638146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556805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804308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82193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22500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22982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514287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526329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043771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52802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492444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473516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408855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985405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1673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116187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658700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492062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05034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930208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990862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806787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3692141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378995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247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1571042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421487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968309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9/20/2017</a:t>
            </a:r>
            <a:endParaRPr lang="en-US" dirty="0"/>
          </a:p>
        </p:txBody>
      </p:sp>
    </p:spTree>
    <p:extLst>
      <p:ext uri="{BB962C8B-B14F-4D97-AF65-F5344CB8AC3E}">
        <p14:creationId xmlns:p14="http://schemas.microsoft.com/office/powerpoint/2010/main" val="96508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9/20/2017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fld id="{A738D86D-FEBD-45D0-BCFF-1247599AB60D}" type="slidenum">
              <a:rPr lang="en-US" altLang="en-US"/>
              <a:pPr/>
              <a:t>‹#›</a:t>
            </a:fld>
            <a:endParaRPr lang="en-US" altLang="en-US"/>
          </a:p>
        </p:txBody>
      </p:sp>
    </p:spTree>
    <p:extLst>
      <p:ext uri="{BB962C8B-B14F-4D97-AF65-F5344CB8AC3E}">
        <p14:creationId xmlns:p14="http://schemas.microsoft.com/office/powerpoint/2010/main" val="75689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 id="21474926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17.png"/><Relationship Id="rId4" Type="http://schemas.openxmlformats.org/officeDocument/2006/relationships/customXml" Target="../ink/ink2.xml"/><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image" Target="../media/image17.png"/><Relationship Id="rId4" Type="http://schemas.openxmlformats.org/officeDocument/2006/relationships/customXml" Target="../ink/ink6.xm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11.xml"/><Relationship Id="rId5" Type="http://schemas.openxmlformats.org/officeDocument/2006/relationships/image" Target="../media/image17.png"/><Relationship Id="rId4" Type="http://schemas.openxmlformats.org/officeDocument/2006/relationships/customXml" Target="../ink/ink10.xml"/><Relationship Id="rId9"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150.png"/><Relationship Id="rId7" Type="http://schemas.openxmlformats.org/officeDocument/2006/relationships/image" Target="../media/image170.png"/><Relationship Id="rId2"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160.png"/><Relationship Id="rId4" Type="http://schemas.openxmlformats.org/officeDocument/2006/relationships/customXml" Target="../ink/ink14.xml"/><Relationship Id="rId9"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9.xml"/><Relationship Id="rId5" Type="http://schemas.openxmlformats.org/officeDocument/2006/relationships/image" Target="../media/image17.png"/><Relationship Id="rId4" Type="http://schemas.openxmlformats.org/officeDocument/2006/relationships/customXml" Target="../ink/ink18.xml"/><Relationship Id="rId9" Type="http://schemas.openxmlformats.org/officeDocument/2006/relationships/image" Target="../media/image19.png"/></Relationships>
</file>

<file path=ppt/slides/_rels/slide71.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3.xml"/><Relationship Id="rId5" Type="http://schemas.openxmlformats.org/officeDocument/2006/relationships/image" Target="../media/image17.png"/><Relationship Id="rId4" Type="http://schemas.openxmlformats.org/officeDocument/2006/relationships/customXml" Target="../ink/ink22.xml"/><Relationship Id="rId9"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25.xml"/><Relationship Id="rId1" Type="http://schemas.openxmlformats.org/officeDocument/2006/relationships/slideLayout" Target="../slideLayouts/slideLayout1.xml"/><Relationship Id="rId6" Type="http://schemas.openxmlformats.org/officeDocument/2006/relationships/customXml" Target="../ink/ink27.xml"/><Relationship Id="rId5" Type="http://schemas.openxmlformats.org/officeDocument/2006/relationships/image" Target="../media/image17.png"/><Relationship Id="rId4" Type="http://schemas.openxmlformats.org/officeDocument/2006/relationships/customXml" Target="../ink/ink26.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29.xml"/><Relationship Id="rId1" Type="http://schemas.openxmlformats.org/officeDocument/2006/relationships/slideLayout" Target="../slideLayouts/slideLayout1.xml"/><Relationship Id="rId6" Type="http://schemas.openxmlformats.org/officeDocument/2006/relationships/customXml" Target="../ink/ink31.xml"/><Relationship Id="rId5" Type="http://schemas.openxmlformats.org/officeDocument/2006/relationships/image" Target="../media/image17.png"/><Relationship Id="rId4" Type="http://schemas.openxmlformats.org/officeDocument/2006/relationships/customXml" Target="../ink/ink30.xml"/><Relationship Id="rId9"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43154387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3325311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9458384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939319207"/>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4020765">
                  <a:extLst>
                    <a:ext uri="{9D8B030D-6E8A-4147-A177-3AD203B41FA5}">
                      <a16:colId xmlns:a16="http://schemas.microsoft.com/office/drawing/2014/main" val="4287931007"/>
                    </a:ext>
                  </a:extLst>
                </a:gridCol>
                <a:gridCol w="4809149">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019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9180082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6321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u="sng"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20665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10</a:t>
            </a:r>
            <a:endParaRPr lang="en-US" altLang="en-US" b="1"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72686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228600"/>
            <a:ext cx="8534400" cy="762000"/>
          </a:xfrm>
        </p:spPr>
        <p:txBody>
          <a:bodyPr/>
          <a:lstStyle/>
          <a:p>
            <a:pPr algn="ctr" eaLnBrk="1" hangingPunct="1"/>
            <a:r>
              <a:rPr lang="en-US" altLang="en-US" sz="4000" dirty="0">
                <a:effectLst>
                  <a:outerShdw blurRad="38100" dist="38100" dir="2700000" algn="tl">
                    <a:srgbClr val="000000">
                      <a:alpha val="43137"/>
                    </a:srgbClr>
                  </a:outerShdw>
                </a:effectLst>
              </a:rPr>
              <a:t>Matthew 13 Parables</a:t>
            </a:r>
          </a:p>
        </p:txBody>
      </p:sp>
      <p:sp>
        <p:nvSpPr>
          <p:cNvPr id="6147" name="Rectangle 3"/>
          <p:cNvSpPr>
            <a:spLocks noGrp="1" noChangeArrowheads="1"/>
          </p:cNvSpPr>
          <p:nvPr>
            <p:ph type="body" idx="4294967295"/>
          </p:nvPr>
        </p:nvSpPr>
        <p:spPr>
          <a:xfrm>
            <a:off x="228600" y="1600201"/>
            <a:ext cx="5410200" cy="3048000"/>
          </a:xfrm>
        </p:spPr>
        <p:txBody>
          <a:bodyPr/>
          <a:lstStyle/>
          <a:p>
            <a:pPr eaLnBrk="1" hangingPunct="1">
              <a:spcBef>
                <a:spcPts val="0"/>
              </a:spcBef>
              <a:spcAft>
                <a:spcPts val="2400"/>
              </a:spcAft>
              <a:buFont typeface="Wingdings" panose="05000000000000000000" pitchFamily="2" charset="2"/>
              <a:buNone/>
              <a:defRPr/>
            </a:pPr>
            <a:r>
              <a:rPr lang="en-US" sz="3400" dirty="0">
                <a:effectLst>
                  <a:outerShdw blurRad="38100" dist="38100" dir="2700000" algn="tl">
                    <a:srgbClr val="000000">
                      <a:alpha val="43137"/>
                    </a:srgbClr>
                  </a:outerShdw>
                </a:effectLst>
              </a:rPr>
              <a:t>The Sower:</a:t>
            </a:r>
          </a:p>
          <a:p>
            <a:pPr marL="0" indent="0" algn="just" eaLnBrk="1" hangingPunct="1">
              <a:spcBef>
                <a:spcPts val="0"/>
              </a:spcBef>
              <a:spcAft>
                <a:spcPts val="2400"/>
              </a:spcAft>
              <a:buFont typeface="Wingdings" panose="05000000000000000000" pitchFamily="2" charset="2"/>
              <a:buNone/>
              <a:defRPr/>
            </a:pPr>
            <a:r>
              <a:rPr lang="en-US" sz="3400" dirty="0">
                <a:effectLst>
                  <a:outerShdw blurRad="38100" dist="38100" dir="2700000" algn="tl">
                    <a:srgbClr val="000000">
                      <a:alpha val="43137"/>
                    </a:srgbClr>
                  </a:outerShdw>
                </a:effectLst>
              </a:rPr>
              <a:t>Preaching of the gospel with various results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6764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1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1371600"/>
          </a:xfrm>
        </p:spPr>
        <p:txBody>
          <a:bodyPr/>
          <a:lstStyle/>
          <a:p>
            <a:pPr algn="ctr" eaLnBrk="1" hangingPunct="1"/>
            <a:r>
              <a:rPr lang="en-US" altLang="en-US" sz="3600" dirty="0">
                <a:effectLst>
                  <a:outerShdw blurRad="38100" dist="38100" dir="2700000" algn="tl">
                    <a:srgbClr val="000000">
                      <a:alpha val="43137"/>
                    </a:srgbClr>
                  </a:outerShdw>
                </a:effectLst>
              </a:rPr>
              <a:t>Why The Parable of the Sower Does Not Teach Kingdom Now Theology</a:t>
            </a:r>
          </a:p>
        </p:txBody>
      </p:sp>
      <p:sp>
        <p:nvSpPr>
          <p:cNvPr id="16387" name="Rectangle 3"/>
          <p:cNvSpPr>
            <a:spLocks noGrp="1" noChangeArrowheads="1"/>
          </p:cNvSpPr>
          <p:nvPr>
            <p:ph type="body" sz="half" idx="2"/>
          </p:nvPr>
        </p:nvSpPr>
        <p:spPr>
          <a:xfrm>
            <a:off x="266700" y="20574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sower went out to sow (13:3)</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Word of the Kingdom enters hearts (13:19)</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Only one type of soil is fruitful (13:23)</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 is active (13:19)</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4442298"/>
            <a:ext cx="1397475" cy="1892379"/>
          </a:xfrm>
        </p:spPr>
      </p:pic>
    </p:spTree>
    <p:extLst>
      <p:ext uri="{BB962C8B-B14F-4D97-AF65-F5344CB8AC3E}">
        <p14:creationId xmlns:p14="http://schemas.microsoft.com/office/powerpoint/2010/main" val="142350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86032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28600" y="1600200"/>
            <a:ext cx="5715000" cy="4449763"/>
          </a:xfrm>
        </p:spPr>
        <p:txBody>
          <a:bodyPr/>
          <a:lstStyle/>
          <a:p>
            <a:pPr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Wheat &amp; Tares:</a:t>
            </a:r>
          </a:p>
          <a:p>
            <a:pPr marL="0" indent="0" algn="just"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Difficult to distinguish between the saved and the unsaved within professing Christendom</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73610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3FC7970-72DF-4D24-9C0D-3B676A08C63D}"/>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427016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Both grow together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The Tares will increase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Satan is active (13:25, 28, 38-39)</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74251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98525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48856" y="1143000"/>
            <a:ext cx="2142744" cy="2895600"/>
          </a:xfrm>
          <a:prstGeom prst="rect">
            <a:avLst/>
          </a:prstGeom>
          <a:ln>
            <a:noFill/>
          </a:ln>
          <a:effectLst>
            <a:softEdge rad="112500"/>
          </a:effectLst>
        </p:spPr>
      </p:pic>
      <p:sp>
        <p:nvSpPr>
          <p:cNvPr id="8195" name="Rectangle 3"/>
          <p:cNvSpPr>
            <a:spLocks noGrp="1" noChangeArrowheads="1"/>
          </p:cNvSpPr>
          <p:nvPr>
            <p:ph type="body" idx="4294967295"/>
          </p:nvPr>
        </p:nvSpPr>
        <p:spPr>
          <a:xfrm>
            <a:off x="152400" y="1143001"/>
            <a:ext cx="6629400" cy="3200400"/>
          </a:xfrm>
        </p:spPr>
        <p:txBody>
          <a:bodyPr/>
          <a:lstStyle/>
          <a:p>
            <a:pPr marL="0" indent="0" eaLnBrk="1" hangingPunct="1">
              <a:lnSpc>
                <a:spcPct val="90000"/>
              </a:lnSpc>
              <a:spcBef>
                <a:spcPts val="0"/>
              </a:spcBef>
              <a:spcAft>
                <a:spcPts val="1200"/>
              </a:spcAft>
              <a:buNone/>
              <a:defRPr/>
            </a:pPr>
            <a:r>
              <a:rPr lang="en-US" sz="3400" dirty="0">
                <a:effectLst>
                  <a:outerShdw blurRad="38100" dist="38100" dir="2700000" algn="tl">
                    <a:srgbClr val="000000">
                      <a:alpha val="43137"/>
                    </a:srgbClr>
                  </a:outerShdw>
                </a:effectLst>
              </a:rPr>
              <a:t>The Mustard Seed:</a:t>
            </a:r>
          </a:p>
          <a:p>
            <a:pPr marL="0" algn="just" eaLnBrk="1" hangingPunct="1">
              <a:lnSpc>
                <a:spcPct val="90000"/>
              </a:lnSpc>
              <a:buFont typeface="Wingdings" pitchFamily="2" charset="2"/>
              <a:buNone/>
              <a:defRPr/>
            </a:pPr>
            <a:r>
              <a:rPr lang="en-US" dirty="0">
                <a:effectLst>
                  <a:outerShdw blurRad="38100" dist="38100" dir="2700000" algn="tl">
                    <a:srgbClr val="000000">
                      <a:alpha val="43137"/>
                    </a:srgbClr>
                  </a:outerShdw>
                </a:effectLst>
              </a:rPr>
              <a:t>Christendom will experience great numerical and geographical expansion from a humble beginning and yet will ultimately represent an apostate form at great variance from its pure origins</a:t>
            </a: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89792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Herbs become a tree? (Matt. 13:32)</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45080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r>
              <a:rPr lang="en-US" sz="3000" b="1" u="sng" dirty="0">
                <a:solidFill>
                  <a:srgbClr val="FFFFCC"/>
                </a:solidFill>
                <a:effectLst>
                  <a:outerShdw blurRad="38100" dist="38100" dir="2700000" algn="tl">
                    <a:srgbClr val="000000">
                      <a:alpha val="43137"/>
                    </a:srgbClr>
                  </a:outerShdw>
                </a:effectLst>
                <a:ea typeface="+mn-ea"/>
                <a:cs typeface="+mn-cs"/>
              </a:rPr>
              <a:t>)</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40683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00100" y="1143000"/>
            <a:ext cx="7543801" cy="4114799"/>
          </a:xfrm>
        </p:spPr>
        <p:txBody>
          <a:bodyPr/>
          <a:lstStyle/>
          <a:p>
            <a:pPr marL="0" indent="0" eaLnBrk="1" hangingPunct="1">
              <a:lnSpc>
                <a:spcPct val="90000"/>
              </a:lnSpc>
              <a:spcBef>
                <a:spcPts val="0"/>
              </a:spcBef>
              <a:spcAft>
                <a:spcPts val="1200"/>
              </a:spcAft>
              <a:buNone/>
              <a:defRPr/>
            </a:pPr>
            <a:r>
              <a:rPr lang="en-US" sz="3400" dirty="0">
                <a:effectLst>
                  <a:outerShdw blurRad="38100" dist="38100" dir="2700000" algn="tl">
                    <a:srgbClr val="000000">
                      <a:alpha val="43137"/>
                    </a:srgbClr>
                  </a:outerShdw>
                </a:effectLst>
              </a:rPr>
              <a:t>The Leaven:</a:t>
            </a:r>
          </a:p>
          <a:p>
            <a:pPr marL="0" algn="just" eaLnBrk="1" hangingPunct="1">
              <a:lnSpc>
                <a:spcPct val="90000"/>
              </a:lnSpc>
              <a:buNone/>
              <a:defRPr/>
            </a:pPr>
            <a:r>
              <a:rPr lang="en-US" dirty="0">
                <a:effectLst>
                  <a:outerShdw blurRad="38100" dist="38100" dir="2700000" algn="tl">
                    <a:srgbClr val="000000">
                      <a:alpha val="43137"/>
                    </a:srgbClr>
                  </a:outerShdw>
                </a:effectLst>
              </a:rPr>
              <a:t>Christendom will experience ever increasing internal corruption throughout the age</a:t>
            </a:r>
          </a:p>
          <a:p>
            <a:pPr marL="0" algn="just" eaLnBrk="1" hangingPunct="1">
              <a:lnSpc>
                <a:spcPct val="90000"/>
              </a:lnSpc>
              <a:buFont typeface="Wingdings" pitchFamily="2" charset="2"/>
              <a:buNone/>
              <a:defRPr/>
            </a:pPr>
            <a:endParaRPr lang="en-US" dirty="0">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pic>
        <p:nvPicPr>
          <p:cNvPr id="2" name="Picture 1">
            <a:extLst>
              <a:ext uri="{FF2B5EF4-FFF2-40B4-BE49-F238E27FC236}">
                <a16:creationId xmlns:a16="http://schemas.microsoft.com/office/drawing/2014/main" id="{5E5E42A5-1855-44D9-B31F-2076ABBCE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3860" y="3048000"/>
            <a:ext cx="3056281" cy="2286000"/>
          </a:xfrm>
          <a:prstGeom prst="rect">
            <a:avLst/>
          </a:prstGeom>
        </p:spPr>
      </p:pic>
    </p:spTree>
    <p:extLst>
      <p:ext uri="{BB962C8B-B14F-4D97-AF65-F5344CB8AC3E}">
        <p14:creationId xmlns:p14="http://schemas.microsoft.com/office/powerpoint/2010/main" val="357669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Leaven is not the Gospel</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Many hear but do not respond</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Women preachers? (1 Tim. 2:12)</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396885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Leaven is bad rather than good</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Jewish audience</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OT (Gen. 19:3; Exod. 12; 34:25; Lev. 2:11) </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20071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b="1" u="sng"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411490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228600"/>
            <a:ext cx="8534400" cy="838200"/>
          </a:xfrm>
        </p:spPr>
        <p:txBody>
          <a:bodyPr/>
          <a:lstStyle/>
          <a:p>
            <a:pPr algn="ctr" eaLnBrk="1" hangingPunct="1"/>
            <a:r>
              <a:rPr lang="en-US" altLang="en-US" sz="3600" dirty="0">
                <a:effectLst>
                  <a:outerShdw blurRad="38100" dist="38100" dir="2700000" algn="tl">
                    <a:srgbClr val="000000">
                      <a:alpha val="43137"/>
                    </a:srgbClr>
                  </a:outerShdw>
                </a:effectLst>
              </a:rPr>
              <a:t>Background to the Matthew 13 Parables</a:t>
            </a:r>
          </a:p>
        </p:txBody>
      </p:sp>
      <p:sp>
        <p:nvSpPr>
          <p:cNvPr id="16387" name="Rectangle 3"/>
          <p:cNvSpPr>
            <a:spLocks noGrp="1" noChangeArrowheads="1"/>
          </p:cNvSpPr>
          <p:nvPr>
            <p:ph type="body" sz="half" idx="2"/>
          </p:nvPr>
        </p:nvSpPr>
        <p:spPr>
          <a:xfrm>
            <a:off x="363402" y="1219200"/>
            <a:ext cx="8780598" cy="4876800"/>
          </a:xfrm>
        </p:spPr>
        <p:txBody>
          <a:bodyPr/>
          <a:lstStyle/>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Their position in Matthew’s Gospel</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Their mystery nature</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do not represent the kingdom</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represent course of the present age</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experiences of the kingdom’s sons</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are taught in parables</a:t>
            </a:r>
          </a:p>
          <a:p>
            <a:pPr marL="463550" indent="-4635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Their two-fold division </a:t>
            </a:r>
          </a:p>
          <a:p>
            <a:pPr marL="463550" indent="-463550" eaLnBrk="1" hangingPunct="1">
              <a:spcBef>
                <a:spcPts val="0"/>
              </a:spcBef>
              <a:spcAft>
                <a:spcPts val="3600"/>
              </a:spcAft>
              <a:buSzPct val="100000"/>
              <a:buFont typeface="+mj-lt"/>
              <a:buAutoNum type="arabicPeriod"/>
              <a:defRPr/>
            </a:pPr>
            <a:endParaRPr lang="en-US" dirty="0">
              <a:effectLst>
                <a:outerShdw blurRad="38100" dist="38100" dir="2700000" algn="tl">
                  <a:srgbClr val="000000">
                    <a:alpha val="43137"/>
                  </a:srgbClr>
                </a:outerShdw>
              </a:effectLst>
            </a:endParaRP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219200"/>
            <a:ext cx="1406796" cy="1905000"/>
          </a:xfrm>
          <a:prstGeom prst="rect">
            <a:avLst/>
          </a:prstGeom>
          <a:noFill/>
          <a:ln w="9525">
            <a:noFill/>
            <a:miter lim="800000"/>
            <a:headEnd/>
            <a:tailEnd/>
          </a:ln>
          <a:effectLst/>
        </p:spPr>
      </p:pic>
    </p:spTree>
    <p:extLst>
      <p:ext uri="{BB962C8B-B14F-4D97-AF65-F5344CB8AC3E}">
        <p14:creationId xmlns:p14="http://schemas.microsoft.com/office/powerpoint/2010/main" val="303996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13:1-2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rPr>
              <a:t>“That day Jesus went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out of the house</a:t>
            </a:r>
            <a:r>
              <a:rPr lang="en-US" sz="3600" dirty="0">
                <a:effectLst>
                  <a:outerShdw blurRad="38100" dist="38100" dir="2700000" algn="tl">
                    <a:srgbClr val="000000">
                      <a:alpha val="43137"/>
                    </a:srgbClr>
                  </a:outerShdw>
                </a:effectLst>
                <a:latin typeface="Calibri" panose="020F0502020204030204" pitchFamily="34" charset="0"/>
              </a:rPr>
              <a:t> and was sitting by the sea. </a:t>
            </a:r>
            <a:r>
              <a:rPr lang="en-US" sz="3600" baseline="30000" dirty="0">
                <a:effectLst>
                  <a:outerShdw blurRad="38100" dist="38100" dir="2700000" algn="tl">
                    <a:srgbClr val="000000">
                      <a:alpha val="43137"/>
                    </a:srgbClr>
                  </a:outerShdw>
                </a:effectLst>
                <a:latin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large crowds gathered</a:t>
            </a:r>
            <a:r>
              <a:rPr lang="en-US" sz="3600" dirty="0">
                <a:effectLst>
                  <a:outerShdw blurRad="38100" dist="38100" dir="2700000" algn="tl">
                    <a:srgbClr val="000000">
                      <a:alpha val="43137"/>
                    </a:srgbClr>
                  </a:outerShdw>
                </a:effectLst>
                <a:latin typeface="Calibri" panose="020F0502020204030204" pitchFamily="34" charset="0"/>
              </a:rPr>
              <a:t> to Him, so He got into a boat and sat down, and the whole crowd was standing on the beach.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539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13:36 (NASB)</a:t>
            </a:r>
          </a:p>
          <a:p>
            <a:pPr algn="just">
              <a:spcBef>
                <a:spcPts val="600"/>
              </a:spcBef>
              <a:spcAft>
                <a:spcPts val="600"/>
              </a:spcAft>
            </a:pPr>
            <a:r>
              <a:rPr lang="en-US" sz="3600" dirty="0">
                <a:latin typeface="Calibri" panose="020F0502020204030204" pitchFamily="34" charset="0"/>
              </a:rPr>
              <a:t>“Then He left the crowds and went </a:t>
            </a:r>
            <a:r>
              <a:rPr lang="en-US" sz="3600" b="1" u="sng" dirty="0">
                <a:solidFill>
                  <a:srgbClr val="FFFFCC"/>
                </a:solidFill>
                <a:latin typeface="Calibri" panose="020F0502020204030204" pitchFamily="34" charset="0"/>
              </a:rPr>
              <a:t>into the house</a:t>
            </a:r>
            <a:r>
              <a:rPr lang="en-US" sz="3600" dirty="0">
                <a:latin typeface="Calibri" panose="020F0502020204030204" pitchFamily="34" charset="0"/>
              </a:rPr>
              <a:t>. And His disciples came to Him and said, ‘Explain to us the parable of the tares of the field.’”</a:t>
            </a:r>
          </a:p>
        </p:txBody>
      </p:sp>
    </p:spTree>
    <p:extLst>
      <p:ext uri="{BB962C8B-B14F-4D97-AF65-F5344CB8AC3E}">
        <p14:creationId xmlns:p14="http://schemas.microsoft.com/office/powerpoint/2010/main" val="481254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371600"/>
            <a:ext cx="89916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Yes, there was every reason for the poor disciples to be perplexed and dismayed....He made known to them that, though the outward professing cause of Christianity upon earth would develop so tragically, yet there will be no failure on the part of God. He tells them there are two bodies, two elect peoples, who are inexpressibly precious in His sight, and that through them He will manifest the inexhaustible riches of His grace and glory—and that, in the two realms of His dominion—on the earth and in heaven. Two distinct elect companies, one the ‘treasure’ hid in the field, symbolizing the literal nation of Israel; the other, the one ‘pearl,’ symbolizing the one body which has a heavenly . . .</a:t>
            </a:r>
            <a:endPar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590550" y="213003"/>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1237638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366421"/>
            <a:ext cx="8991600" cy="224676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calling, destiny, citizenship, and inheritance. The order of these next two parables is this: ‘To the Jew first, and also to the Greek.’ Therefore, the hidden treasure in the field, the symbol of Israel, is given before the pearl, which is the figure of the Church.</a:t>
            </a:r>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 name="TextBox 7"/>
          <p:cNvSpPr txBox="1"/>
          <p:nvPr/>
        </p:nvSpPr>
        <p:spPr>
          <a:xfrm>
            <a:off x="247650" y="6400800"/>
            <a:ext cx="86487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3003"/>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2836837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b="1" u="sng"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025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896367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E1A39-F420-4CC7-9AB0-B34FB0C5B51C}"/>
              </a:ext>
            </a:extLst>
          </p:cNvPr>
          <p:cNvSpPr>
            <a:spLocks noGrp="1" noChangeArrowheads="1"/>
          </p:cNvSpPr>
          <p:nvPr>
            <p:ph type="title" idx="4294967295"/>
          </p:nvPr>
        </p:nvSpPr>
        <p:spPr>
          <a:xfrm>
            <a:off x="457200" y="228600"/>
            <a:ext cx="8229600" cy="1066800"/>
          </a:xfrm>
        </p:spPr>
        <p:txBody>
          <a:bodyPr/>
          <a:lstStyle/>
          <a:p>
            <a:pPr algn="ctr" eaLnBrk="1" hangingPunct="1"/>
            <a:r>
              <a:rPr lang="en-US" altLang="en-US" dirty="0">
                <a:effectLst>
                  <a:outerShdw blurRad="38100" dist="38100" dir="2700000" algn="tl">
                    <a:srgbClr val="000000">
                      <a:alpha val="43137"/>
                    </a:srgbClr>
                  </a:outerShdw>
                </a:effectLst>
              </a:rPr>
              <a:t>Matthew 13 Parables</a:t>
            </a:r>
          </a:p>
        </p:txBody>
      </p:sp>
      <p:sp>
        <p:nvSpPr>
          <p:cNvPr id="8195" name="Rectangle 3">
            <a:extLst>
              <a:ext uri="{FF2B5EF4-FFF2-40B4-BE49-F238E27FC236}">
                <a16:creationId xmlns:a16="http://schemas.microsoft.com/office/drawing/2014/main" id="{A1DCC3B3-4078-4DDA-A2E9-359B19885967}"/>
              </a:ext>
            </a:extLst>
          </p:cNvPr>
          <p:cNvSpPr>
            <a:spLocks noGrp="1" noChangeArrowheads="1"/>
          </p:cNvSpPr>
          <p:nvPr>
            <p:ph type="body" idx="4294967295"/>
          </p:nvPr>
        </p:nvSpPr>
        <p:spPr>
          <a:xfrm>
            <a:off x="914400" y="4495800"/>
            <a:ext cx="7315200" cy="2011362"/>
          </a:xfrm>
        </p:spPr>
        <p:txBody>
          <a:bodyPr/>
          <a:lstStyle/>
          <a:p>
            <a:pPr algn="ctr" eaLnBrk="1" hangingPunct="1">
              <a:lnSpc>
                <a:spcPct val="90000"/>
              </a:lnSpc>
              <a:buFont typeface="Wingdings" panose="05000000000000000000" pitchFamily="2" charset="2"/>
              <a:buNone/>
              <a:defRPr/>
            </a:pPr>
            <a:r>
              <a:rPr lang="en-US" dirty="0">
                <a:effectLst>
                  <a:outerShdw blurRad="38100" dist="38100" dir="2700000" algn="tl">
                    <a:srgbClr val="000000">
                      <a:alpha val="43137"/>
                    </a:srgbClr>
                  </a:outerShdw>
                </a:effectLst>
              </a:rPr>
              <a:t>The Hidden Treasure:</a:t>
            </a:r>
          </a:p>
          <a:p>
            <a:pPr algn="ctr" eaLnBrk="1" hangingPunct="1">
              <a:lnSpc>
                <a:spcPct val="90000"/>
              </a:lnSpc>
              <a:buFont typeface="Wingdings" panose="05000000000000000000" pitchFamily="2" charset="2"/>
              <a:buNone/>
              <a:defRPr/>
            </a:pPr>
            <a:r>
              <a:rPr lang="en-US" dirty="0">
                <a:effectLst>
                  <a:outerShdw blurRad="38100" dist="38100" dir="2700000" algn="tl">
                    <a:srgbClr val="000000">
                      <a:alpha val="43137"/>
                    </a:srgbClr>
                  </a:outerShdw>
                </a:effectLst>
              </a:rPr>
              <a:t>Israel will remain in unbelief only to be converted at the age’s conclusion</a:t>
            </a:r>
          </a:p>
        </p:txBody>
      </p:sp>
      <p:pic>
        <p:nvPicPr>
          <p:cNvPr id="63492" name="Picture 3">
            <a:extLst>
              <a:ext uri="{FF2B5EF4-FFF2-40B4-BE49-F238E27FC236}">
                <a16:creationId xmlns:a16="http://schemas.microsoft.com/office/drawing/2014/main" id="{64A0A1D8-4FAD-42DE-9186-E3B1D99CD6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8900" y="16002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103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71600"/>
            <a:ext cx="85344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common interpretation of this parable, both by Calvinists and Arminians, is as far removed from what I am fully assured is its true meaning as is the explanation they give of the earlier ones in Matthew 13. Dr. John Gill tells us that the treasure in this parable is ‘the Gospel,’ that the field in which the treasure is hidden is ‘the Scriptures,’ and that the man who sought and found the treasure is ‘an elect and awakened sinner.’ It is amazing how such an exegete of the Scriptures, and a man so deeply taught of God, could wander so far astray when he came to this parable</a:t>
            </a:r>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8182"/>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1903156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387101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3352200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1600198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865772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4011171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603845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57452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2053795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3176362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3852412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1249398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1848750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t>“Now then, if you will indeed obey My voice and keep My covenant, then you shall be </a:t>
            </a:r>
            <a:r>
              <a:rPr lang="en-US" b="1" u="sng" dirty="0">
                <a:solidFill>
                  <a:srgbClr val="FFFFCC"/>
                </a:solidFill>
              </a:rPr>
              <a:t>My own possession among all the peoples</a:t>
            </a:r>
            <a:r>
              <a:rPr lang="en-US" kern="0" dirty="0"/>
              <a:t>, for all the earth is Mine; and you shall be to Me a kingdom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598465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2071458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2395978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1036835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40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5999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30092265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338853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Gentiles,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Samaritans;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07239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Gentiles</a:t>
            </a:r>
            <a:r>
              <a:rPr lang="en-US" sz="3600" dirty="0">
                <a:effectLst>
                  <a:outerShdw blurRad="38100" dist="38100" dir="2700000" algn="tl">
                    <a:srgbClr val="000000">
                      <a:alpha val="43137"/>
                    </a:srgbClr>
                  </a:outerShdw>
                </a:effectLst>
                <a:latin typeface="Calibri" panose="020F0502020204030204" pitchFamily="34" charset="0"/>
              </a:rPr>
              <a:t>,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Samaritans</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house of Israel</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‘The kingdom of heaven is at hand.’”</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00603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193008" y="152400"/>
            <a:ext cx="6757984"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15:24 (NASB)</a:t>
            </a:r>
          </a:p>
          <a:p>
            <a:pPr algn="just">
              <a:spcBef>
                <a:spcPts val="600"/>
              </a:spcBef>
              <a:spcAft>
                <a:spcPts val="600"/>
              </a:spcAft>
            </a:pPr>
            <a:r>
              <a:rPr lang="en-US" altLang="en-US" sz="4000" kern="0"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But He answered and said,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I was sent only to the lost sheep of the house of Israel</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6846B57C-1FC8-4E39-A777-6FA775E42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9061" y="3048000"/>
            <a:ext cx="1825879" cy="1828800"/>
          </a:xfrm>
          <a:prstGeom prst="rect">
            <a:avLst/>
          </a:prstGeom>
        </p:spPr>
      </p:pic>
    </p:spTree>
    <p:extLst>
      <p:ext uri="{BB962C8B-B14F-4D97-AF65-F5344CB8AC3E}">
        <p14:creationId xmlns:p14="http://schemas.microsoft.com/office/powerpoint/2010/main" val="1101087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857761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447800" y="228600"/>
            <a:ext cx="6248400" cy="1447800"/>
          </a:xfrm>
        </p:spPr>
        <p:txBody>
          <a:bodyPr/>
          <a:lstStyle/>
          <a:p>
            <a:pPr algn="ctr"/>
            <a:r>
              <a:rPr lang="en-US" sz="3600" dirty="0">
                <a:effectLst>
                  <a:outerShdw blurRad="38100" dist="38100" dir="2700000" algn="tl">
                    <a:srgbClr val="000000">
                      <a:alpha val="43137"/>
                    </a:srgbClr>
                  </a:outerShdw>
                </a:effectLst>
              </a:rPr>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Times New Roman" pitchFamily="18" charset="0"/>
              </a:rPr>
              <a:t>–4:40)</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Times New Roman" pitchFamily="18" charset="0"/>
              </a:rPr>
              <a:t>–26)</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dirty="0">
                <a:effectLst>
                  <a:outerShdw blurRad="38100" dist="38100" dir="2700000" algn="tl">
                    <a:srgbClr val="000000">
                      <a:alpha val="43137"/>
                    </a:srgbClr>
                  </a:outerShdw>
                </a:effectLst>
              </a:rPr>
              <a:t>Blessings and curses (28)</a:t>
            </a:r>
            <a:endParaRPr lang="en-US" sz="28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322042" y="2057400"/>
            <a:ext cx="2669558" cy="2743200"/>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447800" y="228600"/>
            <a:ext cx="6248400" cy="1447800"/>
          </a:xfrm>
        </p:spPr>
        <p:txBody>
          <a:bodyPr/>
          <a:lstStyle/>
          <a:p>
            <a:pPr algn="ctr"/>
            <a:r>
              <a:rPr lang="en-US" sz="3600" dirty="0">
                <a:effectLst>
                  <a:outerShdw blurRad="38100" dist="38100" dir="2700000" algn="tl">
                    <a:srgbClr val="000000">
                      <a:alpha val="43137"/>
                    </a:srgbClr>
                  </a:outerShdw>
                </a:effectLst>
              </a:rPr>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Times New Roman" pitchFamily="18" charset="0"/>
              </a:rPr>
              <a:t>–4:40)</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Times New Roman" pitchFamily="18" charset="0"/>
              </a:rPr>
              <a:t>–26)</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b="1" i="1" dirty="0">
                <a:solidFill>
                  <a:srgbClr val="FFFFCC"/>
                </a:solidFill>
                <a:effectLst>
                  <a:outerShdw blurRad="38100" dist="38100" dir="2700000" algn="tl">
                    <a:srgbClr val="000000">
                      <a:alpha val="43137"/>
                    </a:srgbClr>
                  </a:outerShdw>
                </a:effectLst>
              </a:rPr>
              <a:t>Blessings and curses (28)</a:t>
            </a:r>
            <a:endParaRPr lang="en-US" sz="2800" b="1" i="1" dirty="0">
              <a:solidFill>
                <a:srgbClr val="FFFFCC"/>
              </a:solidFill>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322042" y="2057400"/>
            <a:ext cx="2669558" cy="2743200"/>
          </a:xfrm>
          <a:prstGeom prst="rect">
            <a:avLst/>
          </a:prstGeom>
          <a:noFill/>
          <a:ln w="9525">
            <a:noFill/>
            <a:miter lim="800000"/>
            <a:headEnd/>
            <a:tailEnd/>
          </a:ln>
        </p:spPr>
      </p:pic>
    </p:spTree>
    <p:extLst>
      <p:ext uri="{BB962C8B-B14F-4D97-AF65-F5344CB8AC3E}">
        <p14:creationId xmlns:p14="http://schemas.microsoft.com/office/powerpoint/2010/main" val="991356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3967605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2353300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900" y="1371600"/>
            <a:ext cx="8458200" cy="4401205"/>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we have the treasure hid in the field: that takes us back to the beginning of Israel’s history as a nation. Second, we have the Man finding that treasure; that is Christ coming to this earth and confining His message to the Jews in Palestine. Third, we have the Man hiding the treasure; that is Christ’s judgment upon Israel because of their rejection of Him referring to their dispersion abroad throughout the earth. Fourth, we have the Man purchasing the treasure and the whole field in which it was found, referring to the death of Christ…”</a:t>
            </a:r>
          </a:p>
        </p:txBody>
      </p:sp>
      <p:sp>
        <p:nvSpPr>
          <p:cNvPr id="8" name="TextBox 7"/>
          <p:cNvSpPr txBox="1"/>
          <p:nvPr/>
        </p:nvSpPr>
        <p:spPr>
          <a:xfrm>
            <a:off x="209550" y="6400800"/>
            <a:ext cx="87249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8182"/>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693"/>
                <a:ext cx="19898" cy="143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692" y="489797"/>
                <a:ext cx="48600" cy="19898"/>
              </a:xfrm>
              <a:prstGeom prst="rect">
                <a:avLst/>
              </a:prstGeom>
            </p:spPr>
          </p:pic>
        </mc:Fallback>
      </mc:AlternateContent>
    </p:spTree>
    <p:extLst>
      <p:ext uri="{BB962C8B-B14F-4D97-AF65-F5344CB8AC3E}">
        <p14:creationId xmlns:p14="http://schemas.microsoft.com/office/powerpoint/2010/main" val="405219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81815598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66421"/>
            <a:ext cx="88392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have you noticed there is a fifth point omitted?—the logical completion of the parable would be the Man actually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possessing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treasure that He purchased. He hid it, then He purchased it. Logically, the parable needs this to complete it—the Man owning and possessing the treasure. Why is that left out? Because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lies outside the scope of</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Matthew 13. This chapter, dealing with the ‘mysteries of the kingdom of heaven,’ has to do with the history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Christendom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describes the cause of Christ on this earth during the period of His absence, and therefore there is nothing in this parable about the restoration of Israel and the Lord possessing His earthly treasure, because that . . .</a:t>
            </a:r>
            <a:endPar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590550" y="228600"/>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3248489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87257"/>
            <a:ext cx="8839200" cy="3108543"/>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.comes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dispensation is over, after the history of Christendom has been wound up, after the new age has been inaugurated, namely, the Millennium! How perfect is Scripture in its omissions! For passages treating of Christ’s recovery and possession of the treasure see Amos 9:14, 15; Acts 15:17. In due time the Jews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manifested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God’s peculiar ‘treasure’ on ‘earth’—see Isaiah 62:1–4.</a:t>
            </a:r>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 name="TextBox 7"/>
          <p:cNvSpPr txBox="1"/>
          <p:nvPr/>
        </p:nvSpPr>
        <p:spPr>
          <a:xfrm>
            <a:off x="171450" y="6400800"/>
            <a:ext cx="88011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33839"/>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3378657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&amp;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19:4;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4147754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E1A39-F420-4CC7-9AB0-B34FB0C5B51C}"/>
              </a:ext>
            </a:extLst>
          </p:cNvPr>
          <p:cNvSpPr>
            <a:spLocks noGrp="1" noChangeArrowheads="1"/>
          </p:cNvSpPr>
          <p:nvPr>
            <p:ph type="title" idx="4294967295"/>
          </p:nvPr>
        </p:nvSpPr>
        <p:spPr>
          <a:xfrm>
            <a:off x="457200" y="342900"/>
            <a:ext cx="8229600" cy="1066800"/>
          </a:xfrm>
        </p:spPr>
        <p:txBody>
          <a:bodyPr/>
          <a:lstStyle/>
          <a:p>
            <a:pPr algn="ctr" eaLnBrk="1" hangingPunct="1"/>
            <a:r>
              <a:rPr lang="en-US" altLang="en-US" dirty="0"/>
              <a:t>Matthew 13 Parables</a:t>
            </a:r>
          </a:p>
        </p:txBody>
      </p:sp>
      <p:sp>
        <p:nvSpPr>
          <p:cNvPr id="8195" name="Rectangle 3">
            <a:extLst>
              <a:ext uri="{FF2B5EF4-FFF2-40B4-BE49-F238E27FC236}">
                <a16:creationId xmlns:a16="http://schemas.microsoft.com/office/drawing/2014/main" id="{A1DCC3B3-4078-4DDA-A2E9-359B19885967}"/>
              </a:ext>
            </a:extLst>
          </p:cNvPr>
          <p:cNvSpPr>
            <a:spLocks noGrp="1" noChangeArrowheads="1"/>
          </p:cNvSpPr>
          <p:nvPr>
            <p:ph type="body" idx="4294967295"/>
          </p:nvPr>
        </p:nvSpPr>
        <p:spPr>
          <a:xfrm>
            <a:off x="1066800" y="4495800"/>
            <a:ext cx="7315200" cy="2011362"/>
          </a:xfrm>
        </p:spPr>
        <p:txBody>
          <a:bodyPr/>
          <a:lstStyle/>
          <a:p>
            <a:pPr algn="ctr" eaLnBrk="1" hangingPunct="1">
              <a:lnSpc>
                <a:spcPct val="90000"/>
              </a:lnSpc>
              <a:buFont typeface="Wingdings" panose="05000000000000000000" pitchFamily="2" charset="2"/>
              <a:buNone/>
              <a:defRPr/>
            </a:pPr>
            <a:r>
              <a:rPr lang="en-US" dirty="0"/>
              <a:t>The Hidden Treasure:</a:t>
            </a:r>
          </a:p>
          <a:p>
            <a:pPr algn="ctr" eaLnBrk="1" hangingPunct="1">
              <a:lnSpc>
                <a:spcPct val="90000"/>
              </a:lnSpc>
              <a:buFont typeface="Wingdings" panose="05000000000000000000" pitchFamily="2" charset="2"/>
              <a:buNone/>
              <a:defRPr/>
            </a:pPr>
            <a:r>
              <a:rPr lang="en-US" dirty="0"/>
              <a:t>Israel will remain in unbelief only to be converted at the age’s conclusion</a:t>
            </a:r>
          </a:p>
        </p:txBody>
      </p:sp>
      <p:pic>
        <p:nvPicPr>
          <p:cNvPr id="63492" name="Picture 3">
            <a:extLst>
              <a:ext uri="{FF2B5EF4-FFF2-40B4-BE49-F238E27FC236}">
                <a16:creationId xmlns:a16="http://schemas.microsoft.com/office/drawing/2014/main" id="{64A0A1D8-4FAD-42DE-9186-E3B1D99CD6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6002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49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3428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176052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9B5BEEA-6A05-47FA-B007-3A755291445C}"/>
              </a:ext>
            </a:extLst>
          </p:cNvPr>
          <p:cNvSpPr>
            <a:spLocks noGrp="1" noChangeArrowheads="1"/>
          </p:cNvSpPr>
          <p:nvPr>
            <p:ph type="title" idx="4294967295"/>
          </p:nvPr>
        </p:nvSpPr>
        <p:spPr>
          <a:xfrm>
            <a:off x="2019300" y="228600"/>
            <a:ext cx="5105400" cy="1143000"/>
          </a:xfrm>
        </p:spPr>
        <p:txBody>
          <a:bodyPr/>
          <a:lstStyle/>
          <a:p>
            <a:pPr algn="ctr" eaLnBrk="1" hangingPunct="1"/>
            <a:r>
              <a:rPr lang="en-US" altLang="en-US" dirty="0">
                <a:effectLst>
                  <a:outerShdw blurRad="38100" dist="38100" dir="2700000" algn="tl">
                    <a:srgbClr val="000000">
                      <a:alpha val="43137"/>
                    </a:srgbClr>
                  </a:outerShdw>
                </a:effectLst>
              </a:rPr>
              <a:t>Matthew 13 Parables</a:t>
            </a:r>
          </a:p>
        </p:txBody>
      </p:sp>
      <p:sp>
        <p:nvSpPr>
          <p:cNvPr id="8195" name="Rectangle 3">
            <a:extLst>
              <a:ext uri="{FF2B5EF4-FFF2-40B4-BE49-F238E27FC236}">
                <a16:creationId xmlns:a16="http://schemas.microsoft.com/office/drawing/2014/main" id="{5E23D643-238C-4224-9E47-F5AE93C605D2}"/>
              </a:ext>
            </a:extLst>
          </p:cNvPr>
          <p:cNvSpPr>
            <a:spLocks noGrp="1" noChangeArrowheads="1"/>
          </p:cNvSpPr>
          <p:nvPr>
            <p:ph type="body" idx="4294967295"/>
          </p:nvPr>
        </p:nvSpPr>
        <p:spPr>
          <a:xfrm>
            <a:off x="533400" y="5029201"/>
            <a:ext cx="8077200" cy="1066800"/>
          </a:xfrm>
        </p:spPr>
        <p:txBody>
          <a:bodyPr/>
          <a:lstStyle/>
          <a:p>
            <a:pPr algn="ctr" eaLnBrk="1" hangingPunct="1">
              <a:lnSpc>
                <a:spcPct val="90000"/>
              </a:lnSpc>
              <a:buFont typeface="Wingdings" panose="05000000000000000000" pitchFamily="2" charset="2"/>
              <a:buNone/>
              <a:defRPr/>
            </a:pPr>
            <a:r>
              <a:rPr lang="en-US" sz="2800" dirty="0">
                <a:effectLst>
                  <a:outerShdw blurRad="38100" dist="38100" dir="2700000" algn="tl">
                    <a:srgbClr val="000000">
                      <a:alpha val="43137"/>
                    </a:srgbClr>
                  </a:outerShdw>
                </a:effectLst>
              </a:rPr>
              <a:t>The Pearl of Great Price:</a:t>
            </a:r>
          </a:p>
          <a:p>
            <a:pPr algn="ctr" eaLnBrk="1" hangingPunct="1">
              <a:lnSpc>
                <a:spcPct val="90000"/>
              </a:lnSpc>
              <a:buFont typeface="Wingdings" panose="05000000000000000000" pitchFamily="2" charset="2"/>
              <a:buNone/>
              <a:defRPr/>
            </a:pPr>
            <a:r>
              <a:rPr lang="en-US" sz="2800" dirty="0">
                <a:effectLst>
                  <a:outerShdw blurRad="38100" dist="38100" dir="2700000" algn="tl">
                    <a:srgbClr val="000000">
                      <a:alpha val="43137"/>
                    </a:srgbClr>
                  </a:outerShdw>
                </a:effectLst>
              </a:rPr>
              <a:t>The Lord will gain a treasure from among the Gentiles</a:t>
            </a:r>
          </a:p>
        </p:txBody>
      </p:sp>
      <p:pic>
        <p:nvPicPr>
          <p:cNvPr id="2052" name="Picture 4">
            <a:extLst>
              <a:ext uri="{FF2B5EF4-FFF2-40B4-BE49-F238E27FC236}">
                <a16:creationId xmlns:a16="http://schemas.microsoft.com/office/drawing/2014/main" id="{115967BE-6725-474A-B7B7-7ADDD8B280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2057400"/>
            <a:ext cx="3657600" cy="2743200"/>
          </a:xfrm>
          <a:prstGeom prst="ellipse">
            <a:avLst/>
          </a:prstGeom>
          <a:ln>
            <a:noFill/>
          </a:ln>
          <a:effectLst>
            <a:softEdge rad="112500"/>
          </a:effectLst>
        </p:spPr>
      </p:pic>
    </p:spTree>
    <p:extLst>
      <p:ext uri="{BB962C8B-B14F-4D97-AF65-F5344CB8AC3E}">
        <p14:creationId xmlns:p14="http://schemas.microsoft.com/office/powerpoint/2010/main" val="2275404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95472"/>
            <a:ext cx="88392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general conception of its meaning is this! Christianity is likened unto one who earnestly desired and diligently sought salvation. Ultimately his efforts were rewarded by his finding Christ, the Pearl of great price. Having found Him, as presented in the Gospel, the sinner sold all that he had: that is to say, he forsook all that the flesh held dear, he abandoned his worldly companions, he surrendered his will, he dedicated his life to God; and in that way, secured his salvation. The awful thing is that this interpretation is the one which, substantially, is given out almost everywhere throughout Christendom today. That is .  .  .</a:t>
            </a:r>
            <a:endPar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590550" y="228600"/>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165277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2845371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95472"/>
            <a:ext cx="8839200" cy="267765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taught in the great majority of the denominational Sunday School periodicals. During the last twenty years I have examined scores of Sunday School teachers’ aids in which an exposition of this parable has been found. The one which I have just given is an outline of that which has commonly been advanced.</a:t>
            </a:r>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 name="TextBox 7"/>
          <p:cNvSpPr txBox="1"/>
          <p:nvPr/>
        </p:nvSpPr>
        <p:spPr>
          <a:xfrm>
            <a:off x="247650" y="6400800"/>
            <a:ext cx="86487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28600"/>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926"/>
                <a:ext cx="19898" cy="138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731" y="489797"/>
                <a:ext cx="48523" cy="19898"/>
              </a:xfrm>
              <a:prstGeom prst="rect">
                <a:avLst/>
              </a:prstGeom>
            </p:spPr>
          </p:pic>
        </mc:Fallback>
      </mc:AlternateContent>
    </p:spTree>
    <p:extLst>
      <p:ext uri="{BB962C8B-B14F-4D97-AF65-F5344CB8AC3E}">
        <p14:creationId xmlns:p14="http://schemas.microsoft.com/office/powerpoint/2010/main" val="1542328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Pearl of Great Price Does Not Teach Personal Salvation</a:t>
            </a:r>
          </a:p>
        </p:txBody>
      </p:sp>
      <p:sp>
        <p:nvSpPr>
          <p:cNvPr id="16387" name="Rectangle 3"/>
          <p:cNvSpPr>
            <a:spLocks noGrp="1" noChangeArrowheads="1"/>
          </p:cNvSpPr>
          <p:nvPr>
            <p:ph type="body" sz="half" idx="2"/>
          </p:nvPr>
        </p:nvSpPr>
        <p:spPr>
          <a:xfrm>
            <a:off x="152400" y="1828800"/>
            <a:ext cx="8839200" cy="35052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dirty="0"/>
              <a:t>Works salvation (Isa. 64:6; Eph. 2:8-9; Rom. 6:23)</a:t>
            </a:r>
          </a:p>
          <a:p>
            <a:pPr marL="463550" indent="-463550" eaLnBrk="1" hangingPunct="1">
              <a:spcBef>
                <a:spcPts val="0"/>
              </a:spcBef>
              <a:spcAft>
                <a:spcPts val="2400"/>
              </a:spcAft>
              <a:buSzPct val="100000"/>
              <a:buFont typeface="+mj-lt"/>
              <a:buAutoNum type="arabicPeriod"/>
              <a:defRPr/>
            </a:pPr>
            <a:r>
              <a:rPr lang="en-US" dirty="0"/>
              <a:t>Men do not seek God (Gen. 3:8-10; Josh. 24:2-3; Luke 19:10; John 3;19-21; 16:7-11; 12;32; Rom. 3:11)</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8751143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Pearl of Great Price Does Not Teach Personal Salvation</a:t>
            </a:r>
          </a:p>
        </p:txBody>
      </p:sp>
      <p:sp>
        <p:nvSpPr>
          <p:cNvPr id="16387" name="Rectangle 3"/>
          <p:cNvSpPr>
            <a:spLocks noGrp="1" noChangeArrowheads="1"/>
          </p:cNvSpPr>
          <p:nvPr>
            <p:ph type="body" sz="half" idx="2"/>
          </p:nvPr>
        </p:nvSpPr>
        <p:spPr>
          <a:xfrm>
            <a:off x="152400" y="1828800"/>
            <a:ext cx="8839200" cy="3505200"/>
          </a:xfrm>
        </p:spPr>
        <p:txBody>
          <a:bodyPr/>
          <a:lstStyle/>
          <a:p>
            <a:pPr marL="463550" indent="-463550" eaLnBrk="1" hangingPunct="1">
              <a:spcBef>
                <a:spcPts val="0"/>
              </a:spcBef>
              <a:spcAft>
                <a:spcPts val="2400"/>
              </a:spcAft>
              <a:buSzPct val="100000"/>
              <a:buFont typeface="+mj-lt"/>
              <a:buAutoNum type="arabicPeriod"/>
              <a:defRPr/>
            </a:pPr>
            <a:r>
              <a:rPr lang="en-US" b="1" u="sng" dirty="0">
                <a:solidFill>
                  <a:srgbClr val="FFFFCC"/>
                </a:solidFill>
              </a:rPr>
              <a:t>Man = JC &amp; not a sinner (13:24, 37, 44, 45-46)</a:t>
            </a:r>
          </a:p>
          <a:p>
            <a:pPr marL="463550" indent="-463550" eaLnBrk="1" hangingPunct="1">
              <a:spcBef>
                <a:spcPts val="0"/>
              </a:spcBef>
              <a:spcAft>
                <a:spcPts val="2400"/>
              </a:spcAft>
              <a:buSzPct val="100000"/>
              <a:buFont typeface="+mj-lt"/>
              <a:buAutoNum type="arabicPeriod"/>
              <a:defRPr/>
            </a:pPr>
            <a:r>
              <a:rPr lang="en-US" dirty="0"/>
              <a:t>Works salvation (Isa. 64:6; Eph. 2:8-9; Rom. 6:23)</a:t>
            </a:r>
          </a:p>
          <a:p>
            <a:pPr marL="463550" indent="-463550" eaLnBrk="1" hangingPunct="1">
              <a:spcBef>
                <a:spcPts val="0"/>
              </a:spcBef>
              <a:spcAft>
                <a:spcPts val="2400"/>
              </a:spcAft>
              <a:buSzPct val="100000"/>
              <a:buFont typeface="+mj-lt"/>
              <a:buAutoNum type="arabicPeriod"/>
              <a:defRPr/>
            </a:pPr>
            <a:r>
              <a:rPr lang="en-US" dirty="0"/>
              <a:t>Men do not seek God (Gen. 3:8-10; Josh. 24:2-3; Luke 19:10; John 3;19-21; 16:7-11; 12;32; Rom. 3:11)</a:t>
            </a:r>
          </a:p>
        </p:txBody>
      </p:sp>
      <p:pic>
        <p:nvPicPr>
          <p:cNvPr id="7" name="Picture 4" descr="King_of_Kings[1]">
            <a:extLst>
              <a:ext uri="{FF2B5EF4-FFF2-40B4-BE49-F238E27FC236}">
                <a16:creationId xmlns:a16="http://schemas.microsoft.com/office/drawing/2014/main" id="{9193DE66-4A48-4D22-96B2-175D43AE0D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6739" y="4876800"/>
            <a:ext cx="1350522" cy="1828800"/>
          </a:xfrm>
          <a:prstGeom prst="rect">
            <a:avLst/>
          </a:prstGeom>
          <a:noFill/>
          <a:ln w="9525">
            <a:noFill/>
            <a:miter lim="800000"/>
            <a:headEnd/>
            <a:tailEnd/>
          </a:ln>
          <a:effectLst/>
        </p:spPr>
      </p:pic>
    </p:spTree>
    <p:extLst>
      <p:ext uri="{BB962C8B-B14F-4D97-AF65-F5344CB8AC3E}">
        <p14:creationId xmlns:p14="http://schemas.microsoft.com/office/powerpoint/2010/main" val="3272943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Pearl of Great Price Does Not Teach Personal Salvation</a:t>
            </a:r>
          </a:p>
        </p:txBody>
      </p:sp>
      <p:sp>
        <p:nvSpPr>
          <p:cNvPr id="16387" name="Rectangle 3"/>
          <p:cNvSpPr>
            <a:spLocks noGrp="1" noChangeArrowheads="1"/>
          </p:cNvSpPr>
          <p:nvPr>
            <p:ph type="body" sz="half" idx="2"/>
          </p:nvPr>
        </p:nvSpPr>
        <p:spPr>
          <a:xfrm>
            <a:off x="152400" y="1828800"/>
            <a:ext cx="8991600" cy="35052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b="1" u="sng" dirty="0">
                <a:solidFill>
                  <a:srgbClr val="FFFFCC"/>
                </a:solidFill>
              </a:rPr>
              <a:t>Works salvation (Isa. 64:6; Eph. 2:8-9; Rom. 6:23)</a:t>
            </a:r>
          </a:p>
          <a:p>
            <a:pPr marL="463550" indent="-463550" eaLnBrk="1" hangingPunct="1">
              <a:spcBef>
                <a:spcPts val="0"/>
              </a:spcBef>
              <a:spcAft>
                <a:spcPts val="2400"/>
              </a:spcAft>
              <a:buSzPct val="100000"/>
              <a:buFont typeface="+mj-lt"/>
              <a:buAutoNum type="arabicPeriod"/>
              <a:defRPr/>
            </a:pPr>
            <a:r>
              <a:rPr lang="en-US" dirty="0"/>
              <a:t>Men do not seek God (Gen. 3:8-10; Josh. 24:2-3; Luke 19:10; John 3;19-21; 16:7-11; 12;32; Rom. 3:11)</a:t>
            </a:r>
          </a:p>
        </p:txBody>
      </p:sp>
      <p:pic>
        <p:nvPicPr>
          <p:cNvPr id="10" name="Picture 4" descr="King_of_Kings[1]">
            <a:extLst>
              <a:ext uri="{FF2B5EF4-FFF2-40B4-BE49-F238E27FC236}">
                <a16:creationId xmlns:a16="http://schemas.microsoft.com/office/drawing/2014/main" id="{C325C3BE-F32B-4A86-B1DC-9230F7115B39}"/>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546269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Pearl of Great Price Does Not Teach Personal Salvation</a:t>
            </a:r>
          </a:p>
        </p:txBody>
      </p:sp>
      <p:sp>
        <p:nvSpPr>
          <p:cNvPr id="16387" name="Rectangle 3"/>
          <p:cNvSpPr>
            <a:spLocks noGrp="1" noChangeArrowheads="1"/>
          </p:cNvSpPr>
          <p:nvPr>
            <p:ph type="body" sz="half" idx="2"/>
          </p:nvPr>
        </p:nvSpPr>
        <p:spPr>
          <a:xfrm>
            <a:off x="152400" y="1828800"/>
            <a:ext cx="8991600" cy="35052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dirty="0"/>
              <a:t>Works salvation (Isa. 64:6; Eph. 2:8-9; Rom. 6:23)</a:t>
            </a:r>
          </a:p>
          <a:p>
            <a:pPr marL="463550" indent="-463550" eaLnBrk="1" hangingPunct="1">
              <a:spcBef>
                <a:spcPts val="0"/>
              </a:spcBef>
              <a:spcAft>
                <a:spcPts val="2400"/>
              </a:spcAft>
              <a:buSzPct val="100000"/>
              <a:buFont typeface="+mj-lt"/>
              <a:buAutoNum type="arabicPeriod"/>
              <a:defRPr/>
            </a:pPr>
            <a:r>
              <a:rPr lang="en-US" b="1" u="sng" dirty="0">
                <a:solidFill>
                  <a:srgbClr val="FFFFCC"/>
                </a:solidFill>
              </a:rPr>
              <a:t>Men do not seek God (Gen. 3:8-10; Josh. 24:2-3; Luke 19:10; John 3;19-21; 16:7-11; 12;32; Rom. 3:11)</a:t>
            </a:r>
          </a:p>
        </p:txBody>
      </p:sp>
      <p:pic>
        <p:nvPicPr>
          <p:cNvPr id="7" name="Picture 4" descr="King_of_Kings[1]">
            <a:extLst>
              <a:ext uri="{FF2B5EF4-FFF2-40B4-BE49-F238E27FC236}">
                <a16:creationId xmlns:a16="http://schemas.microsoft.com/office/drawing/2014/main" id="{A9359EA1-C9B8-42C0-AC7A-E7B9D3990B2A}"/>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269726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0024" y="262894"/>
            <a:ext cx="8263953" cy="2023106"/>
          </a:xfrm>
        </p:spPr>
        <p:txBody>
          <a:bodyPr/>
          <a:lstStyle/>
          <a:p>
            <a:pPr algn="ctr" eaLnBrk="1" hangingPunct="1"/>
            <a:r>
              <a:rPr lang="en-US" altLang="en-US" sz="3600" dirty="0"/>
              <a:t>Why The Parable of the Pearl of Great Price Does Teach </a:t>
            </a:r>
            <a:r>
              <a:rPr lang="en-US" sz="3600" dirty="0"/>
              <a:t>That The Lord Will Gain a Treasure from Among the Gentiles</a:t>
            </a:r>
            <a:endParaRPr lang="en-US" altLang="en-US" sz="3600" dirty="0"/>
          </a:p>
        </p:txBody>
      </p:sp>
      <p:sp>
        <p:nvSpPr>
          <p:cNvPr id="16387" name="Rectangle 3"/>
          <p:cNvSpPr>
            <a:spLocks noGrp="1" noChangeArrowheads="1"/>
          </p:cNvSpPr>
          <p:nvPr>
            <p:ph type="body" sz="half" idx="2"/>
          </p:nvPr>
        </p:nvSpPr>
        <p:spPr>
          <a:xfrm>
            <a:off x="304800" y="2514600"/>
            <a:ext cx="8534400" cy="12954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dirty="0"/>
              <a:t>Pearl = the Gentiles (13:45-46)</a:t>
            </a:r>
          </a:p>
        </p:txBody>
      </p:sp>
      <p:pic>
        <p:nvPicPr>
          <p:cNvPr id="7" name="Picture 4" descr="King_of_Kings[1]">
            <a:extLst>
              <a:ext uri="{FF2B5EF4-FFF2-40B4-BE49-F238E27FC236}">
                <a16:creationId xmlns:a16="http://schemas.microsoft.com/office/drawing/2014/main" id="{8AC02A30-8AA3-4715-A65C-43F5AC3ECF77}"/>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4213366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0024" y="262894"/>
            <a:ext cx="8263953" cy="2023106"/>
          </a:xfrm>
        </p:spPr>
        <p:txBody>
          <a:bodyPr/>
          <a:lstStyle/>
          <a:p>
            <a:pPr algn="ctr" eaLnBrk="1" hangingPunct="1"/>
            <a:r>
              <a:rPr lang="en-US" altLang="en-US" sz="3600" dirty="0"/>
              <a:t>Why The Parable of the Pearl of Great Price Does Teach </a:t>
            </a:r>
            <a:r>
              <a:rPr lang="en-US" sz="3600" dirty="0"/>
              <a:t>That The Lord Will Gain a Treasure from Among the Gentiles</a:t>
            </a:r>
            <a:endParaRPr lang="en-US" altLang="en-US" sz="3600" dirty="0"/>
          </a:p>
        </p:txBody>
      </p:sp>
      <p:sp>
        <p:nvSpPr>
          <p:cNvPr id="16387" name="Rectangle 3"/>
          <p:cNvSpPr>
            <a:spLocks noGrp="1" noChangeArrowheads="1"/>
          </p:cNvSpPr>
          <p:nvPr>
            <p:ph type="body" sz="half" idx="2"/>
          </p:nvPr>
        </p:nvSpPr>
        <p:spPr>
          <a:xfrm>
            <a:off x="304800" y="2514600"/>
            <a:ext cx="8534400" cy="1295400"/>
          </a:xfrm>
        </p:spPr>
        <p:txBody>
          <a:bodyPr/>
          <a:lstStyle/>
          <a:p>
            <a:pPr marL="463550" indent="-463550" eaLnBrk="1" hangingPunct="1">
              <a:spcBef>
                <a:spcPts val="0"/>
              </a:spcBef>
              <a:spcAft>
                <a:spcPts val="2400"/>
              </a:spcAft>
              <a:buSzPct val="100000"/>
              <a:buFont typeface="+mj-lt"/>
              <a:buAutoNum type="arabicPeriod"/>
              <a:defRPr/>
            </a:pPr>
            <a:r>
              <a:rPr lang="en-US" b="1" u="sng" dirty="0">
                <a:solidFill>
                  <a:srgbClr val="FFFFCC"/>
                </a:solidFill>
              </a:rPr>
              <a:t>Man = JC &amp; not a sinner (13:24, 37, 44, 45-46)</a:t>
            </a:r>
          </a:p>
          <a:p>
            <a:pPr marL="463550" indent="-463550" eaLnBrk="1" hangingPunct="1">
              <a:spcBef>
                <a:spcPts val="0"/>
              </a:spcBef>
              <a:spcAft>
                <a:spcPts val="2400"/>
              </a:spcAft>
              <a:buSzPct val="100000"/>
              <a:buFont typeface="+mj-lt"/>
              <a:buAutoNum type="arabicPeriod"/>
              <a:defRPr/>
            </a:pPr>
            <a:r>
              <a:rPr lang="en-US" dirty="0"/>
              <a:t>Pearl = the Gentiles (13:45-46)</a:t>
            </a:r>
          </a:p>
        </p:txBody>
      </p:sp>
      <p:pic>
        <p:nvPicPr>
          <p:cNvPr id="7" name="Picture 4" descr="King_of_Kings[1]">
            <a:extLst>
              <a:ext uri="{FF2B5EF4-FFF2-40B4-BE49-F238E27FC236}">
                <a16:creationId xmlns:a16="http://schemas.microsoft.com/office/drawing/2014/main" id="{8AC02A30-8AA3-4715-A65C-43F5AC3ECF77}"/>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1828515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0024" y="262894"/>
            <a:ext cx="8263953" cy="2023106"/>
          </a:xfrm>
        </p:spPr>
        <p:txBody>
          <a:bodyPr/>
          <a:lstStyle/>
          <a:p>
            <a:pPr algn="ctr" eaLnBrk="1" hangingPunct="1"/>
            <a:r>
              <a:rPr lang="en-US" altLang="en-US" sz="3600" dirty="0"/>
              <a:t>Why The Parable of the Pearl of Great Price Does Teach </a:t>
            </a:r>
            <a:r>
              <a:rPr lang="en-US" sz="3600" dirty="0"/>
              <a:t>That The Lord Will Gain a Treasure from Among the Gentiles</a:t>
            </a:r>
            <a:endParaRPr lang="en-US" altLang="en-US" sz="3600" dirty="0"/>
          </a:p>
        </p:txBody>
      </p:sp>
      <p:sp>
        <p:nvSpPr>
          <p:cNvPr id="16387" name="Rectangle 3"/>
          <p:cNvSpPr>
            <a:spLocks noGrp="1" noChangeArrowheads="1"/>
          </p:cNvSpPr>
          <p:nvPr>
            <p:ph type="body" sz="half" idx="2"/>
          </p:nvPr>
        </p:nvSpPr>
        <p:spPr>
          <a:xfrm>
            <a:off x="304800" y="2514600"/>
            <a:ext cx="8534400" cy="12954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b="1" u="sng" dirty="0">
                <a:solidFill>
                  <a:srgbClr val="FFFFCC"/>
                </a:solidFill>
              </a:rPr>
              <a:t>Pearl = the Gentiles (13:45-46)</a:t>
            </a:r>
          </a:p>
        </p:txBody>
      </p:sp>
      <p:pic>
        <p:nvPicPr>
          <p:cNvPr id="7" name="Picture 4" descr="King_of_Kings[1]">
            <a:extLst>
              <a:ext uri="{FF2B5EF4-FFF2-40B4-BE49-F238E27FC236}">
                <a16:creationId xmlns:a16="http://schemas.microsoft.com/office/drawing/2014/main" id="{8AC02A30-8AA3-4715-A65C-43F5AC3ECF77}"/>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17366767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dirty="0"/>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1834381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b="1" u="sng" dirty="0">
                <a:solidFill>
                  <a:srgbClr val="FFFFCC"/>
                </a:solidFill>
              </a:rPr>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dirty="0"/>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77252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2497431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rPr>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dirty="0"/>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3587990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rPr>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dirty="0"/>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26626754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rPr>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dirty="0"/>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688989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b="1" u="sng" dirty="0">
                <a:solidFill>
                  <a:srgbClr val="FFFFCC"/>
                </a:solidFill>
              </a:rPr>
              <a:t>Despite apostasy, God is still at work in this age</a:t>
            </a:r>
          </a:p>
          <a:p>
            <a:pPr marL="914400" lvl="1" indent="-514350" eaLnBrk="1" hangingPunct="1">
              <a:spcBef>
                <a:spcPts val="0"/>
              </a:spcBef>
              <a:spcAft>
                <a:spcPts val="1200"/>
              </a:spcAft>
              <a:buSzPct val="100000"/>
              <a:buAutoNum type="alphaUcPeriod"/>
              <a:defRPr/>
            </a:pPr>
            <a:r>
              <a:rPr lang="en-US" sz="3000" dirty="0"/>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8844869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b="1" dirty="0">
                <a:solidFill>
                  <a:srgbClr val="FFFFCC"/>
                </a:solidFill>
              </a:rPr>
              <a:t>Despite apostasy, God is still at work in this age</a:t>
            </a:r>
          </a:p>
          <a:p>
            <a:pPr marL="914400" lvl="1" indent="-514350" eaLnBrk="1" hangingPunct="1">
              <a:spcBef>
                <a:spcPts val="0"/>
              </a:spcBef>
              <a:spcAft>
                <a:spcPts val="1200"/>
              </a:spcAft>
              <a:buSzPct val="100000"/>
              <a:buAutoNum type="alphaUcPeriod"/>
              <a:defRPr/>
            </a:pPr>
            <a:r>
              <a:rPr lang="en-US" sz="3000" b="1" u="sng" dirty="0">
                <a:solidFill>
                  <a:srgbClr val="FFFFCC"/>
                </a:solidFill>
                <a:ea typeface="+mn-ea"/>
                <a:cs typeface="+mn-cs"/>
              </a:rPr>
              <a:t>Among the Jews (13:44)</a:t>
            </a:r>
          </a:p>
          <a:p>
            <a:pPr marL="914400" lvl="1" indent="-514350" eaLnBrk="1" hangingPunct="1">
              <a:spcBef>
                <a:spcPts val="0"/>
              </a:spcBef>
              <a:spcAft>
                <a:spcPts val="1200"/>
              </a:spcAft>
              <a:buSzPct val="100000"/>
              <a:buAutoNum type="alphaUcPeriod"/>
              <a:defRPr/>
            </a:pPr>
            <a:r>
              <a:rPr lang="en-US" sz="3000" dirty="0"/>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12228496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9550" y="228600"/>
            <a:ext cx="8724901" cy="1371600"/>
          </a:xfrm>
        </p:spPr>
        <p:txBody>
          <a:bodyPr/>
          <a:lstStyle/>
          <a:p>
            <a:pPr algn="ctr" eaLnBrk="1" hangingPunct="1"/>
            <a:r>
              <a:rPr lang="en-US" altLang="en-US" sz="3200" dirty="0"/>
              <a:t>Summation of the Parables of the Earthen Treasure &amp; The Pearl of Great Price (Matt. 13:44-46)</a:t>
            </a:r>
          </a:p>
        </p:txBody>
      </p:sp>
      <p:sp>
        <p:nvSpPr>
          <p:cNvPr id="16387" name="Rectangle 3"/>
          <p:cNvSpPr>
            <a:spLocks noGrp="1" noChangeArrowheads="1"/>
          </p:cNvSpPr>
          <p:nvPr>
            <p:ph type="body" sz="half" idx="2"/>
          </p:nvPr>
        </p:nvSpPr>
        <p:spPr>
          <a:xfrm>
            <a:off x="466725" y="1752600"/>
            <a:ext cx="8210550" cy="4876800"/>
          </a:xfrm>
        </p:spPr>
        <p:txBody>
          <a:bodyPr/>
          <a:lstStyle/>
          <a:p>
            <a:pPr marL="463550" indent="-463550" eaLnBrk="1" hangingPunct="1">
              <a:spcBef>
                <a:spcPts val="0"/>
              </a:spcBef>
              <a:spcAft>
                <a:spcPts val="1200"/>
              </a:spcAft>
              <a:buSzPct val="100000"/>
              <a:buFont typeface="+mj-lt"/>
              <a:buAutoNum type="arabicPeriod"/>
              <a:defRPr/>
            </a:pPr>
            <a:r>
              <a:rPr lang="en-US" sz="3000" dirty="0"/>
              <a:t>JC’s death will redeem many Jews &amp; Gentiles</a:t>
            </a:r>
          </a:p>
          <a:p>
            <a:pPr marL="463550" indent="-463550" eaLnBrk="1" hangingPunct="1">
              <a:spcBef>
                <a:spcPts val="0"/>
              </a:spcBef>
              <a:spcAft>
                <a:spcPts val="1200"/>
              </a:spcAft>
              <a:buSzPct val="100000"/>
              <a:buFont typeface="+mj-lt"/>
              <a:buAutoNum type="arabicPeriod"/>
              <a:defRPr/>
            </a:pPr>
            <a:r>
              <a:rPr lang="en-US" sz="3000" dirty="0"/>
              <a:t>How JC values us rather than vice versa</a:t>
            </a:r>
          </a:p>
          <a:p>
            <a:pPr marL="463550" indent="-463550" eaLnBrk="1" hangingPunct="1">
              <a:spcBef>
                <a:spcPts val="0"/>
              </a:spcBef>
              <a:spcAft>
                <a:spcPts val="1200"/>
              </a:spcAft>
              <a:buSzPct val="100000"/>
              <a:buFont typeface="+mj-lt"/>
              <a:buAutoNum type="arabicPeriod"/>
              <a:defRPr/>
            </a:pPr>
            <a:r>
              <a:rPr lang="en-US" sz="3000" dirty="0"/>
              <a:t>What God does for man rather than vice versa</a:t>
            </a:r>
          </a:p>
          <a:p>
            <a:pPr marL="463550" indent="-463550" eaLnBrk="1" hangingPunct="1">
              <a:spcBef>
                <a:spcPts val="0"/>
              </a:spcBef>
              <a:spcAft>
                <a:spcPts val="1200"/>
              </a:spcAft>
              <a:buSzPct val="100000"/>
              <a:buFont typeface="+mj-lt"/>
              <a:buAutoNum type="arabicPeriod"/>
              <a:defRPr/>
            </a:pPr>
            <a:r>
              <a:rPr lang="en-US" sz="3000" dirty="0"/>
              <a:t>Comfort to disciples imminently expecting the kingdom</a:t>
            </a:r>
          </a:p>
          <a:p>
            <a:pPr marL="463550" indent="-463550" eaLnBrk="1" hangingPunct="1">
              <a:spcBef>
                <a:spcPts val="0"/>
              </a:spcBef>
              <a:spcAft>
                <a:spcPts val="1200"/>
              </a:spcAft>
              <a:buSzPct val="100000"/>
              <a:buFont typeface="+mj-lt"/>
              <a:buAutoNum type="arabicPeriod"/>
              <a:defRPr/>
            </a:pPr>
            <a:r>
              <a:rPr lang="en-US" sz="3000" b="1" dirty="0">
                <a:solidFill>
                  <a:srgbClr val="FFFFCC"/>
                </a:solidFill>
              </a:rPr>
              <a:t>Despite apostasy, God is still at work in this age</a:t>
            </a:r>
          </a:p>
          <a:p>
            <a:pPr marL="914400" lvl="1" indent="-514350" eaLnBrk="1" hangingPunct="1">
              <a:spcBef>
                <a:spcPts val="0"/>
              </a:spcBef>
              <a:spcAft>
                <a:spcPts val="1200"/>
              </a:spcAft>
              <a:buSzPct val="100000"/>
              <a:buAutoNum type="alphaUcPeriod"/>
              <a:defRPr/>
            </a:pPr>
            <a:r>
              <a:rPr lang="en-US" sz="3000" dirty="0">
                <a:ea typeface="+mn-ea"/>
                <a:cs typeface="+mn-cs"/>
              </a:rPr>
              <a:t>Among the Jews (13:44)</a:t>
            </a:r>
          </a:p>
          <a:p>
            <a:pPr marL="914400" lvl="1" indent="-514350" eaLnBrk="1" hangingPunct="1">
              <a:spcBef>
                <a:spcPts val="0"/>
              </a:spcBef>
              <a:spcAft>
                <a:spcPts val="1200"/>
              </a:spcAft>
              <a:buSzPct val="100000"/>
              <a:buAutoNum type="alphaUcPeriod"/>
              <a:defRPr/>
            </a:pPr>
            <a:r>
              <a:rPr lang="en-US" sz="3000" b="1" u="sng" dirty="0">
                <a:solidFill>
                  <a:srgbClr val="FFFFCC"/>
                </a:solidFill>
                <a:ea typeface="+mn-ea"/>
                <a:cs typeface="+mn-cs"/>
              </a:rPr>
              <a:t>Among the Gentiles (13:45-46)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848600" y="5181600"/>
            <a:ext cx="1181708" cy="1600200"/>
          </a:xfrm>
        </p:spPr>
      </p:pic>
    </p:spTree>
    <p:extLst>
      <p:ext uri="{BB962C8B-B14F-4D97-AF65-F5344CB8AC3E}">
        <p14:creationId xmlns:p14="http://schemas.microsoft.com/office/powerpoint/2010/main" val="6965117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b="1" dirty="0">
                <a:solidFill>
                  <a:srgbClr val="FFFFCC"/>
                </a:solidFill>
              </a:rPr>
              <a:t>Private parables (13:36)</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Earthen treasure (13:44)</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347307845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15572</TotalTime>
  <Words>6451</Words>
  <Application>Microsoft Office PowerPoint</Application>
  <PresentationFormat>On-screen Show (4:3)</PresentationFormat>
  <Paragraphs>759</Paragraphs>
  <Slides>97</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Calibri</vt:lpstr>
      <vt:lpstr>Courier New</vt:lpstr>
      <vt:lpstr>Times New Roman</vt:lpstr>
      <vt:lpstr>Wingdings</vt:lpstr>
      <vt:lpstr>Azure</vt:lpstr>
      <vt:lpstr>PowerPoint Presentation</vt:lpstr>
      <vt:lpstr>The Coming Kingdom Chapter 10</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THE INTERIM AGE</vt:lpstr>
      <vt:lpstr>Matthew 13 Parables</vt:lpstr>
      <vt:lpstr>Matthew 13 Parables</vt:lpstr>
      <vt:lpstr>Matthew 13 Parables</vt:lpstr>
      <vt:lpstr>Matthew 13 Parables</vt:lpstr>
      <vt:lpstr>Why The Parable of the Sower Does Not Teach Kingdom Now Theology</vt:lpstr>
      <vt:lpstr>Matthew 13 Parables</vt:lpstr>
      <vt:lpstr>PowerPoint Presentation</vt:lpstr>
      <vt:lpstr>Why The Parable of the Wheat and the Tares Does Not Teach Kingdom Now Theology</vt:lpstr>
      <vt:lpstr>Matthew 13 Parables</vt:lpstr>
      <vt:lpstr>PowerPoint Presentation</vt:lpstr>
      <vt:lpstr>Why The Parable of the Mustard Seed Does Not Teach Kingdom Now Theology</vt:lpstr>
      <vt:lpstr>Matthew 13 Parables</vt:lpstr>
      <vt:lpstr>PowerPoint Presentation</vt:lpstr>
      <vt:lpstr>Why The Parable of the Leaven Does Not Teach Kingdom Now Theology</vt:lpstr>
      <vt:lpstr>Why The Parable of the Leaven Does Not Teach Kingdom Now Theology</vt:lpstr>
      <vt:lpstr>Matthew 13 Parables</vt:lpstr>
      <vt:lpstr>Background to the Matthew 13 Parables</vt:lpstr>
      <vt:lpstr>PowerPoint Presentation</vt:lpstr>
      <vt:lpstr>PowerPoint Presentation</vt:lpstr>
      <vt:lpstr>PowerPoint Presentation</vt:lpstr>
      <vt:lpstr>PowerPoint Presentation</vt:lpstr>
      <vt:lpstr>Matthew 13 Parables</vt:lpstr>
      <vt:lpstr>Matthew 13 Parables</vt:lpstr>
      <vt:lpstr>Matthew 13 Parables</vt:lpstr>
      <vt:lpstr>PowerPoint Presentation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Not Teach Personal Salvation</vt:lpstr>
      <vt:lpstr>Why The Earthen Treasure Parable Does Teach That Israel Will Remain in Unbelief  &amp; Only Converted at the Age’s Conclusion</vt:lpstr>
      <vt:lpstr>Why The Earthen Treasure Parable Does Teach That Israel Will Remain in Unbelief  &amp; Only Converted at the Age’s Conclusion</vt:lpstr>
      <vt:lpstr>Why The Earthen Treasure Parable Does Teach That Israel Will Remain in Unbelief  &amp; Only Converted at the Age’s Conclusion</vt:lpstr>
      <vt:lpstr>PowerPoint Presentation</vt:lpstr>
      <vt:lpstr>Why The Earthen Treasure Parable Does Teach That Israel Will Remain in Unbelief  &amp; Only Converted at the Age’s Conclusion</vt:lpstr>
      <vt:lpstr>Why The Earthen Treasure Parable Does Teach That Israel Will Remain in Unbelief  &amp; Only Converted at the Age’s Conclusion</vt:lpstr>
      <vt:lpstr>Messengers of the Kingdom In Matthew</vt:lpstr>
      <vt:lpstr>PowerPoint Presentation</vt:lpstr>
      <vt:lpstr>PowerPoint Presentation</vt:lpstr>
      <vt:lpstr>PowerPoint Presentation</vt:lpstr>
      <vt:lpstr>PowerPoint Presentation</vt:lpstr>
      <vt:lpstr>PowerPoint Presentation</vt:lpstr>
      <vt:lpstr>Why The Earthen Treasure Parable Does Teach That Israel Will Remain in Unbelief  &amp; Only Converted at the Age’s Conclusion</vt:lpstr>
      <vt:lpstr>Six Parts of a Suzerain-Vassal Treaty in Deuteronomy</vt:lpstr>
      <vt:lpstr>Six Parts of a Suzerain-Vassal Treaty in Deuteronomy</vt:lpstr>
      <vt:lpstr>Why The Earthen Treasure Parable Does Teach That Israel Will Remain in Unbelief  &amp; Only Converted at the Age’s Conclusion</vt:lpstr>
      <vt:lpstr>Why The Earthen Treasure Parable Does Teach That Israel Will Remain in Unbelief  &amp; Only Converted at the Age’s Conclusion</vt:lpstr>
      <vt:lpstr>PowerPoint Presentation</vt:lpstr>
      <vt:lpstr>PowerPoint Presentation</vt:lpstr>
      <vt:lpstr>PowerPoint Presentation</vt:lpstr>
      <vt:lpstr>Why The Earthen Treasure Parable Does Teach That Israel Will Remain in Unbelief  &amp; Only Converted at the Age’s Conclusion</vt:lpstr>
      <vt:lpstr>Matthew 13 Parables</vt:lpstr>
      <vt:lpstr>PowerPoint Presentation</vt:lpstr>
      <vt:lpstr>PowerPoint Presentation</vt:lpstr>
      <vt:lpstr>PowerPoint Presentation</vt:lpstr>
      <vt:lpstr>Matthew 13 Parables</vt:lpstr>
      <vt:lpstr>Matthew 13 Parables</vt:lpstr>
      <vt:lpstr>PowerPoint Presentation</vt:lpstr>
      <vt:lpstr>PowerPoint Presentation</vt:lpstr>
      <vt:lpstr>Why The Parable of the Pearl of Great Price Does Not Teach Personal Salvation</vt:lpstr>
      <vt:lpstr>Why The Parable of the Pearl of Great Price Does Not Teach Personal Salvation</vt:lpstr>
      <vt:lpstr>Why The Parable of the Pearl of Great Price Does Not Teach Personal Salvation</vt:lpstr>
      <vt:lpstr>Why The Parable of the Pearl of Great Price Does Not Teach Personal Salvation</vt:lpstr>
      <vt:lpstr>Why The Parable of the Pearl of Great Price Does Teach That The Lord Will Gain a Treasure from Among the Gentiles</vt:lpstr>
      <vt:lpstr>Why The Parable of the Pearl of Great Price Does Teach That The Lord Will Gain a Treasure from Among the Gentiles</vt:lpstr>
      <vt:lpstr>Why The Parable of the Pearl of Great Price Does Teach That The Lord Will Gain a Treasure from Among the Gentiles</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Summation of the Parables of the Earthen Treasure &amp; The Pearl of Great Price (Matt. 13:44-46)</vt:lpstr>
      <vt:lpstr>Conclusion</vt:lpstr>
      <vt:lpstr>Matthew 13 Parables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1734</cp:revision>
  <cp:lastPrinted>2017-09-19T13:47:32Z</cp:lastPrinted>
  <dcterms:created xsi:type="dcterms:W3CDTF">2009-03-17T12:21:13Z</dcterms:created>
  <dcterms:modified xsi:type="dcterms:W3CDTF">2017-09-19T13:48:06Z</dcterms:modified>
</cp:coreProperties>
</file>