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43"/>
  </p:notesMasterIdLst>
  <p:handoutMasterIdLst>
    <p:handoutMasterId r:id="rId144"/>
  </p:handoutMasterIdLst>
  <p:sldIdLst>
    <p:sldId id="256" r:id="rId2"/>
    <p:sldId id="399" r:id="rId3"/>
    <p:sldId id="400" r:id="rId4"/>
    <p:sldId id="407" r:id="rId5"/>
    <p:sldId id="408" r:id="rId6"/>
    <p:sldId id="403" r:id="rId7"/>
    <p:sldId id="404" r:id="rId8"/>
    <p:sldId id="409" r:id="rId9"/>
    <p:sldId id="406" r:id="rId10"/>
    <p:sldId id="486" r:id="rId11"/>
    <p:sldId id="410" r:id="rId12"/>
    <p:sldId id="412" r:id="rId13"/>
    <p:sldId id="413" r:id="rId14"/>
    <p:sldId id="452" r:id="rId15"/>
    <p:sldId id="451" r:id="rId16"/>
    <p:sldId id="415" r:id="rId17"/>
    <p:sldId id="297" r:id="rId18"/>
    <p:sldId id="416" r:id="rId19"/>
    <p:sldId id="475" r:id="rId20"/>
    <p:sldId id="418" r:id="rId21"/>
    <p:sldId id="487" r:id="rId22"/>
    <p:sldId id="357" r:id="rId23"/>
    <p:sldId id="419" r:id="rId24"/>
    <p:sldId id="532" r:id="rId25"/>
    <p:sldId id="420" r:id="rId26"/>
    <p:sldId id="477" r:id="rId27"/>
    <p:sldId id="302" r:id="rId28"/>
    <p:sldId id="421" r:id="rId29"/>
    <p:sldId id="540" r:id="rId30"/>
    <p:sldId id="537" r:id="rId31"/>
    <p:sldId id="538" r:id="rId32"/>
    <p:sldId id="534" r:id="rId33"/>
    <p:sldId id="422" r:id="rId34"/>
    <p:sldId id="479" r:id="rId35"/>
    <p:sldId id="544" r:id="rId36"/>
    <p:sldId id="545" r:id="rId37"/>
    <p:sldId id="305" r:id="rId38"/>
    <p:sldId id="506" r:id="rId39"/>
    <p:sldId id="501" r:id="rId40"/>
    <p:sldId id="307" r:id="rId41"/>
    <p:sldId id="423" r:id="rId42"/>
    <p:sldId id="359" r:id="rId43"/>
    <p:sldId id="308" r:id="rId44"/>
    <p:sldId id="521" r:id="rId45"/>
    <p:sldId id="595" r:id="rId46"/>
    <p:sldId id="309" r:id="rId47"/>
    <p:sldId id="370" r:id="rId48"/>
    <p:sldId id="551" r:id="rId49"/>
    <p:sldId id="484" r:id="rId50"/>
    <p:sldId id="546" r:id="rId51"/>
    <p:sldId id="552" r:id="rId52"/>
    <p:sldId id="485" r:id="rId53"/>
    <p:sldId id="547" r:id="rId54"/>
    <p:sldId id="548" r:id="rId55"/>
    <p:sldId id="549" r:id="rId56"/>
    <p:sldId id="550" r:id="rId57"/>
    <p:sldId id="553" r:id="rId58"/>
    <p:sldId id="554" r:id="rId59"/>
    <p:sldId id="555" r:id="rId60"/>
    <p:sldId id="592" r:id="rId61"/>
    <p:sldId id="340" r:id="rId62"/>
    <p:sldId id="342" r:id="rId63"/>
    <p:sldId id="390" r:id="rId64"/>
    <p:sldId id="556" r:id="rId65"/>
    <p:sldId id="558" r:id="rId66"/>
    <p:sldId id="557" r:id="rId67"/>
    <p:sldId id="391" r:id="rId68"/>
    <p:sldId id="559" r:id="rId69"/>
    <p:sldId id="596" r:id="rId70"/>
    <p:sldId id="392" r:id="rId71"/>
    <p:sldId id="560" r:id="rId72"/>
    <p:sldId id="561" r:id="rId73"/>
    <p:sldId id="564" r:id="rId74"/>
    <p:sldId id="562" r:id="rId75"/>
    <p:sldId id="565" r:id="rId76"/>
    <p:sldId id="563" r:id="rId77"/>
    <p:sldId id="393" r:id="rId78"/>
    <p:sldId id="350" r:id="rId79"/>
    <p:sldId id="566" r:id="rId80"/>
    <p:sldId id="570" r:id="rId81"/>
    <p:sldId id="567" r:id="rId82"/>
    <p:sldId id="569" r:id="rId83"/>
    <p:sldId id="597" r:id="rId84"/>
    <p:sldId id="568" r:id="rId85"/>
    <p:sldId id="571" r:id="rId86"/>
    <p:sldId id="349" r:id="rId87"/>
    <p:sldId id="572" r:id="rId88"/>
    <p:sldId id="394" r:id="rId89"/>
    <p:sldId id="310" r:id="rId90"/>
    <p:sldId id="594" r:id="rId91"/>
    <p:sldId id="523" r:id="rId92"/>
    <p:sldId id="531" r:id="rId93"/>
    <p:sldId id="573" r:id="rId94"/>
    <p:sldId id="574" r:id="rId95"/>
    <p:sldId id="424" r:id="rId96"/>
    <p:sldId id="311" r:id="rId97"/>
    <p:sldId id="585" r:id="rId98"/>
    <p:sldId id="575" r:id="rId99"/>
    <p:sldId id="576" r:id="rId100"/>
    <p:sldId id="586" r:id="rId101"/>
    <p:sldId id="582" r:id="rId102"/>
    <p:sldId id="603" r:id="rId103"/>
    <p:sldId id="604" r:id="rId104"/>
    <p:sldId id="581" r:id="rId105"/>
    <p:sldId id="589" r:id="rId106"/>
    <p:sldId id="605" r:id="rId107"/>
    <p:sldId id="591" r:id="rId108"/>
    <p:sldId id="425" r:id="rId109"/>
    <p:sldId id="481" r:id="rId110"/>
    <p:sldId id="378" r:id="rId111"/>
    <p:sldId id="360" r:id="rId112"/>
    <p:sldId id="313" r:id="rId113"/>
    <p:sldId id="379" r:id="rId114"/>
    <p:sldId id="447" r:id="rId115"/>
    <p:sldId id="314" r:id="rId116"/>
    <p:sldId id="598" r:id="rId117"/>
    <p:sldId id="440" r:id="rId118"/>
    <p:sldId id="599" r:id="rId119"/>
    <p:sldId id="441" r:id="rId120"/>
    <p:sldId id="446" r:id="rId121"/>
    <p:sldId id="442" r:id="rId122"/>
    <p:sldId id="600" r:id="rId123"/>
    <p:sldId id="323" r:id="rId124"/>
    <p:sldId id="449" r:id="rId125"/>
    <p:sldId id="444" r:id="rId126"/>
    <p:sldId id="344" r:id="rId127"/>
    <p:sldId id="345" r:id="rId128"/>
    <p:sldId id="347" r:id="rId129"/>
    <p:sldId id="434" r:id="rId130"/>
    <p:sldId id="435" r:id="rId131"/>
    <p:sldId id="601" r:id="rId132"/>
    <p:sldId id="469" r:id="rId133"/>
    <p:sldId id="426" r:id="rId134"/>
    <p:sldId id="482" r:id="rId135"/>
    <p:sldId id="315" r:id="rId136"/>
    <p:sldId id="381" r:id="rId137"/>
    <p:sldId id="322" r:id="rId138"/>
    <p:sldId id="450" r:id="rId139"/>
    <p:sldId id="339" r:id="rId140"/>
    <p:sldId id="427" r:id="rId141"/>
    <p:sldId id="428"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A50021"/>
    <a:srgbClr val="0000FF"/>
    <a:srgbClr val="000066"/>
    <a:srgbClr val="00CC00"/>
    <a:srgbClr val="00FF00"/>
    <a:srgbClr val="000099"/>
    <a:srgbClr val="FF2F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3779" autoAdjust="0"/>
  </p:normalViewPr>
  <p:slideViewPr>
    <p:cSldViewPr>
      <p:cViewPr varScale="1">
        <p:scale>
          <a:sx n="105" d="100"/>
          <a:sy n="105" d="100"/>
        </p:scale>
        <p:origin x="18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185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microsoft.com/office/2015/10/relationships/revisionInfo" Target="revisionInfo.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32E9270-2277-4795-830F-E50029A8C97D}"/>
              </a:ext>
            </a:extLst>
          </p:cNvPr>
          <p:cNvSpPr>
            <a:spLocks noGrp="1" noChangeArrowheads="1"/>
          </p:cNvSpPr>
          <p:nvPr>
            <p:ph type="hdr" sz="quarter"/>
          </p:nvPr>
        </p:nvSpPr>
        <p:spPr bwMode="auto">
          <a:xfrm>
            <a:off x="1828800" y="2286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r>
              <a:rPr lang="en-US" dirty="0">
                <a:latin typeface="Calibri" panose="020F0502020204030204" pitchFamily="34" charset="0"/>
              </a:rPr>
              <a:t>DANIEL 9</a:t>
            </a:r>
          </a:p>
        </p:txBody>
      </p:sp>
      <p:sp>
        <p:nvSpPr>
          <p:cNvPr id="4099" name="Rectangle 3">
            <a:extLst>
              <a:ext uri="{FF2B5EF4-FFF2-40B4-BE49-F238E27FC236}">
                <a16:creationId xmlns:a16="http://schemas.microsoft.com/office/drawing/2014/main" id="{85F57EC9-EA0F-4935-8F16-DB16AAFE762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fld id="{5F67B1D5-1F52-459C-B3AC-34EBF3998B0C}" type="datetime1">
              <a:rPr lang="en-US">
                <a:latin typeface="Calibri" panose="020F0502020204030204" pitchFamily="34" charset="0"/>
              </a:rPr>
              <a:pPr>
                <a:defRPr/>
              </a:pPr>
              <a:t>9/24/2017</a:t>
            </a:fld>
            <a:endParaRPr lang="en-US" dirty="0">
              <a:latin typeface="Calibri" panose="020F0502020204030204" pitchFamily="34" charset="0"/>
            </a:endParaRPr>
          </a:p>
        </p:txBody>
      </p:sp>
      <p:sp>
        <p:nvSpPr>
          <p:cNvPr id="4100" name="Rectangle 4">
            <a:extLst>
              <a:ext uri="{FF2B5EF4-FFF2-40B4-BE49-F238E27FC236}">
                <a16:creationId xmlns:a16="http://schemas.microsoft.com/office/drawing/2014/main" id="{9D738CEC-B463-41AA-9737-11E3322683C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dirty="0">
              <a:latin typeface="Calibri" panose="020F0502020204030204" pitchFamily="34" charset="0"/>
            </a:endParaRPr>
          </a:p>
        </p:txBody>
      </p:sp>
      <p:sp>
        <p:nvSpPr>
          <p:cNvPr id="4101" name="Rectangle 5">
            <a:extLst>
              <a:ext uri="{FF2B5EF4-FFF2-40B4-BE49-F238E27FC236}">
                <a16:creationId xmlns:a16="http://schemas.microsoft.com/office/drawing/2014/main" id="{FC9DF5CD-67A6-48E7-9215-8A45FA6FB5F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2B6A8-11AF-457F-99D6-212751994372}"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6299C26-10EB-489D-984E-B41323772E2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pPr>
              <a:defRPr/>
            </a:pPr>
            <a:endParaRPr lang="en-US" dirty="0"/>
          </a:p>
        </p:txBody>
      </p:sp>
      <p:sp>
        <p:nvSpPr>
          <p:cNvPr id="3075" name="Rectangle 3">
            <a:extLst>
              <a:ext uri="{FF2B5EF4-FFF2-40B4-BE49-F238E27FC236}">
                <a16:creationId xmlns:a16="http://schemas.microsoft.com/office/drawing/2014/main" id="{361B25A6-4335-454A-9E4B-B0075F45481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pPr>
              <a:defRPr/>
            </a:pPr>
            <a:fld id="{6C531C59-2511-47EA-81F8-CC68C38EF505}" type="datetime1">
              <a:rPr lang="en-US" smtClean="0"/>
              <a:pPr>
                <a:defRPr/>
              </a:pPr>
              <a:t>9/24/2017</a:t>
            </a:fld>
            <a:endParaRPr lang="en-US" dirty="0"/>
          </a:p>
        </p:txBody>
      </p:sp>
      <p:sp>
        <p:nvSpPr>
          <p:cNvPr id="60420" name="Rectangle 4">
            <a:extLst>
              <a:ext uri="{FF2B5EF4-FFF2-40B4-BE49-F238E27FC236}">
                <a16:creationId xmlns:a16="http://schemas.microsoft.com/office/drawing/2014/main" id="{AAE8BA7D-BD6A-4CDC-986D-BD049FEB80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F86A473A-D5AF-4D0A-A5C8-15A459B19BC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a:extLst>
              <a:ext uri="{FF2B5EF4-FFF2-40B4-BE49-F238E27FC236}">
                <a16:creationId xmlns:a16="http://schemas.microsoft.com/office/drawing/2014/main" id="{36005D13-07CF-425F-88FC-20F99D1A941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pPr>
              <a:defRPr/>
            </a:pPr>
            <a:endParaRPr lang="en-US" dirty="0"/>
          </a:p>
        </p:txBody>
      </p:sp>
      <p:sp>
        <p:nvSpPr>
          <p:cNvPr id="3079" name="Rectangle 7">
            <a:extLst>
              <a:ext uri="{FF2B5EF4-FFF2-40B4-BE49-F238E27FC236}">
                <a16:creationId xmlns:a16="http://schemas.microsoft.com/office/drawing/2014/main" id="{490A451C-AC53-4600-BE33-D841431C352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008C9F9-5E7C-4757-BA90-DA1F584425C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C531C59-2511-47EA-81F8-CC68C38EF505}" type="datetime1">
              <a:rPr lang="en-US" smtClean="0"/>
              <a:pPr>
                <a:defRPr/>
              </a:pPr>
              <a:t>9/24/2017</a:t>
            </a:fld>
            <a:endParaRPr lang="en-US"/>
          </a:p>
        </p:txBody>
      </p:sp>
      <p:sp>
        <p:nvSpPr>
          <p:cNvPr id="5" name="Slide Number Placeholder 4"/>
          <p:cNvSpPr>
            <a:spLocks noGrp="1"/>
          </p:cNvSpPr>
          <p:nvPr>
            <p:ph type="sldNum" sz="quarter" idx="11"/>
          </p:nvPr>
        </p:nvSpPr>
        <p:spPr/>
        <p:txBody>
          <a:bodyPr/>
          <a:lstStyle/>
          <a:p>
            <a:fld id="{B008C9F9-5E7C-4757-BA90-DA1F584425CF}" type="slidenum">
              <a:rPr lang="en-US" altLang="en-US" smtClean="0"/>
              <a:pPr/>
              <a:t>1</a:t>
            </a:fld>
            <a:endParaRPr lang="en-US" altLang="en-US"/>
          </a:p>
        </p:txBody>
      </p:sp>
    </p:spTree>
    <p:extLst>
      <p:ext uri="{BB962C8B-B14F-4D97-AF65-F5344CB8AC3E}">
        <p14:creationId xmlns:p14="http://schemas.microsoft.com/office/powerpoint/2010/main" val="314027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C531C59-2511-47EA-81F8-CC68C38EF505}" type="datetime1">
              <a:rPr lang="en-US" smtClean="0"/>
              <a:pPr>
                <a:defRPr/>
              </a:pPr>
              <a:t>9/24/2017</a:t>
            </a:fld>
            <a:endParaRPr lang="en-US" dirty="0"/>
          </a:p>
        </p:txBody>
      </p:sp>
      <p:sp>
        <p:nvSpPr>
          <p:cNvPr id="5" name="Slide Number Placeholder 4"/>
          <p:cNvSpPr>
            <a:spLocks noGrp="1"/>
          </p:cNvSpPr>
          <p:nvPr>
            <p:ph type="sldNum" sz="quarter" idx="11"/>
          </p:nvPr>
        </p:nvSpPr>
        <p:spPr/>
        <p:txBody>
          <a:bodyPr/>
          <a:lstStyle/>
          <a:p>
            <a:fld id="{B008C9F9-5E7C-4757-BA90-DA1F584425CF}" type="slidenum">
              <a:rPr lang="en-US" altLang="en-US" smtClean="0"/>
              <a:pPr/>
              <a:t>35</a:t>
            </a:fld>
            <a:endParaRPr lang="en-US" altLang="en-US" dirty="0"/>
          </a:p>
        </p:txBody>
      </p:sp>
    </p:spTree>
    <p:extLst>
      <p:ext uri="{BB962C8B-B14F-4D97-AF65-F5344CB8AC3E}">
        <p14:creationId xmlns:p14="http://schemas.microsoft.com/office/powerpoint/2010/main" val="200209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723F-6B27-4DD2-AF80-5294D5448D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BEE7638-1C93-4E12-9DC7-2909143DAEE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5251BB1-2290-4B7A-99AD-B43729689E64}"/>
              </a:ext>
            </a:extLst>
          </p:cNvPr>
          <p:cNvSpPr>
            <a:spLocks noGrp="1"/>
          </p:cNvSpPr>
          <p:nvPr>
            <p:ph type="dt" sz="half" idx="10"/>
          </p:nvPr>
        </p:nvSpPr>
        <p:spPr/>
        <p:txBody>
          <a:bodyPr/>
          <a:lstStyle/>
          <a:p>
            <a:pPr>
              <a:defRPr/>
            </a:pPr>
            <a:fld id="{B34BAA4C-4A47-418E-98CB-61DBAFE495C9}" type="datetime1">
              <a:rPr lang="en-US" smtClean="0"/>
              <a:pPr>
                <a:defRPr/>
              </a:pPr>
              <a:t>9/24/2017</a:t>
            </a:fld>
            <a:endParaRPr lang="en-US"/>
          </a:p>
        </p:txBody>
      </p:sp>
      <p:sp>
        <p:nvSpPr>
          <p:cNvPr id="5" name="Footer Placeholder 4">
            <a:extLst>
              <a:ext uri="{FF2B5EF4-FFF2-40B4-BE49-F238E27FC236}">
                <a16:creationId xmlns:a16="http://schemas.microsoft.com/office/drawing/2014/main" id="{6481D7A5-A1F0-41E2-86B0-9545BB6DD759}"/>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D5B597B5-333C-46A9-84B3-03CD563998B3}"/>
              </a:ext>
            </a:extLst>
          </p:cNvPr>
          <p:cNvSpPr>
            <a:spLocks noGrp="1"/>
          </p:cNvSpPr>
          <p:nvPr>
            <p:ph type="sldNum" sz="quarter" idx="12"/>
          </p:nvPr>
        </p:nvSpPr>
        <p:spPr/>
        <p:txBody>
          <a:bodyPr/>
          <a:lstStyle/>
          <a:p>
            <a:fld id="{77B35FFC-CD89-4919-AB6C-732D5C1112B4}" type="slidenum">
              <a:rPr lang="en-US" altLang="en-US" smtClean="0"/>
              <a:pPr/>
              <a:t>‹#›</a:t>
            </a:fld>
            <a:endParaRPr lang="en-US" altLang="en-US"/>
          </a:p>
        </p:txBody>
      </p:sp>
    </p:spTree>
    <p:extLst>
      <p:ext uri="{BB962C8B-B14F-4D97-AF65-F5344CB8AC3E}">
        <p14:creationId xmlns:p14="http://schemas.microsoft.com/office/powerpoint/2010/main" val="177150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EF11-F8F3-4174-B47C-CEDB1DC59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504AC7-84B8-492F-822E-75A7700A9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AEF51-AD61-41B6-8BAE-FAE1D7E01100}"/>
              </a:ext>
            </a:extLst>
          </p:cNvPr>
          <p:cNvSpPr>
            <a:spLocks noGrp="1"/>
          </p:cNvSpPr>
          <p:nvPr>
            <p:ph type="dt" sz="half" idx="10"/>
          </p:nvPr>
        </p:nvSpPr>
        <p:spPr/>
        <p:txBody>
          <a:bodyPr/>
          <a:lstStyle/>
          <a:p>
            <a:pPr>
              <a:defRPr/>
            </a:pPr>
            <a:fld id="{FE5B4820-B15F-4C22-9AD1-BAFAF5F4E231}" type="datetime1">
              <a:rPr lang="en-US" smtClean="0"/>
              <a:pPr>
                <a:defRPr/>
              </a:pPr>
              <a:t>9/24/2017</a:t>
            </a:fld>
            <a:endParaRPr lang="en-US"/>
          </a:p>
        </p:txBody>
      </p:sp>
      <p:sp>
        <p:nvSpPr>
          <p:cNvPr id="5" name="Footer Placeholder 4">
            <a:extLst>
              <a:ext uri="{FF2B5EF4-FFF2-40B4-BE49-F238E27FC236}">
                <a16:creationId xmlns:a16="http://schemas.microsoft.com/office/drawing/2014/main" id="{2080C832-692D-4A40-8086-EF95D16F22B5}"/>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F7D13DDF-B33F-47C9-B0AF-24571DAA6F47}"/>
              </a:ext>
            </a:extLst>
          </p:cNvPr>
          <p:cNvSpPr>
            <a:spLocks noGrp="1"/>
          </p:cNvSpPr>
          <p:nvPr>
            <p:ph type="sldNum" sz="quarter" idx="12"/>
          </p:nvPr>
        </p:nvSpPr>
        <p:spPr/>
        <p:txBody>
          <a:bodyPr/>
          <a:lstStyle/>
          <a:p>
            <a:fld id="{941653B6-0EBE-4D7A-9FEA-71D422A29510}" type="slidenum">
              <a:rPr lang="en-US" altLang="en-US" smtClean="0"/>
              <a:pPr/>
              <a:t>‹#›</a:t>
            </a:fld>
            <a:endParaRPr lang="en-US" altLang="en-US"/>
          </a:p>
        </p:txBody>
      </p:sp>
    </p:spTree>
    <p:extLst>
      <p:ext uri="{BB962C8B-B14F-4D97-AF65-F5344CB8AC3E}">
        <p14:creationId xmlns:p14="http://schemas.microsoft.com/office/powerpoint/2010/main" val="157713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F5D22-DA10-425B-B376-85BFFD024D7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745C72-E770-474D-800C-F53E179E8B6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2D42F-6795-4D8D-9F6E-52190BCD40E9}"/>
              </a:ext>
            </a:extLst>
          </p:cNvPr>
          <p:cNvSpPr>
            <a:spLocks noGrp="1"/>
          </p:cNvSpPr>
          <p:nvPr>
            <p:ph type="dt" sz="half" idx="10"/>
          </p:nvPr>
        </p:nvSpPr>
        <p:spPr/>
        <p:txBody>
          <a:bodyPr/>
          <a:lstStyle/>
          <a:p>
            <a:pPr>
              <a:defRPr/>
            </a:pPr>
            <a:fld id="{538D59B6-1535-4E28-BD61-60A6579FC7A2}" type="datetime1">
              <a:rPr lang="en-US" smtClean="0"/>
              <a:pPr>
                <a:defRPr/>
              </a:pPr>
              <a:t>9/24/2017</a:t>
            </a:fld>
            <a:endParaRPr lang="en-US"/>
          </a:p>
        </p:txBody>
      </p:sp>
      <p:sp>
        <p:nvSpPr>
          <p:cNvPr id="5" name="Footer Placeholder 4">
            <a:extLst>
              <a:ext uri="{FF2B5EF4-FFF2-40B4-BE49-F238E27FC236}">
                <a16:creationId xmlns:a16="http://schemas.microsoft.com/office/drawing/2014/main" id="{E9C9845A-37D6-428E-9B0D-CCA25952EE5E}"/>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099BF788-AE27-4FF5-8479-EF255D037938}"/>
              </a:ext>
            </a:extLst>
          </p:cNvPr>
          <p:cNvSpPr>
            <a:spLocks noGrp="1"/>
          </p:cNvSpPr>
          <p:nvPr>
            <p:ph type="sldNum" sz="quarter" idx="12"/>
          </p:nvPr>
        </p:nvSpPr>
        <p:spPr/>
        <p:txBody>
          <a:bodyPr/>
          <a:lstStyle/>
          <a:p>
            <a:fld id="{E4BA6610-95E9-4BCC-9541-66E2C37429A7}" type="slidenum">
              <a:rPr lang="en-US" altLang="en-US" smtClean="0"/>
              <a:pPr/>
              <a:t>‹#›</a:t>
            </a:fld>
            <a:endParaRPr lang="en-US" altLang="en-US"/>
          </a:p>
        </p:txBody>
      </p:sp>
    </p:spTree>
    <p:extLst>
      <p:ext uri="{BB962C8B-B14F-4D97-AF65-F5344CB8AC3E}">
        <p14:creationId xmlns:p14="http://schemas.microsoft.com/office/powerpoint/2010/main" val="384507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9/24/2017</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35478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9/24/2017</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1899474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1684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54DD-8F13-4B5A-ADD6-267F2463A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A78EE-3816-4962-A586-C68EE6573A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A8F1D-7240-418B-BBA3-6A2BAB081F89}"/>
              </a:ext>
            </a:extLst>
          </p:cNvPr>
          <p:cNvSpPr>
            <a:spLocks noGrp="1"/>
          </p:cNvSpPr>
          <p:nvPr>
            <p:ph type="dt" sz="half" idx="10"/>
          </p:nvPr>
        </p:nvSpPr>
        <p:spPr/>
        <p:txBody>
          <a:bodyPr/>
          <a:lstStyle/>
          <a:p>
            <a:pPr>
              <a:defRPr/>
            </a:pPr>
            <a:fld id="{ED43BA33-5A1D-4ED2-A467-035CB0EC02C0}" type="datetime1">
              <a:rPr lang="en-US" smtClean="0"/>
              <a:pPr>
                <a:defRPr/>
              </a:pPr>
              <a:t>9/24/2017</a:t>
            </a:fld>
            <a:endParaRPr lang="en-US"/>
          </a:p>
        </p:txBody>
      </p:sp>
      <p:sp>
        <p:nvSpPr>
          <p:cNvPr id="5" name="Footer Placeholder 4">
            <a:extLst>
              <a:ext uri="{FF2B5EF4-FFF2-40B4-BE49-F238E27FC236}">
                <a16:creationId xmlns:a16="http://schemas.microsoft.com/office/drawing/2014/main" id="{752F6133-B915-472A-8366-4B3C5B97AF3C}"/>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1CC19728-6920-4786-B78D-76DB5734D5DD}"/>
              </a:ext>
            </a:extLst>
          </p:cNvPr>
          <p:cNvSpPr>
            <a:spLocks noGrp="1"/>
          </p:cNvSpPr>
          <p:nvPr>
            <p:ph type="sldNum" sz="quarter" idx="12"/>
          </p:nvPr>
        </p:nvSpPr>
        <p:spPr/>
        <p:txBody>
          <a:bodyPr/>
          <a:lstStyle/>
          <a:p>
            <a:fld id="{06B64A35-339A-4891-81AE-16AC544BA074}" type="slidenum">
              <a:rPr lang="en-US" altLang="en-US" smtClean="0"/>
              <a:pPr/>
              <a:t>‹#›</a:t>
            </a:fld>
            <a:endParaRPr lang="en-US" altLang="en-US"/>
          </a:p>
        </p:txBody>
      </p:sp>
    </p:spTree>
    <p:extLst>
      <p:ext uri="{BB962C8B-B14F-4D97-AF65-F5344CB8AC3E}">
        <p14:creationId xmlns:p14="http://schemas.microsoft.com/office/powerpoint/2010/main" val="12216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BE84-72BE-4079-91DC-0840042B8D4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13276D-6156-46A8-A98A-40C496B95A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90D9B2-5ECF-46A9-B80A-C791079B39FE}"/>
              </a:ext>
            </a:extLst>
          </p:cNvPr>
          <p:cNvSpPr>
            <a:spLocks noGrp="1"/>
          </p:cNvSpPr>
          <p:nvPr>
            <p:ph type="dt" sz="half" idx="10"/>
          </p:nvPr>
        </p:nvSpPr>
        <p:spPr/>
        <p:txBody>
          <a:bodyPr/>
          <a:lstStyle/>
          <a:p>
            <a:pPr>
              <a:defRPr/>
            </a:pPr>
            <a:fld id="{0D217990-C914-4224-A3A7-50BFB1D1186F}" type="datetime1">
              <a:rPr lang="en-US" smtClean="0"/>
              <a:pPr>
                <a:defRPr/>
              </a:pPr>
              <a:t>9/24/2017</a:t>
            </a:fld>
            <a:endParaRPr lang="en-US"/>
          </a:p>
        </p:txBody>
      </p:sp>
      <p:sp>
        <p:nvSpPr>
          <p:cNvPr id="5" name="Footer Placeholder 4">
            <a:extLst>
              <a:ext uri="{FF2B5EF4-FFF2-40B4-BE49-F238E27FC236}">
                <a16:creationId xmlns:a16="http://schemas.microsoft.com/office/drawing/2014/main" id="{C4F18B4D-84E0-41F9-9A20-406A0DF43B61}"/>
              </a:ext>
            </a:extLst>
          </p:cNvPr>
          <p:cNvSpPr>
            <a:spLocks noGrp="1"/>
          </p:cNvSpPr>
          <p:nvPr>
            <p:ph type="ftr" sz="quarter" idx="11"/>
          </p:nvPr>
        </p:nvSpPr>
        <p:spPr/>
        <p:txBody>
          <a:bodyPr/>
          <a:lstStyle/>
          <a:p>
            <a:pPr>
              <a:defRPr/>
            </a:pPr>
            <a:r>
              <a:rPr lang="en-US"/>
              <a:t>DANIEL 9</a:t>
            </a:r>
          </a:p>
        </p:txBody>
      </p:sp>
      <p:sp>
        <p:nvSpPr>
          <p:cNvPr id="6" name="Slide Number Placeholder 5">
            <a:extLst>
              <a:ext uri="{FF2B5EF4-FFF2-40B4-BE49-F238E27FC236}">
                <a16:creationId xmlns:a16="http://schemas.microsoft.com/office/drawing/2014/main" id="{BC47BB0E-BB7E-43E9-962B-6CDFFE63C049}"/>
              </a:ext>
            </a:extLst>
          </p:cNvPr>
          <p:cNvSpPr>
            <a:spLocks noGrp="1"/>
          </p:cNvSpPr>
          <p:nvPr>
            <p:ph type="sldNum" sz="quarter" idx="12"/>
          </p:nvPr>
        </p:nvSpPr>
        <p:spPr/>
        <p:txBody>
          <a:bodyPr/>
          <a:lstStyle/>
          <a:p>
            <a:fld id="{3D4800CB-418B-4637-A634-C7D9614C6122}" type="slidenum">
              <a:rPr lang="en-US" altLang="en-US" smtClean="0"/>
              <a:pPr/>
              <a:t>‹#›</a:t>
            </a:fld>
            <a:endParaRPr lang="en-US" altLang="en-US"/>
          </a:p>
        </p:txBody>
      </p:sp>
    </p:spTree>
    <p:extLst>
      <p:ext uri="{BB962C8B-B14F-4D97-AF65-F5344CB8AC3E}">
        <p14:creationId xmlns:p14="http://schemas.microsoft.com/office/powerpoint/2010/main" val="426525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6908-1A68-4465-A44B-DB2BF6ACC2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D68BB1-5606-4D39-A722-C44ED8D1D1F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163DF-477B-4B6E-91C2-3C225526211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54BC6-DD65-4FAB-AC15-9C366B490648}"/>
              </a:ext>
            </a:extLst>
          </p:cNvPr>
          <p:cNvSpPr>
            <a:spLocks noGrp="1"/>
          </p:cNvSpPr>
          <p:nvPr>
            <p:ph type="dt" sz="half" idx="10"/>
          </p:nvPr>
        </p:nvSpPr>
        <p:spPr/>
        <p:txBody>
          <a:bodyPr/>
          <a:lstStyle/>
          <a:p>
            <a:pPr>
              <a:defRPr/>
            </a:pPr>
            <a:fld id="{E6CE939B-6200-4D4E-AA6B-363CB1A9D5B7}" type="datetime1">
              <a:rPr lang="en-US" smtClean="0"/>
              <a:pPr>
                <a:defRPr/>
              </a:pPr>
              <a:t>9/24/2017</a:t>
            </a:fld>
            <a:endParaRPr lang="en-US"/>
          </a:p>
        </p:txBody>
      </p:sp>
      <p:sp>
        <p:nvSpPr>
          <p:cNvPr id="6" name="Footer Placeholder 5">
            <a:extLst>
              <a:ext uri="{FF2B5EF4-FFF2-40B4-BE49-F238E27FC236}">
                <a16:creationId xmlns:a16="http://schemas.microsoft.com/office/drawing/2014/main" id="{89325276-FE25-4758-84C9-EF4FCF9B55F9}"/>
              </a:ext>
            </a:extLst>
          </p:cNvPr>
          <p:cNvSpPr>
            <a:spLocks noGrp="1"/>
          </p:cNvSpPr>
          <p:nvPr>
            <p:ph type="ftr" sz="quarter" idx="11"/>
          </p:nvPr>
        </p:nvSpPr>
        <p:spPr/>
        <p:txBody>
          <a:bodyPr/>
          <a:lstStyle/>
          <a:p>
            <a:pPr>
              <a:defRPr/>
            </a:pPr>
            <a:r>
              <a:rPr lang="en-US"/>
              <a:t>DANIEL 9</a:t>
            </a:r>
          </a:p>
        </p:txBody>
      </p:sp>
      <p:sp>
        <p:nvSpPr>
          <p:cNvPr id="7" name="Slide Number Placeholder 6">
            <a:extLst>
              <a:ext uri="{FF2B5EF4-FFF2-40B4-BE49-F238E27FC236}">
                <a16:creationId xmlns:a16="http://schemas.microsoft.com/office/drawing/2014/main" id="{3C837F82-D76A-4508-B810-414DE0A67BFD}"/>
              </a:ext>
            </a:extLst>
          </p:cNvPr>
          <p:cNvSpPr>
            <a:spLocks noGrp="1"/>
          </p:cNvSpPr>
          <p:nvPr>
            <p:ph type="sldNum" sz="quarter" idx="12"/>
          </p:nvPr>
        </p:nvSpPr>
        <p:spPr/>
        <p:txBody>
          <a:bodyPr/>
          <a:lstStyle/>
          <a:p>
            <a:fld id="{1DF36004-3F1D-41A3-A97E-F0054402D563}" type="slidenum">
              <a:rPr lang="en-US" altLang="en-US" smtClean="0"/>
              <a:pPr/>
              <a:t>‹#›</a:t>
            </a:fld>
            <a:endParaRPr lang="en-US" altLang="en-US"/>
          </a:p>
        </p:txBody>
      </p:sp>
    </p:spTree>
    <p:extLst>
      <p:ext uri="{BB962C8B-B14F-4D97-AF65-F5344CB8AC3E}">
        <p14:creationId xmlns:p14="http://schemas.microsoft.com/office/powerpoint/2010/main" val="137655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7A4B-29AB-4AF1-AE7D-240B9A4C76C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DA868C-E2A3-4548-B525-BAE747AD6E1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7B9249D-5522-4537-B163-24121D680DF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512C2A-0861-459D-A84A-626A10CB1A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074932E-6085-4672-89DB-3DD4B218CDF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1668E-AA6E-4559-8BD4-B35A90488B5F}"/>
              </a:ext>
            </a:extLst>
          </p:cNvPr>
          <p:cNvSpPr>
            <a:spLocks noGrp="1"/>
          </p:cNvSpPr>
          <p:nvPr>
            <p:ph type="dt" sz="half" idx="10"/>
          </p:nvPr>
        </p:nvSpPr>
        <p:spPr/>
        <p:txBody>
          <a:bodyPr/>
          <a:lstStyle/>
          <a:p>
            <a:pPr>
              <a:defRPr/>
            </a:pPr>
            <a:fld id="{FF504CE7-D54B-4E54-A3DF-AE0BE5A735AF}" type="datetime1">
              <a:rPr lang="en-US" smtClean="0"/>
              <a:pPr>
                <a:defRPr/>
              </a:pPr>
              <a:t>9/24/2017</a:t>
            </a:fld>
            <a:endParaRPr lang="en-US"/>
          </a:p>
        </p:txBody>
      </p:sp>
      <p:sp>
        <p:nvSpPr>
          <p:cNvPr id="8" name="Footer Placeholder 7">
            <a:extLst>
              <a:ext uri="{FF2B5EF4-FFF2-40B4-BE49-F238E27FC236}">
                <a16:creationId xmlns:a16="http://schemas.microsoft.com/office/drawing/2014/main" id="{55FCA146-FA45-4B67-9B24-18ADC3925ED8}"/>
              </a:ext>
            </a:extLst>
          </p:cNvPr>
          <p:cNvSpPr>
            <a:spLocks noGrp="1"/>
          </p:cNvSpPr>
          <p:nvPr>
            <p:ph type="ftr" sz="quarter" idx="11"/>
          </p:nvPr>
        </p:nvSpPr>
        <p:spPr/>
        <p:txBody>
          <a:bodyPr/>
          <a:lstStyle/>
          <a:p>
            <a:pPr>
              <a:defRPr/>
            </a:pPr>
            <a:r>
              <a:rPr lang="en-US"/>
              <a:t>DANIEL 9</a:t>
            </a:r>
          </a:p>
        </p:txBody>
      </p:sp>
      <p:sp>
        <p:nvSpPr>
          <p:cNvPr id="9" name="Slide Number Placeholder 8">
            <a:extLst>
              <a:ext uri="{FF2B5EF4-FFF2-40B4-BE49-F238E27FC236}">
                <a16:creationId xmlns:a16="http://schemas.microsoft.com/office/drawing/2014/main" id="{26DA94DA-C460-44A9-AC07-6B79AA204617}"/>
              </a:ext>
            </a:extLst>
          </p:cNvPr>
          <p:cNvSpPr>
            <a:spLocks noGrp="1"/>
          </p:cNvSpPr>
          <p:nvPr>
            <p:ph type="sldNum" sz="quarter" idx="12"/>
          </p:nvPr>
        </p:nvSpPr>
        <p:spPr/>
        <p:txBody>
          <a:bodyPr/>
          <a:lstStyle/>
          <a:p>
            <a:fld id="{05A3AF22-DA68-4557-8FA9-F0003DD971C0}" type="slidenum">
              <a:rPr lang="en-US" altLang="en-US" smtClean="0"/>
              <a:pPr/>
              <a:t>‹#›</a:t>
            </a:fld>
            <a:endParaRPr lang="en-US" altLang="en-US"/>
          </a:p>
        </p:txBody>
      </p:sp>
    </p:spTree>
    <p:extLst>
      <p:ext uri="{BB962C8B-B14F-4D97-AF65-F5344CB8AC3E}">
        <p14:creationId xmlns:p14="http://schemas.microsoft.com/office/powerpoint/2010/main" val="88351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900A-A15E-4E1A-A178-41219117B5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1EB573-C6C5-4958-8D55-1DA822B0DEE5}"/>
              </a:ext>
            </a:extLst>
          </p:cNvPr>
          <p:cNvSpPr>
            <a:spLocks noGrp="1"/>
          </p:cNvSpPr>
          <p:nvPr>
            <p:ph type="dt" sz="half" idx="10"/>
          </p:nvPr>
        </p:nvSpPr>
        <p:spPr/>
        <p:txBody>
          <a:bodyPr/>
          <a:lstStyle/>
          <a:p>
            <a:pPr>
              <a:defRPr/>
            </a:pPr>
            <a:fld id="{AEFD225A-ACE1-4554-BE1E-F5971DCA109E}" type="datetime1">
              <a:rPr lang="en-US" smtClean="0"/>
              <a:pPr>
                <a:defRPr/>
              </a:pPr>
              <a:t>9/24/2017</a:t>
            </a:fld>
            <a:endParaRPr lang="en-US"/>
          </a:p>
        </p:txBody>
      </p:sp>
      <p:sp>
        <p:nvSpPr>
          <p:cNvPr id="4" name="Footer Placeholder 3">
            <a:extLst>
              <a:ext uri="{FF2B5EF4-FFF2-40B4-BE49-F238E27FC236}">
                <a16:creationId xmlns:a16="http://schemas.microsoft.com/office/drawing/2014/main" id="{7A36D95D-968B-412D-AABE-D6CEB89A0A68}"/>
              </a:ext>
            </a:extLst>
          </p:cNvPr>
          <p:cNvSpPr>
            <a:spLocks noGrp="1"/>
          </p:cNvSpPr>
          <p:nvPr>
            <p:ph type="ftr" sz="quarter" idx="11"/>
          </p:nvPr>
        </p:nvSpPr>
        <p:spPr/>
        <p:txBody>
          <a:bodyPr/>
          <a:lstStyle/>
          <a:p>
            <a:pPr>
              <a:defRPr/>
            </a:pPr>
            <a:r>
              <a:rPr lang="en-US"/>
              <a:t>DANIEL 9</a:t>
            </a:r>
          </a:p>
        </p:txBody>
      </p:sp>
      <p:sp>
        <p:nvSpPr>
          <p:cNvPr id="5" name="Slide Number Placeholder 4">
            <a:extLst>
              <a:ext uri="{FF2B5EF4-FFF2-40B4-BE49-F238E27FC236}">
                <a16:creationId xmlns:a16="http://schemas.microsoft.com/office/drawing/2014/main" id="{F991DB0D-FBE3-453C-AFD3-D1C806E3281E}"/>
              </a:ext>
            </a:extLst>
          </p:cNvPr>
          <p:cNvSpPr>
            <a:spLocks noGrp="1"/>
          </p:cNvSpPr>
          <p:nvPr>
            <p:ph type="sldNum" sz="quarter" idx="12"/>
          </p:nvPr>
        </p:nvSpPr>
        <p:spPr/>
        <p:txBody>
          <a:bodyPr/>
          <a:lstStyle/>
          <a:p>
            <a:fld id="{A9AAAD70-B06D-41F8-A733-97A84FD6A8E2}" type="slidenum">
              <a:rPr lang="en-US" altLang="en-US" smtClean="0"/>
              <a:pPr/>
              <a:t>‹#›</a:t>
            </a:fld>
            <a:endParaRPr lang="en-US" altLang="en-US"/>
          </a:p>
        </p:txBody>
      </p:sp>
    </p:spTree>
    <p:extLst>
      <p:ext uri="{BB962C8B-B14F-4D97-AF65-F5344CB8AC3E}">
        <p14:creationId xmlns:p14="http://schemas.microsoft.com/office/powerpoint/2010/main" val="211172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F4B55-5161-4338-A9FA-A6BD238FC2A1}"/>
              </a:ext>
            </a:extLst>
          </p:cNvPr>
          <p:cNvSpPr>
            <a:spLocks noGrp="1"/>
          </p:cNvSpPr>
          <p:nvPr>
            <p:ph type="dt" sz="half" idx="10"/>
          </p:nvPr>
        </p:nvSpPr>
        <p:spPr/>
        <p:txBody>
          <a:bodyPr/>
          <a:lstStyle/>
          <a:p>
            <a:pPr>
              <a:defRPr/>
            </a:pPr>
            <a:fld id="{5C7FDA95-8E37-4F5D-B545-267E1C3086AA}" type="datetime1">
              <a:rPr lang="en-US" smtClean="0"/>
              <a:pPr>
                <a:defRPr/>
              </a:pPr>
              <a:t>9/24/2017</a:t>
            </a:fld>
            <a:endParaRPr lang="en-US"/>
          </a:p>
        </p:txBody>
      </p:sp>
      <p:sp>
        <p:nvSpPr>
          <p:cNvPr id="3" name="Footer Placeholder 2">
            <a:extLst>
              <a:ext uri="{FF2B5EF4-FFF2-40B4-BE49-F238E27FC236}">
                <a16:creationId xmlns:a16="http://schemas.microsoft.com/office/drawing/2014/main" id="{C6A560EA-0461-4DCF-A19A-5557BE563008}"/>
              </a:ext>
            </a:extLst>
          </p:cNvPr>
          <p:cNvSpPr>
            <a:spLocks noGrp="1"/>
          </p:cNvSpPr>
          <p:nvPr>
            <p:ph type="ftr" sz="quarter" idx="11"/>
          </p:nvPr>
        </p:nvSpPr>
        <p:spPr/>
        <p:txBody>
          <a:bodyPr/>
          <a:lstStyle/>
          <a:p>
            <a:pPr>
              <a:defRPr/>
            </a:pPr>
            <a:r>
              <a:rPr lang="en-US"/>
              <a:t>DANIEL 9</a:t>
            </a:r>
          </a:p>
        </p:txBody>
      </p:sp>
      <p:sp>
        <p:nvSpPr>
          <p:cNvPr id="4" name="Slide Number Placeholder 3">
            <a:extLst>
              <a:ext uri="{FF2B5EF4-FFF2-40B4-BE49-F238E27FC236}">
                <a16:creationId xmlns:a16="http://schemas.microsoft.com/office/drawing/2014/main" id="{A9723255-1375-41C9-8796-950CFED85182}"/>
              </a:ext>
            </a:extLst>
          </p:cNvPr>
          <p:cNvSpPr>
            <a:spLocks noGrp="1"/>
          </p:cNvSpPr>
          <p:nvPr>
            <p:ph type="sldNum" sz="quarter" idx="12"/>
          </p:nvPr>
        </p:nvSpPr>
        <p:spPr/>
        <p:txBody>
          <a:bodyPr/>
          <a:lstStyle/>
          <a:p>
            <a:fld id="{2F8035AE-6347-4C79-B46B-5876506ECC04}" type="slidenum">
              <a:rPr lang="en-US" altLang="en-US" smtClean="0"/>
              <a:pPr/>
              <a:t>‹#›</a:t>
            </a:fld>
            <a:endParaRPr lang="en-US" altLang="en-US"/>
          </a:p>
        </p:txBody>
      </p:sp>
    </p:spTree>
    <p:extLst>
      <p:ext uri="{BB962C8B-B14F-4D97-AF65-F5344CB8AC3E}">
        <p14:creationId xmlns:p14="http://schemas.microsoft.com/office/powerpoint/2010/main" val="365905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6B79-0E9B-4367-9A9F-E5A67B53A0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9987DE1-C392-4400-AD05-A5FC28C0A3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49453-F196-4694-8426-639FE0910F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2409D1-2D53-4F01-B01A-127E99B2DD75}"/>
              </a:ext>
            </a:extLst>
          </p:cNvPr>
          <p:cNvSpPr>
            <a:spLocks noGrp="1"/>
          </p:cNvSpPr>
          <p:nvPr>
            <p:ph type="dt" sz="half" idx="10"/>
          </p:nvPr>
        </p:nvSpPr>
        <p:spPr/>
        <p:txBody>
          <a:bodyPr/>
          <a:lstStyle/>
          <a:p>
            <a:pPr>
              <a:defRPr/>
            </a:pPr>
            <a:fld id="{B5A1E008-091B-4724-91B3-D2E379A83C07}" type="datetime1">
              <a:rPr lang="en-US" smtClean="0"/>
              <a:pPr>
                <a:defRPr/>
              </a:pPr>
              <a:t>9/24/2017</a:t>
            </a:fld>
            <a:endParaRPr lang="en-US"/>
          </a:p>
        </p:txBody>
      </p:sp>
      <p:sp>
        <p:nvSpPr>
          <p:cNvPr id="6" name="Footer Placeholder 5">
            <a:extLst>
              <a:ext uri="{FF2B5EF4-FFF2-40B4-BE49-F238E27FC236}">
                <a16:creationId xmlns:a16="http://schemas.microsoft.com/office/drawing/2014/main" id="{83EEFB18-FFCA-4AEF-BC76-0B0ABC7709BF}"/>
              </a:ext>
            </a:extLst>
          </p:cNvPr>
          <p:cNvSpPr>
            <a:spLocks noGrp="1"/>
          </p:cNvSpPr>
          <p:nvPr>
            <p:ph type="ftr" sz="quarter" idx="11"/>
          </p:nvPr>
        </p:nvSpPr>
        <p:spPr/>
        <p:txBody>
          <a:bodyPr/>
          <a:lstStyle/>
          <a:p>
            <a:pPr>
              <a:defRPr/>
            </a:pPr>
            <a:r>
              <a:rPr lang="en-US"/>
              <a:t>DANIEL 9</a:t>
            </a:r>
          </a:p>
        </p:txBody>
      </p:sp>
      <p:sp>
        <p:nvSpPr>
          <p:cNvPr id="7" name="Slide Number Placeholder 6">
            <a:extLst>
              <a:ext uri="{FF2B5EF4-FFF2-40B4-BE49-F238E27FC236}">
                <a16:creationId xmlns:a16="http://schemas.microsoft.com/office/drawing/2014/main" id="{D621E108-E095-428D-9D5F-E95200E30F71}"/>
              </a:ext>
            </a:extLst>
          </p:cNvPr>
          <p:cNvSpPr>
            <a:spLocks noGrp="1"/>
          </p:cNvSpPr>
          <p:nvPr>
            <p:ph type="sldNum" sz="quarter" idx="12"/>
          </p:nvPr>
        </p:nvSpPr>
        <p:spPr/>
        <p:txBody>
          <a:bodyPr/>
          <a:lstStyle/>
          <a:p>
            <a:fld id="{71BAA97E-3F94-4F39-820E-17EA0821D49F}" type="slidenum">
              <a:rPr lang="en-US" altLang="en-US" smtClean="0"/>
              <a:pPr/>
              <a:t>‹#›</a:t>
            </a:fld>
            <a:endParaRPr lang="en-US" altLang="en-US"/>
          </a:p>
        </p:txBody>
      </p:sp>
    </p:spTree>
    <p:extLst>
      <p:ext uri="{BB962C8B-B14F-4D97-AF65-F5344CB8AC3E}">
        <p14:creationId xmlns:p14="http://schemas.microsoft.com/office/powerpoint/2010/main" val="76087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B16-86E4-4D9F-9786-CF943A2434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5776B9-A881-4E02-A902-4478907F3AA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0C65A1-8DE7-44F8-A598-D00F0CAB27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95E4199-06DB-487A-9B35-C5A5B55A5192}"/>
              </a:ext>
            </a:extLst>
          </p:cNvPr>
          <p:cNvSpPr>
            <a:spLocks noGrp="1"/>
          </p:cNvSpPr>
          <p:nvPr>
            <p:ph type="dt" sz="half" idx="10"/>
          </p:nvPr>
        </p:nvSpPr>
        <p:spPr/>
        <p:txBody>
          <a:bodyPr/>
          <a:lstStyle/>
          <a:p>
            <a:pPr>
              <a:defRPr/>
            </a:pPr>
            <a:fld id="{FC8B7EE9-5144-4E61-A309-D84ED547216D}" type="datetime1">
              <a:rPr lang="en-US" smtClean="0"/>
              <a:pPr>
                <a:defRPr/>
              </a:pPr>
              <a:t>9/24/2017</a:t>
            </a:fld>
            <a:endParaRPr lang="en-US"/>
          </a:p>
        </p:txBody>
      </p:sp>
      <p:sp>
        <p:nvSpPr>
          <p:cNvPr id="6" name="Footer Placeholder 5">
            <a:extLst>
              <a:ext uri="{FF2B5EF4-FFF2-40B4-BE49-F238E27FC236}">
                <a16:creationId xmlns:a16="http://schemas.microsoft.com/office/drawing/2014/main" id="{58E15EF3-4A10-47C3-8294-CD814974DD95}"/>
              </a:ext>
            </a:extLst>
          </p:cNvPr>
          <p:cNvSpPr>
            <a:spLocks noGrp="1"/>
          </p:cNvSpPr>
          <p:nvPr>
            <p:ph type="ftr" sz="quarter" idx="11"/>
          </p:nvPr>
        </p:nvSpPr>
        <p:spPr/>
        <p:txBody>
          <a:bodyPr/>
          <a:lstStyle/>
          <a:p>
            <a:pPr>
              <a:defRPr/>
            </a:pPr>
            <a:r>
              <a:rPr lang="en-US"/>
              <a:t>DANIEL 9</a:t>
            </a:r>
          </a:p>
        </p:txBody>
      </p:sp>
      <p:sp>
        <p:nvSpPr>
          <p:cNvPr id="7" name="Slide Number Placeholder 6">
            <a:extLst>
              <a:ext uri="{FF2B5EF4-FFF2-40B4-BE49-F238E27FC236}">
                <a16:creationId xmlns:a16="http://schemas.microsoft.com/office/drawing/2014/main" id="{96250023-0515-4430-A322-69AEC169293F}"/>
              </a:ext>
            </a:extLst>
          </p:cNvPr>
          <p:cNvSpPr>
            <a:spLocks noGrp="1"/>
          </p:cNvSpPr>
          <p:nvPr>
            <p:ph type="sldNum" sz="quarter" idx="12"/>
          </p:nvPr>
        </p:nvSpPr>
        <p:spPr/>
        <p:txBody>
          <a:bodyPr/>
          <a:lstStyle/>
          <a:p>
            <a:fld id="{88363CCF-4B31-486C-B7A9-5D150F4189CE}" type="slidenum">
              <a:rPr lang="en-US" altLang="en-US" smtClean="0"/>
              <a:pPr/>
              <a:t>‹#›</a:t>
            </a:fld>
            <a:endParaRPr lang="en-US" altLang="en-US"/>
          </a:p>
        </p:txBody>
      </p:sp>
    </p:spTree>
    <p:extLst>
      <p:ext uri="{BB962C8B-B14F-4D97-AF65-F5344CB8AC3E}">
        <p14:creationId xmlns:p14="http://schemas.microsoft.com/office/powerpoint/2010/main" val="155718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78DDA-16B2-4B49-A019-5BF2C4A819C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2DEFD9-8244-4719-B997-7553079DF61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0ABCF-1159-4C5E-A72A-3E0A2642A2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459C0E8-F2EF-45F3-BCAB-6E71146CF94C}" type="datetime1">
              <a:rPr lang="en-US" smtClean="0"/>
              <a:pPr>
                <a:defRPr/>
              </a:pPr>
              <a:t>9/24/2017</a:t>
            </a:fld>
            <a:endParaRPr lang="en-US" dirty="0"/>
          </a:p>
        </p:txBody>
      </p:sp>
      <p:sp>
        <p:nvSpPr>
          <p:cNvPr id="5" name="Footer Placeholder 4">
            <a:extLst>
              <a:ext uri="{FF2B5EF4-FFF2-40B4-BE49-F238E27FC236}">
                <a16:creationId xmlns:a16="http://schemas.microsoft.com/office/drawing/2014/main" id="{EF15E535-88D5-4B09-B9C6-B49ABC052C2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t>DANIEL 9</a:t>
            </a:r>
            <a:endParaRPr lang="en-US" dirty="0"/>
          </a:p>
        </p:txBody>
      </p:sp>
      <p:sp>
        <p:nvSpPr>
          <p:cNvPr id="6" name="Slide Number Placeholder 5">
            <a:extLst>
              <a:ext uri="{FF2B5EF4-FFF2-40B4-BE49-F238E27FC236}">
                <a16:creationId xmlns:a16="http://schemas.microsoft.com/office/drawing/2014/main" id="{AB530586-8014-4450-926E-1D7C4BB76AC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E08848-0C1A-442F-BC71-C4A9575A9F63}" type="slidenum">
              <a:rPr lang="en-US" altLang="en-US" smtClean="0"/>
              <a:pPr/>
              <a:t>‹#›</a:t>
            </a:fld>
            <a:endParaRPr lang="en-US" altLang="en-US" dirty="0"/>
          </a:p>
        </p:txBody>
      </p:sp>
    </p:spTree>
    <p:extLst>
      <p:ext uri="{BB962C8B-B14F-4D97-AF65-F5344CB8AC3E}">
        <p14:creationId xmlns:p14="http://schemas.microsoft.com/office/powerpoint/2010/main" val="12501382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F9A881-4E9F-49F5-BE30-6B38ABFF66B5}"/>
              </a:ext>
            </a:extLst>
          </p:cNvPr>
          <p:cNvSpPr txBox="1">
            <a:spLocks/>
          </p:cNvSpPr>
          <p:nvPr/>
        </p:nvSpPr>
        <p:spPr bwMode="auto">
          <a:xfrm>
            <a:off x="304800" y="228600"/>
            <a:ext cx="8534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THE BOOK OF DANIEL</a:t>
            </a:r>
          </a:p>
        </p:txBody>
      </p:sp>
      <p:pic>
        <p:nvPicPr>
          <p:cNvPr id="14" name="Picture 2" descr="http://slbc.org/wp-content/uploads/2014/09/Book-of-Daniel-weppage.jpg">
            <a:extLst>
              <a:ext uri="{FF2B5EF4-FFF2-40B4-BE49-F238E27FC236}">
                <a16:creationId xmlns:a16="http://schemas.microsoft.com/office/drawing/2014/main" id="{19151F01-92D6-4E0F-8BC1-81C9EEE9AA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1906588"/>
            <a:ext cx="7896225" cy="3200400"/>
          </a:xfrm>
          <a:prstGeom prst="rect">
            <a:avLst/>
          </a:prstGeom>
          <a:noFill/>
          <a:ln w="9525">
            <a:solidFill>
              <a:srgbClr val="FF0000"/>
            </a:solidFill>
            <a:miter lim="800000"/>
            <a:headEnd/>
            <a:tailEnd/>
          </a:ln>
        </p:spPr>
      </p:pic>
      <p:sp>
        <p:nvSpPr>
          <p:cNvPr id="6" name="Rectangle 7">
            <a:extLst>
              <a:ext uri="{FF2B5EF4-FFF2-40B4-BE49-F238E27FC236}">
                <a16:creationId xmlns:a16="http://schemas.microsoft.com/office/drawing/2014/main" id="{84374AE2-8D3F-4006-8CD2-DC5A74C8D7E1}"/>
              </a:ext>
            </a:extLst>
          </p:cNvPr>
          <p:cNvSpPr txBox="1">
            <a:spLocks noChangeArrowheads="1"/>
          </p:cNvSpPr>
          <p:nvPr/>
        </p:nvSpPr>
        <p:spPr bwMode="auto">
          <a:xfrm>
            <a:off x="1600200" y="5410200"/>
            <a:ext cx="594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l" rtl="0" eaLnBrk="0" fontAlgn="base" hangingPunct="0">
              <a:spcBef>
                <a:spcPct val="20000"/>
              </a:spcBef>
              <a:spcAft>
                <a:spcPct val="0"/>
              </a:spcAft>
              <a:buClr>
                <a:schemeClr val="tx1"/>
              </a:buClr>
              <a:buFont typeface="Wingdings" pitchFamily="2" charset="2"/>
              <a:buNone/>
              <a:defRPr sz="24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
                <a:srgbClr val="FFFFFF"/>
              </a:buClr>
              <a:buSzTx/>
              <a:buFont typeface="Wingdings" pitchFamily="2" charset="2"/>
              <a:buNone/>
              <a:tabLst/>
              <a:defRPr/>
            </a:pPr>
            <a:r>
              <a:rPr kumimoji="0" lang="en-US"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Andy Woods, Th.M.., JD., PhD.</a:t>
            </a:r>
          </a:p>
          <a:p>
            <a:pPr marL="0" marR="0" lvl="0" indent="0" algn="ctr" defTabSz="914400" rtl="0" eaLnBrk="1" fontAlgn="base" latinLnBrk="0" hangingPunct="1">
              <a:lnSpc>
                <a:spcPct val="100000"/>
              </a:lnSpc>
              <a:spcBef>
                <a:spcPts val="0"/>
              </a:spcBef>
              <a:spcAft>
                <a:spcPct val="0"/>
              </a:spcAft>
              <a:buClr>
                <a:srgbClr val="FFFFFF"/>
              </a:buClr>
              <a:buSzTx/>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Sr. Pastor, Sugar Land Bible Church</a:t>
            </a:r>
          </a:p>
          <a:p>
            <a:pPr marL="0" marR="0" lvl="0" indent="0" algn="ctr" defTabSz="914400" rtl="0" eaLnBrk="1" fontAlgn="base" latinLnBrk="0" hangingPunct="1">
              <a:lnSpc>
                <a:spcPct val="100000"/>
              </a:lnSpc>
              <a:spcBef>
                <a:spcPts val="0"/>
              </a:spcBef>
              <a:spcAft>
                <a:spcPct val="0"/>
              </a:spcAft>
              <a:buClr>
                <a:srgbClr val="FFFFFF"/>
              </a:buClr>
              <a:buSzTx/>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Chafer Theological Seminary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37351748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Font typeface="Arial" panose="020B0604020202020204" pitchFamily="34" charset="0"/>
              <a:buAutoNum type="alphaUcPeriod"/>
            </a:pPr>
            <a:r>
              <a:rPr lang="en-US" altLang="en-US" sz="3200" b="1" u="sng" dirty="0">
                <a:solidFill>
                  <a:srgbClr val="FFFFCC"/>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the Tribulation period</a:t>
            </a:r>
          </a:p>
        </p:txBody>
      </p:sp>
    </p:spTree>
    <p:extLst>
      <p:ext uri="{BB962C8B-B14F-4D97-AF65-F5344CB8AC3E}">
        <p14:creationId xmlns:p14="http://schemas.microsoft.com/office/powerpoint/2010/main" val="37494036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C62786-BF8D-4B3C-BC66-0B953B4E9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071" y="633741"/>
            <a:ext cx="8327858" cy="5590517"/>
          </a:xfrm>
          <a:prstGeom prst="rect">
            <a:avLst/>
          </a:prstGeom>
          <a:solidFill>
            <a:schemeClr val="tx1"/>
          </a:solidFill>
        </p:spPr>
      </p:pic>
    </p:spTree>
    <p:extLst>
      <p:ext uri="{BB962C8B-B14F-4D97-AF65-F5344CB8AC3E}">
        <p14:creationId xmlns:p14="http://schemas.microsoft.com/office/powerpoint/2010/main" val="6794947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the Tribulation period</a:t>
            </a:r>
          </a:p>
        </p:txBody>
      </p:sp>
    </p:spTree>
    <p:extLst>
      <p:ext uri="{BB962C8B-B14F-4D97-AF65-F5344CB8AC3E}">
        <p14:creationId xmlns:p14="http://schemas.microsoft.com/office/powerpoint/2010/main" val="367276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the Tribulation period</a:t>
            </a:r>
          </a:p>
        </p:txBody>
      </p:sp>
    </p:spTree>
    <p:extLst>
      <p:ext uri="{BB962C8B-B14F-4D97-AF65-F5344CB8AC3E}">
        <p14:creationId xmlns:p14="http://schemas.microsoft.com/office/powerpoint/2010/main" val="4061858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552700" y="228600"/>
            <a:ext cx="4038600" cy="781050"/>
          </a:xfrm>
        </p:spPr>
        <p:txBody>
          <a:bodyPr>
            <a:normAutofit/>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26647533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Font typeface="Arial" panose="020B0604020202020204" pitchFamily="34" charset="0"/>
              <a:buAutoNum type="alphaUcPeriod"/>
            </a:pPr>
            <a:r>
              <a:rPr lang="en-US" altLang="en-US" sz="3200" b="1" u="sng" dirty="0">
                <a:solidFill>
                  <a:srgbClr val="FFFFCC"/>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the Tribulation period</a:t>
            </a:r>
          </a:p>
        </p:txBody>
      </p:sp>
    </p:spTree>
    <p:extLst>
      <p:ext uri="{BB962C8B-B14F-4D97-AF65-F5344CB8AC3E}">
        <p14:creationId xmlns:p14="http://schemas.microsoft.com/office/powerpoint/2010/main" val="7314193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Final 7 years are the Tribulation period</a:t>
            </a:r>
          </a:p>
        </p:txBody>
      </p:sp>
    </p:spTree>
    <p:extLst>
      <p:ext uri="{BB962C8B-B14F-4D97-AF65-F5344CB8AC3E}">
        <p14:creationId xmlns:p14="http://schemas.microsoft.com/office/powerpoint/2010/main" val="2055244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And he will make a firm covenant with the many for one week, but in the middle of the week he will put a stop to sacrifice and grain offering; and on the wing of abominations </a:t>
            </a:r>
            <a:r>
              <a:rPr lang="en-US" sz="3600" i="1" dirty="0">
                <a:solidFill>
                  <a:schemeClr val="bg1"/>
                </a:solidFill>
                <a:effectLst>
                  <a:outerShdw blurRad="38100" dist="38100" dir="2700000" algn="tl">
                    <a:srgbClr val="000000">
                      <a:alpha val="43137"/>
                    </a:srgbClr>
                  </a:outerShdw>
                </a:effectLst>
                <a:latin typeface="+mn-lt"/>
              </a:rPr>
              <a:t>will come</a:t>
            </a:r>
            <a:r>
              <a:rPr lang="en-US" sz="3600" dirty="0">
                <a:solidFill>
                  <a:schemeClr val="bg1"/>
                </a:solidFill>
                <a:effectLst>
                  <a:outerShdw blurRad="38100" dist="38100" dir="2700000" algn="tl">
                    <a:srgbClr val="000000">
                      <a:alpha val="43137"/>
                    </a:srgbClr>
                  </a:outerShdw>
                </a:effectLst>
                <a:latin typeface="+mn-lt"/>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8371791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12908175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And he will make a firm covenant with the many for one week, but in the middle of the week he will put a stop to sacrifice and grain offering; and on the wing of abominations </a:t>
            </a:r>
            <a:r>
              <a:rPr lang="en-US" sz="3600" i="1" dirty="0">
                <a:solidFill>
                  <a:schemeClr val="bg1"/>
                </a:solidFill>
                <a:effectLst>
                  <a:outerShdw blurRad="38100" dist="38100" dir="2700000" algn="tl">
                    <a:srgbClr val="000000">
                      <a:alpha val="43137"/>
                    </a:srgbClr>
                  </a:outerShdw>
                </a:effectLst>
                <a:latin typeface="+mn-lt"/>
              </a:rPr>
              <a:t>will come</a:t>
            </a:r>
            <a:r>
              <a:rPr lang="en-US" sz="3600" dirty="0">
                <a:solidFill>
                  <a:schemeClr val="bg1"/>
                </a:solidFill>
                <a:effectLst>
                  <a:outerShdw blurRad="38100" dist="38100" dir="2700000" algn="tl">
                    <a:srgbClr val="000000">
                      <a:alpha val="43137"/>
                    </a:srgbClr>
                  </a:outerShdw>
                </a:effectLst>
                <a:latin typeface="+mn-lt"/>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D48CAE-5695-4099-A3F7-EFF4B809BA26}"/>
              </a:ext>
            </a:extLst>
          </p:cNvPr>
          <p:cNvSpPr>
            <a:spLocks noGrp="1" noChangeArrowheads="1"/>
          </p:cNvSpPr>
          <p:nvPr>
            <p:ph type="title"/>
          </p:nvPr>
        </p:nvSpPr>
        <p:spPr>
          <a:xfrm>
            <a:off x="2552700" y="228600"/>
            <a:ext cx="4038600" cy="762000"/>
          </a:xfrm>
        </p:spPr>
        <p:txBody>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I. The Setting (1-2)</a:t>
            </a:r>
          </a:p>
        </p:txBody>
      </p:sp>
      <p:sp>
        <p:nvSpPr>
          <p:cNvPr id="27651" name="Rectangle 3">
            <a:extLst>
              <a:ext uri="{FF2B5EF4-FFF2-40B4-BE49-F238E27FC236}">
                <a16:creationId xmlns:a16="http://schemas.microsoft.com/office/drawing/2014/main" id="{16A7AE1F-A24B-4EC7-AD40-BFF773D90591}"/>
              </a:ext>
            </a:extLst>
          </p:cNvPr>
          <p:cNvSpPr>
            <a:spLocks noGrp="1" noChangeArrowheads="1"/>
          </p:cNvSpPr>
          <p:nvPr>
            <p:ph type="body" idx="1"/>
          </p:nvPr>
        </p:nvSpPr>
        <p:spPr>
          <a:xfrm>
            <a:off x="533400" y="1600200"/>
            <a:ext cx="5410200" cy="2362200"/>
          </a:xfrm>
        </p:spPr>
        <p:txBody>
          <a:bodyPr/>
          <a:lstStyle/>
          <a:p>
            <a:pPr marL="457200" indent="-457200" fontAlgn="base">
              <a:spcBef>
                <a:spcPct val="0"/>
              </a:spcBef>
              <a:spcAft>
                <a:spcPts val="3600"/>
              </a:spcAft>
              <a:buClr>
                <a:srgbClr val="00FFFF"/>
              </a:buClr>
              <a:buSzPct val="75000"/>
              <a:buFont typeface="Wingdings" pitchFamily="2" charset="2"/>
              <a:buChar char="n"/>
              <a:defRPr/>
            </a:pP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Historical setting (v.1)</a:t>
            </a:r>
          </a:p>
          <a:p>
            <a:pPr marL="457200" indent="-457200" fontAlgn="base">
              <a:spcBef>
                <a:spcPct val="0"/>
              </a:spcBef>
              <a:spcAft>
                <a:spcPts val="3600"/>
              </a:spcAft>
              <a:buClr>
                <a:srgbClr val="00FFFF"/>
              </a:buClr>
              <a:buSzPct val="75000"/>
              <a:buFont typeface="Wingdings" pitchFamily="2" charset="2"/>
              <a:buChar char="n"/>
              <a:defRPr/>
            </a:pPr>
            <a:r>
              <a:rPr lang="en-US" altLang="en-US" sz="3600" dirty="0">
                <a:solidFill>
                  <a:schemeClr val="bg1"/>
                </a:solidFill>
                <a:effectLst>
                  <a:outerShdw blurRad="38100" dist="38100" dir="2700000" algn="tl">
                    <a:srgbClr val="000000">
                      <a:alpha val="43137"/>
                    </a:srgbClr>
                  </a:outerShdw>
                </a:effectLst>
                <a:latin typeface="Calibri" panose="020F0502020204030204" pitchFamily="34" charset="0"/>
              </a:rPr>
              <a:t>Prophetic setting (v.2)</a:t>
            </a:r>
          </a:p>
        </p:txBody>
      </p:sp>
      <p:pic>
        <p:nvPicPr>
          <p:cNvPr id="6" name="Picture 4" descr="C:\WINDOWS\Application Data\Microsoft\Media Catalog\Downloaded Clips\cl26\j0096331.wmf">
            <a:extLst>
              <a:ext uri="{FF2B5EF4-FFF2-40B4-BE49-F238E27FC236}">
                <a16:creationId xmlns:a16="http://schemas.microsoft.com/office/drawing/2014/main" id="{83AA42BB-EE2D-4638-9586-E08EABFA13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1295399"/>
            <a:ext cx="2971800" cy="36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5421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5" y="746528"/>
            <a:ext cx="8900931" cy="5364945"/>
          </a:xfrm>
          <a:prstGeom prst="rect">
            <a:avLst/>
          </a:prstGeom>
          <a:solidFill>
            <a:schemeClr val="tx1"/>
          </a:solidFill>
        </p:spPr>
      </p:pic>
    </p:spTree>
    <p:extLst>
      <p:ext uri="{BB962C8B-B14F-4D97-AF65-F5344CB8AC3E}">
        <p14:creationId xmlns:p14="http://schemas.microsoft.com/office/powerpoint/2010/main" val="35782250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2" descr="http://www.softwareag.com/blog/reality_check/wp-content/uploads/2013/06/Stopwatch_02.png">
            <a:extLst>
              <a:ext uri="{FF2B5EF4-FFF2-40B4-BE49-F238E27FC236}">
                <a16:creationId xmlns:a16="http://schemas.microsoft.com/office/drawing/2014/main" id="{CF4ECBC1-8ABC-4ED1-A08A-0151F24FAF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36133-DB08-4AEA-A56B-3E637DBA14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457" y="987341"/>
            <a:ext cx="8279086" cy="4883319"/>
          </a:xfrm>
          <a:prstGeom prst="rect">
            <a:avLst/>
          </a:prstGeom>
          <a:solidFill>
            <a:schemeClr val="tx1"/>
          </a:solid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5" y="746528"/>
            <a:ext cx="8900931" cy="5364945"/>
          </a:xfrm>
          <a:prstGeom prst="rect">
            <a:avLst/>
          </a:prstGeom>
          <a:solidFill>
            <a:schemeClr val="tx1"/>
          </a:solidFill>
        </p:spPr>
      </p:pic>
    </p:spTree>
    <p:extLst>
      <p:ext uri="{BB962C8B-B14F-4D97-AF65-F5344CB8AC3E}">
        <p14:creationId xmlns:p14="http://schemas.microsoft.com/office/powerpoint/2010/main" val="15972273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 y="785079"/>
            <a:ext cx="8458200" cy="528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4648200"/>
          </a:xfrm>
        </p:spPr>
        <p:txBody>
          <a:bodyPr>
            <a:normAutofit/>
          </a:bodyPr>
          <a:lstStyle/>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Rebirth of Israel in 1948</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Israel’s desire for peace</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Rebuild 3rd Jewish temple </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Restore the sacrificial system</a:t>
            </a:r>
          </a:p>
          <a:p>
            <a:pPr marL="0" lvl="1" indent="0" algn="ctr" eaLnBrk="1" hangingPunct="1">
              <a:lnSpc>
                <a:spcPct val="90000"/>
              </a:lnSpc>
              <a:buFontTx/>
              <a:buNone/>
            </a:pPr>
            <a:endParaRPr lang="en-US" altLang="en-US" dirty="0">
              <a:solidFill>
                <a:srgbClr val="FFFFFF"/>
              </a:solidFill>
            </a:endParaRPr>
          </a:p>
        </p:txBody>
      </p:sp>
      <p:sp>
        <p:nvSpPr>
          <p:cNvPr id="2" name="Rectangle 1">
            <a:extLst>
              <a:ext uri="{FF2B5EF4-FFF2-40B4-BE49-F238E27FC236}">
                <a16:creationId xmlns:a16="http://schemas.microsoft.com/office/drawing/2014/main" id="{0CA0A864-6397-420D-A320-94C7AF3AF4C0}"/>
              </a:ext>
            </a:extLst>
          </p:cNvPr>
          <p:cNvSpPr/>
          <p:nvPr/>
        </p:nvSpPr>
        <p:spPr>
          <a:xfrm>
            <a:off x="2286000" y="6324600"/>
            <a:ext cx="3981283"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Source: Randall Price “Ready to Rebuild”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4648200"/>
          </a:xfrm>
        </p:spPr>
        <p:txBody>
          <a:bodyPr>
            <a:normAutofit/>
          </a:bodyPr>
          <a:lstStyle/>
          <a:p>
            <a:pPr marL="457200" indent="-457200"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Rebirth of Israel in 1948</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Israel’s desire for peace</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Rebuild 3rd Jewish temple </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Restore the sacrificial system</a:t>
            </a:r>
          </a:p>
          <a:p>
            <a:pPr marL="0" lvl="1" indent="0" algn="ctr" eaLnBrk="1" hangingPunct="1">
              <a:lnSpc>
                <a:spcPct val="90000"/>
              </a:lnSpc>
              <a:buFontTx/>
              <a:buNone/>
            </a:pPr>
            <a:endParaRPr lang="en-US" altLang="en-US" dirty="0">
              <a:solidFill>
                <a:srgbClr val="FFFFFF"/>
              </a:solidFill>
            </a:endParaRPr>
          </a:p>
        </p:txBody>
      </p:sp>
      <p:sp>
        <p:nvSpPr>
          <p:cNvPr id="2" name="Rectangle 1">
            <a:extLst>
              <a:ext uri="{FF2B5EF4-FFF2-40B4-BE49-F238E27FC236}">
                <a16:creationId xmlns:a16="http://schemas.microsoft.com/office/drawing/2014/main" id="{0CA0A864-6397-420D-A320-94C7AF3AF4C0}"/>
              </a:ext>
            </a:extLst>
          </p:cNvPr>
          <p:cNvSpPr/>
          <p:nvPr/>
        </p:nvSpPr>
        <p:spPr>
          <a:xfrm>
            <a:off x="2286000" y="6324600"/>
            <a:ext cx="3981283"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Source: Randall Price “Ready to Rebuild”</a:t>
            </a:r>
          </a:p>
        </p:txBody>
      </p:sp>
    </p:spTree>
    <p:extLst>
      <p:ext uri="{BB962C8B-B14F-4D97-AF65-F5344CB8AC3E}">
        <p14:creationId xmlns:p14="http://schemas.microsoft.com/office/powerpoint/2010/main" val="34551642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019300" y="228600"/>
            <a:ext cx="5105400" cy="1066800"/>
          </a:xfrm>
        </p:spPr>
        <p:txBody>
          <a:bodyPr/>
          <a:lstStyle/>
          <a:p>
            <a:pPr algn="ctr">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John </a:t>
            </a:r>
            <a:r>
              <a:rPr lang="en-US" sz="4000" dirty="0" err="1">
                <a:solidFill>
                  <a:srgbClr val="00FFFF"/>
                </a:solidFill>
                <a:effectLst>
                  <a:outerShdw blurRad="38100" dist="38100" dir="2700000" algn="tl">
                    <a:srgbClr val="000000">
                      <a:alpha val="43137"/>
                    </a:srgbClr>
                  </a:outerShdw>
                </a:effectLst>
                <a:latin typeface="Calibri" panose="020F0502020204030204" pitchFamily="34" charset="0"/>
              </a:rPr>
              <a:t>Walvoord</a:t>
            </a:r>
            <a:br>
              <a:rPr lang="en-US" sz="2000" dirty="0">
                <a:solidFill>
                  <a:schemeClr val="bg1"/>
                </a:solidFill>
                <a:effectLst>
                  <a:outerShdw blurRad="38100" dist="38100" dir="2700000" algn="tl">
                    <a:srgbClr val="000000">
                      <a:alpha val="43137"/>
                    </a:srgbClr>
                  </a:outerShdw>
                </a:effectLst>
                <a:latin typeface="Calibri" panose="020F0502020204030204" pitchFamily="34" charset="0"/>
              </a:rPr>
            </a:br>
            <a:r>
              <a:rPr lang="en-US" sz="2000" i="1" dirty="0">
                <a:solidFill>
                  <a:schemeClr val="bg1"/>
                </a:solidFill>
                <a:effectLst>
                  <a:outerShdw blurRad="38100" dist="38100" dir="2700000" algn="tl">
                    <a:srgbClr val="000000">
                      <a:alpha val="43137"/>
                    </a:srgbClr>
                  </a:outerShdw>
                </a:effectLst>
                <a:latin typeface="Calibri" panose="020F0502020204030204" pitchFamily="34" charset="0"/>
              </a:rPr>
              <a:t>Israel in Prophecy, </a:t>
            </a: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Page 26</a:t>
            </a:r>
          </a:p>
        </p:txBody>
      </p:sp>
      <p:sp>
        <p:nvSpPr>
          <p:cNvPr id="16387" name="Rectangle 3"/>
          <p:cNvSpPr>
            <a:spLocks noGrp="1" noChangeArrowheads="1"/>
          </p:cNvSpPr>
          <p:nvPr>
            <p:ph type="body" idx="1"/>
          </p:nvPr>
        </p:nvSpPr>
        <p:spPr>
          <a:xfrm>
            <a:off x="2209800" y="1524000"/>
            <a:ext cx="6781800" cy="4876800"/>
          </a:xfrm>
        </p:spPr>
        <p:txBody>
          <a:bodyPr/>
          <a:lstStyle/>
          <a:p>
            <a:pPr marL="0" indent="0" algn="just">
              <a:buFontTx/>
              <a:buNone/>
              <a:defRPr/>
            </a:pPr>
            <a:r>
              <a:rPr lang="en-US" sz="3000" i="1"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Of the many peculiar phenomena which characterize the present generation, few events can claim equal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significance</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as far as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prophecy</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is concerned with that of the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return of Israel to their land</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It constitutes a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preparation</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for the end of the age, the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setting</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 for the coming of the Lord for His church, and </a:t>
            </a:r>
            <a:r>
              <a:rPr lang="en-US" sz="30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fulfillment of Israel’s prophetic destiny</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rPr>
              <a:t>.</a:t>
            </a:r>
            <a:r>
              <a:rPr lang="en-US" sz="3000" i="1" dirty="0">
                <a:solidFill>
                  <a:schemeClr val="bg1"/>
                </a:solidFill>
                <a:effectLst>
                  <a:outerShdw blurRad="38100" dist="38100" dir="2700000" algn="tl">
                    <a:srgbClr val="000000">
                      <a:alpha val="43137"/>
                    </a:srgbClr>
                  </a:outerShdw>
                </a:effectLst>
                <a:latin typeface="Calibri" panose="020F0502020204030204" pitchFamily="34" charset="0"/>
              </a:rPr>
              <a:t>”</a:t>
            </a:r>
          </a:p>
        </p:txBody>
      </p:sp>
      <p:pic>
        <p:nvPicPr>
          <p:cNvPr id="105474" name="Picture 2" descr="Image result for John f. walvoo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399" y="1676400"/>
            <a:ext cx="1979497" cy="2362200"/>
          </a:xfrm>
          <a:prstGeom prst="rect">
            <a:avLst/>
          </a:prstGeom>
          <a:noFill/>
        </p:spPr>
      </p:pic>
    </p:spTree>
    <p:extLst>
      <p:ext uri="{BB962C8B-B14F-4D97-AF65-F5344CB8AC3E}">
        <p14:creationId xmlns:p14="http://schemas.microsoft.com/office/powerpoint/2010/main" val="5359219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4648200"/>
          </a:xfrm>
        </p:spPr>
        <p:txBody>
          <a:bodyPr>
            <a:normAutofit/>
          </a:bodyPr>
          <a:lstStyle/>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Rebirth of Israel in 1948</a:t>
            </a:r>
          </a:p>
          <a:p>
            <a:pPr marL="457200" indent="-457200"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Israel’s desire for peace</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Rebuild 3rd Jewish temple </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Restore the sacrificial system</a:t>
            </a:r>
          </a:p>
          <a:p>
            <a:pPr marL="0" lvl="1" indent="0" algn="ctr" eaLnBrk="1" hangingPunct="1">
              <a:lnSpc>
                <a:spcPct val="90000"/>
              </a:lnSpc>
              <a:buFontTx/>
              <a:buNone/>
            </a:pPr>
            <a:endParaRPr lang="en-US" altLang="en-US" dirty="0">
              <a:solidFill>
                <a:srgbClr val="FFFFFF"/>
              </a:solidFill>
            </a:endParaRPr>
          </a:p>
        </p:txBody>
      </p:sp>
      <p:sp>
        <p:nvSpPr>
          <p:cNvPr id="2" name="Rectangle 1">
            <a:extLst>
              <a:ext uri="{FF2B5EF4-FFF2-40B4-BE49-F238E27FC236}">
                <a16:creationId xmlns:a16="http://schemas.microsoft.com/office/drawing/2014/main" id="{0CA0A864-6397-420D-A320-94C7AF3AF4C0}"/>
              </a:ext>
            </a:extLst>
          </p:cNvPr>
          <p:cNvSpPr/>
          <p:nvPr/>
        </p:nvSpPr>
        <p:spPr>
          <a:xfrm>
            <a:off x="2286000" y="6324600"/>
            <a:ext cx="3981283"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Source: Randall Price “Ready to Rebuild”</a:t>
            </a:r>
          </a:p>
        </p:txBody>
      </p:sp>
    </p:spTree>
    <p:extLst>
      <p:ext uri="{BB962C8B-B14F-4D97-AF65-F5344CB8AC3E}">
        <p14:creationId xmlns:p14="http://schemas.microsoft.com/office/powerpoint/2010/main" val="25436434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306" y="1113235"/>
            <a:ext cx="8815388" cy="463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036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06">
            <a:extLst>
              <a:ext uri="{FF2B5EF4-FFF2-40B4-BE49-F238E27FC236}">
                <a16:creationId xmlns:a16="http://schemas.microsoft.com/office/drawing/2014/main" id="{E1F9B0AE-FB8D-44FE-B3C0-9D624F569D3A}"/>
              </a:ext>
            </a:extLst>
          </p:cNvPr>
          <p:cNvGraphicFramePr>
            <a:graphicFrameLocks/>
          </p:cNvGraphicFramePr>
          <p:nvPr>
            <p:extLst>
              <p:ext uri="{D42A27DB-BD31-4B8C-83A1-F6EECF244321}">
                <p14:modId xmlns:p14="http://schemas.microsoft.com/office/powerpoint/2010/main" val="2589856034"/>
              </p:ext>
            </p:extLst>
          </p:nvPr>
        </p:nvGraphicFramePr>
        <p:xfrm>
          <a:off x="76200" y="228602"/>
          <a:ext cx="8991600" cy="6400797"/>
        </p:xfrm>
        <a:graphic>
          <a:graphicData uri="http://schemas.openxmlformats.org/drawingml/2006/table">
            <a:tbl>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2"/>
                    </a:ext>
                  </a:extLst>
                </a:gridCol>
                <a:gridCol w="2997200">
                  <a:extLst>
                    <a:ext uri="{9D8B030D-6E8A-4147-A177-3AD203B41FA5}">
                      <a16:colId xmlns:a16="http://schemas.microsoft.com/office/drawing/2014/main" val="20003"/>
                    </a:ext>
                  </a:extLst>
                </a:gridCol>
              </a:tblGrid>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dirty="0">
                          <a:solidFill>
                            <a:srgbClr val="A50021"/>
                          </a:solidFill>
                          <a:latin typeface="Calibri" panose="020F0502020204030204" pitchFamily="34" charset="0"/>
                          <a:cs typeface="Calibri" panose="020F0502020204030204" pitchFamily="34" charset="0"/>
                        </a:rPr>
                        <a:t>CHAPTER AND VERSE IN DANIEL</a:t>
                      </a:r>
                      <a:endParaRPr kumimoji="1" lang="en-US" altLang="en-US" sz="2400" dirty="0">
                        <a:solidFill>
                          <a:srgbClr val="A50021"/>
                        </a:solidFill>
                        <a:latin typeface="Calibri" panose="020F0502020204030204" pitchFamily="34" charset="0"/>
                        <a:cs typeface="Calibri" panose="020F0502020204030204" pitchFamily="34" charset="0"/>
                      </a:endParaRP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CHRONOLOGICAL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BIBLICAL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605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Jehoiakim</a:t>
                      </a:r>
                      <a:endPar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1"/>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603</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nd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Nebuchadnezzar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2"/>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Sat. night 10/12/539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Hoehner</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3"/>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7:1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553</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st</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4"/>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8:1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551</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98477163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9:1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538</a:t>
                      </a:r>
                      <a:endPar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1</a:t>
                      </a:r>
                      <a:r>
                        <a:rPr kumimoji="0" lang="en-US" altLang="en-US" sz="2400" b="1" i="0" u="sng" strike="noStrike" kern="1200" cap="none" normalizeH="0" baseline="30000" dirty="0">
                          <a:ln>
                            <a:noFill/>
                          </a:ln>
                          <a:solidFill>
                            <a:srgbClr val="0000FF"/>
                          </a:solidFill>
                          <a:effectLst/>
                          <a:latin typeface="Calibri" panose="020F0502020204030204" pitchFamily="34" charset="0"/>
                          <a:ea typeface="+mn-ea"/>
                          <a:cs typeface="Calibri" panose="020F0502020204030204" pitchFamily="34" charset="0"/>
                        </a:rPr>
                        <a:t>st</a:t>
                      </a: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 year of Darius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982839911"/>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536</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Cyrus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812778387"/>
                  </a:ext>
                </a:extLst>
              </a:tr>
            </a:tbl>
          </a:graphicData>
        </a:graphic>
      </p:graphicFrame>
    </p:spTree>
    <p:extLst>
      <p:ext uri="{BB962C8B-B14F-4D97-AF65-F5344CB8AC3E}">
        <p14:creationId xmlns:p14="http://schemas.microsoft.com/office/powerpoint/2010/main" val="9308837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EF9D5389-245B-46B6-B3B3-CDA8C77000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518" y="1200150"/>
            <a:ext cx="7582965" cy="445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37C3469B-CA15-404F-8F1F-162F71AF313D}"/>
              </a:ext>
            </a:extLst>
          </p:cNvPr>
          <p:cNvSpPr/>
          <p:nvPr/>
        </p:nvSpPr>
        <p:spPr bwMode="auto">
          <a:xfrm>
            <a:off x="7258050" y="3714750"/>
            <a:ext cx="971550" cy="457200"/>
          </a:xfrm>
          <a:prstGeom prst="wedgeRoundRectCallout">
            <a:avLst>
              <a:gd name="adj1" fmla="val -232198"/>
              <a:gd name="adj2" fmla="val -324268"/>
              <a:gd name="adj3" fmla="val 16667"/>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pPr>
            <a:r>
              <a:rPr lang="en-US" sz="2400"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6422768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HP Desktop\Pictures\Gog-Magog-Map-Fina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1925" y="231775"/>
            <a:ext cx="8820150" cy="63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0583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4648200"/>
          </a:xfrm>
        </p:spPr>
        <p:txBody>
          <a:bodyPr>
            <a:normAutofit/>
          </a:bodyPr>
          <a:lstStyle/>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Rebirth of Israel in 1948</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Israel’s desire for peace</a:t>
            </a:r>
          </a:p>
          <a:p>
            <a:pPr marL="457200" indent="-457200"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Desire among some Jews to Rebuild 3rd Jewish temple </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Restore the sacrificial system</a:t>
            </a:r>
          </a:p>
          <a:p>
            <a:pPr marL="0" lvl="1" indent="0" algn="ctr" eaLnBrk="1" hangingPunct="1">
              <a:lnSpc>
                <a:spcPct val="90000"/>
              </a:lnSpc>
              <a:buFontTx/>
              <a:buNone/>
            </a:pPr>
            <a:endParaRPr lang="en-US" altLang="en-US" dirty="0">
              <a:solidFill>
                <a:srgbClr val="FFFFFF"/>
              </a:solidFill>
            </a:endParaRPr>
          </a:p>
        </p:txBody>
      </p:sp>
      <p:sp>
        <p:nvSpPr>
          <p:cNvPr id="2" name="Rectangle 1">
            <a:extLst>
              <a:ext uri="{FF2B5EF4-FFF2-40B4-BE49-F238E27FC236}">
                <a16:creationId xmlns:a16="http://schemas.microsoft.com/office/drawing/2014/main" id="{0CA0A864-6397-420D-A320-94C7AF3AF4C0}"/>
              </a:ext>
            </a:extLst>
          </p:cNvPr>
          <p:cNvSpPr/>
          <p:nvPr/>
        </p:nvSpPr>
        <p:spPr>
          <a:xfrm>
            <a:off x="2286000" y="6324600"/>
            <a:ext cx="3981283"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Source: Randall Price “Ready to Rebuild”</a:t>
            </a:r>
          </a:p>
        </p:txBody>
      </p:sp>
    </p:spTree>
    <p:extLst>
      <p:ext uri="{BB962C8B-B14F-4D97-AF65-F5344CB8AC3E}">
        <p14:creationId xmlns:p14="http://schemas.microsoft.com/office/powerpoint/2010/main" val="7454839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6962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7343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Font typeface="Arial" panose="020B0604020202020204" pitchFamily="34" charset="0"/>
              <a:buAutoNum type="alphaUcPeriod"/>
            </a:pPr>
            <a:r>
              <a:rPr lang="en-US" altLang="en-US" sz="3200" b="1" u="sng" dirty="0">
                <a:solidFill>
                  <a:srgbClr val="FFFFCC"/>
                </a:solidFill>
                <a:latin typeface="Calibri" panose="020F0502020204030204" pitchFamily="34" charset="0"/>
              </a:rPr>
              <a:t>Antichrist's temple (Dan 9:27; Matt 24:15; 2 </a:t>
            </a:r>
            <a:r>
              <a:rPr lang="en-US" altLang="en-US" sz="3200" b="1" u="sng" dirty="0" err="1">
                <a:solidFill>
                  <a:srgbClr val="FFFFCC"/>
                </a:solidFill>
                <a:latin typeface="Calibri" panose="020F0502020204030204" pitchFamily="34" charset="0"/>
              </a:rPr>
              <a:t>Thess</a:t>
            </a:r>
            <a:r>
              <a:rPr lang="en-US" altLang="en-US" sz="3200" b="1" u="sng" dirty="0">
                <a:solidFill>
                  <a:srgbClr val="FFFFCC"/>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16066992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299" y="457200"/>
            <a:ext cx="7821402" cy="5943600"/>
          </a:xfrm>
          <a:prstGeom prst="rect">
            <a:avLst/>
          </a:prstGeom>
          <a:solidFill>
            <a:schemeClr val="tx1"/>
          </a:solidFill>
        </p:spPr>
      </p:pic>
    </p:spTree>
    <p:extLst>
      <p:ext uri="{BB962C8B-B14F-4D97-AF65-F5344CB8AC3E}">
        <p14:creationId xmlns:p14="http://schemas.microsoft.com/office/powerpoint/2010/main" val="3145808842"/>
      </p:ext>
    </p:extLst>
  </p:cSld>
  <p:clrMapOvr>
    <a:masterClrMapping/>
  </p:clrMapOvr>
  <mc:AlternateContent xmlns:mc="http://schemas.openxmlformats.org/markup-compatibility/2006" xmlns:p14="http://schemas.microsoft.com/office/powerpoint/2010/main">
    <mc:Choice Requires="p14">
      <p:transition p14:dur="0" advTm="40141"/>
    </mc:Choice>
    <mc:Fallback xmlns="">
      <p:transition advTm="40141"/>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e mount ark.jpg">
            <a:extLst>
              <a:ext uri="{FF2B5EF4-FFF2-40B4-BE49-F238E27FC236}">
                <a16:creationId xmlns:a16="http://schemas.microsoft.com/office/drawing/2014/main" id="{C05D7A36-8C83-41D6-B6BF-7956C7661CD6}"/>
              </a:ext>
            </a:extLst>
          </p:cNvPr>
          <p:cNvPicPr>
            <a:picLocks noChangeAspect="1"/>
          </p:cNvPicPr>
          <p:nvPr/>
        </p:nvPicPr>
        <p:blipFill>
          <a:blip r:embed="rId2" cstate="print"/>
          <a:stretch>
            <a:fillRect/>
          </a:stretch>
        </p:blipFill>
        <p:spPr>
          <a:xfrm>
            <a:off x="1409700" y="266700"/>
            <a:ext cx="6324600" cy="63246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73FBC-8874-49C4-B79A-9C4A6AA435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069" y="685562"/>
            <a:ext cx="7443861"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19D3B-4E7D-456A-B702-4932575727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210" y="1234250"/>
            <a:ext cx="8815580" cy="438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Placeholder 4" descr="IMG_4014.JPG"/>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486025" y="228600"/>
            <a:ext cx="4171950" cy="6378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5621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D48CAE-5695-4099-A3F7-EFF4B809BA26}"/>
              </a:ext>
            </a:extLst>
          </p:cNvPr>
          <p:cNvSpPr>
            <a:spLocks noGrp="1" noChangeArrowheads="1"/>
          </p:cNvSpPr>
          <p:nvPr>
            <p:ph type="title"/>
          </p:nvPr>
        </p:nvSpPr>
        <p:spPr>
          <a:xfrm>
            <a:off x="2552700" y="228600"/>
            <a:ext cx="4038600" cy="762000"/>
          </a:xfrm>
        </p:spPr>
        <p:txBody>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I. The Setting (1-2)</a:t>
            </a:r>
          </a:p>
        </p:txBody>
      </p:sp>
      <p:sp>
        <p:nvSpPr>
          <p:cNvPr id="27651" name="Rectangle 3">
            <a:extLst>
              <a:ext uri="{FF2B5EF4-FFF2-40B4-BE49-F238E27FC236}">
                <a16:creationId xmlns:a16="http://schemas.microsoft.com/office/drawing/2014/main" id="{16A7AE1F-A24B-4EC7-AD40-BFF773D90591}"/>
              </a:ext>
            </a:extLst>
          </p:cNvPr>
          <p:cNvSpPr>
            <a:spLocks noGrp="1" noChangeArrowheads="1"/>
          </p:cNvSpPr>
          <p:nvPr>
            <p:ph type="body" idx="1"/>
          </p:nvPr>
        </p:nvSpPr>
        <p:spPr>
          <a:xfrm>
            <a:off x="533400" y="1600200"/>
            <a:ext cx="5410200" cy="2362200"/>
          </a:xfrm>
        </p:spPr>
        <p:txBody>
          <a:bodyPr/>
          <a:lstStyle/>
          <a:p>
            <a:pPr marL="457200" indent="-457200" fontAlgn="base">
              <a:spcBef>
                <a:spcPct val="0"/>
              </a:spcBef>
              <a:spcAft>
                <a:spcPts val="3600"/>
              </a:spcAft>
              <a:buClr>
                <a:srgbClr val="00FFFF"/>
              </a:buClr>
              <a:buSzPct val="75000"/>
              <a:buFont typeface="Wingdings" pitchFamily="2" charset="2"/>
              <a:buChar char="n"/>
              <a:defRPr/>
            </a:pPr>
            <a:r>
              <a:rPr lang="en-US" altLang="en-US" sz="3600" dirty="0">
                <a:solidFill>
                  <a:schemeClr val="bg1"/>
                </a:solidFill>
                <a:effectLst>
                  <a:outerShdw blurRad="38100" dist="38100" dir="2700000" algn="tl">
                    <a:srgbClr val="000000">
                      <a:alpha val="43137"/>
                    </a:srgbClr>
                  </a:outerShdw>
                </a:effectLst>
                <a:latin typeface="Calibri" panose="020F0502020204030204" pitchFamily="34" charset="0"/>
              </a:rPr>
              <a:t>Historical setting (v.1)</a:t>
            </a:r>
          </a:p>
          <a:p>
            <a:pPr marL="457200" indent="-457200" fontAlgn="base">
              <a:spcBef>
                <a:spcPct val="0"/>
              </a:spcBef>
              <a:spcAft>
                <a:spcPts val="3600"/>
              </a:spcAft>
              <a:buClr>
                <a:srgbClr val="00FFFF"/>
              </a:buClr>
              <a:buSzPct val="75000"/>
              <a:buFont typeface="Wingdings" pitchFamily="2" charset="2"/>
              <a:buChar char="n"/>
              <a:defRPr/>
            </a:pP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Prophetic setting (v.2)</a:t>
            </a:r>
          </a:p>
        </p:txBody>
      </p:sp>
      <p:pic>
        <p:nvPicPr>
          <p:cNvPr id="6" name="Picture 4" descr="C:\WINDOWS\Application Data\Microsoft\Media Catalog\Downloaded Clips\cl26\j0096331.wmf">
            <a:extLst>
              <a:ext uri="{FF2B5EF4-FFF2-40B4-BE49-F238E27FC236}">
                <a16:creationId xmlns:a16="http://schemas.microsoft.com/office/drawing/2014/main" id="{83AA42BB-EE2D-4638-9586-E08EABFA13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1295399"/>
            <a:ext cx="2971800" cy="36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534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14300"/>
            <a:ext cx="8839200" cy="662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56187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a:extLst>
              <a:ext uri="{FF2B5EF4-FFF2-40B4-BE49-F238E27FC236}">
                <a16:creationId xmlns:a16="http://schemas.microsoft.com/office/drawing/2014/main" id="{E2617A88-FFD7-495B-BE22-10B44FAEBF7B}"/>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THE STAGE IS BEING SET</a:t>
            </a:r>
          </a:p>
        </p:txBody>
      </p:sp>
      <p:sp>
        <p:nvSpPr>
          <p:cNvPr id="46086" name="Rectangle 3">
            <a:extLst>
              <a:ext uri="{FF2B5EF4-FFF2-40B4-BE49-F238E27FC236}">
                <a16:creationId xmlns:a16="http://schemas.microsoft.com/office/drawing/2014/main" id="{6C9FB5C5-35C5-4192-83CF-D96535033E46}"/>
              </a:ext>
            </a:extLst>
          </p:cNvPr>
          <p:cNvSpPr>
            <a:spLocks noGrp="1" noChangeArrowheads="1"/>
          </p:cNvSpPr>
          <p:nvPr>
            <p:ph idx="1"/>
          </p:nvPr>
        </p:nvSpPr>
        <p:spPr>
          <a:xfrm>
            <a:off x="342900" y="1143000"/>
            <a:ext cx="8458200" cy="4648200"/>
          </a:xfrm>
        </p:spPr>
        <p:txBody>
          <a:bodyPr>
            <a:normAutofit/>
          </a:bodyPr>
          <a:lstStyle/>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Rebirth of Israel in 1948</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Israel’s desire for peace</a:t>
            </a:r>
          </a:p>
          <a:p>
            <a:pPr marL="457200" indent="-457200" fontAlgn="base">
              <a:lnSpc>
                <a:spcPct val="110000"/>
              </a:lnSpc>
              <a:spcBef>
                <a:spcPts val="0"/>
              </a:spcBef>
              <a:spcAft>
                <a:spcPts val="2400"/>
              </a:spcAft>
              <a:buClr>
                <a:srgbClr val="FF99FF"/>
              </a:buClr>
              <a:buAutoNum type="alphaUcPeriod"/>
            </a:pPr>
            <a:r>
              <a:rPr lang="en-US" altLang="en-US" sz="3200" dirty="0">
                <a:solidFill>
                  <a:srgbClr val="FFFFFF"/>
                </a:solidFill>
              </a:rPr>
              <a:t>Desire among some Jews to Rebuild 3rd Jewish temple </a:t>
            </a:r>
          </a:p>
          <a:p>
            <a:pPr marL="457200" indent="-457200"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Desire among some Jews to Restore the sacrificial system</a:t>
            </a:r>
          </a:p>
          <a:p>
            <a:pPr marL="0" lvl="1" indent="0" algn="ctr" eaLnBrk="1" hangingPunct="1">
              <a:lnSpc>
                <a:spcPct val="90000"/>
              </a:lnSpc>
              <a:buFontTx/>
              <a:buNone/>
            </a:pPr>
            <a:endParaRPr lang="en-US" altLang="en-US" dirty="0">
              <a:solidFill>
                <a:srgbClr val="FFFFFF"/>
              </a:solidFill>
            </a:endParaRPr>
          </a:p>
        </p:txBody>
      </p:sp>
      <p:sp>
        <p:nvSpPr>
          <p:cNvPr id="2" name="Rectangle 1">
            <a:extLst>
              <a:ext uri="{FF2B5EF4-FFF2-40B4-BE49-F238E27FC236}">
                <a16:creationId xmlns:a16="http://schemas.microsoft.com/office/drawing/2014/main" id="{0CA0A864-6397-420D-A320-94C7AF3AF4C0}"/>
              </a:ext>
            </a:extLst>
          </p:cNvPr>
          <p:cNvSpPr/>
          <p:nvPr/>
        </p:nvSpPr>
        <p:spPr>
          <a:xfrm>
            <a:off x="2286000" y="6324600"/>
            <a:ext cx="3981283"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Source: Randall Price “Ready to Rebuild”</a:t>
            </a:r>
          </a:p>
        </p:txBody>
      </p:sp>
    </p:spTree>
    <p:extLst>
      <p:ext uri="{BB962C8B-B14F-4D97-AF65-F5344CB8AC3E}">
        <p14:creationId xmlns:p14="http://schemas.microsoft.com/office/powerpoint/2010/main" val="40623057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457200" y="228600"/>
            <a:ext cx="8229600" cy="2114550"/>
          </a:xfrm>
        </p:spPr>
        <p:txBody>
          <a:bodyPr>
            <a:norm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The Times of Israel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April 6, 2017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r>
              <a:rPr lang="en-US" sz="2700" dirty="0">
                <a:solidFill>
                  <a:schemeClr val="bg1"/>
                </a:solidFill>
                <a:effectLst>
                  <a:outerShdw blurRad="38100" dist="38100" dir="2700000" algn="tl">
                    <a:srgbClr val="000000">
                      <a:alpha val="43137"/>
                    </a:srgbClr>
                  </a:outerShdw>
                </a:effectLst>
              </a:rPr>
              <a:t>In first, sheep slaughtered in Jerusalem Old City in reenactment of Passover sacrifice</a:t>
            </a:r>
          </a:p>
        </p:txBody>
      </p:sp>
      <p:sp>
        <p:nvSpPr>
          <p:cNvPr id="4" name="Rectangle 3">
            <a:extLst>
              <a:ext uri="{FF2B5EF4-FFF2-40B4-BE49-F238E27FC236}">
                <a16:creationId xmlns:a16="http://schemas.microsoft.com/office/drawing/2014/main" id="{4229B4CD-D11C-4140-BE37-E1EDEE7D0393}"/>
              </a:ext>
            </a:extLst>
          </p:cNvPr>
          <p:cNvSpPr/>
          <p:nvPr/>
        </p:nvSpPr>
        <p:spPr>
          <a:xfrm>
            <a:off x="446873" y="2478375"/>
            <a:ext cx="8250254" cy="3046988"/>
          </a:xfrm>
          <a:prstGeom prst="rect">
            <a:avLst/>
          </a:prstGeom>
        </p:spPr>
        <p:txBody>
          <a:bodyPr wrap="square">
            <a:spAutoFit/>
          </a:bodyPr>
          <a:lstStyle/>
          <a:p>
            <a:pPr algn="just"/>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With priests blowing silver trumpets, a group of religious Jews slaughtered a sheep on Thursday in Jerusalem’s Old City to demonstrate the traditional paschal sacrifice, the first time such a reenactment has been held inside the city walls in 2,000 years.”</a:t>
            </a:r>
          </a:p>
        </p:txBody>
      </p:sp>
      <p:sp>
        <p:nvSpPr>
          <p:cNvPr id="5" name="TextBox 4">
            <a:extLst>
              <a:ext uri="{FF2B5EF4-FFF2-40B4-BE49-F238E27FC236}">
                <a16:creationId xmlns:a16="http://schemas.microsoft.com/office/drawing/2014/main" id="{1F7CE0F7-2F4D-4B32-9D69-8F44E8A88E09}"/>
              </a:ext>
            </a:extLst>
          </p:cNvPr>
          <p:cNvSpPr txBox="1"/>
          <p:nvPr/>
        </p:nvSpPr>
        <p:spPr>
          <a:xfrm>
            <a:off x="485775" y="6043136"/>
            <a:ext cx="8172450" cy="738664"/>
          </a:xfrm>
          <a:prstGeom prst="rect">
            <a:avLst/>
          </a:prstGeom>
          <a:noFill/>
        </p:spPr>
        <p:txBody>
          <a:bodyPr wrap="square" rtlCol="0">
            <a:spAutoFit/>
          </a:bodyPr>
          <a:lstStyle/>
          <a:p>
            <a:pPr algn="ctr"/>
            <a:r>
              <a:rPr lang="en-US" sz="2100" dirty="0">
                <a:solidFill>
                  <a:schemeClr val="bg1"/>
                </a:solidFill>
                <a:effectLst>
                  <a:outerShdw blurRad="38100" dist="38100" dir="2700000" algn="tl">
                    <a:srgbClr val="000000">
                      <a:alpha val="43137"/>
                    </a:srgbClr>
                  </a:outerShdw>
                </a:effectLst>
                <a:latin typeface="Calibri" panose="020F0502020204030204" pitchFamily="34" charset="0"/>
              </a:rPr>
              <a:t>http://www.timesofisrael.com/in-a-first-sheep-slaughtered-in-jerusalem-old-city-in-reenactment-of-passover-sacrifice/#comments</a:t>
            </a:r>
          </a:p>
        </p:txBody>
      </p:sp>
    </p:spTree>
    <p:extLst>
      <p:ext uri="{BB962C8B-B14F-4D97-AF65-F5344CB8AC3E}">
        <p14:creationId xmlns:p14="http://schemas.microsoft.com/office/powerpoint/2010/main" val="31433104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Daniel 9:27 = Revelation 6-19</a:t>
            </a: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26842515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And he will make a firm covenant with the many for one week, but in the middle of the week he will put a stop to sacrifice and grain offering; and on the wing of abominations </a:t>
            </a:r>
            <a:r>
              <a:rPr lang="en-US" sz="3600" i="1" dirty="0">
                <a:solidFill>
                  <a:schemeClr val="bg1"/>
                </a:solidFill>
                <a:effectLst>
                  <a:outerShdw blurRad="38100" dist="38100" dir="2700000" algn="tl">
                    <a:srgbClr val="000000">
                      <a:alpha val="43137"/>
                    </a:srgbClr>
                  </a:outerShdw>
                </a:effectLst>
                <a:latin typeface="+mn-lt"/>
              </a:rPr>
              <a:t>will come</a:t>
            </a:r>
            <a:r>
              <a:rPr lang="en-US" sz="3600" dirty="0">
                <a:solidFill>
                  <a:schemeClr val="bg1"/>
                </a:solidFill>
                <a:effectLst>
                  <a:outerShdw blurRad="38100" dist="38100" dir="2700000" algn="tl">
                    <a:srgbClr val="000000">
                      <a:alpha val="43137"/>
                    </a:srgbClr>
                  </a:outerShdw>
                </a:effectLst>
                <a:latin typeface="+mn-lt"/>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40564160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DANIEL 9:27 = REVELATION 6-19</a:t>
            </a: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533400" y="1143001"/>
            <a:ext cx="8077200" cy="43434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Rebuilt temple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Division of the Tribulation into two 3½ year periods (Rev. 11:2. 13:5, 11:3, 12:6, 14)</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  (Rev. 13:1-10)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Destruction of Antichrist (Rev. 19:20)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2nd Coming (Rev. 19:11-21)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5" y="746528"/>
            <a:ext cx="8900931" cy="5364945"/>
          </a:xfrm>
          <a:prstGeom prst="rect">
            <a:avLst/>
          </a:prstGeom>
          <a:solidFill>
            <a:schemeClr val="tx1"/>
          </a:solidFill>
        </p:spPr>
      </p:pic>
    </p:spTree>
    <p:extLst>
      <p:ext uri="{BB962C8B-B14F-4D97-AF65-F5344CB8AC3E}">
        <p14:creationId xmlns:p14="http://schemas.microsoft.com/office/powerpoint/2010/main" val="2746469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305333" y="605190"/>
            <a:ext cx="8533333" cy="5647619"/>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1" y="521095"/>
            <a:ext cx="8762999" cy="5815810"/>
          </a:xfrm>
          <a:prstGeom prst="rect">
            <a:avLst/>
          </a:prstGeom>
          <a:solidFill>
            <a:schemeClr val="tx1"/>
          </a:solidFill>
          <a:ln>
            <a:noFill/>
          </a:ln>
        </p:spPr>
      </p:pic>
    </p:spTree>
    <p:extLst>
      <p:ext uri="{BB962C8B-B14F-4D97-AF65-F5344CB8AC3E}">
        <p14:creationId xmlns:p14="http://schemas.microsoft.com/office/powerpoint/2010/main" val="19566056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D2B763C6-3587-410E-B3BA-AA58F050F564}"/>
              </a:ext>
            </a:extLst>
          </p:cNvPr>
          <p:cNvSpPr>
            <a:spLocks noGrp="1"/>
          </p:cNvSpPr>
          <p:nvPr>
            <p:ph type="title"/>
          </p:nvPr>
        </p:nvSpPr>
        <p:spPr>
          <a:xfrm>
            <a:off x="685800" y="2857500"/>
            <a:ext cx="7772400" cy="1143000"/>
          </a:xfrm>
        </p:spPr>
        <p:txBody>
          <a:bodyPr/>
          <a:lstStyle/>
          <a:p>
            <a:pPr algn="ctr"/>
            <a:r>
              <a:rPr lang="en-US" altLang="en-US" sz="5400" dirty="0">
                <a:solidFill>
                  <a:srgbClr val="00FFFF"/>
                </a:solidFill>
                <a:effectLst>
                  <a:outerShdw blurRad="38100" dist="38100" dir="2700000" algn="tl">
                    <a:srgbClr val="000000">
                      <a:alpha val="43137"/>
                    </a:srgbClr>
                  </a:outerShdw>
                </a:effectLst>
              </a:rPr>
              <a:t>Conclusion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37490690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41877155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7048500" cy="3657600"/>
          </a:xfrm>
        </p:spPr>
        <p:txBody>
          <a:bodyPr>
            <a:no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2940671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201716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7048500" cy="3657600"/>
          </a:xfrm>
        </p:spPr>
        <p:txBody>
          <a:bodyPr>
            <a:no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91872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267368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99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Seventy weeks have been decreed </a:t>
            </a:r>
            <a:r>
              <a:rPr lang="en-US" sz="3600" b="1" u="sng" dirty="0">
                <a:solidFill>
                  <a:srgbClr val="FFFFCC"/>
                </a:solidFill>
                <a:effectLst>
                  <a:outerShdw blurRad="38100" dist="38100" dir="2700000" algn="tl">
                    <a:srgbClr val="000000">
                      <a:alpha val="43137"/>
                    </a:srgbClr>
                  </a:outerShdw>
                </a:effectLst>
                <a:latin typeface="+mn-lt"/>
              </a:rPr>
              <a:t>for your people and your holy city</a:t>
            </a:r>
            <a:r>
              <a:rPr lang="en-US" sz="3600" dirty="0">
                <a:solidFill>
                  <a:schemeClr val="bg1"/>
                </a:solidFill>
                <a:effectLst>
                  <a:outerShdw blurRad="38100" dist="38100" dir="2700000" algn="tl">
                    <a:srgbClr val="000000">
                      <a:alpha val="43137"/>
                    </a:srgbClr>
                  </a:outerShdw>
                </a:effectLst>
                <a:latin typeface="+mn-lt"/>
              </a:rPr>
              <a:t>, to finish the transgression, to make an end of sin, to make atonement for iniquity, to bring in everlasting righteousness, to seal up vision and prophecy and to anoint the most holy </a:t>
            </a:r>
            <a:r>
              <a:rPr lang="en-US" sz="3600" i="1" dirty="0">
                <a:solidFill>
                  <a:schemeClr val="bg1"/>
                </a:solidFill>
                <a:effectLst>
                  <a:outerShdw blurRad="38100" dist="38100" dir="2700000" algn="tl">
                    <a:srgbClr val="000000">
                      <a:alpha val="43137"/>
                    </a:srgbClr>
                  </a:outerShdw>
                </a:effectLst>
                <a:latin typeface="+mn-lt"/>
              </a:rPr>
              <a:t>place</a:t>
            </a:r>
            <a:r>
              <a:rPr lang="en-US" sz="3600" dirty="0">
                <a:solidFill>
                  <a:schemeClr val="bg1"/>
                </a:solidFill>
                <a:effectLst>
                  <a:outerShdw blurRad="38100" dist="38100" dir="2700000" algn="tl">
                    <a:srgbClr val="000000">
                      <a:alpha val="43137"/>
                    </a:srgbClr>
                  </a:outerShdw>
                </a:effectLst>
                <a:latin typeface="+mn-lt"/>
              </a:rPr>
              <a:t>.</a:t>
            </a:r>
            <a:endParaRPr lang="en-US" sz="36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467865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524000" y="304800"/>
            <a:ext cx="6096000" cy="1295400"/>
          </a:xfrm>
        </p:spPr>
        <p:txBody>
          <a:bodyPr>
            <a:normAutofit/>
          </a:bodyPr>
          <a:lstStyle/>
          <a:p>
            <a:pPr algn="ctr" eaLnBrk="1" hangingPunct="1"/>
            <a:r>
              <a:rPr lang="en-US" altLang="en-US" sz="4400" kern="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35843" name="Rectangle 3"/>
          <p:cNvSpPr>
            <a:spLocks noGrp="1" noChangeArrowheads="1"/>
          </p:cNvSpPr>
          <p:nvPr>
            <p:ph type="body" idx="1"/>
          </p:nvPr>
        </p:nvSpPr>
        <p:spPr>
          <a:xfrm>
            <a:off x="1581150" y="1768475"/>
            <a:ext cx="5981700" cy="1965325"/>
          </a:xfrm>
        </p:spPr>
        <p:txBody>
          <a:bodyPr/>
          <a:lstStyle/>
          <a:p>
            <a:pPr marL="0" indent="0" algn="just" eaLnBrk="1" hangingPunct="1">
              <a:lnSpc>
                <a:spcPct val="100000"/>
              </a:lnSpc>
              <a:buFont typeface="Wingdings" pitchFamily="2" charset="2"/>
              <a:buNone/>
              <a:defRPr/>
            </a:pPr>
            <a:r>
              <a:rPr lang="en-US" sz="4000" dirty="0">
                <a:solidFill>
                  <a:schemeClr val="bg1"/>
                </a:solidFill>
                <a:effectLst>
                  <a:outerShdw blurRad="38100" dist="38100" dir="2700000" algn="tl">
                    <a:srgbClr val="000000">
                      <a:alpha val="43137"/>
                    </a:srgbClr>
                  </a:outerShdw>
                </a:effectLst>
              </a:rPr>
              <a:t>Times of the Gentiles are revealed prophetically (2, 7, 8-12) and ethically (1, 3-6)</a:t>
            </a:r>
          </a:p>
          <a:p>
            <a:pPr eaLnBrk="1" hangingPunct="1">
              <a:lnSpc>
                <a:spcPct val="90000"/>
              </a:lnSpc>
              <a:buFont typeface="Wingdings" pitchFamily="2" charset="2"/>
              <a:buNone/>
              <a:defRPr/>
            </a:pPr>
            <a:endParaRPr lang="en-US" sz="3600" dirty="0"/>
          </a:p>
        </p:txBody>
      </p:sp>
      <p:pic>
        <p:nvPicPr>
          <p:cNvPr id="2048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8713" y="4419600"/>
            <a:ext cx="4346575" cy="1681163"/>
          </a:xfrm>
          <a:prstGeom prst="rect">
            <a:avLst/>
          </a:prstGeom>
          <a:noFill/>
          <a:ln w="9525">
            <a:noFill/>
            <a:miter lim="800000"/>
            <a:headEnd/>
            <a:tailEnd/>
          </a:ln>
        </p:spPr>
      </p:pic>
    </p:spTree>
    <p:extLst>
      <p:ext uri="{BB962C8B-B14F-4D97-AF65-F5344CB8AC3E}">
        <p14:creationId xmlns:p14="http://schemas.microsoft.com/office/powerpoint/2010/main" val="297020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496106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99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mn-lt"/>
              </a:rPr>
              <a:t>Seventy weeks</a:t>
            </a:r>
            <a:r>
              <a:rPr lang="en-US" sz="3600" dirty="0">
                <a:solidFill>
                  <a:schemeClr val="bg1"/>
                </a:solidFill>
                <a:effectLst>
                  <a:outerShdw blurRad="38100" dist="38100" dir="2700000" algn="tl">
                    <a:srgbClr val="000000">
                      <a:alpha val="43137"/>
                    </a:srgbClr>
                  </a:outerShdw>
                </a:effectLst>
                <a:latin typeface="+mn-lt"/>
              </a:rPr>
              <a:t> have been decreed for your people and your holy city, to finish the transgression, to make an end of sin, to make atonement for iniquity, to bring in everlasting righteousness, to seal up vision and prophecy and to anoint the most holy </a:t>
            </a:r>
            <a:r>
              <a:rPr lang="en-US" sz="3600" i="1" dirty="0">
                <a:solidFill>
                  <a:schemeClr val="bg1"/>
                </a:solidFill>
                <a:effectLst>
                  <a:outerShdw blurRad="38100" dist="38100" dir="2700000" algn="tl">
                    <a:srgbClr val="000000">
                      <a:alpha val="43137"/>
                    </a:srgbClr>
                  </a:outerShdw>
                </a:effectLst>
                <a:latin typeface="+mn-lt"/>
              </a:rPr>
              <a:t>place</a:t>
            </a:r>
            <a:r>
              <a:rPr lang="en-US" sz="3600" dirty="0">
                <a:solidFill>
                  <a:schemeClr val="bg1"/>
                </a:solidFill>
                <a:effectLst>
                  <a:outerShdw blurRad="38100" dist="38100" dir="2700000" algn="tl">
                    <a:srgbClr val="000000">
                      <a:alpha val="43137"/>
                    </a:srgbClr>
                  </a:outerShdw>
                </a:effectLst>
                <a:latin typeface="+mn-lt"/>
              </a:rPr>
              <a:t>.</a:t>
            </a:r>
            <a:endParaRPr lang="en-US" sz="36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814335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3362389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a:extLst>
              <a:ext uri="{FF2B5EF4-FFF2-40B4-BE49-F238E27FC236}">
                <a16:creationId xmlns:a16="http://schemas.microsoft.com/office/drawing/2014/main" id="{EEA4D447-9B92-4AF9-9795-D662D6683AF0}"/>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rPr>
              <a:t>360-day YEARS</a:t>
            </a:r>
          </a:p>
        </p:txBody>
      </p:sp>
      <p:sp>
        <p:nvSpPr>
          <p:cNvPr id="11270" name="Rectangle 3">
            <a:extLst>
              <a:ext uri="{FF2B5EF4-FFF2-40B4-BE49-F238E27FC236}">
                <a16:creationId xmlns:a16="http://schemas.microsoft.com/office/drawing/2014/main" id="{A6C42519-2F6F-4185-9747-3419FF92581C}"/>
              </a:ext>
            </a:extLst>
          </p:cNvPr>
          <p:cNvSpPr>
            <a:spLocks noGrp="1" noChangeArrowheads="1"/>
          </p:cNvSpPr>
          <p:nvPr>
            <p:ph idx="1"/>
          </p:nvPr>
        </p:nvSpPr>
        <p:spPr>
          <a:xfrm>
            <a:off x="685800" y="1143000"/>
            <a:ext cx="7772400" cy="5410200"/>
          </a:xfrm>
        </p:spPr>
        <p:txBody>
          <a:bodyPr>
            <a:normAutofit/>
          </a:bodyPr>
          <a:lstStyle/>
          <a:p>
            <a:pPr marL="457200" indent="-457200" fontAlgn="base">
              <a:lnSpc>
                <a:spcPct val="100000"/>
              </a:lnSpc>
              <a:spcBef>
                <a:spcPts val="0"/>
              </a:spcBef>
              <a:spcAft>
                <a:spcPts val="600"/>
              </a:spcAft>
              <a:buClr>
                <a:srgbClr val="FF99FF"/>
              </a:buClr>
              <a:buAutoNum type="alphaUcPeriod"/>
            </a:pPr>
            <a:r>
              <a:rPr lang="en-US" altLang="en-US" sz="3200" dirty="0">
                <a:solidFill>
                  <a:srgbClr val="FFFFFF"/>
                </a:solidFill>
                <a:latin typeface="Calibri" panose="020F0502020204030204" pitchFamily="34" charset="0"/>
              </a:rPr>
              <a:t>TRIBULATION</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Rev. 11:3  (1260 days)</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Rev. 11:2 (42 months)</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1260 days / 42 months = 30 days per month</a:t>
            </a:r>
          </a:p>
          <a:p>
            <a:pPr marL="914400" lvl="1" indent="-457200" fontAlgn="base">
              <a:lnSpc>
                <a:spcPct val="100000"/>
              </a:lnSpc>
              <a:spcBef>
                <a:spcPts val="0"/>
              </a:spcBef>
              <a:spcAft>
                <a:spcPts val="600"/>
              </a:spcAft>
              <a:buClr>
                <a:srgbClr val="00FFFF"/>
              </a:buClr>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30 days x 12 months = 360 days per year</a:t>
            </a:r>
          </a:p>
          <a:p>
            <a:pPr marL="457200" indent="-457200" fontAlgn="base">
              <a:lnSpc>
                <a:spcPct val="100000"/>
              </a:lnSpc>
              <a:spcBef>
                <a:spcPts val="0"/>
              </a:spcBef>
              <a:spcAft>
                <a:spcPts val="6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THE FLOOD</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Gen. 7:24 (150 days)</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Gen. 7:11; 8:4 (5 months)</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150 days / 5 months  = 30 days per month</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30 days x 12 months = 360 days per year</a:t>
            </a:r>
          </a:p>
        </p:txBody>
      </p:sp>
    </p:spTree>
    <p:extLst>
      <p:ext uri="{BB962C8B-B14F-4D97-AF65-F5344CB8AC3E}">
        <p14:creationId xmlns:p14="http://schemas.microsoft.com/office/powerpoint/2010/main" val="1692743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3321902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Seventy weeks have been decreed for your people and your holy city,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to finish the transgression, to make an end of sin, to make atonement for iniquity, to bring in everlasting righteousness, to seal up vision and prophecy and to anoint the most holy place</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t>
            </a:r>
          </a:p>
        </p:txBody>
      </p:sp>
    </p:spTree>
    <p:extLst>
      <p:ext uri="{BB962C8B-B14F-4D97-AF65-F5344CB8AC3E}">
        <p14:creationId xmlns:p14="http://schemas.microsoft.com/office/powerpoint/2010/main" val="290891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a:extLst>
              <a:ext uri="{FF2B5EF4-FFF2-40B4-BE49-F238E27FC236}">
                <a16:creationId xmlns:a16="http://schemas.microsoft.com/office/drawing/2014/main" id="{070BA06A-50C7-40C3-9335-0FF35FE4003B}"/>
              </a:ext>
            </a:extLst>
          </p:cNvPr>
          <p:cNvSpPr>
            <a:spLocks noGrp="1" noChangeArrowheads="1"/>
          </p:cNvSpPr>
          <p:nvPr>
            <p:ph type="title"/>
          </p:nvPr>
        </p:nvSpPr>
        <p:spPr>
          <a:xfrm>
            <a:off x="381000" y="228600"/>
            <a:ext cx="83820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6 Prophecies WILL BE fulfilled V.24c</a:t>
            </a:r>
          </a:p>
        </p:txBody>
      </p:sp>
      <p:sp>
        <p:nvSpPr>
          <p:cNvPr id="13318" name="Rectangle 3">
            <a:extLst>
              <a:ext uri="{FF2B5EF4-FFF2-40B4-BE49-F238E27FC236}">
                <a16:creationId xmlns:a16="http://schemas.microsoft.com/office/drawing/2014/main" id="{5BCBE21D-F721-4061-838F-377D9DB26B4A}"/>
              </a:ext>
            </a:extLst>
          </p:cNvPr>
          <p:cNvSpPr>
            <a:spLocks noGrp="1" noChangeArrowheads="1"/>
          </p:cNvSpPr>
          <p:nvPr>
            <p:ph idx="1"/>
          </p:nvPr>
        </p:nvSpPr>
        <p:spPr>
          <a:xfrm>
            <a:off x="952500" y="1143000"/>
            <a:ext cx="7239000" cy="3962400"/>
          </a:xfrm>
        </p:spPr>
        <p:txBody>
          <a:bodyPr/>
          <a:lstStyle/>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finish transgression”</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an end of sin”</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atonement for iniquity”</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bring in everlasting righteousness”</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seal up vision and prophecy”</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anoint the most holy place”</a:t>
            </a:r>
          </a:p>
        </p:txBody>
      </p:sp>
      <p:sp>
        <p:nvSpPr>
          <p:cNvPr id="13319" name="Text Box 4">
            <a:extLst>
              <a:ext uri="{FF2B5EF4-FFF2-40B4-BE49-F238E27FC236}">
                <a16:creationId xmlns:a16="http://schemas.microsoft.com/office/drawing/2014/main" id="{088071B1-480B-489F-9529-37FE89CC2373}"/>
              </a:ext>
            </a:extLst>
          </p:cNvPr>
          <p:cNvSpPr txBox="1">
            <a:spLocks noChangeArrowheads="1"/>
          </p:cNvSpPr>
          <p:nvPr/>
        </p:nvSpPr>
        <p:spPr bwMode="auto">
          <a:xfrm>
            <a:off x="876300" y="58674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eaLnBrk="1" hangingPunct="1">
              <a:spcBef>
                <a:spcPct val="50000"/>
              </a:spcBef>
            </a:pPr>
            <a:r>
              <a:rPr lang="en-US" altLang="en-US" sz="2400" dirty="0">
                <a:solidFill>
                  <a:srgbClr val="FFFFFF"/>
                </a:solidFill>
                <a:latin typeface="Calibri" panose="020F0502020204030204" pitchFamily="34" charset="0"/>
              </a:rPr>
              <a:t>Arnold </a:t>
            </a:r>
            <a:r>
              <a:rPr lang="en-US" altLang="en-US" sz="2400" dirty="0" err="1">
                <a:solidFill>
                  <a:srgbClr val="FFFFFF"/>
                </a:solidFill>
                <a:latin typeface="Calibri" panose="020F0502020204030204" pitchFamily="34" charset="0"/>
              </a:rPr>
              <a:t>Fructenbaum</a:t>
            </a:r>
            <a:r>
              <a:rPr lang="en-US" altLang="en-US" sz="2400" dirty="0">
                <a:solidFill>
                  <a:srgbClr val="FFFFFF"/>
                </a:solidFill>
                <a:latin typeface="Calibri" panose="020F0502020204030204" pitchFamily="34" charset="0"/>
              </a:rPr>
              <a:t>, </a:t>
            </a:r>
            <a:r>
              <a:rPr lang="en-US" altLang="en-US" sz="2400" i="1" dirty="0">
                <a:solidFill>
                  <a:srgbClr val="FFFFFF"/>
                </a:solidFill>
                <a:latin typeface="Calibri" panose="020F0502020204030204" pitchFamily="34" charset="0"/>
              </a:rPr>
              <a:t>Footsteps of the Messiah, </a:t>
            </a:r>
            <a:r>
              <a:rPr lang="en-US" altLang="en-US" sz="2400" dirty="0">
                <a:solidFill>
                  <a:srgbClr val="FFFFFF"/>
                </a:solidFill>
                <a:latin typeface="Calibri" panose="020F0502020204030204" pitchFamily="34" charset="0"/>
              </a:rPr>
              <a:t>p.191-4</a:t>
            </a:r>
          </a:p>
        </p:txBody>
      </p:sp>
      <p:pic>
        <p:nvPicPr>
          <p:cNvPr id="2" name="Picture 1">
            <a:extLst>
              <a:ext uri="{FF2B5EF4-FFF2-40B4-BE49-F238E27FC236}">
                <a16:creationId xmlns:a16="http://schemas.microsoft.com/office/drawing/2014/main" id="{5CA5EDB0-126D-4151-BAEA-93F96A755C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255" y="152400"/>
            <a:ext cx="684945" cy="914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153266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9:25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So you are to know and discern </a:t>
            </a:r>
            <a:r>
              <a:rPr lang="en-US" sz="3600" i="1" dirty="0">
                <a:solidFill>
                  <a:schemeClr val="bg1"/>
                </a:solidFill>
                <a:effectLst>
                  <a:outerShdw blurRad="38100" dist="38100" dir="2700000" algn="tl">
                    <a:srgbClr val="000000">
                      <a:alpha val="43137"/>
                    </a:srgbClr>
                  </a:outerShdw>
                </a:effectLst>
                <a:latin typeface="+mn-lt"/>
              </a:rPr>
              <a:t>that</a:t>
            </a:r>
            <a:r>
              <a:rPr lang="en-US" sz="3600" dirty="0">
                <a:solidFill>
                  <a:schemeClr val="bg1"/>
                </a:solidFill>
                <a:effectLst>
                  <a:outerShdw blurRad="38100" dist="38100" dir="2700000" algn="tl">
                    <a:srgbClr val="000000">
                      <a:alpha val="43137"/>
                    </a:srgbClr>
                  </a:outerShdw>
                </a:effectLst>
                <a:latin typeface="+mn-lt"/>
              </a:rPr>
              <a:t> </a:t>
            </a:r>
            <a:r>
              <a:rPr lang="en-US" sz="3600" b="1" u="sng" dirty="0">
                <a:solidFill>
                  <a:srgbClr val="FFFFCC"/>
                </a:solidFill>
                <a:effectLst>
                  <a:outerShdw blurRad="38100" dist="38100" dir="2700000" algn="tl">
                    <a:srgbClr val="000000">
                      <a:alpha val="43137"/>
                    </a:srgbClr>
                  </a:outerShdw>
                </a:effectLst>
                <a:latin typeface="+mn-lt"/>
              </a:rPr>
              <a:t>from the issuing of a decree to restore and rebuild Jerusalem</a:t>
            </a:r>
            <a:r>
              <a:rPr lang="en-US" sz="3600" dirty="0">
                <a:solidFill>
                  <a:schemeClr val="bg1"/>
                </a:solidFill>
                <a:effectLst>
                  <a:outerShdw blurRad="38100" dist="38100" dir="2700000" algn="tl">
                    <a:srgbClr val="000000">
                      <a:alpha val="43137"/>
                    </a:srgbClr>
                  </a:outerShdw>
                </a:effectLst>
                <a:latin typeface="+mn-lt"/>
              </a:rPr>
              <a:t> until Messiah the Prince </a:t>
            </a:r>
            <a:r>
              <a:rPr lang="en-US" sz="3600" i="1" dirty="0">
                <a:solidFill>
                  <a:schemeClr val="bg1"/>
                </a:solidFill>
                <a:effectLst>
                  <a:outerShdw blurRad="38100" dist="38100" dir="2700000" algn="tl">
                    <a:srgbClr val="000000">
                      <a:alpha val="43137"/>
                    </a:srgbClr>
                  </a:outerShdw>
                </a:effectLst>
                <a:latin typeface="+mn-lt"/>
              </a:rPr>
              <a:t>there will be</a:t>
            </a:r>
            <a:r>
              <a:rPr lang="en-US" sz="3600" dirty="0">
                <a:solidFill>
                  <a:schemeClr val="bg1"/>
                </a:solidFill>
                <a:effectLst>
                  <a:outerShdw blurRad="38100" dist="38100" dir="2700000" algn="tl">
                    <a:srgbClr val="000000">
                      <a:alpha val="43137"/>
                    </a:srgbClr>
                  </a:outerShdw>
                </a:effectLst>
                <a:latin typeface="+mn-lt"/>
              </a:rPr>
              <a:t> seven weeks and sixty-two weeks; it will be built again, with plaza and moat, even in times of distress.</a:t>
            </a:r>
          </a:p>
        </p:txBody>
      </p:sp>
    </p:spTree>
    <p:extLst>
      <p:ext uri="{BB962C8B-B14F-4D97-AF65-F5344CB8AC3E}">
        <p14:creationId xmlns:p14="http://schemas.microsoft.com/office/powerpoint/2010/main" val="21656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title"/>
          </p:nvPr>
        </p:nvSpPr>
        <p:spPr>
          <a:xfrm>
            <a:off x="2438400" y="228600"/>
            <a:ext cx="4267200" cy="7366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
        <p:nvSpPr>
          <p:cNvPr id="11271" name="Rectangle 7"/>
          <p:cNvSpPr>
            <a:spLocks noGrp="1" noChangeArrowheads="1"/>
          </p:cNvSpPr>
          <p:nvPr>
            <p:ph type="body" idx="1"/>
          </p:nvPr>
        </p:nvSpPr>
        <p:spPr>
          <a:xfrm>
            <a:off x="141288" y="1143000"/>
            <a:ext cx="8850312" cy="3581400"/>
          </a:xfrm>
        </p:spPr>
        <p:txBody>
          <a:bodyPr/>
          <a:lstStyle/>
          <a:p>
            <a:pPr marL="339725" indent="-339725">
              <a:spcBef>
                <a:spcPts val="0"/>
              </a:spcBef>
              <a:spcAft>
                <a:spcPts val="2400"/>
              </a:spcAft>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Historical (1-7):</a:t>
            </a:r>
          </a:p>
          <a:p>
            <a:pPr marL="457200" lvl="1" indent="0" eaLnBrk="1" hangingPunct="1">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Daniel interprets, 3rd person, gentile nations</a:t>
            </a:r>
          </a:p>
          <a:p>
            <a:pPr marL="1027113" lvl="1" indent="-569913" eaLnBrk="1" hangingPunct="1">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Intro “Hebrew” (1)</a:t>
            </a:r>
          </a:p>
          <a:p>
            <a:pPr marL="1027113" lvl="1" indent="-569913">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Aramaic </a:t>
            </a:r>
            <a:r>
              <a:rPr lang="en-US" sz="3400" i="1" dirty="0">
                <a:solidFill>
                  <a:schemeClr val="bg1"/>
                </a:solidFill>
                <a:effectLst>
                  <a:outerShdw blurRad="38100" dist="38100" dir="2700000" algn="tl">
                    <a:srgbClr val="000000">
                      <a:alpha val="43137"/>
                    </a:srgbClr>
                  </a:outerShdw>
                </a:effectLst>
              </a:rPr>
              <a:t>chiasm</a:t>
            </a:r>
            <a:r>
              <a:rPr lang="en-US" sz="3400" dirty="0">
                <a:solidFill>
                  <a:schemeClr val="bg1"/>
                </a:solidFill>
                <a:effectLst>
                  <a:outerShdw blurRad="38100" dist="38100" dir="2700000" algn="tl">
                    <a:srgbClr val="000000">
                      <a:alpha val="43137"/>
                    </a:srgbClr>
                  </a:outerShdw>
                </a:effectLst>
              </a:rPr>
              <a:t> (2-7)</a:t>
            </a:r>
          </a:p>
        </p:txBody>
      </p:sp>
      <p:pic>
        <p:nvPicPr>
          <p:cNvPr id="23555"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3" y="5381625"/>
            <a:ext cx="3546475" cy="1371600"/>
          </a:xfrm>
          <a:prstGeom prst="rect">
            <a:avLst/>
          </a:prstGeom>
          <a:noFill/>
          <a:ln w="9525">
            <a:noFill/>
            <a:miter lim="800000"/>
            <a:headEnd/>
            <a:tailEnd/>
          </a:ln>
        </p:spPr>
      </p:pic>
    </p:spTree>
    <p:extLst>
      <p:ext uri="{BB962C8B-B14F-4D97-AF65-F5344CB8AC3E}">
        <p14:creationId xmlns:p14="http://schemas.microsoft.com/office/powerpoint/2010/main" val="75342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2" descr="http://www.softwareag.com/blog/reality_check/wp-content/uploads/2013/06/Stopwatch_02.png">
            <a:extLst>
              <a:ext uri="{FF2B5EF4-FFF2-40B4-BE49-F238E27FC236}">
                <a16:creationId xmlns:a16="http://schemas.microsoft.com/office/drawing/2014/main" id="{C7C5DE47-7CF2-4520-A143-4BC486477B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111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1026">
            <a:extLst>
              <a:ext uri="{FF2B5EF4-FFF2-40B4-BE49-F238E27FC236}">
                <a16:creationId xmlns:a16="http://schemas.microsoft.com/office/drawing/2014/main" id="{E40BB7DF-2223-4710-BDEF-00B57E4CFC10}"/>
              </a:ext>
            </a:extLst>
          </p:cNvPr>
          <p:cNvSpPr>
            <a:spLocks noGrp="1" noChangeArrowheads="1"/>
          </p:cNvSpPr>
          <p:nvPr>
            <p:ph type="title"/>
          </p:nvPr>
        </p:nvSpPr>
        <p:spPr>
          <a:xfrm>
            <a:off x="685800" y="228600"/>
            <a:ext cx="7772400" cy="7620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PROPHECY BEGINS WITH DECREE</a:t>
            </a:r>
          </a:p>
        </p:txBody>
      </p:sp>
      <p:sp>
        <p:nvSpPr>
          <p:cNvPr id="15366" name="Rectangle 1027">
            <a:extLst>
              <a:ext uri="{FF2B5EF4-FFF2-40B4-BE49-F238E27FC236}">
                <a16:creationId xmlns:a16="http://schemas.microsoft.com/office/drawing/2014/main" id="{91595119-7637-420A-91F1-B03F67E95615}"/>
              </a:ext>
            </a:extLst>
          </p:cNvPr>
          <p:cNvSpPr>
            <a:spLocks noGrp="1" noChangeArrowheads="1"/>
          </p:cNvSpPr>
          <p:nvPr>
            <p:ph idx="1"/>
          </p:nvPr>
        </p:nvSpPr>
        <p:spPr>
          <a:xfrm>
            <a:off x="1066800" y="1143000"/>
            <a:ext cx="7010400" cy="5410200"/>
          </a:xfrm>
        </p:spPr>
        <p:txBody>
          <a:bodyPr>
            <a:normAutofit/>
          </a:bodyPr>
          <a:lstStyle/>
          <a:p>
            <a:pPr marL="457200" indent="-457200" fontAlgn="base">
              <a:lnSpc>
                <a:spcPct val="100000"/>
              </a:lnSpc>
              <a:spcBef>
                <a:spcPts val="0"/>
              </a:spcBef>
              <a:spcAft>
                <a:spcPts val="600"/>
              </a:spcAft>
              <a:buClr>
                <a:srgbClr val="FF99FF"/>
              </a:buClr>
              <a:buAutoNum type="alphaUcPeriod"/>
            </a:pPr>
            <a:r>
              <a:rPr lang="en-US" altLang="en-US" sz="3200" dirty="0">
                <a:solidFill>
                  <a:srgbClr val="FFFFFF"/>
                </a:solidFill>
                <a:latin typeface="Calibri" panose="020F0502020204030204" pitchFamily="34" charset="0"/>
              </a:rPr>
              <a:t>Decree to rebuild </a:t>
            </a:r>
            <a:r>
              <a:rPr lang="en-US" altLang="en-US" sz="3200" b="1" u="sng" dirty="0">
                <a:solidFill>
                  <a:srgbClr val="FFFFCC"/>
                </a:solidFill>
                <a:latin typeface="Calibri" panose="020F0502020204030204" pitchFamily="34" charset="0"/>
              </a:rPr>
              <a:t>Jerusalem</a:t>
            </a:r>
          </a:p>
          <a:p>
            <a:pPr marL="457200" indent="-457200" fontAlgn="base">
              <a:lnSpc>
                <a:spcPct val="100000"/>
              </a:lnSpc>
              <a:spcBef>
                <a:spcPts val="0"/>
              </a:spcBef>
              <a:spcAft>
                <a:spcPts val="600"/>
              </a:spcAft>
              <a:buClr>
                <a:srgbClr val="FF99FF"/>
              </a:buClr>
              <a:buAutoNum type="alphaUcPeriod"/>
            </a:pPr>
            <a:r>
              <a:rPr lang="en-US" altLang="en-US" sz="3200" b="1" u="sng" dirty="0">
                <a:solidFill>
                  <a:srgbClr val="FFFFCC"/>
                </a:solidFill>
                <a:latin typeface="Calibri" panose="020F0502020204030204" pitchFamily="34" charset="0"/>
              </a:rPr>
              <a:t>Not</a:t>
            </a:r>
            <a:r>
              <a:rPr lang="en-US" altLang="en-US" sz="3200" dirty="0">
                <a:solidFill>
                  <a:srgbClr val="FFFFFF"/>
                </a:solidFill>
                <a:latin typeface="Calibri" panose="020F0502020204030204" pitchFamily="34" charset="0"/>
              </a:rPr>
              <a:t> the decrees involving </a:t>
            </a:r>
            <a:r>
              <a:rPr lang="en-US" altLang="en-US" sz="3200" b="1" u="sng" dirty="0">
                <a:solidFill>
                  <a:srgbClr val="FFFFCC"/>
                </a:solidFill>
                <a:latin typeface="Calibri" panose="020F0502020204030204" pitchFamily="34" charset="0"/>
              </a:rPr>
              <a:t>the temple </a:t>
            </a:r>
          </a:p>
          <a:p>
            <a:pPr marL="914400" lvl="1" indent="-457200" fontAlgn="base">
              <a:lnSpc>
                <a:spcPct val="100000"/>
              </a:lnSpc>
              <a:spcBef>
                <a:spcPts val="0"/>
              </a:spcBef>
              <a:spcAft>
                <a:spcPts val="600"/>
              </a:spcAft>
              <a:buClr>
                <a:srgbClr val="00FFFF"/>
              </a:buClr>
              <a:buAutoNum type="arabicPeriod"/>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Cyrus 538 BC (Ezra 1:1-4; 6:1-5)</a:t>
            </a:r>
          </a:p>
          <a:p>
            <a:pPr marL="914400" lvl="1" indent="-457200" fontAlgn="base">
              <a:lnSpc>
                <a:spcPct val="100000"/>
              </a:lnSpc>
              <a:spcBef>
                <a:spcPts val="0"/>
              </a:spcBef>
              <a:spcAft>
                <a:spcPts val="600"/>
              </a:spcAft>
              <a:buClr>
                <a:srgbClr val="00FFFF"/>
              </a:buClr>
              <a:buAutoNum type="arabicPeriod"/>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Darius 520 BC (Ezra 6:6-12)</a:t>
            </a:r>
          </a:p>
          <a:p>
            <a:pPr marL="914400" lvl="1" indent="-457200" fontAlgn="base">
              <a:lnSpc>
                <a:spcPct val="100000"/>
              </a:lnSpc>
              <a:spcBef>
                <a:spcPts val="0"/>
              </a:spcBef>
              <a:spcAft>
                <a:spcPts val="600"/>
              </a:spcAft>
              <a:buClr>
                <a:srgbClr val="00FFFF"/>
              </a:buClr>
              <a:buAutoNum type="arabicPeriod"/>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Artaxerxes 458 BC (Ezra 7:11-16)</a:t>
            </a:r>
          </a:p>
          <a:p>
            <a:pPr marL="457200" indent="-457200" fontAlgn="base">
              <a:lnSpc>
                <a:spcPct val="100000"/>
              </a:lnSpc>
              <a:spcBef>
                <a:spcPts val="0"/>
              </a:spcBef>
              <a:spcAft>
                <a:spcPts val="600"/>
              </a:spcAft>
              <a:buClr>
                <a:srgbClr val="FF99FF"/>
              </a:buClr>
              <a:buFont typeface="Arial" panose="020B0604020202020204" pitchFamily="34" charset="0"/>
              <a:buAutoNum type="alphaUcPeriod"/>
            </a:pPr>
            <a:r>
              <a:rPr lang="en-US" altLang="en-US" sz="3200" dirty="0">
                <a:solidFill>
                  <a:srgbClr val="FFFFFF"/>
                </a:solidFill>
                <a:latin typeface="Calibri" panose="020F0502020204030204" pitchFamily="34" charset="0"/>
              </a:rPr>
              <a:t>Decree of Artaxerxes (Neh. 1-2)</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Nehemiah 2: 3, 5, 8</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Distress (Daniel 9:25)</a:t>
            </a:r>
          </a:p>
          <a:p>
            <a:pPr marL="914400" lvl="1" indent="-457200" fontAlgn="base">
              <a:lnSpc>
                <a:spcPct val="100000"/>
              </a:lnSpc>
              <a:spcBef>
                <a:spcPts val="0"/>
              </a:spcBef>
              <a:spcAft>
                <a:spcPts val="600"/>
              </a:spcAft>
              <a:buClr>
                <a:srgbClr val="00FFFF"/>
              </a:buClr>
              <a:buFont typeface="Arial" panose="020B0604020202020204" pitchFamily="34" charset="0"/>
              <a:buAutoNum type="arabicPeriod"/>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March 5, 444 B.C. (Neh.2:1)</a:t>
            </a:r>
          </a:p>
        </p:txBody>
      </p:sp>
    </p:spTree>
    <p:extLst>
      <p:ext uri="{BB962C8B-B14F-4D97-AF65-F5344CB8AC3E}">
        <p14:creationId xmlns:p14="http://schemas.microsoft.com/office/powerpoint/2010/main" val="1332116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Nehemiah 2:1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And it came about </a:t>
            </a:r>
            <a:r>
              <a:rPr lang="en-US" sz="3600" b="1" u="sng" dirty="0">
                <a:solidFill>
                  <a:srgbClr val="FFFFCC"/>
                </a:solidFill>
                <a:effectLst>
                  <a:outerShdw blurRad="38100" dist="38100" dir="2700000" algn="tl">
                    <a:srgbClr val="000000">
                      <a:alpha val="43137"/>
                    </a:srgbClr>
                  </a:outerShdw>
                </a:effectLst>
                <a:latin typeface="+mn-lt"/>
              </a:rPr>
              <a:t>in the month Nisan, in the twentieth year of King Artaxerxes</a:t>
            </a:r>
            <a:r>
              <a:rPr lang="en-US" sz="3600" dirty="0">
                <a:solidFill>
                  <a:schemeClr val="bg1"/>
                </a:solidFill>
                <a:effectLst>
                  <a:outerShdw blurRad="38100" dist="38100" dir="2700000" algn="tl">
                    <a:srgbClr val="000000">
                      <a:alpha val="43137"/>
                    </a:srgbClr>
                  </a:outerShdw>
                </a:effectLst>
                <a:latin typeface="+mn-lt"/>
              </a:rPr>
              <a:t>, that wine was before him, and I took up the wine and gave it to the king. Now I had not been sad in his presence. </a:t>
            </a:r>
          </a:p>
        </p:txBody>
      </p:sp>
    </p:spTree>
    <p:extLst>
      <p:ext uri="{BB962C8B-B14F-4D97-AF65-F5344CB8AC3E}">
        <p14:creationId xmlns:p14="http://schemas.microsoft.com/office/powerpoint/2010/main" val="1357152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1485355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9:25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So you are to know and discern </a:t>
            </a:r>
            <a:r>
              <a:rPr lang="en-US" sz="3600" i="1" dirty="0">
                <a:solidFill>
                  <a:schemeClr val="bg1"/>
                </a:solidFill>
                <a:effectLst>
                  <a:outerShdw blurRad="38100" dist="38100" dir="2700000" algn="tl">
                    <a:srgbClr val="000000">
                      <a:alpha val="43137"/>
                    </a:srgbClr>
                  </a:outerShdw>
                </a:effectLst>
                <a:latin typeface="+mn-lt"/>
              </a:rPr>
              <a:t>that</a:t>
            </a:r>
            <a:r>
              <a:rPr lang="en-US" sz="3600" dirty="0">
                <a:solidFill>
                  <a:schemeClr val="bg1"/>
                </a:solidFill>
                <a:effectLst>
                  <a:outerShdw blurRad="38100" dist="38100" dir="2700000" algn="tl">
                    <a:srgbClr val="000000">
                      <a:alpha val="43137"/>
                    </a:srgbClr>
                  </a:outerShdw>
                </a:effectLst>
                <a:latin typeface="+mn-lt"/>
              </a:rPr>
              <a:t> from the issuing of a decree to restore and rebuild Jerusalem </a:t>
            </a:r>
            <a:r>
              <a:rPr lang="en-US" sz="3600" b="1" u="sng" dirty="0">
                <a:solidFill>
                  <a:srgbClr val="FFFFCC"/>
                </a:solidFill>
                <a:effectLst>
                  <a:outerShdw blurRad="38100" dist="38100" dir="2700000" algn="tl">
                    <a:srgbClr val="000000">
                      <a:alpha val="43137"/>
                    </a:srgbClr>
                  </a:outerShdw>
                </a:effectLst>
                <a:latin typeface="+mn-lt"/>
              </a:rPr>
              <a:t>until Messiah the Prince there will be seven weeks and sixty-two weeks</a:t>
            </a:r>
            <a:r>
              <a:rPr lang="en-US" sz="3600" dirty="0">
                <a:solidFill>
                  <a:schemeClr val="bg1"/>
                </a:solidFill>
                <a:effectLst>
                  <a:outerShdw blurRad="38100" dist="38100" dir="2700000" algn="tl">
                    <a:srgbClr val="000000">
                      <a:alpha val="43137"/>
                    </a:srgbClr>
                  </a:outerShdw>
                </a:effectLst>
                <a:latin typeface="+mn-lt"/>
              </a:rPr>
              <a:t>; it will be built again, with plaza and moat, even in times of distress.</a:t>
            </a:r>
          </a:p>
        </p:txBody>
      </p:sp>
    </p:spTree>
    <p:extLst>
      <p:ext uri="{BB962C8B-B14F-4D97-AF65-F5344CB8AC3E}">
        <p14:creationId xmlns:p14="http://schemas.microsoft.com/office/powerpoint/2010/main" val="1529899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6B7C3C-5667-4C88-875D-81D920A6C9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222" y="1143000"/>
            <a:ext cx="8579556" cy="4572000"/>
          </a:xfrm>
          <a:prstGeom prst="rect">
            <a:avLst/>
          </a:prstGeom>
        </p:spPr>
      </p:pic>
    </p:spTree>
    <p:extLst>
      <p:ext uri="{BB962C8B-B14F-4D97-AF65-F5344CB8AC3E}">
        <p14:creationId xmlns:p14="http://schemas.microsoft.com/office/powerpoint/2010/main" val="1903827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E872418-1A5B-4EB2-9CAB-EF94F84CF0B4}"/>
              </a:ext>
            </a:extLst>
          </p:cNvPr>
          <p:cNvSpPr>
            <a:spLocks noGrp="1"/>
          </p:cNvSpPr>
          <p:nvPr>
            <p:ph idx="1"/>
          </p:nvPr>
        </p:nvSpPr>
        <p:spPr>
          <a:xfrm>
            <a:off x="582216" y="1143000"/>
            <a:ext cx="7979569" cy="5486400"/>
          </a:xfrm>
        </p:spPr>
        <p:txBody>
          <a:bodyPr>
            <a:noAutofit/>
          </a:bodyPr>
          <a:lstStyle/>
          <a:p>
            <a:pPr marL="0" indent="0">
              <a:lnSpc>
                <a:spcPct val="100000"/>
              </a:lnSpc>
              <a:spcBef>
                <a:spcPts val="0"/>
              </a:spcBef>
              <a:buNone/>
            </a:pPr>
            <a:r>
              <a:rPr lang="en-US" sz="3200" dirty="0">
                <a:solidFill>
                  <a:schemeClr val="bg1"/>
                </a:solidFill>
              </a:rPr>
              <a:t>444 B.C.	 	</a:t>
            </a:r>
            <a:r>
              <a:rPr lang="en-US" sz="2800" dirty="0">
                <a:solidFill>
                  <a:schemeClr val="bg1"/>
                </a:solidFill>
              </a:rPr>
              <a:t>– </a:t>
            </a:r>
            <a:r>
              <a:rPr lang="en-US" sz="2800" i="1" dirty="0">
                <a:solidFill>
                  <a:schemeClr val="bg1"/>
                </a:solidFill>
              </a:rPr>
              <a:t>(Artaxerxes decree of Nehemiah 2)</a:t>
            </a:r>
          </a:p>
          <a:p>
            <a:pPr marL="0" indent="0">
              <a:lnSpc>
                <a:spcPct val="100000"/>
              </a:lnSpc>
              <a:spcBef>
                <a:spcPts val="0"/>
              </a:spcBef>
              <a:buNone/>
            </a:pPr>
            <a:r>
              <a:rPr lang="en-US" sz="3200" u="sng" dirty="0">
                <a:solidFill>
                  <a:schemeClr val="bg1"/>
                </a:solidFill>
              </a:rPr>
              <a:t>+33</a:t>
            </a:r>
            <a:r>
              <a:rPr lang="en-US" sz="3200" dirty="0">
                <a:solidFill>
                  <a:schemeClr val="bg1"/>
                </a:solidFill>
              </a:rPr>
              <a:t> A.D. 	</a:t>
            </a:r>
            <a:r>
              <a:rPr lang="en-US" sz="2800" dirty="0">
                <a:solidFill>
                  <a:schemeClr val="bg1"/>
                </a:solidFill>
              </a:rPr>
              <a:t>– </a:t>
            </a:r>
            <a:r>
              <a:rPr lang="en-US" sz="2800" i="1" dirty="0">
                <a:solidFill>
                  <a:schemeClr val="bg1"/>
                </a:solidFill>
              </a:rPr>
              <a:t>(Triumphal entry of Luke 19:28-44)</a:t>
            </a:r>
          </a:p>
          <a:p>
            <a:pPr marL="0" indent="0">
              <a:lnSpc>
                <a:spcPct val="100000"/>
              </a:lnSpc>
              <a:spcBef>
                <a:spcPts val="0"/>
              </a:spcBef>
              <a:buNone/>
            </a:pPr>
            <a:r>
              <a:rPr lang="en-US" sz="3200" b="1" dirty="0">
                <a:solidFill>
                  <a:srgbClr val="FFFFCC"/>
                </a:solidFill>
              </a:rPr>
              <a:t>= 477 years</a:t>
            </a:r>
          </a:p>
          <a:p>
            <a:pPr marL="0" indent="0">
              <a:lnSpc>
                <a:spcPct val="100000"/>
              </a:lnSpc>
              <a:spcBef>
                <a:spcPts val="0"/>
              </a:spcBef>
              <a:buNone/>
            </a:pPr>
            <a:r>
              <a:rPr lang="en-US" sz="3200" u="sng" dirty="0">
                <a:solidFill>
                  <a:schemeClr val="bg1"/>
                </a:solidFill>
              </a:rPr>
              <a:t>-1</a:t>
            </a:r>
            <a:r>
              <a:rPr lang="en-US" sz="3200" dirty="0">
                <a:solidFill>
                  <a:schemeClr val="bg1"/>
                </a:solidFill>
              </a:rPr>
              <a:t> 		 	</a:t>
            </a:r>
            <a:r>
              <a:rPr lang="en-US" sz="2800" dirty="0">
                <a:solidFill>
                  <a:schemeClr val="bg1"/>
                </a:solidFill>
              </a:rPr>
              <a:t>– </a:t>
            </a:r>
            <a:r>
              <a:rPr lang="en-US" sz="2800" i="1" dirty="0">
                <a:solidFill>
                  <a:schemeClr val="bg1"/>
                </a:solidFill>
              </a:rPr>
              <a:t>(1 B.C. to A.D. 1 = 1 year, not 2 years)</a:t>
            </a:r>
          </a:p>
          <a:p>
            <a:pPr marL="0" indent="0">
              <a:lnSpc>
                <a:spcPct val="100000"/>
              </a:lnSpc>
              <a:spcBef>
                <a:spcPts val="0"/>
              </a:spcBef>
              <a:buNone/>
            </a:pPr>
            <a:r>
              <a:rPr lang="en-US" sz="3200" b="1" dirty="0">
                <a:solidFill>
                  <a:srgbClr val="FFFFCC"/>
                </a:solidFill>
              </a:rPr>
              <a:t>= 476 years</a:t>
            </a:r>
          </a:p>
          <a:p>
            <a:pPr marL="0" indent="0">
              <a:lnSpc>
                <a:spcPct val="100000"/>
              </a:lnSpc>
              <a:spcBef>
                <a:spcPts val="0"/>
              </a:spcBef>
              <a:buNone/>
            </a:pPr>
            <a:r>
              <a:rPr lang="en-US" sz="3200" u="sng" dirty="0">
                <a:solidFill>
                  <a:schemeClr val="bg1"/>
                </a:solidFill>
              </a:rPr>
              <a:t>x 365 days</a:t>
            </a:r>
          </a:p>
          <a:p>
            <a:pPr marL="0" indent="0">
              <a:lnSpc>
                <a:spcPct val="100000"/>
              </a:lnSpc>
              <a:spcBef>
                <a:spcPts val="0"/>
              </a:spcBef>
              <a:buNone/>
            </a:pPr>
            <a:r>
              <a:rPr lang="en-US" sz="3200" b="1" dirty="0">
                <a:solidFill>
                  <a:srgbClr val="FFFFCC"/>
                </a:solidFill>
              </a:rPr>
              <a:t>= 173, 740 days</a:t>
            </a:r>
          </a:p>
          <a:p>
            <a:pPr marL="0" indent="0">
              <a:lnSpc>
                <a:spcPct val="100000"/>
              </a:lnSpc>
              <a:spcBef>
                <a:spcPts val="0"/>
              </a:spcBef>
              <a:buNone/>
            </a:pPr>
            <a:r>
              <a:rPr lang="en-US" sz="3200" u="sng" dirty="0">
                <a:solidFill>
                  <a:schemeClr val="bg1"/>
                </a:solidFill>
              </a:rPr>
              <a:t>+ 25 </a:t>
            </a:r>
            <a:r>
              <a:rPr lang="en-US" sz="3200" dirty="0">
                <a:solidFill>
                  <a:schemeClr val="bg1"/>
                </a:solidFill>
              </a:rPr>
              <a:t>days 	 </a:t>
            </a:r>
            <a:r>
              <a:rPr lang="en-US" sz="2800" dirty="0">
                <a:solidFill>
                  <a:schemeClr val="bg1"/>
                </a:solidFill>
              </a:rPr>
              <a:t>– 	</a:t>
            </a:r>
            <a:r>
              <a:rPr lang="en-US" sz="2800" i="1" dirty="0">
                <a:solidFill>
                  <a:schemeClr val="bg1"/>
                </a:solidFill>
              </a:rPr>
              <a:t>(March 5 to March 30)</a:t>
            </a:r>
          </a:p>
          <a:p>
            <a:pPr marL="0" indent="0">
              <a:lnSpc>
                <a:spcPct val="100000"/>
              </a:lnSpc>
              <a:spcBef>
                <a:spcPts val="0"/>
              </a:spcBef>
              <a:buNone/>
            </a:pPr>
            <a:r>
              <a:rPr lang="en-US" sz="3200" b="1" dirty="0">
                <a:solidFill>
                  <a:srgbClr val="FFFFCC"/>
                </a:solidFill>
              </a:rPr>
              <a:t>= 173, 765 days</a:t>
            </a:r>
          </a:p>
          <a:p>
            <a:pPr marL="0" indent="0">
              <a:lnSpc>
                <a:spcPct val="100000"/>
              </a:lnSpc>
              <a:spcBef>
                <a:spcPts val="0"/>
              </a:spcBef>
              <a:buNone/>
            </a:pPr>
            <a:r>
              <a:rPr lang="en-US" sz="3200" u="sng" dirty="0">
                <a:solidFill>
                  <a:schemeClr val="bg1"/>
                </a:solidFill>
              </a:rPr>
              <a:t>+115</a:t>
            </a:r>
            <a:r>
              <a:rPr lang="en-US" sz="3200" dirty="0">
                <a:solidFill>
                  <a:schemeClr val="bg1"/>
                </a:solidFill>
              </a:rPr>
              <a:t> days 	 </a:t>
            </a:r>
            <a:r>
              <a:rPr lang="en-US" sz="2800" dirty="0">
                <a:solidFill>
                  <a:schemeClr val="bg1"/>
                </a:solidFill>
              </a:rPr>
              <a:t>– </a:t>
            </a:r>
            <a:r>
              <a:rPr lang="en-US" sz="2800" i="1" dirty="0">
                <a:solidFill>
                  <a:schemeClr val="bg1"/>
                </a:solidFill>
              </a:rPr>
              <a:t>(leap years)</a:t>
            </a:r>
          </a:p>
          <a:p>
            <a:pPr marL="0" indent="0">
              <a:lnSpc>
                <a:spcPct val="100000"/>
              </a:lnSpc>
              <a:spcBef>
                <a:spcPts val="0"/>
              </a:spcBef>
              <a:buNone/>
            </a:pPr>
            <a:r>
              <a:rPr lang="en-US" sz="3200" b="1" dirty="0">
                <a:solidFill>
                  <a:srgbClr val="FFFFCC"/>
                </a:solidFill>
              </a:rPr>
              <a:t>= 173, 880 days</a:t>
            </a:r>
          </a:p>
        </p:txBody>
      </p:sp>
      <p:sp>
        <p:nvSpPr>
          <p:cNvPr id="3" name="TextBox 2">
            <a:extLst>
              <a:ext uri="{FF2B5EF4-FFF2-40B4-BE49-F238E27FC236}">
                <a16:creationId xmlns:a16="http://schemas.microsoft.com/office/drawing/2014/main" id="{BFB135D3-0389-4EBD-9140-6E6D960106E6}"/>
              </a:ext>
            </a:extLst>
          </p:cNvPr>
          <p:cNvSpPr txBox="1"/>
          <p:nvPr/>
        </p:nvSpPr>
        <p:spPr>
          <a:xfrm>
            <a:off x="2181225" y="228600"/>
            <a:ext cx="4781550" cy="646331"/>
          </a:xfrm>
          <a:prstGeom prst="rect">
            <a:avLst/>
          </a:prstGeom>
          <a:noFill/>
        </p:spPr>
        <p:txBody>
          <a:bodyPr wrap="square" rtlCol="0">
            <a:spAutoFit/>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BIBLICAL MATHEMATICS</a:t>
            </a:r>
          </a:p>
        </p:txBody>
      </p:sp>
      <p:pic>
        <p:nvPicPr>
          <p:cNvPr id="2" name="Picture 1">
            <a:extLst>
              <a:ext uri="{FF2B5EF4-FFF2-40B4-BE49-F238E27FC236}">
                <a16:creationId xmlns:a16="http://schemas.microsoft.com/office/drawing/2014/main" id="{86593227-A827-4406-92D7-C3C71BBA1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2800" y="3994852"/>
            <a:ext cx="1826476" cy="2743200"/>
          </a:xfrm>
          <a:prstGeom prst="rect">
            <a:avLst/>
          </a:prstGeom>
        </p:spPr>
      </p:pic>
    </p:spTree>
    <p:extLst>
      <p:ext uri="{BB962C8B-B14F-4D97-AF65-F5344CB8AC3E}">
        <p14:creationId xmlns:p14="http://schemas.microsoft.com/office/powerpoint/2010/main" val="1020082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C62786-BF8D-4B3C-BC66-0B953B4E9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071" y="633741"/>
            <a:ext cx="8327858" cy="5590517"/>
          </a:xfrm>
          <a:prstGeom prst="rect">
            <a:avLst/>
          </a:prstGeom>
          <a:solidFill>
            <a:schemeClr val="tx1"/>
          </a:solid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228600"/>
            <a:ext cx="8534400" cy="1447800"/>
          </a:xfrm>
        </p:spPr>
        <p:txBody>
          <a:bodyPr>
            <a:norm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Messiah must present Himself to Israel on March 30, A.D. 33 (Daniel 9:25)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699" y="1943100"/>
            <a:ext cx="8248603" cy="2971800"/>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1228719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76200" y="528179"/>
            <a:ext cx="8991600"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Palm Sunday statements </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19:37-38</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19:39-40</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19:42</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Luke 19:44</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Israel held accountable for knowing the time (Matt. 16:1-3)</a:t>
            </a:r>
          </a:p>
          <a:p>
            <a:pPr marL="344488" lvl="1" indent="-344488" eaLnBrk="1" hangingPunct="1">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time of Christ’s birth</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Galatians 4:4</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Watchfulness of Simeon &amp; Anna (Luke 2:25-26, 36-38)</a:t>
            </a:r>
          </a:p>
          <a:p>
            <a:pPr marL="801688" lvl="2" eaLnBrk="1" hangingPunct="1">
              <a:spcAft>
                <a:spcPts val="1200"/>
              </a:spcAft>
              <a:buClr>
                <a:srgbClr val="FF66FF"/>
              </a:buClr>
              <a:buAutoNum type="alphaL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visit of the Magi (Dan. 2:48; Num. 24:17; Deut. 23:4)</a:t>
            </a:r>
          </a:p>
          <a:p>
            <a:pPr marL="344488" lvl="1" indent="-344488" eaLnBrk="1" hangingPunct="1">
              <a:spcBef>
                <a:spcPts val="0"/>
              </a:spcBef>
              <a:spcAft>
                <a:spcPts val="1200"/>
              </a:spcAft>
              <a:buClr>
                <a:srgbClr val="00FFFF"/>
              </a:buClr>
              <a:buFontTx/>
              <a:buAutoNum type="arabicPeriod"/>
            </a:pPr>
            <a:r>
              <a:rPr lang="en-US" altLang="en-US" sz="2700" dirty="0">
                <a:solidFill>
                  <a:srgbClr val="FFFFFF"/>
                </a:solidFill>
                <a:effectLst>
                  <a:outerShdw blurRad="38100" dist="38100" dir="2700000" algn="tl">
                    <a:srgbClr val="000000">
                      <a:alpha val="43137"/>
                    </a:srgbClr>
                  </a:outerShdw>
                </a:effectLst>
                <a:latin typeface="Calibri" panose="020F0502020204030204" pitchFamily="34" charset="0"/>
              </a:rPr>
              <a:t>The Messianic Secret (Mark 8:29-30) </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362200" y="31652"/>
            <a:ext cx="4914900" cy="781050"/>
          </a:xfrm>
        </p:spPr>
        <p:txBody>
          <a:bodyPr>
            <a:normAutofit fontScale="90000"/>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New Testament Perspective</a:t>
            </a:r>
          </a:p>
        </p:txBody>
      </p:sp>
      <p:pic>
        <p:nvPicPr>
          <p:cNvPr id="2" name="Picture 1">
            <a:extLst>
              <a:ext uri="{FF2B5EF4-FFF2-40B4-BE49-F238E27FC236}">
                <a16:creationId xmlns:a16="http://schemas.microsoft.com/office/drawing/2014/main" id="{FDB87BD8-699B-4715-A32C-5DB9AA9C93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9650" y="990600"/>
            <a:ext cx="3132682" cy="2089932"/>
          </a:xfrm>
          <a:prstGeom prst="rect">
            <a:avLst/>
          </a:prstGeom>
        </p:spPr>
      </p:pic>
    </p:spTree>
    <p:extLst>
      <p:ext uri="{BB962C8B-B14F-4D97-AF65-F5344CB8AC3E}">
        <p14:creationId xmlns:p14="http://schemas.microsoft.com/office/powerpoint/2010/main" val="1391189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title"/>
          </p:nvPr>
        </p:nvSpPr>
        <p:spPr>
          <a:xfrm>
            <a:off x="2438400" y="228600"/>
            <a:ext cx="4267200" cy="7366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
        <p:nvSpPr>
          <p:cNvPr id="11271" name="Rectangle 7"/>
          <p:cNvSpPr>
            <a:spLocks noGrp="1" noChangeArrowheads="1"/>
          </p:cNvSpPr>
          <p:nvPr>
            <p:ph type="body" idx="1"/>
          </p:nvPr>
        </p:nvSpPr>
        <p:spPr>
          <a:xfrm>
            <a:off x="141288" y="1143000"/>
            <a:ext cx="8850312" cy="3581400"/>
          </a:xfrm>
        </p:spPr>
        <p:txBody>
          <a:bodyPr/>
          <a:lstStyle/>
          <a:p>
            <a:pPr marL="339725" indent="-339725">
              <a:spcBef>
                <a:spcPts val="0"/>
              </a:spcBef>
              <a:spcAft>
                <a:spcPts val="2400"/>
              </a:spcAft>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Historical (1-7):</a:t>
            </a:r>
          </a:p>
          <a:p>
            <a:pPr marL="457200" lvl="1" indent="0" eaLnBrk="1" hangingPunct="1">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Daniel interprets, 3rd person, gentile nations</a:t>
            </a:r>
          </a:p>
          <a:p>
            <a:pPr marL="1027113" lvl="1" indent="-569913" eaLnBrk="1" hangingPunct="1">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Intro “Hebrew” (1)</a:t>
            </a:r>
          </a:p>
          <a:p>
            <a:pPr marL="1027113" lvl="1" indent="-569913">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Aramaic </a:t>
            </a:r>
            <a:r>
              <a:rPr lang="en-US" sz="3400" i="1" dirty="0">
                <a:solidFill>
                  <a:schemeClr val="bg1"/>
                </a:solidFill>
                <a:effectLst>
                  <a:outerShdw blurRad="38100" dist="38100" dir="2700000" algn="tl">
                    <a:srgbClr val="000000">
                      <a:alpha val="43137"/>
                    </a:srgbClr>
                  </a:outerShdw>
                </a:effectLst>
              </a:rPr>
              <a:t>chiasm</a:t>
            </a:r>
            <a:r>
              <a:rPr lang="en-US" sz="3400" dirty="0">
                <a:solidFill>
                  <a:schemeClr val="bg1"/>
                </a:solidFill>
                <a:effectLst>
                  <a:outerShdw blurRad="38100" dist="38100" dir="2700000" algn="tl">
                    <a:srgbClr val="000000">
                      <a:alpha val="43137"/>
                    </a:srgbClr>
                  </a:outerShdw>
                </a:effectLst>
              </a:rPr>
              <a:t> (2-7)</a:t>
            </a:r>
          </a:p>
        </p:txBody>
      </p:sp>
      <p:pic>
        <p:nvPicPr>
          <p:cNvPr id="23555"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3" y="5381625"/>
            <a:ext cx="3546475" cy="1371600"/>
          </a:xfrm>
          <a:prstGeom prst="rect">
            <a:avLst/>
          </a:prstGeom>
          <a:noFill/>
          <a:ln w="9525">
            <a:noFill/>
            <a:miter lim="800000"/>
            <a:headEnd/>
            <a:tailEnd/>
          </a:ln>
        </p:spPr>
      </p:pic>
    </p:spTree>
    <p:extLst>
      <p:ext uri="{BB962C8B-B14F-4D97-AF65-F5344CB8AC3E}">
        <p14:creationId xmlns:p14="http://schemas.microsoft.com/office/powerpoint/2010/main" val="3208544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a:extLst>
              <a:ext uri="{FF2B5EF4-FFF2-40B4-BE49-F238E27FC236}">
                <a16:creationId xmlns:a16="http://schemas.microsoft.com/office/drawing/2014/main" id="{0B609C96-9144-4526-B697-C6906CB0BF05}"/>
              </a:ext>
            </a:extLst>
          </p:cNvPr>
          <p:cNvSpPr>
            <a:spLocks noGrp="1" noChangeArrowheads="1"/>
          </p:cNvSpPr>
          <p:nvPr>
            <p:ph type="title"/>
          </p:nvPr>
        </p:nvSpPr>
        <p:spPr>
          <a:xfrm>
            <a:off x="533400" y="1143000"/>
            <a:ext cx="8077200" cy="2057400"/>
          </a:xfrm>
        </p:spPr>
        <p:txBody>
          <a:bodyPr anchor="t">
            <a:normAutofit/>
          </a:bodyPr>
          <a:lstStyle/>
          <a:p>
            <a:pPr algn="just" eaLnBrk="1" hangingPunct="1"/>
            <a:r>
              <a:rPr lang="en-US" altLang="en-US" sz="4000" dirty="0">
                <a:solidFill>
                  <a:srgbClr val="FFFFFF"/>
                </a:solidFill>
                <a:effectLst>
                  <a:outerShdw blurRad="38100" dist="38100" dir="2700000" algn="tl">
                    <a:srgbClr val="000000">
                      <a:alpha val="43137"/>
                    </a:srgbClr>
                  </a:outerShdw>
                </a:effectLst>
              </a:rPr>
              <a:t>If the first 69 weeks were fulfilled literally then the remaining week will be fulfilled literally.</a:t>
            </a:r>
          </a:p>
        </p:txBody>
      </p:sp>
      <p:pic>
        <p:nvPicPr>
          <p:cNvPr id="2" name="Picture 1">
            <a:extLst>
              <a:ext uri="{FF2B5EF4-FFF2-40B4-BE49-F238E27FC236}">
                <a16:creationId xmlns:a16="http://schemas.microsoft.com/office/drawing/2014/main" id="{B5126C01-C709-4D72-A883-FE11352BE0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5943" y="3352800"/>
            <a:ext cx="2432115" cy="2743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Gap between 483</a:t>
            </a:r>
            <a:r>
              <a:rPr lang="en-US" altLang="en-US" sz="30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rd</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 &amp; 484</a:t>
            </a:r>
            <a:r>
              <a:rPr lang="en-US" altLang="en-US" sz="30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th</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86700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2" descr="http://www.softwareag.com/blog/reality_check/wp-content/uploads/2013/06/Stopwatch_02.png">
            <a:extLst>
              <a:ext uri="{FF2B5EF4-FFF2-40B4-BE49-F238E27FC236}">
                <a16:creationId xmlns:a16="http://schemas.microsoft.com/office/drawing/2014/main" id="{668DBC0F-D62B-44B3-84AA-3A79D2D27E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67" y="1234440"/>
            <a:ext cx="8806066" cy="4389120"/>
          </a:xfrm>
          <a:prstGeom prst="rect">
            <a:avLst/>
          </a:prstGeom>
          <a:solidFill>
            <a:schemeClr val="tx1"/>
          </a:solid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288524" y="1143000"/>
            <a:ext cx="8566952" cy="4572000"/>
          </a:xfrm>
          <a:prstGeom prst="rect">
            <a:avLst/>
          </a:prstGeom>
        </p:spPr>
      </p:pic>
    </p:spTree>
    <p:extLst>
      <p:ext uri="{BB962C8B-B14F-4D97-AF65-F5344CB8AC3E}">
        <p14:creationId xmlns:p14="http://schemas.microsoft.com/office/powerpoint/2010/main" val="1695129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28600" y="1600200"/>
            <a:ext cx="8686800" cy="41148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solidFill>
                  <a:schemeClr val="bg1"/>
                </a:solidFill>
              </a:rPr>
              <a:t>Much of the Christian world is now locked in a fierce debate about whether Jesus will return for His church before the seven years (the pre-tribulation view), in the midst of the seven years (the mid-tribulation view), or at the end of the seven years (the post-tribulation view). Yet by far the most explosive question, which few seem to be asking, should be ‘is an in time 'seven-year period of great tribulation' really the correct interpretation of Daniel 9:27 in the first place?’ Historically, protestant scholars have not applied Daniel 9:27 to a future period of tribulation at all! Neither have they applied the ‘he’ to the antichrist! Rather, they applied it to Jesus Christ</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zh-CN"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884456" y="45720"/>
            <a:ext cx="5878543" cy="1249680"/>
          </a:xfrm>
          <a:prstGeom prst="rect">
            <a:avLst/>
          </a:prstGeom>
          <a:noFill/>
          <a:ln w="9525">
            <a:noFill/>
            <a:miter lim="800000"/>
            <a:headEnd/>
            <a:tailEnd/>
          </a:ln>
          <a:effectLst/>
        </p:spPr>
        <p:txBody>
          <a:bodyPr anchor="ctr"/>
          <a:lstStyle/>
          <a:p>
            <a:pPr algn="ctr">
              <a:defRPr/>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Steve </a:t>
            </a:r>
            <a:r>
              <a:rPr lang="en-US" sz="3200"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Wohlberg</a:t>
            </a:r>
            <a:endPar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dirty="0">
                <a:solidFill>
                  <a:schemeClr val="bg1"/>
                </a:solidFill>
              </a:rPr>
              <a:t>Steve </a:t>
            </a:r>
            <a:r>
              <a:rPr lang="en-US" dirty="0" err="1">
                <a:solidFill>
                  <a:schemeClr val="bg1"/>
                </a:solidFill>
              </a:rPr>
              <a:t>Wohlberg</a:t>
            </a:r>
            <a:r>
              <a:rPr lang="en-US" dirty="0">
                <a:solidFill>
                  <a:schemeClr val="bg1"/>
                </a:solidFill>
              </a:rPr>
              <a:t>, </a:t>
            </a:r>
            <a:r>
              <a:rPr lang="en-US" i="1" dirty="0">
                <a:solidFill>
                  <a:schemeClr val="bg1"/>
                </a:solidFill>
              </a:rPr>
              <a:t>Exploding the Israel Deception: A Jewish Believer Exposes False Prophecies About Israel, the Temple, and Armageddon</a:t>
            </a:r>
            <a:r>
              <a:rPr lang="en-US" dirty="0">
                <a:solidFill>
                  <a:schemeClr val="bg1"/>
                </a:solidFill>
              </a:rPr>
              <a:t> (Roseville, CA:</a:t>
            </a:r>
            <a:r>
              <a:rPr lang="en-US" dirty="0"/>
              <a:t> </a:t>
            </a:r>
            <a:r>
              <a:rPr lang="en-US" dirty="0">
                <a:solidFill>
                  <a:schemeClr val="bg1"/>
                </a:solidFill>
              </a:rPr>
              <a:t>Amazing Facts, 1998), 43.</a:t>
            </a:r>
            <a:endParaRPr lang="en-US" sz="1800"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976D612-3BFD-4D7E-B9EB-1CCCD20ED9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64457"/>
            <a:ext cx="2503456" cy="1408195"/>
          </a:xfrm>
          <a:prstGeom prst="rect">
            <a:avLst/>
          </a:prstGeom>
        </p:spPr>
      </p:pic>
    </p:spTree>
    <p:extLst>
      <p:ext uri="{BB962C8B-B14F-4D97-AF65-F5344CB8AC3E}">
        <p14:creationId xmlns:p14="http://schemas.microsoft.com/office/powerpoint/2010/main" val="2391095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552700" y="228600"/>
            <a:ext cx="4038600" cy="781050"/>
          </a:xfrm>
        </p:spPr>
        <p:txBody>
          <a:bodyPr>
            <a:normAutofit/>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4180738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552700" y="228600"/>
            <a:ext cx="4038600" cy="781050"/>
          </a:xfrm>
        </p:spPr>
        <p:txBody>
          <a:bodyPr>
            <a:normAutofit/>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3233802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solidFill>
                  <a:schemeClr val="bg1"/>
                </a:solidFill>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a:spLocks noGrp="1" noChangeArrowheads="1"/>
          </p:cNvSpPr>
          <p:nvPr>
            <p:ph type="title"/>
          </p:nvPr>
        </p:nvSpPr>
        <p:spPr>
          <a:xfrm>
            <a:off x="2438400" y="228600"/>
            <a:ext cx="4267200" cy="7366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
        <p:nvSpPr>
          <p:cNvPr id="11271" name="Rectangle 7"/>
          <p:cNvSpPr>
            <a:spLocks noGrp="1" noChangeArrowheads="1"/>
          </p:cNvSpPr>
          <p:nvPr>
            <p:ph type="body" idx="1"/>
          </p:nvPr>
        </p:nvSpPr>
        <p:spPr>
          <a:xfrm>
            <a:off x="141288" y="1143000"/>
            <a:ext cx="8850312" cy="3581400"/>
          </a:xfrm>
        </p:spPr>
        <p:txBody>
          <a:bodyPr/>
          <a:lstStyle/>
          <a:p>
            <a:pPr marL="339725" indent="-339725">
              <a:spcBef>
                <a:spcPts val="0"/>
              </a:spcBef>
              <a:spcAft>
                <a:spcPts val="2400"/>
              </a:spcAft>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Historical (1-7):</a:t>
            </a:r>
          </a:p>
          <a:p>
            <a:pPr marL="457200" lvl="1" indent="0" eaLnBrk="1" hangingPunct="1">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Daniel interprets, 3rd person, gentile nations</a:t>
            </a:r>
          </a:p>
          <a:p>
            <a:pPr marL="1027113" lvl="1" indent="-569913" eaLnBrk="1" hangingPunct="1">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Intro “Hebrew” (1)</a:t>
            </a:r>
          </a:p>
          <a:p>
            <a:pPr marL="1027113" lvl="1" indent="-569913">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Aramaic </a:t>
            </a:r>
            <a:r>
              <a:rPr lang="en-US" sz="3400" b="1" i="1" u="sng" dirty="0">
                <a:solidFill>
                  <a:srgbClr val="FFFFCC"/>
                </a:solidFill>
                <a:effectLst>
                  <a:outerShdw blurRad="38100" dist="38100" dir="2700000" algn="tl">
                    <a:srgbClr val="000000">
                      <a:alpha val="43137"/>
                    </a:srgbClr>
                  </a:outerShdw>
                </a:effectLst>
              </a:rPr>
              <a:t>chiasm</a:t>
            </a:r>
            <a:r>
              <a:rPr lang="en-US" sz="3400" b="1" u="sng" dirty="0">
                <a:solidFill>
                  <a:srgbClr val="FFFFCC"/>
                </a:solidFill>
                <a:effectLst>
                  <a:outerShdw blurRad="38100" dist="38100" dir="2700000" algn="tl">
                    <a:srgbClr val="000000">
                      <a:alpha val="43137"/>
                    </a:srgbClr>
                  </a:outerShdw>
                </a:effectLst>
              </a:rPr>
              <a:t> (2-7)</a:t>
            </a:r>
          </a:p>
        </p:txBody>
      </p:sp>
      <p:pic>
        <p:nvPicPr>
          <p:cNvPr id="23555"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3" y="5381625"/>
            <a:ext cx="3546475" cy="1371600"/>
          </a:xfrm>
          <a:prstGeom prst="rect">
            <a:avLst/>
          </a:prstGeom>
          <a:noFill/>
          <a:ln w="9525">
            <a:noFill/>
            <a:miter lim="800000"/>
            <a:headEnd/>
            <a:tailEnd/>
          </a:ln>
        </p:spPr>
      </p:pic>
    </p:spTree>
    <p:extLst>
      <p:ext uri="{BB962C8B-B14F-4D97-AF65-F5344CB8AC3E}">
        <p14:creationId xmlns:p14="http://schemas.microsoft.com/office/powerpoint/2010/main" val="3216165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9:25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So you are to know and discern </a:t>
            </a:r>
            <a:r>
              <a:rPr lang="en-US" sz="3600" i="1" dirty="0">
                <a:solidFill>
                  <a:schemeClr val="bg1"/>
                </a:solidFill>
                <a:effectLst>
                  <a:outerShdw blurRad="38100" dist="38100" dir="2700000" algn="tl">
                    <a:srgbClr val="000000">
                      <a:alpha val="43137"/>
                    </a:srgbClr>
                  </a:outerShdw>
                </a:effectLst>
                <a:latin typeface="+mn-lt"/>
              </a:rPr>
              <a:t>that</a:t>
            </a:r>
            <a:r>
              <a:rPr lang="en-US" sz="3600" dirty="0">
                <a:solidFill>
                  <a:schemeClr val="bg1"/>
                </a:solidFill>
                <a:effectLst>
                  <a:outerShdw blurRad="38100" dist="38100" dir="2700000" algn="tl">
                    <a:srgbClr val="000000">
                      <a:alpha val="43137"/>
                    </a:srgbClr>
                  </a:outerShdw>
                </a:effectLst>
                <a:latin typeface="+mn-lt"/>
              </a:rPr>
              <a:t> from the issuing of a decree to restore and rebuild Jerusalem until </a:t>
            </a:r>
            <a:r>
              <a:rPr lang="en-US" sz="3600" b="1" u="sng" dirty="0">
                <a:solidFill>
                  <a:srgbClr val="FFFFCC"/>
                </a:solidFill>
                <a:effectLst>
                  <a:outerShdw blurRad="38100" dist="38100" dir="2700000" algn="tl">
                    <a:srgbClr val="000000">
                      <a:alpha val="43137"/>
                    </a:srgbClr>
                  </a:outerShdw>
                </a:effectLst>
                <a:latin typeface="+mn-lt"/>
              </a:rPr>
              <a:t>Messiah the Prince</a:t>
            </a:r>
            <a:r>
              <a:rPr lang="en-US" sz="3600" dirty="0">
                <a:solidFill>
                  <a:schemeClr val="bg1"/>
                </a:solidFill>
                <a:effectLst>
                  <a:outerShdw blurRad="38100" dist="38100" dir="2700000" algn="tl">
                    <a:srgbClr val="000000">
                      <a:alpha val="43137"/>
                    </a:srgbClr>
                  </a:outerShdw>
                </a:effectLst>
                <a:latin typeface="+mn-lt"/>
              </a:rPr>
              <a:t> there will be seven weeks and sixty-two weeks; it will be built again, with plaza and moat, even in times of distress.</a:t>
            </a:r>
          </a:p>
        </p:txBody>
      </p:sp>
    </p:spTree>
    <p:extLst>
      <p:ext uri="{BB962C8B-B14F-4D97-AF65-F5344CB8AC3E}">
        <p14:creationId xmlns:p14="http://schemas.microsoft.com/office/powerpoint/2010/main" val="1111988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Aft>
                <a:spcPts val="1200"/>
              </a:spcAft>
              <a:buClr>
                <a:srgbClr val="CC00FF"/>
              </a:buClr>
              <a:buFont typeface="Calibri" panose="020F0502020204030204" pitchFamily="34" charset="0"/>
              <a:buChar char="−"/>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552700" y="228600"/>
            <a:ext cx="4038600" cy="781050"/>
          </a:xfrm>
        </p:spPr>
        <p:txBody>
          <a:bodyPr>
            <a:normAutofit/>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2470192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rPr>
              <a:t>Then after the sixty-two weeks the Messiah will be cut off and have nothing, and </a:t>
            </a:r>
            <a:r>
              <a:rPr lang="en-US" sz="3600" b="1" u="sng" dirty="0">
                <a:solidFill>
                  <a:srgbClr val="FFFFCC"/>
                </a:solidFill>
                <a:effectLst>
                  <a:outerShdw blurRad="38100" dist="38100" dir="2700000" algn="tl">
                    <a:srgbClr val="000000">
                      <a:alpha val="43137"/>
                    </a:srgbClr>
                  </a:outerShdw>
                </a:effectLst>
                <a:latin typeface="+mn-lt"/>
              </a:rPr>
              <a:t>the people of the prince who is to come will destroy the city and the sanctuary. And its end will come with a flood</a:t>
            </a:r>
            <a:r>
              <a:rPr lang="en-US" sz="3600" dirty="0">
                <a:solidFill>
                  <a:schemeClr val="bg1"/>
                </a:solidFill>
                <a:effectLst>
                  <a:outerShdw blurRad="38100" dist="38100" dir="2700000" algn="tl">
                    <a:srgbClr val="000000">
                      <a:alpha val="43137"/>
                    </a:srgbClr>
                  </a:outerShdw>
                </a:effectLst>
                <a:latin typeface="+mn-lt"/>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91440"/>
            <a:ext cx="8839200" cy="6675120"/>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85800" y="304800"/>
            <a:ext cx="7772400" cy="1447800"/>
          </a:xfrm>
        </p:spPr>
        <p:txBody>
          <a:bodyPr/>
          <a:lstStyle/>
          <a:p>
            <a:pPr algn="ctr"/>
            <a:r>
              <a:rPr lang="en-US" sz="4000" dirty="0">
                <a:solidFill>
                  <a:schemeClr val="bg1"/>
                </a:solidFill>
              </a:rPr>
              <a:t>Six Parts of a Suzerain-Vassal Treaty in Deuteronomy</a:t>
            </a:r>
          </a:p>
        </p:txBody>
      </p:sp>
      <p:sp>
        <p:nvSpPr>
          <p:cNvPr id="36867" name="Rectangle 3"/>
          <p:cNvSpPr>
            <a:spLocks noGrp="1" noChangeArrowheads="1"/>
          </p:cNvSpPr>
          <p:nvPr>
            <p:ph type="body" idx="4294967295"/>
          </p:nvPr>
        </p:nvSpPr>
        <p:spPr>
          <a:xfrm>
            <a:off x="228600" y="1828800"/>
            <a:ext cx="6019800" cy="4571999"/>
          </a:xfrm>
          <a:noFill/>
        </p:spPr>
        <p:txBody>
          <a:bodyPr/>
          <a:lstStyle/>
          <a:p>
            <a:pPr marL="457200" indent="-457200">
              <a:spcBef>
                <a:spcPts val="0"/>
              </a:spcBef>
              <a:spcAft>
                <a:spcPts val="1200"/>
              </a:spcAft>
            </a:pPr>
            <a:r>
              <a:rPr lang="en-US" sz="2800" dirty="0">
                <a:solidFill>
                  <a:schemeClr val="bg1"/>
                </a:solidFill>
                <a:effectLst/>
              </a:rPr>
              <a:t>Preamble (1:1-5)</a:t>
            </a:r>
          </a:p>
          <a:p>
            <a:pPr marL="457200" indent="-457200">
              <a:spcBef>
                <a:spcPts val="0"/>
              </a:spcBef>
              <a:spcAft>
                <a:spcPts val="1200"/>
              </a:spcAft>
            </a:pPr>
            <a:r>
              <a:rPr lang="en-US" sz="2800" dirty="0">
                <a:solidFill>
                  <a:schemeClr val="bg1"/>
                </a:solidFill>
                <a:effectLst/>
              </a:rPr>
              <a:t>Prologue (1:6</a:t>
            </a:r>
            <a:r>
              <a:rPr lang="en-US" sz="2800" dirty="0">
                <a:solidFill>
                  <a:schemeClr val="bg1"/>
                </a:solidFill>
                <a:effectLst/>
                <a:cs typeface="Times New Roman" pitchFamily="18" charset="0"/>
              </a:rPr>
              <a:t>–4:40)</a:t>
            </a:r>
            <a:endParaRPr lang="en-US" sz="2800" dirty="0">
              <a:solidFill>
                <a:schemeClr val="bg1"/>
              </a:solidFill>
              <a:effectLst/>
            </a:endParaRPr>
          </a:p>
          <a:p>
            <a:pPr marL="457200" indent="-457200">
              <a:spcBef>
                <a:spcPts val="0"/>
              </a:spcBef>
              <a:spcAft>
                <a:spcPts val="1200"/>
              </a:spcAft>
            </a:pPr>
            <a:r>
              <a:rPr lang="en-US" sz="2800" dirty="0">
                <a:solidFill>
                  <a:schemeClr val="bg1"/>
                </a:solidFill>
                <a:effectLst/>
              </a:rPr>
              <a:t>Covenant obligations (5</a:t>
            </a:r>
            <a:r>
              <a:rPr lang="en-US" sz="2800" dirty="0">
                <a:solidFill>
                  <a:schemeClr val="bg1"/>
                </a:solidFill>
                <a:effectLst/>
                <a:cs typeface="Times New Roman" pitchFamily="18" charset="0"/>
              </a:rPr>
              <a:t>–26)</a:t>
            </a:r>
            <a:endParaRPr lang="en-US" sz="2800" dirty="0">
              <a:solidFill>
                <a:schemeClr val="bg1"/>
              </a:solidFill>
              <a:effectLst/>
            </a:endParaRPr>
          </a:p>
          <a:p>
            <a:pPr marL="457200" indent="-457200">
              <a:spcBef>
                <a:spcPts val="0"/>
              </a:spcBef>
              <a:spcAft>
                <a:spcPts val="1200"/>
              </a:spcAft>
            </a:pPr>
            <a:r>
              <a:rPr lang="en-US" sz="2800" dirty="0">
                <a:solidFill>
                  <a:schemeClr val="bg1"/>
                </a:solidFill>
                <a:effectLst/>
              </a:rPr>
              <a:t>Storage and reading instructions (27:2-3; 31:9, 24, 26)</a:t>
            </a:r>
          </a:p>
          <a:p>
            <a:pPr marL="457200" indent="-457200">
              <a:spcBef>
                <a:spcPts val="0"/>
              </a:spcBef>
              <a:spcAft>
                <a:spcPts val="1200"/>
              </a:spcAft>
            </a:pPr>
            <a:r>
              <a:rPr lang="en-US" sz="2800" dirty="0">
                <a:solidFill>
                  <a:schemeClr val="bg1"/>
                </a:solidFill>
                <a:effectLst/>
              </a:rPr>
              <a:t>Witnesses (32:1)</a:t>
            </a:r>
          </a:p>
          <a:p>
            <a:pPr marL="457200" indent="-457200">
              <a:spcBef>
                <a:spcPts val="0"/>
              </a:spcBef>
              <a:spcAft>
                <a:spcPts val="1200"/>
              </a:spcAft>
            </a:pPr>
            <a:r>
              <a:rPr lang="en-US" sz="2800" dirty="0">
                <a:solidFill>
                  <a:schemeClr val="bg1"/>
                </a:solidFill>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715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169289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85800" y="304800"/>
            <a:ext cx="7772400" cy="1447800"/>
          </a:xfrm>
        </p:spPr>
        <p:txBody>
          <a:bodyPr/>
          <a:lstStyle/>
          <a:p>
            <a:pPr algn="ctr"/>
            <a:r>
              <a:rPr lang="en-US" sz="4000" dirty="0">
                <a:solidFill>
                  <a:schemeClr val="bg1"/>
                </a:solidFill>
              </a:rPr>
              <a:t>Six Parts of a Suzerain-Vassal Treaty in Deuteronomy</a:t>
            </a:r>
          </a:p>
        </p:txBody>
      </p:sp>
      <p:sp>
        <p:nvSpPr>
          <p:cNvPr id="36867" name="Rectangle 3"/>
          <p:cNvSpPr>
            <a:spLocks noGrp="1" noChangeArrowheads="1"/>
          </p:cNvSpPr>
          <p:nvPr>
            <p:ph type="body" idx="4294967295"/>
          </p:nvPr>
        </p:nvSpPr>
        <p:spPr>
          <a:xfrm>
            <a:off x="228600" y="1828800"/>
            <a:ext cx="6019800" cy="4571999"/>
          </a:xfrm>
          <a:noFill/>
        </p:spPr>
        <p:txBody>
          <a:bodyPr/>
          <a:lstStyle/>
          <a:p>
            <a:pPr marL="457200" indent="-457200">
              <a:spcBef>
                <a:spcPts val="0"/>
              </a:spcBef>
              <a:spcAft>
                <a:spcPts val="1200"/>
              </a:spcAft>
            </a:pPr>
            <a:r>
              <a:rPr lang="en-US" sz="2800" dirty="0">
                <a:solidFill>
                  <a:schemeClr val="bg1"/>
                </a:solidFill>
                <a:effectLst/>
              </a:rPr>
              <a:t>Preamble (1:1-5)</a:t>
            </a:r>
          </a:p>
          <a:p>
            <a:pPr marL="457200" indent="-457200">
              <a:spcBef>
                <a:spcPts val="0"/>
              </a:spcBef>
              <a:spcAft>
                <a:spcPts val="1200"/>
              </a:spcAft>
            </a:pPr>
            <a:r>
              <a:rPr lang="en-US" sz="2800" dirty="0">
                <a:solidFill>
                  <a:schemeClr val="bg1"/>
                </a:solidFill>
                <a:effectLst/>
              </a:rPr>
              <a:t>Prologue (1:6</a:t>
            </a:r>
            <a:r>
              <a:rPr lang="en-US" sz="2800" dirty="0">
                <a:solidFill>
                  <a:schemeClr val="bg1"/>
                </a:solidFill>
                <a:effectLst/>
                <a:cs typeface="Times New Roman" pitchFamily="18" charset="0"/>
              </a:rPr>
              <a:t>–4:40)</a:t>
            </a:r>
            <a:endParaRPr lang="en-US" sz="2800" dirty="0">
              <a:solidFill>
                <a:schemeClr val="bg1"/>
              </a:solidFill>
              <a:effectLst/>
            </a:endParaRPr>
          </a:p>
          <a:p>
            <a:pPr marL="457200" indent="-457200">
              <a:spcBef>
                <a:spcPts val="0"/>
              </a:spcBef>
              <a:spcAft>
                <a:spcPts val="1200"/>
              </a:spcAft>
            </a:pPr>
            <a:r>
              <a:rPr lang="en-US" sz="2800" dirty="0">
                <a:solidFill>
                  <a:schemeClr val="bg1"/>
                </a:solidFill>
                <a:effectLst/>
              </a:rPr>
              <a:t>Covenant obligations (5</a:t>
            </a:r>
            <a:r>
              <a:rPr lang="en-US" sz="2800" dirty="0">
                <a:solidFill>
                  <a:schemeClr val="bg1"/>
                </a:solidFill>
                <a:effectLst/>
                <a:cs typeface="Times New Roman" pitchFamily="18" charset="0"/>
              </a:rPr>
              <a:t>–26)</a:t>
            </a:r>
            <a:endParaRPr lang="en-US" sz="2800" dirty="0">
              <a:solidFill>
                <a:schemeClr val="bg1"/>
              </a:solidFill>
              <a:effectLst/>
            </a:endParaRPr>
          </a:p>
          <a:p>
            <a:pPr marL="457200" indent="-457200">
              <a:spcBef>
                <a:spcPts val="0"/>
              </a:spcBef>
              <a:spcAft>
                <a:spcPts val="1200"/>
              </a:spcAft>
            </a:pPr>
            <a:r>
              <a:rPr lang="en-US" sz="2800" dirty="0">
                <a:solidFill>
                  <a:schemeClr val="bg1"/>
                </a:solidFill>
                <a:effectLst/>
              </a:rPr>
              <a:t>Storage and reading instructions (27:2-3; 31:9, 24, 26)</a:t>
            </a:r>
          </a:p>
          <a:p>
            <a:pPr marL="457200" indent="-457200">
              <a:spcBef>
                <a:spcPts val="0"/>
              </a:spcBef>
              <a:spcAft>
                <a:spcPts val="1200"/>
              </a:spcAft>
            </a:pPr>
            <a:r>
              <a:rPr lang="en-US" sz="2800" dirty="0">
                <a:solidFill>
                  <a:schemeClr val="bg1"/>
                </a:solidFill>
                <a:effectLst/>
              </a:rPr>
              <a:t>Witnesses (32:1)</a:t>
            </a:r>
          </a:p>
          <a:p>
            <a:pPr marL="457200" indent="-457200">
              <a:spcBef>
                <a:spcPts val="0"/>
              </a:spcBef>
              <a:spcAft>
                <a:spcPts val="1200"/>
              </a:spcAft>
            </a:pPr>
            <a:r>
              <a:rPr lang="en-US" sz="2800" b="1" i="1" u="sng" dirty="0">
                <a:solidFill>
                  <a:srgbClr val="FFFFCC"/>
                </a:solidFill>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715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4271039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97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mj-cs"/>
              </a:rPr>
              <a:t>Luke 19:41-44 (NASB)</a:t>
            </a:r>
          </a:p>
          <a:p>
            <a:pPr algn="just"/>
            <a:r>
              <a:rPr lang="en-US" sz="2800" baseline="30000" dirty="0">
                <a:solidFill>
                  <a:schemeClr val="bg1"/>
                </a:solidFill>
                <a:latin typeface="+mn-lt"/>
              </a:rPr>
              <a:t>41 </a:t>
            </a:r>
            <a:r>
              <a:rPr lang="en-US" sz="2800" dirty="0">
                <a:solidFill>
                  <a:schemeClr val="bg1"/>
                </a:solidFill>
                <a:latin typeface="+mn-lt"/>
              </a:rPr>
              <a:t>When He approached </a:t>
            </a:r>
            <a:r>
              <a:rPr lang="en-US" sz="2800" b="1" u="sng" dirty="0">
                <a:solidFill>
                  <a:srgbClr val="FFFFCC"/>
                </a:solidFill>
                <a:latin typeface="+mn-lt"/>
              </a:rPr>
              <a:t>Jerusalem, He saw the city and wept over it</a:t>
            </a:r>
            <a:r>
              <a:rPr lang="en-US" sz="2800" dirty="0">
                <a:solidFill>
                  <a:schemeClr val="bg1"/>
                </a:solidFill>
                <a:latin typeface="+mn-lt"/>
              </a:rPr>
              <a:t>, </a:t>
            </a:r>
            <a:r>
              <a:rPr lang="en-US" sz="2800" baseline="30000" dirty="0">
                <a:solidFill>
                  <a:schemeClr val="bg1"/>
                </a:solidFill>
                <a:latin typeface="+mn-lt"/>
              </a:rPr>
              <a:t>42 </a:t>
            </a:r>
            <a:r>
              <a:rPr lang="en-US" sz="2800" dirty="0">
                <a:solidFill>
                  <a:schemeClr val="bg1"/>
                </a:solidFill>
                <a:latin typeface="+mn-lt"/>
              </a:rPr>
              <a:t>saying, “If you had known in this day, even you, </a:t>
            </a:r>
            <a:r>
              <a:rPr lang="en-US" sz="2800" b="1" u="sng" dirty="0">
                <a:solidFill>
                  <a:srgbClr val="FFFFCC"/>
                </a:solidFill>
                <a:latin typeface="+mn-lt"/>
              </a:rPr>
              <a:t>the things which make for peace</a:t>
            </a:r>
            <a:r>
              <a:rPr lang="en-US" sz="2800" dirty="0">
                <a:solidFill>
                  <a:schemeClr val="bg1"/>
                </a:solidFill>
                <a:latin typeface="+mn-lt"/>
              </a:rPr>
              <a:t>! But now they have been hidden from your eyes. </a:t>
            </a:r>
            <a:r>
              <a:rPr lang="en-US" sz="2800" baseline="30000" dirty="0">
                <a:solidFill>
                  <a:schemeClr val="bg1"/>
                </a:solidFill>
                <a:latin typeface="+mn-lt"/>
              </a:rPr>
              <a:t>43 </a:t>
            </a:r>
            <a:r>
              <a:rPr lang="en-US" sz="2800" dirty="0">
                <a:solidFill>
                  <a:schemeClr val="bg1"/>
                </a:solidFill>
                <a:latin typeface="+mn-lt"/>
              </a:rPr>
              <a:t>For the days will come upon you when </a:t>
            </a:r>
            <a:r>
              <a:rPr lang="en-US" sz="2800" b="1" u="sng" dirty="0">
                <a:solidFill>
                  <a:srgbClr val="FFFFCC"/>
                </a:solidFill>
                <a:latin typeface="+mn-lt"/>
              </a:rPr>
              <a:t>your enemies will throw up a barricade against you, and surround you and hem you in on every side</a:t>
            </a:r>
            <a:r>
              <a:rPr lang="en-US" sz="2800" dirty="0">
                <a:solidFill>
                  <a:schemeClr val="bg1"/>
                </a:solidFill>
                <a:latin typeface="+mn-lt"/>
              </a:rPr>
              <a:t>, </a:t>
            </a:r>
            <a:r>
              <a:rPr lang="en-US" sz="2800" baseline="30000" dirty="0">
                <a:solidFill>
                  <a:schemeClr val="bg1"/>
                </a:solidFill>
                <a:latin typeface="+mn-lt"/>
              </a:rPr>
              <a:t>44 </a:t>
            </a:r>
            <a:r>
              <a:rPr lang="en-US" sz="2800" dirty="0">
                <a:solidFill>
                  <a:schemeClr val="bg1"/>
                </a:solidFill>
                <a:latin typeface="+mn-lt"/>
              </a:rPr>
              <a:t>and they will level you to the ground and </a:t>
            </a:r>
            <a:r>
              <a:rPr lang="en-US" sz="2800" b="1" u="sng" dirty="0">
                <a:solidFill>
                  <a:srgbClr val="FFFFCC"/>
                </a:solidFill>
                <a:latin typeface="+mn-lt"/>
              </a:rPr>
              <a:t>your children within you</a:t>
            </a:r>
            <a:r>
              <a:rPr lang="en-US" sz="2800" dirty="0">
                <a:solidFill>
                  <a:schemeClr val="bg1"/>
                </a:solidFill>
                <a:latin typeface="+mn-lt"/>
              </a:rPr>
              <a:t>, and </a:t>
            </a:r>
            <a:r>
              <a:rPr lang="en-US" sz="2800" b="1" u="sng" dirty="0">
                <a:solidFill>
                  <a:srgbClr val="FFFFCC"/>
                </a:solidFill>
                <a:latin typeface="+mn-lt"/>
              </a:rPr>
              <a:t>they will not leave in you one stone upon another</a:t>
            </a:r>
            <a:r>
              <a:rPr lang="en-US" sz="2800" dirty="0">
                <a:solidFill>
                  <a:schemeClr val="bg1"/>
                </a:solidFill>
                <a:latin typeface="+mn-lt"/>
              </a:rPr>
              <a:t>, because you did not recognize the time of your visitation.</a:t>
            </a:r>
          </a:p>
        </p:txBody>
      </p:sp>
    </p:spTree>
    <p:extLst>
      <p:ext uri="{BB962C8B-B14F-4D97-AF65-F5344CB8AC3E}">
        <p14:creationId xmlns:p14="http://schemas.microsoft.com/office/powerpoint/2010/main" val="988754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6962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3906173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1943100" y="228600"/>
            <a:ext cx="5257800" cy="6858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723900" y="1143000"/>
            <a:ext cx="7696200" cy="49530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Solomon’s pre exilic temple (Kings and Chronicles)</a:t>
            </a:r>
          </a:p>
          <a:p>
            <a:pPr marL="457200" indent="-457200" fontAlgn="base">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Zerubbabel’s post exilic temple (Ezra 1-6; John 2:20)</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Antichrist's temple (Dan 9:27; Matt 24:15; 2 </a:t>
            </a:r>
            <a:r>
              <a:rPr lang="en-US" altLang="en-US" sz="3200" dirty="0" err="1">
                <a:solidFill>
                  <a:srgbClr val="FFFFFF"/>
                </a:solidFill>
                <a:latin typeface="Calibri" panose="020F0502020204030204" pitchFamily="34" charset="0"/>
              </a:rPr>
              <a:t>Thess</a:t>
            </a:r>
            <a:r>
              <a:rPr lang="en-US" altLang="en-US" sz="3200" dirty="0">
                <a:solidFill>
                  <a:srgbClr val="FFFFFF"/>
                </a:solidFill>
                <a:latin typeface="Calibri" panose="020F0502020204030204" pitchFamily="34" charset="0"/>
              </a:rPr>
              <a:t> 2:4; Rev 11:1-2)</a:t>
            </a:r>
          </a:p>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 Millennial temple (</a:t>
            </a:r>
            <a:r>
              <a:rPr lang="en-US" altLang="en-US" sz="3200" dirty="0" err="1">
                <a:solidFill>
                  <a:srgbClr val="FFFFFF"/>
                </a:solidFill>
                <a:latin typeface="Calibri" panose="020F0502020204030204" pitchFamily="34" charset="0"/>
              </a:rPr>
              <a:t>Ezek</a:t>
            </a:r>
            <a:r>
              <a:rPr lang="en-US" altLang="en-US" sz="3200" dirty="0">
                <a:solidFill>
                  <a:srgbClr val="FFFFFF"/>
                </a:solidFill>
                <a:latin typeface="Calibri" panose="020F0502020204030204" pitchFamily="34" charset="0"/>
              </a:rPr>
              <a:t> 40-48)</a:t>
            </a:r>
          </a:p>
        </p:txBody>
      </p:sp>
    </p:spTree>
    <p:extLst>
      <p:ext uri="{BB962C8B-B14F-4D97-AF65-F5344CB8AC3E}">
        <p14:creationId xmlns:p14="http://schemas.microsoft.com/office/powerpoint/2010/main" val="2981815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299" y="457200"/>
            <a:ext cx="7821402" cy="5943600"/>
          </a:xfrm>
          <a:prstGeom prst="rect">
            <a:avLst/>
          </a:prstGeom>
          <a:solidFill>
            <a:schemeClr val="tx1"/>
          </a:solidFill>
        </p:spPr>
      </p:pic>
    </p:spTree>
    <p:extLst>
      <p:ext uri="{BB962C8B-B14F-4D97-AF65-F5344CB8AC3E}">
        <p14:creationId xmlns:p14="http://schemas.microsoft.com/office/powerpoint/2010/main" val="95537823"/>
      </p:ext>
    </p:extLst>
  </p:cSld>
  <p:clrMapOvr>
    <a:masterClrMapping/>
  </p:clrMapOvr>
  <mc:AlternateContent xmlns:mc="http://schemas.openxmlformats.org/markup-compatibility/2006" xmlns:p14="http://schemas.microsoft.com/office/powerpoint/2010/main">
    <mc:Choice Requires="p14">
      <p:transition p14:dur="0" advTm="40141"/>
    </mc:Choice>
    <mc:Fallback xmlns="">
      <p:transition advTm="4014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573088" lvl="1" indent="-569913">
              <a:spcBef>
                <a:spcPts val="0"/>
              </a:spcBef>
              <a:spcAft>
                <a:spcPts val="2400"/>
              </a:spcAft>
              <a:buClr>
                <a:srgbClr val="CC99FF"/>
              </a:buClr>
              <a:buSzPct val="100000"/>
              <a:buFont typeface="+mj-lt"/>
              <a:buAutoNum type="alphaUcPeriod" startAt="2"/>
              <a:defRPr/>
            </a:pPr>
            <a:r>
              <a:rPr lang="en-US" sz="3400" dirty="0">
                <a:solidFill>
                  <a:schemeClr val="bg1"/>
                </a:solidFill>
                <a:effectLst>
                  <a:outerShdw blurRad="38100" dist="38100" dir="2700000" algn="tl">
                    <a:srgbClr val="000000">
                      <a:alpha val="43137"/>
                    </a:srgbClr>
                  </a:outerShdw>
                </a:effectLst>
              </a:rPr>
              <a:t>Chiasm “Aramaic” ( 2-7)</a:t>
            </a:r>
          </a:p>
          <a:p>
            <a:pPr marL="533400" indent="-5334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1. Gentile History (2)</a:t>
            </a:r>
          </a:p>
          <a:p>
            <a:pPr marL="457200" lvl="1"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	2. Protection (3)</a:t>
            </a:r>
          </a:p>
          <a:p>
            <a:pPr marL="1371600" lvl="2"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3. Revelation to a gentile king (4)</a:t>
            </a:r>
          </a:p>
          <a:p>
            <a:pPr marL="1371600" lvl="2"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3. Revelation to a gentile king (5)</a:t>
            </a:r>
          </a:p>
          <a:p>
            <a:pPr marL="457200" lvl="1" indent="-4572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	2. Protection (6)</a:t>
            </a:r>
          </a:p>
          <a:p>
            <a:pPr marL="533400" indent="-533400" eaLnBrk="1" hangingPunct="1">
              <a:lnSpc>
                <a:spcPct val="100000"/>
              </a:lnSpc>
              <a:buFont typeface="Wingdings" pitchFamily="2" charset="2"/>
              <a:buNone/>
            </a:pPr>
            <a:r>
              <a:rPr lang="en-US" sz="3200" dirty="0">
                <a:solidFill>
                  <a:schemeClr val="bg1"/>
                </a:solidFill>
                <a:effectLst>
                  <a:outerShdw blurRad="38100" dist="38100" dir="2700000" algn="tl">
                    <a:srgbClr val="000000">
                      <a:alpha val="43137"/>
                    </a:srgbClr>
                  </a:outerShdw>
                </a:effectLst>
              </a:rPr>
              <a:t>1. Gentile history (7)</a:t>
            </a:r>
          </a:p>
          <a:p>
            <a:pPr marL="533400" indent="-533400" eaLnBrk="1" hangingPunct="1">
              <a:lnSpc>
                <a:spcPct val="90000"/>
              </a:lnSpc>
              <a:buFont typeface="Wingdings" pitchFamily="2" charset="2"/>
              <a:buNone/>
            </a:pPr>
            <a:endParaRPr lang="en-US" dirty="0">
              <a:effectLst>
                <a:outerShdw blurRad="38100" dist="38100" dir="2700000" algn="tl">
                  <a:srgbClr val="000000">
                    <a:alpha val="43137"/>
                  </a:srgbClr>
                </a:outerShdw>
              </a:effectLst>
            </a:endParaRPr>
          </a:p>
        </p:txBody>
      </p:sp>
      <p:grpSp>
        <p:nvGrpSpPr>
          <p:cNvPr id="25602" name="Group 2"/>
          <p:cNvGrpSpPr>
            <a:grpSpLocks/>
          </p:cNvGrpSpPr>
          <p:nvPr/>
        </p:nvGrpSpPr>
        <p:grpSpPr bwMode="auto">
          <a:xfrm>
            <a:off x="457200" y="2590800"/>
            <a:ext cx="1752600" cy="2971800"/>
            <a:chOff x="672" y="1152"/>
            <a:chExt cx="1104" cy="2400"/>
          </a:xfrm>
        </p:grpSpPr>
        <p:sp>
          <p:nvSpPr>
            <p:cNvPr id="25605" name="Line 3"/>
            <p:cNvSpPr>
              <a:spLocks noChangeShapeType="1"/>
            </p:cNvSpPr>
            <p:nvPr/>
          </p:nvSpPr>
          <p:spPr bwMode="auto">
            <a:xfrm>
              <a:off x="720" y="1152"/>
              <a:ext cx="1056" cy="2352"/>
            </a:xfrm>
            <a:prstGeom prst="line">
              <a:avLst/>
            </a:prstGeom>
            <a:noFill/>
            <a:ln w="76200">
              <a:solidFill>
                <a:srgbClr val="FFFFCC"/>
              </a:solidFill>
              <a:round/>
              <a:headEnd/>
              <a:tailEnd/>
            </a:ln>
          </p:spPr>
          <p:txBody>
            <a:bodyPr/>
            <a:lstStyle/>
            <a:p>
              <a:endParaRPr lang="en-US">
                <a:effectLst>
                  <a:outerShdw blurRad="38100" dist="38100" dir="2700000" algn="tl">
                    <a:srgbClr val="000000">
                      <a:alpha val="43137"/>
                    </a:srgbClr>
                  </a:outerShdw>
                </a:effectLst>
              </a:endParaRPr>
            </a:p>
          </p:txBody>
        </p:sp>
        <p:sp>
          <p:nvSpPr>
            <p:cNvPr id="25606" name="Line 4"/>
            <p:cNvSpPr>
              <a:spLocks noChangeShapeType="1"/>
            </p:cNvSpPr>
            <p:nvPr/>
          </p:nvSpPr>
          <p:spPr bwMode="auto">
            <a:xfrm flipH="1">
              <a:off x="672" y="1200"/>
              <a:ext cx="1056" cy="2352"/>
            </a:xfrm>
            <a:prstGeom prst="line">
              <a:avLst/>
            </a:prstGeom>
            <a:noFill/>
            <a:ln w="76200">
              <a:solidFill>
                <a:srgbClr val="FFFFCC"/>
              </a:solidFill>
              <a:round/>
              <a:headEnd/>
              <a:tailEnd/>
            </a:ln>
          </p:spPr>
          <p:txBody>
            <a:bodyPr/>
            <a:lstStyle/>
            <a:p>
              <a:endParaRPr lang="en-US">
                <a:effectLst>
                  <a:outerShdw blurRad="38100" dist="38100" dir="2700000" algn="tl">
                    <a:srgbClr val="000000">
                      <a:alpha val="43137"/>
                    </a:srgbClr>
                  </a:outerShdw>
                </a:effectLst>
              </a:endParaRPr>
            </a:p>
          </p:txBody>
        </p:sp>
      </p:grpSp>
      <p:pic>
        <p:nvPicPr>
          <p:cNvPr id="2560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5662613"/>
            <a:ext cx="2819400" cy="1090612"/>
          </a:xfrm>
          <a:prstGeom prst="rect">
            <a:avLst/>
          </a:prstGeom>
          <a:noFill/>
          <a:ln w="9525">
            <a:noFill/>
            <a:miter lim="800000"/>
            <a:headEnd/>
            <a:tailEnd/>
          </a:ln>
        </p:spPr>
      </p:pic>
      <p:sp>
        <p:nvSpPr>
          <p:cNvPr id="10" name="Rectangle 6">
            <a:extLst>
              <a:ext uri="{FF2B5EF4-FFF2-40B4-BE49-F238E27FC236}">
                <a16:creationId xmlns:a16="http://schemas.microsoft.com/office/drawing/2014/main" id="{896F70F8-4116-481F-AE6E-6BC85EE885BB}"/>
              </a:ext>
            </a:extLst>
          </p:cNvPr>
          <p:cNvSpPr txBox="1">
            <a:spLocks noChangeArrowheads="1"/>
          </p:cNvSpPr>
          <p:nvPr/>
        </p:nvSpPr>
        <p:spPr>
          <a:xfrm>
            <a:off x="2438400" y="228600"/>
            <a:ext cx="4267200" cy="736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Tree>
    <p:extLst>
      <p:ext uri="{BB962C8B-B14F-4D97-AF65-F5344CB8AC3E}">
        <p14:creationId xmlns:p14="http://schemas.microsoft.com/office/powerpoint/2010/main" val="2817775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06">
            <a:extLst>
              <a:ext uri="{FF2B5EF4-FFF2-40B4-BE49-F238E27FC236}">
                <a16:creationId xmlns:a16="http://schemas.microsoft.com/office/drawing/2014/main" id="{E1F9B0AE-FB8D-44FE-B3C0-9D624F569D3A}"/>
              </a:ext>
            </a:extLst>
          </p:cNvPr>
          <p:cNvGraphicFramePr>
            <a:graphicFrameLocks/>
          </p:cNvGraphicFramePr>
          <p:nvPr>
            <p:extLst/>
          </p:nvPr>
        </p:nvGraphicFramePr>
        <p:xfrm>
          <a:off x="76200" y="228602"/>
          <a:ext cx="8991600" cy="6400797"/>
        </p:xfrm>
        <a:graphic>
          <a:graphicData uri="http://schemas.openxmlformats.org/drawingml/2006/table">
            <a:tbl>
              <a:tblPr/>
              <a:tblGrid>
                <a:gridCol w="2997200">
                  <a:extLst>
                    <a:ext uri="{9D8B030D-6E8A-4147-A177-3AD203B41FA5}">
                      <a16:colId xmlns:a16="http://schemas.microsoft.com/office/drawing/2014/main" val="20000"/>
                    </a:ext>
                  </a:extLst>
                </a:gridCol>
                <a:gridCol w="2997200">
                  <a:extLst>
                    <a:ext uri="{9D8B030D-6E8A-4147-A177-3AD203B41FA5}">
                      <a16:colId xmlns:a16="http://schemas.microsoft.com/office/drawing/2014/main" val="20002"/>
                    </a:ext>
                  </a:extLst>
                </a:gridCol>
                <a:gridCol w="2997200">
                  <a:extLst>
                    <a:ext uri="{9D8B030D-6E8A-4147-A177-3AD203B41FA5}">
                      <a16:colId xmlns:a16="http://schemas.microsoft.com/office/drawing/2014/main" val="20003"/>
                    </a:ext>
                  </a:extLst>
                </a:gridCol>
              </a:tblGrid>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dirty="0">
                          <a:solidFill>
                            <a:srgbClr val="A50021"/>
                          </a:solidFill>
                          <a:latin typeface="Calibri" panose="020F0502020204030204" pitchFamily="34" charset="0"/>
                          <a:cs typeface="Calibri" panose="020F0502020204030204" pitchFamily="34" charset="0"/>
                        </a:rPr>
                        <a:t>CHAPTER AND VERSE IN DANIEL</a:t>
                      </a:r>
                      <a:endParaRPr kumimoji="1" lang="en-US" altLang="en-US" sz="2400" dirty="0">
                        <a:solidFill>
                          <a:srgbClr val="A50021"/>
                        </a:solidFill>
                        <a:latin typeface="Calibri" panose="020F0502020204030204" pitchFamily="34" charset="0"/>
                        <a:cs typeface="Calibri" panose="020F0502020204030204" pitchFamily="34" charset="0"/>
                      </a:endParaRP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CHRONOLOGICAL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1" lang="en-US" altLang="en-US" sz="2400" b="1" u="sng" kern="1200" dirty="0">
                          <a:solidFill>
                            <a:srgbClr val="A50021"/>
                          </a:solidFill>
                          <a:latin typeface="Calibri" panose="020F0502020204030204" pitchFamily="34" charset="0"/>
                          <a:ea typeface="+mn-ea"/>
                          <a:cs typeface="Calibri" panose="020F0502020204030204" pitchFamily="34" charset="0"/>
                        </a:rPr>
                        <a:t>BIBLICAL DATE</a:t>
                      </a:r>
                    </a:p>
                  </a:txBody>
                  <a:tcP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605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Jehoiakim</a:t>
                      </a:r>
                      <a:endPar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1"/>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603</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nd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Nebuchadnezzar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2"/>
                  </a:ext>
                </a:extLst>
              </a:tr>
              <a:tr h="1107834">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5</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Sat. night 10/12/539 (</a:t>
                      </a:r>
                      <a:r>
                        <a:rPr kumimoji="0" lang="en-US" altLang="en-US" sz="2400" b="1"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Hoehner</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3"/>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7:1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553</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st</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10004"/>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8:1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551</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Belshazzar</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984771630"/>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9:1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538</a:t>
                      </a:r>
                      <a:endParaRPr kumimoji="0" 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1</a:t>
                      </a:r>
                      <a:r>
                        <a:rPr kumimoji="0" lang="en-US" altLang="en-US" sz="2400" b="1" i="0" u="sng" strike="noStrike" kern="1200" cap="none" normalizeH="0" baseline="30000" dirty="0">
                          <a:ln>
                            <a:noFill/>
                          </a:ln>
                          <a:solidFill>
                            <a:srgbClr val="0000FF"/>
                          </a:solidFill>
                          <a:effectLst/>
                          <a:latin typeface="Calibri" panose="020F0502020204030204" pitchFamily="34" charset="0"/>
                          <a:ea typeface="+mn-ea"/>
                          <a:cs typeface="Calibri" panose="020F0502020204030204" pitchFamily="34" charset="0"/>
                        </a:rPr>
                        <a:t>st</a:t>
                      </a:r>
                      <a:r>
                        <a:rPr kumimoji="0" lang="en-US" altLang="en-US" sz="2400" b="1" i="0" u="sng"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 year of Darius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3982839911"/>
                  </a:ext>
                </a:extLst>
              </a:tr>
              <a:tr h="615459">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10:1</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536</a:t>
                      </a:r>
                      <a:endParaRPr kumimoji="0" 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tc>
                  <a:txBody>
                    <a:bodyPr/>
                    <a:lstStyle>
                      <a:lvl1pPr marL="0" algn="l" defTabSz="685800" rtl="0" eaLnBrk="1" latinLnBrk="0" hangingPunct="1">
                        <a:defRPr sz="1350" kern="1200">
                          <a:solidFill>
                            <a:schemeClr val="tx1"/>
                          </a:solidFill>
                          <a:latin typeface="Times New Roman"/>
                        </a:defRPr>
                      </a:lvl1pPr>
                      <a:lvl2pPr marL="342900" algn="l" defTabSz="685800" rtl="0" eaLnBrk="1" latinLnBrk="0" hangingPunct="1">
                        <a:defRPr sz="1350" kern="1200">
                          <a:solidFill>
                            <a:schemeClr val="tx1"/>
                          </a:solidFill>
                          <a:latin typeface="Times New Roman"/>
                        </a:defRPr>
                      </a:lvl2pPr>
                      <a:lvl3pPr marL="685800" algn="l" defTabSz="685800" rtl="0" eaLnBrk="1" latinLnBrk="0" hangingPunct="1">
                        <a:defRPr sz="1350" kern="1200">
                          <a:solidFill>
                            <a:schemeClr val="tx1"/>
                          </a:solidFill>
                          <a:latin typeface="Times New Roman"/>
                        </a:defRPr>
                      </a:lvl3pPr>
                      <a:lvl4pPr marL="1028700" algn="l" defTabSz="685800" rtl="0" eaLnBrk="1" latinLnBrk="0" hangingPunct="1">
                        <a:defRPr sz="1350" kern="1200">
                          <a:solidFill>
                            <a:schemeClr val="tx1"/>
                          </a:solidFill>
                          <a:latin typeface="Times New Roman"/>
                        </a:defRPr>
                      </a:lvl4pPr>
                      <a:lvl5pPr marL="1371600" algn="l" defTabSz="685800" rtl="0" eaLnBrk="1" latinLnBrk="0" hangingPunct="1">
                        <a:defRPr sz="1350" kern="1200">
                          <a:solidFill>
                            <a:schemeClr val="tx1"/>
                          </a:solidFill>
                          <a:latin typeface="Times New Roman"/>
                        </a:defRPr>
                      </a:lvl5pPr>
                      <a:lvl6pPr marL="1714500" algn="l" defTabSz="685800" rtl="0" eaLnBrk="1" latinLnBrk="0" hangingPunct="1">
                        <a:defRPr sz="1350" kern="1200">
                          <a:solidFill>
                            <a:schemeClr val="tx1"/>
                          </a:solidFill>
                          <a:latin typeface="Times New Roman"/>
                        </a:defRPr>
                      </a:lvl6pPr>
                      <a:lvl7pPr marL="2057400" algn="l" defTabSz="685800" rtl="0" eaLnBrk="1" latinLnBrk="0" hangingPunct="1">
                        <a:defRPr sz="1350" kern="1200">
                          <a:solidFill>
                            <a:schemeClr val="tx1"/>
                          </a:solidFill>
                          <a:latin typeface="Times New Roman"/>
                        </a:defRPr>
                      </a:lvl7pPr>
                      <a:lvl8pPr marL="2400300" algn="l" defTabSz="685800" rtl="0" eaLnBrk="1" latinLnBrk="0" hangingPunct="1">
                        <a:defRPr sz="1350" kern="1200">
                          <a:solidFill>
                            <a:schemeClr val="tx1"/>
                          </a:solidFill>
                          <a:latin typeface="Times New Roman"/>
                        </a:defRPr>
                      </a:lvl8pPr>
                      <a:lvl9pPr marL="2743200" algn="l" defTabSz="685800" rtl="0" eaLnBrk="1" latinLnBrk="0" hangingPunct="1">
                        <a:defRPr sz="135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a:t>
                      </a:r>
                      <a:r>
                        <a:rPr kumimoji="0" lang="en-US" altLang="en-US" sz="2400" b="1" i="0" u="none" strike="noStrike" kern="1200" cap="none" normalizeH="0" baseline="30000" dirty="0">
                          <a:ln>
                            <a:noFill/>
                          </a:ln>
                          <a:solidFill>
                            <a:schemeClr val="tx1"/>
                          </a:solidFill>
                          <a:effectLst/>
                          <a:latin typeface="Calibri" panose="020F0502020204030204" pitchFamily="34" charset="0"/>
                          <a:ea typeface="+mn-ea"/>
                          <a:cs typeface="Calibri" panose="020F0502020204030204" pitchFamily="34" charset="0"/>
                        </a:rPr>
                        <a:t>rd</a:t>
                      </a:r>
                      <a:r>
                        <a:rPr kumimoji="0" lang="en-US" altLang="en-US" sz="24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 year of Cyrus</a:t>
                      </a:r>
                    </a:p>
                  </a:txBody>
                  <a:tcPr anchor="ctr" horzOverflow="overflow">
                    <a:lnL w="12700" cmpd="sng">
                      <a:solidFill>
                        <a:srgbClr val="5C5CE7"/>
                      </a:solidFill>
                    </a:lnL>
                    <a:lnR w="12700" cmpd="sng">
                      <a:solidFill>
                        <a:srgbClr val="5C5CE7"/>
                      </a:solidFill>
                    </a:lnR>
                    <a:lnT w="12700" cmpd="sng">
                      <a:solidFill>
                        <a:srgbClr val="5C5CE7"/>
                      </a:solidFill>
                    </a:lnT>
                    <a:lnB w="12700" cmpd="sng">
                      <a:solidFill>
                        <a:srgbClr val="5C5CE7"/>
                      </a:solidFill>
                    </a:lnB>
                    <a:lnTlToBr w="12700" cmpd="sng">
                      <a:noFill/>
                      <a:prstDash val="solid"/>
                    </a:lnTlToBr>
                    <a:lnBlToTr w="12700" cmpd="sng">
                      <a:noFill/>
                      <a:prstDash val="solid"/>
                    </a:lnBlToTr>
                    <a:solidFill>
                      <a:srgbClr val="5C5CE7">
                        <a:lumMod val="20000"/>
                        <a:lumOff val="80000"/>
                      </a:srgbClr>
                    </a:solidFill>
                  </a:tcPr>
                </a:tc>
                <a:extLst>
                  <a:ext uri="{0D108BD9-81ED-4DB2-BD59-A6C34878D82A}">
                    <a16:rowId xmlns:a16="http://schemas.microsoft.com/office/drawing/2014/main" val="2812778387"/>
                  </a:ext>
                </a:extLst>
              </a:tr>
            </a:tbl>
          </a:graphicData>
        </a:graphic>
      </p:graphicFrame>
    </p:spTree>
    <p:extLst>
      <p:ext uri="{BB962C8B-B14F-4D97-AF65-F5344CB8AC3E}">
        <p14:creationId xmlns:p14="http://schemas.microsoft.com/office/powerpoint/2010/main" val="2813640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Placeholder 4" descr="Temple Stones 03.jpg">
            <a:extLst>
              <a:ext uri="{FF2B5EF4-FFF2-40B4-BE49-F238E27FC236}">
                <a16:creationId xmlns:a16="http://schemas.microsoft.com/office/drawing/2014/main" id="{597CD29F-C3F0-49F1-AAF3-8D93BF26F16D}"/>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88925" y="152400"/>
            <a:ext cx="5502275" cy="3200400"/>
          </a:xfrm>
        </p:spPr>
      </p:pic>
      <p:pic>
        <p:nvPicPr>
          <p:cNvPr id="2" name="Picture 1">
            <a:extLst>
              <a:ext uri="{FF2B5EF4-FFF2-40B4-BE49-F238E27FC236}">
                <a16:creationId xmlns:a16="http://schemas.microsoft.com/office/drawing/2014/main" id="{737CFA1D-B9BA-4A46-A9C9-CA814F37B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3505200"/>
            <a:ext cx="5502181" cy="320067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4" descr="temple stones.jpg">
            <a:extLst>
              <a:ext uri="{FF2B5EF4-FFF2-40B4-BE49-F238E27FC236}">
                <a16:creationId xmlns:a16="http://schemas.microsoft.com/office/drawing/2014/main" id="{7E031706-ADD2-47E0-8705-3F65804925D3}"/>
              </a:ext>
            </a:extLst>
          </p:cNvPr>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a:stretch>
            <a:fillRect/>
          </a:stretch>
        </p:blipFill>
        <p:spPr>
          <a:xfrm>
            <a:off x="276225" y="152400"/>
            <a:ext cx="4981575" cy="3200400"/>
          </a:xfrm>
        </p:spPr>
      </p:pic>
      <p:pic>
        <p:nvPicPr>
          <p:cNvPr id="2" name="Picture 1">
            <a:extLst>
              <a:ext uri="{FF2B5EF4-FFF2-40B4-BE49-F238E27FC236}">
                <a16:creationId xmlns:a16="http://schemas.microsoft.com/office/drawing/2014/main" id="{4FD1B538-F02D-459C-81B1-6660B5EFDD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200" y="3429000"/>
            <a:ext cx="4981704" cy="320067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4033776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2703356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Seventy weeks have been decreed for your people and your holy city,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to finish the transgression, to make an end of sin, to make atonement for iniquity, to bring in everlasting righteousness, to seal up vision and prophecy and to anoint the most holy place</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t>
            </a:r>
          </a:p>
        </p:txBody>
      </p:sp>
    </p:spTree>
    <p:extLst>
      <p:ext uri="{BB962C8B-B14F-4D97-AF65-F5344CB8AC3E}">
        <p14:creationId xmlns:p14="http://schemas.microsoft.com/office/powerpoint/2010/main" val="1104654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a:extLst>
              <a:ext uri="{FF2B5EF4-FFF2-40B4-BE49-F238E27FC236}">
                <a16:creationId xmlns:a16="http://schemas.microsoft.com/office/drawing/2014/main" id="{070BA06A-50C7-40C3-9335-0FF35FE4003B}"/>
              </a:ext>
            </a:extLst>
          </p:cNvPr>
          <p:cNvSpPr>
            <a:spLocks noGrp="1" noChangeArrowheads="1"/>
          </p:cNvSpPr>
          <p:nvPr>
            <p:ph type="title"/>
          </p:nvPr>
        </p:nvSpPr>
        <p:spPr>
          <a:xfrm>
            <a:off x="381000" y="228600"/>
            <a:ext cx="83820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6 Prophecies WILL BE fulfilled V.24c</a:t>
            </a:r>
          </a:p>
        </p:txBody>
      </p:sp>
      <p:sp>
        <p:nvSpPr>
          <p:cNvPr id="13318" name="Rectangle 3">
            <a:extLst>
              <a:ext uri="{FF2B5EF4-FFF2-40B4-BE49-F238E27FC236}">
                <a16:creationId xmlns:a16="http://schemas.microsoft.com/office/drawing/2014/main" id="{5BCBE21D-F721-4061-838F-377D9DB26B4A}"/>
              </a:ext>
            </a:extLst>
          </p:cNvPr>
          <p:cNvSpPr>
            <a:spLocks noGrp="1" noChangeArrowheads="1"/>
          </p:cNvSpPr>
          <p:nvPr>
            <p:ph idx="1"/>
          </p:nvPr>
        </p:nvSpPr>
        <p:spPr>
          <a:xfrm>
            <a:off x="952500" y="1143000"/>
            <a:ext cx="7239000" cy="3962400"/>
          </a:xfrm>
        </p:spPr>
        <p:txBody>
          <a:bodyPr/>
          <a:lstStyle/>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finish transgression”</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an end of sin”</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make atonement for iniquity”</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bring in everlasting righteousness”</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seal up vision and prophecy”</a:t>
            </a:r>
          </a:p>
          <a:p>
            <a:pPr marL="457200" lvl="1" indent="-457200" fontAlgn="base">
              <a:spcBef>
                <a:spcPts val="0"/>
              </a:spcBef>
              <a:spcAft>
                <a:spcPts val="1200"/>
              </a:spcAft>
              <a:buClr>
                <a:srgbClr val="00FFFF"/>
              </a:buClr>
              <a:buFont typeface="+mj-lt"/>
              <a:buAutoNum type="arabicParenR"/>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“to anoint the most holy place”</a:t>
            </a:r>
          </a:p>
        </p:txBody>
      </p:sp>
      <p:sp>
        <p:nvSpPr>
          <p:cNvPr id="13319" name="Text Box 4">
            <a:extLst>
              <a:ext uri="{FF2B5EF4-FFF2-40B4-BE49-F238E27FC236}">
                <a16:creationId xmlns:a16="http://schemas.microsoft.com/office/drawing/2014/main" id="{088071B1-480B-489F-9529-37FE89CC2373}"/>
              </a:ext>
            </a:extLst>
          </p:cNvPr>
          <p:cNvSpPr txBox="1">
            <a:spLocks noChangeArrowheads="1"/>
          </p:cNvSpPr>
          <p:nvPr/>
        </p:nvSpPr>
        <p:spPr bwMode="auto">
          <a:xfrm>
            <a:off x="876300" y="58674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eaLnBrk="1" hangingPunct="1">
              <a:spcBef>
                <a:spcPct val="50000"/>
              </a:spcBef>
            </a:pPr>
            <a:r>
              <a:rPr lang="en-US" altLang="en-US" sz="2400" dirty="0">
                <a:solidFill>
                  <a:srgbClr val="FFFFFF"/>
                </a:solidFill>
                <a:latin typeface="Calibri" panose="020F0502020204030204" pitchFamily="34" charset="0"/>
              </a:rPr>
              <a:t>Arnold </a:t>
            </a:r>
            <a:r>
              <a:rPr lang="en-US" altLang="en-US" sz="2400" dirty="0" err="1">
                <a:solidFill>
                  <a:srgbClr val="FFFFFF"/>
                </a:solidFill>
                <a:latin typeface="Calibri" panose="020F0502020204030204" pitchFamily="34" charset="0"/>
              </a:rPr>
              <a:t>Fructenbaum</a:t>
            </a:r>
            <a:r>
              <a:rPr lang="en-US" altLang="en-US" sz="2400" dirty="0">
                <a:solidFill>
                  <a:srgbClr val="FFFFFF"/>
                </a:solidFill>
                <a:latin typeface="Calibri" panose="020F0502020204030204" pitchFamily="34" charset="0"/>
              </a:rPr>
              <a:t>, </a:t>
            </a:r>
            <a:r>
              <a:rPr lang="en-US" altLang="en-US" sz="2400" i="1" dirty="0">
                <a:solidFill>
                  <a:srgbClr val="FFFFFF"/>
                </a:solidFill>
                <a:latin typeface="Calibri" panose="020F0502020204030204" pitchFamily="34" charset="0"/>
              </a:rPr>
              <a:t>Footsteps of the Messiah, </a:t>
            </a:r>
            <a:r>
              <a:rPr lang="en-US" altLang="en-US" sz="2400" dirty="0">
                <a:solidFill>
                  <a:srgbClr val="FFFFFF"/>
                </a:solidFill>
                <a:latin typeface="Calibri" panose="020F0502020204030204" pitchFamily="34" charset="0"/>
              </a:rPr>
              <a:t>p.191-4</a:t>
            </a:r>
          </a:p>
        </p:txBody>
      </p:sp>
      <p:pic>
        <p:nvPicPr>
          <p:cNvPr id="2" name="Picture 1">
            <a:extLst>
              <a:ext uri="{FF2B5EF4-FFF2-40B4-BE49-F238E27FC236}">
                <a16:creationId xmlns:a16="http://schemas.microsoft.com/office/drawing/2014/main" id="{5CA5EDB0-126D-4151-BAEA-93F96A755C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255" y="152400"/>
            <a:ext cx="684945" cy="914400"/>
          </a:xfrm>
          <a:prstGeom prst="rect">
            <a:avLst/>
          </a:prstGeom>
        </p:spPr>
      </p:pic>
    </p:spTree>
    <p:extLst>
      <p:ext uri="{BB962C8B-B14F-4D97-AF65-F5344CB8AC3E}">
        <p14:creationId xmlns:p14="http://schemas.microsoft.com/office/powerpoint/2010/main" val="31956779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1917272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27650" name="Rectangle 3"/>
          <p:cNvSpPr>
            <a:spLocks noGrp="1"/>
          </p:cNvSpPr>
          <p:nvPr>
            <p:ph type="body" idx="4294967295"/>
          </p:nvPr>
        </p:nvSpPr>
        <p:spPr>
          <a:xfrm>
            <a:off x="1162050" y="152400"/>
            <a:ext cx="6819900" cy="4724400"/>
          </a:xfrm>
        </p:spPr>
        <p:txBody>
          <a:bodyPr/>
          <a:lstStyle/>
          <a:p>
            <a:pPr marL="0" indent="0" algn="ctr">
              <a:spcBef>
                <a:spcPct val="0"/>
              </a:spcBef>
              <a:spcAft>
                <a:spcPts val="600"/>
              </a:spcAft>
              <a:buFont typeface="Arial" charset="0"/>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24:15</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marL="0" indent="0" algn="just">
              <a:buFont typeface="Arial" charset="0"/>
              <a:buNone/>
              <a:defRPr/>
            </a:pPr>
            <a:r>
              <a:rPr lang="en-US" sz="4000" baseline="30000" dirty="0">
                <a:solidFill>
                  <a:schemeClr val="bg1"/>
                </a:solidFill>
                <a:effectLst>
                  <a:outerShdw blurRad="38100" dist="38100" dir="2700000" algn="tl">
                    <a:srgbClr val="000000">
                      <a:alpha val="43137"/>
                    </a:srgbClr>
                  </a:outerShdw>
                </a:effectLst>
                <a:cs typeface="Calibri" panose="020F0502020204030204" pitchFamily="34" charset="0"/>
              </a:rPr>
              <a:t>“</a:t>
            </a:r>
            <a:r>
              <a:rPr lang="en-US" sz="4000" dirty="0">
                <a:solidFill>
                  <a:schemeClr val="bg1"/>
                </a:solidFill>
                <a:effectLst>
                  <a:outerShdw blurRad="38100" dist="38100" dir="2700000" algn="tl">
                    <a:srgbClr val="000000">
                      <a:alpha val="43137"/>
                    </a:srgbClr>
                  </a:outerShdw>
                </a:effectLst>
              </a:rPr>
              <a:t>Therefore when you see the </a:t>
            </a:r>
            <a:r>
              <a:rPr lang="en-US" sz="4000" cap="small" dirty="0">
                <a:solidFill>
                  <a:schemeClr val="bg1"/>
                </a:solidFill>
                <a:effectLst>
                  <a:outerShdw blurRad="38100" dist="38100" dir="2700000" algn="tl">
                    <a:srgbClr val="000000">
                      <a:alpha val="43137"/>
                    </a:srgbClr>
                  </a:outerShdw>
                </a:effectLst>
              </a:rPr>
              <a:t>abomination of desolation</a:t>
            </a:r>
            <a:r>
              <a:rPr lang="en-US" sz="4000" dirty="0">
                <a:solidFill>
                  <a:schemeClr val="bg1"/>
                </a:solidFill>
                <a:effectLst>
                  <a:outerShdw blurRad="38100" dist="38100" dir="2700000" algn="tl">
                    <a:srgbClr val="000000">
                      <a:alpha val="43137"/>
                    </a:srgbClr>
                  </a:outerShdw>
                </a:effectLst>
              </a:rPr>
              <a:t> which was spoken of through Daniel the prophet, standing in the holy place (let the reader understand).” </a:t>
            </a:r>
          </a:p>
        </p:txBody>
      </p:sp>
    </p:spTree>
    <p:extLst>
      <p:ext uri="{BB962C8B-B14F-4D97-AF65-F5344CB8AC3E}">
        <p14:creationId xmlns:p14="http://schemas.microsoft.com/office/powerpoint/2010/main" val="2556699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27650" name="Rectangle 3"/>
          <p:cNvSpPr>
            <a:spLocks noGrp="1"/>
          </p:cNvSpPr>
          <p:nvPr>
            <p:ph type="body" idx="4294967295"/>
          </p:nvPr>
        </p:nvSpPr>
        <p:spPr>
          <a:xfrm>
            <a:off x="1162050" y="152400"/>
            <a:ext cx="6819900" cy="4724400"/>
          </a:xfrm>
        </p:spPr>
        <p:txBody>
          <a:bodyPr/>
          <a:lstStyle/>
          <a:p>
            <a:pPr marL="0" indent="0" algn="ctr">
              <a:spcBef>
                <a:spcPct val="0"/>
              </a:spcBef>
              <a:spcAft>
                <a:spcPts val="600"/>
              </a:spcAft>
              <a:buFont typeface="Arial" charset="0"/>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24:15</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marL="0" indent="0" algn="just">
              <a:buFont typeface="Arial" charset="0"/>
              <a:buNone/>
              <a:defRPr/>
            </a:pPr>
            <a:r>
              <a:rPr lang="en-US" sz="4000" baseline="30000" dirty="0">
                <a:solidFill>
                  <a:schemeClr val="bg1"/>
                </a:solidFill>
                <a:effectLst>
                  <a:outerShdw blurRad="38100" dist="38100" dir="2700000" algn="tl">
                    <a:srgbClr val="000000">
                      <a:alpha val="43137"/>
                    </a:srgbClr>
                  </a:outerShdw>
                </a:effectLst>
                <a:cs typeface="Calibri" panose="020F0502020204030204" pitchFamily="34" charset="0"/>
              </a:rPr>
              <a:t>“</a:t>
            </a:r>
            <a:r>
              <a:rPr lang="en-US" sz="4000" dirty="0">
                <a:solidFill>
                  <a:schemeClr val="bg1"/>
                </a:solidFill>
                <a:effectLst>
                  <a:outerShdw blurRad="38100" dist="38100" dir="2700000" algn="tl">
                    <a:srgbClr val="000000">
                      <a:alpha val="43137"/>
                    </a:srgbClr>
                  </a:outerShdw>
                </a:effectLst>
              </a:rPr>
              <a:t>Therefore when you see the </a:t>
            </a:r>
            <a:r>
              <a:rPr lang="en-US" sz="4000" cap="small" dirty="0">
                <a:solidFill>
                  <a:schemeClr val="bg1"/>
                </a:solidFill>
                <a:effectLst>
                  <a:outerShdw blurRad="38100" dist="38100" dir="2700000" algn="tl">
                    <a:srgbClr val="000000">
                      <a:alpha val="43137"/>
                    </a:srgbClr>
                  </a:outerShdw>
                </a:effectLst>
              </a:rPr>
              <a:t>abomination of desolation</a:t>
            </a:r>
            <a:r>
              <a:rPr lang="en-US" sz="4000" dirty="0">
                <a:solidFill>
                  <a:schemeClr val="bg1"/>
                </a:solidFill>
                <a:effectLst>
                  <a:outerShdw blurRad="38100" dist="38100" dir="2700000" algn="tl">
                    <a:srgbClr val="000000">
                      <a:alpha val="43137"/>
                    </a:srgbClr>
                  </a:outerShdw>
                </a:effectLst>
              </a:rPr>
              <a:t> which was spoken of through Daniel the prophet, standing in the holy place (</a:t>
            </a:r>
            <a:r>
              <a:rPr lang="en-US" sz="4000" b="1" u="sng" dirty="0">
                <a:solidFill>
                  <a:srgbClr val="FFFFCC"/>
                </a:solidFill>
              </a:rPr>
              <a:t>let the reader understand</a:t>
            </a:r>
            <a:r>
              <a:rPr lang="en-US" sz="4000"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3618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52400" y="1143000"/>
            <a:ext cx="8763000" cy="4953000"/>
          </a:xfrm>
        </p:spPr>
        <p:txBody>
          <a:bodyPr/>
          <a:lstStyle/>
          <a:p>
            <a:pPr marL="339725" indent="-339725">
              <a:lnSpc>
                <a:spcPct val="100000"/>
              </a:lnSpc>
              <a:spcBef>
                <a:spcPts val="0"/>
              </a:spcBef>
              <a:spcAft>
                <a:spcPts val="2400"/>
              </a:spcAft>
              <a:buClr>
                <a:srgbClr val="00FFFF"/>
              </a:buClr>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Prophetic (8-12):</a:t>
            </a:r>
          </a:p>
          <a:p>
            <a:pPr marL="457200" lvl="1" indent="0" eaLnBrk="1" hangingPunct="1">
              <a:lnSpc>
                <a:spcPct val="100000"/>
              </a:lnSpc>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Angel interprets, 1st person, Jewish nation, Hebrew</a:t>
            </a:r>
          </a:p>
          <a:p>
            <a:pPr marL="1027113" lvl="1" indent="-569913">
              <a:lnSpc>
                <a:spcPct val="100000"/>
              </a:lnSpc>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Ram &amp; Goat (8)</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70 weeks (9)</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Final vision (10-12)</a:t>
            </a:r>
          </a:p>
        </p:txBody>
      </p:sp>
      <p:pic>
        <p:nvPicPr>
          <p:cNvPr id="22530"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8925" y="5381625"/>
            <a:ext cx="3546475" cy="1371600"/>
          </a:xfrm>
          <a:prstGeom prst="rect">
            <a:avLst/>
          </a:prstGeom>
          <a:noFill/>
          <a:ln w="9525">
            <a:noFill/>
            <a:miter lim="800000"/>
            <a:headEnd/>
            <a:tailEnd/>
          </a:ln>
        </p:spPr>
      </p:pic>
      <p:sp>
        <p:nvSpPr>
          <p:cNvPr id="22531" name="Rectangle 6"/>
          <p:cNvSpPr>
            <a:spLocks noGrp="1" noChangeArrowheads="1"/>
          </p:cNvSpPr>
          <p:nvPr>
            <p:ph type="title"/>
          </p:nvPr>
        </p:nvSpPr>
        <p:spPr>
          <a:xfrm>
            <a:off x="2438400" y="228600"/>
            <a:ext cx="4267200" cy="762000"/>
          </a:xfrm>
        </p:spPr>
        <p:txBody>
          <a:bodyPr>
            <a:norm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Tree>
    <p:extLst>
      <p:ext uri="{BB962C8B-B14F-4D97-AF65-F5344CB8AC3E}">
        <p14:creationId xmlns:p14="http://schemas.microsoft.com/office/powerpoint/2010/main" val="1822479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2529655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13276342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he will make a firm covenant with the many for one week</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3579754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67" y="167357"/>
            <a:ext cx="8315665" cy="6523285"/>
          </a:xfrm>
          <a:prstGeom prst="rect">
            <a:avLst/>
          </a:prstGeom>
        </p:spPr>
      </p:pic>
    </p:spTree>
    <p:extLst>
      <p:ext uri="{BB962C8B-B14F-4D97-AF65-F5344CB8AC3E}">
        <p14:creationId xmlns:p14="http://schemas.microsoft.com/office/powerpoint/2010/main" val="489603381"/>
      </p:ext>
    </p:extLst>
  </p:cSld>
  <p:clrMapOvr>
    <a:masterClrMapping/>
  </p:clrMapOvr>
  <p:transition advTm="1145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And he will make a firm covenant with the many for one week,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but in the middle of the week he will put a stop to sacrifice and grain offering</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27328619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8:12 (NASB)</a:t>
            </a:r>
          </a:p>
          <a:p>
            <a:pPr algn="just">
              <a:spcAft>
                <a:spcPts val="1000"/>
              </a:spcAft>
            </a:pPr>
            <a:r>
              <a:rPr lang="en-US" sz="4000" dirty="0">
                <a:solidFill>
                  <a:schemeClr val="bg1"/>
                </a:solidFill>
                <a:effectLst>
                  <a:outerShdw blurRad="38100" dist="38100" dir="2700000" algn="tl">
                    <a:srgbClr val="000000">
                      <a:alpha val="43137"/>
                    </a:srgbClr>
                  </a:outerShdw>
                </a:effectLst>
                <a:latin typeface="+mn-lt"/>
              </a:rPr>
              <a:t>And on account of transgression the host will be given over </a:t>
            </a:r>
            <a:r>
              <a:rPr lang="en-US" sz="4000" i="1" dirty="0">
                <a:solidFill>
                  <a:schemeClr val="bg1"/>
                </a:solidFill>
                <a:effectLst>
                  <a:outerShdw blurRad="38100" dist="38100" dir="2700000" algn="tl">
                    <a:srgbClr val="000000">
                      <a:alpha val="43137"/>
                    </a:srgbClr>
                  </a:outerShdw>
                </a:effectLst>
                <a:latin typeface="+mn-lt"/>
              </a:rPr>
              <a:t>to the horn</a:t>
            </a:r>
            <a:r>
              <a:rPr lang="en-US" sz="4000" dirty="0">
                <a:solidFill>
                  <a:schemeClr val="bg1"/>
                </a:solidFill>
                <a:effectLst>
                  <a:outerShdw blurRad="38100" dist="38100" dir="2700000" algn="tl">
                    <a:srgbClr val="000000">
                      <a:alpha val="43137"/>
                    </a:srgbClr>
                  </a:outerShdw>
                </a:effectLst>
                <a:latin typeface="+mn-lt"/>
              </a:rPr>
              <a:t> along with </a:t>
            </a:r>
            <a:r>
              <a:rPr lang="en-US" sz="4000" b="1" u="sng" dirty="0">
                <a:solidFill>
                  <a:srgbClr val="FFFFCC"/>
                </a:solidFill>
                <a:effectLst>
                  <a:outerShdw blurRad="38100" dist="38100" dir="2700000" algn="tl">
                    <a:srgbClr val="000000">
                      <a:alpha val="43137"/>
                    </a:srgbClr>
                  </a:outerShdw>
                </a:effectLst>
                <a:latin typeface="+mn-lt"/>
              </a:rPr>
              <a:t>the regular sacrifice</a:t>
            </a:r>
            <a:r>
              <a:rPr lang="en-US" sz="4000" dirty="0">
                <a:solidFill>
                  <a:schemeClr val="bg1"/>
                </a:solidFill>
                <a:effectLst>
                  <a:outerShdw blurRad="38100" dist="38100" dir="2700000" algn="tl">
                    <a:srgbClr val="000000">
                      <a:alpha val="43137"/>
                    </a:srgbClr>
                  </a:outerShdw>
                </a:effectLst>
                <a:latin typeface="+mn-lt"/>
              </a:rPr>
              <a:t>; and it will fling truth to the ground and perform </a:t>
            </a:r>
            <a:r>
              <a:rPr lang="en-US" sz="4000" i="1" dirty="0">
                <a:solidFill>
                  <a:schemeClr val="bg1"/>
                </a:solidFill>
                <a:effectLst>
                  <a:outerShdw blurRad="38100" dist="38100" dir="2700000" algn="tl">
                    <a:srgbClr val="000000">
                      <a:alpha val="43137"/>
                    </a:srgbClr>
                  </a:outerShdw>
                </a:effectLst>
                <a:latin typeface="+mn-lt"/>
              </a:rPr>
              <a:t>its will</a:t>
            </a:r>
            <a:r>
              <a:rPr lang="en-US" sz="4000" dirty="0">
                <a:solidFill>
                  <a:schemeClr val="bg1"/>
                </a:solidFill>
                <a:effectLst>
                  <a:outerShdw blurRad="38100" dist="38100" dir="2700000" algn="tl">
                    <a:srgbClr val="000000">
                      <a:alpha val="43137"/>
                    </a:srgbClr>
                  </a:outerShdw>
                </a:effectLst>
                <a:latin typeface="+mn-lt"/>
              </a:rPr>
              <a:t> and prosper.</a:t>
            </a:r>
            <a:endParaRPr lang="en-US" sz="4000" dirty="0">
              <a:solidFill>
                <a:schemeClr val="bg1"/>
              </a:solidFill>
              <a:effectLst>
                <a:outerShdw blurRad="38100" dist="38100" dir="2700000" algn="tl">
                  <a:srgbClr val="000000">
                    <a:alpha val="43137"/>
                  </a:srgbClr>
                </a:outerShdw>
              </a:effectLst>
              <a:latin typeface="+mn-lt"/>
              <a:cs typeface="Times New Roman" panose="02020603050405020304" pitchFamily="18" charset="0"/>
            </a:endParaRPr>
          </a:p>
        </p:txBody>
      </p:sp>
    </p:spTree>
    <p:extLst>
      <p:ext uri="{BB962C8B-B14F-4D97-AF65-F5344CB8AC3E}">
        <p14:creationId xmlns:p14="http://schemas.microsoft.com/office/powerpoint/2010/main" val="4676736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9:27 (NASB)</a:t>
            </a:r>
          </a:p>
          <a:p>
            <a:pPr algn="just">
              <a:spcAft>
                <a:spcPts val="1000"/>
              </a:spcAft>
            </a:pP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And he will make a firm covenant with the many for one week, but in the middle of the week he will put a stop to sacrifice and grain offering; and on the wing of abominations will come one who makes desolate, even until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a complete destruction, one that is decreed, is poured out on the one who makes desolate</a:t>
            </a:r>
            <a:r>
              <a:rPr lang="en-US" sz="3600" dirty="0">
                <a:solidFill>
                  <a:schemeClr val="bg1"/>
                </a:solidFill>
                <a:effectLst>
                  <a:outerShdw blurRad="38100" dist="38100" dir="2700000" algn="tl">
                    <a:srgbClr val="000000">
                      <a:alpha val="43137"/>
                    </a:srgbClr>
                  </a:outerShdw>
                </a:effectLst>
                <a:latin typeface="+mn-lt"/>
                <a:cs typeface="Times New Roman" panose="02020603050405020304" pitchFamily="18" charset="0"/>
              </a:rPr>
              <a:t>.</a:t>
            </a:r>
          </a:p>
        </p:txBody>
      </p:sp>
    </p:spTree>
    <p:extLst>
      <p:ext uri="{BB962C8B-B14F-4D97-AF65-F5344CB8AC3E}">
        <p14:creationId xmlns:p14="http://schemas.microsoft.com/office/powerpoint/2010/main" val="5341679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6991389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82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Zechariah 9:9-10 (NASB)</a:t>
            </a:r>
          </a:p>
          <a:p>
            <a:pPr algn="just">
              <a:spcAft>
                <a:spcPts val="1000"/>
              </a:spcAft>
            </a:pPr>
            <a:r>
              <a:rPr lang="en-US" sz="3000" baseline="30000" dirty="0">
                <a:solidFill>
                  <a:schemeClr val="bg1"/>
                </a:solidFill>
                <a:effectLst>
                  <a:outerShdw blurRad="38100" dist="38100" dir="2700000" algn="tl">
                    <a:srgbClr val="000000">
                      <a:alpha val="43137"/>
                    </a:srgbClr>
                  </a:outerShdw>
                </a:effectLst>
                <a:latin typeface="+mn-lt"/>
              </a:rPr>
              <a:t>9 </a:t>
            </a:r>
            <a:r>
              <a:rPr lang="en-US" sz="3000" dirty="0">
                <a:solidFill>
                  <a:schemeClr val="bg1"/>
                </a:solidFill>
                <a:effectLst>
                  <a:outerShdw blurRad="38100" dist="38100" dir="2700000" algn="tl">
                    <a:srgbClr val="000000">
                      <a:alpha val="43137"/>
                    </a:srgbClr>
                  </a:outerShdw>
                </a:effectLst>
                <a:latin typeface="+mn-lt"/>
              </a:rPr>
              <a:t>Rejoice greatly, O daughter of Zion! Shout </a:t>
            </a:r>
            <a:r>
              <a:rPr lang="en-US" sz="3000" i="1" dirty="0">
                <a:solidFill>
                  <a:schemeClr val="bg1"/>
                </a:solidFill>
                <a:effectLst>
                  <a:outerShdw blurRad="38100" dist="38100" dir="2700000" algn="tl">
                    <a:srgbClr val="000000">
                      <a:alpha val="43137"/>
                    </a:srgbClr>
                  </a:outerShdw>
                </a:effectLst>
                <a:latin typeface="+mn-lt"/>
              </a:rPr>
              <a:t>in triumph</a:t>
            </a:r>
            <a:r>
              <a:rPr lang="en-US" sz="3000" dirty="0">
                <a:solidFill>
                  <a:schemeClr val="bg1"/>
                </a:solidFill>
                <a:effectLst>
                  <a:outerShdw blurRad="38100" dist="38100" dir="2700000" algn="tl">
                    <a:srgbClr val="000000">
                      <a:alpha val="43137"/>
                    </a:srgbClr>
                  </a:outerShdw>
                </a:effectLst>
                <a:latin typeface="+mn-lt"/>
              </a:rPr>
              <a:t>, O daughter of Jerusalem! Behold, </a:t>
            </a:r>
            <a:r>
              <a:rPr lang="en-US" sz="3000" b="1" u="sng" dirty="0">
                <a:solidFill>
                  <a:srgbClr val="FFFFCC"/>
                </a:solidFill>
                <a:effectLst>
                  <a:outerShdw blurRad="38100" dist="38100" dir="2700000" algn="tl">
                    <a:srgbClr val="000000">
                      <a:alpha val="43137"/>
                    </a:srgbClr>
                  </a:outerShdw>
                </a:effectLst>
                <a:latin typeface="+mn-lt"/>
              </a:rPr>
              <a:t>your king is coming to you; He is just and endowed with salvation, Humble, and mounted on a donkey, Even on a colt, the foal of a donkey</a:t>
            </a:r>
            <a:r>
              <a:rPr lang="en-US" sz="3000" dirty="0">
                <a:solidFill>
                  <a:schemeClr val="bg1"/>
                </a:solidFill>
                <a:effectLst>
                  <a:outerShdw blurRad="38100" dist="38100" dir="2700000" algn="tl">
                    <a:srgbClr val="000000">
                      <a:alpha val="43137"/>
                    </a:srgbClr>
                  </a:outerShdw>
                </a:effectLst>
                <a:latin typeface="+mn-lt"/>
              </a:rPr>
              <a:t>.</a:t>
            </a:r>
            <a:r>
              <a:rPr lang="en-US" sz="3000" baseline="30000" dirty="0">
                <a:solidFill>
                  <a:schemeClr val="bg1"/>
                </a:solidFill>
                <a:effectLst>
                  <a:outerShdw blurRad="38100" dist="38100" dir="2700000" algn="tl">
                    <a:srgbClr val="000000">
                      <a:alpha val="43137"/>
                    </a:srgbClr>
                  </a:outerShdw>
                </a:effectLst>
                <a:latin typeface="+mn-lt"/>
              </a:rPr>
              <a:t>10 </a:t>
            </a:r>
            <a:r>
              <a:rPr lang="en-US" sz="3000" dirty="0">
                <a:solidFill>
                  <a:schemeClr val="bg1"/>
                </a:solidFill>
                <a:effectLst>
                  <a:outerShdw blurRad="38100" dist="38100" dir="2700000" algn="tl">
                    <a:srgbClr val="000000">
                      <a:alpha val="43137"/>
                    </a:srgbClr>
                  </a:outerShdw>
                </a:effectLst>
                <a:latin typeface="+mn-lt"/>
              </a:rPr>
              <a:t>I will cut off the chariot from Ephraim And the horse from Jerusalem; And the bow of war will be cut off. </a:t>
            </a:r>
            <a:r>
              <a:rPr lang="en-US" sz="3000" b="1" u="sng" dirty="0">
                <a:solidFill>
                  <a:srgbClr val="FFFFCC"/>
                </a:solidFill>
                <a:effectLst>
                  <a:outerShdw blurRad="38100" dist="38100" dir="2700000" algn="tl">
                    <a:srgbClr val="000000">
                      <a:alpha val="43137"/>
                    </a:srgbClr>
                  </a:outerShdw>
                </a:effectLst>
                <a:latin typeface="+mn-lt"/>
              </a:rPr>
              <a:t>And He will speak peace to the nations; And His dominion will be from sea to sea, And from the River to the ends of the earth</a:t>
            </a:r>
            <a:r>
              <a:rPr lang="en-US" sz="3000" dirty="0">
                <a:solidFill>
                  <a:schemeClr val="bg1"/>
                </a:solidFill>
                <a:effectLst>
                  <a:outerShdw blurRad="38100" dist="38100" dir="2700000" algn="tl">
                    <a:srgbClr val="000000">
                      <a:alpha val="43137"/>
                    </a:srgbClr>
                  </a:outerShdw>
                </a:effectLst>
                <a:latin typeface="+mn-lt"/>
              </a:rPr>
              <a:t>.</a:t>
            </a:r>
          </a:p>
        </p:txBody>
      </p:sp>
    </p:spTree>
    <p:extLst>
      <p:ext uri="{BB962C8B-B14F-4D97-AF65-F5344CB8AC3E}">
        <p14:creationId xmlns:p14="http://schemas.microsoft.com/office/powerpoint/2010/main" val="3868230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52400" y="1143000"/>
            <a:ext cx="8763000" cy="4953000"/>
          </a:xfrm>
        </p:spPr>
        <p:txBody>
          <a:bodyPr/>
          <a:lstStyle/>
          <a:p>
            <a:pPr marL="339725" indent="-339725">
              <a:lnSpc>
                <a:spcPct val="100000"/>
              </a:lnSpc>
              <a:spcBef>
                <a:spcPts val="0"/>
              </a:spcBef>
              <a:spcAft>
                <a:spcPts val="2400"/>
              </a:spcAft>
              <a:buClr>
                <a:srgbClr val="00FFFF"/>
              </a:buClr>
              <a:buSzPct val="100000"/>
              <a:buFont typeface="+mj-lt"/>
              <a:buAutoNum type="romanUcPeriod"/>
              <a:defRPr/>
            </a:pPr>
            <a:r>
              <a:rPr lang="en-US" sz="3400" b="1" dirty="0">
                <a:solidFill>
                  <a:srgbClr val="FFFFCC"/>
                </a:solidFill>
                <a:effectLst>
                  <a:outerShdw blurRad="38100" dist="38100" dir="2700000" algn="tl">
                    <a:srgbClr val="000000">
                      <a:alpha val="43137"/>
                    </a:srgbClr>
                  </a:outerShdw>
                </a:effectLst>
              </a:rPr>
              <a:t>Prophetic (8-12):</a:t>
            </a:r>
          </a:p>
          <a:p>
            <a:pPr marL="457200" lvl="1" indent="0" eaLnBrk="1" hangingPunct="1">
              <a:lnSpc>
                <a:spcPct val="100000"/>
              </a:lnSpc>
              <a:spcBef>
                <a:spcPts val="0"/>
              </a:spcBef>
              <a:spcAft>
                <a:spcPts val="2400"/>
              </a:spcAft>
              <a:buFont typeface="Wingdings" pitchFamily="2" charset="2"/>
              <a:buNone/>
              <a:defRPr/>
            </a:pPr>
            <a:r>
              <a:rPr lang="en-US" sz="3400" dirty="0">
                <a:solidFill>
                  <a:schemeClr val="bg1"/>
                </a:solidFill>
                <a:effectLst>
                  <a:outerShdw blurRad="38100" dist="38100" dir="2700000" algn="tl">
                    <a:srgbClr val="000000">
                      <a:alpha val="43137"/>
                    </a:srgbClr>
                  </a:outerShdw>
                </a:effectLst>
              </a:rPr>
              <a:t>Angel interprets, 1st person, Jewish nation, Hebrew</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Ram &amp; Goat (8)</a:t>
            </a:r>
          </a:p>
          <a:p>
            <a:pPr marL="1027113" lvl="1" indent="-569913">
              <a:lnSpc>
                <a:spcPct val="100000"/>
              </a:lnSpc>
              <a:spcBef>
                <a:spcPts val="0"/>
              </a:spcBef>
              <a:spcAft>
                <a:spcPts val="2400"/>
              </a:spcAft>
              <a:buClr>
                <a:srgbClr val="CC99FF"/>
              </a:buClr>
              <a:buSzPct val="100000"/>
              <a:buFont typeface="+mj-lt"/>
              <a:buAutoNum type="alphaUcPeriod"/>
              <a:defRPr/>
            </a:pPr>
            <a:r>
              <a:rPr lang="en-US" sz="3400" b="1" u="sng" dirty="0">
                <a:solidFill>
                  <a:srgbClr val="FFFFCC"/>
                </a:solidFill>
                <a:effectLst>
                  <a:outerShdw blurRad="38100" dist="38100" dir="2700000" algn="tl">
                    <a:srgbClr val="000000">
                      <a:alpha val="43137"/>
                    </a:srgbClr>
                  </a:outerShdw>
                </a:effectLst>
              </a:rPr>
              <a:t>70 weeks (9)</a:t>
            </a:r>
          </a:p>
          <a:p>
            <a:pPr marL="1027113" lvl="1" indent="-569913">
              <a:lnSpc>
                <a:spcPct val="100000"/>
              </a:lnSpc>
              <a:spcBef>
                <a:spcPts val="0"/>
              </a:spcBef>
              <a:spcAft>
                <a:spcPts val="2400"/>
              </a:spcAft>
              <a:buClr>
                <a:srgbClr val="CC99FF"/>
              </a:buClr>
              <a:buSzPct val="100000"/>
              <a:buFont typeface="+mj-lt"/>
              <a:buAutoNum type="alphaUcPeriod"/>
              <a:defRPr/>
            </a:pPr>
            <a:r>
              <a:rPr lang="en-US" sz="3400" dirty="0">
                <a:solidFill>
                  <a:schemeClr val="bg1"/>
                </a:solidFill>
                <a:effectLst>
                  <a:outerShdw blurRad="38100" dist="38100" dir="2700000" algn="tl">
                    <a:srgbClr val="000000">
                      <a:alpha val="43137"/>
                    </a:srgbClr>
                  </a:outerShdw>
                </a:effectLst>
              </a:rPr>
              <a:t>Final vision (10-12)</a:t>
            </a:r>
          </a:p>
        </p:txBody>
      </p:sp>
      <p:pic>
        <p:nvPicPr>
          <p:cNvPr id="22530"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8925" y="5381625"/>
            <a:ext cx="3546475" cy="1371600"/>
          </a:xfrm>
          <a:prstGeom prst="rect">
            <a:avLst/>
          </a:prstGeom>
          <a:noFill/>
          <a:ln w="9525">
            <a:noFill/>
            <a:miter lim="800000"/>
            <a:headEnd/>
            <a:tailEnd/>
          </a:ln>
        </p:spPr>
      </p:pic>
      <p:sp>
        <p:nvSpPr>
          <p:cNvPr id="22531" name="Rectangle 6"/>
          <p:cNvSpPr>
            <a:spLocks noGrp="1" noChangeArrowheads="1"/>
          </p:cNvSpPr>
          <p:nvPr>
            <p:ph type="title"/>
          </p:nvPr>
        </p:nvSpPr>
        <p:spPr>
          <a:xfrm>
            <a:off x="2438400" y="228600"/>
            <a:ext cx="4267200" cy="762000"/>
          </a:xfrm>
        </p:spPr>
        <p:txBody>
          <a:bodyPr>
            <a:noAutofit/>
          </a:bodyPr>
          <a:lstStyle/>
          <a:p>
            <a:pPr algn="ctr" eaLnBrk="1" hangingPunct="1"/>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Synthetic Outline</a:t>
            </a:r>
          </a:p>
        </p:txBody>
      </p:sp>
    </p:spTree>
    <p:extLst>
      <p:ext uri="{BB962C8B-B14F-4D97-AF65-F5344CB8AC3E}">
        <p14:creationId xmlns:p14="http://schemas.microsoft.com/office/powerpoint/2010/main" val="33270977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9:6-7 (NASB)</a:t>
            </a:r>
          </a:p>
          <a:p>
            <a:pPr marL="0" marR="0" algn="just">
              <a:spcBef>
                <a:spcPts val="0"/>
              </a:spcBef>
              <a:spcAft>
                <a:spcPts val="1000"/>
              </a:spcAft>
            </a:pPr>
            <a:r>
              <a:rPr lang="en-US" sz="3000" baseline="30000" dirty="0">
                <a:solidFill>
                  <a:schemeClr val="bg1"/>
                </a:solidFill>
                <a:latin typeface="Calibri" panose="020F0502020204030204" pitchFamily="34" charset="0"/>
              </a:rPr>
              <a:t>6</a:t>
            </a:r>
            <a:r>
              <a:rPr lang="en-US" sz="3000" baseline="30000" dirty="0">
                <a:latin typeface="Calibri" panose="020F0502020204030204" pitchFamily="34" charset="0"/>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dirty="0">
                <a:solidFill>
                  <a:schemeClr val="bg1"/>
                </a:solidFill>
                <a:effectLst>
                  <a:outerShdw blurRad="38100" dist="38100" dir="2700000" algn="tl">
                    <a:srgbClr val="000000"/>
                  </a:outerShdw>
                </a:effectLst>
                <a:latin typeface="Calibri" panose="020F0502020204030204" pitchFamily="34" charset="0"/>
                <a:cs typeface="+mn-cs"/>
              </a:rPr>
              <a:t>And His name will be called Wonderful Counselor, Mighty God, Eternal Father, Prince of Peace.</a:t>
            </a:r>
            <a:r>
              <a:rPr lang="en-US" sz="3000" baseline="30000" dirty="0">
                <a:solidFill>
                  <a:schemeClr val="bg1"/>
                </a:solidFill>
                <a:latin typeface="Calibri" panose="020F0502020204030204" pitchFamily="34" charset="0"/>
              </a:rPr>
              <a:t>7</a:t>
            </a:r>
            <a:r>
              <a:rPr lang="en-US" sz="3000" dirty="0">
                <a:effectLst>
                  <a:outerShdw blurRad="38100" dist="38100" dir="2700000" algn="tl">
                    <a:srgbClr val="000000"/>
                  </a:outerShdw>
                </a:effectLst>
                <a:latin typeface="Calibri" panose="020F0502020204030204" pitchFamily="34" charset="0"/>
                <a:cs typeface="+mn-cs"/>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dirty="0">
                <a:solidFill>
                  <a:schemeClr val="bg1"/>
                </a:solidFill>
                <a:effectLst>
                  <a:outerShdw blurRad="38100" dist="38100" dir="2700000" algn="tl">
                    <a:srgbClr val="000000"/>
                  </a:outerShdw>
                </a:effectLst>
                <a:latin typeface="Calibri" panose="020F0502020204030204" pitchFamily="34" charset="0"/>
                <a:cs typeface="+mn-cs"/>
              </a:rPr>
              <a:t>The</a:t>
            </a:r>
            <a:r>
              <a:rPr lang="en-US" sz="3000" dirty="0">
                <a:effectLst>
                  <a:outerShdw blurRad="38100" dist="38100" dir="2700000" algn="tl">
                    <a:srgbClr val="000000"/>
                  </a:outerShdw>
                </a:effectLst>
                <a:latin typeface="Calibri" panose="020F0502020204030204" pitchFamily="34" charset="0"/>
                <a:cs typeface="+mn-cs"/>
              </a:rPr>
              <a:t> </a:t>
            </a:r>
            <a:r>
              <a:rPr lang="en-US" sz="3000" dirty="0">
                <a:solidFill>
                  <a:schemeClr val="bg1"/>
                </a:solidFill>
                <a:effectLst>
                  <a:outerShdw blurRad="38100" dist="38100" dir="2700000" algn="tl">
                    <a:srgbClr val="000000"/>
                  </a:outerShdw>
                </a:effectLst>
                <a:latin typeface="Calibri" panose="020F0502020204030204" pitchFamily="34" charset="0"/>
                <a:cs typeface="+mn-cs"/>
              </a:rPr>
              <a:t>zeal of the Lord of hosts will accomplish this.</a:t>
            </a:r>
          </a:p>
        </p:txBody>
      </p:sp>
    </p:spTree>
    <p:extLst>
      <p:ext uri="{BB962C8B-B14F-4D97-AF65-F5344CB8AC3E}">
        <p14:creationId xmlns:p14="http://schemas.microsoft.com/office/powerpoint/2010/main" val="4174937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85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61:1-2 (NASB)</a:t>
            </a:r>
          </a:p>
          <a:p>
            <a:pPr algn="just">
              <a:spcAft>
                <a:spcPts val="1000"/>
              </a:spcAft>
            </a:pPr>
            <a:r>
              <a:rPr lang="en-US" sz="3400" baseline="30000" dirty="0">
                <a:solidFill>
                  <a:schemeClr val="bg1"/>
                </a:solidFill>
                <a:effectLst>
                  <a:outerShdw blurRad="38100" dist="38100" dir="2700000" algn="tl">
                    <a:srgbClr val="000000">
                      <a:alpha val="43137"/>
                    </a:srgbClr>
                  </a:outerShdw>
                </a:effectLst>
                <a:latin typeface="+mn-lt"/>
              </a:rPr>
              <a:t>1 </a:t>
            </a:r>
            <a:r>
              <a:rPr lang="en-US" sz="3400" dirty="0">
                <a:solidFill>
                  <a:schemeClr val="bg1"/>
                </a:solidFill>
                <a:effectLst>
                  <a:outerShdw blurRad="38100" dist="38100" dir="2700000" algn="tl">
                    <a:srgbClr val="000000">
                      <a:alpha val="43137"/>
                    </a:srgbClr>
                  </a:outerShdw>
                </a:effectLst>
                <a:latin typeface="+mn-lt"/>
              </a:rPr>
              <a:t>The Spirit of the Lord </a:t>
            </a:r>
            <a:r>
              <a:rPr lang="en-US" sz="3400" cap="small" dirty="0">
                <a:solidFill>
                  <a:schemeClr val="bg1"/>
                </a:solidFill>
                <a:effectLst>
                  <a:outerShdw blurRad="38100" dist="38100" dir="2700000" algn="tl">
                    <a:srgbClr val="000000">
                      <a:alpha val="43137"/>
                    </a:srgbClr>
                  </a:outerShdw>
                </a:effectLst>
                <a:latin typeface="+mn-lt"/>
              </a:rPr>
              <a:t>God</a:t>
            </a:r>
            <a:r>
              <a:rPr lang="en-US" sz="3400" dirty="0">
                <a:solidFill>
                  <a:schemeClr val="bg1"/>
                </a:solidFill>
                <a:effectLst>
                  <a:outerShdw blurRad="38100" dist="38100" dir="2700000" algn="tl">
                    <a:srgbClr val="000000">
                      <a:alpha val="43137"/>
                    </a:srgbClr>
                  </a:outerShdw>
                </a:effectLst>
                <a:latin typeface="+mn-lt"/>
              </a:rPr>
              <a:t> is upon me, Because the </a:t>
            </a:r>
            <a:r>
              <a:rPr lang="en-US" sz="3400" cap="small" dirty="0">
                <a:solidFill>
                  <a:schemeClr val="bg1"/>
                </a:solidFill>
                <a:effectLst>
                  <a:outerShdw blurRad="38100" dist="38100" dir="2700000" algn="tl">
                    <a:srgbClr val="000000">
                      <a:alpha val="43137"/>
                    </a:srgbClr>
                  </a:outerShdw>
                </a:effectLst>
                <a:latin typeface="+mn-lt"/>
              </a:rPr>
              <a:t>Lord</a:t>
            </a:r>
            <a:r>
              <a:rPr lang="en-US" sz="3400" dirty="0">
                <a:solidFill>
                  <a:schemeClr val="bg1"/>
                </a:solidFill>
                <a:effectLst>
                  <a:outerShdw blurRad="38100" dist="38100" dir="2700000" algn="tl">
                    <a:srgbClr val="000000">
                      <a:alpha val="43137"/>
                    </a:srgbClr>
                  </a:outerShdw>
                </a:effectLst>
                <a:latin typeface="+mn-lt"/>
              </a:rPr>
              <a:t> has anointed me To bring good news to the afflicted; He has sent me to bind up the brokenhearted, To proclaim liberty to captives And freedom to prisoners;</a:t>
            </a:r>
            <a:r>
              <a:rPr lang="en-US" sz="3400" baseline="30000" dirty="0">
                <a:solidFill>
                  <a:schemeClr val="bg1"/>
                </a:solidFill>
                <a:effectLst>
                  <a:outerShdw blurRad="38100" dist="38100" dir="2700000" algn="tl">
                    <a:srgbClr val="000000">
                      <a:alpha val="43137"/>
                    </a:srgbClr>
                  </a:outerShdw>
                </a:effectLst>
                <a:latin typeface="+mn-lt"/>
              </a:rPr>
              <a:t>2 </a:t>
            </a:r>
            <a:r>
              <a:rPr lang="en-US" sz="3400" dirty="0">
                <a:solidFill>
                  <a:schemeClr val="bg1"/>
                </a:solidFill>
                <a:effectLst>
                  <a:outerShdw blurRad="38100" dist="38100" dir="2700000" algn="tl">
                    <a:srgbClr val="000000">
                      <a:alpha val="43137"/>
                    </a:srgbClr>
                  </a:outerShdw>
                </a:effectLst>
                <a:latin typeface="+mn-lt"/>
              </a:rPr>
              <a:t>To proclaim the favorable year of the </a:t>
            </a:r>
            <a:r>
              <a:rPr lang="en-US" sz="3400" cap="small" dirty="0">
                <a:solidFill>
                  <a:schemeClr val="bg1"/>
                </a:solidFill>
                <a:effectLst>
                  <a:outerShdw blurRad="38100" dist="38100" dir="2700000" algn="tl">
                    <a:srgbClr val="000000">
                      <a:alpha val="43137"/>
                    </a:srgbClr>
                  </a:outerShdw>
                </a:effectLst>
                <a:latin typeface="+mn-lt"/>
              </a:rPr>
              <a:t>Lord</a:t>
            </a:r>
            <a:r>
              <a:rPr lang="en-US" sz="3400" dirty="0">
                <a:solidFill>
                  <a:schemeClr val="bg1"/>
                </a:solidFill>
                <a:effectLst>
                  <a:outerShdw blurRad="38100" dist="38100" dir="2700000" algn="tl">
                    <a:srgbClr val="000000">
                      <a:alpha val="43137"/>
                    </a:srgbClr>
                  </a:outerShdw>
                </a:effectLst>
                <a:latin typeface="+mn-lt"/>
              </a:rPr>
              <a:t> And the day of vengeance of our God; To comfort all who mourn.</a:t>
            </a:r>
            <a:endParaRPr lang="en-US" sz="34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971852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82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4:16-21 (NASB)</a:t>
            </a:r>
          </a:p>
          <a:p>
            <a:pPr algn="just">
              <a:spcAft>
                <a:spcPts val="1000"/>
              </a:spcAft>
            </a:pPr>
            <a:r>
              <a:rPr lang="en-US" sz="3000" baseline="30000" dirty="0">
                <a:solidFill>
                  <a:schemeClr val="bg1"/>
                </a:solidFill>
                <a:effectLst>
                  <a:outerShdw blurRad="38100" dist="38100" dir="2700000" algn="tl">
                    <a:srgbClr val="000000">
                      <a:alpha val="43137"/>
                    </a:srgbClr>
                  </a:outerShdw>
                </a:effectLst>
                <a:latin typeface="+mn-lt"/>
              </a:rPr>
              <a:t>16 </a:t>
            </a:r>
            <a:r>
              <a:rPr lang="en-US" sz="3000" dirty="0">
                <a:solidFill>
                  <a:schemeClr val="bg1"/>
                </a:solidFill>
                <a:effectLst>
                  <a:outerShdw blurRad="38100" dist="38100" dir="2700000" algn="tl">
                    <a:srgbClr val="000000">
                      <a:alpha val="43137"/>
                    </a:srgbClr>
                  </a:outerShdw>
                </a:effectLst>
                <a:latin typeface="+mn-lt"/>
              </a:rPr>
              <a:t>And He came to Nazareth, where He had been brought up; and as was His custom, He entered the synagogue on the Sabbath, and stood up to read. </a:t>
            </a:r>
            <a:r>
              <a:rPr lang="en-US" sz="3000" baseline="30000" dirty="0">
                <a:solidFill>
                  <a:schemeClr val="bg1"/>
                </a:solidFill>
                <a:effectLst>
                  <a:outerShdw blurRad="38100" dist="38100" dir="2700000" algn="tl">
                    <a:srgbClr val="000000">
                      <a:alpha val="43137"/>
                    </a:srgbClr>
                  </a:outerShdw>
                </a:effectLst>
                <a:latin typeface="+mn-lt"/>
              </a:rPr>
              <a:t>17 </a:t>
            </a:r>
            <a:r>
              <a:rPr lang="en-US" sz="3000" dirty="0">
                <a:solidFill>
                  <a:schemeClr val="bg1"/>
                </a:solidFill>
                <a:effectLst>
                  <a:outerShdw blurRad="38100" dist="38100" dir="2700000" algn="tl">
                    <a:srgbClr val="000000">
                      <a:alpha val="43137"/>
                    </a:srgbClr>
                  </a:outerShdw>
                </a:effectLst>
                <a:latin typeface="+mn-lt"/>
              </a:rPr>
              <a:t>And the book of the prophet Isaiah was handed to Him. And He opened the book and found the place where it was written,</a:t>
            </a:r>
            <a:r>
              <a:rPr lang="en-US" sz="3000" baseline="30000" dirty="0">
                <a:solidFill>
                  <a:schemeClr val="bg1"/>
                </a:solidFill>
                <a:effectLst>
                  <a:outerShdw blurRad="38100" dist="38100" dir="2700000" algn="tl">
                    <a:srgbClr val="000000">
                      <a:alpha val="43137"/>
                    </a:srgbClr>
                  </a:outerShdw>
                </a:effectLst>
                <a:latin typeface="+mn-lt"/>
              </a:rPr>
              <a:t>18 </a:t>
            </a:r>
            <a:r>
              <a:rPr lang="en-US" sz="3000" b="1" u="sng" dirty="0">
                <a:solidFill>
                  <a:srgbClr val="FFFFCC"/>
                </a:solidFill>
                <a:effectLst>
                  <a:outerShdw blurRad="38100" dist="38100" dir="2700000" algn="tl">
                    <a:srgbClr val="000000">
                      <a:alpha val="43137"/>
                    </a:srgbClr>
                  </a:outerShdw>
                </a:effectLst>
                <a:latin typeface="+mn-lt"/>
              </a:rPr>
              <a:t>“</a:t>
            </a:r>
            <a:r>
              <a:rPr lang="en-US" sz="3000" b="1" u="sng" cap="small" dirty="0">
                <a:solidFill>
                  <a:srgbClr val="FFFFCC"/>
                </a:solidFill>
                <a:effectLst>
                  <a:outerShdw blurRad="38100" dist="38100" dir="2700000" algn="tl">
                    <a:srgbClr val="000000">
                      <a:alpha val="43137"/>
                    </a:srgbClr>
                  </a:outerShdw>
                </a:effectLst>
                <a:latin typeface="+mn-lt"/>
              </a:rPr>
              <a:t>The Spirit of the Lord is upon Me</a:t>
            </a:r>
            <a:r>
              <a:rPr lang="en-US" sz="3000" b="1" u="sng" dirty="0">
                <a:solidFill>
                  <a:srgbClr val="FFFFCC"/>
                </a:solidFill>
                <a:effectLst>
                  <a:outerShdw blurRad="38100" dist="38100" dir="2700000" algn="tl">
                    <a:srgbClr val="000000">
                      <a:alpha val="43137"/>
                    </a:srgbClr>
                  </a:outerShdw>
                </a:effectLst>
                <a:latin typeface="+mn-lt"/>
              </a:rPr>
              <a:t>, </a:t>
            </a:r>
            <a:r>
              <a:rPr lang="en-US" sz="3000" b="1" u="sng" cap="small" dirty="0">
                <a:solidFill>
                  <a:srgbClr val="FFFFCC"/>
                </a:solidFill>
                <a:effectLst>
                  <a:outerShdw blurRad="38100" dist="38100" dir="2700000" algn="tl">
                    <a:srgbClr val="000000">
                      <a:alpha val="43137"/>
                    </a:srgbClr>
                  </a:outerShdw>
                </a:effectLst>
                <a:latin typeface="+mn-lt"/>
              </a:rPr>
              <a:t>Because He anointed Me to preach the gospel to the poor</a:t>
            </a:r>
            <a:r>
              <a:rPr lang="en-US" sz="3000" b="1" u="sng" dirty="0">
                <a:solidFill>
                  <a:srgbClr val="FFFFCC"/>
                </a:solidFill>
                <a:effectLst>
                  <a:outerShdw blurRad="38100" dist="38100" dir="2700000" algn="tl">
                    <a:srgbClr val="000000">
                      <a:alpha val="43137"/>
                    </a:srgbClr>
                  </a:outerShdw>
                </a:effectLst>
                <a:latin typeface="+mn-lt"/>
              </a:rPr>
              <a:t>. </a:t>
            </a:r>
            <a:r>
              <a:rPr lang="en-US" sz="3000" b="1" u="sng" cap="small" dirty="0">
                <a:solidFill>
                  <a:srgbClr val="FFFFCC"/>
                </a:solidFill>
                <a:effectLst>
                  <a:outerShdw blurRad="38100" dist="38100" dir="2700000" algn="tl">
                    <a:srgbClr val="000000">
                      <a:alpha val="43137"/>
                    </a:srgbClr>
                  </a:outerShdw>
                </a:effectLst>
                <a:latin typeface="+mn-lt"/>
              </a:rPr>
              <a:t>He has sent Me to proclaim release to the captives</a:t>
            </a:r>
            <a:r>
              <a:rPr lang="en-US" sz="3000" b="1" u="sng" dirty="0">
                <a:solidFill>
                  <a:srgbClr val="FFFFCC"/>
                </a:solidFill>
                <a:effectLst>
                  <a:outerShdw blurRad="38100" dist="38100" dir="2700000" algn="tl">
                    <a:srgbClr val="000000">
                      <a:alpha val="43137"/>
                    </a:srgbClr>
                  </a:outerShdw>
                </a:effectLst>
                <a:latin typeface="+mn-lt"/>
              </a:rPr>
              <a:t>, </a:t>
            </a:r>
            <a:r>
              <a:rPr lang="en-US" sz="3000" b="1" u="sng" cap="small" dirty="0">
                <a:solidFill>
                  <a:srgbClr val="FFFFCC"/>
                </a:solidFill>
                <a:effectLst>
                  <a:outerShdw blurRad="38100" dist="38100" dir="2700000" algn="tl">
                    <a:srgbClr val="000000">
                      <a:alpha val="43137"/>
                    </a:srgbClr>
                  </a:outerShdw>
                </a:effectLst>
                <a:latin typeface="+mn-lt"/>
              </a:rPr>
              <a:t>And recovery of sight to the blind</a:t>
            </a:r>
            <a:r>
              <a:rPr lang="en-US" sz="3000" b="1" u="sng" dirty="0">
                <a:solidFill>
                  <a:srgbClr val="FFFFCC"/>
                </a:solidFill>
                <a:effectLst>
                  <a:outerShdw blurRad="38100" dist="38100" dir="2700000" algn="tl">
                    <a:srgbClr val="000000">
                      <a:alpha val="43137"/>
                    </a:srgbClr>
                  </a:outerShdw>
                </a:effectLst>
                <a:latin typeface="+mn-lt"/>
              </a:rPr>
              <a:t>, </a:t>
            </a:r>
            <a:r>
              <a:rPr lang="en-US" sz="3000" b="1" u="sng" cap="small" dirty="0">
                <a:solidFill>
                  <a:srgbClr val="FFFFCC"/>
                </a:solidFill>
                <a:effectLst>
                  <a:outerShdw blurRad="38100" dist="38100" dir="2700000" algn="tl">
                    <a:srgbClr val="000000">
                      <a:alpha val="43137"/>
                    </a:srgbClr>
                  </a:outerShdw>
                </a:effectLst>
                <a:latin typeface="+mn-lt"/>
              </a:rPr>
              <a:t>To set </a:t>
            </a:r>
            <a:r>
              <a:rPr lang="en-US" sz="3000" cap="small" dirty="0">
                <a:solidFill>
                  <a:schemeClr val="bg1"/>
                </a:solidFill>
                <a:effectLst>
                  <a:outerShdw blurRad="38100" dist="38100" dir="2700000" algn="tl">
                    <a:srgbClr val="000000">
                      <a:alpha val="43137"/>
                    </a:srgbClr>
                  </a:outerShdw>
                </a:effectLst>
                <a:latin typeface="+mn-lt"/>
              </a:rPr>
              <a:t>…</a:t>
            </a:r>
            <a:endParaRPr lang="en-US" sz="3200" dirty="0">
              <a:solidFill>
                <a:schemeClr val="bg1"/>
              </a:solidFill>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3477415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05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Luke 4:16-21 (NASB)</a:t>
            </a:r>
          </a:p>
          <a:p>
            <a:pPr algn="just">
              <a:spcAft>
                <a:spcPts val="1000"/>
              </a:spcAft>
            </a:pPr>
            <a:r>
              <a:rPr lang="en-US" sz="3000" dirty="0">
                <a:solidFill>
                  <a:schemeClr val="bg1"/>
                </a:solidFill>
                <a:effectLst>
                  <a:outerShdw blurRad="38100" dist="38100" dir="2700000" algn="tl">
                    <a:srgbClr val="000000">
                      <a:alpha val="43137"/>
                    </a:srgbClr>
                  </a:outerShdw>
                </a:effectLst>
                <a:latin typeface="+mn-lt"/>
              </a:rPr>
              <a:t>…</a:t>
            </a:r>
            <a:r>
              <a:rPr lang="en-US" sz="3000" b="1" u="sng" cap="small" dirty="0">
                <a:solidFill>
                  <a:srgbClr val="FFFFCC"/>
                </a:solidFill>
                <a:effectLst>
                  <a:outerShdw blurRad="38100" dist="38100" dir="2700000" algn="tl">
                    <a:srgbClr val="000000">
                      <a:alpha val="43137"/>
                    </a:srgbClr>
                  </a:outerShdw>
                </a:effectLst>
                <a:latin typeface="+mn-lt"/>
              </a:rPr>
              <a:t>free those who are oppressed</a:t>
            </a:r>
            <a:r>
              <a:rPr lang="en-US" sz="3000" b="1" u="sng" dirty="0">
                <a:solidFill>
                  <a:srgbClr val="FFFFCC"/>
                </a:solidFill>
                <a:effectLst>
                  <a:outerShdw blurRad="38100" dist="38100" dir="2700000" algn="tl">
                    <a:srgbClr val="000000">
                      <a:alpha val="43137"/>
                    </a:srgbClr>
                  </a:outerShdw>
                </a:effectLst>
                <a:latin typeface="+mn-lt"/>
              </a:rPr>
              <a:t>,</a:t>
            </a:r>
            <a:r>
              <a:rPr lang="en-US" sz="3000" b="1" u="sng" baseline="30000" dirty="0">
                <a:solidFill>
                  <a:srgbClr val="FFFFCC"/>
                </a:solidFill>
                <a:effectLst>
                  <a:outerShdw blurRad="38100" dist="38100" dir="2700000" algn="tl">
                    <a:srgbClr val="000000">
                      <a:alpha val="43137"/>
                    </a:srgbClr>
                  </a:outerShdw>
                </a:effectLst>
                <a:latin typeface="+mn-lt"/>
              </a:rPr>
              <a:t>19 </a:t>
            </a:r>
            <a:r>
              <a:rPr lang="en-US" sz="3000" b="1" u="sng" cap="small" dirty="0">
                <a:solidFill>
                  <a:srgbClr val="FFFFCC"/>
                </a:solidFill>
                <a:effectLst>
                  <a:outerShdw blurRad="38100" dist="38100" dir="2700000" algn="tl">
                    <a:srgbClr val="000000">
                      <a:alpha val="43137"/>
                    </a:srgbClr>
                  </a:outerShdw>
                </a:effectLst>
                <a:latin typeface="+mn-lt"/>
              </a:rPr>
              <a:t>To proclaim the favorable year of the Lord</a:t>
            </a:r>
            <a:r>
              <a:rPr lang="en-US" sz="3000" b="1" u="sng" dirty="0">
                <a:solidFill>
                  <a:srgbClr val="FFFFCC"/>
                </a:solidFill>
                <a:effectLst>
                  <a:outerShdw blurRad="38100" dist="38100" dir="2700000" algn="tl">
                    <a:srgbClr val="000000">
                      <a:alpha val="43137"/>
                    </a:srgbClr>
                  </a:outerShdw>
                </a:effectLst>
                <a:latin typeface="+mn-lt"/>
              </a:rPr>
              <a:t>.”</a:t>
            </a:r>
            <a:r>
              <a:rPr lang="en-US" sz="3000" dirty="0">
                <a:solidFill>
                  <a:schemeClr val="bg1"/>
                </a:solidFill>
                <a:effectLst>
                  <a:outerShdw blurRad="38100" dist="38100" dir="2700000" algn="tl">
                    <a:srgbClr val="000000">
                      <a:alpha val="43137"/>
                    </a:srgbClr>
                  </a:outerShdw>
                </a:effectLst>
                <a:latin typeface="+mn-lt"/>
              </a:rPr>
              <a:t> </a:t>
            </a:r>
            <a:r>
              <a:rPr lang="en-US" sz="3000" baseline="30000" dirty="0">
                <a:solidFill>
                  <a:schemeClr val="bg1"/>
                </a:solidFill>
                <a:effectLst>
                  <a:outerShdw blurRad="38100" dist="38100" dir="2700000" algn="tl">
                    <a:srgbClr val="000000">
                      <a:alpha val="43137"/>
                    </a:srgbClr>
                  </a:outerShdw>
                </a:effectLst>
                <a:latin typeface="+mn-lt"/>
              </a:rPr>
              <a:t> 20 </a:t>
            </a:r>
            <a:r>
              <a:rPr lang="en-US" sz="3000" dirty="0">
                <a:solidFill>
                  <a:schemeClr val="bg1"/>
                </a:solidFill>
                <a:effectLst>
                  <a:outerShdw blurRad="38100" dist="38100" dir="2700000" algn="tl">
                    <a:srgbClr val="000000">
                      <a:alpha val="43137"/>
                    </a:srgbClr>
                  </a:outerShdw>
                </a:effectLst>
                <a:latin typeface="+mn-lt"/>
              </a:rPr>
              <a:t>And He closed the book, gave it back to the attendant and sat down; and the eyes of all in the synagogue were fixed on Him. </a:t>
            </a:r>
            <a:r>
              <a:rPr lang="en-US" sz="3000" baseline="30000" dirty="0">
                <a:solidFill>
                  <a:schemeClr val="bg1"/>
                </a:solidFill>
                <a:effectLst>
                  <a:outerShdw blurRad="38100" dist="38100" dir="2700000" algn="tl">
                    <a:srgbClr val="000000">
                      <a:alpha val="43137"/>
                    </a:srgbClr>
                  </a:outerShdw>
                </a:effectLst>
                <a:latin typeface="+mn-lt"/>
              </a:rPr>
              <a:t>21 </a:t>
            </a:r>
            <a:r>
              <a:rPr lang="en-US" sz="3000" dirty="0">
                <a:solidFill>
                  <a:schemeClr val="bg1"/>
                </a:solidFill>
                <a:effectLst>
                  <a:outerShdw blurRad="38100" dist="38100" dir="2700000" algn="tl">
                    <a:srgbClr val="000000">
                      <a:alpha val="43137"/>
                    </a:srgbClr>
                  </a:outerShdw>
                </a:effectLst>
                <a:latin typeface="+mn-lt"/>
              </a:rPr>
              <a:t>And He began to say to them, “Today this Scripture has been fulfilled in your hearing.”</a:t>
            </a:r>
          </a:p>
          <a:p>
            <a:pPr algn="just">
              <a:spcAft>
                <a:spcPts val="1000"/>
              </a:spcAft>
            </a:pPr>
            <a:endParaRPr lang="en-US" sz="3200" dirty="0">
              <a:solidFill>
                <a:schemeClr val="bg1"/>
              </a:solidFill>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3347995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411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Isaiah 61:1-2 (NASB)</a:t>
            </a:r>
          </a:p>
          <a:p>
            <a:pPr algn="just">
              <a:spcAft>
                <a:spcPts val="1000"/>
              </a:spcAft>
            </a:pPr>
            <a:r>
              <a:rPr lang="en-US" sz="3200" baseline="30000" dirty="0">
                <a:solidFill>
                  <a:schemeClr val="bg1"/>
                </a:solidFill>
                <a:effectLst>
                  <a:outerShdw blurRad="38100" dist="38100" dir="2700000" algn="tl">
                    <a:srgbClr val="000000">
                      <a:alpha val="43137"/>
                    </a:srgbClr>
                  </a:outerShdw>
                </a:effectLst>
                <a:latin typeface="+mn-lt"/>
              </a:rPr>
              <a:t>1 </a:t>
            </a:r>
            <a:r>
              <a:rPr lang="en-US" sz="3200" dirty="0">
                <a:solidFill>
                  <a:schemeClr val="bg1"/>
                </a:solidFill>
                <a:effectLst>
                  <a:outerShdw blurRad="38100" dist="38100" dir="2700000" algn="tl">
                    <a:srgbClr val="000000">
                      <a:alpha val="43137"/>
                    </a:srgbClr>
                  </a:outerShdw>
                </a:effectLst>
                <a:latin typeface="+mn-lt"/>
              </a:rPr>
              <a:t>The Spirit of the Lord </a:t>
            </a:r>
            <a:r>
              <a:rPr lang="en-US" sz="3200" cap="small" dirty="0">
                <a:solidFill>
                  <a:schemeClr val="bg1"/>
                </a:solidFill>
                <a:effectLst>
                  <a:outerShdw blurRad="38100" dist="38100" dir="2700000" algn="tl">
                    <a:srgbClr val="000000">
                      <a:alpha val="43137"/>
                    </a:srgbClr>
                  </a:outerShdw>
                </a:effectLst>
                <a:latin typeface="+mn-lt"/>
              </a:rPr>
              <a:t>God</a:t>
            </a:r>
            <a:r>
              <a:rPr lang="en-US" sz="3200" dirty="0">
                <a:solidFill>
                  <a:schemeClr val="bg1"/>
                </a:solidFill>
                <a:effectLst>
                  <a:outerShdw blurRad="38100" dist="38100" dir="2700000" algn="tl">
                    <a:srgbClr val="000000">
                      <a:alpha val="43137"/>
                    </a:srgbClr>
                  </a:outerShdw>
                </a:effectLst>
                <a:latin typeface="+mn-lt"/>
              </a:rPr>
              <a:t> is upon me, Because the </a:t>
            </a:r>
            <a:r>
              <a:rPr lang="en-US" sz="3200" cap="small" dirty="0">
                <a:solidFill>
                  <a:schemeClr val="bg1"/>
                </a:solidFill>
                <a:effectLst>
                  <a:outerShdw blurRad="38100" dist="38100" dir="2700000" algn="tl">
                    <a:srgbClr val="000000">
                      <a:alpha val="43137"/>
                    </a:srgbClr>
                  </a:outerShdw>
                </a:effectLst>
                <a:latin typeface="+mn-lt"/>
              </a:rPr>
              <a:t>Lord</a:t>
            </a:r>
            <a:r>
              <a:rPr lang="en-US" sz="3200" dirty="0">
                <a:solidFill>
                  <a:schemeClr val="bg1"/>
                </a:solidFill>
                <a:effectLst>
                  <a:outerShdw blurRad="38100" dist="38100" dir="2700000" algn="tl">
                    <a:srgbClr val="000000">
                      <a:alpha val="43137"/>
                    </a:srgbClr>
                  </a:outerShdw>
                </a:effectLst>
                <a:latin typeface="+mn-lt"/>
              </a:rPr>
              <a:t> has anointed me To bring good news to the afflicted; He has sent me to bind up the brokenhearted, To proclaim liberty to captives And freedom to prisoners;</a:t>
            </a:r>
            <a:r>
              <a:rPr lang="en-US" sz="3200" baseline="30000" dirty="0">
                <a:solidFill>
                  <a:schemeClr val="bg1"/>
                </a:solidFill>
                <a:effectLst>
                  <a:outerShdw blurRad="38100" dist="38100" dir="2700000" algn="tl">
                    <a:srgbClr val="000000">
                      <a:alpha val="43137"/>
                    </a:srgbClr>
                  </a:outerShdw>
                </a:effectLst>
                <a:latin typeface="+mn-lt"/>
              </a:rPr>
              <a:t>2 </a:t>
            </a:r>
            <a:r>
              <a:rPr lang="en-US" sz="3200" dirty="0">
                <a:solidFill>
                  <a:schemeClr val="bg1"/>
                </a:solidFill>
                <a:effectLst>
                  <a:outerShdw blurRad="38100" dist="38100" dir="2700000" algn="tl">
                    <a:srgbClr val="000000">
                      <a:alpha val="43137"/>
                    </a:srgbClr>
                  </a:outerShdw>
                </a:effectLst>
                <a:latin typeface="+mn-lt"/>
              </a:rPr>
              <a:t>To proclaim the favorable year of the </a:t>
            </a:r>
            <a:r>
              <a:rPr lang="en-US" sz="3200" cap="small" dirty="0">
                <a:solidFill>
                  <a:schemeClr val="bg1"/>
                </a:solidFill>
                <a:effectLst>
                  <a:outerShdw blurRad="38100" dist="38100" dir="2700000" algn="tl">
                    <a:srgbClr val="000000">
                      <a:alpha val="43137"/>
                    </a:srgbClr>
                  </a:outerShdw>
                </a:effectLst>
                <a:latin typeface="+mn-lt"/>
              </a:rPr>
              <a:t>Lord</a:t>
            </a:r>
            <a:r>
              <a:rPr lang="en-US" sz="3200" dirty="0">
                <a:solidFill>
                  <a:schemeClr val="bg1"/>
                </a:solidFill>
                <a:effectLst>
                  <a:outerShdw blurRad="38100" dist="38100" dir="2700000" algn="tl">
                    <a:srgbClr val="000000">
                      <a:alpha val="43137"/>
                    </a:srgbClr>
                  </a:outerShdw>
                </a:effectLst>
                <a:latin typeface="+mn-lt"/>
              </a:rPr>
              <a:t> </a:t>
            </a:r>
            <a:r>
              <a:rPr lang="en-US" sz="3200" b="1" u="sng" dirty="0">
                <a:solidFill>
                  <a:srgbClr val="FFFFCC"/>
                </a:solidFill>
                <a:effectLst>
                  <a:outerShdw blurRad="38100" dist="38100" dir="2700000" algn="tl">
                    <a:srgbClr val="000000">
                      <a:alpha val="43137"/>
                    </a:srgbClr>
                  </a:outerShdw>
                </a:effectLst>
                <a:latin typeface="+mn-lt"/>
              </a:rPr>
              <a:t>And the day of vengeance of our God; To comfort all who mourn</a:t>
            </a:r>
            <a:r>
              <a:rPr lang="en-US" sz="3200" dirty="0">
                <a:solidFill>
                  <a:schemeClr val="bg1"/>
                </a:solidFill>
                <a:effectLst>
                  <a:outerShdw blurRad="38100" dist="38100" dir="2700000" algn="tl">
                    <a:srgbClr val="000000">
                      <a:alpha val="43137"/>
                    </a:srgbClr>
                  </a:outerShdw>
                </a:effectLst>
                <a:latin typeface="+mn-lt"/>
              </a:rPr>
              <a:t>.</a:t>
            </a:r>
            <a:endParaRPr lang="en-US" sz="32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066758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solidFill>
                  <a:srgbClr val="FFFFCC"/>
                </a:solidFill>
              </a:rPr>
              <a:t>Statue </a:t>
            </a:r>
          </a:p>
          <a:p>
            <a:pPr algn="ctr" eaLnBrk="1" hangingPunct="1">
              <a:defRPr/>
            </a:pPr>
            <a:r>
              <a:rPr lang="en-US" altLang="en-US" kern="0" dirty="0">
                <a:solidFill>
                  <a:srgbClr val="FFFFCC"/>
                </a:solidFill>
              </a:rPr>
              <a:t>&amp; </a:t>
            </a:r>
          </a:p>
          <a:p>
            <a:pPr algn="ctr" eaLnBrk="1" hangingPunct="1">
              <a:defRPr/>
            </a:pPr>
            <a:r>
              <a:rPr lang="en-US" altLang="en-US" kern="0" dirty="0">
                <a:solidFill>
                  <a:srgbClr val="FFFFCC"/>
                </a:solidFill>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431929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a:extLst>
              <a:ext uri="{FF2B5EF4-FFF2-40B4-BE49-F238E27FC236}">
                <a16:creationId xmlns:a16="http://schemas.microsoft.com/office/drawing/2014/main" id="{02C16A5B-A987-4886-BE18-6D5DD225E136}"/>
              </a:ext>
            </a:extLst>
          </p:cNvPr>
          <p:cNvGrpSpPr>
            <a:grpSpLocks/>
          </p:cNvGrpSpPr>
          <p:nvPr/>
        </p:nvGrpSpPr>
        <p:grpSpPr bwMode="auto">
          <a:xfrm>
            <a:off x="0" y="2641021"/>
            <a:ext cx="8534400" cy="4216979"/>
            <a:chOff x="0" y="1633"/>
            <a:chExt cx="6480" cy="3167"/>
          </a:xfrm>
        </p:grpSpPr>
        <p:pic>
          <p:nvPicPr>
            <p:cNvPr id="34832" name="Picture 1027">
              <a:extLst>
                <a:ext uri="{FF2B5EF4-FFF2-40B4-BE49-F238E27FC236}">
                  <a16:creationId xmlns:a16="http://schemas.microsoft.com/office/drawing/2014/main" id="{D8D8C40C-20E3-4023-8217-775D1FE0E6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495"/>
              <a:ext cx="2761" cy="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1028">
              <a:extLst>
                <a:ext uri="{FF2B5EF4-FFF2-40B4-BE49-F238E27FC236}">
                  <a16:creationId xmlns:a16="http://schemas.microsoft.com/office/drawing/2014/main" id="{83DEE018-EC83-4B73-BD9E-CC078469EB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7" y="3743"/>
              <a:ext cx="2634"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029">
              <a:extLst>
                <a:ext uri="{FF2B5EF4-FFF2-40B4-BE49-F238E27FC236}">
                  <a16:creationId xmlns:a16="http://schemas.microsoft.com/office/drawing/2014/main" id="{25485202-B419-407C-A8F8-4F63A7EC9B5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185" y="3599"/>
              <a:ext cx="1680" cy="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1030">
              <a:extLst>
                <a:ext uri="{FF2B5EF4-FFF2-40B4-BE49-F238E27FC236}">
                  <a16:creationId xmlns:a16="http://schemas.microsoft.com/office/drawing/2014/main" id="{258D556B-7865-418C-8EC7-9F055135CFB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97" y="2041"/>
              <a:ext cx="2761"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031">
              <a:extLst>
                <a:ext uri="{FF2B5EF4-FFF2-40B4-BE49-F238E27FC236}">
                  <a16:creationId xmlns:a16="http://schemas.microsoft.com/office/drawing/2014/main" id="{6D960BC8-4D51-42BE-8A97-23802171EE4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25" y="4031"/>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032">
              <a:extLst>
                <a:ext uri="{FF2B5EF4-FFF2-40B4-BE49-F238E27FC236}">
                  <a16:creationId xmlns:a16="http://schemas.microsoft.com/office/drawing/2014/main" id="{EA291F78-595A-4B88-9E86-8E93AD63EF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6293176">
              <a:off x="25" y="3983"/>
              <a:ext cx="75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1033">
              <a:extLst>
                <a:ext uri="{FF2B5EF4-FFF2-40B4-BE49-F238E27FC236}">
                  <a16:creationId xmlns:a16="http://schemas.microsoft.com/office/drawing/2014/main" id="{9DD201E3-C54D-4BA6-8321-9A6DCC788A3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 y="4223"/>
              <a:ext cx="67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1034">
              <a:extLst>
                <a:ext uri="{FF2B5EF4-FFF2-40B4-BE49-F238E27FC236}">
                  <a16:creationId xmlns:a16="http://schemas.microsoft.com/office/drawing/2014/main" id="{951AF605-7E78-4238-87E0-CDB9A510BB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 y="3935"/>
              <a:ext cx="67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1035">
              <a:extLst>
                <a:ext uri="{FF2B5EF4-FFF2-40B4-BE49-F238E27FC236}">
                  <a16:creationId xmlns:a16="http://schemas.microsoft.com/office/drawing/2014/main" id="{359B659D-4E9D-4CDF-B02E-A3C660B1E5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3529" y="3695"/>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1036">
              <a:extLst>
                <a:ext uri="{FF2B5EF4-FFF2-40B4-BE49-F238E27FC236}">
                  <a16:creationId xmlns:a16="http://schemas.microsoft.com/office/drawing/2014/main" id="{518F39B8-61A6-4F35-8EB1-C5DE3FA2DC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3817" y="3406"/>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1037">
              <a:extLst>
                <a:ext uri="{FF2B5EF4-FFF2-40B4-BE49-F238E27FC236}">
                  <a16:creationId xmlns:a16="http://schemas.microsoft.com/office/drawing/2014/main" id="{012BB207-E8CA-49C7-8EC4-C62D0A5B231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5017" y="3935"/>
              <a:ext cx="768"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1038">
              <a:extLst>
                <a:ext uri="{FF2B5EF4-FFF2-40B4-BE49-F238E27FC236}">
                  <a16:creationId xmlns:a16="http://schemas.microsoft.com/office/drawing/2014/main" id="{090E8288-0CE9-4724-A54C-CCBE392F057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4176" y="1633"/>
              <a:ext cx="2304"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1039">
              <a:extLst>
                <a:ext uri="{FF2B5EF4-FFF2-40B4-BE49-F238E27FC236}">
                  <a16:creationId xmlns:a16="http://schemas.microsoft.com/office/drawing/2014/main" id="{078E96E0-B365-4C0B-83AB-629F1BDE67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995968" flipH="1">
              <a:off x="4080" y="2974"/>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5" name="Picture 1040">
              <a:extLst>
                <a:ext uri="{FF2B5EF4-FFF2-40B4-BE49-F238E27FC236}">
                  <a16:creationId xmlns:a16="http://schemas.microsoft.com/office/drawing/2014/main" id="{A21D9B0D-E625-4B31-AAFC-BE854A6266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086234" flipH="1">
              <a:off x="3312" y="2927"/>
              <a:ext cx="1968"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65" name="Picture 1041">
            <a:extLst>
              <a:ext uri="{FF2B5EF4-FFF2-40B4-BE49-F238E27FC236}">
                <a16:creationId xmlns:a16="http://schemas.microsoft.com/office/drawing/2014/main" id="{B8BFF3B2-1448-40E2-AD8E-9850B82D8FE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599715">
            <a:off x="1014597" y="3522603"/>
            <a:ext cx="611774" cy="8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42">
            <a:extLst>
              <a:ext uri="{FF2B5EF4-FFF2-40B4-BE49-F238E27FC236}">
                <a16:creationId xmlns:a16="http://schemas.microsoft.com/office/drawing/2014/main" id="{CE455806-7CB3-42AB-886B-2135158078C9}"/>
              </a:ext>
            </a:extLst>
          </p:cNvPr>
          <p:cNvGrpSpPr>
            <a:grpSpLocks/>
          </p:cNvGrpSpPr>
          <p:nvPr/>
        </p:nvGrpSpPr>
        <p:grpSpPr bwMode="auto">
          <a:xfrm>
            <a:off x="73025" y="3582668"/>
            <a:ext cx="771525" cy="1204912"/>
            <a:chOff x="46" y="2411"/>
            <a:chExt cx="486" cy="759"/>
          </a:xfrm>
        </p:grpSpPr>
        <p:pic>
          <p:nvPicPr>
            <p:cNvPr id="34830" name="Picture 1043">
              <a:extLst>
                <a:ext uri="{FF2B5EF4-FFF2-40B4-BE49-F238E27FC236}">
                  <a16:creationId xmlns:a16="http://schemas.microsoft.com/office/drawing/2014/main" id="{AA5C41F2-13B3-40A0-A79C-202451FAFD9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 y="2411"/>
              <a:ext cx="48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 Box 1044">
              <a:extLst>
                <a:ext uri="{FF2B5EF4-FFF2-40B4-BE49-F238E27FC236}">
                  <a16:creationId xmlns:a16="http://schemas.microsoft.com/office/drawing/2014/main" id="{0AEF8726-D533-4C4E-BA1E-B26AE208275B}"/>
                </a:ext>
              </a:extLst>
            </p:cNvPr>
            <p:cNvSpPr txBox="1">
              <a:spLocks noChangeArrowheads="1"/>
            </p:cNvSpPr>
            <p:nvPr/>
          </p:nvSpPr>
          <p:spPr bwMode="auto">
            <a:xfrm>
              <a:off x="64" y="3034"/>
              <a:ext cx="30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eaLnBrk="1" hangingPunct="1">
                <a:spcBef>
                  <a:spcPct val="50000"/>
                </a:spcBef>
              </a:pPr>
              <a:r>
                <a:rPr lang="en-US" altLang="en-US" sz="14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a:t>
              </a:r>
            </a:p>
          </p:txBody>
        </p:sp>
      </p:grpSp>
      <p:sp>
        <p:nvSpPr>
          <p:cNvPr id="78869" name="Text Box 1045">
            <a:extLst>
              <a:ext uri="{FF2B5EF4-FFF2-40B4-BE49-F238E27FC236}">
                <a16:creationId xmlns:a16="http://schemas.microsoft.com/office/drawing/2014/main" id="{F757F201-AD99-4EDF-8C38-B32025F16F48}"/>
              </a:ext>
            </a:extLst>
          </p:cNvPr>
          <p:cNvSpPr txBox="1">
            <a:spLocks noChangeArrowheads="1"/>
          </p:cNvSpPr>
          <p:nvPr/>
        </p:nvSpPr>
        <p:spPr bwMode="auto">
          <a:xfrm rot="-660000">
            <a:off x="1487870" y="3134844"/>
            <a:ext cx="1148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lnSpc>
                <a:spcPct val="90000"/>
              </a:lnSpc>
            </a:pPr>
            <a:r>
              <a:rPr lang="en-US" altLang="en-US" sz="2000" b="1"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Near</a:t>
            </a:r>
          </a:p>
          <a:p>
            <a:pPr algn="ctr" eaLnBrk="1" hangingPunct="1">
              <a:lnSpc>
                <a:spcPct val="90000"/>
              </a:lnSpc>
            </a:pPr>
            <a:r>
              <a:rPr lang="en-US" altLang="en-US" sz="2000" b="1"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Fulfillment</a:t>
            </a:r>
          </a:p>
        </p:txBody>
      </p:sp>
      <p:sp>
        <p:nvSpPr>
          <p:cNvPr id="78870" name="Text Box 1046">
            <a:extLst>
              <a:ext uri="{FF2B5EF4-FFF2-40B4-BE49-F238E27FC236}">
                <a16:creationId xmlns:a16="http://schemas.microsoft.com/office/drawing/2014/main" id="{D08871CF-0EBA-4E54-9F42-A872454DF416}"/>
              </a:ext>
            </a:extLst>
          </p:cNvPr>
          <p:cNvSpPr txBox="1">
            <a:spLocks noChangeArrowheads="1"/>
          </p:cNvSpPr>
          <p:nvPr/>
        </p:nvSpPr>
        <p:spPr bwMode="auto">
          <a:xfrm rot="-676393">
            <a:off x="4004058" y="2680819"/>
            <a:ext cx="11485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lnSpc>
                <a:spcPct val="90000"/>
              </a:lnSpc>
            </a:pPr>
            <a:r>
              <a:rPr lang="en-US" altLang="en-US" sz="20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Far</a:t>
            </a:r>
          </a:p>
          <a:p>
            <a:pPr algn="ctr" eaLnBrk="1" hangingPunct="1">
              <a:lnSpc>
                <a:spcPct val="90000"/>
              </a:lnSpc>
            </a:pPr>
            <a:r>
              <a:rPr lang="en-US" altLang="en-US" sz="2000" b="1">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Fulfillment</a:t>
            </a:r>
          </a:p>
        </p:txBody>
      </p:sp>
      <p:sp>
        <p:nvSpPr>
          <p:cNvPr id="78871" name="Line 1047">
            <a:extLst>
              <a:ext uri="{FF2B5EF4-FFF2-40B4-BE49-F238E27FC236}">
                <a16:creationId xmlns:a16="http://schemas.microsoft.com/office/drawing/2014/main" id="{FF80C476-0149-4856-A776-7FAD794F7980}"/>
              </a:ext>
            </a:extLst>
          </p:cNvPr>
          <p:cNvSpPr>
            <a:spLocks noChangeShapeType="1"/>
          </p:cNvSpPr>
          <p:nvPr/>
        </p:nvSpPr>
        <p:spPr bwMode="auto">
          <a:xfrm flipV="1">
            <a:off x="1828800" y="2582863"/>
            <a:ext cx="6275388" cy="1227137"/>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lIns="91436" tIns="45716" rIns="91436" bIns="45716"/>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872" name="Rectangle 1048">
            <a:extLst>
              <a:ext uri="{FF2B5EF4-FFF2-40B4-BE49-F238E27FC236}">
                <a16:creationId xmlns:a16="http://schemas.microsoft.com/office/drawing/2014/main" id="{F3BE947F-A21B-4051-A0D9-3E9A33DA1D65}"/>
              </a:ext>
            </a:extLst>
          </p:cNvPr>
          <p:cNvSpPr>
            <a:spLocks noChangeArrowheads="1"/>
          </p:cNvSpPr>
          <p:nvPr/>
        </p:nvSpPr>
        <p:spPr bwMode="auto">
          <a:xfrm>
            <a:off x="892401" y="1828800"/>
            <a:ext cx="295388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b="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IV</a:t>
            </a:r>
          </a:p>
        </p:txBody>
      </p:sp>
      <p:sp>
        <p:nvSpPr>
          <p:cNvPr id="78873" name="Rectangle 1049">
            <a:extLst>
              <a:ext uri="{FF2B5EF4-FFF2-40B4-BE49-F238E27FC236}">
                <a16:creationId xmlns:a16="http://schemas.microsoft.com/office/drawing/2014/main" id="{9DC623AC-3FB3-4B52-84E6-047E81D867A3}"/>
              </a:ext>
            </a:extLst>
          </p:cNvPr>
          <p:cNvSpPr>
            <a:spLocks noChangeArrowheads="1"/>
          </p:cNvSpPr>
          <p:nvPr/>
        </p:nvSpPr>
        <p:spPr bwMode="auto">
          <a:xfrm>
            <a:off x="6617060" y="1219200"/>
            <a:ext cx="22630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b="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a:t>
            </a:r>
          </a:p>
        </p:txBody>
      </p:sp>
      <p:pic>
        <p:nvPicPr>
          <p:cNvPr id="78874" name="Picture 1050">
            <a:extLst>
              <a:ext uri="{FF2B5EF4-FFF2-40B4-BE49-F238E27FC236}">
                <a16:creationId xmlns:a16="http://schemas.microsoft.com/office/drawing/2014/main" id="{71FE9EE2-264D-45E5-B642-5C8F3F704F70}"/>
              </a:ext>
            </a:extLst>
          </p:cNvPr>
          <p:cNvPicPr>
            <a:picLocks noChangeAspect="1" noChangeArrowheads="1"/>
          </p:cNvPicPr>
          <p:nvPr/>
        </p:nvPicPr>
        <p:blipFill>
          <a:blip r:embed="rId13" cstate="email">
            <a:lum bright="30000" contrast="54000"/>
            <a:extLst>
              <a:ext uri="{28A0092B-C50C-407E-A947-70E740481C1C}">
                <a14:useLocalDpi xmlns:a14="http://schemas.microsoft.com/office/drawing/2010/main"/>
              </a:ext>
            </a:extLst>
          </a:blip>
          <a:srcRect/>
          <a:stretch>
            <a:fillRect/>
          </a:stretch>
        </p:blipFill>
        <p:spPr bwMode="auto">
          <a:xfrm>
            <a:off x="7467600" y="381000"/>
            <a:ext cx="1236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5" name="Rectangle 1051">
            <a:extLst>
              <a:ext uri="{FF2B5EF4-FFF2-40B4-BE49-F238E27FC236}">
                <a16:creationId xmlns:a16="http://schemas.microsoft.com/office/drawing/2014/main" id="{534E067C-CEF9-4765-A88C-CE0BDEE059E7}"/>
              </a:ext>
            </a:extLst>
          </p:cNvPr>
          <p:cNvSpPr>
            <a:spLocks noChangeArrowheads="1"/>
          </p:cNvSpPr>
          <p:nvPr/>
        </p:nvSpPr>
        <p:spPr bwMode="auto">
          <a:xfrm>
            <a:off x="1497701" y="2438400"/>
            <a:ext cx="1827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sz="2000"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11:21-35)</a:t>
            </a:r>
            <a:endParaRPr lang="en-US" altLang="en-US" b="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876" name="Rectangle 1052">
            <a:extLst>
              <a:ext uri="{FF2B5EF4-FFF2-40B4-BE49-F238E27FC236}">
                <a16:creationId xmlns:a16="http://schemas.microsoft.com/office/drawing/2014/main" id="{2248A31A-ACFE-4F17-8E48-A1A8F9C372AD}"/>
              </a:ext>
            </a:extLst>
          </p:cNvPr>
          <p:cNvSpPr>
            <a:spLocks noChangeArrowheads="1"/>
          </p:cNvSpPr>
          <p:nvPr/>
        </p:nvSpPr>
        <p:spPr bwMode="auto">
          <a:xfrm>
            <a:off x="6920601" y="1905000"/>
            <a:ext cx="1827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a:r>
              <a:rPr lang="en-US" altLang="en-US" sz="2000"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11:36-45)</a:t>
            </a:r>
            <a:endParaRPr lang="en-US" altLang="en-US" b="1"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4829" name="TextBox 35">
            <a:extLst>
              <a:ext uri="{FF2B5EF4-FFF2-40B4-BE49-F238E27FC236}">
                <a16:creationId xmlns:a16="http://schemas.microsoft.com/office/drawing/2014/main" id="{BFA9AF9F-1976-44C6-8C42-3D3DC5301ABA}"/>
              </a:ext>
            </a:extLst>
          </p:cNvPr>
          <p:cNvSpPr txBox="1">
            <a:spLocks noChangeArrowheads="1"/>
          </p:cNvSpPr>
          <p:nvPr/>
        </p:nvSpPr>
        <p:spPr bwMode="auto">
          <a:xfrm>
            <a:off x="838687" y="457200"/>
            <a:ext cx="4502763" cy="12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eaLnBrk="0" hangingPunct="0">
              <a:defRPr sz="4400">
                <a:solidFill>
                  <a:srgbClr val="00CC00"/>
                </a:solidFill>
                <a:latin typeface="Times New Roman" panose="02020603050405020304" pitchFamily="18" charset="0"/>
              </a:defRPr>
            </a:lvl1pPr>
            <a:lvl2pPr marL="742950" indent="-285750" eaLnBrk="0" hangingPunct="0">
              <a:defRPr sz="4400">
                <a:solidFill>
                  <a:srgbClr val="00CC00"/>
                </a:solidFill>
                <a:latin typeface="Times New Roman" panose="02020603050405020304" pitchFamily="18" charset="0"/>
              </a:defRPr>
            </a:lvl2pPr>
            <a:lvl3pPr marL="1143000" indent="-2286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algn="ctr" eaLnBrk="1" hangingPunct="1"/>
            <a:r>
              <a:rPr lang="en-US" altLang="en-US" sz="3600"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Understanding Daniel’s</a:t>
            </a:r>
          </a:p>
          <a:p>
            <a:pPr algn="ctr" eaLnBrk="1" hangingPunct="1"/>
            <a:r>
              <a:rPr lang="en-US" altLang="en-US" sz="3600" dirty="0">
                <a:solidFill>
                  <a:srgbClr val="FFD52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Prophetic Perspective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nodeType="withGroup">
                            <p:stCondLst>
                              <p:cond delay="500"/>
                            </p:stCondLst>
                            <p:childTnLst>
                              <p:par>
                                <p:cTn id="12" presetID="1" presetClass="entr" presetSubtype="0" fill="hold" nodeType="afterEffect">
                                  <p:stCondLst>
                                    <p:cond delay="0"/>
                                  </p:stCondLst>
                                  <p:childTnLst>
                                    <p:set>
                                      <p:cBhvr>
                                        <p:cTn id="13" dur="1" fill="hold">
                                          <p:stCondLst>
                                            <p:cond delay="9"/>
                                          </p:stCondLst>
                                        </p:cTn>
                                        <p:tgtEl>
                                          <p:spTgt spid="3"/>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78865"/>
                                        </p:tgtEl>
                                        <p:attrNameLst>
                                          <p:attrName>style.visibility</p:attrName>
                                        </p:attrNameLst>
                                      </p:cBhvr>
                                      <p:to>
                                        <p:strVal val="visible"/>
                                      </p:to>
                                    </p:set>
                                    <p:animEffect transition="in" filter="wipe(left)">
                                      <p:cBhvr>
                                        <p:cTn id="16" dur="10"/>
                                        <p:tgtEl>
                                          <p:spTgt spid="78865"/>
                                        </p:tgtEl>
                                      </p:cBhvr>
                                    </p:animEffect>
                                  </p:childTnLst>
                                </p:cTn>
                              </p:par>
                            </p:childTnLst>
                          </p:cTn>
                        </p:par>
                        <p:par>
                          <p:cTn id="17" fill="hold" nodeType="afterGroup">
                            <p:stCondLst>
                              <p:cond delay="510"/>
                            </p:stCondLst>
                            <p:childTnLst>
                              <p:par>
                                <p:cTn id="18" presetID="22" presetClass="entr" presetSubtype="8" fill="hold" nodeType="afterEffect">
                                  <p:stCondLst>
                                    <p:cond delay="0"/>
                                  </p:stCondLst>
                                  <p:childTnLst>
                                    <p:set>
                                      <p:cBhvr>
                                        <p:cTn id="19" dur="1" fill="hold">
                                          <p:stCondLst>
                                            <p:cond delay="0"/>
                                          </p:stCondLst>
                                        </p:cTn>
                                        <p:tgtEl>
                                          <p:spTgt spid="78871"/>
                                        </p:tgtEl>
                                        <p:attrNameLst>
                                          <p:attrName>style.visibility</p:attrName>
                                        </p:attrNameLst>
                                      </p:cBhvr>
                                      <p:to>
                                        <p:strVal val="visible"/>
                                      </p:to>
                                    </p:set>
                                    <p:animEffect transition="in" filter="wipe(left)">
                                      <p:cBhvr>
                                        <p:cTn id="20" dur="500"/>
                                        <p:tgtEl>
                                          <p:spTgt spid="788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886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887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887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78875"/>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7887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7887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78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9" grpId="0" autoUpdateAnimBg="0"/>
      <p:bldP spid="78870" grpId="0" autoUpdateAnimBg="0"/>
      <p:bldP spid="78872" grpId="0" autoUpdateAnimBg="0"/>
      <p:bldP spid="78873" grpId="0" autoUpdateAnimBg="0"/>
      <p:bldP spid="78875" grpId="0" autoUpdateAnimBg="0"/>
      <p:bldP spid="7887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6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Peter 1:10-11 (NASB)</a:t>
            </a:r>
          </a:p>
          <a:p>
            <a:pPr algn="just">
              <a:spcAft>
                <a:spcPts val="1000"/>
              </a:spcAft>
            </a:pPr>
            <a:r>
              <a:rPr lang="en-US" sz="3200" baseline="30000" dirty="0">
                <a:solidFill>
                  <a:schemeClr val="bg1"/>
                </a:solidFill>
                <a:effectLst>
                  <a:outerShdw blurRad="38100" dist="38100" dir="2700000" algn="tl">
                    <a:srgbClr val="000000">
                      <a:alpha val="43137"/>
                    </a:srgbClr>
                  </a:outerShdw>
                </a:effectLst>
                <a:latin typeface="+mn-lt"/>
              </a:rPr>
              <a:t>10 </a:t>
            </a:r>
            <a:r>
              <a:rPr lang="en-US" sz="3200" dirty="0">
                <a:solidFill>
                  <a:schemeClr val="bg1"/>
                </a:solidFill>
                <a:effectLst>
                  <a:outerShdw blurRad="38100" dist="38100" dir="2700000" algn="tl">
                    <a:srgbClr val="000000">
                      <a:alpha val="43137"/>
                    </a:srgbClr>
                  </a:outerShdw>
                </a:effectLst>
                <a:latin typeface="+mn-lt"/>
              </a:rPr>
              <a:t>As to this salvation, </a:t>
            </a:r>
            <a:r>
              <a:rPr lang="en-US" sz="3200" b="1" u="sng" dirty="0">
                <a:solidFill>
                  <a:srgbClr val="FFFFCC"/>
                </a:solidFill>
                <a:effectLst>
                  <a:outerShdw blurRad="38100" dist="38100" dir="2700000" algn="tl">
                    <a:srgbClr val="000000">
                      <a:alpha val="43137"/>
                    </a:srgbClr>
                  </a:outerShdw>
                </a:effectLst>
                <a:latin typeface="+mn-lt"/>
              </a:rPr>
              <a:t>the prophets</a:t>
            </a:r>
            <a:r>
              <a:rPr lang="en-US" sz="3200" dirty="0">
                <a:solidFill>
                  <a:schemeClr val="bg1"/>
                </a:solidFill>
                <a:effectLst>
                  <a:outerShdw blurRad="38100" dist="38100" dir="2700000" algn="tl">
                    <a:srgbClr val="000000">
                      <a:alpha val="43137"/>
                    </a:srgbClr>
                  </a:outerShdw>
                </a:effectLst>
                <a:latin typeface="+mn-lt"/>
              </a:rPr>
              <a:t> who prophesied of the grace that </a:t>
            </a:r>
            <a:r>
              <a:rPr lang="en-US" sz="3200" i="1" dirty="0">
                <a:solidFill>
                  <a:schemeClr val="bg1"/>
                </a:solidFill>
                <a:effectLst>
                  <a:outerShdw blurRad="38100" dist="38100" dir="2700000" algn="tl">
                    <a:srgbClr val="000000">
                      <a:alpha val="43137"/>
                    </a:srgbClr>
                  </a:outerShdw>
                </a:effectLst>
                <a:latin typeface="+mn-lt"/>
              </a:rPr>
              <a:t>would come</a:t>
            </a:r>
            <a:r>
              <a:rPr lang="en-US" sz="3200" dirty="0">
                <a:solidFill>
                  <a:schemeClr val="bg1"/>
                </a:solidFill>
                <a:effectLst>
                  <a:outerShdw blurRad="38100" dist="38100" dir="2700000" algn="tl">
                    <a:srgbClr val="000000">
                      <a:alpha val="43137"/>
                    </a:srgbClr>
                  </a:outerShdw>
                </a:effectLst>
                <a:latin typeface="+mn-lt"/>
              </a:rPr>
              <a:t> to you </a:t>
            </a:r>
            <a:r>
              <a:rPr lang="en-US" sz="3200" b="1" u="sng" dirty="0">
                <a:solidFill>
                  <a:srgbClr val="FFFFCC"/>
                </a:solidFill>
                <a:effectLst>
                  <a:outerShdw blurRad="38100" dist="38100" dir="2700000" algn="tl">
                    <a:srgbClr val="000000">
                      <a:alpha val="43137"/>
                    </a:srgbClr>
                  </a:outerShdw>
                </a:effectLst>
                <a:latin typeface="+mn-lt"/>
              </a:rPr>
              <a:t>made careful searches and inquiries</a:t>
            </a:r>
            <a:r>
              <a:rPr lang="en-US" sz="3200" dirty="0">
                <a:solidFill>
                  <a:schemeClr val="bg1"/>
                </a:solidFill>
                <a:effectLst>
                  <a:outerShdw blurRad="38100" dist="38100" dir="2700000" algn="tl">
                    <a:srgbClr val="000000">
                      <a:alpha val="43137"/>
                    </a:srgbClr>
                  </a:outerShdw>
                </a:effectLst>
                <a:latin typeface="+mn-lt"/>
              </a:rPr>
              <a:t>, </a:t>
            </a:r>
            <a:r>
              <a:rPr lang="en-US" sz="3200" baseline="30000" dirty="0">
                <a:solidFill>
                  <a:schemeClr val="bg1"/>
                </a:solidFill>
                <a:effectLst>
                  <a:outerShdw blurRad="38100" dist="38100" dir="2700000" algn="tl">
                    <a:srgbClr val="000000">
                      <a:alpha val="43137"/>
                    </a:srgbClr>
                  </a:outerShdw>
                </a:effectLst>
                <a:latin typeface="+mn-lt"/>
              </a:rPr>
              <a:t>11 </a:t>
            </a:r>
            <a:r>
              <a:rPr lang="en-US" sz="3200" dirty="0">
                <a:solidFill>
                  <a:schemeClr val="bg1"/>
                </a:solidFill>
                <a:effectLst>
                  <a:outerShdw blurRad="38100" dist="38100" dir="2700000" algn="tl">
                    <a:srgbClr val="000000">
                      <a:alpha val="43137"/>
                    </a:srgbClr>
                  </a:outerShdw>
                </a:effectLst>
                <a:latin typeface="+mn-lt"/>
              </a:rPr>
              <a:t>seeking to know what person or time the Spirit of Christ within them was indicating as </a:t>
            </a:r>
            <a:r>
              <a:rPr lang="en-US" sz="3200" b="1" u="sng" dirty="0">
                <a:solidFill>
                  <a:srgbClr val="FFFFCC"/>
                </a:solidFill>
                <a:effectLst>
                  <a:outerShdw blurRad="38100" dist="38100" dir="2700000" algn="tl">
                    <a:srgbClr val="000000">
                      <a:alpha val="43137"/>
                    </a:srgbClr>
                  </a:outerShdw>
                </a:effectLst>
                <a:latin typeface="+mn-lt"/>
              </a:rPr>
              <a:t>He predicted the sufferings of Christ and the glories to follow</a:t>
            </a:r>
            <a:r>
              <a:rPr lang="en-US" sz="3200" dirty="0">
                <a:solidFill>
                  <a:schemeClr val="bg1"/>
                </a:solidFill>
                <a:effectLst>
                  <a:outerShdw blurRad="38100" dist="38100" dir="2700000" algn="tl">
                    <a:srgbClr val="000000">
                      <a:alpha val="43137"/>
                    </a:srgbClr>
                  </a:outerShdw>
                </a:effectLst>
                <a:latin typeface="+mn-lt"/>
              </a:rPr>
              <a:t>.</a:t>
            </a:r>
            <a:endParaRPr lang="en-US" sz="32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30020315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4" name="Rectangle 3">
            <a:extLst>
              <a:ext uri="{FF2B5EF4-FFF2-40B4-BE49-F238E27FC236}">
                <a16:creationId xmlns:a16="http://schemas.microsoft.com/office/drawing/2014/main" id="{D9A7F754-78EF-4299-8D50-A9D289F1A7C7}"/>
              </a:ext>
            </a:extLst>
          </p:cNvPr>
          <p:cNvSpPr txBox="1">
            <a:spLocks noChangeArrowheads="1"/>
          </p:cNvSpPr>
          <p:nvPr/>
        </p:nvSpPr>
        <p:spPr>
          <a:xfrm>
            <a:off x="2552700" y="228600"/>
            <a:ext cx="4038600" cy="7810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4163082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a:extLst>
              <a:ext uri="{FF2B5EF4-FFF2-40B4-BE49-F238E27FC236}">
                <a16:creationId xmlns:a16="http://schemas.microsoft.com/office/drawing/2014/main" id="{3408C13E-EBD7-40B1-BA90-1C2AEE0C2637}"/>
              </a:ext>
            </a:extLst>
          </p:cNvPr>
          <p:cNvSpPr>
            <a:spLocks noGrp="1" noChangeArrowheads="1"/>
          </p:cNvSpPr>
          <p:nvPr>
            <p:ph type="title"/>
          </p:nvPr>
        </p:nvSpPr>
        <p:spPr>
          <a:xfrm>
            <a:off x="1066800" y="228600"/>
            <a:ext cx="7010400" cy="1143000"/>
          </a:xfrm>
        </p:spPr>
        <p:txBody>
          <a:bodyPr>
            <a:normAutofit fontScale="90000"/>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Hippolytus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(170 – 235 AD)</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200" i="1" dirty="0">
                <a:solidFill>
                  <a:srgbClr val="FFFFFF"/>
                </a:solidFill>
                <a:effectLst>
                  <a:outerShdw blurRad="38100" dist="38100" dir="2700000" algn="tl">
                    <a:srgbClr val="000000">
                      <a:alpha val="43137"/>
                    </a:srgbClr>
                  </a:outerShdw>
                </a:effectLst>
                <a:latin typeface="+mn-lt"/>
              </a:rPr>
              <a:t>Fragments From Commentaries</a:t>
            </a:r>
            <a:r>
              <a:rPr lang="en-US" altLang="en-US" sz="2200" dirty="0">
                <a:solidFill>
                  <a:srgbClr val="FFFFFF"/>
                </a:solidFill>
                <a:effectLst>
                  <a:outerShdw blurRad="38100" dist="38100" dir="2700000" algn="tl">
                    <a:srgbClr val="000000">
                      <a:alpha val="43137"/>
                    </a:srgbClr>
                  </a:outerShdw>
                </a:effectLst>
                <a:latin typeface="+mn-lt"/>
              </a:rPr>
              <a:t>, Daniel, paragraph 22 Cited by Hitchcock and Ice in </a:t>
            </a:r>
            <a:r>
              <a:rPr lang="en-US" altLang="en-US" sz="2200" i="1" u="sng" dirty="0">
                <a:solidFill>
                  <a:srgbClr val="FFFFFF"/>
                </a:solidFill>
                <a:effectLst>
                  <a:outerShdw blurRad="38100" dist="38100" dir="2700000" algn="tl">
                    <a:srgbClr val="000000">
                      <a:alpha val="43137"/>
                    </a:srgbClr>
                  </a:outerShdw>
                </a:effectLst>
                <a:latin typeface="+mn-lt"/>
              </a:rPr>
              <a:t>The Truth Behind the Left behind Series</a:t>
            </a:r>
            <a:r>
              <a:rPr lang="en-US" altLang="en-US" sz="2200" i="1" dirty="0">
                <a:solidFill>
                  <a:srgbClr val="FFFFFF"/>
                </a:solidFill>
                <a:effectLst>
                  <a:outerShdw blurRad="38100" dist="38100" dir="2700000" algn="tl">
                    <a:srgbClr val="000000">
                      <a:alpha val="43137"/>
                    </a:srgbClr>
                  </a:outerShdw>
                </a:effectLst>
                <a:latin typeface="+mn-lt"/>
              </a:rPr>
              <a:t> </a:t>
            </a:r>
            <a:r>
              <a:rPr lang="en-US" altLang="en-US" sz="2200" dirty="0">
                <a:solidFill>
                  <a:srgbClr val="FFFFFF"/>
                </a:solidFill>
                <a:effectLst>
                  <a:outerShdw blurRad="38100" dist="38100" dir="2700000" algn="tl">
                    <a:srgbClr val="000000">
                      <a:alpha val="43137"/>
                    </a:srgbClr>
                  </a:outerShdw>
                </a:effectLst>
                <a:latin typeface="+mn-lt"/>
              </a:rPr>
              <a:t>p.98.</a:t>
            </a:r>
          </a:p>
        </p:txBody>
      </p:sp>
      <p:sp>
        <p:nvSpPr>
          <p:cNvPr id="38918" name="Rectangle 3">
            <a:extLst>
              <a:ext uri="{FF2B5EF4-FFF2-40B4-BE49-F238E27FC236}">
                <a16:creationId xmlns:a16="http://schemas.microsoft.com/office/drawing/2014/main" id="{09065D61-B0B1-4D71-9EF9-FE028A00A1D8}"/>
              </a:ext>
            </a:extLst>
          </p:cNvPr>
          <p:cNvSpPr>
            <a:spLocks noGrp="1" noChangeArrowheads="1"/>
          </p:cNvSpPr>
          <p:nvPr>
            <p:ph idx="1"/>
          </p:nvPr>
        </p:nvSpPr>
        <p:spPr>
          <a:xfrm>
            <a:off x="228600" y="1600200"/>
            <a:ext cx="8686800" cy="3733800"/>
          </a:xfrm>
        </p:spPr>
        <p:txBody>
          <a:bodyPr>
            <a:normAutofit/>
          </a:bodyPr>
          <a:lstStyle/>
          <a:p>
            <a:pPr marL="0" indent="0" algn="just" eaLnBrk="1" hangingPunct="1">
              <a:buFontTx/>
              <a:buNone/>
            </a:pP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“For when the three score and two weeks are fulfilled, and Christ is come, and the Gospel is preached in every place, the times being then accomplished,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will remain only one week, the last, in which Elijah will appear, and Enoch, and in the midst of it the abomination of desolation will be manifest, viz., Antichrist</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 announcing desolation to the world.”</a:t>
            </a:r>
          </a:p>
        </p:txBody>
      </p:sp>
      <p:pic>
        <p:nvPicPr>
          <p:cNvPr id="2" name="Picture 1">
            <a:extLst>
              <a:ext uri="{FF2B5EF4-FFF2-40B4-BE49-F238E27FC236}">
                <a16:creationId xmlns:a16="http://schemas.microsoft.com/office/drawing/2014/main" id="{C40735C9-EB70-473D-B312-A3A68E9905F2}"/>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52400" y="130969"/>
            <a:ext cx="780153"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6DBAE9D8-AEB5-4289-83B3-4FADE37CAD75}"/>
              </a:ext>
            </a:extLst>
          </p:cNvPr>
          <p:cNvSpPr txBox="1"/>
          <p:nvPr/>
        </p:nvSpPr>
        <p:spPr>
          <a:xfrm>
            <a:off x="228600" y="5598826"/>
            <a:ext cx="8686800" cy="707886"/>
          </a:xfrm>
          <a:prstGeom prst="rect">
            <a:avLst/>
          </a:prstGeom>
          <a:noFill/>
        </p:spPr>
        <p:txBody>
          <a:bodyPr wrap="square" rtlCol="0">
            <a:spAutoFit/>
          </a:bodyPr>
          <a:lstStyle/>
          <a:p>
            <a:pPr algn="ctr"/>
            <a:r>
              <a:rPr lang="en-US" sz="2000" dirty="0">
                <a:solidFill>
                  <a:schemeClr val="bg1"/>
                </a:solidFill>
              </a:rPr>
              <a:t>Louis E. Knowles, "The Interpretation of the Seventy Weeks Prophecy in the Early </a:t>
            </a:r>
            <a:r>
              <a:rPr lang="en-US" sz="2000" dirty="0" err="1">
                <a:solidFill>
                  <a:schemeClr val="bg1"/>
                </a:solidFill>
              </a:rPr>
              <a:t>Chruch</a:t>
            </a:r>
            <a:r>
              <a:rPr lang="en-US" sz="2000" dirty="0">
                <a:solidFill>
                  <a:schemeClr val="bg1"/>
                </a:solidFill>
              </a:rPr>
              <a:t> Fathers," </a:t>
            </a:r>
            <a:r>
              <a:rPr lang="en-US" sz="2000" i="1" dirty="0">
                <a:solidFill>
                  <a:schemeClr val="bg1"/>
                </a:solidFill>
              </a:rPr>
              <a:t>The Westminster Theological Journal</a:t>
            </a:r>
            <a:r>
              <a:rPr lang="en-US" sz="2000" dirty="0">
                <a:solidFill>
                  <a:schemeClr val="bg1"/>
                </a:solidFill>
              </a:rPr>
              <a:t> 7, (May 1945): 136-60.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368550" y="228600"/>
            <a:ext cx="4406900" cy="685800"/>
          </a:xfrm>
        </p:spPr>
        <p:txBody>
          <a:bodyPr>
            <a:normAutofit/>
          </a:bodyPr>
          <a:lstStyle/>
          <a:p>
            <a:pPr algn="ct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Chapter 9 Outline</a:t>
            </a:r>
          </a:p>
        </p:txBody>
      </p:sp>
      <p:sp>
        <p:nvSpPr>
          <p:cNvPr id="19459" name="Rectangle 3"/>
          <p:cNvSpPr>
            <a:spLocks noGrp="1" noChangeArrowheads="1"/>
          </p:cNvSpPr>
          <p:nvPr>
            <p:ph type="body" idx="1"/>
          </p:nvPr>
        </p:nvSpPr>
        <p:spPr>
          <a:xfrm>
            <a:off x="1257300" y="1143000"/>
            <a:ext cx="6972300" cy="3657600"/>
          </a:xfrm>
        </p:spPr>
        <p:txBody>
          <a:bodyPr>
            <a:normAutofit/>
          </a:bodyPr>
          <a:lstStyle/>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Setting (1-2)</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Daniel’s prayer (3-19)</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Gabriel’s arrival (20-23)</a:t>
            </a:r>
          </a:p>
          <a:p>
            <a:pPr marL="573088" indent="-573088">
              <a:lnSpc>
                <a:spcPct val="100000"/>
              </a:lnSpc>
              <a:spcBef>
                <a:spcPts val="0"/>
              </a:spcBef>
              <a:spcAft>
                <a:spcPts val="3600"/>
              </a:spcAft>
              <a:buClr>
                <a:srgbClr val="00FFFF"/>
              </a:buClr>
              <a:buSzPct val="100000"/>
              <a:buFont typeface="+mj-lt"/>
              <a:buAutoNum type="romanUcPeriod"/>
              <a:defRPr/>
            </a:pPr>
            <a:r>
              <a:rPr lang="en-US" altLang="en-US" sz="3200" dirty="0">
                <a:solidFill>
                  <a:schemeClr val="bg1"/>
                </a:solidFill>
                <a:effectLst>
                  <a:outerShdw blurRad="38100" dist="38100" dir="2700000" algn="tl">
                    <a:srgbClr val="000000">
                      <a:alpha val="43137"/>
                    </a:srgbClr>
                  </a:outerShdw>
                </a:effectLst>
              </a:rPr>
              <a:t>The Seventy Weeks Prophecy (24-27)</a:t>
            </a:r>
          </a:p>
        </p:txBody>
      </p:sp>
      <p:pic>
        <p:nvPicPr>
          <p:cNvPr id="35843" name="Picture 2" descr="http://slbc.org/wp-content/uploads/2014/09/Book-of-Daniel-wepp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8762" y="5029200"/>
            <a:ext cx="3546475" cy="1371600"/>
          </a:xfrm>
          <a:prstGeom prst="rect">
            <a:avLst/>
          </a:prstGeom>
          <a:noFill/>
          <a:ln w="9525">
            <a:noFill/>
            <a:miter lim="800000"/>
            <a:headEnd/>
            <a:tailEnd/>
          </a:ln>
        </p:spPr>
      </p:pic>
    </p:spTree>
    <p:extLst>
      <p:ext uri="{BB962C8B-B14F-4D97-AF65-F5344CB8AC3E}">
        <p14:creationId xmlns:p14="http://schemas.microsoft.com/office/powerpoint/2010/main" val="2526779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a:extLst>
              <a:ext uri="{FF2B5EF4-FFF2-40B4-BE49-F238E27FC236}">
                <a16:creationId xmlns:a16="http://schemas.microsoft.com/office/drawing/2014/main" id="{5A55569D-D911-4EE2-8FCC-E3A69105A3A3}"/>
              </a:ext>
            </a:extLst>
          </p:cNvPr>
          <p:cNvSpPr>
            <a:spLocks noChangeArrowheads="1"/>
          </p:cNvSpPr>
          <p:nvPr/>
        </p:nvSpPr>
        <p:spPr bwMode="auto">
          <a:xfrm>
            <a:off x="533400" y="889814"/>
            <a:ext cx="81962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sz="4400">
                <a:solidFill>
                  <a:srgbClr val="00CC00"/>
                </a:solidFill>
                <a:latin typeface="Times New Roman" panose="02020603050405020304" pitchFamily="18" charset="0"/>
              </a:defRPr>
            </a:lvl1pPr>
            <a:lvl2pPr marL="914400" indent="-457200" eaLnBrk="0" hangingPunct="0">
              <a:defRPr sz="4400">
                <a:solidFill>
                  <a:srgbClr val="00CC00"/>
                </a:solidFill>
                <a:latin typeface="Times New Roman" panose="02020603050405020304" pitchFamily="18" charset="0"/>
              </a:defRPr>
            </a:lvl2pPr>
            <a:lvl3pPr marL="1371600" indent="-457200" eaLnBrk="0" hangingPunct="0">
              <a:defRPr sz="4400">
                <a:solidFill>
                  <a:srgbClr val="00CC00"/>
                </a:solidFill>
                <a:latin typeface="Times New Roman" panose="02020603050405020304" pitchFamily="18" charset="0"/>
              </a:defRPr>
            </a:lvl3pPr>
            <a:lvl4pPr marL="1600200" indent="-228600" eaLnBrk="0" hangingPunct="0">
              <a:defRPr sz="4400">
                <a:solidFill>
                  <a:srgbClr val="00CC00"/>
                </a:solidFill>
                <a:latin typeface="Times New Roman" panose="02020603050405020304" pitchFamily="18" charset="0"/>
              </a:defRPr>
            </a:lvl4pPr>
            <a:lvl5pPr marL="2057400" indent="-228600" eaLnBrk="0" hangingPunct="0">
              <a:defRPr sz="44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44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44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44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4400">
                <a:solidFill>
                  <a:srgbClr val="00CC00"/>
                </a:solidFill>
                <a:latin typeface="Times New Roman" panose="02020603050405020304" pitchFamily="18" charset="0"/>
              </a:defRPr>
            </a:lvl9pPr>
          </a:lstStyle>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Events prophesied v.26</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Messiah crucified v.26a</a:t>
            </a:r>
          </a:p>
          <a:p>
            <a:pPr marL="914400" lvl="2" eaLnBrk="1" hangingPunct="1">
              <a:spcBef>
                <a:spcPts val="0"/>
              </a:spcBef>
              <a:spcAft>
                <a:spcPts val="1200"/>
              </a:spcAft>
              <a:buClr>
                <a:srgbClr val="CC00FF"/>
              </a:buClr>
              <a:buFont typeface="Calibri" panose="020F0502020204030204" pitchFamily="34" charset="0"/>
              <a:buChar char="−"/>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70 AD holocaust  v.26b</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Prophecies in Dan. 9:24 would have been fulfilled 7 years after Palm Sunday </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Jesus indicated a gap - (Matt. 24:15, 21-22, 29-30)</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Daniel 9:27 was never fulfilled historically</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Gap occurs elsewhere - (Is. 61:1-2; Luke 4:16-21; Isaiah 9:6)</a:t>
            </a:r>
          </a:p>
          <a:p>
            <a:pPr marL="457200" lvl="1" eaLnBrk="1" hangingPunct="1">
              <a:spcBef>
                <a:spcPts val="0"/>
              </a:spcBef>
              <a:spcAft>
                <a:spcPts val="1200"/>
              </a:spcAft>
              <a:buClr>
                <a:srgbClr val="00FFFF"/>
              </a:buClr>
              <a:buFontTx/>
              <a:buAutoNum type="arabicPeriod"/>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Early church fathers indicated a gap</a:t>
            </a:r>
          </a:p>
        </p:txBody>
      </p:sp>
      <p:sp>
        <p:nvSpPr>
          <p:cNvPr id="24582" name="Rectangle 3">
            <a:extLst>
              <a:ext uri="{FF2B5EF4-FFF2-40B4-BE49-F238E27FC236}">
                <a16:creationId xmlns:a16="http://schemas.microsoft.com/office/drawing/2014/main" id="{1A3588FF-34EF-48B2-8A8E-A7876E7DB50C}"/>
              </a:ext>
            </a:extLst>
          </p:cNvPr>
          <p:cNvSpPr>
            <a:spLocks noGrp="1" noChangeArrowheads="1"/>
          </p:cNvSpPr>
          <p:nvPr>
            <p:ph type="title" idx="4294967295"/>
          </p:nvPr>
        </p:nvSpPr>
        <p:spPr>
          <a:xfrm>
            <a:off x="2552700" y="228600"/>
            <a:ext cx="4038600" cy="781050"/>
          </a:xfrm>
        </p:spPr>
        <p:txBody>
          <a:bodyPr>
            <a:normAutofit/>
          </a:bodyPr>
          <a:lstStyle/>
          <a:p>
            <a:pP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6 Reasons for Gap</a:t>
            </a:r>
          </a:p>
        </p:txBody>
      </p:sp>
    </p:spTree>
    <p:extLst>
      <p:ext uri="{BB962C8B-B14F-4D97-AF65-F5344CB8AC3E}">
        <p14:creationId xmlns:p14="http://schemas.microsoft.com/office/powerpoint/2010/main" val="2375649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67" y="1234440"/>
            <a:ext cx="8806066" cy="4389120"/>
          </a:xfrm>
          <a:prstGeom prst="rect">
            <a:avLst/>
          </a:prstGeom>
          <a:solidFill>
            <a:schemeClr val="tx1"/>
          </a:solidFill>
        </p:spPr>
      </p:pic>
    </p:spTree>
    <p:extLst>
      <p:ext uri="{BB962C8B-B14F-4D97-AF65-F5344CB8AC3E}">
        <p14:creationId xmlns:p14="http://schemas.microsoft.com/office/powerpoint/2010/main" val="41625945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288524" y="1143000"/>
            <a:ext cx="8566952" cy="4572000"/>
          </a:xfrm>
          <a:prstGeom prst="rect">
            <a:avLst/>
          </a:prstGeom>
        </p:spPr>
      </p:pic>
    </p:spTree>
    <p:extLst>
      <p:ext uri="{BB962C8B-B14F-4D97-AF65-F5344CB8AC3E}">
        <p14:creationId xmlns:p14="http://schemas.microsoft.com/office/powerpoint/2010/main" val="7153380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C110834-AA45-4ED8-884A-7484CE886F43}"/>
              </a:ext>
            </a:extLst>
          </p:cNvPr>
          <p:cNvSpPr>
            <a:spLocks noGrp="1" noChangeArrowheads="1"/>
          </p:cNvSpPr>
          <p:nvPr>
            <p:ph type="title"/>
          </p:nvPr>
        </p:nvSpPr>
        <p:spPr>
          <a:xfrm>
            <a:off x="628650" y="228600"/>
            <a:ext cx="7886700" cy="777874"/>
          </a:xfrm>
          <a:ln>
            <a:miter lim="800000"/>
            <a:headEnd/>
            <a:tailEnd/>
          </a:ln>
        </p:spPr>
        <p:txBody>
          <a:bodyPr>
            <a:normAutofit/>
          </a:bodyPr>
          <a:lstStyle/>
          <a:p>
            <a:pPr algn="ctr" eaLnBrk="1" hangingPunct="1">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Purposes of the Local Church</a:t>
            </a:r>
          </a:p>
        </p:txBody>
      </p:sp>
      <p:sp>
        <p:nvSpPr>
          <p:cNvPr id="14339" name="Rectangle 3">
            <a:extLst>
              <a:ext uri="{FF2B5EF4-FFF2-40B4-BE49-F238E27FC236}">
                <a16:creationId xmlns:a16="http://schemas.microsoft.com/office/drawing/2014/main" id="{68B7DCC6-7FF8-4283-A613-52CA565971B1}"/>
              </a:ext>
            </a:extLst>
          </p:cNvPr>
          <p:cNvSpPr>
            <a:spLocks noGrp="1" noChangeArrowheads="1"/>
          </p:cNvSpPr>
          <p:nvPr>
            <p:ph type="body" idx="1"/>
          </p:nvPr>
        </p:nvSpPr>
        <p:spPr>
          <a:xfrm>
            <a:off x="3124200" y="1600200"/>
            <a:ext cx="5467350" cy="3733800"/>
          </a:xfrm>
        </p:spPr>
        <p:txBody>
          <a:bodyPr>
            <a:normAutofit/>
          </a:bodyPr>
          <a:lstStyle/>
          <a:p>
            <a:pPr marL="457200" indent="-457200" eaLnBrk="1" hangingPunct="1">
              <a:spcBef>
                <a:spcPts val="0"/>
              </a:spcBef>
              <a:spcAft>
                <a:spcPts val="3600"/>
              </a:spcAft>
              <a:buClr>
                <a:srgbClr val="00FFFF"/>
              </a:buClr>
              <a:defRPr/>
            </a:pPr>
            <a:r>
              <a:rPr lang="en-US" sz="3200" dirty="0">
                <a:solidFill>
                  <a:schemeClr val="bg1"/>
                </a:solidFill>
              </a:rPr>
              <a:t>Glorify God (Eph 3:21)</a:t>
            </a:r>
          </a:p>
          <a:p>
            <a:pPr marL="457200" indent="-457200" eaLnBrk="1" hangingPunct="1">
              <a:spcBef>
                <a:spcPts val="0"/>
              </a:spcBef>
              <a:spcAft>
                <a:spcPts val="3600"/>
              </a:spcAft>
              <a:buClr>
                <a:srgbClr val="00FFFF"/>
              </a:buClr>
              <a:defRPr/>
            </a:pPr>
            <a:r>
              <a:rPr lang="en-US" sz="3200" dirty="0">
                <a:solidFill>
                  <a:schemeClr val="bg1"/>
                </a:solidFill>
              </a:rPr>
              <a:t>Edify the saints (Eph 4:11-16)</a:t>
            </a:r>
          </a:p>
          <a:p>
            <a:pPr marL="457200" indent="-457200" eaLnBrk="1" hangingPunct="1">
              <a:spcBef>
                <a:spcPts val="0"/>
              </a:spcBef>
              <a:spcAft>
                <a:spcPts val="3600"/>
              </a:spcAft>
              <a:buClr>
                <a:srgbClr val="00FFFF"/>
              </a:buClr>
              <a:defRPr/>
            </a:pPr>
            <a:r>
              <a:rPr lang="en-US" sz="3200" dirty="0">
                <a:solidFill>
                  <a:schemeClr val="bg1"/>
                </a:solidFill>
              </a:rPr>
              <a:t>Fulfill the Great Commission (Matt 28:18-20)</a:t>
            </a:r>
          </a:p>
        </p:txBody>
      </p:sp>
      <p:pic>
        <p:nvPicPr>
          <p:cNvPr id="72708" name="Picture 2" descr="https://encrypted-tbn1.gstatic.com/images?q=tbn:ANd9GcRVEkk3EF6aIGxY0Yz0z_uevMi3B1FPvrIm0btZT0dvwfQOys6K">
            <a:extLst>
              <a:ext uri="{FF2B5EF4-FFF2-40B4-BE49-F238E27FC236}">
                <a16:creationId xmlns:a16="http://schemas.microsoft.com/office/drawing/2014/main" id="{EAF4AD47-3C1A-440C-9761-C29244245D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752600"/>
            <a:ext cx="20574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75162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990600" y="152400"/>
            <a:ext cx="7162800" cy="262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3:11 (NASB)</a:t>
            </a:r>
          </a:p>
          <a:p>
            <a:pPr algn="just">
              <a:spcAft>
                <a:spcPts val="1000"/>
              </a:spcAft>
            </a:pPr>
            <a:r>
              <a:rPr lang="en-US" sz="4000" baseline="30000" dirty="0">
                <a:solidFill>
                  <a:schemeClr val="bg1"/>
                </a:solidFill>
                <a:effectLst>
                  <a:outerShdw blurRad="38100" dist="38100" dir="2700000" algn="tl">
                    <a:srgbClr val="000000">
                      <a:alpha val="43137"/>
                    </a:srgbClr>
                  </a:outerShdw>
                </a:effectLst>
                <a:latin typeface="+mn-lt"/>
              </a:rPr>
              <a:t>11 </a:t>
            </a:r>
            <a:r>
              <a:rPr lang="en-US" sz="4000" i="1" dirty="0">
                <a:solidFill>
                  <a:schemeClr val="bg1"/>
                </a:solidFill>
                <a:effectLst>
                  <a:outerShdw blurRad="38100" dist="38100" dir="2700000" algn="tl">
                    <a:srgbClr val="000000">
                      <a:alpha val="43137"/>
                    </a:srgbClr>
                  </a:outerShdw>
                </a:effectLst>
                <a:latin typeface="+mn-lt"/>
              </a:rPr>
              <a:t>his was</a:t>
            </a:r>
            <a:r>
              <a:rPr lang="en-US" sz="4000" dirty="0">
                <a:solidFill>
                  <a:schemeClr val="bg1"/>
                </a:solidFill>
                <a:effectLst>
                  <a:outerShdw blurRad="38100" dist="38100" dir="2700000" algn="tl">
                    <a:srgbClr val="000000">
                      <a:alpha val="43137"/>
                    </a:srgbClr>
                  </a:outerShdw>
                </a:effectLst>
                <a:latin typeface="+mn-lt"/>
              </a:rPr>
              <a:t> in accordance with the </a:t>
            </a:r>
            <a:r>
              <a:rPr lang="en-US" sz="4000" b="1" u="sng" dirty="0">
                <a:solidFill>
                  <a:srgbClr val="FFFFCC"/>
                </a:solidFill>
                <a:effectLst>
                  <a:outerShdw blurRad="38100" dist="38100" dir="2700000" algn="tl">
                    <a:srgbClr val="000000">
                      <a:alpha val="43137"/>
                    </a:srgbClr>
                  </a:outerShdw>
                </a:effectLst>
                <a:latin typeface="+mn-lt"/>
              </a:rPr>
              <a:t>eternal purpose</a:t>
            </a:r>
            <a:r>
              <a:rPr lang="en-US" sz="4000" dirty="0">
                <a:solidFill>
                  <a:schemeClr val="bg1"/>
                </a:solidFill>
                <a:effectLst>
                  <a:outerShdw blurRad="38100" dist="38100" dir="2700000" algn="tl">
                    <a:srgbClr val="000000">
                      <a:alpha val="43137"/>
                    </a:srgbClr>
                  </a:outerShdw>
                </a:effectLst>
                <a:latin typeface="+mn-lt"/>
              </a:rPr>
              <a:t> which He carried out in Christ Jesus our Lord</a:t>
            </a:r>
            <a:endParaRPr lang="en-US" sz="40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2024714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a:extLst>
              <a:ext uri="{FF2B5EF4-FFF2-40B4-BE49-F238E27FC236}">
                <a16:creationId xmlns:a16="http://schemas.microsoft.com/office/drawing/2014/main" id="{7F5D400D-6201-4ACE-9D15-F647A78125D0}"/>
              </a:ext>
            </a:extLst>
          </p:cNvPr>
          <p:cNvSpPr>
            <a:spLocks noGrp="1" noChangeArrowheads="1"/>
          </p:cNvSpPr>
          <p:nvPr>
            <p:ph type="body" idx="4294967295"/>
          </p:nvPr>
        </p:nvSpPr>
        <p:spPr>
          <a:xfrm>
            <a:off x="685800" y="1066800"/>
            <a:ext cx="7772400" cy="5257800"/>
          </a:xfrm>
        </p:spPr>
        <p:txBody>
          <a:bodyPr>
            <a:normAutofit fontScale="92500" lnSpcReduction="20000"/>
          </a:bodyPr>
          <a:lstStyle/>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Focus = Jews &amp; Jerusalem (v.24b)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490 year period of time (v.24a)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360-day years</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6 prophecies WILL BE fulfilled (v.24c)</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March 5, 444 BC prophecy begins (25a)</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483 years elapse between beginning of prophecy &amp; Palm Sunday (25b)</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Gap between 483</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rd</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&amp; 484</a:t>
            </a:r>
            <a:r>
              <a:rPr lang="en-US" altLang="en-US" sz="3000" baseline="30000" dirty="0">
                <a:solidFill>
                  <a:srgbClr val="FFFFFF"/>
                </a:solidFill>
                <a:effectLst>
                  <a:outerShdw blurRad="38100" dist="38100" dir="2700000" algn="tl">
                    <a:srgbClr val="000000">
                      <a:alpha val="43137"/>
                    </a:srgbClr>
                  </a:outerShdw>
                </a:effectLst>
                <a:latin typeface="Calibri" panose="020F0502020204030204" pitchFamily="34" charset="0"/>
              </a:rPr>
              <a:t>th</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year (26)</a:t>
            </a:r>
          </a:p>
          <a:p>
            <a:pPr marL="684213" indent="-684213" fontAlgn="base">
              <a:lnSpc>
                <a:spcPct val="110000"/>
              </a:lnSpc>
              <a:spcBef>
                <a:spcPts val="0"/>
              </a:spcBef>
              <a:spcAft>
                <a:spcPts val="600"/>
              </a:spcAft>
              <a:buClr>
                <a:srgbClr val="00FFFF"/>
              </a:buClr>
              <a:buFontTx/>
              <a:buAutoNum type="arabicPeriod"/>
            </a:pP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Final 7 years = future Tribulation period (27)</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 9:27  Overview of Tribulation </a:t>
            </a:r>
          </a:p>
          <a:p>
            <a:pPr marL="684213" indent="-684213" fontAlgn="base">
              <a:lnSpc>
                <a:spcPct val="110000"/>
              </a:lnSpc>
              <a:spcBef>
                <a:spcPts val="0"/>
              </a:spcBef>
              <a:spcAft>
                <a:spcPts val="600"/>
              </a:spcAft>
              <a:buClr>
                <a:srgbClr val="00FFFF"/>
              </a:buClr>
              <a:buFontTx/>
              <a:buAutoNum type="arabicPeriod"/>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Daniel 9:27 = Revelation 6-19</a:t>
            </a:r>
            <a:endPar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3078" name="Rectangle 3">
            <a:extLst>
              <a:ext uri="{FF2B5EF4-FFF2-40B4-BE49-F238E27FC236}">
                <a16:creationId xmlns:a16="http://schemas.microsoft.com/office/drawing/2014/main" id="{FA392683-B38F-4A79-B323-65D0DEF1999F}"/>
              </a:ext>
            </a:extLst>
          </p:cNvPr>
          <p:cNvSpPr>
            <a:spLocks noGrp="1" noChangeArrowheads="1"/>
          </p:cNvSpPr>
          <p:nvPr>
            <p:ph type="title" idx="4294967295"/>
          </p:nvPr>
        </p:nvSpPr>
        <p:spPr>
          <a:xfrm>
            <a:off x="838200" y="228600"/>
            <a:ext cx="7467600" cy="685800"/>
          </a:xfrm>
        </p:spPr>
        <p:txBody>
          <a:bodyPr>
            <a:no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 Seventy Weeks Prophecy 10 FACTS</a:t>
            </a:r>
          </a:p>
        </p:txBody>
      </p:sp>
    </p:spTree>
    <p:extLst>
      <p:ext uri="{BB962C8B-B14F-4D97-AF65-F5344CB8AC3E}">
        <p14:creationId xmlns:p14="http://schemas.microsoft.com/office/powerpoint/2010/main" val="3348480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the Tribulation period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2">
            <a:extLst>
              <a:ext uri="{FF2B5EF4-FFF2-40B4-BE49-F238E27FC236}">
                <a16:creationId xmlns:a16="http://schemas.microsoft.com/office/drawing/2014/main" id="{FDD69886-A894-463C-A32A-F86FBEA807E3}"/>
              </a:ext>
            </a:extLst>
          </p:cNvPr>
          <p:cNvSpPr>
            <a:spLocks noGrp="1" noChangeArrowheads="1"/>
          </p:cNvSpPr>
          <p:nvPr>
            <p:ph type="title"/>
          </p:nvPr>
        </p:nvSpPr>
        <p:spPr>
          <a:xfrm>
            <a:off x="457200" y="228600"/>
            <a:ext cx="8229600" cy="1143000"/>
          </a:xfrm>
        </p:spPr>
        <p:txBody>
          <a:bodyPr>
            <a:noAutofit/>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FINAL 7 YEARS = FUTURE TRIBULATION v.27</a:t>
            </a:r>
          </a:p>
        </p:txBody>
      </p:sp>
      <p:sp>
        <p:nvSpPr>
          <p:cNvPr id="40966" name="Rectangle 3">
            <a:extLst>
              <a:ext uri="{FF2B5EF4-FFF2-40B4-BE49-F238E27FC236}">
                <a16:creationId xmlns:a16="http://schemas.microsoft.com/office/drawing/2014/main" id="{6144E9FB-C294-4F79-BC63-27FFF531C71F}"/>
              </a:ext>
            </a:extLst>
          </p:cNvPr>
          <p:cNvSpPr>
            <a:spLocks noGrp="1" noChangeArrowheads="1"/>
          </p:cNvSpPr>
          <p:nvPr>
            <p:ph idx="1"/>
          </p:nvPr>
        </p:nvSpPr>
        <p:spPr>
          <a:xfrm>
            <a:off x="495300" y="1600200"/>
            <a:ext cx="8153400" cy="4419600"/>
          </a:xfrm>
        </p:spPr>
        <p:txBody>
          <a:bodyPr>
            <a:noAutofit/>
          </a:bodyPr>
          <a:lstStyle/>
          <a:p>
            <a:pPr marL="573088" indent="-573088" fontAlgn="base">
              <a:lnSpc>
                <a:spcPct val="110000"/>
              </a:lnSpc>
              <a:spcBef>
                <a:spcPts val="0"/>
              </a:spcBef>
              <a:spcAft>
                <a:spcPts val="2400"/>
              </a:spcAft>
              <a:buClr>
                <a:srgbClr val="FF99FF"/>
              </a:buClr>
              <a:buAutoNum type="alphaUcPeriod"/>
            </a:pPr>
            <a:r>
              <a:rPr lang="en-US" altLang="en-US" sz="3200" b="1" u="sng" dirty="0">
                <a:solidFill>
                  <a:srgbClr val="FFFFCC"/>
                </a:solidFill>
                <a:latin typeface="Calibri" panose="020F0502020204030204" pitchFamily="34" charset="0"/>
              </a:rPr>
              <a:t>490 years total</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483 years have transpired</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7 years remain</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Gap exists between 483rd &amp; 484th year</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future</a:t>
            </a:r>
          </a:p>
          <a:p>
            <a:pPr marL="573088" indent="-573088" fontAlgn="base">
              <a:lnSpc>
                <a:spcPct val="110000"/>
              </a:lnSpc>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Final 7 years are the Tribulation period</a:t>
            </a:r>
          </a:p>
        </p:txBody>
      </p:sp>
    </p:spTree>
    <p:extLst>
      <p:ext uri="{BB962C8B-B14F-4D97-AF65-F5344CB8AC3E}">
        <p14:creationId xmlns:p14="http://schemas.microsoft.com/office/powerpoint/2010/main" val="4093628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824" y="127730"/>
            <a:ext cx="8864352" cy="6602540"/>
          </a:xfrm>
          <a:prstGeom prst="rect">
            <a:avLst/>
          </a:prstGeom>
        </p:spPr>
      </p:pic>
      <p:sp>
        <p:nvSpPr>
          <p:cNvPr id="38914" name="Rectangle 3"/>
          <p:cNvSpPr>
            <a:spLocks noChangeArrowheads="1"/>
          </p:cNvSpPr>
          <p:nvPr/>
        </p:nvSpPr>
        <p:spPr bwMode="auto">
          <a:xfrm>
            <a:off x="228600" y="152400"/>
            <a:ext cx="8686800" cy="399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ct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9:24 (NASB)</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mn-lt"/>
              </a:rPr>
              <a:t>Seventy weeks</a:t>
            </a:r>
            <a:r>
              <a:rPr lang="en-US" sz="3600" dirty="0">
                <a:solidFill>
                  <a:schemeClr val="bg1"/>
                </a:solidFill>
                <a:effectLst>
                  <a:outerShdw blurRad="38100" dist="38100" dir="2700000" algn="tl">
                    <a:srgbClr val="000000">
                      <a:alpha val="43137"/>
                    </a:srgbClr>
                  </a:outerShdw>
                </a:effectLst>
                <a:latin typeface="+mn-lt"/>
              </a:rPr>
              <a:t> have been decreed for your people and your holy city, to finish the transgression, to make an end of sin, to make atonement for iniquity, to bring in everlasting righteousness, to seal up vision and prophecy and to anoint the most holy </a:t>
            </a:r>
            <a:r>
              <a:rPr lang="en-US" sz="3600" i="1" dirty="0">
                <a:solidFill>
                  <a:schemeClr val="bg1"/>
                </a:solidFill>
                <a:effectLst>
                  <a:outerShdw blurRad="38100" dist="38100" dir="2700000" algn="tl">
                    <a:srgbClr val="000000">
                      <a:alpha val="43137"/>
                    </a:srgbClr>
                  </a:outerShdw>
                </a:effectLst>
                <a:latin typeface="+mn-lt"/>
              </a:rPr>
              <a:t>place</a:t>
            </a:r>
            <a:r>
              <a:rPr lang="en-US" sz="3600" dirty="0">
                <a:solidFill>
                  <a:schemeClr val="bg1"/>
                </a:solidFill>
                <a:effectLst>
                  <a:outerShdw blurRad="38100" dist="38100" dir="2700000" algn="tl">
                    <a:srgbClr val="000000">
                      <a:alpha val="43137"/>
                    </a:srgbClr>
                  </a:outerShdw>
                </a:effectLst>
                <a:latin typeface="+mn-lt"/>
              </a:rPr>
              <a:t>.</a:t>
            </a:r>
            <a:endParaRPr lang="en-US" sz="3600" dirty="0">
              <a:solidFill>
                <a:schemeClr val="bg1"/>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9850020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52400"/>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70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2682</TotalTime>
  <Words>5625</Words>
  <Application>Microsoft Office PowerPoint</Application>
  <PresentationFormat>On-screen Show (4:3)</PresentationFormat>
  <Paragraphs>642</Paragraphs>
  <Slides>141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141</vt:i4>
      </vt:variant>
    </vt:vector>
  </HeadingPairs>
  <TitlesOfParts>
    <vt:vector size="148" baseType="lpstr">
      <vt:lpstr>等线</vt:lpstr>
      <vt:lpstr>Arial</vt:lpstr>
      <vt:lpstr>Calibri</vt:lpstr>
      <vt:lpstr>Calibri Light</vt:lpstr>
      <vt:lpstr>Times New Roman</vt:lpstr>
      <vt:lpstr>Wingdings</vt:lpstr>
      <vt:lpstr>Office Theme</vt:lpstr>
      <vt:lpstr>PowerPoint Presentation</vt:lpstr>
      <vt:lpstr>Message</vt:lpstr>
      <vt:lpstr>Synthetic Outline</vt:lpstr>
      <vt:lpstr>Synthetic Outline</vt:lpstr>
      <vt:lpstr>Synthetic Outline</vt:lpstr>
      <vt:lpstr>PowerPoint Presentation</vt:lpstr>
      <vt:lpstr>Synthetic Outline</vt:lpstr>
      <vt:lpstr>Synthetic Outline</vt:lpstr>
      <vt:lpstr>Chapter 9 Outline</vt:lpstr>
      <vt:lpstr>Chapter 9 Outline</vt:lpstr>
      <vt:lpstr>I. The Setting (1-2)</vt:lpstr>
      <vt:lpstr>PowerPoint Presentation</vt:lpstr>
      <vt:lpstr>I. The Setting (1-2)</vt:lpstr>
      <vt:lpstr>Chapter 9 Outline</vt:lpstr>
      <vt:lpstr>Chapter 9 Outline</vt:lpstr>
      <vt:lpstr>Chapter 9 Outline</vt:lpstr>
      <vt:lpstr>The Seventy Weeks Prophecy 10 FACTS</vt:lpstr>
      <vt:lpstr>The Seventy Weeks Prophecy 10 FACTS</vt:lpstr>
      <vt:lpstr>PowerPoint Presentation</vt:lpstr>
      <vt:lpstr>The Seventy Weeks Prophecy 10 FACTS</vt:lpstr>
      <vt:lpstr>PowerPoint Presentation</vt:lpstr>
      <vt:lpstr>PowerPoint Presentation</vt:lpstr>
      <vt:lpstr>The Seventy Weeks Prophecy 10 FACTS</vt:lpstr>
      <vt:lpstr>360-day YEARS</vt:lpstr>
      <vt:lpstr>The Seventy Weeks Prophecy 10 FACTS</vt:lpstr>
      <vt:lpstr>PowerPoint Presentation</vt:lpstr>
      <vt:lpstr>6 Prophecies WILL BE fulfilled V.24c</vt:lpstr>
      <vt:lpstr>The Seventy Weeks Prophecy 10 FACTS</vt:lpstr>
      <vt:lpstr>PowerPoint Presentation</vt:lpstr>
      <vt:lpstr>PowerPoint Presentation</vt:lpstr>
      <vt:lpstr>PROPHECY BEGINS WITH DECREE</vt:lpstr>
      <vt:lpstr>PowerPoint Presentation</vt:lpstr>
      <vt:lpstr>The Seventy Weeks Prophecy 10 FACTS</vt:lpstr>
      <vt:lpstr>PowerPoint Presentation</vt:lpstr>
      <vt:lpstr>PowerPoint Presentation</vt:lpstr>
      <vt:lpstr>PowerPoint Presentation</vt:lpstr>
      <vt:lpstr>PowerPoint Presentation</vt:lpstr>
      <vt:lpstr>Messiah must present Himself to Israel on March 30, A.D. 33 (Daniel 9:25)</vt:lpstr>
      <vt:lpstr>New Testament Perspective</vt:lpstr>
      <vt:lpstr>If the first 69 weeks were fulfilled literally then the remaining week will be fulfilled literally.</vt:lpstr>
      <vt:lpstr>The Seventy Weeks Prophecy 10 FACTS</vt:lpstr>
      <vt:lpstr>PowerPoint Presentation</vt:lpstr>
      <vt:lpstr>PowerPoint Presentation</vt:lpstr>
      <vt:lpstr>PowerPoint Presentation</vt:lpstr>
      <vt:lpstr>PowerPoint Presentation</vt:lpstr>
      <vt:lpstr>6 Reasons for Gap</vt:lpstr>
      <vt:lpstr>PowerPoint Presentation</vt:lpstr>
      <vt:lpstr>6 Reasons for Gap</vt:lpstr>
      <vt:lpstr>PowerPoint Presentation</vt:lpstr>
      <vt:lpstr>PowerPoint Presentation</vt:lpstr>
      <vt:lpstr>6 Reasons for Gap</vt:lpstr>
      <vt:lpstr>PowerPoint Presentation</vt:lpstr>
      <vt:lpstr>PowerPoint Presentation</vt:lpstr>
      <vt:lpstr>Six Parts of a Suzerain-Vassal Treaty in Deuteronomy</vt:lpstr>
      <vt:lpstr>Six Parts of a Suzerain-Vassal Treaty in Deuteronomy</vt:lpstr>
      <vt:lpstr>PowerPoint Presentation</vt:lpstr>
      <vt:lpstr>ISRAEL’S FOUR TEMPLES</vt:lpstr>
      <vt:lpstr>ISRAEL’S FOUR TEMPLES</vt:lpstr>
      <vt:lpstr>PowerPoint Presentation</vt:lpstr>
      <vt:lpstr>PowerPoint Presentation</vt:lpstr>
      <vt:lpstr>PowerPoint Presentation</vt:lpstr>
      <vt:lpstr>PowerPoint Presentation</vt:lpstr>
      <vt:lpstr>PowerPoint Presentation</vt:lpstr>
      <vt:lpstr>The Seventy Weeks Prophecy 10 FACTS</vt:lpstr>
      <vt:lpstr>PowerPoint Presentation</vt:lpstr>
      <vt:lpstr>6 Prophecies WILL BE fulfilled V.24c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Hippolytus (170 – 235 AD) Fragments From Commentaries, Daniel, paragraph 22 Cited by Hitchcock and Ice in The Truth Behind the Left behind Series p.98.</vt:lpstr>
      <vt:lpstr>6 Reasons for Gap</vt:lpstr>
      <vt:lpstr>PowerPoint Presentation</vt:lpstr>
      <vt:lpstr>PowerPoint Presentation</vt:lpstr>
      <vt:lpstr>Purposes of the Local Church</vt:lpstr>
      <vt:lpstr>PowerPoint Presentation</vt:lpstr>
      <vt:lpstr>The Seventy Weeks Prophecy 10 FACTS</vt:lpstr>
      <vt:lpstr>FINAL 7 YEARS = FUTURE TRIBULATION v.27</vt:lpstr>
      <vt:lpstr>FINAL 7 YEARS = FUTURE TRIBULATION v.27</vt:lpstr>
      <vt:lpstr>PowerPoint Presentation</vt:lpstr>
      <vt:lpstr>PowerPoint Presentation</vt:lpstr>
      <vt:lpstr>FINAL 7 YEARS = FUTURE TRIBULATION v.27</vt:lpstr>
      <vt:lpstr>PowerPoint Presentation</vt:lpstr>
      <vt:lpstr>FINAL 7 YEARS = FUTURE TRIBULATION v.27</vt:lpstr>
      <vt:lpstr>FINAL 7 YEARS = FUTURE TRIBULATION v.27</vt:lpstr>
      <vt:lpstr>6 Reasons for Gap</vt:lpstr>
      <vt:lpstr>FINAL 7 YEARS = FUTURE TRIBULATION v.27</vt:lpstr>
      <vt:lpstr>FINAL 7 YEARS = FUTURE TRIBULATION v.27</vt:lpstr>
      <vt:lpstr>PowerPoint Presentation</vt:lpstr>
      <vt:lpstr>The Seventy Weeks Prophecy 10 FACTS</vt:lpstr>
      <vt:lpstr>PowerPoint Presentation</vt:lpstr>
      <vt:lpstr>PowerPoint Presentation</vt:lpstr>
      <vt:lpstr>PowerPoint Presentation</vt:lpstr>
      <vt:lpstr>PowerPoint Presentation</vt:lpstr>
      <vt:lpstr>PowerPoint Presentation</vt:lpstr>
      <vt:lpstr>PowerPoint Presentation</vt:lpstr>
      <vt:lpstr>THE STAGE IS BEING SET</vt:lpstr>
      <vt:lpstr>THE STAGE IS BEING SET</vt:lpstr>
      <vt:lpstr>John Walvoord Israel in Prophecy, Page 26</vt:lpstr>
      <vt:lpstr>THE STAGE IS BEING SET</vt:lpstr>
      <vt:lpstr>PowerPoint Presentation</vt:lpstr>
      <vt:lpstr>PowerPoint Presentation</vt:lpstr>
      <vt:lpstr>PowerPoint Presentation</vt:lpstr>
      <vt:lpstr>THE STAGE IS BEING SET</vt:lpstr>
      <vt:lpstr>ISRAEL’S FOUR TEMPLES</vt:lpstr>
      <vt:lpstr>ISRAEL’S FOUR TEMPLES</vt:lpstr>
      <vt:lpstr>PowerPoint Presentation</vt:lpstr>
      <vt:lpstr>PowerPoint Presentation</vt:lpstr>
      <vt:lpstr>PowerPoint Presentation</vt:lpstr>
      <vt:lpstr>PowerPoint Presentation</vt:lpstr>
      <vt:lpstr>PowerPoint Presentation</vt:lpstr>
      <vt:lpstr>PowerPoint Presentation</vt:lpstr>
      <vt:lpstr>THE STAGE IS BEING SET</vt:lpstr>
      <vt:lpstr>The Times of Israel  April 6, 2017  In first, sheep slaughtered in Jerusalem Old City in reenactment of Passover sacrifice</vt:lpstr>
      <vt:lpstr>The Seventy Weeks Prophecy 10 FACTS</vt:lpstr>
      <vt:lpstr>PowerPoint Presentation</vt:lpstr>
      <vt:lpstr>DANIEL 9:27 = REVELATION 6-19</vt:lpstr>
      <vt:lpstr>PowerPoint Presentation</vt:lpstr>
      <vt:lpstr>PowerPoint Presentation</vt:lpstr>
      <vt:lpstr>PowerPoint Presentation</vt:lpstr>
      <vt:lpstr>Conclusion</vt:lpstr>
      <vt:lpstr>The Seventy Weeks Prophecy 10 FACTS</vt:lpstr>
      <vt:lpstr>Chapter 9 Outline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&amp; Anne Woods</dc:creator>
  <cp:lastModifiedBy>Jim McGowan</cp:lastModifiedBy>
  <cp:revision>156</cp:revision>
  <dcterms:created xsi:type="dcterms:W3CDTF">2001-04-08T18:36:33Z</dcterms:created>
  <dcterms:modified xsi:type="dcterms:W3CDTF">2017-09-24T13:46:37Z</dcterms:modified>
</cp:coreProperties>
</file>