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6"/>
  </p:notesMasterIdLst>
  <p:handoutMasterIdLst>
    <p:handoutMasterId r:id="rId87"/>
  </p:handoutMasterIdLst>
  <p:sldIdLst>
    <p:sldId id="2781" r:id="rId2"/>
    <p:sldId id="2303" r:id="rId3"/>
    <p:sldId id="2304" r:id="rId4"/>
    <p:sldId id="2305" r:id="rId5"/>
    <p:sldId id="2874" r:id="rId6"/>
    <p:sldId id="2319" r:id="rId7"/>
    <p:sldId id="2295" r:id="rId8"/>
    <p:sldId id="2320" r:id="rId9"/>
    <p:sldId id="2375" r:id="rId10"/>
    <p:sldId id="2414" r:id="rId11"/>
    <p:sldId id="2553" r:id="rId12"/>
    <p:sldId id="2623" r:id="rId13"/>
    <p:sldId id="3157" r:id="rId14"/>
    <p:sldId id="3158" r:id="rId15"/>
    <p:sldId id="2875" r:id="rId16"/>
    <p:sldId id="2709" r:id="rId17"/>
    <p:sldId id="3018" r:id="rId18"/>
    <p:sldId id="3071" r:id="rId19"/>
    <p:sldId id="3123" r:id="rId20"/>
    <p:sldId id="3094" r:id="rId21"/>
    <p:sldId id="3073" r:id="rId22"/>
    <p:sldId id="3074" r:id="rId23"/>
    <p:sldId id="3105" r:id="rId24"/>
    <p:sldId id="3106" r:id="rId25"/>
    <p:sldId id="3107" r:id="rId26"/>
    <p:sldId id="3137" r:id="rId27"/>
    <p:sldId id="3138" r:id="rId28"/>
    <p:sldId id="3139" r:id="rId29"/>
    <p:sldId id="3160" r:id="rId30"/>
    <p:sldId id="3159" r:id="rId31"/>
    <p:sldId id="3161" r:id="rId32"/>
    <p:sldId id="3168" r:id="rId33"/>
    <p:sldId id="3197" r:id="rId34"/>
    <p:sldId id="3194" r:id="rId35"/>
    <p:sldId id="3282" r:id="rId36"/>
    <p:sldId id="3200" r:id="rId37"/>
    <p:sldId id="3203" r:id="rId38"/>
    <p:sldId id="3205" r:id="rId39"/>
    <p:sldId id="3227" r:id="rId40"/>
    <p:sldId id="3201" r:id="rId41"/>
    <p:sldId id="3202" r:id="rId42"/>
    <p:sldId id="3248" r:id="rId43"/>
    <p:sldId id="3249" r:id="rId44"/>
    <p:sldId id="3283" r:id="rId45"/>
    <p:sldId id="3284" r:id="rId46"/>
    <p:sldId id="3287" r:id="rId47"/>
    <p:sldId id="3328" r:id="rId48"/>
    <p:sldId id="3329" r:id="rId49"/>
    <p:sldId id="3330" r:id="rId50"/>
    <p:sldId id="3300" r:id="rId51"/>
    <p:sldId id="3331" r:id="rId52"/>
    <p:sldId id="3332" r:id="rId53"/>
    <p:sldId id="3288" r:id="rId54"/>
    <p:sldId id="3289" r:id="rId55"/>
    <p:sldId id="3290" r:id="rId56"/>
    <p:sldId id="3340" r:id="rId57"/>
    <p:sldId id="3285" r:id="rId58"/>
    <p:sldId id="3286" r:id="rId59"/>
    <p:sldId id="3301" r:id="rId60"/>
    <p:sldId id="3302" r:id="rId61"/>
    <p:sldId id="3305" r:id="rId62"/>
    <p:sldId id="3333" r:id="rId63"/>
    <p:sldId id="3306" r:id="rId64"/>
    <p:sldId id="3307" r:id="rId65"/>
    <p:sldId id="3308" r:id="rId66"/>
    <p:sldId id="3309" r:id="rId67"/>
    <p:sldId id="3310" r:id="rId68"/>
    <p:sldId id="3322" r:id="rId69"/>
    <p:sldId id="3334" r:id="rId70"/>
    <p:sldId id="3323" r:id="rId71"/>
    <p:sldId id="3324" r:id="rId72"/>
    <p:sldId id="3325" r:id="rId73"/>
    <p:sldId id="3335" r:id="rId74"/>
    <p:sldId id="3319" r:id="rId75"/>
    <p:sldId id="3336" r:id="rId76"/>
    <p:sldId id="3316" r:id="rId77"/>
    <p:sldId id="3315" r:id="rId78"/>
    <p:sldId id="3337" r:id="rId79"/>
    <p:sldId id="3303" r:id="rId80"/>
    <p:sldId id="3338" r:id="rId81"/>
    <p:sldId id="3339" r:id="rId82"/>
    <p:sldId id="3148" r:id="rId83"/>
    <p:sldId id="3149" r:id="rId84"/>
    <p:sldId id="3327" r:id="rId8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0099"/>
    <a:srgbClr val="006600"/>
    <a:srgbClr val="FF9900"/>
    <a:srgbClr val="00CC00"/>
    <a:srgbClr val="A6A6A6"/>
    <a:srgbClr val="A50021"/>
    <a:srgbClr val="0000FF"/>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6366" autoAdjust="0"/>
  </p:normalViewPr>
  <p:slideViewPr>
    <p:cSldViewPr>
      <p:cViewPr varScale="1">
        <p:scale>
          <a:sx n="113" d="100"/>
          <a:sy n="113" d="100"/>
        </p:scale>
        <p:origin x="146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9/27/2017</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39.677"/>
    </inkml:context>
    <inkml:brush xml:id="br0">
      <inkml:brushProperty name="width" value="0.025" units="cm"/>
      <inkml:brushProperty name="height" value="0.025" units="cm"/>
    </inkml:brush>
  </inkml:definitions>
  <inkml:trace contextRef="#ctx0" brushRef="#br0">22387 1847 3456,'0'0'1312,"0"0"-704,0 0-352,0 0 352,0 0 64,0 0 64,0 0-320,0 0-160,0 0-160,0 0-96,0 0 96,0 0-576,0 0-128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0.601"/>
    </inkml:context>
    <inkml:brush xml:id="br0">
      <inkml:brushProperty name="width" value="0.025" units="cm"/>
      <inkml:brushProperty name="height" value="0.025" units="cm"/>
    </inkml:brush>
  </inkml:definitions>
  <inkml:trace contextRef="#ctx0" brushRef="#br0">22798 1562 4480,'0'0'1760,"0"0"-960,0-16-576,0 16 416,0 0-192,0 0 0,0 0-128,0 0 32,0 0-192,0 0-160,0 0-32,0 0-128,0 16-32,0-16-1888,0 16-1344,0 16 1280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1.451"/>
    </inkml:context>
    <inkml:brush xml:id="br0">
      <inkml:brushProperty name="width" value="0.025" units="cm"/>
      <inkml:brushProperty name="height" value="0.025" units="cm"/>
    </inkml:brush>
  </inkml:definitions>
  <inkml:trace contextRef="#ctx0" brushRef="#br0">22466 1831 6016,'-16'-17'2272,"16"17"-1216,-16 17-1088,16-17 384,0 0-224,0 0-96,0 0-512,0 0-224,16 0-1856,-16-17-768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2.531"/>
    </inkml:context>
    <inkml:brush xml:id="br0">
      <inkml:brushProperty name="width" value="0.025" units="cm"/>
      <inkml:brushProperty name="height" value="0.025" units="cm"/>
    </inkml:brush>
  </inkml:definitions>
  <inkml:trace contextRef="#ctx0" brushRef="#br0">19453 1594 7552,'-32'-32'2880,"1"32"-1536,15 16-1632,16-16 384,-16 0-128,16 0 64,0 16-64,0-16-64,-16 0 64,16 0-64,0 0 32,0 0 128,16 0 96,-16 0 0,0 0 0,16 0-96,-16 0 32,0 0-64,0 0-32,0 0-128,0 0-64,16 0-5760,-16-16 2816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39.677"/>
    </inkml:context>
    <inkml:brush xml:id="br0">
      <inkml:brushProperty name="width" value="0.025" units="cm"/>
      <inkml:brushProperty name="height" value="0.025" units="cm"/>
    </inkml:brush>
  </inkml:definitions>
  <inkml:trace contextRef="#ctx0" brushRef="#br0">22387 1847 3456,'0'0'1312,"0"0"-704,0 0-352,0 0 352,0 0 64,0 0 64,0 0-320,0 0-160,0 0-160,0 0-96,0 0 96,0 0-576,0 0-128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0.601"/>
    </inkml:context>
    <inkml:brush xml:id="br0">
      <inkml:brushProperty name="width" value="0.025" units="cm"/>
      <inkml:brushProperty name="height" value="0.025" units="cm"/>
    </inkml:brush>
  </inkml:definitions>
  <inkml:trace contextRef="#ctx0" brushRef="#br0">22798 1562 4480,'0'0'1760,"0"0"-960,0-16-576,0 16 416,0 0-192,0 0 0,0 0-128,0 0 32,0 0-192,0 0-160,0 0-32,0 0-128,0 16-32,0-16-1888,0 16-1344,0 16 1280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1.451"/>
    </inkml:context>
    <inkml:brush xml:id="br0">
      <inkml:brushProperty name="width" value="0.025" units="cm"/>
      <inkml:brushProperty name="height" value="0.025" units="cm"/>
    </inkml:brush>
  </inkml:definitions>
  <inkml:trace contextRef="#ctx0" brushRef="#br0">22466 1831 6016,'-16'-17'2272,"16"17"-1216,-16 17-1088,16-17 384,0 0-224,0 0-96,0 0-512,0 0-224,16 0-1856,-16-17-768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14T00:10:42.531"/>
    </inkml:context>
    <inkml:brush xml:id="br0">
      <inkml:brushProperty name="width" value="0.025" units="cm"/>
      <inkml:brushProperty name="height" value="0.025" units="cm"/>
    </inkml:brush>
  </inkml:definitions>
  <inkml:trace contextRef="#ctx0" brushRef="#br0">19453 1594 7552,'-32'-32'2880,"1"32"-1536,15 16-1632,16-16 384,-16 0-128,16 0 64,0 16-64,0-16-64,-16 0 64,16 0-64,0 0 32,0 0 128,16 0 96,-16 0 0,0 0 0,16 0-96,-16 0 32,0 0-64,0 0-32,0 0-128,0 0-64,16 0-5760,-16-16 2816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9/27/2017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12146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754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62986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41559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28259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41071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83337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994739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96445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623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816214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919110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229826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167337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050341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742082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803306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635834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64218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86561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624887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988597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79220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596531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867971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082887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197088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424559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479919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29285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53929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012875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747618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8662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62672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29595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18073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46655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12</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81023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64884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2" r:id="rId13"/>
    <p:sldLayoutId id="2147492663"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50.png"/><Relationship Id="rId7" Type="http://schemas.openxmlformats.org/officeDocument/2006/relationships/image" Target="../media/image17.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16.png"/><Relationship Id="rId4" Type="http://schemas.openxmlformats.org/officeDocument/2006/relationships/customXml" Target="../ink/ink2.xml"/><Relationship Id="rId9" Type="http://schemas.openxmlformats.org/officeDocument/2006/relationships/image" Target="../media/image180.png"/></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150.png"/><Relationship Id="rId7" Type="http://schemas.openxmlformats.org/officeDocument/2006/relationships/image" Target="../media/image17.png"/><Relationship Id="rId2" Type="http://schemas.openxmlformats.org/officeDocument/2006/relationships/customXml" Target="../ink/ink5.xml"/><Relationship Id="rId1" Type="http://schemas.openxmlformats.org/officeDocument/2006/relationships/slideLayout" Target="../slideLayouts/slideLayout1.xml"/><Relationship Id="rId6" Type="http://schemas.openxmlformats.org/officeDocument/2006/relationships/customXml" Target="../ink/ink7.xml"/><Relationship Id="rId5" Type="http://schemas.openxmlformats.org/officeDocument/2006/relationships/image" Target="../media/image16.png"/><Relationship Id="rId10" Type="http://schemas.openxmlformats.org/officeDocument/2006/relationships/image" Target="../media/image23.jpeg"/><Relationship Id="rId4" Type="http://schemas.openxmlformats.org/officeDocument/2006/relationships/customXml" Target="../ink/ink6.xml"/><Relationship Id="rId9" Type="http://schemas.openxmlformats.org/officeDocument/2006/relationships/image" Target="../media/image180.png"/></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43154387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3325311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29458384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1379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939319207"/>
              </p:ext>
            </p:extLst>
          </p:nvPr>
        </p:nvGraphicFramePr>
        <p:xfrm>
          <a:off x="237886" y="1144368"/>
          <a:ext cx="8829914" cy="3870960"/>
        </p:xfrm>
        <a:graphic>
          <a:graphicData uri="http://schemas.openxmlformats.org/drawingml/2006/table">
            <a:tbl>
              <a:tblPr firstRow="1" bandRow="1">
                <a:tableStyleId>{5940675A-B579-460E-94D1-54222C63F5DA}</a:tableStyleId>
              </a:tblPr>
              <a:tblGrid>
                <a:gridCol w="4020765">
                  <a:extLst>
                    <a:ext uri="{9D8B030D-6E8A-4147-A177-3AD203B41FA5}">
                      <a16:colId xmlns:a16="http://schemas.microsoft.com/office/drawing/2014/main" val="4287931007"/>
                    </a:ext>
                  </a:extLst>
                </a:gridCol>
                <a:gridCol w="4809149">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90191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91800823"/>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26321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78133318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78757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26600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03817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u="sng" dirty="0">
                <a:solidFill>
                  <a:srgbClr val="FFFFCC"/>
                </a:solidFill>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20665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10</a:t>
            </a:r>
            <a:endParaRPr lang="en-US" altLang="en-US" b="1"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72686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04800" y="228600"/>
            <a:ext cx="8534400" cy="762000"/>
          </a:xfrm>
        </p:spPr>
        <p:txBody>
          <a:bodyPr/>
          <a:lstStyle/>
          <a:p>
            <a:pPr algn="ctr" eaLnBrk="1" hangingPunct="1"/>
            <a:r>
              <a:rPr lang="en-US" altLang="en-US" sz="4000" dirty="0">
                <a:effectLst>
                  <a:outerShdw blurRad="38100" dist="38100" dir="2700000" algn="tl">
                    <a:srgbClr val="000000">
                      <a:alpha val="43137"/>
                    </a:srgbClr>
                  </a:outerShdw>
                </a:effectLst>
              </a:rPr>
              <a:t>Matthew 13 Parables</a:t>
            </a:r>
          </a:p>
        </p:txBody>
      </p:sp>
      <p:sp>
        <p:nvSpPr>
          <p:cNvPr id="6147" name="Rectangle 3"/>
          <p:cNvSpPr>
            <a:spLocks noGrp="1" noChangeArrowheads="1"/>
          </p:cNvSpPr>
          <p:nvPr>
            <p:ph type="body" idx="4294967295"/>
          </p:nvPr>
        </p:nvSpPr>
        <p:spPr>
          <a:xfrm>
            <a:off x="228600" y="1600201"/>
            <a:ext cx="5410200" cy="3048000"/>
          </a:xfrm>
        </p:spPr>
        <p:txBody>
          <a:bodyPr/>
          <a:lstStyle/>
          <a:p>
            <a:pPr eaLnBrk="1" hangingPunct="1">
              <a:spcBef>
                <a:spcPts val="0"/>
              </a:spcBef>
              <a:spcAft>
                <a:spcPts val="2400"/>
              </a:spcAft>
              <a:buFont typeface="Wingdings" panose="05000000000000000000" pitchFamily="2" charset="2"/>
              <a:buNone/>
              <a:defRPr/>
            </a:pPr>
            <a:r>
              <a:rPr lang="en-US" sz="3400" dirty="0">
                <a:effectLst>
                  <a:outerShdw blurRad="38100" dist="38100" dir="2700000" algn="tl">
                    <a:srgbClr val="000000">
                      <a:alpha val="43137"/>
                    </a:srgbClr>
                  </a:outerShdw>
                </a:effectLst>
              </a:rPr>
              <a:t>The Sower:</a:t>
            </a:r>
          </a:p>
          <a:p>
            <a:pPr marL="0" indent="0" algn="just" eaLnBrk="1" hangingPunct="1">
              <a:spcBef>
                <a:spcPts val="0"/>
              </a:spcBef>
              <a:spcAft>
                <a:spcPts val="2400"/>
              </a:spcAft>
              <a:buFont typeface="Wingdings" panose="05000000000000000000" pitchFamily="2" charset="2"/>
              <a:buNone/>
              <a:defRPr/>
            </a:pPr>
            <a:r>
              <a:rPr lang="en-US" sz="3400" dirty="0">
                <a:effectLst>
                  <a:outerShdw blurRad="38100" dist="38100" dir="2700000" algn="tl">
                    <a:srgbClr val="000000">
                      <a:alpha val="43137"/>
                    </a:srgbClr>
                  </a:outerShdw>
                </a:effectLst>
              </a:rPr>
              <a:t>Preaching of the gospel with various results</a:t>
            </a: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1676400"/>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218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1371600"/>
          </a:xfrm>
        </p:spPr>
        <p:txBody>
          <a:bodyPr/>
          <a:lstStyle/>
          <a:p>
            <a:pPr algn="ctr" eaLnBrk="1" hangingPunct="1"/>
            <a:r>
              <a:rPr lang="en-US" altLang="en-US" sz="3600" dirty="0">
                <a:effectLst>
                  <a:outerShdw blurRad="38100" dist="38100" dir="2700000" algn="tl">
                    <a:srgbClr val="000000">
                      <a:alpha val="43137"/>
                    </a:srgbClr>
                  </a:outerShdw>
                </a:effectLst>
              </a:rPr>
              <a:t>Why The Parable of the Sower Does Not Teach Kingdom Now Theology</a:t>
            </a:r>
          </a:p>
        </p:txBody>
      </p:sp>
      <p:sp>
        <p:nvSpPr>
          <p:cNvPr id="16387" name="Rectangle 3"/>
          <p:cNvSpPr>
            <a:spLocks noGrp="1" noChangeArrowheads="1"/>
          </p:cNvSpPr>
          <p:nvPr>
            <p:ph type="body" sz="half" idx="2"/>
          </p:nvPr>
        </p:nvSpPr>
        <p:spPr>
          <a:xfrm>
            <a:off x="266700" y="20574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The sower went out to sow (13:3)</a:t>
            </a:r>
          </a:p>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The Word of the Kingdom enters hearts (13:19)</a:t>
            </a:r>
          </a:p>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Only one type of soil is fruitful (13:23)</a:t>
            </a:r>
          </a:p>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 is active (13:19)</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4442298"/>
            <a:ext cx="1397475" cy="1892379"/>
          </a:xfrm>
        </p:spPr>
      </p:pic>
    </p:spTree>
    <p:extLst>
      <p:ext uri="{BB962C8B-B14F-4D97-AF65-F5344CB8AC3E}">
        <p14:creationId xmlns:p14="http://schemas.microsoft.com/office/powerpoint/2010/main" val="142350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860323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228600" y="1600200"/>
            <a:ext cx="5715000" cy="4449763"/>
          </a:xfrm>
        </p:spPr>
        <p:txBody>
          <a:bodyPr/>
          <a:lstStyle/>
          <a:p>
            <a:pPr eaLnBrk="1" hangingPunct="1">
              <a:lnSpc>
                <a:spcPct val="90000"/>
              </a:lnSpc>
              <a:spcBef>
                <a:spcPts val="0"/>
              </a:spcBef>
              <a:spcAft>
                <a:spcPts val="2400"/>
              </a:spcAft>
              <a:buNone/>
              <a:defRPr/>
            </a:pPr>
            <a:r>
              <a:rPr lang="en-US" sz="3400" dirty="0">
                <a:effectLst>
                  <a:outerShdw blurRad="38100" dist="38100" dir="2700000" algn="tl">
                    <a:srgbClr val="000000">
                      <a:alpha val="43137"/>
                    </a:srgbClr>
                  </a:outerShdw>
                </a:effectLst>
              </a:rPr>
              <a:t>Wheat &amp; Tares:</a:t>
            </a:r>
          </a:p>
          <a:p>
            <a:pPr marL="0" indent="0" algn="just" eaLnBrk="1" hangingPunct="1">
              <a:lnSpc>
                <a:spcPct val="90000"/>
              </a:lnSpc>
              <a:spcBef>
                <a:spcPts val="0"/>
              </a:spcBef>
              <a:spcAft>
                <a:spcPts val="2400"/>
              </a:spcAft>
              <a:buNone/>
              <a:defRPr/>
            </a:pPr>
            <a:r>
              <a:rPr lang="en-US" sz="3400" dirty="0">
                <a:effectLst>
                  <a:outerShdw blurRad="38100" dist="38100" dir="2700000" algn="tl">
                    <a:srgbClr val="000000">
                      <a:alpha val="43137"/>
                    </a:srgbClr>
                  </a:outerShdw>
                </a:effectLst>
              </a:rPr>
              <a:t>Difficult to distinguish between the saved and the unsaved within professing Christendom</a:t>
            </a:r>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1736103"/>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3FC7970-72DF-4D24-9C0D-3B676A08C63D}"/>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Matthew 13 Parables</a:t>
            </a:r>
          </a:p>
        </p:txBody>
      </p:sp>
    </p:spTree>
    <p:extLst>
      <p:ext uri="{BB962C8B-B14F-4D97-AF65-F5344CB8AC3E}">
        <p14:creationId xmlns:p14="http://schemas.microsoft.com/office/powerpoint/2010/main" val="427016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effectLst>
                  <a:outerShdw blurRad="38100" dist="38100" dir="2700000" algn="tl">
                    <a:srgbClr val="000000">
                      <a:alpha val="43137"/>
                    </a:srgbClr>
                  </a:outerShdw>
                </a:effectLst>
              </a:rPr>
              <a:t>Why The Parable of the Wheat and the Tares Does Not Teach Kingdom Now Theology</a:t>
            </a:r>
          </a:p>
        </p:txBody>
      </p:sp>
      <p:sp>
        <p:nvSpPr>
          <p:cNvPr id="16387" name="Rectangle 3"/>
          <p:cNvSpPr>
            <a:spLocks noGrp="1" noChangeArrowheads="1"/>
          </p:cNvSpPr>
          <p:nvPr>
            <p:ph type="body" sz="half" idx="2"/>
          </p:nvPr>
        </p:nvSpPr>
        <p:spPr>
          <a:xfrm>
            <a:off x="152400" y="1676400"/>
            <a:ext cx="6477000" cy="4876800"/>
          </a:xfrm>
        </p:spPr>
        <p:txBody>
          <a:bodyPr/>
          <a:lstStyle/>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Both grow together (13:30)</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The Tares will increase (13:30)</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No separation until the end of the age (13:39-43)</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Satan is active (13:25, 28, 38-39)</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Kingdom to be established at age’s conclusion (13:43)</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63090" y="2057400"/>
            <a:ext cx="2025785" cy="2743200"/>
          </a:xfrm>
        </p:spPr>
      </p:pic>
    </p:spTree>
    <p:extLst>
      <p:ext uri="{BB962C8B-B14F-4D97-AF65-F5344CB8AC3E}">
        <p14:creationId xmlns:p14="http://schemas.microsoft.com/office/powerpoint/2010/main" val="174251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985256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48856" y="1143000"/>
            <a:ext cx="2142744" cy="2895600"/>
          </a:xfrm>
          <a:prstGeom prst="rect">
            <a:avLst/>
          </a:prstGeom>
          <a:ln>
            <a:noFill/>
          </a:ln>
          <a:effectLst>
            <a:softEdge rad="112500"/>
          </a:effectLst>
        </p:spPr>
      </p:pic>
      <p:sp>
        <p:nvSpPr>
          <p:cNvPr id="8195" name="Rectangle 3"/>
          <p:cNvSpPr>
            <a:spLocks noGrp="1" noChangeArrowheads="1"/>
          </p:cNvSpPr>
          <p:nvPr>
            <p:ph type="body" idx="4294967295"/>
          </p:nvPr>
        </p:nvSpPr>
        <p:spPr>
          <a:xfrm>
            <a:off x="152400" y="1143001"/>
            <a:ext cx="6629400" cy="3200400"/>
          </a:xfrm>
        </p:spPr>
        <p:txBody>
          <a:bodyPr/>
          <a:lstStyle/>
          <a:p>
            <a:pPr marL="0" indent="0" eaLnBrk="1" hangingPunct="1">
              <a:lnSpc>
                <a:spcPct val="90000"/>
              </a:lnSpc>
              <a:spcBef>
                <a:spcPts val="0"/>
              </a:spcBef>
              <a:spcAft>
                <a:spcPts val="1200"/>
              </a:spcAft>
              <a:buNone/>
              <a:defRPr/>
            </a:pPr>
            <a:r>
              <a:rPr lang="en-US" sz="3400" dirty="0">
                <a:effectLst>
                  <a:outerShdw blurRad="38100" dist="38100" dir="2700000" algn="tl">
                    <a:srgbClr val="000000">
                      <a:alpha val="43137"/>
                    </a:srgbClr>
                  </a:outerShdw>
                </a:effectLst>
              </a:rPr>
              <a:t>The Mustard Seed:</a:t>
            </a:r>
          </a:p>
          <a:p>
            <a:pPr marL="0" algn="just" eaLnBrk="1" hangingPunct="1">
              <a:lnSpc>
                <a:spcPct val="90000"/>
              </a:lnSpc>
              <a:buFont typeface="Wingdings" pitchFamily="2" charset="2"/>
              <a:buNone/>
              <a:defRPr/>
            </a:pPr>
            <a:r>
              <a:rPr lang="en-US" dirty="0">
                <a:effectLst>
                  <a:outerShdw blurRad="38100" dist="38100" dir="2700000" algn="tl">
                    <a:srgbClr val="000000">
                      <a:alpha val="43137"/>
                    </a:srgbClr>
                  </a:outerShdw>
                </a:effectLst>
              </a:rPr>
              <a:t>Christendom will experience great numerical and geographical expansion from a humble beginning and yet will ultimately represent an apostate form at great variance from its pure origins</a:t>
            </a:r>
          </a:p>
        </p:txBody>
      </p:sp>
      <p:sp>
        <p:nvSpPr>
          <p:cNvPr id="5" name="Rectangle 2">
            <a:extLst>
              <a:ext uri="{FF2B5EF4-FFF2-40B4-BE49-F238E27FC236}">
                <a16:creationId xmlns:a16="http://schemas.microsoft.com/office/drawing/2014/main" id="{72179E14-62B1-4C0C-A9FD-38A3ACD45763}"/>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Matthew 13 Parables</a:t>
            </a:r>
          </a:p>
        </p:txBody>
      </p:sp>
    </p:spTree>
    <p:extLst>
      <p:ext uri="{BB962C8B-B14F-4D97-AF65-F5344CB8AC3E}">
        <p14:creationId xmlns:p14="http://schemas.microsoft.com/office/powerpoint/2010/main" val="897927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effectLst>
                  <a:outerShdw blurRad="38100" dist="38100" dir="2700000" algn="tl">
                    <a:srgbClr val="000000">
                      <a:alpha val="43137"/>
                    </a:srgbClr>
                  </a:outerShdw>
                </a:effectLst>
              </a:rPr>
              <a:t>Why The Parable of the Mustard Seed Does Not Teach Kingdom Now Theology</a:t>
            </a:r>
          </a:p>
        </p:txBody>
      </p:sp>
      <p:sp>
        <p:nvSpPr>
          <p:cNvPr id="16387" name="Rectangle 3"/>
          <p:cNvSpPr>
            <a:spLocks noGrp="1" noChangeArrowheads="1"/>
          </p:cNvSpPr>
          <p:nvPr>
            <p:ph type="body" sz="half" idx="2"/>
          </p:nvPr>
        </p:nvSpPr>
        <p:spPr>
          <a:xfrm>
            <a:off x="152400" y="1600200"/>
            <a:ext cx="75438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Herbs become a tree? (Matt. 13:32)</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Birds = Satan (Matt. 13:32, 4, 19; Gen. 15:11; Deut. 28:26; Rev. 18:2)</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3450803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r>
              <a:rPr lang="en-US" sz="3000" b="1" u="sng" dirty="0">
                <a:solidFill>
                  <a:srgbClr val="FFFFCC"/>
                </a:solidFill>
                <a:effectLst>
                  <a:outerShdw blurRad="38100" dist="38100" dir="2700000" algn="tl">
                    <a:srgbClr val="000000">
                      <a:alpha val="43137"/>
                    </a:srgbClr>
                  </a:outerShdw>
                </a:effectLst>
                <a:ea typeface="+mn-ea"/>
                <a:cs typeface="+mn-cs"/>
              </a:rPr>
              <a:t>)</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40683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800100" y="1143000"/>
            <a:ext cx="7543801" cy="4114799"/>
          </a:xfrm>
        </p:spPr>
        <p:txBody>
          <a:bodyPr/>
          <a:lstStyle/>
          <a:p>
            <a:pPr marL="0" indent="0" eaLnBrk="1" hangingPunct="1">
              <a:lnSpc>
                <a:spcPct val="90000"/>
              </a:lnSpc>
              <a:spcBef>
                <a:spcPts val="0"/>
              </a:spcBef>
              <a:spcAft>
                <a:spcPts val="1200"/>
              </a:spcAft>
              <a:buNone/>
              <a:defRPr/>
            </a:pPr>
            <a:r>
              <a:rPr lang="en-US" sz="3400" dirty="0">
                <a:effectLst>
                  <a:outerShdw blurRad="38100" dist="38100" dir="2700000" algn="tl">
                    <a:srgbClr val="000000">
                      <a:alpha val="43137"/>
                    </a:srgbClr>
                  </a:outerShdw>
                </a:effectLst>
              </a:rPr>
              <a:t>The Leaven:</a:t>
            </a:r>
          </a:p>
          <a:p>
            <a:pPr marL="0" algn="just" eaLnBrk="1" hangingPunct="1">
              <a:lnSpc>
                <a:spcPct val="90000"/>
              </a:lnSpc>
              <a:buNone/>
              <a:defRPr/>
            </a:pPr>
            <a:r>
              <a:rPr lang="en-US" dirty="0">
                <a:effectLst>
                  <a:outerShdw blurRad="38100" dist="38100" dir="2700000" algn="tl">
                    <a:srgbClr val="000000">
                      <a:alpha val="43137"/>
                    </a:srgbClr>
                  </a:outerShdw>
                </a:effectLst>
              </a:rPr>
              <a:t>Christendom will experience ever increasing internal corruption throughout the age</a:t>
            </a:r>
          </a:p>
          <a:p>
            <a:pPr marL="0" algn="just" eaLnBrk="1" hangingPunct="1">
              <a:lnSpc>
                <a:spcPct val="90000"/>
              </a:lnSpc>
              <a:buFont typeface="Wingdings" pitchFamily="2" charset="2"/>
              <a:buNone/>
              <a:defRPr/>
            </a:pPr>
            <a:endParaRPr lang="en-US" dirty="0">
              <a:effectLst>
                <a:outerShdw blurRad="38100" dist="38100" dir="2700000" algn="tl">
                  <a:srgbClr val="000000">
                    <a:alpha val="43137"/>
                  </a:srgbClr>
                </a:outerShdw>
              </a:effectLst>
            </a:endParaRPr>
          </a:p>
        </p:txBody>
      </p:sp>
      <p:sp>
        <p:nvSpPr>
          <p:cNvPr id="5" name="Rectangle 2">
            <a:extLst>
              <a:ext uri="{FF2B5EF4-FFF2-40B4-BE49-F238E27FC236}">
                <a16:creationId xmlns:a16="http://schemas.microsoft.com/office/drawing/2014/main" id="{72179E14-62B1-4C0C-A9FD-38A3ACD45763}"/>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Matthew 13 Parables</a:t>
            </a:r>
          </a:p>
        </p:txBody>
      </p:sp>
      <p:pic>
        <p:nvPicPr>
          <p:cNvPr id="2" name="Picture 1">
            <a:extLst>
              <a:ext uri="{FF2B5EF4-FFF2-40B4-BE49-F238E27FC236}">
                <a16:creationId xmlns:a16="http://schemas.microsoft.com/office/drawing/2014/main" id="{5E5E42A5-1855-44D9-B31F-2076ABBCEA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3860" y="3048000"/>
            <a:ext cx="3056281" cy="2286000"/>
          </a:xfrm>
          <a:prstGeom prst="rect">
            <a:avLst/>
          </a:prstGeom>
        </p:spPr>
      </p:pic>
    </p:spTree>
    <p:extLst>
      <p:ext uri="{BB962C8B-B14F-4D97-AF65-F5344CB8AC3E}">
        <p14:creationId xmlns:p14="http://schemas.microsoft.com/office/powerpoint/2010/main" val="3576694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effectLst>
                  <a:outerShdw blurRad="38100" dist="38100" dir="2700000" algn="tl">
                    <a:srgbClr val="000000">
                      <a:alpha val="43137"/>
                    </a:srgbClr>
                  </a:outerShdw>
                </a:effectLst>
              </a:rPr>
              <a:t>Why The Parable of the Leaven Does Not Teach Kingdom Now Theology</a:t>
            </a:r>
          </a:p>
        </p:txBody>
      </p:sp>
      <p:sp>
        <p:nvSpPr>
          <p:cNvPr id="16387" name="Rectangle 3"/>
          <p:cNvSpPr>
            <a:spLocks noGrp="1" noChangeArrowheads="1"/>
          </p:cNvSpPr>
          <p:nvPr>
            <p:ph type="body" sz="half" idx="2"/>
          </p:nvPr>
        </p:nvSpPr>
        <p:spPr>
          <a:xfrm>
            <a:off x="152400" y="1295400"/>
            <a:ext cx="8553451" cy="5105400"/>
          </a:xfrm>
        </p:spPr>
        <p:txBody>
          <a:bodyPr/>
          <a:lstStyle/>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The first 3 parables do not speak of world conversion</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These parables are a mystery (Matt. 13:11, 16-17, 35) and yet the Gospel was known in OT (Gal. 3:8)</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Leaven is not the Gospel</a:t>
            </a:r>
          </a:p>
          <a:p>
            <a:pPr marL="914400" lvl="1" indent="-514350" eaLnBrk="1" hangingPunct="1">
              <a:spcBef>
                <a:spcPts val="0"/>
              </a:spcBef>
              <a:spcAft>
                <a:spcPts val="1800"/>
              </a:spcAft>
              <a:buSzPct val="100000"/>
              <a:buAutoNum type="alphaLcPeriod"/>
              <a:defRPr/>
            </a:pPr>
            <a:r>
              <a:rPr lang="en-US" sz="2800" dirty="0">
                <a:effectLst>
                  <a:outerShdw blurRad="38100" dist="38100" dir="2700000" algn="tl">
                    <a:srgbClr val="000000">
                      <a:alpha val="43137"/>
                    </a:srgbClr>
                  </a:outerShdw>
                </a:effectLst>
              </a:rPr>
              <a:t>Many hear but do not respond</a:t>
            </a:r>
          </a:p>
          <a:p>
            <a:pPr marL="914400" lvl="1" indent="-514350" eaLnBrk="1" hangingPunct="1">
              <a:spcBef>
                <a:spcPts val="0"/>
              </a:spcBef>
              <a:spcAft>
                <a:spcPts val="1800"/>
              </a:spcAft>
              <a:buSzPct val="100000"/>
              <a:buAutoNum type="alphaLcPeriod"/>
              <a:defRPr/>
            </a:pPr>
            <a:r>
              <a:rPr lang="en-US" sz="2800" dirty="0">
                <a:effectLst>
                  <a:outerShdw blurRad="38100" dist="38100" dir="2700000" algn="tl">
                    <a:srgbClr val="000000">
                      <a:alpha val="43137"/>
                    </a:srgbClr>
                  </a:outerShdw>
                </a:effectLst>
              </a:rPr>
              <a:t>Women preachers? (1 Tim. 2:12)</a:t>
            </a:r>
          </a:p>
          <a:p>
            <a:pPr marL="914400" lvl="1" indent="-514350" eaLnBrk="1" hangingPunct="1">
              <a:spcBef>
                <a:spcPts val="0"/>
              </a:spcBef>
              <a:spcAft>
                <a:spcPts val="1800"/>
              </a:spcAft>
              <a:buSzPct val="100000"/>
              <a:buAutoNum type="alphaLcPeriod"/>
              <a:defRPr/>
            </a:pPr>
            <a:r>
              <a:rPr lang="en-US" sz="2800" dirty="0">
                <a:effectLst>
                  <a:outerShdw blurRad="38100" dist="38100" dir="2700000" algn="tl">
                    <a:srgbClr val="000000">
                      <a:alpha val="43137"/>
                    </a:srgbClr>
                  </a:outerShdw>
                </a:effectLst>
              </a:rPr>
              <a:t>The Gospel humbles and does not puff up</a:t>
            </a:r>
          </a:p>
          <a:p>
            <a:pPr marL="463550" indent="-4635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Parable’s Gospel progress contradicted by history</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3048000"/>
            <a:ext cx="1511597" cy="2046917"/>
          </a:xfrm>
        </p:spPr>
      </p:pic>
    </p:spTree>
    <p:extLst>
      <p:ext uri="{BB962C8B-B14F-4D97-AF65-F5344CB8AC3E}">
        <p14:creationId xmlns:p14="http://schemas.microsoft.com/office/powerpoint/2010/main" val="3968858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effectLst>
                  <a:outerShdw blurRad="38100" dist="38100" dir="2700000" algn="tl">
                    <a:srgbClr val="000000">
                      <a:alpha val="43137"/>
                    </a:srgbClr>
                  </a:outerShdw>
                </a:effectLst>
              </a:rPr>
              <a:t>Why The Parable of the Leaven Does Not Teach Kingdom Now Theology</a:t>
            </a:r>
          </a:p>
        </p:txBody>
      </p:sp>
      <p:sp>
        <p:nvSpPr>
          <p:cNvPr id="16387" name="Rectangle 3"/>
          <p:cNvSpPr>
            <a:spLocks noGrp="1" noChangeArrowheads="1"/>
          </p:cNvSpPr>
          <p:nvPr>
            <p:ph type="body" sz="half" idx="2"/>
          </p:nvPr>
        </p:nvSpPr>
        <p:spPr>
          <a:xfrm>
            <a:off x="76200" y="1295400"/>
            <a:ext cx="9067800" cy="5105400"/>
          </a:xfrm>
        </p:spPr>
        <p:txBody>
          <a:bodyPr/>
          <a:lstStyle/>
          <a:p>
            <a:pPr marL="514350" indent="-514350" eaLnBrk="1" hangingPunct="1">
              <a:spcBef>
                <a:spcPts val="0"/>
              </a:spcBef>
              <a:spcAft>
                <a:spcPts val="1800"/>
              </a:spcAft>
              <a:buSzPct val="100000"/>
              <a:buFont typeface="+mj-lt"/>
              <a:buAutoNum type="arabicPeriod" startAt="5"/>
              <a:defRPr/>
            </a:pPr>
            <a:r>
              <a:rPr lang="en-US" sz="2800" dirty="0">
                <a:effectLst>
                  <a:outerShdw blurRad="38100" dist="38100" dir="2700000" algn="tl">
                    <a:srgbClr val="000000">
                      <a:alpha val="43137"/>
                    </a:srgbClr>
                  </a:outerShdw>
                </a:effectLst>
              </a:rPr>
              <a:t>Leaven is bad rather than good</a:t>
            </a:r>
          </a:p>
          <a:p>
            <a:pPr marL="914400" lvl="1" indent="-514350" eaLnBrk="1" hangingPunct="1">
              <a:spcBef>
                <a:spcPts val="0"/>
              </a:spcBef>
              <a:spcAft>
                <a:spcPts val="1800"/>
              </a:spcAft>
              <a:buSzPct val="100000"/>
              <a:buAutoNum type="alphaLcPeriod"/>
              <a:defRPr/>
            </a:pPr>
            <a:r>
              <a:rPr lang="en-US" sz="2800" dirty="0">
                <a:effectLst>
                  <a:outerShdw blurRad="38100" dist="38100" dir="2700000" algn="tl">
                    <a:srgbClr val="000000">
                      <a:alpha val="43137"/>
                    </a:srgbClr>
                  </a:outerShdw>
                </a:effectLst>
              </a:rPr>
              <a:t>Jewish audience</a:t>
            </a:r>
          </a:p>
          <a:p>
            <a:pPr marL="914400" lvl="1" indent="-514350" eaLnBrk="1" hangingPunct="1">
              <a:spcBef>
                <a:spcPts val="0"/>
              </a:spcBef>
              <a:spcAft>
                <a:spcPts val="1800"/>
              </a:spcAft>
              <a:buSzPct val="100000"/>
              <a:buAutoNum type="alphaLcPeriod"/>
              <a:defRPr/>
            </a:pPr>
            <a:r>
              <a:rPr lang="en-US" sz="2800" dirty="0">
                <a:effectLst>
                  <a:outerShdw blurRad="38100" dist="38100" dir="2700000" algn="tl">
                    <a:srgbClr val="000000">
                      <a:alpha val="43137"/>
                    </a:srgbClr>
                  </a:outerShdw>
                </a:effectLst>
              </a:rPr>
              <a:t>OT (Gen. 19:3; Exod. 12; 34:25; Lev. 2:11) </a:t>
            </a:r>
          </a:p>
          <a:p>
            <a:pPr marL="914400" lvl="1" indent="-514350" eaLnBrk="1" hangingPunct="1">
              <a:spcBef>
                <a:spcPts val="0"/>
              </a:spcBef>
              <a:spcAft>
                <a:spcPts val="1800"/>
              </a:spcAft>
              <a:buSzPct val="100000"/>
              <a:buAutoNum type="alphaLcPeriod"/>
              <a:defRPr/>
            </a:pPr>
            <a:r>
              <a:rPr lang="en-US" sz="2800" dirty="0">
                <a:effectLst>
                  <a:outerShdw blurRad="38100" dist="38100" dir="2700000" algn="tl">
                    <a:srgbClr val="000000">
                      <a:alpha val="43137"/>
                    </a:srgbClr>
                  </a:outerShdw>
                </a:effectLst>
              </a:rPr>
              <a:t>NT (Matt. 16:11-12; Luke 12:1; 1 Cor. 5:6-7; Gal. 5:7-9)</a:t>
            </a:r>
          </a:p>
          <a:p>
            <a:pPr marL="463550" indent="-463550" eaLnBrk="1" hangingPunct="1">
              <a:spcBef>
                <a:spcPts val="0"/>
              </a:spcBef>
              <a:spcAft>
                <a:spcPts val="1800"/>
              </a:spcAft>
              <a:buSzPct val="100000"/>
              <a:buFont typeface="+mj-lt"/>
              <a:buAutoNum type="arabicPeriod" startAt="5"/>
              <a:defRPr/>
            </a:pPr>
            <a:r>
              <a:rPr lang="en-US" sz="2800" dirty="0">
                <a:effectLst>
                  <a:outerShdw blurRad="38100" dist="38100" dir="2700000" algn="tl">
                    <a:srgbClr val="000000">
                      <a:alpha val="43137"/>
                    </a:srgbClr>
                  </a:outerShdw>
                </a:effectLst>
              </a:rPr>
              <a:t>“Meal” is good rather than bad (Gen. 18:6; 1 Kgs. 17:14-16; John 12:24)</a:t>
            </a:r>
          </a:p>
          <a:p>
            <a:pPr marL="463550" indent="-463550" eaLnBrk="1" hangingPunct="1">
              <a:spcBef>
                <a:spcPts val="0"/>
              </a:spcBef>
              <a:spcAft>
                <a:spcPts val="1800"/>
              </a:spcAft>
              <a:buSzPct val="100000"/>
              <a:buFont typeface="+mj-lt"/>
              <a:buAutoNum type="arabicPeriod" startAt="5"/>
              <a:defRPr/>
            </a:pPr>
            <a:r>
              <a:rPr lang="en-US" sz="2800" dirty="0">
                <a:effectLst>
                  <a:outerShdw blurRad="38100" dist="38100" dir="2700000" algn="tl">
                    <a:srgbClr val="000000">
                      <a:alpha val="43137"/>
                    </a:srgbClr>
                  </a:outerShdw>
                </a:effectLst>
              </a:rPr>
              <a:t>Hiding leaven is not Gospel preaching (Matt. 10:27; 2 Cor. 4:2)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1143000"/>
            <a:ext cx="1237979" cy="1676400"/>
          </a:xfrm>
        </p:spPr>
      </p:pic>
    </p:spTree>
    <p:extLst>
      <p:ext uri="{BB962C8B-B14F-4D97-AF65-F5344CB8AC3E}">
        <p14:creationId xmlns:p14="http://schemas.microsoft.com/office/powerpoint/2010/main" val="3200719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b="1" u="sng" dirty="0">
                <a:solidFill>
                  <a:srgbClr val="FFFFCC"/>
                </a:solidFill>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411490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2400" y="228600"/>
            <a:ext cx="8534400" cy="838200"/>
          </a:xfrm>
        </p:spPr>
        <p:txBody>
          <a:bodyPr/>
          <a:lstStyle/>
          <a:p>
            <a:pPr algn="ctr" eaLnBrk="1" hangingPunct="1"/>
            <a:r>
              <a:rPr lang="en-US" altLang="en-US" sz="3600" dirty="0">
                <a:effectLst>
                  <a:outerShdw blurRad="38100" dist="38100" dir="2700000" algn="tl">
                    <a:srgbClr val="000000">
                      <a:alpha val="43137"/>
                    </a:srgbClr>
                  </a:outerShdw>
                </a:effectLst>
              </a:rPr>
              <a:t>Background to the Matthew 13 Parables</a:t>
            </a:r>
          </a:p>
        </p:txBody>
      </p:sp>
      <p:sp>
        <p:nvSpPr>
          <p:cNvPr id="16387" name="Rectangle 3"/>
          <p:cNvSpPr>
            <a:spLocks noGrp="1" noChangeArrowheads="1"/>
          </p:cNvSpPr>
          <p:nvPr>
            <p:ph type="body" sz="half" idx="2"/>
          </p:nvPr>
        </p:nvSpPr>
        <p:spPr>
          <a:xfrm>
            <a:off x="363402" y="1219200"/>
            <a:ext cx="8780598" cy="4876800"/>
          </a:xfrm>
        </p:spPr>
        <p:txBody>
          <a:bodyPr/>
          <a:lstStyle/>
          <a:p>
            <a:pPr marL="463550" indent="-4635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Their position in Matthew’s Gospel</a:t>
            </a:r>
          </a:p>
          <a:p>
            <a:pPr marL="463550" indent="-4635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Their mystery nature</a:t>
            </a:r>
          </a:p>
          <a:p>
            <a:pPr marL="463550" indent="-4635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They do not represent the kingdom</a:t>
            </a:r>
          </a:p>
          <a:p>
            <a:pPr marL="463550" indent="-4635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They represent course of the present age</a:t>
            </a:r>
          </a:p>
          <a:p>
            <a:pPr marL="463550" indent="-4635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experiences of the kingdom’s sons</a:t>
            </a:r>
          </a:p>
          <a:p>
            <a:pPr marL="463550" indent="-4635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They are taught in parables</a:t>
            </a:r>
          </a:p>
          <a:p>
            <a:pPr marL="463550" indent="-4635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Their two-fold division </a:t>
            </a:r>
          </a:p>
          <a:p>
            <a:pPr marL="463550" indent="-463550" eaLnBrk="1" hangingPunct="1">
              <a:spcBef>
                <a:spcPts val="0"/>
              </a:spcBef>
              <a:spcAft>
                <a:spcPts val="3600"/>
              </a:spcAft>
              <a:buSzPct val="100000"/>
              <a:buFont typeface="+mj-lt"/>
              <a:buAutoNum type="arabicPeriod"/>
              <a:defRPr/>
            </a:pPr>
            <a:endParaRPr lang="en-US" dirty="0">
              <a:effectLst>
                <a:outerShdw blurRad="38100" dist="38100" dir="2700000" algn="tl">
                  <a:srgbClr val="000000">
                    <a:alpha val="43137"/>
                  </a:srgbClr>
                </a:outerShdw>
              </a:effectLst>
            </a:endParaRP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1219200"/>
            <a:ext cx="1406796" cy="1905000"/>
          </a:xfrm>
          <a:prstGeom prst="rect">
            <a:avLst/>
          </a:prstGeom>
          <a:noFill/>
          <a:ln w="9525">
            <a:noFill/>
            <a:miter lim="800000"/>
            <a:headEnd/>
            <a:tailEnd/>
          </a:ln>
          <a:effectLst/>
        </p:spPr>
      </p:pic>
    </p:spTree>
    <p:extLst>
      <p:ext uri="{BB962C8B-B14F-4D97-AF65-F5344CB8AC3E}">
        <p14:creationId xmlns:p14="http://schemas.microsoft.com/office/powerpoint/2010/main" val="303996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896367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1BE1A39-F420-4CC7-9AB0-B34FB0C5B51C}"/>
              </a:ext>
            </a:extLst>
          </p:cNvPr>
          <p:cNvSpPr>
            <a:spLocks noGrp="1" noChangeArrowheads="1"/>
          </p:cNvSpPr>
          <p:nvPr>
            <p:ph type="title" idx="4294967295"/>
          </p:nvPr>
        </p:nvSpPr>
        <p:spPr>
          <a:xfrm>
            <a:off x="457200" y="228600"/>
            <a:ext cx="8229600" cy="1066800"/>
          </a:xfrm>
        </p:spPr>
        <p:txBody>
          <a:bodyPr/>
          <a:lstStyle/>
          <a:p>
            <a:pPr algn="ctr" eaLnBrk="1" hangingPunct="1"/>
            <a:r>
              <a:rPr lang="en-US" altLang="en-US" dirty="0">
                <a:effectLst>
                  <a:outerShdw blurRad="38100" dist="38100" dir="2700000" algn="tl">
                    <a:srgbClr val="000000">
                      <a:alpha val="43137"/>
                    </a:srgbClr>
                  </a:outerShdw>
                </a:effectLst>
              </a:rPr>
              <a:t>Matthew 13 Parables</a:t>
            </a:r>
          </a:p>
        </p:txBody>
      </p:sp>
      <p:sp>
        <p:nvSpPr>
          <p:cNvPr id="8195" name="Rectangle 3">
            <a:extLst>
              <a:ext uri="{FF2B5EF4-FFF2-40B4-BE49-F238E27FC236}">
                <a16:creationId xmlns:a16="http://schemas.microsoft.com/office/drawing/2014/main" id="{A1DCC3B3-4078-4DDA-A2E9-359B19885967}"/>
              </a:ext>
            </a:extLst>
          </p:cNvPr>
          <p:cNvSpPr>
            <a:spLocks noGrp="1" noChangeArrowheads="1"/>
          </p:cNvSpPr>
          <p:nvPr>
            <p:ph type="body" idx="4294967295"/>
          </p:nvPr>
        </p:nvSpPr>
        <p:spPr>
          <a:xfrm>
            <a:off x="914400" y="4495800"/>
            <a:ext cx="7315200" cy="2011362"/>
          </a:xfrm>
        </p:spPr>
        <p:txBody>
          <a:bodyPr/>
          <a:lstStyle/>
          <a:p>
            <a:pPr algn="ctr" eaLnBrk="1" hangingPunct="1">
              <a:lnSpc>
                <a:spcPct val="90000"/>
              </a:lnSpc>
              <a:buFont typeface="Wingdings" panose="05000000000000000000" pitchFamily="2" charset="2"/>
              <a:buNone/>
              <a:defRPr/>
            </a:pPr>
            <a:r>
              <a:rPr lang="en-US" dirty="0">
                <a:effectLst>
                  <a:outerShdw blurRad="38100" dist="38100" dir="2700000" algn="tl">
                    <a:srgbClr val="000000">
                      <a:alpha val="43137"/>
                    </a:srgbClr>
                  </a:outerShdw>
                </a:effectLst>
              </a:rPr>
              <a:t>The Hidden Treasure:</a:t>
            </a:r>
          </a:p>
          <a:p>
            <a:pPr algn="ctr" eaLnBrk="1" hangingPunct="1">
              <a:lnSpc>
                <a:spcPct val="90000"/>
              </a:lnSpc>
              <a:buFont typeface="Wingdings" panose="05000000000000000000" pitchFamily="2" charset="2"/>
              <a:buNone/>
              <a:defRPr/>
            </a:pPr>
            <a:r>
              <a:rPr lang="en-US" dirty="0">
                <a:effectLst>
                  <a:outerShdw blurRad="38100" dist="38100" dir="2700000" algn="tl">
                    <a:srgbClr val="000000">
                      <a:alpha val="43137"/>
                    </a:srgbClr>
                  </a:outerShdw>
                </a:effectLst>
              </a:rPr>
              <a:t>Israel will remain in unbelief only to be converted at the age’s conclusion</a:t>
            </a:r>
          </a:p>
        </p:txBody>
      </p:sp>
      <p:pic>
        <p:nvPicPr>
          <p:cNvPr id="63492" name="Picture 3">
            <a:extLst>
              <a:ext uri="{FF2B5EF4-FFF2-40B4-BE49-F238E27FC236}">
                <a16:creationId xmlns:a16="http://schemas.microsoft.com/office/drawing/2014/main" id="{64A0A1D8-4FAD-42DE-9186-E3B1D99CD6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8900" y="1600200"/>
            <a:ext cx="3886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103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143000"/>
          </a:xfrm>
        </p:spPr>
        <p:txBody>
          <a:bodyPr/>
          <a:lstStyle/>
          <a:p>
            <a:pPr algn="ctr" eaLnBrk="1" hangingPunct="1"/>
            <a:r>
              <a:rPr lang="en-US" altLang="en-US" sz="3400" dirty="0">
                <a:effectLst>
                  <a:outerShdw blurRad="38100" dist="38100" dir="2700000" algn="tl">
                    <a:srgbClr val="000000">
                      <a:alpha val="43137"/>
                    </a:srgbClr>
                  </a:outerShdw>
                </a:effectLst>
              </a:rPr>
              <a:t>Why The Earthen Treasure Parable Does Not Teach Personal Salvation</a:t>
            </a:r>
          </a:p>
        </p:txBody>
      </p:sp>
      <p:sp>
        <p:nvSpPr>
          <p:cNvPr id="16387" name="Rectangle 3"/>
          <p:cNvSpPr>
            <a:spLocks noGrp="1" noChangeArrowheads="1"/>
          </p:cNvSpPr>
          <p:nvPr>
            <p:ph type="body" sz="half" idx="2"/>
          </p:nvPr>
        </p:nvSpPr>
        <p:spPr>
          <a:xfrm>
            <a:off x="552450" y="1566472"/>
            <a:ext cx="8039100" cy="48768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The field is the world &amp; not Scripture (13:38)</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Man = JC &amp; not a sinner (13:24, 37, 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spoken of in private?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How is JC/Gospel hidden in the world? (13:36)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Why hide the Gospel after receiving it? (13:44)</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Works salvation (Matt. 13:44; Isa. 64:6)</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Sinner purchases the world? (13:38, 44)</a:t>
            </a:r>
          </a:p>
          <a:p>
            <a:pPr marL="463550" indent="-463550" eaLnBrk="1" hangingPunct="1">
              <a:spcBef>
                <a:spcPts val="0"/>
              </a:spcBef>
              <a:spcAft>
                <a:spcPts val="2400"/>
              </a:spcAft>
              <a:buSzPct val="100000"/>
              <a:buFont typeface="+mj-lt"/>
              <a:buAutoNum type="arabicPeriod"/>
              <a:defRPr/>
            </a:pPr>
            <a:endParaRPr lang="en-US" sz="30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96200" y="5105400"/>
            <a:ext cx="1181708" cy="1600200"/>
          </a:xfrm>
        </p:spPr>
      </p:pic>
    </p:spTree>
    <p:extLst>
      <p:ext uri="{BB962C8B-B14F-4D97-AF65-F5344CB8AC3E}">
        <p14:creationId xmlns:p14="http://schemas.microsoft.com/office/powerpoint/2010/main" val="3871018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44023" y="228600"/>
            <a:ext cx="8055954" cy="1295400"/>
          </a:xfrm>
        </p:spPr>
        <p:txBody>
          <a:bodyPr/>
          <a:lstStyle/>
          <a:p>
            <a:pPr algn="ctr" eaLnBrk="1" hangingPunct="1"/>
            <a:r>
              <a:rPr lang="en-US" altLang="en-US" sz="3200" dirty="0">
                <a:effectLst>
                  <a:outerShdw blurRad="38100" dist="38100" dir="2700000" algn="tl">
                    <a:srgbClr val="000000">
                      <a:alpha val="43137"/>
                    </a:srgbClr>
                  </a:outerShdw>
                </a:effectLst>
              </a:rPr>
              <a:t>Why The Earthen Treasure Parable Does Teach That </a:t>
            </a:r>
            <a:r>
              <a:rPr lang="en-US" sz="3200" dirty="0">
                <a:effectLst>
                  <a:outerShdw blurRad="38100" dist="38100" dir="2700000" algn="tl">
                    <a:srgbClr val="000000">
                      <a:alpha val="43137"/>
                    </a:srgbClr>
                  </a:outerShdw>
                </a:effectLst>
              </a:rPr>
              <a:t>Israel Will Remain in Unbelief  &amp; Only Converted at the Age’s Conclusion</a:t>
            </a:r>
            <a:endParaRPr lang="en-US" altLang="en-US" sz="32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85725" y="1828800"/>
            <a:ext cx="8972551" cy="4876800"/>
          </a:xfrm>
        </p:spPr>
        <p:txBody>
          <a:bodyPr/>
          <a:lstStyle/>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Man = JC (13:24, 37, 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Treasure = Israel &amp; not Church (Exod. 19:5; Deut. 14:2; 32:8; Ps. 135:4)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Hidden treasure = Israel’s apostasy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Uncovering of the treasure = kingdom offer (13:44)</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Re-hiding = Israel’s rejection of the offer (Matt. 12) &amp; discipline (Deut. 28:15-68)</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Purchase of the field = JC’s death for Israel (2 Pet. 2:1)</a:t>
            </a:r>
          </a:p>
          <a:p>
            <a:pPr marL="463550" indent="-4635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Implicit coming again = Israel’s conversion at the age’s conclusion (13:44)</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181286" y="1066800"/>
            <a:ext cx="810314" cy="1097280"/>
          </a:xfrm>
        </p:spPr>
      </p:pic>
    </p:spTree>
    <p:extLst>
      <p:ext uri="{BB962C8B-B14F-4D97-AF65-F5344CB8AC3E}">
        <p14:creationId xmlns:p14="http://schemas.microsoft.com/office/powerpoint/2010/main" val="3852412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 (NASB)</a:t>
            </a:r>
          </a:p>
          <a:p>
            <a:pPr algn="just">
              <a:spcBef>
                <a:spcPts val="600"/>
              </a:spcBef>
              <a:spcAft>
                <a:spcPts val="600"/>
              </a:spcAft>
            </a:pPr>
            <a:r>
              <a:rPr lang="en-US" altLang="en-US" sz="31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rPr>
              <a:t>”</a:t>
            </a:r>
            <a:endParaRPr lang="en-US" altLang="en-US" sz="31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73568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176052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9B5BEEA-6A05-47FA-B007-3A755291445C}"/>
              </a:ext>
            </a:extLst>
          </p:cNvPr>
          <p:cNvSpPr>
            <a:spLocks noGrp="1" noChangeArrowheads="1"/>
          </p:cNvSpPr>
          <p:nvPr>
            <p:ph type="title" idx="4294967295"/>
          </p:nvPr>
        </p:nvSpPr>
        <p:spPr>
          <a:xfrm>
            <a:off x="2019300" y="228600"/>
            <a:ext cx="5105400" cy="1143000"/>
          </a:xfrm>
        </p:spPr>
        <p:txBody>
          <a:bodyPr/>
          <a:lstStyle/>
          <a:p>
            <a:pPr algn="ctr" eaLnBrk="1" hangingPunct="1"/>
            <a:r>
              <a:rPr lang="en-US" altLang="en-US" dirty="0">
                <a:effectLst>
                  <a:outerShdw blurRad="38100" dist="38100" dir="2700000" algn="tl">
                    <a:srgbClr val="000000">
                      <a:alpha val="43137"/>
                    </a:srgbClr>
                  </a:outerShdw>
                </a:effectLst>
              </a:rPr>
              <a:t>Matthew 13 Parables</a:t>
            </a:r>
          </a:p>
        </p:txBody>
      </p:sp>
      <p:sp>
        <p:nvSpPr>
          <p:cNvPr id="8195" name="Rectangle 3">
            <a:extLst>
              <a:ext uri="{FF2B5EF4-FFF2-40B4-BE49-F238E27FC236}">
                <a16:creationId xmlns:a16="http://schemas.microsoft.com/office/drawing/2014/main" id="{5E23D643-238C-4224-9E47-F5AE93C605D2}"/>
              </a:ext>
            </a:extLst>
          </p:cNvPr>
          <p:cNvSpPr>
            <a:spLocks noGrp="1" noChangeArrowheads="1"/>
          </p:cNvSpPr>
          <p:nvPr>
            <p:ph type="body" idx="4294967295"/>
          </p:nvPr>
        </p:nvSpPr>
        <p:spPr>
          <a:xfrm>
            <a:off x="533400" y="5029201"/>
            <a:ext cx="8077200" cy="1066800"/>
          </a:xfrm>
        </p:spPr>
        <p:txBody>
          <a:bodyPr/>
          <a:lstStyle/>
          <a:p>
            <a:pPr algn="ctr" eaLnBrk="1" hangingPunct="1">
              <a:lnSpc>
                <a:spcPct val="90000"/>
              </a:lnSpc>
              <a:buFont typeface="Wingdings" panose="05000000000000000000" pitchFamily="2" charset="2"/>
              <a:buNone/>
              <a:defRPr/>
            </a:pPr>
            <a:r>
              <a:rPr lang="en-US" sz="2800" dirty="0">
                <a:effectLst>
                  <a:outerShdw blurRad="38100" dist="38100" dir="2700000" algn="tl">
                    <a:srgbClr val="000000">
                      <a:alpha val="43137"/>
                    </a:srgbClr>
                  </a:outerShdw>
                </a:effectLst>
              </a:rPr>
              <a:t>The Pearl of Great Price:</a:t>
            </a:r>
          </a:p>
          <a:p>
            <a:pPr algn="ctr" eaLnBrk="1" hangingPunct="1">
              <a:lnSpc>
                <a:spcPct val="90000"/>
              </a:lnSpc>
              <a:buFont typeface="Wingdings" panose="05000000000000000000" pitchFamily="2" charset="2"/>
              <a:buNone/>
              <a:defRPr/>
            </a:pPr>
            <a:r>
              <a:rPr lang="en-US" sz="2800" dirty="0">
                <a:effectLst>
                  <a:outerShdw blurRad="38100" dist="38100" dir="2700000" algn="tl">
                    <a:srgbClr val="000000">
                      <a:alpha val="43137"/>
                    </a:srgbClr>
                  </a:outerShdw>
                </a:effectLst>
              </a:rPr>
              <a:t>The Lord will gain a treasure from among the Gentiles</a:t>
            </a:r>
          </a:p>
        </p:txBody>
      </p:sp>
      <p:pic>
        <p:nvPicPr>
          <p:cNvPr id="2052" name="Picture 4">
            <a:extLst>
              <a:ext uri="{FF2B5EF4-FFF2-40B4-BE49-F238E27FC236}">
                <a16:creationId xmlns:a16="http://schemas.microsoft.com/office/drawing/2014/main" id="{115967BE-6725-474A-B7B7-7ADDD8B280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2057400"/>
            <a:ext cx="3657600" cy="2743200"/>
          </a:xfrm>
          <a:prstGeom prst="ellipse">
            <a:avLst/>
          </a:prstGeom>
          <a:ln>
            <a:noFill/>
          </a:ln>
          <a:effectLst>
            <a:softEdge rad="112500"/>
          </a:effectLst>
        </p:spPr>
      </p:pic>
    </p:spTree>
    <p:extLst>
      <p:ext uri="{BB962C8B-B14F-4D97-AF65-F5344CB8AC3E}">
        <p14:creationId xmlns:p14="http://schemas.microsoft.com/office/powerpoint/2010/main" val="2275404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Pearl of Great Price Does Not Teach Personal Salvation</a:t>
            </a:r>
          </a:p>
        </p:txBody>
      </p:sp>
      <p:sp>
        <p:nvSpPr>
          <p:cNvPr id="16387" name="Rectangle 3"/>
          <p:cNvSpPr>
            <a:spLocks noGrp="1" noChangeArrowheads="1"/>
          </p:cNvSpPr>
          <p:nvPr>
            <p:ph type="body" sz="half" idx="2"/>
          </p:nvPr>
        </p:nvSpPr>
        <p:spPr>
          <a:xfrm>
            <a:off x="152400" y="1828800"/>
            <a:ext cx="8839200" cy="3505200"/>
          </a:xfrm>
        </p:spPr>
        <p:txBody>
          <a:bodyPr/>
          <a:lstStyle/>
          <a:p>
            <a:pPr marL="463550" indent="-463550" eaLnBrk="1" hangingPunct="1">
              <a:spcBef>
                <a:spcPts val="0"/>
              </a:spcBef>
              <a:spcAft>
                <a:spcPts val="2400"/>
              </a:spcAft>
              <a:buSzPct val="100000"/>
              <a:buFont typeface="+mj-lt"/>
              <a:buAutoNum type="arabicPeriod"/>
              <a:defRPr/>
            </a:pPr>
            <a:r>
              <a:rPr lang="en-US" dirty="0"/>
              <a:t>Man = JC &amp; not a sinner (13:24, 37, 44, 45-46)</a:t>
            </a:r>
          </a:p>
          <a:p>
            <a:pPr marL="463550" indent="-463550" eaLnBrk="1" hangingPunct="1">
              <a:spcBef>
                <a:spcPts val="0"/>
              </a:spcBef>
              <a:spcAft>
                <a:spcPts val="2400"/>
              </a:spcAft>
              <a:buSzPct val="100000"/>
              <a:buFont typeface="+mj-lt"/>
              <a:buAutoNum type="arabicPeriod"/>
              <a:defRPr/>
            </a:pPr>
            <a:r>
              <a:rPr lang="en-US" dirty="0"/>
              <a:t>Works salvation (Isa. 64:6; Eph. 2:8-9; Rom. 6:23)</a:t>
            </a:r>
          </a:p>
          <a:p>
            <a:pPr marL="463550" indent="-463550" eaLnBrk="1" hangingPunct="1">
              <a:spcBef>
                <a:spcPts val="0"/>
              </a:spcBef>
              <a:spcAft>
                <a:spcPts val="2400"/>
              </a:spcAft>
              <a:buSzPct val="100000"/>
              <a:buFont typeface="+mj-lt"/>
              <a:buAutoNum type="arabicPeriod"/>
              <a:defRPr/>
            </a:pPr>
            <a:r>
              <a:rPr lang="en-US" dirty="0"/>
              <a:t>Men do not seek God (Gen. 3:8-10; Josh. 24:2-3; Luke 19:10; John 3;19-21; 16:7-11; 12;32; Rom. 3:11)</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3896739" y="4876800"/>
            <a:ext cx="1350522" cy="1828800"/>
          </a:xfrm>
        </p:spPr>
      </p:pic>
    </p:spTree>
    <p:extLst>
      <p:ext uri="{BB962C8B-B14F-4D97-AF65-F5344CB8AC3E}">
        <p14:creationId xmlns:p14="http://schemas.microsoft.com/office/powerpoint/2010/main" val="875114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40024" y="186694"/>
            <a:ext cx="8263953" cy="2023106"/>
          </a:xfrm>
        </p:spPr>
        <p:txBody>
          <a:bodyPr/>
          <a:lstStyle/>
          <a:p>
            <a:pPr algn="ctr" eaLnBrk="1" hangingPunct="1"/>
            <a:r>
              <a:rPr lang="en-US" altLang="en-US" sz="3600" dirty="0"/>
              <a:t>Why The Parable of the Pearl of Great Price Does Teach </a:t>
            </a:r>
            <a:r>
              <a:rPr lang="en-US" sz="3600" dirty="0"/>
              <a:t>That The Lord Will Gain a Treasure from Among the Gentiles</a:t>
            </a:r>
            <a:endParaRPr lang="en-US" altLang="en-US" sz="3600" dirty="0"/>
          </a:p>
        </p:txBody>
      </p:sp>
      <p:sp>
        <p:nvSpPr>
          <p:cNvPr id="16387" name="Rectangle 3"/>
          <p:cNvSpPr>
            <a:spLocks noGrp="1" noChangeArrowheads="1"/>
          </p:cNvSpPr>
          <p:nvPr>
            <p:ph type="body" sz="half" idx="2"/>
          </p:nvPr>
        </p:nvSpPr>
        <p:spPr>
          <a:xfrm>
            <a:off x="304800" y="2514600"/>
            <a:ext cx="8534400" cy="1295400"/>
          </a:xfrm>
        </p:spPr>
        <p:txBody>
          <a:bodyPr/>
          <a:lstStyle/>
          <a:p>
            <a:pPr marL="463550" indent="-463550" eaLnBrk="1" hangingPunct="1">
              <a:spcBef>
                <a:spcPts val="0"/>
              </a:spcBef>
              <a:spcAft>
                <a:spcPts val="2400"/>
              </a:spcAft>
              <a:buSzPct val="100000"/>
              <a:buFont typeface="+mj-lt"/>
              <a:buAutoNum type="arabicPeriod"/>
              <a:defRPr/>
            </a:pPr>
            <a:r>
              <a:rPr lang="en-US" dirty="0"/>
              <a:t>Man = JC &amp; not a sinner (13:24, 37, 44, 45-46)</a:t>
            </a:r>
          </a:p>
          <a:p>
            <a:pPr marL="463550" indent="-463550" eaLnBrk="1" hangingPunct="1">
              <a:spcBef>
                <a:spcPts val="0"/>
              </a:spcBef>
              <a:spcAft>
                <a:spcPts val="2400"/>
              </a:spcAft>
              <a:buSzPct val="100000"/>
              <a:buFont typeface="+mj-lt"/>
              <a:buAutoNum type="arabicPeriod"/>
              <a:defRPr/>
            </a:pPr>
            <a:r>
              <a:rPr lang="en-US" dirty="0"/>
              <a:t>Pearl = the Gentiles (13:45-46)</a:t>
            </a:r>
          </a:p>
        </p:txBody>
      </p:sp>
      <p:pic>
        <p:nvPicPr>
          <p:cNvPr id="7" name="Picture 4" descr="King_of_Kings[1]">
            <a:extLst>
              <a:ext uri="{FF2B5EF4-FFF2-40B4-BE49-F238E27FC236}">
                <a16:creationId xmlns:a16="http://schemas.microsoft.com/office/drawing/2014/main" id="{8AC02A30-8AA3-4715-A65C-43F5AC3ECF77}"/>
              </a:ext>
            </a:extLst>
          </p:cNvPr>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3896739" y="4876800"/>
            <a:ext cx="1350522" cy="1828800"/>
          </a:xfrm>
        </p:spPr>
      </p:pic>
    </p:spTree>
    <p:extLst>
      <p:ext uri="{BB962C8B-B14F-4D97-AF65-F5344CB8AC3E}">
        <p14:creationId xmlns:p14="http://schemas.microsoft.com/office/powerpoint/2010/main" val="4213366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b="1" dirty="0">
                <a:solidFill>
                  <a:srgbClr val="FFFFCC"/>
                </a:solidFill>
              </a:rPr>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543863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2BC1FA1-E195-4FC6-BAD6-6CD5FEA7BBB9}"/>
              </a:ext>
            </a:extLst>
          </p:cNvPr>
          <p:cNvSpPr>
            <a:spLocks noGrp="1" noChangeArrowheads="1"/>
          </p:cNvSpPr>
          <p:nvPr>
            <p:ph type="title" idx="4294967295"/>
          </p:nvPr>
        </p:nvSpPr>
        <p:spPr>
          <a:xfrm>
            <a:off x="533400" y="0"/>
            <a:ext cx="8229600" cy="1143000"/>
          </a:xfrm>
        </p:spPr>
        <p:txBody>
          <a:bodyPr/>
          <a:lstStyle/>
          <a:p>
            <a:pPr algn="ctr" eaLnBrk="1" hangingPunct="1"/>
            <a:r>
              <a:rPr lang="en-US" altLang="en-US" dirty="0"/>
              <a:t>Matthew 13 Parables</a:t>
            </a:r>
          </a:p>
        </p:txBody>
      </p:sp>
      <p:sp>
        <p:nvSpPr>
          <p:cNvPr id="8195" name="Rectangle 3">
            <a:extLst>
              <a:ext uri="{FF2B5EF4-FFF2-40B4-BE49-F238E27FC236}">
                <a16:creationId xmlns:a16="http://schemas.microsoft.com/office/drawing/2014/main" id="{8270AE16-D824-4EE8-AB14-45BD5E2B3639}"/>
              </a:ext>
            </a:extLst>
          </p:cNvPr>
          <p:cNvSpPr>
            <a:spLocks noGrp="1" noChangeArrowheads="1"/>
          </p:cNvSpPr>
          <p:nvPr>
            <p:ph type="body" idx="4294967295"/>
          </p:nvPr>
        </p:nvSpPr>
        <p:spPr>
          <a:xfrm>
            <a:off x="381000" y="4343400"/>
            <a:ext cx="8229600" cy="2163762"/>
          </a:xfrm>
        </p:spPr>
        <p:txBody>
          <a:bodyPr/>
          <a:lstStyle/>
          <a:p>
            <a:pPr algn="ctr" eaLnBrk="1" hangingPunct="1">
              <a:lnSpc>
                <a:spcPct val="90000"/>
              </a:lnSpc>
              <a:buFont typeface="Wingdings" panose="05000000000000000000" pitchFamily="2" charset="2"/>
              <a:buNone/>
              <a:defRPr/>
            </a:pPr>
            <a:r>
              <a:rPr lang="en-US" dirty="0"/>
              <a:t>The Dragnet:</a:t>
            </a:r>
          </a:p>
          <a:p>
            <a:pPr algn="ctr" eaLnBrk="1" hangingPunct="1">
              <a:lnSpc>
                <a:spcPct val="90000"/>
              </a:lnSpc>
              <a:buFont typeface="Wingdings" panose="05000000000000000000" pitchFamily="2" charset="2"/>
              <a:buNone/>
              <a:defRPr/>
            </a:pPr>
            <a:r>
              <a:rPr lang="en-US" dirty="0"/>
              <a:t>The coexistence of the righteous and the wicked only to be separated at the age’s conclusion</a:t>
            </a:r>
          </a:p>
        </p:txBody>
      </p:sp>
      <p:pic>
        <p:nvPicPr>
          <p:cNvPr id="65540" name="Picture 2">
            <a:extLst>
              <a:ext uri="{FF2B5EF4-FFF2-40B4-BE49-F238E27FC236}">
                <a16:creationId xmlns:a16="http://schemas.microsoft.com/office/drawing/2014/main" id="{5AA3CB01-EE5E-4D9E-91CF-1FAEDCEC4F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5587" y="1143000"/>
            <a:ext cx="370522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928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Dragnet Does Not Teach Personal Salvation</a:t>
            </a:r>
          </a:p>
        </p:txBody>
      </p:sp>
      <p:sp>
        <p:nvSpPr>
          <p:cNvPr id="16387" name="Rectangle 3"/>
          <p:cNvSpPr>
            <a:spLocks noGrp="1" noChangeArrowheads="1"/>
          </p:cNvSpPr>
          <p:nvPr>
            <p:ph type="body" sz="half" idx="2"/>
          </p:nvPr>
        </p:nvSpPr>
        <p:spPr>
          <a:xfrm>
            <a:off x="200025" y="1828800"/>
            <a:ext cx="8743950" cy="4648200"/>
          </a:xfrm>
        </p:spPr>
        <p:txBody>
          <a:bodyPr/>
          <a:lstStyle/>
          <a:p>
            <a:pPr marL="463550" indent="-463550" eaLnBrk="1" hangingPunct="1">
              <a:spcBef>
                <a:spcPts val="0"/>
              </a:spcBef>
              <a:spcAft>
                <a:spcPts val="1800"/>
              </a:spcAft>
              <a:buSzPct val="100000"/>
              <a:buFont typeface="+mj-lt"/>
              <a:buAutoNum type="arabicPeriod"/>
              <a:defRPr/>
            </a:pPr>
            <a:r>
              <a:rPr lang="en-US" sz="3000" dirty="0"/>
              <a:t>Co-existence of good and evil</a:t>
            </a:r>
            <a:endParaRPr lang="en-US" sz="3000" i="1" dirty="0"/>
          </a:p>
          <a:p>
            <a:pPr marL="463550" indent="-463550" eaLnBrk="1" hangingPunct="1">
              <a:spcBef>
                <a:spcPts val="0"/>
              </a:spcBef>
              <a:spcAft>
                <a:spcPts val="1800"/>
              </a:spcAft>
              <a:buSzPct val="100000"/>
              <a:buFont typeface="+mj-lt"/>
              <a:buAutoNum type="arabicPeriod"/>
              <a:defRPr/>
            </a:pPr>
            <a:r>
              <a:rPr lang="en-US" sz="3000" dirty="0"/>
              <a:t>Counterfeit sowing (13:39) despite many salvations</a:t>
            </a:r>
          </a:p>
          <a:p>
            <a:pPr marL="463550" indent="-463550" eaLnBrk="1" hangingPunct="1">
              <a:spcBef>
                <a:spcPts val="0"/>
              </a:spcBef>
              <a:spcAft>
                <a:spcPts val="1800"/>
              </a:spcAft>
              <a:buSzPct val="100000"/>
              <a:buFont typeface="+mj-lt"/>
              <a:buAutoNum type="arabicPeriod"/>
              <a:defRPr/>
            </a:pPr>
            <a:r>
              <a:rPr lang="en-US" sz="3000" dirty="0"/>
              <a:t>Giant net of bad fish (“every kind,” “filled,” “drew”)</a:t>
            </a:r>
          </a:p>
          <a:p>
            <a:pPr marL="463550" indent="-463550" eaLnBrk="1" hangingPunct="1">
              <a:spcBef>
                <a:spcPts val="0"/>
              </a:spcBef>
              <a:spcAft>
                <a:spcPts val="1800"/>
              </a:spcAft>
              <a:buSzPct val="100000"/>
              <a:buFont typeface="+mj-lt"/>
              <a:buAutoNum type="arabicPeriod"/>
              <a:defRPr/>
            </a:pPr>
            <a:r>
              <a:rPr lang="en-US" sz="3000" dirty="0"/>
              <a:t>No separation until age’s conclusion (13:48-49)</a:t>
            </a:r>
          </a:p>
          <a:p>
            <a:pPr marL="463550" indent="-463550" eaLnBrk="1" hangingPunct="1">
              <a:spcBef>
                <a:spcPts val="0"/>
              </a:spcBef>
              <a:spcAft>
                <a:spcPts val="1800"/>
              </a:spcAft>
              <a:buSzPct val="100000"/>
              <a:buFont typeface="+mj-lt"/>
              <a:buAutoNum type="arabicPeriod"/>
              <a:defRPr/>
            </a:pPr>
            <a:r>
              <a:rPr lang="en-US" sz="3000" dirty="0"/>
              <a:t>Same message as the Wheat &amp; Tares</a:t>
            </a:r>
          </a:p>
          <a:p>
            <a:pPr marL="0" indent="0" eaLnBrk="1" hangingPunct="1">
              <a:spcBef>
                <a:spcPts val="0"/>
              </a:spcBef>
              <a:spcAft>
                <a:spcPts val="2400"/>
              </a:spcAft>
              <a:buSzPct val="100000"/>
              <a:buNone/>
              <a:defRPr/>
            </a:pPr>
            <a:endParaRPr lang="en-US" dirty="0"/>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99142" y="914400"/>
            <a:ext cx="1237979" cy="1676400"/>
          </a:xfrm>
        </p:spPr>
      </p:pic>
    </p:spTree>
    <p:extLst>
      <p:ext uri="{BB962C8B-B14F-4D97-AF65-F5344CB8AC3E}">
        <p14:creationId xmlns:p14="http://schemas.microsoft.com/office/powerpoint/2010/main" val="1610952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Dragnet Does Not Teach Personal Salvation</a:t>
            </a:r>
          </a:p>
        </p:txBody>
      </p:sp>
      <p:sp>
        <p:nvSpPr>
          <p:cNvPr id="16387" name="Rectangle 3"/>
          <p:cNvSpPr>
            <a:spLocks noGrp="1" noChangeArrowheads="1"/>
          </p:cNvSpPr>
          <p:nvPr>
            <p:ph type="body" sz="half" idx="2"/>
          </p:nvPr>
        </p:nvSpPr>
        <p:spPr>
          <a:xfrm>
            <a:off x="200025" y="1828800"/>
            <a:ext cx="8743950" cy="4648200"/>
          </a:xfrm>
        </p:spPr>
        <p:txBody>
          <a:bodyPr/>
          <a:lstStyle/>
          <a:p>
            <a:pPr marL="463550" indent="-463550" eaLnBrk="1" hangingPunct="1">
              <a:spcBef>
                <a:spcPts val="0"/>
              </a:spcBef>
              <a:spcAft>
                <a:spcPts val="1800"/>
              </a:spcAft>
              <a:buSzPct val="100000"/>
              <a:buFont typeface="+mj-lt"/>
              <a:buAutoNum type="arabicPeriod"/>
              <a:defRPr/>
            </a:pPr>
            <a:r>
              <a:rPr lang="en-US" sz="3000" b="1" u="sng" dirty="0">
                <a:solidFill>
                  <a:srgbClr val="FFFFCC"/>
                </a:solidFill>
              </a:rPr>
              <a:t>Co-existence of good and evil</a:t>
            </a:r>
          </a:p>
          <a:p>
            <a:pPr marL="463550" indent="-463550" eaLnBrk="1" hangingPunct="1">
              <a:spcBef>
                <a:spcPts val="0"/>
              </a:spcBef>
              <a:spcAft>
                <a:spcPts val="1800"/>
              </a:spcAft>
              <a:buSzPct val="100000"/>
              <a:buFont typeface="+mj-lt"/>
              <a:buAutoNum type="arabicPeriod"/>
              <a:defRPr/>
            </a:pPr>
            <a:r>
              <a:rPr lang="en-US" sz="3000" dirty="0"/>
              <a:t>Counterfeit sowing (13:39) despite many salvations</a:t>
            </a:r>
          </a:p>
          <a:p>
            <a:pPr marL="463550" indent="-463550" eaLnBrk="1" hangingPunct="1">
              <a:spcBef>
                <a:spcPts val="0"/>
              </a:spcBef>
              <a:spcAft>
                <a:spcPts val="1800"/>
              </a:spcAft>
              <a:buSzPct val="100000"/>
              <a:buFont typeface="+mj-lt"/>
              <a:buAutoNum type="arabicPeriod"/>
              <a:defRPr/>
            </a:pPr>
            <a:r>
              <a:rPr lang="en-US" sz="3000" dirty="0"/>
              <a:t>Giant net of bad fish (“every kind,” “filled,” “drew”)</a:t>
            </a:r>
          </a:p>
          <a:p>
            <a:pPr marL="463550" indent="-463550" eaLnBrk="1" hangingPunct="1">
              <a:spcBef>
                <a:spcPts val="0"/>
              </a:spcBef>
              <a:spcAft>
                <a:spcPts val="1800"/>
              </a:spcAft>
              <a:buSzPct val="100000"/>
              <a:buFont typeface="+mj-lt"/>
              <a:buAutoNum type="arabicPeriod"/>
              <a:defRPr/>
            </a:pPr>
            <a:r>
              <a:rPr lang="en-US" sz="3000" dirty="0"/>
              <a:t>No separation until age’s conclusion (13:48-49)</a:t>
            </a:r>
          </a:p>
          <a:p>
            <a:pPr marL="463550" indent="-463550" eaLnBrk="1" hangingPunct="1">
              <a:spcBef>
                <a:spcPts val="0"/>
              </a:spcBef>
              <a:spcAft>
                <a:spcPts val="1800"/>
              </a:spcAft>
              <a:buSzPct val="100000"/>
              <a:buFont typeface="+mj-lt"/>
              <a:buAutoNum type="arabicPeriod"/>
              <a:defRPr/>
            </a:pPr>
            <a:r>
              <a:rPr lang="en-US" sz="3000" dirty="0"/>
              <a:t>Same message as the Wheat &amp; Tares</a:t>
            </a:r>
          </a:p>
          <a:p>
            <a:pPr marL="0" indent="0" eaLnBrk="1" hangingPunct="1">
              <a:spcBef>
                <a:spcPts val="0"/>
              </a:spcBef>
              <a:spcAft>
                <a:spcPts val="2400"/>
              </a:spcAft>
              <a:buSzPct val="100000"/>
              <a:buNone/>
              <a:defRPr/>
            </a:pPr>
            <a:endParaRPr lang="en-US" dirty="0"/>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86638" y="914399"/>
            <a:ext cx="1250484" cy="1693333"/>
          </a:xfrm>
        </p:spPr>
      </p:pic>
    </p:spTree>
    <p:extLst>
      <p:ext uri="{BB962C8B-B14F-4D97-AF65-F5344CB8AC3E}">
        <p14:creationId xmlns:p14="http://schemas.microsoft.com/office/powerpoint/2010/main" val="138478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Dragnet Does Not Teach Personal Salvation</a:t>
            </a:r>
          </a:p>
        </p:txBody>
      </p:sp>
      <p:sp>
        <p:nvSpPr>
          <p:cNvPr id="16387" name="Rectangle 3"/>
          <p:cNvSpPr>
            <a:spLocks noGrp="1" noChangeArrowheads="1"/>
          </p:cNvSpPr>
          <p:nvPr>
            <p:ph type="body" sz="half" idx="2"/>
          </p:nvPr>
        </p:nvSpPr>
        <p:spPr>
          <a:xfrm>
            <a:off x="200024" y="1828800"/>
            <a:ext cx="8867775" cy="4648200"/>
          </a:xfrm>
        </p:spPr>
        <p:txBody>
          <a:bodyPr/>
          <a:lstStyle/>
          <a:p>
            <a:pPr marL="463550" indent="-463550" eaLnBrk="1" hangingPunct="1">
              <a:spcBef>
                <a:spcPts val="0"/>
              </a:spcBef>
              <a:spcAft>
                <a:spcPts val="1800"/>
              </a:spcAft>
              <a:buSzPct val="100000"/>
              <a:buFont typeface="+mj-lt"/>
              <a:buAutoNum type="arabicPeriod"/>
              <a:defRPr/>
            </a:pPr>
            <a:r>
              <a:rPr lang="en-US" sz="3000" dirty="0"/>
              <a:t>Co-existence of good and evil</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rPr>
              <a:t>Counterfeit sowing (13:39) despite many salvations</a:t>
            </a:r>
          </a:p>
          <a:p>
            <a:pPr marL="463550" indent="-463550" eaLnBrk="1" hangingPunct="1">
              <a:spcBef>
                <a:spcPts val="0"/>
              </a:spcBef>
              <a:spcAft>
                <a:spcPts val="1800"/>
              </a:spcAft>
              <a:buSzPct val="100000"/>
              <a:buFont typeface="+mj-lt"/>
              <a:buAutoNum type="arabicPeriod"/>
              <a:defRPr/>
            </a:pPr>
            <a:r>
              <a:rPr lang="en-US" sz="3000" dirty="0"/>
              <a:t>Giant net of bad fish (“every kind,” “filled,” “drew”)</a:t>
            </a:r>
          </a:p>
          <a:p>
            <a:pPr marL="463550" indent="-463550" eaLnBrk="1" hangingPunct="1">
              <a:spcBef>
                <a:spcPts val="0"/>
              </a:spcBef>
              <a:spcAft>
                <a:spcPts val="1800"/>
              </a:spcAft>
              <a:buSzPct val="100000"/>
              <a:buFont typeface="+mj-lt"/>
              <a:buAutoNum type="arabicPeriod"/>
              <a:defRPr/>
            </a:pPr>
            <a:r>
              <a:rPr lang="en-US" sz="3000" dirty="0"/>
              <a:t>No separation until age’s conclusion (13:48-49)</a:t>
            </a:r>
          </a:p>
          <a:p>
            <a:pPr marL="463550" indent="-463550" eaLnBrk="1" hangingPunct="1">
              <a:spcBef>
                <a:spcPts val="0"/>
              </a:spcBef>
              <a:spcAft>
                <a:spcPts val="1800"/>
              </a:spcAft>
              <a:buSzPct val="100000"/>
              <a:buFont typeface="+mj-lt"/>
              <a:buAutoNum type="arabicPeriod"/>
              <a:defRPr/>
            </a:pPr>
            <a:r>
              <a:rPr lang="en-US" sz="3000" dirty="0"/>
              <a:t>Same message as the Wheat &amp; Tares</a:t>
            </a:r>
          </a:p>
          <a:p>
            <a:pPr marL="0" indent="0" eaLnBrk="1" hangingPunct="1">
              <a:spcBef>
                <a:spcPts val="0"/>
              </a:spcBef>
              <a:spcAft>
                <a:spcPts val="2400"/>
              </a:spcAft>
              <a:buSzPct val="100000"/>
              <a:buNone/>
              <a:defRPr/>
            </a:pPr>
            <a:endParaRPr lang="en-US" dirty="0"/>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99142" y="914400"/>
            <a:ext cx="1237979" cy="1676400"/>
          </a:xfrm>
        </p:spPr>
      </p:pic>
    </p:spTree>
    <p:extLst>
      <p:ext uri="{BB962C8B-B14F-4D97-AF65-F5344CB8AC3E}">
        <p14:creationId xmlns:p14="http://schemas.microsoft.com/office/powerpoint/2010/main" val="4204376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Dragnet Does Not Teach Personal Salvation</a:t>
            </a:r>
          </a:p>
        </p:txBody>
      </p:sp>
      <p:sp>
        <p:nvSpPr>
          <p:cNvPr id="16387" name="Rectangle 3"/>
          <p:cNvSpPr>
            <a:spLocks noGrp="1" noChangeArrowheads="1"/>
          </p:cNvSpPr>
          <p:nvPr>
            <p:ph type="body" sz="half" idx="2"/>
          </p:nvPr>
        </p:nvSpPr>
        <p:spPr>
          <a:xfrm>
            <a:off x="200024" y="1828800"/>
            <a:ext cx="8867775" cy="4648200"/>
          </a:xfrm>
        </p:spPr>
        <p:txBody>
          <a:bodyPr/>
          <a:lstStyle/>
          <a:p>
            <a:pPr marL="463550" indent="-463550" eaLnBrk="1" hangingPunct="1">
              <a:spcBef>
                <a:spcPts val="0"/>
              </a:spcBef>
              <a:spcAft>
                <a:spcPts val="1800"/>
              </a:spcAft>
              <a:buSzPct val="100000"/>
              <a:buFont typeface="+mj-lt"/>
              <a:buAutoNum type="arabicPeriod"/>
              <a:defRPr/>
            </a:pPr>
            <a:r>
              <a:rPr lang="en-US" sz="3000" dirty="0"/>
              <a:t>Co-existence of good and evil</a:t>
            </a:r>
          </a:p>
          <a:p>
            <a:pPr marL="463550" indent="-463550" eaLnBrk="1" hangingPunct="1">
              <a:spcBef>
                <a:spcPts val="0"/>
              </a:spcBef>
              <a:spcAft>
                <a:spcPts val="1800"/>
              </a:spcAft>
              <a:buSzPct val="100000"/>
              <a:buFont typeface="+mj-lt"/>
              <a:buAutoNum type="arabicPeriod"/>
              <a:defRPr/>
            </a:pPr>
            <a:r>
              <a:rPr lang="en-US" sz="3000" dirty="0"/>
              <a:t>Counterfeit sowing (13:39) despite many salvations</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rPr>
              <a:t>Giant net of bad fish (“every kind,” “filled,” “drew”)</a:t>
            </a:r>
          </a:p>
          <a:p>
            <a:pPr marL="463550" indent="-463550" eaLnBrk="1" hangingPunct="1">
              <a:spcBef>
                <a:spcPts val="0"/>
              </a:spcBef>
              <a:spcAft>
                <a:spcPts val="1800"/>
              </a:spcAft>
              <a:buSzPct val="100000"/>
              <a:buFont typeface="+mj-lt"/>
              <a:buAutoNum type="arabicPeriod"/>
              <a:defRPr/>
            </a:pPr>
            <a:r>
              <a:rPr lang="en-US" sz="3000" dirty="0"/>
              <a:t>No separation until age’s conclusion (13:48-49)</a:t>
            </a:r>
          </a:p>
          <a:p>
            <a:pPr marL="463550" indent="-463550" eaLnBrk="1" hangingPunct="1">
              <a:spcBef>
                <a:spcPts val="0"/>
              </a:spcBef>
              <a:spcAft>
                <a:spcPts val="1800"/>
              </a:spcAft>
              <a:buSzPct val="100000"/>
              <a:buFont typeface="+mj-lt"/>
              <a:buAutoNum type="arabicPeriod"/>
              <a:defRPr/>
            </a:pPr>
            <a:r>
              <a:rPr lang="en-US" sz="3000" dirty="0"/>
              <a:t>Same message as the Wheat &amp; Tares</a:t>
            </a:r>
          </a:p>
          <a:p>
            <a:pPr marL="0" indent="0" eaLnBrk="1" hangingPunct="1">
              <a:spcBef>
                <a:spcPts val="0"/>
              </a:spcBef>
              <a:spcAft>
                <a:spcPts val="2400"/>
              </a:spcAft>
              <a:buSzPct val="100000"/>
              <a:buNone/>
              <a:defRPr/>
            </a:pPr>
            <a:endParaRPr lang="en-US" dirty="0"/>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42872" y="914400"/>
            <a:ext cx="1294250" cy="1752600"/>
          </a:xfrm>
        </p:spPr>
      </p:pic>
    </p:spTree>
    <p:extLst>
      <p:ext uri="{BB962C8B-B14F-4D97-AF65-F5344CB8AC3E}">
        <p14:creationId xmlns:p14="http://schemas.microsoft.com/office/powerpoint/2010/main" val="416994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56531196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2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371600"/>
            <a:ext cx="82296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cs typeface="Calibri" panose="020F0502020204030204" pitchFamily="34" charset="0"/>
              </a:rPr>
              <a:t>The result is that there is a </a:t>
            </a:r>
            <a:r>
              <a:rPr lang="en-US" sz="2800" i="1" dirty="0">
                <a:latin typeface="Calibri" panose="020F0502020204030204" pitchFamily="34" charset="0"/>
                <a:cs typeface="Calibri" panose="020F0502020204030204" pitchFamily="34" charset="0"/>
              </a:rPr>
              <a:t>mixed</a:t>
            </a:r>
            <a:r>
              <a:rPr lang="en-US" sz="2800" dirty="0">
                <a:latin typeface="Calibri" panose="020F0502020204030204" pitchFamily="34" charset="0"/>
                <a:cs typeface="Calibri" panose="020F0502020204030204" pitchFamily="34" charset="0"/>
              </a:rPr>
              <a:t> profession. The net gathers in ‘</a:t>
            </a:r>
            <a:r>
              <a:rPr lang="en-US" sz="2800" i="1" dirty="0">
                <a:latin typeface="Calibri" panose="020F0502020204030204" pitchFamily="34" charset="0"/>
                <a:cs typeface="Calibri" panose="020F0502020204030204" pitchFamily="34" charset="0"/>
              </a:rPr>
              <a:t>of</a:t>
            </a:r>
            <a:r>
              <a:rPr lang="en-US" sz="2800" dirty="0">
                <a:latin typeface="Calibri" panose="020F0502020204030204" pitchFamily="34" charset="0"/>
                <a:cs typeface="Calibri" panose="020F0502020204030204" pitchFamily="34" charset="0"/>
              </a:rPr>
              <a:t> every kind.’ Just as at the beginning of the age there were the wheat and tares, so at the end of the age (to which this parable conducts us) there are bad fish as well as good. Now . . . the fact that this net gathered in bad fishes as well as good ones was </a:t>
            </a:r>
            <a:r>
              <a:rPr lang="en-US" sz="2800" i="1" dirty="0">
                <a:latin typeface="Calibri" panose="020F0502020204030204" pitchFamily="34" charset="0"/>
                <a:cs typeface="Calibri" panose="020F0502020204030204" pitchFamily="34" charset="0"/>
              </a:rPr>
              <a:t>no reflection</a:t>
            </a:r>
            <a:r>
              <a:rPr lang="en-US" sz="2800" dirty="0">
                <a:latin typeface="Calibri" panose="020F0502020204030204" pitchFamily="34" charset="0"/>
                <a:cs typeface="Calibri" panose="020F0502020204030204" pitchFamily="34" charset="0"/>
              </a:rPr>
              <a:t> upon the skill of the fishermen. But on the other hand, they </a:t>
            </a:r>
            <a:r>
              <a:rPr lang="en-US" sz="2800" i="1" dirty="0">
                <a:latin typeface="Calibri" panose="020F0502020204030204" pitchFamily="34" charset="0"/>
                <a:cs typeface="Calibri" panose="020F0502020204030204" pitchFamily="34" charset="0"/>
              </a:rPr>
              <a:t>were</a:t>
            </a:r>
            <a:r>
              <a:rPr lang="en-US" sz="2800" dirty="0">
                <a:latin typeface="Calibri" panose="020F0502020204030204" pitchFamily="34" charset="0"/>
                <a:cs typeface="Calibri" panose="020F0502020204030204" pitchFamily="34" charset="0"/>
              </a:rPr>
              <a:t> responsible to distinguish between the good and the bad fish </a:t>
            </a:r>
            <a:r>
              <a:rPr lang="en-US" sz="2800" i="1" dirty="0">
                <a:latin typeface="Calibri" panose="020F0502020204030204" pitchFamily="34" charset="0"/>
                <a:cs typeface="Calibri" panose="020F0502020204030204" pitchFamily="34" charset="0"/>
              </a:rPr>
              <a:t>after</a:t>
            </a:r>
            <a:r>
              <a:rPr lang="en-US" sz="2800" dirty="0">
                <a:latin typeface="Calibri" panose="020F0502020204030204" pitchFamily="34" charset="0"/>
                <a:cs typeface="Calibri" panose="020F0502020204030204" pitchFamily="34" charset="0"/>
              </a:rPr>
              <a:t> they had entered the net, and they were responsible to separate the one from the other</a:t>
            </a:r>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18182"/>
            <a:ext cx="7962899"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FE6C211-F60E-4AB2-B8A5-D441D78F24E9}"/>
                  </a:ext>
                </a:extLst>
              </p14:cNvPr>
              <p14:cNvContentPartPr/>
              <p14:nvPr/>
            </p14:nvContentPartPr>
            <p14:xfrm>
              <a:off x="6321212" y="596226"/>
              <a:ext cx="180" cy="180"/>
            </p14:xfrm>
          </p:contentPart>
        </mc:Choice>
        <mc:Fallback xmlns="">
          <p:pic>
            <p:nvPicPr>
              <p:cNvPr id="2" name="Ink 1">
                <a:extLst>
                  <a:ext uri="{FF2B5EF4-FFF2-40B4-BE49-F238E27FC236}">
                    <a16:creationId xmlns:a16="http://schemas.microsoft.com/office/drawing/2014/main" id="{3FE6C211-F60E-4AB2-B8A5-D441D78F24E9}"/>
                  </a:ext>
                </a:extLst>
              </p:cNvPr>
              <p:cNvPicPr/>
              <p:nvPr/>
            </p:nvPicPr>
            <p:blipFill>
              <a:blip r:embed="rId3"/>
              <a:stretch>
                <a:fillRect/>
              </a:stretch>
            </p:blipFill>
            <p:spPr>
              <a:xfrm>
                <a:off x="6319052" y="594066"/>
                <a:ext cx="450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0EEAF88-A4EA-400A-8E8A-3775B2D22D25}"/>
                  </a:ext>
                </a:extLst>
              </p14:cNvPr>
              <p14:cNvContentPartPr/>
              <p14:nvPr/>
            </p14:nvContentPartPr>
            <p14:xfrm>
              <a:off x="6468812" y="488406"/>
              <a:ext cx="180" cy="22860"/>
            </p14:xfrm>
          </p:contentPart>
        </mc:Choice>
        <mc:Fallback xmlns="">
          <p:pic>
            <p:nvPicPr>
              <p:cNvPr id="4" name="Ink 3">
                <a:extLst>
                  <a:ext uri="{FF2B5EF4-FFF2-40B4-BE49-F238E27FC236}">
                    <a16:creationId xmlns:a16="http://schemas.microsoft.com/office/drawing/2014/main" id="{C0EEAF88-A4EA-400A-8E8A-3775B2D22D25}"/>
                  </a:ext>
                </a:extLst>
              </p:cNvPr>
              <p:cNvPicPr/>
              <p:nvPr/>
            </p:nvPicPr>
            <p:blipFill>
              <a:blip r:embed="rId5"/>
              <a:stretch>
                <a:fillRect/>
              </a:stretch>
            </p:blipFill>
            <p:spPr>
              <a:xfrm>
                <a:off x="6466652" y="484186"/>
                <a:ext cx="4500" cy="3130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A0C482F-EC93-4158-BE25-BAB235E0EB28}"/>
                  </a:ext>
                </a:extLst>
              </p14:cNvPr>
              <p14:cNvContentPartPr/>
              <p14:nvPr/>
            </p14:nvContentPartPr>
            <p14:xfrm>
              <a:off x="6338312" y="584886"/>
              <a:ext cx="11520" cy="5940"/>
            </p14:xfrm>
          </p:contentPart>
        </mc:Choice>
        <mc:Fallback xmlns="">
          <p:pic>
            <p:nvPicPr>
              <p:cNvPr id="5" name="Ink 4">
                <a:extLst>
                  <a:ext uri="{FF2B5EF4-FFF2-40B4-BE49-F238E27FC236}">
                    <a16:creationId xmlns:a16="http://schemas.microsoft.com/office/drawing/2014/main" id="{DA0C482F-EC93-4158-BE25-BAB235E0EB28}"/>
                  </a:ext>
                </a:extLst>
              </p:cNvPr>
              <p:cNvPicPr/>
              <p:nvPr/>
            </p:nvPicPr>
            <p:blipFill>
              <a:blip r:embed="rId7"/>
              <a:stretch>
                <a:fillRect/>
              </a:stretch>
            </p:blipFill>
            <p:spPr>
              <a:xfrm>
                <a:off x="6334123" y="580693"/>
                <a:ext cx="19898" cy="143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A8E667C-3EDD-400F-9807-EFF7E7E97686}"/>
                  </a:ext>
                </a:extLst>
              </p14:cNvPr>
              <p14:cNvContentPartPr/>
              <p14:nvPr/>
            </p14:nvContentPartPr>
            <p14:xfrm>
              <a:off x="5225012" y="493986"/>
              <a:ext cx="39960" cy="11520"/>
            </p14:xfrm>
          </p:contentPart>
        </mc:Choice>
        <mc:Fallback xmlns="">
          <p:pic>
            <p:nvPicPr>
              <p:cNvPr id="6" name="Ink 5">
                <a:extLst>
                  <a:ext uri="{FF2B5EF4-FFF2-40B4-BE49-F238E27FC236}">
                    <a16:creationId xmlns:a16="http://schemas.microsoft.com/office/drawing/2014/main" id="{9A8E667C-3EDD-400F-9807-EFF7E7E97686}"/>
                  </a:ext>
                </a:extLst>
              </p:cNvPr>
              <p:cNvPicPr/>
              <p:nvPr/>
            </p:nvPicPr>
            <p:blipFill>
              <a:blip r:embed="rId9"/>
              <a:stretch>
                <a:fillRect/>
              </a:stretch>
            </p:blipFill>
            <p:spPr>
              <a:xfrm>
                <a:off x="5220692" y="489797"/>
                <a:ext cx="48600" cy="19898"/>
              </a:xfrm>
              <a:prstGeom prst="rect">
                <a:avLst/>
              </a:prstGeom>
            </p:spPr>
          </p:pic>
        </mc:Fallback>
      </mc:AlternateContent>
    </p:spTree>
    <p:extLst>
      <p:ext uri="{BB962C8B-B14F-4D97-AF65-F5344CB8AC3E}">
        <p14:creationId xmlns:p14="http://schemas.microsoft.com/office/powerpoint/2010/main" val="1903156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Dragnet Does Not Teach Personal Salvation</a:t>
            </a:r>
          </a:p>
        </p:txBody>
      </p:sp>
      <p:sp>
        <p:nvSpPr>
          <p:cNvPr id="16387" name="Rectangle 3"/>
          <p:cNvSpPr>
            <a:spLocks noGrp="1" noChangeArrowheads="1"/>
          </p:cNvSpPr>
          <p:nvPr>
            <p:ph type="body" sz="half" idx="2"/>
          </p:nvPr>
        </p:nvSpPr>
        <p:spPr>
          <a:xfrm>
            <a:off x="200024" y="1828800"/>
            <a:ext cx="8867775" cy="4648200"/>
          </a:xfrm>
        </p:spPr>
        <p:txBody>
          <a:bodyPr/>
          <a:lstStyle/>
          <a:p>
            <a:pPr marL="463550" indent="-463550" eaLnBrk="1" hangingPunct="1">
              <a:spcBef>
                <a:spcPts val="0"/>
              </a:spcBef>
              <a:spcAft>
                <a:spcPts val="1800"/>
              </a:spcAft>
              <a:buSzPct val="100000"/>
              <a:buFont typeface="+mj-lt"/>
              <a:buAutoNum type="arabicPeriod"/>
              <a:defRPr/>
            </a:pPr>
            <a:r>
              <a:rPr lang="en-US" sz="3000" dirty="0"/>
              <a:t>Co-existence of good and evil</a:t>
            </a:r>
          </a:p>
          <a:p>
            <a:pPr marL="463550" indent="-463550" eaLnBrk="1" hangingPunct="1">
              <a:spcBef>
                <a:spcPts val="0"/>
              </a:spcBef>
              <a:spcAft>
                <a:spcPts val="1800"/>
              </a:spcAft>
              <a:buSzPct val="100000"/>
              <a:buFont typeface="+mj-lt"/>
              <a:buAutoNum type="arabicPeriod"/>
              <a:defRPr/>
            </a:pPr>
            <a:r>
              <a:rPr lang="en-US" sz="3000" dirty="0"/>
              <a:t>Counterfeit sowing (13:39) despite many salvations</a:t>
            </a:r>
          </a:p>
          <a:p>
            <a:pPr marL="463550" indent="-463550" eaLnBrk="1" hangingPunct="1">
              <a:spcBef>
                <a:spcPts val="0"/>
              </a:spcBef>
              <a:spcAft>
                <a:spcPts val="1800"/>
              </a:spcAft>
              <a:buSzPct val="100000"/>
              <a:buFont typeface="+mj-lt"/>
              <a:buAutoNum type="arabicPeriod"/>
              <a:defRPr/>
            </a:pPr>
            <a:r>
              <a:rPr lang="en-US" sz="3000" dirty="0"/>
              <a:t>Giant net of bad fish (“every kind,” “filled,” “drew”)</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rPr>
              <a:t>No separation until age’s conclusion (13:48-49)</a:t>
            </a:r>
          </a:p>
          <a:p>
            <a:pPr marL="463550" indent="-463550" eaLnBrk="1" hangingPunct="1">
              <a:spcBef>
                <a:spcPts val="0"/>
              </a:spcBef>
              <a:spcAft>
                <a:spcPts val="1800"/>
              </a:spcAft>
              <a:buSzPct val="100000"/>
              <a:buFont typeface="+mj-lt"/>
              <a:buAutoNum type="arabicPeriod"/>
              <a:defRPr/>
            </a:pPr>
            <a:r>
              <a:rPr lang="en-US" sz="3000" dirty="0"/>
              <a:t>Same message as the Wheat &amp; Tares</a:t>
            </a:r>
          </a:p>
          <a:p>
            <a:pPr marL="0" indent="0" eaLnBrk="1" hangingPunct="1">
              <a:spcBef>
                <a:spcPts val="0"/>
              </a:spcBef>
              <a:spcAft>
                <a:spcPts val="2400"/>
              </a:spcAft>
              <a:buSzPct val="100000"/>
              <a:buNone/>
              <a:defRPr/>
            </a:pPr>
            <a:endParaRPr lang="en-US" dirty="0"/>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99142" y="914400"/>
            <a:ext cx="1237979" cy="1676400"/>
          </a:xfrm>
        </p:spPr>
      </p:pic>
    </p:spTree>
    <p:extLst>
      <p:ext uri="{BB962C8B-B14F-4D97-AF65-F5344CB8AC3E}">
        <p14:creationId xmlns:p14="http://schemas.microsoft.com/office/powerpoint/2010/main" val="4098219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Dragnet Does Not Teach Personal Salvation</a:t>
            </a:r>
          </a:p>
        </p:txBody>
      </p:sp>
      <p:sp>
        <p:nvSpPr>
          <p:cNvPr id="16387" name="Rectangle 3"/>
          <p:cNvSpPr>
            <a:spLocks noGrp="1" noChangeArrowheads="1"/>
          </p:cNvSpPr>
          <p:nvPr>
            <p:ph type="body" sz="half" idx="2"/>
          </p:nvPr>
        </p:nvSpPr>
        <p:spPr>
          <a:xfrm>
            <a:off x="200024" y="1828800"/>
            <a:ext cx="8867775" cy="4648200"/>
          </a:xfrm>
        </p:spPr>
        <p:txBody>
          <a:bodyPr/>
          <a:lstStyle/>
          <a:p>
            <a:pPr marL="463550" indent="-463550" eaLnBrk="1" hangingPunct="1">
              <a:spcBef>
                <a:spcPts val="0"/>
              </a:spcBef>
              <a:spcAft>
                <a:spcPts val="1800"/>
              </a:spcAft>
              <a:buSzPct val="100000"/>
              <a:buFont typeface="+mj-lt"/>
              <a:buAutoNum type="arabicPeriod"/>
              <a:defRPr/>
            </a:pPr>
            <a:r>
              <a:rPr lang="en-US" sz="3000" dirty="0"/>
              <a:t>Co-existence of good and evil</a:t>
            </a:r>
          </a:p>
          <a:p>
            <a:pPr marL="463550" indent="-463550" eaLnBrk="1" hangingPunct="1">
              <a:spcBef>
                <a:spcPts val="0"/>
              </a:spcBef>
              <a:spcAft>
                <a:spcPts val="1800"/>
              </a:spcAft>
              <a:buSzPct val="100000"/>
              <a:buFont typeface="+mj-lt"/>
              <a:buAutoNum type="arabicPeriod"/>
              <a:defRPr/>
            </a:pPr>
            <a:r>
              <a:rPr lang="en-US" sz="3000" dirty="0"/>
              <a:t>Counterfeit sowing (13:39) despite many salvations</a:t>
            </a:r>
          </a:p>
          <a:p>
            <a:pPr marL="463550" indent="-463550" eaLnBrk="1" hangingPunct="1">
              <a:spcBef>
                <a:spcPts val="0"/>
              </a:spcBef>
              <a:spcAft>
                <a:spcPts val="1800"/>
              </a:spcAft>
              <a:buSzPct val="100000"/>
              <a:buFont typeface="+mj-lt"/>
              <a:buAutoNum type="arabicPeriod"/>
              <a:defRPr/>
            </a:pPr>
            <a:r>
              <a:rPr lang="en-US" sz="3000" dirty="0"/>
              <a:t>Giant net of bad fish (“every kind,” “filled,” “drew”)</a:t>
            </a:r>
          </a:p>
          <a:p>
            <a:pPr marL="463550" indent="-463550" eaLnBrk="1" hangingPunct="1">
              <a:spcBef>
                <a:spcPts val="0"/>
              </a:spcBef>
              <a:spcAft>
                <a:spcPts val="1800"/>
              </a:spcAft>
              <a:buSzPct val="100000"/>
              <a:buFont typeface="+mj-lt"/>
              <a:buAutoNum type="arabicPeriod"/>
              <a:defRPr/>
            </a:pPr>
            <a:r>
              <a:rPr lang="en-US" sz="3000" dirty="0"/>
              <a:t>No separation until age’s conclusion (13:48-49)</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rPr>
              <a:t>Same message as the Wheat &amp; Tares</a:t>
            </a:r>
          </a:p>
          <a:p>
            <a:pPr marL="0" indent="0" eaLnBrk="1" hangingPunct="1">
              <a:spcBef>
                <a:spcPts val="0"/>
              </a:spcBef>
              <a:spcAft>
                <a:spcPts val="2400"/>
              </a:spcAft>
              <a:buSzPct val="100000"/>
              <a:buNone/>
              <a:defRPr/>
            </a:pPr>
            <a:endParaRPr lang="en-US" dirty="0"/>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99144" y="914400"/>
            <a:ext cx="1237978" cy="1676400"/>
          </a:xfrm>
        </p:spPr>
      </p:pic>
    </p:spTree>
    <p:extLst>
      <p:ext uri="{BB962C8B-B14F-4D97-AF65-F5344CB8AC3E}">
        <p14:creationId xmlns:p14="http://schemas.microsoft.com/office/powerpoint/2010/main" val="2377543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b="1" u="sng" dirty="0">
                <a:solidFill>
                  <a:srgbClr val="FFFFCC"/>
                </a:solidFill>
                <a:effectLst>
                  <a:outerShdw blurRad="38100" dist="38100" dir="2700000" algn="tl">
                    <a:srgbClr val="000000">
                      <a:alpha val="43137"/>
                    </a:srgbClr>
                  </a:outerShdw>
                </a:effectLst>
                <a:ea typeface="+mn-ea"/>
                <a:cs typeface="+mn-cs"/>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663947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228600" y="1600200"/>
            <a:ext cx="5715000" cy="4449763"/>
          </a:xfrm>
        </p:spPr>
        <p:txBody>
          <a:bodyPr/>
          <a:lstStyle/>
          <a:p>
            <a:pPr eaLnBrk="1" hangingPunct="1">
              <a:lnSpc>
                <a:spcPct val="90000"/>
              </a:lnSpc>
              <a:spcBef>
                <a:spcPts val="0"/>
              </a:spcBef>
              <a:spcAft>
                <a:spcPts val="2400"/>
              </a:spcAft>
              <a:buNone/>
              <a:defRPr/>
            </a:pPr>
            <a:r>
              <a:rPr lang="en-US" sz="3400" dirty="0">
                <a:effectLst>
                  <a:outerShdw blurRad="38100" dist="38100" dir="2700000" algn="tl">
                    <a:srgbClr val="000000">
                      <a:alpha val="43137"/>
                    </a:srgbClr>
                  </a:outerShdw>
                </a:effectLst>
              </a:rPr>
              <a:t>Wheat &amp; Tares:</a:t>
            </a:r>
          </a:p>
          <a:p>
            <a:pPr marL="0" indent="0" algn="just" eaLnBrk="1" hangingPunct="1">
              <a:lnSpc>
                <a:spcPct val="90000"/>
              </a:lnSpc>
              <a:spcBef>
                <a:spcPts val="0"/>
              </a:spcBef>
              <a:spcAft>
                <a:spcPts val="2400"/>
              </a:spcAft>
              <a:buNone/>
              <a:defRPr/>
            </a:pPr>
            <a:r>
              <a:rPr lang="en-US" sz="3400" dirty="0">
                <a:effectLst>
                  <a:outerShdw blurRad="38100" dist="38100" dir="2700000" algn="tl">
                    <a:srgbClr val="000000">
                      <a:alpha val="43137"/>
                    </a:srgbClr>
                  </a:outerShdw>
                </a:effectLst>
              </a:rPr>
              <a:t>Difficult to distinguish between the saved and the unsaved within professing Christendom</a:t>
            </a:r>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1736103"/>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3FC7970-72DF-4D24-9C0D-3B676A08C63D}"/>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Matthew 13 Parables</a:t>
            </a:r>
          </a:p>
        </p:txBody>
      </p:sp>
    </p:spTree>
    <p:extLst>
      <p:ext uri="{BB962C8B-B14F-4D97-AF65-F5344CB8AC3E}">
        <p14:creationId xmlns:p14="http://schemas.microsoft.com/office/powerpoint/2010/main" val="211257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effectLst>
                  <a:outerShdw blurRad="38100" dist="38100" dir="2700000" algn="tl">
                    <a:srgbClr val="000000">
                      <a:alpha val="43137"/>
                    </a:srgbClr>
                  </a:outerShdw>
                </a:effectLst>
              </a:rPr>
              <a:t>Why The Parable of the Wheat and the Tares Does Not Teach Kingdom Now Theology</a:t>
            </a:r>
          </a:p>
        </p:txBody>
      </p:sp>
      <p:sp>
        <p:nvSpPr>
          <p:cNvPr id="16387" name="Rectangle 3"/>
          <p:cNvSpPr>
            <a:spLocks noGrp="1" noChangeArrowheads="1"/>
          </p:cNvSpPr>
          <p:nvPr>
            <p:ph type="body" sz="half" idx="2"/>
          </p:nvPr>
        </p:nvSpPr>
        <p:spPr>
          <a:xfrm>
            <a:off x="152400" y="1676400"/>
            <a:ext cx="6477000" cy="4876800"/>
          </a:xfrm>
        </p:spPr>
        <p:txBody>
          <a:bodyPr/>
          <a:lstStyle/>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Both grow together (13:30)</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The Tares will increase (13:30)</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No separation until the end of the age (13:39-43)</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Satan is active (13:25, 28, 38-39)</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Kingdom to be established at age’s conclusion (13:43)</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63090" y="2057400"/>
            <a:ext cx="2025785" cy="2743200"/>
          </a:xfrm>
        </p:spPr>
      </p:pic>
    </p:spTree>
    <p:extLst>
      <p:ext uri="{BB962C8B-B14F-4D97-AF65-F5344CB8AC3E}">
        <p14:creationId xmlns:p14="http://schemas.microsoft.com/office/powerpoint/2010/main" val="1202184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76200"/>
            <a:ext cx="9105901" cy="1371600"/>
          </a:xfrm>
        </p:spPr>
        <p:txBody>
          <a:bodyPr/>
          <a:lstStyle/>
          <a:p>
            <a:pPr algn="ctr" eaLnBrk="1" hangingPunct="1"/>
            <a:r>
              <a:rPr lang="en-US" altLang="en-US" sz="3200" dirty="0">
                <a:effectLst>
                  <a:outerShdw blurRad="38100" dist="38100" dir="2700000" algn="tl">
                    <a:srgbClr val="000000">
                      <a:alpha val="43137"/>
                    </a:srgbClr>
                  </a:outerShdw>
                </a:effectLst>
              </a:rPr>
              <a:t>Why The Rapture is not Found in Matthew’s Gospel</a:t>
            </a:r>
          </a:p>
        </p:txBody>
      </p:sp>
      <p:sp>
        <p:nvSpPr>
          <p:cNvPr id="16387" name="Rectangle 3"/>
          <p:cNvSpPr>
            <a:spLocks noGrp="1" noChangeArrowheads="1"/>
          </p:cNvSpPr>
          <p:nvPr>
            <p:ph type="body" sz="half" idx="2"/>
          </p:nvPr>
        </p:nvSpPr>
        <p:spPr>
          <a:xfrm>
            <a:off x="38099" y="990600"/>
            <a:ext cx="9105901" cy="4876800"/>
          </a:xfrm>
        </p:spPr>
        <p:txBody>
          <a:bodyPr/>
          <a:lstStyle/>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Those taken are unbelievers taken into judgment (13:49-50, 41-43; 25:46)</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Those left behind enter the kingdom (24:36-41)</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The Rapture involves the opposite (1 Thess. 4:13-18)</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Second Advent  at end of Tribulation focus</a:t>
            </a:r>
          </a:p>
          <a:p>
            <a:pPr marL="463550" indent="-46355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Inter-advent age is broader than the Church Age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924800" y="5209116"/>
            <a:ext cx="972252" cy="1316567"/>
          </a:xfrm>
        </p:spPr>
      </p:pic>
    </p:spTree>
    <p:extLst>
      <p:ext uri="{BB962C8B-B14F-4D97-AF65-F5344CB8AC3E}">
        <p14:creationId xmlns:p14="http://schemas.microsoft.com/office/powerpoint/2010/main" val="855391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b="1" dirty="0">
                <a:solidFill>
                  <a:srgbClr val="FFFFCC"/>
                </a:solidFill>
              </a:rPr>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687866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E302D06-0900-4EDF-B2A8-BAA78E09070D}"/>
              </a:ext>
            </a:extLst>
          </p:cNvPr>
          <p:cNvSpPr>
            <a:spLocks noGrp="1" noChangeArrowheads="1"/>
          </p:cNvSpPr>
          <p:nvPr>
            <p:ph type="body" idx="4294967295"/>
          </p:nvPr>
        </p:nvSpPr>
        <p:spPr>
          <a:xfrm>
            <a:off x="457200" y="4343400"/>
            <a:ext cx="8229600" cy="1981200"/>
          </a:xfrm>
        </p:spPr>
        <p:txBody>
          <a:bodyPr/>
          <a:lstStyle/>
          <a:p>
            <a:pPr algn="ctr" eaLnBrk="1" hangingPunct="1">
              <a:buFont typeface="Wingdings" panose="05000000000000000000" pitchFamily="2" charset="2"/>
              <a:buNone/>
              <a:defRPr/>
            </a:pPr>
            <a:r>
              <a:rPr lang="en-US" sz="2800" dirty="0"/>
              <a:t>The Householder:</a:t>
            </a:r>
          </a:p>
          <a:p>
            <a:pPr algn="ctr" eaLnBrk="1" hangingPunct="1">
              <a:buFont typeface="Wingdings" panose="05000000000000000000" pitchFamily="2" charset="2"/>
              <a:buNone/>
              <a:defRPr/>
            </a:pPr>
            <a:r>
              <a:rPr lang="en-US" sz="2800" dirty="0"/>
              <a:t>These NT truths must be considered alongside OT revelation to comprehend the totality of God’s kingdom agenda</a:t>
            </a:r>
          </a:p>
        </p:txBody>
      </p:sp>
      <p:pic>
        <p:nvPicPr>
          <p:cNvPr id="1030" name="Picture 6">
            <a:extLst>
              <a:ext uri="{FF2B5EF4-FFF2-40B4-BE49-F238E27FC236}">
                <a16:creationId xmlns:a16="http://schemas.microsoft.com/office/drawing/2014/main" id="{9CDB4941-BD68-4FF3-B8F9-DD3D31E3045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1447800"/>
            <a:ext cx="3657600" cy="2729653"/>
          </a:xfrm>
          <a:prstGeom prst="rect">
            <a:avLst/>
          </a:prstGeom>
          <a:ln>
            <a:noFill/>
          </a:ln>
          <a:effectLst>
            <a:softEdge rad="112500"/>
          </a:effectLst>
        </p:spPr>
      </p:pic>
      <p:sp>
        <p:nvSpPr>
          <p:cNvPr id="5" name="Rectangle 2">
            <a:extLst>
              <a:ext uri="{FF2B5EF4-FFF2-40B4-BE49-F238E27FC236}">
                <a16:creationId xmlns:a16="http://schemas.microsoft.com/office/drawing/2014/main" id="{2D7B3E41-69F4-4BD3-AC65-06A8E8156144}"/>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Matthew 13 Parables</a:t>
            </a:r>
          </a:p>
        </p:txBody>
      </p:sp>
    </p:spTree>
    <p:extLst>
      <p:ext uri="{BB962C8B-B14F-4D97-AF65-F5344CB8AC3E}">
        <p14:creationId xmlns:p14="http://schemas.microsoft.com/office/powerpoint/2010/main" val="64061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2907" y="1155680"/>
            <a:ext cx="8478187" cy="2862322"/>
          </a:xfrm>
          <a:prstGeom prst="rect">
            <a:avLst/>
          </a:prstGeom>
        </p:spPr>
        <p:txBody>
          <a:bodyPr wrap="square">
            <a:spAutoFit/>
          </a:bodyPr>
          <a:lstStyle/>
          <a:p>
            <a:pPr algn="just"/>
            <a:r>
              <a:rPr lang="en-US" sz="3600" dirty="0">
                <a:latin typeface="Calibri" panose="020F0502020204030204" pitchFamily="34" charset="0"/>
                <a:cs typeface="Calibri" panose="020F0502020204030204" pitchFamily="34" charset="0"/>
              </a:rPr>
              <a:t>“The parable of the householder in verse 52 is the concluding parable, in which Jesus was saying that the disciples were responsible to teach these new truths as well as the old truths of the Old Testament.”</a:t>
            </a:r>
          </a:p>
        </p:txBody>
      </p:sp>
      <p:sp>
        <p:nvSpPr>
          <p:cNvPr id="8" name="TextBox 7"/>
          <p:cNvSpPr txBox="1"/>
          <p:nvPr/>
        </p:nvSpPr>
        <p:spPr>
          <a:xfrm>
            <a:off x="723900" y="6135469"/>
            <a:ext cx="76962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Stanley D. Toussaint and Jay A. Quine, “No, Not Yet: The Contingency of God’s Promised Kingdom,” </a:t>
            </a:r>
            <a:r>
              <a:rPr lang="en-US" sz="1800" i="1" dirty="0">
                <a:latin typeface="Calibri" panose="020F0502020204030204" pitchFamily="34" charset="0"/>
                <a:cs typeface="Calibri" panose="020F0502020204030204" pitchFamily="34" charset="0"/>
              </a:rPr>
              <a:t>Bibliotheca Sacra</a:t>
            </a:r>
            <a:r>
              <a:rPr lang="en-US" sz="1800" dirty="0">
                <a:latin typeface="Calibri" panose="020F0502020204030204" pitchFamily="34" charset="0"/>
                <a:cs typeface="Calibri" panose="020F0502020204030204" pitchFamily="34" charset="0"/>
              </a:rPr>
              <a:t> 164 (April–June 2007): 139.</a:t>
            </a:r>
          </a:p>
        </p:txBody>
      </p:sp>
      <p:sp>
        <p:nvSpPr>
          <p:cNvPr id="3" name="Rectangle 2"/>
          <p:cNvSpPr/>
          <p:nvPr/>
        </p:nvSpPr>
        <p:spPr>
          <a:xfrm>
            <a:off x="590550" y="218182"/>
            <a:ext cx="7962899" cy="707886"/>
          </a:xfrm>
          <a:prstGeom prst="rect">
            <a:avLst/>
          </a:prstGeom>
        </p:spPr>
        <p:txBody>
          <a:bodyPr wrap="square">
            <a:spAutoFit/>
          </a:bodyPr>
          <a:lstStyle/>
          <a:p>
            <a:pPr algn="ct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Toussaint and Quine</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FE6C211-F60E-4AB2-B8A5-D441D78F24E9}"/>
                  </a:ext>
                </a:extLst>
              </p14:cNvPr>
              <p14:cNvContentPartPr/>
              <p14:nvPr/>
            </p14:nvContentPartPr>
            <p14:xfrm>
              <a:off x="6321212" y="596226"/>
              <a:ext cx="180" cy="180"/>
            </p14:xfrm>
          </p:contentPart>
        </mc:Choice>
        <mc:Fallback xmlns="">
          <p:pic>
            <p:nvPicPr>
              <p:cNvPr id="2" name="Ink 1">
                <a:extLst>
                  <a:ext uri="{FF2B5EF4-FFF2-40B4-BE49-F238E27FC236}">
                    <a16:creationId xmlns:a16="http://schemas.microsoft.com/office/drawing/2014/main" id="{3FE6C211-F60E-4AB2-B8A5-D441D78F24E9}"/>
                  </a:ext>
                </a:extLst>
              </p:cNvPr>
              <p:cNvPicPr/>
              <p:nvPr/>
            </p:nvPicPr>
            <p:blipFill>
              <a:blip r:embed="rId3"/>
              <a:stretch>
                <a:fillRect/>
              </a:stretch>
            </p:blipFill>
            <p:spPr>
              <a:xfrm>
                <a:off x="6319052" y="594066"/>
                <a:ext cx="450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0EEAF88-A4EA-400A-8E8A-3775B2D22D25}"/>
                  </a:ext>
                </a:extLst>
              </p14:cNvPr>
              <p14:cNvContentPartPr/>
              <p14:nvPr/>
            </p14:nvContentPartPr>
            <p14:xfrm>
              <a:off x="6468812" y="488406"/>
              <a:ext cx="180" cy="22860"/>
            </p14:xfrm>
          </p:contentPart>
        </mc:Choice>
        <mc:Fallback xmlns="">
          <p:pic>
            <p:nvPicPr>
              <p:cNvPr id="4" name="Ink 3">
                <a:extLst>
                  <a:ext uri="{FF2B5EF4-FFF2-40B4-BE49-F238E27FC236}">
                    <a16:creationId xmlns:a16="http://schemas.microsoft.com/office/drawing/2014/main" id="{C0EEAF88-A4EA-400A-8E8A-3775B2D22D25}"/>
                  </a:ext>
                </a:extLst>
              </p:cNvPr>
              <p:cNvPicPr/>
              <p:nvPr/>
            </p:nvPicPr>
            <p:blipFill>
              <a:blip r:embed="rId5"/>
              <a:stretch>
                <a:fillRect/>
              </a:stretch>
            </p:blipFill>
            <p:spPr>
              <a:xfrm>
                <a:off x="6466652" y="484186"/>
                <a:ext cx="4500" cy="3130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A0C482F-EC93-4158-BE25-BAB235E0EB28}"/>
                  </a:ext>
                </a:extLst>
              </p14:cNvPr>
              <p14:cNvContentPartPr/>
              <p14:nvPr/>
            </p14:nvContentPartPr>
            <p14:xfrm>
              <a:off x="6338312" y="584886"/>
              <a:ext cx="11520" cy="5940"/>
            </p14:xfrm>
          </p:contentPart>
        </mc:Choice>
        <mc:Fallback xmlns="">
          <p:pic>
            <p:nvPicPr>
              <p:cNvPr id="5" name="Ink 4">
                <a:extLst>
                  <a:ext uri="{FF2B5EF4-FFF2-40B4-BE49-F238E27FC236}">
                    <a16:creationId xmlns:a16="http://schemas.microsoft.com/office/drawing/2014/main" id="{DA0C482F-EC93-4158-BE25-BAB235E0EB28}"/>
                  </a:ext>
                </a:extLst>
              </p:cNvPr>
              <p:cNvPicPr/>
              <p:nvPr/>
            </p:nvPicPr>
            <p:blipFill>
              <a:blip r:embed="rId7"/>
              <a:stretch>
                <a:fillRect/>
              </a:stretch>
            </p:blipFill>
            <p:spPr>
              <a:xfrm>
                <a:off x="6334123" y="580693"/>
                <a:ext cx="19898" cy="143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A8E667C-3EDD-400F-9807-EFF7E7E97686}"/>
                  </a:ext>
                </a:extLst>
              </p14:cNvPr>
              <p14:cNvContentPartPr/>
              <p14:nvPr/>
            </p14:nvContentPartPr>
            <p14:xfrm>
              <a:off x="5225012" y="493986"/>
              <a:ext cx="39960" cy="11520"/>
            </p14:xfrm>
          </p:contentPart>
        </mc:Choice>
        <mc:Fallback xmlns="">
          <p:pic>
            <p:nvPicPr>
              <p:cNvPr id="6" name="Ink 5">
                <a:extLst>
                  <a:ext uri="{FF2B5EF4-FFF2-40B4-BE49-F238E27FC236}">
                    <a16:creationId xmlns:a16="http://schemas.microsoft.com/office/drawing/2014/main" id="{9A8E667C-3EDD-400F-9807-EFF7E7E97686}"/>
                  </a:ext>
                </a:extLst>
              </p:cNvPr>
              <p:cNvPicPr/>
              <p:nvPr/>
            </p:nvPicPr>
            <p:blipFill>
              <a:blip r:embed="rId9"/>
              <a:stretch>
                <a:fillRect/>
              </a:stretch>
            </p:blipFill>
            <p:spPr>
              <a:xfrm>
                <a:off x="5220692" y="489797"/>
                <a:ext cx="48600" cy="19898"/>
              </a:xfrm>
              <a:prstGeom prst="rect">
                <a:avLst/>
              </a:prstGeom>
            </p:spPr>
          </p:pic>
        </mc:Fallback>
      </mc:AlternateContent>
      <p:pic>
        <p:nvPicPr>
          <p:cNvPr id="10" name="Picture 9">
            <a:extLst>
              <a:ext uri="{FF2B5EF4-FFF2-40B4-BE49-F238E27FC236}">
                <a16:creationId xmlns:a16="http://schemas.microsoft.com/office/drawing/2014/main" id="{AB3DDE36-85BE-4E9D-801B-316A991E520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137875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300922653"/>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61950" y="228600"/>
            <a:ext cx="8420101" cy="685800"/>
          </a:xfrm>
        </p:spPr>
        <p:txBody>
          <a:bodyPr/>
          <a:lstStyle/>
          <a:p>
            <a:pPr algn="ctr" eaLnBrk="1" hangingPunct="1"/>
            <a:r>
              <a:rPr lang="en-US" altLang="en-US" sz="3600" dirty="0"/>
              <a:t>Summation of the Matthew 13 Parables</a:t>
            </a:r>
          </a:p>
        </p:txBody>
      </p:sp>
      <p:sp>
        <p:nvSpPr>
          <p:cNvPr id="16387" name="Rectangle 3"/>
          <p:cNvSpPr>
            <a:spLocks noGrp="1" noChangeArrowheads="1"/>
          </p:cNvSpPr>
          <p:nvPr>
            <p:ph type="body" sz="half" idx="2"/>
          </p:nvPr>
        </p:nvSpPr>
        <p:spPr>
          <a:xfrm>
            <a:off x="266700" y="1143000"/>
            <a:ext cx="8610600" cy="4953000"/>
          </a:xfrm>
        </p:spPr>
        <p:txBody>
          <a:bodyPr/>
          <a:lstStyle/>
          <a:p>
            <a:pPr marL="463550" indent="-463550" eaLnBrk="1" hangingPunct="1">
              <a:spcBef>
                <a:spcPts val="0"/>
              </a:spcBef>
              <a:spcAft>
                <a:spcPts val="900"/>
              </a:spcAft>
              <a:buSzPct val="100000"/>
              <a:buFont typeface="+mj-lt"/>
              <a:buAutoNum type="arabicPeriod"/>
              <a:defRPr/>
            </a:pPr>
            <a:r>
              <a:rPr lang="en-US" sz="3000" dirty="0"/>
              <a:t>Current age is not the kingdom</a:t>
            </a:r>
          </a:p>
          <a:p>
            <a:pPr marL="463550" indent="-463550" eaLnBrk="1" hangingPunct="1">
              <a:spcBef>
                <a:spcPts val="0"/>
              </a:spcBef>
              <a:spcAft>
                <a:spcPts val="900"/>
              </a:spcAft>
              <a:buSzPct val="100000"/>
              <a:buFont typeface="+mj-lt"/>
              <a:buAutoNum type="arabicPeriod"/>
              <a:defRPr/>
            </a:pPr>
            <a:r>
              <a:rPr lang="en-US" sz="3000" dirty="0"/>
              <a:t>Age of counterfeit sowing &amp; satanic activity (13:39)</a:t>
            </a:r>
          </a:p>
          <a:p>
            <a:pPr marL="463550" indent="-463550" eaLnBrk="1" hangingPunct="1">
              <a:spcBef>
                <a:spcPts val="0"/>
              </a:spcBef>
              <a:spcAft>
                <a:spcPts val="900"/>
              </a:spcAft>
              <a:buSzPct val="100000"/>
              <a:buFont typeface="+mj-lt"/>
              <a:buAutoNum type="arabicPeriod"/>
              <a:defRPr/>
            </a:pPr>
            <a:r>
              <a:rPr lang="en-US" sz="3000" dirty="0"/>
              <a:t>Outer hindrances (13:20-22)</a:t>
            </a:r>
          </a:p>
          <a:p>
            <a:pPr marL="463550" indent="-463550" eaLnBrk="1" hangingPunct="1">
              <a:spcBef>
                <a:spcPts val="0"/>
              </a:spcBef>
              <a:spcAft>
                <a:spcPts val="900"/>
              </a:spcAft>
              <a:buSzPct val="100000"/>
              <a:buFont typeface="+mj-lt"/>
              <a:buAutoNum type="arabicPeriod"/>
              <a:defRPr/>
            </a:pPr>
            <a:r>
              <a:rPr lang="en-US" sz="3000" dirty="0"/>
              <a:t>Hardness to the Gospel (13:23)</a:t>
            </a:r>
          </a:p>
          <a:p>
            <a:pPr marL="463550" indent="-463550" eaLnBrk="1" hangingPunct="1">
              <a:spcBef>
                <a:spcPts val="0"/>
              </a:spcBef>
              <a:spcAft>
                <a:spcPts val="900"/>
              </a:spcAft>
              <a:buSzPct val="100000"/>
              <a:buFont typeface="+mj-lt"/>
              <a:buAutoNum type="arabicPeriod"/>
              <a:defRPr/>
            </a:pPr>
            <a:r>
              <a:rPr lang="en-US" sz="3000" dirty="0"/>
              <a:t>Co-existence of good and evil</a:t>
            </a:r>
          </a:p>
          <a:p>
            <a:pPr marL="463550" indent="-463550" eaLnBrk="1" hangingPunct="1">
              <a:spcBef>
                <a:spcPts val="0"/>
              </a:spcBef>
              <a:spcAft>
                <a:spcPts val="900"/>
              </a:spcAft>
              <a:buSzPct val="100000"/>
              <a:buFont typeface="+mj-lt"/>
              <a:buAutoNum type="arabicPeriod"/>
              <a:defRPr/>
            </a:pPr>
            <a:r>
              <a:rPr lang="en-US" sz="3000" dirty="0"/>
              <a:t>God’s program becomes worldly (13:32)</a:t>
            </a:r>
          </a:p>
          <a:p>
            <a:pPr marL="463550" indent="-463550" eaLnBrk="1" hangingPunct="1">
              <a:spcBef>
                <a:spcPts val="0"/>
              </a:spcBef>
              <a:spcAft>
                <a:spcPts val="900"/>
              </a:spcAft>
              <a:buSzPct val="100000"/>
              <a:buFont typeface="+mj-lt"/>
              <a:buAutoNum type="arabicPeriod"/>
              <a:defRPr/>
            </a:pPr>
            <a:r>
              <a:rPr lang="en-US" sz="3000" dirty="0"/>
              <a:t>Internal corruption (13:33)</a:t>
            </a:r>
          </a:p>
          <a:p>
            <a:pPr marL="463550" indent="-463550" eaLnBrk="1" hangingPunct="1">
              <a:spcBef>
                <a:spcPts val="0"/>
              </a:spcBef>
              <a:spcAft>
                <a:spcPts val="900"/>
              </a:spcAft>
              <a:buSzPct val="100000"/>
              <a:buFont typeface="+mj-lt"/>
              <a:buAutoNum type="arabicPeriod"/>
              <a:defRPr/>
            </a:pPr>
            <a:r>
              <a:rPr lang="en-US" sz="3000" dirty="0"/>
              <a:t>God is at work (13:23-24, 44-46)</a:t>
            </a:r>
          </a:p>
          <a:p>
            <a:pPr marL="463550" indent="-463550" eaLnBrk="1" hangingPunct="1">
              <a:spcBef>
                <a:spcPts val="0"/>
              </a:spcBef>
              <a:spcAft>
                <a:spcPts val="900"/>
              </a:spcAft>
              <a:buSzPct val="100000"/>
              <a:buFont typeface="+mj-lt"/>
              <a:buAutoNum type="arabicPeriod"/>
              <a:defRPr/>
            </a:pPr>
            <a:r>
              <a:rPr lang="en-US" sz="3000" dirty="0"/>
              <a:t>Israel is hidden (13:44; 23:39)</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89754" y="2971800"/>
            <a:ext cx="1688154" cy="2286000"/>
          </a:xfrm>
        </p:spPr>
      </p:pic>
    </p:spTree>
    <p:extLst>
      <p:ext uri="{BB962C8B-B14F-4D97-AF65-F5344CB8AC3E}">
        <p14:creationId xmlns:p14="http://schemas.microsoft.com/office/powerpoint/2010/main" val="1834381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effectLst>
                  <a:outerShdw blurRad="38100" dist="38100" dir="2700000" algn="tl">
                    <a:srgbClr val="000000">
                      <a:alpha val="43137"/>
                    </a:srgbClr>
                  </a:outerShdw>
                </a:effectLst>
              </a:rPr>
              <a:t>Why Matthew 13 Does Not Teach a Mystery Form of the Kingdom</a:t>
            </a:r>
          </a:p>
        </p:txBody>
      </p:sp>
      <p:sp>
        <p:nvSpPr>
          <p:cNvPr id="16387" name="Rectangle 3"/>
          <p:cNvSpPr>
            <a:spLocks noGrp="1" noChangeArrowheads="1"/>
          </p:cNvSpPr>
          <p:nvPr>
            <p:ph type="body" sz="half" idx="2"/>
          </p:nvPr>
        </p:nvSpPr>
        <p:spPr>
          <a:xfrm>
            <a:off x="561194" y="1600200"/>
            <a:ext cx="8021612" cy="47244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“Mystery Form of the Kingdom” not used (13:11, 38; Gal. 4:17)</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Inconsistent use of the word “kingdom” or </a:t>
            </a:r>
            <a:r>
              <a:rPr lang="en-US" sz="3000" i="1" dirty="0" err="1">
                <a:effectLst>
                  <a:outerShdw blurRad="38100" dist="38100" dir="2700000" algn="tl">
                    <a:srgbClr val="000000">
                      <a:alpha val="43137"/>
                    </a:srgbClr>
                  </a:outerShdw>
                </a:effectLst>
              </a:rPr>
              <a:t>basileia</a:t>
            </a:r>
            <a:r>
              <a:rPr lang="en-US" sz="3000" dirty="0">
                <a:effectLst>
                  <a:outerShdw blurRad="38100" dist="38100" dir="2700000" algn="tl">
                    <a:srgbClr val="000000">
                      <a:alpha val="43137"/>
                    </a:srgbClr>
                  </a:outerShdw>
                </a:effectLst>
              </a:rPr>
              <a:t> (Matt. 3:2; 4:17; 6:10; 8:11; 10:7; 13:11; 24:14; 25:1, 34; 26:29)</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Misunderstanding of the Times of the Gentiles</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Product of eisegesis rather than exegesis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772400" y="5105400"/>
            <a:ext cx="1237980" cy="1676400"/>
          </a:xfrm>
        </p:spPr>
      </p:pic>
    </p:spTree>
    <p:extLst>
      <p:ext uri="{BB962C8B-B14F-4D97-AF65-F5344CB8AC3E}">
        <p14:creationId xmlns:p14="http://schemas.microsoft.com/office/powerpoint/2010/main" val="29540864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effectLst>
                  <a:outerShdw blurRad="38100" dist="38100" dir="2700000" algn="tl">
                    <a:srgbClr val="000000">
                      <a:alpha val="43137"/>
                    </a:srgbClr>
                  </a:outerShdw>
                </a:effectLst>
              </a:rPr>
              <a:t>Why Matthew 13 Does Not Teach a Mystery Form of the Kingdom</a:t>
            </a:r>
          </a:p>
        </p:txBody>
      </p:sp>
      <p:sp>
        <p:nvSpPr>
          <p:cNvPr id="16387" name="Rectangle 3"/>
          <p:cNvSpPr>
            <a:spLocks noGrp="1" noChangeArrowheads="1"/>
          </p:cNvSpPr>
          <p:nvPr>
            <p:ph type="body" sz="half" idx="2"/>
          </p:nvPr>
        </p:nvSpPr>
        <p:spPr>
          <a:xfrm>
            <a:off x="561194" y="1600200"/>
            <a:ext cx="8021612" cy="4724400"/>
          </a:xfrm>
        </p:spPr>
        <p:txBody>
          <a:bodyPr/>
          <a:lstStyle/>
          <a:p>
            <a:pPr marL="463550" indent="-463550" eaLnBrk="1" hangingPunct="1">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“Mystery Form of the Kingdom” not used (13:11, 38; Gal. 4:17)</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Inconsistent use of the word “kingdom” or </a:t>
            </a:r>
            <a:r>
              <a:rPr lang="en-US" sz="3000" i="1" dirty="0" err="1">
                <a:effectLst>
                  <a:outerShdw blurRad="38100" dist="38100" dir="2700000" algn="tl">
                    <a:srgbClr val="000000">
                      <a:alpha val="43137"/>
                    </a:srgbClr>
                  </a:outerShdw>
                </a:effectLst>
              </a:rPr>
              <a:t>basileia</a:t>
            </a:r>
            <a:r>
              <a:rPr lang="en-US" sz="3000" dirty="0">
                <a:effectLst>
                  <a:outerShdw blurRad="38100" dist="38100" dir="2700000" algn="tl">
                    <a:srgbClr val="000000">
                      <a:alpha val="43137"/>
                    </a:srgbClr>
                  </a:outerShdw>
                </a:effectLst>
              </a:rPr>
              <a:t> (Matt. 3:2; 4:17; 6:10; 8:11; 10:7; 13:11; 24:14; 25:1, 34; 26:29)</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Misunderstanding of the Times of the Gentiles</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Product of eisegesis rather than exegesis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772400" y="5105400"/>
            <a:ext cx="1237980" cy="1676400"/>
          </a:xfrm>
        </p:spPr>
      </p:pic>
    </p:spTree>
    <p:extLst>
      <p:ext uri="{BB962C8B-B14F-4D97-AF65-F5344CB8AC3E}">
        <p14:creationId xmlns:p14="http://schemas.microsoft.com/office/powerpoint/2010/main" val="1976489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228600"/>
            <a:ext cx="8534400" cy="838200"/>
          </a:xfrm>
        </p:spPr>
        <p:txBody>
          <a:bodyPr/>
          <a:lstStyle/>
          <a:p>
            <a:pPr algn="ctr" eaLnBrk="1" hangingPunct="1"/>
            <a:r>
              <a:rPr lang="en-US" altLang="en-US" sz="3600" dirty="0">
                <a:effectLst>
                  <a:outerShdw blurRad="38100" dist="38100" dir="2700000" algn="tl">
                    <a:srgbClr val="000000">
                      <a:alpha val="43137"/>
                    </a:srgbClr>
                  </a:outerShdw>
                </a:effectLst>
              </a:rPr>
              <a:t>Background to the Matthew 13 Parables</a:t>
            </a:r>
          </a:p>
        </p:txBody>
      </p:sp>
      <p:sp>
        <p:nvSpPr>
          <p:cNvPr id="16387" name="Rectangle 3"/>
          <p:cNvSpPr>
            <a:spLocks noGrp="1" noChangeArrowheads="1"/>
          </p:cNvSpPr>
          <p:nvPr>
            <p:ph type="body" sz="half" idx="2"/>
          </p:nvPr>
        </p:nvSpPr>
        <p:spPr>
          <a:xfrm>
            <a:off x="715101" y="1219200"/>
            <a:ext cx="7713798" cy="4876800"/>
          </a:xfrm>
        </p:spPr>
        <p:txBody>
          <a:bodyPr/>
          <a:lstStyle/>
          <a:p>
            <a:pPr marL="463550" indent="-463550" eaLnBrk="1" hangingPunct="1">
              <a:spcBef>
                <a:spcPts val="0"/>
              </a:spcBef>
              <a:spcAft>
                <a:spcPts val="1800"/>
              </a:spcAft>
              <a:buSzPct val="100000"/>
              <a:buFont typeface="+mj-lt"/>
              <a:buAutoNum type="arabicPeriod"/>
              <a:defRPr/>
            </a:pPr>
            <a:r>
              <a:rPr lang="en-US" dirty="0"/>
              <a:t>Their position in Matthew’s Gospel</a:t>
            </a:r>
          </a:p>
          <a:p>
            <a:pPr marL="463550" indent="-463550" eaLnBrk="1" hangingPunct="1">
              <a:spcBef>
                <a:spcPts val="0"/>
              </a:spcBef>
              <a:spcAft>
                <a:spcPts val="1800"/>
              </a:spcAft>
              <a:buSzPct val="100000"/>
              <a:buFont typeface="+mj-lt"/>
              <a:buAutoNum type="arabicPeriod"/>
              <a:defRPr/>
            </a:pPr>
            <a:r>
              <a:rPr lang="en-US" b="1" u="sng" dirty="0">
                <a:solidFill>
                  <a:srgbClr val="FFFFCC"/>
                </a:solidFill>
              </a:rPr>
              <a:t>Their mystery nature</a:t>
            </a:r>
          </a:p>
          <a:p>
            <a:pPr marL="463550" indent="-463550" eaLnBrk="1" hangingPunct="1">
              <a:spcBef>
                <a:spcPts val="0"/>
              </a:spcBef>
              <a:spcAft>
                <a:spcPts val="1800"/>
              </a:spcAft>
              <a:buSzPct val="100000"/>
              <a:buFont typeface="+mj-lt"/>
              <a:buAutoNum type="arabicPeriod"/>
              <a:defRPr/>
            </a:pPr>
            <a:r>
              <a:rPr lang="en-US" dirty="0"/>
              <a:t>They do not represent the kingdom</a:t>
            </a:r>
          </a:p>
          <a:p>
            <a:pPr marL="463550" indent="-463550" eaLnBrk="1" hangingPunct="1">
              <a:spcBef>
                <a:spcPts val="0"/>
              </a:spcBef>
              <a:spcAft>
                <a:spcPts val="1800"/>
              </a:spcAft>
              <a:buSzPct val="100000"/>
              <a:buFont typeface="+mj-lt"/>
              <a:buAutoNum type="arabicPeriod"/>
              <a:defRPr/>
            </a:pPr>
            <a:r>
              <a:rPr lang="en-US" dirty="0"/>
              <a:t>They represent course of the present age</a:t>
            </a:r>
          </a:p>
          <a:p>
            <a:pPr marL="463550" indent="-463550" eaLnBrk="1" hangingPunct="1">
              <a:spcBef>
                <a:spcPts val="0"/>
              </a:spcBef>
              <a:spcAft>
                <a:spcPts val="1800"/>
              </a:spcAft>
              <a:buSzPct val="100000"/>
              <a:buFont typeface="+mj-lt"/>
              <a:buAutoNum type="arabicPeriod"/>
              <a:defRPr/>
            </a:pPr>
            <a:r>
              <a:rPr lang="en-US" dirty="0"/>
              <a:t>The experiences of the kingdom’s sons</a:t>
            </a:r>
          </a:p>
          <a:p>
            <a:pPr marL="463550" indent="-463550" eaLnBrk="1" hangingPunct="1">
              <a:spcBef>
                <a:spcPts val="0"/>
              </a:spcBef>
              <a:spcAft>
                <a:spcPts val="1800"/>
              </a:spcAft>
              <a:buSzPct val="100000"/>
              <a:buFont typeface="+mj-lt"/>
              <a:buAutoNum type="arabicPeriod"/>
              <a:defRPr/>
            </a:pPr>
            <a:r>
              <a:rPr lang="en-US" dirty="0"/>
              <a:t>They are taught in parables</a:t>
            </a:r>
          </a:p>
          <a:p>
            <a:pPr marL="463550" indent="-463550" eaLnBrk="1" hangingPunct="1">
              <a:spcBef>
                <a:spcPts val="0"/>
              </a:spcBef>
              <a:spcAft>
                <a:spcPts val="1800"/>
              </a:spcAft>
              <a:buSzPct val="100000"/>
              <a:buFont typeface="+mj-lt"/>
              <a:buAutoNum type="arabicPeriod"/>
              <a:defRPr/>
            </a:pPr>
            <a:r>
              <a:rPr lang="en-US" dirty="0"/>
              <a:t>Their two-fold division </a:t>
            </a:r>
          </a:p>
          <a:p>
            <a:pPr marL="463550" indent="-463550" eaLnBrk="1" hangingPunct="1">
              <a:spcBef>
                <a:spcPts val="0"/>
              </a:spcBef>
              <a:spcAft>
                <a:spcPts val="3600"/>
              </a:spcAft>
              <a:buSzPct val="100000"/>
              <a:buFont typeface="+mj-lt"/>
              <a:buAutoNum type="arabicPeriod"/>
              <a:defRPr/>
            </a:pPr>
            <a:endParaRPr lang="en-US" dirty="0"/>
          </a:p>
        </p:txBody>
      </p:sp>
      <p:pic>
        <p:nvPicPr>
          <p:cNvPr id="5" name="Online Image Placeholder 4" descr="King_of_Kings[1]">
            <a:extLst>
              <a:ext uri="{FF2B5EF4-FFF2-40B4-BE49-F238E27FC236}">
                <a16:creationId xmlns:a16="http://schemas.microsoft.com/office/drawing/2014/main" id="{E5C1F4A6-8816-4E02-88EB-C42B4D3B06F0}"/>
              </a:ext>
            </a:extLst>
          </p:cNvPr>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772400" y="5105400"/>
            <a:ext cx="1237980" cy="1676400"/>
          </a:xfrm>
        </p:spPr>
      </p:pic>
    </p:spTree>
    <p:extLst>
      <p:ext uri="{BB962C8B-B14F-4D97-AF65-F5344CB8AC3E}">
        <p14:creationId xmlns:p14="http://schemas.microsoft.com/office/powerpoint/2010/main" val="17450358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13:11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answered them, “To you it has been granted to know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mysteries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kingdom of heaven, but to them it has not been granted.”</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7351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rPr>
              <a:t>“In the N.T, it [</a:t>
            </a:r>
            <a:r>
              <a:rPr lang="en-US" sz="3600" i="1" dirty="0" err="1">
                <a:effectLst/>
              </a:rPr>
              <a:t>mystērion</a:t>
            </a:r>
            <a:r>
              <a:rPr lang="en-US" sz="3600" dirty="0">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latin typeface="Calibri" panose="020F0502020204030204" pitchFamily="34" charset="0"/>
                <a:cs typeface="Calibri" panose="020F0502020204030204" pitchFamily="34" charset="0"/>
              </a:rPr>
              <a:t>W. E. Vine, Merrill F. Unger, and William White, </a:t>
            </a:r>
            <a:r>
              <a:rPr lang="en-US" altLang="en-US" sz="1600" i="1" dirty="0">
                <a:latin typeface="Calibri" panose="020F0502020204030204" pitchFamily="34" charset="0"/>
                <a:cs typeface="Calibri" panose="020F0502020204030204" pitchFamily="34" charset="0"/>
              </a:rPr>
              <a:t>Vine's Complete Expository Dictionary of the Old and New Testament Words</a:t>
            </a:r>
            <a:r>
              <a:rPr lang="en-US" altLang="en-US" sz="1600" dirty="0">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3633869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13:16-17 (NASB)</a:t>
            </a:r>
          </a:p>
          <a:p>
            <a:pPr algn="just">
              <a:spcBef>
                <a:spcPts val="600"/>
              </a:spcBef>
              <a:spcAft>
                <a:spcPts val="600"/>
              </a:spcAft>
            </a:pPr>
            <a:r>
              <a:rPr lang="en-US" sz="3600" dirty="0">
                <a:latin typeface="Calibri" panose="020F0502020204030204" pitchFamily="34" charset="0"/>
              </a:rPr>
              <a:t>“But blessed are your eyes, because they see; and your ears, because they hear. </a:t>
            </a:r>
            <a:r>
              <a:rPr lang="en-US" sz="3600" baseline="30000" dirty="0">
                <a:latin typeface="Calibri" panose="020F0502020204030204" pitchFamily="34" charset="0"/>
              </a:rPr>
              <a:t>17 </a:t>
            </a:r>
            <a:r>
              <a:rPr lang="en-US" sz="3600" dirty="0">
                <a:latin typeface="Calibri" panose="020F0502020204030204" pitchFamily="34" charset="0"/>
              </a:rPr>
              <a:t>For truly I say to you that </a:t>
            </a:r>
            <a:r>
              <a:rPr lang="en-US" sz="3600" b="1" u="sng" dirty="0">
                <a:solidFill>
                  <a:srgbClr val="FFFFCC"/>
                </a:solidFill>
                <a:latin typeface="Calibri" panose="020F0502020204030204" pitchFamily="34" charset="0"/>
              </a:rPr>
              <a:t>many prophets and righteous men desired to see what you see, and did not see </a:t>
            </a:r>
            <a:r>
              <a:rPr lang="en-US" sz="3600" b="1" i="1" u="sng" dirty="0">
                <a:solidFill>
                  <a:srgbClr val="FFFFCC"/>
                </a:solidFill>
                <a:latin typeface="Calibri" panose="020F0502020204030204" pitchFamily="34" charset="0"/>
              </a:rPr>
              <a:t>it</a:t>
            </a:r>
            <a:r>
              <a:rPr lang="en-US" sz="3600" b="1" u="sng" dirty="0">
                <a:solidFill>
                  <a:srgbClr val="FFFFCC"/>
                </a:solidFill>
                <a:latin typeface="Calibri" panose="020F0502020204030204" pitchFamily="34" charset="0"/>
              </a:rPr>
              <a:t>, and to hear what you hear, and did not hear </a:t>
            </a:r>
            <a:r>
              <a:rPr lang="en-US" sz="3600" b="1" i="1" u="sng" dirty="0">
                <a:solidFill>
                  <a:srgbClr val="FFFFCC"/>
                </a:solidFill>
                <a:latin typeface="Calibri" panose="020F0502020204030204" pitchFamily="34" charset="0"/>
              </a:rPr>
              <a:t>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5799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69331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13:35 (NASB)</a:t>
            </a:r>
          </a:p>
          <a:p>
            <a:pPr algn="just"/>
            <a:r>
              <a:rPr lang="en-US" sz="3600" dirty="0">
                <a:latin typeface="Calibri" panose="020F0502020204030204" pitchFamily="34" charset="0"/>
              </a:rPr>
              <a:t>“</a:t>
            </a:r>
            <a:r>
              <a:rPr lang="en-US" sz="3600" i="1" dirty="0">
                <a:latin typeface="Calibri" panose="020F0502020204030204" pitchFamily="34" charset="0"/>
              </a:rPr>
              <a:t>This was</a:t>
            </a:r>
            <a:r>
              <a:rPr lang="en-US" sz="3600" dirty="0">
                <a:latin typeface="Calibri" panose="020F0502020204030204" pitchFamily="34" charset="0"/>
              </a:rPr>
              <a:t> to fulfill what was spoken through the prophet: ‘I </a:t>
            </a:r>
            <a:r>
              <a:rPr lang="en-US" sz="3600" cap="small" dirty="0">
                <a:latin typeface="Calibri" panose="020F0502020204030204" pitchFamily="34" charset="0"/>
              </a:rPr>
              <a:t>will open My mouth in parables</a:t>
            </a:r>
            <a:r>
              <a:rPr lang="en-US" sz="3600" dirty="0">
                <a:latin typeface="Calibri" panose="020F0502020204030204" pitchFamily="34" charset="0"/>
              </a:rPr>
              <a:t>; </a:t>
            </a:r>
            <a:r>
              <a:rPr lang="en-US" sz="3600" b="1" u="sng" dirty="0">
                <a:solidFill>
                  <a:srgbClr val="FFFFCC"/>
                </a:solidFill>
                <a:latin typeface="Calibri" panose="020F0502020204030204" pitchFamily="34" charset="0"/>
              </a:rPr>
              <a:t>I will utter things hidden since the foundation of the world</a:t>
            </a:r>
            <a:r>
              <a:rPr lang="en-US" sz="3600" dirty="0">
                <a:latin typeface="Calibri" panose="020F0502020204030204" pitchFamily="34" charset="0"/>
              </a:rPr>
              <a:t>.’”</a:t>
            </a:r>
          </a:p>
          <a:p>
            <a:pPr algn="just">
              <a:spcBef>
                <a:spcPts val="600"/>
              </a:spcBef>
              <a:spcAft>
                <a:spcPts val="600"/>
              </a:spcAft>
            </a:pP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89282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99" y="1137821"/>
            <a:ext cx="8686800" cy="5262979"/>
          </a:xfrm>
          <a:prstGeom prst="rect">
            <a:avLst/>
          </a:prstGeom>
        </p:spPr>
        <p:txBody>
          <a:bodyPr wrap="square">
            <a:spAutoFit/>
          </a:bodyPr>
          <a:lstStyle/>
          <a:p>
            <a:pPr algn="just"/>
            <a:r>
              <a:rPr lang="en-US" sz="2800" dirty="0">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rPr>
              <a:t>The eleventh verse of Matthew 13 supplies yet another key, in the word “</a:t>
            </a:r>
            <a:r>
              <a:rPr lang="en-US" sz="2800" i="1" dirty="0">
                <a:latin typeface="Calibri" panose="020F0502020204030204" pitchFamily="34" charset="0"/>
              </a:rPr>
              <a:t>mysteries</a:t>
            </a:r>
            <a:r>
              <a:rPr lang="en-US" sz="2800" dirty="0">
                <a:latin typeface="Calibri" panose="020F0502020204030204" pitchFamily="34" charset="0"/>
              </a:rPr>
              <a:t> of the kingdom of heaven.” In Scripture the term “mystery” signifies a Divine </a:t>
            </a:r>
            <a:r>
              <a:rPr lang="en-US" sz="2800" i="1" dirty="0">
                <a:latin typeface="Calibri" panose="020F0502020204030204" pitchFamily="34" charset="0"/>
              </a:rPr>
              <a:t>secret</a:t>
            </a:r>
            <a:r>
              <a:rPr lang="en-US" sz="2800" dirty="0">
                <a:latin typeface="Calibri" panose="020F0502020204030204" pitchFamily="34" charset="0"/>
              </a:rPr>
              <a:t> made known by the Holy Spirit. This is confirmed by what is told us in verse 35, namely, that Christ was here uttering “things which have been kept secret from the foundation of the world.” Thus, in these parables, Christ was making known that which was </a:t>
            </a:r>
            <a:r>
              <a:rPr lang="en-US" sz="2800" i="1" dirty="0">
                <a:latin typeface="Calibri" panose="020F0502020204030204" pitchFamily="34" charset="0"/>
              </a:rPr>
              <a:t>outside</a:t>
            </a:r>
            <a:r>
              <a:rPr lang="en-US" sz="2800" dirty="0">
                <a:latin typeface="Calibri" panose="020F0502020204030204" pitchFamily="34" charset="0"/>
              </a:rPr>
              <a:t> the scope of O. T. prediction, something which God had </a:t>
            </a:r>
            <a:r>
              <a:rPr lang="en-US" sz="2800" i="1" dirty="0">
                <a:latin typeface="Calibri" panose="020F0502020204030204" pitchFamily="34" charset="0"/>
              </a:rPr>
              <a:t>not</a:t>
            </a:r>
            <a:r>
              <a:rPr lang="en-US" sz="2800" dirty="0">
                <a:latin typeface="Calibri" panose="020F0502020204030204" pitchFamily="34" charset="0"/>
              </a:rPr>
              <a:t> made known to Israel through the prophets. This needs to be carefully noted, for it refutes the popular interpretation of these parables</a:t>
            </a:r>
            <a:r>
              <a:rPr lang="en-US" sz="2800" dirty="0">
                <a:latin typeface="Calibri" panose="020F0502020204030204" pitchFamily="34"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A. W. Pink (2005). </a:t>
            </a:r>
            <a:r>
              <a:rPr lang="en-US" sz="1400" i="1" dirty="0">
                <a:latin typeface="Calibri" panose="020F0502020204030204" pitchFamily="34" charset="0"/>
                <a:cs typeface="Calibri" panose="020F0502020204030204" pitchFamily="34" charset="0"/>
              </a:rPr>
              <a:t>The Prophetic Parables of Matthew Thirteen</a:t>
            </a:r>
            <a:r>
              <a:rPr lang="en-US" sz="1400" dirty="0">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58103"/>
            <a:ext cx="7962899" cy="1077218"/>
          </a:xfrm>
          <a:prstGeom prst="rect">
            <a:avLst/>
          </a:prstGeom>
        </p:spPr>
        <p:txBody>
          <a:bodyPr wrap="square">
            <a:spAutoFit/>
          </a:bodyPr>
          <a:lstStyle/>
          <a:p>
            <a:pPr algn="ctr"/>
            <a:r>
              <a:rPr lang="en-US" sz="3200" dirty="0">
                <a:solidFill>
                  <a:schemeClr val="tx2"/>
                </a:solidFill>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latin typeface="Calibri" panose="020F0502020204030204" pitchFamily="34" charset="0"/>
                <a:ea typeface="+mj-ea"/>
                <a:cs typeface="Calibri" panose="020F0502020204030204" pitchFamily="34" charset="0"/>
              </a:rPr>
              <a:t>Matthew Thirteen -  A. W. Pink</a:t>
            </a:r>
          </a:p>
        </p:txBody>
      </p:sp>
    </p:spTree>
    <p:extLst>
      <p:ext uri="{BB962C8B-B14F-4D97-AF65-F5344CB8AC3E}">
        <p14:creationId xmlns:p14="http://schemas.microsoft.com/office/powerpoint/2010/main" val="17145026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228600"/>
            <a:ext cx="8534400" cy="838200"/>
          </a:xfrm>
        </p:spPr>
        <p:txBody>
          <a:bodyPr/>
          <a:lstStyle/>
          <a:p>
            <a:pPr algn="ctr" eaLnBrk="1" hangingPunct="1"/>
            <a:r>
              <a:rPr lang="en-US" altLang="en-US" sz="3600" dirty="0">
                <a:effectLst>
                  <a:outerShdw blurRad="38100" dist="38100" dir="2700000" algn="tl">
                    <a:srgbClr val="000000">
                      <a:alpha val="43137"/>
                    </a:srgbClr>
                  </a:outerShdw>
                </a:effectLst>
              </a:rPr>
              <a:t>Background to the Matthew 13 Parables</a:t>
            </a:r>
          </a:p>
        </p:txBody>
      </p:sp>
      <p:sp>
        <p:nvSpPr>
          <p:cNvPr id="16387" name="Rectangle 3"/>
          <p:cNvSpPr>
            <a:spLocks noGrp="1" noChangeArrowheads="1"/>
          </p:cNvSpPr>
          <p:nvPr>
            <p:ph type="body" sz="half" idx="2"/>
          </p:nvPr>
        </p:nvSpPr>
        <p:spPr>
          <a:xfrm>
            <a:off x="715101" y="1219200"/>
            <a:ext cx="7713798" cy="4876800"/>
          </a:xfrm>
        </p:spPr>
        <p:txBody>
          <a:bodyPr/>
          <a:lstStyle/>
          <a:p>
            <a:pPr marL="463550" indent="-463550" eaLnBrk="1" hangingPunct="1">
              <a:spcBef>
                <a:spcPts val="0"/>
              </a:spcBef>
              <a:spcAft>
                <a:spcPts val="1800"/>
              </a:spcAft>
              <a:buSzPct val="100000"/>
              <a:buFont typeface="+mj-lt"/>
              <a:buAutoNum type="arabicPeriod"/>
              <a:defRPr/>
            </a:pPr>
            <a:r>
              <a:rPr lang="en-US" dirty="0"/>
              <a:t>Their position in Matthew’s Gospel</a:t>
            </a:r>
          </a:p>
          <a:p>
            <a:pPr marL="463550" indent="-463550" eaLnBrk="1" hangingPunct="1">
              <a:spcBef>
                <a:spcPts val="0"/>
              </a:spcBef>
              <a:spcAft>
                <a:spcPts val="1800"/>
              </a:spcAft>
              <a:buSzPct val="100000"/>
              <a:buFont typeface="+mj-lt"/>
              <a:buAutoNum type="arabicPeriod"/>
              <a:defRPr/>
            </a:pPr>
            <a:r>
              <a:rPr lang="en-US" dirty="0"/>
              <a:t>Their mystery nature</a:t>
            </a:r>
          </a:p>
          <a:p>
            <a:pPr marL="463550" indent="-463550" eaLnBrk="1" hangingPunct="1">
              <a:spcBef>
                <a:spcPts val="0"/>
              </a:spcBef>
              <a:spcAft>
                <a:spcPts val="1800"/>
              </a:spcAft>
              <a:buSzPct val="100000"/>
              <a:buFont typeface="+mj-lt"/>
              <a:buAutoNum type="arabicPeriod"/>
              <a:defRPr/>
            </a:pPr>
            <a:r>
              <a:rPr lang="en-US" dirty="0"/>
              <a:t>They do not represent the kingdom</a:t>
            </a:r>
          </a:p>
          <a:p>
            <a:pPr marL="463550" indent="-463550" eaLnBrk="1" hangingPunct="1">
              <a:spcBef>
                <a:spcPts val="0"/>
              </a:spcBef>
              <a:spcAft>
                <a:spcPts val="1800"/>
              </a:spcAft>
              <a:buSzPct val="100000"/>
              <a:buFont typeface="+mj-lt"/>
              <a:buAutoNum type="arabicPeriod"/>
              <a:defRPr/>
            </a:pPr>
            <a:r>
              <a:rPr lang="en-US" dirty="0"/>
              <a:t>They represent course of the present age</a:t>
            </a:r>
          </a:p>
          <a:p>
            <a:pPr marL="463550" indent="-463550" eaLnBrk="1" hangingPunct="1">
              <a:spcBef>
                <a:spcPts val="0"/>
              </a:spcBef>
              <a:spcAft>
                <a:spcPts val="1800"/>
              </a:spcAft>
              <a:buSzPct val="100000"/>
              <a:buFont typeface="+mj-lt"/>
              <a:buAutoNum type="arabicPeriod"/>
              <a:defRPr/>
            </a:pPr>
            <a:r>
              <a:rPr lang="en-US" b="1" u="sng" dirty="0">
                <a:solidFill>
                  <a:srgbClr val="FFFFCC"/>
                </a:solidFill>
              </a:rPr>
              <a:t>The experiences of the kingdom’s sons</a:t>
            </a:r>
          </a:p>
          <a:p>
            <a:pPr marL="463550" indent="-463550" eaLnBrk="1" hangingPunct="1">
              <a:spcBef>
                <a:spcPts val="0"/>
              </a:spcBef>
              <a:spcAft>
                <a:spcPts val="1800"/>
              </a:spcAft>
              <a:buSzPct val="100000"/>
              <a:buFont typeface="+mj-lt"/>
              <a:buAutoNum type="arabicPeriod"/>
              <a:defRPr/>
            </a:pPr>
            <a:r>
              <a:rPr lang="en-US" dirty="0"/>
              <a:t>They are taught in parables</a:t>
            </a:r>
          </a:p>
          <a:p>
            <a:pPr marL="463550" indent="-463550" eaLnBrk="1" hangingPunct="1">
              <a:spcBef>
                <a:spcPts val="0"/>
              </a:spcBef>
              <a:spcAft>
                <a:spcPts val="1800"/>
              </a:spcAft>
              <a:buSzPct val="100000"/>
              <a:buFont typeface="+mj-lt"/>
              <a:buAutoNum type="arabicPeriod"/>
              <a:defRPr/>
            </a:pPr>
            <a:r>
              <a:rPr lang="en-US" dirty="0"/>
              <a:t>Their two-fold division </a:t>
            </a:r>
          </a:p>
          <a:p>
            <a:pPr marL="463550" indent="-463550" eaLnBrk="1" hangingPunct="1">
              <a:spcBef>
                <a:spcPts val="0"/>
              </a:spcBef>
              <a:spcAft>
                <a:spcPts val="3600"/>
              </a:spcAft>
              <a:buSzPct val="100000"/>
              <a:buFont typeface="+mj-lt"/>
              <a:buAutoNum type="arabicPeriod"/>
              <a:defRPr/>
            </a:pPr>
            <a:endParaRPr lang="en-US" dirty="0"/>
          </a:p>
        </p:txBody>
      </p:sp>
      <p:pic>
        <p:nvPicPr>
          <p:cNvPr id="5" name="Online Image Placeholder 4" descr="King_of_Kings[1]">
            <a:extLst>
              <a:ext uri="{FF2B5EF4-FFF2-40B4-BE49-F238E27FC236}">
                <a16:creationId xmlns:a16="http://schemas.microsoft.com/office/drawing/2014/main" id="{E5C1F4A6-8816-4E02-88EB-C42B4D3B06F0}"/>
              </a:ext>
            </a:extLst>
          </p:cNvPr>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772400" y="5105400"/>
            <a:ext cx="1237980" cy="1676400"/>
          </a:xfrm>
        </p:spPr>
      </p:pic>
    </p:spTree>
    <p:extLst>
      <p:ext uri="{BB962C8B-B14F-4D97-AF65-F5344CB8AC3E}">
        <p14:creationId xmlns:p14="http://schemas.microsoft.com/office/powerpoint/2010/main" val="6873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81815598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00101" y="163516"/>
            <a:ext cx="7543799"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13:38 (NASB)</a:t>
            </a:r>
          </a:p>
          <a:p>
            <a:pPr algn="just">
              <a:spcBef>
                <a:spcPts val="600"/>
              </a:spcBef>
              <a:spcAft>
                <a:spcPts val="600"/>
              </a:spcAft>
            </a:pPr>
            <a:r>
              <a:rPr lang="en-US" sz="3600" dirty="0">
                <a:latin typeface="Calibri" panose="020F0502020204030204" pitchFamily="34" charset="0"/>
              </a:rPr>
              <a:t>“and the field is the world; and </a:t>
            </a:r>
            <a:r>
              <a:rPr lang="en-US" sz="3600" i="1" dirty="0">
                <a:latin typeface="Calibri" panose="020F0502020204030204" pitchFamily="34" charset="0"/>
              </a:rPr>
              <a:t>as for</a:t>
            </a:r>
            <a:r>
              <a:rPr lang="en-US" sz="3600" dirty="0">
                <a:latin typeface="Calibri" panose="020F0502020204030204" pitchFamily="34" charset="0"/>
              </a:rPr>
              <a:t> the good seed, these are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sons of the kingdom</a:t>
            </a:r>
            <a:r>
              <a:rPr lang="en-US" sz="3600" dirty="0">
                <a:latin typeface="Calibri" panose="020F0502020204030204" pitchFamily="34" charset="0"/>
              </a:rPr>
              <a:t>; and the tares are the sons of the evil </a:t>
            </a:r>
            <a:r>
              <a:rPr lang="en-US" sz="3600" i="1" dirty="0">
                <a:latin typeface="Calibri" panose="020F0502020204030204" pitchFamily="34" charset="0"/>
              </a:rPr>
              <a: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81914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143001" y="163516"/>
            <a:ext cx="6857999"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4:7 (NASB)</a:t>
            </a:r>
          </a:p>
          <a:p>
            <a:pPr algn="just">
              <a:spcBef>
                <a:spcPts val="600"/>
              </a:spcBef>
              <a:spcAft>
                <a:spcPts val="600"/>
              </a:spcAft>
            </a:pPr>
            <a:r>
              <a:rPr lang="en-US" sz="3600" dirty="0">
                <a:latin typeface="Calibri" panose="020F0502020204030204" pitchFamily="34" charset="0"/>
              </a:rPr>
              <a:t>“Therefore you are no longer a slave, but a son;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if a son, then an heir</a:t>
            </a:r>
            <a:r>
              <a:rPr lang="en-US" sz="3600" dirty="0">
                <a:latin typeface="Calibri" panose="020F0502020204030204" pitchFamily="34" charset="0"/>
              </a:rPr>
              <a:t> through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3030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99" y="1190685"/>
            <a:ext cx="8686800" cy="4524315"/>
          </a:xfrm>
          <a:prstGeom prst="rect">
            <a:avLst/>
          </a:prstGeom>
        </p:spPr>
        <p:txBody>
          <a:bodyPr wrap="square">
            <a:spAutoFit/>
          </a:bodyPr>
          <a:lstStyle/>
          <a:p>
            <a:pPr algn="just"/>
            <a:r>
              <a:rPr lang="en-US" sz="3200" dirty="0">
                <a:latin typeface="Calibri" panose="020F0502020204030204" pitchFamily="34" charset="0"/>
                <a:ea typeface="Times New Roman" panose="02020603050405020304" pitchFamily="18" charset="0"/>
                <a:cs typeface="Calibri" panose="020F0502020204030204" pitchFamily="34" charset="0"/>
              </a:rPr>
              <a:t>“</a:t>
            </a:r>
            <a:r>
              <a:rPr lang="en-US" sz="3200" dirty="0">
                <a:latin typeface="Calibri" panose="020F0502020204030204" pitchFamily="34" charset="0"/>
                <a:cs typeface="Calibri" panose="020F0502020204030204" pitchFamily="34" charset="0"/>
              </a:rPr>
              <a:t>When Jesus explained in Matthew 13:36–43 His parable of the tares among the wheat (vv. 24–30), He said “the sons of the kingdom” and “the sons of the evil one” are represented by the good seed and the tares, respectively (v. 38). The latter are obviously unbelievers, and </a:t>
            </a:r>
            <a:r>
              <a:rPr lang="en-US" sz="3200" b="1" u="sng" dirty="0">
                <a:solidFill>
                  <a:srgbClr val="FFFFCC"/>
                </a:solidFill>
                <a:latin typeface="Calibri" panose="020F0502020204030204" pitchFamily="34" charset="0"/>
                <a:cs typeface="Calibri" panose="020F0502020204030204" pitchFamily="34" charset="0"/>
              </a:rPr>
              <a:t>the former are sons of the kingdom not in the sense that the kingdom is present but in the sense that as believers they will inherit the millennial kingdom</a:t>
            </a:r>
            <a:r>
              <a:rPr lang="en-US" sz="3200" dirty="0">
                <a:latin typeface="Calibri" panose="020F0502020204030204" pitchFamily="34" charset="0"/>
                <a:cs typeface="Calibri" panose="020F0502020204030204" pitchFamily="34" charset="0"/>
              </a:rPr>
              <a:t>.”</a:t>
            </a:r>
          </a:p>
        </p:txBody>
      </p:sp>
      <p:sp>
        <p:nvSpPr>
          <p:cNvPr id="8" name="TextBox 7"/>
          <p:cNvSpPr txBox="1"/>
          <p:nvPr/>
        </p:nvSpPr>
        <p:spPr>
          <a:xfrm>
            <a:off x="1603037" y="6258580"/>
            <a:ext cx="5937927"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Stanley D. Toussaint and Jay A. Quine, “No, Not Yet: The Contingency of God’s Promised Kingdom,” </a:t>
            </a:r>
            <a:r>
              <a:rPr lang="en-US" sz="1400" i="1" dirty="0" err="1">
                <a:latin typeface="Calibri" panose="020F0502020204030204" pitchFamily="34" charset="0"/>
                <a:cs typeface="Calibri" panose="020F0502020204030204" pitchFamily="34" charset="0"/>
              </a:rPr>
              <a:t>Biblioteca</a:t>
            </a:r>
            <a:r>
              <a:rPr lang="en-US" sz="1400" i="1" dirty="0">
                <a:latin typeface="Calibri" panose="020F0502020204030204" pitchFamily="34" charset="0"/>
                <a:cs typeface="Calibri" panose="020F0502020204030204" pitchFamily="34" charset="0"/>
              </a:rPr>
              <a:t> Sacra</a:t>
            </a:r>
            <a:r>
              <a:rPr lang="en-US" sz="1400" dirty="0">
                <a:latin typeface="Calibri" panose="020F0502020204030204" pitchFamily="34" charset="0"/>
                <a:cs typeface="Calibri" panose="020F0502020204030204" pitchFamily="34" charset="0"/>
              </a:rPr>
              <a:t> 164 (April–June 2007): 140.</a:t>
            </a:r>
          </a:p>
        </p:txBody>
      </p:sp>
      <p:sp>
        <p:nvSpPr>
          <p:cNvPr id="3" name="Rectangle 2"/>
          <p:cNvSpPr/>
          <p:nvPr/>
        </p:nvSpPr>
        <p:spPr>
          <a:xfrm>
            <a:off x="590549" y="228600"/>
            <a:ext cx="7962899" cy="707886"/>
          </a:xfrm>
          <a:prstGeom prst="rect">
            <a:avLst/>
          </a:prstGeom>
        </p:spPr>
        <p:txBody>
          <a:bodyPr wrap="square">
            <a:spAutoFit/>
          </a:bodyPr>
          <a:lstStyle/>
          <a:p>
            <a:pPr algn="ct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Word of the Kingdom?</a:t>
            </a:r>
          </a:p>
        </p:txBody>
      </p:sp>
      <p:pic>
        <p:nvPicPr>
          <p:cNvPr id="5" name="Picture 4">
            <a:extLst>
              <a:ext uri="{FF2B5EF4-FFF2-40B4-BE49-F238E27FC236}">
                <a16:creationId xmlns:a16="http://schemas.microsoft.com/office/drawing/2014/main" id="{0BF64F87-4C00-4C11-BC93-F5B6997A8A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40207819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effectLst>
                  <a:outerShdw blurRad="38100" dist="38100" dir="2700000" algn="tl">
                    <a:srgbClr val="000000">
                      <a:alpha val="43137"/>
                    </a:srgbClr>
                  </a:outerShdw>
                </a:effectLst>
              </a:rPr>
              <a:t>Why Matthew 13 Does Not Teach a Mystery Form of the Kingdom</a:t>
            </a:r>
          </a:p>
        </p:txBody>
      </p:sp>
      <p:sp>
        <p:nvSpPr>
          <p:cNvPr id="16387" name="Rectangle 3"/>
          <p:cNvSpPr>
            <a:spLocks noGrp="1" noChangeArrowheads="1"/>
          </p:cNvSpPr>
          <p:nvPr>
            <p:ph type="body" sz="half" idx="2"/>
          </p:nvPr>
        </p:nvSpPr>
        <p:spPr>
          <a:xfrm>
            <a:off x="561194" y="1600200"/>
            <a:ext cx="8021612" cy="47244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“Mystery Form of the Kingdom” not used (13:11, 38; Gal. 4:17)</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Inconsistent use of the word “kingdom” or </a:t>
            </a:r>
            <a:r>
              <a:rPr lang="en-US" sz="3000" b="1" i="1" u="sng" dirty="0" err="1">
                <a:solidFill>
                  <a:srgbClr val="FFFFCC"/>
                </a:solidFill>
                <a:effectLst>
                  <a:outerShdw blurRad="38100" dist="38100" dir="2700000" algn="tl">
                    <a:srgbClr val="000000">
                      <a:alpha val="43137"/>
                    </a:srgbClr>
                  </a:outerShdw>
                </a:effectLst>
              </a:rPr>
              <a:t>basileia</a:t>
            </a:r>
            <a:r>
              <a:rPr lang="en-US" sz="3000" b="1" u="sng" dirty="0">
                <a:solidFill>
                  <a:srgbClr val="FFFFCC"/>
                </a:solidFill>
                <a:effectLst>
                  <a:outerShdw blurRad="38100" dist="38100" dir="2700000" algn="tl">
                    <a:srgbClr val="000000">
                      <a:alpha val="43137"/>
                    </a:srgbClr>
                  </a:outerShdw>
                </a:effectLst>
              </a:rPr>
              <a:t> (Matt. 3:2; 4:17; 6:10; 8:11; 10:7; 13:11; 24:14; 25:1, 34; 26:29)</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Misunderstanding of the Times of the Gentiles</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Product of eisegesis rather than exegesis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772400" y="5105400"/>
            <a:ext cx="1237980" cy="1676400"/>
          </a:xfrm>
        </p:spPr>
      </p:pic>
    </p:spTree>
    <p:extLst>
      <p:ext uri="{BB962C8B-B14F-4D97-AF65-F5344CB8AC3E}">
        <p14:creationId xmlns:p14="http://schemas.microsoft.com/office/powerpoint/2010/main" val="34983557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13:11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answered them, “To you it has been granted to know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mysteries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of the kingdom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heaven, but to them it has not been granted.”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14749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effectLst>
                  <a:outerShdw blurRad="38100" dist="38100" dir="2700000" algn="tl">
                    <a:srgbClr val="000000">
                      <a:alpha val="43137"/>
                    </a:srgbClr>
                  </a:outerShdw>
                </a:effectLst>
              </a:rPr>
              <a:t>Why Matthew 13 Does Not Teach a Mystery Form of the Kingdom</a:t>
            </a:r>
          </a:p>
        </p:txBody>
      </p:sp>
      <p:sp>
        <p:nvSpPr>
          <p:cNvPr id="16387" name="Rectangle 3"/>
          <p:cNvSpPr>
            <a:spLocks noGrp="1" noChangeArrowheads="1"/>
          </p:cNvSpPr>
          <p:nvPr>
            <p:ph type="body" sz="half" idx="2"/>
          </p:nvPr>
        </p:nvSpPr>
        <p:spPr>
          <a:xfrm>
            <a:off x="561194" y="1600200"/>
            <a:ext cx="8021612" cy="47244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“Mystery Form of the Kingdom” not used (13:11, 38; Gal. 4:17)</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Inconsistent use of the word “kingdom” or </a:t>
            </a:r>
            <a:r>
              <a:rPr lang="en-US" sz="3000" i="1" dirty="0" err="1">
                <a:effectLst>
                  <a:outerShdw blurRad="38100" dist="38100" dir="2700000" algn="tl">
                    <a:srgbClr val="000000">
                      <a:alpha val="43137"/>
                    </a:srgbClr>
                  </a:outerShdw>
                </a:effectLst>
              </a:rPr>
              <a:t>basileia</a:t>
            </a:r>
            <a:r>
              <a:rPr lang="en-US" sz="3000" dirty="0">
                <a:effectLst>
                  <a:outerShdw blurRad="38100" dist="38100" dir="2700000" algn="tl">
                    <a:srgbClr val="000000">
                      <a:alpha val="43137"/>
                    </a:srgbClr>
                  </a:outerShdw>
                </a:effectLst>
              </a:rPr>
              <a:t> (Matt. 3:2; 4:17; 6:10; 8:11; 10:7; 13:11; 24:14; 25:1, 34; 26:29)</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Misunderstanding of the Times of the Gentiles</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Product of eisegesis rather than exegesis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772400" y="5105400"/>
            <a:ext cx="1237980" cy="1676400"/>
          </a:xfrm>
        </p:spPr>
      </p:pic>
    </p:spTree>
    <p:extLst>
      <p:ext uri="{BB962C8B-B14F-4D97-AF65-F5344CB8AC3E}">
        <p14:creationId xmlns:p14="http://schemas.microsoft.com/office/powerpoint/2010/main" val="31720100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28600"/>
            <a:ext cx="5638800" cy="1447800"/>
          </a:xfrm>
        </p:spPr>
        <p:txBody>
          <a:bodyPr/>
          <a:lstStyle/>
          <a:p>
            <a:pPr marL="0" indent="0" algn="ctr">
              <a:buNone/>
            </a:pPr>
            <a:r>
              <a:rPr lang="en-US" dirty="0" err="1">
                <a:solidFill>
                  <a:schemeClr val="tx2"/>
                </a:solidFill>
                <a:ea typeface="+mj-ea"/>
                <a:cs typeface="+mj-cs"/>
              </a:rPr>
              <a:t>Merill</a:t>
            </a:r>
            <a:r>
              <a:rPr lang="en-US" dirty="0">
                <a:solidFill>
                  <a:schemeClr val="tx2"/>
                </a:solidFill>
                <a:ea typeface="+mj-ea"/>
                <a:cs typeface="+mj-cs"/>
              </a:rPr>
              <a:t> F. Unger</a:t>
            </a:r>
          </a:p>
          <a:p>
            <a:pPr marL="0" indent="0" algn="ctr">
              <a:buNone/>
            </a:pPr>
            <a:r>
              <a:rPr lang="en-US" sz="1800" i="1" dirty="0"/>
              <a:t>Unger's Commentary on the Old Testament</a:t>
            </a:r>
            <a:r>
              <a:rPr lang="en-US" sz="1800" dirty="0"/>
              <a:t> (Chicago: Moody, 1981; reprint, </a:t>
            </a:r>
            <a:r>
              <a:rPr lang="en-US" sz="1800" dirty="0" err="1"/>
              <a:t>Chatanooga</a:t>
            </a:r>
            <a:r>
              <a:rPr lang="en-US" sz="1800" dirty="0"/>
              <a:t>, TN: AMG, 2002), 1643.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432" y="152400"/>
            <a:ext cx="1054448" cy="1371600"/>
          </a:xfrm>
          <a:prstGeom prst="rect">
            <a:avLst/>
          </a:prstGeom>
        </p:spPr>
      </p:pic>
      <p:sp>
        <p:nvSpPr>
          <p:cNvPr id="5" name="Content Placeholder 2"/>
          <p:cNvSpPr txBox="1">
            <a:spLocks/>
          </p:cNvSpPr>
          <p:nvPr/>
        </p:nvSpPr>
        <p:spPr bwMode="auto">
          <a:xfrm>
            <a:off x="152400" y="1600200"/>
            <a:ext cx="8789988"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Font typeface="Wingdings" pitchFamily="2" charset="2"/>
              <a:buNone/>
              <a:defRPr/>
            </a:pPr>
            <a:r>
              <a:rPr lang="en-US" sz="2800" kern="0" dirty="0"/>
              <a:t>“Hence, the iron kingdom with its feet of iron and clay (cf. 3:33-35, 40, 44) and the nondescript beast of 7:7-8 envision…the form in which it will exist </a:t>
            </a:r>
            <a:r>
              <a:rPr lang="en-US" sz="2800" i="1" kern="0" dirty="0"/>
              <a:t>after the church period</a:t>
            </a:r>
            <a:r>
              <a:rPr lang="en-US" sz="2800" kern="0" dirty="0"/>
              <a:t>, when God will resume His dealing with the </a:t>
            </a:r>
            <a:r>
              <a:rPr lang="en-US" sz="2800" i="1" kern="0" dirty="0"/>
              <a:t>nation</a:t>
            </a:r>
            <a:r>
              <a:rPr lang="en-US" sz="2800" kern="0" dirty="0"/>
              <a:t> Israel. </a:t>
            </a:r>
            <a:r>
              <a:rPr lang="en-US" sz="2800" b="1" u="sng" kern="0" dirty="0">
                <a:solidFill>
                  <a:srgbClr val="FFFFCC"/>
                </a:solidFill>
              </a:rPr>
              <a:t>How futile for conservative scholars to ignore that fact and to seek to find literal fulfillment of those prophecies in history or in the church, when those predictions refer to events yet future and have no application whatever to the church</a:t>
            </a:r>
            <a:r>
              <a:rPr lang="en-US" sz="2800" kern="0" dirty="0"/>
              <a:t>.”</a:t>
            </a:r>
            <a:endParaRPr lang="en-US" sz="2400" kern="0" dirty="0"/>
          </a:p>
        </p:txBody>
      </p:sp>
    </p:spTree>
    <p:extLst>
      <p:ext uri="{BB962C8B-B14F-4D97-AF65-F5344CB8AC3E}">
        <p14:creationId xmlns:p14="http://schemas.microsoft.com/office/powerpoint/2010/main" val="34741863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effectLst>
                  <a:outerShdw blurRad="38100" dist="38100" dir="2700000" algn="tl">
                    <a:srgbClr val="000000">
                      <a:alpha val="43137"/>
                    </a:srgbClr>
                  </a:outerShdw>
                </a:effectLst>
              </a:rPr>
              <a:t>Why Matthew 13 Does Not Teach a Mystery Form of the Kingdom</a:t>
            </a:r>
          </a:p>
        </p:txBody>
      </p:sp>
      <p:sp>
        <p:nvSpPr>
          <p:cNvPr id="16387" name="Rectangle 3"/>
          <p:cNvSpPr>
            <a:spLocks noGrp="1" noChangeArrowheads="1"/>
          </p:cNvSpPr>
          <p:nvPr>
            <p:ph type="body" sz="half" idx="2"/>
          </p:nvPr>
        </p:nvSpPr>
        <p:spPr>
          <a:xfrm>
            <a:off x="561194" y="1600200"/>
            <a:ext cx="8021612" cy="4724400"/>
          </a:xfrm>
        </p:spPr>
        <p:txBody>
          <a:bodyPr/>
          <a:lstStyle/>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“Mystery Form of the Kingdom” not used (13:11, 38; Gal. 4:17)</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Inconsistent use of the word “kingdom” or </a:t>
            </a:r>
            <a:r>
              <a:rPr lang="en-US" sz="3000" i="1" dirty="0" err="1">
                <a:effectLst>
                  <a:outerShdw blurRad="38100" dist="38100" dir="2700000" algn="tl">
                    <a:srgbClr val="000000">
                      <a:alpha val="43137"/>
                    </a:srgbClr>
                  </a:outerShdw>
                </a:effectLst>
              </a:rPr>
              <a:t>basileia</a:t>
            </a:r>
            <a:r>
              <a:rPr lang="en-US" sz="3000" dirty="0">
                <a:effectLst>
                  <a:outerShdw blurRad="38100" dist="38100" dir="2700000" algn="tl">
                    <a:srgbClr val="000000">
                      <a:alpha val="43137"/>
                    </a:srgbClr>
                  </a:outerShdw>
                </a:effectLst>
              </a:rPr>
              <a:t> (Matt. 3:2; 4:17; 6:10; 8:11; 10:7; 13:11; 24:14; 25:1, 34; 26:29)</a:t>
            </a:r>
          </a:p>
          <a:p>
            <a:pPr marL="463550" indent="-463550" eaLnBrk="1" hangingPunct="1">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rPr>
              <a:t>Misunderstanding of the Times of the Gentiles</a:t>
            </a:r>
          </a:p>
          <a:p>
            <a:pPr marL="463550" indent="-463550" eaLnBrk="1" hangingPunct="1">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Product of eisegesis rather than exegesis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772400" y="5105400"/>
            <a:ext cx="1237980" cy="1676400"/>
          </a:xfrm>
        </p:spPr>
      </p:pic>
    </p:spTree>
    <p:extLst>
      <p:ext uri="{BB962C8B-B14F-4D97-AF65-F5344CB8AC3E}">
        <p14:creationId xmlns:p14="http://schemas.microsoft.com/office/powerpoint/2010/main" val="23895535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6C470B-3041-4D13-8EB7-A31A6AFE4346}"/>
              </a:ext>
            </a:extLst>
          </p:cNvPr>
          <p:cNvSpPr>
            <a:spLocks noGrp="1"/>
          </p:cNvSpPr>
          <p:nvPr>
            <p:ph idx="1"/>
          </p:nvPr>
        </p:nvSpPr>
        <p:spPr>
          <a:xfrm>
            <a:off x="152400" y="1295400"/>
            <a:ext cx="8789987" cy="5181600"/>
          </a:xfrm>
        </p:spPr>
        <p:txBody>
          <a:bodyPr/>
          <a:lstStyle/>
          <a:p>
            <a:pPr marL="0" indent="0" algn="just">
              <a:buFont typeface="Wingdings" panose="05000000000000000000" pitchFamily="2" charset="2"/>
              <a:buNone/>
              <a:defRPr/>
            </a:pPr>
            <a:r>
              <a:rPr lang="en-US" sz="3000" dirty="0"/>
              <a:t>“It is often alleged that the Lord predicted a form of the kingdom for the Church age in His parables, particularly those in Matthew 13. For many years dispensationalists have referred to these parables as teaching a mystery form or a new form of the kingdom...However, nowhere in Matthew 13 or anywhere does the Lord Jesus use the term mystery form. Rather, He refers to the ‘mysteries of the kingdom of heaven’ (v. 11); that is, the Lord in these parables is giving to His disciples new truths about the kingdom that were hitherto unknown. It is strange . . .</a:t>
            </a:r>
          </a:p>
        </p:txBody>
      </p:sp>
      <p:sp>
        <p:nvSpPr>
          <p:cNvPr id="70659" name="TextBox 3">
            <a:extLst>
              <a:ext uri="{FF2B5EF4-FFF2-40B4-BE49-F238E27FC236}">
                <a16:creationId xmlns:a16="http://schemas.microsoft.com/office/drawing/2014/main" id="{532462B1-A2C6-4884-9196-5E403DADFE99}"/>
              </a:ext>
            </a:extLst>
          </p:cNvPr>
          <p:cNvSpPr txBox="1">
            <a:spLocks noChangeArrowheads="1"/>
          </p:cNvSpPr>
          <p:nvPr/>
        </p:nvSpPr>
        <p:spPr bwMode="auto">
          <a:xfrm>
            <a:off x="838200" y="203537"/>
            <a:ext cx="777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20000"/>
              </a:spcBef>
              <a:buClr>
                <a:schemeClr val="tx2"/>
              </a:buClr>
              <a:buSzPct val="75000"/>
            </a:pPr>
            <a:r>
              <a:rPr lang="en-US" altLang="en-US" sz="3200" dirty="0">
                <a:solidFill>
                  <a:schemeClr val="tx2"/>
                </a:solidFill>
                <a:effectLst>
                  <a:outerShdw blurRad="38100" dist="38100" dir="2700000" algn="tl">
                    <a:srgbClr val="000000"/>
                  </a:outerShdw>
                </a:effectLst>
                <a:latin typeface="Calibri" panose="020F0502020204030204" pitchFamily="34" charset="0"/>
                <a:ea typeface="+mj-ea"/>
                <a:cs typeface="+mj-cs"/>
              </a:rPr>
              <a:t>Stanley D. Toussaint</a:t>
            </a:r>
          </a:p>
          <a:p>
            <a:pPr algn="ctr" eaLnBrk="1" hangingPunct="1"/>
            <a:r>
              <a:rPr lang="en-US" altLang="en-US" sz="1400" dirty="0">
                <a:latin typeface="Calibri" panose="020F0502020204030204" pitchFamily="34" charset="0"/>
                <a:cs typeface="Calibri" panose="020F0502020204030204" pitchFamily="34" charset="0"/>
              </a:rPr>
              <a:t>"Israel and the Church of a Traditional Dispensationalist," in </a:t>
            </a:r>
            <a:r>
              <a:rPr lang="en-US" altLang="en-US" sz="1400" i="1" dirty="0">
                <a:latin typeface="Calibri" panose="020F0502020204030204" pitchFamily="34" charset="0"/>
                <a:cs typeface="Calibri" panose="020F0502020204030204" pitchFamily="34" charset="0"/>
              </a:rPr>
              <a:t>Three Central Issues in Contemporary Dispensationalism</a:t>
            </a:r>
            <a:r>
              <a:rPr lang="en-US" altLang="en-US" sz="1400" dirty="0">
                <a:latin typeface="Calibri" panose="020F0502020204030204" pitchFamily="34" charset="0"/>
                <a:cs typeface="Calibri" panose="020F0502020204030204" pitchFamily="34" charset="0"/>
              </a:rPr>
              <a:t>, ed. Herbert W. Bateman(Grand Rapids: </a:t>
            </a:r>
            <a:r>
              <a:rPr lang="en-US" altLang="en-US" sz="1400" dirty="0" err="1">
                <a:latin typeface="Calibri" panose="020F0502020204030204" pitchFamily="34" charset="0"/>
                <a:cs typeface="Calibri" panose="020F0502020204030204" pitchFamily="34" charset="0"/>
              </a:rPr>
              <a:t>Kregel</a:t>
            </a:r>
            <a:r>
              <a:rPr lang="en-US" altLang="en-US" sz="1400" dirty="0">
                <a:latin typeface="Calibri" panose="020F0502020204030204" pitchFamily="34" charset="0"/>
                <a:cs typeface="Calibri" panose="020F0502020204030204" pitchFamily="34" charset="0"/>
              </a:rPr>
              <a:t>, 1999), 237.</a:t>
            </a:r>
            <a:endParaRPr lang="en-US" alt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803CC73-2C85-4D26-A8C9-34941783D2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422627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82845371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6C470B-3041-4D13-8EB7-A31A6AFE4346}"/>
              </a:ext>
            </a:extLst>
          </p:cNvPr>
          <p:cNvSpPr>
            <a:spLocks noGrp="1"/>
          </p:cNvSpPr>
          <p:nvPr>
            <p:ph idx="1"/>
          </p:nvPr>
        </p:nvSpPr>
        <p:spPr>
          <a:xfrm>
            <a:off x="152400" y="1295400"/>
            <a:ext cx="8789987" cy="4114800"/>
          </a:xfrm>
        </p:spPr>
        <p:txBody>
          <a:bodyPr/>
          <a:lstStyle/>
          <a:p>
            <a:pPr marL="0" indent="0" algn="just">
              <a:buFont typeface="Wingdings" panose="05000000000000000000" pitchFamily="2" charset="2"/>
              <a:buNone/>
              <a:defRPr/>
            </a:pPr>
            <a:r>
              <a:rPr lang="en-US" sz="3000" dirty="0"/>
              <a:t>. . .that so many dispensationalists claim a new form of the kingdom is introduced in Matthew 13. Dispensationalists argue strenuously for a literal, earthly kingdom that is the fulfillment of the Old Testament when John, Jesus, and His disciples announced its nearness. Then suddenly these dispensationalists change the meaning in Matthew 13.”</a:t>
            </a:r>
          </a:p>
        </p:txBody>
      </p:sp>
      <p:sp>
        <p:nvSpPr>
          <p:cNvPr id="70659" name="TextBox 3">
            <a:extLst>
              <a:ext uri="{FF2B5EF4-FFF2-40B4-BE49-F238E27FC236}">
                <a16:creationId xmlns:a16="http://schemas.microsoft.com/office/drawing/2014/main" id="{532462B1-A2C6-4884-9196-5E403DADFE99}"/>
              </a:ext>
            </a:extLst>
          </p:cNvPr>
          <p:cNvSpPr txBox="1">
            <a:spLocks noChangeArrowheads="1"/>
          </p:cNvSpPr>
          <p:nvPr/>
        </p:nvSpPr>
        <p:spPr bwMode="auto">
          <a:xfrm>
            <a:off x="838200" y="203537"/>
            <a:ext cx="777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20000"/>
              </a:spcBef>
              <a:buClr>
                <a:schemeClr val="tx2"/>
              </a:buClr>
              <a:buSzPct val="75000"/>
            </a:pPr>
            <a:r>
              <a:rPr lang="en-US" altLang="en-US" sz="3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Stanley D. Toussaint</a:t>
            </a:r>
          </a:p>
          <a:p>
            <a:pPr algn="ctr" eaLnBrk="1" hangingPunct="1"/>
            <a:r>
              <a:rPr lang="en-US" altLang="en-US" sz="1400" dirty="0">
                <a:latin typeface="Calibri" panose="020F0502020204030204" pitchFamily="34" charset="0"/>
                <a:cs typeface="Calibri" panose="020F0502020204030204" pitchFamily="34" charset="0"/>
              </a:rPr>
              <a:t>"Israel and the Church of a Traditional Dispensationalist," in </a:t>
            </a:r>
            <a:r>
              <a:rPr lang="en-US" altLang="en-US" sz="1400" i="1" dirty="0">
                <a:latin typeface="Calibri" panose="020F0502020204030204" pitchFamily="34" charset="0"/>
                <a:cs typeface="Calibri" panose="020F0502020204030204" pitchFamily="34" charset="0"/>
              </a:rPr>
              <a:t>Three Central Issues in Contemporary Dispensationalism</a:t>
            </a:r>
            <a:r>
              <a:rPr lang="en-US" altLang="en-US" sz="1400" dirty="0">
                <a:latin typeface="Calibri" panose="020F0502020204030204" pitchFamily="34" charset="0"/>
                <a:cs typeface="Calibri" panose="020F0502020204030204" pitchFamily="34" charset="0"/>
              </a:rPr>
              <a:t>, ed. Herbert W. Bateman(Grand Rapids: </a:t>
            </a:r>
            <a:r>
              <a:rPr lang="en-US" altLang="en-US" sz="1400" dirty="0" err="1">
                <a:latin typeface="Calibri" panose="020F0502020204030204" pitchFamily="34" charset="0"/>
                <a:cs typeface="Calibri" panose="020F0502020204030204" pitchFamily="34" charset="0"/>
              </a:rPr>
              <a:t>Kregel</a:t>
            </a:r>
            <a:r>
              <a:rPr lang="en-US" altLang="en-US" sz="1400" dirty="0">
                <a:latin typeface="Calibri" panose="020F0502020204030204" pitchFamily="34" charset="0"/>
                <a:cs typeface="Calibri" panose="020F0502020204030204" pitchFamily="34" charset="0"/>
              </a:rPr>
              <a:t>, 1999), 237.</a:t>
            </a:r>
            <a:endParaRPr lang="en-US" alt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803CC73-2C85-4D26-A8C9-34941783D2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27608472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01DEA8-1C27-41A0-9155-152EF298B138}"/>
              </a:ext>
            </a:extLst>
          </p:cNvPr>
          <p:cNvSpPr>
            <a:spLocks noGrp="1"/>
          </p:cNvSpPr>
          <p:nvPr>
            <p:ph idx="1"/>
          </p:nvPr>
        </p:nvSpPr>
        <p:spPr>
          <a:xfrm>
            <a:off x="133350" y="1135797"/>
            <a:ext cx="8877300" cy="5646003"/>
          </a:xfrm>
        </p:spPr>
        <p:txBody>
          <a:bodyPr/>
          <a:lstStyle/>
          <a:p>
            <a:pPr marL="0" indent="0" algn="just">
              <a:buFont typeface="Wingdings" panose="05000000000000000000" pitchFamily="2" charset="2"/>
              <a:buNone/>
              <a:defRPr/>
            </a:pPr>
            <a:r>
              <a:rPr lang="en-US" sz="2750" dirty="0">
                <a:cs typeface="Calibri" panose="020F0502020204030204" pitchFamily="34" charset="0"/>
              </a:rPr>
              <a:t>“The fiction of a present ‘kingdom of heaven’ established on earth in the Church, has been lent some support by an incautious terminology sometimes used in defining the ‘mysteries of the kingdom of heaven’ (Matt. 13:11). The parables of this chapter, it is said carelessly by some, describe the kingdom of heaven as now existing in ‘mystery form’ during the Church age. Now it is true that these parables present certain conditions related to the Kingdom which are contemporaneous with the present age. But nowhere in Matthew 13 is the establishment of the Kingdom placed within this age. On the contrary, in two of these parables the setting up of the Kingdom is definitely placed at the end of the ‘age’ (vss. 39 and 49 ASV, with 41-43).”</a:t>
            </a:r>
          </a:p>
        </p:txBody>
      </p:sp>
      <p:sp>
        <p:nvSpPr>
          <p:cNvPr id="71683" name="TextBox 3">
            <a:extLst>
              <a:ext uri="{FF2B5EF4-FFF2-40B4-BE49-F238E27FC236}">
                <a16:creationId xmlns:a16="http://schemas.microsoft.com/office/drawing/2014/main" id="{CF93F91D-0F82-46C0-A209-0B07ED72C980}"/>
              </a:ext>
            </a:extLst>
          </p:cNvPr>
          <p:cNvSpPr txBox="1">
            <a:spLocks noChangeArrowheads="1"/>
          </p:cNvSpPr>
          <p:nvPr/>
        </p:nvSpPr>
        <p:spPr bwMode="auto">
          <a:xfrm>
            <a:off x="842425" y="228600"/>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Alva J. McClain</a:t>
            </a:r>
          </a:p>
          <a:p>
            <a:pPr algn="ctr" eaLnBrk="1" hangingPunct="1"/>
            <a:r>
              <a:rPr lang="en-US" altLang="en-US" sz="1600" i="1" dirty="0">
                <a:latin typeface="Calibri" panose="020F0502020204030204" pitchFamily="34" charset="0"/>
                <a:cs typeface="Calibri" panose="020F0502020204030204" pitchFamily="34" charset="0"/>
              </a:rPr>
              <a:t>The Greatness of the Kingdom</a:t>
            </a:r>
            <a:r>
              <a:rPr lang="en-US" altLang="en-US" sz="1600" dirty="0">
                <a:latin typeface="Calibri" panose="020F0502020204030204" pitchFamily="34" charset="0"/>
                <a:cs typeface="Calibri" panose="020F0502020204030204" pitchFamily="34" charset="0"/>
              </a:rPr>
              <a:t> (Grand Rapids: Zondervan, 1959), 440-41.</a:t>
            </a:r>
            <a:endParaRPr lang="en-US" altLang="en-US" sz="18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A7283D4-17F5-47AE-B508-F51A1E5D51AE}"/>
              </a:ext>
            </a:extLst>
          </p:cNvPr>
          <p:cNvPicPr>
            <a:picLocks noChangeAspect="1"/>
          </p:cNvPicPr>
          <p:nvPr/>
        </p:nvPicPr>
        <p:blipFill>
          <a:blip r:embed="rId2"/>
          <a:stretch>
            <a:fillRect/>
          </a:stretch>
        </p:blipFill>
        <p:spPr>
          <a:xfrm>
            <a:off x="76200" y="76200"/>
            <a:ext cx="731520" cy="1097280"/>
          </a:xfrm>
          <a:prstGeom prst="rect">
            <a:avLst/>
          </a:prstGeom>
        </p:spPr>
      </p:pic>
    </p:spTree>
    <p:extLst>
      <p:ext uri="{BB962C8B-B14F-4D97-AF65-F5344CB8AC3E}">
        <p14:creationId xmlns:p14="http://schemas.microsoft.com/office/powerpoint/2010/main" val="39495062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8809059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b="1" dirty="0">
                <a:solidFill>
                  <a:srgbClr val="FFFFCC"/>
                </a:solidFill>
              </a:rPr>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Dragnet (13:47-50)</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34730784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146986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24974310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15811</TotalTime>
  <Words>4795</Words>
  <Application>Microsoft Office PowerPoint</Application>
  <PresentationFormat>On-screen Show (4:3)</PresentationFormat>
  <Paragraphs>650</Paragraphs>
  <Slides>84</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Courier New</vt:lpstr>
      <vt:lpstr>Times New Roman</vt:lpstr>
      <vt:lpstr>Wingdings</vt:lpstr>
      <vt:lpstr>Azure</vt:lpstr>
      <vt:lpstr>PowerPoint Presentation</vt:lpstr>
      <vt:lpstr>The Coming Kingdom Chapter 10</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THE INTERIM AGE</vt:lpstr>
      <vt:lpstr>THE INTERIM AGE</vt:lpstr>
      <vt:lpstr>Matthew 13 Parables</vt:lpstr>
      <vt:lpstr>Matthew 13 Parables</vt:lpstr>
      <vt:lpstr>Matthew 13 Parables</vt:lpstr>
      <vt:lpstr>Matthew 13 Parables</vt:lpstr>
      <vt:lpstr>Why The Parable of the Sower Does Not Teach Kingdom Now Theology</vt:lpstr>
      <vt:lpstr>Matthew 13 Parables</vt:lpstr>
      <vt:lpstr>PowerPoint Presentation</vt:lpstr>
      <vt:lpstr>Why The Parable of the Wheat and the Tares Does Not Teach Kingdom Now Theology</vt:lpstr>
      <vt:lpstr>Matthew 13 Parables</vt:lpstr>
      <vt:lpstr>PowerPoint Presentation</vt:lpstr>
      <vt:lpstr>Why The Parable of the Mustard Seed Does Not Teach Kingdom Now Theology</vt:lpstr>
      <vt:lpstr>Matthew 13 Parables</vt:lpstr>
      <vt:lpstr>PowerPoint Presentation</vt:lpstr>
      <vt:lpstr>Why The Parable of the Leaven Does Not Teach Kingdom Now Theology</vt:lpstr>
      <vt:lpstr>Why The Parable of the Leaven Does Not Teach Kingdom Now Theology</vt:lpstr>
      <vt:lpstr>Matthew 13 Parables</vt:lpstr>
      <vt:lpstr>Background to the Matthew 13 Parables</vt:lpstr>
      <vt:lpstr>Matthew 13 Parables</vt:lpstr>
      <vt:lpstr>Matthew 13 Parables</vt:lpstr>
      <vt:lpstr>Why The Earthen Treasure Parable Does Not Teach Personal Salvation</vt:lpstr>
      <vt:lpstr>Why The Earthen Treasure Parable Does Teach That Israel Will Remain in Unbelief  &amp; Only Converted at the Age’s Conclusion</vt:lpstr>
      <vt:lpstr>PowerPoint Presentation</vt:lpstr>
      <vt:lpstr>Matthew 13 Parables</vt:lpstr>
      <vt:lpstr>Matthew 13 Parables</vt:lpstr>
      <vt:lpstr>Why The Parable of the Pearl of Great Price Does Not Teach Personal Salvation</vt:lpstr>
      <vt:lpstr>Why The Parable of the Pearl of Great Price Does Teach That The Lord Will Gain a Treasure from Among the Gentiles</vt:lpstr>
      <vt:lpstr>Matthew 13 Parables</vt:lpstr>
      <vt:lpstr>Matthew 13 Parables</vt:lpstr>
      <vt:lpstr>Why The Parable of the Dragnet Does Not Teach Personal Salvation</vt:lpstr>
      <vt:lpstr>Why The Parable of the Dragnet Does Not Teach Personal Salvation</vt:lpstr>
      <vt:lpstr>Why The Parable of the Dragnet Does Not Teach Personal Salvation</vt:lpstr>
      <vt:lpstr>Why The Parable of the Dragnet Does Not Teach Personal Salvation</vt:lpstr>
      <vt:lpstr>PowerPoint Presentation</vt:lpstr>
      <vt:lpstr>Why The Parable of the Dragnet Does Not Teach Personal Salvation</vt:lpstr>
      <vt:lpstr>Why The Parable of the Dragnet Does Not Teach Personal Salvation</vt:lpstr>
      <vt:lpstr>Matthew 13 Parables</vt:lpstr>
      <vt:lpstr>PowerPoint Presentation</vt:lpstr>
      <vt:lpstr>Why The Parable of the Wheat and the Tares Does Not Teach Kingdom Now Theology</vt:lpstr>
      <vt:lpstr>Why The Rapture is not Found in Matthew’s Gospel</vt:lpstr>
      <vt:lpstr>Matthew 13 Parables</vt:lpstr>
      <vt:lpstr>PowerPoint Presentation</vt:lpstr>
      <vt:lpstr>PowerPoint Presentation</vt:lpstr>
      <vt:lpstr>Summation of the Matthew 13 Parables</vt:lpstr>
      <vt:lpstr>Why Matthew 13 Does Not Teach a Mystery Form of the Kingdom</vt:lpstr>
      <vt:lpstr>Why Matthew 13 Does Not Teach a Mystery Form of the Kingdom</vt:lpstr>
      <vt:lpstr>Background to the Matthew 13 Parables</vt:lpstr>
      <vt:lpstr>PowerPoint Presentation</vt:lpstr>
      <vt:lpstr>“Mystery” Defined</vt:lpstr>
      <vt:lpstr>PowerPoint Presentation</vt:lpstr>
      <vt:lpstr>PowerPoint Presentation</vt:lpstr>
      <vt:lpstr>PowerPoint Presentation</vt:lpstr>
      <vt:lpstr>Background to the Matthew 13 Parables</vt:lpstr>
      <vt:lpstr>PowerPoint Presentation</vt:lpstr>
      <vt:lpstr>PowerPoint Presentation</vt:lpstr>
      <vt:lpstr>PowerPoint Presentation</vt:lpstr>
      <vt:lpstr>Why Matthew 13 Does Not Teach a Mystery Form of the Kingdom</vt:lpstr>
      <vt:lpstr>PowerPoint Presentation</vt:lpstr>
      <vt:lpstr>Why Matthew 13 Does Not Teach a Mystery Form of the Kingdom</vt:lpstr>
      <vt:lpstr>PowerPoint Presentation</vt:lpstr>
      <vt:lpstr>PowerPoint Presentation</vt:lpstr>
      <vt:lpstr>Why Matthew 13 Does Not Teach a Mystery Form of the Kingdom</vt:lpstr>
      <vt:lpstr>PowerPoint Presentation</vt:lpstr>
      <vt:lpstr>PowerPoint Presentation</vt:lpstr>
      <vt:lpstr>PowerPoint Presentation</vt:lpstr>
      <vt:lpstr>Conclusion</vt:lpstr>
      <vt:lpstr>Matthew 13 Parables</vt:lpstr>
      <vt:lpstr>THE INTERIM 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Andy Woods</cp:lastModifiedBy>
  <cp:revision>1762</cp:revision>
  <cp:lastPrinted>2017-09-26T19:14:25Z</cp:lastPrinted>
  <dcterms:created xsi:type="dcterms:W3CDTF">2009-03-17T12:21:13Z</dcterms:created>
  <dcterms:modified xsi:type="dcterms:W3CDTF">2017-09-27T15:30:07Z</dcterms:modified>
</cp:coreProperties>
</file>