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2"/>
  </p:notesMasterIdLst>
  <p:handoutMasterIdLst>
    <p:handoutMasterId r:id="rId113"/>
  </p:handoutMasterIdLst>
  <p:sldIdLst>
    <p:sldId id="256" r:id="rId2"/>
    <p:sldId id="415" r:id="rId3"/>
    <p:sldId id="656" r:id="rId4"/>
    <p:sldId id="657" r:id="rId5"/>
    <p:sldId id="475" r:id="rId6"/>
    <p:sldId id="658" r:id="rId7"/>
    <p:sldId id="487" r:id="rId8"/>
    <p:sldId id="357" r:id="rId9"/>
    <p:sldId id="659" r:id="rId10"/>
    <p:sldId id="532" r:id="rId11"/>
    <p:sldId id="660" r:id="rId12"/>
    <p:sldId id="302" r:id="rId13"/>
    <p:sldId id="661" r:id="rId14"/>
    <p:sldId id="540" r:id="rId15"/>
    <p:sldId id="534" r:id="rId16"/>
    <p:sldId id="662" r:id="rId17"/>
    <p:sldId id="479" r:id="rId18"/>
    <p:sldId id="506" r:id="rId19"/>
    <p:sldId id="663" r:id="rId20"/>
    <p:sldId id="359" r:id="rId21"/>
    <p:sldId id="308" r:id="rId22"/>
    <p:sldId id="521" r:id="rId23"/>
    <p:sldId id="309" r:id="rId24"/>
    <p:sldId id="573" r:id="rId25"/>
    <p:sldId id="664" r:id="rId26"/>
    <p:sldId id="311" r:id="rId27"/>
    <p:sldId id="585" r:id="rId28"/>
    <p:sldId id="586" r:id="rId29"/>
    <p:sldId id="603" r:id="rId30"/>
    <p:sldId id="604" r:id="rId31"/>
    <p:sldId id="667" r:id="rId32"/>
    <p:sldId id="605" r:id="rId33"/>
    <p:sldId id="425" r:id="rId34"/>
    <p:sldId id="481" r:id="rId35"/>
    <p:sldId id="606" r:id="rId36"/>
    <p:sldId id="607" r:id="rId37"/>
    <p:sldId id="608" r:id="rId38"/>
    <p:sldId id="611" r:id="rId39"/>
    <p:sldId id="378" r:id="rId40"/>
    <p:sldId id="612" r:id="rId41"/>
    <p:sldId id="360" r:id="rId42"/>
    <p:sldId id="613" r:id="rId43"/>
    <p:sldId id="614" r:id="rId44"/>
    <p:sldId id="615" r:id="rId45"/>
    <p:sldId id="313" r:id="rId46"/>
    <p:sldId id="616" r:id="rId47"/>
    <p:sldId id="617" r:id="rId48"/>
    <p:sldId id="618" r:id="rId49"/>
    <p:sldId id="620" r:id="rId50"/>
    <p:sldId id="619" r:id="rId51"/>
    <p:sldId id="621" r:id="rId52"/>
    <p:sldId id="622" r:id="rId53"/>
    <p:sldId id="623" r:id="rId54"/>
    <p:sldId id="624" r:id="rId55"/>
    <p:sldId id="626" r:id="rId56"/>
    <p:sldId id="627" r:id="rId57"/>
    <p:sldId id="625" r:id="rId58"/>
    <p:sldId id="646" r:id="rId59"/>
    <p:sldId id="668" r:id="rId60"/>
    <p:sldId id="379" r:id="rId61"/>
    <p:sldId id="628" r:id="rId62"/>
    <p:sldId id="647" r:id="rId63"/>
    <p:sldId id="666" r:id="rId64"/>
    <p:sldId id="629" r:id="rId65"/>
    <p:sldId id="630" r:id="rId66"/>
    <p:sldId id="631" r:id="rId67"/>
    <p:sldId id="633" r:id="rId68"/>
    <p:sldId id="634" r:id="rId69"/>
    <p:sldId id="632" r:id="rId70"/>
    <p:sldId id="644" r:id="rId71"/>
    <p:sldId id="648" r:id="rId72"/>
    <p:sldId id="645" r:id="rId73"/>
    <p:sldId id="642" r:id="rId74"/>
    <p:sldId id="651" r:id="rId75"/>
    <p:sldId id="635" r:id="rId76"/>
    <p:sldId id="636" r:id="rId77"/>
    <p:sldId id="637" r:id="rId78"/>
    <p:sldId id="652" r:id="rId79"/>
    <p:sldId id="639" r:id="rId80"/>
    <p:sldId id="643" r:id="rId81"/>
    <p:sldId id="653" r:id="rId82"/>
    <p:sldId id="447" r:id="rId83"/>
    <p:sldId id="314" r:id="rId84"/>
    <p:sldId id="598" r:id="rId85"/>
    <p:sldId id="440" r:id="rId86"/>
    <p:sldId id="599" r:id="rId87"/>
    <p:sldId id="441" r:id="rId88"/>
    <p:sldId id="446" r:id="rId89"/>
    <p:sldId id="442" r:id="rId90"/>
    <p:sldId id="600" r:id="rId91"/>
    <p:sldId id="323" r:id="rId92"/>
    <p:sldId id="449" r:id="rId93"/>
    <p:sldId id="444" r:id="rId94"/>
    <p:sldId id="344" r:id="rId95"/>
    <p:sldId id="345" r:id="rId96"/>
    <p:sldId id="347" r:id="rId97"/>
    <p:sldId id="434" r:id="rId98"/>
    <p:sldId id="435" r:id="rId99"/>
    <p:sldId id="601" r:id="rId100"/>
    <p:sldId id="469" r:id="rId101"/>
    <p:sldId id="650" r:id="rId102"/>
    <p:sldId id="654" r:id="rId103"/>
    <p:sldId id="482" r:id="rId104"/>
    <p:sldId id="315" r:id="rId105"/>
    <p:sldId id="381" r:id="rId106"/>
    <p:sldId id="322" r:id="rId107"/>
    <p:sldId id="450" r:id="rId108"/>
    <p:sldId id="339" r:id="rId109"/>
    <p:sldId id="655" r:id="rId110"/>
    <p:sldId id="428"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00"/>
    <a:srgbClr val="33CC33"/>
    <a:srgbClr val="00CC00"/>
    <a:srgbClr val="00FFFF"/>
    <a:srgbClr val="A50021"/>
    <a:srgbClr val="0000FF"/>
    <a:srgbClr val="000066"/>
    <a:srgbClr val="000099"/>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3779" autoAdjust="0"/>
  </p:normalViewPr>
  <p:slideViewPr>
    <p:cSldViewPr>
      <p:cViewPr varScale="1">
        <p:scale>
          <a:sx n="64" d="100"/>
          <a:sy n="64" d="100"/>
        </p:scale>
        <p:origin x="17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5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32E9270-2277-4795-830F-E50029A8C97D}"/>
              </a:ext>
            </a:extLst>
          </p:cNvPr>
          <p:cNvSpPr>
            <a:spLocks noGrp="1" noChangeArrowheads="1"/>
          </p:cNvSpPr>
          <p:nvPr>
            <p:ph type="hdr" sz="quarter"/>
          </p:nvPr>
        </p:nvSpPr>
        <p:spPr bwMode="auto">
          <a:xfrm>
            <a:off x="1828800" y="2286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r>
              <a:rPr lang="en-US" dirty="0">
                <a:latin typeface="Calibri" panose="020F0502020204030204" pitchFamily="34" charset="0"/>
              </a:rPr>
              <a:t>DANIEL 9</a:t>
            </a:r>
          </a:p>
        </p:txBody>
      </p:sp>
      <p:sp>
        <p:nvSpPr>
          <p:cNvPr id="4099" name="Rectangle 3">
            <a:extLst>
              <a:ext uri="{FF2B5EF4-FFF2-40B4-BE49-F238E27FC236}">
                <a16:creationId xmlns:a16="http://schemas.microsoft.com/office/drawing/2014/main" id="{85F57EC9-EA0F-4935-8F16-DB16AAFE762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fld id="{5F67B1D5-1F52-459C-B3AC-34EBF3998B0C}" type="datetime1">
              <a:rPr lang="en-US">
                <a:latin typeface="Calibri" panose="020F0502020204030204" pitchFamily="34" charset="0"/>
              </a:rPr>
              <a:pPr>
                <a:defRPr/>
              </a:pPr>
              <a:t>9/30/2017</a:t>
            </a:fld>
            <a:endParaRPr lang="en-US" dirty="0">
              <a:latin typeface="Calibri" panose="020F0502020204030204" pitchFamily="34" charset="0"/>
            </a:endParaRPr>
          </a:p>
        </p:txBody>
      </p:sp>
      <p:sp>
        <p:nvSpPr>
          <p:cNvPr id="4100" name="Rectangle 4">
            <a:extLst>
              <a:ext uri="{FF2B5EF4-FFF2-40B4-BE49-F238E27FC236}">
                <a16:creationId xmlns:a16="http://schemas.microsoft.com/office/drawing/2014/main" id="{9D738CEC-B463-41AA-9737-11E3322683C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dirty="0">
              <a:latin typeface="Calibri" panose="020F0502020204030204" pitchFamily="34" charset="0"/>
            </a:endParaRPr>
          </a:p>
        </p:txBody>
      </p:sp>
      <p:sp>
        <p:nvSpPr>
          <p:cNvPr id="4101" name="Rectangle 5">
            <a:extLst>
              <a:ext uri="{FF2B5EF4-FFF2-40B4-BE49-F238E27FC236}">
                <a16:creationId xmlns:a16="http://schemas.microsoft.com/office/drawing/2014/main" id="{FC9DF5CD-67A6-48E7-9215-8A45FA6FB5F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2B6A8-11AF-457F-99D6-212751994372}"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299C26-10EB-489D-984E-B41323772E2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pPr>
              <a:defRPr/>
            </a:pPr>
            <a:endParaRPr lang="en-US" dirty="0"/>
          </a:p>
        </p:txBody>
      </p:sp>
      <p:sp>
        <p:nvSpPr>
          <p:cNvPr id="3075" name="Rectangle 3">
            <a:extLst>
              <a:ext uri="{FF2B5EF4-FFF2-40B4-BE49-F238E27FC236}">
                <a16:creationId xmlns:a16="http://schemas.microsoft.com/office/drawing/2014/main" id="{361B25A6-4335-454A-9E4B-B0075F45481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pPr>
              <a:defRPr/>
            </a:pPr>
            <a:fld id="{6C531C59-2511-47EA-81F8-CC68C38EF505}" type="datetime1">
              <a:rPr lang="en-US" smtClean="0"/>
              <a:pPr>
                <a:defRPr/>
              </a:pPr>
              <a:t>9/30/2017</a:t>
            </a:fld>
            <a:endParaRPr lang="en-US" dirty="0"/>
          </a:p>
        </p:txBody>
      </p:sp>
      <p:sp>
        <p:nvSpPr>
          <p:cNvPr id="60420" name="Rectangle 4">
            <a:extLst>
              <a:ext uri="{FF2B5EF4-FFF2-40B4-BE49-F238E27FC236}">
                <a16:creationId xmlns:a16="http://schemas.microsoft.com/office/drawing/2014/main" id="{AAE8BA7D-BD6A-4CDC-986D-BD049FEB80B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F86A473A-D5AF-4D0A-A5C8-15A459B19BC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a:extLst>
              <a:ext uri="{FF2B5EF4-FFF2-40B4-BE49-F238E27FC236}">
                <a16:creationId xmlns:a16="http://schemas.microsoft.com/office/drawing/2014/main" id="{36005D13-07CF-425F-88FC-20F99D1A941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pPr>
              <a:defRPr/>
            </a:pPr>
            <a:endParaRPr lang="en-US" dirty="0"/>
          </a:p>
        </p:txBody>
      </p:sp>
      <p:sp>
        <p:nvSpPr>
          <p:cNvPr id="3079" name="Rectangle 7">
            <a:extLst>
              <a:ext uri="{FF2B5EF4-FFF2-40B4-BE49-F238E27FC236}">
                <a16:creationId xmlns:a16="http://schemas.microsoft.com/office/drawing/2014/main" id="{490A451C-AC53-4600-BE33-D841431C352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008C9F9-5E7C-4757-BA90-DA1F584425C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C531C59-2511-47EA-81F8-CC68C38EF505}" type="datetime1">
              <a:rPr lang="en-US" smtClean="0"/>
              <a:pPr>
                <a:defRPr/>
              </a:pPr>
              <a:t>9/30/2017</a:t>
            </a:fld>
            <a:endParaRPr lang="en-US"/>
          </a:p>
        </p:txBody>
      </p:sp>
      <p:sp>
        <p:nvSpPr>
          <p:cNvPr id="5" name="Slide Number Placeholder 4"/>
          <p:cNvSpPr>
            <a:spLocks noGrp="1"/>
          </p:cNvSpPr>
          <p:nvPr>
            <p:ph type="sldNum" sz="quarter" idx="11"/>
          </p:nvPr>
        </p:nvSpPr>
        <p:spPr/>
        <p:txBody>
          <a:bodyPr/>
          <a:lstStyle/>
          <a:p>
            <a:fld id="{B008C9F9-5E7C-4757-BA90-DA1F584425CF}" type="slidenum">
              <a:rPr lang="en-US" altLang="en-US" smtClean="0"/>
              <a:pPr/>
              <a:t>1</a:t>
            </a:fld>
            <a:endParaRPr lang="en-US" altLang="en-US"/>
          </a:p>
        </p:txBody>
      </p:sp>
    </p:spTree>
    <p:extLst>
      <p:ext uri="{BB962C8B-B14F-4D97-AF65-F5344CB8AC3E}">
        <p14:creationId xmlns:p14="http://schemas.microsoft.com/office/powerpoint/2010/main" val="314027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723F-6B27-4DD2-AF80-5294D5448D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BEE7638-1C93-4E12-9DC7-2909143DAE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251BB1-2290-4B7A-99AD-B43729689E64}"/>
              </a:ext>
            </a:extLst>
          </p:cNvPr>
          <p:cNvSpPr>
            <a:spLocks noGrp="1"/>
          </p:cNvSpPr>
          <p:nvPr>
            <p:ph type="dt" sz="half" idx="10"/>
          </p:nvPr>
        </p:nvSpPr>
        <p:spPr/>
        <p:txBody>
          <a:bodyPr/>
          <a:lstStyle/>
          <a:p>
            <a:pPr>
              <a:defRPr/>
            </a:pPr>
            <a:fld id="{B34BAA4C-4A47-418E-98CB-61DBAFE495C9}" type="datetime1">
              <a:rPr lang="en-US" smtClean="0"/>
              <a:pPr>
                <a:defRPr/>
              </a:pPr>
              <a:t>9/30/2017</a:t>
            </a:fld>
            <a:endParaRPr lang="en-US"/>
          </a:p>
        </p:txBody>
      </p:sp>
      <p:sp>
        <p:nvSpPr>
          <p:cNvPr id="5" name="Footer Placeholder 4">
            <a:extLst>
              <a:ext uri="{FF2B5EF4-FFF2-40B4-BE49-F238E27FC236}">
                <a16:creationId xmlns:a16="http://schemas.microsoft.com/office/drawing/2014/main" id="{6481D7A5-A1F0-41E2-86B0-9545BB6DD759}"/>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D5B597B5-333C-46A9-84B3-03CD563998B3}"/>
              </a:ext>
            </a:extLst>
          </p:cNvPr>
          <p:cNvSpPr>
            <a:spLocks noGrp="1"/>
          </p:cNvSpPr>
          <p:nvPr>
            <p:ph type="sldNum" sz="quarter" idx="12"/>
          </p:nvPr>
        </p:nvSpPr>
        <p:spPr/>
        <p:txBody>
          <a:bodyPr/>
          <a:lstStyle/>
          <a:p>
            <a:fld id="{77B35FFC-CD89-4919-AB6C-732D5C1112B4}" type="slidenum">
              <a:rPr lang="en-US" altLang="en-US" smtClean="0"/>
              <a:pPr/>
              <a:t>‹#›</a:t>
            </a:fld>
            <a:endParaRPr lang="en-US" altLang="en-US"/>
          </a:p>
        </p:txBody>
      </p:sp>
    </p:spTree>
    <p:extLst>
      <p:ext uri="{BB962C8B-B14F-4D97-AF65-F5344CB8AC3E}">
        <p14:creationId xmlns:p14="http://schemas.microsoft.com/office/powerpoint/2010/main" val="17715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EF11-F8F3-4174-B47C-CEDB1DC59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504AC7-84B8-492F-822E-75A7700A99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AEF51-AD61-41B6-8BAE-FAE1D7E01100}"/>
              </a:ext>
            </a:extLst>
          </p:cNvPr>
          <p:cNvSpPr>
            <a:spLocks noGrp="1"/>
          </p:cNvSpPr>
          <p:nvPr>
            <p:ph type="dt" sz="half" idx="10"/>
          </p:nvPr>
        </p:nvSpPr>
        <p:spPr/>
        <p:txBody>
          <a:bodyPr/>
          <a:lstStyle/>
          <a:p>
            <a:pPr>
              <a:defRPr/>
            </a:pPr>
            <a:fld id="{FE5B4820-B15F-4C22-9AD1-BAFAF5F4E231}" type="datetime1">
              <a:rPr lang="en-US" smtClean="0"/>
              <a:pPr>
                <a:defRPr/>
              </a:pPr>
              <a:t>9/30/2017</a:t>
            </a:fld>
            <a:endParaRPr lang="en-US"/>
          </a:p>
        </p:txBody>
      </p:sp>
      <p:sp>
        <p:nvSpPr>
          <p:cNvPr id="5" name="Footer Placeholder 4">
            <a:extLst>
              <a:ext uri="{FF2B5EF4-FFF2-40B4-BE49-F238E27FC236}">
                <a16:creationId xmlns:a16="http://schemas.microsoft.com/office/drawing/2014/main" id="{2080C832-692D-4A40-8086-EF95D16F22B5}"/>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F7D13DDF-B33F-47C9-B0AF-24571DAA6F47}"/>
              </a:ext>
            </a:extLst>
          </p:cNvPr>
          <p:cNvSpPr>
            <a:spLocks noGrp="1"/>
          </p:cNvSpPr>
          <p:nvPr>
            <p:ph type="sldNum" sz="quarter" idx="12"/>
          </p:nvPr>
        </p:nvSpPr>
        <p:spPr/>
        <p:txBody>
          <a:bodyPr/>
          <a:lstStyle/>
          <a:p>
            <a:fld id="{941653B6-0EBE-4D7A-9FEA-71D422A29510}" type="slidenum">
              <a:rPr lang="en-US" altLang="en-US" smtClean="0"/>
              <a:pPr/>
              <a:t>‹#›</a:t>
            </a:fld>
            <a:endParaRPr lang="en-US" altLang="en-US"/>
          </a:p>
        </p:txBody>
      </p:sp>
    </p:spTree>
    <p:extLst>
      <p:ext uri="{BB962C8B-B14F-4D97-AF65-F5344CB8AC3E}">
        <p14:creationId xmlns:p14="http://schemas.microsoft.com/office/powerpoint/2010/main" val="157713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F5D22-DA10-425B-B376-85BFFD024D7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45C72-E770-474D-800C-F53E179E8B6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2D42F-6795-4D8D-9F6E-52190BCD40E9}"/>
              </a:ext>
            </a:extLst>
          </p:cNvPr>
          <p:cNvSpPr>
            <a:spLocks noGrp="1"/>
          </p:cNvSpPr>
          <p:nvPr>
            <p:ph type="dt" sz="half" idx="10"/>
          </p:nvPr>
        </p:nvSpPr>
        <p:spPr/>
        <p:txBody>
          <a:bodyPr/>
          <a:lstStyle/>
          <a:p>
            <a:pPr>
              <a:defRPr/>
            </a:pPr>
            <a:fld id="{538D59B6-1535-4E28-BD61-60A6579FC7A2}" type="datetime1">
              <a:rPr lang="en-US" smtClean="0"/>
              <a:pPr>
                <a:defRPr/>
              </a:pPr>
              <a:t>9/30/2017</a:t>
            </a:fld>
            <a:endParaRPr lang="en-US"/>
          </a:p>
        </p:txBody>
      </p:sp>
      <p:sp>
        <p:nvSpPr>
          <p:cNvPr id="5" name="Footer Placeholder 4">
            <a:extLst>
              <a:ext uri="{FF2B5EF4-FFF2-40B4-BE49-F238E27FC236}">
                <a16:creationId xmlns:a16="http://schemas.microsoft.com/office/drawing/2014/main" id="{E9C9845A-37D6-428E-9B0D-CCA25952EE5E}"/>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099BF788-AE27-4FF5-8479-EF255D037938}"/>
              </a:ext>
            </a:extLst>
          </p:cNvPr>
          <p:cNvSpPr>
            <a:spLocks noGrp="1"/>
          </p:cNvSpPr>
          <p:nvPr>
            <p:ph type="sldNum" sz="quarter" idx="12"/>
          </p:nvPr>
        </p:nvSpPr>
        <p:spPr/>
        <p:txBody>
          <a:bodyPr/>
          <a:lstStyle/>
          <a:p>
            <a:fld id="{E4BA6610-95E9-4BCC-9541-66E2C37429A7}" type="slidenum">
              <a:rPr lang="en-US" altLang="en-US" smtClean="0"/>
              <a:pPr/>
              <a:t>‹#›</a:t>
            </a:fld>
            <a:endParaRPr lang="en-US" altLang="en-US"/>
          </a:p>
        </p:txBody>
      </p:sp>
    </p:spTree>
    <p:extLst>
      <p:ext uri="{BB962C8B-B14F-4D97-AF65-F5344CB8AC3E}">
        <p14:creationId xmlns:p14="http://schemas.microsoft.com/office/powerpoint/2010/main" val="38450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9/30/2017</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35478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9/30/2017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89947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21684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54DD-8F13-4B5A-ADD6-267F2463A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A78EE-3816-4962-A586-C68EE6573A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A8F1D-7240-418B-BBA3-6A2BAB081F89}"/>
              </a:ext>
            </a:extLst>
          </p:cNvPr>
          <p:cNvSpPr>
            <a:spLocks noGrp="1"/>
          </p:cNvSpPr>
          <p:nvPr>
            <p:ph type="dt" sz="half" idx="10"/>
          </p:nvPr>
        </p:nvSpPr>
        <p:spPr/>
        <p:txBody>
          <a:bodyPr/>
          <a:lstStyle/>
          <a:p>
            <a:pPr>
              <a:defRPr/>
            </a:pPr>
            <a:fld id="{ED43BA33-5A1D-4ED2-A467-035CB0EC02C0}" type="datetime1">
              <a:rPr lang="en-US" smtClean="0"/>
              <a:pPr>
                <a:defRPr/>
              </a:pPr>
              <a:t>9/30/2017</a:t>
            </a:fld>
            <a:endParaRPr lang="en-US"/>
          </a:p>
        </p:txBody>
      </p:sp>
      <p:sp>
        <p:nvSpPr>
          <p:cNvPr id="5" name="Footer Placeholder 4">
            <a:extLst>
              <a:ext uri="{FF2B5EF4-FFF2-40B4-BE49-F238E27FC236}">
                <a16:creationId xmlns:a16="http://schemas.microsoft.com/office/drawing/2014/main" id="{752F6133-B915-472A-8366-4B3C5B97AF3C}"/>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1CC19728-6920-4786-B78D-76DB5734D5DD}"/>
              </a:ext>
            </a:extLst>
          </p:cNvPr>
          <p:cNvSpPr>
            <a:spLocks noGrp="1"/>
          </p:cNvSpPr>
          <p:nvPr>
            <p:ph type="sldNum" sz="quarter" idx="12"/>
          </p:nvPr>
        </p:nvSpPr>
        <p:spPr/>
        <p:txBody>
          <a:bodyPr/>
          <a:lstStyle/>
          <a:p>
            <a:fld id="{06B64A35-339A-4891-81AE-16AC544BA074}" type="slidenum">
              <a:rPr lang="en-US" altLang="en-US" smtClean="0"/>
              <a:pPr/>
              <a:t>‹#›</a:t>
            </a:fld>
            <a:endParaRPr lang="en-US" altLang="en-US"/>
          </a:p>
        </p:txBody>
      </p:sp>
    </p:spTree>
    <p:extLst>
      <p:ext uri="{BB962C8B-B14F-4D97-AF65-F5344CB8AC3E}">
        <p14:creationId xmlns:p14="http://schemas.microsoft.com/office/powerpoint/2010/main" val="12216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BE84-72BE-4079-91DC-0840042B8D4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13276D-6156-46A8-A98A-40C496B95A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90D9B2-5ECF-46A9-B80A-C791079B39FE}"/>
              </a:ext>
            </a:extLst>
          </p:cNvPr>
          <p:cNvSpPr>
            <a:spLocks noGrp="1"/>
          </p:cNvSpPr>
          <p:nvPr>
            <p:ph type="dt" sz="half" idx="10"/>
          </p:nvPr>
        </p:nvSpPr>
        <p:spPr/>
        <p:txBody>
          <a:bodyPr/>
          <a:lstStyle/>
          <a:p>
            <a:pPr>
              <a:defRPr/>
            </a:pPr>
            <a:fld id="{0D217990-C914-4224-A3A7-50BFB1D1186F}" type="datetime1">
              <a:rPr lang="en-US" smtClean="0"/>
              <a:pPr>
                <a:defRPr/>
              </a:pPr>
              <a:t>9/30/2017</a:t>
            </a:fld>
            <a:endParaRPr lang="en-US"/>
          </a:p>
        </p:txBody>
      </p:sp>
      <p:sp>
        <p:nvSpPr>
          <p:cNvPr id="5" name="Footer Placeholder 4">
            <a:extLst>
              <a:ext uri="{FF2B5EF4-FFF2-40B4-BE49-F238E27FC236}">
                <a16:creationId xmlns:a16="http://schemas.microsoft.com/office/drawing/2014/main" id="{C4F18B4D-84E0-41F9-9A20-406A0DF43B61}"/>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BC47BB0E-BB7E-43E9-962B-6CDFFE63C049}"/>
              </a:ext>
            </a:extLst>
          </p:cNvPr>
          <p:cNvSpPr>
            <a:spLocks noGrp="1"/>
          </p:cNvSpPr>
          <p:nvPr>
            <p:ph type="sldNum" sz="quarter" idx="12"/>
          </p:nvPr>
        </p:nvSpPr>
        <p:spPr/>
        <p:txBody>
          <a:bodyPr/>
          <a:lstStyle/>
          <a:p>
            <a:fld id="{3D4800CB-418B-4637-A634-C7D9614C6122}" type="slidenum">
              <a:rPr lang="en-US" altLang="en-US" smtClean="0"/>
              <a:pPr/>
              <a:t>‹#›</a:t>
            </a:fld>
            <a:endParaRPr lang="en-US" altLang="en-US"/>
          </a:p>
        </p:txBody>
      </p:sp>
    </p:spTree>
    <p:extLst>
      <p:ext uri="{BB962C8B-B14F-4D97-AF65-F5344CB8AC3E}">
        <p14:creationId xmlns:p14="http://schemas.microsoft.com/office/powerpoint/2010/main" val="426525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6908-1A68-4465-A44B-DB2BF6ACC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68BB1-5606-4D39-A722-C44ED8D1D1F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163DF-477B-4B6E-91C2-3C225526211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54BC6-DD65-4FAB-AC15-9C366B490648}"/>
              </a:ext>
            </a:extLst>
          </p:cNvPr>
          <p:cNvSpPr>
            <a:spLocks noGrp="1"/>
          </p:cNvSpPr>
          <p:nvPr>
            <p:ph type="dt" sz="half" idx="10"/>
          </p:nvPr>
        </p:nvSpPr>
        <p:spPr/>
        <p:txBody>
          <a:bodyPr/>
          <a:lstStyle/>
          <a:p>
            <a:pPr>
              <a:defRPr/>
            </a:pPr>
            <a:fld id="{E6CE939B-6200-4D4E-AA6B-363CB1A9D5B7}" type="datetime1">
              <a:rPr lang="en-US" smtClean="0"/>
              <a:pPr>
                <a:defRPr/>
              </a:pPr>
              <a:t>9/30/2017</a:t>
            </a:fld>
            <a:endParaRPr lang="en-US"/>
          </a:p>
        </p:txBody>
      </p:sp>
      <p:sp>
        <p:nvSpPr>
          <p:cNvPr id="6" name="Footer Placeholder 5">
            <a:extLst>
              <a:ext uri="{FF2B5EF4-FFF2-40B4-BE49-F238E27FC236}">
                <a16:creationId xmlns:a16="http://schemas.microsoft.com/office/drawing/2014/main" id="{89325276-FE25-4758-84C9-EF4FCF9B55F9}"/>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3C837F82-D76A-4508-B810-414DE0A67BFD}"/>
              </a:ext>
            </a:extLst>
          </p:cNvPr>
          <p:cNvSpPr>
            <a:spLocks noGrp="1"/>
          </p:cNvSpPr>
          <p:nvPr>
            <p:ph type="sldNum" sz="quarter" idx="12"/>
          </p:nvPr>
        </p:nvSpPr>
        <p:spPr/>
        <p:txBody>
          <a:bodyPr/>
          <a:lstStyle/>
          <a:p>
            <a:fld id="{1DF36004-3F1D-41A3-A97E-F0054402D563}" type="slidenum">
              <a:rPr lang="en-US" altLang="en-US" smtClean="0"/>
              <a:pPr/>
              <a:t>‹#›</a:t>
            </a:fld>
            <a:endParaRPr lang="en-US" altLang="en-US"/>
          </a:p>
        </p:txBody>
      </p:sp>
    </p:spTree>
    <p:extLst>
      <p:ext uri="{BB962C8B-B14F-4D97-AF65-F5344CB8AC3E}">
        <p14:creationId xmlns:p14="http://schemas.microsoft.com/office/powerpoint/2010/main" val="13765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7A4B-29AB-4AF1-AE7D-240B9A4C76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868C-E2A3-4548-B525-BAE747AD6E1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7B9249D-5522-4537-B163-24121D680D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12C2A-0861-459D-A84A-626A10CB1A4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074932E-6085-4672-89DB-3DD4B218CDF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1668E-AA6E-4559-8BD4-B35A90488B5F}"/>
              </a:ext>
            </a:extLst>
          </p:cNvPr>
          <p:cNvSpPr>
            <a:spLocks noGrp="1"/>
          </p:cNvSpPr>
          <p:nvPr>
            <p:ph type="dt" sz="half" idx="10"/>
          </p:nvPr>
        </p:nvSpPr>
        <p:spPr/>
        <p:txBody>
          <a:bodyPr/>
          <a:lstStyle/>
          <a:p>
            <a:pPr>
              <a:defRPr/>
            </a:pPr>
            <a:fld id="{FF504CE7-D54B-4E54-A3DF-AE0BE5A735AF}" type="datetime1">
              <a:rPr lang="en-US" smtClean="0"/>
              <a:pPr>
                <a:defRPr/>
              </a:pPr>
              <a:t>9/30/2017</a:t>
            </a:fld>
            <a:endParaRPr lang="en-US"/>
          </a:p>
        </p:txBody>
      </p:sp>
      <p:sp>
        <p:nvSpPr>
          <p:cNvPr id="8" name="Footer Placeholder 7">
            <a:extLst>
              <a:ext uri="{FF2B5EF4-FFF2-40B4-BE49-F238E27FC236}">
                <a16:creationId xmlns:a16="http://schemas.microsoft.com/office/drawing/2014/main" id="{55FCA146-FA45-4B67-9B24-18ADC3925ED8}"/>
              </a:ext>
            </a:extLst>
          </p:cNvPr>
          <p:cNvSpPr>
            <a:spLocks noGrp="1"/>
          </p:cNvSpPr>
          <p:nvPr>
            <p:ph type="ftr" sz="quarter" idx="11"/>
          </p:nvPr>
        </p:nvSpPr>
        <p:spPr/>
        <p:txBody>
          <a:bodyPr/>
          <a:lstStyle/>
          <a:p>
            <a:pPr>
              <a:defRPr/>
            </a:pPr>
            <a:r>
              <a:rPr lang="en-US"/>
              <a:t>DANIEL 9</a:t>
            </a:r>
          </a:p>
        </p:txBody>
      </p:sp>
      <p:sp>
        <p:nvSpPr>
          <p:cNvPr id="9" name="Slide Number Placeholder 8">
            <a:extLst>
              <a:ext uri="{FF2B5EF4-FFF2-40B4-BE49-F238E27FC236}">
                <a16:creationId xmlns:a16="http://schemas.microsoft.com/office/drawing/2014/main" id="{26DA94DA-C460-44A9-AC07-6B79AA204617}"/>
              </a:ext>
            </a:extLst>
          </p:cNvPr>
          <p:cNvSpPr>
            <a:spLocks noGrp="1"/>
          </p:cNvSpPr>
          <p:nvPr>
            <p:ph type="sldNum" sz="quarter" idx="12"/>
          </p:nvPr>
        </p:nvSpPr>
        <p:spPr/>
        <p:txBody>
          <a:bodyPr/>
          <a:lstStyle/>
          <a:p>
            <a:fld id="{05A3AF22-DA68-4557-8FA9-F0003DD971C0}" type="slidenum">
              <a:rPr lang="en-US" altLang="en-US" smtClean="0"/>
              <a:pPr/>
              <a:t>‹#›</a:t>
            </a:fld>
            <a:endParaRPr lang="en-US" altLang="en-US"/>
          </a:p>
        </p:txBody>
      </p:sp>
    </p:spTree>
    <p:extLst>
      <p:ext uri="{BB962C8B-B14F-4D97-AF65-F5344CB8AC3E}">
        <p14:creationId xmlns:p14="http://schemas.microsoft.com/office/powerpoint/2010/main" val="88351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900A-A15E-4E1A-A178-41219117B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EB573-C6C5-4958-8D55-1DA822B0DEE5}"/>
              </a:ext>
            </a:extLst>
          </p:cNvPr>
          <p:cNvSpPr>
            <a:spLocks noGrp="1"/>
          </p:cNvSpPr>
          <p:nvPr>
            <p:ph type="dt" sz="half" idx="10"/>
          </p:nvPr>
        </p:nvSpPr>
        <p:spPr/>
        <p:txBody>
          <a:bodyPr/>
          <a:lstStyle/>
          <a:p>
            <a:pPr>
              <a:defRPr/>
            </a:pPr>
            <a:fld id="{AEFD225A-ACE1-4554-BE1E-F5971DCA109E}" type="datetime1">
              <a:rPr lang="en-US" smtClean="0"/>
              <a:pPr>
                <a:defRPr/>
              </a:pPr>
              <a:t>9/30/2017</a:t>
            </a:fld>
            <a:endParaRPr lang="en-US"/>
          </a:p>
        </p:txBody>
      </p:sp>
      <p:sp>
        <p:nvSpPr>
          <p:cNvPr id="4" name="Footer Placeholder 3">
            <a:extLst>
              <a:ext uri="{FF2B5EF4-FFF2-40B4-BE49-F238E27FC236}">
                <a16:creationId xmlns:a16="http://schemas.microsoft.com/office/drawing/2014/main" id="{7A36D95D-968B-412D-AABE-D6CEB89A0A68}"/>
              </a:ext>
            </a:extLst>
          </p:cNvPr>
          <p:cNvSpPr>
            <a:spLocks noGrp="1"/>
          </p:cNvSpPr>
          <p:nvPr>
            <p:ph type="ftr" sz="quarter" idx="11"/>
          </p:nvPr>
        </p:nvSpPr>
        <p:spPr/>
        <p:txBody>
          <a:bodyPr/>
          <a:lstStyle/>
          <a:p>
            <a:pPr>
              <a:defRPr/>
            </a:pPr>
            <a:r>
              <a:rPr lang="en-US"/>
              <a:t>DANIEL 9</a:t>
            </a:r>
          </a:p>
        </p:txBody>
      </p:sp>
      <p:sp>
        <p:nvSpPr>
          <p:cNvPr id="5" name="Slide Number Placeholder 4">
            <a:extLst>
              <a:ext uri="{FF2B5EF4-FFF2-40B4-BE49-F238E27FC236}">
                <a16:creationId xmlns:a16="http://schemas.microsoft.com/office/drawing/2014/main" id="{F991DB0D-FBE3-453C-AFD3-D1C806E3281E}"/>
              </a:ext>
            </a:extLst>
          </p:cNvPr>
          <p:cNvSpPr>
            <a:spLocks noGrp="1"/>
          </p:cNvSpPr>
          <p:nvPr>
            <p:ph type="sldNum" sz="quarter" idx="12"/>
          </p:nvPr>
        </p:nvSpPr>
        <p:spPr/>
        <p:txBody>
          <a:bodyPr/>
          <a:lstStyle/>
          <a:p>
            <a:fld id="{A9AAAD70-B06D-41F8-A733-97A84FD6A8E2}" type="slidenum">
              <a:rPr lang="en-US" altLang="en-US" smtClean="0"/>
              <a:pPr/>
              <a:t>‹#›</a:t>
            </a:fld>
            <a:endParaRPr lang="en-US" altLang="en-US"/>
          </a:p>
        </p:txBody>
      </p:sp>
    </p:spTree>
    <p:extLst>
      <p:ext uri="{BB962C8B-B14F-4D97-AF65-F5344CB8AC3E}">
        <p14:creationId xmlns:p14="http://schemas.microsoft.com/office/powerpoint/2010/main" val="211172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F4B55-5161-4338-A9FA-A6BD238FC2A1}"/>
              </a:ext>
            </a:extLst>
          </p:cNvPr>
          <p:cNvSpPr>
            <a:spLocks noGrp="1"/>
          </p:cNvSpPr>
          <p:nvPr>
            <p:ph type="dt" sz="half" idx="10"/>
          </p:nvPr>
        </p:nvSpPr>
        <p:spPr/>
        <p:txBody>
          <a:bodyPr/>
          <a:lstStyle/>
          <a:p>
            <a:pPr>
              <a:defRPr/>
            </a:pPr>
            <a:fld id="{5C7FDA95-8E37-4F5D-B545-267E1C3086AA}" type="datetime1">
              <a:rPr lang="en-US" smtClean="0"/>
              <a:pPr>
                <a:defRPr/>
              </a:pPr>
              <a:t>9/30/2017</a:t>
            </a:fld>
            <a:endParaRPr lang="en-US"/>
          </a:p>
        </p:txBody>
      </p:sp>
      <p:sp>
        <p:nvSpPr>
          <p:cNvPr id="3" name="Footer Placeholder 2">
            <a:extLst>
              <a:ext uri="{FF2B5EF4-FFF2-40B4-BE49-F238E27FC236}">
                <a16:creationId xmlns:a16="http://schemas.microsoft.com/office/drawing/2014/main" id="{C6A560EA-0461-4DCF-A19A-5557BE563008}"/>
              </a:ext>
            </a:extLst>
          </p:cNvPr>
          <p:cNvSpPr>
            <a:spLocks noGrp="1"/>
          </p:cNvSpPr>
          <p:nvPr>
            <p:ph type="ftr" sz="quarter" idx="11"/>
          </p:nvPr>
        </p:nvSpPr>
        <p:spPr/>
        <p:txBody>
          <a:bodyPr/>
          <a:lstStyle/>
          <a:p>
            <a:pPr>
              <a:defRPr/>
            </a:pPr>
            <a:r>
              <a:rPr lang="en-US"/>
              <a:t>DANIEL 9</a:t>
            </a:r>
          </a:p>
        </p:txBody>
      </p:sp>
      <p:sp>
        <p:nvSpPr>
          <p:cNvPr id="4" name="Slide Number Placeholder 3">
            <a:extLst>
              <a:ext uri="{FF2B5EF4-FFF2-40B4-BE49-F238E27FC236}">
                <a16:creationId xmlns:a16="http://schemas.microsoft.com/office/drawing/2014/main" id="{A9723255-1375-41C9-8796-950CFED85182}"/>
              </a:ext>
            </a:extLst>
          </p:cNvPr>
          <p:cNvSpPr>
            <a:spLocks noGrp="1"/>
          </p:cNvSpPr>
          <p:nvPr>
            <p:ph type="sldNum" sz="quarter" idx="12"/>
          </p:nvPr>
        </p:nvSpPr>
        <p:spPr/>
        <p:txBody>
          <a:bodyPr/>
          <a:lstStyle/>
          <a:p>
            <a:fld id="{2F8035AE-6347-4C79-B46B-5876506ECC04}" type="slidenum">
              <a:rPr lang="en-US" altLang="en-US" smtClean="0"/>
              <a:pPr/>
              <a:t>‹#›</a:t>
            </a:fld>
            <a:endParaRPr lang="en-US" altLang="en-US"/>
          </a:p>
        </p:txBody>
      </p:sp>
    </p:spTree>
    <p:extLst>
      <p:ext uri="{BB962C8B-B14F-4D97-AF65-F5344CB8AC3E}">
        <p14:creationId xmlns:p14="http://schemas.microsoft.com/office/powerpoint/2010/main" val="365905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6B79-0E9B-4367-9A9F-E5A67B53A0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987DE1-C392-4400-AD05-A5FC28C0A3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149453-F196-4694-8426-639FE0910F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A2409D1-2D53-4F01-B01A-127E99B2DD75}"/>
              </a:ext>
            </a:extLst>
          </p:cNvPr>
          <p:cNvSpPr>
            <a:spLocks noGrp="1"/>
          </p:cNvSpPr>
          <p:nvPr>
            <p:ph type="dt" sz="half" idx="10"/>
          </p:nvPr>
        </p:nvSpPr>
        <p:spPr/>
        <p:txBody>
          <a:bodyPr/>
          <a:lstStyle/>
          <a:p>
            <a:pPr>
              <a:defRPr/>
            </a:pPr>
            <a:fld id="{B5A1E008-091B-4724-91B3-D2E379A83C07}" type="datetime1">
              <a:rPr lang="en-US" smtClean="0"/>
              <a:pPr>
                <a:defRPr/>
              </a:pPr>
              <a:t>9/30/2017</a:t>
            </a:fld>
            <a:endParaRPr lang="en-US"/>
          </a:p>
        </p:txBody>
      </p:sp>
      <p:sp>
        <p:nvSpPr>
          <p:cNvPr id="6" name="Footer Placeholder 5">
            <a:extLst>
              <a:ext uri="{FF2B5EF4-FFF2-40B4-BE49-F238E27FC236}">
                <a16:creationId xmlns:a16="http://schemas.microsoft.com/office/drawing/2014/main" id="{83EEFB18-FFCA-4AEF-BC76-0B0ABC7709BF}"/>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D621E108-E095-428D-9D5F-E95200E30F71}"/>
              </a:ext>
            </a:extLst>
          </p:cNvPr>
          <p:cNvSpPr>
            <a:spLocks noGrp="1"/>
          </p:cNvSpPr>
          <p:nvPr>
            <p:ph type="sldNum" sz="quarter" idx="12"/>
          </p:nvPr>
        </p:nvSpPr>
        <p:spPr/>
        <p:txBody>
          <a:bodyPr/>
          <a:lstStyle/>
          <a:p>
            <a:fld id="{71BAA97E-3F94-4F39-820E-17EA0821D49F}" type="slidenum">
              <a:rPr lang="en-US" altLang="en-US" smtClean="0"/>
              <a:pPr/>
              <a:t>‹#›</a:t>
            </a:fld>
            <a:endParaRPr lang="en-US" altLang="en-US"/>
          </a:p>
        </p:txBody>
      </p:sp>
    </p:spTree>
    <p:extLst>
      <p:ext uri="{BB962C8B-B14F-4D97-AF65-F5344CB8AC3E}">
        <p14:creationId xmlns:p14="http://schemas.microsoft.com/office/powerpoint/2010/main" val="76087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3B16-86E4-4D9F-9786-CF943A2434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5776B9-A881-4E02-A902-4478907F3A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0C65A1-8DE7-44F8-A598-D00F0CAB27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5E4199-06DB-487A-9B35-C5A5B55A5192}"/>
              </a:ext>
            </a:extLst>
          </p:cNvPr>
          <p:cNvSpPr>
            <a:spLocks noGrp="1"/>
          </p:cNvSpPr>
          <p:nvPr>
            <p:ph type="dt" sz="half" idx="10"/>
          </p:nvPr>
        </p:nvSpPr>
        <p:spPr/>
        <p:txBody>
          <a:bodyPr/>
          <a:lstStyle/>
          <a:p>
            <a:pPr>
              <a:defRPr/>
            </a:pPr>
            <a:fld id="{FC8B7EE9-5144-4E61-A309-D84ED547216D}" type="datetime1">
              <a:rPr lang="en-US" smtClean="0"/>
              <a:pPr>
                <a:defRPr/>
              </a:pPr>
              <a:t>9/30/2017</a:t>
            </a:fld>
            <a:endParaRPr lang="en-US"/>
          </a:p>
        </p:txBody>
      </p:sp>
      <p:sp>
        <p:nvSpPr>
          <p:cNvPr id="6" name="Footer Placeholder 5">
            <a:extLst>
              <a:ext uri="{FF2B5EF4-FFF2-40B4-BE49-F238E27FC236}">
                <a16:creationId xmlns:a16="http://schemas.microsoft.com/office/drawing/2014/main" id="{58E15EF3-4A10-47C3-8294-CD814974DD95}"/>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96250023-0515-4430-A322-69AEC169293F}"/>
              </a:ext>
            </a:extLst>
          </p:cNvPr>
          <p:cNvSpPr>
            <a:spLocks noGrp="1"/>
          </p:cNvSpPr>
          <p:nvPr>
            <p:ph type="sldNum" sz="quarter" idx="12"/>
          </p:nvPr>
        </p:nvSpPr>
        <p:spPr/>
        <p:txBody>
          <a:bodyPr/>
          <a:lstStyle/>
          <a:p>
            <a:fld id="{88363CCF-4B31-486C-B7A9-5D150F4189CE}" type="slidenum">
              <a:rPr lang="en-US" altLang="en-US" smtClean="0"/>
              <a:pPr/>
              <a:t>‹#›</a:t>
            </a:fld>
            <a:endParaRPr lang="en-US" altLang="en-US"/>
          </a:p>
        </p:txBody>
      </p:sp>
    </p:spTree>
    <p:extLst>
      <p:ext uri="{BB962C8B-B14F-4D97-AF65-F5344CB8AC3E}">
        <p14:creationId xmlns:p14="http://schemas.microsoft.com/office/powerpoint/2010/main" val="15571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78DDA-16B2-4B49-A019-5BF2C4A819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2DEFD9-8244-4719-B997-7553079DF6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0ABCF-1159-4C5E-A72A-3E0A2642A2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459C0E8-F2EF-45F3-BCAB-6E71146CF94C}" type="datetime1">
              <a:rPr lang="en-US" smtClean="0"/>
              <a:pPr>
                <a:defRPr/>
              </a:pPr>
              <a:t>9/30/2017</a:t>
            </a:fld>
            <a:endParaRPr lang="en-US" dirty="0"/>
          </a:p>
        </p:txBody>
      </p:sp>
      <p:sp>
        <p:nvSpPr>
          <p:cNvPr id="5" name="Footer Placeholder 4">
            <a:extLst>
              <a:ext uri="{FF2B5EF4-FFF2-40B4-BE49-F238E27FC236}">
                <a16:creationId xmlns:a16="http://schemas.microsoft.com/office/drawing/2014/main" id="{EF15E535-88D5-4B09-B9C6-B49ABC052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DANIEL 9</a:t>
            </a:r>
            <a:endParaRPr lang="en-US" dirty="0"/>
          </a:p>
        </p:txBody>
      </p:sp>
      <p:sp>
        <p:nvSpPr>
          <p:cNvPr id="6" name="Slide Number Placeholder 5">
            <a:extLst>
              <a:ext uri="{FF2B5EF4-FFF2-40B4-BE49-F238E27FC236}">
                <a16:creationId xmlns:a16="http://schemas.microsoft.com/office/drawing/2014/main" id="{AB530586-8014-4450-926E-1D7C4BB76A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E08848-0C1A-442F-BC71-C4A9575A9F63}" type="slidenum">
              <a:rPr lang="en-US" altLang="en-US" smtClean="0"/>
              <a:pPr/>
              <a:t>‹#›</a:t>
            </a:fld>
            <a:endParaRPr lang="en-US" altLang="en-US" dirty="0"/>
          </a:p>
        </p:txBody>
      </p:sp>
    </p:spTree>
    <p:extLst>
      <p:ext uri="{BB962C8B-B14F-4D97-AF65-F5344CB8AC3E}">
        <p14:creationId xmlns:p14="http://schemas.microsoft.com/office/powerpoint/2010/main" val="1250138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CF9A881-4E9F-49F5-BE30-6B38ABFF66B5}"/>
              </a:ext>
            </a:extLst>
          </p:cNvPr>
          <p:cNvSpPr txBox="1">
            <a:spLocks/>
          </p:cNvSpPr>
          <p:nvPr/>
        </p:nvSpPr>
        <p:spPr bwMode="auto">
          <a:xfrm>
            <a:off x="304800" y="228600"/>
            <a:ext cx="8534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BOOK </a:t>
            </a:r>
            <a:r>
              <a:rPr kumimoji="0" lang="en-US" altLang="en-US" sz="4400" b="0" i="0" u="none" strike="noStrike" kern="0" cap="none" spc="0" normalizeH="0" baseline="0" noProof="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OF DANIEL</a:t>
            </a:r>
            <a:endParaRPr kumimoji="0" lang="en-US" alt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p:txBody>
      </p:sp>
      <p:pic>
        <p:nvPicPr>
          <p:cNvPr id="14" name="Picture 2" descr="http://slbc.org/wp-content/uploads/2014/09/Book-of-Daniel-weppage.jpg">
            <a:extLst>
              <a:ext uri="{FF2B5EF4-FFF2-40B4-BE49-F238E27FC236}">
                <a16:creationId xmlns:a16="http://schemas.microsoft.com/office/drawing/2014/main" id="{19151F01-92D6-4E0F-8BC1-81C9EEE9AA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
        <p:nvSpPr>
          <p:cNvPr id="6" name="Rectangle 7">
            <a:extLst>
              <a:ext uri="{FF2B5EF4-FFF2-40B4-BE49-F238E27FC236}">
                <a16:creationId xmlns:a16="http://schemas.microsoft.com/office/drawing/2014/main" id="{84374AE2-8D3F-4006-8CD2-DC5A74C8D7E1}"/>
              </a:ext>
            </a:extLst>
          </p:cNvPr>
          <p:cNvSpPr txBox="1">
            <a:spLocks noChangeArrowheads="1"/>
          </p:cNvSpPr>
          <p:nvPr/>
        </p:nvSpPr>
        <p:spPr bwMode="auto">
          <a:xfrm>
            <a:off x="1600200" y="5410200"/>
            <a:ext cx="594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rtl="0" eaLnBrk="0" fontAlgn="base" hangingPunct="0">
              <a:spcBef>
                <a:spcPct val="20000"/>
              </a:spcBef>
              <a:spcAft>
                <a:spcPct val="0"/>
              </a:spcAft>
              <a:buClr>
                <a:schemeClr val="tx1"/>
              </a:buClr>
              <a:buFont typeface="Wingdings" pitchFamily="2" charset="2"/>
              <a:buNone/>
              <a:defRPr sz="24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Andy Woods, Th.M.., JD., PhD.</a:t>
            </a:r>
          </a:p>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Sr. Pastor, Sugar Land Bible Church</a:t>
            </a:r>
          </a:p>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Chafer Theological Seminary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a:extLst>
              <a:ext uri="{FF2B5EF4-FFF2-40B4-BE49-F238E27FC236}">
                <a16:creationId xmlns:a16="http://schemas.microsoft.com/office/drawing/2014/main" id="{EEA4D447-9B92-4AF9-9795-D662D6683AF0}"/>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rPr>
              <a:t>360-day YEARS</a:t>
            </a:r>
          </a:p>
        </p:txBody>
      </p:sp>
      <p:sp>
        <p:nvSpPr>
          <p:cNvPr id="11270" name="Rectangle 3">
            <a:extLst>
              <a:ext uri="{FF2B5EF4-FFF2-40B4-BE49-F238E27FC236}">
                <a16:creationId xmlns:a16="http://schemas.microsoft.com/office/drawing/2014/main" id="{A6C42519-2F6F-4185-9747-3419FF92581C}"/>
              </a:ext>
            </a:extLst>
          </p:cNvPr>
          <p:cNvSpPr>
            <a:spLocks noGrp="1" noChangeArrowheads="1"/>
          </p:cNvSpPr>
          <p:nvPr>
            <p:ph idx="1"/>
          </p:nvPr>
        </p:nvSpPr>
        <p:spPr>
          <a:xfrm>
            <a:off x="685800" y="1143000"/>
            <a:ext cx="7772400" cy="5410200"/>
          </a:xfrm>
        </p:spPr>
        <p:txBody>
          <a:bodyPr>
            <a:normAutofit/>
          </a:bodyPr>
          <a:lstStyle/>
          <a:p>
            <a:pPr marL="457200" indent="-457200" fontAlgn="base">
              <a:lnSpc>
                <a:spcPct val="100000"/>
              </a:lnSpc>
              <a:spcBef>
                <a:spcPts val="0"/>
              </a:spcBef>
              <a:spcAft>
                <a:spcPts val="600"/>
              </a:spcAft>
              <a:buClr>
                <a:srgbClr val="FF99FF"/>
              </a:buClr>
              <a:buAutoNum type="alphaUcPeriod"/>
            </a:pPr>
            <a:r>
              <a:rPr lang="en-US" altLang="en-US" sz="3200" dirty="0">
                <a:solidFill>
                  <a:srgbClr val="FFFFFF"/>
                </a:solidFill>
                <a:latin typeface="Calibri" panose="020F0502020204030204" pitchFamily="34" charset="0"/>
              </a:rPr>
              <a:t>TRIBULATION</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Rev. 11:3  (1260 days)</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Rev. 11:2 (42 months)</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1260 days / 42 months = 30 days per month</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30 days x 12 months = 360 days per year</a:t>
            </a:r>
          </a:p>
          <a:p>
            <a:pPr marL="457200" indent="-457200" fontAlgn="base">
              <a:lnSpc>
                <a:spcPct val="100000"/>
              </a:lnSpc>
              <a:spcBef>
                <a:spcPts val="0"/>
              </a:spcBef>
              <a:spcAft>
                <a:spcPts val="6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THE FLOOD</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Gen. 7:24 (150 days)</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Gen. 7:11; 8:4 (5 months)</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150 days / 5 months  = 30 days per month</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30 days x 12 months = 360 days per year</a:t>
            </a:r>
          </a:p>
        </p:txBody>
      </p:sp>
    </p:spTree>
    <p:extLst>
      <p:ext uri="{BB962C8B-B14F-4D97-AF65-F5344CB8AC3E}">
        <p14:creationId xmlns:p14="http://schemas.microsoft.com/office/powerpoint/2010/main" val="16927430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457200" y="228600"/>
            <a:ext cx="8229600" cy="2114550"/>
          </a:xfrm>
        </p:spPr>
        <p:txBody>
          <a:bodyPr>
            <a:norm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The Times of Israel </a:t>
            </a:r>
            <a:br>
              <a:rPr lang="en-US" sz="3600" dirty="0">
                <a:solidFill>
                  <a:srgbClr val="00FFFF"/>
                </a:solidFill>
                <a:effectLst>
                  <a:outerShdw blurRad="38100" dist="38100" dir="2700000" algn="tl">
                    <a:srgbClr val="000000">
                      <a:alpha val="43137"/>
                    </a:srgbClr>
                  </a:outerShdw>
                </a:effectLst>
                <a:latin typeface="Calibri" panose="020F0502020204030204" pitchFamily="34" charset="0"/>
              </a:rPr>
            </a:b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April 6, 2017</a:t>
            </a:r>
            <a:br>
              <a:rPr lang="en-US" sz="3600" dirty="0">
                <a:solidFill>
                  <a:srgbClr val="00FFFF"/>
                </a:solidFill>
                <a:effectLst>
                  <a:outerShdw blurRad="38100" dist="38100" dir="2700000" algn="tl">
                    <a:srgbClr val="000000">
                      <a:alpha val="43137"/>
                    </a:srgbClr>
                  </a:outerShdw>
                </a:effectLst>
                <a:latin typeface="Calibri" panose="020F0502020204030204" pitchFamily="34" charset="0"/>
              </a:rPr>
            </a:br>
            <a:r>
              <a:rPr lang="en-US" dirty="0">
                <a:solidFill>
                  <a:schemeClr val="bg1"/>
                </a:solidFill>
                <a:effectLst>
                  <a:outerShdw blurRad="38100" dist="38100" dir="2700000" algn="tl">
                    <a:srgbClr val="000000">
                      <a:alpha val="43137"/>
                    </a:srgbClr>
                  </a:outerShdw>
                </a:effectLst>
                <a:cs typeface="Calibri" panose="020F0502020204030204" pitchFamily="34" charset="0"/>
              </a:rPr>
              <a:t> </a:t>
            </a:r>
            <a:r>
              <a:rPr lang="en-US" sz="2700" dirty="0">
                <a:solidFill>
                  <a:schemeClr val="bg1"/>
                </a:solidFill>
                <a:effectLst>
                  <a:outerShdw blurRad="38100" dist="38100" dir="2700000" algn="tl">
                    <a:srgbClr val="000000">
                      <a:alpha val="43137"/>
                    </a:srgbClr>
                  </a:outerShdw>
                </a:effectLst>
              </a:rPr>
              <a:t>In first, sheep slaughtered in Jerusalem Old City in reenactment of Passover sacrifice</a:t>
            </a:r>
          </a:p>
        </p:txBody>
      </p:sp>
      <p:sp>
        <p:nvSpPr>
          <p:cNvPr id="4" name="Rectangle 3">
            <a:extLst>
              <a:ext uri="{FF2B5EF4-FFF2-40B4-BE49-F238E27FC236}">
                <a16:creationId xmlns:a16="http://schemas.microsoft.com/office/drawing/2014/main" id="{4229B4CD-D11C-4140-BE37-E1EDEE7D0393}"/>
              </a:ext>
            </a:extLst>
          </p:cNvPr>
          <p:cNvSpPr/>
          <p:nvPr/>
        </p:nvSpPr>
        <p:spPr>
          <a:xfrm>
            <a:off x="446873" y="2478375"/>
            <a:ext cx="8250254" cy="3046988"/>
          </a:xfrm>
          <a:prstGeom prst="rect">
            <a:avLst/>
          </a:prstGeom>
        </p:spPr>
        <p:txBody>
          <a:bodyPr wrap="square">
            <a:spAutoFit/>
          </a:bodyPr>
          <a:lstStyle/>
          <a:p>
            <a:pPr algn="just"/>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With priests blowing silver trumpets, a group of religious Jews slaughtered a sheep on Thursday in Jerusalem’s Old City to demonstrate the traditional paschal sacrifice, the first time such a reenactment has been held inside the city walls in 2,000 years.”</a:t>
            </a:r>
          </a:p>
        </p:txBody>
      </p:sp>
      <p:sp>
        <p:nvSpPr>
          <p:cNvPr id="5" name="TextBox 4">
            <a:extLst>
              <a:ext uri="{FF2B5EF4-FFF2-40B4-BE49-F238E27FC236}">
                <a16:creationId xmlns:a16="http://schemas.microsoft.com/office/drawing/2014/main" id="{1F7CE0F7-2F4D-4B32-9D69-8F44E8A88E09}"/>
              </a:ext>
            </a:extLst>
          </p:cNvPr>
          <p:cNvSpPr txBox="1"/>
          <p:nvPr/>
        </p:nvSpPr>
        <p:spPr>
          <a:xfrm>
            <a:off x="485775" y="6043136"/>
            <a:ext cx="8172450" cy="738664"/>
          </a:xfrm>
          <a:prstGeom prst="rect">
            <a:avLst/>
          </a:prstGeom>
          <a:noFill/>
        </p:spPr>
        <p:txBody>
          <a:bodyPr wrap="square" rtlCol="0">
            <a:spAutoFit/>
          </a:bodyPr>
          <a:lstStyle/>
          <a:p>
            <a:pPr algn="ctr"/>
            <a:r>
              <a:rPr lang="en-US" sz="2100" dirty="0">
                <a:solidFill>
                  <a:schemeClr val="bg1"/>
                </a:solidFill>
                <a:effectLst>
                  <a:outerShdw blurRad="38100" dist="38100" dir="2700000" algn="tl">
                    <a:srgbClr val="000000">
                      <a:alpha val="43137"/>
                    </a:srgbClr>
                  </a:outerShdw>
                </a:effectLst>
                <a:latin typeface="Calibri" panose="020F0502020204030204" pitchFamily="34" charset="0"/>
              </a:rPr>
              <a:t>http://www.timesofisrael.com/in-a-first-sheep-slaughtered-in-jerusalem-old-city-in-reenactment-of-passover-sacrifice/#comments</a:t>
            </a:r>
          </a:p>
        </p:txBody>
      </p:sp>
    </p:spTree>
    <p:extLst>
      <p:ext uri="{BB962C8B-B14F-4D97-AF65-F5344CB8AC3E}">
        <p14:creationId xmlns:p14="http://schemas.microsoft.com/office/powerpoint/2010/main" val="3143310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21983301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9757527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4056416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2746469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521095"/>
            <a:ext cx="8762999" cy="5815810"/>
          </a:xfrm>
          <a:prstGeom prst="rect">
            <a:avLst/>
          </a:prstGeom>
          <a:solidFill>
            <a:schemeClr val="tx1"/>
          </a:solidFill>
          <a:ln>
            <a:noFill/>
          </a:ln>
        </p:spPr>
      </p:pic>
    </p:spTree>
    <p:extLst>
      <p:ext uri="{BB962C8B-B14F-4D97-AF65-F5344CB8AC3E}">
        <p14:creationId xmlns:p14="http://schemas.microsoft.com/office/powerpoint/2010/main" val="19566056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2B763C6-3587-410E-B3BA-AA58F050F564}"/>
              </a:ext>
            </a:extLst>
          </p:cNvPr>
          <p:cNvSpPr>
            <a:spLocks noGrp="1"/>
          </p:cNvSpPr>
          <p:nvPr>
            <p:ph type="title"/>
          </p:nvPr>
        </p:nvSpPr>
        <p:spPr>
          <a:xfrm>
            <a:off x="685800" y="2857500"/>
            <a:ext cx="7772400" cy="1143000"/>
          </a:xfrm>
        </p:spPr>
        <p:txBody>
          <a:bodyPr/>
          <a:lstStyle/>
          <a:p>
            <a:pPr algn="ctr"/>
            <a:r>
              <a:rPr lang="en-US" altLang="en-US" sz="5400" dirty="0">
                <a:solidFill>
                  <a:srgbClr val="00FFFF"/>
                </a:solidFill>
                <a:effectLst>
                  <a:outerShdw blurRad="38100" dist="38100" dir="2700000" algn="tl">
                    <a:srgbClr val="000000">
                      <a:alpha val="43137"/>
                    </a:srgbClr>
                  </a:outerShdw>
                </a:effectLst>
              </a:rPr>
              <a:t>Conclusion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67945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7631994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7048500" cy="3657600"/>
          </a:xfrm>
        </p:spPr>
        <p:txBody>
          <a:bodyPr>
            <a:no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94067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33268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So you are to know and discern </a:t>
            </a:r>
            <a:r>
              <a:rPr lang="en-US" sz="3600" i="1" dirty="0">
                <a:solidFill>
                  <a:schemeClr val="bg1"/>
                </a:solidFill>
                <a:effectLst>
                  <a:outerShdw blurRad="38100" dist="38100" dir="2700000" algn="tl">
                    <a:srgbClr val="000000">
                      <a:alpha val="43137"/>
                    </a:srgbClr>
                  </a:outerShdw>
                </a:effectLst>
                <a:latin typeface="+mn-lt"/>
              </a:rPr>
              <a:t>that</a:t>
            </a:r>
            <a:r>
              <a:rPr lang="en-US" sz="3600" dirty="0">
                <a:solidFill>
                  <a:schemeClr val="bg1"/>
                </a:solidFill>
                <a:effectLst>
                  <a:outerShdw blurRad="38100" dist="38100" dir="2700000" algn="tl">
                    <a:srgbClr val="000000">
                      <a:alpha val="43137"/>
                    </a:srgbClr>
                  </a:outerShdw>
                </a:effectLst>
                <a:latin typeface="+mn-lt"/>
              </a:rPr>
              <a:t> </a:t>
            </a:r>
            <a:r>
              <a:rPr lang="en-US" sz="3600" b="1" u="sng" dirty="0">
                <a:solidFill>
                  <a:srgbClr val="FFFFCC"/>
                </a:solidFill>
                <a:effectLst>
                  <a:outerShdw blurRad="38100" dist="38100" dir="2700000" algn="tl">
                    <a:srgbClr val="000000">
                      <a:alpha val="43137"/>
                    </a:srgbClr>
                  </a:outerShdw>
                </a:effectLst>
                <a:latin typeface="+mn-lt"/>
              </a:rPr>
              <a:t>from the issuing of a decree to restore and rebuild Jerusalem</a:t>
            </a:r>
            <a:r>
              <a:rPr lang="en-US" sz="3600" dirty="0">
                <a:solidFill>
                  <a:schemeClr val="bg1"/>
                </a:solidFill>
                <a:effectLst>
                  <a:outerShdw blurRad="38100" dist="38100" dir="2700000" algn="tl">
                    <a:srgbClr val="000000">
                      <a:alpha val="43137"/>
                    </a:srgbClr>
                  </a:outerShdw>
                </a:effectLst>
                <a:latin typeface="+mn-lt"/>
              </a:rPr>
              <a:t> until Messiah the Prince </a:t>
            </a:r>
            <a:r>
              <a:rPr lang="en-US" sz="3600" i="1" dirty="0">
                <a:solidFill>
                  <a:schemeClr val="bg1"/>
                </a:solidFill>
                <a:effectLst>
                  <a:outerShdw blurRad="38100" dist="38100" dir="2700000" algn="tl">
                    <a:srgbClr val="000000">
                      <a:alpha val="43137"/>
                    </a:srgbClr>
                  </a:outerShdw>
                </a:effectLst>
                <a:latin typeface="+mn-lt"/>
              </a:rPr>
              <a:t>there will be</a:t>
            </a:r>
            <a:r>
              <a:rPr lang="en-US" sz="3600" dirty="0">
                <a:solidFill>
                  <a:schemeClr val="bg1"/>
                </a:solidFill>
                <a:effectLst>
                  <a:outerShdw blurRad="38100" dist="38100" dir="2700000" algn="tl">
                    <a:srgbClr val="000000">
                      <a:alpha val="43137"/>
                    </a:srgbClr>
                  </a:outerShdw>
                </a:effectLst>
                <a:latin typeface="+mn-lt"/>
              </a:rPr>
              <a:t> seven weeks and sixty-two weeks; it will be built again, with plaza and moat, even in times of distress.</a:t>
            </a:r>
          </a:p>
        </p:txBody>
      </p:sp>
    </p:spTree>
    <p:extLst>
      <p:ext uri="{BB962C8B-B14F-4D97-AF65-F5344CB8AC3E}">
        <p14:creationId xmlns:p14="http://schemas.microsoft.com/office/powerpoint/2010/main" val="21656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Nehemiah 2:1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And it came about </a:t>
            </a:r>
            <a:r>
              <a:rPr lang="en-US" sz="3600" b="1" u="sng" dirty="0">
                <a:solidFill>
                  <a:srgbClr val="FFFFCC"/>
                </a:solidFill>
                <a:effectLst>
                  <a:outerShdw blurRad="38100" dist="38100" dir="2700000" algn="tl">
                    <a:srgbClr val="000000">
                      <a:alpha val="43137"/>
                    </a:srgbClr>
                  </a:outerShdw>
                </a:effectLst>
                <a:latin typeface="+mn-lt"/>
              </a:rPr>
              <a:t>in the month Nisan, in the twentieth year of King Artaxerxes</a:t>
            </a:r>
            <a:r>
              <a:rPr lang="en-US" sz="3600" dirty="0">
                <a:solidFill>
                  <a:schemeClr val="bg1"/>
                </a:solidFill>
                <a:effectLst>
                  <a:outerShdw blurRad="38100" dist="38100" dir="2700000" algn="tl">
                    <a:srgbClr val="000000">
                      <a:alpha val="43137"/>
                    </a:srgbClr>
                  </a:outerShdw>
                </a:effectLst>
                <a:latin typeface="+mn-lt"/>
              </a:rPr>
              <a:t>, that wine was before him, and I took up the wine and gave it to the king. Now I had not been sad in his presence. </a:t>
            </a:r>
          </a:p>
        </p:txBody>
      </p:sp>
    </p:spTree>
    <p:extLst>
      <p:ext uri="{BB962C8B-B14F-4D97-AF65-F5344CB8AC3E}">
        <p14:creationId xmlns:p14="http://schemas.microsoft.com/office/powerpoint/2010/main" val="135715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70876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So you are to know and discern </a:t>
            </a:r>
            <a:r>
              <a:rPr lang="en-US" sz="3600" i="1" dirty="0">
                <a:solidFill>
                  <a:schemeClr val="bg1"/>
                </a:solidFill>
                <a:effectLst>
                  <a:outerShdw blurRad="38100" dist="38100" dir="2700000" algn="tl">
                    <a:srgbClr val="000000">
                      <a:alpha val="43137"/>
                    </a:srgbClr>
                  </a:outerShdw>
                </a:effectLst>
                <a:latin typeface="+mn-lt"/>
              </a:rPr>
              <a:t>that</a:t>
            </a:r>
            <a:r>
              <a:rPr lang="en-US" sz="3600" dirty="0">
                <a:solidFill>
                  <a:schemeClr val="bg1"/>
                </a:solidFill>
                <a:effectLst>
                  <a:outerShdw blurRad="38100" dist="38100" dir="2700000" algn="tl">
                    <a:srgbClr val="000000">
                      <a:alpha val="43137"/>
                    </a:srgbClr>
                  </a:outerShdw>
                </a:effectLst>
                <a:latin typeface="+mn-lt"/>
              </a:rPr>
              <a:t> from the issuing of a decree to restore and rebuild Jerusalem </a:t>
            </a:r>
            <a:r>
              <a:rPr lang="en-US" sz="3600" b="1" u="sng" dirty="0">
                <a:solidFill>
                  <a:srgbClr val="FFFFCC"/>
                </a:solidFill>
                <a:effectLst>
                  <a:outerShdw blurRad="38100" dist="38100" dir="2700000" algn="tl">
                    <a:srgbClr val="000000">
                      <a:alpha val="43137"/>
                    </a:srgbClr>
                  </a:outerShdw>
                </a:effectLst>
                <a:latin typeface="+mn-lt"/>
              </a:rPr>
              <a:t>until Messiah the Prince there will be seven weeks and sixty-two weeks</a:t>
            </a:r>
            <a:r>
              <a:rPr lang="en-US" sz="3600" dirty="0">
                <a:solidFill>
                  <a:schemeClr val="bg1"/>
                </a:solidFill>
                <a:effectLst>
                  <a:outerShdw blurRad="38100" dist="38100" dir="2700000" algn="tl">
                    <a:srgbClr val="000000">
                      <a:alpha val="43137"/>
                    </a:srgbClr>
                  </a:outerShdw>
                </a:effectLst>
                <a:latin typeface="+mn-lt"/>
              </a:rPr>
              <a:t>; it will be built again, with plaza and moat, even in times of distress.</a:t>
            </a:r>
          </a:p>
        </p:txBody>
      </p:sp>
    </p:spTree>
    <p:extLst>
      <p:ext uri="{BB962C8B-B14F-4D97-AF65-F5344CB8AC3E}">
        <p14:creationId xmlns:p14="http://schemas.microsoft.com/office/powerpoint/2010/main" val="152989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228600"/>
            <a:ext cx="8534400" cy="1447800"/>
          </a:xfrm>
        </p:spPr>
        <p:txBody>
          <a:bodyPr>
            <a:norm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Messiah must present Himself to Israel on March 30, A.D. 33 (Daniel 9:25)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699" y="1943100"/>
            <a:ext cx="8248603" cy="2971800"/>
          </a:xfrm>
          <a:prstGeom prst="rect">
            <a:avLst/>
          </a:prstGeom>
          <a:solidFill>
            <a:srgbClr val="0099FF"/>
          </a:solidFill>
          <a:ln w="38100">
            <a:solidFill>
              <a:srgbClr val="FFFF00"/>
            </a:solidFill>
          </a:ln>
        </p:spPr>
      </p:pic>
    </p:spTree>
    <p:extLst>
      <p:ext uri="{BB962C8B-B14F-4D97-AF65-F5344CB8AC3E}">
        <p14:creationId xmlns:p14="http://schemas.microsoft.com/office/powerpoint/2010/main" val="1228719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Gap between 483</a:t>
            </a:r>
            <a:r>
              <a:rPr lang="en-US" altLang="en-US" sz="28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rd</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&amp; 484</a:t>
            </a:r>
            <a:r>
              <a:rPr lang="en-US" altLang="en-US" sz="28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th</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76066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7048500" cy="3657600"/>
          </a:xfrm>
        </p:spPr>
        <p:txBody>
          <a:bodyPr>
            <a:no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1872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2" descr="http://www.softwareag.com/blog/reality_check/wp-content/uploads/2013/06/Stopwatch_02.png">
            <a:extLst>
              <a:ext uri="{FF2B5EF4-FFF2-40B4-BE49-F238E27FC236}">
                <a16:creationId xmlns:a16="http://schemas.microsoft.com/office/drawing/2014/main" id="{668DBC0F-D62B-44B3-84AA-3A79D2D27E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1234440"/>
            <a:ext cx="8806066" cy="4389120"/>
          </a:xfrm>
          <a:prstGeom prst="rect">
            <a:avLst/>
          </a:prstGeom>
          <a:solidFill>
            <a:schemeClr val="tx1"/>
          </a:solid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169512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24582" name="Rectangle 3">
            <a:extLst>
              <a:ext uri="{FF2B5EF4-FFF2-40B4-BE49-F238E27FC236}">
                <a16:creationId xmlns:a16="http://schemas.microsoft.com/office/drawing/2014/main" id="{1A3588FF-34EF-48B2-8A8E-A7876E7DB50C}"/>
              </a:ext>
            </a:extLst>
          </p:cNvPr>
          <p:cNvSpPr>
            <a:spLocks noGrp="1" noChangeArrowheads="1"/>
          </p:cNvSpPr>
          <p:nvPr>
            <p:ph type="title" idx="4294967295"/>
          </p:nvPr>
        </p:nvSpPr>
        <p:spPr>
          <a:xfrm>
            <a:off x="2552700" y="228600"/>
            <a:ext cx="4038600" cy="781050"/>
          </a:xfrm>
        </p:spPr>
        <p:txBody>
          <a:bodyPr>
            <a:normAutofit/>
          </a:bodyPr>
          <a:lstStyle/>
          <a:p>
            <a:pP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467350" cy="3733800"/>
          </a:xfrm>
        </p:spPr>
        <p:txBody>
          <a:bodyPr>
            <a:normAutofit/>
          </a:bodyPr>
          <a:lstStyle/>
          <a:p>
            <a:pPr marL="457200" indent="-457200" eaLnBrk="1" hangingPunct="1">
              <a:spcBef>
                <a:spcPts val="0"/>
              </a:spcBef>
              <a:spcAft>
                <a:spcPts val="3600"/>
              </a:spcAft>
              <a:buClr>
                <a:srgbClr val="00FFFF"/>
              </a:buClr>
              <a:defRPr/>
            </a:pPr>
            <a:r>
              <a:rPr lang="en-US" sz="3200" dirty="0">
                <a:solidFill>
                  <a:schemeClr val="bg1"/>
                </a:solidFill>
              </a:rPr>
              <a:t>Glorify God (Eph 3:21)</a:t>
            </a:r>
          </a:p>
          <a:p>
            <a:pPr marL="457200" indent="-457200" eaLnBrk="1" hangingPunct="1">
              <a:spcBef>
                <a:spcPts val="0"/>
              </a:spcBef>
              <a:spcAft>
                <a:spcPts val="3600"/>
              </a:spcAft>
              <a:buClr>
                <a:srgbClr val="00FFFF"/>
              </a:buClr>
              <a:defRPr/>
            </a:pPr>
            <a:r>
              <a:rPr lang="en-US" sz="3200" dirty="0">
                <a:solidFill>
                  <a:schemeClr val="bg1"/>
                </a:solidFill>
              </a:rPr>
              <a:t>Edify the saints (Eph 4:11-16)</a:t>
            </a:r>
          </a:p>
          <a:p>
            <a:pPr marL="457200" indent="-457200" eaLnBrk="1" hangingPunct="1">
              <a:spcBef>
                <a:spcPts val="0"/>
              </a:spcBef>
              <a:spcAft>
                <a:spcPts val="3600"/>
              </a:spcAft>
              <a:buClr>
                <a:srgbClr val="00FFFF"/>
              </a:buClr>
              <a:defRPr/>
            </a:pPr>
            <a:r>
              <a:rPr lang="en-US" sz="3200" dirty="0">
                <a:solidFill>
                  <a:schemeClr val="bg1"/>
                </a:solidFill>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544062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8768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Gap exists between 483</a:t>
            </a:r>
            <a:r>
              <a:rPr lang="en-US" altLang="en-US" sz="3200" baseline="30000" dirty="0">
                <a:solidFill>
                  <a:srgbClr val="FFFFFF"/>
                </a:solidFill>
                <a:latin typeface="Calibri" panose="020F0502020204030204" pitchFamily="34" charset="0"/>
              </a:rPr>
              <a:t>rd</a:t>
            </a:r>
            <a:r>
              <a:rPr lang="en-US" altLang="en-US" sz="3200" dirty="0">
                <a:solidFill>
                  <a:srgbClr val="FFFFFF"/>
                </a:solidFill>
                <a:latin typeface="Calibri" panose="020F0502020204030204" pitchFamily="34" charset="0"/>
              </a:rPr>
              <a:t> &amp; 484</a:t>
            </a:r>
            <a:r>
              <a:rPr lang="en-US" altLang="en-US" sz="3200" baseline="30000" dirty="0">
                <a:solidFill>
                  <a:srgbClr val="FFFFFF"/>
                </a:solidFill>
                <a:latin typeface="Calibri" panose="020F0502020204030204" pitchFamily="34" charset="0"/>
              </a:rPr>
              <a:t>th</a:t>
            </a:r>
            <a:r>
              <a:rPr lang="en-US" altLang="en-US" sz="3200" dirty="0">
                <a:solidFill>
                  <a:srgbClr val="FFFFFF"/>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the Tribulation period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4196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Gap exists between 483</a:t>
            </a:r>
            <a:r>
              <a:rPr lang="en-US" altLang="en-US" sz="3200" baseline="30000" dirty="0">
                <a:solidFill>
                  <a:srgbClr val="FFFFFF"/>
                </a:solidFill>
                <a:latin typeface="Calibri" panose="020F0502020204030204" pitchFamily="34" charset="0"/>
              </a:rPr>
              <a:t>rd</a:t>
            </a:r>
            <a:r>
              <a:rPr lang="en-US" altLang="en-US" sz="3200" dirty="0">
                <a:solidFill>
                  <a:srgbClr val="FFFFFF"/>
                </a:solidFill>
                <a:latin typeface="Calibri" panose="020F0502020204030204" pitchFamily="34" charset="0"/>
              </a:rPr>
              <a:t> &amp; 484</a:t>
            </a:r>
            <a:r>
              <a:rPr lang="en-US" altLang="en-US" sz="3200" baseline="30000" dirty="0">
                <a:solidFill>
                  <a:srgbClr val="FFFFFF"/>
                </a:solidFill>
                <a:latin typeface="Calibri" panose="020F0502020204030204" pitchFamily="34" charset="0"/>
              </a:rPr>
              <a:t>th</a:t>
            </a:r>
            <a:r>
              <a:rPr lang="en-US" altLang="en-US" sz="3200" dirty="0">
                <a:solidFill>
                  <a:srgbClr val="FFFFFF"/>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the Tribulation period</a:t>
            </a:r>
          </a:p>
        </p:txBody>
      </p:sp>
    </p:spTree>
    <p:extLst>
      <p:ext uri="{BB962C8B-B14F-4D97-AF65-F5344CB8AC3E}">
        <p14:creationId xmlns:p14="http://schemas.microsoft.com/office/powerpoint/2010/main" val="4093628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4196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Font typeface="Arial" panose="020B0604020202020204" pitchFamily="34" charset="0"/>
              <a:buAutoNum type="alphaUcPeriod"/>
            </a:pPr>
            <a:r>
              <a:rPr lang="en-US" altLang="en-US" sz="3200" b="1" u="sng" dirty="0">
                <a:solidFill>
                  <a:srgbClr val="FFFFCC"/>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Gap exists between 483</a:t>
            </a:r>
            <a:r>
              <a:rPr lang="en-US" altLang="en-US" sz="3200" baseline="30000" dirty="0">
                <a:solidFill>
                  <a:srgbClr val="FFFFFF"/>
                </a:solidFill>
                <a:latin typeface="Calibri" panose="020F0502020204030204" pitchFamily="34" charset="0"/>
              </a:rPr>
              <a:t>rd</a:t>
            </a:r>
            <a:r>
              <a:rPr lang="en-US" altLang="en-US" sz="3200" dirty="0">
                <a:solidFill>
                  <a:srgbClr val="FFFFFF"/>
                </a:solidFill>
                <a:latin typeface="Calibri" panose="020F0502020204030204" pitchFamily="34" charset="0"/>
              </a:rPr>
              <a:t> &amp; 484</a:t>
            </a:r>
            <a:r>
              <a:rPr lang="en-US" altLang="en-US" sz="3200" baseline="30000" dirty="0">
                <a:solidFill>
                  <a:srgbClr val="FFFFFF"/>
                </a:solidFill>
                <a:latin typeface="Calibri" panose="020F0502020204030204" pitchFamily="34" charset="0"/>
              </a:rPr>
              <a:t>th</a:t>
            </a:r>
            <a:r>
              <a:rPr lang="en-US" altLang="en-US" sz="3200" dirty="0">
                <a:solidFill>
                  <a:srgbClr val="FFFFFF"/>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the Tribulation period</a:t>
            </a:r>
          </a:p>
        </p:txBody>
      </p:sp>
    </p:spTree>
    <p:extLst>
      <p:ext uri="{BB962C8B-B14F-4D97-AF65-F5344CB8AC3E}">
        <p14:creationId xmlns:p14="http://schemas.microsoft.com/office/powerpoint/2010/main" val="3749403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4196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Gap exists between 483</a:t>
            </a:r>
            <a:r>
              <a:rPr lang="en-US" altLang="en-US" sz="3200" baseline="30000" dirty="0">
                <a:solidFill>
                  <a:srgbClr val="FFFFFF"/>
                </a:solidFill>
                <a:latin typeface="Calibri" panose="020F0502020204030204" pitchFamily="34" charset="0"/>
              </a:rPr>
              <a:t>rd</a:t>
            </a:r>
            <a:r>
              <a:rPr lang="en-US" altLang="en-US" sz="3200" dirty="0">
                <a:solidFill>
                  <a:srgbClr val="FFFFFF"/>
                </a:solidFill>
                <a:latin typeface="Calibri" panose="020F0502020204030204" pitchFamily="34" charset="0"/>
              </a:rPr>
              <a:t> &amp; 484</a:t>
            </a:r>
            <a:r>
              <a:rPr lang="en-US" altLang="en-US" sz="3200" baseline="30000" dirty="0">
                <a:solidFill>
                  <a:srgbClr val="FFFFFF"/>
                </a:solidFill>
                <a:latin typeface="Calibri" panose="020F0502020204030204" pitchFamily="34" charset="0"/>
              </a:rPr>
              <a:t>th</a:t>
            </a:r>
            <a:r>
              <a:rPr lang="en-US" altLang="en-US" sz="3200" dirty="0">
                <a:solidFill>
                  <a:srgbClr val="FFFFFF"/>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the Tribulation period</a:t>
            </a:r>
          </a:p>
        </p:txBody>
      </p:sp>
    </p:spTree>
    <p:extLst>
      <p:ext uri="{BB962C8B-B14F-4D97-AF65-F5344CB8AC3E}">
        <p14:creationId xmlns:p14="http://schemas.microsoft.com/office/powerpoint/2010/main" val="36727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41679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4196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Gap exists between 483</a:t>
            </a:r>
            <a:r>
              <a:rPr lang="en-US" altLang="en-US" sz="3200" b="1" u="sng" baseline="30000" dirty="0">
                <a:solidFill>
                  <a:srgbClr val="FFFFCC"/>
                </a:solidFill>
                <a:latin typeface="Calibri" panose="020F0502020204030204" pitchFamily="34" charset="0"/>
              </a:rPr>
              <a:t>rd</a:t>
            </a:r>
            <a:r>
              <a:rPr lang="en-US" altLang="en-US" sz="3200" b="1" u="sng" dirty="0">
                <a:solidFill>
                  <a:srgbClr val="FFFFCC"/>
                </a:solidFill>
                <a:latin typeface="Calibri" panose="020F0502020204030204" pitchFamily="34" charset="0"/>
              </a:rPr>
              <a:t> &amp; 484</a:t>
            </a:r>
            <a:r>
              <a:rPr lang="en-US" altLang="en-US" sz="3200" b="1" u="sng" baseline="30000" dirty="0">
                <a:solidFill>
                  <a:srgbClr val="FFFFCC"/>
                </a:solidFill>
                <a:latin typeface="Calibri" panose="020F0502020204030204" pitchFamily="34" charset="0"/>
              </a:rPr>
              <a:t>th</a:t>
            </a:r>
            <a:r>
              <a:rPr lang="en-US" altLang="en-US" sz="3200" b="1" u="sng" dirty="0">
                <a:solidFill>
                  <a:srgbClr val="FFFFCC"/>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the Tribulation period</a:t>
            </a:r>
          </a:p>
        </p:txBody>
      </p:sp>
    </p:spTree>
    <p:extLst>
      <p:ext uri="{BB962C8B-B14F-4D97-AF65-F5344CB8AC3E}">
        <p14:creationId xmlns:p14="http://schemas.microsoft.com/office/powerpoint/2010/main" val="4061858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8768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Gap exists between 483</a:t>
            </a:r>
            <a:r>
              <a:rPr lang="en-US" altLang="en-US" sz="3200" baseline="30000" dirty="0">
                <a:solidFill>
                  <a:srgbClr val="FFFFFF"/>
                </a:solidFill>
                <a:latin typeface="Calibri" panose="020F0502020204030204" pitchFamily="34" charset="0"/>
              </a:rPr>
              <a:t>rd</a:t>
            </a:r>
            <a:r>
              <a:rPr lang="en-US" altLang="en-US" sz="3200" dirty="0">
                <a:solidFill>
                  <a:srgbClr val="FFFFFF"/>
                </a:solidFill>
                <a:latin typeface="Calibri" panose="020F0502020204030204" pitchFamily="34" charset="0"/>
              </a:rPr>
              <a:t> &amp; 484</a:t>
            </a:r>
            <a:r>
              <a:rPr lang="en-US" altLang="en-US" sz="3200" baseline="30000" dirty="0">
                <a:solidFill>
                  <a:srgbClr val="FFFFFF"/>
                </a:solidFill>
                <a:latin typeface="Calibri" panose="020F0502020204030204" pitchFamily="34" charset="0"/>
              </a:rPr>
              <a:t>th</a:t>
            </a:r>
            <a:r>
              <a:rPr lang="en-US" altLang="en-US" sz="3200" dirty="0">
                <a:solidFill>
                  <a:srgbClr val="FFFFFF"/>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Font typeface="Arial" panose="020B0604020202020204" pitchFamily="34" charset="0"/>
              <a:buAutoNum type="alphaUcPeriod"/>
            </a:pPr>
            <a:r>
              <a:rPr lang="en-US" altLang="en-US" sz="3200" b="1" u="sng" dirty="0">
                <a:solidFill>
                  <a:srgbClr val="FFFFCC"/>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the Tribulation period</a:t>
            </a:r>
          </a:p>
        </p:txBody>
      </p:sp>
    </p:spTree>
    <p:extLst>
      <p:ext uri="{BB962C8B-B14F-4D97-AF65-F5344CB8AC3E}">
        <p14:creationId xmlns:p14="http://schemas.microsoft.com/office/powerpoint/2010/main" val="1918309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4196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Gap exists between 483</a:t>
            </a:r>
            <a:r>
              <a:rPr lang="en-US" altLang="en-US" sz="3200" baseline="30000" dirty="0">
                <a:solidFill>
                  <a:srgbClr val="FFFFFF"/>
                </a:solidFill>
                <a:latin typeface="Calibri" panose="020F0502020204030204" pitchFamily="34" charset="0"/>
              </a:rPr>
              <a:t>rd</a:t>
            </a:r>
            <a:r>
              <a:rPr lang="en-US" altLang="en-US" sz="3200" dirty="0">
                <a:solidFill>
                  <a:srgbClr val="FFFFFF"/>
                </a:solidFill>
                <a:latin typeface="Calibri" panose="020F0502020204030204" pitchFamily="34" charset="0"/>
              </a:rPr>
              <a:t> &amp; 484</a:t>
            </a:r>
            <a:r>
              <a:rPr lang="en-US" altLang="en-US" sz="3200" baseline="30000" dirty="0">
                <a:solidFill>
                  <a:srgbClr val="FFFFFF"/>
                </a:solidFill>
                <a:latin typeface="Calibri" panose="020F0502020204030204" pitchFamily="34" charset="0"/>
              </a:rPr>
              <a:t>th</a:t>
            </a:r>
            <a:r>
              <a:rPr lang="en-US" altLang="en-US" sz="3200" dirty="0">
                <a:solidFill>
                  <a:srgbClr val="FFFFFF"/>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Final 7 years are the Tribulation period</a:t>
            </a:r>
          </a:p>
        </p:txBody>
      </p:sp>
    </p:spTree>
    <p:extLst>
      <p:ext uri="{BB962C8B-B14F-4D97-AF65-F5344CB8AC3E}">
        <p14:creationId xmlns:p14="http://schemas.microsoft.com/office/powerpoint/2010/main" val="2055244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290817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77871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Tribulation Overview</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34314" y="1722549"/>
            <a:ext cx="8458200" cy="4648200"/>
          </a:xfrm>
        </p:spPr>
        <p:txBody>
          <a:bodyPr>
            <a:normAutofit/>
          </a:bodyPr>
          <a:lstStyle/>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Duration = 7 years</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Starts = Peace Treaty</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Mid-point = Temple Desecration</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Conclude = Second Advent</a:t>
            </a:r>
          </a:p>
          <a:p>
            <a:pPr marL="0" lvl="1" indent="0" algn="ctr" eaLnBrk="1" hangingPunct="1">
              <a:lnSpc>
                <a:spcPct val="90000"/>
              </a:lnSpc>
              <a:buFontTx/>
              <a:buNone/>
            </a:pPr>
            <a:endParaRPr lang="en-US" altLang="en-US" dirty="0">
              <a:solidFill>
                <a:srgbClr val="FFFFFF"/>
              </a:solidFill>
            </a:endParaRPr>
          </a:p>
        </p:txBody>
      </p:sp>
      <p:pic>
        <p:nvPicPr>
          <p:cNvPr id="3" name="Picture 2">
            <a:extLst>
              <a:ext uri="{FF2B5EF4-FFF2-40B4-BE49-F238E27FC236}">
                <a16:creationId xmlns:a16="http://schemas.microsoft.com/office/drawing/2014/main" id="{974DC167-1EF7-44CA-BAFB-9447A7B13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838" y="1143000"/>
            <a:ext cx="3088068" cy="2316051"/>
          </a:xfrm>
          <a:prstGeom prst="rect">
            <a:avLst/>
          </a:prstGeom>
        </p:spPr>
      </p:pic>
    </p:spTree>
    <p:extLst>
      <p:ext uri="{BB962C8B-B14F-4D97-AF65-F5344CB8AC3E}">
        <p14:creationId xmlns:p14="http://schemas.microsoft.com/office/powerpoint/2010/main" val="42530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Tribulation Overview</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34314" y="1722549"/>
            <a:ext cx="8458200" cy="4648200"/>
          </a:xfrm>
        </p:spPr>
        <p:txBody>
          <a:bodyPr>
            <a:normAutofit/>
          </a:bodyPr>
          <a:lstStyle/>
          <a:p>
            <a:pPr marL="690563" indent="-690563" fontAlgn="base">
              <a:lnSpc>
                <a:spcPct val="110000"/>
              </a:lnSpc>
              <a:spcBef>
                <a:spcPts val="0"/>
              </a:spcBef>
              <a:spcAft>
                <a:spcPts val="2400"/>
              </a:spcAft>
              <a:buClr>
                <a:srgbClr val="FF99FF"/>
              </a:buClr>
              <a:buAutoNum type="alphaUcPeriod"/>
            </a:pPr>
            <a:r>
              <a:rPr lang="en-US" altLang="en-US" sz="4000" b="1" u="sng" dirty="0">
                <a:solidFill>
                  <a:srgbClr val="FFFFCC"/>
                </a:solidFill>
              </a:rPr>
              <a:t>Duration = 7 years</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Starts = Peace Treaty</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Mid-point = Temple Desecration</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Conclude = Second Advent</a:t>
            </a:r>
          </a:p>
          <a:p>
            <a:pPr marL="0" lvl="1" indent="0" algn="ctr" eaLnBrk="1" hangingPunct="1">
              <a:lnSpc>
                <a:spcPct val="90000"/>
              </a:lnSpc>
              <a:buFontTx/>
              <a:buNone/>
            </a:pPr>
            <a:endParaRPr lang="en-US" altLang="en-US" dirty="0">
              <a:solidFill>
                <a:srgbClr val="FFFFFF"/>
              </a:solidFill>
            </a:endParaRPr>
          </a:p>
        </p:txBody>
      </p:sp>
      <p:pic>
        <p:nvPicPr>
          <p:cNvPr id="3" name="Picture 2">
            <a:extLst>
              <a:ext uri="{FF2B5EF4-FFF2-40B4-BE49-F238E27FC236}">
                <a16:creationId xmlns:a16="http://schemas.microsoft.com/office/drawing/2014/main" id="{974DC167-1EF7-44CA-BAFB-9447A7B13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838" y="1143000"/>
            <a:ext cx="3088068" cy="2316051"/>
          </a:xfrm>
          <a:prstGeom prst="rect">
            <a:avLst/>
          </a:prstGeom>
        </p:spPr>
      </p:pic>
    </p:spTree>
    <p:extLst>
      <p:ext uri="{BB962C8B-B14F-4D97-AF65-F5344CB8AC3E}">
        <p14:creationId xmlns:p14="http://schemas.microsoft.com/office/powerpoint/2010/main" val="767681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a:t>
            </a:r>
            <a:r>
              <a:rPr lang="en-US" sz="3200" b="1" u="sng" dirty="0">
                <a:solidFill>
                  <a:srgbClr val="FFFFCC"/>
                </a:solidFill>
                <a:effectLst>
                  <a:outerShdw blurRad="38100" dist="38100" dir="2700000" algn="tl">
                    <a:srgbClr val="000000">
                      <a:alpha val="43137"/>
                    </a:srgbClr>
                  </a:outerShdw>
                </a:effectLst>
                <a:latin typeface="+mn-lt"/>
              </a:rPr>
              <a:t>one week</a:t>
            </a:r>
            <a:r>
              <a:rPr lang="en-US" sz="3200" dirty="0">
                <a:solidFill>
                  <a:schemeClr val="bg1"/>
                </a:solidFill>
                <a:effectLst>
                  <a:outerShdw blurRad="38100" dist="38100" dir="2700000" algn="tl">
                    <a:srgbClr val="000000">
                      <a:alpha val="43137"/>
                    </a:srgbClr>
                  </a:outerShdw>
                </a:effectLst>
                <a:latin typeface="+mn-lt"/>
              </a:rPr>
              <a:t>, but in the middle of </a:t>
            </a:r>
            <a:r>
              <a:rPr lang="en-US" sz="3200" b="1" u="sng" dirty="0">
                <a:solidFill>
                  <a:srgbClr val="FFFFCC"/>
                </a:solidFill>
                <a:effectLst>
                  <a:outerShdw blurRad="38100" dist="38100" dir="2700000" algn="tl">
                    <a:srgbClr val="000000">
                      <a:alpha val="43137"/>
                    </a:srgbClr>
                  </a:outerShdw>
                </a:effectLst>
                <a:latin typeface="+mn-lt"/>
              </a:rPr>
              <a:t>the week</a:t>
            </a:r>
            <a:r>
              <a:rPr lang="en-US" sz="3200" dirty="0">
                <a:solidFill>
                  <a:schemeClr val="bg1"/>
                </a:solidFill>
                <a:effectLst>
                  <a:outerShdw blurRad="38100" dist="38100" dir="2700000" algn="tl">
                    <a:srgbClr val="000000">
                      <a:alpha val="43137"/>
                    </a:srgbClr>
                  </a:outerShdw>
                </a:effectLst>
                <a:latin typeface="+mn-lt"/>
              </a:rPr>
              <a:t>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149674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a:extLst>
              <a:ext uri="{FF2B5EF4-FFF2-40B4-BE49-F238E27FC236}">
                <a16:creationId xmlns:a16="http://schemas.microsoft.com/office/drawing/2014/main" id="{7BECD129-879F-458A-A35A-A8790DC70431}"/>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490 YEAR PERIOD OF TIME v.24a</a:t>
            </a:r>
          </a:p>
        </p:txBody>
      </p:sp>
      <p:sp>
        <p:nvSpPr>
          <p:cNvPr id="8198" name="Rectangle 3">
            <a:extLst>
              <a:ext uri="{FF2B5EF4-FFF2-40B4-BE49-F238E27FC236}">
                <a16:creationId xmlns:a16="http://schemas.microsoft.com/office/drawing/2014/main" id="{CD8A9DC8-9088-44D0-A4B6-E99538D9055E}"/>
              </a:ext>
            </a:extLst>
          </p:cNvPr>
          <p:cNvSpPr>
            <a:spLocks noGrp="1" noChangeArrowheads="1"/>
          </p:cNvSpPr>
          <p:nvPr>
            <p:ph idx="1"/>
          </p:nvPr>
        </p:nvSpPr>
        <p:spPr>
          <a:xfrm>
            <a:off x="2324100" y="1143000"/>
            <a:ext cx="4495800" cy="4038600"/>
          </a:xfrm>
        </p:spPr>
        <p:txBody>
          <a:bodyPr/>
          <a:lstStyle/>
          <a:p>
            <a:pPr marL="660400" indent="-660400"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“A Week  of Years”</a:t>
            </a:r>
          </a:p>
          <a:p>
            <a:pPr marL="660400" indent="-660400"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Daniel 9:1-2</a:t>
            </a:r>
          </a:p>
          <a:p>
            <a:pPr marL="660400" indent="-660400"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Genesis 29:27</a:t>
            </a:r>
          </a:p>
          <a:p>
            <a:pPr marL="660400" indent="-660400"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70 x 7 = 490</a:t>
            </a:r>
          </a:p>
        </p:txBody>
      </p:sp>
    </p:spTree>
    <p:extLst>
      <p:ext uri="{BB962C8B-B14F-4D97-AF65-F5344CB8AC3E}">
        <p14:creationId xmlns:p14="http://schemas.microsoft.com/office/powerpoint/2010/main" val="85618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357822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682738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Tribulation Overview</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34314" y="1722549"/>
            <a:ext cx="8458200" cy="4648200"/>
          </a:xfrm>
        </p:spPr>
        <p:txBody>
          <a:bodyPr>
            <a:normAutofit/>
          </a:bodyPr>
          <a:lstStyle/>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Duration = 7 years</a:t>
            </a:r>
          </a:p>
          <a:p>
            <a:pPr marL="690563" indent="-690563" fontAlgn="base">
              <a:lnSpc>
                <a:spcPct val="110000"/>
              </a:lnSpc>
              <a:spcBef>
                <a:spcPts val="0"/>
              </a:spcBef>
              <a:spcAft>
                <a:spcPts val="2400"/>
              </a:spcAft>
              <a:buClr>
                <a:srgbClr val="FF99FF"/>
              </a:buClr>
              <a:buFont typeface="Arial" panose="020B0604020202020204" pitchFamily="34" charset="0"/>
              <a:buAutoNum type="alphaUcPeriod"/>
            </a:pPr>
            <a:r>
              <a:rPr lang="en-US" altLang="en-US" sz="3600" b="1" u="sng" dirty="0">
                <a:solidFill>
                  <a:srgbClr val="FFFFCC"/>
                </a:solidFill>
              </a:rPr>
              <a:t>Starts = Peace Treaty</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Mid-point = Temple Desecration</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Conclude = Second Advent</a:t>
            </a:r>
          </a:p>
        </p:txBody>
      </p:sp>
      <p:pic>
        <p:nvPicPr>
          <p:cNvPr id="3" name="Picture 2">
            <a:extLst>
              <a:ext uri="{FF2B5EF4-FFF2-40B4-BE49-F238E27FC236}">
                <a16:creationId xmlns:a16="http://schemas.microsoft.com/office/drawing/2014/main" id="{974DC167-1EF7-44CA-BAFB-9447A7B13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838" y="1143000"/>
            <a:ext cx="3088068" cy="2316051"/>
          </a:xfrm>
          <a:prstGeom prst="rect">
            <a:avLst/>
          </a:prstGeom>
        </p:spPr>
      </p:pic>
    </p:spTree>
    <p:extLst>
      <p:ext uri="{BB962C8B-B14F-4D97-AF65-F5344CB8AC3E}">
        <p14:creationId xmlns:p14="http://schemas.microsoft.com/office/powerpoint/2010/main" val="510581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2" descr="http://www.softwareag.com/blog/reality_check/wp-content/uploads/2013/06/Stopwatch_02.png">
            <a:extLst>
              <a:ext uri="{FF2B5EF4-FFF2-40B4-BE49-F238E27FC236}">
                <a16:creationId xmlns:a16="http://schemas.microsoft.com/office/drawing/2014/main" id="{CF4ECBC1-8ABC-4ED1-A08A-0151F24FAF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 will make a firm covenant with the many for one week</a:t>
            </a:r>
            <a:r>
              <a:rPr lang="en-US" sz="3200" dirty="0">
                <a:solidFill>
                  <a:schemeClr val="bg1"/>
                </a:solidFill>
                <a:effectLst>
                  <a:outerShdw blurRad="38100" dist="38100" dir="2700000" algn="tl">
                    <a:srgbClr val="000000">
                      <a:alpha val="43137"/>
                    </a:srgbClr>
                  </a:outerShdw>
                </a:effectLst>
                <a:latin typeface="+mn-lt"/>
              </a:rPr>
              <a:t>,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295117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but in the middle of the week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002200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9:26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Then after the sixty-two weeks the Messiah will be cut off and have nothing, and </a:t>
            </a:r>
            <a:r>
              <a:rPr lang="en-US" sz="3200" b="1" u="sng" dirty="0">
                <a:solidFill>
                  <a:srgbClr val="FFFFCC"/>
                </a:solidFill>
                <a:effectLst>
                  <a:outerShdw blurRad="38100" dist="38100" dir="2700000" algn="tl">
                    <a:srgbClr val="000000">
                      <a:alpha val="43137"/>
                    </a:srgbClr>
                  </a:outerShdw>
                </a:effectLst>
                <a:latin typeface="+mn-lt"/>
              </a:rPr>
              <a:t>the people of the prince who is to come will destroy the city and the sanctuary. And its end will come with a flood</a:t>
            </a:r>
            <a:r>
              <a:rPr lang="en-US" sz="3200" dirty="0">
                <a:solidFill>
                  <a:schemeClr val="bg1"/>
                </a:solidFill>
                <a:effectLst>
                  <a:outerShdw blurRad="38100" dist="38100" dir="2700000" algn="tl">
                    <a:srgbClr val="000000">
                      <a:alpha val="43137"/>
                    </a:srgbClr>
                  </a:outerShdw>
                </a:effectLst>
                <a:latin typeface="+mn-lt"/>
              </a:rPr>
              <a:t>; even to the end there will be war; desolations are determined.</a:t>
            </a:r>
          </a:p>
        </p:txBody>
      </p:sp>
    </p:spTree>
    <p:extLst>
      <p:ext uri="{BB962C8B-B14F-4D97-AF65-F5344CB8AC3E}">
        <p14:creationId xmlns:p14="http://schemas.microsoft.com/office/powerpoint/2010/main" val="2260677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36133-DB08-4AEA-A56B-3E637DBA1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457" y="987341"/>
            <a:ext cx="8279086" cy="4883319"/>
          </a:xfrm>
          <a:prstGeom prst="rect">
            <a:avLst/>
          </a:prstGeom>
          <a:solidFill>
            <a:schemeClr val="tx1"/>
          </a:solid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mn-lt"/>
              </a:rPr>
              <a:t>but in the middle of the week he will put a stop to sacrifice and grain offering</a:t>
            </a:r>
            <a:r>
              <a:rPr lang="en-US" sz="3200" dirty="0">
                <a:solidFill>
                  <a:schemeClr val="bg1"/>
                </a:solidFill>
                <a:effectLst>
                  <a:outerShdw blurRad="38100" dist="38100" dir="2700000" algn="tl">
                    <a:srgbClr val="000000">
                      <a:alpha val="43137"/>
                    </a:srgbClr>
                  </a:outerShdw>
                </a:effectLst>
                <a:latin typeface="+mn-lt"/>
              </a:rPr>
              <a:t>;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255476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7:25 (NASB)</a:t>
            </a:r>
          </a:p>
          <a:p>
            <a:pPr algn="just">
              <a:spcAft>
                <a:spcPts val="1000"/>
              </a:spcAft>
            </a:pPr>
            <a:r>
              <a:rPr lang="en-US" sz="3200" dirty="0">
                <a:solidFill>
                  <a:schemeClr val="bg1"/>
                </a:solidFill>
                <a:latin typeface="+mn-lt"/>
              </a:rPr>
              <a:t>He will speak out against the Most High and wear down the saints of the Highest One, and he will intend to make alterations in times and in law; and they will be given into his hand for </a:t>
            </a:r>
            <a:r>
              <a:rPr lang="en-US" sz="3200" b="1" u="sng" dirty="0">
                <a:solidFill>
                  <a:srgbClr val="FFFFCC"/>
                </a:solidFill>
                <a:latin typeface="+mn-lt"/>
              </a:rPr>
              <a:t>a time, times, and half a time</a:t>
            </a:r>
            <a:r>
              <a:rPr lang="en-US" sz="32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4289293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13:5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There was given to him a mouth speaking arrogant words and blasphemies, and authority to act for </a:t>
            </a:r>
            <a:r>
              <a:rPr lang="en-US" sz="3200" b="1" u="sng" dirty="0">
                <a:solidFill>
                  <a:srgbClr val="FFFFCC"/>
                </a:solidFill>
                <a:effectLst>
                  <a:outerShdw blurRad="38100" dist="38100" dir="2700000" algn="tl">
                    <a:srgbClr val="000000">
                      <a:alpha val="43137"/>
                    </a:srgbClr>
                  </a:outerShdw>
                </a:effectLst>
                <a:latin typeface="+mn-lt"/>
              </a:rPr>
              <a:t>forty-two months</a:t>
            </a:r>
            <a:r>
              <a:rPr lang="en-US" sz="3200" dirty="0">
                <a:solidFill>
                  <a:schemeClr val="bg1"/>
                </a:solidFill>
                <a:effectLst>
                  <a:outerShdw blurRad="38100" dist="38100" dir="2700000" algn="tl">
                    <a:srgbClr val="000000">
                      <a:alpha val="43137"/>
                    </a:srgbClr>
                  </a:outerShdw>
                </a:effectLst>
                <a:latin typeface="+mn-lt"/>
              </a:rPr>
              <a:t> was given to him.</a:t>
            </a:r>
          </a:p>
        </p:txBody>
      </p:sp>
      <p:pic>
        <p:nvPicPr>
          <p:cNvPr id="5" name="Picture 4">
            <a:extLst>
              <a:ext uri="{FF2B5EF4-FFF2-40B4-BE49-F238E27FC236}">
                <a16:creationId xmlns:a16="http://schemas.microsoft.com/office/drawing/2014/main" id="{1BF9DF3E-AF95-4F1C-A0E4-574C49BDB7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1631" y="2438400"/>
            <a:ext cx="2920738" cy="2286000"/>
          </a:xfrm>
          <a:prstGeom prst="rect">
            <a:avLst/>
          </a:prstGeom>
        </p:spPr>
      </p:pic>
    </p:spTree>
    <p:extLst>
      <p:ext uri="{BB962C8B-B14F-4D97-AF65-F5344CB8AC3E}">
        <p14:creationId xmlns:p14="http://schemas.microsoft.com/office/powerpoint/2010/main" val="693260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mn-lt"/>
              </a:rPr>
              <a:t>but in the middle of the week he will put a stop to sacrifice and grain offering</a:t>
            </a:r>
            <a:r>
              <a:rPr lang="en-US" sz="3200" dirty="0">
                <a:solidFill>
                  <a:schemeClr val="bg1"/>
                </a:solidFill>
                <a:effectLst>
                  <a:outerShdw blurRad="38100" dist="38100" dir="2700000" algn="tl">
                    <a:srgbClr val="000000">
                      <a:alpha val="43137"/>
                    </a:srgbClr>
                  </a:outerShdw>
                </a:effectLst>
                <a:latin typeface="+mn-lt"/>
              </a:rPr>
              <a:t>;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90509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9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Seventy weeks have been decreed </a:t>
            </a:r>
            <a:r>
              <a:rPr lang="en-US" sz="3600" b="1" u="sng" dirty="0">
                <a:solidFill>
                  <a:srgbClr val="FFFFCC"/>
                </a:solidFill>
                <a:effectLst>
                  <a:outerShdw blurRad="38100" dist="38100" dir="2700000" algn="tl">
                    <a:srgbClr val="000000">
                      <a:alpha val="43137"/>
                    </a:srgbClr>
                  </a:outerShdw>
                </a:effectLst>
                <a:latin typeface="+mn-lt"/>
              </a:rPr>
              <a:t>for your people and your holy city</a:t>
            </a:r>
            <a:r>
              <a:rPr lang="en-US" sz="3600" dirty="0">
                <a:solidFill>
                  <a:schemeClr val="bg1"/>
                </a:solidFill>
                <a:effectLst>
                  <a:outerShdw blurRad="38100" dist="38100" dir="2700000" algn="tl">
                    <a:srgbClr val="000000">
                      <a:alpha val="43137"/>
                    </a:srgbClr>
                  </a:outerShdw>
                </a:effectLst>
                <a:latin typeface="+mn-lt"/>
              </a:rPr>
              <a:t>, to finish the transgression, to make an end of sin, to make atonement for iniquity, to bring in everlasting righteousness, to seal up vision and prophecy and to anoint the most holy </a:t>
            </a:r>
            <a:r>
              <a:rPr lang="en-US" sz="3600" i="1" dirty="0">
                <a:solidFill>
                  <a:schemeClr val="bg1"/>
                </a:solidFill>
                <a:effectLst>
                  <a:outerShdw blurRad="38100" dist="38100" dir="2700000" algn="tl">
                    <a:srgbClr val="000000">
                      <a:alpha val="43137"/>
                    </a:srgbClr>
                  </a:outerShdw>
                </a:effectLst>
                <a:latin typeface="+mn-lt"/>
              </a:rPr>
              <a:t>place</a:t>
            </a:r>
            <a:r>
              <a:rPr lang="en-US" sz="3600" dirty="0">
                <a:solidFill>
                  <a:schemeClr val="bg1"/>
                </a:solidFill>
                <a:effectLst>
                  <a:outerShdw blurRad="38100" dist="38100" dir="2700000" algn="tl">
                    <a:srgbClr val="000000">
                      <a:alpha val="43137"/>
                    </a:srgbClr>
                  </a:outerShdw>
                </a:effectLst>
                <a:latin typeface="+mn-lt"/>
              </a:rPr>
              <a:t>.</a:t>
            </a:r>
            <a:endParaRPr lang="en-US" sz="36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2467865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Thessalonians 2:3-4 (NASB)</a:t>
            </a:r>
          </a:p>
          <a:p>
            <a:pPr algn="just">
              <a:spcAft>
                <a:spcPts val="1000"/>
              </a:spcAft>
            </a:pPr>
            <a:r>
              <a:rPr lang="en-US" sz="3200" dirty="0">
                <a:solidFill>
                  <a:schemeClr val="bg1"/>
                </a:solidFill>
                <a:latin typeface="+mn-lt"/>
              </a:rPr>
              <a:t>Let no one in any way deceive you, for it will not come unless the apostasy comes first, and </a:t>
            </a:r>
            <a:r>
              <a:rPr lang="en-US" sz="3200" b="1" u="sng" dirty="0">
                <a:solidFill>
                  <a:srgbClr val="FFFFCC"/>
                </a:solidFill>
                <a:latin typeface="+mn-lt"/>
              </a:rPr>
              <a:t>the man of lawlessness</a:t>
            </a:r>
            <a:r>
              <a:rPr lang="en-US" sz="3200" dirty="0">
                <a:solidFill>
                  <a:schemeClr val="bg1"/>
                </a:solidFill>
                <a:latin typeface="+mn-lt"/>
              </a:rPr>
              <a:t> is revealed, the son of destruction, who opposes and exalts himself above every so-called god or object of worship, </a:t>
            </a:r>
            <a:r>
              <a:rPr lang="en-US" sz="3200" b="1" u="sng" dirty="0">
                <a:solidFill>
                  <a:srgbClr val="FFFFCC"/>
                </a:solidFill>
                <a:latin typeface="+mn-lt"/>
              </a:rPr>
              <a:t>so that he takes his seat in the temple of God, displaying himself as being God</a:t>
            </a:r>
            <a:r>
              <a:rPr lang="en-US" sz="3200" dirty="0">
                <a:solidFill>
                  <a:schemeClr val="bg1"/>
                </a:solidFill>
                <a:latin typeface="+mn-lt"/>
              </a:rPr>
              <a:t>. </a:t>
            </a:r>
          </a:p>
        </p:txBody>
      </p:sp>
    </p:spTree>
    <p:extLst>
      <p:ext uri="{BB962C8B-B14F-4D97-AF65-F5344CB8AC3E}">
        <p14:creationId xmlns:p14="http://schemas.microsoft.com/office/powerpoint/2010/main" val="4281480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t>
            </a:r>
            <a:r>
              <a:rPr lang="en-US" sz="3200" b="1" u="sng" dirty="0">
                <a:solidFill>
                  <a:srgbClr val="FFFFCC"/>
                </a:solidFill>
                <a:effectLst>
                  <a:outerShdw blurRad="38100" dist="38100" dir="2700000" algn="tl">
                    <a:srgbClr val="000000">
                      <a:alpha val="43137"/>
                    </a:srgbClr>
                  </a:outerShdw>
                </a:effectLst>
                <a:latin typeface="+mn-lt"/>
              </a:rPr>
              <a:t>a complete destruction, one that is decreed, is poured out on the one who makes desolate</a:t>
            </a:r>
            <a:r>
              <a:rPr lang="en-US" sz="32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1023891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Thessalonians 2:8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Then that lawless one will be revealed whom the Lord will slay with the breath of His mouth and bring to an end by the appearance of His coming. </a:t>
            </a:r>
          </a:p>
        </p:txBody>
      </p:sp>
      <p:pic>
        <p:nvPicPr>
          <p:cNvPr id="3" name="Picture 2">
            <a:extLst>
              <a:ext uri="{FF2B5EF4-FFF2-40B4-BE49-F238E27FC236}">
                <a16:creationId xmlns:a16="http://schemas.microsoft.com/office/drawing/2014/main" id="{0426B7B6-EF00-4F44-A2CE-951191E9B6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433" y="2285901"/>
            <a:ext cx="3103133" cy="2286198"/>
          </a:xfrm>
          <a:prstGeom prst="rect">
            <a:avLst/>
          </a:prstGeom>
        </p:spPr>
      </p:pic>
    </p:spTree>
    <p:extLst>
      <p:ext uri="{BB962C8B-B14F-4D97-AF65-F5344CB8AC3E}">
        <p14:creationId xmlns:p14="http://schemas.microsoft.com/office/powerpoint/2010/main" val="1933776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19:20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the beast was seized, and with him the false prophet who performed the signs in his presence, by which he deceived those who had received the mark of the beast and those who worshiped his image; these two were thrown alive into the lake of fire which burns with brimstone.</a:t>
            </a:r>
          </a:p>
        </p:txBody>
      </p:sp>
    </p:spTree>
    <p:extLst>
      <p:ext uri="{BB962C8B-B14F-4D97-AF65-F5344CB8AC3E}">
        <p14:creationId xmlns:p14="http://schemas.microsoft.com/office/powerpoint/2010/main" val="2185672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a:t>
            </a:r>
            <a:r>
              <a:rPr lang="en-US" sz="3200" b="1" u="sng" dirty="0">
                <a:solidFill>
                  <a:srgbClr val="FFFFCC"/>
                </a:solidFill>
                <a:effectLst>
                  <a:outerShdw blurRad="38100" dist="38100" dir="2700000" algn="tl">
                    <a:srgbClr val="000000">
                      <a:alpha val="43137"/>
                    </a:srgbClr>
                  </a:outerShdw>
                </a:effectLst>
                <a:latin typeface="+mn-lt"/>
              </a:rPr>
              <a:t>the many</a:t>
            </a:r>
            <a:r>
              <a:rPr lang="en-US" sz="3200" dirty="0">
                <a:solidFill>
                  <a:schemeClr val="bg1"/>
                </a:solidFill>
                <a:effectLst>
                  <a:outerShdw blurRad="38100" dist="38100" dir="2700000" algn="tl">
                    <a:srgbClr val="000000">
                      <a:alpha val="43137"/>
                    </a:srgbClr>
                  </a:outerShdw>
                </a:effectLst>
                <a:latin typeface="+mn-lt"/>
              </a:rPr>
              <a:t>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675181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6524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Seventy weeks have been decreed </a:t>
            </a:r>
            <a:r>
              <a:rPr lang="en-US" sz="3200" b="1" u="sng" dirty="0">
                <a:solidFill>
                  <a:srgbClr val="FFFFCC"/>
                </a:solidFill>
                <a:effectLst>
                  <a:outerShdw blurRad="38100" dist="38100" dir="2700000" algn="tl">
                    <a:srgbClr val="000000">
                      <a:alpha val="43137"/>
                    </a:srgbClr>
                  </a:outerShdw>
                </a:effectLst>
                <a:latin typeface="+mn-lt"/>
              </a:rPr>
              <a:t>for your people and your holy city</a:t>
            </a:r>
            <a:r>
              <a:rPr lang="en-US" sz="3200" dirty="0">
                <a:solidFill>
                  <a:schemeClr val="bg1"/>
                </a:solidFill>
                <a:effectLst>
                  <a:outerShdw blurRad="38100" dist="38100" dir="2700000" algn="tl">
                    <a:srgbClr val="000000">
                      <a:alpha val="43137"/>
                    </a:srgbClr>
                  </a:outerShdw>
                </a:effectLst>
                <a:latin typeface="+mn-lt"/>
              </a:rPr>
              <a:t>, to finish the transgression, to make an end of sin, to make atonement for iniquity, to bring in everlasting righteousness, to seal up vision and prophecy and to anoint the most holy </a:t>
            </a:r>
            <a:r>
              <a:rPr lang="en-US" sz="3200" i="1" dirty="0">
                <a:solidFill>
                  <a:schemeClr val="bg1"/>
                </a:solidFill>
                <a:effectLst>
                  <a:outerShdw blurRad="38100" dist="38100" dir="2700000" algn="tl">
                    <a:srgbClr val="000000">
                      <a:alpha val="43137"/>
                    </a:srgbClr>
                  </a:outerShdw>
                </a:effectLst>
                <a:latin typeface="+mn-lt"/>
              </a:rPr>
              <a:t>place</a:t>
            </a:r>
            <a:r>
              <a:rPr lang="en-US" sz="3200" dirty="0">
                <a:solidFill>
                  <a:schemeClr val="bg1"/>
                </a:solidFill>
                <a:effectLst>
                  <a:outerShdw blurRad="38100" dist="38100" dir="2700000" algn="tl">
                    <a:srgbClr val="000000">
                      <a:alpha val="43137"/>
                    </a:srgbClr>
                  </a:outerShdw>
                </a:effectLst>
                <a:latin typeface="+mn-lt"/>
              </a:rPr>
              <a:t>.</a:t>
            </a:r>
            <a:endParaRPr lang="en-US" sz="32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2723776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11:33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Those who have insight among the people will give understanding to </a:t>
            </a:r>
            <a:r>
              <a:rPr lang="en-US" sz="3200" b="1" u="sng" dirty="0">
                <a:solidFill>
                  <a:srgbClr val="FFFFCC"/>
                </a:solidFill>
                <a:effectLst>
                  <a:outerShdw blurRad="38100" dist="38100" dir="2700000" algn="tl">
                    <a:srgbClr val="000000">
                      <a:alpha val="43137"/>
                    </a:srgbClr>
                  </a:outerShdw>
                </a:effectLst>
                <a:latin typeface="+mn-lt"/>
              </a:rPr>
              <a:t>the many</a:t>
            </a:r>
            <a:r>
              <a:rPr lang="en-US" sz="3200" dirty="0">
                <a:solidFill>
                  <a:schemeClr val="bg1"/>
                </a:solidFill>
                <a:effectLst>
                  <a:outerShdw blurRad="38100" dist="38100" dir="2700000" algn="tl">
                    <a:srgbClr val="000000">
                      <a:alpha val="43137"/>
                    </a:srgbClr>
                  </a:outerShdw>
                </a:effectLst>
                <a:latin typeface="+mn-lt"/>
              </a:rPr>
              <a:t>; yet they will fall by sword and by flame, by captivity and by plunder for </a:t>
            </a:r>
            <a:r>
              <a:rPr lang="en-US" sz="3200" i="1" dirty="0">
                <a:solidFill>
                  <a:schemeClr val="bg1"/>
                </a:solidFill>
                <a:effectLst>
                  <a:outerShdw blurRad="38100" dist="38100" dir="2700000" algn="tl">
                    <a:srgbClr val="000000">
                      <a:alpha val="43137"/>
                    </a:srgbClr>
                  </a:outerShdw>
                </a:effectLst>
                <a:latin typeface="+mn-lt"/>
              </a:rPr>
              <a:t>many</a:t>
            </a:r>
            <a:r>
              <a:rPr lang="en-US" sz="3200" dirty="0">
                <a:solidFill>
                  <a:schemeClr val="bg1"/>
                </a:solidFill>
                <a:effectLst>
                  <a:outerShdw blurRad="38100" dist="38100" dir="2700000" algn="tl">
                    <a:srgbClr val="000000">
                      <a:alpha val="43137"/>
                    </a:srgbClr>
                  </a:outerShdw>
                </a:effectLst>
                <a:latin typeface="+mn-lt"/>
              </a:rPr>
              <a:t> days.</a:t>
            </a:r>
          </a:p>
        </p:txBody>
      </p:sp>
      <p:pic>
        <p:nvPicPr>
          <p:cNvPr id="3" name="Picture 2">
            <a:extLst>
              <a:ext uri="{FF2B5EF4-FFF2-40B4-BE49-F238E27FC236}">
                <a16:creationId xmlns:a16="http://schemas.microsoft.com/office/drawing/2014/main" id="{1D59714C-0490-42B6-B030-B6030F66A1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1292" y="2590800"/>
            <a:ext cx="3641416" cy="2286000"/>
          </a:xfrm>
          <a:prstGeom prst="rect">
            <a:avLst/>
          </a:prstGeom>
        </p:spPr>
      </p:pic>
    </p:spTree>
    <p:extLst>
      <p:ext uri="{BB962C8B-B14F-4D97-AF65-F5344CB8AC3E}">
        <p14:creationId xmlns:p14="http://schemas.microsoft.com/office/powerpoint/2010/main" val="1598774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a:t>
            </a:r>
            <a:r>
              <a:rPr lang="en-US" sz="3200" b="1" u="sng" dirty="0">
                <a:solidFill>
                  <a:srgbClr val="FFFFCC"/>
                </a:solidFill>
                <a:effectLst>
                  <a:outerShdw blurRad="38100" dist="38100" dir="2700000" algn="tl">
                    <a:srgbClr val="000000">
                      <a:alpha val="43137"/>
                    </a:srgbClr>
                  </a:outerShdw>
                </a:effectLst>
                <a:latin typeface="+mn-lt"/>
              </a:rPr>
              <a:t>the many</a:t>
            </a:r>
            <a:r>
              <a:rPr lang="en-US" sz="3200" dirty="0">
                <a:solidFill>
                  <a:schemeClr val="bg1"/>
                </a:solidFill>
                <a:effectLst>
                  <a:outerShdw blurRad="38100" dist="38100" dir="2700000" algn="tl">
                    <a:srgbClr val="000000">
                      <a:alpha val="43137"/>
                    </a:srgbClr>
                  </a:outerShdw>
                </a:effectLst>
                <a:latin typeface="+mn-lt"/>
              </a:rPr>
              <a:t>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989909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2" descr="http://www.softwareag.com/blog/reality_check/wp-content/uploads/2013/06/Stopwatch_02.png">
            <a:extLst>
              <a:ext uri="{FF2B5EF4-FFF2-40B4-BE49-F238E27FC236}">
                <a16:creationId xmlns:a16="http://schemas.microsoft.com/office/drawing/2014/main" id="{CF4ECBC1-8ABC-4ED1-A08A-0151F24FAF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24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41286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1597227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Thessalonians 2:6-7 (NASB)</a:t>
            </a:r>
          </a:p>
          <a:p>
            <a:pPr algn="just">
              <a:spcAft>
                <a:spcPts val="1000"/>
              </a:spcAft>
            </a:pPr>
            <a:r>
              <a:rPr lang="en-US" sz="3200" baseline="30000" dirty="0">
                <a:solidFill>
                  <a:schemeClr val="bg1"/>
                </a:solidFill>
                <a:effectLst>
                  <a:outerShdw blurRad="38100" dist="38100" dir="2700000" algn="tl">
                    <a:srgbClr val="000000">
                      <a:alpha val="43137"/>
                    </a:srgbClr>
                  </a:outerShdw>
                </a:effectLst>
                <a:latin typeface="+mn-lt"/>
              </a:rPr>
              <a:t>6</a:t>
            </a:r>
            <a:r>
              <a:rPr lang="en-US" sz="3200" dirty="0">
                <a:solidFill>
                  <a:schemeClr val="bg1"/>
                </a:solidFill>
                <a:effectLst>
                  <a:outerShdw blurRad="38100" dist="38100" dir="2700000" algn="tl">
                    <a:srgbClr val="000000">
                      <a:alpha val="43137"/>
                    </a:srgbClr>
                  </a:outerShdw>
                </a:effectLst>
                <a:latin typeface="+mn-lt"/>
              </a:rPr>
              <a:t>And you know what </a:t>
            </a:r>
            <a:r>
              <a:rPr lang="en-US" sz="3200" b="1" u="sng" dirty="0">
                <a:solidFill>
                  <a:srgbClr val="FFFFCC"/>
                </a:solidFill>
                <a:effectLst>
                  <a:outerShdw blurRad="38100" dist="38100" dir="2700000" algn="tl">
                    <a:srgbClr val="000000">
                      <a:alpha val="43137"/>
                    </a:srgbClr>
                  </a:outerShdw>
                </a:effectLst>
                <a:latin typeface="+mn-lt"/>
              </a:rPr>
              <a:t>restrains [</a:t>
            </a:r>
            <a:r>
              <a:rPr lang="en-US" sz="3200" b="1" i="1" u="sng" dirty="0" err="1">
                <a:solidFill>
                  <a:srgbClr val="FFFFCC"/>
                </a:solidFill>
                <a:effectLst>
                  <a:outerShdw blurRad="38100" dist="38100" dir="2700000" algn="tl">
                    <a:srgbClr val="000000">
                      <a:alpha val="43137"/>
                    </a:srgbClr>
                  </a:outerShdw>
                </a:effectLst>
                <a:latin typeface="+mn-lt"/>
              </a:rPr>
              <a:t>katechō</a:t>
            </a:r>
            <a:r>
              <a:rPr lang="en-US" sz="3200" b="1" i="1" u="sng" dirty="0">
                <a:solidFill>
                  <a:srgbClr val="FFFFCC"/>
                </a:solidFill>
                <a:effectLst>
                  <a:outerShdw blurRad="38100" dist="38100" dir="2700000" algn="tl">
                    <a:srgbClr val="000000">
                      <a:alpha val="43137"/>
                    </a:srgbClr>
                  </a:outerShdw>
                </a:effectLst>
                <a:latin typeface="+mn-lt"/>
              </a:rPr>
              <a:t>; neuter</a:t>
            </a:r>
            <a:r>
              <a:rPr lang="en-US" sz="3200" b="1" u="sng" dirty="0">
                <a:solidFill>
                  <a:srgbClr val="FFFFCC"/>
                </a:solidFill>
                <a:effectLst>
                  <a:outerShdw blurRad="38100" dist="38100" dir="2700000" algn="tl">
                    <a:srgbClr val="000000">
                      <a:alpha val="43137"/>
                    </a:srgbClr>
                  </a:outerShdw>
                </a:effectLst>
                <a:latin typeface="+mn-lt"/>
              </a:rPr>
              <a:t>]</a:t>
            </a:r>
            <a:r>
              <a:rPr lang="en-US" sz="3200" dirty="0">
                <a:solidFill>
                  <a:schemeClr val="bg1"/>
                </a:solidFill>
                <a:effectLst>
                  <a:outerShdw blurRad="38100" dist="38100" dir="2700000" algn="tl">
                    <a:srgbClr val="000000">
                      <a:alpha val="43137"/>
                    </a:srgbClr>
                  </a:outerShdw>
                </a:effectLst>
                <a:latin typeface="+mn-lt"/>
              </a:rPr>
              <a:t> him now, so that in his time he will be revealed. </a:t>
            </a:r>
            <a:r>
              <a:rPr lang="en-US" sz="3200" baseline="30000" dirty="0">
                <a:solidFill>
                  <a:schemeClr val="bg1"/>
                </a:solidFill>
                <a:effectLst>
                  <a:outerShdw blurRad="38100" dist="38100" dir="2700000" algn="tl">
                    <a:srgbClr val="000000">
                      <a:alpha val="43137"/>
                    </a:srgbClr>
                  </a:outerShdw>
                </a:effectLst>
                <a:latin typeface="+mn-lt"/>
              </a:rPr>
              <a:t>7</a:t>
            </a:r>
            <a:r>
              <a:rPr lang="en-US" sz="3200" dirty="0">
                <a:solidFill>
                  <a:schemeClr val="bg1"/>
                </a:solidFill>
                <a:effectLst>
                  <a:outerShdw blurRad="38100" dist="38100" dir="2700000" algn="tl">
                    <a:srgbClr val="000000">
                      <a:alpha val="43137"/>
                    </a:srgbClr>
                  </a:outerShdw>
                </a:effectLst>
                <a:latin typeface="+mn-lt"/>
              </a:rPr>
              <a:t>For the mystery of lawlessness is already at work; only he who now </a:t>
            </a:r>
            <a:r>
              <a:rPr lang="en-US" sz="3200" b="1" u="sng" dirty="0">
                <a:solidFill>
                  <a:srgbClr val="FFFFCC"/>
                </a:solidFill>
                <a:effectLst>
                  <a:outerShdw blurRad="38100" dist="38100" dir="2700000" algn="tl">
                    <a:srgbClr val="000000">
                      <a:alpha val="43137"/>
                    </a:srgbClr>
                  </a:outerShdw>
                </a:effectLst>
                <a:latin typeface="+mn-lt"/>
              </a:rPr>
              <a:t>restrains</a:t>
            </a:r>
            <a:r>
              <a:rPr lang="en-US" sz="3200" u="sng" dirty="0">
                <a:solidFill>
                  <a:schemeClr val="bg1"/>
                </a:solidFill>
                <a:effectLst>
                  <a:outerShdw blurRad="38100" dist="38100" dir="2700000" algn="tl">
                    <a:srgbClr val="000000">
                      <a:alpha val="43137"/>
                    </a:srgbClr>
                  </a:outerShdw>
                </a:effectLst>
                <a:latin typeface="+mn-lt"/>
              </a:rPr>
              <a:t> </a:t>
            </a:r>
            <a:r>
              <a:rPr lang="en-US" sz="3200" b="1" u="sng" dirty="0">
                <a:solidFill>
                  <a:srgbClr val="FFFFCC"/>
                </a:solidFill>
                <a:effectLst>
                  <a:outerShdw blurRad="38100" dist="38100" dir="2700000" algn="tl">
                    <a:srgbClr val="000000">
                      <a:alpha val="43137"/>
                    </a:srgbClr>
                  </a:outerShdw>
                </a:effectLst>
              </a:rPr>
              <a:t>[</a:t>
            </a:r>
            <a:r>
              <a:rPr lang="en-US" sz="3200" b="1" i="1" u="sng" dirty="0" err="1">
                <a:solidFill>
                  <a:srgbClr val="FFFFCC"/>
                </a:solidFill>
                <a:effectLst>
                  <a:outerShdw blurRad="38100" dist="38100" dir="2700000" algn="tl">
                    <a:srgbClr val="000000">
                      <a:alpha val="43137"/>
                    </a:srgbClr>
                  </a:outerShdw>
                </a:effectLst>
                <a:latin typeface="+mn-lt"/>
              </a:rPr>
              <a:t>katechō</a:t>
            </a:r>
            <a:r>
              <a:rPr lang="en-US" sz="3200" b="1" i="1" u="sng" dirty="0">
                <a:solidFill>
                  <a:srgbClr val="FFFFCC"/>
                </a:solidFill>
                <a:effectLst>
                  <a:outerShdw blurRad="38100" dist="38100" dir="2700000" algn="tl">
                    <a:srgbClr val="000000">
                      <a:alpha val="43137"/>
                    </a:srgbClr>
                  </a:outerShdw>
                </a:effectLst>
                <a:latin typeface="+mn-lt"/>
              </a:rPr>
              <a:t>; masculine</a:t>
            </a:r>
            <a:r>
              <a:rPr lang="en-US" sz="3200" b="1" u="sng" dirty="0">
                <a:solidFill>
                  <a:srgbClr val="FFFFCC"/>
                </a:solidFill>
                <a:effectLst>
                  <a:outerShdw blurRad="38100" dist="38100" dir="2700000" algn="tl">
                    <a:srgbClr val="000000">
                      <a:alpha val="43137"/>
                    </a:srgbClr>
                  </a:outerShdw>
                </a:effectLst>
              </a:rPr>
              <a:t>]</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latin typeface="+mn-lt"/>
              </a:rPr>
              <a:t>will do so</a:t>
            </a:r>
            <a:r>
              <a:rPr lang="en-US" sz="3200" dirty="0">
                <a:solidFill>
                  <a:schemeClr val="bg1"/>
                </a:solidFill>
                <a:effectLst>
                  <a:outerShdw blurRad="38100" dist="38100" dir="2700000" algn="tl">
                    <a:srgbClr val="000000">
                      <a:alpha val="43137"/>
                    </a:srgbClr>
                  </a:outerShdw>
                </a:effectLst>
                <a:latin typeface="+mn-lt"/>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6895" y="3276600"/>
            <a:ext cx="1650211" cy="1554480"/>
          </a:xfrm>
          <a:prstGeom prst="rect">
            <a:avLst/>
          </a:prstGeom>
        </p:spPr>
      </p:pic>
    </p:spTree>
    <p:extLst>
      <p:ext uri="{BB962C8B-B14F-4D97-AF65-F5344CB8AC3E}">
        <p14:creationId xmlns:p14="http://schemas.microsoft.com/office/powerpoint/2010/main" val="323827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42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14:16-17 (NASB)</a:t>
            </a:r>
          </a:p>
          <a:p>
            <a:pPr algn="just">
              <a:spcAft>
                <a:spcPts val="1000"/>
              </a:spcAft>
            </a:pPr>
            <a:r>
              <a:rPr lang="en-US" sz="3200" baseline="30000" dirty="0">
                <a:solidFill>
                  <a:schemeClr val="bg1"/>
                </a:solidFill>
                <a:effectLst>
                  <a:outerShdw blurRad="38100" dist="38100" dir="2700000" algn="tl">
                    <a:srgbClr val="000000">
                      <a:alpha val="43137"/>
                    </a:srgbClr>
                  </a:outerShdw>
                </a:effectLst>
                <a:latin typeface="+mn-lt"/>
              </a:rPr>
              <a:t>16 </a:t>
            </a:r>
            <a:r>
              <a:rPr lang="en-US" sz="3200" dirty="0">
                <a:solidFill>
                  <a:schemeClr val="bg1"/>
                </a:solidFill>
                <a:effectLst>
                  <a:outerShdw blurRad="38100" dist="38100" dir="2700000" algn="tl">
                    <a:srgbClr val="000000">
                      <a:alpha val="43137"/>
                    </a:srgbClr>
                  </a:outerShdw>
                </a:effectLst>
                <a:latin typeface="+mn-lt"/>
              </a:rPr>
              <a:t>I will ask the Father, and He will give you another Helper, that He may be with you </a:t>
            </a:r>
            <a:r>
              <a:rPr lang="en-US" sz="3200" b="1" u="sng" dirty="0">
                <a:solidFill>
                  <a:srgbClr val="FFFFCC"/>
                </a:solidFill>
                <a:effectLst>
                  <a:outerShdw blurRad="38100" dist="38100" dir="2700000" algn="tl">
                    <a:srgbClr val="000000">
                      <a:alpha val="43137"/>
                    </a:srgbClr>
                  </a:outerShdw>
                </a:effectLst>
                <a:latin typeface="+mn-lt"/>
              </a:rPr>
              <a:t>forever</a:t>
            </a:r>
            <a:r>
              <a:rPr lang="en-US" sz="3200" dirty="0">
                <a:solidFill>
                  <a:schemeClr val="bg1"/>
                </a:solidFill>
                <a:effectLst>
                  <a:outerShdw blurRad="38100" dist="38100" dir="2700000" algn="tl">
                    <a:srgbClr val="000000">
                      <a:alpha val="43137"/>
                    </a:srgbClr>
                  </a:outerShdw>
                </a:effectLst>
                <a:latin typeface="+mn-lt"/>
              </a:rPr>
              <a:t>; </a:t>
            </a:r>
            <a:r>
              <a:rPr lang="en-US" sz="3200" baseline="30000" dirty="0">
                <a:solidFill>
                  <a:schemeClr val="bg1"/>
                </a:solidFill>
                <a:effectLst>
                  <a:outerShdw blurRad="38100" dist="38100" dir="2700000" algn="tl">
                    <a:srgbClr val="000000">
                      <a:alpha val="43137"/>
                    </a:srgbClr>
                  </a:outerShdw>
                </a:effectLst>
                <a:latin typeface="+mn-lt"/>
              </a:rPr>
              <a:t>17 </a:t>
            </a:r>
            <a:r>
              <a:rPr lang="en-US" sz="3200" i="1" dirty="0">
                <a:solidFill>
                  <a:schemeClr val="bg1"/>
                </a:solidFill>
                <a:effectLst>
                  <a:outerShdw blurRad="38100" dist="38100" dir="2700000" algn="tl">
                    <a:srgbClr val="000000">
                      <a:alpha val="43137"/>
                    </a:srgbClr>
                  </a:outerShdw>
                </a:effectLst>
                <a:latin typeface="+mn-lt"/>
              </a:rPr>
              <a:t>that is</a:t>
            </a:r>
            <a:r>
              <a:rPr lang="en-US" sz="3200" dirty="0">
                <a:solidFill>
                  <a:schemeClr val="bg1"/>
                </a:solidFill>
                <a:effectLst>
                  <a:outerShdw blurRad="38100" dist="38100" dir="2700000" algn="tl">
                    <a:srgbClr val="000000">
                      <a:alpha val="43137"/>
                    </a:srgbClr>
                  </a:outerShdw>
                </a:effectLst>
                <a:latin typeface="+mn-lt"/>
              </a:rPr>
              <a:t> </a:t>
            </a:r>
            <a:r>
              <a:rPr lang="en-US" sz="3200" b="1" u="sng" dirty="0">
                <a:solidFill>
                  <a:srgbClr val="FFFFCC"/>
                </a:solidFill>
                <a:effectLst>
                  <a:outerShdw blurRad="38100" dist="38100" dir="2700000" algn="tl">
                    <a:srgbClr val="000000">
                      <a:alpha val="43137"/>
                    </a:srgbClr>
                  </a:outerShdw>
                </a:effectLst>
                <a:latin typeface="+mn-lt"/>
              </a:rPr>
              <a:t>the Spirit</a:t>
            </a:r>
            <a:r>
              <a:rPr lang="en-US" sz="3200" dirty="0">
                <a:solidFill>
                  <a:schemeClr val="bg1"/>
                </a:solidFill>
                <a:effectLst>
                  <a:outerShdw blurRad="38100" dist="38100" dir="2700000" algn="tl">
                    <a:srgbClr val="000000">
                      <a:alpha val="43137"/>
                    </a:srgbClr>
                  </a:outerShdw>
                </a:effectLst>
                <a:latin typeface="+mn-lt"/>
              </a:rPr>
              <a:t> of truth, whom the world cannot receive, because it does not see Him or know Him, </a:t>
            </a:r>
            <a:r>
              <a:rPr lang="en-US" sz="3200" i="1" dirty="0">
                <a:solidFill>
                  <a:schemeClr val="bg1"/>
                </a:solidFill>
                <a:effectLst>
                  <a:outerShdw blurRad="38100" dist="38100" dir="2700000" algn="tl">
                    <a:srgbClr val="000000">
                      <a:alpha val="43137"/>
                    </a:srgbClr>
                  </a:outerShdw>
                </a:effectLst>
                <a:latin typeface="+mn-lt"/>
              </a:rPr>
              <a:t>but</a:t>
            </a:r>
            <a:r>
              <a:rPr lang="en-US" sz="3200" dirty="0">
                <a:solidFill>
                  <a:schemeClr val="bg1"/>
                </a:solidFill>
                <a:effectLst>
                  <a:outerShdw blurRad="38100" dist="38100" dir="2700000" algn="tl">
                    <a:srgbClr val="000000">
                      <a:alpha val="43137"/>
                    </a:srgbClr>
                  </a:outerShdw>
                </a:effectLst>
                <a:latin typeface="+mn-lt"/>
              </a:rPr>
              <a:t> you know Him because He abides with you and will be </a:t>
            </a:r>
            <a:r>
              <a:rPr lang="en-US" sz="3200" b="1" u="sng" dirty="0">
                <a:solidFill>
                  <a:srgbClr val="FFFFCC"/>
                </a:solidFill>
                <a:effectLst>
                  <a:outerShdw blurRad="38100" dist="38100" dir="2700000" algn="tl">
                    <a:srgbClr val="000000">
                      <a:alpha val="43137"/>
                    </a:srgbClr>
                  </a:outerShdw>
                </a:effectLst>
                <a:latin typeface="+mn-lt"/>
              </a:rPr>
              <a:t>in you</a:t>
            </a:r>
            <a:r>
              <a:rPr lang="en-US" sz="3200" dirty="0">
                <a:solidFill>
                  <a:schemeClr val="bg1"/>
                </a:solidFill>
                <a:effectLst>
                  <a:outerShdw blurRad="38100" dist="38100" dir="2700000" algn="tl">
                    <a:srgbClr val="000000">
                      <a:alpha val="43137"/>
                    </a:srgbClr>
                  </a:outerShdw>
                </a:effectLst>
                <a:latin typeface="+mn-lt"/>
              </a:rPr>
              <a:t>.</a:t>
            </a:r>
          </a:p>
          <a:p>
            <a:pPr algn="just">
              <a:spcAft>
                <a:spcPts val="1000"/>
              </a:spcAft>
            </a:pPr>
            <a:endParaRPr lang="en-US" sz="4000" dirty="0">
              <a:solidFill>
                <a:schemeClr val="bg1"/>
              </a:solidFill>
              <a:effectLst>
                <a:outerShdw blurRad="38100" dist="38100" dir="2700000" algn="tl">
                  <a:srgbClr val="000000">
                    <a:alpha val="43137"/>
                  </a:srgbClr>
                </a:outerShdw>
              </a:effectLst>
              <a:latin typeface="+mn-lt"/>
            </a:endParaRPr>
          </a:p>
        </p:txBody>
      </p:sp>
      <p:pic>
        <p:nvPicPr>
          <p:cNvPr id="3" name="Picture 2">
            <a:extLst>
              <a:ext uri="{FF2B5EF4-FFF2-40B4-BE49-F238E27FC236}">
                <a16:creationId xmlns:a16="http://schemas.microsoft.com/office/drawing/2014/main" id="{13F26DF9-C4BA-41C3-8A68-A8645E4E2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6895" y="3276600"/>
            <a:ext cx="1650211" cy="1554480"/>
          </a:xfrm>
          <a:prstGeom prst="rect">
            <a:avLst/>
          </a:prstGeom>
        </p:spPr>
      </p:pic>
    </p:spTree>
    <p:extLst>
      <p:ext uri="{BB962C8B-B14F-4D97-AF65-F5344CB8AC3E}">
        <p14:creationId xmlns:p14="http://schemas.microsoft.com/office/powerpoint/2010/main" val="10228804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C409F4A-1241-40AC-9708-E0673FF5FA77}"/>
              </a:ext>
            </a:extLst>
          </p:cNvPr>
          <p:cNvSpPr>
            <a:spLocks noGrp="1" noChangeArrowheads="1"/>
          </p:cNvSpPr>
          <p:nvPr>
            <p:ph type="title"/>
          </p:nvPr>
        </p:nvSpPr>
        <p:spPr/>
        <p:txBody>
          <a:bodyPr>
            <a:normAutofit/>
          </a:bodyPr>
          <a:lstStyle/>
          <a:p>
            <a:pPr algn="ctr"/>
            <a:r>
              <a:rPr lang="en-US" altLang="en-US" sz="4000" dirty="0">
                <a:solidFill>
                  <a:schemeClr val="bg1"/>
                </a:solidFill>
              </a:rPr>
              <a:t>Guessing the Identity of the Antichrist?</a:t>
            </a:r>
          </a:p>
        </p:txBody>
      </p:sp>
      <p:sp>
        <p:nvSpPr>
          <p:cNvPr id="14339" name="Rectangle 3">
            <a:extLst>
              <a:ext uri="{FF2B5EF4-FFF2-40B4-BE49-F238E27FC236}">
                <a16:creationId xmlns:a16="http://schemas.microsoft.com/office/drawing/2014/main" id="{F5BAF2F2-AFCD-4AB8-AC01-8CB9E758F003}"/>
              </a:ext>
            </a:extLst>
          </p:cNvPr>
          <p:cNvSpPr>
            <a:spLocks noGrp="1" noChangeArrowheads="1"/>
          </p:cNvSpPr>
          <p:nvPr>
            <p:ph type="body" idx="1"/>
          </p:nvPr>
        </p:nvSpPr>
        <p:spPr>
          <a:xfrm>
            <a:off x="1200150" y="1690689"/>
            <a:ext cx="7315200" cy="4351338"/>
          </a:xfrm>
        </p:spPr>
        <p:txBody>
          <a:bodyPr>
            <a:noAutofit/>
          </a:bodyPr>
          <a:lstStyle/>
          <a:p>
            <a:pPr marL="0" indent="0">
              <a:buNone/>
              <a:defRPr/>
            </a:pPr>
            <a:r>
              <a:rPr lang="en-US" sz="3600" dirty="0">
                <a:solidFill>
                  <a:schemeClr val="bg1"/>
                </a:solidFill>
                <a:cs typeface="Times New Roman" charset="0"/>
              </a:rPr>
              <a:t>“</a:t>
            </a:r>
            <a:r>
              <a:rPr lang="en-US" sz="3600" dirty="0">
                <a:solidFill>
                  <a:schemeClr val="bg1"/>
                </a:solidFill>
              </a:rPr>
              <a:t>We will not, however, incur the risk of pronouncing positively as to the name of Antichrist. </a:t>
            </a:r>
            <a:r>
              <a:rPr lang="en-US" sz="3600" dirty="0">
                <a:solidFill>
                  <a:schemeClr val="bg1"/>
                </a:solidFill>
                <a:cs typeface="Times New Roman" charset="0"/>
              </a:rPr>
              <a:t>But if it had been necessary to announce his name plainly at the present time, it would have been spoken by him who saw the apocalypse. For it was not seen long ago, but almost in our own time, at the end of the reign of Domitian.”</a:t>
            </a:r>
            <a:r>
              <a:rPr lang="en-US" sz="3600" dirty="0">
                <a:solidFill>
                  <a:schemeClr val="bg1"/>
                </a:solidFill>
              </a:rPr>
              <a:t> </a:t>
            </a:r>
          </a:p>
        </p:txBody>
      </p:sp>
      <p:sp>
        <p:nvSpPr>
          <p:cNvPr id="45060" name="Text Box 4">
            <a:extLst>
              <a:ext uri="{FF2B5EF4-FFF2-40B4-BE49-F238E27FC236}">
                <a16:creationId xmlns:a16="http://schemas.microsoft.com/office/drawing/2014/main" id="{F2FF976C-2ACF-4CE2-8FD1-B65910B15FD6}"/>
              </a:ext>
            </a:extLst>
          </p:cNvPr>
          <p:cNvSpPr txBox="1">
            <a:spLocks noChangeArrowheads="1"/>
          </p:cNvSpPr>
          <p:nvPr/>
        </p:nvSpPr>
        <p:spPr bwMode="auto">
          <a:xfrm>
            <a:off x="2133600" y="6388308"/>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400" dirty="0">
                <a:solidFill>
                  <a:schemeClr val="bg1"/>
                </a:solidFill>
                <a:cs typeface="Times New Roman" panose="02020603050405020304" pitchFamily="18" charset="0"/>
              </a:rPr>
              <a:t>Irenaeus </a:t>
            </a:r>
            <a:r>
              <a:rPr lang="en-US" altLang="en-US" sz="2400" i="1" dirty="0">
                <a:solidFill>
                  <a:schemeClr val="bg1"/>
                </a:solidFill>
                <a:cs typeface="Times New Roman" panose="02020603050405020304" pitchFamily="18" charset="0"/>
              </a:rPr>
              <a:t>Against Heresies</a:t>
            </a:r>
            <a:r>
              <a:rPr lang="en-US" altLang="en-US" sz="2400" dirty="0">
                <a:solidFill>
                  <a:schemeClr val="bg1"/>
                </a:solidFill>
                <a:cs typeface="Times New Roman" panose="02020603050405020304" pitchFamily="18" charset="0"/>
              </a:rPr>
              <a:t> 5.30.3</a:t>
            </a:r>
            <a:r>
              <a:rPr lang="en-US" altLang="en-US" sz="2400" dirty="0">
                <a:solidFill>
                  <a:schemeClr val="bg1"/>
                </a:solidFill>
              </a:rPr>
              <a:t> </a:t>
            </a:r>
          </a:p>
        </p:txBody>
      </p:sp>
    </p:spTree>
    <p:extLst>
      <p:ext uri="{BB962C8B-B14F-4D97-AF65-F5344CB8AC3E}">
        <p14:creationId xmlns:p14="http://schemas.microsoft.com/office/powerpoint/2010/main" val="47136891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Tribulation Overview</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34314" y="1722549"/>
            <a:ext cx="8458200" cy="4648200"/>
          </a:xfrm>
        </p:spPr>
        <p:txBody>
          <a:bodyPr>
            <a:normAutofit/>
          </a:bodyPr>
          <a:lstStyle/>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Duration = 7 years</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Starts = Peace Treaty</a:t>
            </a:r>
          </a:p>
          <a:p>
            <a:pPr marL="690563" indent="-690563" fontAlgn="base">
              <a:lnSpc>
                <a:spcPct val="110000"/>
              </a:lnSpc>
              <a:spcBef>
                <a:spcPts val="0"/>
              </a:spcBef>
              <a:spcAft>
                <a:spcPts val="2400"/>
              </a:spcAft>
              <a:buClr>
                <a:srgbClr val="FF99FF"/>
              </a:buClr>
              <a:buAutoNum type="alphaUcPeriod"/>
            </a:pPr>
            <a:r>
              <a:rPr lang="en-US" altLang="en-US" sz="3600" b="1" u="sng" dirty="0">
                <a:solidFill>
                  <a:srgbClr val="FFFFCC"/>
                </a:solidFill>
              </a:rPr>
              <a:t>Mid-point = Temple Desecration</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Conclude = Second Advent</a:t>
            </a:r>
          </a:p>
          <a:p>
            <a:pPr marL="0" lvl="1" indent="0" algn="ctr" eaLnBrk="1" hangingPunct="1">
              <a:lnSpc>
                <a:spcPct val="90000"/>
              </a:lnSpc>
              <a:buFontTx/>
              <a:buNone/>
            </a:pPr>
            <a:endParaRPr lang="en-US" altLang="en-US" dirty="0">
              <a:solidFill>
                <a:srgbClr val="FFFFFF"/>
              </a:solidFill>
            </a:endParaRPr>
          </a:p>
        </p:txBody>
      </p:sp>
      <p:pic>
        <p:nvPicPr>
          <p:cNvPr id="3" name="Picture 2">
            <a:extLst>
              <a:ext uri="{FF2B5EF4-FFF2-40B4-BE49-F238E27FC236}">
                <a16:creationId xmlns:a16="http://schemas.microsoft.com/office/drawing/2014/main" id="{974DC167-1EF7-44CA-BAFB-9447A7B13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838" y="1143000"/>
            <a:ext cx="3088068" cy="2316051"/>
          </a:xfrm>
          <a:prstGeom prst="rect">
            <a:avLst/>
          </a:prstGeom>
        </p:spPr>
      </p:pic>
    </p:spTree>
    <p:extLst>
      <p:ext uri="{BB962C8B-B14F-4D97-AF65-F5344CB8AC3E}">
        <p14:creationId xmlns:p14="http://schemas.microsoft.com/office/powerpoint/2010/main" val="232865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mn-lt"/>
              </a:rPr>
              <a:t>but in the middle of the week he will put a stop to sacrifice and grain offering; and on the wing of abominations </a:t>
            </a:r>
            <a:r>
              <a:rPr lang="en-US" sz="3200" b="1" i="1" u="sng" dirty="0">
                <a:solidFill>
                  <a:srgbClr val="FFFFCC"/>
                </a:solidFill>
                <a:effectLst>
                  <a:outerShdw blurRad="38100" dist="38100" dir="2700000" algn="tl">
                    <a:srgbClr val="000000">
                      <a:alpha val="43137"/>
                    </a:srgbClr>
                  </a:outerShdw>
                </a:effectLst>
                <a:latin typeface="+mn-lt"/>
              </a:rPr>
              <a:t>will come</a:t>
            </a:r>
            <a:r>
              <a:rPr lang="en-US" sz="3200" b="1" u="sng" dirty="0">
                <a:solidFill>
                  <a:srgbClr val="FFFFCC"/>
                </a:solidFill>
                <a:effectLst>
                  <a:outerShdw blurRad="38100" dist="38100" dir="2700000" algn="tl">
                    <a:srgbClr val="000000">
                      <a:alpha val="43137"/>
                    </a:srgbClr>
                  </a:outerShdw>
                </a:effectLst>
                <a:latin typeface="+mn-lt"/>
              </a:rPr>
              <a:t> one who makes desolate</a:t>
            </a:r>
            <a:r>
              <a:rPr lang="en-US" sz="3200" dirty="0">
                <a:solidFill>
                  <a:schemeClr val="bg1"/>
                </a:solidFill>
                <a:effectLst>
                  <a:outerShdw blurRad="38100" dist="38100" dir="2700000" algn="tl">
                    <a:srgbClr val="000000">
                      <a:alpha val="43137"/>
                    </a:srgbClr>
                  </a:outerShdw>
                </a:effectLst>
                <a:latin typeface="+mn-lt"/>
              </a:rPr>
              <a:t>, even until a complete destruction, one that is decreed, is poured out on the one who makes desolate.</a:t>
            </a:r>
          </a:p>
        </p:txBody>
      </p:sp>
    </p:spTree>
    <p:extLst>
      <p:ext uri="{BB962C8B-B14F-4D97-AF65-F5344CB8AC3E}">
        <p14:creationId xmlns:p14="http://schemas.microsoft.com/office/powerpoint/2010/main" val="525752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11:31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Forces from him will arise, desecrate the sanctuary fortress, and do away with the regular sacrifice. And they will set up the abomination of desolation.</a:t>
            </a:r>
          </a:p>
        </p:txBody>
      </p:sp>
      <p:pic>
        <p:nvPicPr>
          <p:cNvPr id="3" name="Picture 2">
            <a:extLst>
              <a:ext uri="{FF2B5EF4-FFF2-40B4-BE49-F238E27FC236}">
                <a16:creationId xmlns:a16="http://schemas.microsoft.com/office/drawing/2014/main" id="{80FAE2FE-7E16-42D1-8B7D-BC1032F10E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9484" y="2514600"/>
            <a:ext cx="3845032" cy="2286000"/>
          </a:xfrm>
          <a:prstGeom prst="rect">
            <a:avLst/>
          </a:prstGeom>
        </p:spPr>
      </p:pic>
    </p:spTree>
    <p:extLst>
      <p:ext uri="{BB962C8B-B14F-4D97-AF65-F5344CB8AC3E}">
        <p14:creationId xmlns:p14="http://schemas.microsoft.com/office/powerpoint/2010/main" val="3172531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685800"/>
          </a:xfrm>
        </p:spPr>
        <p:txBody>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HANUKKAH</a:t>
            </a:r>
            <a:r>
              <a:rPr lang="en-US" altLang="en-US" b="1" dirty="0">
                <a:solidFill>
                  <a:schemeClr val="bg1"/>
                </a:solidFill>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171450" y="1143000"/>
            <a:ext cx="8801100" cy="5486400"/>
          </a:xfrm>
        </p:spPr>
        <p:txBody>
          <a:bodyPr>
            <a:normAutofit/>
          </a:bodyPr>
          <a:lstStyle/>
          <a:p>
            <a:pPr marL="344488" indent="-344488" eaLnBrk="1" hangingPunct="1">
              <a:lnSpc>
                <a:spcPct val="100000"/>
              </a:lnSpc>
              <a:spcBef>
                <a:spcPct val="0"/>
              </a:spcBef>
              <a:spcAft>
                <a:spcPts val="1200"/>
              </a:spcAft>
              <a:buClr>
                <a:srgbClr val="00FFFF"/>
              </a:buClr>
              <a:defRPr/>
            </a:pPr>
            <a:r>
              <a:rPr lang="en-US" altLang="en-US" sz="3200" dirty="0">
                <a:solidFill>
                  <a:schemeClr val="bg1"/>
                </a:solidFill>
              </a:rPr>
              <a:t>The Maccabean revolt </a:t>
            </a:r>
          </a:p>
          <a:p>
            <a:pPr marL="344488" indent="-344488" eaLnBrk="1" hangingPunct="1">
              <a:lnSpc>
                <a:spcPct val="100000"/>
              </a:lnSpc>
              <a:spcBef>
                <a:spcPct val="0"/>
              </a:spcBef>
              <a:spcAft>
                <a:spcPts val="1200"/>
              </a:spcAft>
              <a:buClr>
                <a:srgbClr val="00FFFF"/>
              </a:buClr>
              <a:defRPr/>
            </a:pPr>
            <a:r>
              <a:rPr lang="en-US" altLang="en-US" sz="3200" dirty="0">
                <a:solidFill>
                  <a:schemeClr val="bg1"/>
                </a:solidFill>
              </a:rPr>
              <a:t>December 25</a:t>
            </a:r>
            <a:r>
              <a:rPr lang="en-US" altLang="en-US" sz="3200" baseline="30000" dirty="0">
                <a:solidFill>
                  <a:schemeClr val="bg1"/>
                </a:solidFill>
              </a:rPr>
              <a:t>th</a:t>
            </a:r>
            <a:r>
              <a:rPr lang="en-US" altLang="en-US" sz="3200" dirty="0">
                <a:solidFill>
                  <a:schemeClr val="bg1"/>
                </a:solidFill>
              </a:rPr>
              <a:t> 165 BC : the temple is liberated and rededicated</a:t>
            </a:r>
          </a:p>
          <a:p>
            <a:pPr marL="344488" indent="-344488" eaLnBrk="1" hangingPunct="1">
              <a:lnSpc>
                <a:spcPct val="100000"/>
              </a:lnSpc>
              <a:spcBef>
                <a:spcPct val="0"/>
              </a:spcBef>
              <a:spcAft>
                <a:spcPts val="1200"/>
              </a:spcAft>
              <a:buClr>
                <a:srgbClr val="00FFFF"/>
              </a:buClr>
              <a:defRPr/>
            </a:pPr>
            <a:r>
              <a:rPr lang="en-US" altLang="en-US" sz="3200" dirty="0">
                <a:solidFill>
                  <a:schemeClr val="bg1"/>
                </a:solidFill>
              </a:rPr>
              <a:t>1 &amp; 2 Maccabees</a:t>
            </a:r>
          </a:p>
          <a:p>
            <a:pPr marL="344488" indent="-344488" eaLnBrk="1" hangingPunct="1">
              <a:lnSpc>
                <a:spcPct val="100000"/>
              </a:lnSpc>
              <a:spcBef>
                <a:spcPct val="0"/>
              </a:spcBef>
              <a:spcAft>
                <a:spcPts val="1200"/>
              </a:spcAft>
              <a:buClr>
                <a:srgbClr val="00FFFF"/>
              </a:buClr>
              <a:defRPr/>
            </a:pPr>
            <a:r>
              <a:rPr lang="en-US" altLang="en-US" sz="3200" dirty="0">
                <a:solidFill>
                  <a:schemeClr val="bg1"/>
                </a:solidFill>
              </a:rPr>
              <a:t>The miracle of the lamp oil</a:t>
            </a:r>
          </a:p>
          <a:p>
            <a:pPr marL="344488" indent="-344488" eaLnBrk="1" hangingPunct="1">
              <a:lnSpc>
                <a:spcPct val="100000"/>
              </a:lnSpc>
              <a:spcBef>
                <a:spcPct val="0"/>
              </a:spcBef>
              <a:spcAft>
                <a:spcPts val="1200"/>
              </a:spcAft>
              <a:buClr>
                <a:srgbClr val="00FFFF"/>
              </a:buClr>
              <a:defRPr/>
            </a:pPr>
            <a:r>
              <a:rPr lang="en-US" altLang="en-US" sz="3200" dirty="0">
                <a:solidFill>
                  <a:schemeClr val="bg1"/>
                </a:solidFill>
              </a:rPr>
              <a:t>Hanukkah “Feast of Dedication” (festival of lights).</a:t>
            </a:r>
          </a:p>
          <a:p>
            <a:pPr marL="344488" indent="-344488" eaLnBrk="1" hangingPunct="1">
              <a:lnSpc>
                <a:spcPct val="100000"/>
              </a:lnSpc>
              <a:spcBef>
                <a:spcPct val="0"/>
              </a:spcBef>
              <a:spcAft>
                <a:spcPts val="1200"/>
              </a:spcAft>
              <a:buClr>
                <a:srgbClr val="00FFFF"/>
              </a:buClr>
              <a:defRPr/>
            </a:pPr>
            <a:r>
              <a:rPr lang="en-US" altLang="en-US" sz="3200" dirty="0">
                <a:solidFill>
                  <a:schemeClr val="bg1"/>
                </a:solidFill>
              </a:rPr>
              <a:t>Christmas / Jewish Holiday </a:t>
            </a:r>
          </a:p>
          <a:p>
            <a:pPr marL="344488" indent="-344488" eaLnBrk="1" hangingPunct="1">
              <a:lnSpc>
                <a:spcPct val="100000"/>
              </a:lnSpc>
              <a:spcBef>
                <a:spcPct val="0"/>
              </a:spcBef>
              <a:spcAft>
                <a:spcPts val="1200"/>
              </a:spcAft>
              <a:buClr>
                <a:srgbClr val="00FFFF"/>
              </a:buClr>
              <a:defRPr/>
            </a:pPr>
            <a:r>
              <a:rPr lang="en-US" altLang="en-US" sz="3200" dirty="0">
                <a:solidFill>
                  <a:schemeClr val="bg1"/>
                </a:solidFill>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239000" y="4953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36133-DB08-4AEA-A56B-3E637DBA1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457" y="987341"/>
            <a:ext cx="8279086" cy="4883319"/>
          </a:xfrm>
          <a:prstGeom prst="rect">
            <a:avLst/>
          </a:prstGeom>
          <a:solidFill>
            <a:schemeClr val="tx1"/>
          </a:solidFill>
        </p:spPr>
      </p:pic>
    </p:spTree>
    <p:extLst>
      <p:ext uri="{BB962C8B-B14F-4D97-AF65-F5344CB8AC3E}">
        <p14:creationId xmlns:p14="http://schemas.microsoft.com/office/powerpoint/2010/main" val="164998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9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600" b="1" u="sng" dirty="0">
                <a:solidFill>
                  <a:srgbClr val="FFFFCC"/>
                </a:solidFill>
                <a:effectLst>
                  <a:outerShdw blurRad="38100" dist="38100" dir="2700000" algn="tl">
                    <a:srgbClr val="000000">
                      <a:alpha val="43137"/>
                    </a:srgbClr>
                  </a:outerShdw>
                </a:effectLst>
                <a:latin typeface="+mn-lt"/>
              </a:rPr>
              <a:t>Seventy weeks</a:t>
            </a:r>
            <a:r>
              <a:rPr lang="en-US" sz="3600" dirty="0">
                <a:solidFill>
                  <a:schemeClr val="bg1"/>
                </a:solidFill>
                <a:effectLst>
                  <a:outerShdw blurRad="38100" dist="38100" dir="2700000" algn="tl">
                    <a:srgbClr val="000000">
                      <a:alpha val="43137"/>
                    </a:srgbClr>
                  </a:outerShdw>
                </a:effectLst>
                <a:latin typeface="+mn-lt"/>
              </a:rPr>
              <a:t> have been decreed for your people and your holy city, to finish the transgression, to make an end of sin, to make atonement for iniquity, to bring in everlasting righteousness, to seal up vision and prophecy and to anoint the most holy </a:t>
            </a:r>
            <a:r>
              <a:rPr lang="en-US" sz="3600" i="1" dirty="0">
                <a:solidFill>
                  <a:schemeClr val="bg1"/>
                </a:solidFill>
                <a:effectLst>
                  <a:outerShdw blurRad="38100" dist="38100" dir="2700000" algn="tl">
                    <a:srgbClr val="000000">
                      <a:alpha val="43137"/>
                    </a:srgbClr>
                  </a:outerShdw>
                </a:effectLst>
                <a:latin typeface="+mn-lt"/>
              </a:rPr>
              <a:t>place</a:t>
            </a:r>
            <a:r>
              <a:rPr lang="en-US" sz="3600" dirty="0">
                <a:solidFill>
                  <a:schemeClr val="bg1"/>
                </a:solidFill>
                <a:effectLst>
                  <a:outerShdw blurRad="38100" dist="38100" dir="2700000" algn="tl">
                    <a:srgbClr val="000000">
                      <a:alpha val="43137"/>
                    </a:srgbClr>
                  </a:outerShdw>
                </a:effectLst>
                <a:latin typeface="+mn-lt"/>
              </a:rPr>
              <a:t>.</a:t>
            </a:r>
            <a:endParaRPr lang="en-US" sz="36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814335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13:15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it was given to him to give breath to the image of the beast, so that the image of the beast would even speak and cause as many as do not worship the image of the beast to be killed. </a:t>
            </a:r>
          </a:p>
        </p:txBody>
      </p:sp>
      <p:pic>
        <p:nvPicPr>
          <p:cNvPr id="3" name="Picture 2">
            <a:extLst>
              <a:ext uri="{FF2B5EF4-FFF2-40B4-BE49-F238E27FC236}">
                <a16:creationId xmlns:a16="http://schemas.microsoft.com/office/drawing/2014/main" id="{5517500C-D6D4-4337-ADAF-7EC8FDEB7C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9174" y="2788920"/>
            <a:ext cx="2505653" cy="2011680"/>
          </a:xfrm>
          <a:prstGeom prst="rect">
            <a:avLst/>
          </a:prstGeom>
        </p:spPr>
      </p:pic>
    </p:spTree>
    <p:extLst>
      <p:ext uri="{BB962C8B-B14F-4D97-AF65-F5344CB8AC3E}">
        <p14:creationId xmlns:p14="http://schemas.microsoft.com/office/powerpoint/2010/main" val="2711555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12:7 (NASB)</a:t>
            </a:r>
          </a:p>
          <a:p>
            <a:pPr algn="just">
              <a:spcAft>
                <a:spcPts val="1000"/>
              </a:spcAft>
            </a:pPr>
            <a:r>
              <a:rPr lang="en-US" sz="3200" dirty="0">
                <a:solidFill>
                  <a:schemeClr val="bg1"/>
                </a:solidFill>
                <a:latin typeface="+mn-lt"/>
              </a:rPr>
              <a:t>I heard the man dressed in linen, who was above the waters of the river, as he raised his right hand and his left toward heaven, and swore by Him who lives forever that it would be for a time, times, and half </a:t>
            </a:r>
            <a:r>
              <a:rPr lang="en-US" sz="3200" i="1" dirty="0">
                <a:solidFill>
                  <a:schemeClr val="bg1"/>
                </a:solidFill>
                <a:latin typeface="+mn-lt"/>
              </a:rPr>
              <a:t>a</a:t>
            </a:r>
            <a:r>
              <a:rPr lang="en-US" sz="3200" dirty="0">
                <a:solidFill>
                  <a:schemeClr val="bg1"/>
                </a:solidFill>
                <a:latin typeface="+mn-lt"/>
              </a:rPr>
              <a:t> </a:t>
            </a:r>
            <a:r>
              <a:rPr lang="en-US" sz="3200" i="1" dirty="0">
                <a:solidFill>
                  <a:schemeClr val="bg1"/>
                </a:solidFill>
                <a:latin typeface="+mn-lt"/>
              </a:rPr>
              <a:t>time</a:t>
            </a:r>
            <a:r>
              <a:rPr lang="en-US" sz="3200" dirty="0">
                <a:solidFill>
                  <a:schemeClr val="bg1"/>
                </a:solidFill>
                <a:latin typeface="+mn-lt"/>
              </a:rPr>
              <a:t>; and as soon as they finish </a:t>
            </a:r>
            <a:r>
              <a:rPr lang="en-US" sz="3200" b="1" u="sng" dirty="0">
                <a:solidFill>
                  <a:srgbClr val="FFFFCC"/>
                </a:solidFill>
                <a:latin typeface="+mn-lt"/>
              </a:rPr>
              <a:t>shattering the power of the holy people</a:t>
            </a:r>
            <a:r>
              <a:rPr lang="en-US" sz="3200" dirty="0">
                <a:solidFill>
                  <a:schemeClr val="bg1"/>
                </a:solidFill>
                <a:latin typeface="+mn-lt"/>
              </a:rPr>
              <a:t>, all these </a:t>
            </a:r>
            <a:r>
              <a:rPr lang="en-US" sz="3200" i="1" dirty="0">
                <a:solidFill>
                  <a:schemeClr val="bg1"/>
                </a:solidFill>
                <a:latin typeface="+mn-lt"/>
              </a:rPr>
              <a:t>events</a:t>
            </a:r>
            <a:r>
              <a:rPr lang="en-US" sz="3200" dirty="0">
                <a:solidFill>
                  <a:schemeClr val="bg1"/>
                </a:solidFill>
                <a:latin typeface="+mn-lt"/>
              </a:rPr>
              <a:t> will be completed.</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8598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a:t>
            </a:r>
            <a:r>
              <a:rPr lang="en-US" sz="3200" b="1" u="sng" dirty="0">
                <a:solidFill>
                  <a:srgbClr val="FFFFCC"/>
                </a:solidFill>
                <a:effectLst>
                  <a:outerShdw blurRad="38100" dist="38100" dir="2700000" algn="tl">
                    <a:srgbClr val="000000">
                      <a:alpha val="43137"/>
                    </a:srgbClr>
                  </a:outerShdw>
                </a:effectLst>
                <a:latin typeface="+mn-lt"/>
              </a:rPr>
              <a:t>in the middle of the week</a:t>
            </a:r>
            <a:r>
              <a:rPr lang="en-US" sz="3200" dirty="0">
                <a:solidFill>
                  <a:schemeClr val="bg1"/>
                </a:solidFill>
                <a:effectLst>
                  <a:outerShdw blurRad="38100" dist="38100" dir="2700000" algn="tl">
                    <a:srgbClr val="000000">
                      <a:alpha val="43137"/>
                    </a:srgbClr>
                  </a:outerShdw>
                </a:effectLst>
                <a:latin typeface="+mn-lt"/>
              </a:rPr>
              <a:t>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256203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3762710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Tribulation Overview</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34314" y="1722549"/>
            <a:ext cx="8458200" cy="4648200"/>
          </a:xfrm>
        </p:spPr>
        <p:txBody>
          <a:bodyPr>
            <a:normAutofit/>
          </a:bodyPr>
          <a:lstStyle/>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Duration = 7 years</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Starts = Peace Treaty</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Mid-point = Temple Desecration</a:t>
            </a:r>
          </a:p>
          <a:p>
            <a:pPr marL="690563" indent="-690563" fontAlgn="base">
              <a:lnSpc>
                <a:spcPct val="110000"/>
              </a:lnSpc>
              <a:spcBef>
                <a:spcPts val="0"/>
              </a:spcBef>
              <a:spcAft>
                <a:spcPts val="2400"/>
              </a:spcAft>
              <a:buClr>
                <a:srgbClr val="FF99FF"/>
              </a:buClr>
              <a:buAutoNum type="alphaUcPeriod"/>
            </a:pPr>
            <a:r>
              <a:rPr lang="en-US" altLang="en-US" sz="3600" b="1" u="sng" dirty="0">
                <a:solidFill>
                  <a:srgbClr val="FFFFCC"/>
                </a:solidFill>
              </a:rPr>
              <a:t>Conclude = Second Advent</a:t>
            </a:r>
          </a:p>
          <a:p>
            <a:pPr marL="0" lvl="1" indent="0" algn="ctr" eaLnBrk="1" hangingPunct="1">
              <a:lnSpc>
                <a:spcPct val="90000"/>
              </a:lnSpc>
              <a:buFontTx/>
              <a:buNone/>
            </a:pPr>
            <a:endParaRPr lang="en-US" altLang="en-US" dirty="0">
              <a:solidFill>
                <a:srgbClr val="FFFFFF"/>
              </a:solidFill>
            </a:endParaRPr>
          </a:p>
        </p:txBody>
      </p:sp>
      <p:pic>
        <p:nvPicPr>
          <p:cNvPr id="3" name="Picture 2">
            <a:extLst>
              <a:ext uri="{FF2B5EF4-FFF2-40B4-BE49-F238E27FC236}">
                <a16:creationId xmlns:a16="http://schemas.microsoft.com/office/drawing/2014/main" id="{974DC167-1EF7-44CA-BAFB-9447A7B13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838" y="1143000"/>
            <a:ext cx="3088068" cy="2316051"/>
          </a:xfrm>
          <a:prstGeom prst="rect">
            <a:avLst/>
          </a:prstGeom>
        </p:spPr>
      </p:pic>
    </p:spTree>
    <p:extLst>
      <p:ext uri="{BB962C8B-B14F-4D97-AF65-F5344CB8AC3E}">
        <p14:creationId xmlns:p14="http://schemas.microsoft.com/office/powerpoint/2010/main" val="2575989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t>
            </a:r>
            <a:r>
              <a:rPr lang="en-US" sz="3200" b="1" u="sng" dirty="0">
                <a:solidFill>
                  <a:srgbClr val="FFFFCC"/>
                </a:solidFill>
                <a:effectLst>
                  <a:outerShdw blurRad="38100" dist="38100" dir="2700000" algn="tl">
                    <a:srgbClr val="000000">
                      <a:alpha val="43137"/>
                    </a:srgbClr>
                  </a:outerShdw>
                </a:effectLst>
                <a:latin typeface="+mn-lt"/>
              </a:rPr>
              <a:t>a complete destruction, one that is decreed, is poured out on the one who makes desolate</a:t>
            </a:r>
            <a:r>
              <a:rPr lang="en-US" sz="32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17689506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Thessalonians 2:8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Then that lawless one will be revealed whom the Lord will slay with the breath of His mouth and bring to an end by the appearance of His coming. </a:t>
            </a:r>
          </a:p>
        </p:txBody>
      </p:sp>
      <p:pic>
        <p:nvPicPr>
          <p:cNvPr id="6" name="Picture 5">
            <a:extLst>
              <a:ext uri="{FF2B5EF4-FFF2-40B4-BE49-F238E27FC236}">
                <a16:creationId xmlns:a16="http://schemas.microsoft.com/office/drawing/2014/main" id="{9E6FAFFE-B4F8-47BA-BE23-AC352CC55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433" y="2285901"/>
            <a:ext cx="3103133" cy="2286198"/>
          </a:xfrm>
          <a:prstGeom prst="rect">
            <a:avLst/>
          </a:prstGeom>
        </p:spPr>
      </p:pic>
    </p:spTree>
    <p:extLst>
      <p:ext uri="{BB962C8B-B14F-4D97-AF65-F5344CB8AC3E}">
        <p14:creationId xmlns:p14="http://schemas.microsoft.com/office/powerpoint/2010/main" val="18153246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19:20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the beast was seized, and with him the false prophet who performed the signs in his presence, by which he deceived those who had received the mark of the beast and those who worshiped his image; these two were thrown alive into the lake of fire which burns with brimstone.</a:t>
            </a:r>
          </a:p>
        </p:txBody>
      </p:sp>
    </p:spTree>
    <p:extLst>
      <p:ext uri="{BB962C8B-B14F-4D97-AF65-F5344CB8AC3E}">
        <p14:creationId xmlns:p14="http://schemas.microsoft.com/office/powerpoint/2010/main" val="23949165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63761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Seventy weeks have been decreed for your people and your holy city, </a:t>
            </a:r>
            <a:r>
              <a:rPr lang="en-US" sz="3200" b="1" u="sng" dirty="0">
                <a:solidFill>
                  <a:srgbClr val="FFFFCC"/>
                </a:solidFill>
                <a:effectLst>
                  <a:outerShdw blurRad="38100" dist="38100" dir="2700000" algn="tl">
                    <a:srgbClr val="000000">
                      <a:alpha val="43137"/>
                    </a:srgbClr>
                  </a:outerShdw>
                </a:effectLst>
                <a:latin typeface="+mn-lt"/>
                <a:cs typeface="Times New Roman" panose="02020603050405020304" pitchFamily="18" charset="0"/>
              </a:rPr>
              <a:t>to finish the transgression, to make an end of sin, to make atonement for iniquity, to bring in everlasting righteousness, to seal up vision and prophecy and to anoint the most holy place</a:t>
            </a:r>
            <a:r>
              <a:rPr 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p>
        </p:txBody>
      </p:sp>
    </p:spTree>
    <p:extLst>
      <p:ext uri="{BB962C8B-B14F-4D97-AF65-F5344CB8AC3E}">
        <p14:creationId xmlns:p14="http://schemas.microsoft.com/office/powerpoint/2010/main" val="423117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2086096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Tribulation Overview</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34314" y="1722549"/>
            <a:ext cx="8458200" cy="4648200"/>
          </a:xfrm>
        </p:spPr>
        <p:txBody>
          <a:bodyPr>
            <a:normAutofit/>
          </a:bodyPr>
          <a:lstStyle/>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Duration = 7 years</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Starts = Peace Treaty</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Mid-point = Temple Desecration</a:t>
            </a:r>
          </a:p>
          <a:p>
            <a:pPr marL="690563" indent="-690563" fontAlgn="base">
              <a:lnSpc>
                <a:spcPct val="110000"/>
              </a:lnSpc>
              <a:spcBef>
                <a:spcPts val="0"/>
              </a:spcBef>
              <a:spcAft>
                <a:spcPts val="2400"/>
              </a:spcAft>
              <a:buClr>
                <a:srgbClr val="FF99FF"/>
              </a:buClr>
              <a:buAutoNum type="alphaUcPeriod"/>
            </a:pPr>
            <a:r>
              <a:rPr lang="en-US" altLang="en-US" sz="3600" dirty="0">
                <a:solidFill>
                  <a:srgbClr val="FFFFFF"/>
                </a:solidFill>
              </a:rPr>
              <a:t>Conclude = Second Advent</a:t>
            </a:r>
          </a:p>
          <a:p>
            <a:pPr marL="0" lvl="1" indent="0" algn="ctr" eaLnBrk="1" hangingPunct="1">
              <a:lnSpc>
                <a:spcPct val="90000"/>
              </a:lnSpc>
              <a:buFontTx/>
              <a:buNone/>
            </a:pPr>
            <a:endParaRPr lang="en-US" altLang="en-US" dirty="0">
              <a:solidFill>
                <a:srgbClr val="FFFFFF"/>
              </a:solidFill>
            </a:endParaRPr>
          </a:p>
        </p:txBody>
      </p:sp>
      <p:pic>
        <p:nvPicPr>
          <p:cNvPr id="3" name="Picture 2">
            <a:extLst>
              <a:ext uri="{FF2B5EF4-FFF2-40B4-BE49-F238E27FC236}">
                <a16:creationId xmlns:a16="http://schemas.microsoft.com/office/drawing/2014/main" id="{974DC167-1EF7-44CA-BAFB-9447A7B13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838" y="1143000"/>
            <a:ext cx="3088068" cy="2316051"/>
          </a:xfrm>
          <a:prstGeom prst="rect">
            <a:avLst/>
          </a:prstGeom>
        </p:spPr>
      </p:pic>
    </p:spTree>
    <p:extLst>
      <p:ext uri="{BB962C8B-B14F-4D97-AF65-F5344CB8AC3E}">
        <p14:creationId xmlns:p14="http://schemas.microsoft.com/office/powerpoint/2010/main" val="298960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785079"/>
            <a:ext cx="8458200" cy="52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0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3455164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19300" y="228600"/>
            <a:ext cx="5105400" cy="1066800"/>
          </a:xfrm>
        </p:spPr>
        <p:txBody>
          <a:bodyPr/>
          <a:lstStyle/>
          <a:p>
            <a:pPr algn="ctr">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John </a:t>
            </a:r>
            <a:r>
              <a:rPr lang="en-US" sz="4000" dirty="0" err="1">
                <a:solidFill>
                  <a:srgbClr val="00FFFF"/>
                </a:solidFill>
                <a:effectLst>
                  <a:outerShdw blurRad="38100" dist="38100" dir="2700000" algn="tl">
                    <a:srgbClr val="000000">
                      <a:alpha val="43137"/>
                    </a:srgbClr>
                  </a:outerShdw>
                </a:effectLst>
                <a:latin typeface="Calibri" panose="020F0502020204030204" pitchFamily="34" charset="0"/>
              </a:rPr>
              <a:t>Walvoord</a:t>
            </a:r>
            <a:br>
              <a:rPr lang="en-US" sz="2000" dirty="0">
                <a:solidFill>
                  <a:schemeClr val="bg1"/>
                </a:solidFill>
                <a:effectLst>
                  <a:outerShdw blurRad="38100" dist="38100" dir="2700000" algn="tl">
                    <a:srgbClr val="000000">
                      <a:alpha val="43137"/>
                    </a:srgbClr>
                  </a:outerShdw>
                </a:effectLst>
                <a:latin typeface="Calibri" panose="020F0502020204030204" pitchFamily="34" charset="0"/>
              </a:rPr>
            </a:br>
            <a:r>
              <a:rPr lang="en-US" sz="2000" i="1" dirty="0">
                <a:solidFill>
                  <a:schemeClr val="bg1"/>
                </a:solidFill>
                <a:effectLst>
                  <a:outerShdw blurRad="38100" dist="38100" dir="2700000" algn="tl">
                    <a:srgbClr val="000000">
                      <a:alpha val="43137"/>
                    </a:srgbClr>
                  </a:outerShdw>
                </a:effectLst>
                <a:latin typeface="Calibri" panose="020F0502020204030204" pitchFamily="34" charset="0"/>
              </a:rPr>
              <a:t>Israel in Prophecy, </a:t>
            </a: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Page 26</a:t>
            </a:r>
          </a:p>
        </p:txBody>
      </p:sp>
      <p:sp>
        <p:nvSpPr>
          <p:cNvPr id="16387" name="Rectangle 3"/>
          <p:cNvSpPr>
            <a:spLocks noGrp="1" noChangeArrowheads="1"/>
          </p:cNvSpPr>
          <p:nvPr>
            <p:ph type="body" idx="1"/>
          </p:nvPr>
        </p:nvSpPr>
        <p:spPr>
          <a:xfrm>
            <a:off x="2209800" y="1524000"/>
            <a:ext cx="6781800" cy="4876800"/>
          </a:xfrm>
        </p:spPr>
        <p:txBody>
          <a:bodyPr/>
          <a:lstStyle/>
          <a:p>
            <a:pPr marL="0" indent="0" algn="just">
              <a:lnSpc>
                <a:spcPct val="100000"/>
              </a:lnSpc>
              <a:buFontTx/>
              <a:buNone/>
              <a:defRPr/>
            </a:pPr>
            <a:r>
              <a:rPr lang="en-US" sz="3000" i="1"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Of the many peculiar phenomena which characterize the present generation, few events can claim equal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significance</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as far as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prophecy</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is concerned with that of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of Israel to their land</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It constitutes a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preparation</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for the end of the age,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setting</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for the coming of the Lord for His church, and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fulfillment of Israel’s prophetic destiny</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000" i="1" dirty="0">
                <a:solidFill>
                  <a:schemeClr val="bg1"/>
                </a:solidFill>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99" y="1676400"/>
            <a:ext cx="1979497" cy="2362200"/>
          </a:xfrm>
          <a:prstGeom prst="rect">
            <a:avLst/>
          </a:prstGeom>
          <a:noFill/>
        </p:spPr>
      </p:pic>
    </p:spTree>
    <p:extLst>
      <p:ext uri="{BB962C8B-B14F-4D97-AF65-F5344CB8AC3E}">
        <p14:creationId xmlns:p14="http://schemas.microsoft.com/office/powerpoint/2010/main" val="5359219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25436434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6" y="1113235"/>
            <a:ext cx="8815388" cy="463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0362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EF9D5389-245B-46B6-B3B3-CDA8C7700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518" y="1200150"/>
            <a:ext cx="7582965" cy="445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peech Bubble: Rectangle with Corners Rounded 4">
            <a:extLst>
              <a:ext uri="{FF2B5EF4-FFF2-40B4-BE49-F238E27FC236}">
                <a16:creationId xmlns:a16="http://schemas.microsoft.com/office/drawing/2014/main" id="{37C3469B-CA15-404F-8F1F-162F71AF313D}"/>
              </a:ext>
            </a:extLst>
          </p:cNvPr>
          <p:cNvSpPr/>
          <p:nvPr/>
        </p:nvSpPr>
        <p:spPr bwMode="auto">
          <a:xfrm>
            <a:off x="7258050" y="3714750"/>
            <a:ext cx="971550" cy="457200"/>
          </a:xfrm>
          <a:prstGeom prst="wedgeRoundRectCallout">
            <a:avLst>
              <a:gd name="adj1" fmla="val -232198"/>
              <a:gd name="adj2" fmla="val -324268"/>
              <a:gd name="adj3" fmla="val 16667"/>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2400" dirty="0">
                <a:latin typeface="Calibri" panose="020F0502020204030204" pitchFamily="34" charset="0"/>
                <a:cs typeface="Calibri" panose="020F0502020204030204" pitchFamily="34" charset="0"/>
              </a:rPr>
              <a:t>ISRAEL</a:t>
            </a:r>
          </a:p>
        </p:txBody>
      </p:sp>
    </p:spTree>
    <p:extLst>
      <p:ext uri="{BB962C8B-B14F-4D97-AF65-F5344CB8AC3E}">
        <p14:creationId xmlns:p14="http://schemas.microsoft.com/office/powerpoint/2010/main" val="6422768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P Desktop\Pictures\Gog-Magog-Map-Fina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1925" y="231775"/>
            <a:ext cx="8820150" cy="6394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05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203509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7454839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Antichrist's temple (Dan 9:27; Matt 24:15; 2 </a:t>
            </a:r>
            <a:r>
              <a:rPr lang="en-US" altLang="en-US" sz="3200" dirty="0" err="1">
                <a:solidFill>
                  <a:srgbClr val="FFFFFF"/>
                </a:solidFill>
                <a:latin typeface="Calibri" panose="020F0502020204030204" pitchFamily="34" charset="0"/>
              </a:rPr>
              <a:t>Thess</a:t>
            </a:r>
            <a:r>
              <a:rPr lang="en-US" altLang="en-US" sz="3200" dirty="0">
                <a:solidFill>
                  <a:srgbClr val="FFFFFF"/>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7343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Font typeface="Arial" panose="020B0604020202020204" pitchFamily="34" charset="0"/>
              <a:buAutoNum type="alphaUcPeriod"/>
            </a:pPr>
            <a:r>
              <a:rPr lang="en-US" altLang="en-US" sz="3200" b="1" u="sng" dirty="0">
                <a:solidFill>
                  <a:srgbClr val="FFFFCC"/>
                </a:solidFill>
                <a:latin typeface="Calibri" panose="020F0502020204030204" pitchFamily="34" charset="0"/>
              </a:rPr>
              <a:t>Antichrist's temple (Dan 9:27; Matt 24:15; 2 </a:t>
            </a:r>
            <a:r>
              <a:rPr lang="en-US" altLang="en-US" sz="3200" b="1" u="sng" dirty="0" err="1">
                <a:solidFill>
                  <a:srgbClr val="FFFFCC"/>
                </a:solidFill>
                <a:latin typeface="Calibri" panose="020F0502020204030204" pitchFamily="34" charset="0"/>
              </a:rPr>
              <a:t>Thess</a:t>
            </a:r>
            <a:r>
              <a:rPr lang="en-US" altLang="en-US" sz="3200" b="1" u="sng" dirty="0">
                <a:solidFill>
                  <a:srgbClr val="FFFFCC"/>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extLst>
      <p:ext uri="{BB962C8B-B14F-4D97-AF65-F5344CB8AC3E}">
        <p14:creationId xmlns:p14="http://schemas.microsoft.com/office/powerpoint/2010/main" val="16066992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299" y="457200"/>
            <a:ext cx="7821402" cy="5943600"/>
          </a:xfrm>
          <a:prstGeom prst="rect">
            <a:avLst/>
          </a:prstGeom>
          <a:solidFill>
            <a:schemeClr val="tx1"/>
          </a:solidFill>
        </p:spPr>
      </p:pic>
    </p:spTree>
    <p:extLst>
      <p:ext uri="{BB962C8B-B14F-4D97-AF65-F5344CB8AC3E}">
        <p14:creationId xmlns:p14="http://schemas.microsoft.com/office/powerpoint/2010/main" val="3145808842"/>
      </p:ext>
    </p:extLst>
  </p:cSld>
  <p:clrMapOvr>
    <a:masterClrMapping/>
  </p:clrMapOvr>
  <mc:AlternateContent xmlns:mc="http://schemas.openxmlformats.org/markup-compatibility/2006" xmlns:p14="http://schemas.microsoft.com/office/powerpoint/2010/main">
    <mc:Choice Requires="p14">
      <p:transition p14:dur="0" advTm="40141"/>
    </mc:Choice>
    <mc:Fallback xmlns="">
      <p:transition advTm="40141"/>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mple mount ark.jpg">
            <a:extLst>
              <a:ext uri="{FF2B5EF4-FFF2-40B4-BE49-F238E27FC236}">
                <a16:creationId xmlns:a16="http://schemas.microsoft.com/office/drawing/2014/main" id="{C05D7A36-8C83-41D6-B6BF-7956C7661CD6}"/>
              </a:ext>
            </a:extLst>
          </p:cNvPr>
          <p:cNvPicPr>
            <a:picLocks noChangeAspect="1"/>
          </p:cNvPicPr>
          <p:nvPr/>
        </p:nvPicPr>
        <p:blipFill>
          <a:blip r:embed="rId2" cstate="print"/>
          <a:stretch>
            <a:fillRect/>
          </a:stretch>
        </p:blipFill>
        <p:spPr>
          <a:xfrm>
            <a:off x="1409700" y="266700"/>
            <a:ext cx="6324600" cy="63246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73FBC-8874-49C4-B79A-9C4A6AA435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069" y="685562"/>
            <a:ext cx="7443861" cy="548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19D3B-4E7D-456A-B702-4932575727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10" y="1234250"/>
            <a:ext cx="8815580" cy="438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Placeholder 4" descr="IMG_4014.JP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486025" y="228600"/>
            <a:ext cx="4171950" cy="6378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56214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14300"/>
            <a:ext cx="88392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56187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4062305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3071</TotalTime>
  <Words>4599</Words>
  <Application>Microsoft Office PowerPoint</Application>
  <PresentationFormat>On-screen Show (4:3)</PresentationFormat>
  <Paragraphs>419</Paragraphs>
  <Slides>110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Arial</vt:lpstr>
      <vt:lpstr>Calibri</vt:lpstr>
      <vt:lpstr>Calibri Light</vt:lpstr>
      <vt:lpstr>Times New Roman</vt:lpstr>
      <vt:lpstr>Wingdings</vt:lpstr>
      <vt:lpstr>Office Theme</vt:lpstr>
      <vt:lpstr>PowerPoint Presentation</vt:lpstr>
      <vt:lpstr>Chapter 9 Outline</vt:lpstr>
      <vt:lpstr>The Seventy Weeks Prophecy 10 FACTS</vt:lpstr>
      <vt:lpstr>The Seventy Weeks Prophecy 10 FACTS</vt:lpstr>
      <vt:lpstr>PowerPoint Presentation</vt:lpstr>
      <vt:lpstr>The Seventy Weeks Prophecy 10 FACTS</vt:lpstr>
      <vt:lpstr>PowerPoint Presentation</vt:lpstr>
      <vt:lpstr>PowerPoint Presentation</vt:lpstr>
      <vt:lpstr>The Seventy Weeks Prophecy 10 FACTS</vt:lpstr>
      <vt:lpstr>360-day YEARS</vt:lpstr>
      <vt:lpstr>The Seventy Weeks Prophecy 10 FACTS</vt:lpstr>
      <vt:lpstr>6 Prophecies WILL BE fulfilled V.24c</vt:lpstr>
      <vt:lpstr>The Seventy Weeks Prophecy 10 FACTS</vt:lpstr>
      <vt:lpstr>PowerPoint Presentation</vt:lpstr>
      <vt:lpstr>PowerPoint Presentation</vt:lpstr>
      <vt:lpstr>The Seventy Weeks Prophecy 10 FACTS</vt:lpstr>
      <vt:lpstr>PowerPoint Presentation</vt:lpstr>
      <vt:lpstr>Messiah must present Himself to Israel on March 30, A.D. 33 (Daniel 9:25)</vt:lpstr>
      <vt:lpstr>The Seventy Weeks Prophecy 10 FACTS</vt:lpstr>
      <vt:lpstr>PowerPoint Presentation</vt:lpstr>
      <vt:lpstr>PowerPoint Presentation</vt:lpstr>
      <vt:lpstr>PowerPoint Presentation</vt:lpstr>
      <vt:lpstr>6 Reasons for Gap</vt:lpstr>
      <vt:lpstr>Purposes of the Local Church</vt:lpstr>
      <vt:lpstr>The Seventy Weeks Prophecy 10 FACTS</vt:lpstr>
      <vt:lpstr>FINAL 7 YEARS = FUTURE TRIBULATION v.27</vt:lpstr>
      <vt:lpstr>FINAL 7 YEARS = FUTURE TRIBULATION v.27</vt:lpstr>
      <vt:lpstr>FINAL 7 YEARS = FUTURE TRIBULATION v.27</vt:lpstr>
      <vt:lpstr>FINAL 7 YEARS = FUTURE TRIBULATION v.27</vt:lpstr>
      <vt:lpstr>FINAL 7 YEARS = FUTURE TRIBULATION v.27</vt:lpstr>
      <vt:lpstr>FINAL 7 YEARS = FUTURE TRIBULATION v.27</vt:lpstr>
      <vt:lpstr>FINAL 7 YEARS = FUTURE TRIBULATION v.27</vt:lpstr>
      <vt:lpstr>The Seventy Weeks Prophecy 10 FACTS</vt:lpstr>
      <vt:lpstr>PowerPoint Presentation</vt:lpstr>
      <vt:lpstr>Daniel 9:27 = Tribulation Overview</vt:lpstr>
      <vt:lpstr>Daniel 9:27 = Tribulation Overview</vt:lpstr>
      <vt:lpstr>PowerPoint Presentation</vt:lpstr>
      <vt:lpstr>490 YEAR PERIOD OF TIME v.24a</vt:lpstr>
      <vt:lpstr>PowerPoint Presentation</vt:lpstr>
      <vt:lpstr>Daniel 9:27 = Tribulation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Seventy Weeks Prophecy 10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Guessing the Identity of the Antichrist?</vt:lpstr>
      <vt:lpstr>Daniel 9:27 = Tribulation Overview</vt:lpstr>
      <vt:lpstr>PowerPoint Presentation</vt:lpstr>
      <vt:lpstr>PowerPoint Presentation</vt:lpstr>
      <vt:lpstr>HANUKKAH  </vt:lpstr>
      <vt:lpstr>PowerPoint Presentation</vt:lpstr>
      <vt:lpstr>PowerPoint Presentation</vt:lpstr>
      <vt:lpstr>PowerPoint Presentation</vt:lpstr>
      <vt:lpstr>PowerPoint Presentation</vt:lpstr>
      <vt:lpstr>PowerPoint Presentation</vt:lpstr>
      <vt:lpstr>PowerPoint Presentation</vt:lpstr>
      <vt:lpstr>Daniel 9:27 = Tribulation Overview</vt:lpstr>
      <vt:lpstr>PowerPoint Presentation</vt:lpstr>
      <vt:lpstr>PowerPoint Presentation</vt:lpstr>
      <vt:lpstr>PowerPoint Presentation</vt:lpstr>
      <vt:lpstr>The Seventy Weeks Prophecy 10 FACTS</vt:lpstr>
      <vt:lpstr>PowerPoint Presentation</vt:lpstr>
      <vt:lpstr>PowerPoint Presentation</vt:lpstr>
      <vt:lpstr>Daniel 9:27 = Tribulation Overview</vt:lpstr>
      <vt:lpstr>PowerPoint Presentation</vt:lpstr>
      <vt:lpstr>THE STAGE IS BEING SET</vt:lpstr>
      <vt:lpstr>THE STAGE IS BEING SET</vt:lpstr>
      <vt:lpstr>John Walvoord Israel in Prophecy, Page 26</vt:lpstr>
      <vt:lpstr>THE STAGE IS BEING SET</vt:lpstr>
      <vt:lpstr>PowerPoint Presentation</vt:lpstr>
      <vt:lpstr>PowerPoint Presentation</vt:lpstr>
      <vt:lpstr>PowerPoint Presentation</vt:lpstr>
      <vt:lpstr>THE STAGE IS BEING SET</vt:lpstr>
      <vt:lpstr>ISRAEL’S FOUR TEMPLES</vt:lpstr>
      <vt:lpstr>ISRAEL’S FOUR TEMPLES</vt:lpstr>
      <vt:lpstr>PowerPoint Presentation</vt:lpstr>
      <vt:lpstr>PowerPoint Presentation</vt:lpstr>
      <vt:lpstr>PowerPoint Presentation</vt:lpstr>
      <vt:lpstr>PowerPoint Presentation</vt:lpstr>
      <vt:lpstr>PowerPoint Presentation</vt:lpstr>
      <vt:lpstr>PowerPoint Presentation</vt:lpstr>
      <vt:lpstr>THE STAGE IS BEING SET</vt:lpstr>
      <vt:lpstr>The Times of Israel  April 6, 2017  In first, sheep slaughtered in Jerusalem Old City in reenactment of Passover sacrifice</vt:lpstr>
      <vt:lpstr>THE STAGE IS BEING SET</vt:lpstr>
      <vt:lpstr>The Seventy Weeks Prophecy 10 FACTS</vt:lpstr>
      <vt:lpstr>PowerPoint Presentation</vt:lpstr>
      <vt:lpstr>DANIEL 9:27 = REVELATION 6-19</vt:lpstr>
      <vt:lpstr>PowerPoint Presentation</vt:lpstr>
      <vt:lpstr>PowerPoint Presentation</vt:lpstr>
      <vt:lpstr>PowerPoint Presentation</vt:lpstr>
      <vt:lpstr>Conclusion</vt:lpstr>
      <vt:lpstr>The Seventy Weeks Prophecy 10 FACTS</vt:lpstr>
      <vt:lpstr>Chapter 9 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&amp; Anne Woods</dc:creator>
  <cp:lastModifiedBy>Andy Woods</cp:lastModifiedBy>
  <cp:revision>197</cp:revision>
  <dcterms:created xsi:type="dcterms:W3CDTF">2001-04-08T18:36:33Z</dcterms:created>
  <dcterms:modified xsi:type="dcterms:W3CDTF">2017-09-30T18:14:37Z</dcterms:modified>
</cp:coreProperties>
</file>