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63"/>
  </p:notesMasterIdLst>
  <p:handoutMasterIdLst>
    <p:handoutMasterId r:id="rId64"/>
  </p:handoutMasterIdLst>
  <p:sldIdLst>
    <p:sldId id="256" r:id="rId2"/>
    <p:sldId id="668" r:id="rId3"/>
    <p:sldId id="392" r:id="rId4"/>
    <p:sldId id="799" r:id="rId5"/>
    <p:sldId id="800" r:id="rId6"/>
    <p:sldId id="801" r:id="rId7"/>
    <p:sldId id="926" r:id="rId8"/>
    <p:sldId id="1011" r:id="rId9"/>
    <p:sldId id="1107" r:id="rId10"/>
    <p:sldId id="1163" r:id="rId11"/>
    <p:sldId id="1164" r:id="rId12"/>
    <p:sldId id="1012" r:id="rId13"/>
    <p:sldId id="1167" r:id="rId14"/>
    <p:sldId id="1221" r:id="rId15"/>
    <p:sldId id="1169" r:id="rId16"/>
    <p:sldId id="1209" r:id="rId17"/>
    <p:sldId id="1210" r:id="rId18"/>
    <p:sldId id="1211" r:id="rId19"/>
    <p:sldId id="1212" r:id="rId20"/>
    <p:sldId id="1174" r:id="rId21"/>
    <p:sldId id="1175" r:id="rId22"/>
    <p:sldId id="1176" r:id="rId23"/>
    <p:sldId id="1213" r:id="rId24"/>
    <p:sldId id="1214" r:id="rId25"/>
    <p:sldId id="1215" r:id="rId26"/>
    <p:sldId id="1180" r:id="rId27"/>
    <p:sldId id="1182" r:id="rId28"/>
    <p:sldId id="1181" r:id="rId29"/>
    <p:sldId id="1183" r:id="rId30"/>
    <p:sldId id="1184" r:id="rId31"/>
    <p:sldId id="1186" r:id="rId32"/>
    <p:sldId id="1187" r:id="rId33"/>
    <p:sldId id="1188" r:id="rId34"/>
    <p:sldId id="1217" r:id="rId35"/>
    <p:sldId id="1218" r:id="rId36"/>
    <p:sldId id="1191" r:id="rId37"/>
    <p:sldId id="1216" r:id="rId38"/>
    <p:sldId id="1228" r:id="rId39"/>
    <p:sldId id="1223" r:id="rId40"/>
    <p:sldId id="1224" r:id="rId41"/>
    <p:sldId id="1225" r:id="rId42"/>
    <p:sldId id="1226" r:id="rId43"/>
    <p:sldId id="1227" r:id="rId44"/>
    <p:sldId id="1205" r:id="rId45"/>
    <p:sldId id="1206" r:id="rId46"/>
    <p:sldId id="1207" r:id="rId47"/>
    <p:sldId id="1193" r:id="rId48"/>
    <p:sldId id="1194" r:id="rId49"/>
    <p:sldId id="1195" r:id="rId50"/>
    <p:sldId id="1229" r:id="rId51"/>
    <p:sldId id="1197" r:id="rId52"/>
    <p:sldId id="1196" r:id="rId53"/>
    <p:sldId id="1219" r:id="rId54"/>
    <p:sldId id="1220" r:id="rId55"/>
    <p:sldId id="1200" r:id="rId56"/>
    <p:sldId id="1230" r:id="rId57"/>
    <p:sldId id="1231" r:id="rId58"/>
    <p:sldId id="1232" r:id="rId59"/>
    <p:sldId id="1233" r:id="rId60"/>
    <p:sldId id="1203" r:id="rId61"/>
    <p:sldId id="1202" r:id="rId6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FFFF"/>
    <a:srgbClr val="66FFFF"/>
    <a:srgbClr val="0000CC"/>
    <a:srgbClr val="000099"/>
    <a:srgbClr val="0000FF"/>
    <a:srgbClr val="000066"/>
    <a:srgbClr val="996633"/>
    <a:srgbClr val="99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1" autoAdjust="0"/>
    <p:restoredTop sz="93669" autoAdjust="0"/>
  </p:normalViewPr>
  <p:slideViewPr>
    <p:cSldViewPr>
      <p:cViewPr varScale="1">
        <p:scale>
          <a:sx n="63" d="100"/>
          <a:sy n="63" d="100"/>
        </p:scale>
        <p:origin x="1548" y="78"/>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Dr. Andy Woods - The Protestant Reformation</a:t>
            </a:r>
            <a:endParaRPr lang="en-US" dirty="0">
              <a:latin typeface="Calibri" panose="020F0502020204030204" pitchFamily="34" charset="0"/>
            </a:endParaRPr>
          </a:p>
        </p:txBody>
      </p:sp>
      <p:sp>
        <p:nvSpPr>
          <p:cNvPr id="1741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Times New Roman" charset="0"/>
              </a:defRPr>
            </a:lvl1pPr>
          </a:lstStyle>
          <a:p>
            <a:pPr>
              <a:defRPr/>
            </a:pPr>
            <a:r>
              <a:rPr lang="en-US">
                <a:latin typeface="Calibri" panose="020F0502020204030204" pitchFamily="34" charset="0"/>
              </a:rPr>
              <a:t>10-01-2017</a:t>
            </a:r>
            <a:endParaRPr lang="en-US" dirty="0">
              <a:latin typeface="Calibri" panose="020F0502020204030204" pitchFamily="34" charset="0"/>
            </a:endParaRPr>
          </a:p>
        </p:txBody>
      </p:sp>
      <p:sp>
        <p:nvSpPr>
          <p:cNvPr id="1741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1741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vl1pPr>
          </a:lstStyle>
          <a:p>
            <a:pPr>
              <a:defRPr/>
            </a:pPr>
            <a:fld id="{0DC63179-BD8D-4DCE-B4FE-DF79782972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Calibri" panose="020F0502020204030204" pitchFamily="34" charset="0"/>
              </a:defRPr>
            </a:lvl1pPr>
          </a:lstStyle>
          <a:p>
            <a:pPr>
              <a:defRPr/>
            </a:pPr>
            <a:r>
              <a:rPr lang="en-US"/>
              <a:t>Dr. Andy Woods - The Protestant Reformation</a:t>
            </a:r>
            <a:endParaRPr lang="en-US" dirty="0"/>
          </a:p>
        </p:txBody>
      </p:sp>
      <p:sp>
        <p:nvSpPr>
          <p:cNvPr id="1536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Calibri" panose="020F0502020204030204" pitchFamily="34" charset="0"/>
              </a:defRPr>
            </a:lvl1pPr>
          </a:lstStyle>
          <a:p>
            <a:pPr>
              <a:defRPr/>
            </a:pPr>
            <a:r>
              <a:rPr lang="en-US"/>
              <a:t>10-01-2017</a:t>
            </a:r>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36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Calibri" panose="020F0502020204030204" pitchFamily="34" charset="0"/>
              </a:defRPr>
            </a:lvl1pPr>
          </a:lstStyle>
          <a:p>
            <a:pPr>
              <a:defRPr/>
            </a:pPr>
            <a:r>
              <a:rPr lang="en-US"/>
              <a:t>Sugar Land Bible Church</a:t>
            </a:r>
            <a:endParaRPr lang="en-US" dirty="0"/>
          </a:p>
        </p:txBody>
      </p:sp>
      <p:sp>
        <p:nvSpPr>
          <p:cNvPr id="1536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atin typeface="Calibri" panose="020F0502020204030204" pitchFamily="34" charset="0"/>
              </a:defRPr>
            </a:lvl1pPr>
          </a:lstStyle>
          <a:p>
            <a:pPr>
              <a:defRPr/>
            </a:pPr>
            <a:fld id="{B4BBA7F9-A4F9-41CD-9EEF-64BAB7350056}"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BBA7F9-A4F9-41CD-9EEF-64BAB7350056}" type="slidenum">
              <a:rPr lang="en-US" altLang="en-US" smtClean="0"/>
              <a:pPr>
                <a:defRPr/>
              </a:pPr>
              <a:t>1</a:t>
            </a:fld>
            <a:endParaRPr lang="en-US" altLang="en-US" dirty="0"/>
          </a:p>
        </p:txBody>
      </p:sp>
      <p:sp>
        <p:nvSpPr>
          <p:cNvPr id="5" name="Date Placeholder 4"/>
          <p:cNvSpPr>
            <a:spLocks noGrp="1"/>
          </p:cNvSpPr>
          <p:nvPr>
            <p:ph type="dt" idx="11"/>
          </p:nvPr>
        </p:nvSpPr>
        <p:spPr/>
        <p:txBody>
          <a:bodyPr/>
          <a:lstStyle/>
          <a:p>
            <a:pPr>
              <a:defRPr/>
            </a:pPr>
            <a:r>
              <a:rPr lang="en-US"/>
              <a:t>10-01-2017</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Header Placeholder 6"/>
          <p:cNvSpPr>
            <a:spLocks noGrp="1"/>
          </p:cNvSpPr>
          <p:nvPr>
            <p:ph type="hdr" sz="quarter" idx="13"/>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4605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104110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3979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541232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081209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117642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832702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244371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221890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13351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939668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10-01-2017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215395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121683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156447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657725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672874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296249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108814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10-01-2017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90135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10-01-2017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38317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10-01-2017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20488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10-01-2017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643607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10-01-2017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00154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10-01-2017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964994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46405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10-01-2017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593363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5" name="Arc 3"/>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52228"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52229"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r>
              <a:rPr lang="en-US"/>
              <a:t>6/4/2017</a:t>
            </a:r>
          </a:p>
        </p:txBody>
      </p:sp>
      <p:sp>
        <p:nvSpPr>
          <p:cNvPr id="7" name="Rectangle 7"/>
          <p:cNvSpPr>
            <a:spLocks noGrp="1" noChangeArrowheads="1"/>
          </p:cNvSpPr>
          <p:nvPr>
            <p:ph type="ftr" sz="quarter" idx="11"/>
          </p:nvPr>
        </p:nvSpPr>
        <p:spPr/>
        <p:txBody>
          <a:bodyPr/>
          <a:lstStyle>
            <a:lvl1pPr>
              <a:defRPr/>
            </a:lvl1pPr>
          </a:lstStyle>
          <a:p>
            <a:pPr>
              <a:defRPr/>
            </a:pPr>
            <a:r>
              <a:rPr lang="en-US"/>
              <a:t>DANIEL</a:t>
            </a:r>
          </a:p>
        </p:txBody>
      </p:sp>
      <p:sp>
        <p:nvSpPr>
          <p:cNvPr id="8" name="Rectangle 8"/>
          <p:cNvSpPr>
            <a:spLocks noGrp="1" noChangeArrowheads="1"/>
          </p:cNvSpPr>
          <p:nvPr>
            <p:ph type="sldNum" sz="quarter" idx="12"/>
          </p:nvPr>
        </p:nvSpPr>
        <p:spPr/>
        <p:txBody>
          <a:bodyPr/>
          <a:lstStyle>
            <a:lvl1pPr>
              <a:defRPr smtClean="0"/>
            </a:lvl1pPr>
          </a:lstStyle>
          <a:p>
            <a:pPr>
              <a:defRPr/>
            </a:pPr>
            <a:fld id="{9DCD1CF2-1C58-46E4-94CD-C010643440AB}" type="slidenum">
              <a:rPr lang="en-US" altLang="en-US"/>
              <a:pPr>
                <a:defRPr/>
              </a:pPr>
              <a:t>‹#›</a:t>
            </a:fld>
            <a:endParaRPr lang="en-US" altLang="en-US"/>
          </a:p>
        </p:txBody>
      </p:sp>
    </p:spTree>
    <p:extLst>
      <p:ext uri="{BB962C8B-B14F-4D97-AF65-F5344CB8AC3E}">
        <p14:creationId xmlns:p14="http://schemas.microsoft.com/office/powerpoint/2010/main" val="315943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33AAD6C-C68B-4BCB-BD64-8A4F6BDD46AB}" type="slidenum">
              <a:rPr lang="en-US" altLang="en-US"/>
              <a:pPr>
                <a:defRPr/>
              </a:pPr>
              <a:t>‹#›</a:t>
            </a:fld>
            <a:endParaRPr lang="en-US" altLang="en-US"/>
          </a:p>
        </p:txBody>
      </p:sp>
    </p:spTree>
    <p:extLst>
      <p:ext uri="{BB962C8B-B14F-4D97-AF65-F5344CB8AC3E}">
        <p14:creationId xmlns:p14="http://schemas.microsoft.com/office/powerpoint/2010/main" val="364240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D819AB0E-4C57-4B2A-AED6-4AF0EF8A012B}" type="slidenum">
              <a:rPr lang="en-US" altLang="en-US"/>
              <a:pPr>
                <a:defRPr/>
              </a:pPr>
              <a:t>‹#›</a:t>
            </a:fld>
            <a:endParaRPr lang="en-US" altLang="en-US"/>
          </a:p>
        </p:txBody>
      </p:sp>
    </p:spTree>
    <p:extLst>
      <p:ext uri="{BB962C8B-B14F-4D97-AF65-F5344CB8AC3E}">
        <p14:creationId xmlns:p14="http://schemas.microsoft.com/office/powerpoint/2010/main" val="277766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1584302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483973-DD75-4A32-B455-BFD82030814F}" type="slidenum">
              <a:rPr lang="en-US"/>
              <a:pPr>
                <a:defRPr/>
              </a:pPr>
              <a:t>‹#›</a:t>
            </a:fld>
            <a:endParaRPr lang="en-US"/>
          </a:p>
        </p:txBody>
      </p:sp>
    </p:spTree>
    <p:extLst>
      <p:ext uri="{BB962C8B-B14F-4D97-AF65-F5344CB8AC3E}">
        <p14:creationId xmlns:p14="http://schemas.microsoft.com/office/powerpoint/2010/main" val="188638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C02DFD5B-8FD4-43B8-BC86-4E352B490EB1}" type="slidenum">
              <a:rPr lang="en-US" altLang="en-US"/>
              <a:pPr>
                <a:defRPr/>
              </a:pPr>
              <a:t>‹#›</a:t>
            </a:fld>
            <a:endParaRPr lang="en-US" altLang="en-US"/>
          </a:p>
        </p:txBody>
      </p:sp>
    </p:spTree>
    <p:extLst>
      <p:ext uri="{BB962C8B-B14F-4D97-AF65-F5344CB8AC3E}">
        <p14:creationId xmlns:p14="http://schemas.microsoft.com/office/powerpoint/2010/main" val="339919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5476D6E-1442-45FF-8981-870EAE65FAFD}" type="slidenum">
              <a:rPr lang="en-US" altLang="en-US"/>
              <a:pPr>
                <a:defRPr/>
              </a:pPr>
              <a:t>‹#›</a:t>
            </a:fld>
            <a:endParaRPr lang="en-US" altLang="en-US"/>
          </a:p>
        </p:txBody>
      </p:sp>
    </p:spTree>
    <p:extLst>
      <p:ext uri="{BB962C8B-B14F-4D97-AF65-F5344CB8AC3E}">
        <p14:creationId xmlns:p14="http://schemas.microsoft.com/office/powerpoint/2010/main" val="84397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6BEB2057-24E7-4D77-ABFA-0631C063FA34}" type="slidenum">
              <a:rPr lang="en-US" altLang="en-US"/>
              <a:pPr>
                <a:defRPr/>
              </a:pPr>
              <a:t>‹#›</a:t>
            </a:fld>
            <a:endParaRPr lang="en-US" altLang="en-US"/>
          </a:p>
        </p:txBody>
      </p:sp>
    </p:spTree>
    <p:extLst>
      <p:ext uri="{BB962C8B-B14F-4D97-AF65-F5344CB8AC3E}">
        <p14:creationId xmlns:p14="http://schemas.microsoft.com/office/powerpoint/2010/main" val="159297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p:txBody>
          <a:bodyPr/>
          <a:lstStyle>
            <a:lvl1pPr>
              <a:defRPr/>
            </a:lvl1pPr>
          </a:lstStyle>
          <a:p>
            <a:pPr>
              <a:defRPr/>
            </a:pPr>
            <a:r>
              <a:rPr lang="en-US"/>
              <a:t>6/4/2017</a:t>
            </a:r>
          </a:p>
        </p:txBody>
      </p:sp>
      <p:sp>
        <p:nvSpPr>
          <p:cNvPr id="8" name="Rectangle 1030"/>
          <p:cNvSpPr>
            <a:spLocks noGrp="1" noChangeArrowheads="1"/>
          </p:cNvSpPr>
          <p:nvPr>
            <p:ph type="ftr" sz="quarter" idx="11"/>
          </p:nvPr>
        </p:nvSpPr>
        <p:spPr/>
        <p:txBody>
          <a:bodyPr/>
          <a:lstStyle>
            <a:lvl1pPr>
              <a:defRPr/>
            </a:lvl1pPr>
          </a:lstStyle>
          <a:p>
            <a:pPr>
              <a:defRPr/>
            </a:pPr>
            <a:r>
              <a:rPr lang="en-US"/>
              <a:t>DANIEL</a:t>
            </a:r>
          </a:p>
        </p:txBody>
      </p:sp>
      <p:sp>
        <p:nvSpPr>
          <p:cNvPr id="9" name="Rectangle 1031"/>
          <p:cNvSpPr>
            <a:spLocks noGrp="1" noChangeArrowheads="1"/>
          </p:cNvSpPr>
          <p:nvPr>
            <p:ph type="sldNum" sz="quarter" idx="12"/>
          </p:nvPr>
        </p:nvSpPr>
        <p:spPr/>
        <p:txBody>
          <a:bodyPr/>
          <a:lstStyle>
            <a:lvl1pPr>
              <a:defRPr smtClean="0"/>
            </a:lvl1pPr>
          </a:lstStyle>
          <a:p>
            <a:pPr>
              <a:defRPr/>
            </a:pPr>
            <a:fld id="{776F11DD-2A5E-4186-BC87-33FAE51004C7}" type="slidenum">
              <a:rPr lang="en-US" altLang="en-US"/>
              <a:pPr>
                <a:defRPr/>
              </a:pPr>
              <a:t>‹#›</a:t>
            </a:fld>
            <a:endParaRPr lang="en-US" altLang="en-US"/>
          </a:p>
        </p:txBody>
      </p:sp>
    </p:spTree>
    <p:extLst>
      <p:ext uri="{BB962C8B-B14F-4D97-AF65-F5344CB8AC3E}">
        <p14:creationId xmlns:p14="http://schemas.microsoft.com/office/powerpoint/2010/main" val="22383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vl1pPr>
          </a:lstStyle>
          <a:p>
            <a:pPr>
              <a:defRPr/>
            </a:pPr>
            <a:r>
              <a:rPr lang="en-US"/>
              <a:t>6/4/2017</a:t>
            </a:r>
          </a:p>
        </p:txBody>
      </p:sp>
      <p:sp>
        <p:nvSpPr>
          <p:cNvPr id="4" name="Rectangle 1030"/>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p:txBody>
          <a:bodyPr/>
          <a:lstStyle>
            <a:lvl1pPr>
              <a:defRPr smtClean="0"/>
            </a:lvl1pPr>
          </a:lstStyle>
          <a:p>
            <a:pPr>
              <a:defRPr/>
            </a:pPr>
            <a:fld id="{9F070BD3-8335-4875-88D0-5DF827222724}" type="slidenum">
              <a:rPr lang="en-US" altLang="en-US"/>
              <a:pPr>
                <a:defRPr/>
              </a:pPr>
              <a:t>‹#›</a:t>
            </a:fld>
            <a:endParaRPr lang="en-US" altLang="en-US"/>
          </a:p>
        </p:txBody>
      </p:sp>
    </p:spTree>
    <p:extLst>
      <p:ext uri="{BB962C8B-B14F-4D97-AF65-F5344CB8AC3E}">
        <p14:creationId xmlns:p14="http://schemas.microsoft.com/office/powerpoint/2010/main" val="427137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vl1pPr>
          </a:lstStyle>
          <a:p>
            <a:pPr>
              <a:defRPr/>
            </a:pPr>
            <a:r>
              <a:rPr lang="en-US"/>
              <a:t>6/4/2017</a:t>
            </a:r>
          </a:p>
        </p:txBody>
      </p:sp>
      <p:sp>
        <p:nvSpPr>
          <p:cNvPr id="3" name="Rectangle 1030"/>
          <p:cNvSpPr>
            <a:spLocks noGrp="1" noChangeArrowheads="1"/>
          </p:cNvSpPr>
          <p:nvPr>
            <p:ph type="ftr" sz="quarter" idx="11"/>
          </p:nvPr>
        </p:nvSpPr>
        <p:spPr/>
        <p:txBody>
          <a:bodyPr/>
          <a:lstStyle>
            <a:lvl1pPr>
              <a:defRPr/>
            </a:lvl1pPr>
          </a:lstStyle>
          <a:p>
            <a:pPr>
              <a:defRPr/>
            </a:pPr>
            <a:r>
              <a:rPr lang="en-US"/>
              <a:t>DANIEL</a:t>
            </a:r>
          </a:p>
        </p:txBody>
      </p:sp>
      <p:sp>
        <p:nvSpPr>
          <p:cNvPr id="4" name="Rectangle 1031"/>
          <p:cNvSpPr>
            <a:spLocks noGrp="1" noChangeArrowheads="1"/>
          </p:cNvSpPr>
          <p:nvPr>
            <p:ph type="sldNum" sz="quarter" idx="12"/>
          </p:nvPr>
        </p:nvSpPr>
        <p:spPr/>
        <p:txBody>
          <a:bodyPr/>
          <a:lstStyle>
            <a:lvl1pPr>
              <a:defRPr smtClean="0"/>
            </a:lvl1pPr>
          </a:lstStyle>
          <a:p>
            <a:pPr>
              <a:defRPr/>
            </a:pPr>
            <a:fld id="{A0D64A5C-8A8F-4387-99C6-161919CA7769}" type="slidenum">
              <a:rPr lang="en-US" altLang="en-US"/>
              <a:pPr>
                <a:defRPr/>
              </a:pPr>
              <a:t>‹#›</a:t>
            </a:fld>
            <a:endParaRPr lang="en-US" altLang="en-US"/>
          </a:p>
        </p:txBody>
      </p:sp>
    </p:spTree>
    <p:extLst>
      <p:ext uri="{BB962C8B-B14F-4D97-AF65-F5344CB8AC3E}">
        <p14:creationId xmlns:p14="http://schemas.microsoft.com/office/powerpoint/2010/main" val="401920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BD313B7C-8628-40A9-9BAF-2337382F96C6}" type="slidenum">
              <a:rPr lang="en-US" altLang="en-US"/>
              <a:pPr>
                <a:defRPr/>
              </a:pPr>
              <a:t>‹#›</a:t>
            </a:fld>
            <a:endParaRPr lang="en-US" altLang="en-US"/>
          </a:p>
        </p:txBody>
      </p:sp>
    </p:spTree>
    <p:extLst>
      <p:ext uri="{BB962C8B-B14F-4D97-AF65-F5344CB8AC3E}">
        <p14:creationId xmlns:p14="http://schemas.microsoft.com/office/powerpoint/2010/main" val="167898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92A4A217-7064-4A8C-A9F3-A268760735DD}" type="slidenum">
              <a:rPr lang="en-US" altLang="en-US"/>
              <a:pPr>
                <a:defRPr/>
              </a:pPr>
              <a:t>‹#›</a:t>
            </a:fld>
            <a:endParaRPr lang="en-US" altLang="en-US"/>
          </a:p>
        </p:txBody>
      </p:sp>
    </p:spTree>
    <p:extLst>
      <p:ext uri="{BB962C8B-B14F-4D97-AF65-F5344CB8AC3E}">
        <p14:creationId xmlns:p14="http://schemas.microsoft.com/office/powerpoint/2010/main" val="62188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Arc 1026"/>
          <p:cNvSpPr>
            <a:spLocks/>
          </p:cNvSpPr>
          <p:nvPr/>
        </p:nvSpPr>
        <p:spPr bwMode="auto">
          <a:xfrm>
            <a:off x="0" y="842963"/>
            <a:ext cx="1676400" cy="6015037"/>
          </a:xfrm>
          <a:custGeom>
            <a:avLst/>
            <a:gdLst>
              <a:gd name="T0" fmla="*/ 0 w 21600"/>
              <a:gd name="T1" fmla="*/ 0 h 21600"/>
              <a:gd name="T2" fmla="*/ 1676400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1027" name="Rectangle 1027"/>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8" name="Rectangle 1028"/>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05" name="Rectangle 1029"/>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r>
              <a:rPr lang="en-US"/>
              <a:t>6/4/2017</a:t>
            </a:r>
            <a:endParaRPr lang="en-US" dirty="0"/>
          </a:p>
        </p:txBody>
      </p:sp>
      <p:sp>
        <p:nvSpPr>
          <p:cNvPr id="51206" name="Rectangle 103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r>
              <a:rPr lang="en-US" dirty="0"/>
              <a:t>DANIEL</a:t>
            </a:r>
          </a:p>
        </p:txBody>
      </p:sp>
      <p:sp>
        <p:nvSpPr>
          <p:cNvPr id="51207" name="Rectangle 103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D0E4B210-4362-4BAA-89F1-87A2F42C4D25}" type="slidenum">
              <a:rPr lang="en-US" altLang="en-US" smtClean="0"/>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hf sldNum="0" hdr="0" ftr="0"/>
  <p:txStyles>
    <p:title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647700" y="228600"/>
            <a:ext cx="7848600" cy="1905000"/>
          </a:xfrm>
        </p:spPr>
        <p:txBody>
          <a:bodyPr anchor="ctr"/>
          <a:lstStyle/>
          <a:p>
            <a:pPr algn="ctr" eaLnBrk="1" hangingPunct="1">
              <a:lnSpc>
                <a:spcPct val="100000"/>
              </a:lnSpc>
            </a:pPr>
            <a:r>
              <a:rPr lang="en-US" altLang="en-US" sz="4400" b="0" dirty="0">
                <a:solidFill>
                  <a:srgbClr val="00FFFF"/>
                </a:solidFill>
                <a:effectLst>
                  <a:outerShdw blurRad="38100" dist="38100" dir="2700000" algn="tl">
                    <a:srgbClr val="000000">
                      <a:alpha val="43137"/>
                    </a:srgbClr>
                  </a:outerShdw>
                </a:effectLst>
              </a:rPr>
              <a:t>The Protestant Reformation:</a:t>
            </a:r>
            <a:br>
              <a:rPr lang="en-US" altLang="en-US" sz="4400" b="0" dirty="0">
                <a:solidFill>
                  <a:srgbClr val="00FFFF"/>
                </a:solidFill>
                <a:effectLst>
                  <a:outerShdw blurRad="38100" dist="38100" dir="2700000" algn="tl">
                    <a:srgbClr val="000000">
                      <a:alpha val="43137"/>
                    </a:srgbClr>
                  </a:outerShdw>
                </a:effectLst>
              </a:rPr>
            </a:br>
            <a:r>
              <a:rPr lang="en-US" altLang="en-US" sz="4400" b="0" dirty="0">
                <a:solidFill>
                  <a:srgbClr val="00FFFF"/>
                </a:solidFill>
                <a:effectLst>
                  <a:outerShdw blurRad="38100" dist="38100" dir="2700000" algn="tl">
                    <a:srgbClr val="000000">
                      <a:alpha val="43137"/>
                    </a:srgbClr>
                  </a:outerShdw>
                </a:effectLst>
              </a:rPr>
              <a:t>The Good, The Bad, and The Ugly</a:t>
            </a:r>
            <a:br>
              <a:rPr lang="en-US" altLang="en-US" sz="3600" b="0" dirty="0">
                <a:solidFill>
                  <a:srgbClr val="00FFFF"/>
                </a:solidFill>
                <a:effectLst>
                  <a:outerShdw blurRad="38100" dist="38100" dir="2700000" algn="tl">
                    <a:srgbClr val="000000">
                      <a:alpha val="43137"/>
                    </a:srgbClr>
                  </a:outerShdw>
                </a:effectLst>
              </a:rPr>
            </a:br>
            <a:r>
              <a:rPr lang="en-US" sz="3200" b="0" dirty="0">
                <a:solidFill>
                  <a:srgbClr val="00FFFF"/>
                </a:solidFill>
                <a:effectLst>
                  <a:outerShdw blurRad="38100" dist="38100" dir="2700000" algn="tl">
                    <a:srgbClr val="000000">
                      <a:alpha val="43137"/>
                    </a:srgbClr>
                  </a:outerShdw>
                </a:effectLst>
              </a:rPr>
              <a:t>Session 13 </a:t>
            </a:r>
            <a:endParaRPr lang="en-US" altLang="en-US" sz="3600" b="0" dirty="0">
              <a:solidFill>
                <a:srgbClr val="00FFFF"/>
              </a:solidFill>
              <a:effectLst>
                <a:outerShdw blurRad="38100" dist="38100" dir="2700000" algn="tl">
                  <a:srgbClr val="000000">
                    <a:alpha val="43137"/>
                  </a:srgbClr>
                </a:outerShdw>
              </a:effectLst>
            </a:endParaRPr>
          </a:p>
        </p:txBody>
      </p:sp>
      <p:sp>
        <p:nvSpPr>
          <p:cNvPr id="16387" name="Rectangle 7"/>
          <p:cNvSpPr>
            <a:spLocks noGrp="1" noChangeArrowheads="1"/>
          </p:cNvSpPr>
          <p:nvPr>
            <p:ph type="subTitle" idx="1"/>
          </p:nvPr>
        </p:nvSpPr>
        <p:spPr>
          <a:xfrm>
            <a:off x="1600200" y="5410200"/>
            <a:ext cx="5943600" cy="1295400"/>
          </a:xfrm>
        </p:spPr>
        <p:txBody>
          <a:bodyPr/>
          <a:lstStyle/>
          <a:p>
            <a:pPr algn="ctr" eaLnBrk="1" hangingPunct="1">
              <a:spcBef>
                <a:spcPts val="0"/>
              </a:spcBef>
            </a:pPr>
            <a:r>
              <a:rPr lang="en-US" altLang="en-US" dirty="0">
                <a:effectLst>
                  <a:outerShdw blurRad="38100" dist="38100" dir="2700000" algn="tl">
                    <a:srgbClr val="000000">
                      <a:alpha val="43137"/>
                    </a:srgbClr>
                  </a:outerShdw>
                </a:effectLst>
              </a:rPr>
              <a:t>Andy Woods, Th.M.., JD., PhD.</a:t>
            </a:r>
          </a:p>
          <a:p>
            <a:pPr algn="ctr" eaLnBrk="1" hangingPunct="1">
              <a:spcBef>
                <a:spcPts val="0"/>
              </a:spcBef>
            </a:pPr>
            <a:r>
              <a:rPr lang="en-US" altLang="en-US" dirty="0">
                <a:effectLst>
                  <a:outerShdw blurRad="38100" dist="38100" dir="2700000" algn="tl">
                    <a:srgbClr val="000000">
                      <a:alpha val="43137"/>
                    </a:srgbClr>
                  </a:outerShdw>
                </a:effectLst>
              </a:rPr>
              <a:t>Sr. Pastor, Sugar Land Bible Church</a:t>
            </a:r>
          </a:p>
          <a:p>
            <a:pPr algn="ctr" eaLnBrk="1" hangingPunct="1">
              <a:spcBef>
                <a:spcPts val="0"/>
              </a:spcBef>
            </a:pPr>
            <a:r>
              <a:rPr lang="en-US" altLang="en-US" dirty="0">
                <a:effectLst>
                  <a:outerShdw blurRad="38100" dist="38100" dir="2700000" algn="tl">
                    <a:srgbClr val="000000">
                      <a:alpha val="43137"/>
                    </a:srgbClr>
                  </a:outerShdw>
                </a:effectLst>
              </a:rPr>
              <a:t>President Chafer Theological Seminary</a:t>
            </a:r>
          </a:p>
        </p:txBody>
      </p:sp>
      <p:pic>
        <p:nvPicPr>
          <p:cNvPr id="1638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29000" y="2286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419285"/>
            <a:ext cx="8229600" cy="3539430"/>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expression ‘a time, and times, and half a time’ occurs first in the book of Daniel 7:25; 12:7. It is the period of the antichrist. Now, John emphasizes the fact that the spirit of the antichrist is in the world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already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John 4:3. Hence,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Apocalypse this period of three years and a half refers to the entire gospel age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1476376" y="228600"/>
            <a:ext cx="6191249" cy="938719"/>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William Hendriksen</a:t>
            </a:r>
          </a:p>
          <a:p>
            <a:pPr algn="ctr">
              <a:spcAft>
                <a:spcPts val="600"/>
              </a:spcAft>
            </a:pPr>
            <a:r>
              <a:rPr lang="nb-NO"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WM. Hendriksen – Baker Book House – 1967 – Chapter 9 - p.174</a:t>
            </a:r>
            <a:endParaRPr lang="en-US" sz="1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54758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099810"/>
            <a:ext cx="8915400" cy="5693866"/>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Hence, in close harmony with all these Scriptural passages – and our exegesis must always be based upon the authority of Scripture! – we conclude that also here in Rev. 20:1-3 the binding of Satan and the fact that he is hurled into the abyss to remain there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 thousand years indicates that throughout this present Gospel Age, which begins with Christ’s first coming and extends nearly to the second coming</a:t>
            </a:r>
            <a:r>
              <a:rPr lang="en-US" sz="2800" dirty="0">
                <a:latin typeface="Calibri" panose="020F0502020204030204" pitchFamily="34" charset="0"/>
                <a:cs typeface="Calibri" panose="020F0502020204030204" pitchFamily="34" charset="0"/>
              </a:rPr>
              <a:t>, the devil’s influence on earth is curtailed so that he is unable to prevent the extension of the church among the nations by the means of an active missionary program. During this entire period he is prevented from causing the nations – the world in general – to destroy the church as a mighty missionary institution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590551" y="228600"/>
            <a:ext cx="7962899" cy="938719"/>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William Hendriksen</a:t>
            </a:r>
          </a:p>
          <a:p>
            <a:pPr algn="ctr">
              <a:spcAft>
                <a:spcPts val="600"/>
              </a:spcAft>
            </a:pPr>
            <a:r>
              <a:rPr lang="nb-NO" sz="1800" dirty="0">
                <a:latin typeface="Calibri" panose="020F0502020204030204" pitchFamily="34" charset="0"/>
                <a:cs typeface="Calibri" panose="020F0502020204030204" pitchFamily="34" charset="0"/>
              </a:rPr>
              <a:t>WM. Hendriksen – Baker Book House – 1967 – Chapter 14 - p.226</a:t>
            </a:r>
            <a:endParaRPr lang="en-US" sz="1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09773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6200" y="1143000"/>
            <a:ext cx="89916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7" name="Picture 6">
            <a:extLst>
              <a:ext uri="{FF2B5EF4-FFF2-40B4-BE49-F238E27FC236}">
                <a16:creationId xmlns:a16="http://schemas.microsoft.com/office/drawing/2014/main" id="{9ECB0DAB-F17F-4FED-B3E0-CF9F1E22F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8" name="Picture 7">
            <a:extLst>
              <a:ext uri="{FF2B5EF4-FFF2-40B4-BE49-F238E27FC236}">
                <a16:creationId xmlns:a16="http://schemas.microsoft.com/office/drawing/2014/main" id="{96DBA2B5-74E1-4977-9567-4EFCB915B6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778515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0" y="228600"/>
            <a:ext cx="9029700" cy="7620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VII. Dispensationalism &amp; the Completed Revolution</a:t>
            </a:r>
          </a:p>
        </p:txBody>
      </p:sp>
      <p:sp>
        <p:nvSpPr>
          <p:cNvPr id="17411" name="Rectangle 7"/>
          <p:cNvSpPr>
            <a:spLocks noGrp="1" noChangeArrowheads="1"/>
          </p:cNvSpPr>
          <p:nvPr>
            <p:ph type="body" idx="1"/>
          </p:nvPr>
        </p:nvSpPr>
        <p:spPr>
          <a:xfrm>
            <a:off x="1971675" y="1143000"/>
            <a:ext cx="5200650" cy="2400300"/>
          </a:xfrm>
        </p:spPr>
        <p:txBody>
          <a:bodyPr/>
          <a:lstStyle/>
          <a:p>
            <a:pPr marL="457200" indent="-457200" eaLnBrk="1" hangingPunct="1">
              <a:spcBef>
                <a:spcPts val="0"/>
              </a:spcBef>
              <a:spcAft>
                <a:spcPts val="3600"/>
              </a:spcAft>
              <a:buClr>
                <a:srgbClr val="FF66FF"/>
              </a:buClr>
              <a:buFont typeface="+mj-lt"/>
              <a:buAutoNum type="alphaUcPeriod"/>
            </a:pPr>
            <a:r>
              <a:rPr lang="en-US" altLang="en-US" sz="3200" dirty="0">
                <a:effectLst>
                  <a:outerShdw blurRad="38100" dist="38100" dir="2700000" algn="tl">
                    <a:srgbClr val="000000">
                      <a:alpha val="43137"/>
                    </a:srgbClr>
                  </a:outerShdw>
                </a:effectLst>
              </a:rPr>
              <a:t>Reformed movement</a:t>
            </a:r>
          </a:p>
          <a:p>
            <a:pPr marL="457200" indent="-457200" eaLnBrk="1" hangingPunct="1">
              <a:spcBef>
                <a:spcPts val="0"/>
              </a:spcBef>
              <a:spcAft>
                <a:spcPts val="3600"/>
              </a:spcAft>
              <a:buClr>
                <a:srgbClr val="FF66FF"/>
              </a:buClr>
              <a:buFont typeface="+mj-lt"/>
              <a:buAutoNum type="alphaUcPeriod"/>
            </a:pPr>
            <a:r>
              <a:rPr lang="en-US" altLang="en-US" sz="3200" dirty="0">
                <a:effectLst>
                  <a:outerShdw blurRad="38100" dist="38100" dir="2700000" algn="tl">
                    <a:srgbClr val="000000">
                      <a:alpha val="43137"/>
                    </a:srgbClr>
                  </a:outerShdw>
                </a:effectLst>
              </a:rPr>
              <a:t>Dispensational movement</a:t>
            </a:r>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4040063"/>
            <a:ext cx="8686800" cy="2132137"/>
          </a:xfrm>
          <a:prstGeom prst="rect">
            <a:avLst/>
          </a:prstGeom>
        </p:spPr>
      </p:pic>
    </p:spTree>
    <p:extLst>
      <p:ext uri="{BB962C8B-B14F-4D97-AF65-F5344CB8AC3E}">
        <p14:creationId xmlns:p14="http://schemas.microsoft.com/office/powerpoint/2010/main" val="456979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0" y="228600"/>
            <a:ext cx="9029700" cy="7620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VII. Dispensationalism &amp; the Completed Revolution</a:t>
            </a:r>
          </a:p>
        </p:txBody>
      </p:sp>
      <p:sp>
        <p:nvSpPr>
          <p:cNvPr id="17411" name="Rectangle 7"/>
          <p:cNvSpPr>
            <a:spLocks noGrp="1" noChangeArrowheads="1"/>
          </p:cNvSpPr>
          <p:nvPr>
            <p:ph type="body" idx="1"/>
          </p:nvPr>
        </p:nvSpPr>
        <p:spPr>
          <a:xfrm>
            <a:off x="1971675" y="1143000"/>
            <a:ext cx="5200650" cy="2400300"/>
          </a:xfrm>
        </p:spPr>
        <p:txBody>
          <a:bodyPr/>
          <a:lstStyle/>
          <a:p>
            <a:pPr marL="457200" indent="-457200" eaLnBrk="1" hangingPunct="1">
              <a:spcBef>
                <a:spcPts val="0"/>
              </a:spcBef>
              <a:spcAft>
                <a:spcPts val="3600"/>
              </a:spcAft>
              <a:buClr>
                <a:srgbClr val="FF66FF"/>
              </a:buClr>
              <a:buFont typeface="+mj-lt"/>
              <a:buAutoNum type="alphaUcPeriod"/>
            </a:pPr>
            <a:r>
              <a:rPr lang="en-US" altLang="en-US" sz="3200" b="1" u="sng" dirty="0">
                <a:solidFill>
                  <a:srgbClr val="FFFFCC"/>
                </a:solidFill>
                <a:effectLst>
                  <a:outerShdw blurRad="38100" dist="38100" dir="2700000" algn="tl">
                    <a:srgbClr val="000000">
                      <a:alpha val="43137"/>
                    </a:srgbClr>
                  </a:outerShdw>
                </a:effectLst>
              </a:rPr>
              <a:t>Reformed movement</a:t>
            </a:r>
          </a:p>
          <a:p>
            <a:pPr marL="457200" indent="-457200" eaLnBrk="1" hangingPunct="1">
              <a:spcBef>
                <a:spcPts val="0"/>
              </a:spcBef>
              <a:spcAft>
                <a:spcPts val="3600"/>
              </a:spcAft>
              <a:buClr>
                <a:srgbClr val="FF66FF"/>
              </a:buClr>
              <a:buFont typeface="+mj-lt"/>
              <a:buAutoNum type="alphaUcPeriod"/>
            </a:pPr>
            <a:r>
              <a:rPr lang="en-US" altLang="en-US" sz="3200" dirty="0">
                <a:effectLst>
                  <a:outerShdw blurRad="38100" dist="38100" dir="2700000" algn="tl">
                    <a:srgbClr val="000000">
                      <a:alpha val="43137"/>
                    </a:srgbClr>
                  </a:outerShdw>
                </a:effectLst>
              </a:rPr>
              <a:t>Dispensational movement</a:t>
            </a:r>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4040063"/>
            <a:ext cx="8686800" cy="2132137"/>
          </a:xfrm>
          <a:prstGeom prst="rect">
            <a:avLst/>
          </a:prstGeom>
        </p:spPr>
      </p:pic>
    </p:spTree>
    <p:extLst>
      <p:ext uri="{BB962C8B-B14F-4D97-AF65-F5344CB8AC3E}">
        <p14:creationId xmlns:p14="http://schemas.microsoft.com/office/powerpoint/2010/main" val="2206836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0" y="228600"/>
            <a:ext cx="9029700" cy="8382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VII. Dispensationalism &amp; the Completed Revolution</a:t>
            </a:r>
          </a:p>
        </p:txBody>
      </p:sp>
      <p:sp>
        <p:nvSpPr>
          <p:cNvPr id="17411" name="Rectangle 7"/>
          <p:cNvSpPr>
            <a:spLocks noGrp="1" noChangeArrowheads="1"/>
          </p:cNvSpPr>
          <p:nvPr>
            <p:ph type="body" idx="1"/>
          </p:nvPr>
        </p:nvSpPr>
        <p:spPr>
          <a:xfrm>
            <a:off x="228600" y="1047572"/>
            <a:ext cx="6019800" cy="4667428"/>
          </a:xfrm>
        </p:spPr>
        <p:txBody>
          <a:bodyPr/>
          <a:lstStyle/>
          <a:p>
            <a:pPr marL="457200" indent="-457200" eaLnBrk="1" hangingPunct="1">
              <a:spcBef>
                <a:spcPts val="0"/>
              </a:spcBef>
              <a:spcAft>
                <a:spcPts val="3600"/>
              </a:spcAft>
              <a:buClr>
                <a:srgbClr val="FF66FF"/>
              </a:buClr>
              <a:buFont typeface="+mj-lt"/>
              <a:buAutoNum type="alphaUcPeriod"/>
            </a:pPr>
            <a:r>
              <a:rPr lang="en-US" altLang="en-US" sz="3200" b="1" u="sng" dirty="0">
                <a:solidFill>
                  <a:srgbClr val="FFFFCC"/>
                </a:solidFill>
                <a:effectLst>
                  <a:outerShdw blurRad="38100" dist="38100" dir="2700000" algn="tl">
                    <a:srgbClr val="000000">
                      <a:alpha val="43137"/>
                    </a:srgbClr>
                  </a:outerShdw>
                </a:effectLst>
              </a:rPr>
              <a:t>Reformed movement</a:t>
            </a:r>
          </a:p>
          <a:p>
            <a:pPr marL="914400" lvl="2" indent="-457200" eaLnBrk="1" hangingPunct="1">
              <a:spcBef>
                <a:spcPts val="0"/>
              </a:spcBef>
              <a:spcAft>
                <a:spcPts val="3600"/>
              </a:spcAft>
              <a:buClr>
                <a:srgbClr val="92D050"/>
              </a:buClr>
            </a:pPr>
            <a:r>
              <a:rPr lang="en-US" altLang="en-US" sz="3200" dirty="0">
                <a:effectLst>
                  <a:outerShdw blurRad="38100" dist="38100" dir="2700000" algn="tl">
                    <a:srgbClr val="000000">
                      <a:alpha val="43137"/>
                    </a:srgbClr>
                  </a:outerShdw>
                </a:effectLst>
                <a:ea typeface="+mn-ea"/>
                <a:cs typeface="+mn-cs"/>
              </a:rPr>
              <a:t>16</a:t>
            </a:r>
            <a:r>
              <a:rPr lang="en-US" altLang="en-US" sz="3200" baseline="30000" dirty="0">
                <a:effectLst>
                  <a:outerShdw blurRad="38100" dist="38100" dir="2700000" algn="tl">
                    <a:srgbClr val="000000">
                      <a:alpha val="43137"/>
                    </a:srgbClr>
                  </a:outerShdw>
                </a:effectLst>
                <a:ea typeface="+mn-ea"/>
                <a:cs typeface="+mn-cs"/>
              </a:rPr>
              <a:t>th</a:t>
            </a:r>
            <a:r>
              <a:rPr lang="en-US" altLang="en-US" sz="3200" dirty="0">
                <a:effectLst>
                  <a:outerShdw blurRad="38100" dist="38100" dir="2700000" algn="tl">
                    <a:srgbClr val="000000">
                      <a:alpha val="43137"/>
                    </a:srgbClr>
                  </a:outerShdw>
                </a:effectLst>
                <a:ea typeface="+mn-ea"/>
                <a:cs typeface="+mn-cs"/>
              </a:rPr>
              <a:t> century</a:t>
            </a:r>
          </a:p>
          <a:p>
            <a:pPr marL="914400" lvl="2" indent="-457200" eaLnBrk="1" hangingPunct="1">
              <a:spcBef>
                <a:spcPts val="0"/>
              </a:spcBef>
              <a:spcAft>
                <a:spcPts val="3600"/>
              </a:spcAft>
              <a:buClr>
                <a:srgbClr val="92D050"/>
              </a:buClr>
            </a:pPr>
            <a:r>
              <a:rPr lang="en-US" altLang="en-US" sz="3200" dirty="0">
                <a:effectLst>
                  <a:outerShdw blurRad="38100" dist="38100" dir="2700000" algn="tl">
                    <a:srgbClr val="000000">
                      <a:alpha val="43137"/>
                    </a:srgbClr>
                  </a:outerShdw>
                </a:effectLst>
                <a:ea typeface="+mn-ea"/>
                <a:cs typeface="+mn-cs"/>
              </a:rPr>
              <a:t>Right hermeneutic</a:t>
            </a:r>
          </a:p>
          <a:p>
            <a:pPr marL="914400" lvl="2" indent="-457200" eaLnBrk="1" hangingPunct="1">
              <a:spcBef>
                <a:spcPts val="0"/>
              </a:spcBef>
              <a:spcAft>
                <a:spcPts val="3600"/>
              </a:spcAft>
              <a:buClr>
                <a:srgbClr val="92D050"/>
              </a:buClr>
            </a:pPr>
            <a:r>
              <a:rPr lang="en-US" altLang="en-US" sz="3200" dirty="0">
                <a:effectLst>
                  <a:outerShdw blurRad="38100" dist="38100" dir="2700000" algn="tl">
                    <a:srgbClr val="000000">
                      <a:alpha val="43137"/>
                    </a:srgbClr>
                  </a:outerShdw>
                </a:effectLst>
                <a:ea typeface="+mn-ea"/>
                <a:cs typeface="+mn-cs"/>
              </a:rPr>
              <a:t>Applied to some of the Bible</a:t>
            </a:r>
          </a:p>
          <a:p>
            <a:pPr marL="914400" lvl="2" indent="-457200" eaLnBrk="1" hangingPunct="1">
              <a:spcBef>
                <a:spcPts val="0"/>
              </a:spcBef>
              <a:spcAft>
                <a:spcPts val="3600"/>
              </a:spcAft>
              <a:buClr>
                <a:srgbClr val="92D050"/>
              </a:buClr>
            </a:pPr>
            <a:r>
              <a:rPr lang="en-US" altLang="en-US" sz="3200" dirty="0">
                <a:effectLst>
                  <a:outerShdw blurRad="38100" dist="38100" dir="2700000" algn="tl">
                    <a:srgbClr val="000000">
                      <a:alpha val="43137"/>
                    </a:srgbClr>
                  </a:outerShdw>
                </a:effectLst>
                <a:ea typeface="+mn-ea"/>
                <a:cs typeface="+mn-cs"/>
              </a:rPr>
              <a:t>Retrieved the </a:t>
            </a:r>
            <a:r>
              <a:rPr lang="en-US" altLang="en-US" sz="3200" dirty="0" err="1">
                <a:effectLst>
                  <a:outerShdw blurRad="38100" dist="38100" dir="2700000" algn="tl">
                    <a:srgbClr val="000000">
                      <a:alpha val="43137"/>
                    </a:srgbClr>
                  </a:outerShdw>
                </a:effectLst>
                <a:ea typeface="+mn-ea"/>
                <a:cs typeface="+mn-cs"/>
              </a:rPr>
              <a:t>solas</a:t>
            </a:r>
            <a:endParaRPr lang="en-US" altLang="en-US" sz="3200" dirty="0">
              <a:effectLst>
                <a:outerShdw blurRad="38100" dist="38100" dir="2700000" algn="tl">
                  <a:srgbClr val="000000">
                    <a:alpha val="43137"/>
                  </a:srgbClr>
                </a:outerShdw>
              </a:effectLst>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1866899"/>
            <a:ext cx="4470564" cy="1097280"/>
          </a:xfrm>
          <a:prstGeom prst="rect">
            <a:avLst/>
          </a:prstGeom>
        </p:spPr>
      </p:pic>
    </p:spTree>
    <p:extLst>
      <p:ext uri="{BB962C8B-B14F-4D97-AF65-F5344CB8AC3E}">
        <p14:creationId xmlns:p14="http://schemas.microsoft.com/office/powerpoint/2010/main" val="40290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0" y="228600"/>
            <a:ext cx="9029700" cy="8382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VII. Dispensationalism &amp; the Completed Revolution</a:t>
            </a:r>
          </a:p>
        </p:txBody>
      </p:sp>
      <p:sp>
        <p:nvSpPr>
          <p:cNvPr id="17411" name="Rectangle 7"/>
          <p:cNvSpPr>
            <a:spLocks noGrp="1" noChangeArrowheads="1"/>
          </p:cNvSpPr>
          <p:nvPr>
            <p:ph type="body" idx="1"/>
          </p:nvPr>
        </p:nvSpPr>
        <p:spPr>
          <a:xfrm>
            <a:off x="228600" y="1047572"/>
            <a:ext cx="6019800" cy="4667428"/>
          </a:xfrm>
        </p:spPr>
        <p:txBody>
          <a:bodyPr/>
          <a:lstStyle/>
          <a:p>
            <a:pPr marL="457200" indent="-457200" eaLnBrk="1" hangingPunct="1">
              <a:spcBef>
                <a:spcPts val="0"/>
              </a:spcBef>
              <a:spcAft>
                <a:spcPts val="3600"/>
              </a:spcAft>
              <a:buClr>
                <a:srgbClr val="FF66FF"/>
              </a:buClr>
              <a:buFont typeface="+mj-lt"/>
              <a:buAutoNum type="alphaUcPeriod"/>
            </a:pPr>
            <a:r>
              <a:rPr lang="en-US" altLang="en-US" sz="3200" b="1" dirty="0">
                <a:solidFill>
                  <a:srgbClr val="FFFFCC"/>
                </a:solidFill>
                <a:effectLst>
                  <a:outerShdw blurRad="38100" dist="38100" dir="2700000" algn="tl">
                    <a:srgbClr val="000000">
                      <a:alpha val="43137"/>
                    </a:srgbClr>
                  </a:outerShdw>
                </a:effectLst>
              </a:rPr>
              <a:t>Reformed movement</a:t>
            </a:r>
          </a:p>
          <a:p>
            <a:pPr marL="914400" lvl="2" indent="-457200" eaLnBrk="1" hangingPunct="1">
              <a:spcBef>
                <a:spcPts val="0"/>
              </a:spcBef>
              <a:spcAft>
                <a:spcPts val="3600"/>
              </a:spcAft>
              <a:buClr>
                <a:srgbClr val="92D050"/>
              </a:buClr>
            </a:pPr>
            <a:r>
              <a:rPr lang="en-US" altLang="en-US" sz="3200" b="1" u="sng" dirty="0">
                <a:solidFill>
                  <a:srgbClr val="FFFFCC"/>
                </a:solidFill>
                <a:effectLst>
                  <a:outerShdw blurRad="38100" dist="38100" dir="2700000" algn="tl">
                    <a:srgbClr val="000000">
                      <a:alpha val="43137"/>
                    </a:srgbClr>
                  </a:outerShdw>
                </a:effectLst>
                <a:ea typeface="+mn-ea"/>
                <a:cs typeface="+mn-cs"/>
              </a:rPr>
              <a:t>16</a:t>
            </a:r>
            <a:r>
              <a:rPr lang="en-US" altLang="en-US" sz="3200" b="1" u="sng" baseline="30000" dirty="0">
                <a:solidFill>
                  <a:srgbClr val="FFFFCC"/>
                </a:solidFill>
                <a:effectLst>
                  <a:outerShdw blurRad="38100" dist="38100" dir="2700000" algn="tl">
                    <a:srgbClr val="000000">
                      <a:alpha val="43137"/>
                    </a:srgbClr>
                  </a:outerShdw>
                </a:effectLst>
                <a:ea typeface="+mn-ea"/>
                <a:cs typeface="+mn-cs"/>
              </a:rPr>
              <a:t>th</a:t>
            </a:r>
            <a:r>
              <a:rPr lang="en-US" altLang="en-US" sz="3200" b="1" u="sng" dirty="0">
                <a:solidFill>
                  <a:srgbClr val="FFFFCC"/>
                </a:solidFill>
                <a:effectLst>
                  <a:outerShdw blurRad="38100" dist="38100" dir="2700000" algn="tl">
                    <a:srgbClr val="000000">
                      <a:alpha val="43137"/>
                    </a:srgbClr>
                  </a:outerShdw>
                </a:effectLst>
                <a:ea typeface="+mn-ea"/>
                <a:cs typeface="+mn-cs"/>
              </a:rPr>
              <a:t> century</a:t>
            </a:r>
          </a:p>
          <a:p>
            <a:pPr marL="914400" lvl="2" indent="-457200" eaLnBrk="1" hangingPunct="1">
              <a:spcBef>
                <a:spcPts val="0"/>
              </a:spcBef>
              <a:spcAft>
                <a:spcPts val="3600"/>
              </a:spcAft>
              <a:buClr>
                <a:srgbClr val="92D050"/>
              </a:buClr>
            </a:pPr>
            <a:r>
              <a:rPr lang="en-US" altLang="en-US" sz="3200" dirty="0">
                <a:effectLst>
                  <a:outerShdw blurRad="38100" dist="38100" dir="2700000" algn="tl">
                    <a:srgbClr val="000000">
                      <a:alpha val="43137"/>
                    </a:srgbClr>
                  </a:outerShdw>
                </a:effectLst>
                <a:ea typeface="+mn-ea"/>
                <a:cs typeface="+mn-cs"/>
              </a:rPr>
              <a:t>Right hermeneutic</a:t>
            </a:r>
          </a:p>
          <a:p>
            <a:pPr marL="914400" lvl="2" indent="-457200" eaLnBrk="1" hangingPunct="1">
              <a:spcBef>
                <a:spcPts val="0"/>
              </a:spcBef>
              <a:spcAft>
                <a:spcPts val="3600"/>
              </a:spcAft>
              <a:buClr>
                <a:srgbClr val="92D050"/>
              </a:buClr>
            </a:pPr>
            <a:r>
              <a:rPr lang="en-US" altLang="en-US" sz="3200" dirty="0">
                <a:effectLst>
                  <a:outerShdw blurRad="38100" dist="38100" dir="2700000" algn="tl">
                    <a:srgbClr val="000000">
                      <a:alpha val="43137"/>
                    </a:srgbClr>
                  </a:outerShdw>
                </a:effectLst>
                <a:ea typeface="+mn-ea"/>
                <a:cs typeface="+mn-cs"/>
              </a:rPr>
              <a:t>Applied to some of the Bible</a:t>
            </a:r>
          </a:p>
          <a:p>
            <a:pPr marL="914400" lvl="2" indent="-457200" eaLnBrk="1" hangingPunct="1">
              <a:spcBef>
                <a:spcPts val="0"/>
              </a:spcBef>
              <a:spcAft>
                <a:spcPts val="3600"/>
              </a:spcAft>
              <a:buClr>
                <a:srgbClr val="92D050"/>
              </a:buClr>
            </a:pPr>
            <a:r>
              <a:rPr lang="en-US" altLang="en-US" sz="3200" dirty="0">
                <a:effectLst>
                  <a:outerShdw blurRad="38100" dist="38100" dir="2700000" algn="tl">
                    <a:srgbClr val="000000">
                      <a:alpha val="43137"/>
                    </a:srgbClr>
                  </a:outerShdw>
                </a:effectLst>
                <a:ea typeface="+mn-ea"/>
                <a:cs typeface="+mn-cs"/>
              </a:rPr>
              <a:t>Retrieved the </a:t>
            </a:r>
            <a:r>
              <a:rPr lang="en-US" altLang="en-US" sz="3200" dirty="0" err="1">
                <a:effectLst>
                  <a:outerShdw blurRad="38100" dist="38100" dir="2700000" algn="tl">
                    <a:srgbClr val="000000">
                      <a:alpha val="43137"/>
                    </a:srgbClr>
                  </a:outerShdw>
                </a:effectLst>
                <a:ea typeface="+mn-ea"/>
                <a:cs typeface="+mn-cs"/>
              </a:rPr>
              <a:t>solas</a:t>
            </a:r>
            <a:endParaRPr lang="en-US" altLang="en-US" sz="3200" dirty="0">
              <a:effectLst>
                <a:outerShdw blurRad="38100" dist="38100" dir="2700000" algn="tl">
                  <a:srgbClr val="000000">
                    <a:alpha val="43137"/>
                  </a:srgbClr>
                </a:outerShdw>
              </a:effectLst>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1866899"/>
            <a:ext cx="4470564" cy="1097280"/>
          </a:xfrm>
          <a:prstGeom prst="rect">
            <a:avLst/>
          </a:prstGeom>
        </p:spPr>
      </p:pic>
    </p:spTree>
    <p:extLst>
      <p:ext uri="{BB962C8B-B14F-4D97-AF65-F5344CB8AC3E}">
        <p14:creationId xmlns:p14="http://schemas.microsoft.com/office/powerpoint/2010/main" val="64284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0" y="228600"/>
            <a:ext cx="9029700" cy="8382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VII. Dispensationalism &amp; the Completed Revolution</a:t>
            </a:r>
          </a:p>
        </p:txBody>
      </p:sp>
      <p:sp>
        <p:nvSpPr>
          <p:cNvPr id="17411" name="Rectangle 7"/>
          <p:cNvSpPr>
            <a:spLocks noGrp="1" noChangeArrowheads="1"/>
          </p:cNvSpPr>
          <p:nvPr>
            <p:ph type="body" idx="1"/>
          </p:nvPr>
        </p:nvSpPr>
        <p:spPr>
          <a:xfrm>
            <a:off x="228600" y="1047572"/>
            <a:ext cx="6019800" cy="4667428"/>
          </a:xfrm>
        </p:spPr>
        <p:txBody>
          <a:bodyPr/>
          <a:lstStyle/>
          <a:p>
            <a:pPr marL="457200" indent="-457200" eaLnBrk="1" hangingPunct="1">
              <a:spcBef>
                <a:spcPts val="0"/>
              </a:spcBef>
              <a:spcAft>
                <a:spcPts val="3600"/>
              </a:spcAft>
              <a:buClr>
                <a:srgbClr val="FF66FF"/>
              </a:buClr>
              <a:buFont typeface="+mj-lt"/>
              <a:buAutoNum type="alphaUcPeriod"/>
            </a:pPr>
            <a:r>
              <a:rPr lang="en-US" altLang="en-US" sz="3200" b="1" dirty="0">
                <a:solidFill>
                  <a:srgbClr val="FFFFCC"/>
                </a:solidFill>
                <a:effectLst>
                  <a:outerShdw blurRad="38100" dist="38100" dir="2700000" algn="tl">
                    <a:srgbClr val="000000">
                      <a:alpha val="43137"/>
                    </a:srgbClr>
                  </a:outerShdw>
                </a:effectLst>
              </a:rPr>
              <a:t>Reformed movement</a:t>
            </a:r>
          </a:p>
          <a:p>
            <a:pPr marL="914400" lvl="2" indent="-457200" eaLnBrk="1" hangingPunct="1">
              <a:spcBef>
                <a:spcPts val="0"/>
              </a:spcBef>
              <a:spcAft>
                <a:spcPts val="3600"/>
              </a:spcAft>
              <a:buClr>
                <a:srgbClr val="92D050"/>
              </a:buClr>
            </a:pPr>
            <a:r>
              <a:rPr lang="en-US" altLang="en-US" sz="3200" dirty="0">
                <a:effectLst>
                  <a:outerShdw blurRad="38100" dist="38100" dir="2700000" algn="tl">
                    <a:srgbClr val="000000">
                      <a:alpha val="43137"/>
                    </a:srgbClr>
                  </a:outerShdw>
                </a:effectLst>
                <a:ea typeface="+mn-ea"/>
                <a:cs typeface="+mn-cs"/>
              </a:rPr>
              <a:t>16</a:t>
            </a:r>
            <a:r>
              <a:rPr lang="en-US" altLang="en-US" sz="3200" baseline="30000" dirty="0">
                <a:effectLst>
                  <a:outerShdw blurRad="38100" dist="38100" dir="2700000" algn="tl">
                    <a:srgbClr val="000000">
                      <a:alpha val="43137"/>
                    </a:srgbClr>
                  </a:outerShdw>
                </a:effectLst>
                <a:ea typeface="+mn-ea"/>
                <a:cs typeface="+mn-cs"/>
              </a:rPr>
              <a:t>th</a:t>
            </a:r>
            <a:r>
              <a:rPr lang="en-US" altLang="en-US" sz="3200" dirty="0">
                <a:effectLst>
                  <a:outerShdw blurRad="38100" dist="38100" dir="2700000" algn="tl">
                    <a:srgbClr val="000000">
                      <a:alpha val="43137"/>
                    </a:srgbClr>
                  </a:outerShdw>
                </a:effectLst>
                <a:ea typeface="+mn-ea"/>
                <a:cs typeface="+mn-cs"/>
              </a:rPr>
              <a:t> century</a:t>
            </a:r>
          </a:p>
          <a:p>
            <a:pPr marL="914400" lvl="2" indent="-457200" eaLnBrk="1" hangingPunct="1">
              <a:spcBef>
                <a:spcPts val="0"/>
              </a:spcBef>
              <a:spcAft>
                <a:spcPts val="3600"/>
              </a:spcAft>
              <a:buClr>
                <a:srgbClr val="92D050"/>
              </a:buClr>
            </a:pPr>
            <a:r>
              <a:rPr lang="en-US" altLang="en-US" sz="3200" b="1" u="sng" dirty="0">
                <a:solidFill>
                  <a:srgbClr val="FFFFCC"/>
                </a:solidFill>
                <a:effectLst>
                  <a:outerShdw blurRad="38100" dist="38100" dir="2700000" algn="tl">
                    <a:srgbClr val="000000">
                      <a:alpha val="43137"/>
                    </a:srgbClr>
                  </a:outerShdw>
                </a:effectLst>
                <a:ea typeface="+mn-ea"/>
                <a:cs typeface="+mn-cs"/>
              </a:rPr>
              <a:t>Right hermeneutic</a:t>
            </a:r>
          </a:p>
          <a:p>
            <a:pPr marL="914400" lvl="2" indent="-457200" eaLnBrk="1" hangingPunct="1">
              <a:spcBef>
                <a:spcPts val="0"/>
              </a:spcBef>
              <a:spcAft>
                <a:spcPts val="3600"/>
              </a:spcAft>
              <a:buClr>
                <a:srgbClr val="92D050"/>
              </a:buClr>
            </a:pPr>
            <a:r>
              <a:rPr lang="en-US" altLang="en-US" sz="3200" dirty="0">
                <a:effectLst>
                  <a:outerShdw blurRad="38100" dist="38100" dir="2700000" algn="tl">
                    <a:srgbClr val="000000">
                      <a:alpha val="43137"/>
                    </a:srgbClr>
                  </a:outerShdw>
                </a:effectLst>
                <a:ea typeface="+mn-ea"/>
                <a:cs typeface="+mn-cs"/>
              </a:rPr>
              <a:t>Applied to some of the Bible</a:t>
            </a:r>
          </a:p>
          <a:p>
            <a:pPr marL="914400" lvl="2" indent="-457200" eaLnBrk="1" hangingPunct="1">
              <a:spcBef>
                <a:spcPts val="0"/>
              </a:spcBef>
              <a:spcAft>
                <a:spcPts val="3600"/>
              </a:spcAft>
              <a:buClr>
                <a:srgbClr val="92D050"/>
              </a:buClr>
            </a:pPr>
            <a:r>
              <a:rPr lang="en-US" altLang="en-US" sz="3200" dirty="0">
                <a:effectLst>
                  <a:outerShdw blurRad="38100" dist="38100" dir="2700000" algn="tl">
                    <a:srgbClr val="000000">
                      <a:alpha val="43137"/>
                    </a:srgbClr>
                  </a:outerShdw>
                </a:effectLst>
                <a:ea typeface="+mn-ea"/>
                <a:cs typeface="+mn-cs"/>
              </a:rPr>
              <a:t>Retrieved the </a:t>
            </a:r>
            <a:r>
              <a:rPr lang="en-US" altLang="en-US" sz="3200" dirty="0" err="1">
                <a:effectLst>
                  <a:outerShdw blurRad="38100" dist="38100" dir="2700000" algn="tl">
                    <a:srgbClr val="000000">
                      <a:alpha val="43137"/>
                    </a:srgbClr>
                  </a:outerShdw>
                </a:effectLst>
                <a:ea typeface="+mn-ea"/>
                <a:cs typeface="+mn-cs"/>
              </a:rPr>
              <a:t>solas</a:t>
            </a:r>
            <a:endParaRPr lang="en-US" altLang="en-US" sz="3200" dirty="0">
              <a:effectLst>
                <a:outerShdw blurRad="38100" dist="38100" dir="2700000" algn="tl">
                  <a:srgbClr val="000000">
                    <a:alpha val="43137"/>
                  </a:srgbClr>
                </a:outerShdw>
              </a:effectLst>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1866899"/>
            <a:ext cx="4470564" cy="1097280"/>
          </a:xfrm>
          <a:prstGeom prst="rect">
            <a:avLst/>
          </a:prstGeom>
        </p:spPr>
      </p:pic>
    </p:spTree>
    <p:extLst>
      <p:ext uri="{BB962C8B-B14F-4D97-AF65-F5344CB8AC3E}">
        <p14:creationId xmlns:p14="http://schemas.microsoft.com/office/powerpoint/2010/main" val="3566569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0" y="228600"/>
            <a:ext cx="9029700" cy="8382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VII. Dispensationalism &amp; the Completed Revolution</a:t>
            </a:r>
          </a:p>
        </p:txBody>
      </p:sp>
      <p:sp>
        <p:nvSpPr>
          <p:cNvPr id="17411" name="Rectangle 7"/>
          <p:cNvSpPr>
            <a:spLocks noGrp="1" noChangeArrowheads="1"/>
          </p:cNvSpPr>
          <p:nvPr>
            <p:ph type="body" idx="1"/>
          </p:nvPr>
        </p:nvSpPr>
        <p:spPr>
          <a:xfrm>
            <a:off x="228600" y="1047572"/>
            <a:ext cx="6019800" cy="4667428"/>
          </a:xfrm>
        </p:spPr>
        <p:txBody>
          <a:bodyPr/>
          <a:lstStyle/>
          <a:p>
            <a:pPr marL="457200" indent="-457200" eaLnBrk="1" hangingPunct="1">
              <a:spcBef>
                <a:spcPts val="0"/>
              </a:spcBef>
              <a:spcAft>
                <a:spcPts val="3600"/>
              </a:spcAft>
              <a:buClr>
                <a:srgbClr val="FF66FF"/>
              </a:buClr>
              <a:buFont typeface="+mj-lt"/>
              <a:buAutoNum type="alphaUcPeriod"/>
            </a:pPr>
            <a:r>
              <a:rPr lang="en-US" altLang="en-US" sz="3200" b="1" dirty="0">
                <a:solidFill>
                  <a:srgbClr val="FFFFCC"/>
                </a:solidFill>
                <a:effectLst>
                  <a:outerShdw blurRad="38100" dist="38100" dir="2700000" algn="tl">
                    <a:srgbClr val="000000">
                      <a:alpha val="43137"/>
                    </a:srgbClr>
                  </a:outerShdw>
                </a:effectLst>
              </a:rPr>
              <a:t>Reformed movement</a:t>
            </a:r>
          </a:p>
          <a:p>
            <a:pPr marL="914400" lvl="2" indent="-457200" eaLnBrk="1" hangingPunct="1">
              <a:spcBef>
                <a:spcPts val="0"/>
              </a:spcBef>
              <a:spcAft>
                <a:spcPts val="3600"/>
              </a:spcAft>
              <a:buClr>
                <a:srgbClr val="92D050"/>
              </a:buClr>
            </a:pPr>
            <a:r>
              <a:rPr lang="en-US" altLang="en-US" sz="3200" dirty="0">
                <a:effectLst>
                  <a:outerShdw blurRad="38100" dist="38100" dir="2700000" algn="tl">
                    <a:srgbClr val="000000">
                      <a:alpha val="43137"/>
                    </a:srgbClr>
                  </a:outerShdw>
                </a:effectLst>
                <a:ea typeface="+mn-ea"/>
                <a:cs typeface="+mn-cs"/>
              </a:rPr>
              <a:t>16</a:t>
            </a:r>
            <a:r>
              <a:rPr lang="en-US" altLang="en-US" sz="3200" baseline="30000" dirty="0">
                <a:effectLst>
                  <a:outerShdw blurRad="38100" dist="38100" dir="2700000" algn="tl">
                    <a:srgbClr val="000000">
                      <a:alpha val="43137"/>
                    </a:srgbClr>
                  </a:outerShdw>
                </a:effectLst>
                <a:ea typeface="+mn-ea"/>
                <a:cs typeface="+mn-cs"/>
              </a:rPr>
              <a:t>th</a:t>
            </a:r>
            <a:r>
              <a:rPr lang="en-US" altLang="en-US" sz="3200" dirty="0">
                <a:effectLst>
                  <a:outerShdw blurRad="38100" dist="38100" dir="2700000" algn="tl">
                    <a:srgbClr val="000000">
                      <a:alpha val="43137"/>
                    </a:srgbClr>
                  </a:outerShdw>
                </a:effectLst>
                <a:ea typeface="+mn-ea"/>
                <a:cs typeface="+mn-cs"/>
              </a:rPr>
              <a:t> century</a:t>
            </a:r>
          </a:p>
          <a:p>
            <a:pPr marL="914400" lvl="2" indent="-457200" eaLnBrk="1" hangingPunct="1">
              <a:spcBef>
                <a:spcPts val="0"/>
              </a:spcBef>
              <a:spcAft>
                <a:spcPts val="3600"/>
              </a:spcAft>
              <a:buClr>
                <a:srgbClr val="92D050"/>
              </a:buClr>
            </a:pPr>
            <a:r>
              <a:rPr lang="en-US" altLang="en-US" sz="3200" dirty="0">
                <a:effectLst>
                  <a:outerShdw blurRad="38100" dist="38100" dir="2700000" algn="tl">
                    <a:srgbClr val="000000">
                      <a:alpha val="43137"/>
                    </a:srgbClr>
                  </a:outerShdw>
                </a:effectLst>
                <a:ea typeface="+mn-ea"/>
                <a:cs typeface="+mn-cs"/>
              </a:rPr>
              <a:t>Right hermeneutic</a:t>
            </a:r>
          </a:p>
          <a:p>
            <a:pPr marL="914400" lvl="2" indent="-457200" eaLnBrk="1" hangingPunct="1">
              <a:spcBef>
                <a:spcPts val="0"/>
              </a:spcBef>
              <a:spcAft>
                <a:spcPts val="3600"/>
              </a:spcAft>
              <a:buClr>
                <a:srgbClr val="92D050"/>
              </a:buClr>
            </a:pPr>
            <a:r>
              <a:rPr lang="en-US" altLang="en-US" sz="3200" b="1" u="sng" dirty="0">
                <a:solidFill>
                  <a:srgbClr val="FFFFCC"/>
                </a:solidFill>
                <a:effectLst>
                  <a:outerShdw blurRad="38100" dist="38100" dir="2700000" algn="tl">
                    <a:srgbClr val="000000">
                      <a:alpha val="43137"/>
                    </a:srgbClr>
                  </a:outerShdw>
                </a:effectLst>
                <a:ea typeface="+mn-ea"/>
                <a:cs typeface="+mn-cs"/>
              </a:rPr>
              <a:t>Applied to some of the Bible</a:t>
            </a:r>
          </a:p>
          <a:p>
            <a:pPr marL="914400" lvl="2" indent="-457200" eaLnBrk="1" hangingPunct="1">
              <a:spcBef>
                <a:spcPts val="0"/>
              </a:spcBef>
              <a:spcAft>
                <a:spcPts val="3600"/>
              </a:spcAft>
              <a:buClr>
                <a:srgbClr val="92D050"/>
              </a:buClr>
            </a:pPr>
            <a:r>
              <a:rPr lang="en-US" altLang="en-US" sz="3200" dirty="0">
                <a:effectLst>
                  <a:outerShdw blurRad="38100" dist="38100" dir="2700000" algn="tl">
                    <a:srgbClr val="000000">
                      <a:alpha val="43137"/>
                    </a:srgbClr>
                  </a:outerShdw>
                </a:effectLst>
                <a:ea typeface="+mn-ea"/>
                <a:cs typeface="+mn-cs"/>
              </a:rPr>
              <a:t>Retrieved the </a:t>
            </a:r>
            <a:r>
              <a:rPr lang="en-US" altLang="en-US" sz="3200" dirty="0" err="1">
                <a:effectLst>
                  <a:outerShdw blurRad="38100" dist="38100" dir="2700000" algn="tl">
                    <a:srgbClr val="000000">
                      <a:alpha val="43137"/>
                    </a:srgbClr>
                  </a:outerShdw>
                </a:effectLst>
                <a:ea typeface="+mn-ea"/>
                <a:cs typeface="+mn-cs"/>
              </a:rPr>
              <a:t>solas</a:t>
            </a:r>
            <a:endParaRPr lang="en-US" altLang="en-US" sz="3200" dirty="0">
              <a:effectLst>
                <a:outerShdw blurRad="38100" dist="38100" dir="2700000" algn="tl">
                  <a:srgbClr val="000000">
                    <a:alpha val="43137"/>
                  </a:srgbClr>
                </a:outerShdw>
              </a:effectLst>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1866899"/>
            <a:ext cx="4470564" cy="1097280"/>
          </a:xfrm>
          <a:prstGeom prst="rect">
            <a:avLst/>
          </a:prstGeom>
        </p:spPr>
      </p:pic>
    </p:spTree>
    <p:extLst>
      <p:ext uri="{BB962C8B-B14F-4D97-AF65-F5344CB8AC3E}">
        <p14:creationId xmlns:p14="http://schemas.microsoft.com/office/powerpoint/2010/main" val="2309469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0" y="228600"/>
            <a:ext cx="9029700" cy="8382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VII. Dispensationalism &amp; the Completed Revolution</a:t>
            </a:r>
          </a:p>
        </p:txBody>
      </p:sp>
      <p:sp>
        <p:nvSpPr>
          <p:cNvPr id="17411" name="Rectangle 7"/>
          <p:cNvSpPr>
            <a:spLocks noGrp="1" noChangeArrowheads="1"/>
          </p:cNvSpPr>
          <p:nvPr>
            <p:ph type="body" idx="1"/>
          </p:nvPr>
        </p:nvSpPr>
        <p:spPr>
          <a:xfrm>
            <a:off x="228600" y="1047572"/>
            <a:ext cx="6019800" cy="4667428"/>
          </a:xfrm>
        </p:spPr>
        <p:txBody>
          <a:bodyPr/>
          <a:lstStyle/>
          <a:p>
            <a:pPr marL="457200" indent="-457200" eaLnBrk="1" hangingPunct="1">
              <a:spcBef>
                <a:spcPts val="0"/>
              </a:spcBef>
              <a:spcAft>
                <a:spcPts val="3600"/>
              </a:spcAft>
              <a:buClr>
                <a:srgbClr val="FF66FF"/>
              </a:buClr>
              <a:buFont typeface="+mj-lt"/>
              <a:buAutoNum type="alphaUcPeriod"/>
            </a:pPr>
            <a:r>
              <a:rPr lang="en-US" altLang="en-US" sz="3200" b="1" dirty="0">
                <a:solidFill>
                  <a:srgbClr val="FFFFCC"/>
                </a:solidFill>
                <a:effectLst>
                  <a:outerShdw blurRad="38100" dist="38100" dir="2700000" algn="tl">
                    <a:srgbClr val="000000">
                      <a:alpha val="43137"/>
                    </a:srgbClr>
                  </a:outerShdw>
                </a:effectLst>
              </a:rPr>
              <a:t>Reformed movement</a:t>
            </a:r>
          </a:p>
          <a:p>
            <a:pPr marL="914400" lvl="2" indent="-457200" eaLnBrk="1" hangingPunct="1">
              <a:spcBef>
                <a:spcPts val="0"/>
              </a:spcBef>
              <a:spcAft>
                <a:spcPts val="3600"/>
              </a:spcAft>
              <a:buClr>
                <a:srgbClr val="92D050"/>
              </a:buClr>
            </a:pPr>
            <a:r>
              <a:rPr lang="en-US" altLang="en-US" sz="3200" dirty="0">
                <a:effectLst>
                  <a:outerShdw blurRad="38100" dist="38100" dir="2700000" algn="tl">
                    <a:srgbClr val="000000">
                      <a:alpha val="43137"/>
                    </a:srgbClr>
                  </a:outerShdw>
                </a:effectLst>
                <a:ea typeface="+mn-ea"/>
                <a:cs typeface="+mn-cs"/>
              </a:rPr>
              <a:t>16</a:t>
            </a:r>
            <a:r>
              <a:rPr lang="en-US" altLang="en-US" sz="3200" baseline="30000" dirty="0">
                <a:effectLst>
                  <a:outerShdw blurRad="38100" dist="38100" dir="2700000" algn="tl">
                    <a:srgbClr val="000000">
                      <a:alpha val="43137"/>
                    </a:srgbClr>
                  </a:outerShdw>
                </a:effectLst>
                <a:ea typeface="+mn-ea"/>
                <a:cs typeface="+mn-cs"/>
              </a:rPr>
              <a:t>th</a:t>
            </a:r>
            <a:r>
              <a:rPr lang="en-US" altLang="en-US" sz="3200" dirty="0">
                <a:effectLst>
                  <a:outerShdw blurRad="38100" dist="38100" dir="2700000" algn="tl">
                    <a:srgbClr val="000000">
                      <a:alpha val="43137"/>
                    </a:srgbClr>
                  </a:outerShdw>
                </a:effectLst>
                <a:ea typeface="+mn-ea"/>
                <a:cs typeface="+mn-cs"/>
              </a:rPr>
              <a:t> century</a:t>
            </a:r>
          </a:p>
          <a:p>
            <a:pPr marL="914400" lvl="2" indent="-457200" eaLnBrk="1" hangingPunct="1">
              <a:spcBef>
                <a:spcPts val="0"/>
              </a:spcBef>
              <a:spcAft>
                <a:spcPts val="3600"/>
              </a:spcAft>
              <a:buClr>
                <a:srgbClr val="92D050"/>
              </a:buClr>
            </a:pPr>
            <a:r>
              <a:rPr lang="en-US" altLang="en-US" sz="3200" dirty="0">
                <a:effectLst>
                  <a:outerShdw blurRad="38100" dist="38100" dir="2700000" algn="tl">
                    <a:srgbClr val="000000">
                      <a:alpha val="43137"/>
                    </a:srgbClr>
                  </a:outerShdw>
                </a:effectLst>
                <a:ea typeface="+mn-ea"/>
                <a:cs typeface="+mn-cs"/>
              </a:rPr>
              <a:t>Right hermeneutic</a:t>
            </a:r>
          </a:p>
          <a:p>
            <a:pPr marL="914400" lvl="2" indent="-457200" eaLnBrk="1" hangingPunct="1">
              <a:spcBef>
                <a:spcPts val="0"/>
              </a:spcBef>
              <a:spcAft>
                <a:spcPts val="3600"/>
              </a:spcAft>
              <a:buClr>
                <a:srgbClr val="92D050"/>
              </a:buClr>
            </a:pPr>
            <a:r>
              <a:rPr lang="en-US" altLang="en-US" sz="3200" dirty="0">
                <a:effectLst>
                  <a:outerShdw blurRad="38100" dist="38100" dir="2700000" algn="tl">
                    <a:srgbClr val="000000">
                      <a:alpha val="43137"/>
                    </a:srgbClr>
                  </a:outerShdw>
                </a:effectLst>
                <a:ea typeface="+mn-ea"/>
                <a:cs typeface="+mn-cs"/>
              </a:rPr>
              <a:t>Applied to some of the Bible</a:t>
            </a:r>
          </a:p>
          <a:p>
            <a:pPr marL="914400" lvl="2" indent="-457200" eaLnBrk="1" hangingPunct="1">
              <a:spcBef>
                <a:spcPts val="0"/>
              </a:spcBef>
              <a:spcAft>
                <a:spcPts val="3600"/>
              </a:spcAft>
              <a:buClr>
                <a:srgbClr val="92D050"/>
              </a:buClr>
            </a:pPr>
            <a:r>
              <a:rPr lang="en-US" altLang="en-US" sz="3200" b="1" u="sng" dirty="0">
                <a:solidFill>
                  <a:srgbClr val="FFFFCC"/>
                </a:solidFill>
                <a:effectLst>
                  <a:outerShdw blurRad="38100" dist="38100" dir="2700000" algn="tl">
                    <a:srgbClr val="000000">
                      <a:alpha val="43137"/>
                    </a:srgbClr>
                  </a:outerShdw>
                </a:effectLst>
                <a:ea typeface="+mn-ea"/>
                <a:cs typeface="+mn-cs"/>
              </a:rPr>
              <a:t>Retrieved the </a:t>
            </a:r>
            <a:r>
              <a:rPr lang="en-US" altLang="en-US" sz="3200" b="1" u="sng" dirty="0" err="1">
                <a:solidFill>
                  <a:srgbClr val="FFFFCC"/>
                </a:solidFill>
                <a:effectLst>
                  <a:outerShdw blurRad="38100" dist="38100" dir="2700000" algn="tl">
                    <a:srgbClr val="000000">
                      <a:alpha val="43137"/>
                    </a:srgbClr>
                  </a:outerShdw>
                </a:effectLst>
                <a:ea typeface="+mn-ea"/>
                <a:cs typeface="+mn-cs"/>
              </a:rPr>
              <a:t>solas</a:t>
            </a:r>
            <a:endParaRPr lang="en-US" altLang="en-US" sz="3200" b="1" u="sng" dirty="0">
              <a:solidFill>
                <a:srgbClr val="FFFFCC"/>
              </a:solidFill>
              <a:effectLst>
                <a:outerShdw blurRad="38100" dist="38100" dir="2700000" algn="tl">
                  <a:srgbClr val="000000">
                    <a:alpha val="43137"/>
                  </a:srgbClr>
                </a:outerShdw>
              </a:effectLst>
              <a:ea typeface="+mn-ea"/>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1866899"/>
            <a:ext cx="4470564" cy="1097280"/>
          </a:xfrm>
          <a:prstGeom prst="rect">
            <a:avLst/>
          </a:prstGeom>
        </p:spPr>
      </p:pic>
    </p:spTree>
    <p:extLst>
      <p:ext uri="{BB962C8B-B14F-4D97-AF65-F5344CB8AC3E}">
        <p14:creationId xmlns:p14="http://schemas.microsoft.com/office/powerpoint/2010/main" val="117784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3" y="228600"/>
            <a:ext cx="2543175" cy="710956"/>
          </a:xfrm>
        </p:spPr>
        <p:txBody>
          <a:bodyPr/>
          <a:lstStyle/>
          <a:p>
            <a:pPr algn="ctr"/>
            <a:r>
              <a:rPr lang="en-US" sz="3600" b="0" dirty="0">
                <a:solidFill>
                  <a:srgbClr val="00FFFF"/>
                </a:solidFill>
                <a:effectLst>
                  <a:outerShdw blurRad="38100" dist="38100" dir="2700000" algn="tl">
                    <a:srgbClr val="000000">
                      <a:alpha val="43137"/>
                    </a:srgbClr>
                  </a:outerShdw>
                </a:effectLst>
              </a:rPr>
              <a:t>Introduction</a:t>
            </a:r>
          </a:p>
        </p:txBody>
      </p:sp>
      <p:sp>
        <p:nvSpPr>
          <p:cNvPr id="3" name="Content Placeholder 2"/>
          <p:cNvSpPr>
            <a:spLocks noGrp="1"/>
          </p:cNvSpPr>
          <p:nvPr>
            <p:ph idx="1"/>
          </p:nvPr>
        </p:nvSpPr>
        <p:spPr>
          <a:xfrm>
            <a:off x="785813" y="1143000"/>
            <a:ext cx="7572375" cy="4724400"/>
          </a:xfrm>
        </p:spPr>
        <p:txBody>
          <a:bodyPr/>
          <a:lstStyle/>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Oct 31, 1517</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500 years</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Far reaching impact</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Partial restoration</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Restoration of a hermeneutic</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Selectively applied</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Subsequent generations applied consistently</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Preview</a:t>
            </a:r>
          </a:p>
        </p:txBody>
      </p:sp>
      <p:pic>
        <p:nvPicPr>
          <p:cNvPr id="6" name="Picture 5">
            <a:extLst>
              <a:ext uri="{FF2B5EF4-FFF2-40B4-BE49-F238E27FC236}">
                <a16:creationId xmlns:a16="http://schemas.microsoft.com/office/drawing/2014/main" id="{3913D00D-C62C-4743-8E74-E2BD697DCC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618B47BB-FC87-449C-B4E6-C3B0E59519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69506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nvPr>
        </p:nvGraphicFramePr>
        <p:xfrm>
          <a:off x="609600" y="3185160"/>
          <a:ext cx="7924800" cy="359664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82999952"/>
                    </a:ext>
                  </a:extLst>
                </a:gridCol>
                <a:gridCol w="2667000">
                  <a:extLst>
                    <a:ext uri="{9D8B030D-6E8A-4147-A177-3AD203B41FA5}">
                      <a16:colId xmlns:a16="http://schemas.microsoft.com/office/drawing/2014/main" val="1666518308"/>
                    </a:ext>
                  </a:extLst>
                </a:gridCol>
                <a:gridCol w="3505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dirty="0">
                          <a:solidFill>
                            <a:schemeClr val="bg1"/>
                          </a:solidFill>
                          <a:effectLst/>
                          <a:latin typeface="Calibri" panose="020F0502020204030204" pitchFamily="34" charset="0"/>
                        </a:rPr>
                        <a:t>1. </a:t>
                      </a:r>
                    </a:p>
                  </a:txBody>
                  <a:tcPr anchor="ctr"/>
                </a:tc>
                <a:tc>
                  <a:txBody>
                    <a:bodyPr/>
                    <a:lstStyle/>
                    <a:p>
                      <a:pPr marL="112713" indent="0"/>
                      <a:r>
                        <a:rPr lang="en-US" sz="2800" i="1" dirty="0">
                          <a:solidFill>
                            <a:srgbClr val="000099"/>
                          </a:solidFill>
                          <a:effectLst/>
                          <a:latin typeface="Calibri" panose="020F0502020204030204" pitchFamily="34" charset="0"/>
                        </a:rPr>
                        <a:t>Sola Scriptura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Scripture Alone</a:t>
                      </a:r>
                    </a:p>
                  </a:txBody>
                  <a:tcPr anchor="ctr"/>
                </a:tc>
                <a:extLst>
                  <a:ext uri="{0D108BD9-81ED-4DB2-BD59-A6C34878D82A}">
                    <a16:rowId xmlns:a16="http://schemas.microsoft.com/office/drawing/2014/main" val="3204457987"/>
                  </a:ext>
                </a:extLst>
              </a:tr>
              <a:tr h="370840">
                <a:tc>
                  <a:txBody>
                    <a:bodyPr/>
                    <a:lstStyle/>
                    <a:p>
                      <a:pPr algn="ctr"/>
                      <a:r>
                        <a:rPr lang="en-US" sz="2800" dirty="0">
                          <a:solidFill>
                            <a:schemeClr val="bg1"/>
                          </a:solidFill>
                          <a:effectLst/>
                          <a:latin typeface="Calibri" panose="020F0502020204030204" pitchFamily="34" charset="0"/>
                        </a:rPr>
                        <a:t>2.</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Solus </a:t>
                      </a:r>
                      <a:r>
                        <a:rPr lang="en-US" sz="2800" i="1" kern="1200" dirty="0" err="1">
                          <a:solidFill>
                            <a:srgbClr val="000099"/>
                          </a:solidFill>
                          <a:effectLst/>
                          <a:latin typeface="Calibri" panose="020F0502020204030204" pitchFamily="34" charset="0"/>
                          <a:ea typeface="+mn-ea"/>
                          <a:cs typeface="+mn-cs"/>
                        </a:rPr>
                        <a:t>Christus</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800" dirty="0">
                          <a:solidFill>
                            <a:schemeClr val="bg1"/>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800" dirty="0">
                          <a:solidFill>
                            <a:schemeClr val="bg1"/>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a:t>
                      </a:r>
                      <a:r>
                        <a:rPr lang="en-US" sz="2800" i="1" kern="1200" dirty="0" err="1">
                          <a:solidFill>
                            <a:srgbClr val="000099"/>
                          </a:solidFill>
                          <a:effectLst/>
                          <a:latin typeface="Calibri" panose="020F0502020204030204" pitchFamily="34" charset="0"/>
                          <a:ea typeface="+mn-ea"/>
                          <a:cs typeface="+mn-cs"/>
                        </a:rPr>
                        <a:t>Graetia</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800" dirty="0">
                          <a:solidFill>
                            <a:schemeClr val="bg1"/>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114300"/>
            <a:ext cx="7620000" cy="2857500"/>
          </a:xfrm>
          <a:prstGeom prst="rect">
            <a:avLst/>
          </a:prstGeom>
          <a:ln w="19050">
            <a:solidFill>
              <a:schemeClr val="tx2"/>
            </a:solidFill>
          </a:ln>
        </p:spPr>
      </p:pic>
    </p:spTree>
    <p:extLst>
      <p:ext uri="{BB962C8B-B14F-4D97-AF65-F5344CB8AC3E}">
        <p14:creationId xmlns:p14="http://schemas.microsoft.com/office/powerpoint/2010/main" val="3157675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0" y="228600"/>
            <a:ext cx="9029700" cy="7620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VII. Dispensationalism &amp; the Completed Revolution</a:t>
            </a:r>
          </a:p>
        </p:txBody>
      </p:sp>
      <p:sp>
        <p:nvSpPr>
          <p:cNvPr id="17411" name="Rectangle 7"/>
          <p:cNvSpPr>
            <a:spLocks noGrp="1" noChangeArrowheads="1"/>
          </p:cNvSpPr>
          <p:nvPr>
            <p:ph type="body" idx="1"/>
          </p:nvPr>
        </p:nvSpPr>
        <p:spPr>
          <a:xfrm>
            <a:off x="1971675" y="1143000"/>
            <a:ext cx="5200650" cy="2400300"/>
          </a:xfrm>
        </p:spPr>
        <p:txBody>
          <a:bodyPr/>
          <a:lstStyle/>
          <a:p>
            <a:pPr marL="457200" indent="-457200" eaLnBrk="1" hangingPunct="1">
              <a:spcBef>
                <a:spcPts val="0"/>
              </a:spcBef>
              <a:spcAft>
                <a:spcPts val="3600"/>
              </a:spcAft>
              <a:buClr>
                <a:srgbClr val="FF66FF"/>
              </a:buClr>
              <a:buFont typeface="+mj-lt"/>
              <a:buAutoNum type="alphaUcPeriod"/>
            </a:pPr>
            <a:r>
              <a:rPr lang="en-US" altLang="en-US" sz="3200" dirty="0">
                <a:effectLst>
                  <a:outerShdw blurRad="38100" dist="38100" dir="2700000" algn="tl">
                    <a:srgbClr val="000000">
                      <a:alpha val="43137"/>
                    </a:srgbClr>
                  </a:outerShdw>
                </a:effectLst>
              </a:rPr>
              <a:t>Reformed movement</a:t>
            </a:r>
          </a:p>
          <a:p>
            <a:pPr marL="457200" indent="-457200" eaLnBrk="1" hangingPunct="1">
              <a:spcBef>
                <a:spcPts val="0"/>
              </a:spcBef>
              <a:spcAft>
                <a:spcPts val="3600"/>
              </a:spcAft>
              <a:buClr>
                <a:srgbClr val="FF66FF"/>
              </a:buClr>
              <a:buFont typeface="+mj-lt"/>
              <a:buAutoNum type="alphaUcPeriod"/>
            </a:pPr>
            <a:r>
              <a:rPr lang="en-US" altLang="en-US" sz="3200" b="1" u="sng" dirty="0">
                <a:solidFill>
                  <a:srgbClr val="FFFFCC"/>
                </a:solidFill>
                <a:effectLst>
                  <a:outerShdw blurRad="38100" dist="38100" dir="2700000" algn="tl">
                    <a:srgbClr val="000000">
                      <a:alpha val="43137"/>
                    </a:srgbClr>
                  </a:outerShdw>
                </a:effectLst>
              </a:rPr>
              <a:t>Dispensational movement</a:t>
            </a:r>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4040063"/>
            <a:ext cx="8686800" cy="2132137"/>
          </a:xfrm>
          <a:prstGeom prst="rect">
            <a:avLst/>
          </a:prstGeom>
        </p:spPr>
      </p:pic>
    </p:spTree>
    <p:extLst>
      <p:ext uri="{BB962C8B-B14F-4D97-AF65-F5344CB8AC3E}">
        <p14:creationId xmlns:p14="http://schemas.microsoft.com/office/powerpoint/2010/main" val="4211343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0" y="228600"/>
            <a:ext cx="9029700" cy="8382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VII. Dispensationalism &amp; the Completed Revolution</a:t>
            </a:r>
          </a:p>
        </p:txBody>
      </p:sp>
      <p:sp>
        <p:nvSpPr>
          <p:cNvPr id="17411" name="Rectangle 7"/>
          <p:cNvSpPr>
            <a:spLocks noGrp="1" noChangeArrowheads="1"/>
          </p:cNvSpPr>
          <p:nvPr>
            <p:ph type="body" idx="1"/>
          </p:nvPr>
        </p:nvSpPr>
        <p:spPr>
          <a:xfrm>
            <a:off x="114300" y="1028700"/>
            <a:ext cx="8915400" cy="5676900"/>
          </a:xfrm>
        </p:spPr>
        <p:txBody>
          <a:bodyPr/>
          <a:lstStyle/>
          <a:p>
            <a:pPr marL="461963" indent="-461963" eaLnBrk="1" hangingPunct="1">
              <a:spcBef>
                <a:spcPts val="0"/>
              </a:spcBef>
              <a:spcAft>
                <a:spcPts val="1200"/>
              </a:spcAft>
              <a:buClr>
                <a:srgbClr val="FF66FF"/>
              </a:buClr>
              <a:buFont typeface="+mj-lt"/>
              <a:buAutoNum type="alphaUcPeriod" startAt="2"/>
            </a:pPr>
            <a:r>
              <a:rPr lang="en-US" altLang="en-US" sz="3200" b="1" u="sng" dirty="0">
                <a:solidFill>
                  <a:srgbClr val="FFFFCC"/>
                </a:solidFill>
                <a:effectLst>
                  <a:outerShdw blurRad="38100" dist="38100" dir="2700000" algn="tl">
                    <a:srgbClr val="000000">
                      <a:alpha val="43137"/>
                    </a:srgbClr>
                  </a:outerShdw>
                </a:effectLst>
              </a:rPr>
              <a:t>Dispensational movement</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19</a:t>
            </a:r>
            <a:r>
              <a:rPr lang="en-US" altLang="en-US" sz="3200" baseline="30000" dirty="0">
                <a:effectLst>
                  <a:outerShdw blurRad="38100" dist="38100" dir="2700000" algn="tl">
                    <a:srgbClr val="000000">
                      <a:alpha val="43137"/>
                    </a:srgbClr>
                  </a:outerShdw>
                </a:effectLst>
                <a:ea typeface="+mn-ea"/>
                <a:cs typeface="+mn-cs"/>
              </a:rPr>
              <a:t>th</a:t>
            </a:r>
            <a:r>
              <a:rPr lang="en-US" altLang="en-US" sz="3200" dirty="0">
                <a:effectLst>
                  <a:outerShdw blurRad="38100" dist="38100" dir="2700000" algn="tl">
                    <a:srgbClr val="000000">
                      <a:alpha val="43137"/>
                    </a:srgbClr>
                  </a:outerShdw>
                </a:effectLst>
                <a:ea typeface="+mn-ea"/>
                <a:cs typeface="+mn-cs"/>
              </a:rPr>
              <a:t> century</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Reformers’ hermeneutic</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Applied to the whole bible</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Retrieved key doctrines: Chiliasm, Israel-church distinction, </a:t>
            </a:r>
            <a:r>
              <a:rPr lang="en-US" altLang="en-US" sz="3200" dirty="0" err="1">
                <a:effectLst>
                  <a:outerShdw blurRad="38100" dist="38100" dir="2700000" algn="tl">
                    <a:srgbClr val="000000">
                      <a:alpha val="43137"/>
                    </a:srgbClr>
                  </a:outerShdw>
                </a:effectLst>
                <a:ea typeface="+mn-ea"/>
                <a:cs typeface="+mn-cs"/>
              </a:rPr>
              <a:t>Pretribulationalism</a:t>
            </a:r>
            <a:endParaRPr lang="en-US" altLang="en-US" sz="3200" dirty="0">
              <a:effectLst>
                <a:outerShdw blurRad="38100" dist="38100" dir="2700000" algn="tl">
                  <a:srgbClr val="000000">
                    <a:alpha val="43137"/>
                  </a:srgbClr>
                </a:outerShdw>
              </a:effectLst>
              <a:ea typeface="+mn-ea"/>
              <a:cs typeface="+mn-cs"/>
            </a:endParaRP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Curb on anti-Semitism and Geneva social experiments</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Key dispensational leaders</a:t>
            </a:r>
            <a:endParaRPr lang="en-US" altLang="en-US" sz="32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789477"/>
            <a:ext cx="3467100" cy="990600"/>
          </a:xfrm>
          <a:prstGeom prst="rect">
            <a:avLst/>
          </a:prstGeom>
        </p:spPr>
      </p:pic>
    </p:spTree>
    <p:extLst>
      <p:ext uri="{BB962C8B-B14F-4D97-AF65-F5344CB8AC3E}">
        <p14:creationId xmlns:p14="http://schemas.microsoft.com/office/powerpoint/2010/main" val="3325202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0" y="228600"/>
            <a:ext cx="9029700" cy="8382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VII. Dispensationalism &amp; the Completed Revolution</a:t>
            </a:r>
          </a:p>
        </p:txBody>
      </p:sp>
      <p:sp>
        <p:nvSpPr>
          <p:cNvPr id="17411" name="Rectangle 7"/>
          <p:cNvSpPr>
            <a:spLocks noGrp="1" noChangeArrowheads="1"/>
          </p:cNvSpPr>
          <p:nvPr>
            <p:ph type="body" idx="1"/>
          </p:nvPr>
        </p:nvSpPr>
        <p:spPr>
          <a:xfrm>
            <a:off x="114300" y="1028700"/>
            <a:ext cx="8915400" cy="5676900"/>
          </a:xfrm>
        </p:spPr>
        <p:txBody>
          <a:bodyPr/>
          <a:lstStyle/>
          <a:p>
            <a:pPr marL="461963" indent="-461963" eaLnBrk="1" hangingPunct="1">
              <a:spcBef>
                <a:spcPts val="0"/>
              </a:spcBef>
              <a:spcAft>
                <a:spcPts val="1200"/>
              </a:spcAft>
              <a:buClr>
                <a:srgbClr val="FF66FF"/>
              </a:buClr>
              <a:buFont typeface="+mj-lt"/>
              <a:buAutoNum type="alphaUcPeriod" startAt="2"/>
            </a:pPr>
            <a:r>
              <a:rPr lang="en-US" altLang="en-US" sz="3200" b="1" dirty="0">
                <a:solidFill>
                  <a:srgbClr val="FFFFCC"/>
                </a:solidFill>
                <a:effectLst>
                  <a:outerShdw blurRad="38100" dist="38100" dir="2700000" algn="tl">
                    <a:srgbClr val="000000">
                      <a:alpha val="43137"/>
                    </a:srgbClr>
                  </a:outerShdw>
                </a:effectLst>
              </a:rPr>
              <a:t>Dispensational movement</a:t>
            </a:r>
          </a:p>
          <a:p>
            <a:pPr marL="914400" lvl="2" indent="-457200" eaLnBrk="1" hangingPunct="1">
              <a:spcBef>
                <a:spcPts val="0"/>
              </a:spcBef>
              <a:spcAft>
                <a:spcPts val="1200"/>
              </a:spcAft>
              <a:buClr>
                <a:srgbClr val="92D050"/>
              </a:buClr>
            </a:pPr>
            <a:r>
              <a:rPr lang="en-US" altLang="en-US" sz="3200" b="1" u="sng" dirty="0">
                <a:solidFill>
                  <a:srgbClr val="FFFFCC"/>
                </a:solidFill>
                <a:effectLst>
                  <a:outerShdw blurRad="38100" dist="38100" dir="2700000" algn="tl">
                    <a:srgbClr val="000000">
                      <a:alpha val="43137"/>
                    </a:srgbClr>
                  </a:outerShdw>
                </a:effectLst>
                <a:ea typeface="+mn-ea"/>
                <a:cs typeface="+mn-cs"/>
              </a:rPr>
              <a:t>19</a:t>
            </a:r>
            <a:r>
              <a:rPr lang="en-US" altLang="en-US" sz="3200" b="1" u="sng" baseline="30000" dirty="0">
                <a:solidFill>
                  <a:srgbClr val="FFFFCC"/>
                </a:solidFill>
                <a:effectLst>
                  <a:outerShdw blurRad="38100" dist="38100" dir="2700000" algn="tl">
                    <a:srgbClr val="000000">
                      <a:alpha val="43137"/>
                    </a:srgbClr>
                  </a:outerShdw>
                </a:effectLst>
                <a:ea typeface="+mn-ea"/>
                <a:cs typeface="+mn-cs"/>
              </a:rPr>
              <a:t>th</a:t>
            </a:r>
            <a:r>
              <a:rPr lang="en-US" altLang="en-US" sz="3200" b="1" u="sng" dirty="0">
                <a:solidFill>
                  <a:srgbClr val="FFFFCC"/>
                </a:solidFill>
                <a:effectLst>
                  <a:outerShdw blurRad="38100" dist="38100" dir="2700000" algn="tl">
                    <a:srgbClr val="000000">
                      <a:alpha val="43137"/>
                    </a:srgbClr>
                  </a:outerShdw>
                </a:effectLst>
                <a:ea typeface="+mn-ea"/>
                <a:cs typeface="+mn-cs"/>
              </a:rPr>
              <a:t> century</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Reformers’ hermeneutic</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Applied to the whole bible</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Retrieved key doctrines: Chiliasm, Israel-church distinction, </a:t>
            </a:r>
            <a:r>
              <a:rPr lang="en-US" altLang="en-US" sz="3200" dirty="0" err="1">
                <a:effectLst>
                  <a:outerShdw blurRad="38100" dist="38100" dir="2700000" algn="tl">
                    <a:srgbClr val="000000">
                      <a:alpha val="43137"/>
                    </a:srgbClr>
                  </a:outerShdw>
                </a:effectLst>
                <a:ea typeface="+mn-ea"/>
                <a:cs typeface="+mn-cs"/>
              </a:rPr>
              <a:t>Pretribulationalism</a:t>
            </a:r>
            <a:endParaRPr lang="en-US" altLang="en-US" sz="3200" dirty="0">
              <a:effectLst>
                <a:outerShdw blurRad="38100" dist="38100" dir="2700000" algn="tl">
                  <a:srgbClr val="000000">
                    <a:alpha val="43137"/>
                  </a:srgbClr>
                </a:outerShdw>
              </a:effectLst>
              <a:ea typeface="+mn-ea"/>
              <a:cs typeface="+mn-cs"/>
            </a:endParaRP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Curb on anti-Semitism and Geneva social experiments</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Key dispensational leaders</a:t>
            </a:r>
            <a:endParaRPr lang="en-US" altLang="en-US" sz="32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789477"/>
            <a:ext cx="3467100" cy="990600"/>
          </a:xfrm>
          <a:prstGeom prst="rect">
            <a:avLst/>
          </a:prstGeom>
        </p:spPr>
      </p:pic>
    </p:spTree>
    <p:extLst>
      <p:ext uri="{BB962C8B-B14F-4D97-AF65-F5344CB8AC3E}">
        <p14:creationId xmlns:p14="http://schemas.microsoft.com/office/powerpoint/2010/main" val="1724690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0" y="228600"/>
            <a:ext cx="9029700" cy="8382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VII. Dispensationalism &amp; the Completed Revolution</a:t>
            </a:r>
          </a:p>
        </p:txBody>
      </p:sp>
      <p:sp>
        <p:nvSpPr>
          <p:cNvPr id="17411" name="Rectangle 7"/>
          <p:cNvSpPr>
            <a:spLocks noGrp="1" noChangeArrowheads="1"/>
          </p:cNvSpPr>
          <p:nvPr>
            <p:ph type="body" idx="1"/>
          </p:nvPr>
        </p:nvSpPr>
        <p:spPr>
          <a:xfrm>
            <a:off x="114300" y="1028700"/>
            <a:ext cx="8915400" cy="5676900"/>
          </a:xfrm>
        </p:spPr>
        <p:txBody>
          <a:bodyPr/>
          <a:lstStyle/>
          <a:p>
            <a:pPr marL="461963" indent="-461963" eaLnBrk="1" hangingPunct="1">
              <a:spcBef>
                <a:spcPts val="0"/>
              </a:spcBef>
              <a:spcAft>
                <a:spcPts val="1200"/>
              </a:spcAft>
              <a:buClr>
                <a:srgbClr val="FF66FF"/>
              </a:buClr>
              <a:buFont typeface="+mj-lt"/>
              <a:buAutoNum type="alphaUcPeriod" startAt="2"/>
            </a:pPr>
            <a:r>
              <a:rPr lang="en-US" altLang="en-US" sz="3200" b="1" dirty="0">
                <a:solidFill>
                  <a:srgbClr val="FFFFCC"/>
                </a:solidFill>
                <a:effectLst>
                  <a:outerShdw blurRad="38100" dist="38100" dir="2700000" algn="tl">
                    <a:srgbClr val="000000">
                      <a:alpha val="43137"/>
                    </a:srgbClr>
                  </a:outerShdw>
                </a:effectLst>
              </a:rPr>
              <a:t>Dispensational movement</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19</a:t>
            </a:r>
            <a:r>
              <a:rPr lang="en-US" altLang="en-US" sz="3200" baseline="30000" dirty="0">
                <a:effectLst>
                  <a:outerShdw blurRad="38100" dist="38100" dir="2700000" algn="tl">
                    <a:srgbClr val="000000">
                      <a:alpha val="43137"/>
                    </a:srgbClr>
                  </a:outerShdw>
                </a:effectLst>
                <a:ea typeface="+mn-ea"/>
                <a:cs typeface="+mn-cs"/>
              </a:rPr>
              <a:t>th</a:t>
            </a:r>
            <a:r>
              <a:rPr lang="en-US" altLang="en-US" sz="3200" dirty="0">
                <a:effectLst>
                  <a:outerShdw blurRad="38100" dist="38100" dir="2700000" algn="tl">
                    <a:srgbClr val="000000">
                      <a:alpha val="43137"/>
                    </a:srgbClr>
                  </a:outerShdw>
                </a:effectLst>
                <a:ea typeface="+mn-ea"/>
                <a:cs typeface="+mn-cs"/>
              </a:rPr>
              <a:t> century</a:t>
            </a:r>
          </a:p>
          <a:p>
            <a:pPr marL="914400" lvl="2" indent="-457200" eaLnBrk="1" hangingPunct="1">
              <a:spcBef>
                <a:spcPts val="0"/>
              </a:spcBef>
              <a:spcAft>
                <a:spcPts val="1200"/>
              </a:spcAft>
              <a:buClr>
                <a:srgbClr val="92D050"/>
              </a:buClr>
            </a:pPr>
            <a:r>
              <a:rPr lang="en-US" altLang="en-US" sz="3200" b="1" u="sng" dirty="0">
                <a:solidFill>
                  <a:srgbClr val="FFFFCC"/>
                </a:solidFill>
                <a:effectLst>
                  <a:outerShdw blurRad="38100" dist="38100" dir="2700000" algn="tl">
                    <a:srgbClr val="000000">
                      <a:alpha val="43137"/>
                    </a:srgbClr>
                  </a:outerShdw>
                </a:effectLst>
                <a:ea typeface="+mn-ea"/>
                <a:cs typeface="+mn-cs"/>
              </a:rPr>
              <a:t>Reformers’ hermeneutic</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Applied to the whole bible</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Retrieved key doctrines: Chiliasm, Israel-church distinction, </a:t>
            </a:r>
            <a:r>
              <a:rPr lang="en-US" altLang="en-US" sz="3200" dirty="0" err="1">
                <a:effectLst>
                  <a:outerShdw blurRad="38100" dist="38100" dir="2700000" algn="tl">
                    <a:srgbClr val="000000">
                      <a:alpha val="43137"/>
                    </a:srgbClr>
                  </a:outerShdw>
                </a:effectLst>
                <a:ea typeface="+mn-ea"/>
                <a:cs typeface="+mn-cs"/>
              </a:rPr>
              <a:t>Pretribulationalism</a:t>
            </a:r>
            <a:endParaRPr lang="en-US" altLang="en-US" sz="3200" dirty="0">
              <a:effectLst>
                <a:outerShdw blurRad="38100" dist="38100" dir="2700000" algn="tl">
                  <a:srgbClr val="000000">
                    <a:alpha val="43137"/>
                  </a:srgbClr>
                </a:outerShdw>
              </a:effectLst>
              <a:ea typeface="+mn-ea"/>
              <a:cs typeface="+mn-cs"/>
            </a:endParaRP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Curb on anti-Semitism and Geneva social experiments</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Key dispensational leaders</a:t>
            </a:r>
            <a:endParaRPr lang="en-US" altLang="en-US" sz="32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789477"/>
            <a:ext cx="3467100" cy="990600"/>
          </a:xfrm>
          <a:prstGeom prst="rect">
            <a:avLst/>
          </a:prstGeom>
        </p:spPr>
      </p:pic>
    </p:spTree>
    <p:extLst>
      <p:ext uri="{BB962C8B-B14F-4D97-AF65-F5344CB8AC3E}">
        <p14:creationId xmlns:p14="http://schemas.microsoft.com/office/powerpoint/2010/main" val="2727456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0" y="228600"/>
            <a:ext cx="9029700" cy="8382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VII. Dispensationalism &amp; the Completed Revolution</a:t>
            </a:r>
          </a:p>
        </p:txBody>
      </p:sp>
      <p:sp>
        <p:nvSpPr>
          <p:cNvPr id="17411" name="Rectangle 7"/>
          <p:cNvSpPr>
            <a:spLocks noGrp="1" noChangeArrowheads="1"/>
          </p:cNvSpPr>
          <p:nvPr>
            <p:ph type="body" idx="1"/>
          </p:nvPr>
        </p:nvSpPr>
        <p:spPr>
          <a:xfrm>
            <a:off x="114300" y="1028700"/>
            <a:ext cx="8915400" cy="5676900"/>
          </a:xfrm>
        </p:spPr>
        <p:txBody>
          <a:bodyPr/>
          <a:lstStyle/>
          <a:p>
            <a:pPr marL="461963" indent="-461963" eaLnBrk="1" hangingPunct="1">
              <a:spcBef>
                <a:spcPts val="0"/>
              </a:spcBef>
              <a:spcAft>
                <a:spcPts val="1200"/>
              </a:spcAft>
              <a:buClr>
                <a:srgbClr val="FF66FF"/>
              </a:buClr>
              <a:buFont typeface="+mj-lt"/>
              <a:buAutoNum type="alphaUcPeriod" startAt="2"/>
            </a:pPr>
            <a:r>
              <a:rPr lang="en-US" altLang="en-US" sz="3200" b="1" dirty="0">
                <a:solidFill>
                  <a:srgbClr val="FFFFCC"/>
                </a:solidFill>
                <a:effectLst>
                  <a:outerShdw blurRad="38100" dist="38100" dir="2700000" algn="tl">
                    <a:srgbClr val="000000">
                      <a:alpha val="43137"/>
                    </a:srgbClr>
                  </a:outerShdw>
                </a:effectLst>
              </a:rPr>
              <a:t>Dispensational movement</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19</a:t>
            </a:r>
            <a:r>
              <a:rPr lang="en-US" altLang="en-US" sz="3200" baseline="30000" dirty="0">
                <a:effectLst>
                  <a:outerShdw blurRad="38100" dist="38100" dir="2700000" algn="tl">
                    <a:srgbClr val="000000">
                      <a:alpha val="43137"/>
                    </a:srgbClr>
                  </a:outerShdw>
                </a:effectLst>
                <a:ea typeface="+mn-ea"/>
                <a:cs typeface="+mn-cs"/>
              </a:rPr>
              <a:t>th</a:t>
            </a:r>
            <a:r>
              <a:rPr lang="en-US" altLang="en-US" sz="3200" dirty="0">
                <a:effectLst>
                  <a:outerShdw blurRad="38100" dist="38100" dir="2700000" algn="tl">
                    <a:srgbClr val="000000">
                      <a:alpha val="43137"/>
                    </a:srgbClr>
                  </a:outerShdw>
                </a:effectLst>
                <a:ea typeface="+mn-ea"/>
                <a:cs typeface="+mn-cs"/>
              </a:rPr>
              <a:t> century</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Reformers’ hermeneutic</a:t>
            </a:r>
          </a:p>
          <a:p>
            <a:pPr marL="914400" lvl="2" indent="-457200" eaLnBrk="1" hangingPunct="1">
              <a:spcBef>
                <a:spcPts val="0"/>
              </a:spcBef>
              <a:spcAft>
                <a:spcPts val="1200"/>
              </a:spcAft>
              <a:buClr>
                <a:srgbClr val="92D050"/>
              </a:buClr>
            </a:pPr>
            <a:r>
              <a:rPr lang="en-US" altLang="en-US" sz="3200" b="1" u="sng" dirty="0">
                <a:solidFill>
                  <a:srgbClr val="FFFFCC"/>
                </a:solidFill>
                <a:effectLst>
                  <a:outerShdw blurRad="38100" dist="38100" dir="2700000" algn="tl">
                    <a:srgbClr val="000000">
                      <a:alpha val="43137"/>
                    </a:srgbClr>
                  </a:outerShdw>
                </a:effectLst>
                <a:ea typeface="+mn-ea"/>
                <a:cs typeface="+mn-cs"/>
              </a:rPr>
              <a:t>Applied to the whole bible</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Retrieved key doctrines: Chiliasm, Israel-church distinction, </a:t>
            </a:r>
            <a:r>
              <a:rPr lang="en-US" altLang="en-US" sz="3200" dirty="0" err="1">
                <a:effectLst>
                  <a:outerShdw blurRad="38100" dist="38100" dir="2700000" algn="tl">
                    <a:srgbClr val="000000">
                      <a:alpha val="43137"/>
                    </a:srgbClr>
                  </a:outerShdw>
                </a:effectLst>
                <a:ea typeface="+mn-ea"/>
                <a:cs typeface="+mn-cs"/>
              </a:rPr>
              <a:t>Pretribulationalism</a:t>
            </a:r>
            <a:endParaRPr lang="en-US" altLang="en-US" sz="3200" dirty="0">
              <a:effectLst>
                <a:outerShdw blurRad="38100" dist="38100" dir="2700000" algn="tl">
                  <a:srgbClr val="000000">
                    <a:alpha val="43137"/>
                  </a:srgbClr>
                </a:outerShdw>
              </a:effectLst>
              <a:ea typeface="+mn-ea"/>
              <a:cs typeface="+mn-cs"/>
            </a:endParaRP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Curb on anti-Semitism and Geneva social experiments</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Key dispensational leaders</a:t>
            </a:r>
            <a:endParaRPr lang="en-US" altLang="en-US" sz="32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789477"/>
            <a:ext cx="3467100" cy="990600"/>
          </a:xfrm>
          <a:prstGeom prst="rect">
            <a:avLst/>
          </a:prstGeom>
        </p:spPr>
      </p:pic>
    </p:spTree>
    <p:extLst>
      <p:ext uri="{BB962C8B-B14F-4D97-AF65-F5344CB8AC3E}">
        <p14:creationId xmlns:p14="http://schemas.microsoft.com/office/powerpoint/2010/main" val="1730974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0" y="228600"/>
            <a:ext cx="6096000" cy="1143000"/>
          </a:xfrm>
        </p:spPr>
        <p:txBody>
          <a:bodyPr/>
          <a:lstStyle/>
          <a:p>
            <a:pPr algn="ctr" eaLnBrk="1" hangingPunct="1"/>
            <a:r>
              <a:rPr lang="en-US" altLang="en-US" b="0" dirty="0">
                <a:solidFill>
                  <a:srgbClr val="00FFFF"/>
                </a:solidFill>
                <a:effectLst>
                  <a:outerShdw blurRad="38100" dist="38100" dir="2700000" algn="tl">
                    <a:srgbClr val="000000">
                      <a:alpha val="43137"/>
                    </a:srgbClr>
                  </a:outerShdw>
                </a:effectLst>
              </a:rPr>
              <a:t>Literal</a:t>
            </a:r>
          </a:p>
        </p:txBody>
      </p:sp>
      <p:sp>
        <p:nvSpPr>
          <p:cNvPr id="7171" name="Content Placeholder 2"/>
          <p:cNvSpPr>
            <a:spLocks noGrp="1"/>
          </p:cNvSpPr>
          <p:nvPr>
            <p:ph idx="1"/>
          </p:nvPr>
        </p:nvSpPr>
        <p:spPr>
          <a:xfrm>
            <a:off x="2667000" y="1676400"/>
            <a:ext cx="6324600" cy="3190875"/>
          </a:xfrm>
        </p:spPr>
        <p:txBody>
          <a:bodyPr/>
          <a:lstStyle/>
          <a:p>
            <a:pPr marL="0" indent="0" algn="just" eaLnBrk="1" hangingPunct="1">
              <a:buFont typeface="Wingdings" panose="05000000000000000000" pitchFamily="2" charset="2"/>
              <a:buNone/>
              <a:defRPr/>
            </a:pPr>
            <a:r>
              <a:rPr lang="en-US" sz="3600" dirty="0"/>
              <a:t>“A literal hermeneutic attaches to every word the same meaning that it would have in </a:t>
            </a:r>
            <a:r>
              <a:rPr lang="en-US" sz="3600" b="1" u="sng" dirty="0">
                <a:solidFill>
                  <a:schemeClr val="tx2"/>
                </a:solidFill>
              </a:rPr>
              <a:t>normal usage</a:t>
            </a:r>
            <a:r>
              <a:rPr lang="en-US" sz="3600" dirty="0"/>
              <a:t>, whether employed in speaking, writing, or thinking.”</a:t>
            </a:r>
          </a:p>
        </p:txBody>
      </p:sp>
      <p:sp>
        <p:nvSpPr>
          <p:cNvPr id="27652" name="TextBox 3"/>
          <p:cNvSpPr txBox="1">
            <a:spLocks noChangeArrowheads="1"/>
          </p:cNvSpPr>
          <p:nvPr/>
        </p:nvSpPr>
        <p:spPr bwMode="auto">
          <a:xfrm>
            <a:off x="1676400" y="6324600"/>
            <a:ext cx="15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653" name="TextBox 4"/>
          <p:cNvSpPr txBox="1">
            <a:spLocks noChangeArrowheads="1"/>
          </p:cNvSpPr>
          <p:nvPr/>
        </p:nvSpPr>
        <p:spPr bwMode="auto">
          <a:xfrm>
            <a:off x="990600" y="62484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dirty="0">
                <a:latin typeface="Calibri" panose="020F0502020204030204" pitchFamily="34" charset="0"/>
              </a:rPr>
              <a:t> </a:t>
            </a:r>
            <a:r>
              <a:rPr lang="en-US" altLang="en-US" sz="1400" dirty="0">
                <a:latin typeface="Calibri" panose="020F0502020204030204" pitchFamily="34" charset="0"/>
              </a:rPr>
              <a:t>Bernard, </a:t>
            </a:r>
            <a:r>
              <a:rPr lang="en-US" altLang="en-US" sz="1400" i="1" dirty="0">
                <a:latin typeface="Calibri" panose="020F0502020204030204" pitchFamily="34" charset="0"/>
              </a:rPr>
              <a:t>Ramm, Protestant Biblical Interpretation </a:t>
            </a:r>
            <a:r>
              <a:rPr lang="en-US" altLang="en-US" sz="1400" dirty="0">
                <a:latin typeface="Calibri" panose="020F0502020204030204" pitchFamily="34" charset="0"/>
              </a:rPr>
              <a:t>(Boston: W.A. Wilde, 1956), 89-92.</a:t>
            </a:r>
          </a:p>
        </p:txBody>
      </p:sp>
      <p:pic>
        <p:nvPicPr>
          <p:cNvPr id="27654"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676400"/>
            <a:ext cx="21526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262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914400"/>
            <a:ext cx="8365067" cy="4705350"/>
          </a:xfrm>
          <a:prstGeom prst="rect">
            <a:avLst/>
          </a:prstGeom>
          <a:ln w="76200">
            <a:solidFill>
              <a:srgbClr val="FF0000"/>
            </a:solidFill>
          </a:ln>
        </p:spPr>
      </p:pic>
    </p:spTree>
    <p:extLst>
      <p:ext uri="{BB962C8B-B14F-4D97-AF65-F5344CB8AC3E}">
        <p14:creationId xmlns:p14="http://schemas.microsoft.com/office/powerpoint/2010/main" val="1889364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4D0B00-C654-4347-B1FB-3F8A1FEA169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05000" y="152400"/>
            <a:ext cx="5938325" cy="6465395"/>
          </a:xfrm>
          <a:prstGeom prst="rect">
            <a:avLst/>
          </a:prstGeom>
        </p:spPr>
      </p:pic>
    </p:spTree>
    <p:extLst>
      <p:ext uri="{BB962C8B-B14F-4D97-AF65-F5344CB8AC3E}">
        <p14:creationId xmlns:p14="http://schemas.microsoft.com/office/powerpoint/2010/main" val="2561788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209800" y="1600200"/>
            <a:ext cx="6629400" cy="3200400"/>
          </a:xfrm>
        </p:spPr>
        <p:txBody>
          <a:bodyPr/>
          <a:lstStyle/>
          <a:p>
            <a:pPr marL="0" indent="0" algn="just" eaLnBrk="1" hangingPunct="1">
              <a:buFontTx/>
              <a:buNone/>
              <a:defRPr/>
            </a:pPr>
            <a:r>
              <a:rPr lang="en-US" sz="3600" dirty="0">
                <a:cs typeface="Calibri" panose="020F0502020204030204" pitchFamily="34" charset="0"/>
              </a:rPr>
              <a:t>Literal interpretation “…might also be called plain interpretation so that no one receives the mistaken notion that the literal principle rules out </a:t>
            </a:r>
            <a:r>
              <a:rPr lang="en-US" sz="3600" b="1" u="sng" dirty="0">
                <a:solidFill>
                  <a:srgbClr val="FFFFCC"/>
                </a:solidFill>
                <a:cs typeface="Calibri" panose="020F0502020204030204" pitchFamily="34" charset="0"/>
              </a:rPr>
              <a:t>figures of speech</a:t>
            </a:r>
            <a:r>
              <a:rPr lang="en-US" sz="3600" dirty="0">
                <a:cs typeface="Calibri" panose="020F0502020204030204" pitchFamily="34" charset="0"/>
              </a:rPr>
              <a:t>.”</a:t>
            </a:r>
            <a:r>
              <a:rPr lang="en-US" sz="3600" dirty="0"/>
              <a:t> </a:t>
            </a: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752600"/>
            <a:ext cx="1763714"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524000" y="228600"/>
            <a:ext cx="6096000" cy="1143000"/>
          </a:xfrm>
        </p:spPr>
        <p:txBody>
          <a:bodyPr/>
          <a:lstStyle/>
          <a:p>
            <a:pPr lvl="0" algn="ctr" eaLnBrk="1" hangingPunct="1">
              <a:lnSpc>
                <a:spcPct val="100000"/>
              </a:lnSpc>
              <a:spcAft>
                <a:spcPts val="600"/>
              </a:spcAft>
            </a:pPr>
            <a:r>
              <a:rPr lang="en-US" altLang="en-US" sz="3600" b="0" kern="1200" dirty="0">
                <a:solidFill>
                  <a:srgbClr val="00FFFF"/>
                </a:solidFill>
                <a:effectLst>
                  <a:outerShdw blurRad="38100" dist="38100" dir="2700000" algn="tl">
                    <a:srgbClr val="000000">
                      <a:alpha val="43137"/>
                    </a:srgbClr>
                  </a:outerShdw>
                </a:effectLst>
                <a:ea typeface="+mn-ea"/>
                <a:cs typeface="+mn-cs"/>
              </a:rPr>
              <a:t>Charles Ryrie</a:t>
            </a:r>
            <a:br>
              <a:rPr lang="en-US" altLang="en-US" sz="3600" b="0" kern="1200" dirty="0">
                <a:solidFill>
                  <a:srgbClr val="00FFFF"/>
                </a:solidFill>
                <a:effectLst>
                  <a:outerShdw blurRad="38100" dist="38100" dir="2700000" algn="tl">
                    <a:srgbClr val="000000">
                      <a:alpha val="43137"/>
                    </a:srgbClr>
                  </a:outerShdw>
                </a:effectLst>
                <a:ea typeface="+mn-ea"/>
                <a:cs typeface="+mn-cs"/>
              </a:rPr>
            </a:br>
            <a:r>
              <a:rPr lang="en-US" altLang="en-US" sz="2000" b="0" i="1" kern="1200" dirty="0">
                <a:solidFill>
                  <a:srgbClr val="FFFFFF"/>
                </a:solidFill>
                <a:ea typeface="+mn-ea"/>
                <a:cs typeface="+mn-cs"/>
              </a:rPr>
              <a:t>Dispensationalism</a:t>
            </a:r>
            <a:r>
              <a:rPr lang="en-US" altLang="en-US" sz="2000" b="0" kern="1200" dirty="0">
                <a:solidFill>
                  <a:srgbClr val="FFFFFF"/>
                </a:solidFill>
                <a:ea typeface="+mn-ea"/>
                <a:cs typeface="+mn-cs"/>
              </a:rPr>
              <a:t> (Chicago: Moody Press, 1965), 86.</a:t>
            </a:r>
            <a:endParaRPr lang="en-US" altLang="en-US" b="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923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1B9A7404-99D6-4872-88DF-DFA597673E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6505EBB1-0726-419C-B1B3-80B11D5BDF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pPr algn="ctr"/>
            <a:r>
              <a:rPr lang="en-US" sz="3600" b="0" kern="1200" dirty="0">
                <a:solidFill>
                  <a:srgbClr val="00FFFF"/>
                </a:solidFill>
                <a:effectLst>
                  <a:outerShdw blurRad="38100" dist="38100" dir="2700000" algn="tl">
                    <a:srgbClr val="000000">
                      <a:alpha val="43137"/>
                    </a:srgbClr>
                  </a:outerShdw>
                </a:effectLst>
                <a:ea typeface="+mn-ea"/>
                <a:cs typeface="+mn-cs"/>
              </a:rPr>
              <a:t>E.W. Bullinger (1837‒1913)</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6925" y="1600200"/>
            <a:ext cx="3028550" cy="36576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0" y="1371600"/>
            <a:ext cx="3029974" cy="4114800"/>
          </a:xfrm>
          <a:prstGeom prst="rect">
            <a:avLst/>
          </a:prstGeom>
        </p:spPr>
      </p:pic>
    </p:spTree>
    <p:extLst>
      <p:ext uri="{BB962C8B-B14F-4D97-AF65-F5344CB8AC3E}">
        <p14:creationId xmlns:p14="http://schemas.microsoft.com/office/powerpoint/2010/main" val="630559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0112" y="624597"/>
            <a:ext cx="7943776" cy="5608806"/>
          </a:xfrm>
          <a:prstGeom prst="rect">
            <a:avLst/>
          </a:prstGeom>
        </p:spPr>
      </p:pic>
    </p:spTree>
    <p:extLst>
      <p:ext uri="{BB962C8B-B14F-4D97-AF65-F5344CB8AC3E}">
        <p14:creationId xmlns:p14="http://schemas.microsoft.com/office/powerpoint/2010/main" val="1972051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a:xfrm>
            <a:off x="2438400" y="228600"/>
            <a:ext cx="4267200" cy="801688"/>
          </a:xfrm>
        </p:spPr>
        <p:txBody>
          <a:bodyPr/>
          <a:lstStyle/>
          <a:p>
            <a:pPr algn="ctr"/>
            <a:r>
              <a:rPr lang="en-US" altLang="en-US" sz="4000" b="0" kern="1200" dirty="0">
                <a:solidFill>
                  <a:srgbClr val="00FFFF"/>
                </a:solidFill>
                <a:effectLst>
                  <a:outerShdw blurRad="38100" dist="38100" dir="2700000" algn="tl">
                    <a:srgbClr val="000000">
                      <a:alpha val="43137"/>
                    </a:srgbClr>
                  </a:outerShdw>
                </a:effectLst>
                <a:ea typeface="+mn-ea"/>
                <a:cs typeface="+mn-cs"/>
              </a:rPr>
              <a:t>Galatians 4:24</a:t>
            </a:r>
          </a:p>
        </p:txBody>
      </p:sp>
      <p:sp>
        <p:nvSpPr>
          <p:cNvPr id="27650" name="Rectangle 3"/>
          <p:cNvSpPr>
            <a:spLocks noGrp="1"/>
          </p:cNvSpPr>
          <p:nvPr>
            <p:ph type="body" idx="4294967295"/>
          </p:nvPr>
        </p:nvSpPr>
        <p:spPr>
          <a:xfrm>
            <a:off x="2286000" y="1143000"/>
            <a:ext cx="6553200" cy="3048000"/>
          </a:xfrm>
        </p:spPr>
        <p:txBody>
          <a:bodyPr/>
          <a:lstStyle/>
          <a:p>
            <a:pPr marL="0" indent="0" algn="just">
              <a:buFont typeface="Wingdings" panose="05000000000000000000" pitchFamily="2" charset="2"/>
              <a:buNone/>
              <a:defRPr/>
            </a:pPr>
            <a:r>
              <a:rPr lang="en-US" sz="3600" dirty="0">
                <a:effectLst>
                  <a:outerShdw blurRad="38100" dist="38100" dir="2700000" algn="tl">
                    <a:srgbClr val="000000">
                      <a:alpha val="43137"/>
                    </a:srgbClr>
                  </a:outerShdw>
                </a:effectLst>
              </a:rPr>
              <a:t>“This is </a:t>
            </a:r>
            <a:r>
              <a:rPr lang="en-US" sz="3600" b="1" u="sng" dirty="0">
                <a:solidFill>
                  <a:srgbClr val="FFFFCC"/>
                </a:solidFill>
                <a:effectLst>
                  <a:outerShdw blurRad="38100" dist="38100" dir="2700000" algn="tl">
                    <a:srgbClr val="000000">
                      <a:alpha val="43137"/>
                    </a:srgbClr>
                  </a:outerShdw>
                </a:effectLst>
              </a:rPr>
              <a:t>allegorically speaking</a:t>
            </a:r>
            <a:r>
              <a:rPr lang="en-US" sz="3600" dirty="0">
                <a:effectLst>
                  <a:outerShdw blurRad="38100" dist="38100" dir="2700000" algn="tl">
                    <a:srgbClr val="000000">
                      <a:alpha val="43137"/>
                    </a:srgbClr>
                  </a:outerShdw>
                </a:effectLst>
              </a:rPr>
              <a:t>, for these </a:t>
            </a:r>
            <a:r>
              <a:rPr lang="en-US" sz="3600" i="1" dirty="0">
                <a:effectLst>
                  <a:outerShdw blurRad="38100" dist="38100" dir="2700000" algn="tl">
                    <a:srgbClr val="000000">
                      <a:alpha val="43137"/>
                    </a:srgbClr>
                  </a:outerShdw>
                </a:effectLst>
              </a:rPr>
              <a:t>women</a:t>
            </a:r>
            <a:r>
              <a:rPr lang="en-US" sz="3600" dirty="0">
                <a:effectLst>
                  <a:outerShdw blurRad="38100" dist="38100" dir="2700000" algn="tl">
                    <a:srgbClr val="000000">
                      <a:alpha val="43137"/>
                    </a:srgbClr>
                  </a:outerShdw>
                </a:effectLst>
              </a:rPr>
              <a:t> are two covenants: one </a:t>
            </a:r>
            <a:r>
              <a:rPr lang="en-US" sz="3600" i="1" dirty="0">
                <a:effectLst>
                  <a:outerShdw blurRad="38100" dist="38100" dir="2700000" algn="tl">
                    <a:srgbClr val="000000">
                      <a:alpha val="43137"/>
                    </a:srgbClr>
                  </a:outerShdw>
                </a:effectLst>
              </a:rPr>
              <a:t>proceeding</a:t>
            </a:r>
            <a:r>
              <a:rPr lang="en-US" sz="3600" dirty="0">
                <a:effectLst>
                  <a:outerShdw blurRad="38100" dist="38100" dir="2700000" algn="tl">
                    <a:srgbClr val="000000">
                      <a:alpha val="43137"/>
                    </a:srgbClr>
                  </a:outerShdw>
                </a:effectLst>
              </a:rPr>
              <a:t> from Mount Sinai bearing children who are to be slaves; she is Hagar.”</a:t>
            </a:r>
            <a:endParaRPr lang="en-US" sz="3600" dirty="0">
              <a:effectLst>
                <a:outerShdw blurRad="38100" dist="38100" dir="2700000" algn="tl">
                  <a:srgbClr val="000000">
                    <a:alpha val="43137"/>
                  </a:srgbClr>
                </a:outerShdw>
              </a:effectLst>
              <a:cs typeface="Calibri" panose="020F0502020204030204" pitchFamily="34" charset="0"/>
            </a:endParaRPr>
          </a:p>
        </p:txBody>
      </p:sp>
      <p:pic>
        <p:nvPicPr>
          <p:cNvPr id="31748" name="Picture 2" descr="https://solzemli.files.wordpress.com/2010/03/saint_paul_theapostl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1086" y="1295400"/>
            <a:ext cx="1716314"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411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2286000" y="228600"/>
            <a:ext cx="4572000" cy="801688"/>
          </a:xfrm>
        </p:spPr>
        <p:txBody>
          <a:bodyPr/>
          <a:lstStyle/>
          <a:p>
            <a:pPr algn="ctr"/>
            <a:r>
              <a:rPr lang="en-US" altLang="en-US" sz="4000" b="0" kern="1200" dirty="0">
                <a:solidFill>
                  <a:srgbClr val="00FFFF"/>
                </a:solidFill>
                <a:effectLst>
                  <a:outerShdw blurRad="38100" dist="38100" dir="2700000" algn="tl">
                    <a:srgbClr val="000000">
                      <a:alpha val="43137"/>
                    </a:srgbClr>
                  </a:outerShdw>
                </a:effectLst>
                <a:ea typeface="+mn-ea"/>
                <a:cs typeface="+mn-cs"/>
              </a:rPr>
              <a:t>Revelation 11:8</a:t>
            </a:r>
          </a:p>
        </p:txBody>
      </p:sp>
      <p:sp>
        <p:nvSpPr>
          <p:cNvPr id="2" name="Rectangle 3"/>
          <p:cNvSpPr>
            <a:spLocks noGrp="1"/>
          </p:cNvSpPr>
          <p:nvPr>
            <p:ph type="body" idx="4294967295"/>
          </p:nvPr>
        </p:nvSpPr>
        <p:spPr>
          <a:xfrm>
            <a:off x="3048000" y="1143000"/>
            <a:ext cx="5867400" cy="3454400"/>
          </a:xfrm>
        </p:spPr>
        <p:txBody>
          <a:bodyPr/>
          <a:lstStyle/>
          <a:p>
            <a:pPr marL="0" indent="0">
              <a:buFont typeface="Wingdings" panose="05000000000000000000" pitchFamily="2" charset="2"/>
              <a:buNone/>
              <a:defRPr/>
            </a:pPr>
            <a:r>
              <a:rPr lang="en-US" sz="3600" dirty="0"/>
              <a:t>“And their dead bodies </a:t>
            </a:r>
            <a:r>
              <a:rPr lang="en-US" sz="3600" i="1" dirty="0"/>
              <a:t>will lie</a:t>
            </a:r>
            <a:r>
              <a:rPr lang="en-US" sz="3600" dirty="0"/>
              <a:t> in the street of the great city which </a:t>
            </a:r>
            <a:r>
              <a:rPr lang="en-US" sz="3600" b="1" u="sng" dirty="0">
                <a:solidFill>
                  <a:srgbClr val="FFFFCC"/>
                </a:solidFill>
                <a:effectLst>
                  <a:outerShdw blurRad="38100" dist="38100" dir="2700000" algn="tl">
                    <a:srgbClr val="000000">
                      <a:alpha val="43137"/>
                    </a:srgbClr>
                  </a:outerShdw>
                </a:effectLst>
              </a:rPr>
              <a:t>mystically is called</a:t>
            </a:r>
            <a:r>
              <a:rPr lang="en-US" sz="3600" dirty="0"/>
              <a:t> Sodom and Egypt, where also their Lord was crucified.”</a:t>
            </a:r>
            <a:endParaRPr lang="en-US" sz="3600" dirty="0">
              <a:cs typeface="Calibri" panose="020F0502020204030204" pitchFamily="34" charset="0"/>
            </a:endParaRPr>
          </a:p>
        </p:txBody>
      </p:sp>
      <p:pic>
        <p:nvPicPr>
          <p:cNvPr id="32772" name="Picture 2" descr="http://www.neamericandiocese.org/multimedia/images/feasts/large/st-john-the-apostle-and-evangelist-3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850" y="1295400"/>
            <a:ext cx="241935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701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55971B-0A53-4459-A3BA-97B55B0ECB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752600"/>
            <a:ext cx="1905000" cy="25431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3">
            <a:extLst>
              <a:ext uri="{FF2B5EF4-FFF2-40B4-BE49-F238E27FC236}">
                <a16:creationId xmlns:a16="http://schemas.microsoft.com/office/drawing/2014/main" id="{69B269A6-E672-4A53-A428-1D776FAEFF66}"/>
              </a:ext>
            </a:extLst>
          </p:cNvPr>
          <p:cNvSpPr txBox="1">
            <a:spLocks noChangeArrowheads="1"/>
          </p:cNvSpPr>
          <p:nvPr/>
        </p:nvSpPr>
        <p:spPr bwMode="auto">
          <a:xfrm>
            <a:off x="2057400" y="209908"/>
            <a:ext cx="5181600" cy="123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eaLnBrk="1" hangingPunct="1">
              <a:buNone/>
              <a:defRPr/>
            </a:pPr>
            <a:r>
              <a:rPr lang="en-US" sz="3600" kern="1200" dirty="0">
                <a:solidFill>
                  <a:srgbClr val="00FFFF"/>
                </a:solidFill>
                <a:effectLst>
                  <a:outerShdw blurRad="38100" dist="38100" dir="2700000" algn="tl">
                    <a:srgbClr val="000000">
                      <a:alpha val="43137"/>
                    </a:srgbClr>
                  </a:outerShdw>
                </a:effectLst>
              </a:rPr>
              <a:t>David L. Cooper</a:t>
            </a:r>
          </a:p>
          <a:p>
            <a:pPr marL="0" indent="0" algn="ctr" eaLnBrk="1" hangingPunct="1">
              <a:buNone/>
              <a:defRPr/>
            </a:pPr>
            <a:r>
              <a:rPr lang="en-US" sz="1800" i="1" kern="0" dirty="0">
                <a:cs typeface="Calibri" panose="020F0502020204030204" pitchFamily="34" charset="0"/>
              </a:rPr>
              <a:t>The World’s Greatest Library Graphically Illustrated</a:t>
            </a:r>
            <a:r>
              <a:rPr lang="en-US" sz="1800" kern="0" dirty="0">
                <a:cs typeface="Calibri" panose="020F0502020204030204" pitchFamily="34" charset="0"/>
              </a:rPr>
              <a:t> (Los Angeles: Biblical Research Society, 1970), 11.</a:t>
            </a:r>
            <a:endParaRPr lang="en-US" sz="2000" kern="0" dirty="0">
              <a:cs typeface="Calibri" panose="020F0502020204030204" pitchFamily="34" charset="0"/>
            </a:endParaRPr>
          </a:p>
        </p:txBody>
      </p:sp>
      <p:sp>
        <p:nvSpPr>
          <p:cNvPr id="7" name="Rectangle 2">
            <a:extLst>
              <a:ext uri="{FF2B5EF4-FFF2-40B4-BE49-F238E27FC236}">
                <a16:creationId xmlns:a16="http://schemas.microsoft.com/office/drawing/2014/main" id="{6FD14049-F650-48FC-85AE-9A34B217B0C3}"/>
              </a:ext>
            </a:extLst>
          </p:cNvPr>
          <p:cNvSpPr txBox="1">
            <a:spLocks noChangeArrowheads="1"/>
          </p:cNvSpPr>
          <p:nvPr/>
        </p:nvSpPr>
        <p:spPr bwMode="auto">
          <a:xfrm>
            <a:off x="2590800" y="1600200"/>
            <a:ext cx="6324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altLang="en-US" sz="3200" b="0" kern="0">
                <a:solidFill>
                  <a:schemeClr val="tx1"/>
                </a:solidFill>
                <a:cs typeface="Calibri" panose="020F0502020204030204" pitchFamily="34" charset="0"/>
              </a:rPr>
              <a:t>“When the </a:t>
            </a:r>
            <a:r>
              <a:rPr lang="en-US" altLang="en-US" sz="3200" u="sng" kern="0">
                <a:solidFill>
                  <a:srgbClr val="FFFFCC"/>
                </a:solidFill>
                <a:effectLst>
                  <a:outerShdw blurRad="38100" dist="38100" dir="2700000" algn="tl">
                    <a:srgbClr val="000000">
                      <a:alpha val="43137"/>
                    </a:srgbClr>
                  </a:outerShdw>
                </a:effectLst>
                <a:ea typeface="+mn-ea"/>
                <a:cs typeface="+mn-cs"/>
              </a:rPr>
              <a:t>plain sense</a:t>
            </a:r>
            <a:r>
              <a:rPr lang="en-US" altLang="en-US" sz="3200" kern="0">
                <a:solidFill>
                  <a:srgbClr val="FFFFCC"/>
                </a:solidFill>
                <a:effectLst>
                  <a:outerShdw blurRad="38100" dist="38100" dir="2700000" algn="tl">
                    <a:srgbClr val="000000">
                      <a:alpha val="43137"/>
                    </a:srgbClr>
                  </a:outerShdw>
                </a:effectLst>
                <a:ea typeface="+mn-ea"/>
                <a:cs typeface="+mn-cs"/>
              </a:rPr>
              <a:t> </a:t>
            </a:r>
            <a:r>
              <a:rPr lang="en-US" altLang="en-US" sz="3200" b="0" kern="0">
                <a:solidFill>
                  <a:schemeClr val="tx1"/>
                </a:solidFill>
                <a:cs typeface="Calibri" panose="020F0502020204030204" pitchFamily="34" charset="0"/>
              </a:rPr>
              <a:t>of Scripture makes common sense, seek no other sense; therefore, take every word at its primary, </a:t>
            </a:r>
            <a:r>
              <a:rPr lang="en-US" altLang="en-US" sz="3200" u="sng" kern="0">
                <a:solidFill>
                  <a:srgbClr val="FFFFCC"/>
                </a:solidFill>
                <a:effectLst>
                  <a:outerShdw blurRad="38100" dist="38100" dir="2700000" algn="tl">
                    <a:srgbClr val="000000">
                      <a:alpha val="43137"/>
                    </a:srgbClr>
                  </a:outerShdw>
                </a:effectLst>
                <a:ea typeface="+mn-ea"/>
                <a:cs typeface="+mn-cs"/>
              </a:rPr>
              <a:t>ordinary, usual, literal </a:t>
            </a:r>
            <a:r>
              <a:rPr lang="en-US" altLang="en-US" sz="3200" b="0" kern="0">
                <a:solidFill>
                  <a:schemeClr val="tx1"/>
                </a:solidFill>
                <a:cs typeface="Calibri" panose="020F0502020204030204" pitchFamily="34" charset="0"/>
              </a:rPr>
              <a:t>meaning unless the facts of the immediate context, studied in light of related passages and axiomatic and fundamental truths, indicate clearly otherwise.”</a:t>
            </a:r>
            <a:endParaRPr lang="en-US" altLang="en-US" sz="3200" b="0" kern="0" dirty="0">
              <a:solidFill>
                <a:schemeClr val="tx1"/>
              </a:solidFill>
              <a:cs typeface="Calibri" panose="020F0502020204030204" pitchFamily="34" charset="0"/>
            </a:endParaRPr>
          </a:p>
        </p:txBody>
      </p:sp>
    </p:spTree>
    <p:extLst>
      <p:ext uri="{BB962C8B-B14F-4D97-AF65-F5344CB8AC3E}">
        <p14:creationId xmlns:p14="http://schemas.microsoft.com/office/powerpoint/2010/main" val="855164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108B46-67A5-4D4F-869D-B97A78D33C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961" y="69813"/>
            <a:ext cx="8468078" cy="6718374"/>
          </a:xfrm>
          <a:prstGeom prst="rect">
            <a:avLst/>
          </a:prstGeom>
        </p:spPr>
      </p:pic>
    </p:spTree>
    <p:extLst>
      <p:ext uri="{BB962C8B-B14F-4D97-AF65-F5344CB8AC3E}">
        <p14:creationId xmlns:p14="http://schemas.microsoft.com/office/powerpoint/2010/main" val="3750391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sz="quarter" idx="4294967295"/>
          </p:nvPr>
        </p:nvSpPr>
        <p:spPr>
          <a:xfrm>
            <a:off x="190500" y="1600200"/>
            <a:ext cx="8763000" cy="4724400"/>
          </a:xfrm>
        </p:spPr>
        <p:txBody>
          <a:bodyPr anchor="t"/>
          <a:lstStyle/>
          <a:p>
            <a:pPr algn="just" eaLnBrk="1" hangingPunct="1">
              <a:lnSpc>
                <a:spcPct val="100000"/>
              </a:lnSpc>
            </a:pPr>
            <a:r>
              <a:rPr lang="en-US" altLang="en-US" sz="2800" b="0" dirty="0">
                <a:solidFill>
                  <a:schemeClr val="tx1"/>
                </a:solidFill>
                <a:effectLst>
                  <a:outerShdw blurRad="38100" dist="38100" dir="2700000" algn="tl">
                    <a:srgbClr val="000000">
                      <a:alpha val="43137"/>
                    </a:srgbClr>
                  </a:outerShdw>
                </a:effectLst>
              </a:rPr>
              <a:t>“</a:t>
            </a:r>
            <a:r>
              <a:rPr lang="en-US" sz="2800" b="0" dirty="0">
                <a:solidFill>
                  <a:schemeClr val="tx1"/>
                </a:solidFill>
                <a:effectLst>
                  <a:outerShdw blurRad="38100" dist="38100" dir="2700000" algn="tl">
                    <a:srgbClr val="000000">
                      <a:alpha val="43137"/>
                    </a:srgbClr>
                  </a:outerShdw>
                </a:effectLst>
              </a:rPr>
              <a:t>Probably as valuable a testimony as any that could be offered was given by Dr. </a:t>
            </a:r>
            <a:r>
              <a:rPr lang="en-US" sz="2800" b="0" dirty="0" err="1">
                <a:solidFill>
                  <a:schemeClr val="tx1"/>
                </a:solidFill>
                <a:effectLst>
                  <a:outerShdw blurRad="38100" dist="38100" dir="2700000" algn="tl">
                    <a:srgbClr val="000000">
                      <a:alpha val="43137"/>
                    </a:srgbClr>
                  </a:outerShdw>
                </a:effectLst>
              </a:rPr>
              <a:t>Horatius</a:t>
            </a:r>
            <a:r>
              <a:rPr lang="en-US" sz="2800" b="0" dirty="0">
                <a:solidFill>
                  <a:schemeClr val="tx1"/>
                </a:solidFill>
                <a:effectLst>
                  <a:outerShdw blurRad="38100" dist="38100" dir="2700000" algn="tl">
                    <a:srgbClr val="000000">
                      <a:alpha val="43137"/>
                    </a:srgbClr>
                  </a:outerShdw>
                </a:effectLst>
              </a:rPr>
              <a:t> Bonar. When speaking of the results of fifty years of the study of prophecy, he concluded with the statement that first of all, he had gained assurance as to the authority and inspiration of the Scriptures. Secondly, he felt more certain than ever that the literal interpretation of the Word is the best. Said he: </a:t>
            </a:r>
            <a:r>
              <a:rPr lang="en-US" sz="2800" u="sng" dirty="0">
                <a:solidFill>
                  <a:srgbClr val="FFFFCC"/>
                </a:solidFill>
                <a:effectLst>
                  <a:outerShdw blurRad="38100" dist="38100" dir="2700000" algn="tl">
                    <a:srgbClr val="000000">
                      <a:alpha val="43137"/>
                    </a:srgbClr>
                  </a:outerShdw>
                </a:effectLst>
              </a:rPr>
              <a:t>‘literal if possible,' is, I believe the only maxim that will carry you right through the Word of God from Genesis to Revelation.’"</a:t>
            </a:r>
            <a:endParaRPr lang="en-US" altLang="en-US" sz="2800" u="sng" dirty="0">
              <a:solidFill>
                <a:srgbClr val="FFFFCC"/>
              </a:solidFill>
              <a:effectLst>
                <a:outerShdw blurRad="38100" dist="38100" dir="2700000" algn="tl">
                  <a:srgbClr val="000000">
                    <a:alpha val="43137"/>
                  </a:srgbClr>
                </a:outerShdw>
              </a:effectLst>
              <a:cs typeface="Calibri" panose="020F0502020204030204" pitchFamily="34" charset="0"/>
            </a:endParaRPr>
          </a:p>
        </p:txBody>
      </p:sp>
      <p:sp>
        <p:nvSpPr>
          <p:cNvPr id="8195" name="Rectangle 3"/>
          <p:cNvSpPr>
            <a:spLocks noGrp="1" noChangeArrowheads="1"/>
          </p:cNvSpPr>
          <p:nvPr>
            <p:ph type="subTitle" sz="quarter" idx="4294967295"/>
          </p:nvPr>
        </p:nvSpPr>
        <p:spPr>
          <a:xfrm>
            <a:off x="1409700" y="228600"/>
            <a:ext cx="6324600" cy="1238250"/>
          </a:xfrm>
        </p:spPr>
        <p:txBody>
          <a:bodyPr/>
          <a:lstStyle/>
          <a:p>
            <a:pPr marL="0" indent="0" algn="ctr" eaLnBrk="1" hangingPunct="1">
              <a:buNone/>
              <a:defRPr/>
            </a:pPr>
            <a:r>
              <a:rPr lang="en-US" sz="3200" kern="1200" dirty="0" err="1">
                <a:solidFill>
                  <a:srgbClr val="00FFFF"/>
                </a:solidFill>
                <a:effectLst>
                  <a:outerShdw blurRad="38100" dist="38100" dir="2700000" algn="tl">
                    <a:srgbClr val="000000">
                      <a:alpha val="43137"/>
                    </a:srgbClr>
                  </a:outerShdw>
                </a:effectLst>
              </a:rPr>
              <a:t>Horatius</a:t>
            </a:r>
            <a:r>
              <a:rPr lang="en-US" sz="3200" kern="1200" dirty="0">
                <a:solidFill>
                  <a:srgbClr val="00FFFF"/>
                </a:solidFill>
                <a:effectLst>
                  <a:outerShdw blurRad="38100" dist="38100" dir="2700000" algn="tl">
                    <a:srgbClr val="000000">
                      <a:alpha val="43137"/>
                    </a:srgbClr>
                  </a:outerShdw>
                </a:effectLst>
              </a:rPr>
              <a:t> Bonar (A.D. 1808–1889)</a:t>
            </a:r>
          </a:p>
          <a:p>
            <a:pPr marL="0" indent="0" algn="ctr" eaLnBrk="1" hangingPunct="1">
              <a:buNone/>
              <a:defRPr/>
            </a:pPr>
            <a:r>
              <a:rPr lang="en-US" sz="1800" dirty="0"/>
              <a:t>Quoted in Charles L. Feinberg, </a:t>
            </a:r>
            <a:r>
              <a:rPr lang="en-US" sz="1800" i="1" dirty="0"/>
              <a:t>Millennialism: The Two Major Views</a:t>
            </a:r>
            <a:r>
              <a:rPr lang="en-US" sz="1800" dirty="0"/>
              <a:t> (Winona Lake, IN: BMH, 1985), 47-48.</a:t>
            </a:r>
            <a:endParaRPr lang="en-US" sz="1800" dirty="0">
              <a:cs typeface="Calibri" panose="020F0502020204030204" pitchFamily="34" charset="0"/>
            </a:endParaRPr>
          </a:p>
        </p:txBody>
      </p:sp>
      <p:pic>
        <p:nvPicPr>
          <p:cNvPr id="4" name="Picture 3">
            <a:extLst>
              <a:ext uri="{FF2B5EF4-FFF2-40B4-BE49-F238E27FC236}">
                <a16:creationId xmlns:a16="http://schemas.microsoft.com/office/drawing/2014/main" id="{960B2E00-57B3-4C12-8154-DB10A9E3B5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95250"/>
            <a:ext cx="951271"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75591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0" y="228600"/>
            <a:ext cx="9029700" cy="8382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VII. Dispensationalism &amp; the Completed Revolution</a:t>
            </a:r>
          </a:p>
        </p:txBody>
      </p:sp>
      <p:sp>
        <p:nvSpPr>
          <p:cNvPr id="17411" name="Rectangle 7"/>
          <p:cNvSpPr>
            <a:spLocks noGrp="1" noChangeArrowheads="1"/>
          </p:cNvSpPr>
          <p:nvPr>
            <p:ph type="body" idx="1"/>
          </p:nvPr>
        </p:nvSpPr>
        <p:spPr>
          <a:xfrm>
            <a:off x="114300" y="1028700"/>
            <a:ext cx="8915400" cy="5676900"/>
          </a:xfrm>
        </p:spPr>
        <p:txBody>
          <a:bodyPr/>
          <a:lstStyle/>
          <a:p>
            <a:pPr marL="461963" indent="-461963" eaLnBrk="1" hangingPunct="1">
              <a:spcBef>
                <a:spcPts val="0"/>
              </a:spcBef>
              <a:spcAft>
                <a:spcPts val="1200"/>
              </a:spcAft>
              <a:buClr>
                <a:srgbClr val="FF66FF"/>
              </a:buClr>
              <a:buFont typeface="+mj-lt"/>
              <a:buAutoNum type="alphaUcPeriod" startAt="2"/>
            </a:pPr>
            <a:r>
              <a:rPr lang="en-US" altLang="en-US" sz="3200" b="1" dirty="0">
                <a:solidFill>
                  <a:srgbClr val="FFFFCC"/>
                </a:solidFill>
                <a:effectLst>
                  <a:outerShdw blurRad="38100" dist="38100" dir="2700000" algn="tl">
                    <a:srgbClr val="000000">
                      <a:alpha val="43137"/>
                    </a:srgbClr>
                  </a:outerShdw>
                </a:effectLst>
              </a:rPr>
              <a:t>Dispensational movement</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19</a:t>
            </a:r>
            <a:r>
              <a:rPr lang="en-US" altLang="en-US" sz="3200" baseline="30000" dirty="0">
                <a:effectLst>
                  <a:outerShdw blurRad="38100" dist="38100" dir="2700000" algn="tl">
                    <a:srgbClr val="000000">
                      <a:alpha val="43137"/>
                    </a:srgbClr>
                  </a:outerShdw>
                </a:effectLst>
                <a:ea typeface="+mn-ea"/>
                <a:cs typeface="+mn-cs"/>
              </a:rPr>
              <a:t>th</a:t>
            </a:r>
            <a:r>
              <a:rPr lang="en-US" altLang="en-US" sz="3200" dirty="0">
                <a:effectLst>
                  <a:outerShdw blurRad="38100" dist="38100" dir="2700000" algn="tl">
                    <a:srgbClr val="000000">
                      <a:alpha val="43137"/>
                    </a:srgbClr>
                  </a:outerShdw>
                </a:effectLst>
                <a:ea typeface="+mn-ea"/>
                <a:cs typeface="+mn-cs"/>
              </a:rPr>
              <a:t> century</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Reformers’ hermeneutic</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Applied to the whole bible</a:t>
            </a:r>
          </a:p>
          <a:p>
            <a:pPr marL="914400" lvl="2" indent="-457200" eaLnBrk="1" hangingPunct="1">
              <a:spcBef>
                <a:spcPts val="0"/>
              </a:spcBef>
              <a:spcAft>
                <a:spcPts val="1200"/>
              </a:spcAft>
              <a:buClr>
                <a:srgbClr val="92D050"/>
              </a:buClr>
            </a:pPr>
            <a:r>
              <a:rPr lang="en-US" altLang="en-US" sz="3200" b="1" u="sng" dirty="0">
                <a:solidFill>
                  <a:srgbClr val="FFFFCC"/>
                </a:solidFill>
                <a:effectLst>
                  <a:outerShdw blurRad="38100" dist="38100" dir="2700000" algn="tl">
                    <a:srgbClr val="000000">
                      <a:alpha val="43137"/>
                    </a:srgbClr>
                  </a:outerShdw>
                </a:effectLst>
                <a:ea typeface="+mn-ea"/>
                <a:cs typeface="+mn-cs"/>
              </a:rPr>
              <a:t>Retrieved key doctrines: Chiliasm, Israel-church distinction, </a:t>
            </a:r>
            <a:r>
              <a:rPr lang="en-US" altLang="en-US" sz="3200" b="1" u="sng" dirty="0" err="1">
                <a:solidFill>
                  <a:srgbClr val="FFFFCC"/>
                </a:solidFill>
                <a:effectLst>
                  <a:outerShdw blurRad="38100" dist="38100" dir="2700000" algn="tl">
                    <a:srgbClr val="000000">
                      <a:alpha val="43137"/>
                    </a:srgbClr>
                  </a:outerShdw>
                </a:effectLst>
                <a:ea typeface="+mn-ea"/>
                <a:cs typeface="+mn-cs"/>
              </a:rPr>
              <a:t>Pretribulationalism</a:t>
            </a:r>
            <a:endParaRPr lang="en-US" altLang="en-US" sz="3200" b="1" u="sng" dirty="0">
              <a:solidFill>
                <a:srgbClr val="FFFFCC"/>
              </a:solidFill>
              <a:effectLst>
                <a:outerShdw blurRad="38100" dist="38100" dir="2700000" algn="tl">
                  <a:srgbClr val="000000">
                    <a:alpha val="43137"/>
                  </a:srgbClr>
                </a:outerShdw>
              </a:effectLst>
              <a:ea typeface="+mn-ea"/>
              <a:cs typeface="+mn-cs"/>
            </a:endParaRP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Curb on anti-Semitism and Geneva social experiments</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Key dispensational leaders</a:t>
            </a:r>
            <a:endParaRPr lang="en-US" altLang="en-US" sz="32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789477"/>
            <a:ext cx="3467100" cy="990600"/>
          </a:xfrm>
          <a:prstGeom prst="rect">
            <a:avLst/>
          </a:prstGeom>
        </p:spPr>
      </p:pic>
    </p:spTree>
    <p:extLst>
      <p:ext uri="{BB962C8B-B14F-4D97-AF65-F5344CB8AC3E}">
        <p14:creationId xmlns:p14="http://schemas.microsoft.com/office/powerpoint/2010/main" val="570601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3814119981"/>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447800"/>
          </a:xfrm>
        </p:spPr>
        <p:txBody>
          <a:bodyPr/>
          <a:lstStyle/>
          <a:p>
            <a:pPr algn="ctr"/>
            <a:r>
              <a:rPr lang="en-US" sz="3600" dirty="0"/>
              <a:t>Evidence of Abrahamic Covenant’s Unconditional Nature</a:t>
            </a:r>
          </a:p>
        </p:txBody>
      </p:sp>
      <p:sp>
        <p:nvSpPr>
          <p:cNvPr id="34819" name="Rectangle 3"/>
          <p:cNvSpPr>
            <a:spLocks noGrp="1" noChangeArrowheads="1"/>
          </p:cNvSpPr>
          <p:nvPr>
            <p:ph type="body" idx="1"/>
          </p:nvPr>
        </p:nvSpPr>
        <p:spPr>
          <a:xfrm>
            <a:off x="228600" y="1946275"/>
            <a:ext cx="8713788" cy="3463925"/>
          </a:xfrm>
        </p:spPr>
        <p:txBody>
          <a:bodyPr/>
          <a:lstStyle/>
          <a:p>
            <a:pPr>
              <a:spcBef>
                <a:spcPts val="0"/>
              </a:spcBef>
              <a:spcAft>
                <a:spcPts val="1200"/>
              </a:spcAft>
              <a:defRPr/>
            </a:pPr>
            <a:r>
              <a:rPr lang="en-US" sz="2800" dirty="0"/>
              <a:t>ANE covenant ratification ceremony (Gen 15)</a:t>
            </a:r>
          </a:p>
          <a:p>
            <a:pPr>
              <a:spcBef>
                <a:spcPts val="0"/>
              </a:spcBef>
              <a:spcAft>
                <a:spcPts val="1200"/>
              </a:spcAft>
              <a:defRPr/>
            </a:pPr>
            <a:r>
              <a:rPr lang="en-US" sz="2800" dirty="0"/>
              <a:t>Lack of stated conditions for Israel’s obedience (Gen 15)</a:t>
            </a:r>
          </a:p>
          <a:p>
            <a:pPr>
              <a:spcBef>
                <a:spcPts val="0"/>
              </a:spcBef>
              <a:spcAft>
                <a:spcPts val="1200"/>
              </a:spcAft>
              <a:defRPr/>
            </a:pPr>
            <a:r>
              <a:rPr lang="en-US" sz="2800" dirty="0"/>
              <a:t>Covenant's eternality (Gen 17:7, 13, 19; Ps. 90:2)</a:t>
            </a:r>
          </a:p>
          <a:p>
            <a:pPr>
              <a:spcBef>
                <a:spcPts val="0"/>
              </a:spcBef>
              <a:spcAft>
                <a:spcPts val="1200"/>
              </a:spcAft>
              <a:defRPr/>
            </a:pPr>
            <a:r>
              <a:rPr lang="en-US" sz="2800" dirty="0"/>
              <a:t>Covenant's immutability (</a:t>
            </a:r>
            <a:r>
              <a:rPr lang="en-US" sz="2800" dirty="0" err="1"/>
              <a:t>Heb</a:t>
            </a:r>
            <a:r>
              <a:rPr lang="en-US" sz="2800" dirty="0"/>
              <a:t> 6:13-18; Mal. 3:6)</a:t>
            </a:r>
          </a:p>
          <a:p>
            <a:pPr>
              <a:spcBef>
                <a:spcPts val="0"/>
              </a:spcBef>
              <a:spcAft>
                <a:spcPts val="1200"/>
              </a:spcAft>
              <a:defRPr/>
            </a:pPr>
            <a:r>
              <a:rPr lang="en-US" sz="2800" dirty="0"/>
              <a:t>Trans-generational reaffirmation despite perpetual national disobedience (</a:t>
            </a:r>
            <a:r>
              <a:rPr lang="en-US" sz="2800" dirty="0" err="1"/>
              <a:t>Jer</a:t>
            </a:r>
            <a:r>
              <a:rPr lang="en-US" sz="2800" dirty="0"/>
              <a:t> 31:35-37)</a:t>
            </a:r>
          </a:p>
        </p:txBody>
      </p:sp>
      <p:sp>
        <p:nvSpPr>
          <p:cNvPr id="30724" name="Text Box 4"/>
          <p:cNvSpPr txBox="1">
            <a:spLocks noChangeArrowheads="1"/>
          </p:cNvSpPr>
          <p:nvPr/>
        </p:nvSpPr>
        <p:spPr bwMode="auto">
          <a:xfrm>
            <a:off x="1790700" y="6248400"/>
            <a:ext cx="5562600" cy="461665"/>
          </a:xfrm>
          <a:prstGeom prst="rect">
            <a:avLst/>
          </a:prstGeom>
          <a:noFill/>
          <a:ln w="9525">
            <a:noFill/>
            <a:miter lim="800000"/>
            <a:headEnd/>
            <a:tailEnd/>
          </a:ln>
        </p:spPr>
        <p:txBody>
          <a:bodyPr wrap="square">
            <a:spAutoFit/>
          </a:bodyPr>
          <a:lstStyle/>
          <a:p>
            <a:pPr algn="ctr">
              <a:spcBef>
                <a:spcPct val="50000"/>
              </a:spcBef>
            </a:pPr>
            <a:r>
              <a:rPr lang="en-US">
                <a:latin typeface="Calibri" panose="020F0502020204030204" pitchFamily="34" charset="0"/>
              </a:rPr>
              <a:t>Walvoord, </a:t>
            </a:r>
            <a:r>
              <a:rPr lang="en-US" i="1">
                <a:latin typeface="Calibri" panose="020F0502020204030204" pitchFamily="34" charset="0"/>
              </a:rPr>
              <a:t>The Millennial Kingdom</a:t>
            </a:r>
            <a:r>
              <a:rPr lang="en-US">
                <a:latin typeface="Calibri" panose="020F0502020204030204" pitchFamily="34" charset="0"/>
              </a:rPr>
              <a:t>, 149-52</a:t>
            </a:r>
            <a:endParaRPr lang="en-US" dirty="0">
              <a:latin typeface="Calibri" panose="020F0502020204030204" pitchFamily="34" charset="0"/>
            </a:endParaRP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4018804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891BAAE5-4018-4A1D-9B64-526CDF0D6C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60E9269C-2201-468B-AB3F-06D77C6BC9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913163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228600"/>
            <a:ext cx="7799388" cy="1143000"/>
          </a:xfrm>
        </p:spPr>
        <p:txBody>
          <a:bodyPr/>
          <a:lstStyle/>
          <a:p>
            <a:pPr algn="ctr"/>
            <a:r>
              <a:rPr lang="en-US" sz="2800" dirty="0"/>
              <a:t>Land Promises Fulfilled in the Time of Joshua (Josh. 11:23; 21:43-45) or Solomon (1 Kgs. 4:21)?</a:t>
            </a:r>
          </a:p>
        </p:txBody>
      </p:sp>
      <p:sp>
        <p:nvSpPr>
          <p:cNvPr id="35843" name="Rectangle 3"/>
          <p:cNvSpPr>
            <a:spLocks noGrp="1" noChangeArrowheads="1"/>
          </p:cNvSpPr>
          <p:nvPr>
            <p:ph type="body" idx="1"/>
          </p:nvPr>
        </p:nvSpPr>
        <p:spPr>
          <a:xfrm>
            <a:off x="76200" y="1600200"/>
            <a:ext cx="8866188" cy="4460875"/>
          </a:xfrm>
        </p:spPr>
        <p:txBody>
          <a:bodyPr/>
          <a:lstStyle/>
          <a:p>
            <a:pPr>
              <a:lnSpc>
                <a:spcPct val="90000"/>
              </a:lnSpc>
              <a:spcBef>
                <a:spcPts val="0"/>
              </a:spcBef>
              <a:spcAft>
                <a:spcPts val="1200"/>
              </a:spcAft>
              <a:defRPr/>
            </a:pPr>
            <a:r>
              <a:rPr lang="en-US" sz="2400" dirty="0"/>
              <a:t>Extended context (Josh 13:1-7; Judges 1:19, 21, 27, 29, 30-36)</a:t>
            </a:r>
          </a:p>
          <a:p>
            <a:pPr>
              <a:lnSpc>
                <a:spcPct val="90000"/>
              </a:lnSpc>
              <a:spcBef>
                <a:spcPts val="0"/>
              </a:spcBef>
              <a:spcAft>
                <a:spcPts val="1200"/>
              </a:spcAft>
              <a:defRPr/>
            </a:pPr>
            <a:r>
              <a:rPr lang="en-US" sz="2400" dirty="0"/>
              <a:t>Land gained in conquest was only a fraction of what was promised (1 Kgs. 4:25)</a:t>
            </a:r>
          </a:p>
          <a:p>
            <a:pPr>
              <a:lnSpc>
                <a:spcPct val="90000"/>
              </a:lnSpc>
              <a:spcBef>
                <a:spcPts val="0"/>
              </a:spcBef>
              <a:spcAft>
                <a:spcPts val="1200"/>
              </a:spcAft>
              <a:defRPr/>
            </a:pPr>
            <a:r>
              <a:rPr lang="en-US" sz="2400" dirty="0"/>
              <a:t>Jerusalem not conquered in Joshua’s day (Josh 15:63; 2 Sam 5)</a:t>
            </a:r>
          </a:p>
          <a:p>
            <a:pPr>
              <a:lnSpc>
                <a:spcPct val="90000"/>
              </a:lnSpc>
              <a:spcBef>
                <a:spcPts val="0"/>
              </a:spcBef>
              <a:spcAft>
                <a:spcPts val="1200"/>
              </a:spcAft>
              <a:defRPr/>
            </a:pPr>
            <a:r>
              <a:rPr lang="en-US" sz="2400" dirty="0"/>
              <a:t>Solomon’s reign extended to the border of Egypt (1 Kgs. 4:21) and not the River of Egypt (Gen. 15:18)</a:t>
            </a:r>
          </a:p>
          <a:p>
            <a:pPr>
              <a:lnSpc>
                <a:spcPct val="90000"/>
              </a:lnSpc>
              <a:spcBef>
                <a:spcPts val="0"/>
              </a:spcBef>
              <a:spcAft>
                <a:spcPts val="1200"/>
              </a:spcAft>
              <a:defRPr/>
            </a:pPr>
            <a:r>
              <a:rPr lang="en-US" sz="2400" dirty="0"/>
              <a:t>Solomon’s reign was tributary only (1 Kgs. 4:21)</a:t>
            </a:r>
          </a:p>
          <a:p>
            <a:pPr>
              <a:lnSpc>
                <a:spcPct val="90000"/>
              </a:lnSpc>
              <a:spcBef>
                <a:spcPts val="0"/>
              </a:spcBef>
              <a:spcAft>
                <a:spcPts val="1200"/>
              </a:spcAft>
              <a:defRPr/>
            </a:pPr>
            <a:r>
              <a:rPr lang="en-US" sz="2400" dirty="0"/>
              <a:t>Forever? (Gen 17:7-8, 13, 19)</a:t>
            </a:r>
          </a:p>
          <a:p>
            <a:pPr>
              <a:lnSpc>
                <a:spcPct val="90000"/>
              </a:lnSpc>
              <a:spcBef>
                <a:spcPts val="0"/>
              </a:spcBef>
              <a:spcAft>
                <a:spcPts val="1200"/>
              </a:spcAft>
              <a:defRPr/>
            </a:pPr>
            <a:r>
              <a:rPr lang="en-US" sz="2400" dirty="0"/>
              <a:t>Reaffirmation of land promises long after Joshua and Solomon’s time (Amos 9:11-15)</a:t>
            </a:r>
          </a:p>
        </p:txBody>
      </p:sp>
      <p:sp>
        <p:nvSpPr>
          <p:cNvPr id="32772" name="Text Box 4"/>
          <p:cNvSpPr txBox="1">
            <a:spLocks noChangeArrowheads="1"/>
          </p:cNvSpPr>
          <p:nvPr/>
        </p:nvSpPr>
        <p:spPr bwMode="auto">
          <a:xfrm>
            <a:off x="1790700" y="6096000"/>
            <a:ext cx="5562600" cy="400110"/>
          </a:xfrm>
          <a:prstGeom prst="rect">
            <a:avLst/>
          </a:prstGeom>
          <a:noFill/>
          <a:ln w="9525">
            <a:noFill/>
            <a:miter lim="800000"/>
            <a:headEnd/>
            <a:tailEnd/>
          </a:ln>
        </p:spPr>
        <p:txBody>
          <a:bodyPr wrap="square">
            <a:spAutoFit/>
          </a:bodyPr>
          <a:lstStyle/>
          <a:p>
            <a:pPr algn="ctr">
              <a:spcBef>
                <a:spcPct val="50000"/>
              </a:spcBef>
            </a:pPr>
            <a:r>
              <a:rPr lang="en-US" sz="2000" dirty="0" err="1">
                <a:latin typeface="Calibri" panose="020F0502020204030204" pitchFamily="34" charset="0"/>
              </a:rPr>
              <a:t>Fruchtenbaum</a:t>
            </a:r>
            <a:r>
              <a:rPr lang="en-US" sz="2000" dirty="0">
                <a:latin typeface="Calibri" panose="020F0502020204030204" pitchFamily="34" charset="0"/>
              </a:rPr>
              <a:t>, </a:t>
            </a:r>
            <a:r>
              <a:rPr lang="en-US" sz="2000" i="1" dirty="0" err="1">
                <a:latin typeface="Calibri" panose="020F0502020204030204" pitchFamily="34" charset="0"/>
              </a:rPr>
              <a:t>Israelology</a:t>
            </a:r>
            <a:r>
              <a:rPr lang="en-US" sz="2000" dirty="0">
                <a:latin typeface="Calibri" panose="020F0502020204030204" pitchFamily="34" charset="0"/>
              </a:rPr>
              <a:t>, 521-22, 631-32</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1"/>
            <a:ext cx="890426" cy="1188720"/>
          </a:xfrm>
          <a:prstGeom prst="rect">
            <a:avLst/>
          </a:prstGeom>
        </p:spPr>
      </p:pic>
    </p:spTree>
    <p:extLst>
      <p:ext uri="{BB962C8B-B14F-4D97-AF65-F5344CB8AC3E}">
        <p14:creationId xmlns:p14="http://schemas.microsoft.com/office/powerpoint/2010/main" val="1752832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052" y="103344"/>
            <a:ext cx="8961897" cy="6651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6341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2595703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0" y="228600"/>
            <a:ext cx="9029700" cy="8382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VII. Dispensationalism &amp; the Completed Revolution</a:t>
            </a:r>
          </a:p>
        </p:txBody>
      </p:sp>
      <p:sp>
        <p:nvSpPr>
          <p:cNvPr id="17411" name="Rectangle 7"/>
          <p:cNvSpPr>
            <a:spLocks noGrp="1" noChangeArrowheads="1"/>
          </p:cNvSpPr>
          <p:nvPr>
            <p:ph type="body" idx="1"/>
          </p:nvPr>
        </p:nvSpPr>
        <p:spPr>
          <a:xfrm>
            <a:off x="114300" y="1028700"/>
            <a:ext cx="8915400" cy="5676900"/>
          </a:xfrm>
        </p:spPr>
        <p:txBody>
          <a:bodyPr/>
          <a:lstStyle/>
          <a:p>
            <a:pPr marL="461963" indent="-461963" eaLnBrk="1" hangingPunct="1">
              <a:spcBef>
                <a:spcPts val="0"/>
              </a:spcBef>
              <a:spcAft>
                <a:spcPts val="1200"/>
              </a:spcAft>
              <a:buClr>
                <a:srgbClr val="FF66FF"/>
              </a:buClr>
              <a:buFont typeface="+mj-lt"/>
              <a:buAutoNum type="alphaUcPeriod" startAt="2"/>
            </a:pPr>
            <a:r>
              <a:rPr lang="en-US" altLang="en-US" sz="3200" b="1" dirty="0">
                <a:solidFill>
                  <a:srgbClr val="FFFFCC"/>
                </a:solidFill>
                <a:effectLst>
                  <a:outerShdw blurRad="38100" dist="38100" dir="2700000" algn="tl">
                    <a:srgbClr val="000000">
                      <a:alpha val="43137"/>
                    </a:srgbClr>
                  </a:outerShdw>
                </a:effectLst>
              </a:rPr>
              <a:t>Dispensational movement</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19</a:t>
            </a:r>
            <a:r>
              <a:rPr lang="en-US" altLang="en-US" sz="3200" baseline="30000" dirty="0">
                <a:effectLst>
                  <a:outerShdw blurRad="38100" dist="38100" dir="2700000" algn="tl">
                    <a:srgbClr val="000000">
                      <a:alpha val="43137"/>
                    </a:srgbClr>
                  </a:outerShdw>
                </a:effectLst>
                <a:ea typeface="+mn-ea"/>
                <a:cs typeface="+mn-cs"/>
              </a:rPr>
              <a:t>th</a:t>
            </a:r>
            <a:r>
              <a:rPr lang="en-US" altLang="en-US" sz="3200" dirty="0">
                <a:effectLst>
                  <a:outerShdw blurRad="38100" dist="38100" dir="2700000" algn="tl">
                    <a:srgbClr val="000000">
                      <a:alpha val="43137"/>
                    </a:srgbClr>
                  </a:outerShdw>
                </a:effectLst>
                <a:ea typeface="+mn-ea"/>
                <a:cs typeface="+mn-cs"/>
              </a:rPr>
              <a:t> century</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Reformers’ hermeneutic</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Applied to the whole bible</a:t>
            </a:r>
          </a:p>
          <a:p>
            <a:pPr marL="914400" lvl="2" indent="-457200" eaLnBrk="1" hangingPunct="1">
              <a:spcBef>
                <a:spcPts val="0"/>
              </a:spcBef>
              <a:spcAft>
                <a:spcPts val="1200"/>
              </a:spcAft>
              <a:buClr>
                <a:srgbClr val="92D050"/>
              </a:buClr>
            </a:pPr>
            <a:r>
              <a:rPr lang="en-US" altLang="en-US" sz="3200" b="1" u="sng" dirty="0">
                <a:solidFill>
                  <a:srgbClr val="FFFFCC"/>
                </a:solidFill>
                <a:effectLst>
                  <a:outerShdw blurRad="38100" dist="38100" dir="2700000" algn="tl">
                    <a:srgbClr val="000000">
                      <a:alpha val="43137"/>
                    </a:srgbClr>
                  </a:outerShdw>
                </a:effectLst>
                <a:ea typeface="+mn-ea"/>
                <a:cs typeface="+mn-cs"/>
              </a:rPr>
              <a:t>Retrieved key doctrines: Chiliasm, Israel-church distinction, </a:t>
            </a:r>
            <a:r>
              <a:rPr lang="en-US" altLang="en-US" sz="3200" b="1" u="sng" dirty="0" err="1">
                <a:solidFill>
                  <a:srgbClr val="FFFFCC"/>
                </a:solidFill>
                <a:effectLst>
                  <a:outerShdw blurRad="38100" dist="38100" dir="2700000" algn="tl">
                    <a:srgbClr val="000000">
                      <a:alpha val="43137"/>
                    </a:srgbClr>
                  </a:outerShdw>
                </a:effectLst>
                <a:ea typeface="+mn-ea"/>
                <a:cs typeface="+mn-cs"/>
              </a:rPr>
              <a:t>Pretribulationalism</a:t>
            </a:r>
            <a:endParaRPr lang="en-US" altLang="en-US" sz="3200" b="1" u="sng" dirty="0">
              <a:solidFill>
                <a:srgbClr val="FFFFCC"/>
              </a:solidFill>
              <a:effectLst>
                <a:outerShdw blurRad="38100" dist="38100" dir="2700000" algn="tl">
                  <a:srgbClr val="000000">
                    <a:alpha val="43137"/>
                  </a:srgbClr>
                </a:outerShdw>
              </a:effectLst>
              <a:ea typeface="+mn-ea"/>
              <a:cs typeface="+mn-cs"/>
            </a:endParaRP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Curb on anti-Semitism and Geneva social experiments</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Key dispensational leaders</a:t>
            </a:r>
            <a:endParaRPr lang="en-US" altLang="en-US" sz="32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789477"/>
            <a:ext cx="3467100" cy="990600"/>
          </a:xfrm>
          <a:prstGeom prst="rect">
            <a:avLst/>
          </a:prstGeom>
        </p:spPr>
      </p:pic>
    </p:spTree>
    <p:extLst>
      <p:ext uri="{BB962C8B-B14F-4D97-AF65-F5344CB8AC3E}">
        <p14:creationId xmlns:p14="http://schemas.microsoft.com/office/powerpoint/2010/main" val="2661833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444D15E-564D-4959-94E6-5F58595ADF83}"/>
              </a:ext>
            </a:extLst>
          </p:cNvPr>
          <p:cNvSpPr>
            <a:spLocks noGrp="1" noChangeArrowheads="1"/>
          </p:cNvSpPr>
          <p:nvPr>
            <p:ph type="title"/>
          </p:nvPr>
        </p:nvSpPr>
        <p:spPr>
          <a:xfrm>
            <a:off x="647700" y="228600"/>
            <a:ext cx="7848600" cy="838200"/>
          </a:xfrm>
        </p:spPr>
        <p:txBody>
          <a:bodyPr/>
          <a:lstStyle/>
          <a:p>
            <a:pPr algn="ctr" eaLnBrk="1" hangingPunct="1"/>
            <a:r>
              <a:rPr lang="en-US" altLang="en-US" sz="3600" b="0" kern="1200" dirty="0">
                <a:solidFill>
                  <a:srgbClr val="00FFFF"/>
                </a:solidFill>
                <a:effectLst>
                  <a:outerShdw blurRad="38100" dist="38100" dir="2700000" algn="tl">
                    <a:srgbClr val="000000">
                      <a:alpha val="43137"/>
                    </a:srgbClr>
                  </a:outerShdw>
                </a:effectLst>
                <a:cs typeface="Calibri" panose="020F0502020204030204" pitchFamily="34" charset="0"/>
              </a:rPr>
              <a:t>Distinctives of Covenantism</a:t>
            </a:r>
          </a:p>
        </p:txBody>
      </p:sp>
      <p:sp>
        <p:nvSpPr>
          <p:cNvPr id="13315" name="Rectangle 3">
            <a:extLst>
              <a:ext uri="{FF2B5EF4-FFF2-40B4-BE49-F238E27FC236}">
                <a16:creationId xmlns:a16="http://schemas.microsoft.com/office/drawing/2014/main" id="{82BA781A-BDC0-4CE5-8C81-64D28F92B3F1}"/>
              </a:ext>
            </a:extLst>
          </p:cNvPr>
          <p:cNvSpPr>
            <a:spLocks noGrp="1" noChangeArrowheads="1"/>
          </p:cNvSpPr>
          <p:nvPr>
            <p:ph idx="1"/>
          </p:nvPr>
        </p:nvSpPr>
        <p:spPr>
          <a:xfrm>
            <a:off x="152400" y="1447800"/>
            <a:ext cx="8763000" cy="3962400"/>
          </a:xfrm>
        </p:spPr>
        <p:txBody>
          <a:bodyPr/>
          <a:lstStyle/>
          <a:p>
            <a:pPr marL="746125" indent="-746125" algn="just">
              <a:lnSpc>
                <a:spcPct val="90000"/>
              </a:lnSpc>
              <a:spcBef>
                <a:spcPts val="600"/>
              </a:spcBef>
              <a:spcAft>
                <a:spcPts val="600"/>
              </a:spcAft>
              <a:buClr>
                <a:srgbClr val="66FFFF"/>
              </a:buClr>
              <a:defRPr/>
            </a:pPr>
            <a:r>
              <a:rPr lang="en-US" sz="3200" b="1" dirty="0">
                <a:solidFill>
                  <a:srgbClr val="FFFFCC"/>
                </a:solidFill>
                <a:effectLst>
                  <a:outerShdw blurRad="38100" dist="38100" dir="2700000" algn="tl">
                    <a:srgbClr val="000000">
                      <a:alpha val="43137"/>
                    </a:srgbClr>
                  </a:outerShdw>
                </a:effectLst>
              </a:rPr>
              <a:t>A system of interpreting the Scriptures on the basis of two covenants</a:t>
            </a:r>
            <a:r>
              <a:rPr lang="en-US" sz="3200" b="1"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the covenant of works and the covenant of grace. Some add the covenant of redemption. </a:t>
            </a:r>
          </a:p>
          <a:p>
            <a:pPr marL="746125" indent="-746125" algn="just">
              <a:lnSpc>
                <a:spcPct val="90000"/>
              </a:lnSpc>
              <a:spcBef>
                <a:spcPts val="600"/>
              </a:spcBef>
              <a:spcAft>
                <a:spcPts val="600"/>
              </a:spcAft>
              <a:buClr>
                <a:srgbClr val="66FFFF"/>
              </a:buClr>
              <a:defRPr/>
            </a:pPr>
            <a:r>
              <a:rPr lang="en-US" sz="3200" b="1" dirty="0">
                <a:solidFill>
                  <a:srgbClr val="FFFFCC"/>
                </a:solidFill>
                <a:effectLst>
                  <a:outerShdw blurRad="38100" dist="38100" dir="2700000" algn="tl">
                    <a:srgbClr val="000000">
                      <a:alpha val="43137"/>
                    </a:srgbClr>
                  </a:outerShdw>
                </a:effectLst>
              </a:rPr>
              <a:t>Importance of grace </a:t>
            </a:r>
            <a:r>
              <a:rPr lang="en-US" sz="3200" dirty="0">
                <a:effectLst>
                  <a:outerShdw blurRad="38100" dist="38100" dir="2700000" algn="tl">
                    <a:srgbClr val="000000">
                      <a:alpha val="43137"/>
                    </a:srgbClr>
                  </a:outerShdw>
                </a:effectLst>
              </a:rPr>
              <a:t>– In every age, believers are always saved by grace. </a:t>
            </a:r>
          </a:p>
          <a:p>
            <a:pPr marL="746125" indent="-746125" algn="just">
              <a:lnSpc>
                <a:spcPct val="90000"/>
              </a:lnSpc>
              <a:spcBef>
                <a:spcPts val="600"/>
              </a:spcBef>
              <a:spcAft>
                <a:spcPts val="600"/>
              </a:spcAft>
              <a:buClr>
                <a:srgbClr val="66FFFF"/>
              </a:buClr>
              <a:defRPr/>
            </a:pPr>
            <a:r>
              <a:rPr lang="en-US" sz="3200" b="1" dirty="0">
                <a:solidFill>
                  <a:srgbClr val="FFFFCC"/>
                </a:solidFill>
                <a:effectLst>
                  <a:outerShdw blurRad="38100" dist="38100" dir="2700000" algn="tl">
                    <a:srgbClr val="000000">
                      <a:alpha val="43137"/>
                    </a:srgbClr>
                  </a:outerShdw>
                </a:effectLst>
              </a:rPr>
              <a:t>God’s primary purpose </a:t>
            </a:r>
            <a:r>
              <a:rPr lang="en-US" sz="3200" dirty="0">
                <a:effectLst>
                  <a:outerShdw blurRad="38100" dist="38100" dir="2700000" algn="tl">
                    <a:srgbClr val="000000">
                      <a:alpha val="43137"/>
                    </a:srgbClr>
                  </a:outerShdw>
                </a:effectLst>
              </a:rPr>
              <a:t>on earth is redemptive.</a:t>
            </a:r>
          </a:p>
          <a:p>
            <a:pPr marL="746125" indent="-746125" algn="just">
              <a:lnSpc>
                <a:spcPct val="90000"/>
              </a:lnSpc>
              <a:spcBef>
                <a:spcPts val="600"/>
              </a:spcBef>
              <a:spcAft>
                <a:spcPts val="600"/>
              </a:spcAft>
              <a:buClr>
                <a:srgbClr val="66FFFF"/>
              </a:buClr>
              <a:defRPr/>
            </a:pPr>
            <a:r>
              <a:rPr lang="en-US" sz="3200" b="1" dirty="0">
                <a:solidFill>
                  <a:srgbClr val="FFFFCC"/>
                </a:solidFill>
                <a:effectLst>
                  <a:outerShdw blurRad="38100" dist="38100" dir="2700000" algn="tl">
                    <a:srgbClr val="000000">
                      <a:alpha val="43137"/>
                    </a:srgbClr>
                  </a:outerShdw>
                </a:effectLst>
              </a:rPr>
              <a:t>Partial allegorical system of hermeneutics </a:t>
            </a:r>
          </a:p>
        </p:txBody>
      </p:sp>
      <p:pic>
        <p:nvPicPr>
          <p:cNvPr id="69636" name="Picture 4">
            <a:extLst>
              <a:ext uri="{FF2B5EF4-FFF2-40B4-BE49-F238E27FC236}">
                <a16:creationId xmlns:a16="http://schemas.microsoft.com/office/drawing/2014/main" id="{8A47FA64-C46B-4C1D-A09A-9EA4DF2533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44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668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EAA2E9A-3341-4453-8330-D036FC956AEE}"/>
              </a:ext>
            </a:extLst>
          </p:cNvPr>
          <p:cNvSpPr>
            <a:spLocks noGrp="1" noChangeArrowheads="1"/>
          </p:cNvSpPr>
          <p:nvPr>
            <p:ph idx="1"/>
          </p:nvPr>
        </p:nvSpPr>
        <p:spPr>
          <a:xfrm>
            <a:off x="137160" y="1447800"/>
            <a:ext cx="8854440" cy="4648200"/>
          </a:xfrm>
        </p:spPr>
        <p:txBody>
          <a:bodyPr/>
          <a:lstStyle/>
          <a:p>
            <a:pPr marL="571500" indent="-571500" algn="just">
              <a:lnSpc>
                <a:spcPct val="90000"/>
              </a:lnSpc>
              <a:spcBef>
                <a:spcPts val="600"/>
              </a:spcBef>
              <a:spcAft>
                <a:spcPts val="600"/>
              </a:spcAft>
              <a:buClr>
                <a:srgbClr val="66FFFF"/>
              </a:buClr>
              <a:defRPr/>
            </a:pPr>
            <a:r>
              <a:rPr lang="en-US" sz="3200" b="1" dirty="0">
                <a:solidFill>
                  <a:srgbClr val="FFFFCC"/>
                </a:solidFill>
                <a:effectLst>
                  <a:outerShdw blurRad="38100" dist="38100" dir="2700000" algn="tl">
                    <a:srgbClr val="000000">
                      <a:alpha val="43137"/>
                    </a:srgbClr>
                  </a:outerShdw>
                </a:effectLst>
              </a:rPr>
              <a:t>Covenant of Works </a:t>
            </a:r>
            <a:r>
              <a:rPr lang="en-US" sz="3200" dirty="0">
                <a:effectLst>
                  <a:outerShdw blurRad="38100" dist="38100" dir="2700000" algn="tl">
                    <a:srgbClr val="000000">
                      <a:alpha val="43137"/>
                    </a:srgbClr>
                  </a:outerShdw>
                </a:effectLst>
              </a:rPr>
              <a:t>– God entered into a covenant with Adam as the federal head of the human race in which He promised eternal life for obedience and eternal death for disobedience.</a:t>
            </a:r>
          </a:p>
          <a:p>
            <a:pPr marL="571500" indent="-571500" algn="just">
              <a:lnSpc>
                <a:spcPct val="90000"/>
              </a:lnSpc>
              <a:spcBef>
                <a:spcPts val="600"/>
              </a:spcBef>
              <a:spcAft>
                <a:spcPts val="600"/>
              </a:spcAft>
              <a:buClr>
                <a:srgbClr val="66FFFF"/>
              </a:buClr>
              <a:defRPr/>
            </a:pPr>
            <a:r>
              <a:rPr lang="en-US" sz="3200" b="1" dirty="0">
                <a:solidFill>
                  <a:srgbClr val="FFFFCC"/>
                </a:solidFill>
                <a:effectLst>
                  <a:outerShdw blurRad="38100" dist="38100" dir="2700000" algn="tl">
                    <a:srgbClr val="000000">
                      <a:alpha val="43137"/>
                    </a:srgbClr>
                  </a:outerShdw>
                </a:effectLst>
              </a:rPr>
              <a:t>Covenant of Redemption </a:t>
            </a:r>
            <a:r>
              <a:rPr lang="en-US" sz="3200" dirty="0">
                <a:effectLst>
                  <a:outerShdw blurRad="38100" dist="38100" dir="2700000" algn="tl">
                    <a:srgbClr val="000000">
                      <a:alpha val="43137"/>
                    </a:srgbClr>
                  </a:outerShdw>
                </a:effectLst>
              </a:rPr>
              <a:t>– A covenant made between God the Father and God the Son in eternity past in which they covenanted together for the redemption of the human race.</a:t>
            </a:r>
          </a:p>
          <a:p>
            <a:pPr marL="571500" indent="-571500" algn="just">
              <a:lnSpc>
                <a:spcPct val="90000"/>
              </a:lnSpc>
              <a:spcBef>
                <a:spcPts val="600"/>
              </a:spcBef>
              <a:spcAft>
                <a:spcPts val="600"/>
              </a:spcAft>
              <a:buClr>
                <a:srgbClr val="66FFFF"/>
              </a:buClr>
              <a:defRPr/>
            </a:pPr>
            <a:r>
              <a:rPr lang="en-US" sz="3200" b="1" dirty="0">
                <a:solidFill>
                  <a:srgbClr val="FFFFCC"/>
                </a:solidFill>
                <a:effectLst>
                  <a:outerShdw blurRad="38100" dist="38100" dir="2700000" algn="tl">
                    <a:srgbClr val="000000">
                      <a:alpha val="43137"/>
                    </a:srgbClr>
                  </a:outerShdw>
                </a:effectLst>
              </a:rPr>
              <a:t>Covenant of Grace </a:t>
            </a:r>
            <a:r>
              <a:rPr lang="en-US" sz="3200" dirty="0">
                <a:effectLst>
                  <a:outerShdw blurRad="38100" dist="38100" dir="2700000" algn="tl">
                    <a:srgbClr val="000000">
                      <a:alpha val="43137"/>
                    </a:srgbClr>
                  </a:outerShdw>
                </a:effectLst>
              </a:rPr>
              <a:t>– A covenant made by God with the elect in which He provides salvation to the elect sinner. </a:t>
            </a:r>
          </a:p>
        </p:txBody>
      </p:sp>
      <p:sp>
        <p:nvSpPr>
          <p:cNvPr id="7" name="Rectangle 2">
            <a:extLst>
              <a:ext uri="{FF2B5EF4-FFF2-40B4-BE49-F238E27FC236}">
                <a16:creationId xmlns:a16="http://schemas.microsoft.com/office/drawing/2014/main" id="{4AAE70C1-9605-40E9-8449-E7CF8B678941}"/>
              </a:ext>
            </a:extLst>
          </p:cNvPr>
          <p:cNvSpPr>
            <a:spLocks noGrp="1" noChangeArrowheads="1"/>
          </p:cNvSpPr>
          <p:nvPr>
            <p:ph type="title"/>
          </p:nvPr>
        </p:nvSpPr>
        <p:spPr>
          <a:xfrm>
            <a:off x="647700" y="228600"/>
            <a:ext cx="7848600" cy="1219200"/>
          </a:xfrm>
        </p:spPr>
        <p:txBody>
          <a:bodyPr/>
          <a:lstStyle/>
          <a:p>
            <a:pPr algn="ctr" eaLnBrk="1" hangingPunct="1"/>
            <a:r>
              <a:rPr lang="en-US" altLang="en-US" sz="3600" b="0" kern="1200" dirty="0">
                <a:solidFill>
                  <a:srgbClr val="00FFFF"/>
                </a:solidFill>
                <a:effectLst>
                  <a:outerShdw blurRad="38100" dist="38100" dir="2700000" algn="tl">
                    <a:srgbClr val="000000">
                      <a:alpha val="43137"/>
                    </a:srgbClr>
                  </a:outerShdw>
                </a:effectLst>
                <a:cs typeface="Calibri" panose="020F0502020204030204" pitchFamily="34" charset="0"/>
              </a:rPr>
              <a:t>Distinctives of Covenantism</a:t>
            </a:r>
          </a:p>
        </p:txBody>
      </p:sp>
      <p:pic>
        <p:nvPicPr>
          <p:cNvPr id="5" name="Picture 4">
            <a:extLst>
              <a:ext uri="{FF2B5EF4-FFF2-40B4-BE49-F238E27FC236}">
                <a16:creationId xmlns:a16="http://schemas.microsoft.com/office/drawing/2014/main" id="{9BA2D5D1-FF95-4FD9-9394-03E79741BF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44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516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EBACDB6-155F-47FC-AEDF-442288CB615F}"/>
              </a:ext>
            </a:extLst>
          </p:cNvPr>
          <p:cNvSpPr>
            <a:spLocks noGrp="1" noChangeArrowheads="1"/>
          </p:cNvSpPr>
          <p:nvPr>
            <p:ph type="title"/>
          </p:nvPr>
        </p:nvSpPr>
        <p:spPr>
          <a:xfrm>
            <a:off x="495300" y="228600"/>
            <a:ext cx="8153400" cy="685800"/>
          </a:xfrm>
        </p:spPr>
        <p:txBody>
          <a:bodyPr/>
          <a:lstStyle/>
          <a:p>
            <a:pPr algn="ctr" eaLnBrk="1" hangingPunct="1"/>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Implied vs. Exegetical Covenants</a:t>
            </a:r>
          </a:p>
        </p:txBody>
      </p:sp>
      <p:sp>
        <p:nvSpPr>
          <p:cNvPr id="47107" name="Rectangle 3">
            <a:extLst>
              <a:ext uri="{FF2B5EF4-FFF2-40B4-BE49-F238E27FC236}">
                <a16:creationId xmlns:a16="http://schemas.microsoft.com/office/drawing/2014/main" id="{0BB8697D-62DD-4F2E-83BD-79B305A95B3C}"/>
              </a:ext>
            </a:extLst>
          </p:cNvPr>
          <p:cNvSpPr>
            <a:spLocks noGrp="1" noChangeArrowheads="1"/>
          </p:cNvSpPr>
          <p:nvPr>
            <p:ph idx="1"/>
          </p:nvPr>
        </p:nvSpPr>
        <p:spPr>
          <a:xfrm>
            <a:off x="2362200" y="990600"/>
            <a:ext cx="6553199" cy="4760742"/>
          </a:xfrm>
        </p:spPr>
        <p:txBody>
          <a:bodyPr/>
          <a:lstStyle/>
          <a:p>
            <a:pPr marL="0" indent="0" algn="just" eaLnBrk="1" hangingPunct="1">
              <a:buFontTx/>
              <a:buNone/>
              <a:defRPr/>
            </a:pPr>
            <a:r>
              <a:rPr lang="en-US" dirty="0">
                <a:effectLst>
                  <a:outerShdw blurRad="38100" dist="38100" dir="2700000" algn="tl">
                    <a:srgbClr val="000000">
                      <a:alpha val="43137"/>
                    </a:srgbClr>
                  </a:outerShdw>
                </a:effectLst>
              </a:rPr>
              <a:t>“this statement </a:t>
            </a:r>
            <a:r>
              <a:rPr lang="en-US" i="1" dirty="0">
                <a:effectLst>
                  <a:outerShdw blurRad="38100" dist="38100" dir="2700000" algn="tl">
                    <a:srgbClr val="000000">
                      <a:alpha val="43137"/>
                    </a:srgbClr>
                  </a:outerShdw>
                </a:effectLst>
              </a:rPr>
              <a:t>[Covenant of Grace] </a:t>
            </a:r>
            <a:r>
              <a:rPr lang="en-US" dirty="0">
                <a:effectLst>
                  <a:outerShdw blurRad="38100" dist="38100" dir="2700000" algn="tl">
                    <a:srgbClr val="000000">
                      <a:alpha val="43137"/>
                    </a:srgbClr>
                  </a:outerShdw>
                </a:effectLst>
              </a:rPr>
              <a:t>does </a:t>
            </a:r>
            <a:r>
              <a:rPr lang="en-US" b="1" u="sng" dirty="0">
                <a:solidFill>
                  <a:srgbClr val="FFFFCC"/>
                </a:solidFill>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rest upon any express declaration of the Scriptures</a:t>
            </a:r>
            <a:r>
              <a:rPr lang="en-US" i="1" dirty="0">
                <a:effectLst>
                  <a:outerShdw blurRad="38100" dist="38100" dir="2700000" algn="tl">
                    <a:srgbClr val="000000">
                      <a:alpha val="43137"/>
                    </a:srgbClr>
                  </a:outerShdw>
                </a:effectLst>
              </a:rPr>
              <a:t>…[and</a:t>
            </a:r>
            <a:r>
              <a:rPr lang="en-US" dirty="0">
                <a:effectLst>
                  <a:outerShdw blurRad="38100" dist="38100" dir="2700000" algn="tl">
                    <a:srgbClr val="000000">
                      <a:alpha val="43137"/>
                    </a:srgbClr>
                  </a:outerShdw>
                </a:effectLst>
              </a:rPr>
              <a:t>] although the word covenant </a:t>
            </a:r>
            <a:r>
              <a:rPr lang="en-US" i="1" dirty="0">
                <a:effectLst>
                  <a:outerShdw blurRad="38100" dist="38100" dir="2700000" algn="tl">
                    <a:srgbClr val="000000">
                      <a:alpha val="43137"/>
                    </a:srgbClr>
                  </a:outerShdw>
                </a:effectLst>
              </a:rPr>
              <a:t>[as in works]</a:t>
            </a:r>
            <a:r>
              <a:rPr lang="en-US" dirty="0">
                <a:effectLst>
                  <a:outerShdw blurRad="38100" dist="38100" dir="2700000" algn="tl">
                    <a:srgbClr val="000000">
                      <a:alpha val="43137"/>
                    </a:srgbClr>
                  </a:outerShdw>
                </a:effectLst>
              </a:rPr>
              <a:t> is </a:t>
            </a:r>
            <a:r>
              <a:rPr lang="en-US" b="1" u="sng" dirty="0">
                <a:solidFill>
                  <a:srgbClr val="FFFFCC"/>
                </a:solidFill>
                <a:effectLst>
                  <a:outerShdw blurRad="38100" dist="38100" dir="2700000" algn="tl">
                    <a:srgbClr val="000000">
                      <a:alpha val="43137"/>
                    </a:srgbClr>
                  </a:outerShdw>
                </a:effectLst>
              </a:rPr>
              <a:t>not used</a:t>
            </a:r>
            <a:r>
              <a:rPr lang="en-US"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in Genesis, and does not elsewhere, in any clear passage, occur in reference to the transaction there recorded,…it is </a:t>
            </a:r>
            <a:r>
              <a:rPr lang="en-US" b="1" u="sng" dirty="0">
                <a:solidFill>
                  <a:srgbClr val="FFFFCC"/>
                </a:solidFill>
                <a:effectLst>
                  <a:outerShdw blurRad="38100" dist="38100" dir="2700000" algn="tl">
                    <a:srgbClr val="000000">
                      <a:alpha val="43137"/>
                    </a:srgbClr>
                  </a:outerShdw>
                </a:effectLst>
              </a:rPr>
              <a:t>plain</a:t>
            </a:r>
            <a:r>
              <a:rPr lang="en-US" dirty="0">
                <a:effectLst>
                  <a:outerShdw blurRad="38100" dist="38100" dir="2700000" algn="tl">
                    <a:srgbClr val="000000">
                      <a:alpha val="43137"/>
                    </a:srgbClr>
                  </a:outerShdw>
                </a:effectLst>
              </a:rPr>
              <a:t> that the Bible does represent the arrangement made with Adam as a truly federal transaction.”</a:t>
            </a:r>
          </a:p>
        </p:txBody>
      </p:sp>
      <p:sp>
        <p:nvSpPr>
          <p:cNvPr id="71684" name="TextBox 5">
            <a:extLst>
              <a:ext uri="{FF2B5EF4-FFF2-40B4-BE49-F238E27FC236}">
                <a16:creationId xmlns:a16="http://schemas.microsoft.com/office/drawing/2014/main" id="{9F0D1EA1-C410-4691-AFDA-5292708DF47E}"/>
              </a:ext>
            </a:extLst>
          </p:cNvPr>
          <p:cNvSpPr txBox="1">
            <a:spLocks noChangeArrowheads="1"/>
          </p:cNvSpPr>
          <p:nvPr/>
        </p:nvSpPr>
        <p:spPr bwMode="auto">
          <a:xfrm>
            <a:off x="1219200" y="62484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i="1">
                <a:solidFill>
                  <a:schemeClr val="tx2"/>
                </a:solidFill>
                <a:latin typeface="Times New Roman" panose="02020603050405020304" pitchFamily="18" charset="0"/>
                <a:cs typeface="Arial" panose="020B0604020202020204" pitchFamily="34" charset="0"/>
              </a:defRPr>
            </a:lvl1pPr>
            <a:lvl2pPr marL="742950" indent="-285750" eaLnBrk="0" hangingPunct="0">
              <a:defRPr sz="3200" i="1">
                <a:solidFill>
                  <a:schemeClr val="tx2"/>
                </a:solidFill>
                <a:latin typeface="Times New Roman" panose="02020603050405020304" pitchFamily="18" charset="0"/>
                <a:cs typeface="Arial" panose="020B0604020202020204" pitchFamily="34" charset="0"/>
              </a:defRPr>
            </a:lvl2pPr>
            <a:lvl3pPr marL="1143000" indent="-228600" eaLnBrk="0" hangingPunct="0">
              <a:defRPr sz="3200" i="1">
                <a:solidFill>
                  <a:schemeClr val="tx2"/>
                </a:solidFill>
                <a:latin typeface="Times New Roman" panose="02020603050405020304" pitchFamily="18" charset="0"/>
                <a:cs typeface="Arial" panose="020B0604020202020204" pitchFamily="34" charset="0"/>
              </a:defRPr>
            </a:lvl3pPr>
            <a:lvl4pPr marL="1600200" indent="-228600" eaLnBrk="0" hangingPunct="0">
              <a:defRPr sz="3200" i="1">
                <a:solidFill>
                  <a:schemeClr val="tx2"/>
                </a:solidFill>
                <a:latin typeface="Times New Roman" panose="02020603050405020304" pitchFamily="18" charset="0"/>
                <a:cs typeface="Arial" panose="020B0604020202020204" pitchFamily="34" charset="0"/>
              </a:defRPr>
            </a:lvl4pPr>
            <a:lvl5pPr marL="2057400" indent="-228600" eaLnBrk="0" hangingPunct="0">
              <a:defRPr sz="3200" i="1">
                <a:solidFill>
                  <a:schemeClr val="tx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i="1">
                <a:solidFill>
                  <a:schemeClr val="tx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i="1">
                <a:solidFill>
                  <a:schemeClr val="tx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i="1">
                <a:solidFill>
                  <a:schemeClr val="tx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i="1">
                <a:solidFill>
                  <a:schemeClr val="tx2"/>
                </a:solidFill>
                <a:latin typeface="Times New Roman" panose="02020603050405020304" pitchFamily="18" charset="0"/>
                <a:cs typeface="Arial" panose="020B0604020202020204" pitchFamily="34" charset="0"/>
              </a:defRPr>
            </a:lvl9pPr>
          </a:lstStyle>
          <a:p>
            <a:pPr algn="ctr" eaLnBrk="1" hangingPunct="1"/>
            <a:r>
              <a:rPr lang="en-US" altLang="en-US" sz="2000" i="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Hodge</a:t>
            </a:r>
            <a:r>
              <a:rPr lang="en-US" altLang="en-US" sz="2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Systematic Theology, </a:t>
            </a:r>
            <a:r>
              <a:rPr lang="en-US" altLang="en-US" sz="2000" i="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2:117</a:t>
            </a:r>
          </a:p>
        </p:txBody>
      </p:sp>
      <p:pic>
        <p:nvPicPr>
          <p:cNvPr id="71685" name="Picture 5">
            <a:extLst>
              <a:ext uri="{FF2B5EF4-FFF2-40B4-BE49-F238E27FC236}">
                <a16:creationId xmlns:a16="http://schemas.microsoft.com/office/drawing/2014/main" id="{2AD5145E-717C-4D11-BC8E-E0D8514864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143000"/>
            <a:ext cx="2209800" cy="3289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260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lstStyle/>
          <a:p>
            <a:pPr algn="ctr"/>
            <a:r>
              <a:rPr lang="en-US" altLang="en-US" sz="3600" b="0" dirty="0">
                <a:solidFill>
                  <a:srgbClr val="00FFFF"/>
                </a:solidFill>
                <a:effectLst>
                  <a:outerShdw blurRad="38100" dist="38100" dir="2700000" algn="tl">
                    <a:srgbClr val="000000">
                      <a:alpha val="43137"/>
                    </a:srgbClr>
                  </a:outerShdw>
                </a:effectLst>
              </a:rPr>
              <a:t>Dispensational Theology is a </a:t>
            </a:r>
            <a:br>
              <a:rPr lang="en-US" altLang="en-US" sz="3600" b="0" dirty="0">
                <a:solidFill>
                  <a:srgbClr val="00FFFF"/>
                </a:solidFill>
                <a:effectLst>
                  <a:outerShdw blurRad="38100" dist="38100" dir="2700000" algn="tl">
                    <a:srgbClr val="000000">
                      <a:alpha val="43137"/>
                    </a:srgbClr>
                  </a:outerShdw>
                </a:effectLst>
              </a:rPr>
            </a:br>
            <a:r>
              <a:rPr lang="en-US" altLang="en-US" sz="3600" b="0" dirty="0">
                <a:solidFill>
                  <a:srgbClr val="00FFFF"/>
                </a:solidFill>
                <a:effectLst>
                  <a:outerShdw blurRad="38100" dist="38100" dir="2700000" algn="tl">
                    <a:srgbClr val="000000">
                      <a:alpha val="43137"/>
                    </a:srgbClr>
                  </a:outerShdw>
                </a:effectLst>
              </a:rPr>
              <a:t>System of Theology</a:t>
            </a:r>
          </a:p>
        </p:txBody>
      </p:sp>
      <p:sp>
        <p:nvSpPr>
          <p:cNvPr id="183299" name="Rectangle 3"/>
          <p:cNvSpPr>
            <a:spLocks noChangeArrowheads="1"/>
          </p:cNvSpPr>
          <p:nvPr/>
        </p:nvSpPr>
        <p:spPr bwMode="auto">
          <a:xfrm>
            <a:off x="177800" y="1371600"/>
            <a:ext cx="8785225"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2800" dirty="0">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2800" b="1" dirty="0">
                <a:solidFill>
                  <a:srgbClr val="FFFFCC"/>
                </a:solidFill>
                <a:latin typeface="Calibri" panose="020F0502020204030204" pitchFamily="34" charset="0"/>
                <a:cs typeface="Calibri" panose="020F0502020204030204" pitchFamily="34" charset="0"/>
              </a:rPr>
              <a:t>sine qua non </a:t>
            </a:r>
            <a:r>
              <a:rPr lang="en-US" sz="2800" dirty="0">
                <a:latin typeface="Calibri" panose="020F0502020204030204" pitchFamily="34" charset="0"/>
                <a:cs typeface="Calibri" panose="020F0502020204030204" pitchFamily="34" charset="0"/>
              </a:rPr>
              <a:t>(lit. “without which is not”):</a:t>
            </a:r>
          </a:p>
          <a:p>
            <a:pPr marL="457200" indent="-457200" defTabSz="915001">
              <a:spcBef>
                <a:spcPts val="0"/>
              </a:spcBef>
              <a:spcAft>
                <a:spcPts val="2400"/>
              </a:spcAft>
              <a:buClr>
                <a:srgbClr val="00FFFF"/>
              </a:buClr>
              <a:buFont typeface="+mj-lt"/>
              <a:buAutoNum type="arabicPeriod"/>
              <a:defRPr/>
            </a:pPr>
            <a:r>
              <a:rPr lang="en-US" sz="2800" dirty="0">
                <a:latin typeface="Calibri" panose="020F0502020204030204" pitchFamily="34" charset="0"/>
                <a:cs typeface="Calibri" panose="020F0502020204030204" pitchFamily="34" charset="0"/>
              </a:rPr>
              <a:t>The </a:t>
            </a:r>
            <a:r>
              <a:rPr lang="en-US" sz="2800" b="1" dirty="0">
                <a:solidFill>
                  <a:srgbClr val="FFFFCC"/>
                </a:solidFill>
                <a:latin typeface="Calibri" panose="020F0502020204030204" pitchFamily="34" charset="0"/>
                <a:cs typeface="Calibri" panose="020F0502020204030204" pitchFamily="34" charset="0"/>
              </a:rPr>
              <a:t>consistent</a:t>
            </a:r>
            <a:r>
              <a:rPr lang="en-US" sz="2800" dirty="0">
                <a:latin typeface="Calibri" panose="020F0502020204030204" pitchFamily="34" charset="0"/>
                <a:cs typeface="Calibri" panose="020F0502020204030204" pitchFamily="34" charset="0"/>
              </a:rPr>
              <a:t> use of a plain, normal, literal, grammatical-historical method of interpretation;</a:t>
            </a:r>
          </a:p>
          <a:p>
            <a:pPr marL="457200" indent="-457200" defTabSz="915001">
              <a:spcBef>
                <a:spcPts val="0"/>
              </a:spcBef>
              <a:spcAft>
                <a:spcPts val="2400"/>
              </a:spcAft>
              <a:buClr>
                <a:srgbClr val="00FFFF"/>
              </a:buClr>
              <a:buFont typeface="+mj-lt"/>
              <a:buAutoNum type="arabicPeriod"/>
              <a:defRPr/>
            </a:pPr>
            <a:r>
              <a:rPr lang="en-US" sz="2800" dirty="0">
                <a:latin typeface="Calibri" panose="020F0502020204030204" pitchFamily="34" charset="0"/>
                <a:cs typeface="Calibri" panose="020F0502020204030204" pitchFamily="34" charset="0"/>
              </a:rPr>
              <a:t>Which reveals that the </a:t>
            </a:r>
            <a:r>
              <a:rPr lang="en-US" sz="2800" b="1" dirty="0">
                <a:solidFill>
                  <a:srgbClr val="FFFFCC"/>
                </a:solidFill>
                <a:latin typeface="Calibri" panose="020F0502020204030204" pitchFamily="34" charset="0"/>
                <a:cs typeface="Calibri" panose="020F0502020204030204" pitchFamily="34" charset="0"/>
              </a:rPr>
              <a:t>Church is distinct from Israel</a:t>
            </a:r>
            <a:r>
              <a:rPr lang="en-US" sz="2800" dirty="0">
                <a:latin typeface="Calibri" panose="020F0502020204030204" pitchFamily="34" charset="0"/>
                <a:cs typeface="Calibri" panose="020F0502020204030204" pitchFamily="34" charset="0"/>
              </a:rPr>
              <a:t>;</a:t>
            </a:r>
          </a:p>
          <a:p>
            <a:pPr marL="457200" indent="-457200" defTabSz="915001">
              <a:spcBef>
                <a:spcPts val="0"/>
              </a:spcBef>
              <a:spcAft>
                <a:spcPts val="2400"/>
              </a:spcAft>
              <a:buClr>
                <a:srgbClr val="00FFFF"/>
              </a:buClr>
              <a:buFont typeface="+mj-lt"/>
              <a:buAutoNum type="arabicPeriod"/>
              <a:defRPr/>
            </a:pPr>
            <a:r>
              <a:rPr lang="en-US" sz="2800" dirty="0">
                <a:latin typeface="Calibri" panose="020F0502020204030204" pitchFamily="34" charset="0"/>
                <a:cs typeface="Calibri" panose="020F0502020204030204" pitchFamily="34" charset="0"/>
              </a:rPr>
              <a:t>God’s overall purpose is to bring </a:t>
            </a:r>
            <a:r>
              <a:rPr lang="en-US" sz="2800" b="1" dirty="0">
                <a:solidFill>
                  <a:srgbClr val="FFFFCC"/>
                </a:solidFill>
                <a:latin typeface="Calibri" panose="020F0502020204030204" pitchFamily="34" charset="0"/>
                <a:cs typeface="Calibri" panose="020F0502020204030204" pitchFamily="34" charset="0"/>
              </a:rPr>
              <a:t>glory to Himself </a:t>
            </a:r>
            <a:r>
              <a:rPr lang="en-US" sz="2800" dirty="0">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2509044" y="6403975"/>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2008516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579688" y="228600"/>
            <a:ext cx="3984625" cy="685800"/>
          </a:xfrm>
        </p:spPr>
        <p:txBody>
          <a:bodyPr/>
          <a:lstStyle/>
          <a:p>
            <a:pPr algn="ctr">
              <a:lnSpc>
                <a:spcPct val="100000"/>
              </a:lnSpc>
              <a:defRPr/>
            </a:pPr>
            <a:r>
              <a:rPr lang="en-US" sz="3600" b="0" dirty="0">
                <a:solidFill>
                  <a:srgbClr val="00FFFF"/>
                </a:solidFill>
                <a:effectLst>
                  <a:outerShdw blurRad="38100" dist="38100" dir="2700000" algn="tl">
                    <a:srgbClr val="000000">
                      <a:alpha val="43137"/>
                    </a:srgbClr>
                  </a:outerShdw>
                </a:effectLst>
              </a:rPr>
              <a:t>Doxological Purpose</a:t>
            </a:r>
          </a:p>
        </p:txBody>
      </p:sp>
      <p:sp>
        <p:nvSpPr>
          <p:cNvPr id="31747" name="Text Box 3"/>
          <p:cNvSpPr txBox="1">
            <a:spLocks noChangeArrowheads="1"/>
          </p:cNvSpPr>
          <p:nvPr/>
        </p:nvSpPr>
        <p:spPr bwMode="auto">
          <a:xfrm>
            <a:off x="2069306" y="6230938"/>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latin typeface="Calibri" panose="020F0502020204030204" pitchFamily="34" charset="0"/>
                <a:cs typeface="Calibri" panose="020F0502020204030204" pitchFamily="34" charset="0"/>
              </a:rPr>
              <a:t>Dictionary of Premillennial Theology</a:t>
            </a:r>
            <a:r>
              <a:rPr lang="en-US" altLang="en-US" sz="1600" dirty="0">
                <a:latin typeface="Calibri" panose="020F0502020204030204" pitchFamily="34" charset="0"/>
                <a:cs typeface="Calibri" panose="020F0502020204030204" pitchFamily="34" charset="0"/>
              </a:rPr>
              <a:t>, Charles Ryrie, p. 94</a:t>
            </a:r>
          </a:p>
        </p:txBody>
      </p:sp>
      <p:sp>
        <p:nvSpPr>
          <p:cNvPr id="193541" name="Rectangle 5"/>
          <p:cNvSpPr>
            <a:spLocks noChangeArrowheads="1"/>
          </p:cNvSpPr>
          <p:nvPr/>
        </p:nvSpPr>
        <p:spPr bwMode="auto">
          <a:xfrm>
            <a:off x="206375" y="1143000"/>
            <a:ext cx="86487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457200" indent="-457200" algn="just" eaLnBrk="1" hangingPunct="1">
              <a:spcBef>
                <a:spcPts val="0"/>
              </a:spcBef>
              <a:spcAft>
                <a:spcPts val="2400"/>
              </a:spcAft>
              <a:buClr>
                <a:srgbClr val="00FFFF"/>
              </a:buClr>
              <a:buFont typeface="+mj-lt"/>
              <a:buAutoNum type="alphaUcPeriod"/>
            </a:pPr>
            <a:r>
              <a:rPr lang="en-US" altLang="en-US" sz="2900" dirty="0">
                <a:latin typeface="Calibri" panose="020F0502020204030204" pitchFamily="34" charset="0"/>
                <a:cs typeface="Calibri" panose="020F0502020204030204" pitchFamily="34" charset="0"/>
              </a:rPr>
              <a:t>God’s ultimate purpose for the ages is to glorify Himself.  Scripture is not human-centered, as though salvation were the principle point, but God-centered, because His glory is at the center.</a:t>
            </a:r>
          </a:p>
          <a:p>
            <a:pPr marL="457200" indent="-457200" algn="just" eaLnBrk="1" hangingPunct="1">
              <a:spcBef>
                <a:spcPts val="0"/>
              </a:spcBef>
              <a:spcAft>
                <a:spcPts val="2400"/>
              </a:spcAft>
              <a:buClr>
                <a:srgbClr val="00FFFF"/>
              </a:buClr>
              <a:buFont typeface="+mj-lt"/>
              <a:buAutoNum type="alphaUcPeriod"/>
            </a:pPr>
            <a:r>
              <a:rPr lang="en-US" altLang="en-US" sz="2900" dirty="0">
                <a:latin typeface="Calibri" panose="020F0502020204030204" pitchFamily="34" charset="0"/>
                <a:cs typeface="Calibri" panose="020F0502020204030204" pitchFamily="34" charset="0"/>
              </a:rPr>
              <a:t>The glory of God is the primary principle that unifies all dispensations, the program of salvation being just one of the means by which God glorifies Himself.  Each successive revelation of God’s plan for the ages, as well as His dealing with the elect, non-elect, angels, and nations all manifest His glory.	</a:t>
            </a:r>
          </a:p>
        </p:txBody>
      </p:sp>
    </p:spTree>
    <p:extLst>
      <p:ext uri="{BB962C8B-B14F-4D97-AF65-F5344CB8AC3E}">
        <p14:creationId xmlns:p14="http://schemas.microsoft.com/office/powerpoint/2010/main" val="3532070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270" y="100295"/>
            <a:ext cx="7797460" cy="6657409"/>
          </a:xfrm>
          <a:prstGeom prst="rect">
            <a:avLst/>
          </a:prstGeom>
        </p:spPr>
      </p:pic>
    </p:spTree>
    <p:extLst>
      <p:ext uri="{BB962C8B-B14F-4D97-AF65-F5344CB8AC3E}">
        <p14:creationId xmlns:p14="http://schemas.microsoft.com/office/powerpoint/2010/main" val="226530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10DB1674-9644-4C5C-BFBD-A03915C450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40CF83F5-4065-4FF4-A834-D68EA1E0EE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2963578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0" y="228600"/>
            <a:ext cx="9029700" cy="8382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VII. Dispensationalism &amp; the Completed Revolution</a:t>
            </a:r>
          </a:p>
        </p:txBody>
      </p:sp>
      <p:sp>
        <p:nvSpPr>
          <p:cNvPr id="17411" name="Rectangle 7"/>
          <p:cNvSpPr>
            <a:spLocks noGrp="1" noChangeArrowheads="1"/>
          </p:cNvSpPr>
          <p:nvPr>
            <p:ph type="body" idx="1"/>
          </p:nvPr>
        </p:nvSpPr>
        <p:spPr>
          <a:xfrm>
            <a:off x="114300" y="1028700"/>
            <a:ext cx="8915400" cy="5676900"/>
          </a:xfrm>
        </p:spPr>
        <p:txBody>
          <a:bodyPr/>
          <a:lstStyle/>
          <a:p>
            <a:pPr marL="461963" indent="-461963" eaLnBrk="1" hangingPunct="1">
              <a:spcBef>
                <a:spcPts val="0"/>
              </a:spcBef>
              <a:spcAft>
                <a:spcPts val="1200"/>
              </a:spcAft>
              <a:buClr>
                <a:srgbClr val="FF66FF"/>
              </a:buClr>
              <a:buFont typeface="+mj-lt"/>
              <a:buAutoNum type="alphaUcPeriod" startAt="2"/>
            </a:pPr>
            <a:r>
              <a:rPr lang="en-US" altLang="en-US" sz="3200" b="1" dirty="0">
                <a:solidFill>
                  <a:srgbClr val="FFFFCC"/>
                </a:solidFill>
                <a:effectLst>
                  <a:outerShdw blurRad="38100" dist="38100" dir="2700000" algn="tl">
                    <a:srgbClr val="000000">
                      <a:alpha val="43137"/>
                    </a:srgbClr>
                  </a:outerShdw>
                </a:effectLst>
              </a:rPr>
              <a:t>Dispensational movement</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19</a:t>
            </a:r>
            <a:r>
              <a:rPr lang="en-US" altLang="en-US" sz="3200" baseline="30000" dirty="0">
                <a:effectLst>
                  <a:outerShdw blurRad="38100" dist="38100" dir="2700000" algn="tl">
                    <a:srgbClr val="000000">
                      <a:alpha val="43137"/>
                    </a:srgbClr>
                  </a:outerShdw>
                </a:effectLst>
                <a:ea typeface="+mn-ea"/>
                <a:cs typeface="+mn-cs"/>
              </a:rPr>
              <a:t>th</a:t>
            </a:r>
            <a:r>
              <a:rPr lang="en-US" altLang="en-US" sz="3200" dirty="0">
                <a:effectLst>
                  <a:outerShdw blurRad="38100" dist="38100" dir="2700000" algn="tl">
                    <a:srgbClr val="000000">
                      <a:alpha val="43137"/>
                    </a:srgbClr>
                  </a:outerShdw>
                </a:effectLst>
                <a:ea typeface="+mn-ea"/>
                <a:cs typeface="+mn-cs"/>
              </a:rPr>
              <a:t> century</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Reformers’ hermeneutic</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Applied to the whole bible</a:t>
            </a:r>
          </a:p>
          <a:p>
            <a:pPr marL="914400" lvl="2" indent="-457200" eaLnBrk="1" hangingPunct="1">
              <a:spcBef>
                <a:spcPts val="0"/>
              </a:spcBef>
              <a:spcAft>
                <a:spcPts val="1200"/>
              </a:spcAft>
              <a:buClr>
                <a:srgbClr val="92D050"/>
              </a:buClr>
            </a:pPr>
            <a:r>
              <a:rPr lang="en-US" altLang="en-US" sz="3200" b="1" u="sng" dirty="0">
                <a:solidFill>
                  <a:srgbClr val="FFFFCC"/>
                </a:solidFill>
                <a:effectLst>
                  <a:outerShdw blurRad="38100" dist="38100" dir="2700000" algn="tl">
                    <a:srgbClr val="000000">
                      <a:alpha val="43137"/>
                    </a:srgbClr>
                  </a:outerShdw>
                </a:effectLst>
                <a:ea typeface="+mn-ea"/>
                <a:cs typeface="+mn-cs"/>
              </a:rPr>
              <a:t>Retrieved key doctrines: Chiliasm, Israel-church distinction, </a:t>
            </a:r>
            <a:r>
              <a:rPr lang="en-US" altLang="en-US" sz="3200" b="1" u="sng" dirty="0" err="1">
                <a:solidFill>
                  <a:srgbClr val="FFFFCC"/>
                </a:solidFill>
                <a:effectLst>
                  <a:outerShdw blurRad="38100" dist="38100" dir="2700000" algn="tl">
                    <a:srgbClr val="000000">
                      <a:alpha val="43137"/>
                    </a:srgbClr>
                  </a:outerShdw>
                </a:effectLst>
                <a:ea typeface="+mn-ea"/>
                <a:cs typeface="+mn-cs"/>
              </a:rPr>
              <a:t>Pretribulationalism</a:t>
            </a:r>
            <a:endParaRPr lang="en-US" altLang="en-US" sz="3200" b="1" u="sng" dirty="0">
              <a:solidFill>
                <a:srgbClr val="FFFFCC"/>
              </a:solidFill>
              <a:effectLst>
                <a:outerShdw blurRad="38100" dist="38100" dir="2700000" algn="tl">
                  <a:srgbClr val="000000">
                    <a:alpha val="43137"/>
                  </a:srgbClr>
                </a:outerShdw>
              </a:effectLst>
              <a:ea typeface="+mn-ea"/>
              <a:cs typeface="+mn-cs"/>
            </a:endParaRP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Curb on anti-Semitism and Geneva social experiments</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Key dispensational leaders</a:t>
            </a:r>
            <a:endParaRPr lang="en-US" altLang="en-US" sz="32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789477"/>
            <a:ext cx="3467100" cy="990600"/>
          </a:xfrm>
          <a:prstGeom prst="rect">
            <a:avLst/>
          </a:prstGeom>
        </p:spPr>
      </p:pic>
    </p:spTree>
    <p:extLst>
      <p:ext uri="{BB962C8B-B14F-4D97-AF65-F5344CB8AC3E}">
        <p14:creationId xmlns:p14="http://schemas.microsoft.com/office/powerpoint/2010/main" val="1820724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112" y="868680"/>
            <a:ext cx="8875776"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033" y="228600"/>
            <a:ext cx="8631935" cy="5486400"/>
          </a:xfrm>
          <a:prstGeom prst="rect">
            <a:avLst/>
          </a:prstGeom>
        </p:spPr>
      </p:pic>
    </p:spTree>
    <p:extLst>
      <p:ext uri="{BB962C8B-B14F-4D97-AF65-F5344CB8AC3E}">
        <p14:creationId xmlns:p14="http://schemas.microsoft.com/office/powerpoint/2010/main" val="3752302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0" y="228600"/>
            <a:ext cx="9029700" cy="8382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VII. Dispensationalism &amp; the Completed Revolution</a:t>
            </a:r>
          </a:p>
        </p:txBody>
      </p:sp>
      <p:sp>
        <p:nvSpPr>
          <p:cNvPr id="17411" name="Rectangle 7"/>
          <p:cNvSpPr>
            <a:spLocks noGrp="1" noChangeArrowheads="1"/>
          </p:cNvSpPr>
          <p:nvPr>
            <p:ph type="body" idx="1"/>
          </p:nvPr>
        </p:nvSpPr>
        <p:spPr>
          <a:xfrm>
            <a:off x="114300" y="1028700"/>
            <a:ext cx="8915400" cy="5676900"/>
          </a:xfrm>
        </p:spPr>
        <p:txBody>
          <a:bodyPr/>
          <a:lstStyle/>
          <a:p>
            <a:pPr marL="461963" indent="-461963" eaLnBrk="1" hangingPunct="1">
              <a:spcBef>
                <a:spcPts val="0"/>
              </a:spcBef>
              <a:spcAft>
                <a:spcPts val="1200"/>
              </a:spcAft>
              <a:buClr>
                <a:srgbClr val="FF66FF"/>
              </a:buClr>
              <a:buFont typeface="+mj-lt"/>
              <a:buAutoNum type="alphaUcPeriod" startAt="2"/>
            </a:pPr>
            <a:r>
              <a:rPr lang="en-US" altLang="en-US" sz="3200" b="1" dirty="0">
                <a:solidFill>
                  <a:srgbClr val="FFFFCC"/>
                </a:solidFill>
                <a:effectLst>
                  <a:outerShdw blurRad="38100" dist="38100" dir="2700000" algn="tl">
                    <a:srgbClr val="000000">
                      <a:alpha val="43137"/>
                    </a:srgbClr>
                  </a:outerShdw>
                </a:effectLst>
              </a:rPr>
              <a:t>Dispensational movement</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19</a:t>
            </a:r>
            <a:r>
              <a:rPr lang="en-US" altLang="en-US" sz="3200" baseline="30000" dirty="0">
                <a:effectLst>
                  <a:outerShdw blurRad="38100" dist="38100" dir="2700000" algn="tl">
                    <a:srgbClr val="000000">
                      <a:alpha val="43137"/>
                    </a:srgbClr>
                  </a:outerShdw>
                </a:effectLst>
                <a:ea typeface="+mn-ea"/>
                <a:cs typeface="+mn-cs"/>
              </a:rPr>
              <a:t>th</a:t>
            </a:r>
            <a:r>
              <a:rPr lang="en-US" altLang="en-US" sz="3200" dirty="0">
                <a:effectLst>
                  <a:outerShdw blurRad="38100" dist="38100" dir="2700000" algn="tl">
                    <a:srgbClr val="000000">
                      <a:alpha val="43137"/>
                    </a:srgbClr>
                  </a:outerShdw>
                </a:effectLst>
                <a:ea typeface="+mn-ea"/>
                <a:cs typeface="+mn-cs"/>
              </a:rPr>
              <a:t> century</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Reformers’ hermeneutic</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Applied to the whole bible</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Retrieved key doctrines: Chiliasm, Israel-church distinction, </a:t>
            </a:r>
            <a:r>
              <a:rPr lang="en-US" altLang="en-US" sz="3200" dirty="0" err="1">
                <a:effectLst>
                  <a:outerShdw blurRad="38100" dist="38100" dir="2700000" algn="tl">
                    <a:srgbClr val="000000">
                      <a:alpha val="43137"/>
                    </a:srgbClr>
                  </a:outerShdw>
                </a:effectLst>
                <a:ea typeface="+mn-ea"/>
                <a:cs typeface="+mn-cs"/>
              </a:rPr>
              <a:t>Pretribulationalism</a:t>
            </a:r>
            <a:endParaRPr lang="en-US" altLang="en-US" sz="3200" dirty="0">
              <a:effectLst>
                <a:outerShdw blurRad="38100" dist="38100" dir="2700000" algn="tl">
                  <a:srgbClr val="000000">
                    <a:alpha val="43137"/>
                  </a:srgbClr>
                </a:outerShdw>
              </a:effectLst>
              <a:ea typeface="+mn-ea"/>
              <a:cs typeface="+mn-cs"/>
            </a:endParaRPr>
          </a:p>
          <a:p>
            <a:pPr marL="914400" lvl="2" indent="-457200" eaLnBrk="1" hangingPunct="1">
              <a:spcBef>
                <a:spcPts val="0"/>
              </a:spcBef>
              <a:spcAft>
                <a:spcPts val="1200"/>
              </a:spcAft>
              <a:buClr>
                <a:srgbClr val="92D050"/>
              </a:buClr>
            </a:pPr>
            <a:r>
              <a:rPr lang="en-US" altLang="en-US" sz="3200" b="1" u="sng" dirty="0">
                <a:solidFill>
                  <a:srgbClr val="FFFFCC"/>
                </a:solidFill>
                <a:effectLst>
                  <a:outerShdw blurRad="38100" dist="38100" dir="2700000" algn="tl">
                    <a:srgbClr val="000000">
                      <a:alpha val="43137"/>
                    </a:srgbClr>
                  </a:outerShdw>
                </a:effectLst>
                <a:ea typeface="+mn-ea"/>
                <a:cs typeface="+mn-cs"/>
              </a:rPr>
              <a:t>Curb on anti-Semitism and Geneva social experiments</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Key dispensational leaders</a:t>
            </a:r>
            <a:endParaRPr lang="en-US" altLang="en-US" sz="32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789477"/>
            <a:ext cx="3467100" cy="990600"/>
          </a:xfrm>
          <a:prstGeom prst="rect">
            <a:avLst/>
          </a:prstGeom>
        </p:spPr>
      </p:pic>
    </p:spTree>
    <p:extLst>
      <p:ext uri="{BB962C8B-B14F-4D97-AF65-F5344CB8AC3E}">
        <p14:creationId xmlns:p14="http://schemas.microsoft.com/office/powerpoint/2010/main" val="2605226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0" y="228600"/>
            <a:ext cx="9029700" cy="8382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VII. Dispensationalism &amp; the Completed Revolution</a:t>
            </a:r>
          </a:p>
        </p:txBody>
      </p:sp>
      <p:sp>
        <p:nvSpPr>
          <p:cNvPr id="17411" name="Rectangle 7"/>
          <p:cNvSpPr>
            <a:spLocks noGrp="1" noChangeArrowheads="1"/>
          </p:cNvSpPr>
          <p:nvPr>
            <p:ph type="body" idx="1"/>
          </p:nvPr>
        </p:nvSpPr>
        <p:spPr>
          <a:xfrm>
            <a:off x="114300" y="1028700"/>
            <a:ext cx="8915400" cy="5676900"/>
          </a:xfrm>
        </p:spPr>
        <p:txBody>
          <a:bodyPr/>
          <a:lstStyle/>
          <a:p>
            <a:pPr marL="461963" indent="-461963" eaLnBrk="1" hangingPunct="1">
              <a:spcBef>
                <a:spcPts val="0"/>
              </a:spcBef>
              <a:spcAft>
                <a:spcPts val="1200"/>
              </a:spcAft>
              <a:buClr>
                <a:srgbClr val="FF66FF"/>
              </a:buClr>
              <a:buFont typeface="+mj-lt"/>
              <a:buAutoNum type="alphaUcPeriod" startAt="2"/>
            </a:pPr>
            <a:r>
              <a:rPr lang="en-US" altLang="en-US" sz="3200" b="1" dirty="0">
                <a:solidFill>
                  <a:srgbClr val="FFFFCC"/>
                </a:solidFill>
                <a:effectLst>
                  <a:outerShdw blurRad="38100" dist="38100" dir="2700000" algn="tl">
                    <a:srgbClr val="000000">
                      <a:alpha val="43137"/>
                    </a:srgbClr>
                  </a:outerShdw>
                </a:effectLst>
              </a:rPr>
              <a:t>Dispensational movement</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19</a:t>
            </a:r>
            <a:r>
              <a:rPr lang="en-US" altLang="en-US" sz="3200" baseline="30000" dirty="0">
                <a:effectLst>
                  <a:outerShdw blurRad="38100" dist="38100" dir="2700000" algn="tl">
                    <a:srgbClr val="000000">
                      <a:alpha val="43137"/>
                    </a:srgbClr>
                  </a:outerShdw>
                </a:effectLst>
                <a:ea typeface="+mn-ea"/>
                <a:cs typeface="+mn-cs"/>
              </a:rPr>
              <a:t>th</a:t>
            </a:r>
            <a:r>
              <a:rPr lang="en-US" altLang="en-US" sz="3200" dirty="0">
                <a:effectLst>
                  <a:outerShdw blurRad="38100" dist="38100" dir="2700000" algn="tl">
                    <a:srgbClr val="000000">
                      <a:alpha val="43137"/>
                    </a:srgbClr>
                  </a:outerShdw>
                </a:effectLst>
                <a:ea typeface="+mn-ea"/>
                <a:cs typeface="+mn-cs"/>
              </a:rPr>
              <a:t> century</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Reformers’ hermeneutic</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Applied to the whole bible</a:t>
            </a: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Retrieved key doctrines: Chiliasm, Israel-church distinction, </a:t>
            </a:r>
            <a:r>
              <a:rPr lang="en-US" altLang="en-US" sz="3200" dirty="0" err="1">
                <a:effectLst>
                  <a:outerShdw blurRad="38100" dist="38100" dir="2700000" algn="tl">
                    <a:srgbClr val="000000">
                      <a:alpha val="43137"/>
                    </a:srgbClr>
                  </a:outerShdw>
                </a:effectLst>
                <a:ea typeface="+mn-ea"/>
                <a:cs typeface="+mn-cs"/>
              </a:rPr>
              <a:t>Pretribulationalism</a:t>
            </a:r>
            <a:endParaRPr lang="en-US" altLang="en-US" sz="3200" dirty="0">
              <a:effectLst>
                <a:outerShdw blurRad="38100" dist="38100" dir="2700000" algn="tl">
                  <a:srgbClr val="000000">
                    <a:alpha val="43137"/>
                  </a:srgbClr>
                </a:outerShdw>
              </a:effectLst>
              <a:ea typeface="+mn-ea"/>
              <a:cs typeface="+mn-cs"/>
            </a:endParaRPr>
          </a:p>
          <a:p>
            <a:pPr marL="914400" lvl="2" indent="-457200" eaLnBrk="1" hangingPunct="1">
              <a:spcBef>
                <a:spcPts val="0"/>
              </a:spcBef>
              <a:spcAft>
                <a:spcPts val="1200"/>
              </a:spcAft>
              <a:buClr>
                <a:srgbClr val="92D050"/>
              </a:buClr>
            </a:pPr>
            <a:r>
              <a:rPr lang="en-US" altLang="en-US" sz="3200" dirty="0">
                <a:effectLst>
                  <a:outerShdw blurRad="38100" dist="38100" dir="2700000" algn="tl">
                    <a:srgbClr val="000000">
                      <a:alpha val="43137"/>
                    </a:srgbClr>
                  </a:outerShdw>
                </a:effectLst>
                <a:ea typeface="+mn-ea"/>
                <a:cs typeface="+mn-cs"/>
              </a:rPr>
              <a:t>Curb on anti-Semitism and Geneva social experiments</a:t>
            </a:r>
          </a:p>
          <a:p>
            <a:pPr marL="914400" lvl="2" indent="-457200" eaLnBrk="1" hangingPunct="1">
              <a:spcBef>
                <a:spcPts val="0"/>
              </a:spcBef>
              <a:spcAft>
                <a:spcPts val="1200"/>
              </a:spcAft>
              <a:buClr>
                <a:srgbClr val="92D050"/>
              </a:buClr>
            </a:pPr>
            <a:r>
              <a:rPr lang="en-US" altLang="en-US" sz="3200" b="1" u="sng" dirty="0">
                <a:solidFill>
                  <a:srgbClr val="FFFFCC"/>
                </a:solidFill>
                <a:effectLst>
                  <a:outerShdw blurRad="38100" dist="38100" dir="2700000" algn="tl">
                    <a:srgbClr val="000000">
                      <a:alpha val="43137"/>
                    </a:srgbClr>
                  </a:outerShdw>
                </a:effectLst>
                <a:ea typeface="+mn-ea"/>
                <a:cs typeface="+mn-cs"/>
              </a:rPr>
              <a:t>Key dispensational leaders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789477"/>
            <a:ext cx="3467100" cy="990600"/>
          </a:xfrm>
          <a:prstGeom prst="rect">
            <a:avLst/>
          </a:prstGeom>
        </p:spPr>
      </p:pic>
    </p:spTree>
    <p:extLst>
      <p:ext uri="{BB962C8B-B14F-4D97-AF65-F5344CB8AC3E}">
        <p14:creationId xmlns:p14="http://schemas.microsoft.com/office/powerpoint/2010/main" val="18677541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lstStyle/>
          <a:p>
            <a:pPr algn="ctr">
              <a:defRPr/>
            </a:pPr>
            <a:r>
              <a:rPr lang="en-US" sz="3600" b="0" dirty="0">
                <a:solidFill>
                  <a:srgbClr val="00FFFF"/>
                </a:solidFill>
                <a:effectLst>
                  <a:outerShdw blurRad="38100" dist="38100" dir="2700000" algn="tl">
                    <a:srgbClr val="000000">
                      <a:alpha val="43137"/>
                    </a:srgbClr>
                  </a:outerShdw>
                </a:effectLst>
              </a:rPr>
              <a:t>Dispensationalism Advocates</a:t>
            </a:r>
          </a:p>
        </p:txBody>
      </p:sp>
      <p:sp>
        <p:nvSpPr>
          <p:cNvPr id="3" name="Content Placeholder 2"/>
          <p:cNvSpPr>
            <a:spLocks noGrp="1"/>
          </p:cNvSpPr>
          <p:nvPr>
            <p:ph idx="1"/>
          </p:nvPr>
        </p:nvSpPr>
        <p:spPr>
          <a:xfrm>
            <a:off x="304800" y="1143000"/>
            <a:ext cx="6553200" cy="5334000"/>
          </a:xfrm>
        </p:spPr>
        <p:txBody>
          <a:bodyPr/>
          <a:lstStyle/>
          <a:p>
            <a:pPr marL="0" indent="0">
              <a:spcBef>
                <a:spcPts val="0"/>
              </a:spcBef>
              <a:spcAft>
                <a:spcPts val="2400"/>
              </a:spcAft>
              <a:buNone/>
              <a:defRPr/>
            </a:pPr>
            <a:r>
              <a:rPr lang="en-US" b="1" dirty="0">
                <a:solidFill>
                  <a:srgbClr val="FFFFCC"/>
                </a:solidFill>
                <a:effectLst>
                  <a:outerShdw blurRad="38100" dist="38100" dir="2700000" algn="tl">
                    <a:srgbClr val="000000">
                      <a:alpha val="43137"/>
                    </a:srgbClr>
                  </a:outerShdw>
                </a:effectLst>
              </a:rPr>
              <a:t>Key Dispensational Commentators</a:t>
            </a:r>
          </a:p>
          <a:p>
            <a:pPr marL="457200" lvl="1" indent="-457200" algn="just" eaLnBrk="1" hangingPunct="1">
              <a:spcBef>
                <a:spcPts val="0"/>
              </a:spcBef>
              <a:spcAft>
                <a:spcPts val="2400"/>
              </a:spcAft>
              <a:buClr>
                <a:srgbClr val="00FFFF"/>
              </a:buClr>
              <a:buFont typeface="+mj-lt"/>
              <a:buAutoNum type="alphaUcPeriod"/>
              <a:defRPr/>
            </a:pPr>
            <a:r>
              <a:rPr lang="en-US" sz="2800" kern="1200" dirty="0">
                <a:ea typeface="+mn-ea"/>
                <a:cs typeface="Calibri" panose="020F0502020204030204" pitchFamily="34" charset="0"/>
              </a:rPr>
              <a:t>John Nelson Darby (1800–1882)</a:t>
            </a:r>
          </a:p>
          <a:p>
            <a:pPr marL="457200" lvl="1" indent="-457200" algn="just" eaLnBrk="1" hangingPunct="1">
              <a:spcBef>
                <a:spcPts val="0"/>
              </a:spcBef>
              <a:spcAft>
                <a:spcPts val="2400"/>
              </a:spcAft>
              <a:buClr>
                <a:srgbClr val="00FFFF"/>
              </a:buClr>
              <a:buFont typeface="+mj-lt"/>
              <a:buAutoNum type="alphaUcPeriod"/>
              <a:defRPr/>
            </a:pPr>
            <a:r>
              <a:rPr lang="en-US" sz="2800" kern="1200" dirty="0">
                <a:ea typeface="+mn-ea"/>
                <a:cs typeface="Calibri" panose="020F0502020204030204" pitchFamily="34" charset="0"/>
              </a:rPr>
              <a:t>Sir Robert Anderson (1841–1918)</a:t>
            </a:r>
          </a:p>
          <a:p>
            <a:pPr marL="457200" lvl="1" indent="-457200" algn="just" eaLnBrk="1" hangingPunct="1">
              <a:spcBef>
                <a:spcPts val="0"/>
              </a:spcBef>
              <a:spcAft>
                <a:spcPts val="2400"/>
              </a:spcAft>
              <a:buClr>
                <a:srgbClr val="00FFFF"/>
              </a:buClr>
              <a:buFont typeface="+mj-lt"/>
              <a:buAutoNum type="alphaUcPeriod"/>
              <a:defRPr/>
            </a:pPr>
            <a:r>
              <a:rPr lang="en-US" sz="2800" kern="1200" dirty="0">
                <a:ea typeface="+mn-ea"/>
                <a:cs typeface="Calibri" panose="020F0502020204030204" pitchFamily="34" charset="0"/>
              </a:rPr>
              <a:t>Cyrus </a:t>
            </a:r>
            <a:r>
              <a:rPr lang="en-US" sz="2800" kern="1200" dirty="0" err="1">
                <a:ea typeface="+mn-ea"/>
                <a:cs typeface="Calibri" panose="020F0502020204030204" pitchFamily="34" charset="0"/>
              </a:rPr>
              <a:t>Ingerson</a:t>
            </a:r>
            <a:r>
              <a:rPr lang="en-US" sz="2800" kern="1200" dirty="0">
                <a:ea typeface="+mn-ea"/>
                <a:cs typeface="Calibri" panose="020F0502020204030204" pitchFamily="34" charset="0"/>
              </a:rPr>
              <a:t> Scofield (1843–1921)</a:t>
            </a:r>
          </a:p>
          <a:p>
            <a:pPr marL="457200" lvl="1" indent="-457200" algn="just" eaLnBrk="1" hangingPunct="1">
              <a:spcBef>
                <a:spcPts val="0"/>
              </a:spcBef>
              <a:spcAft>
                <a:spcPts val="2400"/>
              </a:spcAft>
              <a:buClr>
                <a:srgbClr val="00FFFF"/>
              </a:buClr>
              <a:buFont typeface="+mj-lt"/>
              <a:buAutoNum type="alphaUcPeriod"/>
              <a:defRPr/>
            </a:pPr>
            <a:r>
              <a:rPr lang="en-US" sz="2800" kern="1200" dirty="0">
                <a:ea typeface="+mn-ea"/>
                <a:cs typeface="Calibri" panose="020F0502020204030204" pitchFamily="34" charset="0"/>
              </a:rPr>
              <a:t>William Eugene Blackstone (1841–1935)</a:t>
            </a:r>
          </a:p>
          <a:p>
            <a:pPr marL="457200" lvl="1" indent="-457200" algn="just" eaLnBrk="1" hangingPunct="1">
              <a:spcBef>
                <a:spcPts val="0"/>
              </a:spcBef>
              <a:spcAft>
                <a:spcPts val="2400"/>
              </a:spcAft>
              <a:buClr>
                <a:srgbClr val="00FFFF"/>
              </a:buClr>
              <a:buFont typeface="+mj-lt"/>
              <a:buAutoNum type="alphaUcPeriod"/>
              <a:defRPr/>
            </a:pPr>
            <a:r>
              <a:rPr lang="en-US" sz="2800" kern="1200" dirty="0">
                <a:ea typeface="+mn-ea"/>
                <a:cs typeface="Calibri" panose="020F0502020204030204" pitchFamily="34" charset="0"/>
              </a:rPr>
              <a:t>Henry Allen </a:t>
            </a:r>
            <a:r>
              <a:rPr lang="en-US" sz="2800" kern="1200" dirty="0" err="1">
                <a:ea typeface="+mn-ea"/>
                <a:cs typeface="Calibri" panose="020F0502020204030204" pitchFamily="34" charset="0"/>
              </a:rPr>
              <a:t>Ironside</a:t>
            </a:r>
            <a:r>
              <a:rPr lang="en-US" sz="2800" kern="1200" dirty="0">
                <a:ea typeface="+mn-ea"/>
                <a:cs typeface="Calibri" panose="020F0502020204030204" pitchFamily="34" charset="0"/>
              </a:rPr>
              <a:t> (1876–1951)</a:t>
            </a:r>
          </a:p>
          <a:p>
            <a:pPr marL="457200" lvl="1" indent="-457200" algn="just" eaLnBrk="1" hangingPunct="1">
              <a:spcBef>
                <a:spcPts val="0"/>
              </a:spcBef>
              <a:spcAft>
                <a:spcPts val="2400"/>
              </a:spcAft>
              <a:buClr>
                <a:srgbClr val="00FFFF"/>
              </a:buClr>
              <a:buFont typeface="+mj-lt"/>
              <a:buAutoNum type="alphaUcPeriod"/>
              <a:defRPr/>
            </a:pPr>
            <a:r>
              <a:rPr lang="en-US" sz="2800" kern="1200" dirty="0">
                <a:ea typeface="+mn-ea"/>
                <a:cs typeface="Calibri" panose="020F0502020204030204" pitchFamily="34" charset="0"/>
              </a:rPr>
              <a:t>Lewis Sperry Chafer (1871–1952)</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22334" y="4800600"/>
            <a:ext cx="1828800" cy="18288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7964" y="1295400"/>
            <a:ext cx="2850230" cy="1600200"/>
          </a:xfrm>
          <a:prstGeom prst="rect">
            <a:avLst/>
          </a:prstGeom>
        </p:spPr>
      </p:pic>
    </p:spTree>
    <p:extLst>
      <p:ext uri="{BB962C8B-B14F-4D97-AF65-F5344CB8AC3E}">
        <p14:creationId xmlns:p14="http://schemas.microsoft.com/office/powerpoint/2010/main" val="20325023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lstStyle/>
          <a:p>
            <a:pPr algn="ctr">
              <a:defRPr/>
            </a:pPr>
            <a:r>
              <a:rPr lang="en-US" sz="3600" b="0" dirty="0">
                <a:solidFill>
                  <a:srgbClr val="00FFFF"/>
                </a:solidFill>
                <a:effectLst>
                  <a:outerShdw blurRad="38100" dist="38100" dir="2700000" algn="tl">
                    <a:srgbClr val="000000">
                      <a:alpha val="43137"/>
                    </a:srgbClr>
                  </a:outerShdw>
                </a:effectLst>
              </a:rPr>
              <a:t>Dispensationalism Advocates</a:t>
            </a:r>
          </a:p>
        </p:txBody>
      </p:sp>
      <p:sp>
        <p:nvSpPr>
          <p:cNvPr id="3" name="Content Placeholder 2"/>
          <p:cNvSpPr>
            <a:spLocks noGrp="1"/>
          </p:cNvSpPr>
          <p:nvPr>
            <p:ph idx="1"/>
          </p:nvPr>
        </p:nvSpPr>
        <p:spPr>
          <a:xfrm>
            <a:off x="304800" y="1143000"/>
            <a:ext cx="6553200" cy="5334000"/>
          </a:xfrm>
        </p:spPr>
        <p:txBody>
          <a:bodyPr/>
          <a:lstStyle/>
          <a:p>
            <a:pPr marL="0" indent="0">
              <a:spcBef>
                <a:spcPts val="0"/>
              </a:spcBef>
              <a:spcAft>
                <a:spcPts val="2400"/>
              </a:spcAft>
              <a:buNone/>
              <a:defRPr/>
            </a:pPr>
            <a:r>
              <a:rPr lang="en-US" b="1" dirty="0">
                <a:solidFill>
                  <a:srgbClr val="FFFFCC"/>
                </a:solidFill>
                <a:effectLst>
                  <a:outerShdw blurRad="38100" dist="38100" dir="2700000" algn="tl">
                    <a:srgbClr val="000000">
                      <a:alpha val="43137"/>
                    </a:srgbClr>
                  </a:outerShdw>
                </a:effectLst>
              </a:rPr>
              <a:t>Key Dispensational Commentators</a:t>
            </a:r>
          </a:p>
          <a:p>
            <a:pPr marL="457200" lvl="1" indent="-457200" algn="just" eaLnBrk="1" hangingPunct="1">
              <a:spcBef>
                <a:spcPts val="0"/>
              </a:spcBef>
              <a:spcAft>
                <a:spcPts val="2400"/>
              </a:spcAft>
              <a:buClr>
                <a:srgbClr val="00FFFF"/>
              </a:buClr>
              <a:buFont typeface="+mj-lt"/>
              <a:buAutoNum type="alphaUcPeriod"/>
              <a:defRPr/>
            </a:pPr>
            <a:r>
              <a:rPr lang="en-US" sz="2800" kern="1200" dirty="0">
                <a:ea typeface="+mn-ea"/>
                <a:cs typeface="Calibri" panose="020F0502020204030204" pitchFamily="34" charset="0"/>
              </a:rPr>
              <a:t>John Nelson Darby (1800–1882)</a:t>
            </a:r>
          </a:p>
          <a:p>
            <a:pPr marL="457200" lvl="1" indent="-457200" algn="just" eaLnBrk="1" hangingPunct="1">
              <a:spcBef>
                <a:spcPts val="0"/>
              </a:spcBef>
              <a:spcAft>
                <a:spcPts val="2400"/>
              </a:spcAft>
              <a:buClr>
                <a:srgbClr val="00FFFF"/>
              </a:buClr>
              <a:buFont typeface="+mj-lt"/>
              <a:buAutoNum type="alphaUcPeriod"/>
              <a:defRPr/>
            </a:pPr>
            <a:r>
              <a:rPr lang="en-US" sz="2800" b="1" u="sng" kern="1200" dirty="0">
                <a:solidFill>
                  <a:srgbClr val="FFFFCC"/>
                </a:solidFill>
                <a:ea typeface="+mn-ea"/>
                <a:cs typeface="Calibri" panose="020F0502020204030204" pitchFamily="34" charset="0"/>
              </a:rPr>
              <a:t>Sir Robert Anderson (1841–1918)</a:t>
            </a:r>
          </a:p>
          <a:p>
            <a:pPr marL="457200" lvl="1" indent="-457200" algn="just" eaLnBrk="1" hangingPunct="1">
              <a:spcBef>
                <a:spcPts val="0"/>
              </a:spcBef>
              <a:spcAft>
                <a:spcPts val="2400"/>
              </a:spcAft>
              <a:buClr>
                <a:srgbClr val="00FFFF"/>
              </a:buClr>
              <a:buFont typeface="+mj-lt"/>
              <a:buAutoNum type="alphaUcPeriod"/>
              <a:defRPr/>
            </a:pPr>
            <a:r>
              <a:rPr lang="en-US" sz="2800" kern="1200" dirty="0">
                <a:ea typeface="+mn-ea"/>
                <a:cs typeface="Calibri" panose="020F0502020204030204" pitchFamily="34" charset="0"/>
              </a:rPr>
              <a:t>Cyrus </a:t>
            </a:r>
            <a:r>
              <a:rPr lang="en-US" sz="2800" kern="1200" dirty="0" err="1">
                <a:ea typeface="+mn-ea"/>
                <a:cs typeface="Calibri" panose="020F0502020204030204" pitchFamily="34" charset="0"/>
              </a:rPr>
              <a:t>Ingerson</a:t>
            </a:r>
            <a:r>
              <a:rPr lang="en-US" sz="2800" kern="1200" dirty="0">
                <a:ea typeface="+mn-ea"/>
                <a:cs typeface="Calibri" panose="020F0502020204030204" pitchFamily="34" charset="0"/>
              </a:rPr>
              <a:t> Scofield (1843–1921)</a:t>
            </a:r>
          </a:p>
          <a:p>
            <a:pPr marL="457200" lvl="1" indent="-457200" algn="just" eaLnBrk="1" hangingPunct="1">
              <a:spcBef>
                <a:spcPts val="0"/>
              </a:spcBef>
              <a:spcAft>
                <a:spcPts val="2400"/>
              </a:spcAft>
              <a:buClr>
                <a:srgbClr val="00FFFF"/>
              </a:buClr>
              <a:buFont typeface="+mj-lt"/>
              <a:buAutoNum type="alphaUcPeriod"/>
              <a:defRPr/>
            </a:pPr>
            <a:r>
              <a:rPr lang="en-US" sz="2800" kern="1200" dirty="0">
                <a:ea typeface="+mn-ea"/>
                <a:cs typeface="Calibri" panose="020F0502020204030204" pitchFamily="34" charset="0"/>
              </a:rPr>
              <a:t>William Eugene Blackstone (1841–1935)</a:t>
            </a:r>
          </a:p>
          <a:p>
            <a:pPr marL="457200" lvl="1" indent="-457200" algn="just" eaLnBrk="1" hangingPunct="1">
              <a:spcBef>
                <a:spcPts val="0"/>
              </a:spcBef>
              <a:spcAft>
                <a:spcPts val="2400"/>
              </a:spcAft>
              <a:buClr>
                <a:srgbClr val="00FFFF"/>
              </a:buClr>
              <a:buFont typeface="+mj-lt"/>
              <a:buAutoNum type="alphaUcPeriod"/>
              <a:defRPr/>
            </a:pPr>
            <a:r>
              <a:rPr lang="en-US" sz="2800" kern="1200" dirty="0">
                <a:ea typeface="+mn-ea"/>
                <a:cs typeface="Calibri" panose="020F0502020204030204" pitchFamily="34" charset="0"/>
              </a:rPr>
              <a:t>Henry Allen </a:t>
            </a:r>
            <a:r>
              <a:rPr lang="en-US" sz="2800" kern="1200" dirty="0" err="1">
                <a:ea typeface="+mn-ea"/>
                <a:cs typeface="Calibri" panose="020F0502020204030204" pitchFamily="34" charset="0"/>
              </a:rPr>
              <a:t>Ironside</a:t>
            </a:r>
            <a:r>
              <a:rPr lang="en-US" sz="2800" kern="1200" dirty="0">
                <a:ea typeface="+mn-ea"/>
                <a:cs typeface="Calibri" panose="020F0502020204030204" pitchFamily="34" charset="0"/>
              </a:rPr>
              <a:t> (1876–1951)</a:t>
            </a:r>
          </a:p>
          <a:p>
            <a:pPr marL="457200" lvl="1" indent="-457200" algn="just" eaLnBrk="1" hangingPunct="1">
              <a:spcBef>
                <a:spcPts val="0"/>
              </a:spcBef>
              <a:spcAft>
                <a:spcPts val="2400"/>
              </a:spcAft>
              <a:buClr>
                <a:srgbClr val="00FFFF"/>
              </a:buClr>
              <a:buFont typeface="+mj-lt"/>
              <a:buAutoNum type="alphaUcPeriod"/>
              <a:defRPr/>
            </a:pPr>
            <a:r>
              <a:rPr lang="en-US" sz="2800" kern="1200" dirty="0">
                <a:ea typeface="+mn-ea"/>
                <a:cs typeface="Calibri" panose="020F0502020204030204" pitchFamily="34" charset="0"/>
              </a:rPr>
              <a:t>Lewis Sperry Chafer (1871–1952)</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22334" y="4800600"/>
            <a:ext cx="1828800" cy="18288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7964" y="1295400"/>
            <a:ext cx="2850230" cy="1600200"/>
          </a:xfrm>
          <a:prstGeom prst="rect">
            <a:avLst/>
          </a:prstGeom>
        </p:spPr>
      </p:pic>
    </p:spTree>
    <p:extLst>
      <p:ext uri="{BB962C8B-B14F-4D97-AF65-F5344CB8AC3E}">
        <p14:creationId xmlns:p14="http://schemas.microsoft.com/office/powerpoint/2010/main" val="1449360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a:extLst>
              <a:ext uri="{FF2B5EF4-FFF2-40B4-BE49-F238E27FC236}">
                <a16:creationId xmlns:a16="http://schemas.microsoft.com/office/drawing/2014/main" id="{0B609C96-9144-4526-B697-C6906CB0BF05}"/>
              </a:ext>
            </a:extLst>
          </p:cNvPr>
          <p:cNvSpPr>
            <a:spLocks noGrp="1" noChangeArrowheads="1"/>
          </p:cNvSpPr>
          <p:nvPr>
            <p:ph type="title"/>
          </p:nvPr>
        </p:nvSpPr>
        <p:spPr>
          <a:xfrm>
            <a:off x="533400" y="1143000"/>
            <a:ext cx="8077200" cy="2057400"/>
          </a:xfrm>
        </p:spPr>
        <p:txBody>
          <a:bodyPr anchor="t">
            <a:normAutofit/>
          </a:bodyPr>
          <a:lstStyle/>
          <a:p>
            <a:pPr algn="just" eaLnBrk="1" hangingPunct="1"/>
            <a:r>
              <a:rPr lang="en-US" altLang="en-US" sz="4000" dirty="0">
                <a:solidFill>
                  <a:srgbClr val="FFFFFF"/>
                </a:solidFill>
                <a:effectLst>
                  <a:outerShdw blurRad="38100" dist="38100" dir="2700000" algn="tl">
                    <a:srgbClr val="000000">
                      <a:alpha val="43137"/>
                    </a:srgbClr>
                  </a:outerShdw>
                </a:effectLst>
              </a:rPr>
              <a:t>If the first 69 weeks were fulfilled literally then the remaining week will be fulfilled literally.</a:t>
            </a:r>
          </a:p>
        </p:txBody>
      </p:sp>
      <p:pic>
        <p:nvPicPr>
          <p:cNvPr id="2" name="Picture 1">
            <a:extLst>
              <a:ext uri="{FF2B5EF4-FFF2-40B4-BE49-F238E27FC236}">
                <a16:creationId xmlns:a16="http://schemas.microsoft.com/office/drawing/2014/main" id="{B5126C01-C709-4D72-A883-FE11352BE0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5943" y="3352800"/>
            <a:ext cx="2432115" cy="2743200"/>
          </a:xfrm>
          <a:prstGeom prst="rect">
            <a:avLst/>
          </a:prstGeom>
        </p:spPr>
      </p:pic>
    </p:spTree>
    <p:extLst>
      <p:ext uri="{BB962C8B-B14F-4D97-AF65-F5344CB8AC3E}">
        <p14:creationId xmlns:p14="http://schemas.microsoft.com/office/powerpoint/2010/main" val="2037003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a:extLst>
              <a:ext uri="{FF2B5EF4-FFF2-40B4-BE49-F238E27FC236}">
                <a16:creationId xmlns:a16="http://schemas.microsoft.com/office/drawing/2014/main" id="{783ED85C-0692-416B-BF6C-B05F14EA47F6}"/>
              </a:ext>
            </a:extLst>
          </p:cNvPr>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mn-lt"/>
              </a:rPr>
              <a:t>Sir Robert Anderson</a:t>
            </a:r>
            <a:br>
              <a:rPr lang="en-US" altLang="en-US" sz="2800" dirty="0">
                <a:solidFill>
                  <a:srgbClr val="FFFFFF"/>
                </a:solidFill>
                <a:effectLst>
                  <a:outerShdw blurRad="38100" dist="38100" dir="2700000" algn="tl">
                    <a:srgbClr val="000000">
                      <a:alpha val="43137"/>
                    </a:srgbClr>
                  </a:outerShdw>
                </a:effectLst>
                <a:latin typeface="+mn-lt"/>
              </a:rPr>
            </a:br>
            <a:r>
              <a:rPr lang="en-US" altLang="en-US" sz="2400" i="1" dirty="0">
                <a:solidFill>
                  <a:srgbClr val="FFFFFF"/>
                </a:solidFill>
                <a:effectLst>
                  <a:outerShdw blurRad="38100" dist="38100" dir="2700000" algn="tl">
                    <a:srgbClr val="000000">
                      <a:alpha val="43137"/>
                    </a:srgbClr>
                  </a:outerShdw>
                </a:effectLst>
                <a:latin typeface="+mn-lt"/>
              </a:rPr>
              <a:t>The Coming Prince</a:t>
            </a:r>
            <a:r>
              <a:rPr lang="en-US" altLang="en-US" sz="2400" dirty="0">
                <a:solidFill>
                  <a:srgbClr val="FFFFFF"/>
                </a:solidFill>
                <a:effectLst>
                  <a:outerShdw blurRad="38100" dist="38100" dir="2700000" algn="tl">
                    <a:srgbClr val="000000">
                      <a:alpha val="43137"/>
                    </a:srgbClr>
                  </a:outerShdw>
                </a:effectLst>
                <a:latin typeface="+mn-lt"/>
              </a:rPr>
              <a:t>, p.147-148</a:t>
            </a:r>
            <a:endParaRPr lang="en-US" altLang="en-US" sz="2800" dirty="0">
              <a:solidFill>
                <a:srgbClr val="FFFFFF"/>
              </a:solidFill>
              <a:effectLst>
                <a:outerShdw blurRad="38100" dist="38100" dir="2700000" algn="tl">
                  <a:srgbClr val="000000">
                    <a:alpha val="43137"/>
                  </a:srgbClr>
                </a:outerShdw>
              </a:effectLst>
              <a:latin typeface="+mn-lt"/>
            </a:endParaRPr>
          </a:p>
        </p:txBody>
      </p:sp>
      <p:sp>
        <p:nvSpPr>
          <p:cNvPr id="21510" name="Rectangle 3">
            <a:extLst>
              <a:ext uri="{FF2B5EF4-FFF2-40B4-BE49-F238E27FC236}">
                <a16:creationId xmlns:a16="http://schemas.microsoft.com/office/drawing/2014/main" id="{A234AD36-E074-484E-BB2B-484D00F9609D}"/>
              </a:ext>
            </a:extLst>
          </p:cNvPr>
          <p:cNvSpPr>
            <a:spLocks noGrp="1" noChangeArrowheads="1"/>
          </p:cNvSpPr>
          <p:nvPr>
            <p:ph idx="1"/>
          </p:nvPr>
        </p:nvSpPr>
        <p:spPr>
          <a:xfrm>
            <a:off x="798740" y="1600200"/>
            <a:ext cx="7546521" cy="4648200"/>
          </a:xfrm>
        </p:spPr>
        <p:txBody>
          <a:bodyPr>
            <a:normAutofit lnSpcReduction="10000"/>
          </a:bodyPr>
          <a:lstStyle/>
          <a:p>
            <a:pPr marL="0" indent="0" algn="just" eaLnBrk="1" hangingPunct="1">
              <a:lnSpc>
                <a:spcPct val="100000"/>
              </a:lnSpc>
              <a:spcBef>
                <a:spcPts val="0"/>
              </a:spcBef>
              <a:spcAft>
                <a:spcPts val="1200"/>
              </a:spcAft>
              <a:buFontTx/>
              <a:buNone/>
            </a:pPr>
            <a:r>
              <a:rPr lang="en-US" altLang="en-US" sz="3200" dirty="0">
                <a:solidFill>
                  <a:srgbClr val="FFFFFF"/>
                </a:solidFill>
                <a:effectLst>
                  <a:outerShdw blurRad="38100" dist="38100" dir="2700000" algn="tl">
                    <a:srgbClr val="000000">
                      <a:alpha val="43137"/>
                    </a:srgbClr>
                  </a:outerShdw>
                </a:effectLst>
              </a:rPr>
              <a:t>“There is not a single prophecy, of which the fulfillment is recorded in Scripture, that was not realized with absolute accuracy, and in every detail; and it is wholly unjustifiable to assume that a new system of fulfillment was inaugurated after the sacred canon closed…</a:t>
            </a:r>
          </a:p>
          <a:p>
            <a:pPr marL="0" indent="0" algn="just" eaLnBrk="1" hangingPunct="1">
              <a:lnSpc>
                <a:spcPct val="100000"/>
              </a:lnSpc>
              <a:spcBef>
                <a:spcPts val="0"/>
              </a:spcBef>
              <a:spcAft>
                <a:spcPts val="1200"/>
              </a:spcAft>
              <a:buFontTx/>
              <a:buNone/>
            </a:pPr>
            <a:r>
              <a:rPr lang="en-US" altLang="en-US" sz="3200" dirty="0">
                <a:solidFill>
                  <a:srgbClr val="FFFFFF"/>
                </a:solidFill>
                <a:effectLst>
                  <a:outerShdw blurRad="38100" dist="38100" dir="2700000" algn="tl">
                    <a:srgbClr val="000000">
                      <a:alpha val="43137"/>
                    </a:srgbClr>
                  </a:outerShdw>
                </a:effectLst>
              </a:rPr>
              <a:t>Literalness of fulfillment may therefore be accepted as an axiom to guide us in the study of prophecy.”</a:t>
            </a:r>
          </a:p>
        </p:txBody>
      </p:sp>
      <p:pic>
        <p:nvPicPr>
          <p:cNvPr id="2" name="Picture 1">
            <a:extLst>
              <a:ext uri="{FF2B5EF4-FFF2-40B4-BE49-F238E27FC236}">
                <a16:creationId xmlns:a16="http://schemas.microsoft.com/office/drawing/2014/main" id="{2AEF8092-84CF-4ED9-88C0-FB910CD59A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1" y="113944"/>
            <a:ext cx="79827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9931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lstStyle/>
          <a:p>
            <a:pPr algn="ctr">
              <a:defRPr/>
            </a:pPr>
            <a:r>
              <a:rPr lang="en-US" sz="3600" b="0" dirty="0">
                <a:solidFill>
                  <a:srgbClr val="00FFFF"/>
                </a:solidFill>
                <a:effectLst>
                  <a:outerShdw blurRad="38100" dist="38100" dir="2700000" algn="tl">
                    <a:srgbClr val="000000">
                      <a:alpha val="43137"/>
                    </a:srgbClr>
                  </a:outerShdw>
                </a:effectLst>
              </a:rPr>
              <a:t>Dispensationalism Advocates</a:t>
            </a:r>
          </a:p>
        </p:txBody>
      </p:sp>
      <p:sp>
        <p:nvSpPr>
          <p:cNvPr id="3" name="Content Placeholder 2"/>
          <p:cNvSpPr>
            <a:spLocks noGrp="1"/>
          </p:cNvSpPr>
          <p:nvPr>
            <p:ph idx="1"/>
          </p:nvPr>
        </p:nvSpPr>
        <p:spPr>
          <a:xfrm>
            <a:off x="304800" y="1143000"/>
            <a:ext cx="6553200" cy="5334000"/>
          </a:xfrm>
        </p:spPr>
        <p:txBody>
          <a:bodyPr/>
          <a:lstStyle/>
          <a:p>
            <a:pPr marL="0" indent="0">
              <a:spcBef>
                <a:spcPts val="0"/>
              </a:spcBef>
              <a:spcAft>
                <a:spcPts val="2400"/>
              </a:spcAft>
              <a:buNone/>
              <a:defRPr/>
            </a:pPr>
            <a:r>
              <a:rPr lang="en-US" b="1" dirty="0">
                <a:solidFill>
                  <a:srgbClr val="FFFFCC"/>
                </a:solidFill>
                <a:effectLst>
                  <a:outerShdw blurRad="38100" dist="38100" dir="2700000" algn="tl">
                    <a:srgbClr val="000000">
                      <a:alpha val="43137"/>
                    </a:srgbClr>
                  </a:outerShdw>
                </a:effectLst>
              </a:rPr>
              <a:t>Key Dispensational Commentators</a:t>
            </a:r>
          </a:p>
          <a:p>
            <a:pPr marL="457200" lvl="1" indent="-457200" algn="just" eaLnBrk="1" hangingPunct="1">
              <a:spcBef>
                <a:spcPts val="0"/>
              </a:spcBef>
              <a:spcAft>
                <a:spcPts val="2400"/>
              </a:spcAft>
              <a:buClr>
                <a:srgbClr val="00FFFF"/>
              </a:buClr>
              <a:buFont typeface="+mj-lt"/>
              <a:buAutoNum type="alphaUcPeriod"/>
              <a:defRPr/>
            </a:pPr>
            <a:r>
              <a:rPr lang="en-US" sz="2800" kern="1200" dirty="0">
                <a:ea typeface="+mn-ea"/>
                <a:cs typeface="Calibri" panose="020F0502020204030204" pitchFamily="34" charset="0"/>
              </a:rPr>
              <a:t>John Nelson Darby (1800–1882)</a:t>
            </a:r>
          </a:p>
          <a:p>
            <a:pPr marL="457200" lvl="1" indent="-457200" algn="just" eaLnBrk="1" hangingPunct="1">
              <a:spcBef>
                <a:spcPts val="0"/>
              </a:spcBef>
              <a:spcAft>
                <a:spcPts val="2400"/>
              </a:spcAft>
              <a:buClr>
                <a:srgbClr val="00FFFF"/>
              </a:buClr>
              <a:buFont typeface="+mj-lt"/>
              <a:buAutoNum type="alphaUcPeriod"/>
              <a:defRPr/>
            </a:pPr>
            <a:r>
              <a:rPr lang="en-US" sz="2800" kern="1200" dirty="0">
                <a:ea typeface="+mn-ea"/>
                <a:cs typeface="Calibri" panose="020F0502020204030204" pitchFamily="34" charset="0"/>
              </a:rPr>
              <a:t>Sir Robert Anderson (1841–1918)</a:t>
            </a:r>
          </a:p>
          <a:p>
            <a:pPr marL="457200" lvl="1" indent="-457200" algn="just" eaLnBrk="1" hangingPunct="1">
              <a:spcBef>
                <a:spcPts val="0"/>
              </a:spcBef>
              <a:spcAft>
                <a:spcPts val="2400"/>
              </a:spcAft>
              <a:buClr>
                <a:srgbClr val="00FFFF"/>
              </a:buClr>
              <a:buFont typeface="+mj-lt"/>
              <a:buAutoNum type="alphaUcPeriod"/>
              <a:defRPr/>
            </a:pPr>
            <a:r>
              <a:rPr lang="en-US" sz="2800" kern="1200" dirty="0">
                <a:ea typeface="+mn-ea"/>
                <a:cs typeface="Calibri" panose="020F0502020204030204" pitchFamily="34" charset="0"/>
              </a:rPr>
              <a:t>Cyrus </a:t>
            </a:r>
            <a:r>
              <a:rPr lang="en-US" sz="2800" kern="1200" dirty="0" err="1">
                <a:ea typeface="+mn-ea"/>
                <a:cs typeface="Calibri" panose="020F0502020204030204" pitchFamily="34" charset="0"/>
              </a:rPr>
              <a:t>Ingerson</a:t>
            </a:r>
            <a:r>
              <a:rPr lang="en-US" sz="2800" kern="1200" dirty="0">
                <a:ea typeface="+mn-ea"/>
                <a:cs typeface="Calibri" panose="020F0502020204030204" pitchFamily="34" charset="0"/>
              </a:rPr>
              <a:t> Scofield (1843–1921)</a:t>
            </a:r>
          </a:p>
          <a:p>
            <a:pPr marL="457200" lvl="1" indent="-457200" algn="just" eaLnBrk="1" hangingPunct="1">
              <a:spcBef>
                <a:spcPts val="0"/>
              </a:spcBef>
              <a:spcAft>
                <a:spcPts val="2400"/>
              </a:spcAft>
              <a:buClr>
                <a:srgbClr val="00FFFF"/>
              </a:buClr>
              <a:buFont typeface="+mj-lt"/>
              <a:buAutoNum type="alphaUcPeriod"/>
              <a:defRPr/>
            </a:pPr>
            <a:r>
              <a:rPr lang="en-US" sz="2800" kern="1200" dirty="0">
                <a:ea typeface="+mn-ea"/>
                <a:cs typeface="Calibri" panose="020F0502020204030204" pitchFamily="34" charset="0"/>
              </a:rPr>
              <a:t>William Eugene Blackstone (1841–1935)</a:t>
            </a:r>
          </a:p>
          <a:p>
            <a:pPr marL="457200" lvl="1" indent="-457200" algn="just" eaLnBrk="1" hangingPunct="1">
              <a:spcBef>
                <a:spcPts val="0"/>
              </a:spcBef>
              <a:spcAft>
                <a:spcPts val="2400"/>
              </a:spcAft>
              <a:buClr>
                <a:srgbClr val="00FFFF"/>
              </a:buClr>
              <a:buFont typeface="+mj-lt"/>
              <a:buAutoNum type="alphaUcPeriod"/>
              <a:defRPr/>
            </a:pPr>
            <a:r>
              <a:rPr lang="en-US" sz="2800" kern="1200" dirty="0">
                <a:ea typeface="+mn-ea"/>
                <a:cs typeface="Calibri" panose="020F0502020204030204" pitchFamily="34" charset="0"/>
              </a:rPr>
              <a:t>Henry Allen </a:t>
            </a:r>
            <a:r>
              <a:rPr lang="en-US" sz="2800" kern="1200" dirty="0" err="1">
                <a:ea typeface="+mn-ea"/>
                <a:cs typeface="Calibri" panose="020F0502020204030204" pitchFamily="34" charset="0"/>
              </a:rPr>
              <a:t>Ironside</a:t>
            </a:r>
            <a:r>
              <a:rPr lang="en-US" sz="2800" kern="1200" dirty="0">
                <a:ea typeface="+mn-ea"/>
                <a:cs typeface="Calibri" panose="020F0502020204030204" pitchFamily="34" charset="0"/>
              </a:rPr>
              <a:t> (1876–1951)</a:t>
            </a:r>
          </a:p>
          <a:p>
            <a:pPr marL="457200" lvl="1" indent="-457200" algn="just" eaLnBrk="1" hangingPunct="1">
              <a:spcBef>
                <a:spcPts val="0"/>
              </a:spcBef>
              <a:spcAft>
                <a:spcPts val="2400"/>
              </a:spcAft>
              <a:buClr>
                <a:srgbClr val="00FFFF"/>
              </a:buClr>
              <a:buFont typeface="+mj-lt"/>
              <a:buAutoNum type="alphaUcPeriod"/>
              <a:defRPr/>
            </a:pPr>
            <a:r>
              <a:rPr lang="en-US" sz="2800" kern="1200" dirty="0">
                <a:ea typeface="+mn-ea"/>
                <a:cs typeface="Calibri" panose="020F0502020204030204" pitchFamily="34" charset="0"/>
              </a:rPr>
              <a:t>Lewis Sperry Chafer (1871–1952)</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22334" y="4800600"/>
            <a:ext cx="1828800" cy="18288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7964" y="1295400"/>
            <a:ext cx="2850230" cy="1600200"/>
          </a:xfrm>
          <a:prstGeom prst="rect">
            <a:avLst/>
          </a:prstGeom>
        </p:spPr>
      </p:pic>
    </p:spTree>
    <p:extLst>
      <p:ext uri="{BB962C8B-B14F-4D97-AF65-F5344CB8AC3E}">
        <p14:creationId xmlns:p14="http://schemas.microsoft.com/office/powerpoint/2010/main" val="3577300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2849BFDA-58CF-45DB-B58D-A91624A0E1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B287BF81-9B01-41F0-8C34-D3284D6626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342220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57500"/>
            <a:ext cx="6096000" cy="1143000"/>
          </a:xfrm>
        </p:spPr>
        <p:txBody>
          <a:bodyPr/>
          <a:lstStyle/>
          <a:p>
            <a:pPr algn="ctr"/>
            <a:r>
              <a:rPr lang="en-US" dirty="0">
                <a:solidFill>
                  <a:srgbClr val="00FFFF"/>
                </a:solidFill>
              </a:rPr>
              <a:t>CONCLUSION</a:t>
            </a:r>
          </a:p>
        </p:txBody>
      </p:sp>
    </p:spTree>
    <p:extLst>
      <p:ext uri="{BB962C8B-B14F-4D97-AF65-F5344CB8AC3E}">
        <p14:creationId xmlns:p14="http://schemas.microsoft.com/office/powerpoint/2010/main" val="7639145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NEXT WEEK</a:t>
            </a:r>
          </a:p>
        </p:txBody>
      </p:sp>
      <p:sp>
        <p:nvSpPr>
          <p:cNvPr id="17411" name="Rectangle 7"/>
          <p:cNvSpPr>
            <a:spLocks noGrp="1" noChangeArrowheads="1"/>
          </p:cNvSpPr>
          <p:nvPr>
            <p:ph type="body" idx="1"/>
          </p:nvPr>
        </p:nvSpPr>
        <p:spPr>
          <a:xfrm>
            <a:off x="76200" y="1143000"/>
            <a:ext cx="89916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LOOKING BACK 500 YEARS LATER</a:t>
            </a:r>
          </a:p>
        </p:txBody>
      </p:sp>
      <p:pic>
        <p:nvPicPr>
          <p:cNvPr id="7" name="Picture 6">
            <a:extLst>
              <a:ext uri="{FF2B5EF4-FFF2-40B4-BE49-F238E27FC236}">
                <a16:creationId xmlns:a16="http://schemas.microsoft.com/office/drawing/2014/main" id="{9ECB0DAB-F17F-4FED-B3E0-CF9F1E22F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8" name="Picture 7">
            <a:extLst>
              <a:ext uri="{FF2B5EF4-FFF2-40B4-BE49-F238E27FC236}">
                <a16:creationId xmlns:a16="http://schemas.microsoft.com/office/drawing/2014/main" id="{96DBA2B5-74E1-4977-9567-4EFCB915B6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08703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EE761D4C-95B5-4402-B446-3D6AB65872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CBE95608-84ED-4842-BB5C-2C80304673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074730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E974C0E0-3DC6-419A-AB54-6F7F991FE6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1266CBA6-185A-4230-8315-EED277B9A3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23473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7" name="Picture 6">
            <a:extLst>
              <a:ext uri="{FF2B5EF4-FFF2-40B4-BE49-F238E27FC236}">
                <a16:creationId xmlns:a16="http://schemas.microsoft.com/office/drawing/2014/main" id="{142A6624-09DF-4B29-9805-5173004A15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8" name="Picture 7">
            <a:extLst>
              <a:ext uri="{FF2B5EF4-FFF2-40B4-BE49-F238E27FC236}">
                <a16:creationId xmlns:a16="http://schemas.microsoft.com/office/drawing/2014/main" id="{50271C37-4081-4952-B42D-1288A4F3A4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121798086"/>
      </p:ext>
    </p:extLst>
  </p:cSld>
  <p:clrMapOvr>
    <a:masterClrMapping/>
  </p:clrMapOvr>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6408</TotalTime>
  <Words>2523</Words>
  <Application>Microsoft Office PowerPoint</Application>
  <PresentationFormat>On-screen Show (4:3)</PresentationFormat>
  <Paragraphs>393</Paragraphs>
  <Slides>61</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Arial Narrow</vt:lpstr>
      <vt:lpstr>Calibri</vt:lpstr>
      <vt:lpstr>Times New Roman</vt:lpstr>
      <vt:lpstr>Wingdings</vt:lpstr>
      <vt:lpstr>Generic</vt:lpstr>
      <vt:lpstr>The Protestant Reformation: The Good, The Bad, and The Ugly Session 13 </vt:lpstr>
      <vt:lpstr>Introduction</vt:lpstr>
      <vt:lpstr>Overview</vt:lpstr>
      <vt:lpstr>Overview</vt:lpstr>
      <vt:lpstr>Overview</vt:lpstr>
      <vt:lpstr>Overview</vt:lpstr>
      <vt:lpstr>Overview</vt:lpstr>
      <vt:lpstr>Overview</vt:lpstr>
      <vt:lpstr>Overview</vt:lpstr>
      <vt:lpstr>PowerPoint Presentation</vt:lpstr>
      <vt:lpstr>PowerPoint Presentation</vt:lpstr>
      <vt:lpstr>Overview</vt:lpstr>
      <vt:lpstr>VII. Dispensationalism &amp; the Completed Revolution</vt:lpstr>
      <vt:lpstr>VII. Dispensationalism &amp; the Completed Revolution</vt:lpstr>
      <vt:lpstr>VII. Dispensationalism &amp; the Completed Revolution</vt:lpstr>
      <vt:lpstr>VII. Dispensationalism &amp; the Completed Revolution</vt:lpstr>
      <vt:lpstr>VII. Dispensationalism &amp; the Completed Revolution</vt:lpstr>
      <vt:lpstr>VII. Dispensationalism &amp; the Completed Revolution</vt:lpstr>
      <vt:lpstr>VII. Dispensationalism &amp; the Completed Revolution</vt:lpstr>
      <vt:lpstr>PowerPoint Presentation</vt:lpstr>
      <vt:lpstr>VII. Dispensationalism &amp; the Completed Revolution</vt:lpstr>
      <vt:lpstr>VII. Dispensationalism &amp; the Completed Revolution</vt:lpstr>
      <vt:lpstr>VII. Dispensationalism &amp; the Completed Revolution</vt:lpstr>
      <vt:lpstr>VII. Dispensationalism &amp; the Completed Revolution</vt:lpstr>
      <vt:lpstr>VII. Dispensationalism &amp; the Completed Revolution</vt:lpstr>
      <vt:lpstr>Literal</vt:lpstr>
      <vt:lpstr>PowerPoint Presentation</vt:lpstr>
      <vt:lpstr>PowerPoint Presentation</vt:lpstr>
      <vt:lpstr>Charles Ryrie Dispensationalism (Chicago: Moody Press, 1965), 86.</vt:lpstr>
      <vt:lpstr>E.W. Bullinger (1837‒1913)</vt:lpstr>
      <vt:lpstr>PowerPoint Presentation</vt:lpstr>
      <vt:lpstr>Galatians 4:24</vt:lpstr>
      <vt:lpstr>Revelation 11:8</vt:lpstr>
      <vt:lpstr>PowerPoint Presentation</vt:lpstr>
      <vt:lpstr>PowerPoint Presentation</vt:lpstr>
      <vt:lpstr>“Probably as valuable a testimony as any that could be offered was given by Dr. Horatius Bonar. When speaking of the results of fifty years of the study of prophecy, he concluded with the statement that first of all, he had gained assurance as to the authority and inspiration of the Scriptures. Secondly, he felt more certain than ever that the literal interpretation of the Word is the best. Said he: ‘literal if possible,' is, I believe the only maxim that will carry you right through the Word of God from Genesis to Revelation.’"</vt:lpstr>
      <vt:lpstr>VII. Dispensationalism &amp; the Completed Revolution</vt:lpstr>
      <vt:lpstr>PowerPoint Presentation</vt:lpstr>
      <vt:lpstr>Evidence of Abrahamic Covenant’s Unconditional Nature</vt:lpstr>
      <vt:lpstr>Land Promises Fulfilled in the Time of Joshua (Josh. 11:23; 21:43-45) or Solomon (1 Kgs. 4:21)?</vt:lpstr>
      <vt:lpstr>PowerPoint Presentation</vt:lpstr>
      <vt:lpstr>PowerPoint Presentation</vt:lpstr>
      <vt:lpstr>VII. Dispensationalism &amp; the Completed Revolution</vt:lpstr>
      <vt:lpstr>Distinctives of Covenantism</vt:lpstr>
      <vt:lpstr>Distinctives of Covenantism</vt:lpstr>
      <vt:lpstr>Implied vs. Exegetical Covenants</vt:lpstr>
      <vt:lpstr>Dispensational Theology is a  System of Theology</vt:lpstr>
      <vt:lpstr>Doxological Purpose</vt:lpstr>
      <vt:lpstr>PowerPoint Presentation</vt:lpstr>
      <vt:lpstr>VII. Dispensationalism &amp; the Completed Revolution</vt:lpstr>
      <vt:lpstr>PowerPoint Presentation</vt:lpstr>
      <vt:lpstr>PowerPoint Presentation</vt:lpstr>
      <vt:lpstr>VII. Dispensationalism &amp; the Completed Revolution</vt:lpstr>
      <vt:lpstr>VII. Dispensationalism &amp; the Completed Revolution</vt:lpstr>
      <vt:lpstr>Dispensationalism Advocates</vt:lpstr>
      <vt:lpstr>Dispensationalism Advocates</vt:lpstr>
      <vt:lpstr>If the first 69 weeks were fulfilled literally then the remaining week will be fulfilled literally.</vt:lpstr>
      <vt:lpstr>Sir Robert Anderson The Coming Prince, p.147-148</vt:lpstr>
      <vt:lpstr>Dispensationalism Advocates</vt:lpstr>
      <vt:lpstr>CONCLUSION</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Desktop</dc:creator>
  <cp:lastModifiedBy>Andy Woods</cp:lastModifiedBy>
  <cp:revision>650</cp:revision>
  <cp:lastPrinted>2017-09-27T18:23:13Z</cp:lastPrinted>
  <dcterms:created xsi:type="dcterms:W3CDTF">1601-01-01T00:00:00Z</dcterms:created>
  <dcterms:modified xsi:type="dcterms:W3CDTF">2017-09-30T20:07:00Z</dcterms:modified>
</cp:coreProperties>
</file>