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73" r:id="rId3"/>
  </p:sldMasterIdLst>
  <p:notesMasterIdLst>
    <p:notesMasterId r:id="rId68"/>
  </p:notesMasterIdLst>
  <p:handoutMasterIdLst>
    <p:handoutMasterId r:id="rId69"/>
  </p:handoutMasterIdLst>
  <p:sldIdLst>
    <p:sldId id="435" r:id="rId4"/>
    <p:sldId id="436" r:id="rId5"/>
    <p:sldId id="437" r:id="rId6"/>
    <p:sldId id="438" r:id="rId7"/>
    <p:sldId id="427" r:id="rId8"/>
    <p:sldId id="474" r:id="rId9"/>
    <p:sldId id="475" r:id="rId10"/>
    <p:sldId id="259" r:id="rId11"/>
    <p:sldId id="327" r:id="rId12"/>
    <p:sldId id="324" r:id="rId13"/>
    <p:sldId id="329" r:id="rId14"/>
    <p:sldId id="283" r:id="rId15"/>
    <p:sldId id="330" r:id="rId16"/>
    <p:sldId id="351" r:id="rId17"/>
    <p:sldId id="331" r:id="rId18"/>
    <p:sldId id="332" r:id="rId19"/>
    <p:sldId id="476" r:id="rId20"/>
    <p:sldId id="478" r:id="rId21"/>
    <p:sldId id="440" r:id="rId22"/>
    <p:sldId id="387" r:id="rId23"/>
    <p:sldId id="442" r:id="rId24"/>
    <p:sldId id="441" r:id="rId25"/>
    <p:sldId id="443" r:id="rId26"/>
    <p:sldId id="444" r:id="rId27"/>
    <p:sldId id="445" r:id="rId28"/>
    <p:sldId id="477" r:id="rId29"/>
    <p:sldId id="479" r:id="rId30"/>
    <p:sldId id="472" r:id="rId31"/>
    <p:sldId id="447" r:id="rId32"/>
    <p:sldId id="449" r:id="rId33"/>
    <p:sldId id="450" r:id="rId34"/>
    <p:sldId id="323" r:id="rId35"/>
    <p:sldId id="451" r:id="rId36"/>
    <p:sldId id="452" r:id="rId37"/>
    <p:sldId id="453" r:id="rId38"/>
    <p:sldId id="454" r:id="rId39"/>
    <p:sldId id="290" r:id="rId40"/>
    <p:sldId id="455" r:id="rId41"/>
    <p:sldId id="430" r:id="rId42"/>
    <p:sldId id="431" r:id="rId43"/>
    <p:sldId id="456" r:id="rId44"/>
    <p:sldId id="481" r:id="rId45"/>
    <p:sldId id="457" r:id="rId46"/>
    <p:sldId id="458" r:id="rId47"/>
    <p:sldId id="459" r:id="rId48"/>
    <p:sldId id="460" r:id="rId49"/>
    <p:sldId id="301" r:id="rId50"/>
    <p:sldId id="348" r:id="rId51"/>
    <p:sldId id="461" r:id="rId52"/>
    <p:sldId id="462" r:id="rId53"/>
    <p:sldId id="361" r:id="rId54"/>
    <p:sldId id="464" r:id="rId55"/>
    <p:sldId id="466" r:id="rId56"/>
    <p:sldId id="473" r:id="rId57"/>
    <p:sldId id="467" r:id="rId58"/>
    <p:sldId id="469" r:id="rId59"/>
    <p:sldId id="480" r:id="rId60"/>
    <p:sldId id="470" r:id="rId61"/>
    <p:sldId id="314" r:id="rId62"/>
    <p:sldId id="381" r:id="rId63"/>
    <p:sldId id="316" r:id="rId64"/>
    <p:sldId id="382" r:id="rId65"/>
    <p:sldId id="317" r:id="rId66"/>
    <p:sldId id="383" r:id="rId67"/>
  </p:sldIdLst>
  <p:sldSz cx="9144000" cy="6858000" type="screen4x3"/>
  <p:notesSz cx="7315200" cy="9601200"/>
  <p:defaultTex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a:srgbClr val="66FFFF"/>
    <a:srgbClr val="0000FF"/>
    <a:srgbClr val="FFCCFF"/>
    <a:srgbClr val="FF99FF"/>
    <a:srgbClr val="663300"/>
    <a:srgbClr val="FFFFCC"/>
    <a:srgbClr val="CCEC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91" autoAdjust="0"/>
  </p:normalViewPr>
  <p:slideViewPr>
    <p:cSldViewPr>
      <p:cViewPr varScale="1">
        <p:scale>
          <a:sx n="98" d="100"/>
          <a:sy n="98" d="100"/>
        </p:scale>
        <p:origin x="133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BED149-EA80-485F-8A91-19E4D81FA965}"/>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Dr. Jim McGowan - Beholding the Lord through His Word - Session 4</a:t>
            </a:r>
          </a:p>
        </p:txBody>
      </p:sp>
      <p:sp>
        <p:nvSpPr>
          <p:cNvPr id="3" name="Date Placeholder 2">
            <a:extLst>
              <a:ext uri="{FF2B5EF4-FFF2-40B4-BE49-F238E27FC236}">
                <a16:creationId xmlns:a16="http://schemas.microsoft.com/office/drawing/2014/main" id="{FC2C63ED-A2BB-4585-8A43-985E0D1ADCC4}"/>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a:t>8/6/2017</a:t>
            </a:r>
          </a:p>
        </p:txBody>
      </p:sp>
      <p:sp>
        <p:nvSpPr>
          <p:cNvPr id="4" name="Footer Placeholder 3">
            <a:extLst>
              <a:ext uri="{FF2B5EF4-FFF2-40B4-BE49-F238E27FC236}">
                <a16:creationId xmlns:a16="http://schemas.microsoft.com/office/drawing/2014/main" id="{1DA43AF5-DAB4-4443-86C9-B9D9C38CDA9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Sugar Land Bible Church</a:t>
            </a:r>
          </a:p>
        </p:txBody>
      </p:sp>
      <p:sp>
        <p:nvSpPr>
          <p:cNvPr id="5" name="Slide Number Placeholder 4">
            <a:extLst>
              <a:ext uri="{FF2B5EF4-FFF2-40B4-BE49-F238E27FC236}">
                <a16:creationId xmlns:a16="http://schemas.microsoft.com/office/drawing/2014/main" id="{B5CF403C-A85B-496D-8212-77DEC51E7D1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55F9DE1-3124-48E3-9F0D-BEEB81D56251}" type="slidenum">
              <a:rPr lang="en-US" smtClean="0"/>
              <a:t>‹#›</a:t>
            </a:fld>
            <a:endParaRPr lang="en-US"/>
          </a:p>
        </p:txBody>
      </p:sp>
    </p:spTree>
    <p:extLst>
      <p:ext uri="{BB962C8B-B14F-4D97-AF65-F5344CB8AC3E}">
        <p14:creationId xmlns:p14="http://schemas.microsoft.com/office/powerpoint/2010/main" val="355830051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a:defRPr sz="1300"/>
            </a:lvl1pPr>
          </a:lstStyle>
          <a:p>
            <a:r>
              <a:rPr lang="en-US" altLang="en-US"/>
              <a:t>Dr. Jim McGowan - Beholding the Lord through His Word - Session 4</a:t>
            </a:r>
          </a:p>
        </p:txBody>
      </p:sp>
      <p:sp>
        <p:nvSpPr>
          <p:cNvPr id="6147" name="Rectangle 3"/>
          <p:cNvSpPr>
            <a:spLocks noGrp="1" noChangeArrowheads="1"/>
          </p:cNvSpPr>
          <p:nvPr>
            <p:ph type="dt" idx="1"/>
          </p:nvPr>
        </p:nvSpPr>
        <p:spPr bwMode="auto">
          <a:xfrm>
            <a:off x="414528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r>
              <a:rPr lang="en-US" altLang="en-US"/>
              <a:t>8/6/2017</a:t>
            </a:r>
          </a:p>
        </p:txBody>
      </p:sp>
      <p:sp>
        <p:nvSpPr>
          <p:cNvPr id="61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75360" y="4560570"/>
            <a:ext cx="536448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p:cNvSpPr>
            <a:spLocks noGrp="1" noChangeArrowheads="1"/>
          </p:cNvSpPr>
          <p:nvPr>
            <p:ph type="ftr" sz="quarter" idx="4"/>
          </p:nvPr>
        </p:nvSpPr>
        <p:spPr bwMode="auto">
          <a:xfrm>
            <a:off x="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a:defRPr sz="1300"/>
            </a:lvl1pPr>
          </a:lstStyle>
          <a:p>
            <a:r>
              <a:rPr lang="en-US" altLang="en-US"/>
              <a:t>Sugar Land Bible Church</a:t>
            </a:r>
          </a:p>
        </p:txBody>
      </p:sp>
      <p:sp>
        <p:nvSpPr>
          <p:cNvPr id="6151" name="Rectangle 7"/>
          <p:cNvSpPr>
            <a:spLocks noGrp="1" noChangeArrowheads="1"/>
          </p:cNvSpPr>
          <p:nvPr>
            <p:ph type="sldNum" sz="quarter" idx="5"/>
          </p:nvPr>
        </p:nvSpPr>
        <p:spPr bwMode="auto">
          <a:xfrm>
            <a:off x="414528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E8C49456-466C-4CCE-8C5C-DAD145831AB8}"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8CE4A-EC61-4580-BC08-CBD9EC6CBAD5}" type="slidenum">
              <a:rPr lang="en-US" altLang="en-US"/>
              <a:pPr/>
              <a:t>2</a:t>
            </a:fld>
            <a:endParaRPr lang="en-US" altLang="en-US"/>
          </a:p>
        </p:txBody>
      </p:sp>
      <p:sp>
        <p:nvSpPr>
          <p:cNvPr id="512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17D10C63-B6A5-4937-8559-FC23E62FB2B0}"/>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669052A5-2BFF-4CFA-B00A-2CAC21CBA2FA}"/>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C29DC9B-1C75-4BB3-9449-0CA2749BB600}"/>
              </a:ext>
            </a:extLst>
          </p:cNvPr>
          <p:cNvSpPr>
            <a:spLocks noGrp="1"/>
          </p:cNvSpPr>
          <p:nvPr>
            <p:ph type="hdr" sz="quarter" idx="12"/>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12723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792037-07F1-48DB-9506-7026C8122FDB}" type="slidenum">
              <a:rPr lang="en-US" altLang="en-US"/>
              <a:pPr/>
              <a:t>14</a:t>
            </a:fld>
            <a:endParaRPr lang="en-US" altLang="en-US"/>
          </a:p>
        </p:txBody>
      </p:sp>
      <p:sp>
        <p:nvSpPr>
          <p:cNvPr id="14029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29860BA2-9464-498F-98D4-A29438D49A88}"/>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2404E2F1-7830-42CF-ACAB-BF8FE2552531}"/>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4866631-009C-4D7A-8181-3EA447814757}"/>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29D99-C33F-4E74-828C-64B172C981B0}" type="slidenum">
              <a:rPr lang="en-US" altLang="en-US"/>
              <a:pPr/>
              <a:t>15</a:t>
            </a:fld>
            <a:endParaRPr lang="en-US" altLang="en-US"/>
          </a:p>
        </p:txBody>
      </p:sp>
      <p:sp>
        <p:nvSpPr>
          <p:cNvPr id="11264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308003EB-199F-41A0-BABA-7FB8A5E53FBC}"/>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33C7935F-0841-4E5F-9D10-054F55B1D84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AE5DB3D1-D246-439C-8B60-9CED1A3C96CC}"/>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69E97-4688-4880-8541-F7E8B23A6A59}" type="slidenum">
              <a:rPr lang="en-US" altLang="en-US"/>
              <a:pPr/>
              <a:t>16</a:t>
            </a:fld>
            <a:endParaRPr lang="en-US" altLang="en-US"/>
          </a:p>
        </p:txBody>
      </p:sp>
      <p:sp>
        <p:nvSpPr>
          <p:cNvPr id="11469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469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3F0B476D-2381-4FE2-81AA-8BDD55EE7564}"/>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2DF5981C-83FC-4F8A-AF62-FBFE156E56AE}"/>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D23AE6C9-8B98-4FDF-882D-6B7C2639CC93}"/>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solidFill>
                  <a:schemeClr val="accent2"/>
                </a:solidFill>
                <a:latin typeface="+mn-lt"/>
              </a:rPr>
              <a:t>Hebrews 12:1 </a:t>
            </a:r>
          </a:p>
          <a:p>
            <a:pPr defTabSz="966612">
              <a:defRPr/>
            </a:pPr>
            <a:r>
              <a:rPr lang="en-US" altLang="en-US" sz="1500" dirty="0">
                <a:solidFill>
                  <a:srgbClr val="000000"/>
                </a:solidFill>
                <a:latin typeface="Calibri" panose="020F0502020204030204" pitchFamily="34" charset="0"/>
                <a:cs typeface="Calibri" panose="020F0502020204030204" pitchFamily="34" charset="0"/>
              </a:rPr>
              <a:t>These words point back to the prior chapter (chapter 11), where the author of Hebrews had given some characteristics of faith, &amp; then listed a series of Old Testament saints, telling what they did &amp; what they endured, ‘by faith’.</a:t>
            </a:r>
            <a:endParaRPr lang="en-US" altLang="en-US" sz="1500" dirty="0">
              <a:solidFill>
                <a:schemeClr val="accent2"/>
              </a:solidFill>
              <a:latin typeface="+mn-lt"/>
            </a:endParaRPr>
          </a:p>
          <a:p>
            <a:endParaRPr lang="en-US" sz="1500" dirty="0">
              <a:latin typeface="+mn-lt"/>
            </a:endParaRP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28</a:t>
            </a:fld>
            <a:endParaRPr lang="en-US" altLang="en-US"/>
          </a:p>
        </p:txBody>
      </p:sp>
      <p:sp>
        <p:nvSpPr>
          <p:cNvPr id="5" name="Date Placeholder 4">
            <a:extLst>
              <a:ext uri="{FF2B5EF4-FFF2-40B4-BE49-F238E27FC236}">
                <a16:creationId xmlns:a16="http://schemas.microsoft.com/office/drawing/2014/main" id="{70244EEB-F6CC-464B-8A79-161827045272}"/>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E7C69F1F-DA59-4537-8111-47C00A42E4FD}"/>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6700B725-B780-43BE-9C15-F2AFB5AB7939}"/>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19979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solidFill>
                  <a:schemeClr val="accent2"/>
                </a:solidFill>
                <a:latin typeface="+mn-lt"/>
              </a:rPr>
              <a:t>Hebrews 12:1 </a:t>
            </a:r>
          </a:p>
          <a:p>
            <a:pPr defTabSz="966612">
              <a:defRPr/>
            </a:pPr>
            <a:endParaRPr lang="en-US" altLang="en-US" sz="1500" dirty="0">
              <a:solidFill>
                <a:schemeClr val="accent2"/>
              </a:solidFill>
              <a:latin typeface="+mn-lt"/>
            </a:endParaRP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29</a:t>
            </a:fld>
            <a:endParaRPr lang="en-US" altLang="en-US"/>
          </a:p>
        </p:txBody>
      </p:sp>
      <p:sp>
        <p:nvSpPr>
          <p:cNvPr id="5" name="Date Placeholder 4">
            <a:extLst>
              <a:ext uri="{FF2B5EF4-FFF2-40B4-BE49-F238E27FC236}">
                <a16:creationId xmlns:a16="http://schemas.microsoft.com/office/drawing/2014/main" id="{624252C8-5E20-47EC-9E0D-3973873C4D3D}"/>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6D491B52-A2F0-4926-AFBD-B49AFE687AEE}"/>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30ACFF21-D920-4EFA-9FAF-87D53C7F8C2C}"/>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863492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‘Witnesses’ most often means those who give testimony, often with a legal sense or at least testifying to something considered important.  But the Greek word for witnesses (</a:t>
            </a:r>
            <a:r>
              <a:rPr lang="en-US" altLang="en-US" sz="1500" b="1" i="1" dirty="0" err="1">
                <a:latin typeface="Calibri" panose="020F0502020204030204" pitchFamily="34" charset="0"/>
                <a:cs typeface="Calibri" panose="020F0502020204030204" pitchFamily="34" charset="0"/>
              </a:rPr>
              <a:t>martus</a:t>
            </a:r>
            <a:r>
              <a:rPr lang="en-US" altLang="en-US" sz="1500">
                <a:latin typeface="Calibri" panose="020F0502020204030204" pitchFamily="34" charset="0"/>
                <a:cs typeface="Calibri" panose="020F0502020204030204" pitchFamily="34" charset="0"/>
              </a:rPr>
              <a:t>) can also mean ‘martyrs’ (testifying by dying for the truth) or in this context, they are </a:t>
            </a:r>
            <a:r>
              <a:rPr lang="en-US" altLang="en-US" sz="1500" i="1">
                <a:latin typeface="Calibri" panose="020F0502020204030204" pitchFamily="34" charset="0"/>
                <a:cs typeface="Calibri" panose="020F0502020204030204" pitchFamily="34" charset="0"/>
              </a:rPr>
              <a:t>spectators</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30</a:t>
            </a:fld>
            <a:endParaRPr lang="en-US" altLang="en-US"/>
          </a:p>
        </p:txBody>
      </p:sp>
      <p:sp>
        <p:nvSpPr>
          <p:cNvPr id="5" name="Date Placeholder 4">
            <a:extLst>
              <a:ext uri="{FF2B5EF4-FFF2-40B4-BE49-F238E27FC236}">
                <a16:creationId xmlns:a16="http://schemas.microsoft.com/office/drawing/2014/main" id="{0202596D-43DA-4220-BA93-2F4D787AD14F}"/>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345C8645-84DB-43F4-9836-2F28A09EDFF1}"/>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05C6624C-2E72-41CA-8ED7-9C2C78FC01B2}"/>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428290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 English ‘let us… lay aside’ is translated from a Greek word that is cast as an invitation &amp; exhortation, calling the believers to lay aside anything which would hinder their ‘athletic’ pursuit of the spiritual goal.  Except for Acts 7:58, all use of this word is for setting aside sin. </a:t>
            </a:r>
            <a:r>
              <a:rPr lang="en-US" sz="1500" dirty="0">
                <a:latin typeface="Calibri" panose="020F0502020204030204" pitchFamily="34" charset="0"/>
                <a:cs typeface="Calibri" panose="020F0502020204030204" pitchFamily="34" charset="0"/>
              </a:rPr>
              <a:t>(cf. Rom. 13:12; Eph. 4:22, 25; Col. 3:8; Jam. 1:21; 1 Peter 2:1)</a:t>
            </a:r>
            <a:endParaRPr lang="en-US" altLang="en-US" sz="15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31</a:t>
            </a:fld>
            <a:endParaRPr lang="en-US" altLang="en-US"/>
          </a:p>
        </p:txBody>
      </p:sp>
      <p:sp>
        <p:nvSpPr>
          <p:cNvPr id="5" name="Date Placeholder 4">
            <a:extLst>
              <a:ext uri="{FF2B5EF4-FFF2-40B4-BE49-F238E27FC236}">
                <a16:creationId xmlns:a16="http://schemas.microsoft.com/office/drawing/2014/main" id="{3692E26C-561E-423E-8F7D-6C3440D1EEB7}"/>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7F18D17D-64F8-403A-B583-92936949A244}"/>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7FE6ADB7-9852-46C0-AA51-BE931114A02E}"/>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35741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28692B-3E03-40B3-AB96-905ABA0B72CB}" type="slidenum">
              <a:rPr lang="en-US" altLang="en-US"/>
              <a:pPr/>
              <a:t>32</a:t>
            </a:fld>
            <a:endParaRPr lang="en-US" altLang="en-US"/>
          </a:p>
        </p:txBody>
      </p:sp>
      <p:sp>
        <p:nvSpPr>
          <p:cNvPr id="9625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9625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CE726958-4418-4B8C-970C-0FB80C888B01}"/>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B893F5CA-1CF5-44E1-8C4A-DD66856F6CD9}"/>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85EF148C-D1EA-4692-BBE1-C2A0FA86E667}"/>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These words call to mind the things that can limit our spiritual progress. Physically, that meant extra body weight &amp; extra clothing – especially loose &amp; lengthy garments.  But in spiritual terms, this means sins that hinder our fellowship with the Lord &amp; anything in the way.</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33</a:t>
            </a:fld>
            <a:endParaRPr lang="en-US" altLang="en-US"/>
          </a:p>
        </p:txBody>
      </p:sp>
      <p:sp>
        <p:nvSpPr>
          <p:cNvPr id="5" name="Date Placeholder 4">
            <a:extLst>
              <a:ext uri="{FF2B5EF4-FFF2-40B4-BE49-F238E27FC236}">
                <a16:creationId xmlns:a16="http://schemas.microsoft.com/office/drawing/2014/main" id="{725E4BDD-B523-42B5-B4A3-F98E49CEB5A2}"/>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4E7A2E06-F1DB-403A-A7BC-2DC848F5D5C6}"/>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9B99547F-7E6C-4B92-BA37-F51FB2086070}"/>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048075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These words picture the daily life of we who believe as </a:t>
            </a:r>
            <a:r>
              <a:rPr lang="en-US" altLang="en-US" sz="1500" i="1" dirty="0">
                <a:latin typeface="Calibri" panose="020F0502020204030204" pitchFamily="34" charset="0"/>
                <a:cs typeface="Calibri" panose="020F0502020204030204" pitchFamily="34" charset="0"/>
              </a:rPr>
              <a:t>a long race</a:t>
            </a:r>
            <a:r>
              <a:rPr lang="en-US" altLang="en-US" sz="1500" dirty="0">
                <a:latin typeface="Calibri" panose="020F0502020204030204" pitchFamily="34" charset="0"/>
                <a:cs typeface="Calibri" panose="020F0502020204030204" pitchFamily="34" charset="0"/>
              </a:rPr>
              <a:t>,</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in which our endurance is the critical characteristic in our running the race. The</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author</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of</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Hebrews</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used the Greek word for ‘set before’</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three times (twice here),</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each</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time</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referring</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to</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‘a</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necessary</a:t>
            </a:r>
            <a:r>
              <a:rPr lang="en-US" altLang="en-US" sz="1100" dirty="0">
                <a:latin typeface="Calibri" panose="020F0502020204030204" pitchFamily="34" charset="0"/>
                <a:cs typeface="Calibri" panose="020F0502020204030204" pitchFamily="34" charset="0"/>
              </a:rPr>
              <a:t> </a:t>
            </a:r>
            <a:r>
              <a:rPr lang="en-US" altLang="en-US" sz="1500" dirty="0">
                <a:latin typeface="Calibri" panose="020F0502020204030204" pitchFamily="34" charset="0"/>
                <a:cs typeface="Calibri" panose="020F0502020204030204" pitchFamily="34" charset="0"/>
              </a:rPr>
              <a:t>goal’. (cf. (6:18; 12:1, 2)</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34</a:t>
            </a:fld>
            <a:endParaRPr lang="en-US" altLang="en-US"/>
          </a:p>
        </p:txBody>
      </p:sp>
      <p:sp>
        <p:nvSpPr>
          <p:cNvPr id="5" name="Date Placeholder 4">
            <a:extLst>
              <a:ext uri="{FF2B5EF4-FFF2-40B4-BE49-F238E27FC236}">
                <a16:creationId xmlns:a16="http://schemas.microsoft.com/office/drawing/2014/main" id="{76048973-6393-4975-BB04-8EF4EDBC00F5}"/>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180BBB4E-8F00-4A33-8834-A32CB1A20FD2}"/>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F38DD53D-7764-48B3-9C82-6C2DA4339358}"/>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61131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827B1-CD90-453C-8844-3C4972BDC5B3}" type="slidenum">
              <a:rPr lang="en-US" altLang="en-US"/>
              <a:pPr/>
              <a:t>3</a:t>
            </a:fld>
            <a:endParaRPr lang="en-US" altLang="en-US"/>
          </a:p>
        </p:txBody>
      </p:sp>
      <p:sp>
        <p:nvSpPr>
          <p:cNvPr id="11469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469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0D756DC0-D2F7-405D-B5C9-56CE766E7BE2}"/>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5B8DF84B-6108-4DB0-B54B-98810512CEAF}"/>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527CDB7A-CE6C-46AD-8E1A-D57B35D24D9E}"/>
              </a:ext>
            </a:extLst>
          </p:cNvPr>
          <p:cNvSpPr>
            <a:spLocks noGrp="1"/>
          </p:cNvSpPr>
          <p:nvPr>
            <p:ph type="hdr" sz="quarter" idx="12"/>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1206576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latin typeface="Arial" panose="020B0604020202020204" pitchFamily="34" charset="0"/>
              </a:rPr>
              <a:t>In the athletic tradition &amp; training, the serious competitor would fix his eyes upon the goal, not only physically, but also mentally, focusing upon the goal &amp; also setting aside any mental distraction or competing focus.  Paul likewise presented this picture in Philippians 3:12-14.</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35</a:t>
            </a:fld>
            <a:endParaRPr lang="en-US" altLang="en-US"/>
          </a:p>
        </p:txBody>
      </p:sp>
      <p:sp>
        <p:nvSpPr>
          <p:cNvPr id="5" name="Date Placeholder 4">
            <a:extLst>
              <a:ext uri="{FF2B5EF4-FFF2-40B4-BE49-F238E27FC236}">
                <a16:creationId xmlns:a16="http://schemas.microsoft.com/office/drawing/2014/main" id="{50EA1407-2ADF-4FF3-B0B6-F109316DEEC2}"/>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5E4F7877-3EC7-4E1C-A14C-110FB0A5CFF1}"/>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81973D00-B163-434B-91F9-B60C0ACB5416}"/>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178287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latin typeface="+mn-lt"/>
                <a:cs typeface="Calibri" panose="020F0502020204030204" pitchFamily="34" charset="0"/>
              </a:rPr>
              <a:t>The </a:t>
            </a:r>
            <a:r>
              <a:rPr lang="en-US" altLang="en-US" sz="1500" u="sng" dirty="0">
                <a:latin typeface="+mn-lt"/>
                <a:cs typeface="Calibri" panose="020F0502020204030204" pitchFamily="34" charset="0"/>
              </a:rPr>
              <a:t>goal</a:t>
            </a:r>
            <a:r>
              <a:rPr lang="en-US" altLang="en-US" sz="1500" dirty="0">
                <a:latin typeface="+mn-lt"/>
                <a:cs typeface="Calibri" panose="020F0502020204030204" pitchFamily="34" charset="0"/>
              </a:rPr>
              <a:t> was the athlete’s visual fixed focus   &amp; the singular mental focus.</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36</a:t>
            </a:fld>
            <a:endParaRPr lang="en-US" altLang="en-US"/>
          </a:p>
        </p:txBody>
      </p:sp>
      <p:sp>
        <p:nvSpPr>
          <p:cNvPr id="5" name="Date Placeholder 4">
            <a:extLst>
              <a:ext uri="{FF2B5EF4-FFF2-40B4-BE49-F238E27FC236}">
                <a16:creationId xmlns:a16="http://schemas.microsoft.com/office/drawing/2014/main" id="{EB1CA6AC-D36D-497D-A560-A412646D5BCB}"/>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A6988676-1D5D-4137-A4F9-37005A3B9A35}"/>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0AD32D5B-167D-480C-A9D0-9996C9AFCD57}"/>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898850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latin typeface="Calibri" panose="020F0502020204030204" pitchFamily="34" charset="0"/>
                <a:cs typeface="Calibri" panose="020F0502020204030204" pitchFamily="34" charset="0"/>
              </a:rPr>
              <a:t>There is another biblical principle that is also behind these words: in the same way that human beings have senses for perceiving   the physical world, we human beings are also equipped with senses for perceiving the spiritual world, but their ability to sense varies.</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38</a:t>
            </a:fld>
            <a:endParaRPr lang="en-US" altLang="en-US"/>
          </a:p>
        </p:txBody>
      </p:sp>
      <p:sp>
        <p:nvSpPr>
          <p:cNvPr id="5" name="Date Placeholder 4">
            <a:extLst>
              <a:ext uri="{FF2B5EF4-FFF2-40B4-BE49-F238E27FC236}">
                <a16:creationId xmlns:a16="http://schemas.microsoft.com/office/drawing/2014/main" id="{7CB6E0EE-05DE-401A-8DDF-26D147514352}"/>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5D0142CD-70EC-4004-9935-18A92C2EFCED}"/>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D4F8D4D6-AD77-4A2B-8D2E-4BFCB13472BA}"/>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1990919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latin typeface="+mn-lt"/>
              </a:rPr>
              <a:t>Jesus is not only the one on whom we fix our spiritual focus, with eyes of our heart, but the center point &amp; turning point of this passage.  </a:t>
            </a:r>
          </a:p>
          <a:p>
            <a:pPr algn="just" defTabSz="966612">
              <a:defRPr/>
            </a:pPr>
            <a:r>
              <a:rPr lang="en-US" altLang="en-US" sz="1500" dirty="0">
                <a:latin typeface="+mn-lt"/>
              </a:rPr>
              <a:t>Though a great variety of things will happen to us in this life, though a great many things will clamor for our attention,</a:t>
            </a:r>
            <a:r>
              <a:rPr lang="en-US" altLang="en-US" sz="1100" dirty="0">
                <a:latin typeface="+mn-lt"/>
              </a:rPr>
              <a:t> </a:t>
            </a:r>
            <a:r>
              <a:rPr lang="en-US" altLang="en-US" sz="1500" dirty="0">
                <a:latin typeface="+mn-lt"/>
              </a:rPr>
              <a:t>our call is clear: </a:t>
            </a:r>
            <a:r>
              <a:rPr lang="en-US" altLang="en-US" sz="1500" i="1" dirty="0">
                <a:latin typeface="+mn-lt"/>
              </a:rPr>
              <a:t>Jesus</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41</a:t>
            </a:fld>
            <a:endParaRPr lang="en-US" altLang="en-US"/>
          </a:p>
        </p:txBody>
      </p:sp>
      <p:sp>
        <p:nvSpPr>
          <p:cNvPr id="5" name="Date Placeholder 4">
            <a:extLst>
              <a:ext uri="{FF2B5EF4-FFF2-40B4-BE49-F238E27FC236}">
                <a16:creationId xmlns:a16="http://schemas.microsoft.com/office/drawing/2014/main" id="{1E30A51E-65B8-4678-A287-FC645D7A8A9D}"/>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A517B806-8E6D-408A-9C5E-85D07BFB0F39}"/>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AC6067CA-8DEE-4B6C-843C-4A06DBE68039}"/>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55041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b="1" dirty="0">
                <a:latin typeface="+mn-lt"/>
              </a:rPr>
              <a:t>Hebrews 12:2, from the word ‘Jesus’ on</a:t>
            </a:r>
          </a:p>
          <a:p>
            <a:pPr algn="just" defTabSz="966612">
              <a:defRPr/>
            </a:pPr>
            <a:endParaRPr lang="en-US" altLang="en-US" sz="1500" dirty="0">
              <a:latin typeface="+mn-lt"/>
              <a:cs typeface="Calibri" panose="020F0502020204030204" pitchFamily="34" charset="0"/>
            </a:endParaRPr>
          </a:p>
          <a:p>
            <a:pPr algn="just" defTabSz="966612">
              <a:defRPr/>
            </a:pPr>
            <a:r>
              <a:rPr lang="en-US" altLang="en-US" sz="1500" dirty="0">
                <a:latin typeface="+mn-lt"/>
                <a:cs typeface="Calibri" panose="020F0502020204030204" pitchFamily="34" charset="0"/>
              </a:rPr>
              <a:t>From here, the author of Hebrews turns from the key aspects of </a:t>
            </a:r>
            <a:r>
              <a:rPr lang="en-US" altLang="en-US" sz="1500" u="sng" dirty="0">
                <a:latin typeface="+mn-lt"/>
                <a:cs typeface="Calibri" panose="020F0502020204030204" pitchFamily="34" charset="0"/>
              </a:rPr>
              <a:t>our</a:t>
            </a:r>
            <a:r>
              <a:rPr lang="en-US" altLang="en-US" sz="1500" dirty="0">
                <a:latin typeface="+mn-lt"/>
                <a:cs typeface="Calibri" panose="020F0502020204030204" pitchFamily="34" charset="0"/>
              </a:rPr>
              <a:t> running the spiritual race, ending with fixing our eyes on Jesus, to </a:t>
            </a:r>
            <a:r>
              <a:rPr lang="en-US" altLang="en-US" sz="1500" u="sng" dirty="0">
                <a:latin typeface="+mn-lt"/>
                <a:cs typeface="Calibri" panose="020F0502020204030204" pitchFamily="34" charset="0"/>
              </a:rPr>
              <a:t>Jesus Himself</a:t>
            </a:r>
            <a:r>
              <a:rPr lang="en-US" altLang="en-US" sz="1500" dirty="0">
                <a:latin typeface="+mn-lt"/>
                <a:cs typeface="Calibri" panose="020F0502020204030204" pitchFamily="34" charset="0"/>
              </a:rPr>
              <a:t>: who He is &amp; what He has done &amp; what He is doing. </a:t>
            </a:r>
          </a:p>
          <a:p>
            <a:pPr algn="just" defTabSz="966612">
              <a:defRPr/>
            </a:pPr>
            <a:r>
              <a:rPr lang="en-US" altLang="en-US" sz="1500" dirty="0">
                <a:latin typeface="+mn-lt"/>
                <a:cs typeface="Calibri" panose="020F0502020204030204" pitchFamily="34" charset="0"/>
              </a:rPr>
              <a:t>As he does so, he pictures Christ as having run a spiritual race as well.</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43</a:t>
            </a:fld>
            <a:endParaRPr lang="en-US" altLang="en-US"/>
          </a:p>
        </p:txBody>
      </p:sp>
      <p:sp>
        <p:nvSpPr>
          <p:cNvPr id="5" name="Date Placeholder 4">
            <a:extLst>
              <a:ext uri="{FF2B5EF4-FFF2-40B4-BE49-F238E27FC236}">
                <a16:creationId xmlns:a16="http://schemas.microsoft.com/office/drawing/2014/main" id="{73CA98FC-9597-4B97-B89E-F110AF752C05}"/>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B0E23245-BA8E-41BE-9D8F-CA5022D14241}"/>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FF329124-6D10-42EC-B49F-F83B2A75BBCD}"/>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176929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b="1" dirty="0">
                <a:latin typeface="+mn-lt"/>
              </a:rPr>
              <a:t>Hebrews 12:2, from the word ‘Jesus’ on</a:t>
            </a:r>
          </a:p>
          <a:p>
            <a:pPr algn="just" defTabSz="966612">
              <a:defRPr/>
            </a:pPr>
            <a:r>
              <a:rPr lang="en-US" altLang="en-US" sz="1500" b="1" dirty="0">
                <a:solidFill>
                  <a:schemeClr val="accent2"/>
                </a:solidFill>
                <a:latin typeface="+mn-lt"/>
                <a:cs typeface="Times New Roman" panose="02020603050405020304" pitchFamily="18" charset="0"/>
              </a:rPr>
              <a:t>A clear singular answer: Jesus </a:t>
            </a:r>
            <a:endParaRPr lang="en-US" altLang="en-US" sz="1500" b="1" dirty="0">
              <a:latin typeface="+mn-lt"/>
            </a:endParaRPr>
          </a:p>
          <a:p>
            <a:r>
              <a:rPr lang="en-US" altLang="en-US" sz="1500" dirty="0">
                <a:latin typeface="+mn-lt"/>
              </a:rPr>
              <a:t>To everything in Judaism that was tempting the Jews to slide back into its grasp, the author of Hebrews had a clear, singular answer: </a:t>
            </a:r>
            <a:r>
              <a:rPr lang="en-US" altLang="en-US" sz="1500" b="1" i="1" u="sng" dirty="0">
                <a:latin typeface="+mn-lt"/>
              </a:rPr>
              <a:t>Jesus</a:t>
            </a:r>
            <a:r>
              <a:rPr lang="en-US" altLang="en-US" sz="1500" dirty="0">
                <a:latin typeface="+mn-lt"/>
              </a:rPr>
              <a:t>.</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44</a:t>
            </a:fld>
            <a:endParaRPr lang="en-US" altLang="en-US"/>
          </a:p>
        </p:txBody>
      </p:sp>
      <p:sp>
        <p:nvSpPr>
          <p:cNvPr id="5" name="Date Placeholder 4">
            <a:extLst>
              <a:ext uri="{FF2B5EF4-FFF2-40B4-BE49-F238E27FC236}">
                <a16:creationId xmlns:a16="http://schemas.microsoft.com/office/drawing/2014/main" id="{2CD748DF-E695-4DEE-92C0-8DDBE7E6B5C9}"/>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7A88F9A6-B28C-4DFD-BF3B-9CEBD98C002B}"/>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B61FCFA8-D67A-4D78-83A0-2696D2549DD4}"/>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69490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b="1" dirty="0">
                <a:latin typeface="+mn-lt"/>
              </a:rPr>
              <a:t>Hebrews 12:2, from the word ‘Jesus’ on</a:t>
            </a:r>
          </a:p>
          <a:p>
            <a:pPr algn="just" defTabSz="966612">
              <a:defRPr/>
            </a:pPr>
            <a:r>
              <a:rPr lang="en-US" altLang="en-US" sz="1500" b="1" dirty="0">
                <a:solidFill>
                  <a:schemeClr val="accent2"/>
                </a:solidFill>
                <a:latin typeface="+mn-lt"/>
                <a:cs typeface="Times New Roman" panose="02020603050405020304" pitchFamily="18" charset="0"/>
              </a:rPr>
              <a:t>A clear singular answer: Jesus </a:t>
            </a:r>
          </a:p>
          <a:p>
            <a:pPr algn="just" defTabSz="966612">
              <a:defRPr/>
            </a:pPr>
            <a:r>
              <a:rPr lang="en-US" altLang="en-US" sz="1500" dirty="0">
                <a:latin typeface="Calibri" panose="020F0502020204030204" pitchFamily="34" charset="0"/>
                <a:cs typeface="Calibri" panose="020F0502020204030204" pitchFamily="34" charset="0"/>
              </a:rPr>
              <a:t>To everything in our own past that tempts us to slide back into its grasp, we’ll find the author of Hebrews has a clear, singular answer: </a:t>
            </a:r>
            <a:r>
              <a:rPr lang="en-US" altLang="en-US" sz="1500" b="1" i="1" u="sng" dirty="0">
                <a:latin typeface="Calibri" panose="020F0502020204030204" pitchFamily="34" charset="0"/>
                <a:cs typeface="Calibri" panose="020F0502020204030204" pitchFamily="34" charset="0"/>
              </a:rPr>
              <a:t>Jesus</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45</a:t>
            </a:fld>
            <a:endParaRPr lang="en-US" altLang="en-US"/>
          </a:p>
        </p:txBody>
      </p:sp>
      <p:sp>
        <p:nvSpPr>
          <p:cNvPr id="5" name="Date Placeholder 4">
            <a:extLst>
              <a:ext uri="{FF2B5EF4-FFF2-40B4-BE49-F238E27FC236}">
                <a16:creationId xmlns:a16="http://schemas.microsoft.com/office/drawing/2014/main" id="{8FA028CC-ECEC-42EC-ACD3-EC183ED52BFF}"/>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C5F23EDE-7F13-4D15-9428-8DD8DA890477}"/>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DC18158C-BC85-4179-B448-E8574A69F812}"/>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361998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solidFill>
                  <a:schemeClr val="accent2"/>
                </a:solidFill>
                <a:latin typeface="Calibri" panose="020F0502020204030204" pitchFamily="34" charset="0"/>
                <a:cs typeface="Calibri" panose="020F0502020204030204" pitchFamily="34" charset="0"/>
              </a:rPr>
              <a:t>To ‘author’ something is </a:t>
            </a:r>
            <a:r>
              <a:rPr lang="en-US" altLang="en-US" sz="1500" i="1" dirty="0">
                <a:solidFill>
                  <a:schemeClr val="accent2"/>
                </a:solidFill>
                <a:latin typeface="Calibri" panose="020F0502020204030204" pitchFamily="34" charset="0"/>
                <a:cs typeface="Calibri" panose="020F0502020204030204" pitchFamily="34" charset="0"/>
              </a:rPr>
              <a:t>to be its source &amp;  to begin it</a:t>
            </a:r>
            <a:r>
              <a:rPr lang="en-US" altLang="en-US" sz="1500" dirty="0">
                <a:solidFill>
                  <a:schemeClr val="accent2"/>
                </a:solidFill>
                <a:latin typeface="Calibri" panose="020F0502020204030204" pitchFamily="34" charset="0"/>
                <a:cs typeface="Calibri" panose="020F0502020204030204" pitchFamily="34" charset="0"/>
              </a:rPr>
              <a:t>.  </a:t>
            </a:r>
          </a:p>
          <a:p>
            <a:pPr algn="just" defTabSz="966612">
              <a:defRPr/>
            </a:pPr>
            <a:r>
              <a:rPr lang="en-US" altLang="en-US" sz="1500" dirty="0">
                <a:solidFill>
                  <a:schemeClr val="accent2"/>
                </a:solidFill>
                <a:latin typeface="Calibri" panose="020F0502020204030204" pitchFamily="34" charset="0"/>
                <a:cs typeface="Calibri" panose="020F0502020204030204" pitchFamily="34" charset="0"/>
              </a:rPr>
              <a:t>To perfect something is </a:t>
            </a:r>
            <a:r>
              <a:rPr lang="en-US" altLang="en-US" sz="1500" i="1" dirty="0">
                <a:solidFill>
                  <a:schemeClr val="accent2"/>
                </a:solidFill>
                <a:latin typeface="Calibri" panose="020F0502020204030204" pitchFamily="34" charset="0"/>
                <a:cs typeface="Calibri" panose="020F0502020204030204" pitchFamily="34" charset="0"/>
              </a:rPr>
              <a:t>to bring it to completion, as defined by supreme quality</a:t>
            </a:r>
            <a:r>
              <a:rPr lang="en-US" altLang="en-US" sz="1500" dirty="0">
                <a:solidFill>
                  <a:schemeClr val="accent2"/>
                </a:solidFill>
                <a:latin typeface="Calibri" panose="020F0502020204030204" pitchFamily="34" charset="0"/>
                <a:cs typeface="Calibri" panose="020F0502020204030204" pitchFamily="34" charset="0"/>
              </a:rPr>
              <a:t>.  </a:t>
            </a:r>
          </a:p>
          <a:p>
            <a:pPr algn="just" defTabSz="966612">
              <a:defRPr/>
            </a:pPr>
            <a:r>
              <a:rPr lang="en-US" altLang="en-US" sz="1500" dirty="0">
                <a:solidFill>
                  <a:schemeClr val="bg1"/>
                </a:solidFill>
                <a:latin typeface="Calibri" panose="020F0502020204030204" pitchFamily="34" charset="0"/>
                <a:cs typeface="Calibri" panose="020F0502020204030204" pitchFamily="34" charset="0"/>
              </a:rPr>
              <a:t>Christ is both of those things.  </a:t>
            </a:r>
          </a:p>
          <a:p>
            <a:pPr algn="just" defTabSz="966612">
              <a:defRPr/>
            </a:pPr>
            <a:r>
              <a:rPr lang="en-US" altLang="en-US" sz="1500" dirty="0">
                <a:solidFill>
                  <a:schemeClr val="bg1"/>
                </a:solidFill>
                <a:latin typeface="Calibri" panose="020F0502020204030204" pitchFamily="34" charset="0"/>
                <a:cs typeface="Calibri" panose="020F0502020204030204" pitchFamily="34" charset="0"/>
              </a:rPr>
              <a:t>He defines how &amp; why we are Christians today &amp; He will define what it will mean for us to be “in Him” when this world’s days are not even a memory.</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46</a:t>
            </a:fld>
            <a:endParaRPr lang="en-US" altLang="en-US"/>
          </a:p>
        </p:txBody>
      </p:sp>
      <p:sp>
        <p:nvSpPr>
          <p:cNvPr id="5" name="Date Placeholder 4">
            <a:extLst>
              <a:ext uri="{FF2B5EF4-FFF2-40B4-BE49-F238E27FC236}">
                <a16:creationId xmlns:a16="http://schemas.microsoft.com/office/drawing/2014/main" id="{F5C9DDC6-4CA8-46C9-BAF7-D30CB180AFC1}"/>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4E9F7877-C160-483E-9793-FFF0F7A7EB66}"/>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B514A49E-13B2-4812-822A-F63BF441AD23}"/>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4180627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F09B05-69A6-4D60-BEE6-B0B58B9BD00F}" type="slidenum">
              <a:rPr lang="en-US" altLang="en-US"/>
              <a:pPr/>
              <a:t>47</a:t>
            </a:fld>
            <a:endParaRPr lang="en-US" altLang="en-US"/>
          </a:p>
        </p:txBody>
      </p:sp>
      <p:sp>
        <p:nvSpPr>
          <p:cNvPr id="645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645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algn="just">
              <a:spcBef>
                <a:spcPts val="0"/>
              </a:spcBef>
              <a:spcAft>
                <a:spcPts val="634"/>
              </a:spcAft>
            </a:pPr>
            <a:r>
              <a:rPr lang="en-US" altLang="en-US" sz="1500" b="1" dirty="0">
                <a:latin typeface="Calibri" panose="020F0502020204030204" pitchFamily="34" charset="0"/>
                <a:cs typeface="Times New Roman" panose="02020603050405020304" pitchFamily="18" charset="0"/>
              </a:rPr>
              <a:t>About that thing called ‘faith’ </a:t>
            </a:r>
          </a:p>
          <a:p>
            <a:pPr algn="just">
              <a:spcBef>
                <a:spcPts val="0"/>
              </a:spcBef>
              <a:spcAft>
                <a:spcPts val="634"/>
              </a:spcAft>
            </a:pPr>
            <a:r>
              <a:rPr lang="en-US" altLang="en-US" sz="1500" dirty="0">
                <a:latin typeface="Calibri" panose="020F0502020204030204" pitchFamily="34" charset="0"/>
                <a:cs typeface="Calibri" panose="020F0502020204030204" pitchFamily="34" charset="0"/>
              </a:rPr>
              <a:t>By nature, humans are ‘creatures of faith’ – even the very outspoken atheist or agnostic has </a:t>
            </a:r>
            <a:r>
              <a:rPr lang="en-US" altLang="en-US" sz="1500" i="1" dirty="0">
                <a:latin typeface="Calibri" panose="020F0502020204030204" pitchFamily="34" charset="0"/>
                <a:cs typeface="Calibri" panose="020F0502020204030204" pitchFamily="34" charset="0"/>
              </a:rPr>
              <a:t>great</a:t>
            </a:r>
            <a:r>
              <a:rPr lang="en-US" altLang="en-US" sz="1500" dirty="0">
                <a:latin typeface="Calibri" panose="020F0502020204030204" pitchFamily="34" charset="0"/>
                <a:cs typeface="Calibri" panose="020F0502020204030204" pitchFamily="34" charset="0"/>
              </a:rPr>
              <a:t> faith!</a:t>
            </a:r>
          </a:p>
          <a:p>
            <a:pPr algn="just">
              <a:spcBef>
                <a:spcPts val="0"/>
              </a:spcBef>
              <a:spcAft>
                <a:spcPts val="634"/>
              </a:spcAft>
            </a:pPr>
            <a:r>
              <a:rPr lang="en-US" altLang="en-US" sz="1500" dirty="0">
                <a:latin typeface="Calibri" panose="020F0502020204030204" pitchFamily="34" charset="0"/>
                <a:cs typeface="Calibri" panose="020F0502020204030204" pitchFamily="34" charset="0"/>
              </a:rPr>
              <a:t>The world will offer us a great many options for ‘things  to put our faith in’.</a:t>
            </a:r>
          </a:p>
        </p:txBody>
      </p:sp>
      <p:sp>
        <p:nvSpPr>
          <p:cNvPr id="2" name="Date Placeholder 1">
            <a:extLst>
              <a:ext uri="{FF2B5EF4-FFF2-40B4-BE49-F238E27FC236}">
                <a16:creationId xmlns:a16="http://schemas.microsoft.com/office/drawing/2014/main" id="{5AA280CF-DB05-4D22-96D8-1503123A0B90}"/>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81B116F5-7AD4-4C02-A1FE-75E400ED249D}"/>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7B7A1E9-B881-4E02-9386-D67840A79F42}"/>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52B783-0039-4014-B540-83EB356A7C0D}" type="slidenum">
              <a:rPr lang="en-US" altLang="en-US"/>
              <a:pPr/>
              <a:t>48</a:t>
            </a:fld>
            <a:endParaRPr lang="en-US" altLang="en-US"/>
          </a:p>
        </p:txBody>
      </p:sp>
      <p:sp>
        <p:nvSpPr>
          <p:cNvPr id="13414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414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defTabSz="966612">
              <a:defRPr/>
            </a:pPr>
            <a:r>
              <a:rPr lang="en-US" altLang="en-US" sz="1500" b="1" dirty="0">
                <a:latin typeface="Calibri" panose="020F0502020204030204" pitchFamily="34" charset="0"/>
                <a:cs typeface="Times New Roman" panose="02020603050405020304" pitchFamily="18" charset="0"/>
              </a:rPr>
              <a:t>About that thing called ‘faith’ </a:t>
            </a:r>
          </a:p>
          <a:p>
            <a:pPr algn="just">
              <a:lnSpc>
                <a:spcPct val="90000"/>
              </a:lnSpc>
            </a:pPr>
            <a:r>
              <a:rPr lang="en-US" altLang="en-US" sz="1500" dirty="0">
                <a:latin typeface="Calibri" panose="020F0502020204030204" pitchFamily="34" charset="0"/>
                <a:cs typeface="Calibri" panose="020F0502020204030204" pitchFamily="34" charset="0"/>
              </a:rPr>
              <a:t>But there is only one object of our ultimate faith who is worthy from start to finish: </a:t>
            </a:r>
            <a:r>
              <a:rPr lang="en-US" altLang="en-US" sz="1500" b="1" i="1" u="sng" dirty="0">
                <a:latin typeface="Calibri" panose="020F0502020204030204" pitchFamily="34" charset="0"/>
                <a:cs typeface="Calibri" panose="020F0502020204030204" pitchFamily="34" charset="0"/>
              </a:rPr>
              <a:t>Jesus Christ</a:t>
            </a:r>
            <a:r>
              <a:rPr lang="en-US" altLang="en-US" sz="1500" dirty="0">
                <a:latin typeface="Calibri" panose="020F0502020204030204" pitchFamily="34" charset="0"/>
                <a:cs typeface="Calibri" panose="020F0502020204030204" pitchFamily="34" charset="0"/>
              </a:rPr>
              <a:t>…the One author &amp; the </a:t>
            </a:r>
            <a:r>
              <a:rPr lang="en-US" altLang="en-US" sz="1500" dirty="0" err="1">
                <a:latin typeface="Calibri" panose="020F0502020204030204" pitchFamily="34" charset="0"/>
                <a:cs typeface="Calibri" panose="020F0502020204030204" pitchFamily="34" charset="0"/>
              </a:rPr>
              <a:t>perfecter</a:t>
            </a:r>
            <a:r>
              <a:rPr lang="en-US" altLang="en-US" sz="1500" dirty="0">
                <a:latin typeface="Calibri" panose="020F0502020204030204" pitchFamily="34" charset="0"/>
                <a:cs typeface="Calibri" panose="020F0502020204030204" pitchFamily="34" charset="0"/>
              </a:rPr>
              <a:t> of faith, who has finished His race, simply asking that we keep looking at Him.</a:t>
            </a:r>
          </a:p>
          <a:p>
            <a:endParaRPr lang="en-US" altLang="en-US" sz="1500" dirty="0"/>
          </a:p>
        </p:txBody>
      </p:sp>
      <p:sp>
        <p:nvSpPr>
          <p:cNvPr id="2" name="Date Placeholder 1">
            <a:extLst>
              <a:ext uri="{FF2B5EF4-FFF2-40B4-BE49-F238E27FC236}">
                <a16:creationId xmlns:a16="http://schemas.microsoft.com/office/drawing/2014/main" id="{CA26096B-17B5-4BB5-ACD1-AEDBC7D7D9E0}"/>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E778F1F7-5E0A-4DBA-A6BF-B3DBD5B223A4}"/>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492D0188-BAE2-4363-B239-A4BB37281492}"/>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52ADB-0DA3-4D5A-9671-28EC23A4D6E1}" type="slidenum">
              <a:rPr lang="en-US" altLang="en-US"/>
              <a:pPr/>
              <a:t>4</a:t>
            </a:fld>
            <a:endParaRPr lang="en-US" altLang="en-US"/>
          </a:p>
        </p:txBody>
      </p:sp>
      <p:sp>
        <p:nvSpPr>
          <p:cNvPr id="11673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AADA6195-0C1D-4C4C-BA49-C086B411B329}"/>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ACA7943B-B0A1-4E3A-9E05-B0A8C43D53C9}"/>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56FBA8F-4079-48D1-9FED-31E2DF17F309}"/>
              </a:ext>
            </a:extLst>
          </p:cNvPr>
          <p:cNvSpPr>
            <a:spLocks noGrp="1"/>
          </p:cNvSpPr>
          <p:nvPr>
            <p:ph type="hdr" sz="quarter" idx="12"/>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786750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latin typeface="+mn-lt"/>
              </a:rPr>
              <a:t>What motivated Jesus to die on the cross for  our sins?  </a:t>
            </a:r>
          </a:p>
          <a:p>
            <a:pPr algn="just" defTabSz="966612">
              <a:defRPr/>
            </a:pPr>
            <a:r>
              <a:rPr lang="en-US" altLang="en-US" sz="1500" dirty="0">
                <a:latin typeface="+mn-lt"/>
              </a:rPr>
              <a:t>Was He just the ultimate ‘glutton  for punishment’?  </a:t>
            </a:r>
          </a:p>
          <a:p>
            <a:pPr algn="just" defTabSz="966612">
              <a:defRPr/>
            </a:pPr>
            <a:r>
              <a:rPr lang="en-US" altLang="en-US" sz="1500" dirty="0">
                <a:latin typeface="+mn-lt"/>
              </a:rPr>
              <a:t>Was He just pressured into it by God the Father &amp; the Holy Spirit?  </a:t>
            </a:r>
          </a:p>
          <a:p>
            <a:pPr algn="just" defTabSz="966612">
              <a:defRPr/>
            </a:pPr>
            <a:r>
              <a:rPr lang="en-US" altLang="en-US" sz="1500" dirty="0">
                <a:latin typeface="+mn-lt"/>
              </a:rPr>
              <a:t>This verse tells us something phenomenal: </a:t>
            </a:r>
            <a:r>
              <a:rPr lang="en-US" altLang="en-US" sz="1500" b="1" i="1" dirty="0">
                <a:latin typeface="+mn-lt"/>
              </a:rPr>
              <a:t>‘…for the joy set before Him, He endured the cross…’       </a:t>
            </a:r>
          </a:p>
          <a:p>
            <a:pPr algn="just" defTabSz="966612">
              <a:defRPr/>
            </a:pPr>
            <a:endParaRPr lang="en-US" altLang="en-US" sz="1500" dirty="0">
              <a:latin typeface="+mn-lt"/>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49</a:t>
            </a:fld>
            <a:endParaRPr lang="en-US" altLang="en-US"/>
          </a:p>
        </p:txBody>
      </p:sp>
      <p:sp>
        <p:nvSpPr>
          <p:cNvPr id="5" name="Date Placeholder 4">
            <a:extLst>
              <a:ext uri="{FF2B5EF4-FFF2-40B4-BE49-F238E27FC236}">
                <a16:creationId xmlns:a16="http://schemas.microsoft.com/office/drawing/2014/main" id="{1412BB78-56A2-4EA1-AA48-6CD04F014054}"/>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F3316400-97BB-48F0-82D7-7F0DFDF3F357}"/>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6551EBE9-54CF-4C0B-BF28-8BFE630A0801}"/>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1295684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latin typeface="+mn-lt"/>
              </a:rPr>
              <a:t>The Greek word here translated as ‘despised’ means, in this context, to so discount the shame of the cross as not worthy of consideration.  Was the cross shameful?   </a:t>
            </a:r>
          </a:p>
          <a:p>
            <a:pPr algn="just" defTabSz="966612">
              <a:defRPr/>
            </a:pPr>
            <a:endParaRPr lang="en-US" altLang="en-US" sz="1500" dirty="0">
              <a:latin typeface="+mn-lt"/>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50</a:t>
            </a:fld>
            <a:endParaRPr lang="en-US" altLang="en-US"/>
          </a:p>
        </p:txBody>
      </p:sp>
      <p:sp>
        <p:nvSpPr>
          <p:cNvPr id="5" name="Date Placeholder 4">
            <a:extLst>
              <a:ext uri="{FF2B5EF4-FFF2-40B4-BE49-F238E27FC236}">
                <a16:creationId xmlns:a16="http://schemas.microsoft.com/office/drawing/2014/main" id="{8CC62460-B219-4A0F-B8E0-D177250E2F35}"/>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FA241195-06FC-4275-AD0E-FACA4EA3C2C2}"/>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461900F7-1A37-434D-92D8-7B6942B9AD7B}"/>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532521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latin typeface="+mn-lt"/>
              </a:rPr>
              <a:t>The Greek word translated ‘has sat down’ is in </a:t>
            </a:r>
            <a:r>
              <a:rPr lang="en-US" altLang="en-US" sz="1500" i="1" dirty="0">
                <a:latin typeface="+mn-lt"/>
              </a:rPr>
              <a:t>the perfect tense</a:t>
            </a:r>
            <a:r>
              <a:rPr lang="en-US" altLang="en-US" sz="1500" dirty="0">
                <a:latin typeface="+mn-lt"/>
              </a:rPr>
              <a:t>: a completed past action with ongoing results into the future.  </a:t>
            </a:r>
          </a:p>
          <a:p>
            <a:pPr algn="just" defTabSz="966612">
              <a:defRPr/>
            </a:pPr>
            <a:r>
              <a:rPr lang="en-US" altLang="en-US" sz="1500" dirty="0">
                <a:latin typeface="+mn-lt"/>
              </a:rPr>
              <a:t>Jesus Christ has taken the seat of authority at the right hand (the hand of power &amp; salvation) of God.  </a:t>
            </a:r>
          </a:p>
          <a:p>
            <a:pPr algn="just" defTabSz="966612">
              <a:defRPr/>
            </a:pPr>
            <a:r>
              <a:rPr lang="en-US" altLang="en-US" sz="1500" dirty="0">
                <a:latin typeface="+mn-lt"/>
              </a:rPr>
              <a:t>This message is given in a prophetic &amp; messianic Psalm -110 - the most quoted New Testament passage out of the Old Testament.</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52</a:t>
            </a:fld>
            <a:endParaRPr lang="en-US" altLang="en-US"/>
          </a:p>
        </p:txBody>
      </p:sp>
      <p:sp>
        <p:nvSpPr>
          <p:cNvPr id="5" name="Date Placeholder 4">
            <a:extLst>
              <a:ext uri="{FF2B5EF4-FFF2-40B4-BE49-F238E27FC236}">
                <a16:creationId xmlns:a16="http://schemas.microsoft.com/office/drawing/2014/main" id="{ED8C3C90-910B-42DE-AF4A-1D3F337B070E}"/>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04D0651B-DB86-4116-9673-8AB5494AFD4A}"/>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D561F945-DA5D-4DF2-B327-4A13B3945D09}"/>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1563519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t>That is also the very place where each believer is both blessed &amp; seated with Christ right now! (Eph. 1:3; 2:6)</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53</a:t>
            </a:fld>
            <a:endParaRPr lang="en-US" altLang="en-US"/>
          </a:p>
        </p:txBody>
      </p:sp>
      <p:sp>
        <p:nvSpPr>
          <p:cNvPr id="5" name="Date Placeholder 4">
            <a:extLst>
              <a:ext uri="{FF2B5EF4-FFF2-40B4-BE49-F238E27FC236}">
                <a16:creationId xmlns:a16="http://schemas.microsoft.com/office/drawing/2014/main" id="{CBF96DC9-20CC-40C8-A1DD-05F5A75CCA44}"/>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212607D1-C679-4970-94B0-A6C52BC5097B}"/>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2E59546D-6E07-4844-A23C-6FC13B76E750}"/>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614981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altLang="en-US" sz="1500" dirty="0"/>
              <a:t>Hebrews 12:2 says that Christ is already (now) seated there in the </a:t>
            </a:r>
            <a:r>
              <a:rPr lang="en-US" altLang="en-US" sz="1500" dirty="0" err="1"/>
              <a:t>heavenlies</a:t>
            </a:r>
            <a:r>
              <a:rPr lang="en-US" altLang="en-US" sz="1500" dirty="0"/>
              <a:t>, which is why we who believe can be seated there with Him!</a:t>
            </a:r>
          </a:p>
          <a:p>
            <a:pPr algn="just" defTabSz="966612">
              <a:defRPr/>
            </a:pPr>
            <a:endParaRPr lang="en-US" altLang="en-US" sz="1500" dirty="0">
              <a:latin typeface="+mn-lt"/>
            </a:endParaRP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54</a:t>
            </a:fld>
            <a:endParaRPr lang="en-US" altLang="en-US"/>
          </a:p>
        </p:txBody>
      </p:sp>
      <p:sp>
        <p:nvSpPr>
          <p:cNvPr id="5" name="Date Placeholder 4">
            <a:extLst>
              <a:ext uri="{FF2B5EF4-FFF2-40B4-BE49-F238E27FC236}">
                <a16:creationId xmlns:a16="http://schemas.microsoft.com/office/drawing/2014/main" id="{B94811E4-8536-4BE1-9456-59FE359C7BF7}"/>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32CBF7F8-A8C0-429B-9F8B-2ACC192CA0CD}"/>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13847B8F-F725-4621-A9D4-3B4805BCC1F6}"/>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181756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latin typeface="+mn-lt"/>
            </a:endParaRP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55</a:t>
            </a:fld>
            <a:endParaRPr lang="en-US" altLang="en-US"/>
          </a:p>
        </p:txBody>
      </p:sp>
      <p:sp>
        <p:nvSpPr>
          <p:cNvPr id="5" name="Date Placeholder 4">
            <a:extLst>
              <a:ext uri="{FF2B5EF4-FFF2-40B4-BE49-F238E27FC236}">
                <a16:creationId xmlns:a16="http://schemas.microsoft.com/office/drawing/2014/main" id="{0C0186FB-9B7C-4B54-B83B-C6DE17829AE1}"/>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CB2751AC-27EC-45F7-94D7-13CAC7790BF4}"/>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1385BEA2-C099-4645-B0D8-F788D61186D8}"/>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314239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r>
              <a:rPr lang="en-US" altLang="en-US" sz="1500" b="1" dirty="0">
                <a:latin typeface="+mn-lt"/>
              </a:rPr>
              <a:t>What is the reason that you have been seated with Christ in the </a:t>
            </a:r>
            <a:r>
              <a:rPr lang="en-US" altLang="en-US" sz="1500" b="1" dirty="0" err="1">
                <a:latin typeface="+mn-lt"/>
              </a:rPr>
              <a:t>heavenlies</a:t>
            </a:r>
            <a:r>
              <a:rPr lang="en-US" altLang="en-US" sz="1500" b="1" dirty="0">
                <a:latin typeface="+mn-lt"/>
              </a:rPr>
              <a:t>, where you are ‘in Christ’?  </a:t>
            </a:r>
          </a:p>
          <a:p>
            <a:pPr algn="l">
              <a:spcBef>
                <a:spcPct val="50000"/>
              </a:spcBef>
            </a:pPr>
            <a:r>
              <a:rPr lang="en-US" altLang="en-US" sz="1500" b="1" dirty="0">
                <a:latin typeface="+mn-lt"/>
              </a:rPr>
              <a:t>What purpose could there be in it?    </a:t>
            </a:r>
          </a:p>
        </p:txBody>
      </p:sp>
      <p:sp>
        <p:nvSpPr>
          <p:cNvPr id="4" name="Slide Number Placeholder 3"/>
          <p:cNvSpPr>
            <a:spLocks noGrp="1"/>
          </p:cNvSpPr>
          <p:nvPr>
            <p:ph type="sldNum" sz="quarter" idx="10"/>
          </p:nvPr>
        </p:nvSpPr>
        <p:spPr/>
        <p:txBody>
          <a:bodyPr/>
          <a:lstStyle/>
          <a:p>
            <a:fld id="{E8C49456-466C-4CCE-8C5C-DAD145831AB8}" type="slidenum">
              <a:rPr lang="en-US" altLang="en-US" smtClean="0"/>
              <a:pPr/>
              <a:t>56</a:t>
            </a:fld>
            <a:endParaRPr lang="en-US" altLang="en-US"/>
          </a:p>
        </p:txBody>
      </p:sp>
      <p:sp>
        <p:nvSpPr>
          <p:cNvPr id="5" name="Date Placeholder 4">
            <a:extLst>
              <a:ext uri="{FF2B5EF4-FFF2-40B4-BE49-F238E27FC236}">
                <a16:creationId xmlns:a16="http://schemas.microsoft.com/office/drawing/2014/main" id="{54480049-865E-4DCD-AE9F-9B96A23F3CC2}"/>
              </a:ext>
            </a:extLst>
          </p:cNvPr>
          <p:cNvSpPr>
            <a:spLocks noGrp="1"/>
          </p:cNvSpPr>
          <p:nvPr>
            <p:ph type="dt" idx="11"/>
          </p:nvPr>
        </p:nvSpPr>
        <p:spPr/>
        <p:txBody>
          <a:bodyPr/>
          <a:lstStyle/>
          <a:p>
            <a:r>
              <a:rPr lang="en-US" altLang="en-US"/>
              <a:t>8/6/2017</a:t>
            </a:r>
          </a:p>
        </p:txBody>
      </p:sp>
      <p:sp>
        <p:nvSpPr>
          <p:cNvPr id="6" name="Footer Placeholder 5">
            <a:extLst>
              <a:ext uri="{FF2B5EF4-FFF2-40B4-BE49-F238E27FC236}">
                <a16:creationId xmlns:a16="http://schemas.microsoft.com/office/drawing/2014/main" id="{E9F51688-5EF0-4937-8511-B1FE86A1D706}"/>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DAFC30E7-893E-4B15-85CF-1D37F798C18D}"/>
              </a:ext>
            </a:extLst>
          </p:cNvPr>
          <p:cNvSpPr>
            <a:spLocks noGrp="1"/>
          </p:cNvSpPr>
          <p:nvPr>
            <p:ph type="hdr" sz="quarter" idx="13"/>
          </p:nvPr>
        </p:nvSpPr>
        <p:spPr/>
        <p:txBody>
          <a:bodyPr/>
          <a:lstStyle/>
          <a:p>
            <a:r>
              <a:rPr lang="en-US" altLang="en-US"/>
              <a:t>Dr. Jim McGowan - Beholding the Lord through His Word - Session 4</a:t>
            </a:r>
          </a:p>
        </p:txBody>
      </p:sp>
    </p:spTree>
    <p:extLst>
      <p:ext uri="{BB962C8B-B14F-4D97-AF65-F5344CB8AC3E}">
        <p14:creationId xmlns:p14="http://schemas.microsoft.com/office/powerpoint/2010/main" val="2967041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332F4-16A4-4C0F-BDBE-6CA83FA0359D}" type="slidenum">
              <a:rPr lang="en-US" altLang="en-US"/>
              <a:pPr/>
              <a:t>59</a:t>
            </a:fld>
            <a:endParaRPr lang="en-US" altLang="en-US"/>
          </a:p>
        </p:txBody>
      </p:sp>
      <p:sp>
        <p:nvSpPr>
          <p:cNvPr id="8294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8294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D7DBAFCD-924E-451F-90D6-538D6B641D66}"/>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D2E235B6-F9E7-4BB0-85EF-C061AB7ECDF8}"/>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B60140D-3CB9-4F07-8B96-4996C7DA945E}"/>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48D89-0BF6-4DA6-9C9C-5DEA280ACC4A}" type="slidenum">
              <a:rPr lang="en-US" altLang="en-US"/>
              <a:pPr/>
              <a:t>60</a:t>
            </a:fld>
            <a:endParaRPr lang="en-US" altLang="en-US"/>
          </a:p>
        </p:txBody>
      </p:sp>
      <p:sp>
        <p:nvSpPr>
          <p:cNvPr id="17613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CD948A21-5710-4C88-8F9C-AE175635A915}"/>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7A8A275A-3D9D-4C5D-8FFE-17FECDAAB594}"/>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F61422C7-91A2-4FC4-82DF-6430EC847224}"/>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A0195C-8BF3-4872-96FE-AEC3EB0ED6D6}" type="slidenum">
              <a:rPr lang="en-US" altLang="en-US"/>
              <a:pPr/>
              <a:t>61</a:t>
            </a:fld>
            <a:endParaRPr lang="en-US" altLang="en-US"/>
          </a:p>
        </p:txBody>
      </p:sp>
      <p:sp>
        <p:nvSpPr>
          <p:cNvPr id="8704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8704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B5D0BC25-8C06-4F7A-8F07-95BAE1654969}"/>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38A0E2E2-2C7C-4719-939D-75CF5F94CB67}"/>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8B9F832-2AC1-47A8-B746-63AC7B6539D9}"/>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31EA4-3014-4967-AC50-E6B5EEC6EDAC}" type="slidenum">
              <a:rPr lang="en-US" altLang="en-US"/>
              <a:pPr/>
              <a:t>8</a:t>
            </a:fld>
            <a:endParaRPr lang="en-US" altLang="en-US"/>
          </a:p>
        </p:txBody>
      </p:sp>
      <p:sp>
        <p:nvSpPr>
          <p:cNvPr id="717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7A6E5D12-B34F-48EC-885F-6A524A248EAD}"/>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B64DC522-6539-40A7-87F0-B215E0C07B59}"/>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7F478F5-3DEF-4F47-93E9-E9AF25320797}"/>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D6C41B-6D19-4D81-B5E5-360472BC8C7C}" type="slidenum">
              <a:rPr lang="en-US" altLang="en-US"/>
              <a:pPr/>
              <a:t>62</a:t>
            </a:fld>
            <a:endParaRPr lang="en-US" altLang="en-US"/>
          </a:p>
        </p:txBody>
      </p:sp>
      <p:sp>
        <p:nvSpPr>
          <p:cNvPr id="17817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BF7123A4-B483-4C16-8BEA-5876D0AC29EF}"/>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41DF0D66-1A7E-40B6-9A7E-B39C156DB272}"/>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8A24417F-FC58-4BC7-B59C-2770C3E92A63}"/>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AA4B-B452-487D-8D5E-BCC241FE44AC}" type="slidenum">
              <a:rPr lang="en-US" altLang="en-US"/>
              <a:pPr/>
              <a:t>63</a:t>
            </a:fld>
            <a:endParaRPr lang="en-US" altLang="en-US"/>
          </a:p>
        </p:txBody>
      </p:sp>
      <p:sp>
        <p:nvSpPr>
          <p:cNvPr id="8909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8909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D8B2571F-A94D-4F1B-9454-6B16BC745061}"/>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593A9A53-C9D6-4885-A369-B5CF4B54E87A}"/>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F3E88BFD-8559-4CB4-82FE-B7C7171DA40D}"/>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FB7D5-995D-493E-B72B-991ECEAE6713}" type="slidenum">
              <a:rPr lang="en-US" altLang="en-US"/>
              <a:pPr/>
              <a:t>9</a:t>
            </a:fld>
            <a:endParaRPr lang="en-US" altLang="en-US"/>
          </a:p>
        </p:txBody>
      </p:sp>
      <p:sp>
        <p:nvSpPr>
          <p:cNvPr id="10445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EB734665-8DFC-42E3-9F95-01C83E406BF7}"/>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73637CCA-2CA3-4C74-A956-EFC17D8617D7}"/>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954A79F-5A9C-4AEF-A4FB-3B2C70EF3FAF}"/>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3AB90-21FB-4C50-95FC-9CAFC88EA549}" type="slidenum">
              <a:rPr lang="en-US" altLang="en-US"/>
              <a:pPr/>
              <a:t>10</a:t>
            </a:fld>
            <a:endParaRPr lang="en-US" altLang="en-US"/>
          </a:p>
        </p:txBody>
      </p:sp>
      <p:sp>
        <p:nvSpPr>
          <p:cNvPr id="9830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9830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F4FD7311-192A-4B95-8963-3F2B98B0C169}"/>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A43C20E3-75F0-4B93-B1E6-2CA5383BA24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E4031F3-D7DE-421D-9959-5657420B48A4}"/>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479B5-D0A9-4CB9-868B-422B7E3A311C}" type="slidenum">
              <a:rPr lang="en-US" altLang="en-US"/>
              <a:pPr/>
              <a:t>11</a:t>
            </a:fld>
            <a:endParaRPr lang="en-US" altLang="en-US"/>
          </a:p>
        </p:txBody>
      </p:sp>
      <p:sp>
        <p:nvSpPr>
          <p:cNvPr id="10854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0854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328BCF62-F2CC-412D-BC43-3B2E60901B2B}"/>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F2E8E99D-D147-4CA0-815D-8215363E293B}"/>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3BF43C51-E26D-4E98-B53F-93B71326A0E0}"/>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3BD14E-FA2D-4AEA-BBED-4E9969BCF3EE}" type="slidenum">
              <a:rPr lang="en-US" altLang="en-US"/>
              <a:pPr/>
              <a:t>12</a:t>
            </a:fld>
            <a:endParaRPr lang="en-US" altLang="en-US"/>
          </a:p>
        </p:txBody>
      </p:sp>
      <p:sp>
        <p:nvSpPr>
          <p:cNvPr id="3789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8C2E0490-25D3-48E4-96F2-4374BD040D9F}"/>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C97A937C-60EF-4D26-9236-AC969B56A526}"/>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9785AC0-CF86-4FC8-81FD-AC704D6187A1}"/>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1F0F7-9A70-45E9-8EBC-093B208EA923}" type="slidenum">
              <a:rPr lang="en-US" altLang="en-US"/>
              <a:pPr/>
              <a:t>13</a:t>
            </a:fld>
            <a:endParaRPr lang="en-US" altLang="en-US"/>
          </a:p>
        </p:txBody>
      </p:sp>
      <p:sp>
        <p:nvSpPr>
          <p:cNvPr id="11059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FA13C24D-D230-4149-9549-0444B8960A84}"/>
              </a:ext>
            </a:extLst>
          </p:cNvPr>
          <p:cNvSpPr>
            <a:spLocks noGrp="1"/>
          </p:cNvSpPr>
          <p:nvPr>
            <p:ph type="dt" idx="10"/>
          </p:nvPr>
        </p:nvSpPr>
        <p:spPr/>
        <p:txBody>
          <a:bodyPr/>
          <a:lstStyle/>
          <a:p>
            <a:r>
              <a:rPr lang="en-US" altLang="en-US"/>
              <a:t>8/6/2017</a:t>
            </a:r>
          </a:p>
        </p:txBody>
      </p:sp>
      <p:sp>
        <p:nvSpPr>
          <p:cNvPr id="3" name="Footer Placeholder 2">
            <a:extLst>
              <a:ext uri="{FF2B5EF4-FFF2-40B4-BE49-F238E27FC236}">
                <a16:creationId xmlns:a16="http://schemas.microsoft.com/office/drawing/2014/main" id="{4B859C45-5278-44EF-BC1D-CD4B8BC7929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E538CB5-B8BD-45F9-A67B-96750320FCEF}"/>
              </a:ext>
            </a:extLst>
          </p:cNvPr>
          <p:cNvSpPr>
            <a:spLocks noGrp="1"/>
          </p:cNvSpPr>
          <p:nvPr>
            <p:ph type="hdr" sz="quarter" idx="12"/>
          </p:nvPr>
        </p:nvSpPr>
        <p:spPr/>
        <p:txBody>
          <a:bodyPr/>
          <a:lstStyle/>
          <a:p>
            <a:r>
              <a:rPr lang="en-US" altLang="en-US"/>
              <a:t>Dr. Jim McGowan - Beholding the Lord through His Word - Session 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94ADEC3-3C01-432F-99BC-49A414735E84}" type="slidenum">
              <a:rPr lang="en-US" altLang="en-US"/>
              <a:pPr/>
              <a:t>‹#›</a:t>
            </a:fld>
            <a:endParaRPr lang="en-US" altLang="en-US"/>
          </a:p>
        </p:txBody>
      </p:sp>
    </p:spTree>
    <p:extLst>
      <p:ext uri="{BB962C8B-B14F-4D97-AF65-F5344CB8AC3E}">
        <p14:creationId xmlns:p14="http://schemas.microsoft.com/office/powerpoint/2010/main" val="412741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C1BF699-E83F-4949-B446-9F5DF7DAC765}" type="slidenum">
              <a:rPr lang="en-US" altLang="en-US"/>
              <a:pPr/>
              <a:t>‹#›</a:t>
            </a:fld>
            <a:endParaRPr lang="en-US" altLang="en-US"/>
          </a:p>
        </p:txBody>
      </p:sp>
    </p:spTree>
    <p:extLst>
      <p:ext uri="{BB962C8B-B14F-4D97-AF65-F5344CB8AC3E}">
        <p14:creationId xmlns:p14="http://schemas.microsoft.com/office/powerpoint/2010/main" val="150977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1420B40-8697-44A6-9EAF-4082CB2D160D}" type="slidenum">
              <a:rPr lang="en-US" altLang="en-US"/>
              <a:pPr/>
              <a:t>‹#›</a:t>
            </a:fld>
            <a:endParaRPr lang="en-US" altLang="en-US"/>
          </a:p>
        </p:txBody>
      </p:sp>
    </p:spTree>
    <p:extLst>
      <p:ext uri="{BB962C8B-B14F-4D97-AF65-F5344CB8AC3E}">
        <p14:creationId xmlns:p14="http://schemas.microsoft.com/office/powerpoint/2010/main" val="1722086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DB228C-7BAB-43DF-9E25-AC4BBA9D1A44}" type="slidenum">
              <a:rPr lang="en-US" altLang="en-US"/>
              <a:pPr/>
              <a:t>‹#›</a:t>
            </a:fld>
            <a:endParaRPr lang="en-US" altLang="en-US"/>
          </a:p>
        </p:txBody>
      </p:sp>
    </p:spTree>
    <p:extLst>
      <p:ext uri="{BB962C8B-B14F-4D97-AF65-F5344CB8AC3E}">
        <p14:creationId xmlns:p14="http://schemas.microsoft.com/office/powerpoint/2010/main" val="2524273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81284B-C752-48E3-BDE6-46D973073814}" type="slidenum">
              <a:rPr lang="en-US" altLang="en-US"/>
              <a:pPr/>
              <a:t>‹#›</a:t>
            </a:fld>
            <a:endParaRPr lang="en-US" altLang="en-US"/>
          </a:p>
        </p:txBody>
      </p:sp>
    </p:spTree>
    <p:extLst>
      <p:ext uri="{BB962C8B-B14F-4D97-AF65-F5344CB8AC3E}">
        <p14:creationId xmlns:p14="http://schemas.microsoft.com/office/powerpoint/2010/main" val="957272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0D20516-1B92-4541-8EB6-A0183E5F12C8}" type="slidenum">
              <a:rPr lang="en-US" altLang="en-US"/>
              <a:pPr/>
              <a:t>‹#›</a:t>
            </a:fld>
            <a:endParaRPr lang="en-US" altLang="en-US"/>
          </a:p>
        </p:txBody>
      </p:sp>
    </p:spTree>
    <p:extLst>
      <p:ext uri="{BB962C8B-B14F-4D97-AF65-F5344CB8AC3E}">
        <p14:creationId xmlns:p14="http://schemas.microsoft.com/office/powerpoint/2010/main" val="1378406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3B95EAC-0120-41C9-9BCB-A76AF7B3E383}" type="slidenum">
              <a:rPr lang="en-US" altLang="en-US"/>
              <a:pPr/>
              <a:t>‹#›</a:t>
            </a:fld>
            <a:endParaRPr lang="en-US" altLang="en-US"/>
          </a:p>
        </p:txBody>
      </p:sp>
    </p:spTree>
    <p:extLst>
      <p:ext uri="{BB962C8B-B14F-4D97-AF65-F5344CB8AC3E}">
        <p14:creationId xmlns:p14="http://schemas.microsoft.com/office/powerpoint/2010/main" val="2216066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30154AE-4A8F-41B7-B5E4-D0EE2B9A74EC}" type="slidenum">
              <a:rPr lang="en-US" altLang="en-US"/>
              <a:pPr/>
              <a:t>‹#›</a:t>
            </a:fld>
            <a:endParaRPr lang="en-US" altLang="en-US"/>
          </a:p>
        </p:txBody>
      </p:sp>
    </p:spTree>
    <p:extLst>
      <p:ext uri="{BB962C8B-B14F-4D97-AF65-F5344CB8AC3E}">
        <p14:creationId xmlns:p14="http://schemas.microsoft.com/office/powerpoint/2010/main" val="220421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5A58499-F629-4032-8E82-8D3D9B8E5DD2}" type="slidenum">
              <a:rPr lang="en-US" altLang="en-US"/>
              <a:pPr/>
              <a:t>‹#›</a:t>
            </a:fld>
            <a:endParaRPr lang="en-US" altLang="en-US"/>
          </a:p>
        </p:txBody>
      </p:sp>
    </p:spTree>
    <p:extLst>
      <p:ext uri="{BB962C8B-B14F-4D97-AF65-F5344CB8AC3E}">
        <p14:creationId xmlns:p14="http://schemas.microsoft.com/office/powerpoint/2010/main" val="1322841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D4ACFC5-0E17-4AF3-8954-B865C94380C2}" type="slidenum">
              <a:rPr lang="en-US" altLang="en-US"/>
              <a:pPr/>
              <a:t>‹#›</a:t>
            </a:fld>
            <a:endParaRPr lang="en-US" altLang="en-US"/>
          </a:p>
        </p:txBody>
      </p:sp>
    </p:spTree>
    <p:extLst>
      <p:ext uri="{BB962C8B-B14F-4D97-AF65-F5344CB8AC3E}">
        <p14:creationId xmlns:p14="http://schemas.microsoft.com/office/powerpoint/2010/main" val="335650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A924423-5F3E-4B3A-8208-E520FB7C40E3}" type="slidenum">
              <a:rPr lang="en-US" altLang="en-US"/>
              <a:pPr/>
              <a:t>‹#›</a:t>
            </a:fld>
            <a:endParaRPr lang="en-US" altLang="en-US"/>
          </a:p>
        </p:txBody>
      </p:sp>
    </p:spTree>
    <p:extLst>
      <p:ext uri="{BB962C8B-B14F-4D97-AF65-F5344CB8AC3E}">
        <p14:creationId xmlns:p14="http://schemas.microsoft.com/office/powerpoint/2010/main" val="168849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1DA3B3D-E9BE-492D-86DA-6CE6E32AB661}" type="slidenum">
              <a:rPr lang="en-US" altLang="en-US"/>
              <a:pPr/>
              <a:t>‹#›</a:t>
            </a:fld>
            <a:endParaRPr lang="en-US" altLang="en-US"/>
          </a:p>
        </p:txBody>
      </p:sp>
    </p:spTree>
    <p:extLst>
      <p:ext uri="{BB962C8B-B14F-4D97-AF65-F5344CB8AC3E}">
        <p14:creationId xmlns:p14="http://schemas.microsoft.com/office/powerpoint/2010/main" val="2181507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81ABD48-6C0F-455B-9BA0-CE5EDF4843B6}" type="slidenum">
              <a:rPr lang="en-US" altLang="en-US"/>
              <a:pPr/>
              <a:t>‹#›</a:t>
            </a:fld>
            <a:endParaRPr lang="en-US" altLang="en-US"/>
          </a:p>
        </p:txBody>
      </p:sp>
    </p:spTree>
    <p:extLst>
      <p:ext uri="{BB962C8B-B14F-4D97-AF65-F5344CB8AC3E}">
        <p14:creationId xmlns:p14="http://schemas.microsoft.com/office/powerpoint/2010/main" val="2629553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B354F1-094F-4CAD-9B31-7EF3171B4968}" type="slidenum">
              <a:rPr lang="en-US" altLang="en-US"/>
              <a:pPr/>
              <a:t>‹#›</a:t>
            </a:fld>
            <a:endParaRPr lang="en-US" altLang="en-US"/>
          </a:p>
        </p:txBody>
      </p:sp>
    </p:spTree>
    <p:extLst>
      <p:ext uri="{BB962C8B-B14F-4D97-AF65-F5344CB8AC3E}">
        <p14:creationId xmlns:p14="http://schemas.microsoft.com/office/powerpoint/2010/main" val="4196359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638D63C-65B4-41F6-BAFB-22724AEFE3CB}" type="slidenum">
              <a:rPr lang="en-US" altLang="en-US"/>
              <a:pPr/>
              <a:t>‹#›</a:t>
            </a:fld>
            <a:endParaRPr lang="en-US" altLang="en-US"/>
          </a:p>
        </p:txBody>
      </p:sp>
    </p:spTree>
    <p:extLst>
      <p:ext uri="{BB962C8B-B14F-4D97-AF65-F5344CB8AC3E}">
        <p14:creationId xmlns:p14="http://schemas.microsoft.com/office/powerpoint/2010/main" val="1221486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480DEB-29D3-4141-8483-847754B17C06}" type="slidenum">
              <a:rPr lang="en-US" altLang="en-US"/>
              <a:pPr/>
              <a:t>‹#›</a:t>
            </a:fld>
            <a:endParaRPr lang="en-US" altLang="en-US"/>
          </a:p>
        </p:txBody>
      </p:sp>
    </p:spTree>
    <p:extLst>
      <p:ext uri="{BB962C8B-B14F-4D97-AF65-F5344CB8AC3E}">
        <p14:creationId xmlns:p14="http://schemas.microsoft.com/office/powerpoint/2010/main" val="1999980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5A4F75-192D-44F3-8B21-B9EF0DB5B74D}" type="slidenum">
              <a:rPr lang="en-US" altLang="en-US"/>
              <a:pPr/>
              <a:t>‹#›</a:t>
            </a:fld>
            <a:endParaRPr lang="en-US" altLang="en-US"/>
          </a:p>
        </p:txBody>
      </p:sp>
    </p:spTree>
    <p:extLst>
      <p:ext uri="{BB962C8B-B14F-4D97-AF65-F5344CB8AC3E}">
        <p14:creationId xmlns:p14="http://schemas.microsoft.com/office/powerpoint/2010/main" val="2226850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1A30066-EEBC-4BD4-B739-684F5B8FE4B1}" type="slidenum">
              <a:rPr lang="en-US" altLang="en-US"/>
              <a:pPr/>
              <a:t>‹#›</a:t>
            </a:fld>
            <a:endParaRPr lang="en-US" altLang="en-US"/>
          </a:p>
        </p:txBody>
      </p:sp>
    </p:spTree>
    <p:extLst>
      <p:ext uri="{BB962C8B-B14F-4D97-AF65-F5344CB8AC3E}">
        <p14:creationId xmlns:p14="http://schemas.microsoft.com/office/powerpoint/2010/main" val="1501088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E9B0FED-9A7E-4CFA-A0E0-6E46D6ECD01A}" type="slidenum">
              <a:rPr lang="en-US" altLang="en-US"/>
              <a:pPr/>
              <a:t>‹#›</a:t>
            </a:fld>
            <a:endParaRPr lang="en-US" altLang="en-US"/>
          </a:p>
        </p:txBody>
      </p:sp>
    </p:spTree>
    <p:extLst>
      <p:ext uri="{BB962C8B-B14F-4D97-AF65-F5344CB8AC3E}">
        <p14:creationId xmlns:p14="http://schemas.microsoft.com/office/powerpoint/2010/main" val="4050705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FC1263B-F922-419C-AA86-05F509BF573E}" type="slidenum">
              <a:rPr lang="en-US" altLang="en-US"/>
              <a:pPr/>
              <a:t>‹#›</a:t>
            </a:fld>
            <a:endParaRPr lang="en-US" altLang="en-US"/>
          </a:p>
        </p:txBody>
      </p:sp>
    </p:spTree>
    <p:extLst>
      <p:ext uri="{BB962C8B-B14F-4D97-AF65-F5344CB8AC3E}">
        <p14:creationId xmlns:p14="http://schemas.microsoft.com/office/powerpoint/2010/main" val="482373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786C768-F9F9-40EA-8379-C28A6751A3CB}" type="slidenum">
              <a:rPr lang="en-US" altLang="en-US"/>
              <a:pPr/>
              <a:t>‹#›</a:t>
            </a:fld>
            <a:endParaRPr lang="en-US" altLang="en-US"/>
          </a:p>
        </p:txBody>
      </p:sp>
    </p:spTree>
    <p:extLst>
      <p:ext uri="{BB962C8B-B14F-4D97-AF65-F5344CB8AC3E}">
        <p14:creationId xmlns:p14="http://schemas.microsoft.com/office/powerpoint/2010/main" val="2764011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B139F2D-0222-4772-86BD-D7660BB791B9}" type="slidenum">
              <a:rPr lang="en-US" altLang="en-US"/>
              <a:pPr/>
              <a:t>‹#›</a:t>
            </a:fld>
            <a:endParaRPr lang="en-US" altLang="en-US"/>
          </a:p>
        </p:txBody>
      </p:sp>
    </p:spTree>
    <p:extLst>
      <p:ext uri="{BB962C8B-B14F-4D97-AF65-F5344CB8AC3E}">
        <p14:creationId xmlns:p14="http://schemas.microsoft.com/office/powerpoint/2010/main" val="50867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533D0E-E592-4C5B-995B-DE78BE3737CD}" type="slidenum">
              <a:rPr lang="en-US" altLang="en-US"/>
              <a:pPr/>
              <a:t>‹#›</a:t>
            </a:fld>
            <a:endParaRPr lang="en-US" altLang="en-US"/>
          </a:p>
        </p:txBody>
      </p:sp>
    </p:spTree>
    <p:extLst>
      <p:ext uri="{BB962C8B-B14F-4D97-AF65-F5344CB8AC3E}">
        <p14:creationId xmlns:p14="http://schemas.microsoft.com/office/powerpoint/2010/main" val="2305943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7D42D84-FF0F-4299-BB0A-2245F4C7491E}" type="slidenum">
              <a:rPr lang="en-US" altLang="en-US"/>
              <a:pPr/>
              <a:t>‹#›</a:t>
            </a:fld>
            <a:endParaRPr lang="en-US" altLang="en-US"/>
          </a:p>
        </p:txBody>
      </p:sp>
    </p:spTree>
    <p:extLst>
      <p:ext uri="{BB962C8B-B14F-4D97-AF65-F5344CB8AC3E}">
        <p14:creationId xmlns:p14="http://schemas.microsoft.com/office/powerpoint/2010/main" val="1394608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AF7788F-3984-4F5E-ABBE-ED543DF110AD}" type="slidenum">
              <a:rPr lang="en-US" altLang="en-US"/>
              <a:pPr/>
              <a:t>‹#›</a:t>
            </a:fld>
            <a:endParaRPr lang="en-US" altLang="en-US"/>
          </a:p>
        </p:txBody>
      </p:sp>
    </p:spTree>
    <p:extLst>
      <p:ext uri="{BB962C8B-B14F-4D97-AF65-F5344CB8AC3E}">
        <p14:creationId xmlns:p14="http://schemas.microsoft.com/office/powerpoint/2010/main" val="639041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EA0ADF-E02A-4258-979D-C0173E80C841}" type="slidenum">
              <a:rPr lang="en-US" altLang="en-US"/>
              <a:pPr/>
              <a:t>‹#›</a:t>
            </a:fld>
            <a:endParaRPr lang="en-US" altLang="en-US"/>
          </a:p>
        </p:txBody>
      </p:sp>
    </p:spTree>
    <p:extLst>
      <p:ext uri="{BB962C8B-B14F-4D97-AF65-F5344CB8AC3E}">
        <p14:creationId xmlns:p14="http://schemas.microsoft.com/office/powerpoint/2010/main" val="10881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435D9A-292C-4BD4-8D06-64FF7E5C0130}" type="slidenum">
              <a:rPr lang="en-US" altLang="en-US"/>
              <a:pPr/>
              <a:t>‹#›</a:t>
            </a:fld>
            <a:endParaRPr lang="en-US" altLang="en-US"/>
          </a:p>
        </p:txBody>
      </p:sp>
    </p:spTree>
    <p:extLst>
      <p:ext uri="{BB962C8B-B14F-4D97-AF65-F5344CB8AC3E}">
        <p14:creationId xmlns:p14="http://schemas.microsoft.com/office/powerpoint/2010/main" val="1396024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4652C1D-6ADD-4071-87DC-745467CAA363}" type="slidenum">
              <a:rPr lang="en-US" altLang="en-US"/>
              <a:pPr/>
              <a:t>‹#›</a:t>
            </a:fld>
            <a:endParaRPr lang="en-US" altLang="en-US"/>
          </a:p>
        </p:txBody>
      </p:sp>
    </p:spTree>
    <p:extLst>
      <p:ext uri="{BB962C8B-B14F-4D97-AF65-F5344CB8AC3E}">
        <p14:creationId xmlns:p14="http://schemas.microsoft.com/office/powerpoint/2010/main" val="126141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759A854-E48D-43DB-A85B-DE3107A83E1A}" type="slidenum">
              <a:rPr lang="en-US" altLang="en-US"/>
              <a:pPr/>
              <a:t>‹#›</a:t>
            </a:fld>
            <a:endParaRPr lang="en-US" altLang="en-US"/>
          </a:p>
        </p:txBody>
      </p:sp>
    </p:spTree>
    <p:extLst>
      <p:ext uri="{BB962C8B-B14F-4D97-AF65-F5344CB8AC3E}">
        <p14:creationId xmlns:p14="http://schemas.microsoft.com/office/powerpoint/2010/main" val="321261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66E487A-D235-4FAD-8F7F-CDCF47910964}" type="slidenum">
              <a:rPr lang="en-US" altLang="en-US"/>
              <a:pPr/>
              <a:t>‹#›</a:t>
            </a:fld>
            <a:endParaRPr lang="en-US" altLang="en-US"/>
          </a:p>
        </p:txBody>
      </p:sp>
    </p:spTree>
    <p:extLst>
      <p:ext uri="{BB962C8B-B14F-4D97-AF65-F5344CB8AC3E}">
        <p14:creationId xmlns:p14="http://schemas.microsoft.com/office/powerpoint/2010/main" val="1090511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C6DB9E9-4936-4935-A275-2BE067A44D3B}" type="slidenum">
              <a:rPr lang="en-US" altLang="en-US"/>
              <a:pPr/>
              <a:t>‹#›</a:t>
            </a:fld>
            <a:endParaRPr lang="en-US" altLang="en-US"/>
          </a:p>
        </p:txBody>
      </p:sp>
    </p:spTree>
    <p:extLst>
      <p:ext uri="{BB962C8B-B14F-4D97-AF65-F5344CB8AC3E}">
        <p14:creationId xmlns:p14="http://schemas.microsoft.com/office/powerpoint/2010/main" val="12380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B5317B3-C75F-4547-8249-30A5015C67E1}" type="slidenum">
              <a:rPr lang="en-US" altLang="en-US"/>
              <a:pPr/>
              <a:t>‹#›</a:t>
            </a:fld>
            <a:endParaRPr lang="en-US" altLang="en-US"/>
          </a:p>
        </p:txBody>
      </p:sp>
    </p:spTree>
    <p:extLst>
      <p:ext uri="{BB962C8B-B14F-4D97-AF65-F5344CB8AC3E}">
        <p14:creationId xmlns:p14="http://schemas.microsoft.com/office/powerpoint/2010/main" val="215332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C92999F-AB7F-4429-85ED-B6F969A4B519}" type="slidenum">
              <a:rPr lang="en-US" altLang="en-US"/>
              <a:pPr/>
              <a:t>‹#›</a:t>
            </a:fld>
            <a:endParaRPr lang="en-US" altLang="en-US"/>
          </a:p>
        </p:txBody>
      </p:sp>
    </p:spTree>
    <p:extLst>
      <p:ext uri="{BB962C8B-B14F-4D97-AF65-F5344CB8AC3E}">
        <p14:creationId xmlns:p14="http://schemas.microsoft.com/office/powerpoint/2010/main" val="381143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D799D14-4AC4-4114-8AA3-92A2F82EFC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11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11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cs typeface="+mn-cs"/>
              </a:defRPr>
            </a:lvl1pPr>
          </a:lstStyle>
          <a:p>
            <a:endParaRPr lang="en-US" altLang="en-US"/>
          </a:p>
        </p:txBody>
      </p:sp>
      <p:sp>
        <p:nvSpPr>
          <p:cNvPr id="2211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endParaRPr lang="en-US" altLang="en-US"/>
          </a:p>
        </p:txBody>
      </p:sp>
      <p:sp>
        <p:nvSpPr>
          <p:cNvPr id="2211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fld id="{86D66402-EF51-4974-9119-BB94766244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Calibri" panose="020F050202020403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Calibri" panose="020F050202020403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Calibri" panose="020F0502020204030204" pitchFamily="34" charset="0"/>
              </a:defRPr>
            </a:lvl1pPr>
          </a:lstStyle>
          <a:p>
            <a:fld id="{C178CC98-7E1F-4F29-9960-3A1633B54493}" type="slidenum">
              <a:rPr lang="en-US" altLang="en-US" smtClean="0"/>
              <a:pPr/>
              <a:t>‹#›</a:t>
            </a:fld>
            <a:endParaRPr lang="en-US" altLang="en-US" dirty="0"/>
          </a:p>
        </p:txBody>
      </p:sp>
    </p:spTree>
    <p:extLst>
      <p:ext uri="{BB962C8B-B14F-4D97-AF65-F5344CB8AC3E}">
        <p14:creationId xmlns:p14="http://schemas.microsoft.com/office/powerpoint/2010/main" val="4991192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228600"/>
            <a:ext cx="8953500" cy="609600"/>
          </a:xfrm>
        </p:spPr>
        <p:txBody>
          <a:bodyPr/>
          <a:lstStyle/>
          <a:p>
            <a:r>
              <a:rPr lang="en-US" altLang="en-US" sz="3200" b="1" dirty="0">
                <a:solidFill>
                  <a:schemeClr val="accent2"/>
                </a:solidFill>
                <a:cs typeface="Times New Roman" panose="02020603050405020304" pitchFamily="18" charset="0"/>
              </a:rPr>
              <a:t>Beholding the Lord through His Word – Part 4</a:t>
            </a:r>
            <a:endParaRPr lang="en-US" sz="3200" b="1" dirty="0">
              <a:solidFill>
                <a:schemeClr val="accent2"/>
              </a:solidFill>
              <a:cs typeface="Times New Roman" panose="02020603050405020304" pitchFamily="18" charset="0"/>
            </a:endParaRPr>
          </a:p>
        </p:txBody>
      </p:sp>
      <p:sp>
        <p:nvSpPr>
          <p:cNvPr id="4" name="Title 1"/>
          <p:cNvSpPr txBox="1">
            <a:spLocks/>
          </p:cNvSpPr>
          <p:nvPr/>
        </p:nvSpPr>
        <p:spPr bwMode="auto">
          <a:xfrm>
            <a:off x="3200400" y="5029200"/>
            <a:ext cx="2862262"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08-06-2017.</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509177" y="1143000"/>
            <a:ext cx="6125647"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3">
            <a:extLst>
              <a:ext uri="{FF2B5EF4-FFF2-40B4-BE49-F238E27FC236}">
                <a16:creationId xmlns:a16="http://schemas.microsoft.com/office/drawing/2014/main" id="{6796ABAB-AB6E-48C9-A6D5-831898473227}"/>
              </a:ext>
            </a:extLst>
          </p:cNvPr>
          <p:cNvSpPr txBox="1">
            <a:spLocks noChangeArrowheads="1"/>
          </p:cNvSpPr>
          <p:nvPr/>
        </p:nvSpPr>
        <p:spPr bwMode="auto">
          <a:xfrm>
            <a:off x="419101" y="6504801"/>
            <a:ext cx="83057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dirty="0">
                <a:solidFill>
                  <a:srgbClr val="000000"/>
                </a:solidFill>
                <a:latin typeface="Calibri" pitchFamily="34" charset="0"/>
                <a:cs typeface="Calibri" pitchFamily="34" charset="0"/>
              </a:rPr>
              <a:t>This presentation was compiled using resources</a:t>
            </a:r>
            <a:r>
              <a:rPr lang="en-US" sz="1200" i="1" dirty="0">
                <a:solidFill>
                  <a:srgbClr val="000000"/>
                </a:solidFill>
                <a:latin typeface="Calibri" pitchFamily="34" charset="0"/>
                <a:cs typeface="Calibri" pitchFamily="34" charset="0"/>
              </a:rPr>
              <a:t> </a:t>
            </a:r>
            <a:r>
              <a:rPr lang="en-US" sz="1200" dirty="0">
                <a:solidFill>
                  <a:srgbClr val="000000"/>
                </a:solidFill>
                <a:latin typeface="Calibri" pitchFamily="34" charset="0"/>
                <a:cs typeface="Calibri" pitchFamily="34" charset="0"/>
              </a:rPr>
              <a:t>obtained from Dr. Vern Peterman, Holly Hills Bible Church – Used with permission.</a:t>
            </a:r>
          </a:p>
        </p:txBody>
      </p:sp>
    </p:spTree>
    <p:extLst>
      <p:ext uri="{BB962C8B-B14F-4D97-AF65-F5344CB8AC3E}">
        <p14:creationId xmlns:p14="http://schemas.microsoft.com/office/powerpoint/2010/main" val="405844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304800"/>
            <a:ext cx="7772400" cy="11430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Hebrews is a very special book! </a:t>
            </a:r>
          </a:p>
        </p:txBody>
      </p:sp>
      <p:sp>
        <p:nvSpPr>
          <p:cNvPr id="97283" name="Rectangle 3"/>
          <p:cNvSpPr>
            <a:spLocks noGrp="1" noChangeArrowheads="1"/>
          </p:cNvSpPr>
          <p:nvPr>
            <p:ph type="body" sz="half" idx="1"/>
          </p:nvPr>
        </p:nvSpPr>
        <p:spPr>
          <a:xfrm>
            <a:off x="304800" y="1676400"/>
            <a:ext cx="8610600" cy="1600200"/>
          </a:xfrm>
        </p:spPr>
        <p:txBody>
          <a:bodyPr/>
          <a:lstStyle/>
          <a:p>
            <a:pPr algn="just">
              <a:lnSpc>
                <a:spcPct val="90000"/>
              </a:lnSpc>
            </a:pPr>
            <a:r>
              <a:rPr lang="en-US" altLang="en-US" dirty="0">
                <a:latin typeface="Calibri" panose="020F0502020204030204" pitchFamily="34" charset="0"/>
                <a:cs typeface="Calibri" panose="020F0502020204030204" pitchFamily="34" charset="0"/>
              </a:rPr>
              <a:t>Many </a:t>
            </a:r>
            <a:r>
              <a:rPr lang="en-US" altLang="en-US" b="1" dirty="0">
                <a:solidFill>
                  <a:schemeClr val="accent2"/>
                </a:solidFill>
                <a:latin typeface="Calibri" panose="020F0502020204030204" pitchFamily="34" charset="0"/>
                <a:ea typeface="+mj-ea"/>
                <a:cs typeface="Times New Roman" panose="02020603050405020304" pitchFamily="18" charset="0"/>
              </a:rPr>
              <a:t>Jews who had become believers in Christ</a:t>
            </a:r>
            <a:r>
              <a:rPr lang="en-US" altLang="en-US" dirty="0"/>
              <a:t> </a:t>
            </a:r>
            <a:r>
              <a:rPr lang="en-US" altLang="en-US" dirty="0">
                <a:latin typeface="Calibri" panose="020F0502020204030204" pitchFamily="34" charset="0"/>
                <a:cs typeface="Calibri" panose="020F0502020204030204" pitchFamily="34" charset="0"/>
              </a:rPr>
              <a:t>were being tempted to drift back under Judaism.</a:t>
            </a:r>
          </a:p>
        </p:txBody>
      </p:sp>
      <p:pic>
        <p:nvPicPr>
          <p:cNvPr id="97287" name="Picture 7" descr="menorah_7 branch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361" y="4124325"/>
            <a:ext cx="2133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7288" name="Picture 8" descr="10 Commandments_Hebre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7950" y="4114800"/>
            <a:ext cx="215265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97289" name="Picture 9" descr="Jew_Orthodox man observing Feast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03648" y="4124325"/>
            <a:ext cx="133191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7290" name="Picture 10" descr="scroll_rolled on end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81550" y="4124325"/>
            <a:ext cx="1217613" cy="201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sz="half" idx="2"/>
          </p:nvPr>
        </p:nvSpPr>
        <p:spPr>
          <a:xfrm>
            <a:off x="3346951" y="1600200"/>
            <a:ext cx="5568449" cy="4876800"/>
          </a:xfrm>
        </p:spPr>
        <p:txBody>
          <a:bodyPr/>
          <a:lstStyle/>
          <a:p>
            <a:pPr algn="just">
              <a:lnSpc>
                <a:spcPct val="90000"/>
              </a:lnSpc>
            </a:pPr>
            <a:r>
              <a:rPr lang="en-US" altLang="en-US" dirty="0">
                <a:latin typeface="Calibri" panose="020F0502020204030204" pitchFamily="34" charset="0"/>
                <a:cs typeface="Calibri" panose="020F0502020204030204" pitchFamily="34" charset="0"/>
              </a:rPr>
              <a:t>Hebrews has a ‘full cargo’ of nautical terms, and also makes </a:t>
            </a:r>
            <a:r>
              <a:rPr lang="en-US" altLang="en-US" i="1" dirty="0">
                <a:latin typeface="Calibri" panose="020F0502020204030204" pitchFamily="34" charset="0"/>
                <a:cs typeface="Calibri" panose="020F0502020204030204" pitchFamily="34" charset="0"/>
              </a:rPr>
              <a:t>active</a:t>
            </a:r>
            <a:r>
              <a:rPr lang="en-US" altLang="en-US" dirty="0">
                <a:latin typeface="Calibri" panose="020F0502020204030204" pitchFamily="34" charset="0"/>
                <a:cs typeface="Calibri" panose="020F0502020204030204" pitchFamily="34" charset="0"/>
              </a:rPr>
              <a:t> use of athletic terms, </a:t>
            </a:r>
            <a:r>
              <a:rPr lang="en-US" altLang="en-US" b="1" dirty="0">
                <a:solidFill>
                  <a:schemeClr val="accent2"/>
                </a:solidFill>
                <a:latin typeface="Calibri" panose="020F0502020204030204" pitchFamily="34" charset="0"/>
                <a:ea typeface="+mj-ea"/>
                <a:cs typeface="Calibri" panose="020F0502020204030204" pitchFamily="34" charset="0"/>
              </a:rPr>
              <a:t>including the ones used in today’s passage: ‘and let us run with endurance the race that is set before us…’.</a:t>
            </a:r>
          </a:p>
        </p:txBody>
      </p:sp>
      <p:sp>
        <p:nvSpPr>
          <p:cNvPr id="9" name="Rectangle 2"/>
          <p:cNvSpPr>
            <a:spLocks noGrp="1" noChangeArrowheads="1"/>
          </p:cNvSpPr>
          <p:nvPr>
            <p:ph type="title"/>
          </p:nvPr>
        </p:nvSpPr>
        <p:spPr>
          <a:xfrm>
            <a:off x="685800" y="304800"/>
            <a:ext cx="7772400" cy="11430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Hebrews is a very special book! </a:t>
            </a:r>
          </a:p>
        </p:txBody>
      </p:sp>
      <p:pic>
        <p:nvPicPr>
          <p:cNvPr id="10" name="Picture 10" descr="Roman Ship"/>
          <p:cNvPicPr>
            <a:picLocks noChangeAspect="1" noChangeArrowheads="1"/>
          </p:cNvPicPr>
          <p:nvPr/>
        </p:nvPicPr>
        <p:blipFill>
          <a:blip r:embed="rId3" cstate="email">
            <a:lum bright="-24000" contrast="36000"/>
            <a:extLst>
              <a:ext uri="{28A0092B-C50C-407E-A947-70E740481C1C}">
                <a14:useLocalDpi xmlns:a14="http://schemas.microsoft.com/office/drawing/2010/main"/>
              </a:ext>
            </a:extLst>
          </a:blip>
          <a:srcRect/>
          <a:stretch>
            <a:fillRect/>
          </a:stretch>
        </p:blipFill>
        <p:spPr bwMode="auto">
          <a:xfrm>
            <a:off x="146551" y="4395787"/>
            <a:ext cx="3200400" cy="2081213"/>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600200"/>
            <a:ext cx="2731502" cy="208121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04800"/>
            <a:ext cx="7772400" cy="11430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Keep your eyes on the goal</a:t>
            </a:r>
          </a:p>
        </p:txBody>
      </p:sp>
      <p:sp>
        <p:nvSpPr>
          <p:cNvPr id="36867" name="Rectangle 3"/>
          <p:cNvSpPr>
            <a:spLocks noGrp="1" noChangeArrowheads="1"/>
          </p:cNvSpPr>
          <p:nvPr>
            <p:ph type="body" sz="half" idx="1"/>
          </p:nvPr>
        </p:nvSpPr>
        <p:spPr>
          <a:xfrm>
            <a:off x="152400" y="1616676"/>
            <a:ext cx="8839200" cy="1524000"/>
          </a:xfrm>
        </p:spPr>
        <p:txBody>
          <a:bodyPr/>
          <a:lstStyle/>
          <a:p>
            <a:pPr algn="just">
              <a:lnSpc>
                <a:spcPct val="90000"/>
              </a:lnSpc>
            </a:pPr>
            <a:r>
              <a:rPr lang="en-US" altLang="en-US" dirty="0">
                <a:latin typeface="Calibri" panose="020F0502020204030204" pitchFamily="34" charset="0"/>
                <a:cs typeface="Calibri" panose="020F0502020204030204" pitchFamily="34" charset="0"/>
              </a:rPr>
              <a:t>Hebrews 12:1-2 was written against a background of </a:t>
            </a:r>
            <a:r>
              <a:rPr lang="en-US" altLang="en-US" b="1" dirty="0">
                <a:solidFill>
                  <a:schemeClr val="accent2"/>
                </a:solidFill>
                <a:latin typeface="Calibri" panose="020F0502020204030204" pitchFamily="34" charset="0"/>
                <a:ea typeface="+mj-ea"/>
                <a:cs typeface="Calibri" panose="020F0502020204030204" pitchFamily="34" charset="0"/>
              </a:rPr>
              <a:t>athletic competition, specifically running.</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6625" y="2667000"/>
            <a:ext cx="2870751" cy="40233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04800"/>
            <a:ext cx="7772400" cy="11430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Keep your eyes on the goal</a:t>
            </a:r>
          </a:p>
        </p:txBody>
      </p:sp>
      <p:sp>
        <p:nvSpPr>
          <p:cNvPr id="109571" name="Rectangle 3"/>
          <p:cNvSpPr>
            <a:spLocks noGrp="1" noChangeArrowheads="1"/>
          </p:cNvSpPr>
          <p:nvPr>
            <p:ph type="body" sz="half" idx="1"/>
          </p:nvPr>
        </p:nvSpPr>
        <p:spPr>
          <a:xfrm>
            <a:off x="296562" y="1606550"/>
            <a:ext cx="8377238" cy="1147763"/>
          </a:xfrm>
        </p:spPr>
        <p:txBody>
          <a:bodyPr/>
          <a:lstStyle/>
          <a:p>
            <a:pPr algn="just">
              <a:lnSpc>
                <a:spcPct val="90000"/>
              </a:lnSpc>
            </a:pPr>
            <a:r>
              <a:rPr lang="en-US" altLang="en-US" b="1" dirty="0">
                <a:solidFill>
                  <a:schemeClr val="accent2"/>
                </a:solidFill>
                <a:latin typeface="Calibri" panose="020F0502020204030204" pitchFamily="34" charset="0"/>
                <a:ea typeface="+mj-ea"/>
                <a:cs typeface="Calibri" panose="020F0502020204030204" pitchFamily="34" charset="0"/>
              </a:rPr>
              <a:t>The Olympics began in 776 BC, &amp; later on even involved a number of Jews, in varying degrees.</a:t>
            </a:r>
          </a:p>
        </p:txBody>
      </p:sp>
      <p:pic>
        <p:nvPicPr>
          <p:cNvPr id="109578" name="Picture 10" descr="olympic4"/>
          <p:cNvPicPr>
            <a:picLocks noChangeAspect="1" noChangeArrowheads="1"/>
          </p:cNvPicPr>
          <p:nvPr/>
        </p:nvPicPr>
        <p:blipFill>
          <a:blip r:embed="rId3" cstate="email">
            <a:lum contrast="12000"/>
            <a:extLst>
              <a:ext uri="{28A0092B-C50C-407E-A947-70E740481C1C}">
                <a14:useLocalDpi xmlns:a14="http://schemas.microsoft.com/office/drawing/2010/main"/>
              </a:ext>
            </a:extLst>
          </a:blip>
          <a:srcRect/>
          <a:stretch>
            <a:fillRect/>
          </a:stretch>
        </p:blipFill>
        <p:spPr bwMode="auto">
          <a:xfrm>
            <a:off x="3545681" y="2908301"/>
            <a:ext cx="2052638" cy="2905125"/>
          </a:xfrm>
          <a:prstGeom prst="rect">
            <a:avLst/>
          </a:prstGeom>
          <a:noFill/>
          <a:extLst>
            <a:ext uri="{909E8E84-426E-40DD-AFC4-6F175D3DCCD1}">
              <a14:hiddenFill xmlns:a14="http://schemas.microsoft.com/office/drawing/2010/main">
                <a:solidFill>
                  <a:srgbClr val="FFFFFF"/>
                </a:solidFill>
              </a14:hiddenFill>
            </a:ext>
          </a:extLst>
        </p:spPr>
      </p:pic>
      <p:sp>
        <p:nvSpPr>
          <p:cNvPr id="109583" name="Rectangle 15"/>
          <p:cNvSpPr>
            <a:spLocks noChangeArrowheads="1"/>
          </p:cNvSpPr>
          <p:nvPr/>
        </p:nvSpPr>
        <p:spPr bwMode="auto">
          <a:xfrm>
            <a:off x="0" y="1195388"/>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en-US"/>
          </a:p>
          <a:p>
            <a:pPr lvl="1" algn="l" eaLnBrk="0" hangingPunct="0"/>
            <a:endParaRPr lang="en-US" altLang="en-US"/>
          </a:p>
        </p:txBody>
      </p:sp>
      <p:pic>
        <p:nvPicPr>
          <p:cNvPr id="109585" name="Picture 17" descr="Olympic-ring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08501" y="2908300"/>
            <a:ext cx="301103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370" y="2908300"/>
            <a:ext cx="3011030" cy="20116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04800" y="0"/>
            <a:ext cx="8534400" cy="16002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THE MILITARY PROGRESSION &amp; EMPIRE OF ALEXANDER THE GREAT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223" y="1676400"/>
            <a:ext cx="8687553" cy="49869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228600"/>
            <a:ext cx="7772400" cy="11430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Keep your eyes on the goal</a:t>
            </a:r>
          </a:p>
        </p:txBody>
      </p:sp>
      <p:sp>
        <p:nvSpPr>
          <p:cNvPr id="111620" name="Rectangle 4"/>
          <p:cNvSpPr>
            <a:spLocks noGrp="1" noChangeArrowheads="1"/>
          </p:cNvSpPr>
          <p:nvPr>
            <p:ph type="body" sz="half" idx="2"/>
          </p:nvPr>
        </p:nvSpPr>
        <p:spPr>
          <a:xfrm>
            <a:off x="228600" y="1600200"/>
            <a:ext cx="8839200" cy="1447800"/>
          </a:xfrm>
        </p:spPr>
        <p:txBody>
          <a:bodyPr/>
          <a:lstStyle/>
          <a:p>
            <a:pPr algn="just">
              <a:lnSpc>
                <a:spcPct val="90000"/>
              </a:lnSpc>
            </a:pPr>
            <a:r>
              <a:rPr lang="en-US" altLang="en-US" dirty="0">
                <a:latin typeface="Calibri" panose="020F0502020204030204" pitchFamily="34" charset="0"/>
                <a:cs typeface="Calibri" panose="020F0502020204030204" pitchFamily="34" charset="0"/>
              </a:rPr>
              <a:t>In 12 BC Herod the Great, ruler of Israel, provided substantial financial support for the Olympics, paid for by taxing Jews.</a:t>
            </a:r>
          </a:p>
        </p:txBody>
      </p:sp>
      <p:pic>
        <p:nvPicPr>
          <p:cNvPr id="111624" name="Picture 8" descr="herodp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3048000"/>
            <a:ext cx="3391818" cy="3581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1626" name="Picture 10" descr="Caesarea_theater_tb_n0113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3982244"/>
            <a:ext cx="3505200" cy="17129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228600"/>
            <a:ext cx="7772400" cy="11430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Keep your eyes on the goal</a:t>
            </a:r>
          </a:p>
        </p:txBody>
      </p:sp>
      <p:sp>
        <p:nvSpPr>
          <p:cNvPr id="113668" name="Rectangle 4"/>
          <p:cNvSpPr>
            <a:spLocks noGrp="1" noChangeArrowheads="1"/>
          </p:cNvSpPr>
          <p:nvPr>
            <p:ph type="body" sz="half" idx="2"/>
          </p:nvPr>
        </p:nvSpPr>
        <p:spPr>
          <a:xfrm>
            <a:off x="4648200" y="1600200"/>
            <a:ext cx="4267200" cy="4572000"/>
          </a:xfrm>
        </p:spPr>
        <p:txBody>
          <a:bodyPr/>
          <a:lstStyle/>
          <a:p>
            <a:pPr algn="just">
              <a:lnSpc>
                <a:spcPct val="90000"/>
              </a:lnSpc>
            </a:pPr>
            <a:r>
              <a:rPr lang="en-US" altLang="en-US" dirty="0">
                <a:latin typeface="Calibri" panose="020F0502020204030204" pitchFamily="34" charset="0"/>
                <a:cs typeface="Calibri" panose="020F0502020204030204" pitchFamily="34" charset="0"/>
              </a:rPr>
              <a:t>Hebrews</a:t>
            </a:r>
            <a:r>
              <a:rPr lang="en-US" altLang="en-US" sz="2800"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was</a:t>
            </a:r>
            <a:r>
              <a:rPr lang="en-US" altLang="en-US" sz="2800"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written to </a:t>
            </a:r>
            <a:r>
              <a:rPr lang="en-US" altLang="en-US" b="1" dirty="0">
                <a:solidFill>
                  <a:schemeClr val="accent2"/>
                </a:solidFill>
                <a:latin typeface="Calibri" panose="020F0502020204030204" pitchFamily="34" charset="0"/>
                <a:ea typeface="+mj-ea"/>
                <a:cs typeface="Times New Roman" panose="02020603050405020304" pitchFamily="18" charset="0"/>
              </a:rPr>
              <a:t>Jews</a:t>
            </a:r>
            <a:r>
              <a:rPr lang="en-US" altLang="en-US" dirty="0">
                <a:latin typeface="Calibri" panose="020F0502020204030204" pitchFamily="34" charset="0"/>
                <a:cs typeface="Calibri" panose="020F0502020204030204" pitchFamily="34" charset="0"/>
              </a:rPr>
              <a:t> living in the Gentile lands, where athletics</a:t>
            </a:r>
            <a:r>
              <a:rPr lang="en-US" altLang="en-US" sz="800" dirty="0">
                <a:latin typeface="Calibri" panose="020F0502020204030204" pitchFamily="34" charset="0"/>
                <a:cs typeface="Calibri" panose="020F0502020204030204" pitchFamily="34" charset="0"/>
              </a:rPr>
              <a:t> </a:t>
            </a:r>
            <a:r>
              <a:rPr lang="en-US" altLang="en-US" sz="80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was </a:t>
            </a:r>
            <a:r>
              <a:rPr lang="en-US" altLang="en-US" sz="800" dirty="0">
                <a:latin typeface="Calibri" panose="020F0502020204030204" pitchFamily="34" charset="0"/>
                <a:cs typeface="Calibri" panose="020F0502020204030204" pitchFamily="34" charset="0"/>
              </a:rPr>
              <a:t> </a:t>
            </a:r>
            <a:r>
              <a:rPr lang="en-US" altLang="en-US" i="1" dirty="0">
                <a:latin typeface="Calibri" panose="020F0502020204030204" pitchFamily="34" charset="0"/>
                <a:cs typeface="Calibri" panose="020F0502020204030204" pitchFamily="34" charset="0"/>
              </a:rPr>
              <a:t>priority.</a:t>
            </a:r>
          </a:p>
        </p:txBody>
      </p:sp>
      <p:pic>
        <p:nvPicPr>
          <p:cNvPr id="113671" name="Picture 7" descr="Roman Empire Map Eastern Portion"/>
          <p:cNvPicPr>
            <a:picLocks noChangeAspect="1" noChangeArrowheads="1"/>
          </p:cNvPicPr>
          <p:nvPr/>
        </p:nvPicPr>
        <p:blipFill>
          <a:blip r:embed="rId3" cstate="email">
            <a:lum bright="-24000" contrast="42000"/>
            <a:extLst>
              <a:ext uri="{28A0092B-C50C-407E-A947-70E740481C1C}">
                <a14:useLocalDpi xmlns:a14="http://schemas.microsoft.com/office/drawing/2010/main"/>
              </a:ext>
            </a:extLst>
          </a:blip>
          <a:srcRect/>
          <a:stretch>
            <a:fillRect/>
          </a:stretch>
        </p:blipFill>
        <p:spPr bwMode="auto">
          <a:xfrm>
            <a:off x="292252" y="1752600"/>
            <a:ext cx="4279748" cy="4114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A0C6-C5CD-4C0B-9FD7-4F30D5F1C998}"/>
              </a:ext>
            </a:extLst>
          </p:cNvPr>
          <p:cNvSpPr>
            <a:spLocks noGrp="1"/>
          </p:cNvSpPr>
          <p:nvPr>
            <p:ph type="title"/>
          </p:nvPr>
        </p:nvSpPr>
        <p:spPr>
          <a:xfrm>
            <a:off x="685800" y="228600"/>
            <a:ext cx="7772400" cy="1143000"/>
          </a:xfrm>
        </p:spPr>
        <p:txBody>
          <a:bodyPr/>
          <a:lstStyle/>
          <a:p>
            <a:r>
              <a:rPr lang="en-US" sz="4000" dirty="0"/>
              <a:t>Outline</a:t>
            </a:r>
          </a:p>
        </p:txBody>
      </p:sp>
      <p:sp>
        <p:nvSpPr>
          <p:cNvPr id="4" name="Content Placeholder 3">
            <a:extLst>
              <a:ext uri="{FF2B5EF4-FFF2-40B4-BE49-F238E27FC236}">
                <a16:creationId xmlns:a16="http://schemas.microsoft.com/office/drawing/2014/main" id="{84048BDF-D32F-4968-A392-00D2DFD34D8E}"/>
              </a:ext>
            </a:extLst>
          </p:cNvPr>
          <p:cNvSpPr>
            <a:spLocks noGrp="1"/>
          </p:cNvSpPr>
          <p:nvPr>
            <p:ph sz="half" idx="2"/>
          </p:nvPr>
        </p:nvSpPr>
        <p:spPr>
          <a:xfrm>
            <a:off x="457200" y="1143000"/>
            <a:ext cx="8229600" cy="4953000"/>
          </a:xfrm>
        </p:spPr>
        <p:txBody>
          <a:bodyPr/>
          <a:lstStyle/>
          <a:p>
            <a:pPr marL="457200" indent="-457200">
              <a:buFont typeface="+mj-lt"/>
              <a:buAutoNum type="romanUcPeriod"/>
            </a:pPr>
            <a:r>
              <a:rPr lang="en-US" b="1" dirty="0"/>
              <a:t>Preliminary Comments</a:t>
            </a:r>
          </a:p>
          <a:p>
            <a:pPr marL="914400" lvl="1" indent="-457200">
              <a:buFont typeface="+mj-lt"/>
              <a:buAutoNum type="alphaUcPeriod"/>
            </a:pPr>
            <a:r>
              <a:rPr lang="en-US" sz="3200" dirty="0"/>
              <a:t>The Book of Hebrews is Special</a:t>
            </a:r>
          </a:p>
          <a:p>
            <a:pPr marL="1371600" lvl="2" indent="-457200">
              <a:buFont typeface="+mj-lt"/>
              <a:buAutoNum type="arabicPeriod"/>
            </a:pPr>
            <a:r>
              <a:rPr lang="en-US" sz="3200" dirty="0"/>
              <a:t>Historical Background Information</a:t>
            </a:r>
          </a:p>
          <a:p>
            <a:pPr marL="1371600" lvl="2" indent="-457200">
              <a:buFont typeface="+mj-lt"/>
              <a:buAutoNum type="arabicPeriod"/>
            </a:pPr>
            <a:r>
              <a:rPr lang="en-US" sz="3200" dirty="0"/>
              <a:t>Functioning Temple in Jerusalem </a:t>
            </a:r>
          </a:p>
          <a:p>
            <a:pPr marL="1371600" lvl="2" indent="-457200">
              <a:buFont typeface="+mj-lt"/>
              <a:buAutoNum type="arabicPeriod"/>
            </a:pPr>
            <a:r>
              <a:rPr lang="en-US" sz="3200" dirty="0"/>
              <a:t>Backdrop of Athletic Competition</a:t>
            </a:r>
          </a:p>
          <a:p>
            <a:pPr marL="914400" lvl="1" indent="-457200">
              <a:buFont typeface="+mj-lt"/>
              <a:buAutoNum type="alphaUcPeriod"/>
            </a:pPr>
            <a:r>
              <a:rPr lang="en-US" sz="3200" b="1" dirty="0" err="1">
                <a:solidFill>
                  <a:srgbClr val="0000FF"/>
                </a:solidFill>
              </a:rPr>
              <a:t>Chiasitic</a:t>
            </a:r>
            <a:r>
              <a:rPr lang="en-US" sz="3200" b="1" dirty="0">
                <a:solidFill>
                  <a:srgbClr val="0000FF"/>
                </a:solidFill>
              </a:rPr>
              <a:t> Pattern</a:t>
            </a:r>
          </a:p>
          <a:p>
            <a:pPr marL="457200" indent="-457200">
              <a:buFont typeface="+mj-lt"/>
              <a:buAutoNum type="romanUcPeriod"/>
            </a:pPr>
            <a:r>
              <a:rPr lang="en-US" dirty="0"/>
              <a:t>Exposition</a:t>
            </a:r>
          </a:p>
          <a:p>
            <a:pPr marL="457200" indent="-457200">
              <a:buFont typeface="+mj-lt"/>
              <a:buAutoNum type="romanUcPeriod"/>
            </a:pPr>
            <a:r>
              <a:rPr lang="en-US" dirty="0"/>
              <a:t>Conclusion</a:t>
            </a:r>
          </a:p>
        </p:txBody>
      </p:sp>
    </p:spTree>
    <p:extLst>
      <p:ext uri="{BB962C8B-B14F-4D97-AF65-F5344CB8AC3E}">
        <p14:creationId xmlns:p14="http://schemas.microsoft.com/office/powerpoint/2010/main" val="1881743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228600" y="228600"/>
            <a:ext cx="8686800" cy="5943600"/>
          </a:xfrm>
        </p:spPr>
        <p:txBody>
          <a:bodyPr/>
          <a:lstStyle/>
          <a:p>
            <a:pPr marL="0" indent="0" algn="ctr">
              <a:lnSpc>
                <a:spcPct val="90000"/>
              </a:lnSpc>
              <a:buFontTx/>
              <a:buNone/>
            </a:pPr>
            <a:r>
              <a:rPr lang="en-US" altLang="en-US" sz="3600" b="1" dirty="0">
                <a:solidFill>
                  <a:schemeClr val="accent2"/>
                </a:solidFill>
                <a:latin typeface="Calibri" panose="020F0502020204030204" pitchFamily="34" charset="0"/>
                <a:ea typeface="+mj-ea"/>
                <a:cs typeface="Calibri" panose="020F0502020204030204" pitchFamily="34" charset="0"/>
              </a:rPr>
              <a:t>Jesus, the center of Hebrews 12:1-2</a:t>
            </a:r>
          </a:p>
          <a:p>
            <a:pPr marL="0" indent="0" algn="just">
              <a:lnSpc>
                <a:spcPct val="90000"/>
              </a:lnSpc>
              <a:buFontTx/>
              <a:buNone/>
            </a:pPr>
            <a:r>
              <a:rPr lang="en-US" altLang="en-US" baseline="30000" dirty="0">
                <a:latin typeface="Calibri" panose="020F0502020204030204" pitchFamily="34" charset="0"/>
                <a:cs typeface="Calibri" panose="020F0502020204030204" pitchFamily="34" charset="0"/>
              </a:rPr>
              <a:t>1</a:t>
            </a:r>
            <a:r>
              <a:rPr lang="en-US" altLang="en-US"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a:t>
            </a:r>
            <a:r>
              <a:rPr lang="en-US" altLang="en-US" sz="2000"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and let us run with endurance the race that is set before us, </a:t>
            </a:r>
            <a:r>
              <a:rPr lang="en-US" altLang="en-US" baseline="30000" dirty="0">
                <a:latin typeface="Calibri" panose="020F0502020204030204" pitchFamily="34" charset="0"/>
                <a:cs typeface="Calibri" panose="020F0502020204030204" pitchFamily="34" charset="0"/>
              </a:rPr>
              <a:t>2</a:t>
            </a:r>
            <a:r>
              <a:rPr lang="en-US" altLang="en-US" dirty="0">
                <a:latin typeface="Calibri" panose="020F0502020204030204" pitchFamily="34" charset="0"/>
                <a:cs typeface="Calibri" panose="020F0502020204030204" pitchFamily="34" charset="0"/>
              </a:rPr>
              <a:t> fixing our eyes on</a:t>
            </a:r>
          </a:p>
          <a:p>
            <a:pPr marL="0" indent="0" algn="just">
              <a:lnSpc>
                <a:spcPct val="90000"/>
              </a:lnSpc>
              <a:buFontTx/>
              <a:buNone/>
            </a:pPr>
            <a:r>
              <a:rPr lang="en-US" altLang="en-US" sz="800" dirty="0">
                <a:latin typeface="Calibri" panose="020F0502020204030204" pitchFamily="34" charset="0"/>
                <a:cs typeface="Calibri" panose="020F0502020204030204" pitchFamily="34" charset="0"/>
              </a:rPr>
              <a:t> </a:t>
            </a:r>
          </a:p>
          <a:p>
            <a:pPr marL="0" indent="0" algn="ctr">
              <a:lnSpc>
                <a:spcPct val="90000"/>
              </a:lnSpc>
              <a:buFontTx/>
              <a:buNone/>
            </a:pPr>
            <a:r>
              <a:rPr lang="en-US" altLang="en-US" sz="3600" b="1" dirty="0">
                <a:solidFill>
                  <a:schemeClr val="accent2"/>
                </a:solidFill>
                <a:latin typeface="Calibri" panose="020F0502020204030204" pitchFamily="34" charset="0"/>
                <a:ea typeface="+mj-ea"/>
                <a:cs typeface="Calibri" panose="020F0502020204030204" pitchFamily="34" charset="0"/>
              </a:rPr>
              <a:t>Jesus,</a:t>
            </a:r>
          </a:p>
          <a:p>
            <a:pPr marL="0" indent="0" algn="just">
              <a:lnSpc>
                <a:spcPct val="90000"/>
              </a:lnSpc>
              <a:buFontTx/>
              <a:buNone/>
            </a:pPr>
            <a:r>
              <a:rPr lang="en-US" altLang="en-US" sz="800" dirty="0">
                <a:solidFill>
                  <a:schemeClr val="accent2"/>
                </a:solidFill>
                <a:latin typeface="Calibri" panose="020F0502020204030204" pitchFamily="34" charset="0"/>
                <a:cs typeface="Calibri" panose="020F0502020204030204" pitchFamily="34" charset="0"/>
              </a:rPr>
              <a:t> </a:t>
            </a:r>
          </a:p>
          <a:p>
            <a:pPr marL="0" indent="0" algn="just">
              <a:lnSpc>
                <a:spcPct val="90000"/>
              </a:lnSpc>
              <a:buFontTx/>
              <a:buNone/>
            </a:pPr>
            <a:r>
              <a:rPr lang="en-US" altLang="en-US" b="1" dirty="0">
                <a:solidFill>
                  <a:schemeClr val="accent2"/>
                </a:solidFill>
                <a:latin typeface="Calibri" panose="020F0502020204030204" pitchFamily="34" charset="0"/>
                <a:ea typeface="+mj-ea"/>
                <a:cs typeface="Calibri" panose="020F0502020204030204" pitchFamily="34" charset="0"/>
              </a:rPr>
              <a:t>the author and </a:t>
            </a:r>
            <a:r>
              <a:rPr lang="en-US" altLang="en-US" b="1" dirty="0" err="1">
                <a:solidFill>
                  <a:schemeClr val="accent2"/>
                </a:solidFill>
                <a:latin typeface="Calibri" panose="020F0502020204030204" pitchFamily="34" charset="0"/>
                <a:ea typeface="+mj-ea"/>
                <a:cs typeface="Calibri" panose="020F0502020204030204" pitchFamily="34" charset="0"/>
              </a:rPr>
              <a:t>perfecter</a:t>
            </a:r>
            <a:r>
              <a:rPr lang="en-US" altLang="en-US" b="1" dirty="0">
                <a:solidFill>
                  <a:schemeClr val="accent2"/>
                </a:solidFill>
                <a:latin typeface="Calibri" panose="020F0502020204030204" pitchFamily="34" charset="0"/>
                <a:ea typeface="+mj-ea"/>
                <a:cs typeface="Calibri" panose="020F0502020204030204" pitchFamily="34" charset="0"/>
              </a:rPr>
              <a:t> of faith, who for the joy set before Him endured the cross, despising the shame, and has sat down at the right hand of the throne of God.</a:t>
            </a:r>
          </a:p>
        </p:txBody>
      </p:sp>
      <p:sp>
        <p:nvSpPr>
          <p:cNvPr id="8195" name="Rectangle 3"/>
          <p:cNvSpPr>
            <a:spLocks noChangeArrowheads="1"/>
          </p:cNvSpPr>
          <p:nvPr/>
        </p:nvSpPr>
        <p:spPr bwMode="auto">
          <a:xfrm>
            <a:off x="3810000" y="3200400"/>
            <a:ext cx="1447800" cy="685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1422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170" y="76200"/>
            <a:ext cx="7441660" cy="6705600"/>
          </a:xfrm>
          <a:prstGeom prst="rect">
            <a:avLst/>
          </a:prstGeom>
        </p:spPr>
      </p:pic>
    </p:spTree>
    <p:extLst>
      <p:ext uri="{BB962C8B-B14F-4D97-AF65-F5344CB8AC3E}">
        <p14:creationId xmlns:p14="http://schemas.microsoft.com/office/powerpoint/2010/main" val="254091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3077" name="Text Box 5"/>
          <p:cNvSpPr txBox="1">
            <a:spLocks noChangeArrowheads="1"/>
          </p:cNvSpPr>
          <p:nvPr/>
        </p:nvSpPr>
        <p:spPr bwMode="auto">
          <a:xfrm>
            <a:off x="2171700" y="5105400"/>
            <a:ext cx="480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the 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written word of God</a:t>
            </a:r>
            <a:endParaRPr lang="en-US" altLang="en-US" sz="3200" b="1" dirty="0">
              <a:solidFill>
                <a:schemeClr val="accent2"/>
              </a:solidFill>
              <a:latin typeface="Calibri" panose="020F0502020204030204" pitchFamily="34" charset="0"/>
              <a:cs typeface="Calibri" panose="020F0502020204030204" pitchFamily="34" charset="0"/>
            </a:endParaRPr>
          </a:p>
        </p:txBody>
      </p:sp>
      <p:pic>
        <p:nvPicPr>
          <p:cNvPr id="3081" name="Picture 9" descr="Bible_Light on it_cropp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312860"/>
            <a:ext cx="4114800" cy="272355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10" descr="Identification Truths Pictur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286000"/>
            <a:ext cx="4114800" cy="27003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03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endParaRPr lang="en-US" altLang="en-US"/>
          </a:p>
        </p:txBody>
      </p:sp>
      <p:pic>
        <p:nvPicPr>
          <p:cNvPr id="187395" name="Picture 3" descr="mirror_lake"/>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132197" y="91440"/>
            <a:ext cx="8879606" cy="6675120"/>
          </a:xfrm>
          <a:prstGeom prst="rect">
            <a:avLst/>
          </a:prstGeom>
          <a:noFill/>
          <a:extLst>
            <a:ext uri="{909E8E84-426E-40DD-AFC4-6F175D3DCCD1}">
              <a14:hiddenFill xmlns:a14="http://schemas.microsoft.com/office/drawing/2010/main">
                <a:solidFill>
                  <a:srgbClr val="FFFFFF"/>
                </a:solidFill>
              </a14:hiddenFill>
            </a:ext>
          </a:extLst>
        </p:spPr>
      </p:pic>
      <p:sp>
        <p:nvSpPr>
          <p:cNvPr id="187396" name="Line 4"/>
          <p:cNvSpPr>
            <a:spLocks noChangeShapeType="1"/>
          </p:cNvSpPr>
          <p:nvPr/>
        </p:nvSpPr>
        <p:spPr bwMode="auto">
          <a:xfrm>
            <a:off x="0" y="3429000"/>
            <a:ext cx="9144000" cy="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397" name="Text Box 5"/>
          <p:cNvSpPr txBox="1">
            <a:spLocks noChangeArrowheads="1"/>
          </p:cNvSpPr>
          <p:nvPr/>
        </p:nvSpPr>
        <p:spPr bwMode="auto">
          <a:xfrm>
            <a:off x="533400" y="3124200"/>
            <a:ext cx="8077200" cy="588963"/>
          </a:xfrm>
          <a:prstGeom prst="rect">
            <a:avLst/>
          </a:prstGeom>
          <a:solidFill>
            <a:srgbClr val="CCECFF"/>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latin typeface="Arial" panose="020B0604020202020204" pitchFamily="34" charset="0"/>
              </a:rPr>
              <a:t>Chiasm: a mirror image in written form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76200"/>
            <a:ext cx="7441660" cy="6705600"/>
          </a:xfrm>
          <a:prstGeom prst="rect">
            <a:avLst/>
          </a:prstGeom>
        </p:spPr>
      </p:pic>
      <p:sp>
        <p:nvSpPr>
          <p:cNvPr id="3" name="Text Box 6"/>
          <p:cNvSpPr txBox="1">
            <a:spLocks noChangeArrowheads="1"/>
          </p:cNvSpPr>
          <p:nvPr/>
        </p:nvSpPr>
        <p:spPr bwMode="auto">
          <a:xfrm>
            <a:off x="7010400" y="2514600"/>
            <a:ext cx="1981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altLang="en-US" sz="2800" b="1" i="1" dirty="0">
                <a:latin typeface="Calibri" panose="020F0502020204030204" pitchFamily="34" charset="0"/>
                <a:ea typeface="+mj-ea"/>
                <a:cs typeface="Calibri" panose="020F0502020204030204" pitchFamily="34" charset="0"/>
              </a:rPr>
              <a:t>What we’re called to be doing</a:t>
            </a:r>
          </a:p>
        </p:txBody>
      </p:sp>
      <p:sp>
        <p:nvSpPr>
          <p:cNvPr id="4" name="Text Box 7"/>
          <p:cNvSpPr txBox="1">
            <a:spLocks noChangeArrowheads="1"/>
          </p:cNvSpPr>
          <p:nvPr/>
        </p:nvSpPr>
        <p:spPr bwMode="auto">
          <a:xfrm>
            <a:off x="6705600" y="4114800"/>
            <a:ext cx="2286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0"/>
              </a:spcBef>
            </a:pPr>
            <a:r>
              <a:rPr lang="en-US" altLang="en-US" sz="2800" b="1" i="1" dirty="0">
                <a:latin typeface="Calibri" panose="020F0502020204030204" pitchFamily="34" charset="0"/>
                <a:ea typeface="+mj-ea"/>
                <a:cs typeface="Calibri" panose="020F0502020204030204" pitchFamily="34" charset="0"/>
              </a:rPr>
              <a:t>What He did &amp; is doing</a:t>
            </a:r>
          </a:p>
        </p:txBody>
      </p:sp>
      <p:sp>
        <p:nvSpPr>
          <p:cNvPr id="5" name="Text Box 9"/>
          <p:cNvSpPr txBox="1">
            <a:spLocks noChangeArrowheads="1"/>
          </p:cNvSpPr>
          <p:nvPr/>
        </p:nvSpPr>
        <p:spPr bwMode="auto">
          <a:xfrm>
            <a:off x="7391400" y="836718"/>
            <a:ext cx="152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altLang="en-US" sz="2800" b="1" dirty="0">
                <a:solidFill>
                  <a:srgbClr val="008000"/>
                </a:solidFill>
                <a:latin typeface="Calibri" panose="020F0502020204030204" pitchFamily="34" charset="0"/>
                <a:ea typeface="+mj-ea"/>
                <a:cs typeface="Calibri" panose="020F0502020204030204" pitchFamily="34" charset="0"/>
              </a:rPr>
              <a:t>Our race</a:t>
            </a:r>
          </a:p>
        </p:txBody>
      </p:sp>
      <p:sp>
        <p:nvSpPr>
          <p:cNvPr id="6" name="Text Box 10"/>
          <p:cNvSpPr txBox="1">
            <a:spLocks noChangeArrowheads="1"/>
          </p:cNvSpPr>
          <p:nvPr/>
        </p:nvSpPr>
        <p:spPr bwMode="auto">
          <a:xfrm>
            <a:off x="7315200" y="59436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altLang="en-US" sz="2800" b="1" i="1" dirty="0">
                <a:solidFill>
                  <a:srgbClr val="008000"/>
                </a:solidFill>
                <a:latin typeface="Calibri" panose="020F0502020204030204" pitchFamily="34" charset="0"/>
                <a:ea typeface="+mj-ea"/>
                <a:cs typeface="Calibri" panose="020F0502020204030204" pitchFamily="34" charset="0"/>
              </a:rPr>
              <a:t>His race</a:t>
            </a:r>
          </a:p>
        </p:txBody>
      </p:sp>
    </p:spTree>
    <p:extLst>
      <p:ext uri="{BB962C8B-B14F-4D97-AF65-F5344CB8AC3E}">
        <p14:creationId xmlns:p14="http://schemas.microsoft.com/office/powerpoint/2010/main" val="4073808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76200"/>
            <a:ext cx="7441660" cy="6705600"/>
          </a:xfrm>
          <a:prstGeom prst="rect">
            <a:avLst/>
          </a:prstGeom>
        </p:spPr>
      </p:pic>
      <p:sp>
        <p:nvSpPr>
          <p:cNvPr id="8" name="Line 8"/>
          <p:cNvSpPr>
            <a:spLocks noChangeShapeType="1"/>
          </p:cNvSpPr>
          <p:nvPr/>
        </p:nvSpPr>
        <p:spPr bwMode="auto">
          <a:xfrm>
            <a:off x="8305800" y="1143000"/>
            <a:ext cx="0" cy="5257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9"/>
          <p:cNvSpPr>
            <a:spLocks noChangeShapeType="1"/>
          </p:cNvSpPr>
          <p:nvPr/>
        </p:nvSpPr>
        <p:spPr bwMode="auto">
          <a:xfrm flipH="1">
            <a:off x="5638800" y="6400800"/>
            <a:ext cx="2667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flipH="1">
            <a:off x="6629400" y="1143000"/>
            <a:ext cx="1676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12"/>
          <p:cNvSpPr txBox="1">
            <a:spLocks noChangeArrowheads="1"/>
          </p:cNvSpPr>
          <p:nvPr/>
        </p:nvSpPr>
        <p:spPr bwMode="auto">
          <a:xfrm>
            <a:off x="7010400" y="3436203"/>
            <a:ext cx="1981200" cy="830997"/>
          </a:xfrm>
          <a:prstGeom prst="rect">
            <a:avLst/>
          </a:prstGeom>
          <a:solidFill>
            <a:schemeClr val="bg1"/>
          </a:solidFill>
          <a:ln w="38100">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i="1" dirty="0">
                <a:solidFill>
                  <a:srgbClr val="006600"/>
                </a:solidFill>
                <a:latin typeface="Calibri" panose="020F0502020204030204" pitchFamily="34" charset="0"/>
                <a:cs typeface="Calibri" panose="020F0502020204030204" pitchFamily="34" charset="0"/>
              </a:rPr>
              <a:t>Both actions are in heaven</a:t>
            </a:r>
          </a:p>
        </p:txBody>
      </p:sp>
    </p:spTree>
    <p:extLst>
      <p:ext uri="{BB962C8B-B14F-4D97-AF65-F5344CB8AC3E}">
        <p14:creationId xmlns:p14="http://schemas.microsoft.com/office/powerpoint/2010/main" val="165310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4"/>
          <p:cNvSpPr>
            <a:spLocks noChangeShapeType="1"/>
          </p:cNvSpPr>
          <p:nvPr/>
        </p:nvSpPr>
        <p:spPr bwMode="auto">
          <a:xfrm>
            <a:off x="8305800" y="2057400"/>
            <a:ext cx="0" cy="3429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76200"/>
            <a:ext cx="7441660" cy="6705600"/>
          </a:xfrm>
          <a:prstGeom prst="rect">
            <a:avLst/>
          </a:prstGeom>
        </p:spPr>
      </p:pic>
      <p:sp>
        <p:nvSpPr>
          <p:cNvPr id="11" name="Text Box 12"/>
          <p:cNvSpPr txBox="1">
            <a:spLocks noChangeArrowheads="1"/>
          </p:cNvSpPr>
          <p:nvPr/>
        </p:nvSpPr>
        <p:spPr bwMode="auto">
          <a:xfrm>
            <a:off x="7010400" y="3389293"/>
            <a:ext cx="1981200" cy="986104"/>
          </a:xfrm>
          <a:prstGeom prst="rect">
            <a:avLst/>
          </a:prstGeom>
          <a:solidFill>
            <a:schemeClr val="bg1"/>
          </a:solidFill>
          <a:ln w="38100">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nSpc>
                <a:spcPct val="80000"/>
              </a:lnSpc>
              <a:spcBef>
                <a:spcPct val="50000"/>
              </a:spcBef>
            </a:pPr>
            <a:r>
              <a:rPr lang="en-US" altLang="en-US" b="1" i="1" dirty="0">
                <a:solidFill>
                  <a:srgbClr val="006600"/>
                </a:solidFill>
                <a:latin typeface="Calibri" panose="020F0502020204030204" pitchFamily="34" charset="0"/>
                <a:cs typeface="Calibri" panose="020F0502020204030204" pitchFamily="34" charset="0"/>
              </a:rPr>
              <a:t>Both lay aside what would limit progress</a:t>
            </a:r>
          </a:p>
        </p:txBody>
      </p:sp>
      <p:sp>
        <p:nvSpPr>
          <p:cNvPr id="13" name="Line 5"/>
          <p:cNvSpPr>
            <a:spLocks noChangeShapeType="1"/>
          </p:cNvSpPr>
          <p:nvPr/>
        </p:nvSpPr>
        <p:spPr bwMode="auto">
          <a:xfrm flipH="1">
            <a:off x="7239000" y="2057400"/>
            <a:ext cx="106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flipH="1">
            <a:off x="5257800" y="5486400"/>
            <a:ext cx="3048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27781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8305800" y="3048000"/>
            <a:ext cx="0" cy="1828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5"/>
          <p:cNvSpPr>
            <a:spLocks noChangeShapeType="1"/>
          </p:cNvSpPr>
          <p:nvPr/>
        </p:nvSpPr>
        <p:spPr bwMode="auto">
          <a:xfrm flipH="1">
            <a:off x="6324600" y="3048000"/>
            <a:ext cx="1981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6"/>
          <p:cNvSpPr>
            <a:spLocks noChangeShapeType="1"/>
          </p:cNvSpPr>
          <p:nvPr/>
        </p:nvSpPr>
        <p:spPr bwMode="auto">
          <a:xfrm flipH="1">
            <a:off x="6324600" y="4876800"/>
            <a:ext cx="1981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76200"/>
            <a:ext cx="7441660" cy="6705600"/>
          </a:xfrm>
          <a:prstGeom prst="rect">
            <a:avLst/>
          </a:prstGeom>
        </p:spPr>
      </p:pic>
      <p:sp>
        <p:nvSpPr>
          <p:cNvPr id="11" name="Text Box 12"/>
          <p:cNvSpPr txBox="1">
            <a:spLocks noChangeArrowheads="1"/>
          </p:cNvSpPr>
          <p:nvPr/>
        </p:nvSpPr>
        <p:spPr bwMode="auto">
          <a:xfrm>
            <a:off x="7162800" y="3389293"/>
            <a:ext cx="1752600" cy="986104"/>
          </a:xfrm>
          <a:prstGeom prst="rect">
            <a:avLst/>
          </a:prstGeom>
          <a:solidFill>
            <a:schemeClr val="bg1"/>
          </a:solidFill>
          <a:ln w="38100">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50000"/>
              </a:spcBef>
            </a:pPr>
            <a:r>
              <a:rPr lang="en-US" altLang="en-US" b="1" i="1" dirty="0">
                <a:solidFill>
                  <a:srgbClr val="006600"/>
                </a:solidFill>
                <a:latin typeface="Calibri" panose="020F0502020204030204" pitchFamily="34" charset="0"/>
                <a:cs typeface="Calibri" panose="020F0502020204030204" pitchFamily="34" charset="0"/>
              </a:rPr>
              <a:t>Both endure in what is   set before</a:t>
            </a:r>
          </a:p>
        </p:txBody>
      </p:sp>
    </p:spTree>
    <p:extLst>
      <p:ext uri="{BB962C8B-B14F-4D97-AF65-F5344CB8AC3E}">
        <p14:creationId xmlns:p14="http://schemas.microsoft.com/office/powerpoint/2010/main" val="3986794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76200"/>
            <a:ext cx="7441660" cy="6705600"/>
          </a:xfrm>
          <a:prstGeom prst="rect">
            <a:avLst/>
          </a:prstGeom>
        </p:spPr>
      </p:pic>
      <p:sp>
        <p:nvSpPr>
          <p:cNvPr id="12" name="Rectangle 4"/>
          <p:cNvSpPr>
            <a:spLocks noChangeArrowheads="1"/>
          </p:cNvSpPr>
          <p:nvPr/>
        </p:nvSpPr>
        <p:spPr bwMode="auto">
          <a:xfrm>
            <a:off x="1828800" y="3505200"/>
            <a:ext cx="4724400" cy="762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Text Box 8"/>
          <p:cNvSpPr txBox="1">
            <a:spLocks noChangeArrowheads="1"/>
          </p:cNvSpPr>
          <p:nvPr/>
        </p:nvSpPr>
        <p:spPr bwMode="auto">
          <a:xfrm>
            <a:off x="7010400" y="3364671"/>
            <a:ext cx="1981200" cy="978729"/>
          </a:xfrm>
          <a:prstGeom prst="rect">
            <a:avLst/>
          </a:prstGeom>
          <a:solidFill>
            <a:schemeClr val="bg1"/>
          </a:solidFill>
          <a:ln w="38100">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50000"/>
              </a:spcBef>
            </a:pPr>
            <a:r>
              <a:rPr lang="en-US" altLang="en-US" b="1" i="1" dirty="0">
                <a:solidFill>
                  <a:srgbClr val="006600"/>
                </a:solidFill>
                <a:latin typeface="Calibri" panose="020F0502020204030204" pitchFamily="34" charset="0"/>
                <a:cs typeface="Calibri" panose="020F0502020204030204" pitchFamily="34" charset="0"/>
              </a:rPr>
              <a:t>The emphasis &amp; turning point</a:t>
            </a:r>
          </a:p>
        </p:txBody>
      </p:sp>
    </p:spTree>
    <p:extLst>
      <p:ext uri="{BB962C8B-B14F-4D97-AF65-F5344CB8AC3E}">
        <p14:creationId xmlns:p14="http://schemas.microsoft.com/office/powerpoint/2010/main" val="305875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228600" y="228600"/>
            <a:ext cx="8686800" cy="5943600"/>
          </a:xfrm>
        </p:spPr>
        <p:txBody>
          <a:bodyPr/>
          <a:lstStyle/>
          <a:p>
            <a:pPr marL="0" indent="0" algn="ctr">
              <a:lnSpc>
                <a:spcPct val="90000"/>
              </a:lnSpc>
              <a:buFontTx/>
              <a:buNone/>
            </a:pPr>
            <a:r>
              <a:rPr lang="en-US" altLang="en-US" sz="3600" b="1" dirty="0">
                <a:solidFill>
                  <a:schemeClr val="accent2"/>
                </a:solidFill>
                <a:latin typeface="Calibri" panose="020F0502020204030204" pitchFamily="34" charset="0"/>
                <a:ea typeface="+mj-ea"/>
                <a:cs typeface="Calibri" panose="020F0502020204030204" pitchFamily="34" charset="0"/>
              </a:rPr>
              <a:t>Jesus, the center of Hebrews 12:1-2</a:t>
            </a:r>
          </a:p>
          <a:p>
            <a:pPr marL="0" indent="0" algn="just">
              <a:lnSpc>
                <a:spcPct val="90000"/>
              </a:lnSpc>
              <a:buFontTx/>
              <a:buNone/>
            </a:pPr>
            <a:r>
              <a:rPr lang="en-US" altLang="en-US" baseline="30000" dirty="0">
                <a:latin typeface="Calibri" panose="020F0502020204030204" pitchFamily="34" charset="0"/>
                <a:cs typeface="Calibri" panose="020F0502020204030204" pitchFamily="34" charset="0"/>
              </a:rPr>
              <a:t>1</a:t>
            </a:r>
            <a:r>
              <a:rPr lang="en-US" altLang="en-US"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a:t>
            </a:r>
            <a:r>
              <a:rPr lang="en-US" altLang="en-US" sz="2000"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and let us run with endurance the race that is set before us, </a:t>
            </a:r>
            <a:r>
              <a:rPr lang="en-US" altLang="en-US" baseline="30000" dirty="0">
                <a:latin typeface="Calibri" panose="020F0502020204030204" pitchFamily="34" charset="0"/>
                <a:cs typeface="Calibri" panose="020F0502020204030204" pitchFamily="34" charset="0"/>
              </a:rPr>
              <a:t>2</a:t>
            </a:r>
            <a:r>
              <a:rPr lang="en-US" altLang="en-US" dirty="0">
                <a:latin typeface="Calibri" panose="020F0502020204030204" pitchFamily="34" charset="0"/>
                <a:cs typeface="Calibri" panose="020F0502020204030204" pitchFamily="34" charset="0"/>
              </a:rPr>
              <a:t> fixing our eyes on</a:t>
            </a:r>
          </a:p>
          <a:p>
            <a:pPr marL="0" indent="0" algn="just">
              <a:lnSpc>
                <a:spcPct val="90000"/>
              </a:lnSpc>
              <a:buFontTx/>
              <a:buNone/>
            </a:pPr>
            <a:r>
              <a:rPr lang="en-US" altLang="en-US" sz="800" dirty="0">
                <a:latin typeface="Calibri" panose="020F0502020204030204" pitchFamily="34" charset="0"/>
                <a:cs typeface="Calibri" panose="020F0502020204030204" pitchFamily="34" charset="0"/>
              </a:rPr>
              <a:t> </a:t>
            </a:r>
          </a:p>
          <a:p>
            <a:pPr marL="0" indent="0" algn="ctr">
              <a:lnSpc>
                <a:spcPct val="90000"/>
              </a:lnSpc>
              <a:buFontTx/>
              <a:buNone/>
            </a:pPr>
            <a:r>
              <a:rPr lang="en-US" altLang="en-US" sz="3600" b="1" dirty="0">
                <a:solidFill>
                  <a:schemeClr val="accent2"/>
                </a:solidFill>
                <a:latin typeface="Calibri" panose="020F0502020204030204" pitchFamily="34" charset="0"/>
                <a:ea typeface="+mj-ea"/>
                <a:cs typeface="Calibri" panose="020F0502020204030204" pitchFamily="34" charset="0"/>
              </a:rPr>
              <a:t>Jesus,</a:t>
            </a:r>
          </a:p>
          <a:p>
            <a:pPr marL="0" indent="0" algn="just">
              <a:lnSpc>
                <a:spcPct val="90000"/>
              </a:lnSpc>
              <a:buFontTx/>
              <a:buNone/>
            </a:pPr>
            <a:r>
              <a:rPr lang="en-US" altLang="en-US" sz="800" dirty="0">
                <a:solidFill>
                  <a:schemeClr val="accent2"/>
                </a:solidFill>
                <a:latin typeface="Calibri" panose="020F0502020204030204" pitchFamily="34" charset="0"/>
                <a:cs typeface="Calibri" panose="020F0502020204030204" pitchFamily="34" charset="0"/>
              </a:rPr>
              <a:t> </a:t>
            </a:r>
          </a:p>
          <a:p>
            <a:pPr marL="0" indent="0" algn="just">
              <a:lnSpc>
                <a:spcPct val="90000"/>
              </a:lnSpc>
              <a:buFontTx/>
              <a:buNone/>
            </a:pPr>
            <a:r>
              <a:rPr lang="en-US" altLang="en-US" b="1" dirty="0">
                <a:solidFill>
                  <a:schemeClr val="accent2"/>
                </a:solidFill>
                <a:latin typeface="Calibri" panose="020F0502020204030204" pitchFamily="34" charset="0"/>
                <a:ea typeface="+mj-ea"/>
                <a:cs typeface="Calibri" panose="020F0502020204030204" pitchFamily="34" charset="0"/>
              </a:rPr>
              <a:t>the author and </a:t>
            </a:r>
            <a:r>
              <a:rPr lang="en-US" altLang="en-US" b="1" dirty="0" err="1">
                <a:solidFill>
                  <a:schemeClr val="accent2"/>
                </a:solidFill>
                <a:latin typeface="Calibri" panose="020F0502020204030204" pitchFamily="34" charset="0"/>
                <a:ea typeface="+mj-ea"/>
                <a:cs typeface="Calibri" panose="020F0502020204030204" pitchFamily="34" charset="0"/>
              </a:rPr>
              <a:t>perfecter</a:t>
            </a:r>
            <a:r>
              <a:rPr lang="en-US" altLang="en-US" b="1" dirty="0">
                <a:solidFill>
                  <a:schemeClr val="accent2"/>
                </a:solidFill>
                <a:latin typeface="Calibri" panose="020F0502020204030204" pitchFamily="34" charset="0"/>
                <a:ea typeface="+mj-ea"/>
                <a:cs typeface="Calibri" panose="020F0502020204030204" pitchFamily="34" charset="0"/>
              </a:rPr>
              <a:t> of faith, who for the joy set before Him endured the cross, despising the shame, and has sat down at the right hand of the throne of God.</a:t>
            </a:r>
          </a:p>
        </p:txBody>
      </p:sp>
      <p:sp>
        <p:nvSpPr>
          <p:cNvPr id="8195" name="Rectangle 3"/>
          <p:cNvSpPr>
            <a:spLocks noChangeArrowheads="1"/>
          </p:cNvSpPr>
          <p:nvPr/>
        </p:nvSpPr>
        <p:spPr bwMode="auto">
          <a:xfrm>
            <a:off x="3810000" y="3200400"/>
            <a:ext cx="1447800" cy="685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520033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A0C6-C5CD-4C0B-9FD7-4F30D5F1C998}"/>
              </a:ext>
            </a:extLst>
          </p:cNvPr>
          <p:cNvSpPr>
            <a:spLocks noGrp="1"/>
          </p:cNvSpPr>
          <p:nvPr>
            <p:ph type="title"/>
          </p:nvPr>
        </p:nvSpPr>
        <p:spPr>
          <a:xfrm>
            <a:off x="685800" y="228600"/>
            <a:ext cx="7772400" cy="1143000"/>
          </a:xfrm>
        </p:spPr>
        <p:txBody>
          <a:bodyPr/>
          <a:lstStyle/>
          <a:p>
            <a:r>
              <a:rPr lang="en-US" sz="4000" dirty="0"/>
              <a:t>Outline</a:t>
            </a:r>
          </a:p>
        </p:txBody>
      </p:sp>
      <p:sp>
        <p:nvSpPr>
          <p:cNvPr id="4" name="Content Placeholder 3">
            <a:extLst>
              <a:ext uri="{FF2B5EF4-FFF2-40B4-BE49-F238E27FC236}">
                <a16:creationId xmlns:a16="http://schemas.microsoft.com/office/drawing/2014/main" id="{84048BDF-D32F-4968-A392-00D2DFD34D8E}"/>
              </a:ext>
            </a:extLst>
          </p:cNvPr>
          <p:cNvSpPr>
            <a:spLocks noGrp="1"/>
          </p:cNvSpPr>
          <p:nvPr>
            <p:ph sz="half" idx="2"/>
          </p:nvPr>
        </p:nvSpPr>
        <p:spPr>
          <a:xfrm>
            <a:off x="457200" y="1143000"/>
            <a:ext cx="8229600" cy="4953000"/>
          </a:xfrm>
        </p:spPr>
        <p:txBody>
          <a:bodyPr/>
          <a:lstStyle/>
          <a:p>
            <a:pPr marL="457200" indent="-457200">
              <a:buFont typeface="+mj-lt"/>
              <a:buAutoNum type="romanUcPeriod"/>
            </a:pPr>
            <a:r>
              <a:rPr lang="en-US" dirty="0"/>
              <a:t>Preliminary Comments</a:t>
            </a:r>
          </a:p>
          <a:p>
            <a:pPr marL="914400" lvl="1" indent="-457200">
              <a:buFont typeface="+mj-lt"/>
              <a:buAutoNum type="alphaUcPeriod"/>
            </a:pPr>
            <a:r>
              <a:rPr lang="en-US" sz="3200" dirty="0"/>
              <a:t>The Book of Hebrews is Special</a:t>
            </a:r>
          </a:p>
          <a:p>
            <a:pPr marL="1371600" lvl="2" indent="-457200">
              <a:buFont typeface="+mj-lt"/>
              <a:buAutoNum type="arabicPeriod"/>
            </a:pPr>
            <a:r>
              <a:rPr lang="en-US" sz="3200" dirty="0"/>
              <a:t>Historical Background Information</a:t>
            </a:r>
          </a:p>
          <a:p>
            <a:pPr marL="1371600" lvl="2" indent="-457200">
              <a:buFont typeface="+mj-lt"/>
              <a:buAutoNum type="arabicPeriod"/>
            </a:pPr>
            <a:r>
              <a:rPr lang="en-US" sz="3200" dirty="0"/>
              <a:t>Functioning Temple in Jerusalem </a:t>
            </a:r>
          </a:p>
          <a:p>
            <a:pPr marL="1371600" lvl="2" indent="-457200">
              <a:buFont typeface="+mj-lt"/>
              <a:buAutoNum type="arabicPeriod"/>
            </a:pPr>
            <a:r>
              <a:rPr lang="en-US" sz="3200" dirty="0"/>
              <a:t>Backdrop of Athletic Competition</a:t>
            </a:r>
          </a:p>
          <a:p>
            <a:pPr marL="914400" lvl="1" indent="-457200">
              <a:buFont typeface="+mj-lt"/>
              <a:buAutoNum type="alphaUcPeriod"/>
            </a:pPr>
            <a:r>
              <a:rPr lang="en-US" sz="3200" dirty="0" err="1"/>
              <a:t>Chiasitic</a:t>
            </a:r>
            <a:r>
              <a:rPr lang="en-US" sz="3200" dirty="0"/>
              <a:t> Pattern</a:t>
            </a:r>
          </a:p>
          <a:p>
            <a:pPr marL="457200" indent="-457200">
              <a:buFont typeface="+mj-lt"/>
              <a:buAutoNum type="romanUcPeriod"/>
            </a:pPr>
            <a:r>
              <a:rPr lang="en-US" b="1" dirty="0"/>
              <a:t>Exposition</a:t>
            </a:r>
          </a:p>
          <a:p>
            <a:pPr marL="457200" indent="-457200">
              <a:buFont typeface="+mj-lt"/>
              <a:buAutoNum type="romanUcPeriod"/>
            </a:pPr>
            <a:r>
              <a:rPr lang="en-US" dirty="0"/>
              <a:t>Conclusion</a:t>
            </a:r>
          </a:p>
        </p:txBody>
      </p:sp>
    </p:spTree>
    <p:extLst>
      <p:ext uri="{BB962C8B-B14F-4D97-AF65-F5344CB8AC3E}">
        <p14:creationId xmlns:p14="http://schemas.microsoft.com/office/powerpoint/2010/main" val="124657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50292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 (NASB95) </a:t>
            </a:r>
          </a:p>
          <a:p>
            <a:pPr marL="0" indent="0" algn="just">
              <a:buNone/>
            </a:pP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a:t>
            </a:r>
            <a:r>
              <a:rPr lang="en-US" b="1" u="sng" dirty="0">
                <a:solidFill>
                  <a:schemeClr val="accent2"/>
                </a:solidFill>
                <a:latin typeface="Calibri" panose="020F0502020204030204" pitchFamily="34" charset="0"/>
                <a:ea typeface="+mj-ea"/>
                <a:cs typeface="Calibri" panose="020F0502020204030204" pitchFamily="34" charset="0"/>
              </a:rPr>
              <a:t>Therefore,</a:t>
            </a:r>
            <a:r>
              <a:rPr lang="en-US" b="1" dirty="0">
                <a:solidFill>
                  <a:schemeClr val="accent2"/>
                </a:solidFill>
                <a:latin typeface="Calibri" panose="020F0502020204030204" pitchFamily="34" charset="0"/>
                <a:ea typeface="+mj-ea"/>
                <a:cs typeface="Calibri" panose="020F0502020204030204" pitchFamily="34" charset="0"/>
              </a:rPr>
              <a:t> </a:t>
            </a:r>
            <a:r>
              <a:rPr lang="en-US" b="1" u="sng" dirty="0">
                <a:solidFill>
                  <a:schemeClr val="accent2"/>
                </a:solidFill>
                <a:latin typeface="Calibri" panose="020F0502020204030204" pitchFamily="34" charset="0"/>
                <a:ea typeface="+mj-ea"/>
                <a:cs typeface="Calibri" panose="020F0502020204030204" pitchFamily="34" charset="0"/>
              </a:rPr>
              <a:t>since</a:t>
            </a:r>
            <a:r>
              <a:rPr lang="en-US" dirty="0">
                <a:latin typeface="Calibri" panose="020F0502020204030204" pitchFamily="34" charset="0"/>
                <a:cs typeface="Calibri" panose="020F0502020204030204" pitchFamily="34" charset="0"/>
              </a:rPr>
              <a:t> we have so great a cloud of witnesses surrounding us, let us also lay aside every encumbrance and the sin which so easily entangles us, and let us run with endurance the race that is set before us, </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fixing our eyes on Jesus,… </a:t>
            </a:r>
          </a:p>
        </p:txBody>
      </p:sp>
      <p:pic>
        <p:nvPicPr>
          <p:cNvPr id="4" name="Picture 6" descr="daniel-lions-pray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6200" y="38862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braham-and-isaac-on-mount-moria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8600" y="3886200"/>
            <a:ext cx="9906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jeremy-noah's-ark-web"/>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00200" y="3898900"/>
            <a:ext cx="22860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rossing%20red%20se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1600" y="3886200"/>
            <a:ext cx="1143000" cy="1141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king-davi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77000" y="3886200"/>
            <a:ext cx="1066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14"/>
          <p:cNvSpPr>
            <a:spLocks noChangeArrowheads="1" noChangeShapeType="1" noTextEdit="1"/>
          </p:cNvSpPr>
          <p:nvPr/>
        </p:nvSpPr>
        <p:spPr bwMode="auto">
          <a:xfrm>
            <a:off x="304800" y="4419600"/>
            <a:ext cx="1647825" cy="4953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by faith...</a:t>
            </a:r>
          </a:p>
        </p:txBody>
      </p:sp>
    </p:spTree>
    <p:extLst>
      <p:ext uri="{BB962C8B-B14F-4D97-AF65-F5344CB8AC3E}">
        <p14:creationId xmlns:p14="http://schemas.microsoft.com/office/powerpoint/2010/main" val="4266564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50292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 (NASB95) </a:t>
            </a:r>
          </a:p>
          <a:p>
            <a:pPr marL="0" indent="0" algn="just">
              <a:buNone/>
            </a:pP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Therefore, since </a:t>
            </a:r>
            <a:r>
              <a:rPr lang="en-US" b="1" u="sng" dirty="0">
                <a:solidFill>
                  <a:schemeClr val="accent2"/>
                </a:solidFill>
                <a:latin typeface="Calibri" panose="020F0502020204030204" pitchFamily="34" charset="0"/>
                <a:ea typeface="+mj-ea"/>
                <a:cs typeface="Calibri" panose="020F0502020204030204" pitchFamily="34" charset="0"/>
              </a:rPr>
              <a:t>we have so great a cloud</a:t>
            </a:r>
            <a:r>
              <a:rPr lang="en-US" dirty="0">
                <a:latin typeface="Calibri" panose="020F0502020204030204" pitchFamily="34" charset="0"/>
                <a:cs typeface="Calibri" panose="020F0502020204030204" pitchFamily="34" charset="0"/>
              </a:rPr>
              <a:t> of witnesses surrounding us, let us also lay aside every encumbrance and the sin which so easily entangles us, and let us run with endurance the race that is set before us, </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fixing our eyes on Jesus,… </a:t>
            </a:r>
          </a:p>
        </p:txBody>
      </p:sp>
      <p:pic>
        <p:nvPicPr>
          <p:cNvPr id="4" name="Picture 6" descr="daniel-lions-pray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6200" y="38862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braham-and-isaac-on-mount-moria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8600" y="3886200"/>
            <a:ext cx="9906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jeremy-noah's-ark-web"/>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00200" y="3898900"/>
            <a:ext cx="22860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rossing%20red%20se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1600" y="3886200"/>
            <a:ext cx="1143000" cy="1141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king-davi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77000" y="3886200"/>
            <a:ext cx="1066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14"/>
          <p:cNvSpPr>
            <a:spLocks noChangeArrowheads="1" noChangeShapeType="1" noTextEdit="1"/>
          </p:cNvSpPr>
          <p:nvPr/>
        </p:nvSpPr>
        <p:spPr bwMode="auto">
          <a:xfrm>
            <a:off x="304800" y="4419600"/>
            <a:ext cx="1647825" cy="4953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by faith...</a:t>
            </a:r>
          </a:p>
        </p:txBody>
      </p:sp>
    </p:spTree>
    <p:extLst>
      <p:ext uri="{BB962C8B-B14F-4D97-AF65-F5344CB8AC3E}">
        <p14:creationId xmlns:p14="http://schemas.microsoft.com/office/powerpoint/2010/main" val="1417569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95400"/>
            <a:ext cx="5537200" cy="3810000"/>
          </a:xfrm>
          <a:prstGeom prst="rect">
            <a:avLst/>
          </a:prstGeom>
        </p:spPr>
      </p:pic>
      <p:sp>
        <p:nvSpPr>
          <p:cNvPr id="113666"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113667" name="Rectangle 3"/>
          <p:cNvSpPr>
            <a:spLocks noGrp="1" noChangeArrowheads="1"/>
          </p:cNvSpPr>
          <p:nvPr>
            <p:ph type="body" sz="half" idx="1"/>
          </p:nvPr>
        </p:nvSpPr>
        <p:spPr>
          <a:xfrm>
            <a:off x="304799" y="1371600"/>
            <a:ext cx="5461001" cy="2819400"/>
          </a:xfrm>
        </p:spPr>
        <p:txBody>
          <a:bodyPr/>
          <a:lstStyle/>
          <a:p>
            <a:pPr marL="0" indent="0" algn="ctr">
              <a:spcBef>
                <a:spcPts val="0"/>
              </a:spcBef>
              <a:spcAft>
                <a:spcPts val="600"/>
              </a:spcAft>
              <a:buNone/>
            </a:pPr>
            <a:r>
              <a:rPr lang="en-US" altLang="en-US" sz="2800" b="1" dirty="0">
                <a:solidFill>
                  <a:srgbClr val="0000CC"/>
                </a:solidFill>
              </a:rPr>
              <a:t>2 Corinthians 3:18 (NASB95)</a:t>
            </a:r>
          </a:p>
          <a:p>
            <a:pPr marL="0" indent="0">
              <a:spcBef>
                <a:spcPts val="0"/>
              </a:spcBef>
              <a:spcAft>
                <a:spcPts val="1200"/>
              </a:spcAft>
              <a:buNone/>
            </a:pPr>
            <a:r>
              <a:rPr lang="en-US" altLang="en-US" sz="2800" dirty="0"/>
              <a:t>“But we all… beholding… the glory of the Lord”</a:t>
            </a:r>
          </a:p>
          <a:p>
            <a:pPr marL="0" indent="0" algn="ctr">
              <a:spcBef>
                <a:spcPts val="0"/>
              </a:spcBef>
              <a:spcAft>
                <a:spcPts val="600"/>
              </a:spcAft>
              <a:buNone/>
            </a:pPr>
            <a:r>
              <a:rPr lang="en-US" altLang="en-US" sz="2800" b="1" dirty="0">
                <a:solidFill>
                  <a:srgbClr val="0000CC"/>
                </a:solidFill>
              </a:rPr>
              <a:t>John 1:14 (NASB95)</a:t>
            </a:r>
          </a:p>
          <a:p>
            <a:pPr marL="0" indent="0">
              <a:spcBef>
                <a:spcPts val="0"/>
              </a:spcBef>
              <a:spcAft>
                <a:spcPts val="1200"/>
              </a:spcAft>
              <a:buNone/>
            </a:pPr>
            <a:r>
              <a:rPr lang="en-US" altLang="en-US" sz="2800" dirty="0"/>
              <a:t>“we saw His glory…full of grace and truth” (cf. 1:1-18)</a:t>
            </a:r>
          </a:p>
        </p:txBody>
      </p:sp>
      <p:pic>
        <p:nvPicPr>
          <p:cNvPr id="113673" name="Picture 9" descr="Transfigur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87" y="1295400"/>
            <a:ext cx="2640013" cy="3809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171700" y="5105400"/>
            <a:ext cx="480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the 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written word of God</a:t>
            </a:r>
          </a:p>
        </p:txBody>
      </p:sp>
    </p:spTree>
    <p:extLst>
      <p:ext uri="{BB962C8B-B14F-4D97-AF65-F5344CB8AC3E}">
        <p14:creationId xmlns:p14="http://schemas.microsoft.com/office/powerpoint/2010/main" val="37906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50292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 (NASB95) </a:t>
            </a:r>
          </a:p>
          <a:p>
            <a:pPr marL="0" indent="0" algn="just">
              <a:buNone/>
            </a:pP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Therefore, since we have so great a cloud of </a:t>
            </a:r>
            <a:r>
              <a:rPr lang="en-US" b="1" u="sng" dirty="0">
                <a:solidFill>
                  <a:schemeClr val="accent2"/>
                </a:solidFill>
                <a:latin typeface="Calibri" panose="020F0502020204030204" pitchFamily="34" charset="0"/>
                <a:ea typeface="+mj-ea"/>
                <a:cs typeface="Calibri" panose="020F0502020204030204" pitchFamily="34" charset="0"/>
              </a:rPr>
              <a:t>witnesses surrounding us</a:t>
            </a:r>
            <a:r>
              <a:rPr lang="en-US" dirty="0">
                <a:latin typeface="Calibri" panose="020F0502020204030204" pitchFamily="34" charset="0"/>
                <a:cs typeface="Calibri" panose="020F0502020204030204" pitchFamily="34" charset="0"/>
              </a:rPr>
              <a:t>, let us also lay aside every encumbrance and the sin which so easily entangles us, and let us run with endurance the race that is set before us, </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fixing our eyes on </a:t>
            </a:r>
            <a:r>
              <a:rPr lang="en-US" b="1" dirty="0">
                <a:solidFill>
                  <a:schemeClr val="accent2"/>
                </a:solidFill>
                <a:latin typeface="Calibri" panose="020F0502020204030204" pitchFamily="34" charset="0"/>
                <a:ea typeface="+mj-ea"/>
                <a:cs typeface="Calibri" panose="020F0502020204030204" pitchFamily="34" charset="0"/>
              </a:rPr>
              <a:t>Jesus</a:t>
            </a:r>
            <a:r>
              <a:rPr lang="en-US" dirty="0">
                <a:latin typeface="Calibri" panose="020F0502020204030204" pitchFamily="34" charset="0"/>
                <a:cs typeface="Calibri" panose="020F0502020204030204" pitchFamily="34" charset="0"/>
              </a:rPr>
              <a:t>,… </a:t>
            </a:r>
          </a:p>
        </p:txBody>
      </p:sp>
      <p:pic>
        <p:nvPicPr>
          <p:cNvPr id="4" name="Picture 5" descr="hand with six fing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183" y="3962400"/>
            <a:ext cx="12361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pdep06907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89582" y="3964126"/>
            <a:ext cx="2087217" cy="1377812"/>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9" descr="bk3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00838" y="3962400"/>
            <a:ext cx="12349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testif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7234" y="3962400"/>
            <a:ext cx="13119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88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50292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 (NASB95) </a:t>
            </a:r>
          </a:p>
          <a:p>
            <a:pPr marL="0" indent="0" algn="just">
              <a:buNone/>
            </a:pPr>
            <a:r>
              <a:rPr lang="en-US" sz="3000" baseline="30000" dirty="0">
                <a:latin typeface="Calibri" panose="020F0502020204030204" pitchFamily="34" charset="0"/>
                <a:cs typeface="Calibri" panose="020F0502020204030204" pitchFamily="34" charset="0"/>
              </a:rPr>
              <a:t>1</a:t>
            </a:r>
            <a:r>
              <a:rPr lang="en-US" sz="3000" dirty="0">
                <a:latin typeface="Calibri" panose="020F0502020204030204" pitchFamily="34" charset="0"/>
                <a:cs typeface="Calibri" panose="020F0502020204030204" pitchFamily="34" charset="0"/>
              </a:rPr>
              <a:t> Therefore, since we have so great a cloud of witnesses surrounding us, </a:t>
            </a:r>
            <a:r>
              <a:rPr lang="en-US" sz="3000" b="1" u="sng" dirty="0">
                <a:solidFill>
                  <a:schemeClr val="accent2"/>
                </a:solidFill>
                <a:latin typeface="Calibri" panose="020F0502020204030204" pitchFamily="34" charset="0"/>
                <a:ea typeface="+mj-ea"/>
                <a:cs typeface="Calibri" panose="020F0502020204030204" pitchFamily="34" charset="0"/>
              </a:rPr>
              <a:t>let us</a:t>
            </a:r>
            <a:r>
              <a:rPr lang="en-US" sz="3000" dirty="0">
                <a:latin typeface="Calibri" panose="020F0502020204030204" pitchFamily="34" charset="0"/>
                <a:cs typeface="Calibri" panose="020F0502020204030204" pitchFamily="34" charset="0"/>
              </a:rPr>
              <a:t> also </a:t>
            </a:r>
            <a:r>
              <a:rPr lang="en-US" sz="3000" b="1" u="sng" dirty="0">
                <a:solidFill>
                  <a:schemeClr val="accent2"/>
                </a:solidFill>
                <a:latin typeface="Calibri" panose="020F0502020204030204" pitchFamily="34" charset="0"/>
                <a:ea typeface="+mj-ea"/>
                <a:cs typeface="Calibri" panose="020F0502020204030204" pitchFamily="34" charset="0"/>
              </a:rPr>
              <a:t>lay aside</a:t>
            </a:r>
            <a:r>
              <a:rPr lang="en-US" sz="3000" dirty="0">
                <a:latin typeface="Calibri" panose="020F0502020204030204" pitchFamily="34" charset="0"/>
                <a:cs typeface="Calibri" panose="020F0502020204030204" pitchFamily="34" charset="0"/>
              </a:rPr>
              <a:t> every encumbrance and the sin which so easily entangles us, and let us run with endurance the race that is set before us, </a:t>
            </a: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fixing our eyes on </a:t>
            </a:r>
            <a:r>
              <a:rPr lang="en-US" sz="3000" b="1" dirty="0">
                <a:solidFill>
                  <a:schemeClr val="accent2"/>
                </a:solidFill>
                <a:latin typeface="Calibri" panose="020F0502020204030204" pitchFamily="34" charset="0"/>
                <a:ea typeface="+mj-ea"/>
                <a:cs typeface="Calibri" panose="020F0502020204030204" pitchFamily="34" charset="0"/>
              </a:rPr>
              <a:t>Jesus</a:t>
            </a:r>
            <a:r>
              <a:rPr lang="en-US" sz="3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83912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3826"/>
            <a:ext cx="8779001" cy="6590347"/>
          </a:xfrm>
          <a:prstGeom prst="rect">
            <a:avLst/>
          </a:prstGeom>
        </p:spPr>
      </p:pic>
      <p:pic>
        <p:nvPicPr>
          <p:cNvPr id="95242" name="Picture 10" descr="Stone Stephen Saul Rock Marty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3263" y="3611880"/>
            <a:ext cx="2007367" cy="1645920"/>
          </a:xfrm>
          <a:prstGeom prst="rect">
            <a:avLst/>
          </a:prstGeom>
          <a:noFill/>
          <a:extLst>
            <a:ext uri="{909E8E84-426E-40DD-AFC4-6F175D3DCCD1}">
              <a14:hiddenFill xmlns:a14="http://schemas.microsoft.com/office/drawing/2010/main">
                <a:solidFill>
                  <a:srgbClr val="FFFFFF"/>
                </a:solidFill>
              </a14:hiddenFill>
            </a:ext>
          </a:extLst>
        </p:spPr>
      </p:pic>
      <p:sp>
        <p:nvSpPr>
          <p:cNvPr id="95245" name="Text Box 13"/>
          <p:cNvSpPr txBox="1">
            <a:spLocks noChangeArrowheads="1"/>
          </p:cNvSpPr>
          <p:nvPr/>
        </p:nvSpPr>
        <p:spPr bwMode="auto">
          <a:xfrm>
            <a:off x="228600" y="304800"/>
            <a:ext cx="8686800"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spcBef>
                <a:spcPts val="0"/>
              </a:spcBef>
              <a:spcAft>
                <a:spcPts val="1200"/>
              </a:spcAft>
            </a:pPr>
            <a:r>
              <a:rPr lang="en-US" sz="3600" b="1" dirty="0">
                <a:solidFill>
                  <a:schemeClr val="accent2"/>
                </a:solidFill>
                <a:latin typeface="Calibri" panose="020F0502020204030204" pitchFamily="34" charset="0"/>
                <a:ea typeface="+mj-ea"/>
                <a:cs typeface="Times New Roman" panose="02020603050405020304" pitchFamily="18" charset="0"/>
              </a:rPr>
              <a:t>Acts 7:57–58 (NASB95) </a:t>
            </a:r>
          </a:p>
          <a:p>
            <a:pPr marL="0" marR="0" algn="just">
              <a:spcBef>
                <a:spcPts val="0"/>
              </a:spcBef>
              <a:spcAft>
                <a:spcPts val="1000"/>
              </a:spcAft>
            </a:pPr>
            <a:r>
              <a:rPr lang="en-US" sz="2800" baseline="30000" dirty="0">
                <a:latin typeface="Calibri" panose="020F0502020204030204" pitchFamily="34" charset="0"/>
              </a:rPr>
              <a:t>57</a:t>
            </a:r>
            <a:r>
              <a:rPr lang="en-US" sz="2800" dirty="0">
                <a:latin typeface="Calibri" panose="020F0502020204030204" pitchFamily="34" charset="0"/>
              </a:rPr>
              <a:t> But they cried out with a loud voice, and covered their ears and rushed at him with one impulse. </a:t>
            </a:r>
            <a:r>
              <a:rPr lang="en-US" sz="2800" baseline="30000" dirty="0">
                <a:latin typeface="Calibri" panose="020F0502020204030204" pitchFamily="34" charset="0"/>
              </a:rPr>
              <a:t>58</a:t>
            </a:r>
            <a:r>
              <a:rPr lang="en-US" sz="2800" dirty="0">
                <a:latin typeface="Calibri" panose="020F0502020204030204" pitchFamily="34" charset="0"/>
              </a:rPr>
              <a:t> When they had driven him out of the city, they </a:t>
            </a:r>
            <a:r>
              <a:rPr lang="en-US" sz="2800" i="1" dirty="0">
                <a:latin typeface="Calibri" panose="020F0502020204030204" pitchFamily="34" charset="0"/>
              </a:rPr>
              <a:t>began</a:t>
            </a:r>
            <a:r>
              <a:rPr lang="en-US" sz="2800" dirty="0">
                <a:latin typeface="Calibri" panose="020F0502020204030204" pitchFamily="34" charset="0"/>
              </a:rPr>
              <a:t> stoning </a:t>
            </a:r>
            <a:r>
              <a:rPr lang="en-US" sz="2800" i="1" dirty="0">
                <a:latin typeface="Calibri" panose="020F0502020204030204" pitchFamily="34" charset="0"/>
              </a:rPr>
              <a:t>him;</a:t>
            </a:r>
            <a:r>
              <a:rPr lang="en-US" sz="2800" dirty="0">
                <a:latin typeface="Calibri" panose="020F0502020204030204" pitchFamily="34" charset="0"/>
              </a:rPr>
              <a:t> and the witnesses </a:t>
            </a:r>
            <a:r>
              <a:rPr lang="en-US" sz="2800" b="1" u="sng" dirty="0">
                <a:solidFill>
                  <a:schemeClr val="accent2"/>
                </a:solidFill>
                <a:latin typeface="Calibri" panose="020F0502020204030204" pitchFamily="34" charset="0"/>
                <a:ea typeface="+mj-ea"/>
                <a:cs typeface="Calibri" panose="020F0502020204030204" pitchFamily="34" charset="0"/>
              </a:rPr>
              <a:t>laid aside</a:t>
            </a:r>
            <a:r>
              <a:rPr lang="en-US" sz="2800" dirty="0">
                <a:latin typeface="Calibri" panose="020F0502020204030204" pitchFamily="34" charset="0"/>
              </a:rPr>
              <a:t> their robes at the feet of a young man named Saul </a:t>
            </a:r>
            <a:r>
              <a:rPr lang="en-US" sz="2800" dirty="0">
                <a:latin typeface="Calibri" panose="020F0502020204030204" pitchFamily="34" charset="0"/>
                <a:cs typeface="Calibri" panose="020F0502020204030204" pitchFamily="34" charset="0"/>
              </a:rPr>
              <a:t>(cf. Rom. 13:12; Eph. 4:22, 25; Col. 3:8; Jam. 1:21; 1 Peter 2:1)</a:t>
            </a:r>
            <a:r>
              <a:rPr lang="en-US" sz="2800" dirty="0">
                <a:latin typeface="Calibri" panose="020F0502020204030204" pitchFamily="34" charset="0"/>
              </a:rPr>
              <a:t>. </a:t>
            </a:r>
            <a:endParaRPr lang="en-US" sz="2800" dirty="0">
              <a:effectLst/>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32004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 (NASB95) </a:t>
            </a:r>
          </a:p>
          <a:p>
            <a:pPr marL="0" indent="0" algn="just">
              <a:buNone/>
            </a:pPr>
            <a:r>
              <a:rPr lang="en-US" sz="3000" baseline="30000" dirty="0">
                <a:latin typeface="Calibri" panose="020F0502020204030204" pitchFamily="34" charset="0"/>
                <a:cs typeface="Calibri" panose="020F0502020204030204" pitchFamily="34" charset="0"/>
              </a:rPr>
              <a:t>1</a:t>
            </a:r>
            <a:r>
              <a:rPr lang="en-US" sz="3000" dirty="0">
                <a:latin typeface="Calibri" panose="020F0502020204030204" pitchFamily="34" charset="0"/>
                <a:cs typeface="Calibri" panose="020F0502020204030204" pitchFamily="34" charset="0"/>
              </a:rPr>
              <a:t> Therefore, since we have so great a cloud of witnesses surrounding us, let us also lay aside </a:t>
            </a:r>
            <a:r>
              <a:rPr lang="en-US" sz="3000" b="1" u="sng" dirty="0">
                <a:solidFill>
                  <a:schemeClr val="accent2"/>
                </a:solidFill>
                <a:latin typeface="Calibri" panose="020F0502020204030204" pitchFamily="34" charset="0"/>
                <a:ea typeface="+mj-ea"/>
                <a:cs typeface="Calibri" panose="020F0502020204030204" pitchFamily="34" charset="0"/>
              </a:rPr>
              <a:t>every encumbrance and the sin which so easily entangles us</a:t>
            </a:r>
            <a:r>
              <a:rPr lang="en-US" sz="3000" dirty="0">
                <a:latin typeface="Calibri" panose="020F0502020204030204" pitchFamily="34" charset="0"/>
                <a:cs typeface="Calibri" panose="020F0502020204030204" pitchFamily="34" charset="0"/>
              </a:rPr>
              <a:t>, and let us run with endurance the race that is set before us, </a:t>
            </a: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fixing our eyes on </a:t>
            </a:r>
            <a:r>
              <a:rPr lang="en-US" sz="3000" b="1" dirty="0">
                <a:solidFill>
                  <a:schemeClr val="accent2"/>
                </a:solidFill>
                <a:latin typeface="Calibri" panose="020F0502020204030204" pitchFamily="34" charset="0"/>
                <a:ea typeface="+mj-ea"/>
                <a:cs typeface="Calibri" panose="020F0502020204030204" pitchFamily="34" charset="0"/>
              </a:rPr>
              <a:t>Jesus</a:t>
            </a:r>
            <a:r>
              <a:rPr lang="en-US" sz="3000"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0239" y="3401414"/>
            <a:ext cx="2243522" cy="1780186"/>
          </a:xfrm>
          <a:prstGeom prst="rect">
            <a:avLst/>
          </a:prstGeom>
        </p:spPr>
      </p:pic>
    </p:spTree>
    <p:extLst>
      <p:ext uri="{BB962C8B-B14F-4D97-AF65-F5344CB8AC3E}">
        <p14:creationId xmlns:p14="http://schemas.microsoft.com/office/powerpoint/2010/main" val="2302529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32004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 (NASB95) </a:t>
            </a:r>
          </a:p>
          <a:p>
            <a:pPr marL="0" indent="0" algn="just">
              <a:buNone/>
            </a:pPr>
            <a:r>
              <a:rPr lang="en-US" sz="3000" baseline="30000" dirty="0">
                <a:latin typeface="Calibri" panose="020F0502020204030204" pitchFamily="34" charset="0"/>
                <a:cs typeface="Calibri" panose="020F0502020204030204" pitchFamily="34" charset="0"/>
              </a:rPr>
              <a:t>1</a:t>
            </a:r>
            <a:r>
              <a:rPr lang="en-US" sz="3000"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 and </a:t>
            </a:r>
            <a:r>
              <a:rPr lang="en-US" sz="3000" b="1" u="sng" dirty="0">
                <a:solidFill>
                  <a:schemeClr val="accent2"/>
                </a:solidFill>
                <a:latin typeface="Calibri" panose="020F0502020204030204" pitchFamily="34" charset="0"/>
                <a:ea typeface="+mj-ea"/>
                <a:cs typeface="Calibri" panose="020F0502020204030204" pitchFamily="34" charset="0"/>
              </a:rPr>
              <a:t>let us run with endurance the race that is set before us</a:t>
            </a:r>
            <a:r>
              <a:rPr lang="en-US" sz="3000" dirty="0">
                <a:latin typeface="Calibri" panose="020F0502020204030204" pitchFamily="34" charset="0"/>
                <a:cs typeface="Calibri" panose="020F0502020204030204" pitchFamily="34" charset="0"/>
              </a:rPr>
              <a:t>, </a:t>
            </a: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fixing our eyes on </a:t>
            </a:r>
            <a:r>
              <a:rPr lang="en-US" sz="3000" b="1" dirty="0">
                <a:solidFill>
                  <a:schemeClr val="accent2"/>
                </a:solidFill>
                <a:latin typeface="Calibri" panose="020F0502020204030204" pitchFamily="34" charset="0"/>
                <a:ea typeface="+mj-ea"/>
                <a:cs typeface="Calibri" panose="020F0502020204030204" pitchFamily="34" charset="0"/>
              </a:rPr>
              <a:t>Jesus</a:t>
            </a:r>
            <a:r>
              <a:rPr lang="en-US" sz="30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A54E247E-D31D-441B-8993-2CAEC0B50494}"/>
              </a:ext>
            </a:extLst>
          </p:cNvPr>
          <p:cNvPicPr>
            <a:picLocks noChangeAspect="1"/>
          </p:cNvPicPr>
          <p:nvPr/>
        </p:nvPicPr>
        <p:blipFill>
          <a:blip r:embed="rId4"/>
          <a:stretch>
            <a:fillRect/>
          </a:stretch>
        </p:blipFill>
        <p:spPr>
          <a:xfrm>
            <a:off x="1295400" y="3428999"/>
            <a:ext cx="1786352" cy="1828800"/>
          </a:xfrm>
          <a:prstGeom prst="rect">
            <a:avLst/>
          </a:prstGeom>
        </p:spPr>
      </p:pic>
      <p:pic>
        <p:nvPicPr>
          <p:cNvPr id="5" name="Picture 4">
            <a:extLst>
              <a:ext uri="{FF2B5EF4-FFF2-40B4-BE49-F238E27FC236}">
                <a16:creationId xmlns:a16="http://schemas.microsoft.com/office/drawing/2014/main" id="{FB9FAA45-E46A-41EE-82F3-38C5195B693A}"/>
              </a:ext>
            </a:extLst>
          </p:cNvPr>
          <p:cNvPicPr>
            <a:picLocks noChangeAspect="1"/>
          </p:cNvPicPr>
          <p:nvPr/>
        </p:nvPicPr>
        <p:blipFill>
          <a:blip r:embed="rId5"/>
          <a:stretch>
            <a:fillRect/>
          </a:stretch>
        </p:blipFill>
        <p:spPr>
          <a:xfrm>
            <a:off x="6019800" y="3428999"/>
            <a:ext cx="1786352" cy="1828800"/>
          </a:xfrm>
          <a:prstGeom prst="rect">
            <a:avLst/>
          </a:prstGeom>
        </p:spPr>
      </p:pic>
    </p:spTree>
    <p:extLst>
      <p:ext uri="{BB962C8B-B14F-4D97-AF65-F5344CB8AC3E}">
        <p14:creationId xmlns:p14="http://schemas.microsoft.com/office/powerpoint/2010/main" val="3404417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32004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 (NASB95) </a:t>
            </a:r>
          </a:p>
          <a:p>
            <a:pPr marL="0" indent="0" algn="just">
              <a:buNone/>
            </a:pPr>
            <a:r>
              <a:rPr lang="en-US" sz="3000" baseline="30000" dirty="0">
                <a:latin typeface="Calibri" panose="020F0502020204030204" pitchFamily="34" charset="0"/>
                <a:cs typeface="Calibri" panose="020F0502020204030204" pitchFamily="34" charset="0"/>
              </a:rPr>
              <a:t>1</a:t>
            </a:r>
            <a:r>
              <a:rPr lang="en-US" sz="3000"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 and let us run with endurance the race that is set before us, </a:t>
            </a: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u="sng" dirty="0">
                <a:solidFill>
                  <a:schemeClr val="accent2"/>
                </a:solidFill>
                <a:latin typeface="Calibri" panose="020F0502020204030204" pitchFamily="34" charset="0"/>
                <a:ea typeface="+mj-ea"/>
                <a:cs typeface="Calibri" panose="020F0502020204030204" pitchFamily="34" charset="0"/>
              </a:rPr>
              <a:t>fixing our eyes</a:t>
            </a:r>
            <a:r>
              <a:rPr lang="en-US" sz="3000" dirty="0">
                <a:latin typeface="Calibri" panose="020F0502020204030204" pitchFamily="34" charset="0"/>
                <a:cs typeface="Calibri" panose="020F0502020204030204" pitchFamily="34" charset="0"/>
              </a:rPr>
              <a:t> on </a:t>
            </a:r>
            <a:r>
              <a:rPr lang="en-US" sz="3000" b="1" dirty="0">
                <a:solidFill>
                  <a:schemeClr val="accent2"/>
                </a:solidFill>
                <a:latin typeface="Calibri" panose="020F0502020204030204" pitchFamily="34" charset="0"/>
                <a:ea typeface="+mj-ea"/>
                <a:cs typeface="Calibri" panose="020F0502020204030204" pitchFamily="34" charset="0"/>
              </a:rPr>
              <a:t>Jesus</a:t>
            </a:r>
            <a:r>
              <a:rPr lang="en-US" sz="3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5330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32004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Philippians 3:12-14 (NASB95) </a:t>
            </a:r>
          </a:p>
          <a:p>
            <a:pPr marL="0" marR="0" indent="0" algn="just">
              <a:spcBef>
                <a:spcPts val="0"/>
              </a:spcBef>
              <a:spcAft>
                <a:spcPts val="1000"/>
              </a:spcAft>
              <a:buNone/>
            </a:pPr>
            <a:r>
              <a:rPr lang="en-US" baseline="30000" dirty="0">
                <a:latin typeface="Calibri" panose="020F0502020204030204" pitchFamily="34" charset="0"/>
              </a:rPr>
              <a:t>12</a:t>
            </a:r>
            <a:r>
              <a:rPr lang="en-US" dirty="0">
                <a:latin typeface="Calibri" panose="020F0502020204030204" pitchFamily="34" charset="0"/>
              </a:rPr>
              <a:t> Not that I have already obtained </a:t>
            </a:r>
            <a:r>
              <a:rPr lang="en-US" i="1" dirty="0">
                <a:latin typeface="Calibri" panose="020F0502020204030204" pitchFamily="34" charset="0"/>
              </a:rPr>
              <a:t>it</a:t>
            </a:r>
            <a:r>
              <a:rPr lang="en-US" dirty="0">
                <a:latin typeface="Calibri" panose="020F0502020204030204" pitchFamily="34" charset="0"/>
              </a:rPr>
              <a:t> or have already become perfect, but I press on so that I may </a:t>
            </a:r>
            <a:r>
              <a:rPr lang="en-US" b="1" u="sng" dirty="0">
                <a:solidFill>
                  <a:schemeClr val="accent2"/>
                </a:solidFill>
                <a:latin typeface="Calibri" panose="020F0502020204030204" pitchFamily="34" charset="0"/>
                <a:ea typeface="+mj-ea"/>
                <a:cs typeface="Times New Roman" panose="02020603050405020304" pitchFamily="18" charset="0"/>
              </a:rPr>
              <a:t>lay hold of</a:t>
            </a:r>
            <a:r>
              <a:rPr lang="en-US" dirty="0">
                <a:latin typeface="Calibri" panose="020F0502020204030204" pitchFamily="34" charset="0"/>
              </a:rPr>
              <a:t> that for which also I was </a:t>
            </a:r>
            <a:r>
              <a:rPr lang="en-US" b="1" u="sng" dirty="0">
                <a:solidFill>
                  <a:schemeClr val="accent2"/>
                </a:solidFill>
                <a:latin typeface="Calibri" panose="020F0502020204030204" pitchFamily="34" charset="0"/>
                <a:ea typeface="+mj-ea"/>
                <a:cs typeface="Times New Roman" panose="02020603050405020304" pitchFamily="18" charset="0"/>
              </a:rPr>
              <a:t>laid hold of</a:t>
            </a:r>
            <a:r>
              <a:rPr lang="en-US" dirty="0">
                <a:latin typeface="Calibri" panose="020F0502020204030204" pitchFamily="34" charset="0"/>
              </a:rPr>
              <a:t> by Christ Jesus. </a:t>
            </a:r>
            <a:r>
              <a:rPr lang="en-US" baseline="30000" dirty="0">
                <a:latin typeface="Calibri" panose="020F0502020204030204" pitchFamily="34" charset="0"/>
              </a:rPr>
              <a:t>13</a:t>
            </a:r>
            <a:r>
              <a:rPr lang="en-US" dirty="0">
                <a:latin typeface="Calibri" panose="020F0502020204030204" pitchFamily="34" charset="0"/>
              </a:rPr>
              <a:t> Brethren, I do not regard myself as having </a:t>
            </a:r>
            <a:r>
              <a:rPr lang="en-US" b="1" u="sng" dirty="0">
                <a:solidFill>
                  <a:schemeClr val="accent2"/>
                </a:solidFill>
                <a:latin typeface="Calibri" panose="020F0502020204030204" pitchFamily="34" charset="0"/>
                <a:ea typeface="+mj-ea"/>
                <a:cs typeface="Times New Roman" panose="02020603050405020304" pitchFamily="18" charset="0"/>
              </a:rPr>
              <a:t>laid hold of</a:t>
            </a:r>
            <a:r>
              <a:rPr lang="en-US" dirty="0">
                <a:latin typeface="Calibri" panose="020F0502020204030204" pitchFamily="34" charset="0"/>
              </a:rPr>
              <a:t> </a:t>
            </a:r>
            <a:r>
              <a:rPr lang="en-US" i="1" dirty="0">
                <a:latin typeface="Calibri" panose="020F0502020204030204" pitchFamily="34" charset="0"/>
              </a:rPr>
              <a:t>it</a:t>
            </a:r>
            <a:r>
              <a:rPr lang="en-US" dirty="0">
                <a:latin typeface="Calibri" panose="020F0502020204030204" pitchFamily="34" charset="0"/>
              </a:rPr>
              <a:t> yet; but one thing </a:t>
            </a:r>
            <a:r>
              <a:rPr lang="en-US" i="1" dirty="0">
                <a:latin typeface="Calibri" panose="020F0502020204030204" pitchFamily="34" charset="0"/>
              </a:rPr>
              <a:t>I do:</a:t>
            </a:r>
            <a:r>
              <a:rPr lang="en-US" dirty="0">
                <a:latin typeface="Calibri" panose="020F0502020204030204" pitchFamily="34" charset="0"/>
              </a:rPr>
              <a:t> forgetting what </a:t>
            </a:r>
            <a:r>
              <a:rPr lang="en-US" i="1" dirty="0">
                <a:latin typeface="Calibri" panose="020F0502020204030204" pitchFamily="34" charset="0"/>
              </a:rPr>
              <a:t>lies</a:t>
            </a:r>
            <a:r>
              <a:rPr lang="en-US" dirty="0">
                <a:latin typeface="Calibri" panose="020F0502020204030204" pitchFamily="34" charset="0"/>
              </a:rPr>
              <a:t> behind and reaching forward to what </a:t>
            </a:r>
            <a:r>
              <a:rPr lang="en-US" i="1" dirty="0">
                <a:latin typeface="Calibri" panose="020F0502020204030204" pitchFamily="34" charset="0"/>
              </a:rPr>
              <a:t>lies</a:t>
            </a:r>
            <a:r>
              <a:rPr lang="en-US" dirty="0">
                <a:latin typeface="Calibri" panose="020F0502020204030204" pitchFamily="34" charset="0"/>
              </a:rPr>
              <a:t> ahead, </a:t>
            </a:r>
            <a:r>
              <a:rPr lang="en-US" baseline="30000" dirty="0">
                <a:latin typeface="Calibri" panose="020F0502020204030204" pitchFamily="34" charset="0"/>
              </a:rPr>
              <a:t>14</a:t>
            </a:r>
            <a:r>
              <a:rPr lang="en-US" dirty="0">
                <a:latin typeface="Calibri" panose="020F0502020204030204" pitchFamily="34" charset="0"/>
              </a:rPr>
              <a:t> I press on toward the </a:t>
            </a:r>
            <a:r>
              <a:rPr lang="en-US" b="1" dirty="0">
                <a:solidFill>
                  <a:schemeClr val="accent2"/>
                </a:solidFill>
                <a:latin typeface="Calibri" panose="020F0502020204030204" pitchFamily="34" charset="0"/>
                <a:ea typeface="+mj-ea"/>
                <a:cs typeface="Times New Roman" panose="02020603050405020304" pitchFamily="18" charset="0"/>
              </a:rPr>
              <a:t>goal</a:t>
            </a:r>
            <a:r>
              <a:rPr lang="en-US" dirty="0">
                <a:latin typeface="Calibri" panose="020F0502020204030204" pitchFamily="34" charset="0"/>
              </a:rPr>
              <a:t> for the prize of the upward call of God in Christ Jesus. </a:t>
            </a:r>
            <a:endParaRPr lang="en-US" dirty="0">
              <a:effectLst/>
              <a:latin typeface="Calibri" panose="020F0502020204030204" pitchFamily="34" charset="0"/>
            </a:endParaRPr>
          </a:p>
        </p:txBody>
      </p:sp>
    </p:spTree>
    <p:extLst>
      <p:ext uri="{BB962C8B-B14F-4D97-AF65-F5344CB8AC3E}">
        <p14:creationId xmlns:p14="http://schemas.microsoft.com/office/powerpoint/2010/main" val="3441430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228600"/>
            <a:ext cx="6705600" cy="1143000"/>
          </a:xfrm>
        </p:spPr>
        <p:txBody>
          <a:bodyPr/>
          <a:lstStyle/>
          <a:p>
            <a:pPr>
              <a:spcAft>
                <a:spcPts val="1200"/>
              </a:spcAft>
            </a:pPr>
            <a:r>
              <a:rPr lang="en-US" sz="3600" b="1" dirty="0">
                <a:solidFill>
                  <a:schemeClr val="accent2"/>
                </a:solidFill>
                <a:latin typeface="Calibri" panose="020F0502020204030204" pitchFamily="34" charset="0"/>
                <a:cs typeface="Times New Roman" panose="02020603050405020304" pitchFamily="18" charset="0"/>
              </a:rPr>
              <a:t>Philippians 3:14a (NASB95) </a:t>
            </a:r>
            <a:br>
              <a:rPr lang="en-US" sz="3600" b="1" dirty="0">
                <a:solidFill>
                  <a:schemeClr val="accent2"/>
                </a:solidFill>
                <a:latin typeface="Calibri" panose="020F0502020204030204" pitchFamily="34" charset="0"/>
                <a:cs typeface="Times New Roman" panose="02020603050405020304" pitchFamily="18" charset="0"/>
              </a:rPr>
            </a:br>
            <a:r>
              <a:rPr lang="en-US" altLang="en-US" sz="3600" b="1" dirty="0">
                <a:solidFill>
                  <a:schemeClr val="tx1"/>
                </a:solidFill>
                <a:latin typeface="Calibri" panose="020F0502020204030204" pitchFamily="34" charset="0"/>
                <a:cs typeface="Times New Roman" panose="02020603050405020304" pitchFamily="18" charset="0"/>
              </a:rPr>
              <a:t>“…toward the </a:t>
            </a:r>
            <a:r>
              <a:rPr lang="en-US" altLang="en-US" sz="3600" b="1" i="1" dirty="0">
                <a:solidFill>
                  <a:schemeClr val="tx1"/>
                </a:solidFill>
                <a:latin typeface="Calibri" panose="020F0502020204030204" pitchFamily="34" charset="0"/>
                <a:cs typeface="Times New Roman" panose="02020603050405020304" pitchFamily="18" charset="0"/>
              </a:rPr>
              <a:t>goal</a:t>
            </a:r>
            <a:r>
              <a:rPr lang="en-US" altLang="en-US" sz="3600" b="1" dirty="0">
                <a:solidFill>
                  <a:schemeClr val="tx1"/>
                </a:solidFill>
                <a:latin typeface="Calibri" panose="020F0502020204030204" pitchFamily="34" charset="0"/>
                <a:cs typeface="Times New Roman" panose="02020603050405020304" pitchFamily="18" charset="0"/>
              </a:rPr>
              <a:t> for the prize…” </a:t>
            </a:r>
          </a:p>
        </p:txBody>
      </p:sp>
      <p:pic>
        <p:nvPicPr>
          <p:cNvPr id="47110" name="Picture 6" descr="Chariot%20Rac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898" y="3048000"/>
            <a:ext cx="4508204"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2" name="Rectangle 8"/>
          <p:cNvSpPr>
            <a:spLocks noGrp="1" noChangeArrowheads="1"/>
          </p:cNvSpPr>
          <p:nvPr>
            <p:ph type="body" sz="half" idx="2"/>
          </p:nvPr>
        </p:nvSpPr>
        <p:spPr>
          <a:xfrm>
            <a:off x="152400" y="1551272"/>
            <a:ext cx="8839200" cy="1524000"/>
          </a:xfrm>
          <a:noFill/>
          <a:ln/>
        </p:spPr>
        <p:txBody>
          <a:bodyPr/>
          <a:lstStyle/>
          <a:p>
            <a:pPr marL="0" indent="0" algn="just">
              <a:spcBef>
                <a:spcPts val="0"/>
              </a:spcBef>
              <a:buNone/>
            </a:pPr>
            <a:r>
              <a:rPr lang="en-US" altLang="en-US" sz="3000" dirty="0">
                <a:latin typeface="Calibri" panose="020F0502020204030204" pitchFamily="34" charset="0"/>
                <a:cs typeface="Calibri" panose="020F0502020204030204" pitchFamily="34" charset="0"/>
              </a:rPr>
              <a:t>The post at the finish was the goal toward which the runner or chariot racer would look, fixing his eye on it (Hebrews 12:2).</a:t>
            </a:r>
          </a:p>
        </p:txBody>
      </p:sp>
      <p:sp>
        <p:nvSpPr>
          <p:cNvPr id="47114" name="Line 10"/>
          <p:cNvSpPr>
            <a:spLocks noChangeShapeType="1"/>
          </p:cNvSpPr>
          <p:nvPr/>
        </p:nvSpPr>
        <p:spPr bwMode="auto">
          <a:xfrm>
            <a:off x="6019800" y="2590800"/>
            <a:ext cx="0" cy="1219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32004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12:1-2a (NASB95) </a:t>
            </a:r>
          </a:p>
          <a:p>
            <a:pPr marL="0" indent="0" algn="just">
              <a:buNone/>
            </a:pPr>
            <a:r>
              <a:rPr lang="en-US" sz="3000" baseline="30000" dirty="0">
                <a:latin typeface="Calibri" panose="020F0502020204030204" pitchFamily="34" charset="0"/>
                <a:cs typeface="Calibri" panose="020F0502020204030204" pitchFamily="34" charset="0"/>
              </a:rPr>
              <a:t>1</a:t>
            </a:r>
            <a:r>
              <a:rPr lang="en-US" sz="3000"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 and let us run with endurance the race that is set before us, </a:t>
            </a: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u="sng" dirty="0">
                <a:solidFill>
                  <a:schemeClr val="accent2"/>
                </a:solidFill>
                <a:latin typeface="Calibri" panose="020F0502020204030204" pitchFamily="34" charset="0"/>
                <a:ea typeface="+mj-ea"/>
                <a:cs typeface="Calibri" panose="020F0502020204030204" pitchFamily="34" charset="0"/>
              </a:rPr>
              <a:t>fixing our eyes</a:t>
            </a:r>
            <a:r>
              <a:rPr lang="en-US" sz="3000" dirty="0">
                <a:latin typeface="Calibri" panose="020F0502020204030204" pitchFamily="34" charset="0"/>
                <a:cs typeface="Calibri" panose="020F0502020204030204" pitchFamily="34" charset="0"/>
              </a:rPr>
              <a:t> on </a:t>
            </a:r>
            <a:r>
              <a:rPr lang="en-US" sz="3000" b="1" dirty="0">
                <a:solidFill>
                  <a:schemeClr val="accent2"/>
                </a:solidFill>
                <a:latin typeface="Calibri" panose="020F0502020204030204" pitchFamily="34" charset="0"/>
                <a:ea typeface="+mj-ea"/>
                <a:cs typeface="Calibri" panose="020F0502020204030204" pitchFamily="34" charset="0"/>
              </a:rPr>
              <a:t>Jesus</a:t>
            </a:r>
            <a:r>
              <a:rPr lang="en-US" sz="3000" dirty="0">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822" y="3800743"/>
            <a:ext cx="7980356" cy="1304657"/>
          </a:xfrm>
          <a:prstGeom prst="rect">
            <a:avLst/>
          </a:prstGeom>
        </p:spPr>
      </p:pic>
    </p:spTree>
    <p:extLst>
      <p:ext uri="{BB962C8B-B14F-4D97-AF65-F5344CB8AC3E}">
        <p14:creationId xmlns:p14="http://schemas.microsoft.com/office/powerpoint/2010/main" val="439433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203" y="91440"/>
            <a:ext cx="8509594" cy="66751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1295400"/>
            <a:ext cx="5994400" cy="3520725"/>
          </a:xfrm>
          <a:prstGeom prst="rect">
            <a:avLst/>
          </a:prstGeom>
        </p:spPr>
      </p:pic>
      <p:sp>
        <p:nvSpPr>
          <p:cNvPr id="115714" name="Rectangle 1026"/>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115716" name="Rectangle 1028"/>
          <p:cNvSpPr>
            <a:spLocks noGrp="1" noChangeArrowheads="1"/>
          </p:cNvSpPr>
          <p:nvPr>
            <p:ph type="body" sz="half" idx="2"/>
          </p:nvPr>
        </p:nvSpPr>
        <p:spPr>
          <a:xfrm>
            <a:off x="3048000" y="1524000"/>
            <a:ext cx="5943600" cy="2438400"/>
          </a:xfrm>
        </p:spPr>
        <p:txBody>
          <a:bodyPr/>
          <a:lstStyle/>
          <a:p>
            <a:pPr marL="0" indent="0" algn="ctr">
              <a:lnSpc>
                <a:spcPct val="90000"/>
              </a:lnSpc>
              <a:spcBef>
                <a:spcPts val="0"/>
              </a:spcBef>
              <a:spcAft>
                <a:spcPts val="600"/>
              </a:spcAft>
              <a:buNone/>
            </a:pPr>
            <a:r>
              <a:rPr lang="en-US" altLang="en-US" sz="2800" b="1" dirty="0">
                <a:solidFill>
                  <a:srgbClr val="0000CC"/>
                </a:solidFill>
              </a:rPr>
              <a:t>1 John 1:1-4 (NASB95)</a:t>
            </a:r>
          </a:p>
          <a:p>
            <a:pPr marL="0" indent="0">
              <a:lnSpc>
                <a:spcPct val="90000"/>
              </a:lnSpc>
              <a:spcBef>
                <a:spcPts val="0"/>
              </a:spcBef>
              <a:spcAft>
                <a:spcPts val="1200"/>
              </a:spcAft>
              <a:buNone/>
            </a:pPr>
            <a:r>
              <a:rPr lang="en-US" altLang="en-US" sz="2800" dirty="0"/>
              <a:t>“we have seen with our eyes…the Word of Life”</a:t>
            </a:r>
          </a:p>
          <a:p>
            <a:pPr marL="0" indent="0" algn="ctr">
              <a:lnSpc>
                <a:spcPct val="90000"/>
              </a:lnSpc>
              <a:spcBef>
                <a:spcPts val="0"/>
              </a:spcBef>
              <a:spcAft>
                <a:spcPts val="600"/>
              </a:spcAft>
              <a:buNone/>
            </a:pPr>
            <a:r>
              <a:rPr lang="en-US" altLang="en-US" sz="2800" b="1" dirty="0">
                <a:solidFill>
                  <a:srgbClr val="0000CC"/>
                </a:solidFill>
              </a:rPr>
              <a:t>Hebrews 12:2 (NASB95)</a:t>
            </a:r>
          </a:p>
          <a:p>
            <a:pPr marL="0" indent="0">
              <a:lnSpc>
                <a:spcPct val="90000"/>
              </a:lnSpc>
              <a:spcBef>
                <a:spcPts val="0"/>
              </a:spcBef>
              <a:spcAft>
                <a:spcPts val="1200"/>
              </a:spcAft>
              <a:buNone/>
            </a:pPr>
            <a:r>
              <a:rPr lang="en-US" altLang="en-US" sz="2800" dirty="0"/>
              <a:t>“fixing our eyes on Jesus” (cf. 12:1-2)</a:t>
            </a:r>
          </a:p>
        </p:txBody>
      </p:sp>
      <p:pic>
        <p:nvPicPr>
          <p:cNvPr id="115721" name="Picture 1033" descr="content_im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295400"/>
            <a:ext cx="2819400"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171700" y="5105400"/>
            <a:ext cx="480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the 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written word of God</a:t>
            </a:r>
          </a:p>
        </p:txBody>
      </p:sp>
    </p:spTree>
    <p:extLst>
      <p:ext uri="{BB962C8B-B14F-4D97-AF65-F5344CB8AC3E}">
        <p14:creationId xmlns:p14="http://schemas.microsoft.com/office/powerpoint/2010/main" val="2759288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202" y="152400"/>
            <a:ext cx="8407597" cy="5943600"/>
          </a:xfrm>
          <a:prstGeom prst="rect">
            <a:avLst/>
          </a:prstGeom>
        </p:spPr>
      </p:pic>
      <p:sp>
        <p:nvSpPr>
          <p:cNvPr id="2" name="Rectangle 1">
            <a:extLst>
              <a:ext uri="{FF2B5EF4-FFF2-40B4-BE49-F238E27FC236}">
                <a16:creationId xmlns:a16="http://schemas.microsoft.com/office/drawing/2014/main" id="{7D7D18C1-5473-482E-8F40-0E38080D0B4B}"/>
              </a:ext>
            </a:extLst>
          </p:cNvPr>
          <p:cNvSpPr/>
          <p:nvPr/>
        </p:nvSpPr>
        <p:spPr>
          <a:xfrm>
            <a:off x="381001" y="6197025"/>
            <a:ext cx="8381999" cy="584775"/>
          </a:xfrm>
          <a:prstGeom prst="rect">
            <a:avLst/>
          </a:prstGeom>
        </p:spPr>
        <p:txBody>
          <a:bodyPr wrap="square">
            <a:spAutoFit/>
          </a:bodyPr>
          <a:lstStyle/>
          <a:p>
            <a:pPr lvl="0">
              <a:defRPr/>
            </a:pPr>
            <a:r>
              <a:rPr lang="en-US" altLang="en-US" sz="1600" b="1" dirty="0">
                <a:latin typeface="Calibri" panose="020F0502020204030204" pitchFamily="34" charset="0"/>
                <a:cs typeface="Calibri" panose="020F0502020204030204" pitchFamily="34" charset="0"/>
              </a:rPr>
              <a:t>*An analogy explains an idea or thing by comparing it to something that is familiar; </a:t>
            </a:r>
            <a:r>
              <a:rPr lang="en-US" sz="1600" b="1" dirty="0">
                <a:latin typeface="Calibri" panose="020F0502020204030204" pitchFamily="34" charset="0"/>
                <a:cs typeface="Calibri" panose="020F0502020204030204" pitchFamily="34" charset="0"/>
              </a:rPr>
              <a:t>a comparison between two things, typically for the purpose of explanation or clarification.</a:t>
            </a:r>
            <a:endParaRPr lang="en-US" altLang="en-US" sz="1600" b="1" dirty="0">
              <a:latin typeface="Calibri" panose="020F0502020204030204" pitchFamily="34"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32004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12:1-2a (NASB95) </a:t>
            </a:r>
          </a:p>
          <a:p>
            <a:pPr marL="0" indent="0" algn="just">
              <a:buNone/>
            </a:pPr>
            <a:r>
              <a:rPr lang="en-US" sz="3000" baseline="30000" dirty="0">
                <a:latin typeface="Calibri" panose="020F0502020204030204" pitchFamily="34" charset="0"/>
                <a:cs typeface="Calibri" panose="020F0502020204030204" pitchFamily="34" charset="0"/>
              </a:rPr>
              <a:t>1</a:t>
            </a:r>
            <a:r>
              <a:rPr lang="en-US" sz="3000"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 and let us run with endurance the race that is set before us, </a:t>
            </a: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u="sng" dirty="0">
                <a:solidFill>
                  <a:schemeClr val="accent2"/>
                </a:solidFill>
                <a:latin typeface="Calibri" panose="020F0502020204030204" pitchFamily="34" charset="0"/>
                <a:ea typeface="+mj-ea"/>
                <a:cs typeface="Calibri" panose="020F0502020204030204" pitchFamily="34" charset="0"/>
              </a:rPr>
              <a:t>fixing our eyes</a:t>
            </a:r>
            <a:r>
              <a:rPr lang="en-US" sz="3000" dirty="0">
                <a:latin typeface="Calibri" panose="020F0502020204030204" pitchFamily="34" charset="0"/>
                <a:cs typeface="Calibri" panose="020F0502020204030204" pitchFamily="34" charset="0"/>
              </a:rPr>
              <a:t> on </a:t>
            </a:r>
            <a:r>
              <a:rPr lang="en-US" sz="3000" b="1" dirty="0">
                <a:solidFill>
                  <a:schemeClr val="accent2"/>
                </a:solidFill>
                <a:latin typeface="Calibri" panose="020F0502020204030204" pitchFamily="34" charset="0"/>
                <a:ea typeface="+mj-ea"/>
                <a:cs typeface="Calibri" panose="020F0502020204030204" pitchFamily="34" charset="0"/>
              </a:rPr>
              <a:t>Jesus</a:t>
            </a:r>
            <a:r>
              <a:rPr lang="en-US" sz="3000" dirty="0">
                <a:latin typeface="Calibri" panose="020F0502020204030204" pitchFamily="34" charset="0"/>
                <a:cs typeface="Calibri" panose="020F0502020204030204" pitchFamily="34" charset="0"/>
              </a:rPr>
              <a:t>,…</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3741" y="3459480"/>
            <a:ext cx="6396519" cy="1645920"/>
          </a:xfrm>
          <a:prstGeom prst="rect">
            <a:avLst/>
          </a:prstGeom>
        </p:spPr>
      </p:pic>
    </p:spTree>
    <p:extLst>
      <p:ext uri="{BB962C8B-B14F-4D97-AF65-F5344CB8AC3E}">
        <p14:creationId xmlns:p14="http://schemas.microsoft.com/office/powerpoint/2010/main" val="2772021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228600" y="228600"/>
            <a:ext cx="8686800" cy="5943600"/>
          </a:xfrm>
        </p:spPr>
        <p:txBody>
          <a:bodyPr/>
          <a:lstStyle/>
          <a:p>
            <a:pPr marL="0" indent="0" algn="ctr">
              <a:lnSpc>
                <a:spcPct val="90000"/>
              </a:lnSpc>
              <a:buFontTx/>
              <a:buNone/>
            </a:pPr>
            <a:r>
              <a:rPr lang="en-US" altLang="en-US" sz="3600" b="1" dirty="0">
                <a:solidFill>
                  <a:schemeClr val="accent2"/>
                </a:solidFill>
                <a:latin typeface="Calibri" panose="020F0502020204030204" pitchFamily="34" charset="0"/>
                <a:ea typeface="+mj-ea"/>
                <a:cs typeface="Calibri" panose="020F0502020204030204" pitchFamily="34" charset="0"/>
              </a:rPr>
              <a:t>Jesus, the center of Hebrews 12:1-2</a:t>
            </a:r>
          </a:p>
          <a:p>
            <a:pPr marL="0" indent="0" algn="just">
              <a:lnSpc>
                <a:spcPct val="90000"/>
              </a:lnSpc>
              <a:buFontTx/>
              <a:buNone/>
            </a:pPr>
            <a:r>
              <a:rPr lang="en-US" altLang="en-US" baseline="30000" dirty="0">
                <a:latin typeface="Calibri" panose="020F0502020204030204" pitchFamily="34" charset="0"/>
                <a:cs typeface="Calibri" panose="020F0502020204030204" pitchFamily="34" charset="0"/>
              </a:rPr>
              <a:t>1</a:t>
            </a:r>
            <a:r>
              <a:rPr lang="en-US" altLang="en-US"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a:t>
            </a:r>
            <a:r>
              <a:rPr lang="en-US" altLang="en-US" sz="2000"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and let us run with endurance the race that is set before us, </a:t>
            </a:r>
            <a:r>
              <a:rPr lang="en-US" altLang="en-US" baseline="30000" dirty="0">
                <a:latin typeface="Calibri" panose="020F0502020204030204" pitchFamily="34" charset="0"/>
                <a:cs typeface="Calibri" panose="020F0502020204030204" pitchFamily="34" charset="0"/>
              </a:rPr>
              <a:t>2</a:t>
            </a:r>
            <a:r>
              <a:rPr lang="en-US" altLang="en-US" dirty="0">
                <a:latin typeface="Calibri" panose="020F0502020204030204" pitchFamily="34" charset="0"/>
                <a:cs typeface="Calibri" panose="020F0502020204030204" pitchFamily="34" charset="0"/>
              </a:rPr>
              <a:t> fixing our eyes on</a:t>
            </a:r>
          </a:p>
          <a:p>
            <a:pPr marL="0" indent="0" algn="just">
              <a:lnSpc>
                <a:spcPct val="90000"/>
              </a:lnSpc>
              <a:buFontTx/>
              <a:buNone/>
            </a:pPr>
            <a:r>
              <a:rPr lang="en-US" altLang="en-US" sz="800" dirty="0">
                <a:latin typeface="Calibri" panose="020F0502020204030204" pitchFamily="34" charset="0"/>
                <a:cs typeface="Calibri" panose="020F0502020204030204" pitchFamily="34" charset="0"/>
              </a:rPr>
              <a:t> </a:t>
            </a:r>
          </a:p>
          <a:p>
            <a:pPr marL="0" indent="0" algn="ctr">
              <a:lnSpc>
                <a:spcPct val="90000"/>
              </a:lnSpc>
              <a:buFontTx/>
              <a:buNone/>
            </a:pPr>
            <a:r>
              <a:rPr lang="en-US" altLang="en-US" sz="3600" b="1" dirty="0">
                <a:solidFill>
                  <a:schemeClr val="accent2"/>
                </a:solidFill>
                <a:latin typeface="Calibri" panose="020F0502020204030204" pitchFamily="34" charset="0"/>
                <a:ea typeface="+mj-ea"/>
                <a:cs typeface="Calibri" panose="020F0502020204030204" pitchFamily="34" charset="0"/>
              </a:rPr>
              <a:t>Jesus,</a:t>
            </a:r>
          </a:p>
          <a:p>
            <a:pPr marL="0" indent="0" algn="just">
              <a:lnSpc>
                <a:spcPct val="90000"/>
              </a:lnSpc>
              <a:buFontTx/>
              <a:buNone/>
            </a:pPr>
            <a:r>
              <a:rPr lang="en-US" altLang="en-US" sz="800" dirty="0">
                <a:solidFill>
                  <a:schemeClr val="accent2"/>
                </a:solidFill>
                <a:latin typeface="Calibri" panose="020F0502020204030204" pitchFamily="34" charset="0"/>
                <a:cs typeface="Calibri" panose="020F0502020204030204" pitchFamily="34" charset="0"/>
              </a:rPr>
              <a:t> </a:t>
            </a:r>
          </a:p>
          <a:p>
            <a:pPr marL="0" indent="0" algn="just">
              <a:lnSpc>
                <a:spcPct val="90000"/>
              </a:lnSpc>
              <a:buFontTx/>
              <a:buNone/>
            </a:pPr>
            <a:r>
              <a:rPr lang="en-US" altLang="en-US" b="1" dirty="0">
                <a:solidFill>
                  <a:schemeClr val="accent2"/>
                </a:solidFill>
                <a:latin typeface="Calibri" panose="020F0502020204030204" pitchFamily="34" charset="0"/>
                <a:ea typeface="+mj-ea"/>
                <a:cs typeface="Calibri" panose="020F0502020204030204" pitchFamily="34" charset="0"/>
              </a:rPr>
              <a:t>the author and </a:t>
            </a:r>
            <a:r>
              <a:rPr lang="en-US" altLang="en-US" b="1" dirty="0" err="1">
                <a:solidFill>
                  <a:schemeClr val="accent2"/>
                </a:solidFill>
                <a:latin typeface="Calibri" panose="020F0502020204030204" pitchFamily="34" charset="0"/>
                <a:ea typeface="+mj-ea"/>
                <a:cs typeface="Calibri" panose="020F0502020204030204" pitchFamily="34" charset="0"/>
              </a:rPr>
              <a:t>perfecter</a:t>
            </a:r>
            <a:r>
              <a:rPr lang="en-US" altLang="en-US" b="1" dirty="0">
                <a:solidFill>
                  <a:schemeClr val="accent2"/>
                </a:solidFill>
                <a:latin typeface="Calibri" panose="020F0502020204030204" pitchFamily="34" charset="0"/>
                <a:ea typeface="+mj-ea"/>
                <a:cs typeface="Calibri" panose="020F0502020204030204" pitchFamily="34" charset="0"/>
              </a:rPr>
              <a:t> of faith, who for the joy set before Him endured the cross, despising the shame, and has sat down at the right hand of the throne of God.</a:t>
            </a:r>
          </a:p>
        </p:txBody>
      </p:sp>
      <p:sp>
        <p:nvSpPr>
          <p:cNvPr id="8195" name="Rectangle 3"/>
          <p:cNvSpPr>
            <a:spLocks noChangeArrowheads="1"/>
          </p:cNvSpPr>
          <p:nvPr/>
        </p:nvSpPr>
        <p:spPr bwMode="auto">
          <a:xfrm>
            <a:off x="3810000" y="3200400"/>
            <a:ext cx="1447800" cy="685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48084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45720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12:1-2 (NASB95) </a:t>
            </a:r>
          </a:p>
          <a:p>
            <a:pPr marL="0" indent="0" algn="just">
              <a:buNone/>
            </a:pPr>
            <a:r>
              <a:rPr lang="en-US" sz="3000" baseline="30000" dirty="0">
                <a:latin typeface="Calibri" panose="020F0502020204030204" pitchFamily="34" charset="0"/>
                <a:cs typeface="Calibri" panose="020F0502020204030204" pitchFamily="34" charset="0"/>
              </a:rPr>
              <a:t>1</a:t>
            </a:r>
            <a:r>
              <a:rPr lang="en-US" sz="3000"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 and let us run with endurance the race that is set before us, </a:t>
            </a: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fixing our eyes on </a:t>
            </a:r>
            <a:r>
              <a:rPr lang="en-US" sz="3000" b="1" dirty="0">
                <a:solidFill>
                  <a:schemeClr val="accent2"/>
                </a:solidFill>
                <a:latin typeface="Calibri" panose="020F0502020204030204" pitchFamily="34" charset="0"/>
                <a:ea typeface="+mj-ea"/>
                <a:cs typeface="Calibri" panose="020F0502020204030204" pitchFamily="34" charset="0"/>
              </a:rPr>
              <a:t>Jesus, the author and </a:t>
            </a:r>
            <a:r>
              <a:rPr lang="en-US" sz="3000" b="1" dirty="0" err="1">
                <a:solidFill>
                  <a:schemeClr val="accent2"/>
                </a:solidFill>
                <a:latin typeface="Calibri" panose="020F0502020204030204" pitchFamily="34" charset="0"/>
                <a:ea typeface="+mj-ea"/>
                <a:cs typeface="Calibri" panose="020F0502020204030204" pitchFamily="34" charset="0"/>
              </a:rPr>
              <a:t>perfecter</a:t>
            </a:r>
            <a:r>
              <a:rPr lang="en-US" sz="3000" b="1" dirty="0">
                <a:solidFill>
                  <a:schemeClr val="accent2"/>
                </a:solidFill>
                <a:latin typeface="Calibri" panose="020F0502020204030204" pitchFamily="34" charset="0"/>
                <a:ea typeface="+mj-ea"/>
                <a:cs typeface="Calibri" panose="020F0502020204030204" pitchFamily="34" charset="0"/>
              </a:rPr>
              <a:t> of faith, who for the joy set before Him endured the cross, despising the shame, and has sat down at the right hand of the throne of God. </a:t>
            </a:r>
          </a:p>
        </p:txBody>
      </p:sp>
    </p:spTree>
    <p:extLst>
      <p:ext uri="{BB962C8B-B14F-4D97-AF65-F5344CB8AC3E}">
        <p14:creationId xmlns:p14="http://schemas.microsoft.com/office/powerpoint/2010/main" val="1098761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45720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12:2b (NASB95) </a:t>
            </a:r>
          </a:p>
          <a:p>
            <a:pPr marL="0" indent="0" algn="just">
              <a:buNone/>
            </a:pP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dirty="0">
                <a:solidFill>
                  <a:schemeClr val="accent2"/>
                </a:solidFill>
                <a:latin typeface="Calibri" panose="020F0502020204030204" pitchFamily="34" charset="0"/>
                <a:ea typeface="+mj-ea"/>
                <a:cs typeface="Calibri" panose="020F0502020204030204" pitchFamily="34" charset="0"/>
              </a:rPr>
              <a:t>Jesus, </a:t>
            </a:r>
            <a:r>
              <a:rPr lang="en-US" sz="3000" dirty="0">
                <a:latin typeface="Calibri" panose="020F0502020204030204" pitchFamily="34" charset="0"/>
                <a:ea typeface="+mj-ea"/>
                <a:cs typeface="Calibri" panose="020F0502020204030204" pitchFamily="34" charset="0"/>
              </a:rPr>
              <a:t>the author and </a:t>
            </a:r>
            <a:r>
              <a:rPr lang="en-US" sz="3000" dirty="0" err="1">
                <a:latin typeface="Calibri" panose="020F0502020204030204" pitchFamily="34" charset="0"/>
                <a:ea typeface="+mj-ea"/>
                <a:cs typeface="Calibri" panose="020F0502020204030204" pitchFamily="34" charset="0"/>
              </a:rPr>
              <a:t>perfecter</a:t>
            </a:r>
            <a:r>
              <a:rPr lang="en-US" sz="3000" dirty="0">
                <a:latin typeface="Calibri" panose="020F0502020204030204" pitchFamily="34" charset="0"/>
                <a:ea typeface="+mj-ea"/>
                <a:cs typeface="Calibri" panose="020F0502020204030204" pitchFamily="34" charset="0"/>
              </a:rPr>
              <a:t> of faith, who for the joy set before Him endured the cross, despising the shame, and has sat down at the right hand of the throne of God. </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071" y="3242917"/>
            <a:ext cx="8327858" cy="1786283"/>
          </a:xfrm>
          <a:prstGeom prst="rect">
            <a:avLst/>
          </a:prstGeom>
        </p:spPr>
      </p:pic>
    </p:spTree>
    <p:extLst>
      <p:ext uri="{BB962C8B-B14F-4D97-AF65-F5344CB8AC3E}">
        <p14:creationId xmlns:p14="http://schemas.microsoft.com/office/powerpoint/2010/main" val="980399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45720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12:2b (NASB95) </a:t>
            </a:r>
          </a:p>
          <a:p>
            <a:pPr marL="0" indent="0" algn="just">
              <a:buNone/>
            </a:pP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dirty="0">
                <a:solidFill>
                  <a:schemeClr val="accent2"/>
                </a:solidFill>
                <a:latin typeface="Calibri" panose="020F0502020204030204" pitchFamily="34" charset="0"/>
                <a:ea typeface="+mj-ea"/>
                <a:cs typeface="Calibri" panose="020F0502020204030204" pitchFamily="34" charset="0"/>
              </a:rPr>
              <a:t>Jesus, </a:t>
            </a:r>
            <a:r>
              <a:rPr lang="en-US" sz="3000" dirty="0">
                <a:latin typeface="Calibri" panose="020F0502020204030204" pitchFamily="34" charset="0"/>
                <a:ea typeface="+mj-ea"/>
                <a:cs typeface="Calibri" panose="020F0502020204030204" pitchFamily="34" charset="0"/>
              </a:rPr>
              <a:t>the author and </a:t>
            </a:r>
            <a:r>
              <a:rPr lang="en-US" sz="3000" dirty="0" err="1">
                <a:latin typeface="Calibri" panose="020F0502020204030204" pitchFamily="34" charset="0"/>
                <a:ea typeface="+mj-ea"/>
                <a:cs typeface="Calibri" panose="020F0502020204030204" pitchFamily="34" charset="0"/>
              </a:rPr>
              <a:t>perfecter</a:t>
            </a:r>
            <a:r>
              <a:rPr lang="en-US" sz="3000" dirty="0">
                <a:latin typeface="Calibri" panose="020F0502020204030204" pitchFamily="34" charset="0"/>
                <a:ea typeface="+mj-ea"/>
                <a:cs typeface="Calibri" panose="020F0502020204030204" pitchFamily="34" charset="0"/>
              </a:rPr>
              <a:t> of faith, who for the joy set before Him endured the cross, despising the shame, and has sat down at the right hand of the throne of God. </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864" y="2925832"/>
            <a:ext cx="8480271" cy="2865368"/>
          </a:xfrm>
          <a:prstGeom prst="rect">
            <a:avLst/>
          </a:prstGeom>
        </p:spPr>
      </p:pic>
    </p:spTree>
    <p:extLst>
      <p:ext uri="{BB962C8B-B14F-4D97-AF65-F5344CB8AC3E}">
        <p14:creationId xmlns:p14="http://schemas.microsoft.com/office/powerpoint/2010/main" val="2447363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45720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12:2b (NASB95) </a:t>
            </a:r>
          </a:p>
          <a:p>
            <a:pPr marL="0" indent="0" algn="just">
              <a:buNone/>
            </a:pP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dirty="0">
                <a:solidFill>
                  <a:schemeClr val="accent2"/>
                </a:solidFill>
                <a:latin typeface="Calibri" panose="020F0502020204030204" pitchFamily="34" charset="0"/>
                <a:ea typeface="+mj-ea"/>
                <a:cs typeface="Calibri" panose="020F0502020204030204" pitchFamily="34" charset="0"/>
              </a:rPr>
              <a:t>Jesus, </a:t>
            </a:r>
            <a:r>
              <a:rPr lang="en-US" sz="3000" b="1" u="sng" dirty="0">
                <a:solidFill>
                  <a:schemeClr val="accent2"/>
                </a:solidFill>
                <a:latin typeface="Calibri" panose="020F0502020204030204" pitchFamily="34" charset="0"/>
                <a:ea typeface="+mj-ea"/>
                <a:cs typeface="Calibri" panose="020F0502020204030204" pitchFamily="34" charset="0"/>
              </a:rPr>
              <a:t>the author and </a:t>
            </a:r>
            <a:r>
              <a:rPr lang="en-US" sz="3000" b="1" u="sng" dirty="0" err="1">
                <a:solidFill>
                  <a:schemeClr val="accent2"/>
                </a:solidFill>
                <a:latin typeface="Calibri" panose="020F0502020204030204" pitchFamily="34" charset="0"/>
                <a:ea typeface="+mj-ea"/>
                <a:cs typeface="Calibri" panose="020F0502020204030204" pitchFamily="34" charset="0"/>
              </a:rPr>
              <a:t>perfecter</a:t>
            </a:r>
            <a:r>
              <a:rPr lang="en-US" sz="3000" b="1" u="sng" dirty="0">
                <a:solidFill>
                  <a:schemeClr val="accent2"/>
                </a:solidFill>
                <a:latin typeface="Calibri" panose="020F0502020204030204" pitchFamily="34" charset="0"/>
                <a:ea typeface="+mj-ea"/>
                <a:cs typeface="Calibri" panose="020F0502020204030204" pitchFamily="34" charset="0"/>
              </a:rPr>
              <a:t> of faith</a:t>
            </a:r>
            <a:r>
              <a:rPr lang="en-US" sz="3000" dirty="0">
                <a:latin typeface="Calibri" panose="020F0502020204030204" pitchFamily="34" charset="0"/>
                <a:ea typeface="+mj-ea"/>
                <a:cs typeface="Calibri" panose="020F0502020204030204" pitchFamily="34" charset="0"/>
              </a:rPr>
              <a:t>, who for the joy set before Him endured the cross, despising the shame, and has sat down at the right hand of the throne of God. </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747" y="2895600"/>
            <a:ext cx="8242506" cy="2310584"/>
          </a:xfrm>
          <a:prstGeom prst="rect">
            <a:avLst/>
          </a:prstGeom>
        </p:spPr>
      </p:pic>
    </p:spTree>
    <p:extLst>
      <p:ext uri="{BB962C8B-B14F-4D97-AF65-F5344CB8AC3E}">
        <p14:creationId xmlns:p14="http://schemas.microsoft.com/office/powerpoint/2010/main" val="519819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228600"/>
            <a:ext cx="7772400" cy="685800"/>
          </a:xfrm>
        </p:spPr>
        <p:txBody>
          <a:bodyPr/>
          <a:lstStyle/>
          <a:p>
            <a:r>
              <a:rPr lang="en-US" altLang="en-US" sz="3600" b="1" dirty="0">
                <a:solidFill>
                  <a:schemeClr val="accent2"/>
                </a:solidFill>
                <a:latin typeface="Calibri" panose="020F0502020204030204" pitchFamily="34" charset="0"/>
                <a:cs typeface="Times New Roman" panose="02020603050405020304" pitchFamily="18" charset="0"/>
              </a:rPr>
              <a:t>About this thing called ‘faith’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114" y="1371600"/>
            <a:ext cx="8749772" cy="5105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6200" y="1600200"/>
            <a:ext cx="4876800" cy="363076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8" name="Picture 8" descr="jesus shepher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1600200"/>
            <a:ext cx="3212860" cy="468126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685800" y="228600"/>
            <a:ext cx="7772400" cy="685800"/>
          </a:xfrm>
        </p:spPr>
        <p:txBody>
          <a:bodyPr/>
          <a:lstStyle/>
          <a:p>
            <a:r>
              <a:rPr lang="en-US" altLang="en-US" sz="3600" b="1" dirty="0">
                <a:solidFill>
                  <a:schemeClr val="accent2"/>
                </a:solidFill>
                <a:latin typeface="Calibri" panose="020F0502020204030204" pitchFamily="34" charset="0"/>
                <a:cs typeface="Times New Roman" panose="02020603050405020304" pitchFamily="18" charset="0"/>
              </a:rPr>
              <a:t>About this thing called ‘faith’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45720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12:2b (NASB95) </a:t>
            </a:r>
          </a:p>
          <a:p>
            <a:pPr marL="0" indent="0" algn="just">
              <a:buNone/>
            </a:pP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dirty="0">
                <a:solidFill>
                  <a:schemeClr val="accent2"/>
                </a:solidFill>
                <a:latin typeface="Calibri" panose="020F0502020204030204" pitchFamily="34" charset="0"/>
                <a:ea typeface="+mj-ea"/>
                <a:cs typeface="Calibri" panose="020F0502020204030204" pitchFamily="34" charset="0"/>
              </a:rPr>
              <a:t>Jesus, </a:t>
            </a:r>
            <a:r>
              <a:rPr lang="en-US" sz="3000" dirty="0">
                <a:latin typeface="Calibri" panose="020F0502020204030204" pitchFamily="34" charset="0"/>
                <a:ea typeface="+mj-ea"/>
                <a:cs typeface="Calibri" panose="020F0502020204030204" pitchFamily="34" charset="0"/>
              </a:rPr>
              <a:t>the author and </a:t>
            </a:r>
            <a:r>
              <a:rPr lang="en-US" sz="3000" dirty="0" err="1">
                <a:latin typeface="Calibri" panose="020F0502020204030204" pitchFamily="34" charset="0"/>
                <a:ea typeface="+mj-ea"/>
                <a:cs typeface="Calibri" panose="020F0502020204030204" pitchFamily="34" charset="0"/>
              </a:rPr>
              <a:t>perfecter</a:t>
            </a:r>
            <a:r>
              <a:rPr lang="en-US" sz="3000" dirty="0">
                <a:latin typeface="Calibri" panose="020F0502020204030204" pitchFamily="34" charset="0"/>
                <a:ea typeface="+mj-ea"/>
                <a:cs typeface="Calibri" panose="020F0502020204030204" pitchFamily="34" charset="0"/>
              </a:rPr>
              <a:t> of faith, </a:t>
            </a:r>
            <a:r>
              <a:rPr lang="en-US" sz="3000" b="1" u="sng" dirty="0">
                <a:solidFill>
                  <a:schemeClr val="accent2"/>
                </a:solidFill>
                <a:latin typeface="Calibri" panose="020F0502020204030204" pitchFamily="34" charset="0"/>
                <a:ea typeface="+mj-ea"/>
                <a:cs typeface="Calibri" panose="020F0502020204030204" pitchFamily="34" charset="0"/>
              </a:rPr>
              <a:t>who for the joy set before Him endured the cross</a:t>
            </a:r>
            <a:r>
              <a:rPr lang="en-US" sz="3000" dirty="0">
                <a:latin typeface="Calibri" panose="020F0502020204030204" pitchFamily="34" charset="0"/>
                <a:ea typeface="+mj-ea"/>
                <a:cs typeface="Calibri" panose="020F0502020204030204" pitchFamily="34" charset="0"/>
              </a:rPr>
              <a:t>, despising the shame, and has sat down at the right hand of the throne of God.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305" y="2871016"/>
            <a:ext cx="7919390" cy="2310584"/>
          </a:xfrm>
          <a:prstGeom prst="rect">
            <a:avLst/>
          </a:prstGeom>
        </p:spPr>
      </p:pic>
    </p:spTree>
    <p:extLst>
      <p:ext uri="{BB962C8B-B14F-4D97-AF65-F5344CB8AC3E}">
        <p14:creationId xmlns:p14="http://schemas.microsoft.com/office/powerpoint/2010/main" val="317463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5029200"/>
          </a:xfrm>
        </p:spPr>
        <p:txBody>
          <a:bodyPr/>
          <a:lstStyle/>
          <a:p>
            <a:pPr marL="0" indent="0" algn="ctr">
              <a:buNone/>
            </a:pPr>
            <a:r>
              <a:rPr lang="en-US" sz="3600" b="1" dirty="0">
                <a:solidFill>
                  <a:schemeClr val="accent2"/>
                </a:solidFill>
                <a:latin typeface="Calibri" panose="020F0502020204030204" pitchFamily="34" charset="0"/>
                <a:ea typeface="+mj-ea"/>
                <a:cs typeface="Times New Roman" panose="02020603050405020304" pitchFamily="18" charset="0"/>
              </a:rPr>
              <a:t>Hebrews 12:1–2 (NASB95) </a:t>
            </a:r>
          </a:p>
          <a:p>
            <a:pPr marL="0" indent="0" algn="just">
              <a:buNone/>
            </a:pP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Therefore, since we have so great a cloud of witnesses surrounding us, let us also lay aside every encumbrance and the sin which so easily entangles us, and let us run with endurance the race that is set before us, </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fixing our eyes on Jesus, the author and </a:t>
            </a:r>
            <a:r>
              <a:rPr lang="en-US" dirty="0" err="1">
                <a:latin typeface="Calibri" panose="020F0502020204030204" pitchFamily="34" charset="0"/>
                <a:cs typeface="Calibri" panose="020F0502020204030204" pitchFamily="34" charset="0"/>
              </a:rPr>
              <a:t>perfecter</a:t>
            </a:r>
            <a:r>
              <a:rPr lang="en-US" dirty="0">
                <a:latin typeface="Calibri" panose="020F0502020204030204" pitchFamily="34" charset="0"/>
                <a:cs typeface="Calibri" panose="020F0502020204030204" pitchFamily="34" charset="0"/>
              </a:rPr>
              <a:t> of faith, who for the joy set before Him endured the cross, despising the shame, and has sat down at the right hand of the throne of God.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45720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12:2b (NASB95) </a:t>
            </a:r>
          </a:p>
          <a:p>
            <a:pPr marL="0" indent="0" algn="just">
              <a:buNone/>
            </a:pPr>
            <a:r>
              <a:rPr lang="en-US" sz="3000" baseline="30000" dirty="0">
                <a:latin typeface="Calibri" panose="020F0502020204030204" pitchFamily="34" charset="0"/>
                <a:cs typeface="Calibri" panose="020F0502020204030204" pitchFamily="34" charset="0"/>
              </a:rPr>
              <a:t>2</a:t>
            </a:r>
            <a:r>
              <a:rPr lang="en-US" sz="3000" dirty="0">
                <a:latin typeface="Calibri" panose="020F0502020204030204" pitchFamily="34" charset="0"/>
                <a:cs typeface="Calibri" panose="020F0502020204030204" pitchFamily="34" charset="0"/>
              </a:rPr>
              <a:t> …</a:t>
            </a:r>
            <a:r>
              <a:rPr lang="en-US" sz="3000" b="1" dirty="0">
                <a:solidFill>
                  <a:schemeClr val="accent2"/>
                </a:solidFill>
                <a:latin typeface="Calibri" panose="020F0502020204030204" pitchFamily="34" charset="0"/>
                <a:ea typeface="+mj-ea"/>
                <a:cs typeface="Calibri" panose="020F0502020204030204" pitchFamily="34" charset="0"/>
              </a:rPr>
              <a:t>Jesus, </a:t>
            </a:r>
            <a:r>
              <a:rPr lang="en-US" sz="3000" dirty="0">
                <a:latin typeface="Calibri" panose="020F0502020204030204" pitchFamily="34" charset="0"/>
                <a:ea typeface="+mj-ea"/>
                <a:cs typeface="Calibri" panose="020F0502020204030204" pitchFamily="34" charset="0"/>
              </a:rPr>
              <a:t>the author and </a:t>
            </a:r>
            <a:r>
              <a:rPr lang="en-US" sz="3000" dirty="0" err="1">
                <a:latin typeface="Calibri" panose="020F0502020204030204" pitchFamily="34" charset="0"/>
                <a:ea typeface="+mj-ea"/>
                <a:cs typeface="Calibri" panose="020F0502020204030204" pitchFamily="34" charset="0"/>
              </a:rPr>
              <a:t>perfecter</a:t>
            </a:r>
            <a:r>
              <a:rPr lang="en-US" sz="3000" dirty="0">
                <a:latin typeface="Calibri" panose="020F0502020204030204" pitchFamily="34" charset="0"/>
                <a:ea typeface="+mj-ea"/>
                <a:cs typeface="Calibri" panose="020F0502020204030204" pitchFamily="34" charset="0"/>
              </a:rPr>
              <a:t> of faith, who for the joy set before Him endured the cross, </a:t>
            </a:r>
            <a:r>
              <a:rPr lang="en-US" sz="3000" b="1" u="sng" dirty="0">
                <a:solidFill>
                  <a:schemeClr val="accent2"/>
                </a:solidFill>
                <a:latin typeface="Calibri" panose="020F0502020204030204" pitchFamily="34" charset="0"/>
                <a:ea typeface="+mj-ea"/>
                <a:cs typeface="Calibri" panose="020F0502020204030204" pitchFamily="34" charset="0"/>
              </a:rPr>
              <a:t>despising the shame</a:t>
            </a:r>
            <a:r>
              <a:rPr lang="en-US" sz="3000" dirty="0">
                <a:latin typeface="Calibri" panose="020F0502020204030204" pitchFamily="34" charset="0"/>
                <a:ea typeface="+mj-ea"/>
                <a:cs typeface="Calibri" panose="020F0502020204030204" pitchFamily="34" charset="0"/>
              </a:rPr>
              <a:t>, and has sat down at the right hand of the throne of God.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305" y="2871016"/>
            <a:ext cx="7919390" cy="2310584"/>
          </a:xfrm>
          <a:prstGeom prst="rect">
            <a:avLst/>
          </a:prstGeom>
        </p:spPr>
      </p:pic>
    </p:spTree>
    <p:extLst>
      <p:ext uri="{BB962C8B-B14F-4D97-AF65-F5344CB8AC3E}">
        <p14:creationId xmlns:p14="http://schemas.microsoft.com/office/powerpoint/2010/main" val="2440461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223" y="142971"/>
            <a:ext cx="8687553" cy="6572058"/>
          </a:xfrm>
          <a:prstGeom prst="rect">
            <a:avLst/>
          </a:prstGeom>
        </p:spPr>
      </p:pic>
      <p:sp>
        <p:nvSpPr>
          <p:cNvPr id="2" name="Rectangle 1">
            <a:extLst>
              <a:ext uri="{FF2B5EF4-FFF2-40B4-BE49-F238E27FC236}">
                <a16:creationId xmlns:a16="http://schemas.microsoft.com/office/drawing/2014/main" id="{6B968CBD-B38F-4E61-AC5F-BE7E6C96325F}"/>
              </a:ext>
            </a:extLst>
          </p:cNvPr>
          <p:cNvSpPr/>
          <p:nvPr/>
        </p:nvSpPr>
        <p:spPr>
          <a:xfrm>
            <a:off x="2769871" y="990600"/>
            <a:ext cx="3604256" cy="461665"/>
          </a:xfrm>
          <a:prstGeom prst="rect">
            <a:avLst/>
          </a:prstGeom>
        </p:spPr>
        <p:txBody>
          <a:bodyPr wrap="none">
            <a:spAutoFit/>
          </a:bodyPr>
          <a:lstStyle/>
          <a:p>
            <a:r>
              <a:rPr lang="en-US" b="1" dirty="0">
                <a:solidFill>
                  <a:srgbClr val="FF0000"/>
                </a:solidFill>
                <a:latin typeface="Calibri" panose="020F0502020204030204" pitchFamily="34" charset="0"/>
                <a:ea typeface="Times New Roman" panose="02020603050405020304" pitchFamily="18" charset="0"/>
              </a:rPr>
              <a:t>DON'T MESS WITH ROME! </a:t>
            </a:r>
            <a:endParaRPr lang="en-US" b="1"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5029200"/>
          </a:xfrm>
        </p:spPr>
        <p:txBody>
          <a:bodyPr/>
          <a:lstStyle/>
          <a:p>
            <a:pPr marL="0" indent="0" algn="ctr">
              <a:spcBef>
                <a:spcPts val="600"/>
              </a:spcBef>
              <a:spcAft>
                <a:spcPts val="6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12:2b (NASB95) </a:t>
            </a:r>
          </a:p>
          <a:p>
            <a:pPr marL="0" indent="0" algn="just">
              <a:spcBef>
                <a:spcPts val="600"/>
              </a:spcBef>
              <a:spcAft>
                <a:spcPts val="600"/>
              </a:spcAft>
              <a:buNone/>
            </a:pP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r>
              <a:rPr lang="en-US" b="1" dirty="0">
                <a:solidFill>
                  <a:schemeClr val="accent2"/>
                </a:solidFill>
                <a:latin typeface="Calibri" panose="020F0502020204030204" pitchFamily="34" charset="0"/>
                <a:ea typeface="+mj-ea"/>
                <a:cs typeface="Calibri" panose="020F0502020204030204" pitchFamily="34" charset="0"/>
              </a:rPr>
              <a:t>Jesus, </a:t>
            </a:r>
            <a:r>
              <a:rPr lang="en-US" dirty="0">
                <a:latin typeface="Calibri" panose="020F0502020204030204" pitchFamily="34" charset="0"/>
                <a:ea typeface="+mj-ea"/>
                <a:cs typeface="Calibri" panose="020F0502020204030204" pitchFamily="34" charset="0"/>
              </a:rPr>
              <a:t>the author and perfecter of faith, who for the joy set before Him endured the cross, despising the shame, and </a:t>
            </a:r>
            <a:r>
              <a:rPr lang="en-US" b="1" u="sng" dirty="0">
                <a:solidFill>
                  <a:schemeClr val="accent2"/>
                </a:solidFill>
                <a:latin typeface="Calibri" panose="020F0502020204030204" pitchFamily="34" charset="0"/>
                <a:ea typeface="+mj-ea"/>
                <a:cs typeface="Calibri" panose="020F0502020204030204" pitchFamily="34" charset="0"/>
              </a:rPr>
              <a:t>has sat down at the right hand of the throne of God</a:t>
            </a:r>
            <a:r>
              <a:rPr lang="en-US" dirty="0">
                <a:latin typeface="Calibri" panose="020F0502020204030204" pitchFamily="34" charset="0"/>
                <a:ea typeface="+mj-ea"/>
                <a:cs typeface="Calibri" panose="020F0502020204030204" pitchFamily="34" charset="0"/>
              </a:rPr>
              <a:t>. </a:t>
            </a:r>
          </a:p>
          <a:p>
            <a:pPr marL="0" indent="0" algn="ctr">
              <a:spcBef>
                <a:spcPts val="600"/>
              </a:spcBef>
              <a:spcAft>
                <a:spcPts val="600"/>
              </a:spcAft>
              <a:buNone/>
            </a:pPr>
            <a:r>
              <a:rPr lang="en-US" sz="3600" b="1" dirty="0">
                <a:solidFill>
                  <a:schemeClr val="accent2"/>
                </a:solidFill>
                <a:latin typeface="Calibri" panose="020F0502020204030204" pitchFamily="34" charset="0"/>
                <a:ea typeface="+mj-ea"/>
                <a:cs typeface="Times New Roman" panose="02020603050405020304" pitchFamily="18" charset="0"/>
              </a:rPr>
              <a:t>Psalm 110:1 (NASB95) </a:t>
            </a:r>
          </a:p>
          <a:p>
            <a:pPr marL="0" indent="0" algn="just">
              <a:spcBef>
                <a:spcPts val="600"/>
              </a:spcBef>
              <a:spcAft>
                <a:spcPts val="600"/>
              </a:spcAft>
              <a:buNone/>
            </a:pPr>
            <a:r>
              <a:rPr lang="en-US" dirty="0">
                <a:latin typeface="Calibri" panose="020F0502020204030204" pitchFamily="34" charset="0"/>
                <a:cs typeface="Calibri" panose="020F0502020204030204" pitchFamily="34" charset="0"/>
              </a:rPr>
              <a:t>The </a:t>
            </a:r>
            <a:r>
              <a:rPr lang="en-US" cap="small" dirty="0">
                <a:latin typeface="Calibri" panose="020F0502020204030204" pitchFamily="34" charset="0"/>
                <a:cs typeface="Calibri" panose="020F0502020204030204" pitchFamily="34" charset="0"/>
              </a:rPr>
              <a:t>Lord</a:t>
            </a:r>
            <a:r>
              <a:rPr lang="en-US" dirty="0">
                <a:latin typeface="Calibri" panose="020F0502020204030204" pitchFamily="34" charset="0"/>
                <a:cs typeface="Calibri" panose="020F0502020204030204" pitchFamily="34" charset="0"/>
              </a:rPr>
              <a:t> says to my Lord: “Sit at My right hand Until I make Your enemies a footstool for Your feet.” </a:t>
            </a:r>
          </a:p>
          <a:p>
            <a:pPr marL="0" indent="0" algn="just">
              <a:buNone/>
            </a:pPr>
            <a:endParaRPr lang="en-US" dirty="0">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836203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914400" y="228600"/>
            <a:ext cx="7315200" cy="4572000"/>
          </a:xfrm>
        </p:spPr>
        <p:txBody>
          <a:bodyPr/>
          <a:lstStyle/>
          <a:p>
            <a:pPr marL="0" indent="0" algn="ctr">
              <a:spcBef>
                <a:spcPts val="0"/>
              </a:spcBef>
              <a:spcAft>
                <a:spcPts val="1200"/>
              </a:spcAft>
              <a:buNone/>
            </a:pPr>
            <a:r>
              <a:rPr lang="en-US" sz="4000" b="1" dirty="0">
                <a:solidFill>
                  <a:schemeClr val="accent2"/>
                </a:solidFill>
                <a:latin typeface="Calibri" panose="020F0502020204030204" pitchFamily="34" charset="0"/>
                <a:ea typeface="+mj-ea"/>
                <a:cs typeface="Times New Roman" panose="02020603050405020304" pitchFamily="18" charset="0"/>
              </a:rPr>
              <a:t>Ephesians 1:3 (NASB95) </a:t>
            </a:r>
          </a:p>
          <a:p>
            <a:pPr marL="0" marR="0" indent="0" algn="just">
              <a:spcBef>
                <a:spcPts val="0"/>
              </a:spcBef>
              <a:spcAft>
                <a:spcPts val="1000"/>
              </a:spcAft>
              <a:buNone/>
            </a:pPr>
            <a:r>
              <a:rPr lang="en-US" baseline="30000" dirty="0">
                <a:latin typeface="Calibri" panose="020F0502020204030204" pitchFamily="34" charset="0"/>
              </a:rPr>
              <a:t>3</a:t>
            </a:r>
            <a:r>
              <a:rPr lang="en-US" dirty="0">
                <a:latin typeface="Calibri" panose="020F0502020204030204" pitchFamily="34" charset="0"/>
              </a:rPr>
              <a:t> </a:t>
            </a:r>
            <a:r>
              <a:rPr lang="en-US" sz="3600" dirty="0">
                <a:latin typeface="Calibri" panose="020F0502020204030204" pitchFamily="34" charset="0"/>
              </a:rPr>
              <a:t>Blessed </a:t>
            </a:r>
            <a:r>
              <a:rPr lang="en-US" sz="3600" i="1" dirty="0">
                <a:latin typeface="Calibri" panose="020F0502020204030204" pitchFamily="34" charset="0"/>
              </a:rPr>
              <a:t>be</a:t>
            </a:r>
            <a:r>
              <a:rPr lang="en-US" sz="3600" dirty="0">
                <a:latin typeface="Calibri" panose="020F0502020204030204" pitchFamily="34" charset="0"/>
              </a:rPr>
              <a:t> the God and Father of our Lord Jesus Christ, who has blessed us with every spiritual blessing </a:t>
            </a:r>
            <a:r>
              <a:rPr lang="en-US" sz="3600" b="1" dirty="0">
                <a:solidFill>
                  <a:schemeClr val="accent2"/>
                </a:solidFill>
                <a:latin typeface="Calibri" panose="020F0502020204030204" pitchFamily="34" charset="0"/>
                <a:ea typeface="+mj-ea"/>
                <a:cs typeface="Times New Roman" panose="02020603050405020304" pitchFamily="18" charset="0"/>
              </a:rPr>
              <a:t>in the heavenly </a:t>
            </a:r>
            <a:r>
              <a:rPr lang="en-US" sz="3600" i="1" dirty="0">
                <a:latin typeface="Calibri" panose="020F0502020204030204" pitchFamily="34" charset="0"/>
              </a:rPr>
              <a:t>places</a:t>
            </a:r>
            <a:r>
              <a:rPr lang="en-US" sz="3600" b="1" dirty="0">
                <a:solidFill>
                  <a:schemeClr val="accent2"/>
                </a:solidFill>
                <a:latin typeface="Calibri" panose="020F0502020204030204" pitchFamily="34" charset="0"/>
                <a:ea typeface="+mj-ea"/>
                <a:cs typeface="Times New Roman" panose="02020603050405020304" pitchFamily="18" charset="0"/>
              </a:rPr>
              <a:t> in Christ</a:t>
            </a:r>
            <a:r>
              <a:rPr lang="en-US" sz="3600" dirty="0">
                <a:latin typeface="Calibri" panose="020F0502020204030204" pitchFamily="34" charset="0"/>
              </a:rPr>
              <a:t>,</a:t>
            </a:r>
            <a:r>
              <a:rPr lang="en-US" dirty="0">
                <a:latin typeface="Calibri" panose="020F0502020204030204" pitchFamily="34" charset="0"/>
              </a:rPr>
              <a:t> </a:t>
            </a:r>
          </a:p>
        </p:txBody>
      </p:sp>
    </p:spTree>
    <p:extLst>
      <p:ext uri="{BB962C8B-B14F-4D97-AF65-F5344CB8AC3E}">
        <p14:creationId xmlns:p14="http://schemas.microsoft.com/office/powerpoint/2010/main" val="4180728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6874"/>
            <a:ext cx="8779001" cy="6584251"/>
          </a:xfrm>
          <a:prstGeom prst="rect">
            <a:avLst/>
          </a:prstGeom>
        </p:spPr>
      </p:pic>
      <p:sp>
        <p:nvSpPr>
          <p:cNvPr id="246786" name="Rectangle 2"/>
          <p:cNvSpPr>
            <a:spLocks noGrp="1" noChangeArrowheads="1"/>
          </p:cNvSpPr>
          <p:nvPr>
            <p:ph type="body" idx="1"/>
          </p:nvPr>
        </p:nvSpPr>
        <p:spPr>
          <a:xfrm>
            <a:off x="228600" y="228600"/>
            <a:ext cx="8686800" cy="5029200"/>
          </a:xfrm>
        </p:spPr>
        <p:txBody>
          <a:bodyPr/>
          <a:lstStyle/>
          <a:p>
            <a:pPr marL="0" indent="0" algn="ctr">
              <a:spcBef>
                <a:spcPts val="600"/>
              </a:spcBef>
              <a:spcAft>
                <a:spcPts val="600"/>
              </a:spcAft>
              <a:buNone/>
            </a:pPr>
            <a:r>
              <a:rPr lang="en-US" sz="3600" b="1" dirty="0">
                <a:solidFill>
                  <a:schemeClr val="accent2"/>
                </a:solidFill>
                <a:latin typeface="Calibri" panose="020F0502020204030204" pitchFamily="34" charset="0"/>
                <a:ea typeface="+mj-ea"/>
                <a:cs typeface="Times New Roman" panose="02020603050405020304" pitchFamily="18" charset="0"/>
              </a:rPr>
              <a:t>Hebrews 12:2b (NASB95) </a:t>
            </a:r>
          </a:p>
          <a:p>
            <a:pPr marL="0" indent="0" algn="just">
              <a:spcBef>
                <a:spcPts val="600"/>
              </a:spcBef>
              <a:spcAft>
                <a:spcPts val="600"/>
              </a:spcAft>
              <a:buNone/>
            </a:pP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r>
              <a:rPr lang="en-US" b="1" dirty="0">
                <a:solidFill>
                  <a:schemeClr val="accent2"/>
                </a:solidFill>
                <a:latin typeface="Calibri" panose="020F0502020204030204" pitchFamily="34" charset="0"/>
                <a:ea typeface="+mj-ea"/>
                <a:cs typeface="Calibri" panose="020F0502020204030204" pitchFamily="34" charset="0"/>
              </a:rPr>
              <a:t>Jesus, </a:t>
            </a:r>
            <a:r>
              <a:rPr lang="en-US" dirty="0">
                <a:latin typeface="Calibri" panose="020F0502020204030204" pitchFamily="34" charset="0"/>
                <a:ea typeface="+mj-ea"/>
                <a:cs typeface="Calibri" panose="020F0502020204030204" pitchFamily="34" charset="0"/>
              </a:rPr>
              <a:t>the author and perfecter of faith, who for the joy set before Him endured the cross, despising the shame, and </a:t>
            </a:r>
            <a:r>
              <a:rPr lang="en-US" b="1" u="sng" dirty="0">
                <a:solidFill>
                  <a:schemeClr val="accent2"/>
                </a:solidFill>
                <a:latin typeface="Calibri" panose="020F0502020204030204" pitchFamily="34" charset="0"/>
                <a:ea typeface="+mj-ea"/>
                <a:cs typeface="Calibri" panose="020F0502020204030204" pitchFamily="34" charset="0"/>
              </a:rPr>
              <a:t>has sat down at the right hand of the throne of God</a:t>
            </a:r>
            <a:r>
              <a:rPr lang="en-US" dirty="0">
                <a:latin typeface="Calibri" panose="020F0502020204030204" pitchFamily="34" charset="0"/>
                <a:ea typeface="+mj-ea"/>
                <a:cs typeface="Calibri" panose="020F0502020204030204" pitchFamily="34" charset="0"/>
              </a:rPr>
              <a:t>. </a:t>
            </a:r>
          </a:p>
          <a:p>
            <a:pPr marL="0" indent="0" algn="just">
              <a:buNone/>
            </a:pPr>
            <a:endParaRPr lang="en-US" dirty="0">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898013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3826"/>
            <a:ext cx="8779001" cy="6590347"/>
          </a:xfrm>
          <a:prstGeom prst="rect">
            <a:avLst/>
          </a:prstGeom>
        </p:spPr>
      </p:pic>
      <p:sp>
        <p:nvSpPr>
          <p:cNvPr id="3" name="Content Placeholder 2"/>
          <p:cNvSpPr>
            <a:spLocks noGrp="1"/>
          </p:cNvSpPr>
          <p:nvPr>
            <p:ph idx="1"/>
          </p:nvPr>
        </p:nvSpPr>
        <p:spPr>
          <a:xfrm>
            <a:off x="182499" y="228600"/>
            <a:ext cx="8779001" cy="48006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Ephesians 2:4–7 (NASB95) </a:t>
            </a:r>
          </a:p>
          <a:p>
            <a:pPr marL="0" indent="0" algn="just">
              <a:buNone/>
            </a:pPr>
            <a:r>
              <a:rPr lang="en-US" baseline="30000" dirty="0">
                <a:latin typeface="Calibri" panose="020F0502020204030204" pitchFamily="34" charset="0"/>
                <a:cs typeface="Calibri" panose="020F0502020204030204" pitchFamily="34" charset="0"/>
              </a:rPr>
              <a:t>4</a:t>
            </a:r>
            <a:r>
              <a:rPr lang="en-US" dirty="0">
                <a:latin typeface="Calibri" panose="020F0502020204030204" pitchFamily="34" charset="0"/>
                <a:cs typeface="Calibri" panose="020F0502020204030204" pitchFamily="34" charset="0"/>
              </a:rPr>
              <a:t> But </a:t>
            </a:r>
            <a:r>
              <a:rPr lang="en-US" b="1" u="sng" dirty="0">
                <a:solidFill>
                  <a:schemeClr val="accent2"/>
                </a:solidFill>
                <a:latin typeface="Calibri" panose="020F0502020204030204" pitchFamily="34" charset="0"/>
                <a:ea typeface="+mj-ea"/>
                <a:cs typeface="Calibri" panose="020F0502020204030204" pitchFamily="34" charset="0"/>
              </a:rPr>
              <a:t>God, being rich in mercy, because of His great love with which He loved us</a:t>
            </a:r>
            <a:r>
              <a:rPr lang="en-US" dirty="0">
                <a:latin typeface="Calibri" panose="020F0502020204030204" pitchFamily="34" charset="0"/>
                <a:cs typeface="Calibri" panose="020F0502020204030204" pitchFamily="34" charset="0"/>
              </a:rPr>
              <a:t>, </a:t>
            </a:r>
            <a:r>
              <a:rPr lang="en-US" baseline="30000" dirty="0">
                <a:latin typeface="Calibri" panose="020F0502020204030204" pitchFamily="34" charset="0"/>
                <a:cs typeface="Calibri" panose="020F0502020204030204" pitchFamily="34" charset="0"/>
              </a:rPr>
              <a:t>5</a:t>
            </a:r>
            <a:r>
              <a:rPr lang="en-US" dirty="0">
                <a:latin typeface="Calibri" panose="020F0502020204030204" pitchFamily="34" charset="0"/>
                <a:cs typeface="Calibri" panose="020F0502020204030204" pitchFamily="34" charset="0"/>
              </a:rPr>
              <a:t> </a:t>
            </a:r>
            <a:r>
              <a:rPr lang="en-US" b="1" u="sng" dirty="0">
                <a:solidFill>
                  <a:schemeClr val="accent2"/>
                </a:solidFill>
                <a:latin typeface="Calibri" panose="020F0502020204030204" pitchFamily="34" charset="0"/>
                <a:ea typeface="+mj-ea"/>
                <a:cs typeface="Calibri" panose="020F0502020204030204" pitchFamily="34" charset="0"/>
              </a:rPr>
              <a:t>even when we were dead in our transgressions</a:t>
            </a:r>
            <a:r>
              <a:rPr lang="en-US" dirty="0">
                <a:latin typeface="Calibri" panose="020F0502020204030204" pitchFamily="34" charset="0"/>
                <a:cs typeface="Calibri" panose="020F0502020204030204" pitchFamily="34" charset="0"/>
              </a:rPr>
              <a:t>, made us alive together with Christ (by grace you have been saved), </a:t>
            </a:r>
            <a:r>
              <a:rPr lang="en-US" baseline="30000" dirty="0">
                <a:latin typeface="Calibri" panose="020F0502020204030204" pitchFamily="34" charset="0"/>
                <a:cs typeface="Calibri" panose="020F0502020204030204" pitchFamily="34" charset="0"/>
              </a:rPr>
              <a:t>6</a:t>
            </a:r>
            <a:r>
              <a:rPr lang="en-US" dirty="0">
                <a:latin typeface="Calibri" panose="020F0502020204030204" pitchFamily="34" charset="0"/>
                <a:cs typeface="Calibri" panose="020F0502020204030204" pitchFamily="34" charset="0"/>
              </a:rPr>
              <a:t> and raised us up with Him, </a:t>
            </a:r>
            <a:r>
              <a:rPr lang="en-US" b="1" u="sng" dirty="0">
                <a:solidFill>
                  <a:schemeClr val="accent2"/>
                </a:solidFill>
                <a:latin typeface="Calibri" panose="020F0502020204030204" pitchFamily="34" charset="0"/>
                <a:ea typeface="+mj-ea"/>
                <a:cs typeface="Calibri" panose="020F0502020204030204" pitchFamily="34" charset="0"/>
              </a:rPr>
              <a:t>and seated us with Him in the heavenly </a:t>
            </a:r>
            <a:r>
              <a:rPr lang="en-US" b="1" i="1" u="sng" dirty="0">
                <a:solidFill>
                  <a:schemeClr val="accent2"/>
                </a:solidFill>
                <a:latin typeface="Calibri" panose="020F0502020204030204" pitchFamily="34" charset="0"/>
                <a:ea typeface="+mj-ea"/>
                <a:cs typeface="Calibri" panose="020F0502020204030204" pitchFamily="34" charset="0"/>
              </a:rPr>
              <a:t>places</a:t>
            </a:r>
            <a:r>
              <a:rPr lang="en-US" b="1" u="sng" dirty="0">
                <a:solidFill>
                  <a:schemeClr val="accent2"/>
                </a:solidFill>
                <a:latin typeface="Calibri" panose="020F0502020204030204" pitchFamily="34" charset="0"/>
                <a:ea typeface="+mj-ea"/>
                <a:cs typeface="Calibri" panose="020F0502020204030204" pitchFamily="34" charset="0"/>
              </a:rPr>
              <a:t> in Christ Jesus</a:t>
            </a:r>
            <a:r>
              <a:rPr lang="en-US" dirty="0">
                <a:latin typeface="Calibri" panose="020F0502020204030204" pitchFamily="34" charset="0"/>
                <a:cs typeface="Calibri" panose="020F0502020204030204" pitchFamily="34" charset="0"/>
              </a:rPr>
              <a:t>, </a:t>
            </a:r>
            <a:r>
              <a:rPr lang="en-US" baseline="30000" dirty="0">
                <a:latin typeface="Calibri" panose="020F0502020204030204" pitchFamily="34" charset="0"/>
                <a:cs typeface="Calibri" panose="020F0502020204030204" pitchFamily="34" charset="0"/>
              </a:rPr>
              <a:t>7</a:t>
            </a:r>
            <a:r>
              <a:rPr lang="en-US" dirty="0">
                <a:latin typeface="Calibri" panose="020F0502020204030204" pitchFamily="34" charset="0"/>
                <a:cs typeface="Calibri" panose="020F0502020204030204" pitchFamily="34" charset="0"/>
              </a:rPr>
              <a:t> so that in the ages to come He might show the surpassing riches of His grace in kindness toward us in Christ Jesus. </a:t>
            </a:r>
          </a:p>
        </p:txBody>
      </p:sp>
    </p:spTree>
    <p:extLst>
      <p:ext uri="{BB962C8B-B14F-4D97-AF65-F5344CB8AC3E}">
        <p14:creationId xmlns:p14="http://schemas.microsoft.com/office/powerpoint/2010/main" val="283745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99" y="133826"/>
            <a:ext cx="8779001" cy="6590347"/>
          </a:xfrm>
          <a:prstGeom prst="rect">
            <a:avLst/>
          </a:prstGeom>
        </p:spPr>
      </p:pic>
      <p:sp>
        <p:nvSpPr>
          <p:cNvPr id="3" name="Content Placeholder 2"/>
          <p:cNvSpPr>
            <a:spLocks noGrp="1"/>
          </p:cNvSpPr>
          <p:nvPr>
            <p:ph idx="1"/>
          </p:nvPr>
        </p:nvSpPr>
        <p:spPr>
          <a:xfrm>
            <a:off x="182499" y="228600"/>
            <a:ext cx="8779001" cy="4800600"/>
          </a:xfrm>
        </p:spPr>
        <p:txBody>
          <a:bodyPr/>
          <a:lstStyle/>
          <a:p>
            <a:pPr marL="0" indent="0" algn="ctr">
              <a:spcBef>
                <a:spcPts val="0"/>
              </a:spcBef>
              <a:spcAft>
                <a:spcPts val="1200"/>
              </a:spcAft>
              <a:buNone/>
            </a:pPr>
            <a:r>
              <a:rPr lang="en-US" sz="3600" b="1" dirty="0">
                <a:solidFill>
                  <a:schemeClr val="accent2"/>
                </a:solidFill>
                <a:latin typeface="Calibri" panose="020F0502020204030204" pitchFamily="34" charset="0"/>
                <a:ea typeface="+mj-ea"/>
                <a:cs typeface="Times New Roman" panose="02020603050405020304" pitchFamily="18" charset="0"/>
              </a:rPr>
              <a:t>Ephesians 2:4–7 (NASB95) </a:t>
            </a:r>
          </a:p>
          <a:p>
            <a:pPr marL="0" indent="0" algn="just">
              <a:buNone/>
            </a:pPr>
            <a:r>
              <a:rPr lang="en-US" baseline="30000" dirty="0">
                <a:latin typeface="Calibri" panose="020F0502020204030204" pitchFamily="34" charset="0"/>
                <a:cs typeface="Calibri" panose="020F0502020204030204" pitchFamily="34" charset="0"/>
              </a:rPr>
              <a:t>4</a:t>
            </a:r>
            <a:r>
              <a:rPr lang="en-US" dirty="0">
                <a:latin typeface="Calibri" panose="020F0502020204030204" pitchFamily="34" charset="0"/>
                <a:cs typeface="Calibri" panose="020F0502020204030204" pitchFamily="34" charset="0"/>
              </a:rPr>
              <a:t> But God, being rich in mercy, because of His great love with which He loved us, </a:t>
            </a:r>
            <a:r>
              <a:rPr lang="en-US" baseline="30000" dirty="0">
                <a:latin typeface="Calibri" panose="020F0502020204030204" pitchFamily="34" charset="0"/>
                <a:cs typeface="Calibri" panose="020F0502020204030204" pitchFamily="34" charset="0"/>
              </a:rPr>
              <a:t>5</a:t>
            </a:r>
            <a:r>
              <a:rPr lang="en-US" dirty="0">
                <a:latin typeface="Calibri" panose="020F0502020204030204" pitchFamily="34" charset="0"/>
                <a:cs typeface="Calibri" panose="020F0502020204030204" pitchFamily="34" charset="0"/>
              </a:rPr>
              <a:t> even when we were dead in our transgressions, made us alive together with Christ (by grace you have been saved), </a:t>
            </a:r>
            <a:r>
              <a:rPr lang="en-US" baseline="30000" dirty="0">
                <a:latin typeface="Calibri" panose="020F0502020204030204" pitchFamily="34" charset="0"/>
                <a:cs typeface="Calibri" panose="020F0502020204030204" pitchFamily="34" charset="0"/>
              </a:rPr>
              <a:t>6</a:t>
            </a:r>
            <a:r>
              <a:rPr lang="en-US" dirty="0">
                <a:latin typeface="Calibri" panose="020F0502020204030204" pitchFamily="34" charset="0"/>
                <a:cs typeface="Calibri" panose="020F0502020204030204" pitchFamily="34" charset="0"/>
              </a:rPr>
              <a:t> and raised us up with Him, and seated us with Him in the heavenly </a:t>
            </a:r>
            <a:r>
              <a:rPr lang="en-US" i="1" dirty="0">
                <a:latin typeface="Calibri" panose="020F0502020204030204" pitchFamily="34" charset="0"/>
                <a:cs typeface="Calibri" panose="020F0502020204030204" pitchFamily="34" charset="0"/>
              </a:rPr>
              <a:t>places</a:t>
            </a:r>
            <a:r>
              <a:rPr lang="en-US" dirty="0">
                <a:latin typeface="Calibri" panose="020F0502020204030204" pitchFamily="34" charset="0"/>
                <a:cs typeface="Calibri" panose="020F0502020204030204" pitchFamily="34" charset="0"/>
              </a:rPr>
              <a:t> in Christ Jesus, </a:t>
            </a:r>
            <a:r>
              <a:rPr lang="en-US" baseline="30000" dirty="0">
                <a:latin typeface="Calibri" panose="020F0502020204030204" pitchFamily="34" charset="0"/>
                <a:cs typeface="Calibri" panose="020F0502020204030204" pitchFamily="34" charset="0"/>
              </a:rPr>
              <a:t>7</a:t>
            </a:r>
            <a:r>
              <a:rPr lang="en-US" dirty="0">
                <a:latin typeface="Calibri" panose="020F0502020204030204" pitchFamily="34" charset="0"/>
                <a:cs typeface="Calibri" panose="020F0502020204030204" pitchFamily="34" charset="0"/>
              </a:rPr>
              <a:t> </a:t>
            </a:r>
            <a:r>
              <a:rPr lang="en-US" b="1" u="sng" dirty="0">
                <a:solidFill>
                  <a:schemeClr val="accent2"/>
                </a:solidFill>
                <a:latin typeface="Calibri" panose="020F0502020204030204" pitchFamily="34" charset="0"/>
                <a:ea typeface="+mj-ea"/>
                <a:cs typeface="Calibri" panose="020F0502020204030204" pitchFamily="34" charset="0"/>
              </a:rPr>
              <a:t>so that in the ages to come He might show the surpassing riches of His grace in kindness toward us in Christ Jesus</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04180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A0C6-C5CD-4C0B-9FD7-4F30D5F1C998}"/>
              </a:ext>
            </a:extLst>
          </p:cNvPr>
          <p:cNvSpPr>
            <a:spLocks noGrp="1"/>
          </p:cNvSpPr>
          <p:nvPr>
            <p:ph type="title"/>
          </p:nvPr>
        </p:nvSpPr>
        <p:spPr>
          <a:xfrm>
            <a:off x="685800" y="228600"/>
            <a:ext cx="7772400" cy="1143000"/>
          </a:xfrm>
        </p:spPr>
        <p:txBody>
          <a:bodyPr/>
          <a:lstStyle/>
          <a:p>
            <a:r>
              <a:rPr lang="en-US" sz="4000" dirty="0"/>
              <a:t>Outline</a:t>
            </a:r>
          </a:p>
        </p:txBody>
      </p:sp>
      <p:sp>
        <p:nvSpPr>
          <p:cNvPr id="4" name="Content Placeholder 3">
            <a:extLst>
              <a:ext uri="{FF2B5EF4-FFF2-40B4-BE49-F238E27FC236}">
                <a16:creationId xmlns:a16="http://schemas.microsoft.com/office/drawing/2014/main" id="{84048BDF-D32F-4968-A392-00D2DFD34D8E}"/>
              </a:ext>
            </a:extLst>
          </p:cNvPr>
          <p:cNvSpPr>
            <a:spLocks noGrp="1"/>
          </p:cNvSpPr>
          <p:nvPr>
            <p:ph sz="half" idx="2"/>
          </p:nvPr>
        </p:nvSpPr>
        <p:spPr>
          <a:xfrm>
            <a:off x="457200" y="1143000"/>
            <a:ext cx="8229600" cy="4953000"/>
          </a:xfrm>
        </p:spPr>
        <p:txBody>
          <a:bodyPr/>
          <a:lstStyle/>
          <a:p>
            <a:pPr marL="457200" indent="-457200">
              <a:buFont typeface="+mj-lt"/>
              <a:buAutoNum type="romanUcPeriod"/>
            </a:pPr>
            <a:r>
              <a:rPr lang="en-US" dirty="0"/>
              <a:t>Preliminary Comments</a:t>
            </a:r>
          </a:p>
          <a:p>
            <a:pPr marL="914400" lvl="1" indent="-457200">
              <a:buFont typeface="+mj-lt"/>
              <a:buAutoNum type="alphaUcPeriod"/>
            </a:pPr>
            <a:r>
              <a:rPr lang="en-US" sz="3200" dirty="0"/>
              <a:t>The Book of Hebrews is Special</a:t>
            </a:r>
          </a:p>
          <a:p>
            <a:pPr marL="1371600" lvl="2" indent="-457200">
              <a:buFont typeface="+mj-lt"/>
              <a:buAutoNum type="arabicPeriod"/>
            </a:pPr>
            <a:r>
              <a:rPr lang="en-US" sz="3200" dirty="0"/>
              <a:t>Historical Background Information</a:t>
            </a:r>
          </a:p>
          <a:p>
            <a:pPr marL="1371600" lvl="2" indent="-457200">
              <a:buFont typeface="+mj-lt"/>
              <a:buAutoNum type="arabicPeriod"/>
            </a:pPr>
            <a:r>
              <a:rPr lang="en-US" sz="3200" dirty="0"/>
              <a:t>Functioning Temple in Jerusalem </a:t>
            </a:r>
          </a:p>
          <a:p>
            <a:pPr marL="1371600" lvl="2" indent="-457200">
              <a:buFont typeface="+mj-lt"/>
              <a:buAutoNum type="arabicPeriod"/>
            </a:pPr>
            <a:r>
              <a:rPr lang="en-US" sz="3200" dirty="0"/>
              <a:t>Backdrop of Athletic Competition</a:t>
            </a:r>
          </a:p>
          <a:p>
            <a:pPr marL="914400" lvl="1" indent="-457200">
              <a:buFont typeface="+mj-lt"/>
              <a:buAutoNum type="alphaUcPeriod"/>
            </a:pPr>
            <a:r>
              <a:rPr lang="en-US" sz="3200" dirty="0" err="1"/>
              <a:t>Chiasitic</a:t>
            </a:r>
            <a:r>
              <a:rPr lang="en-US" sz="3200" dirty="0"/>
              <a:t> Pattern</a:t>
            </a:r>
          </a:p>
          <a:p>
            <a:pPr marL="457200" indent="-457200">
              <a:buFont typeface="+mj-lt"/>
              <a:buAutoNum type="romanUcPeriod"/>
            </a:pPr>
            <a:r>
              <a:rPr lang="en-US" dirty="0"/>
              <a:t>Exposition</a:t>
            </a:r>
          </a:p>
          <a:p>
            <a:pPr marL="457200" indent="-457200">
              <a:buFont typeface="+mj-lt"/>
              <a:buAutoNum type="romanUcPeriod"/>
            </a:pPr>
            <a:r>
              <a:rPr lang="en-US" b="1" dirty="0"/>
              <a:t>Conclusion</a:t>
            </a:r>
          </a:p>
        </p:txBody>
      </p:sp>
    </p:spTree>
    <p:extLst>
      <p:ext uri="{BB962C8B-B14F-4D97-AF65-F5344CB8AC3E}">
        <p14:creationId xmlns:p14="http://schemas.microsoft.com/office/powerpoint/2010/main" val="549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r>
              <a:rPr lang="en-US" b="1" dirty="0">
                <a:solidFill>
                  <a:schemeClr val="tx1"/>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4087916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304800"/>
            <a:ext cx="7772400" cy="838200"/>
          </a:xfrm>
        </p:spPr>
        <p:txBody>
          <a:bodyPr/>
          <a:lstStyle/>
          <a:p>
            <a:r>
              <a:rPr lang="en-US" altLang="en-US" sz="3600" b="1" dirty="0">
                <a:solidFill>
                  <a:schemeClr val="accent2"/>
                </a:solidFill>
                <a:latin typeface="Calibri" panose="020F0502020204030204" pitchFamily="34" charset="0"/>
                <a:cs typeface="Times New Roman" panose="02020603050405020304" pitchFamily="18" charset="0"/>
              </a:rPr>
              <a:t>FIXING OUR EYES ON JESUS </a:t>
            </a:r>
          </a:p>
        </p:txBody>
      </p:sp>
      <p:sp>
        <p:nvSpPr>
          <p:cNvPr id="81923" name="Rectangle 3"/>
          <p:cNvSpPr>
            <a:spLocks noGrp="1" noChangeArrowheads="1"/>
          </p:cNvSpPr>
          <p:nvPr>
            <p:ph type="body" sz="half" idx="1"/>
          </p:nvPr>
        </p:nvSpPr>
        <p:spPr>
          <a:xfrm>
            <a:off x="228600" y="1600200"/>
            <a:ext cx="6019800" cy="3810000"/>
          </a:xfrm>
        </p:spPr>
        <p:txBody>
          <a:bodyPr/>
          <a:lstStyle/>
          <a:p>
            <a:pPr algn="just">
              <a:lnSpc>
                <a:spcPct val="90000"/>
              </a:lnSpc>
            </a:pPr>
            <a:r>
              <a:rPr lang="en-US" altLang="en-US" sz="3600" dirty="0">
                <a:latin typeface="Calibri" panose="020F0502020204030204" pitchFamily="34" charset="0"/>
                <a:cs typeface="Calibri" panose="020F0502020204030204" pitchFamily="34" charset="0"/>
              </a:rPr>
              <a:t>Fixing our eyes on Jesus, </a:t>
            </a:r>
            <a:r>
              <a:rPr lang="en-US" altLang="en-US" sz="3600" b="1" dirty="0">
                <a:solidFill>
                  <a:schemeClr val="accent2"/>
                </a:solidFill>
                <a:latin typeface="Calibri" panose="020F0502020204030204" pitchFamily="34" charset="0"/>
                <a:ea typeface="+mj-ea"/>
                <a:cs typeface="Times New Roman" panose="02020603050405020304" pitchFamily="18" charset="0"/>
              </a:rPr>
              <a:t>by beholding Him though God’s written word </a:t>
            </a:r>
            <a:r>
              <a:rPr lang="en-US" altLang="en-US" sz="3600" dirty="0">
                <a:latin typeface="Calibri" panose="020F0502020204030204" pitchFamily="34" charset="0"/>
                <a:cs typeface="Calibri" panose="020F0502020204030204" pitchFamily="34" charset="0"/>
              </a:rPr>
              <a:t>and so being changed  from glory to glory </a:t>
            </a:r>
            <a:r>
              <a:rPr lang="en-US" altLang="en-US" sz="3600" dirty="0">
                <a:highlight>
                  <a:srgbClr val="FFFF00"/>
                </a:highlight>
                <a:latin typeface="Calibri" panose="020F0502020204030204" pitchFamily="34" charset="0"/>
                <a:cs typeface="Calibri" panose="020F0502020204030204" pitchFamily="34" charset="0"/>
              </a:rPr>
              <a:t>(2 Corinthians 3:18)</a:t>
            </a:r>
            <a:r>
              <a:rPr lang="en-US" altLang="en-US" sz="3600" dirty="0">
                <a:latin typeface="Calibri" panose="020F0502020204030204" pitchFamily="34" charset="0"/>
                <a:cs typeface="Calibri" panose="020F0502020204030204" pitchFamily="34" charset="0"/>
              </a:rPr>
              <a:t>.</a:t>
            </a:r>
          </a:p>
        </p:txBody>
      </p:sp>
      <p:pic>
        <p:nvPicPr>
          <p:cNvPr id="81928" name="Picture 8" descr="bible_light_cro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2387" y="1828800"/>
            <a:ext cx="2436813"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A0C6-C5CD-4C0B-9FD7-4F30D5F1C998}"/>
              </a:ext>
            </a:extLst>
          </p:cNvPr>
          <p:cNvSpPr>
            <a:spLocks noGrp="1"/>
          </p:cNvSpPr>
          <p:nvPr>
            <p:ph type="title"/>
          </p:nvPr>
        </p:nvSpPr>
        <p:spPr>
          <a:xfrm>
            <a:off x="685800" y="228600"/>
            <a:ext cx="7772400" cy="1143000"/>
          </a:xfrm>
        </p:spPr>
        <p:txBody>
          <a:bodyPr/>
          <a:lstStyle/>
          <a:p>
            <a:r>
              <a:rPr lang="en-US" sz="4000" dirty="0"/>
              <a:t>Outline</a:t>
            </a:r>
          </a:p>
        </p:txBody>
      </p:sp>
      <p:sp>
        <p:nvSpPr>
          <p:cNvPr id="4" name="Content Placeholder 3">
            <a:extLst>
              <a:ext uri="{FF2B5EF4-FFF2-40B4-BE49-F238E27FC236}">
                <a16:creationId xmlns:a16="http://schemas.microsoft.com/office/drawing/2014/main" id="{84048BDF-D32F-4968-A392-00D2DFD34D8E}"/>
              </a:ext>
            </a:extLst>
          </p:cNvPr>
          <p:cNvSpPr>
            <a:spLocks noGrp="1"/>
          </p:cNvSpPr>
          <p:nvPr>
            <p:ph sz="half" idx="2"/>
          </p:nvPr>
        </p:nvSpPr>
        <p:spPr>
          <a:xfrm>
            <a:off x="457200" y="1143000"/>
            <a:ext cx="8229600" cy="4953000"/>
          </a:xfrm>
        </p:spPr>
        <p:txBody>
          <a:bodyPr/>
          <a:lstStyle/>
          <a:p>
            <a:pPr marL="457200" indent="-457200">
              <a:buFont typeface="+mj-lt"/>
              <a:buAutoNum type="romanUcPeriod"/>
            </a:pPr>
            <a:r>
              <a:rPr lang="en-US" dirty="0"/>
              <a:t>Preliminary Comments</a:t>
            </a:r>
          </a:p>
          <a:p>
            <a:pPr marL="914400" lvl="1" indent="-457200">
              <a:buFont typeface="+mj-lt"/>
              <a:buAutoNum type="alphaUcPeriod"/>
            </a:pPr>
            <a:r>
              <a:rPr lang="en-US" sz="3200" dirty="0"/>
              <a:t>The Book of Hebrews is Special</a:t>
            </a:r>
          </a:p>
          <a:p>
            <a:pPr marL="1371600" lvl="2" indent="-457200">
              <a:buFont typeface="+mj-lt"/>
              <a:buAutoNum type="arabicPeriod"/>
            </a:pPr>
            <a:r>
              <a:rPr lang="en-US" sz="3200" dirty="0"/>
              <a:t>Historical Background Information</a:t>
            </a:r>
          </a:p>
          <a:p>
            <a:pPr marL="1371600" lvl="2" indent="-457200">
              <a:buFont typeface="+mj-lt"/>
              <a:buAutoNum type="arabicPeriod"/>
            </a:pPr>
            <a:r>
              <a:rPr lang="en-US" sz="3200" dirty="0"/>
              <a:t>Functioning Temple in Jerusalem </a:t>
            </a:r>
          </a:p>
          <a:p>
            <a:pPr marL="1371600" lvl="2" indent="-457200">
              <a:buFont typeface="+mj-lt"/>
              <a:buAutoNum type="arabicPeriod"/>
            </a:pPr>
            <a:r>
              <a:rPr lang="en-US" sz="3200" dirty="0"/>
              <a:t>Backdrop of Athletic Competition</a:t>
            </a:r>
          </a:p>
          <a:p>
            <a:pPr marL="914400" lvl="1" indent="-457200">
              <a:buFont typeface="+mj-lt"/>
              <a:buAutoNum type="alphaUcPeriod"/>
            </a:pPr>
            <a:r>
              <a:rPr lang="en-US" sz="3200" dirty="0" err="1"/>
              <a:t>Chiasitic</a:t>
            </a:r>
            <a:r>
              <a:rPr lang="en-US" sz="3200" dirty="0"/>
              <a:t> Pattern</a:t>
            </a:r>
          </a:p>
          <a:p>
            <a:pPr marL="457200" indent="-457200">
              <a:buFont typeface="+mj-lt"/>
              <a:buAutoNum type="romanUcPeriod"/>
            </a:pPr>
            <a:r>
              <a:rPr lang="en-US" dirty="0"/>
              <a:t>Exposition</a:t>
            </a:r>
          </a:p>
          <a:p>
            <a:pPr marL="457200" indent="-457200">
              <a:buFont typeface="+mj-lt"/>
              <a:buAutoNum type="romanUcPeriod"/>
            </a:pPr>
            <a:r>
              <a:rPr lang="en-US" dirty="0"/>
              <a:t>Conclusion</a:t>
            </a:r>
          </a:p>
        </p:txBody>
      </p:sp>
    </p:spTree>
    <p:extLst>
      <p:ext uri="{BB962C8B-B14F-4D97-AF65-F5344CB8AC3E}">
        <p14:creationId xmlns:p14="http://schemas.microsoft.com/office/powerpoint/2010/main" val="3184335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ChangeArrowheads="1"/>
          </p:cNvSpPr>
          <p:nvPr>
            <p:ph type="body" sz="half" idx="2"/>
          </p:nvPr>
        </p:nvSpPr>
        <p:spPr>
          <a:xfrm>
            <a:off x="3733800" y="1600200"/>
            <a:ext cx="5105400" cy="3810000"/>
          </a:xfrm>
        </p:spPr>
        <p:txBody>
          <a:bodyPr/>
          <a:lstStyle/>
          <a:p>
            <a:pPr algn="just">
              <a:lnSpc>
                <a:spcPct val="90000"/>
              </a:lnSpc>
            </a:pPr>
            <a:r>
              <a:rPr lang="en-US" altLang="en-US" sz="3600" dirty="0">
                <a:latin typeface="Calibri" panose="020F0502020204030204" pitchFamily="34" charset="0"/>
                <a:cs typeface="Calibri" panose="020F0502020204030204" pitchFamily="34" charset="0"/>
              </a:rPr>
              <a:t>Fixing our eyes on Jesus, the one whose glory John and the apostles saw and </a:t>
            </a:r>
            <a:r>
              <a:rPr lang="en-US" altLang="en-US" sz="3600" b="1" dirty="0">
                <a:solidFill>
                  <a:schemeClr val="accent2"/>
                </a:solidFill>
                <a:latin typeface="Calibri" panose="020F0502020204030204" pitchFamily="34" charset="0"/>
                <a:ea typeface="+mj-ea"/>
                <a:cs typeface="Calibri" panose="020F0502020204030204" pitchFamily="34" charset="0"/>
              </a:rPr>
              <a:t>through whose eyes we still behold Him </a:t>
            </a:r>
            <a:r>
              <a:rPr lang="en-US" altLang="en-US" sz="3600" dirty="0">
                <a:highlight>
                  <a:srgbClr val="FFFF00"/>
                </a:highlight>
                <a:latin typeface="Calibri" panose="020F0502020204030204" pitchFamily="34" charset="0"/>
                <a:cs typeface="Calibri" panose="020F0502020204030204" pitchFamily="34" charset="0"/>
              </a:rPr>
              <a:t>(John 1:14)</a:t>
            </a:r>
            <a:r>
              <a:rPr lang="en-US" altLang="en-US" sz="3600" dirty="0">
                <a:latin typeface="Calibri" panose="020F0502020204030204" pitchFamily="34" charset="0"/>
                <a:cs typeface="Calibri" panose="020F0502020204030204" pitchFamily="34" charset="0"/>
              </a:rPr>
              <a:t>.</a:t>
            </a:r>
          </a:p>
        </p:txBody>
      </p:sp>
      <p:pic>
        <p:nvPicPr>
          <p:cNvPr id="175111" name="Picture 7" descr="rembrandt-sea-galil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714597"/>
            <a:ext cx="3115066"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5114" name="Picture 10" descr="Bible open with light ray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38700" y="4682954"/>
            <a:ext cx="2857500" cy="202264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685800" y="3048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chemeClr val="accent2"/>
                </a:solidFill>
                <a:latin typeface="Calibri" panose="020F0502020204030204" pitchFamily="34" charset="0"/>
                <a:cs typeface="Times New Roman" panose="02020603050405020304" pitchFamily="18" charset="0"/>
              </a:rPr>
              <a:t>FIXING OUR EYES ON JESUS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sz="half" idx="1"/>
          </p:nvPr>
        </p:nvSpPr>
        <p:spPr>
          <a:xfrm>
            <a:off x="304800" y="1572322"/>
            <a:ext cx="8534400" cy="2237678"/>
          </a:xfrm>
        </p:spPr>
        <p:txBody>
          <a:bodyPr/>
          <a:lstStyle/>
          <a:p>
            <a:pPr algn="just">
              <a:lnSpc>
                <a:spcPct val="90000"/>
              </a:lnSpc>
            </a:pPr>
            <a:r>
              <a:rPr lang="en-US" altLang="en-US" sz="3600" dirty="0">
                <a:latin typeface="Calibri" panose="020F0502020204030204" pitchFamily="34" charset="0"/>
                <a:cs typeface="Calibri" panose="020F0502020204030204" pitchFamily="34" charset="0"/>
              </a:rPr>
              <a:t>Fixing our eyes on Jesus, </a:t>
            </a:r>
            <a:r>
              <a:rPr lang="en-US" altLang="en-US" sz="3600" b="1" dirty="0">
                <a:solidFill>
                  <a:schemeClr val="accent2"/>
                </a:solidFill>
                <a:latin typeface="Calibri" panose="020F0502020204030204" pitchFamily="34" charset="0"/>
                <a:ea typeface="+mj-ea"/>
                <a:cs typeface="Calibri" panose="020F0502020204030204" pitchFamily="34" charset="0"/>
              </a:rPr>
              <a:t>for the very purpose of fellowship </a:t>
            </a:r>
            <a:r>
              <a:rPr lang="en-US" altLang="en-US" sz="3600" dirty="0">
                <a:latin typeface="Calibri" panose="020F0502020204030204" pitchFamily="34" charset="0"/>
                <a:cs typeface="Calibri" panose="020F0502020204030204" pitchFamily="34" charset="0"/>
              </a:rPr>
              <a:t>– with each other, with the Father and with Him, and that our joy in Him may be full </a:t>
            </a:r>
            <a:r>
              <a:rPr lang="en-US" altLang="en-US" sz="3600" dirty="0">
                <a:highlight>
                  <a:srgbClr val="FFFF00"/>
                </a:highlight>
                <a:latin typeface="Calibri" panose="020F0502020204030204" pitchFamily="34" charset="0"/>
                <a:cs typeface="Calibri" panose="020F0502020204030204" pitchFamily="34" charset="0"/>
              </a:rPr>
              <a:t>(1 John 1:1-4)</a:t>
            </a:r>
            <a:r>
              <a:rPr lang="en-US" altLang="en-US" sz="3600" dirty="0">
                <a:latin typeface="Calibri" panose="020F0502020204030204" pitchFamily="34" charset="0"/>
                <a:cs typeface="Calibri" panose="020F0502020204030204" pitchFamily="34" charset="0"/>
              </a:rPr>
              <a:t>.</a:t>
            </a:r>
          </a:p>
        </p:txBody>
      </p:sp>
      <p:sp>
        <p:nvSpPr>
          <p:cNvPr id="10" name="Rectangle 2"/>
          <p:cNvSpPr txBox="1">
            <a:spLocks noChangeArrowheads="1"/>
          </p:cNvSpPr>
          <p:nvPr/>
        </p:nvSpPr>
        <p:spPr bwMode="auto">
          <a:xfrm>
            <a:off x="685800" y="3048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chemeClr val="accent2"/>
                </a:solidFill>
                <a:latin typeface="Calibri" panose="020F0502020204030204" pitchFamily="34" charset="0"/>
                <a:cs typeface="Times New Roman" panose="02020603050405020304" pitchFamily="18" charset="0"/>
              </a:rPr>
              <a:t>FIXING OUR EYES ON JESUS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886200"/>
            <a:ext cx="8229599" cy="2667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body" sz="half" idx="2"/>
          </p:nvPr>
        </p:nvSpPr>
        <p:spPr>
          <a:xfrm>
            <a:off x="76200" y="1600200"/>
            <a:ext cx="8991600" cy="2057400"/>
          </a:xfrm>
        </p:spPr>
        <p:txBody>
          <a:bodyPr/>
          <a:lstStyle/>
          <a:p>
            <a:pPr algn="just">
              <a:lnSpc>
                <a:spcPct val="90000"/>
              </a:lnSpc>
            </a:pPr>
            <a:r>
              <a:rPr lang="en-US" altLang="en-US" sz="3600" b="1" dirty="0">
                <a:solidFill>
                  <a:schemeClr val="accent2"/>
                </a:solidFill>
                <a:latin typeface="Calibri" panose="020F0502020204030204" pitchFamily="34" charset="0"/>
                <a:ea typeface="+mj-ea"/>
                <a:cs typeface="Calibri" panose="020F0502020204030204" pitchFamily="34" charset="0"/>
              </a:rPr>
              <a:t>Fixing the eyes  of our hearts on Jesus</a:t>
            </a:r>
            <a:r>
              <a:rPr lang="en-US" altLang="en-US" sz="3600" dirty="0">
                <a:latin typeface="Calibri" panose="020F0502020204030204" pitchFamily="34" charset="0"/>
                <a:cs typeface="Calibri" panose="020F0502020204030204" pitchFamily="34" charset="0"/>
              </a:rPr>
              <a:t>, laying aside every hindrance, knowing that He is already seated and we are seated with Him in the </a:t>
            </a:r>
            <a:r>
              <a:rPr lang="en-US" altLang="en-US" sz="3600" dirty="0" err="1">
                <a:latin typeface="Calibri" panose="020F0502020204030204" pitchFamily="34" charset="0"/>
                <a:cs typeface="Calibri" panose="020F0502020204030204" pitchFamily="34" charset="0"/>
              </a:rPr>
              <a:t>heavenlies</a:t>
            </a:r>
            <a:r>
              <a:rPr lang="en-US" altLang="en-US" sz="3600" dirty="0">
                <a:latin typeface="Calibri" panose="020F0502020204030204" pitchFamily="34" charset="0"/>
                <a:cs typeface="Calibri" panose="020F0502020204030204" pitchFamily="34" charset="0"/>
              </a:rPr>
              <a:t> </a:t>
            </a:r>
            <a:r>
              <a:rPr lang="en-US" altLang="en-US" sz="3600" dirty="0">
                <a:highlight>
                  <a:srgbClr val="FFFF00"/>
                </a:highlight>
                <a:latin typeface="Calibri" panose="020F0502020204030204" pitchFamily="34" charset="0"/>
                <a:cs typeface="Calibri" panose="020F0502020204030204" pitchFamily="34" charset="0"/>
              </a:rPr>
              <a:t>(Heb. 12:1-2)</a:t>
            </a:r>
            <a:r>
              <a:rPr lang="en-US" altLang="en-US" sz="3600" dirty="0">
                <a:latin typeface="Calibri" panose="020F0502020204030204" pitchFamily="34" charset="0"/>
                <a:cs typeface="Calibri" panose="020F0502020204030204" pitchFamily="34" charset="0"/>
              </a:rPr>
              <a:t>.</a:t>
            </a:r>
          </a:p>
        </p:txBody>
      </p:sp>
      <p:pic>
        <p:nvPicPr>
          <p:cNvPr id="177166" name="Picture 14" descr="Thomas sees Jesu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3817434"/>
            <a:ext cx="3708466" cy="2513516"/>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685800" y="3048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chemeClr val="accent2"/>
                </a:solidFill>
                <a:latin typeface="Calibri" panose="020F0502020204030204" pitchFamily="34" charset="0"/>
                <a:cs typeface="Times New Roman" panose="02020603050405020304" pitchFamily="18" charset="0"/>
              </a:rPr>
              <a:t>FIXING OUR EYES ON JESUS </a:t>
            </a:r>
          </a:p>
        </p:txBody>
      </p:sp>
      <p:pic>
        <p:nvPicPr>
          <p:cNvPr id="11" name="Picture 10" descr="gal_grk_oly_runn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3810000"/>
            <a:ext cx="3962400" cy="252095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457200" y="5029200"/>
            <a:ext cx="39624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latin typeface="Arial" panose="020B0604020202020204" pitchFamily="34" charset="0"/>
              </a:rPr>
              <a:t>Laying aside every encumbrance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725" y="762000"/>
            <a:ext cx="7478550" cy="5486400"/>
          </a:xfrm>
          <a:prstGeom prst="rect">
            <a:avLst/>
          </a:prstGeom>
        </p:spPr>
      </p:pic>
      <p:sp>
        <p:nvSpPr>
          <p:cNvPr id="88078" name="Text Box 14"/>
          <p:cNvSpPr txBox="1">
            <a:spLocks noChangeArrowheads="1"/>
          </p:cNvSpPr>
          <p:nvPr/>
        </p:nvSpPr>
        <p:spPr bwMode="auto">
          <a:xfrm>
            <a:off x="5181600" y="4495800"/>
            <a:ext cx="384651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dirty="0">
                <a:latin typeface="Calibri" panose="020F0502020204030204" pitchFamily="34" charset="0"/>
                <a:cs typeface="Calibri" panose="020F0502020204030204" pitchFamily="34" charset="0"/>
              </a:rPr>
              <a:t>Who for the joy  set before Him endured the cross…and has sat down… </a:t>
            </a:r>
          </a:p>
        </p:txBody>
      </p:sp>
      <p:sp>
        <p:nvSpPr>
          <p:cNvPr id="15" name="Rectangle 2"/>
          <p:cNvSpPr txBox="1">
            <a:spLocks noChangeArrowheads="1"/>
          </p:cNvSpPr>
          <p:nvPr/>
        </p:nvSpPr>
        <p:spPr bwMode="auto">
          <a:xfrm>
            <a:off x="685800" y="83276"/>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chemeClr val="accent2"/>
                </a:solidFill>
                <a:latin typeface="Calibri" panose="020F0502020204030204" pitchFamily="34" charset="0"/>
                <a:cs typeface="Times New Roman" panose="02020603050405020304" pitchFamily="18" charset="0"/>
              </a:rPr>
              <a:t>FIXING OUR EYES ON JESUS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Thomas sees Jesu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 y="188382"/>
            <a:ext cx="8778240" cy="6481237"/>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79203" name="Text Box 3"/>
          <p:cNvSpPr txBox="1">
            <a:spLocks noChangeArrowheads="1"/>
          </p:cNvSpPr>
          <p:nvPr/>
        </p:nvSpPr>
        <p:spPr bwMode="auto">
          <a:xfrm>
            <a:off x="182880" y="5257800"/>
            <a:ext cx="8778240" cy="1382713"/>
          </a:xfrm>
          <a:prstGeom prst="rect">
            <a:avLst/>
          </a:prstGeom>
          <a:solidFill>
            <a:srgbClr val="33CCFF"/>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chemeClr val="bg1"/>
                </a:solidFill>
                <a:latin typeface="Calibri" panose="020F0502020204030204" pitchFamily="34" charset="0"/>
                <a:cs typeface="Calibri" panose="020F0502020204030204" pitchFamily="34" charset="0"/>
              </a:rPr>
              <a:t>We are called to behold the living word of God through the written word of God, </a:t>
            </a:r>
            <a:r>
              <a:rPr lang="en-US" altLang="en-US" sz="2800" b="1" i="1" dirty="0">
                <a:solidFill>
                  <a:srgbClr val="0000FF"/>
                </a:solidFill>
                <a:latin typeface="Calibri" panose="020F0502020204030204" pitchFamily="34" charset="0"/>
                <a:cs typeface="Calibri" panose="020F0502020204030204" pitchFamily="34" charset="0"/>
              </a:rPr>
              <a:t>until the day  that we behold Him face to face </a:t>
            </a:r>
            <a:r>
              <a:rPr lang="en-US" altLang="en-US" sz="2800" b="1" dirty="0">
                <a:solidFill>
                  <a:schemeClr val="bg1"/>
                </a:solidFill>
                <a:latin typeface="Calibri" panose="020F0502020204030204" pitchFamily="34" charset="0"/>
                <a:cs typeface="Calibri" panose="020F0502020204030204" pitchFamily="34" charset="0"/>
              </a:rPr>
              <a:t>(1 John 3:2).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A0C6-C5CD-4C0B-9FD7-4F30D5F1C998}"/>
              </a:ext>
            </a:extLst>
          </p:cNvPr>
          <p:cNvSpPr>
            <a:spLocks noGrp="1"/>
          </p:cNvSpPr>
          <p:nvPr>
            <p:ph type="title"/>
          </p:nvPr>
        </p:nvSpPr>
        <p:spPr>
          <a:xfrm>
            <a:off x="685800" y="228600"/>
            <a:ext cx="7772400" cy="1143000"/>
          </a:xfrm>
        </p:spPr>
        <p:txBody>
          <a:bodyPr/>
          <a:lstStyle/>
          <a:p>
            <a:r>
              <a:rPr lang="en-US" sz="4000" dirty="0">
                <a:latin typeface="Calibri" panose="020F0502020204030204" pitchFamily="34" charset="0"/>
                <a:cs typeface="Calibri" panose="020F0502020204030204" pitchFamily="34" charset="0"/>
              </a:rPr>
              <a:t>Outline</a:t>
            </a:r>
          </a:p>
        </p:txBody>
      </p:sp>
      <p:sp>
        <p:nvSpPr>
          <p:cNvPr id="4" name="Content Placeholder 3">
            <a:extLst>
              <a:ext uri="{FF2B5EF4-FFF2-40B4-BE49-F238E27FC236}">
                <a16:creationId xmlns:a16="http://schemas.microsoft.com/office/drawing/2014/main" id="{84048BDF-D32F-4968-A392-00D2DFD34D8E}"/>
              </a:ext>
            </a:extLst>
          </p:cNvPr>
          <p:cNvSpPr>
            <a:spLocks noGrp="1"/>
          </p:cNvSpPr>
          <p:nvPr>
            <p:ph sz="half" idx="2"/>
          </p:nvPr>
        </p:nvSpPr>
        <p:spPr>
          <a:xfrm>
            <a:off x="457200" y="1143000"/>
            <a:ext cx="8229600" cy="4953000"/>
          </a:xfrm>
        </p:spPr>
        <p:txBody>
          <a:bodyPr/>
          <a:lstStyle/>
          <a:p>
            <a:pPr marL="457200" indent="-457200">
              <a:buFont typeface="+mj-lt"/>
              <a:buAutoNum type="romanUcPeriod"/>
            </a:pPr>
            <a:r>
              <a:rPr lang="en-US" b="1" dirty="0">
                <a:latin typeface="Calibri" panose="020F0502020204030204" pitchFamily="34" charset="0"/>
                <a:cs typeface="Calibri" panose="020F0502020204030204" pitchFamily="34" charset="0"/>
              </a:rPr>
              <a:t>Preliminary Comments</a:t>
            </a:r>
          </a:p>
          <a:p>
            <a:pPr marL="914400" lvl="1" indent="-457200">
              <a:buFont typeface="+mj-lt"/>
              <a:buAutoNum type="alphaUcPeriod"/>
            </a:pPr>
            <a:r>
              <a:rPr lang="en-US" sz="3200" b="1" dirty="0">
                <a:solidFill>
                  <a:srgbClr val="0000FF"/>
                </a:solidFill>
                <a:latin typeface="Calibri" panose="020F0502020204030204" pitchFamily="34" charset="0"/>
                <a:cs typeface="Calibri" panose="020F0502020204030204" pitchFamily="34" charset="0"/>
              </a:rPr>
              <a:t>The Book of Hebrews is Special</a:t>
            </a:r>
          </a:p>
          <a:p>
            <a:pPr marL="1371600" lvl="2" indent="-457200">
              <a:buFont typeface="+mj-lt"/>
              <a:buAutoNum type="arabicPeriod"/>
            </a:pPr>
            <a:r>
              <a:rPr lang="en-US" sz="3200" dirty="0">
                <a:latin typeface="Calibri" panose="020F0502020204030204" pitchFamily="34" charset="0"/>
                <a:cs typeface="Calibri" panose="020F0502020204030204" pitchFamily="34" charset="0"/>
              </a:rPr>
              <a:t>Historical Background Information</a:t>
            </a:r>
          </a:p>
          <a:p>
            <a:pPr marL="1371600" lvl="2" indent="-457200">
              <a:buFont typeface="+mj-lt"/>
              <a:buAutoNum type="arabicPeriod"/>
            </a:pPr>
            <a:r>
              <a:rPr lang="en-US" sz="3200" dirty="0">
                <a:latin typeface="Calibri" panose="020F0502020204030204" pitchFamily="34" charset="0"/>
                <a:cs typeface="Calibri" panose="020F0502020204030204" pitchFamily="34" charset="0"/>
              </a:rPr>
              <a:t>Functioning Temple in Jerusalem </a:t>
            </a:r>
          </a:p>
          <a:p>
            <a:pPr marL="1371600" lvl="2" indent="-457200">
              <a:buFont typeface="+mj-lt"/>
              <a:buAutoNum type="arabicPeriod"/>
            </a:pPr>
            <a:r>
              <a:rPr lang="en-US" sz="3200" dirty="0">
                <a:latin typeface="Calibri" panose="020F0502020204030204" pitchFamily="34" charset="0"/>
                <a:cs typeface="Calibri" panose="020F0502020204030204" pitchFamily="34" charset="0"/>
              </a:rPr>
              <a:t>Backdrop of Athletic Competition</a:t>
            </a:r>
          </a:p>
          <a:p>
            <a:pPr marL="914400" lvl="1" indent="-457200">
              <a:buFont typeface="+mj-lt"/>
              <a:buAutoNum type="alphaUcPeriod"/>
            </a:pPr>
            <a:r>
              <a:rPr lang="en-US" sz="3200" dirty="0" err="1">
                <a:latin typeface="Calibri" panose="020F0502020204030204" pitchFamily="34" charset="0"/>
                <a:cs typeface="Calibri" panose="020F0502020204030204" pitchFamily="34" charset="0"/>
              </a:rPr>
              <a:t>Chiasitic</a:t>
            </a:r>
            <a:r>
              <a:rPr lang="en-US" sz="3200" dirty="0">
                <a:latin typeface="Calibri" panose="020F0502020204030204" pitchFamily="34" charset="0"/>
                <a:cs typeface="Calibri" panose="020F0502020204030204" pitchFamily="34" charset="0"/>
              </a:rPr>
              <a:t> Pattern</a:t>
            </a:r>
          </a:p>
          <a:p>
            <a:pPr marL="457200" indent="-457200">
              <a:buFont typeface="+mj-lt"/>
              <a:buAutoNum type="romanUcPeriod"/>
            </a:pPr>
            <a:r>
              <a:rPr lang="en-US" dirty="0">
                <a:latin typeface="Calibri" panose="020F0502020204030204" pitchFamily="34" charset="0"/>
                <a:cs typeface="Calibri" panose="020F0502020204030204" pitchFamily="34" charset="0"/>
              </a:rPr>
              <a:t>Exposition</a:t>
            </a:r>
          </a:p>
          <a:p>
            <a:pPr marL="457200" indent="-457200">
              <a:buFont typeface="+mj-lt"/>
              <a:buAutoNum type="romanUcPeriod"/>
            </a:pPr>
            <a:r>
              <a:rPr lang="en-US"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45819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descr="Bible open with light r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828800"/>
            <a:ext cx="6400800" cy="453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31" name="Rectangle 11"/>
          <p:cNvSpPr>
            <a:spLocks noGrp="1" noChangeArrowheads="1"/>
          </p:cNvSpPr>
          <p:nvPr>
            <p:ph type="title"/>
          </p:nvPr>
        </p:nvSpPr>
        <p:spPr>
          <a:xfrm>
            <a:off x="685800" y="304800"/>
            <a:ext cx="7772400" cy="1143000"/>
          </a:xfrm>
          <a:noFill/>
          <a:ln/>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Hebrews is a very special book!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04800"/>
            <a:ext cx="7772400" cy="1143000"/>
          </a:xfrm>
        </p:spPr>
        <p:txBody>
          <a:bodyPr/>
          <a:lstStyle/>
          <a:p>
            <a:r>
              <a:rPr lang="en-US" altLang="en-US" sz="4000" b="1" dirty="0">
                <a:solidFill>
                  <a:schemeClr val="accent2"/>
                </a:solidFill>
                <a:latin typeface="Calibri" panose="020F0502020204030204" pitchFamily="34" charset="0"/>
                <a:cs typeface="Times New Roman" panose="02020603050405020304" pitchFamily="18" charset="0"/>
              </a:rPr>
              <a:t>Hebrews is a very special book! </a:t>
            </a:r>
          </a:p>
        </p:txBody>
      </p:sp>
      <p:sp>
        <p:nvSpPr>
          <p:cNvPr id="103427" name="Rectangle 3"/>
          <p:cNvSpPr>
            <a:spLocks noGrp="1" noChangeArrowheads="1"/>
          </p:cNvSpPr>
          <p:nvPr>
            <p:ph type="body" sz="half" idx="1"/>
          </p:nvPr>
        </p:nvSpPr>
        <p:spPr>
          <a:xfrm>
            <a:off x="329514" y="1616676"/>
            <a:ext cx="5766486" cy="2590800"/>
          </a:xfrm>
        </p:spPr>
        <p:txBody>
          <a:bodyPr/>
          <a:lstStyle/>
          <a:p>
            <a:pPr algn="just">
              <a:spcBef>
                <a:spcPts val="0"/>
              </a:spcBef>
              <a:spcAft>
                <a:spcPts val="0"/>
              </a:spcAft>
            </a:pPr>
            <a:r>
              <a:rPr lang="en-US" altLang="en-US" dirty="0">
                <a:latin typeface="Calibri" panose="020F0502020204030204" pitchFamily="34" charset="0"/>
                <a:cs typeface="Calibri" panose="020F0502020204030204" pitchFamily="34" charset="0"/>
              </a:rPr>
              <a:t>Hebrews was written to </a:t>
            </a:r>
            <a:r>
              <a:rPr lang="en-US" altLang="en-US" b="1" dirty="0">
                <a:solidFill>
                  <a:schemeClr val="accent2"/>
                </a:solidFill>
                <a:latin typeface="Calibri" panose="020F0502020204030204" pitchFamily="34" charset="0"/>
                <a:ea typeface="+mj-ea"/>
                <a:cs typeface="Times New Roman" panose="02020603050405020304" pitchFamily="18" charset="0"/>
              </a:rPr>
              <a:t>Jews</a:t>
            </a:r>
            <a:r>
              <a:rPr lang="en-US" altLang="en-US" dirty="0">
                <a:latin typeface="Calibri" panose="020F0502020204030204" pitchFamily="34" charset="0"/>
                <a:cs typeface="Calibri" panose="020F0502020204030204" pitchFamily="34" charset="0"/>
              </a:rPr>
              <a:t>, at a time when the sacrificial system in Jerusalem was still ongoing.</a:t>
            </a:r>
          </a:p>
        </p:txBody>
      </p:sp>
      <p:pic>
        <p:nvPicPr>
          <p:cNvPr id="103429" name="Picture 5" descr="Temple Vie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1628" y="1773195"/>
            <a:ext cx="261017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432" name="Picture 8" descr="high_prie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3810000"/>
            <a:ext cx="1295400" cy="228600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103433" name="Picture 9" descr="Lam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0" y="4724400"/>
            <a:ext cx="23622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3434" name="Picture 10" descr="Bible open with light ray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0" y="3810000"/>
            <a:ext cx="23622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13789</TotalTime>
  <Words>4473</Words>
  <Application>Microsoft Office PowerPoint</Application>
  <PresentationFormat>On-screen Show (4:3)</PresentationFormat>
  <Paragraphs>387</Paragraphs>
  <Slides>64</Slides>
  <Notes>41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64</vt:i4>
      </vt:variant>
    </vt:vector>
  </HeadingPairs>
  <TitlesOfParts>
    <vt:vector size="71" baseType="lpstr">
      <vt:lpstr>Arial</vt:lpstr>
      <vt:lpstr>Calibri</vt:lpstr>
      <vt:lpstr>Impact</vt:lpstr>
      <vt:lpstr>Times New Roman</vt:lpstr>
      <vt:lpstr>Default Design</vt:lpstr>
      <vt:lpstr>1_Default Design</vt:lpstr>
      <vt:lpstr>2_Default Design</vt:lpstr>
      <vt:lpstr>Beholding the Lord through His Word – Part 4</vt:lpstr>
      <vt:lpstr>Beholding the Lord through His word</vt:lpstr>
      <vt:lpstr>Beholding the Lord through His word</vt:lpstr>
      <vt:lpstr>Beholding the Lord through His word</vt:lpstr>
      <vt:lpstr>PowerPoint Presentation</vt:lpstr>
      <vt:lpstr>Outline</vt:lpstr>
      <vt:lpstr>Outline</vt:lpstr>
      <vt:lpstr>Hebrews is a very special book! </vt:lpstr>
      <vt:lpstr>Hebrews is a very special book! </vt:lpstr>
      <vt:lpstr>Hebrews is a very special book! </vt:lpstr>
      <vt:lpstr>Hebrews is a very special book! </vt:lpstr>
      <vt:lpstr>Keep your eyes on the goal</vt:lpstr>
      <vt:lpstr>Keep your eyes on the goal</vt:lpstr>
      <vt:lpstr>THE MILITARY PROGRESSION &amp; EMPIRE OF ALEXANDER THE GREAT</vt:lpstr>
      <vt:lpstr>Keep your eyes on the goal</vt:lpstr>
      <vt:lpstr>Keep your eyes on the goal</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Philippians 3:14a (NASB95)  “…toward the goal for the prize…”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this thing called ‘faith’ </vt:lpstr>
      <vt:lpstr>About this thing called ‘faith’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CONCLUSION</vt:lpstr>
      <vt:lpstr>FIXING OUR EYES ON JESUS </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VP</dc:creator>
  <cp:lastModifiedBy>Jim McGowan</cp:lastModifiedBy>
  <cp:revision>378</cp:revision>
  <cp:lastPrinted>2017-08-02T18:53:11Z</cp:lastPrinted>
  <dcterms:created xsi:type="dcterms:W3CDTF">2007-03-19T14:54:49Z</dcterms:created>
  <dcterms:modified xsi:type="dcterms:W3CDTF">2017-08-07T12:10:51Z</dcterms:modified>
</cp:coreProperties>
</file>