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91"/>
  </p:notesMasterIdLst>
  <p:handoutMasterIdLst>
    <p:handoutMasterId r:id="rId92"/>
  </p:handoutMasterIdLst>
  <p:sldIdLst>
    <p:sldId id="256" r:id="rId2"/>
    <p:sldId id="668" r:id="rId3"/>
    <p:sldId id="392" r:id="rId4"/>
    <p:sldId id="799" r:id="rId5"/>
    <p:sldId id="639" r:id="rId6"/>
    <p:sldId id="925" r:id="rId7"/>
    <p:sldId id="800" r:id="rId8"/>
    <p:sldId id="640" r:id="rId9"/>
    <p:sldId id="923" r:id="rId10"/>
    <p:sldId id="616" r:id="rId11"/>
    <p:sldId id="617" r:id="rId12"/>
    <p:sldId id="619" r:id="rId13"/>
    <p:sldId id="651" r:id="rId14"/>
    <p:sldId id="801" r:id="rId15"/>
    <p:sldId id="928" r:id="rId16"/>
    <p:sldId id="926" r:id="rId17"/>
    <p:sldId id="990" r:id="rId18"/>
    <p:sldId id="1011" r:id="rId19"/>
    <p:sldId id="1013" r:id="rId20"/>
    <p:sldId id="1014" r:id="rId21"/>
    <p:sldId id="1019" r:id="rId22"/>
    <p:sldId id="1021" r:id="rId23"/>
    <p:sldId id="1022" r:id="rId24"/>
    <p:sldId id="1023" r:id="rId25"/>
    <p:sldId id="1024" r:id="rId26"/>
    <p:sldId id="1068" r:id="rId27"/>
    <p:sldId id="1026" r:id="rId28"/>
    <p:sldId id="1027" r:id="rId29"/>
    <p:sldId id="1028" r:id="rId30"/>
    <p:sldId id="1029" r:id="rId31"/>
    <p:sldId id="1030" r:id="rId32"/>
    <p:sldId id="1031" r:id="rId33"/>
    <p:sldId id="1032" r:id="rId34"/>
    <p:sldId id="1033" r:id="rId35"/>
    <p:sldId id="1079" r:id="rId36"/>
    <p:sldId id="1034" r:id="rId37"/>
    <p:sldId id="1101" r:id="rId38"/>
    <p:sldId id="1097" r:id="rId39"/>
    <p:sldId id="1098" r:id="rId40"/>
    <p:sldId id="1100" r:id="rId41"/>
    <p:sldId id="1099" r:id="rId42"/>
    <p:sldId id="1035" r:id="rId43"/>
    <p:sldId id="1036" r:id="rId44"/>
    <p:sldId id="1037" r:id="rId45"/>
    <p:sldId id="1063" r:id="rId46"/>
    <p:sldId id="1038" r:id="rId47"/>
    <p:sldId id="1039" r:id="rId48"/>
    <p:sldId id="1069" r:id="rId49"/>
    <p:sldId id="1041" r:id="rId50"/>
    <p:sldId id="1042" r:id="rId51"/>
    <p:sldId id="1070" r:id="rId52"/>
    <p:sldId id="1064" r:id="rId53"/>
    <p:sldId id="1044" r:id="rId54"/>
    <p:sldId id="1045" r:id="rId55"/>
    <p:sldId id="1046" r:id="rId56"/>
    <p:sldId id="1047" r:id="rId57"/>
    <p:sldId id="1071" r:id="rId58"/>
    <p:sldId id="1072" r:id="rId59"/>
    <p:sldId id="1050" r:id="rId60"/>
    <p:sldId id="1051" r:id="rId61"/>
    <p:sldId id="1052" r:id="rId62"/>
    <p:sldId id="1082" r:id="rId63"/>
    <p:sldId id="1083" r:id="rId64"/>
    <p:sldId id="1084" r:id="rId65"/>
    <p:sldId id="1085" r:id="rId66"/>
    <p:sldId id="1080" r:id="rId67"/>
    <p:sldId id="1081" r:id="rId68"/>
    <p:sldId id="1086" r:id="rId69"/>
    <p:sldId id="1053" r:id="rId70"/>
    <p:sldId id="1054" r:id="rId71"/>
    <p:sldId id="1055" r:id="rId72"/>
    <p:sldId id="1056" r:id="rId73"/>
    <p:sldId id="1087" r:id="rId74"/>
    <p:sldId id="1088" r:id="rId75"/>
    <p:sldId id="1089" r:id="rId76"/>
    <p:sldId id="1090" r:id="rId77"/>
    <p:sldId id="1091" r:id="rId78"/>
    <p:sldId id="1092" r:id="rId79"/>
    <p:sldId id="1093" r:id="rId80"/>
    <p:sldId id="1094" r:id="rId81"/>
    <p:sldId id="1095" r:id="rId82"/>
    <p:sldId id="1096" r:id="rId83"/>
    <p:sldId id="1073" r:id="rId84"/>
    <p:sldId id="1058" r:id="rId85"/>
    <p:sldId id="1059" r:id="rId86"/>
    <p:sldId id="1060" r:id="rId87"/>
    <p:sldId id="1077" r:id="rId88"/>
    <p:sldId id="1078" r:id="rId89"/>
    <p:sldId id="1012" r:id="rId9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FFFF"/>
    <a:srgbClr val="66FFFF"/>
    <a:srgbClr val="0000CC"/>
    <a:srgbClr val="000099"/>
    <a:srgbClr val="0000FF"/>
    <a:srgbClr val="000066"/>
    <a:srgbClr val="996633"/>
    <a:srgbClr val="99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0" autoAdjust="0"/>
    <p:restoredTop sz="90709" autoAdjust="0"/>
  </p:normalViewPr>
  <p:slideViewPr>
    <p:cSldViewPr>
      <p:cViewPr varScale="1">
        <p:scale>
          <a:sx n="68" d="100"/>
          <a:sy n="68" d="100"/>
        </p:scale>
        <p:origin x="1398" y="66"/>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Dr. Andy Woods - The Protestant Reformation</a:t>
            </a:r>
            <a:endParaRPr lang="en-US"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Times New Roman" charset="0"/>
              </a:defRPr>
            </a:lvl1pPr>
          </a:lstStyle>
          <a:p>
            <a:pPr>
              <a:defRPr/>
            </a:pPr>
            <a:r>
              <a:rPr lang="en-US">
                <a:latin typeface="Calibri" panose="020F0502020204030204" pitchFamily="34" charset="0"/>
              </a:rPr>
              <a:t>8/13/2017</a:t>
            </a:r>
            <a:endParaRPr lang="en-US"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vl1pPr>
          </a:lstStyle>
          <a:p>
            <a:pPr>
              <a:defRPr/>
            </a:pPr>
            <a:fld id="{0DC63179-BD8D-4DCE-B4FE-DF79782972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8-13T15:24:20.019"/>
    </inkml:context>
    <inkml:brush xml:id="br0">
      <inkml:brushProperty name="width" value="0.025" units="cm"/>
      <inkml:brushProperty name="height" value="0.025" units="cm"/>
    </inkml:brush>
  </inkml:definitions>
  <inkml:trace contextRef="#ctx0" brushRef="#br0">7832 15800 7040,'-15'0'2720,"15"0"-1472,0 0-1472,0 0 512,15 0-1312,-15-15-416,16 15-1344,14 0-480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8-13T15:24:54.573"/>
    </inkml:context>
    <inkml:brush xml:id="br0">
      <inkml:brushProperty name="width" value="0.025" units="cm"/>
      <inkml:brushProperty name="height" value="0.025" units="cm"/>
    </inkml:brush>
  </inkml:definitions>
  <inkml:trace contextRef="#ctx0" brushRef="#br0">20291 4007 3712,'0'0'1408,"0"0"-768,0 0-1248,0 0 0,0 0-800,0 0-320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8-13T15:24:54.758"/>
    </inkml:context>
    <inkml:brush xml:id="br0">
      <inkml:brushProperty name="width" value="0.025" units="cm"/>
      <inkml:brushProperty name="height" value="0.025" units="cm"/>
    </inkml:brush>
  </inkml:definitions>
  <inkml:trace contextRef="#ctx0" brushRef="#br0">20291 3961 3584,'0'0'1408,"0"0"-768,0 0-672,0 0 288,0 0-224,0 31-32,30-31-1632,-30 0-640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8-13T15:24:55.528"/>
    </inkml:context>
    <inkml:brush xml:id="br0">
      <inkml:brushProperty name="width" value="0.025" units="cm"/>
      <inkml:brushProperty name="height" value="0.025" units="cm"/>
    </inkml:brush>
  </inkml:definitions>
  <inkml:trace contextRef="#ctx0" brushRef="#br0">21106 4022 6400,'0'-16'2368,"-15"2"-1280,15-2-1216,15 16 480,-15-15-256,0 15 0,0 0-320,0-15-96,16 15-2112,-16 0-832,-16 0 1280,16 15 672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8-13T15:24:55.660"/>
    </inkml:context>
    <inkml:brush xml:id="br0">
      <inkml:brushProperty name="width" value="0.025" units="cm"/>
      <inkml:brushProperty name="height" value="0.025" units="cm"/>
    </inkml:brush>
  </inkml:definitions>
  <inkml:trace contextRef="#ctx0" brushRef="#br0">45 15 3456,'0'0'1312,"0"0"-704,0 30-1856,0-30-224,0 0 352,30 0 224</inkml:trace>
  <inkml:trace contextRef="#ctx0" brushRef="#br0" timeOffset="165">15 0 6784,'-15'0'2528,"15"0"-1344,0 15-1440,0-15 384,15 0-1344,-15 15-512,15-15-768,1-15-288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8-13T15:24:56.864"/>
    </inkml:context>
    <inkml:brush xml:id="br0">
      <inkml:brushProperty name="width" value="0.025" units="cm"/>
      <inkml:brushProperty name="height" value="0.025" units="cm"/>
    </inkml:brush>
  </inkml:definitions>
  <inkml:trace contextRef="#ctx0" brushRef="#br0">21650 4068 4608,'-14'-16'1760,"14"16"-960,14 0-320,-14 0 576,0 0-224,0-14-96,0 14-224,0 0 0,0 0-288,0-16 0,0 16 0,-14 0-32,14 0-32,0 0-96,0 0 32,0 0 64,0 0 64,0 0-32,0 0-32,0 0-32,0 0 64,0 0-96,0 0 0,0 0-32,0 0-64,0 0 32,0 0-32,0 0 64,0 0 32,0 0 32,0 0 0,-16 0 0,16 0 0,0 0-64,0 0 32,0 0-64,0 0-32,0-15 32,0 15-32,0 0 0,0 0 64,0 0-32,0 0-32,0 0-64,0 0 32,0 0 96,0 0 32,0 0-32,0 0 32,-15 0 0,15 0 96,0 0-96,0 0 0,0 0-32,0 0 32,0 0-128,0 0 0,0 0 32,-15 0 64,15 0-800,0 0-320,0 0-1504,0 0-672,0 15 128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8-13T15:24:58.016"/>
    </inkml:context>
    <inkml:brush xml:id="br0">
      <inkml:brushProperty name="width" value="0.025" units="cm"/>
      <inkml:brushProperty name="height" value="0.025" units="cm"/>
    </inkml:brush>
  </inkml:definitions>
  <inkml:trace contextRef="#ctx0" brushRef="#br0">19656 3976 5376,'0'0'2016,"0"16"-1088,0-32-320,0 16 672,0 0-576,-16 0-160,16 0-320,-15 0-160,15 0-32,0 0 32,0 0 96,0 0 64,15 0 32,-15-15-64,0 15-32,0 0-96,0 0-64,16-15 32,-16 15-32,0 0 0,0 0 64,-16 0-896,16 0-288,0 0-2144,0 15-992,-15-15 2144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8-13T15:33:38.497"/>
    </inkml:context>
    <inkml:brush xml:id="br0">
      <inkml:brushProperty name="width" value="0.025" units="cm"/>
      <inkml:brushProperty name="height" value="0.025" units="cm"/>
    </inkml:brush>
  </inkml:definitions>
  <inkml:trace contextRef="#ctx0" brushRef="#br0">29755 11884 4736,'0'0'1760,"0"0"-960,0-30-512,0 30 512,0 0 96,0 0 192,0 0-320,0 0-160,0 0-320,0 0-608,0 0-224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Calibri" panose="020F0502020204030204" pitchFamily="34" charset="0"/>
              </a:defRPr>
            </a:lvl1pPr>
          </a:lstStyle>
          <a:p>
            <a:pPr>
              <a:defRPr/>
            </a:pPr>
            <a:r>
              <a:rPr lang="en-US"/>
              <a:t>Dr. Andy Woods - The Protestant Reformation</a:t>
            </a:r>
            <a:endParaRPr lang="en-US" dirty="0"/>
          </a:p>
        </p:txBody>
      </p:sp>
      <p:sp>
        <p:nvSpPr>
          <p:cNvPr id="1536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Calibri" panose="020F0502020204030204" pitchFamily="34" charset="0"/>
              </a:defRPr>
            </a:lvl1pPr>
          </a:lstStyle>
          <a:p>
            <a:pPr>
              <a:defRPr/>
            </a:pPr>
            <a:r>
              <a:rPr lang="en-US"/>
              <a:t>8/13/2017</a:t>
            </a: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36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Calibri" panose="020F0502020204030204" pitchFamily="34" charset="0"/>
              </a:defRPr>
            </a:lvl1pPr>
          </a:lstStyle>
          <a:p>
            <a:pPr>
              <a:defRPr/>
            </a:pPr>
            <a:r>
              <a:rPr lang="en-US"/>
              <a:t>Sugar Land Bible Church</a:t>
            </a:r>
            <a:endParaRPr lang="en-US" dirty="0"/>
          </a:p>
        </p:txBody>
      </p:sp>
      <p:sp>
        <p:nvSpPr>
          <p:cNvPr id="1536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atin typeface="Calibri" panose="020F0502020204030204" pitchFamily="34" charset="0"/>
              </a:defRPr>
            </a:lvl1pPr>
          </a:lstStyle>
          <a:p>
            <a:pPr>
              <a:defRPr/>
            </a:pPr>
            <a:fld id="{B4BBA7F9-A4F9-41CD-9EEF-64BAB7350056}"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BBA7F9-A4F9-41CD-9EEF-64BAB7350056}" type="slidenum">
              <a:rPr lang="en-US" altLang="en-US" smtClean="0"/>
              <a:pPr>
                <a:defRPr/>
              </a:pPr>
              <a:t>1</a:t>
            </a:fld>
            <a:endParaRPr lang="en-US" altLang="en-US" dirty="0"/>
          </a:p>
        </p:txBody>
      </p:sp>
      <p:sp>
        <p:nvSpPr>
          <p:cNvPr id="5" name="Date Placeholder 4"/>
          <p:cNvSpPr>
            <a:spLocks noGrp="1"/>
          </p:cNvSpPr>
          <p:nvPr>
            <p:ph type="dt" idx="11"/>
          </p:nvPr>
        </p:nvSpPr>
        <p:spPr/>
        <p:txBody>
          <a:bodyPr/>
          <a:lstStyle/>
          <a:p>
            <a:pPr>
              <a:defRPr/>
            </a:pPr>
            <a:r>
              <a:rPr lang="en-US"/>
              <a:t>8/13/2017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Header Placeholder 6"/>
          <p:cNvSpPr>
            <a:spLocks noGrp="1"/>
          </p:cNvSpPr>
          <p:nvPr>
            <p:ph type="hdr" sz="quarter" idx="13"/>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4605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964994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410097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06977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01960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473505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987851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275734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31178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082788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83525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440648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41181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262366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122368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361504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081925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775064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814068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096996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21018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83177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59336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20488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3123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64360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8486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00154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87979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5" name="Arc 3"/>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52228"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52229"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r>
              <a:rPr lang="en-US"/>
              <a:t>6/4/2017</a:t>
            </a:r>
          </a:p>
        </p:txBody>
      </p:sp>
      <p:sp>
        <p:nvSpPr>
          <p:cNvPr id="7" name="Rectangle 7"/>
          <p:cNvSpPr>
            <a:spLocks noGrp="1" noChangeArrowheads="1"/>
          </p:cNvSpPr>
          <p:nvPr>
            <p:ph type="ftr" sz="quarter" idx="11"/>
          </p:nvPr>
        </p:nvSpPr>
        <p:spPr/>
        <p:txBody>
          <a:bodyPr/>
          <a:lstStyle>
            <a:lvl1pPr>
              <a:defRPr/>
            </a:lvl1pPr>
          </a:lstStyle>
          <a:p>
            <a:pPr>
              <a:defRPr/>
            </a:pPr>
            <a:r>
              <a:rPr lang="en-US"/>
              <a:t>DANIEL</a:t>
            </a:r>
          </a:p>
        </p:txBody>
      </p:sp>
      <p:sp>
        <p:nvSpPr>
          <p:cNvPr id="8" name="Rectangle 8"/>
          <p:cNvSpPr>
            <a:spLocks noGrp="1" noChangeArrowheads="1"/>
          </p:cNvSpPr>
          <p:nvPr>
            <p:ph type="sldNum" sz="quarter" idx="12"/>
          </p:nvPr>
        </p:nvSpPr>
        <p:spPr/>
        <p:txBody>
          <a:bodyPr/>
          <a:lstStyle>
            <a:lvl1pPr>
              <a:defRPr smtClean="0"/>
            </a:lvl1pPr>
          </a:lstStyle>
          <a:p>
            <a:pPr>
              <a:defRPr/>
            </a:pPr>
            <a:fld id="{9DCD1CF2-1C58-46E4-94CD-C010643440AB}" type="slidenum">
              <a:rPr lang="en-US" altLang="en-US"/>
              <a:pPr>
                <a:defRPr/>
              </a:pPr>
              <a:t>‹#›</a:t>
            </a:fld>
            <a:endParaRPr lang="en-US" altLang="en-US"/>
          </a:p>
        </p:txBody>
      </p:sp>
    </p:spTree>
    <p:extLst>
      <p:ext uri="{BB962C8B-B14F-4D97-AF65-F5344CB8AC3E}">
        <p14:creationId xmlns:p14="http://schemas.microsoft.com/office/powerpoint/2010/main" val="315943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33AAD6C-C68B-4BCB-BD64-8A4F6BDD46AB}" type="slidenum">
              <a:rPr lang="en-US" altLang="en-US"/>
              <a:pPr>
                <a:defRPr/>
              </a:pPr>
              <a:t>‹#›</a:t>
            </a:fld>
            <a:endParaRPr lang="en-US" altLang="en-US"/>
          </a:p>
        </p:txBody>
      </p:sp>
    </p:spTree>
    <p:extLst>
      <p:ext uri="{BB962C8B-B14F-4D97-AF65-F5344CB8AC3E}">
        <p14:creationId xmlns:p14="http://schemas.microsoft.com/office/powerpoint/2010/main" val="364240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D819AB0E-4C57-4B2A-AED6-4AF0EF8A012B}" type="slidenum">
              <a:rPr lang="en-US" altLang="en-US"/>
              <a:pPr>
                <a:defRPr/>
              </a:pPr>
              <a:t>‹#›</a:t>
            </a:fld>
            <a:endParaRPr lang="en-US" altLang="en-US"/>
          </a:p>
        </p:txBody>
      </p:sp>
    </p:spTree>
    <p:extLst>
      <p:ext uri="{BB962C8B-B14F-4D97-AF65-F5344CB8AC3E}">
        <p14:creationId xmlns:p14="http://schemas.microsoft.com/office/powerpoint/2010/main" val="277766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15843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C02DFD5B-8FD4-43B8-BC86-4E352B490EB1}" type="slidenum">
              <a:rPr lang="en-US" altLang="en-US"/>
              <a:pPr>
                <a:defRPr/>
              </a:pPr>
              <a:t>‹#›</a:t>
            </a:fld>
            <a:endParaRPr lang="en-US" altLang="en-US"/>
          </a:p>
        </p:txBody>
      </p:sp>
    </p:spTree>
    <p:extLst>
      <p:ext uri="{BB962C8B-B14F-4D97-AF65-F5344CB8AC3E}">
        <p14:creationId xmlns:p14="http://schemas.microsoft.com/office/powerpoint/2010/main" val="339919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5476D6E-1442-45FF-8981-870EAE65FAFD}" type="slidenum">
              <a:rPr lang="en-US" altLang="en-US"/>
              <a:pPr>
                <a:defRPr/>
              </a:pPr>
              <a:t>‹#›</a:t>
            </a:fld>
            <a:endParaRPr lang="en-US" altLang="en-US"/>
          </a:p>
        </p:txBody>
      </p:sp>
    </p:spTree>
    <p:extLst>
      <p:ext uri="{BB962C8B-B14F-4D97-AF65-F5344CB8AC3E}">
        <p14:creationId xmlns:p14="http://schemas.microsoft.com/office/powerpoint/2010/main" val="84397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6BEB2057-24E7-4D77-ABFA-0631C063FA34}" type="slidenum">
              <a:rPr lang="en-US" altLang="en-US"/>
              <a:pPr>
                <a:defRPr/>
              </a:pPr>
              <a:t>‹#›</a:t>
            </a:fld>
            <a:endParaRPr lang="en-US" altLang="en-US"/>
          </a:p>
        </p:txBody>
      </p:sp>
    </p:spTree>
    <p:extLst>
      <p:ext uri="{BB962C8B-B14F-4D97-AF65-F5344CB8AC3E}">
        <p14:creationId xmlns:p14="http://schemas.microsoft.com/office/powerpoint/2010/main" val="159297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p:txBody>
          <a:bodyPr/>
          <a:lstStyle>
            <a:lvl1pPr>
              <a:defRPr/>
            </a:lvl1pPr>
          </a:lstStyle>
          <a:p>
            <a:pPr>
              <a:defRPr/>
            </a:pPr>
            <a:r>
              <a:rPr lang="en-US"/>
              <a:t>6/4/2017</a:t>
            </a:r>
          </a:p>
        </p:txBody>
      </p:sp>
      <p:sp>
        <p:nvSpPr>
          <p:cNvPr id="8" name="Rectangle 1030"/>
          <p:cNvSpPr>
            <a:spLocks noGrp="1" noChangeArrowheads="1"/>
          </p:cNvSpPr>
          <p:nvPr>
            <p:ph type="ftr" sz="quarter" idx="11"/>
          </p:nvPr>
        </p:nvSpPr>
        <p:spPr/>
        <p:txBody>
          <a:bodyPr/>
          <a:lstStyle>
            <a:lvl1pPr>
              <a:defRPr/>
            </a:lvl1pPr>
          </a:lstStyle>
          <a:p>
            <a:pPr>
              <a:defRPr/>
            </a:pPr>
            <a:r>
              <a:rPr lang="en-US"/>
              <a:t>DANIEL</a:t>
            </a:r>
          </a:p>
        </p:txBody>
      </p:sp>
      <p:sp>
        <p:nvSpPr>
          <p:cNvPr id="9" name="Rectangle 1031"/>
          <p:cNvSpPr>
            <a:spLocks noGrp="1" noChangeArrowheads="1"/>
          </p:cNvSpPr>
          <p:nvPr>
            <p:ph type="sldNum" sz="quarter" idx="12"/>
          </p:nvPr>
        </p:nvSpPr>
        <p:spPr/>
        <p:txBody>
          <a:bodyPr/>
          <a:lstStyle>
            <a:lvl1pPr>
              <a:defRPr smtClean="0"/>
            </a:lvl1pPr>
          </a:lstStyle>
          <a:p>
            <a:pPr>
              <a:defRPr/>
            </a:pPr>
            <a:fld id="{776F11DD-2A5E-4186-BC87-33FAE51004C7}" type="slidenum">
              <a:rPr lang="en-US" altLang="en-US"/>
              <a:pPr>
                <a:defRPr/>
              </a:pPr>
              <a:t>‹#›</a:t>
            </a:fld>
            <a:endParaRPr lang="en-US" altLang="en-US"/>
          </a:p>
        </p:txBody>
      </p:sp>
    </p:spTree>
    <p:extLst>
      <p:ext uri="{BB962C8B-B14F-4D97-AF65-F5344CB8AC3E}">
        <p14:creationId xmlns:p14="http://schemas.microsoft.com/office/powerpoint/2010/main" val="2238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r>
              <a:rPr lang="en-US"/>
              <a:t>6/4/2017</a:t>
            </a:r>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427137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r>
              <a:rPr lang="en-US"/>
              <a:t>6/4/2017</a:t>
            </a:r>
          </a:p>
        </p:txBody>
      </p:sp>
      <p:sp>
        <p:nvSpPr>
          <p:cNvPr id="3" name="Rectangle 1030"/>
          <p:cNvSpPr>
            <a:spLocks noGrp="1" noChangeArrowheads="1"/>
          </p:cNvSpPr>
          <p:nvPr>
            <p:ph type="ftr" sz="quarter" idx="11"/>
          </p:nvPr>
        </p:nvSpPr>
        <p:spPr/>
        <p:txBody>
          <a:bodyPr/>
          <a:lstStyle>
            <a:lvl1pPr>
              <a:defRPr/>
            </a:lvl1pPr>
          </a:lstStyle>
          <a:p>
            <a:pPr>
              <a:defRPr/>
            </a:pPr>
            <a:r>
              <a:rPr lang="en-US"/>
              <a:t>DANIEL</a:t>
            </a:r>
          </a:p>
        </p:txBody>
      </p:sp>
      <p:sp>
        <p:nvSpPr>
          <p:cNvPr id="4" name="Rectangle 1031"/>
          <p:cNvSpPr>
            <a:spLocks noGrp="1" noChangeArrowheads="1"/>
          </p:cNvSpPr>
          <p:nvPr>
            <p:ph type="sldNum" sz="quarter" idx="12"/>
          </p:nvPr>
        </p:nvSpPr>
        <p:spPr/>
        <p:txBody>
          <a:bodyPr/>
          <a:lstStyle>
            <a:lvl1pPr>
              <a:defRPr smtClean="0"/>
            </a:lvl1pPr>
          </a:lstStyle>
          <a:p>
            <a:pPr>
              <a:defRPr/>
            </a:pPr>
            <a:fld id="{A0D64A5C-8A8F-4387-99C6-161919CA7769}" type="slidenum">
              <a:rPr lang="en-US" altLang="en-US"/>
              <a:pPr>
                <a:defRPr/>
              </a:pPr>
              <a:t>‹#›</a:t>
            </a:fld>
            <a:endParaRPr lang="en-US" altLang="en-US"/>
          </a:p>
        </p:txBody>
      </p:sp>
    </p:spTree>
    <p:extLst>
      <p:ext uri="{BB962C8B-B14F-4D97-AF65-F5344CB8AC3E}">
        <p14:creationId xmlns:p14="http://schemas.microsoft.com/office/powerpoint/2010/main" val="401920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BD313B7C-8628-40A9-9BAF-2337382F96C6}" type="slidenum">
              <a:rPr lang="en-US" altLang="en-US"/>
              <a:pPr>
                <a:defRPr/>
              </a:pPr>
              <a:t>‹#›</a:t>
            </a:fld>
            <a:endParaRPr lang="en-US" altLang="en-US"/>
          </a:p>
        </p:txBody>
      </p:sp>
    </p:spTree>
    <p:extLst>
      <p:ext uri="{BB962C8B-B14F-4D97-AF65-F5344CB8AC3E}">
        <p14:creationId xmlns:p14="http://schemas.microsoft.com/office/powerpoint/2010/main" val="167898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92A4A217-7064-4A8C-A9F3-A268760735DD}" type="slidenum">
              <a:rPr lang="en-US" altLang="en-US"/>
              <a:pPr>
                <a:defRPr/>
              </a:pPr>
              <a:t>‹#›</a:t>
            </a:fld>
            <a:endParaRPr lang="en-US" altLang="en-US"/>
          </a:p>
        </p:txBody>
      </p:sp>
    </p:spTree>
    <p:extLst>
      <p:ext uri="{BB962C8B-B14F-4D97-AF65-F5344CB8AC3E}">
        <p14:creationId xmlns:p14="http://schemas.microsoft.com/office/powerpoint/2010/main" val="62188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Arc 1026"/>
          <p:cNvSpPr>
            <a:spLocks/>
          </p:cNvSpPr>
          <p:nvPr/>
        </p:nvSpPr>
        <p:spPr bwMode="auto">
          <a:xfrm>
            <a:off x="0" y="842963"/>
            <a:ext cx="1676400" cy="6015037"/>
          </a:xfrm>
          <a:custGeom>
            <a:avLst/>
            <a:gdLst>
              <a:gd name="T0" fmla="*/ 0 w 21600"/>
              <a:gd name="T1" fmla="*/ 0 h 21600"/>
              <a:gd name="T2" fmla="*/ 1676400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1027" name="Rectangle 1027"/>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8" name="Rectangle 1028"/>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5" name="Rectangle 1029"/>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r>
              <a:rPr lang="en-US"/>
              <a:t>6/4/2017</a:t>
            </a:r>
            <a:endParaRPr lang="en-US" dirty="0"/>
          </a:p>
        </p:txBody>
      </p:sp>
      <p:sp>
        <p:nvSpPr>
          <p:cNvPr id="51206" name="Rectangle 103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r>
              <a:rPr lang="en-US" dirty="0"/>
              <a:t>DANIEL</a:t>
            </a:r>
          </a:p>
        </p:txBody>
      </p:sp>
      <p:sp>
        <p:nvSpPr>
          <p:cNvPr id="51207" name="Rectangle 103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D0E4B210-4362-4BAA-89F1-87A2F42C4D25}" type="slidenum">
              <a:rPr lang="en-US" altLang="en-US" smtClean="0"/>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hf sldNum="0" hdr="0" ftr="0"/>
  <p:txStyles>
    <p:title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3.png"/><Relationship Id="rId17" Type="http://schemas.openxmlformats.org/officeDocument/2006/relationships/image" Target="../media/image13.jpeg"/><Relationship Id="rId2" Type="http://schemas.openxmlformats.org/officeDocument/2006/relationships/image" Target="../media/image12.jpe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customXml" Target="../ink/ink4.xml"/><Relationship Id="rId1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ustomXml" Target="../ink/ink8.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28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647700" y="228600"/>
            <a:ext cx="7848600" cy="1905000"/>
          </a:xfrm>
        </p:spPr>
        <p:txBody>
          <a:bodyPr anchor="ctr"/>
          <a:lstStyle/>
          <a:p>
            <a:pPr algn="ctr" eaLnBrk="1" hangingPunct="1">
              <a:lnSpc>
                <a:spcPct val="100000"/>
              </a:lnSpc>
            </a:pPr>
            <a:r>
              <a:rPr lang="en-US" altLang="en-US" sz="4400" b="0" dirty="0">
                <a:solidFill>
                  <a:srgbClr val="00FFFF"/>
                </a:solidFill>
                <a:effectLst>
                  <a:outerShdw blurRad="38100" dist="38100" dir="2700000" algn="tl">
                    <a:srgbClr val="000000">
                      <a:alpha val="43137"/>
                    </a:srgbClr>
                  </a:outerShdw>
                </a:effectLst>
              </a:rPr>
              <a:t>The Protestant Reformation:</a:t>
            </a:r>
            <a:br>
              <a:rPr lang="en-US" altLang="en-US" sz="4400" b="0" dirty="0">
                <a:solidFill>
                  <a:srgbClr val="00FFFF"/>
                </a:solidFill>
                <a:effectLst>
                  <a:outerShdw blurRad="38100" dist="38100" dir="2700000" algn="tl">
                    <a:srgbClr val="000000">
                      <a:alpha val="43137"/>
                    </a:srgbClr>
                  </a:outerShdw>
                </a:effectLst>
              </a:rPr>
            </a:br>
            <a:r>
              <a:rPr lang="en-US" altLang="en-US" sz="4400" b="0" dirty="0">
                <a:solidFill>
                  <a:srgbClr val="00FFFF"/>
                </a:solidFill>
                <a:effectLst>
                  <a:outerShdw blurRad="38100" dist="38100" dir="2700000" algn="tl">
                    <a:srgbClr val="000000">
                      <a:alpha val="43137"/>
                    </a:srgbClr>
                  </a:outerShdw>
                </a:effectLst>
              </a:rPr>
              <a:t>The Good, The Bad, and The Ugly</a:t>
            </a:r>
            <a:br>
              <a:rPr lang="en-US" altLang="en-US" sz="3600" b="0" dirty="0">
                <a:solidFill>
                  <a:srgbClr val="00FFFF"/>
                </a:solidFill>
                <a:effectLst>
                  <a:outerShdw blurRad="38100" dist="38100" dir="2700000" algn="tl">
                    <a:srgbClr val="000000">
                      <a:alpha val="43137"/>
                    </a:srgbClr>
                  </a:outerShdw>
                </a:effectLst>
              </a:rPr>
            </a:br>
            <a:r>
              <a:rPr lang="en-US" sz="3200" b="0" dirty="0">
                <a:solidFill>
                  <a:srgbClr val="00FFFF"/>
                </a:solidFill>
                <a:effectLst>
                  <a:outerShdw blurRad="38100" dist="38100" dir="2700000" algn="tl">
                    <a:srgbClr val="000000">
                      <a:alpha val="43137"/>
                    </a:srgbClr>
                  </a:outerShdw>
                </a:effectLst>
              </a:rPr>
              <a:t>Session 10   </a:t>
            </a:r>
            <a:endParaRPr lang="en-US" altLang="en-US" sz="3600" b="0" dirty="0">
              <a:solidFill>
                <a:srgbClr val="00FFFF"/>
              </a:solidFill>
              <a:effectLst>
                <a:outerShdw blurRad="38100" dist="38100" dir="2700000" algn="tl">
                  <a:srgbClr val="000000">
                    <a:alpha val="43137"/>
                  </a:srgbClr>
                </a:outerShdw>
              </a:effectLst>
            </a:endParaRPr>
          </a:p>
        </p:txBody>
      </p:sp>
      <p:sp>
        <p:nvSpPr>
          <p:cNvPr id="16387" name="Rectangle 7"/>
          <p:cNvSpPr>
            <a:spLocks noGrp="1" noChangeArrowheads="1"/>
          </p:cNvSpPr>
          <p:nvPr>
            <p:ph type="subTitle" idx="1"/>
          </p:nvPr>
        </p:nvSpPr>
        <p:spPr>
          <a:xfrm>
            <a:off x="1600200" y="5410200"/>
            <a:ext cx="5943600" cy="1295400"/>
          </a:xfrm>
        </p:spPr>
        <p:txBody>
          <a:bodyPr/>
          <a:lstStyle/>
          <a:p>
            <a:pPr algn="ctr" eaLnBrk="1" hangingPunct="1">
              <a:spcBef>
                <a:spcPts val="0"/>
              </a:spcBef>
            </a:pPr>
            <a:r>
              <a:rPr lang="en-US" altLang="en-US" dirty="0">
                <a:effectLst>
                  <a:outerShdw blurRad="38100" dist="38100" dir="2700000" algn="tl">
                    <a:srgbClr val="000000">
                      <a:alpha val="43137"/>
                    </a:srgbClr>
                  </a:outerShdw>
                </a:effectLst>
              </a:rPr>
              <a:t>Andy Woods, Th.M.., JD., PhD.</a:t>
            </a:r>
          </a:p>
          <a:p>
            <a:pPr algn="ctr" eaLnBrk="1" hangingPunct="1">
              <a:spcBef>
                <a:spcPts val="0"/>
              </a:spcBef>
            </a:pPr>
            <a:r>
              <a:rPr lang="en-US" altLang="en-US" dirty="0">
                <a:effectLst>
                  <a:outerShdw blurRad="38100" dist="38100" dir="2700000" algn="tl">
                    <a:srgbClr val="000000">
                      <a:alpha val="43137"/>
                    </a:srgbClr>
                  </a:outerShdw>
                </a:effectLst>
              </a:rPr>
              <a:t>Sr. Pastor, Sugar Land Bible Church</a:t>
            </a:r>
          </a:p>
          <a:p>
            <a:pPr algn="ctr" eaLnBrk="1" hangingPunct="1">
              <a:spcBef>
                <a:spcPts val="0"/>
              </a:spcBef>
            </a:pPr>
            <a:r>
              <a:rPr lang="en-US" altLang="en-US" dirty="0">
                <a:effectLst>
                  <a:outerShdw blurRad="38100" dist="38100" dir="2700000" algn="tl">
                    <a:srgbClr val="000000">
                      <a:alpha val="43137"/>
                    </a:srgbClr>
                  </a:outerShdw>
                </a:effectLst>
              </a:rPr>
              <a:t>President Chafer Theological Seminary</a:t>
            </a:r>
          </a:p>
        </p:txBody>
      </p:sp>
      <p:pic>
        <p:nvPicPr>
          <p:cNvPr id="1638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2286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9506" y="1143000"/>
            <a:ext cx="5624987"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r>
              <a:rPr lang="en-US" altLang="en-US" sz="4000" b="0" dirty="0">
                <a:solidFill>
                  <a:srgbClr val="00FFFF"/>
                </a:solidFill>
                <a:effectLst>
                  <a:outerShdw blurRad="38100" dist="38100" dir="2700000" algn="tl">
                    <a:srgbClr val="000000">
                      <a:alpha val="43137"/>
                    </a:srgbClr>
                  </a:outerShdw>
                </a:effectLst>
                <a:cs typeface="Calibri" panose="020F0502020204030204" pitchFamily="34" charset="0"/>
              </a:rPr>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Philo</a:t>
            </a:r>
          </a:p>
        </p:txBody>
      </p:sp>
    </p:spTree>
    <p:extLst>
      <p:ext uri="{BB962C8B-B14F-4D97-AF65-F5344CB8AC3E}">
        <p14:creationId xmlns:p14="http://schemas.microsoft.com/office/powerpoint/2010/main" val="409500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www.gracedoctrine.org/word/Doctoutline/gatesofjerusalem_files/image00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943" y="1371600"/>
            <a:ext cx="6466114"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algn="ct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Gates of Nehemiah 3</a:t>
            </a:r>
          </a:p>
        </p:txBody>
      </p:sp>
    </p:spTree>
    <p:extLst>
      <p:ext uri="{BB962C8B-B14F-4D97-AF65-F5344CB8AC3E}">
        <p14:creationId xmlns:p14="http://schemas.microsoft.com/office/powerpoint/2010/main" val="244794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914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24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AD 70 and Hadrian’s (A.D. 117–138)“Palestine”</a:t>
            </a:r>
          </a:p>
          <a:p>
            <a:pPr marL="461963" indent="-461963" eaLnBrk="1" hangingPunct="1">
              <a:spcBef>
                <a:spcPts val="0"/>
              </a:spcBef>
              <a:spcAft>
                <a:spcPts val="2400"/>
              </a:spcAft>
              <a:buClr>
                <a:srgbClr val="FF66FF"/>
              </a:buClr>
              <a:buFont typeface="+mj-lt"/>
              <a:buAutoNum type="alphaUcPeriod"/>
            </a:pPr>
            <a:endParaRPr lang="en-US" altLang="en-US"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240" y="3692825"/>
            <a:ext cx="1496060" cy="1371600"/>
          </a:xfrm>
          <a:prstGeom prst="rect">
            <a:avLst/>
          </a:prstGeom>
        </p:spPr>
      </p:pic>
    </p:spTree>
    <p:extLst>
      <p:ext uri="{BB962C8B-B14F-4D97-AF65-F5344CB8AC3E}">
        <p14:creationId xmlns:p14="http://schemas.microsoft.com/office/powerpoint/2010/main" val="280563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2849BFDA-58CF-45DB-B58D-A91624A0E1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B287BF81-9B01-41F0-8C34-D3284D6626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34222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3284011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EE761D4C-95B5-4402-B446-3D6AB65872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CBE95608-84ED-4842-BB5C-2C80304673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074730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
        <p:nvSpPr>
          <p:cNvPr id="17411" name="Rectangle 7"/>
          <p:cNvSpPr>
            <a:spLocks noGrp="1" noChangeArrowheads="1"/>
          </p:cNvSpPr>
          <p:nvPr>
            <p:ph type="body" idx="1"/>
          </p:nvPr>
        </p:nvSpPr>
        <p:spPr>
          <a:xfrm>
            <a:off x="857542" y="838200"/>
            <a:ext cx="74482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4474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E974C0E0-3DC6-419A-AB54-6F7F991FE6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1266CBA6-185A-4230-8315-EED277B9A3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234734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7" name="Picture 6">
            <a:extLst>
              <a:ext uri="{FF2B5EF4-FFF2-40B4-BE49-F238E27FC236}">
                <a16:creationId xmlns:a16="http://schemas.microsoft.com/office/drawing/2014/main" id="{38CA6AC0-D55E-4C2B-A016-A430D2C48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8" name="Picture 7">
            <a:extLst>
              <a:ext uri="{FF2B5EF4-FFF2-40B4-BE49-F238E27FC236}">
                <a16:creationId xmlns:a16="http://schemas.microsoft.com/office/drawing/2014/main" id="{D9BB281B-56D8-4D25-BB48-CA912FB6C8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722458524"/>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3" y="228600"/>
            <a:ext cx="2543175" cy="710956"/>
          </a:xfrm>
        </p:spPr>
        <p:txBody>
          <a:bodyPr/>
          <a:lstStyle/>
          <a:p>
            <a:pPr algn="ctr"/>
            <a:r>
              <a:rPr lang="en-US" sz="3600" b="0" dirty="0">
                <a:solidFill>
                  <a:srgbClr val="00FFFF"/>
                </a:solidFill>
                <a:effectLst>
                  <a:outerShdw blurRad="38100" dist="38100" dir="2700000" algn="tl">
                    <a:srgbClr val="000000">
                      <a:alpha val="43137"/>
                    </a:srgbClr>
                  </a:outerShdw>
                </a:effectLst>
              </a:rPr>
              <a:t>Introduction</a:t>
            </a:r>
          </a:p>
        </p:txBody>
      </p:sp>
      <p:sp>
        <p:nvSpPr>
          <p:cNvPr id="3" name="Content Placeholder 2"/>
          <p:cNvSpPr>
            <a:spLocks noGrp="1"/>
          </p:cNvSpPr>
          <p:nvPr>
            <p:ph idx="1"/>
          </p:nvPr>
        </p:nvSpPr>
        <p:spPr>
          <a:xfrm>
            <a:off x="785813" y="1143000"/>
            <a:ext cx="7572375" cy="4724400"/>
          </a:xfrm>
        </p:spPr>
        <p:txBody>
          <a:bodyPr/>
          <a:lstStyle/>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Oct 31, 1517</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500 years</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Far reaching impact</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Partial restoration</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Restoration of a hermeneutic</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Selectively applied</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Subsequent generations applied consistently</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Preview</a:t>
            </a:r>
          </a:p>
        </p:txBody>
      </p:sp>
      <p:pic>
        <p:nvPicPr>
          <p:cNvPr id="6" name="Picture 5">
            <a:extLst>
              <a:ext uri="{FF2B5EF4-FFF2-40B4-BE49-F238E27FC236}">
                <a16:creationId xmlns:a16="http://schemas.microsoft.com/office/drawing/2014/main" id="{3913D00D-C62C-4743-8E74-E2BD697DCC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618B47BB-FC87-449C-B4E6-C3B0E59519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69506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D9FB302E-0EDC-449A-A7DF-FDA6F4A1A2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399640E7-DFB9-454B-A969-D8E5249941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573791137"/>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FE56EA5C-8AAC-43A4-899F-2D040AC782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B5F9C780-7CB4-4F0E-8E0A-83FB68417C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771648580"/>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0C4E62CA-4893-4EB4-8D1B-6FE6063CDC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B5B14661-9BE6-4ED8-BE44-1C17D8C36C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764570928"/>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4DA934A3-D336-49BC-9606-014E8DCFC5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71216EAF-E7DA-4131-B0D6-B498C74ACA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564523076"/>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4850" y="1600200"/>
            <a:ext cx="7734301" cy="3539430"/>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Augustine wrote, “the saints reign with Christ during the same thousand years, understood in the same way, that is, of the time of His first coming” and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Therefore the Church even now is the kingdom of Christ, and the kingdom of heaven</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Accordingly, even now His saints reign with Him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609600" y="218926"/>
            <a:ext cx="7924800"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The City of God</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trans., Marcus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Dods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(NY: Random House, 1950), Book XX, chap. 9, p. 725-26.</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782936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438400" y="1600200"/>
            <a:ext cx="6477000" cy="3048000"/>
          </a:xfrm>
        </p:spPr>
        <p:txBody>
          <a:bodyPr anchor="t"/>
          <a:lstStyle/>
          <a:p>
            <a:pPr algn="just" eaLnBrk="1" hangingPunct="1">
              <a:lnSpc>
                <a:spcPct val="100000"/>
              </a:lnSpc>
            </a:pPr>
            <a:r>
              <a:rPr lang="en-US" sz="3200" b="0" dirty="0">
                <a:solidFill>
                  <a:schemeClr val="tx1"/>
                </a:solidFill>
                <a:effectLst>
                  <a:outerShdw blurRad="38100" dist="38100" dir="2700000" algn="tl">
                    <a:srgbClr val="000000">
                      <a:alpha val="43137"/>
                    </a:srgbClr>
                  </a:outerShdw>
                </a:effectLst>
              </a:rPr>
              <a:t>“Augustine is so wholly with me, that if I wished to write a confession of my faith, I could do so with all fullness and satisfaction to myself out of his writings.”</a:t>
            </a:r>
            <a:endParaRPr lang="en-US" altLang="en-US" sz="32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571500" y="228600"/>
            <a:ext cx="80010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John Calvin, “A Treatise on the Eternal Predestination of God,” in </a:t>
            </a:r>
            <a:r>
              <a:rPr lang="en-US" sz="1600" i="1" dirty="0">
                <a:effectLst>
                  <a:outerShdw blurRad="38100" dist="38100" dir="2700000" algn="tl">
                    <a:srgbClr val="000000">
                      <a:alpha val="43137"/>
                    </a:srgbClr>
                  </a:outerShdw>
                </a:effectLst>
              </a:rPr>
              <a:t>John Calvin, Calvin’s Calvinism</a:t>
            </a:r>
            <a:r>
              <a:rPr lang="en-US" sz="1600" dirty="0">
                <a:effectLst>
                  <a:outerShdw blurRad="38100" dist="38100" dir="2700000" algn="tl">
                    <a:srgbClr val="000000">
                      <a:alpha val="43137"/>
                    </a:srgbClr>
                  </a:outerShdw>
                </a:effectLst>
              </a:rPr>
              <a:t>, trans. Henry Cole (Grandville, MI: Reformed Free Publishing Association, 1987), 38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98" y="18288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624F993-9511-44E5-957B-5EED3D31009D}"/>
                  </a:ext>
                </a:extLst>
              </p14:cNvPr>
              <p14:cNvContentPartPr/>
              <p14:nvPr/>
            </p14:nvContentPartPr>
            <p14:xfrm>
              <a:off x="1578411" y="5589711"/>
              <a:ext cx="21960" cy="5580"/>
            </p14:xfrm>
          </p:contentPart>
        </mc:Choice>
        <mc:Fallback xmlns="">
          <p:pic>
            <p:nvPicPr>
              <p:cNvPr id="4" name="Ink 3">
                <a:extLst>
                  <a:ext uri="{FF2B5EF4-FFF2-40B4-BE49-F238E27FC236}">
                    <a16:creationId xmlns:a16="http://schemas.microsoft.com/office/drawing/2014/main" id="{B624F993-9511-44E5-957B-5EED3D31009D}"/>
                  </a:ext>
                </a:extLst>
              </p:cNvPr>
              <p:cNvPicPr/>
              <p:nvPr/>
            </p:nvPicPr>
            <p:blipFill>
              <a:blip r:embed="rId4"/>
              <a:stretch>
                <a:fillRect/>
              </a:stretch>
            </p:blipFill>
            <p:spPr>
              <a:xfrm>
                <a:off x="1574161" y="5585526"/>
                <a:ext cx="30461" cy="139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DCD1F96-1A62-4BD0-857F-B74D6F535402}"/>
                  </a:ext>
                </a:extLst>
              </p14:cNvPr>
              <p14:cNvContentPartPr/>
              <p14:nvPr/>
            </p14:nvContentPartPr>
            <p14:xfrm>
              <a:off x="6068691" y="1349811"/>
              <a:ext cx="180" cy="180"/>
            </p14:xfrm>
          </p:contentPart>
        </mc:Choice>
        <mc:Fallback xmlns="">
          <p:pic>
            <p:nvPicPr>
              <p:cNvPr id="5" name="Ink 4">
                <a:extLst>
                  <a:ext uri="{FF2B5EF4-FFF2-40B4-BE49-F238E27FC236}">
                    <a16:creationId xmlns:a16="http://schemas.microsoft.com/office/drawing/2014/main" id="{FDCD1F96-1A62-4BD0-857F-B74D6F535402}"/>
                  </a:ext>
                </a:extLst>
              </p:cNvPr>
              <p:cNvPicPr/>
              <p:nvPr/>
            </p:nvPicPr>
            <p:blipFill>
              <a:blip r:embed="rId6"/>
              <a:stretch>
                <a:fillRect/>
              </a:stretch>
            </p:blipFill>
            <p:spPr>
              <a:xfrm>
                <a:off x="6066531" y="1347651"/>
                <a:ext cx="450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B794C4CD-60DE-4BAA-8110-789862D371D2}"/>
                  </a:ext>
                </a:extLst>
              </p14:cNvPr>
              <p14:cNvContentPartPr/>
              <p14:nvPr/>
            </p14:nvContentPartPr>
            <p14:xfrm>
              <a:off x="6068691" y="1333431"/>
              <a:ext cx="5580" cy="5580"/>
            </p14:xfrm>
          </p:contentPart>
        </mc:Choice>
        <mc:Fallback xmlns="">
          <p:pic>
            <p:nvPicPr>
              <p:cNvPr id="6" name="Ink 5">
                <a:extLst>
                  <a:ext uri="{FF2B5EF4-FFF2-40B4-BE49-F238E27FC236}">
                    <a16:creationId xmlns:a16="http://schemas.microsoft.com/office/drawing/2014/main" id="{B794C4CD-60DE-4BAA-8110-789862D371D2}"/>
                  </a:ext>
                </a:extLst>
              </p:cNvPr>
              <p:cNvPicPr/>
              <p:nvPr/>
            </p:nvPicPr>
            <p:blipFill>
              <a:blip r:embed="rId8"/>
              <a:stretch>
                <a:fillRect/>
              </a:stretch>
            </p:blipFill>
            <p:spPr>
              <a:xfrm>
                <a:off x="6066531" y="1331338"/>
                <a:ext cx="9900" cy="976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E0B685EF-4741-47BE-B3BD-48F0DB2A751C}"/>
                  </a:ext>
                </a:extLst>
              </p14:cNvPr>
              <p14:cNvContentPartPr/>
              <p14:nvPr/>
            </p14:nvContentPartPr>
            <p14:xfrm>
              <a:off x="6357231" y="1328031"/>
              <a:ext cx="10980" cy="27360"/>
            </p14:xfrm>
          </p:contentPart>
        </mc:Choice>
        <mc:Fallback xmlns="">
          <p:pic>
            <p:nvPicPr>
              <p:cNvPr id="7" name="Ink 6">
                <a:extLst>
                  <a:ext uri="{FF2B5EF4-FFF2-40B4-BE49-F238E27FC236}">
                    <a16:creationId xmlns:a16="http://schemas.microsoft.com/office/drawing/2014/main" id="{E0B685EF-4741-47BE-B3BD-48F0DB2A751C}"/>
                  </a:ext>
                </a:extLst>
              </p:cNvPr>
              <p:cNvPicPr/>
              <p:nvPr/>
            </p:nvPicPr>
            <p:blipFill>
              <a:blip r:embed="rId10"/>
              <a:stretch>
                <a:fillRect/>
              </a:stretch>
            </p:blipFill>
            <p:spPr>
              <a:xfrm>
                <a:off x="6353113" y="1323767"/>
                <a:ext cx="19215" cy="3588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7664D2A8-9506-4AA5-A8B6-5C39B3129B1E}"/>
                  </a:ext>
                </a:extLst>
              </p14:cNvPr>
              <p14:cNvContentPartPr/>
              <p14:nvPr/>
            </p14:nvContentPartPr>
            <p14:xfrm>
              <a:off x="6351651" y="1366011"/>
              <a:ext cx="21960" cy="11160"/>
            </p14:xfrm>
          </p:contentPart>
        </mc:Choice>
        <mc:Fallback xmlns="">
          <p:pic>
            <p:nvPicPr>
              <p:cNvPr id="10" name="Ink 9">
                <a:extLst>
                  <a:ext uri="{FF2B5EF4-FFF2-40B4-BE49-F238E27FC236}">
                    <a16:creationId xmlns:a16="http://schemas.microsoft.com/office/drawing/2014/main" id="{7664D2A8-9506-4AA5-A8B6-5C39B3129B1E}"/>
                  </a:ext>
                </a:extLst>
              </p:cNvPr>
              <p:cNvPicPr/>
              <p:nvPr/>
            </p:nvPicPr>
            <p:blipFill>
              <a:blip r:embed="rId12"/>
              <a:stretch>
                <a:fillRect/>
              </a:stretch>
            </p:blipFill>
            <p:spPr>
              <a:xfrm>
                <a:off x="6348184" y="1363100"/>
                <a:ext cx="28895" cy="1698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A78BCE82-46EA-4BD6-ACA1-5C5C16FAEE55}"/>
                  </a:ext>
                </a:extLst>
              </p14:cNvPr>
              <p14:cNvContentPartPr/>
              <p14:nvPr/>
            </p14:nvContentPartPr>
            <p14:xfrm>
              <a:off x="6536871" y="1349811"/>
              <a:ext cx="21960" cy="21960"/>
            </p14:xfrm>
          </p:contentPart>
        </mc:Choice>
        <mc:Fallback xmlns="">
          <p:pic>
            <p:nvPicPr>
              <p:cNvPr id="11" name="Ink 10">
                <a:extLst>
                  <a:ext uri="{FF2B5EF4-FFF2-40B4-BE49-F238E27FC236}">
                    <a16:creationId xmlns:a16="http://schemas.microsoft.com/office/drawing/2014/main" id="{A78BCE82-46EA-4BD6-ACA1-5C5C16FAEE55}"/>
                  </a:ext>
                </a:extLst>
              </p:cNvPr>
              <p:cNvPicPr/>
              <p:nvPr/>
            </p:nvPicPr>
            <p:blipFill>
              <a:blip r:embed="rId14"/>
              <a:stretch>
                <a:fillRect/>
              </a:stretch>
            </p:blipFill>
            <p:spPr>
              <a:xfrm>
                <a:off x="6532551" y="1345561"/>
                <a:ext cx="30600" cy="3046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C40D4D1C-DBA8-4D69-893A-B24117A05003}"/>
                  </a:ext>
                </a:extLst>
              </p14:cNvPr>
              <p14:cNvContentPartPr/>
              <p14:nvPr/>
            </p14:nvContentPartPr>
            <p14:xfrm>
              <a:off x="5829291" y="1328031"/>
              <a:ext cx="10980" cy="16560"/>
            </p14:xfrm>
          </p:contentPart>
        </mc:Choice>
        <mc:Fallback xmlns="">
          <p:pic>
            <p:nvPicPr>
              <p:cNvPr id="12" name="Ink 11">
                <a:extLst>
                  <a:ext uri="{FF2B5EF4-FFF2-40B4-BE49-F238E27FC236}">
                    <a16:creationId xmlns:a16="http://schemas.microsoft.com/office/drawing/2014/main" id="{C40D4D1C-DBA8-4D69-893A-B24117A05003}"/>
                  </a:ext>
                </a:extLst>
              </p:cNvPr>
              <p:cNvPicPr/>
              <p:nvPr/>
            </p:nvPicPr>
            <p:blipFill>
              <a:blip r:embed="rId16"/>
              <a:stretch>
                <a:fillRect/>
              </a:stretch>
            </p:blipFill>
            <p:spPr>
              <a:xfrm>
                <a:off x="5825173" y="1323803"/>
                <a:ext cx="19215" cy="25016"/>
              </a:xfrm>
              <a:prstGeom prst="rect">
                <a:avLst/>
              </a:prstGeom>
            </p:spPr>
          </p:pic>
        </mc:Fallback>
      </mc:AlternateContent>
      <p:pic>
        <p:nvPicPr>
          <p:cNvPr id="14" name="Picture 13">
            <a:extLst>
              <a:ext uri="{FF2B5EF4-FFF2-40B4-BE49-F238E27FC236}">
                <a16:creationId xmlns:a16="http://schemas.microsoft.com/office/drawing/2014/main" id="{EF8FA73C-9490-400B-A6B5-C63B181BEC1C}"/>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742176" y="3962400"/>
            <a:ext cx="2249424" cy="27432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8253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1378EE8-840D-4371-883A-868FBBCDDA10}"/>
              </a:ext>
            </a:extLst>
          </p:cNvPr>
          <p:cNvSpPr txBox="1">
            <a:spLocks noChangeArrowheads="1"/>
          </p:cNvSpPr>
          <p:nvPr/>
        </p:nvSpPr>
        <p:spPr>
          <a:xfrm>
            <a:off x="152400" y="1295400"/>
            <a:ext cx="8839200" cy="51054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600" b="0" kern="0" dirty="0">
                <a:solidFill>
                  <a:schemeClr val="tx1"/>
                </a:solidFill>
                <a:effectLst>
                  <a:outerShdw blurRad="38100" dist="38100" dir="2700000" algn="tl">
                    <a:srgbClr val="000000">
                      <a:alpha val="43137"/>
                    </a:srgbClr>
                  </a:outerShdw>
                </a:effectLst>
              </a:rPr>
              <a:t>“But Satan has not only befuddled men’s senses to make them bury with the corpses the memory of resurrection; he has also attempted to corrupt this part of the doctrine with various falsifications…Now their fiction is </a:t>
            </a:r>
            <a:r>
              <a:rPr lang="en-US" sz="2600" u="sng" kern="0" dirty="0">
                <a:solidFill>
                  <a:srgbClr val="FFFFCC"/>
                </a:solidFill>
                <a:effectLst>
                  <a:outerShdw blurRad="38100" dist="38100" dir="2700000" algn="tl">
                    <a:srgbClr val="000000">
                      <a:alpha val="43137"/>
                    </a:srgbClr>
                  </a:outerShdw>
                </a:effectLst>
              </a:rPr>
              <a:t>too childish</a:t>
            </a:r>
            <a:r>
              <a:rPr lang="en-US" sz="2600" b="0" kern="0" dirty="0">
                <a:solidFill>
                  <a:schemeClr val="tx1"/>
                </a:solidFill>
                <a:effectLst>
                  <a:outerShdw blurRad="38100" dist="38100" dir="2700000" algn="tl">
                    <a:srgbClr val="000000">
                      <a:alpha val="43137"/>
                    </a:srgbClr>
                  </a:outerShdw>
                </a:effectLst>
              </a:rPr>
              <a:t> either to need or to be worth a refutation. And the Apocalypse, from which they undoubtedly drew a pretext for their error, does not support them. For the number ‘one thousand’ [Rev. 20:4] does not apply to the eternal blessedness of the church but </a:t>
            </a:r>
            <a:r>
              <a:rPr lang="en-US" sz="2600" u="sng" kern="0" dirty="0">
                <a:solidFill>
                  <a:srgbClr val="FFFFCC"/>
                </a:solidFill>
                <a:effectLst>
                  <a:outerShdw blurRad="38100" dist="38100" dir="2700000" algn="tl">
                    <a:srgbClr val="000000">
                      <a:alpha val="43137"/>
                    </a:srgbClr>
                  </a:outerShdw>
                </a:effectLst>
              </a:rPr>
              <a:t>only to the various disturbances that awaited the church, while still toiling on earth</a:t>
            </a:r>
            <a:r>
              <a:rPr lang="en-US" sz="2600" b="0" kern="0" dirty="0">
                <a:solidFill>
                  <a:schemeClr val="tx1"/>
                </a:solidFill>
                <a:effectLst>
                  <a:outerShdw blurRad="38100" dist="38100" dir="2700000" algn="tl">
                    <a:srgbClr val="000000">
                      <a:alpha val="43137"/>
                    </a:srgbClr>
                  </a:outerShdw>
                </a:effectLst>
              </a:rPr>
              <a:t>…Those who assign the children of God a thousand years in which to enjoy the inheritance of the life to come do not realize how much </a:t>
            </a:r>
            <a:r>
              <a:rPr lang="en-US" sz="2600" u="sng" kern="0" dirty="0">
                <a:solidFill>
                  <a:srgbClr val="FFFFCC"/>
                </a:solidFill>
                <a:effectLst>
                  <a:outerShdw blurRad="38100" dist="38100" dir="2700000" algn="tl">
                    <a:srgbClr val="000000">
                      <a:alpha val="43137"/>
                    </a:srgbClr>
                  </a:outerShdw>
                </a:effectLst>
              </a:rPr>
              <a:t>reproach</a:t>
            </a:r>
            <a:r>
              <a:rPr lang="en-US" sz="2600" b="0" kern="0" dirty="0">
                <a:solidFill>
                  <a:schemeClr val="tx1"/>
                </a:solidFill>
                <a:effectLst>
                  <a:outerShdw blurRad="38100" dist="38100" dir="2700000" algn="tl">
                    <a:srgbClr val="000000">
                      <a:alpha val="43137"/>
                    </a:srgbClr>
                  </a:outerShdw>
                </a:effectLst>
              </a:rPr>
              <a:t> they are casting upon Christ and his Kingdom.”</a:t>
            </a:r>
            <a:endParaRPr lang="en-US" altLang="en-US" sz="2600" b="0"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BE3C6E12-FEEE-4635-8A87-A0DFE30BDFF4}"/>
              </a:ext>
            </a:extLst>
          </p:cNvPr>
          <p:cNvSpPr txBox="1">
            <a:spLocks noChangeArrowheads="1"/>
          </p:cNvSpPr>
          <p:nvPr/>
        </p:nvSpPr>
        <p:spPr>
          <a:xfrm>
            <a:off x="1600200" y="228600"/>
            <a:ext cx="5943600" cy="11430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Institutes of the Christian Religion, III, xxv, 5. </a:t>
            </a:r>
          </a:p>
        </p:txBody>
      </p:sp>
      <p:pic>
        <p:nvPicPr>
          <p:cNvPr id="7" name="Picture 6">
            <a:extLst>
              <a:ext uri="{FF2B5EF4-FFF2-40B4-BE49-F238E27FC236}">
                <a16:creationId xmlns:a16="http://schemas.microsoft.com/office/drawing/2014/main" id="{8495427A-0A09-4CDC-A264-E6C3DBFB8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Tree>
    <p:extLst>
      <p:ext uri="{BB962C8B-B14F-4D97-AF65-F5344CB8AC3E}">
        <p14:creationId xmlns:p14="http://schemas.microsoft.com/office/powerpoint/2010/main" val="2744134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438400" y="1600200"/>
            <a:ext cx="6477000" cy="2895600"/>
          </a:xfrm>
        </p:spPr>
        <p:txBody>
          <a:bodyPr anchor="t"/>
          <a:lstStyle/>
          <a:p>
            <a:pPr algn="just" eaLnBrk="1" hangingPunct="1">
              <a:lnSpc>
                <a:spcPct val="100000"/>
              </a:lnSpc>
            </a:pPr>
            <a:r>
              <a:rPr lang="en-US" sz="3200" b="0" dirty="0">
                <a:solidFill>
                  <a:schemeClr val="tx1"/>
                </a:solidFill>
                <a:effectLst>
                  <a:outerShdw blurRad="38100" dist="38100" dir="2700000" algn="tl">
                    <a:srgbClr val="000000">
                      <a:alpha val="43137"/>
                    </a:srgbClr>
                  </a:outerShdw>
                </a:effectLst>
              </a:rPr>
              <a:t>“But by this public call, the Gentiles were not only made equal to the Jews, but seemed to be substituted into their place, as if the Jews had been dead.”</a:t>
            </a:r>
            <a:endParaRPr lang="en-US" altLang="en-US" sz="32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228600"/>
            <a:ext cx="59436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Institutes of the Christian Religion, II, xi, 12.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98" y="18288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12BEC03C-CB9C-4CE0-A664-BF3A94C20C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2176" y="3962400"/>
            <a:ext cx="2249424" cy="27432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3104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438400" y="1600200"/>
            <a:ext cx="6477000" cy="2438400"/>
          </a:xfrm>
        </p:spPr>
        <p:txBody>
          <a:bodyPr anchor="t"/>
          <a:lstStyle/>
          <a:p>
            <a:pPr algn="just" eaLnBrk="1" hangingPunct="1">
              <a:lnSpc>
                <a:spcPct val="100000"/>
              </a:lnSpc>
            </a:pPr>
            <a:r>
              <a:rPr lang="en-US" sz="3200" b="0" dirty="0">
                <a:solidFill>
                  <a:schemeClr val="tx1"/>
                </a:solidFill>
                <a:effectLst>
                  <a:outerShdw blurRad="38100" dist="38100" dir="2700000" algn="tl">
                    <a:srgbClr val="000000">
                      <a:alpha val="43137"/>
                    </a:srgbClr>
                  </a:outerShdw>
                </a:effectLst>
              </a:rPr>
              <a:t>In his sermon on 2 Samuel 24:24, Calvin declares: “Now the Jews are cut off like rotten limbs. We have taken their place.”</a:t>
            </a:r>
            <a:endParaRPr lang="en-US" altLang="en-US" sz="32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2397341" y="228600"/>
            <a:ext cx="4349318"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t> John Calvin, </a:t>
            </a:r>
            <a:r>
              <a:rPr lang="en-US" sz="1600" i="1" dirty="0" err="1"/>
              <a:t>Supplementa</a:t>
            </a:r>
            <a:r>
              <a:rPr lang="en-US" sz="1600" i="1" dirty="0"/>
              <a:t> </a:t>
            </a:r>
            <a:r>
              <a:rPr lang="en-US" sz="1600" i="1" dirty="0" err="1"/>
              <a:t>Calviniana</a:t>
            </a:r>
            <a:r>
              <a:rPr lang="en-US" sz="1600" dirty="0"/>
              <a:t>, I, 766, 12f; quoted in </a:t>
            </a:r>
            <a:r>
              <a:rPr lang="en-US" sz="1600" dirty="0" err="1"/>
              <a:t>Selderhuis</a:t>
            </a:r>
            <a:r>
              <a:rPr lang="en-US" sz="1600" dirty="0"/>
              <a:t>, </a:t>
            </a:r>
            <a:r>
              <a:rPr lang="en-US" sz="1600" i="1" dirty="0"/>
              <a:t>Calvin Handbook</a:t>
            </a:r>
            <a:r>
              <a:rPr lang="en-US" sz="1600" dirty="0"/>
              <a:t>, 145. </a:t>
            </a:r>
          </a:p>
        </p:txBody>
      </p:sp>
      <p:pic>
        <p:nvPicPr>
          <p:cNvPr id="5" name="Picture 4">
            <a:extLst>
              <a:ext uri="{FF2B5EF4-FFF2-40B4-BE49-F238E27FC236}">
                <a16:creationId xmlns:a16="http://schemas.microsoft.com/office/drawing/2014/main" id="{4404B6E7-9881-4B8A-AB91-97469BA19E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98" y="18288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01F67CFF-FEE5-4FAB-8047-15FE53FDA0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2176" y="3962400"/>
            <a:ext cx="2249424" cy="27432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1750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438400" y="1600200"/>
            <a:ext cx="6172200" cy="2895600"/>
          </a:xfrm>
        </p:spPr>
        <p:txBody>
          <a:bodyPr anchor="t"/>
          <a:lstStyle/>
          <a:p>
            <a:pPr algn="just" eaLnBrk="1" hangingPunct="1">
              <a:lnSpc>
                <a:spcPct val="100000"/>
              </a:lnSpc>
            </a:pPr>
            <a:r>
              <a:rPr lang="en-US" sz="3200" b="0" dirty="0">
                <a:solidFill>
                  <a:schemeClr val="tx1"/>
                </a:solidFill>
                <a:effectLst>
                  <a:outerShdw blurRad="38100" dist="38100" dir="2700000" algn="tl">
                    <a:srgbClr val="000000">
                      <a:alpha val="43137"/>
                    </a:srgbClr>
                  </a:outerShdw>
                </a:effectLst>
              </a:rPr>
              <a:t>Calvin also declares them [Israel] to be “cut off from everything,” adding haughtily, “and we have succeeded them in their place.”</a:t>
            </a:r>
            <a:endParaRPr lang="en-US" altLang="en-US" sz="32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2305050" y="228600"/>
            <a:ext cx="45339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400" dirty="0">
                <a:effectLst>
                  <a:outerShdw blurRad="38100" dist="38100" dir="2700000" algn="tl">
                    <a:srgbClr val="000000">
                      <a:alpha val="43137"/>
                    </a:srgbClr>
                  </a:outerShdw>
                </a:effectLst>
              </a:rPr>
              <a:t>John Calvin, </a:t>
            </a:r>
            <a:r>
              <a:rPr lang="en-US" sz="1400" i="1" dirty="0" err="1">
                <a:effectLst>
                  <a:outerShdw blurRad="38100" dist="38100" dir="2700000" algn="tl">
                    <a:srgbClr val="000000">
                      <a:alpha val="43137"/>
                    </a:srgbClr>
                  </a:outerShdw>
                </a:effectLst>
              </a:rPr>
              <a:t>Supplementa</a:t>
            </a:r>
            <a:r>
              <a:rPr lang="en-US" sz="1400" i="1" dirty="0">
                <a:effectLst>
                  <a:outerShdw blurRad="38100" dist="38100" dir="2700000" algn="tl">
                    <a:srgbClr val="000000">
                      <a:alpha val="43137"/>
                    </a:srgbClr>
                  </a:outerShdw>
                </a:effectLst>
              </a:rPr>
              <a:t> </a:t>
            </a:r>
            <a:r>
              <a:rPr lang="en-US" sz="1400" i="1" dirty="0" err="1">
                <a:effectLst>
                  <a:outerShdw blurRad="38100" dist="38100" dir="2700000" algn="tl">
                    <a:srgbClr val="000000">
                      <a:alpha val="43137"/>
                    </a:srgbClr>
                  </a:outerShdw>
                </a:effectLst>
              </a:rPr>
              <a:t>Calviniana</a:t>
            </a:r>
            <a:r>
              <a:rPr lang="en-US" sz="1400" dirty="0">
                <a:effectLst>
                  <a:outerShdw blurRad="38100" dist="38100" dir="2700000" algn="tl">
                    <a:srgbClr val="000000">
                      <a:alpha val="43137"/>
                    </a:srgbClr>
                  </a:outerShdw>
                </a:effectLst>
              </a:rPr>
              <a:t>, II, 36, 28f; Sermon on Isa. 14:2; quoted in </a:t>
            </a:r>
            <a:r>
              <a:rPr lang="en-US" sz="1400" dirty="0" err="1">
                <a:effectLst>
                  <a:outerShdw blurRad="38100" dist="38100" dir="2700000" algn="tl">
                    <a:srgbClr val="000000">
                      <a:alpha val="43137"/>
                    </a:srgbClr>
                  </a:outerShdw>
                </a:effectLst>
              </a:rPr>
              <a:t>Selderhuis</a:t>
            </a:r>
            <a:r>
              <a:rPr lang="en-US" sz="1400" dirty="0">
                <a:effectLst>
                  <a:outerShdw blurRad="38100" dist="38100" dir="2700000" algn="tl">
                    <a:srgbClr val="000000">
                      <a:alpha val="43137"/>
                    </a:srgbClr>
                  </a:outerShdw>
                </a:effectLst>
              </a:rPr>
              <a:t>, </a:t>
            </a:r>
            <a:r>
              <a:rPr lang="en-US" sz="1400" i="1" dirty="0">
                <a:effectLst>
                  <a:outerShdw blurRad="38100" dist="38100" dir="2700000" algn="tl">
                    <a:srgbClr val="000000">
                      <a:alpha val="43137"/>
                    </a:srgbClr>
                  </a:outerShdw>
                </a:effectLst>
              </a:rPr>
              <a:t>Calvin Handbook</a:t>
            </a:r>
            <a:r>
              <a:rPr lang="en-US" sz="1400" dirty="0">
                <a:effectLst>
                  <a:outerShdw blurRad="38100" dist="38100" dir="2700000" algn="tl">
                    <a:srgbClr val="000000">
                      <a:alpha val="43137"/>
                    </a:srgbClr>
                  </a:outerShdw>
                </a:effectLst>
              </a:rPr>
              <a:t>, 145. </a:t>
            </a:r>
          </a:p>
        </p:txBody>
      </p:sp>
      <p:pic>
        <p:nvPicPr>
          <p:cNvPr id="5" name="Picture 4">
            <a:extLst>
              <a:ext uri="{FF2B5EF4-FFF2-40B4-BE49-F238E27FC236}">
                <a16:creationId xmlns:a16="http://schemas.microsoft.com/office/drawing/2014/main" id="{F32C0BBA-A66B-4CD2-822D-C7E49969E0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98" y="18288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1C3063A2-56F1-4AAA-A02C-67EA1B1359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2176" y="3962400"/>
            <a:ext cx="2249424" cy="27432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412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1B9A7404-99D6-4872-88DF-DFA597673E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6505EBB1-0726-419C-B1B3-80B11D5BDF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38100" y="1524000"/>
            <a:ext cx="9067800" cy="5181600"/>
          </a:xfrm>
        </p:spPr>
        <p:txBody>
          <a:bodyPr anchor="t"/>
          <a:lstStyle/>
          <a:p>
            <a:pPr algn="just">
              <a:lnSpc>
                <a:spcPct val="100000"/>
              </a:lnSpc>
            </a:pPr>
            <a:r>
              <a:rPr lang="en-US" sz="2800" b="0" dirty="0">
                <a:solidFill>
                  <a:schemeClr val="tx1"/>
                </a:solidFill>
                <a:effectLst>
                  <a:outerShdw blurRad="38100" dist="38100" dir="2700000" algn="tl">
                    <a:srgbClr val="000000">
                      <a:alpha val="43137"/>
                    </a:srgbClr>
                  </a:outerShdw>
                </a:effectLst>
              </a:rPr>
              <a:t>“This passage is explained in various ways. </a:t>
            </a:r>
            <a:r>
              <a:rPr lang="en-US" sz="2800" u="sng" dirty="0">
                <a:solidFill>
                  <a:srgbClr val="FFFFCC"/>
                </a:solidFill>
                <a:effectLst>
                  <a:outerShdw blurRad="38100" dist="38100" dir="2700000" algn="tl">
                    <a:srgbClr val="000000">
                      <a:alpha val="43137"/>
                    </a:srgbClr>
                  </a:outerShdw>
                </a:effectLst>
              </a:rPr>
              <a:t>I pass by the dreams of the Jews, who apply all passages of this kind to the temporal reign of the Messiah, which they have contrived by their own imagination</a:t>
            </a:r>
            <a:r>
              <a:rPr lang="en-US" sz="2800" b="0" dirty="0">
                <a:solidFill>
                  <a:schemeClr val="tx1"/>
                </a:solidFill>
                <a:effectLst>
                  <a:outerShdw blurRad="38100" dist="38100" dir="2700000" algn="tl">
                    <a:srgbClr val="000000">
                      <a:alpha val="43137"/>
                    </a:srgbClr>
                  </a:outerShdw>
                </a:effectLst>
              </a:rPr>
              <a:t>.... I willingly view this passage as referring to Judea, and afterwards to </a:t>
            </a:r>
            <a:r>
              <a:rPr lang="en-US" sz="2800" u="sng" dirty="0">
                <a:solidFill>
                  <a:srgbClr val="FFFFCC"/>
                </a:solidFill>
                <a:effectLst>
                  <a:outerShdw blurRad="38100" dist="38100" dir="2700000" algn="tl">
                    <a:srgbClr val="000000">
                      <a:alpha val="43137"/>
                    </a:srgbClr>
                  </a:outerShdw>
                </a:effectLst>
              </a:rPr>
              <a:t>other parts of the world</a:t>
            </a:r>
            <a:r>
              <a:rPr lang="en-US" sz="2800" b="0" dirty="0">
                <a:solidFill>
                  <a:schemeClr val="tx1"/>
                </a:solidFill>
                <a:effectLst>
                  <a:outerShdw blurRad="38100" dist="38100" dir="2700000" algn="tl">
                    <a:srgbClr val="000000">
                      <a:alpha val="43137"/>
                    </a:srgbClr>
                  </a:outerShdw>
                </a:effectLst>
              </a:rPr>
              <a:t>.... Let us now see when this prophecy was fulfilled, or shall be fulfilled. The Lord began some kind of restoration when he brought his people out of Babylon: but that was only a foretaste, and, therefore, I have no hesitation in saying that this passage, as well as others of a similar kind, must </a:t>
            </a:r>
            <a:r>
              <a:rPr lang="en-US" sz="2800" u="sng" dirty="0">
                <a:solidFill>
                  <a:srgbClr val="FFFFCC"/>
                </a:solidFill>
                <a:effectLst>
                  <a:outerShdw blurRad="38100" dist="38100" dir="2700000" algn="tl">
                    <a:srgbClr val="000000">
                      <a:alpha val="43137"/>
                    </a:srgbClr>
                  </a:outerShdw>
                </a:effectLst>
              </a:rPr>
              <a:t>refer to the kingdom of Christ</a:t>
            </a:r>
            <a:r>
              <a:rPr lang="en-US" sz="2800" b="0" dirty="0">
                <a:solidFill>
                  <a:schemeClr val="tx1"/>
                </a:solidFill>
                <a:effectLst>
                  <a:outerShdw blurRad="38100" dist="38100" dir="2700000" algn="tl">
                    <a:srgbClr val="000000">
                      <a:alpha val="43137"/>
                    </a:srgbClr>
                  </a:outerShdw>
                </a:effectLst>
              </a:rPr>
              <a:t>; and in no other light could it be viewed, if we compare it with other prophecies.”</a:t>
            </a:r>
            <a:endParaRPr lang="en-US" altLang="en-US" sz="28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38100"/>
            <a:ext cx="5943600" cy="1143000"/>
          </a:xfrm>
        </p:spPr>
        <p:txBody>
          <a:body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t>Commentary on Isaiah 35:1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
        <p:nvSpPr>
          <p:cNvPr id="3" name="Rectangle 2">
            <a:extLst>
              <a:ext uri="{FF2B5EF4-FFF2-40B4-BE49-F238E27FC236}">
                <a16:creationId xmlns:a16="http://schemas.microsoft.com/office/drawing/2014/main" id="{B0FC088A-57D1-46BF-B6C0-BEC74ED4CFD7}"/>
              </a:ext>
            </a:extLst>
          </p:cNvPr>
          <p:cNvSpPr/>
          <p:nvPr/>
        </p:nvSpPr>
        <p:spPr>
          <a:xfrm>
            <a:off x="723900" y="1066800"/>
            <a:ext cx="7696200" cy="400110"/>
          </a:xfrm>
          <a:prstGeom prst="rect">
            <a:avLst/>
          </a:prstGeom>
        </p:spPr>
        <p:txBody>
          <a:bodyPr wrap="square">
            <a:spAutoFit/>
          </a:bodyPr>
          <a:lstStyle/>
          <a:p>
            <a:pPr algn="ct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Isaiah 35:1— “The wilderness and the solitary place shall be glad.”</a:t>
            </a:r>
          </a:p>
        </p:txBody>
      </p:sp>
    </p:spTree>
    <p:extLst>
      <p:ext uri="{BB962C8B-B14F-4D97-AF65-F5344CB8AC3E}">
        <p14:creationId xmlns:p14="http://schemas.microsoft.com/office/powerpoint/2010/main" val="517116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114300" y="2209800"/>
            <a:ext cx="8915400" cy="4073604"/>
          </a:xfrm>
        </p:spPr>
        <p:txBody>
          <a:bodyPr anchor="t"/>
          <a:lstStyle/>
          <a:p>
            <a:pPr algn="just">
              <a:lnSpc>
                <a:spcPct val="100000"/>
              </a:lnSpc>
            </a:pPr>
            <a:r>
              <a:rPr lang="en-US" sz="2400" b="0" dirty="0">
                <a:solidFill>
                  <a:schemeClr val="tx1"/>
                </a:solidFill>
                <a:effectLst>
                  <a:outerShdw blurRad="38100" dist="38100" dir="2700000" algn="tl">
                    <a:srgbClr val="000000">
                      <a:alpha val="43137"/>
                    </a:srgbClr>
                  </a:outerShdw>
                </a:effectLst>
              </a:rPr>
              <a:t>“Here the Prophet describes the felicity which shall be under the reign of Christ: and we know that whenever the Prophets set forth promises of a happy and prosperous state to God’s people, they adopt </a:t>
            </a:r>
            <a:r>
              <a:rPr lang="en-US" sz="2400" u="sng" dirty="0">
                <a:solidFill>
                  <a:srgbClr val="FFFFCC"/>
                </a:solidFill>
                <a:effectLst>
                  <a:outerShdw blurRad="38100" dist="38100" dir="2700000" algn="tl">
                    <a:srgbClr val="000000">
                      <a:alpha val="43137"/>
                    </a:srgbClr>
                  </a:outerShdw>
                </a:effectLst>
              </a:rPr>
              <a:t>metaphorical expressions</a:t>
            </a:r>
            <a:r>
              <a:rPr lang="en-US" sz="2400" b="0" dirty="0">
                <a:solidFill>
                  <a:schemeClr val="tx1"/>
                </a:solidFill>
                <a:effectLst>
                  <a:outerShdw blurRad="38100" dist="38100" dir="2700000" algn="tl">
                    <a:srgbClr val="000000">
                      <a:alpha val="43137"/>
                    </a:srgbClr>
                  </a:outerShdw>
                </a:effectLst>
              </a:rPr>
              <a:t>, and say, that abundance of all good things shall flow, that there shall be the most fruitful produce, that provisions shall be bountifully supplied; for </a:t>
            </a:r>
            <a:r>
              <a:rPr lang="en-US" sz="2400" u="sng" dirty="0">
                <a:solidFill>
                  <a:srgbClr val="FFFFCC"/>
                </a:solidFill>
                <a:effectLst>
                  <a:outerShdw blurRad="38100" dist="38100" dir="2700000" algn="tl">
                    <a:srgbClr val="000000">
                      <a:alpha val="43137"/>
                    </a:srgbClr>
                  </a:outerShdw>
                </a:effectLst>
              </a:rPr>
              <a:t>they accommodated their mode of speaking to the notions of that ancient people</a:t>
            </a:r>
            <a:r>
              <a:rPr lang="en-US" sz="2400" b="0" dirty="0">
                <a:solidFill>
                  <a:schemeClr val="tx1"/>
                </a:solidFill>
                <a:effectLst>
                  <a:outerShdw blurRad="38100" dist="38100" dir="2700000" algn="tl">
                    <a:srgbClr val="000000">
                      <a:alpha val="43137"/>
                    </a:srgbClr>
                  </a:outerShdw>
                </a:effectLst>
              </a:rPr>
              <a:t>; it is therefore no wonder if they sometimes </a:t>
            </a:r>
            <a:r>
              <a:rPr lang="en-US" sz="2400" u="sng" dirty="0">
                <a:solidFill>
                  <a:srgbClr val="FFFFCC"/>
                </a:solidFill>
                <a:effectLst>
                  <a:outerShdw blurRad="38100" dist="38100" dir="2700000" algn="tl">
                    <a:srgbClr val="000000">
                      <a:alpha val="43137"/>
                    </a:srgbClr>
                  </a:outerShdw>
                </a:effectLst>
              </a:rPr>
              <a:t>speak to them as to children</a:t>
            </a:r>
            <a:r>
              <a:rPr lang="en-US" sz="2400" b="0" dirty="0">
                <a:solidFill>
                  <a:schemeClr val="tx1"/>
                </a:solidFill>
                <a:effectLst>
                  <a:outerShdw blurRad="38100" dist="38100" dir="2700000" algn="tl">
                    <a:srgbClr val="000000">
                      <a:alpha val="43137"/>
                    </a:srgbClr>
                  </a:outerShdw>
                </a:effectLst>
              </a:rPr>
              <a:t>. At the same time, the Spirit under these </a:t>
            </a:r>
            <a:r>
              <a:rPr lang="en-US" sz="2400" u="sng" dirty="0">
                <a:solidFill>
                  <a:srgbClr val="FFFFCC"/>
                </a:solidFill>
                <a:effectLst>
                  <a:outerShdw blurRad="38100" dist="38100" dir="2700000" algn="tl">
                    <a:srgbClr val="000000">
                      <a:alpha val="43137"/>
                    </a:srgbClr>
                  </a:outerShdw>
                </a:effectLst>
              </a:rPr>
              <a:t>figurative expressions</a:t>
            </a:r>
            <a:r>
              <a:rPr lang="en-US" sz="2400" b="0" dirty="0">
                <a:solidFill>
                  <a:schemeClr val="tx1"/>
                </a:solidFill>
                <a:effectLst>
                  <a:outerShdw blurRad="38100" dist="38100" dir="2700000" algn="tl">
                    <a:srgbClr val="000000">
                      <a:alpha val="43137"/>
                    </a:srgbClr>
                  </a:outerShdw>
                </a:effectLst>
              </a:rPr>
              <a:t> declares, that the </a:t>
            </a:r>
            <a:r>
              <a:rPr lang="en-US" sz="2400" u="sng" dirty="0">
                <a:solidFill>
                  <a:srgbClr val="FFFFCC"/>
                </a:solidFill>
                <a:effectLst>
                  <a:outerShdw blurRad="38100" dist="38100" dir="2700000" algn="tl">
                    <a:srgbClr val="000000">
                      <a:alpha val="43137"/>
                    </a:srgbClr>
                  </a:outerShdw>
                </a:effectLst>
              </a:rPr>
              <a:t>kingdom of Christ</a:t>
            </a:r>
            <a:r>
              <a:rPr lang="en-US" sz="2400" b="0" dirty="0">
                <a:solidFill>
                  <a:schemeClr val="tx1"/>
                </a:solidFill>
                <a:effectLst>
                  <a:outerShdw blurRad="38100" dist="38100" dir="2700000" algn="tl">
                    <a:srgbClr val="000000">
                      <a:alpha val="43137"/>
                    </a:srgbClr>
                  </a:outerShdw>
                </a:effectLst>
              </a:rPr>
              <a:t> shall in every way be happy and blessed, or that the </a:t>
            </a:r>
            <a:r>
              <a:rPr lang="en-US" sz="2400" u="sng" dirty="0">
                <a:solidFill>
                  <a:srgbClr val="FFFFCC"/>
                </a:solidFill>
                <a:effectLst>
                  <a:outerShdw blurRad="38100" dist="38100" dir="2700000" algn="tl">
                    <a:srgbClr val="000000">
                      <a:alpha val="43137"/>
                    </a:srgbClr>
                  </a:outerShdw>
                </a:effectLst>
              </a:rPr>
              <a:t>Church of God</a:t>
            </a:r>
            <a:r>
              <a:rPr lang="en-US" sz="2400" b="0" dirty="0">
                <a:solidFill>
                  <a:schemeClr val="tx1"/>
                </a:solidFill>
                <a:effectLst>
                  <a:outerShdw blurRad="38100" dist="38100" dir="2700000" algn="tl">
                    <a:srgbClr val="000000">
                      <a:alpha val="43137"/>
                    </a:srgbClr>
                  </a:outerShdw>
                </a:effectLst>
              </a:rPr>
              <a:t>, which means </a:t>
            </a:r>
            <a:r>
              <a:rPr lang="en-US" sz="2400" u="sng" dirty="0">
                <a:solidFill>
                  <a:srgbClr val="FFFFCC"/>
                </a:solidFill>
                <a:effectLst>
                  <a:outerShdw blurRad="38100" dist="38100" dir="2700000" algn="tl">
                    <a:srgbClr val="000000">
                      <a:alpha val="43137"/>
                    </a:srgbClr>
                  </a:outerShdw>
                </a:effectLst>
              </a:rPr>
              <a:t>the same thing</a:t>
            </a:r>
            <a:r>
              <a:rPr lang="en-US" sz="2400" b="0" dirty="0">
                <a:solidFill>
                  <a:schemeClr val="tx1"/>
                </a:solidFill>
                <a:effectLst>
                  <a:outerShdw blurRad="38100" dist="38100" dir="2700000" algn="tl">
                    <a:srgbClr val="000000">
                      <a:alpha val="43137"/>
                    </a:srgbClr>
                  </a:outerShdw>
                </a:effectLst>
              </a:rPr>
              <a:t>, shall be blessed, when Christ shall begin to reign.”</a:t>
            </a:r>
            <a:endParaRPr lang="en-US" altLang="en-US" sz="24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38100"/>
            <a:ext cx="5943600" cy="876300"/>
          </a:xfrm>
        </p:spPr>
        <p:txBody>
          <a:body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t>Commentary on Amos 9:13</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
        <p:nvSpPr>
          <p:cNvPr id="3" name="Rectangle 2">
            <a:extLst>
              <a:ext uri="{FF2B5EF4-FFF2-40B4-BE49-F238E27FC236}">
                <a16:creationId xmlns:a16="http://schemas.microsoft.com/office/drawing/2014/main" id="{9B24F0B2-B366-4B16-ADC7-9FE2C9B230F9}"/>
              </a:ext>
            </a:extLst>
          </p:cNvPr>
          <p:cNvSpPr/>
          <p:nvPr/>
        </p:nvSpPr>
        <p:spPr>
          <a:xfrm>
            <a:off x="228600" y="1066800"/>
            <a:ext cx="8686800" cy="1015663"/>
          </a:xfrm>
          <a:prstGeom prst="rect">
            <a:avLst/>
          </a:prstGeom>
        </p:spPr>
        <p:txBody>
          <a:bodyPr wrap="square">
            <a:spAutoFit/>
          </a:bodyPr>
          <a:lstStyle/>
          <a:p>
            <a:pPr algn="ctr"/>
            <a:r>
              <a:rPr lang="en-US" sz="20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Amos 9:13—“Behold the days come, </a:t>
            </a:r>
            <a:r>
              <a:rPr lang="en-US" sz="2000" i="1" kern="0" dirty="0" err="1">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saith</a:t>
            </a:r>
            <a:r>
              <a:rPr lang="en-US" sz="20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 the LORD, that the plowman shall overtake the reaper, and the </a:t>
            </a:r>
            <a:r>
              <a:rPr lang="en-US" sz="2000" i="1" kern="0" dirty="0" err="1">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treader</a:t>
            </a:r>
            <a:r>
              <a:rPr lang="en-US" sz="20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 of grapes him that soweth seed: and the mountains shall drop sweet wine, and all the hills shall melt.” </a:t>
            </a:r>
            <a:endParaRPr lang="en-US" sz="2000" i="1" dirty="0"/>
          </a:p>
        </p:txBody>
      </p:sp>
    </p:spTree>
    <p:extLst>
      <p:ext uri="{BB962C8B-B14F-4D97-AF65-F5344CB8AC3E}">
        <p14:creationId xmlns:p14="http://schemas.microsoft.com/office/powerpoint/2010/main" val="359918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190500" y="1752600"/>
            <a:ext cx="8763000" cy="4343400"/>
          </a:xfrm>
        </p:spPr>
        <p:txBody>
          <a:bodyPr anchor="t"/>
          <a:lstStyle/>
          <a:p>
            <a:pPr algn="just">
              <a:lnSpc>
                <a:spcPct val="100000"/>
              </a:lnSpc>
            </a:pPr>
            <a:r>
              <a:rPr lang="en-US" sz="2400" b="0" dirty="0">
                <a:solidFill>
                  <a:schemeClr val="tx1"/>
                </a:solidFill>
                <a:effectLst>
                  <a:outerShdw blurRad="38100" dist="38100" dir="2700000" algn="tl">
                    <a:srgbClr val="000000">
                      <a:alpha val="43137"/>
                    </a:srgbClr>
                  </a:outerShdw>
                </a:effectLst>
              </a:rPr>
              <a:t>“For as we are dull and entangled in earthly thoughts, our minds can hardly rise up to heaven, though the Lord with a clear voice invites us to himself. </a:t>
            </a:r>
            <a:r>
              <a:rPr lang="en-US" sz="2400" u="sng" dirty="0">
                <a:solidFill>
                  <a:srgbClr val="FFFFCC"/>
                </a:solidFill>
              </a:rPr>
              <a:t>The Prophet then, in order to aid our weakness, adds a vivid representation</a:t>
            </a:r>
            <a:r>
              <a:rPr lang="en-US" sz="2400" b="0" dirty="0">
                <a:solidFill>
                  <a:schemeClr val="tx1"/>
                </a:solidFill>
              </a:rPr>
              <a:t>, </a:t>
            </a:r>
            <a:r>
              <a:rPr lang="en-US" sz="2400" b="0" dirty="0">
                <a:solidFill>
                  <a:schemeClr val="tx1"/>
                </a:solidFill>
                <a:effectLst>
                  <a:outerShdw blurRad="38100" dist="38100" dir="2700000" algn="tl">
                    <a:srgbClr val="000000">
                      <a:alpha val="43137"/>
                    </a:srgbClr>
                  </a:outerShdw>
                </a:effectLst>
              </a:rPr>
              <a:t>as though God stood before their eyes. Stand, he says, shall his feet on the mount of Olives. </a:t>
            </a:r>
            <a:r>
              <a:rPr lang="en-US" sz="2400" u="sng" dirty="0">
                <a:solidFill>
                  <a:srgbClr val="FFFFCC"/>
                </a:solidFill>
              </a:rPr>
              <a:t>He does not here promise a miracle, such as even the ignorant might conceive to be literal</a:t>
            </a:r>
            <a:r>
              <a:rPr lang="en-US" sz="2400" b="0" dirty="0">
                <a:solidFill>
                  <a:schemeClr val="tx1"/>
                </a:solidFill>
              </a:rPr>
              <a:t>; </a:t>
            </a:r>
            <a:r>
              <a:rPr lang="en-US" sz="2400" b="0" dirty="0">
                <a:solidFill>
                  <a:schemeClr val="tx1"/>
                </a:solidFill>
                <a:effectLst>
                  <a:outerShdw blurRad="38100" dist="38100" dir="2700000" algn="tl">
                    <a:srgbClr val="000000">
                      <a:alpha val="43137"/>
                    </a:srgbClr>
                  </a:outerShdw>
                </a:effectLst>
              </a:rPr>
              <a:t>nor does he do this in what follows, when he says, The mount shall be rent…half…to the east and half to the west. This has never happened, that mount has never been rent: but as the Prophet could not, under those grievous trials, which might have overwhelmed the minds of the godly a hundred times, have extolled the power of God…without employing </a:t>
            </a:r>
            <a:r>
              <a:rPr lang="en-US" sz="2400" u="sng" dirty="0">
                <a:solidFill>
                  <a:srgbClr val="FFFFCC"/>
                </a:solidFill>
              </a:rPr>
              <a:t>a highly figurative language, he therefore accommodates himself, as I have said, to the capacity of our flesh.”</a:t>
            </a:r>
            <a:endParaRPr lang="en-US" altLang="en-US" sz="2400" b="0" dirty="0">
              <a:solidFill>
                <a:schemeClr val="tx1"/>
              </a:solidFill>
            </a:endParaRPr>
          </a:p>
        </p:txBody>
      </p:sp>
      <p:sp>
        <p:nvSpPr>
          <p:cNvPr id="15363" name="Rectangle 3"/>
          <p:cNvSpPr>
            <a:spLocks noGrp="1" noChangeArrowheads="1"/>
          </p:cNvSpPr>
          <p:nvPr>
            <p:ph type="subTitle" sz="quarter" idx="4294967295"/>
          </p:nvPr>
        </p:nvSpPr>
        <p:spPr>
          <a:xfrm>
            <a:off x="1600200" y="38100"/>
            <a:ext cx="5943600" cy="1143000"/>
          </a:xfrm>
        </p:spPr>
        <p:txBody>
          <a:body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t>Commentary on Zechariah 14:4</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
        <p:nvSpPr>
          <p:cNvPr id="3" name="Rectangle 2">
            <a:extLst>
              <a:ext uri="{FF2B5EF4-FFF2-40B4-BE49-F238E27FC236}">
                <a16:creationId xmlns:a16="http://schemas.microsoft.com/office/drawing/2014/main" id="{1FD39645-695D-4006-8F55-C21D54EF4129}"/>
              </a:ext>
            </a:extLst>
          </p:cNvPr>
          <p:cNvSpPr/>
          <p:nvPr/>
        </p:nvSpPr>
        <p:spPr>
          <a:xfrm>
            <a:off x="342900" y="1041737"/>
            <a:ext cx="8458200" cy="646331"/>
          </a:xfrm>
          <a:prstGeom prst="rect">
            <a:avLst/>
          </a:prstGeom>
        </p:spPr>
        <p:txBody>
          <a:bodyPr wrap="square">
            <a:spAutoFit/>
          </a:bodyPr>
          <a:lstStyle/>
          <a:p>
            <a:pPr algn="ctr"/>
            <a:r>
              <a:rPr lang="en-US" sz="18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Zechariah 14:4—“And his feet shall stand in that day upon the mount of Olives…and the mount of Olives shall cleave in the midst thereof toward the east and toward the west….” </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0637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600200"/>
            <a:ext cx="8534400" cy="255454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Showers explains, “The Lutheran, Reformed, and Anglican Reformers rejected Premillennialism as being ‘Jewish opinions.’ They maintained the Amillennial view which the Roman Catholic Church had adopted from Augustine.”</a:t>
            </a:r>
          </a:p>
        </p:txBody>
      </p:sp>
      <p:sp>
        <p:nvSpPr>
          <p:cNvPr id="3" name="Rectangle 2"/>
          <p:cNvSpPr/>
          <p:nvPr/>
        </p:nvSpPr>
        <p:spPr>
          <a:xfrm>
            <a:off x="2162176" y="191869"/>
            <a:ext cx="4819649" cy="1215717"/>
          </a:xfrm>
          <a:prstGeom prst="rect">
            <a:avLst/>
          </a:prstGeom>
        </p:spPr>
        <p:txBody>
          <a:bodyPr wrap="square">
            <a:spAutoFit/>
          </a:bodyPr>
          <a:lstStyle/>
          <a:p>
            <a:pPr algn="ctr">
              <a:spcAft>
                <a:spcPts val="600"/>
              </a:spcAft>
            </a:pP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rPr>
              <a:t>Renald</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Showers</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John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Ankerberg</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and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Renald</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Showers, </a:t>
            </a: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The Most Asked Prophecy Questions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(Chattanooga, TN: ATRI, 2000), 328.</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69F5822-C509-4BFD-A026-EABCF67D1845}"/>
                  </a:ext>
                </a:extLst>
              </p14:cNvPr>
              <p14:cNvContentPartPr/>
              <p14:nvPr/>
            </p14:nvContentPartPr>
            <p14:xfrm>
              <a:off x="9475911" y="4174551"/>
              <a:ext cx="180" cy="5580"/>
            </p14:xfrm>
          </p:contentPart>
        </mc:Choice>
        <mc:Fallback xmlns="">
          <p:pic>
            <p:nvPicPr>
              <p:cNvPr id="2" name="Ink 1">
                <a:extLst>
                  <a:ext uri="{FF2B5EF4-FFF2-40B4-BE49-F238E27FC236}">
                    <a16:creationId xmlns:a16="http://schemas.microsoft.com/office/drawing/2014/main" id="{069F5822-C509-4BFD-A026-EABCF67D1845}"/>
                  </a:ext>
                </a:extLst>
              </p:cNvPr>
              <p:cNvPicPr/>
              <p:nvPr/>
            </p:nvPicPr>
            <p:blipFill>
              <a:blip r:embed="rId4"/>
              <a:stretch>
                <a:fillRect/>
              </a:stretch>
            </p:blipFill>
            <p:spPr>
              <a:xfrm>
                <a:off x="9473751" y="4172391"/>
                <a:ext cx="4500" cy="9900"/>
              </a:xfrm>
              <a:prstGeom prst="rect">
                <a:avLst/>
              </a:prstGeom>
            </p:spPr>
          </p:pic>
        </mc:Fallback>
      </mc:AlternateContent>
      <p:pic>
        <p:nvPicPr>
          <p:cNvPr id="5" name="Picture 4">
            <a:extLst>
              <a:ext uri="{FF2B5EF4-FFF2-40B4-BE49-F238E27FC236}">
                <a16:creationId xmlns:a16="http://schemas.microsoft.com/office/drawing/2014/main" id="{031FE51F-6F79-47C2-BC70-587BBD309B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22269" y="4145280"/>
            <a:ext cx="2099462" cy="256032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0690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 y="1295400"/>
            <a:ext cx="90678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The inheritance from the Augustinian tradition that modern Europe received, notwithstanding the opposition of Melanchthon and others to Luther's excesses, resulted in a continuance of an eschatology that upheld the essentially anti-</a:t>
            </a:r>
            <a:r>
              <a:rPr lang="en-US" sz="2800" dirty="0" err="1">
                <a:effectLst>
                  <a:outerShdw blurRad="38100" dist="38100" dir="2700000" algn="tl">
                    <a:srgbClr val="000000">
                      <a:alpha val="43137"/>
                    </a:srgbClr>
                  </a:outerShdw>
                </a:effectLst>
                <a:latin typeface="Calibri" panose="020F0502020204030204" pitchFamily="34" charset="0"/>
              </a:rPr>
              <a:t>Judiac</a:t>
            </a:r>
            <a:r>
              <a:rPr lang="en-US" sz="2800" dirty="0">
                <a:effectLst>
                  <a:outerShdw blurRad="38100" dist="38100" dir="2700000" algn="tl">
                    <a:srgbClr val="000000">
                      <a:alpha val="43137"/>
                    </a:srgbClr>
                  </a:outerShdw>
                </a:effectLst>
                <a:latin typeface="Calibri" panose="020F0502020204030204" pitchFamily="34" charset="0"/>
              </a:rPr>
              <a:t> thesis, namely, the transference of blessings, formerly promised to Israel, to the Christian church for it's fulfillment...On a much larger scale the reformed movement maintained its allegiance to Augustinian eschatology, which essentially found authoritative expression in the writings of Francis </a:t>
            </a:r>
            <a:r>
              <a:rPr lang="en-US" sz="2800" dirty="0" err="1">
                <a:effectLst>
                  <a:outerShdw blurRad="38100" dist="38100" dir="2700000" algn="tl">
                    <a:srgbClr val="000000">
                      <a:alpha val="43137"/>
                    </a:srgbClr>
                  </a:outerShdw>
                </a:effectLst>
                <a:latin typeface="Calibri" panose="020F0502020204030204" pitchFamily="34" charset="0"/>
              </a:rPr>
              <a:t>Turretin</a:t>
            </a:r>
            <a:r>
              <a:rPr lang="en-US" sz="2800" dirty="0">
                <a:effectLst>
                  <a:outerShdw blurRad="38100" dist="38100" dir="2700000" algn="tl">
                    <a:srgbClr val="000000">
                      <a:alpha val="43137"/>
                    </a:srgbClr>
                  </a:outerShdw>
                </a:effectLst>
                <a:latin typeface="Calibri" panose="020F0502020204030204" pitchFamily="34" charset="0"/>
              </a:rPr>
              <a:t> (1623–1687) who studied at Calvin's academy in Geneva and later taught there for 30 years. His monumental </a:t>
            </a:r>
            <a:r>
              <a:rPr lang="en-US" sz="2800" i="1" dirty="0">
                <a:effectLst>
                  <a:outerShdw blurRad="38100" dist="38100" dir="2700000" algn="tl">
                    <a:srgbClr val="000000">
                      <a:alpha val="43137"/>
                    </a:srgbClr>
                  </a:outerShdw>
                </a:effectLst>
                <a:latin typeface="Calibri" panose="020F0502020204030204" pitchFamily="34" charset="0"/>
              </a:rPr>
              <a:t>Institutes of </a:t>
            </a:r>
            <a:r>
              <a:rPr lang="en-US" sz="2800" i="1" dirty="0" err="1">
                <a:effectLst>
                  <a:outerShdw blurRad="38100" dist="38100" dir="2700000" algn="tl">
                    <a:srgbClr val="000000">
                      <a:alpha val="43137"/>
                    </a:srgbClr>
                  </a:outerShdw>
                </a:effectLst>
                <a:latin typeface="Calibri" panose="020F0502020204030204" pitchFamily="34" charset="0"/>
              </a:rPr>
              <a:t>Elenctic</a:t>
            </a:r>
            <a:r>
              <a:rPr lang="en-US" sz="2800" i="1" dirty="0">
                <a:effectLst>
                  <a:outerShdw blurRad="38100" dist="38100" dir="2700000" algn="tl">
                    <a:srgbClr val="000000">
                      <a:alpha val="43137"/>
                    </a:srgbClr>
                  </a:outerShdw>
                </a:effectLst>
                <a:latin typeface="Calibri" panose="020F0502020204030204" pitchFamily="34" charset="0"/>
              </a:rPr>
              <a:t> Theology</a:t>
            </a:r>
            <a:r>
              <a:rPr lang="en-US" sz="2800" dirty="0">
                <a:effectLst>
                  <a:outerShdw blurRad="38100" dist="38100" dir="2700000" algn="tl">
                    <a:srgbClr val="000000">
                      <a:alpha val="43137"/>
                    </a:srgbClr>
                  </a:outerShdw>
                </a:effectLst>
                <a:latin typeface="Calibri" panose="020F0502020204030204" pitchFamily="34" charset="0"/>
              </a:rPr>
              <a:t> became the . . . </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1143000" y="58103"/>
            <a:ext cx="6858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Barry Horner</a:t>
            </a:r>
          </a:p>
          <a:p>
            <a:pPr lvl="0" algn="ct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Future Israel: Why Christian Anti-Judaism Must Be Challenged</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ed. E. Ray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Clendenen</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NAC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Stuides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in Bible &amp; Theology (Nashville, TN: Baker, 2007), 155-60.</a:t>
            </a:r>
          </a:p>
        </p:txBody>
      </p:sp>
    </p:spTree>
    <p:extLst>
      <p:ext uri="{BB962C8B-B14F-4D97-AF65-F5344CB8AC3E}">
        <p14:creationId xmlns:p14="http://schemas.microsoft.com/office/powerpoint/2010/main" val="245690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 y="1295400"/>
            <a:ext cx="9067800" cy="5493812"/>
          </a:xfrm>
          <a:prstGeom prst="rect">
            <a:avLst/>
          </a:prstGeom>
        </p:spPr>
        <p:txBody>
          <a:bodyPr wrap="square">
            <a:spAutoFit/>
          </a:bodyPr>
          <a:lstStyle/>
          <a:p>
            <a:pPr algn="just"/>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dirty="0">
                <a:effectLst>
                  <a:outerShdw blurRad="38100" dist="38100" dir="2700000" algn="tl">
                    <a:srgbClr val="000000">
                      <a:alpha val="43137"/>
                    </a:srgbClr>
                  </a:outerShdw>
                </a:effectLst>
                <a:latin typeface="Calibri" panose="020F0502020204030204" pitchFamily="34" charset="0"/>
              </a:rPr>
              <a:t>of reformed doctrine. Not surprisingly, his quotations of Augustine are copious, even far exceeding references to Calvin. Consequently, </a:t>
            </a:r>
            <a:r>
              <a:rPr lang="en-US" sz="2700" dirty="0" err="1">
                <a:effectLst>
                  <a:outerShdw blurRad="38100" dist="38100" dir="2700000" algn="tl">
                    <a:srgbClr val="000000">
                      <a:alpha val="43137"/>
                    </a:srgbClr>
                  </a:outerShdw>
                </a:effectLst>
                <a:latin typeface="Calibri" panose="020F0502020204030204" pitchFamily="34" charset="0"/>
              </a:rPr>
              <a:t>Turretin's</a:t>
            </a:r>
            <a:r>
              <a:rPr lang="en-US" sz="2700" dirty="0">
                <a:effectLst>
                  <a:outerShdw blurRad="38100" dist="38100" dir="2700000" algn="tl">
                    <a:srgbClr val="000000">
                      <a:alpha val="43137"/>
                    </a:srgbClr>
                  </a:outerShdw>
                </a:effectLst>
                <a:latin typeface="Calibri" panose="020F0502020204030204" pitchFamily="34" charset="0"/>
              </a:rPr>
              <a:t> eschatology is almost predictable...Of course such a mass incorporation into the church is to the exclusion of any perpetuation of Jewish identity. In classic Augustinian fashion, there is token recognition of Jewish individuality for a time, though any form of Jewish restoration was considered to be a gross form of chiliasm. </a:t>
            </a:r>
            <a:r>
              <a:rPr lang="en-US" sz="2700" dirty="0" err="1">
                <a:effectLst>
                  <a:outerShdw blurRad="38100" dist="38100" dir="2700000" algn="tl">
                    <a:srgbClr val="000000">
                      <a:alpha val="43137"/>
                    </a:srgbClr>
                  </a:outerShdw>
                </a:effectLst>
                <a:latin typeface="Calibri" panose="020F0502020204030204" pitchFamily="34" charset="0"/>
              </a:rPr>
              <a:t>Turretin's</a:t>
            </a:r>
            <a:r>
              <a:rPr lang="en-US" sz="2700" dirty="0">
                <a:effectLst>
                  <a:outerShdw blurRad="38100" dist="38100" dir="2700000" algn="tl">
                    <a:srgbClr val="000000">
                      <a:alpha val="43137"/>
                    </a:srgbClr>
                  </a:outerShdw>
                </a:effectLst>
                <a:latin typeface="Calibri" panose="020F0502020204030204" pitchFamily="34" charset="0"/>
              </a:rPr>
              <a:t> </a:t>
            </a:r>
            <a:r>
              <a:rPr lang="en-US" sz="2700" i="1" dirty="0">
                <a:effectLst>
                  <a:outerShdw blurRad="38100" dist="38100" dir="2700000" algn="tl">
                    <a:srgbClr val="000000">
                      <a:alpha val="43137"/>
                    </a:srgbClr>
                  </a:outerShdw>
                </a:effectLst>
                <a:latin typeface="Calibri" panose="020F0502020204030204" pitchFamily="34" charset="0"/>
              </a:rPr>
              <a:t>Institutes</a:t>
            </a:r>
            <a:r>
              <a:rPr lang="en-US" sz="2700" dirty="0">
                <a:effectLst>
                  <a:outerShdw blurRad="38100" dist="38100" dir="2700000" algn="tl">
                    <a:srgbClr val="000000">
                      <a:alpha val="43137"/>
                    </a:srgbClr>
                  </a:outerShdw>
                </a:effectLst>
                <a:latin typeface="Calibri" panose="020F0502020204030204" pitchFamily="34" charset="0"/>
              </a:rPr>
              <a:t> became the central textbook for systematic theology in American Ivy League colleges during the later half of the 18th century. It is not surprising that the early theologians of Princeton Theological Seminary highly esteemed this most influential legacy, and of course it's eschatology</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7D9F0520-B7C4-4FDF-B417-F56D21E57982}"/>
              </a:ext>
            </a:extLst>
          </p:cNvPr>
          <p:cNvSpPr/>
          <p:nvPr/>
        </p:nvSpPr>
        <p:spPr>
          <a:xfrm>
            <a:off x="1143000" y="58103"/>
            <a:ext cx="6858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Barry Horner</a:t>
            </a:r>
          </a:p>
          <a:p>
            <a:pPr lvl="0" algn="ct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Future Israel: Why Christian Anti-Judaism Must Be Challenged</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ed. E. Ray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Clendenen</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NAC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Stuides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in Bible &amp; Theology (Nashville, TN: Baker, 2007), 155-60.</a:t>
            </a:r>
          </a:p>
        </p:txBody>
      </p:sp>
    </p:spTree>
    <p:extLst>
      <p:ext uri="{BB962C8B-B14F-4D97-AF65-F5344CB8AC3E}">
        <p14:creationId xmlns:p14="http://schemas.microsoft.com/office/powerpoint/2010/main" val="4263189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4BC10470-6BCA-48C1-B2FD-5ACE921404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C76E4F58-2731-42A1-A72B-3C5F48929D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2038978997"/>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B4774B-D1E8-4B39-95A8-6CEC1F0B73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082" y="435426"/>
            <a:ext cx="8461836" cy="5987148"/>
          </a:xfrm>
          <a:prstGeom prst="rect">
            <a:avLst/>
          </a:prstGeom>
        </p:spPr>
      </p:pic>
    </p:spTree>
    <p:extLst>
      <p:ext uri="{BB962C8B-B14F-4D97-AF65-F5344CB8AC3E}">
        <p14:creationId xmlns:p14="http://schemas.microsoft.com/office/powerpoint/2010/main" val="2860810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A9A1C4-EF7F-4BAC-9506-F450AECAB6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27650" name="Rectangle 3"/>
          <p:cNvSpPr>
            <a:spLocks noGrp="1"/>
          </p:cNvSpPr>
          <p:nvPr>
            <p:ph type="body" idx="4294967295"/>
          </p:nvPr>
        </p:nvSpPr>
        <p:spPr>
          <a:xfrm>
            <a:off x="228600" y="152400"/>
            <a:ext cx="8763000" cy="3276600"/>
          </a:xfrm>
        </p:spPr>
        <p:txBody>
          <a:bodyPr/>
          <a:lstStyle/>
          <a:p>
            <a:pPr marL="0" indent="0" algn="ctr">
              <a:spcBef>
                <a:spcPts val="0"/>
              </a:spcBef>
              <a:spcAft>
                <a:spcPts val="600"/>
              </a:spcAft>
              <a:buFont typeface="Arial" charset="0"/>
              <a:buNone/>
              <a:defRPr/>
            </a:pPr>
            <a:r>
              <a:rPr lang="en-US" altLang="en-US" sz="4400" dirty="0">
                <a:solidFill>
                  <a:srgbClr val="00FFFF"/>
                </a:solidFill>
                <a:effectLst>
                  <a:outerShdw blurRad="38100" dist="38100" dir="2700000" algn="tl">
                    <a:srgbClr val="000000">
                      <a:alpha val="43137"/>
                    </a:srgbClr>
                  </a:outerShdw>
                </a:effectLst>
                <a:ea typeface="+mj-ea"/>
                <a:cs typeface="+mj-cs"/>
              </a:rPr>
              <a:t>Revelation 17:9-10</a:t>
            </a:r>
            <a:endParaRPr lang="en-US" sz="4400" dirty="0">
              <a:solidFill>
                <a:srgbClr val="00FFFF"/>
              </a:solidFill>
              <a:effectLst>
                <a:outerShdw blurRad="38100" dist="38100" dir="2700000" algn="tl">
                  <a:srgbClr val="000000">
                    <a:alpha val="43137"/>
                  </a:srgbClr>
                </a:outerShdw>
              </a:effectLst>
              <a:ea typeface="+mj-ea"/>
              <a:cs typeface="+mj-cs"/>
            </a:endParaRPr>
          </a:p>
          <a:p>
            <a:pPr marL="0" indent="0" algn="just">
              <a:buFont typeface="Arial" charset="0"/>
              <a:buNone/>
              <a:defRPr/>
            </a:pPr>
            <a:r>
              <a:rPr lang="en-US" sz="4000" dirty="0">
                <a:effectLst>
                  <a:outerShdw blurRad="38100" dist="38100" dir="2700000" algn="tl">
                    <a:srgbClr val="000000">
                      <a:alpha val="43137"/>
                    </a:srgbClr>
                  </a:outerShdw>
                </a:effectLst>
              </a:rPr>
              <a:t>“Here is the mind which has wisdom. The seven heads are </a:t>
            </a:r>
            <a:r>
              <a:rPr lang="en-US" sz="4000" b="1" u="sng" dirty="0">
                <a:solidFill>
                  <a:srgbClr val="FFFFCC"/>
                </a:solidFill>
                <a:effectLst>
                  <a:outerShdw blurRad="38100" dist="38100" dir="2700000" algn="tl">
                    <a:srgbClr val="000000">
                      <a:alpha val="43137"/>
                    </a:srgbClr>
                  </a:outerShdw>
                </a:effectLst>
              </a:rPr>
              <a:t>seven mountains</a:t>
            </a:r>
            <a:r>
              <a:rPr lang="en-US" sz="4000" dirty="0">
                <a:effectLst>
                  <a:outerShdw blurRad="38100" dist="38100" dir="2700000" algn="tl">
                    <a:srgbClr val="000000">
                      <a:alpha val="43137"/>
                    </a:srgbClr>
                  </a:outerShdw>
                </a:effectLst>
              </a:rPr>
              <a:t> on which the woman sits, </a:t>
            </a:r>
            <a:r>
              <a:rPr lang="en-US" sz="4000" baseline="30000" dirty="0">
                <a:effectLst>
                  <a:outerShdw blurRad="38100" dist="38100" dir="2700000" algn="tl">
                    <a:srgbClr val="000000">
                      <a:alpha val="43137"/>
                    </a:srgbClr>
                  </a:outerShdw>
                </a:effectLst>
              </a:rPr>
              <a:t>10 </a:t>
            </a:r>
            <a:r>
              <a:rPr lang="en-US" sz="4000" dirty="0">
                <a:effectLst>
                  <a:outerShdw blurRad="38100" dist="38100" dir="2700000" algn="tl">
                    <a:srgbClr val="000000">
                      <a:alpha val="43137"/>
                    </a:srgbClr>
                  </a:outerShdw>
                </a:effectLst>
              </a:rPr>
              <a:t>and </a:t>
            </a:r>
            <a:r>
              <a:rPr lang="en-US" sz="4000" b="1" u="sng" dirty="0">
                <a:solidFill>
                  <a:srgbClr val="FFFFCC"/>
                </a:solidFill>
                <a:effectLst>
                  <a:outerShdw blurRad="38100" dist="38100" dir="2700000" algn="tl">
                    <a:srgbClr val="000000">
                      <a:alpha val="43137"/>
                    </a:srgbClr>
                  </a:outerShdw>
                </a:effectLst>
              </a:rPr>
              <a:t>they are seven kings</a:t>
            </a:r>
            <a:r>
              <a:rPr lang="en-US" sz="4000" dirty="0">
                <a:effectLst>
                  <a:outerShdw blurRad="38100" dist="38100" dir="2700000" algn="tl">
                    <a:srgbClr val="000000">
                      <a:alpha val="43137"/>
                    </a:srgbClr>
                  </a:outerShdw>
                </a:effectLst>
              </a:rPr>
              <a:t>; five have fallen, one is, the other has not yet come; and when he comes, he must remain a little while.”</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4525" y="5009129"/>
            <a:ext cx="896758" cy="108687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877945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323850" y="152400"/>
            <a:ext cx="8496300" cy="44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2:37-38</a:t>
            </a:r>
          </a:p>
          <a:p>
            <a:pPr marL="0" marR="0" algn="just">
              <a:spcBef>
                <a:spcPts val="0"/>
              </a:spcBef>
              <a:spcAft>
                <a:spcPts val="1000"/>
              </a:spcAft>
            </a:pPr>
            <a:r>
              <a:rPr lang="en-US" sz="3400" dirty="0">
                <a:effectLst>
                  <a:outerShdw blurRad="38100" dist="38100" dir="2700000" algn="tl">
                    <a:srgbClr val="000000">
                      <a:alpha val="43137"/>
                    </a:srgbClr>
                  </a:outerShdw>
                </a:effectLst>
                <a:latin typeface="Calibri" panose="020F0502020204030204" pitchFamily="34" charset="0"/>
              </a:rPr>
              <a:t>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O king</a:t>
            </a:r>
            <a:r>
              <a:rPr lang="en-US" sz="3400" dirty="0">
                <a:effectLst>
                  <a:outerShdw blurRad="38100" dist="38100" dir="2700000" algn="tl">
                    <a:srgbClr val="000000">
                      <a:alpha val="43137"/>
                    </a:srgbClr>
                  </a:outerShdw>
                </a:effectLst>
                <a:latin typeface="Calibri" panose="020F0502020204030204" pitchFamily="34" charset="0"/>
              </a:rPr>
              <a:t>, are the king of kings, to whom </a:t>
            </a:r>
            <a:r>
              <a:rPr lang="en-US" sz="3400" dirty="0">
                <a:effectLst>
                  <a:outerShdw blurRad="38100" dist="38100" dir="2700000" algn="tl">
                    <a:srgbClr val="000000">
                      <a:alpha val="43137"/>
                    </a:srgbClr>
                  </a:outerShdw>
                </a:effectLst>
                <a:latin typeface="Calibri" panose="020F0502020204030204" pitchFamily="34" charset="0"/>
                <a:cs typeface="+mn-cs"/>
              </a:rPr>
              <a:t>the God of heaven has given</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the kingdom</a:t>
            </a:r>
            <a:r>
              <a:rPr lang="en-US" sz="3400" dirty="0">
                <a:effectLst>
                  <a:outerShdw blurRad="38100" dist="38100" dir="2700000" algn="tl">
                    <a:srgbClr val="000000">
                      <a:alpha val="43137"/>
                    </a:srgbClr>
                  </a:outerShdw>
                </a:effectLst>
                <a:latin typeface="Calibri" panose="020F0502020204030204" pitchFamily="34" charset="0"/>
              </a:rPr>
              <a:t>, the power, the strength and the glory; </a:t>
            </a:r>
            <a:r>
              <a:rPr lang="en-US" sz="3400" baseline="30000" dirty="0">
                <a:effectLst>
                  <a:outerShdw blurRad="38100" dist="38100" dir="2700000" algn="tl">
                    <a:srgbClr val="000000">
                      <a:alpha val="43137"/>
                    </a:srgbClr>
                  </a:outerShdw>
                </a:effectLst>
                <a:latin typeface="Calibri" panose="020F0502020204030204" pitchFamily="34" charset="0"/>
              </a:rPr>
              <a:t>38 </a:t>
            </a:r>
            <a:r>
              <a:rPr lang="en-US" sz="3400" dirty="0">
                <a:effectLst>
                  <a:outerShdw blurRad="38100" dist="38100" dir="2700000" algn="tl">
                    <a:srgbClr val="000000">
                      <a:alpha val="43137"/>
                    </a:srgbClr>
                  </a:outerShdw>
                </a:effectLst>
                <a:latin typeface="Calibri" panose="020F0502020204030204" pitchFamily="34" charset="0"/>
              </a:rPr>
              <a:t>and wherever the sons of men dwell, </a:t>
            </a:r>
            <a:r>
              <a:rPr lang="en-US" sz="3400" i="1" dirty="0">
                <a:effectLst>
                  <a:outerShdw blurRad="38100" dist="38100" dir="2700000" algn="tl">
                    <a:srgbClr val="000000">
                      <a:alpha val="43137"/>
                    </a:srgbClr>
                  </a:outerShdw>
                </a:effectLst>
                <a:latin typeface="Calibri" panose="020F0502020204030204" pitchFamily="34" charset="0"/>
              </a:rPr>
              <a:t>or</a:t>
            </a:r>
            <a:r>
              <a:rPr lang="en-US" sz="3400" dirty="0">
                <a:effectLst>
                  <a:outerShdw blurRad="38100" dist="38100" dir="2700000" algn="tl">
                    <a:srgbClr val="000000">
                      <a:alpha val="43137"/>
                    </a:srgbClr>
                  </a:outerShdw>
                </a:effectLst>
                <a:latin typeface="Calibri" panose="020F0502020204030204" pitchFamily="34" charset="0"/>
              </a:rPr>
              <a:t> the beasts of the field, or the birds of the sky, </a:t>
            </a:r>
            <a:r>
              <a:rPr lang="en-US" sz="3400" dirty="0">
                <a:effectLst>
                  <a:outerShdw blurRad="38100" dist="38100" dir="2700000" algn="tl">
                    <a:srgbClr val="000000">
                      <a:alpha val="43137"/>
                    </a:srgbClr>
                  </a:outerShdw>
                </a:effectLst>
                <a:latin typeface="Calibri" panose="020F0502020204030204" pitchFamily="34" charset="0"/>
                <a:cs typeface="+mn-cs"/>
              </a:rPr>
              <a:t>He has given them</a:t>
            </a:r>
            <a:r>
              <a:rPr lang="en-US" sz="3400" dirty="0">
                <a:effectLst>
                  <a:outerShdw blurRad="38100" dist="38100" dir="2700000" algn="tl">
                    <a:srgbClr val="000000">
                      <a:alpha val="43137"/>
                    </a:srgbClr>
                  </a:outerShdw>
                </a:effectLst>
                <a:latin typeface="Calibri" panose="020F0502020204030204" pitchFamily="34" charset="0"/>
              </a:rPr>
              <a:t> into your hand and </a:t>
            </a:r>
            <a:r>
              <a:rPr lang="en-US" sz="3400" dirty="0">
                <a:effectLst>
                  <a:outerShdw blurRad="38100" dist="38100" dir="2700000" algn="tl">
                    <a:srgbClr val="000000">
                      <a:alpha val="43137"/>
                    </a:srgbClr>
                  </a:outerShdw>
                </a:effectLst>
                <a:latin typeface="Calibri" panose="020F0502020204030204" pitchFamily="34" charset="0"/>
                <a:cs typeface="+mn-cs"/>
              </a:rPr>
              <a:t>has caused you</a:t>
            </a:r>
            <a:r>
              <a:rPr lang="en-US" sz="3400" dirty="0">
                <a:effectLst>
                  <a:outerShdw blurRad="38100" dist="38100" dir="2700000" algn="tl">
                    <a:srgbClr val="000000">
                      <a:alpha val="43137"/>
                    </a:srgbClr>
                  </a:outerShdw>
                </a:effectLst>
                <a:latin typeface="Calibri" panose="020F0502020204030204" pitchFamily="34" charset="0"/>
              </a:rPr>
              <a:t> to rule over them all.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You are the head of gold.</a:t>
            </a:r>
          </a:p>
        </p:txBody>
      </p:sp>
    </p:spTree>
    <p:extLst>
      <p:ext uri="{BB962C8B-B14F-4D97-AF65-F5344CB8AC3E}">
        <p14:creationId xmlns:p14="http://schemas.microsoft.com/office/powerpoint/2010/main" val="46069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891BAAE5-4018-4A1D-9B64-526CDF0D6C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60E9269C-2201-468B-AB3F-06D77C6BC9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913163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Owner\Application Data\Microsoft\Media Catalog\clip0006.BMP">
            <a:extLst>
              <a:ext uri="{FF2B5EF4-FFF2-40B4-BE49-F238E27FC236}">
                <a16:creationId xmlns:a16="http://schemas.microsoft.com/office/drawing/2014/main" id="{B56E6A2E-5F1D-4CC5-AE3F-AD36C0E1AC3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895600" y="304800"/>
            <a:ext cx="4159250" cy="628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910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6B58D6-14D8-4E8C-BA4F-FC68EF6CFC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27650" name="Rectangle 3"/>
          <p:cNvSpPr>
            <a:spLocks noGrp="1"/>
          </p:cNvSpPr>
          <p:nvPr>
            <p:ph type="body" idx="4294967295"/>
          </p:nvPr>
        </p:nvSpPr>
        <p:spPr>
          <a:xfrm>
            <a:off x="800100" y="152400"/>
            <a:ext cx="7543800" cy="3276600"/>
          </a:xfrm>
        </p:spPr>
        <p:txBody>
          <a:bodyPr/>
          <a:lstStyle/>
          <a:p>
            <a:pPr marL="0" indent="0" algn="ctr">
              <a:spcBef>
                <a:spcPts val="0"/>
              </a:spcBef>
              <a:spcAft>
                <a:spcPts val="600"/>
              </a:spcAft>
              <a:buNone/>
              <a:defRPr/>
            </a:pPr>
            <a:r>
              <a:rPr lang="en-US" altLang="en-US" sz="4400" kern="1200" dirty="0">
                <a:solidFill>
                  <a:srgbClr val="00FFFF"/>
                </a:solidFill>
                <a:effectLst>
                  <a:outerShdw blurRad="38100" dist="38100" dir="2700000" algn="tl">
                    <a:srgbClr val="000000">
                      <a:alpha val="43137"/>
                    </a:srgbClr>
                  </a:outerShdw>
                </a:effectLst>
                <a:ea typeface="+mj-ea"/>
                <a:cs typeface="+mj-cs"/>
              </a:rPr>
              <a:t>Revelation 17:3</a:t>
            </a:r>
            <a:endParaRPr lang="en-US" sz="4400" kern="1200" dirty="0">
              <a:solidFill>
                <a:srgbClr val="00FFFF"/>
              </a:solidFill>
              <a:effectLst>
                <a:outerShdw blurRad="38100" dist="38100" dir="2700000" algn="tl">
                  <a:srgbClr val="000000">
                    <a:alpha val="43137"/>
                  </a:srgbClr>
                </a:outerShdw>
              </a:effectLst>
              <a:ea typeface="+mj-ea"/>
              <a:cs typeface="+mj-cs"/>
            </a:endParaRPr>
          </a:p>
          <a:p>
            <a:pPr marL="0" indent="0" algn="just">
              <a:buFont typeface="Arial" charset="0"/>
              <a:buNone/>
              <a:defRPr/>
            </a:pPr>
            <a:r>
              <a:rPr lang="en-US" sz="4000" dirty="0"/>
              <a:t>“And he carried me away in the Spirit into a wilderness; and I saw </a:t>
            </a:r>
            <a:r>
              <a:rPr lang="en-US" sz="4000" b="1" u="sng" dirty="0">
                <a:solidFill>
                  <a:srgbClr val="FFFFCC"/>
                </a:solidFill>
              </a:rPr>
              <a:t>a woman sitting on a scarlet beast</a:t>
            </a:r>
            <a:r>
              <a:rPr lang="en-US" sz="4000" dirty="0"/>
              <a:t>, </a:t>
            </a:r>
            <a:r>
              <a:rPr lang="en-US" sz="4000" b="1" u="sng" dirty="0">
                <a:solidFill>
                  <a:srgbClr val="FFFFCC"/>
                </a:solidFill>
              </a:rPr>
              <a:t>full of blasphemous names, having seven heads </a:t>
            </a:r>
            <a:r>
              <a:rPr lang="en-US" sz="4000" dirty="0"/>
              <a:t>and ten horns.”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4525" y="5009129"/>
            <a:ext cx="896758" cy="108687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583897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600200"/>
            <a:ext cx="8991600" cy="4401205"/>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No man can believe what an abomination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the papacy</a:t>
            </a:r>
            <a:r>
              <a:rPr lang="en-US" sz="2800" dirty="0">
                <a:effectLst>
                  <a:outerShdw blurRad="38100" dist="38100" dir="2700000" algn="tl">
                    <a:srgbClr val="000000">
                      <a:alpha val="43137"/>
                    </a:srgbClr>
                  </a:outerShdw>
                </a:effectLst>
                <a:latin typeface="Calibri" panose="020F0502020204030204" pitchFamily="34" charset="0"/>
              </a:rPr>
              <a:t> is. A Christian does not have to be of low intelligence, either, to recognize it. God himself must deride him in the hellish fire, and our Lord Jesus Christ, St. Paul says in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II Thessalonians 2 [:8] will slay him with the breath of his mouth and destroy him by his glorious coming</a:t>
            </a:r>
            <a:r>
              <a:rPr lang="en-US" sz="2800" dirty="0">
                <a:effectLst>
                  <a:outerShdw blurRad="38100" dist="38100" dir="2700000" algn="tl">
                    <a:srgbClr val="000000">
                      <a:alpha val="43137"/>
                    </a:srgbClr>
                  </a:outerShdw>
                </a:effectLst>
                <a:latin typeface="Calibri" panose="020F0502020204030204" pitchFamily="34" charset="0"/>
              </a:rPr>
              <a:t>." I only deride, with my own weak derision, so that those who now live and those who will come after us should know what I have thought of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the pope, the damned antichrist</a:t>
            </a:r>
            <a:r>
              <a:rPr lang="en-US" sz="2800" dirty="0">
                <a:effectLst>
                  <a:outerShdw blurRad="38100" dist="38100" dir="2700000" algn="tl">
                    <a:srgbClr val="000000">
                      <a:alpha val="43137"/>
                    </a:srgbClr>
                  </a:outerShdw>
                </a:effectLst>
                <a:latin typeface="Calibri" panose="020F0502020204030204" pitchFamily="34" charset="0"/>
              </a:rPr>
              <a:t>, and so that whoever wishes to be a Christian may be warned against such an abomination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1400176" y="217438"/>
            <a:ext cx="6343649"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Martin Luther</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"Against the Roman Papacy, an Institution of the Devil," in </a:t>
            </a: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Luther's Works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ed. Eric. W.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Gritsch</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(Philadelphia, PA: Fortress Press, 1966), 273-74.</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617" y="120831"/>
            <a:ext cx="914400" cy="914400"/>
          </a:xfrm>
          <a:prstGeom prst="rect">
            <a:avLst/>
          </a:prstGeom>
          <a:ln w="28575">
            <a:solidFill>
              <a:schemeClr val="tx1"/>
            </a:solidFill>
          </a:ln>
        </p:spPr>
      </p:pic>
    </p:spTree>
    <p:extLst>
      <p:ext uri="{BB962C8B-B14F-4D97-AF65-F5344CB8AC3E}">
        <p14:creationId xmlns:p14="http://schemas.microsoft.com/office/powerpoint/2010/main" val="1063483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975360"/>
            <a:ext cx="8991600" cy="5847755"/>
          </a:xfrm>
          <a:prstGeom prst="rect">
            <a:avLst/>
          </a:prstGeom>
        </p:spPr>
        <p:txBody>
          <a:bodyPr wrap="square">
            <a:spAutoFit/>
          </a:bodyPr>
          <a:lstStyle/>
          <a:p>
            <a:pPr algn="just"/>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200" dirty="0">
                <a:effectLst>
                  <a:outerShdw blurRad="38100" dist="38100" dir="2700000" algn="tl">
                    <a:srgbClr val="000000">
                      <a:alpha val="43137"/>
                    </a:srgbClr>
                  </a:outerShdw>
                </a:effectLst>
                <a:latin typeface="Calibri" panose="020F0502020204030204" pitchFamily="34" charset="0"/>
              </a:rPr>
              <a:t>However, when we categorically deny to </a:t>
            </a:r>
            <a:r>
              <a:rPr lang="en-US" sz="2200" b="1" u="sng" dirty="0">
                <a:solidFill>
                  <a:schemeClr val="tx2"/>
                </a:solidFill>
                <a:effectLst>
                  <a:outerShdw blurRad="38100" dist="38100" dir="2700000" algn="tl">
                    <a:srgbClr val="000000">
                      <a:alpha val="43137"/>
                    </a:srgbClr>
                  </a:outerShdw>
                </a:effectLst>
                <a:latin typeface="Calibri" panose="020F0502020204030204" pitchFamily="34" charset="0"/>
              </a:rPr>
              <a:t>the papists</a:t>
            </a:r>
            <a:r>
              <a:rPr lang="en-US" sz="2200" dirty="0">
                <a:effectLst>
                  <a:outerShdw blurRad="38100" dist="38100" dir="2700000" algn="tl">
                    <a:srgbClr val="000000">
                      <a:alpha val="43137"/>
                    </a:srgbClr>
                  </a:outerShdw>
                </a:effectLst>
                <a:latin typeface="Calibri" panose="020F0502020204030204" pitchFamily="34" charset="0"/>
              </a:rPr>
              <a:t> the title of </a:t>
            </a:r>
            <a:r>
              <a:rPr lang="en-US" sz="2200" i="1" dirty="0">
                <a:effectLst>
                  <a:outerShdw blurRad="38100" dist="38100" dir="2700000" algn="tl">
                    <a:srgbClr val="000000">
                      <a:alpha val="43137"/>
                    </a:srgbClr>
                  </a:outerShdw>
                </a:effectLst>
                <a:latin typeface="Calibri" panose="020F0502020204030204" pitchFamily="34" charset="0"/>
              </a:rPr>
              <a:t>the</a:t>
            </a:r>
            <a:r>
              <a:rPr lang="en-US" sz="2200" dirty="0">
                <a:effectLst>
                  <a:outerShdw blurRad="38100" dist="38100" dir="2700000" algn="tl">
                    <a:srgbClr val="000000">
                      <a:alpha val="43137"/>
                    </a:srgbClr>
                  </a:outerShdw>
                </a:effectLst>
                <a:latin typeface="Calibri" panose="020F0502020204030204" pitchFamily="34" charset="0"/>
              </a:rPr>
              <a:t> church, we do not for this reason impugn the existence of churches among them. Rather, we are only contending about the true and lawful constitution of the church, required in the communion not only of the sacraments (which are the signs of profession) but also especially of doctrine. </a:t>
            </a:r>
            <a:r>
              <a:rPr lang="en-US" sz="2200" b="1" u="sng" dirty="0">
                <a:solidFill>
                  <a:srgbClr val="FFFFCC"/>
                </a:solidFill>
                <a:effectLst>
                  <a:outerShdw blurRad="38100" dist="38100" dir="2700000" algn="tl">
                    <a:srgbClr val="000000">
                      <a:alpha val="43137"/>
                    </a:srgbClr>
                  </a:outerShdw>
                </a:effectLst>
                <a:latin typeface="Calibri" panose="020F0502020204030204" pitchFamily="34" charset="0"/>
              </a:rPr>
              <a:t>Daniel [Dan. 9:27] and Paul [2 Thess. 2:4] foretold that Antichrist would sit in the Temple of God. With us, it is the Roman pontiff we make the leader and standard bearer of that wicked and abominable kingdom</a:t>
            </a:r>
            <a:r>
              <a:rPr lang="en-US" sz="2200" dirty="0">
                <a:effectLst>
                  <a:outerShdw blurRad="38100" dist="38100" dir="2700000" algn="tl">
                    <a:srgbClr val="000000">
                      <a:alpha val="43137"/>
                    </a:srgbClr>
                  </a:outerShdw>
                </a:effectLst>
                <a:latin typeface="Calibri" panose="020F0502020204030204" pitchFamily="34" charset="0"/>
              </a:rPr>
              <a:t>. The fact that his seat is placed in the Temple of God signifies that his reign was not to be such as to wipe out either the name of Christ or of the church. From this it therefore is evident that we by no means deny that the churches under his tyranny remain churches. But these he has profaned by his sacrilegious impiety, afflicted by his inhuman domination, corrupted and well-nigh killed by his evil and deadly doctrines, which are like poisoned drinks. In them Christ lies hidden, half buried, the gospel overthrown, piety scattered, the worship of God nearly wiped out. In them, briefly, everything is so confused that </a:t>
            </a:r>
            <a:r>
              <a:rPr lang="en-US" sz="2200" b="1" u="sng" dirty="0">
                <a:solidFill>
                  <a:srgbClr val="FFFFCC"/>
                </a:solidFill>
                <a:effectLst>
                  <a:outerShdw blurRad="38100" dist="38100" dir="2700000" algn="tl">
                    <a:srgbClr val="000000">
                      <a:alpha val="43137"/>
                    </a:srgbClr>
                  </a:outerShdw>
                </a:effectLst>
                <a:latin typeface="Calibri" panose="020F0502020204030204" pitchFamily="34" charset="0"/>
              </a:rPr>
              <a:t>there we see the face of Babylon</a:t>
            </a:r>
            <a:r>
              <a:rPr lang="en-US" sz="2200" dirty="0">
                <a:effectLst>
                  <a:outerShdw blurRad="38100" dist="38100" dir="2700000" algn="tl">
                    <a:srgbClr val="000000">
                      <a:alpha val="43137"/>
                    </a:srgbClr>
                  </a:outerShdw>
                </a:effectLst>
                <a:latin typeface="Calibri" panose="020F0502020204030204" pitchFamily="34" charset="0"/>
              </a:rPr>
              <a:t> rather than that of the Holy City of God</a:t>
            </a: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590551" y="58103"/>
            <a:ext cx="7962899" cy="1261884"/>
          </a:xfrm>
          <a:prstGeom prst="rect">
            <a:avLst/>
          </a:prstGeom>
        </p:spPr>
        <p:txBody>
          <a:bodyPr wrap="square">
            <a:spAutoFit/>
          </a:bodyPr>
          <a:lstStyle/>
          <a:p>
            <a:pPr algn="ctr">
              <a:spcAft>
                <a:spcPts val="600"/>
              </a:spcAft>
            </a:pPr>
            <a:r>
              <a:rPr lang="en-US" sz="2800" dirty="0">
                <a:solidFill>
                  <a:srgbClr val="00FFFF"/>
                </a:solidFill>
                <a:effectLst>
                  <a:outerShdw blurRad="38100" dist="38100" dir="2700000" algn="tl">
                    <a:srgbClr val="000000">
                      <a:alpha val="43137"/>
                    </a:srgbClr>
                  </a:outerShdw>
                </a:effectLst>
                <a:latin typeface="Calibri" panose="020F0502020204030204" pitchFamily="34" charset="0"/>
              </a:rPr>
              <a:t>John Calvin</a:t>
            </a:r>
          </a:p>
          <a:p>
            <a:pPr algn="ctr">
              <a:spcAft>
                <a:spcPts val="600"/>
              </a:spcAft>
            </a:pPr>
            <a:r>
              <a:rPr lang="en-US" sz="1600" dirty="0">
                <a:effectLst>
                  <a:outerShdw blurRad="38100" dist="38100" dir="2700000" algn="tl">
                    <a:srgbClr val="000000">
                      <a:alpha val="43137"/>
                    </a:srgbClr>
                  </a:outerShdw>
                </a:effectLst>
                <a:latin typeface="Calibri" panose="020F0502020204030204" pitchFamily="34" charset="0"/>
              </a:rPr>
              <a:t>Calvin, </a:t>
            </a:r>
            <a:r>
              <a:rPr lang="en-US" sz="1600" i="1" dirty="0">
                <a:effectLst>
                  <a:outerShdw blurRad="38100" dist="38100" dir="2700000" algn="tl">
                    <a:srgbClr val="000000">
                      <a:alpha val="43137"/>
                    </a:srgbClr>
                  </a:outerShdw>
                </a:effectLst>
                <a:latin typeface="Calibri" panose="020F0502020204030204" pitchFamily="34" charset="0"/>
              </a:rPr>
              <a:t>Institutes</a:t>
            </a:r>
            <a:r>
              <a:rPr lang="en-US" sz="1600" dirty="0">
                <a:effectLst>
                  <a:outerShdw blurRad="38100" dist="38100" dir="2700000" algn="tl">
                    <a:srgbClr val="000000">
                      <a:alpha val="43137"/>
                    </a:srgbClr>
                  </a:outerShdw>
                </a:effectLst>
                <a:latin typeface="Calibri" panose="020F0502020204030204" pitchFamily="34" charset="0"/>
              </a:rPr>
              <a:t>, IV, ii, 12.</a:t>
            </a:r>
          </a:p>
          <a:p>
            <a:pPr algn="ctr">
              <a:spcAft>
                <a:spcPts val="600"/>
              </a:spcAft>
            </a:pPr>
            <a:endParaRPr lang="en-US" sz="2200" b="1" u="sng" dirty="0">
              <a:solidFill>
                <a:srgbClr val="FFFFCC"/>
              </a:solidFill>
              <a:effectLst>
                <a:outerShdw blurRad="38100" dist="38100" dir="2700000" algn="tl">
                  <a:srgbClr val="000000">
                    <a:alpha val="43137"/>
                  </a:srgbClr>
                </a:outerShdw>
              </a:effectLst>
              <a:latin typeface="Calibri" panose="020F050202020403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1" y="152400"/>
            <a:ext cx="575051" cy="822960"/>
          </a:xfrm>
          <a:prstGeom prst="rect">
            <a:avLst/>
          </a:prstGeom>
        </p:spPr>
      </p:pic>
    </p:spTree>
    <p:extLst>
      <p:ext uri="{BB962C8B-B14F-4D97-AF65-F5344CB8AC3E}">
        <p14:creationId xmlns:p14="http://schemas.microsoft.com/office/powerpoint/2010/main" val="3797744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F1F6760A-7986-442A-A348-628186A4C1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4642DBA9-2311-4AAD-889C-572B486FB0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648447785"/>
      </p:ext>
    </p:extLst>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7:12</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for the rest of the beasts, their dominion was taken away, but an extension of life was granted to them for an appointed period of time.”</a:t>
            </a:r>
          </a:p>
        </p:txBody>
      </p:sp>
    </p:spTree>
    <p:extLst>
      <p:ext uri="{BB962C8B-B14F-4D97-AF65-F5344CB8AC3E}">
        <p14:creationId xmlns:p14="http://schemas.microsoft.com/office/powerpoint/2010/main" val="398481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b="1" dirty="0">
                <a:solidFill>
                  <a:srgbClr val="FFFFCC"/>
                </a:solidFill>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b="1" u="sng" dirty="0">
                <a:solidFill>
                  <a:srgbClr val="FFFFCC"/>
                </a:solidFill>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888143CD-3278-4371-95FD-322D15C88D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7A9AAF19-8177-42EB-9500-70047554BF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2405445025"/>
      </p:ext>
    </p:extLst>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b="1" dirty="0">
                <a:solidFill>
                  <a:srgbClr val="FFFFCC"/>
                </a:solidFill>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b="1" u="sng" dirty="0">
                <a:solidFill>
                  <a:srgbClr val="FFFFCC"/>
                </a:solidFill>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ED63C25B-120D-48FB-B6FF-D9A40E56BF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6854C38F-87BF-4FFA-A123-F94844730C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713109415"/>
      </p:ext>
    </p:extLst>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6F900176-1953-487F-A1DC-B1FAA06DBEC7}"/>
              </a:ext>
            </a:extLst>
          </p:cNvPr>
          <p:cNvSpPr txBox="1">
            <a:spLocks noChangeArrowheads="1"/>
          </p:cNvSpPr>
          <p:nvPr/>
        </p:nvSpPr>
        <p:spPr bwMode="auto">
          <a:xfrm>
            <a:off x="3276600" y="1720913"/>
            <a:ext cx="5334000" cy="30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3400" b="0" kern="1200" dirty="0">
                <a:solidFill>
                  <a:schemeClr val="tx1"/>
                </a:solidFill>
                <a:effectLst>
                  <a:outerShdw blurRad="38100" dist="38100" dir="2700000" algn="tl">
                    <a:srgbClr val="000000">
                      <a:alpha val="43137"/>
                    </a:srgbClr>
                  </a:outerShdw>
                </a:effectLst>
                <a:ea typeface="+mn-ea"/>
                <a:cs typeface="+mn-cs"/>
              </a:rPr>
              <a:t>He believed that “such sacraments could generate faith; and hence baptism could generate faith of an infant.”</a:t>
            </a:r>
            <a:endParaRPr lang="en-US" altLang="en-US" sz="3400" b="0" kern="0" dirty="0">
              <a:solidFill>
                <a:schemeClr val="tx1"/>
              </a:solidFill>
              <a:cs typeface="Calibri" panose="020F0502020204030204" pitchFamily="34" charset="0"/>
            </a:endParaRPr>
          </a:p>
        </p:txBody>
      </p:sp>
      <p:pic>
        <p:nvPicPr>
          <p:cNvPr id="12" name="Picture 11">
            <a:extLst>
              <a:ext uri="{FF2B5EF4-FFF2-40B4-BE49-F238E27FC236}">
                <a16:creationId xmlns:a16="http://schemas.microsoft.com/office/drawing/2014/main" id="{CE255FE3-F86B-4C7A-8AD0-DAA526CF8F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905000"/>
            <a:ext cx="2286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3">
            <a:extLst>
              <a:ext uri="{FF2B5EF4-FFF2-40B4-BE49-F238E27FC236}">
                <a16:creationId xmlns:a16="http://schemas.microsoft.com/office/drawing/2014/main" id="{555C133D-F468-4273-80D1-E1E510352819}"/>
              </a:ext>
            </a:extLst>
          </p:cNvPr>
          <p:cNvSpPr txBox="1">
            <a:spLocks noChangeArrowheads="1"/>
          </p:cNvSpPr>
          <p:nvPr/>
        </p:nvSpPr>
        <p:spPr bwMode="auto">
          <a:xfrm>
            <a:off x="2057400" y="228600"/>
            <a:ext cx="502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kern="0" dirty="0"/>
              <a:t>Alister E. McGrath, </a:t>
            </a:r>
            <a:r>
              <a:rPr lang="en-US" sz="1600" i="1" kern="0" dirty="0"/>
              <a:t>Reformation Thought: An Introduction </a:t>
            </a:r>
            <a:r>
              <a:rPr lang="en-US" sz="1600" kern="0" dirty="0"/>
              <a:t>(Grand Rapids: Baker, 1995), 179.</a:t>
            </a:r>
          </a:p>
        </p:txBody>
      </p:sp>
    </p:spTree>
    <p:extLst>
      <p:ext uri="{BB962C8B-B14F-4D97-AF65-F5344CB8AC3E}">
        <p14:creationId xmlns:p14="http://schemas.microsoft.com/office/powerpoint/2010/main" val="4143201004"/>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1A65E3-0B48-4F4B-A75A-FE46F6EF0796}"/>
              </a:ext>
            </a:extLst>
          </p:cNvPr>
          <p:cNvSpPr>
            <a:spLocks noGrp="1"/>
          </p:cNvSpPr>
          <p:nvPr>
            <p:ph type="sldNum" sz="quarter" idx="12"/>
          </p:nvPr>
        </p:nvSpPr>
        <p:spPr/>
        <p:txBody>
          <a:bodyPr/>
          <a:lstStyle/>
          <a:p>
            <a:pPr>
              <a:defRPr/>
            </a:pPr>
            <a:fld id="{C02DFD5B-8FD4-43B8-BC86-4E352B490EB1}" type="slidenum">
              <a:rPr lang="en-US" altLang="en-US" smtClean="0"/>
              <a:pPr>
                <a:defRPr/>
              </a:pPr>
              <a:t>49</a:t>
            </a:fld>
            <a:endParaRPr lang="en-US" altLang="en-US"/>
          </a:p>
        </p:txBody>
      </p:sp>
      <p:pic>
        <p:nvPicPr>
          <p:cNvPr id="6" name="Picture 5">
            <a:extLst>
              <a:ext uri="{FF2B5EF4-FFF2-40B4-BE49-F238E27FC236}">
                <a16:creationId xmlns:a16="http://schemas.microsoft.com/office/drawing/2014/main" id="{840A685D-F40B-4D7F-BBF3-EB4A44A5A5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7587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892476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b="1" dirty="0">
                <a:solidFill>
                  <a:srgbClr val="FFFFCC"/>
                </a:solidFill>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b="1" u="sng" dirty="0">
                <a:solidFill>
                  <a:srgbClr val="FFFFCC"/>
                </a:solidFill>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1963AFD0-2963-49D3-8EBF-AFBF7E2902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794FD732-D463-4E92-B3F0-BC19AB1283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626606635"/>
      </p:ext>
    </p:extLst>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256C5F3-810E-4033-AF72-7E7C2F59523D}"/>
              </a:ext>
            </a:extLst>
          </p:cNvPr>
          <p:cNvSpPr txBox="1">
            <a:spLocks noChangeArrowheads="1"/>
          </p:cNvSpPr>
          <p:nvPr/>
        </p:nvSpPr>
        <p:spPr bwMode="auto">
          <a:xfrm>
            <a:off x="2667000" y="1719189"/>
            <a:ext cx="6324600" cy="437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3200" b="0" kern="1200" dirty="0">
                <a:solidFill>
                  <a:schemeClr val="tx1"/>
                </a:solidFill>
                <a:effectLst>
                  <a:outerShdw blurRad="38100" dist="38100" dir="2700000" algn="tl">
                    <a:srgbClr val="000000">
                      <a:alpha val="43137"/>
                    </a:srgbClr>
                  </a:outerShdw>
                </a:effectLst>
                <a:ea typeface="+mn-ea"/>
                <a:cs typeface="+mn-cs"/>
              </a:rPr>
              <a:t>Caner explains, “Luther denied the doctrine of Transubstantiation, rejecting any molecular change of the elements. Consubstantiation, a term never employed by Luther, is used to explain his view that the body and blood are present ‘in, with, and under’ the bread and wine.”</a:t>
            </a:r>
            <a:endParaRPr lang="en-US" altLang="en-US" sz="3200" b="0" kern="1200" dirty="0">
              <a:solidFill>
                <a:schemeClr val="tx1"/>
              </a:solidFill>
              <a:effectLst>
                <a:outerShdw blurRad="38100" dist="38100" dir="2700000" algn="tl">
                  <a:srgbClr val="000000">
                    <a:alpha val="43137"/>
                  </a:srgbClr>
                </a:outerShdw>
              </a:effectLst>
              <a:ea typeface="+mn-ea"/>
              <a:cs typeface="+mn-cs"/>
            </a:endParaRPr>
          </a:p>
        </p:txBody>
      </p:sp>
      <p:pic>
        <p:nvPicPr>
          <p:cNvPr id="12" name="Picture 11">
            <a:extLst>
              <a:ext uri="{FF2B5EF4-FFF2-40B4-BE49-F238E27FC236}">
                <a16:creationId xmlns:a16="http://schemas.microsoft.com/office/drawing/2014/main" id="{354BFA84-AEDE-4EF5-98B6-7EF3BC8896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903276"/>
            <a:ext cx="2286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3">
            <a:extLst>
              <a:ext uri="{FF2B5EF4-FFF2-40B4-BE49-F238E27FC236}">
                <a16:creationId xmlns:a16="http://schemas.microsoft.com/office/drawing/2014/main" id="{36ACF454-53DA-449E-A064-72705822CF1E}"/>
              </a:ext>
            </a:extLst>
          </p:cNvPr>
          <p:cNvSpPr txBox="1">
            <a:spLocks noChangeArrowheads="1"/>
          </p:cNvSpPr>
          <p:nvPr/>
        </p:nvSpPr>
        <p:spPr bwMode="auto">
          <a:xfrm>
            <a:off x="1028700" y="228600"/>
            <a:ext cx="70866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kern="0" dirty="0"/>
              <a:t>Emir Caner, "</a:t>
            </a:r>
            <a:r>
              <a:rPr lang="en-US" sz="1600" kern="0" dirty="0" err="1"/>
              <a:t>Balthsar</a:t>
            </a:r>
            <a:r>
              <a:rPr lang="en-US" sz="1600" kern="0" dirty="0"/>
              <a:t> </a:t>
            </a:r>
            <a:r>
              <a:rPr lang="en-US" sz="1600" kern="0" dirty="0" err="1"/>
              <a:t>Hubmaier</a:t>
            </a:r>
            <a:r>
              <a:rPr lang="en-US" sz="1600" kern="0" dirty="0"/>
              <a:t> and His Theological Participation in the Reformation: Ecclesiology and Soteriology," </a:t>
            </a:r>
            <a:r>
              <a:rPr lang="en-US" sz="1600" i="1" kern="0" dirty="0"/>
              <a:t>Faith and Mission </a:t>
            </a:r>
            <a:r>
              <a:rPr lang="en-US" sz="1600" kern="0" dirty="0"/>
              <a:t>21, no. 1 (2003): 42.</a:t>
            </a:r>
          </a:p>
        </p:txBody>
      </p:sp>
    </p:spTree>
    <p:extLst>
      <p:ext uri="{BB962C8B-B14F-4D97-AF65-F5344CB8AC3E}">
        <p14:creationId xmlns:p14="http://schemas.microsoft.com/office/powerpoint/2010/main" val="114452897"/>
      </p:ext>
    </p:extLst>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228600" y="163516"/>
            <a:ext cx="8686800" cy="529375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22:19-20</a:t>
            </a:r>
          </a:p>
          <a:p>
            <a:pPr algn="just">
              <a:spcBef>
                <a:spcPts val="600"/>
              </a:spcBef>
              <a:spcAft>
                <a:spcPts val="6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He had taken some bread and given thanks, He broke it and gave it to them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is My body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is given for you; do this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remembrance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the same way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took</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cup after they had eaten,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cup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is poured out for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the new covenant in My blood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spcBef>
                <a:spcPts val="600"/>
              </a:spcBef>
              <a:spcAft>
                <a:spcPts val="600"/>
              </a:spcAft>
            </a:pP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5308864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b="1" dirty="0">
                <a:solidFill>
                  <a:srgbClr val="FFFFCC"/>
                </a:solidFill>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b="1" u="sng" dirty="0">
                <a:solidFill>
                  <a:srgbClr val="FFFFCC"/>
                </a:solidFill>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15704FA7-8D9B-4642-B0A2-BCCE91A723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B52B927E-450C-4987-A80D-FB4871FFC8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4189763791"/>
      </p:ext>
    </p:extLst>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 y="1600200"/>
            <a:ext cx="8763000" cy="2246769"/>
          </a:xfrm>
          <a:prstGeom prst="rect">
            <a:avLst/>
          </a:prstGeom>
        </p:spPr>
        <p:txBody>
          <a:bodyPr wrap="square">
            <a:spAutoFit/>
          </a:bodyPr>
          <a:lstStyle/>
          <a:p>
            <a:pPr algn="just"/>
            <a:r>
              <a:rPr lang="en-US" sz="2800" dirty="0">
                <a:latin typeface="Calibri" panose="020F0502020204030204" pitchFamily="34" charset="0"/>
              </a:rPr>
              <a:t>Augustine wrote, “the saints reign with Christ during the same thousand years, understood in the same way, that is, of the time of His first coming” and </a:t>
            </a:r>
            <a:r>
              <a:rPr lang="en-US" sz="2800" b="1" dirty="0">
                <a:solidFill>
                  <a:srgbClr val="FFFFCC"/>
                </a:solidFill>
                <a:latin typeface="Calibri" panose="020F0502020204030204" pitchFamily="34" charset="0"/>
              </a:rPr>
              <a:t>“</a:t>
            </a:r>
            <a:r>
              <a:rPr lang="en-US" sz="2800" b="1" u="sng" dirty="0">
                <a:solidFill>
                  <a:srgbClr val="FFFFCC"/>
                </a:solidFill>
                <a:latin typeface="Calibri" panose="020F0502020204030204" pitchFamily="34" charset="0"/>
              </a:rPr>
              <a:t>Therefore the Church even now is the kingdom of Christ, and the kingdom of heaven</a:t>
            </a:r>
            <a:r>
              <a:rPr lang="en-US" sz="2800" b="1" dirty="0">
                <a:solidFill>
                  <a:srgbClr val="FFFFCC"/>
                </a:solidFill>
                <a:latin typeface="Calibri" panose="020F0502020204030204" pitchFamily="34" charset="0"/>
              </a:rPr>
              <a:t>. </a:t>
            </a:r>
            <a:r>
              <a:rPr lang="en-US" sz="2800" dirty="0">
                <a:latin typeface="Calibri" panose="020F0502020204030204" pitchFamily="34" charset="0"/>
              </a:rPr>
              <a:t>Accordingly, even now His saints reign with Him</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2057400" y="218926"/>
            <a:ext cx="50292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i="1" dirty="0">
                <a:solidFill>
                  <a:srgbClr val="FFFFFF"/>
                </a:solidFill>
                <a:latin typeface="Calibri" panose="020F0502020204030204" pitchFamily="34" charset="0"/>
              </a:rPr>
              <a:t>The City of God</a:t>
            </a:r>
            <a:r>
              <a:rPr lang="en-US" sz="1600" dirty="0">
                <a:solidFill>
                  <a:srgbClr val="FFFFFF"/>
                </a:solidFill>
                <a:latin typeface="Calibri" panose="020F0502020204030204" pitchFamily="34" charset="0"/>
              </a:rPr>
              <a:t>, trans., Marcus </a:t>
            </a:r>
            <a:r>
              <a:rPr lang="en-US" sz="1600" dirty="0" err="1">
                <a:solidFill>
                  <a:srgbClr val="FFFFFF"/>
                </a:solidFill>
                <a:latin typeface="Calibri" panose="020F0502020204030204" pitchFamily="34" charset="0"/>
              </a:rPr>
              <a:t>Dods</a:t>
            </a:r>
            <a:r>
              <a:rPr lang="en-US" sz="1600" dirty="0">
                <a:solidFill>
                  <a:srgbClr val="FFFFFF"/>
                </a:solidFill>
                <a:latin typeface="Calibri" panose="020F0502020204030204" pitchFamily="34" charset="0"/>
              </a:rPr>
              <a:t> (NY: Random House, 1950), Book XX, chap. 9, p. 725-26.</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pic>
        <p:nvPicPr>
          <p:cNvPr id="4" name="Picture 3">
            <a:extLst>
              <a:ext uri="{FF2B5EF4-FFF2-40B4-BE49-F238E27FC236}">
                <a16:creationId xmlns:a16="http://schemas.microsoft.com/office/drawing/2014/main" id="{C7C574DE-6AE8-4C1C-A8D3-66E73C29DB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7288" y="3962400"/>
            <a:ext cx="2249424" cy="27432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701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1600200"/>
            <a:ext cx="8915400" cy="3539430"/>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rPr>
              <a:t>In matters of church discipline Calvin imitated Augustine’s totalitarian style of government. Augustine, it will be remembered, advised Marcellinus, an African governor, to punish the Donatists (a Christian sect who objected to certain Church practices),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not by stretching them on the rack, nor by furrowing their flesh with iron claws, nor by scorching them with flames, but by beating them with rods</a:t>
            </a:r>
            <a:r>
              <a:rPr lang="en-US" sz="2800" dirty="0">
                <a:effectLst>
                  <a:outerShdw blurRad="38100" dist="38100" dir="2700000" algn="tl">
                    <a:srgbClr val="000000">
                      <a:alpha val="43137"/>
                    </a:srgbClr>
                  </a:outerShdw>
                </a:effectLst>
                <a:latin typeface="Calibri" panose="020F0502020204030204" pitchFamily="34" charset="0"/>
              </a:rPr>
              <a:t>.”</a:t>
            </a:r>
          </a:p>
        </p:txBody>
      </p:sp>
      <p:sp>
        <p:nvSpPr>
          <p:cNvPr id="3" name="Rectangle 2"/>
          <p:cNvSpPr/>
          <p:nvPr/>
        </p:nvSpPr>
        <p:spPr>
          <a:xfrm>
            <a:off x="419100" y="214461"/>
            <a:ext cx="83058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dirty="0">
                <a:solidFill>
                  <a:srgbClr val="FFFFFF"/>
                </a:solidFill>
                <a:latin typeface="Calibri" panose="020F0502020204030204" pitchFamily="34" charset="0"/>
              </a:rPr>
              <a:t> </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Augustine, “Advice to Marcellinus on the Punishment of Donatists,” AD 412; Tr. J. G. Cunningham, Letters of Augustine, II, 169ff. In Stevenson, Creeds, Councils, and Controversies, 213. </a:t>
            </a:r>
          </a:p>
        </p:txBody>
      </p:sp>
      <p:pic>
        <p:nvPicPr>
          <p:cNvPr id="4" name="Picture 3">
            <a:extLst>
              <a:ext uri="{FF2B5EF4-FFF2-40B4-BE49-F238E27FC236}">
                <a16:creationId xmlns:a16="http://schemas.microsoft.com/office/drawing/2014/main" id="{02F10E32-DF94-4985-9D17-80DBDD1B09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53289" y="4708742"/>
            <a:ext cx="1637423" cy="1996857"/>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1243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438400" y="1752600"/>
            <a:ext cx="6477000" cy="2895600"/>
          </a:xfrm>
        </p:spPr>
        <p:txBody>
          <a:bodyPr anchor="t"/>
          <a:lstStyle/>
          <a:p>
            <a:pPr algn="just" eaLnBrk="1" hangingPunct="1">
              <a:lnSpc>
                <a:spcPct val="100000"/>
              </a:lnSpc>
            </a:pPr>
            <a:r>
              <a:rPr lang="en-US" sz="3200" b="0" dirty="0">
                <a:solidFill>
                  <a:schemeClr val="tx1"/>
                </a:solidFill>
                <a:effectLst>
                  <a:outerShdw blurRad="38100" dist="38100" dir="2700000" algn="tl">
                    <a:srgbClr val="000000">
                      <a:alpha val="43137"/>
                    </a:srgbClr>
                  </a:outerShdw>
                </a:effectLst>
              </a:rPr>
              <a:t>“Augustine is so wholly with me, that if I wished to write a confession of my faith, I could do so with all fullness and satisfaction to myself out of his writings.”</a:t>
            </a:r>
            <a:endParaRPr lang="en-US" altLang="en-US" sz="32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641781" y="228600"/>
            <a:ext cx="7860438" cy="12954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John Calvin, “A Treatise on the Eternal Predestination of God,” in </a:t>
            </a:r>
            <a:r>
              <a:rPr lang="en-US" sz="1600" i="1" dirty="0">
                <a:effectLst>
                  <a:outerShdw blurRad="38100" dist="38100" dir="2700000" algn="tl">
                    <a:srgbClr val="000000">
                      <a:alpha val="43137"/>
                    </a:srgbClr>
                  </a:outerShdw>
                </a:effectLst>
              </a:rPr>
              <a:t>John Calvin, Calvin’s Calvinism</a:t>
            </a:r>
            <a:r>
              <a:rPr lang="en-US" sz="1600" dirty="0">
                <a:effectLst>
                  <a:outerShdw blurRad="38100" dist="38100" dir="2700000" algn="tl">
                    <a:srgbClr val="000000">
                      <a:alpha val="43137"/>
                    </a:srgbClr>
                  </a:outerShdw>
                </a:effectLst>
              </a:rPr>
              <a:t>, trans. Henry Cole (Grandville, MI: Reformed Free Publishing Association, 1987), 38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162" y="19050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54B12DB1-A694-407B-B1DF-28976F7CE6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2176" y="3962400"/>
            <a:ext cx="2249424" cy="27432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0673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98AE52C-8C23-4E92-BEAA-1E8A5D57C9FF}"/>
              </a:ext>
            </a:extLst>
          </p:cNvPr>
          <p:cNvSpPr txBox="1">
            <a:spLocks noChangeArrowheads="1"/>
          </p:cNvSpPr>
          <p:nvPr/>
        </p:nvSpPr>
        <p:spPr>
          <a:xfrm>
            <a:off x="2514599" y="1447800"/>
            <a:ext cx="6477001" cy="28956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200" b="0" kern="0" dirty="0">
                <a:solidFill>
                  <a:schemeClr val="tx1"/>
                </a:solidFill>
                <a:effectLst>
                  <a:outerShdw blurRad="38100" dist="38100" dir="2700000" algn="tl">
                    <a:srgbClr val="000000">
                      <a:alpha val="43137"/>
                    </a:srgbClr>
                  </a:outerShdw>
                </a:effectLst>
              </a:rPr>
              <a:t>Here, Calvin sought to reconstruct a society through the imposition of the Mosaic Law, “which he tried to imitate as much as possible in his new Christian republic in Geneva.”</a:t>
            </a:r>
            <a:endParaRPr lang="en-US" altLang="en-US" sz="3200" b="0"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EA686540-2B09-48B9-9533-BA11722B8999}"/>
              </a:ext>
            </a:extLst>
          </p:cNvPr>
          <p:cNvSpPr txBox="1">
            <a:spLocks noChangeArrowheads="1"/>
          </p:cNvSpPr>
          <p:nvPr/>
        </p:nvSpPr>
        <p:spPr>
          <a:xfrm>
            <a:off x="1600200" y="228600"/>
            <a:ext cx="5943600" cy="11430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Encyclopedia Judaica (Jerusalem: </a:t>
            </a:r>
            <a:r>
              <a:rPr lang="en-US" sz="1600" kern="0" dirty="0" err="1">
                <a:effectLst>
                  <a:outerShdw blurRad="38100" dist="38100" dir="2700000" algn="tl">
                    <a:srgbClr val="000000">
                      <a:alpha val="43137"/>
                    </a:srgbClr>
                  </a:outerShdw>
                </a:effectLst>
              </a:rPr>
              <a:t>Keter</a:t>
            </a:r>
            <a:r>
              <a:rPr lang="en-US" sz="1600" kern="0" dirty="0">
                <a:effectLst>
                  <a:outerShdw blurRad="38100" dist="38100" dir="2700000" algn="tl">
                    <a:srgbClr val="000000">
                      <a:alpha val="43137"/>
                    </a:srgbClr>
                  </a:outerShdw>
                </a:effectLst>
              </a:rPr>
              <a:t> Publishing, 1971), 66.</a:t>
            </a:r>
          </a:p>
        </p:txBody>
      </p:sp>
      <p:pic>
        <p:nvPicPr>
          <p:cNvPr id="8" name="Picture 7">
            <a:extLst>
              <a:ext uri="{FF2B5EF4-FFF2-40B4-BE49-F238E27FC236}">
                <a16:creationId xmlns:a16="http://schemas.microsoft.com/office/drawing/2014/main" id="{6A8C28A5-B3F9-417B-83D6-01B61458AC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162" y="16002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0C59278E-D409-4B0F-8B5C-CFB39221D6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2176" y="3962400"/>
            <a:ext cx="2249424" cy="27432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47658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6874510-3000-4B6A-8D64-0FBF5E2B788B}"/>
              </a:ext>
            </a:extLst>
          </p:cNvPr>
          <p:cNvSpPr txBox="1">
            <a:spLocks noChangeArrowheads="1"/>
          </p:cNvSpPr>
          <p:nvPr/>
        </p:nvSpPr>
        <p:spPr>
          <a:xfrm>
            <a:off x="152401" y="1600200"/>
            <a:ext cx="8839200" cy="43434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800" b="0" kern="0">
                <a:solidFill>
                  <a:schemeClr val="tx1"/>
                </a:solidFill>
                <a:effectLst>
                  <a:outerShdw blurRad="38100" dist="38100" dir="2700000" algn="tl">
                    <a:srgbClr val="000000">
                      <a:alpha val="43137"/>
                    </a:srgbClr>
                  </a:outerShdw>
                </a:effectLst>
              </a:rPr>
              <a:t>“A measure of legalism became apparent in Geneva, as the consistory put the lives of church members under continuous review and applied discipline to offenders. Church attendance was compulsory. Eating fish on Fridays was forbidden, as were attendance at theaters, dancing, cardplaying, and criticism of pastors. All heretical teaching was deemed subversive and subject to penalties under criminal law. Flagrant infractions could lead to banishment, imprisonment, and in extreme cases death. Judicial torture was common procedure.”</a:t>
            </a:r>
            <a:endParaRPr lang="en-US" altLang="en-US" sz="2800" b="0" kern="0" dirty="0">
              <a:solidFill>
                <a:schemeClr val="tx1"/>
              </a:solidFill>
              <a:effectLst>
                <a:outerShdw blurRad="38100" dist="38100" dir="2700000" algn="tl">
                  <a:srgbClr val="000000">
                    <a:alpha val="43137"/>
                  </a:srgbClr>
                </a:outerShdw>
              </a:effectLst>
            </a:endParaRPr>
          </a:p>
        </p:txBody>
      </p:sp>
      <p:sp>
        <p:nvSpPr>
          <p:cNvPr id="9" name="Rectangle 3">
            <a:extLst>
              <a:ext uri="{FF2B5EF4-FFF2-40B4-BE49-F238E27FC236}">
                <a16:creationId xmlns:a16="http://schemas.microsoft.com/office/drawing/2014/main" id="{1D9B0F19-B71A-4A7B-A721-CA1F1C1780F1}"/>
              </a:ext>
            </a:extLst>
          </p:cNvPr>
          <p:cNvSpPr txBox="1">
            <a:spLocks noChangeArrowheads="1"/>
          </p:cNvSpPr>
          <p:nvPr/>
        </p:nvSpPr>
        <p:spPr>
          <a:xfrm>
            <a:off x="1600200" y="228600"/>
            <a:ext cx="5943600" cy="12954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James Edward McGoldrick, "Introducing John Calvin: The Reformer's Preparation," Reformation and Revival 10, no. 4 (2001): 21.</a:t>
            </a:r>
          </a:p>
        </p:txBody>
      </p:sp>
      <p:pic>
        <p:nvPicPr>
          <p:cNvPr id="10" name="Picture 9">
            <a:extLst>
              <a:ext uri="{FF2B5EF4-FFF2-40B4-BE49-F238E27FC236}">
                <a16:creationId xmlns:a16="http://schemas.microsoft.com/office/drawing/2014/main" id="{D986DA3A-C51A-489B-B6AC-7841488825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1" y="152400"/>
            <a:ext cx="958418" cy="1371600"/>
          </a:xfrm>
          <a:prstGeom prst="rect">
            <a:avLst/>
          </a:prstGeom>
        </p:spPr>
      </p:pic>
    </p:spTree>
    <p:extLst>
      <p:ext uri="{BB962C8B-B14F-4D97-AF65-F5344CB8AC3E}">
        <p14:creationId xmlns:p14="http://schemas.microsoft.com/office/powerpoint/2010/main" val="3148918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514600" y="1752600"/>
            <a:ext cx="6324600" cy="2895600"/>
          </a:xfrm>
        </p:spPr>
        <p:txBody>
          <a:bodyPr anchor="t"/>
          <a:lstStyle/>
          <a:p>
            <a:pPr algn="just" eaLnBrk="1" hangingPunct="1">
              <a:lnSpc>
                <a:spcPct val="100000"/>
              </a:lnSpc>
            </a:pPr>
            <a:r>
              <a:rPr lang="en-US" sz="3600" b="0" dirty="0">
                <a:solidFill>
                  <a:schemeClr val="tx1"/>
                </a:solidFill>
                <a:effectLst>
                  <a:outerShdw blurRad="38100" dist="38100" dir="2700000" algn="tl">
                    <a:srgbClr val="000000">
                      <a:alpha val="43137"/>
                    </a:srgbClr>
                  </a:outerShdw>
                </a:effectLst>
              </a:rPr>
              <a:t>The Encyclopaedia Judaica refers to Calvin’s “despotic theocratic regime in Geneva.”</a:t>
            </a:r>
            <a:endParaRPr lang="en-US" altLang="en-US" sz="36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228600"/>
            <a:ext cx="59436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“Calvin, John,” in Encyclopaedia Judaica, Vol. 5, 67. </a:t>
            </a:r>
          </a:p>
        </p:txBody>
      </p:sp>
      <p:pic>
        <p:nvPicPr>
          <p:cNvPr id="5" name="Picture 4">
            <a:extLst>
              <a:ext uri="{FF2B5EF4-FFF2-40B4-BE49-F238E27FC236}">
                <a16:creationId xmlns:a16="http://schemas.microsoft.com/office/drawing/2014/main" id="{B2B59FAF-4900-4803-8AFC-AA7D26BDCB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162" y="19050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4032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3189414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590800" y="1752600"/>
            <a:ext cx="6400800" cy="2895600"/>
          </a:xfrm>
        </p:spPr>
        <p:txBody>
          <a:bodyPr anchor="t"/>
          <a:lstStyle/>
          <a:p>
            <a:pPr algn="just" eaLnBrk="1" hangingPunct="1">
              <a:lnSpc>
                <a:spcPct val="100000"/>
              </a:lnSpc>
            </a:pPr>
            <a:r>
              <a:rPr lang="en-US" sz="3600" b="0" dirty="0">
                <a:solidFill>
                  <a:schemeClr val="tx1"/>
                </a:solidFill>
                <a:effectLst>
                  <a:outerShdw blurRad="38100" dist="38100" dir="2700000" algn="tl">
                    <a:srgbClr val="000000">
                      <a:alpha val="43137"/>
                    </a:srgbClr>
                  </a:outerShdw>
                </a:effectLst>
              </a:rPr>
              <a:t>“The execution of Servetus is the greatest blot on Calvin’s life” and reveals “that vindictive streak which sometimes disgraced the character of the Reformer.”</a:t>
            </a:r>
            <a:endParaRPr lang="en-US" altLang="en-US" sz="36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827007" y="228600"/>
            <a:ext cx="7489987"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Lewis Lupton, </a:t>
            </a:r>
            <a:r>
              <a:rPr lang="en-US" sz="1600" i="1" dirty="0">
                <a:effectLst>
                  <a:outerShdw blurRad="38100" dist="38100" dir="2700000" algn="tl">
                    <a:srgbClr val="000000">
                      <a:alpha val="43137"/>
                    </a:srgbClr>
                  </a:outerShdw>
                </a:effectLst>
              </a:rPr>
              <a:t>A History of the Geneva Bible</a:t>
            </a:r>
            <a:r>
              <a:rPr lang="en-US" sz="1600" dirty="0">
                <a:effectLst>
                  <a:outerShdw blurRad="38100" dist="38100" dir="2700000" algn="tl">
                    <a:srgbClr val="000000">
                      <a:alpha val="43137"/>
                    </a:srgbClr>
                  </a:outerShdw>
                </a:effectLst>
              </a:rPr>
              <a:t>, Vol. 2 (London: Olive Tree, 1969), 23–24. </a:t>
            </a:r>
          </a:p>
        </p:txBody>
      </p:sp>
      <p:pic>
        <p:nvPicPr>
          <p:cNvPr id="5" name="Picture 4">
            <a:extLst>
              <a:ext uri="{FF2B5EF4-FFF2-40B4-BE49-F238E27FC236}">
                <a16:creationId xmlns:a16="http://schemas.microsoft.com/office/drawing/2014/main" id="{59180862-AFB5-4BD6-83C1-9E2AA17DC5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162" y="19050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27367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b="1" u="sng" dirty="0">
                <a:solidFill>
                  <a:srgbClr val="FFFFCC"/>
                </a:solidFill>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FAFCE178-30E3-4791-8883-67814D7236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CBAEE0F0-0CA6-41C5-9A12-F61C180AAE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609163089"/>
      </p:ext>
    </p:extLst>
  </p:cSld>
  <p:clrMapOvr>
    <a:masterClrMapping/>
  </p:clrMapOvr>
  <p:transition>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Excommunication (1521)</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“Of the Jews and Their Lies” (1543)</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Several sermons in </a:t>
            </a:r>
            <a:r>
              <a:rPr lang="en-US" dirty="0" err="1">
                <a:effectLst>
                  <a:outerShdw blurRad="38100" dist="38100" dir="2700000" algn="tl">
                    <a:srgbClr val="000000">
                      <a:alpha val="43137"/>
                    </a:srgbClr>
                  </a:outerShdw>
                </a:effectLst>
              </a:rPr>
              <a:t>Eisleben</a:t>
            </a:r>
            <a:r>
              <a:rPr lang="en-US" dirty="0">
                <a:effectLst>
                  <a:outerShdw blurRad="38100" dist="38100" dir="2700000" algn="tl">
                    <a:srgbClr val="000000">
                      <a:alpha val="43137"/>
                    </a:srgbClr>
                  </a:outerShdw>
                </a:effectLst>
              </a:rPr>
              <a:t> (1546)</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0BF6AD88-A22E-44FB-883F-D6ABD463E4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B948AC42-E77C-41D6-9840-9F8C13EA8B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4379706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b="1" u="sng" dirty="0">
                <a:solidFill>
                  <a:srgbClr val="FFFFCC"/>
                </a:solidFill>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Excommunication (1521)</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“Of the Jews and Their Lies” (1543)</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Several sermons in </a:t>
            </a:r>
            <a:r>
              <a:rPr lang="en-US" dirty="0" err="1">
                <a:effectLst>
                  <a:outerShdw blurRad="38100" dist="38100" dir="2700000" algn="tl">
                    <a:srgbClr val="000000">
                      <a:alpha val="43137"/>
                    </a:srgbClr>
                  </a:outerShdw>
                </a:effectLst>
              </a:rPr>
              <a:t>Eisleben</a:t>
            </a:r>
            <a:r>
              <a:rPr lang="en-US" dirty="0">
                <a:effectLst>
                  <a:outerShdw blurRad="38100" dist="38100" dir="2700000" algn="tl">
                    <a:srgbClr val="000000">
                      <a:alpha val="43137"/>
                    </a:srgbClr>
                  </a:outerShdw>
                </a:effectLst>
              </a:rPr>
              <a:t> (1546)</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268784A5-DB9F-4D05-92CD-5DE0F15DBE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683973D2-992E-480B-A741-BF69249B02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5244380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b="1" u="sng" dirty="0">
                <a:solidFill>
                  <a:srgbClr val="FFFFCC"/>
                </a:solidFill>
                <a:effectLst>
                  <a:outerShdw blurRad="38100" dist="38100" dir="2700000" algn="tl">
                    <a:srgbClr val="000000">
                      <a:alpha val="43137"/>
                    </a:srgbClr>
                  </a:outerShdw>
                </a:effectLst>
              </a:rPr>
              <a:t>Excommunication (1521)</a:t>
            </a:r>
            <a:endParaRPr lang="en-US" sz="2800" b="1" u="sng" dirty="0">
              <a:solidFill>
                <a:srgbClr val="FFFFCC"/>
              </a:solidFill>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“Of the Jews and Their Lies” (1543)</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Several sermons in </a:t>
            </a:r>
            <a:r>
              <a:rPr lang="en-US" dirty="0" err="1">
                <a:effectLst>
                  <a:outerShdw blurRad="38100" dist="38100" dir="2700000" algn="tl">
                    <a:srgbClr val="000000">
                      <a:alpha val="43137"/>
                    </a:srgbClr>
                  </a:outerShdw>
                </a:effectLst>
              </a:rPr>
              <a:t>Eisleben</a:t>
            </a:r>
            <a:r>
              <a:rPr lang="en-US" dirty="0">
                <a:effectLst>
                  <a:outerShdw blurRad="38100" dist="38100" dir="2700000" algn="tl">
                    <a:srgbClr val="000000">
                      <a:alpha val="43137"/>
                    </a:srgbClr>
                  </a:outerShdw>
                </a:effectLst>
              </a:rPr>
              <a:t> (1546)</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2047E09E-20B0-40F8-B079-5F73E19052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BA7CDC26-9042-4845-95A1-7D66AF02C0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4357287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Excommunication (1521)</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b="1" u="sng" dirty="0">
                <a:solidFill>
                  <a:srgbClr val="FFFFCC"/>
                </a:solidFill>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“Of the Jews and Their Lies” (1543)</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Several sermons in </a:t>
            </a:r>
            <a:r>
              <a:rPr lang="en-US" dirty="0" err="1">
                <a:effectLst>
                  <a:outerShdw blurRad="38100" dist="38100" dir="2700000" algn="tl">
                    <a:srgbClr val="000000">
                      <a:alpha val="43137"/>
                    </a:srgbClr>
                  </a:outerShdw>
                </a:effectLst>
              </a:rPr>
              <a:t>Eisleben</a:t>
            </a:r>
            <a:r>
              <a:rPr lang="en-US" dirty="0">
                <a:effectLst>
                  <a:outerShdw blurRad="38100" dist="38100" dir="2700000" algn="tl">
                    <a:srgbClr val="000000">
                      <a:alpha val="43137"/>
                    </a:srgbClr>
                  </a:outerShdw>
                </a:effectLst>
              </a:rPr>
              <a:t> (1546)</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7745DE5C-1C6D-4AD7-AC93-FDCAF8934B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8E5B7510-812E-4ED7-8944-E3F4D8E5E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367165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5F90ADF-0FC4-4F74-B4B0-30E44A67A5CD}"/>
              </a:ext>
            </a:extLst>
          </p:cNvPr>
          <p:cNvSpPr txBox="1">
            <a:spLocks noChangeArrowheads="1"/>
          </p:cNvSpPr>
          <p:nvPr/>
        </p:nvSpPr>
        <p:spPr bwMode="auto">
          <a:xfrm>
            <a:off x="190500" y="1409700"/>
            <a:ext cx="8763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2800" b="0" kern="0" dirty="0">
                <a:solidFill>
                  <a:schemeClr val="tx1"/>
                </a:solidFill>
                <a:effectLst>
                  <a:outerShdw blurRad="38100" dist="38100" dir="2700000" algn="tl">
                    <a:srgbClr val="000000">
                      <a:alpha val="43137"/>
                    </a:srgbClr>
                  </a:outerShdw>
                </a:effectLst>
                <a:cs typeface="Calibri" panose="020F0502020204030204" pitchFamily="34" charset="0"/>
              </a:rPr>
              <a:t>“</a:t>
            </a:r>
            <a:r>
              <a:rPr lang="en-US" sz="2800" b="0" dirty="0">
                <a:solidFill>
                  <a:schemeClr val="tx1"/>
                </a:solidFill>
                <a:cs typeface="Calibri" panose="020F0502020204030204" pitchFamily="34" charset="0"/>
              </a:rPr>
              <a:t>If I had been a Jew and had seen such dolts and blockheads govern and teach the Christian faith, I would sooner have become a hog than a Christian. They have dealt with the Jews as if they were dogs rather than human beings; they have done little else than deride them and seize their property. When they baptize them they show them nothing of Christian doctrine or life, but only subject them to </a:t>
            </a:r>
            <a:r>
              <a:rPr lang="en-US" sz="2800" b="0" dirty="0" err="1">
                <a:solidFill>
                  <a:schemeClr val="tx1"/>
                </a:solidFill>
                <a:cs typeface="Calibri" panose="020F0502020204030204" pitchFamily="34" charset="0"/>
              </a:rPr>
              <a:t>popishness</a:t>
            </a:r>
            <a:r>
              <a:rPr lang="en-US" sz="2800" b="0" dirty="0">
                <a:solidFill>
                  <a:schemeClr val="tx1"/>
                </a:solidFill>
                <a:cs typeface="Calibri" panose="020F0502020204030204" pitchFamily="34" charset="0"/>
              </a:rPr>
              <a:t> and </a:t>
            </a:r>
            <a:r>
              <a:rPr lang="en-US" sz="2800" b="0" dirty="0" err="1">
                <a:solidFill>
                  <a:schemeClr val="tx1"/>
                </a:solidFill>
                <a:cs typeface="Calibri" panose="020F0502020204030204" pitchFamily="34" charset="0"/>
              </a:rPr>
              <a:t>monkery</a:t>
            </a:r>
            <a:r>
              <a:rPr lang="en-US" sz="2800" b="0" dirty="0">
                <a:solidFill>
                  <a:schemeClr val="tx1"/>
                </a:solidFill>
                <a:cs typeface="Calibri" panose="020F0502020204030204" pitchFamily="34" charset="0"/>
              </a:rPr>
              <a:t>…If the apostles, who also were Jews, had dealt with us Gentiles as we Gentiles deal with the Jews, there would never have been a Christian among the Gentiles…</a:t>
            </a:r>
            <a:r>
              <a:rPr lang="en-US" sz="2800" b="0" kern="0" dirty="0">
                <a:solidFill>
                  <a:schemeClr val="tx1"/>
                </a:solidFill>
                <a:effectLst>
                  <a:outerShdw blurRad="38100" dist="38100" dir="2700000" algn="tl">
                    <a:srgbClr val="000000">
                      <a:alpha val="43137"/>
                    </a:srgbClr>
                  </a:outerShdw>
                </a:effectLst>
                <a:cs typeface="Calibri" panose="020F0502020204030204" pitchFamily="34" charset="0"/>
              </a:rPr>
              <a:t>."</a:t>
            </a:r>
            <a:endParaRPr lang="en-US" altLang="en-US" sz="2800" b="0" kern="0" dirty="0">
              <a:solidFill>
                <a:schemeClr val="tx1"/>
              </a:solidFill>
              <a:cs typeface="Calibri" panose="020F0502020204030204" pitchFamily="34" charset="0"/>
            </a:endParaRPr>
          </a:p>
        </p:txBody>
      </p:sp>
      <p:sp>
        <p:nvSpPr>
          <p:cNvPr id="11" name="Rectangle 3">
            <a:extLst>
              <a:ext uri="{FF2B5EF4-FFF2-40B4-BE49-F238E27FC236}">
                <a16:creationId xmlns:a16="http://schemas.microsoft.com/office/drawing/2014/main" id="{FA3C69A1-F911-49D5-8954-E4B9E209CBCC}"/>
              </a:ext>
            </a:extLst>
          </p:cNvPr>
          <p:cNvSpPr txBox="1">
            <a:spLocks noChangeArrowheads="1"/>
          </p:cNvSpPr>
          <p:nvPr/>
        </p:nvSpPr>
        <p:spPr bwMode="auto">
          <a:xfrm>
            <a:off x="2057400" y="228600"/>
            <a:ext cx="502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i="1" kern="0" dirty="0"/>
              <a:t>Jesus Was Born a Jew</a:t>
            </a:r>
            <a:r>
              <a:rPr lang="en-US" sz="1600" kern="0" dirty="0"/>
              <a:t> (1523).</a:t>
            </a:r>
          </a:p>
        </p:txBody>
      </p:sp>
      <p:pic>
        <p:nvPicPr>
          <p:cNvPr id="12" name="Picture 11">
            <a:extLst>
              <a:ext uri="{FF2B5EF4-FFF2-40B4-BE49-F238E27FC236}">
                <a16:creationId xmlns:a16="http://schemas.microsoft.com/office/drawing/2014/main" id="{6794239E-3396-4DE0-A91E-1E5598B106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28600"/>
            <a:ext cx="1005840" cy="100584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5841326"/>
      </p:ext>
    </p:extLst>
  </p:cSld>
  <p:clrMapOvr>
    <a:masterClrMapping/>
  </p:clrMapOvr>
  <p:transition>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5F90ADF-0FC4-4F74-B4B0-30E44A67A5CD}"/>
              </a:ext>
            </a:extLst>
          </p:cNvPr>
          <p:cNvSpPr txBox="1">
            <a:spLocks noChangeArrowheads="1"/>
          </p:cNvSpPr>
          <p:nvPr/>
        </p:nvSpPr>
        <p:spPr bwMode="auto">
          <a:xfrm>
            <a:off x="190500" y="1409700"/>
            <a:ext cx="8763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2700" b="0" kern="0" dirty="0">
                <a:solidFill>
                  <a:schemeClr val="tx1"/>
                </a:solidFill>
                <a:effectLst>
                  <a:outerShdw blurRad="38100" dist="38100" dir="2700000" algn="tl">
                    <a:srgbClr val="000000">
                      <a:alpha val="43137"/>
                    </a:srgbClr>
                  </a:outerShdw>
                </a:effectLst>
                <a:cs typeface="Calibri" panose="020F0502020204030204" pitchFamily="34" charset="0"/>
              </a:rPr>
              <a:t>“When we are inclined to boast of our position we should remember that we are but Gentiles, while the Jews are of the lineage of Christ. We are aliens and in-laws; they are blood relatives, cousins, and brothers of our Lord. Therefore, if one is to boast of flesh and blood, the Jews are actually nearer to Christ than we are…If we really want to help them, we must be guided in our dealings with them not by papal law but by the law of Christian love. We must receive them cordially, and permit them to trade and work with us, that they may have occasion and opportunity to associate with us, hear our Christian teaching, and witness our Christian life. If some of them should prove stiff-necked, what of it? After all, we ourselves are not all good Christians either."</a:t>
            </a:r>
            <a:endParaRPr lang="en-US" altLang="en-US" sz="2700" b="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1" name="Rectangle 3">
            <a:extLst>
              <a:ext uri="{FF2B5EF4-FFF2-40B4-BE49-F238E27FC236}">
                <a16:creationId xmlns:a16="http://schemas.microsoft.com/office/drawing/2014/main" id="{FA3C69A1-F911-49D5-8954-E4B9E209CBCC}"/>
              </a:ext>
            </a:extLst>
          </p:cNvPr>
          <p:cNvSpPr txBox="1">
            <a:spLocks noChangeArrowheads="1"/>
          </p:cNvSpPr>
          <p:nvPr/>
        </p:nvSpPr>
        <p:spPr bwMode="auto">
          <a:xfrm>
            <a:off x="2057400" y="228600"/>
            <a:ext cx="502920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spcBef>
                <a:spcPts val="0"/>
              </a:spcBef>
              <a:buNone/>
              <a:defRPr/>
            </a:pPr>
            <a:r>
              <a:rPr lang="en-US" sz="1600" i="1" kern="0" dirty="0"/>
              <a:t>Jesus Was Born a Jew</a:t>
            </a:r>
            <a:r>
              <a:rPr lang="en-US" sz="1600" kern="0" dirty="0"/>
              <a:t> (1523).</a:t>
            </a:r>
          </a:p>
        </p:txBody>
      </p:sp>
      <p:pic>
        <p:nvPicPr>
          <p:cNvPr id="5" name="Picture 4">
            <a:extLst>
              <a:ext uri="{FF2B5EF4-FFF2-40B4-BE49-F238E27FC236}">
                <a16:creationId xmlns:a16="http://schemas.microsoft.com/office/drawing/2014/main" id="{B718E35B-9840-4DCC-9D06-6E50224C15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28600"/>
            <a:ext cx="1005840" cy="100584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1734301"/>
      </p:ext>
    </p:extLst>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Excommunication (1521)</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b="1" u="sng" dirty="0">
                <a:solidFill>
                  <a:srgbClr val="FFFFCC"/>
                </a:solidFill>
                <a:effectLst>
                  <a:outerShdw blurRad="38100" dist="38100" dir="2700000" algn="tl">
                    <a:srgbClr val="000000">
                      <a:alpha val="43137"/>
                    </a:srgbClr>
                  </a:outerShdw>
                </a:effectLst>
              </a:rPr>
              <a:t>“Of the Jews and Their Lies” (1543)</a:t>
            </a:r>
            <a:endParaRPr lang="en-US" sz="2800" b="1" u="sng" dirty="0">
              <a:solidFill>
                <a:srgbClr val="FFFFCC"/>
              </a:solidFill>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Several sermons in </a:t>
            </a:r>
            <a:r>
              <a:rPr lang="en-US" dirty="0" err="1">
                <a:effectLst>
                  <a:outerShdw blurRad="38100" dist="38100" dir="2700000" algn="tl">
                    <a:srgbClr val="000000">
                      <a:alpha val="43137"/>
                    </a:srgbClr>
                  </a:outerShdw>
                </a:effectLst>
              </a:rPr>
              <a:t>Eisleben</a:t>
            </a:r>
            <a:r>
              <a:rPr lang="en-US" dirty="0">
                <a:effectLst>
                  <a:outerShdw blurRad="38100" dist="38100" dir="2700000" algn="tl">
                    <a:srgbClr val="000000">
                      <a:alpha val="43137"/>
                    </a:srgbClr>
                  </a:outerShdw>
                </a:effectLst>
              </a:rPr>
              <a:t> (1546)</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B118E9A-9EC4-42F8-9845-6768F345F1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46080E0B-AE17-49B2-B10B-236F9BCA75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7405973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algn="ctr" eaLnBrk="1" hangingPunct="1"/>
            <a:r>
              <a:rPr lang="en-US" sz="4000" b="0" dirty="0">
                <a:solidFill>
                  <a:srgbClr val="00FFFF"/>
                </a:solidFill>
                <a:effectLst>
                  <a:outerShdw blurRad="38100" dist="38100" dir="2700000" algn="tl">
                    <a:srgbClr val="000000">
                      <a:alpha val="43137"/>
                    </a:srgbClr>
                  </a:outerShdw>
                </a:effectLst>
              </a:rPr>
              <a:t>Christian Anti-Semitism</a:t>
            </a:r>
          </a:p>
        </p:txBody>
      </p:sp>
      <p:sp>
        <p:nvSpPr>
          <p:cNvPr id="4099" name="Rectangle 3"/>
          <p:cNvSpPr>
            <a:spLocks noGrp="1" noChangeArrowheads="1"/>
          </p:cNvSpPr>
          <p:nvPr>
            <p:ph type="body" idx="1"/>
          </p:nvPr>
        </p:nvSpPr>
        <p:spPr>
          <a:xfrm>
            <a:off x="457200" y="1600200"/>
            <a:ext cx="8229600" cy="3505200"/>
          </a:xfrm>
        </p:spPr>
        <p:txBody>
          <a:bodyPr/>
          <a:lstStyle/>
          <a:p>
            <a:pPr marL="0" lvl="1" indent="0" algn="just" eaLnBrk="1" hangingPunct="1">
              <a:buFontTx/>
              <a:buNone/>
            </a:pPr>
            <a:r>
              <a:rPr lang="en-US" sz="3600" dirty="0">
                <a:effectLst>
                  <a:outerShdw blurRad="38100" dist="38100" dir="2700000" algn="tl">
                    <a:srgbClr val="000000">
                      <a:alpha val="43137"/>
                    </a:srgbClr>
                  </a:outerShdw>
                </a:effectLst>
              </a:rPr>
              <a:t>“First, their synagogues should be set on fire…Secondly, their homes should likewise be broken down and destroyed… Thirdly, they should be deprived of their prayer books and </a:t>
            </a:r>
            <a:r>
              <a:rPr lang="en-US" sz="3600" dirty="0" err="1">
                <a:effectLst>
                  <a:outerShdw blurRad="38100" dist="38100" dir="2700000" algn="tl">
                    <a:srgbClr val="000000">
                      <a:alpha val="43137"/>
                    </a:srgbClr>
                  </a:outerShdw>
                </a:effectLst>
              </a:rPr>
              <a:t>Talmuds</a:t>
            </a:r>
            <a:r>
              <a:rPr lang="en-US" sz="3600" dirty="0">
                <a:effectLst>
                  <a:outerShdw blurRad="38100" dist="38100" dir="2700000" algn="tl">
                    <a:srgbClr val="000000">
                      <a:alpha val="43137"/>
                    </a:srgbClr>
                  </a:outerShdw>
                </a:effectLst>
              </a:rPr>
              <a: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p:spPr>
      </p:pic>
    </p:spTree>
    <p:extLst>
      <p:ext uri="{BB962C8B-B14F-4D97-AF65-F5344CB8AC3E}">
        <p14:creationId xmlns:p14="http://schemas.microsoft.com/office/powerpoint/2010/main" val="346394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10DB1674-9644-4C5C-BFBD-A03915C450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40CF83F5-4065-4FF4-A834-D68EA1E0EE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29635782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algn="ctr" eaLnBrk="1" hangingPunct="1"/>
            <a:r>
              <a:rPr lang="en-US" sz="4000" b="0" dirty="0">
                <a:solidFill>
                  <a:srgbClr val="00FFFF"/>
                </a:solidFill>
                <a:effectLst>
                  <a:outerShdw blurRad="38100" dist="38100" dir="2700000" algn="tl">
                    <a:srgbClr val="000000">
                      <a:alpha val="43137"/>
                    </a:srgbClr>
                  </a:outerShdw>
                </a:effectLst>
              </a:rPr>
              <a:t>Christian Anti-Semitism</a:t>
            </a:r>
          </a:p>
        </p:txBody>
      </p:sp>
      <p:sp>
        <p:nvSpPr>
          <p:cNvPr id="4099" name="Rectangle 3"/>
          <p:cNvSpPr>
            <a:spLocks noGrp="1" noChangeArrowheads="1"/>
          </p:cNvSpPr>
          <p:nvPr>
            <p:ph type="body" idx="1"/>
          </p:nvPr>
        </p:nvSpPr>
        <p:spPr>
          <a:xfrm>
            <a:off x="495300" y="1600200"/>
            <a:ext cx="8153400" cy="3505200"/>
          </a:xfrm>
        </p:spPr>
        <p:txBody>
          <a:bodyPr/>
          <a:lstStyle/>
          <a:p>
            <a:pPr marL="0" lvl="1" indent="0" algn="just" eaLnBrk="1" hangingPunct="1">
              <a:buNone/>
            </a:pPr>
            <a:r>
              <a:rPr lang="en-US" sz="3600" dirty="0">
                <a:effectLst>
                  <a:outerShdw blurRad="38100" dist="38100" dir="2700000" algn="tl">
                    <a:srgbClr val="000000">
                      <a:alpha val="43137"/>
                    </a:srgbClr>
                  </a:outerShdw>
                </a:effectLst>
              </a:rPr>
              <a:t>“…Fourthly, their rabbis must be forbidden under threat of death to teach any more…  Fifthly, passport and traveling privileges should be absolutely forbidden to the Jews… Sixthly, they ought to be stopped from usury (charging interest on loans…”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p:spPr>
      </p:pic>
    </p:spTree>
    <p:extLst>
      <p:ext uri="{BB962C8B-B14F-4D97-AF65-F5344CB8AC3E}">
        <p14:creationId xmlns:p14="http://schemas.microsoft.com/office/powerpoint/2010/main" val="33373918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algn="ctr" eaLnBrk="1" hangingPunct="1"/>
            <a:r>
              <a:rPr lang="en-US" sz="4000" b="0" dirty="0">
                <a:solidFill>
                  <a:srgbClr val="00FFFF"/>
                </a:solidFill>
                <a:effectLst>
                  <a:outerShdw blurRad="38100" dist="38100" dir="2700000" algn="tl">
                    <a:srgbClr val="000000">
                      <a:alpha val="43137"/>
                    </a:srgbClr>
                  </a:outerShdw>
                </a:effectLst>
              </a:rPr>
              <a:t>Christian Anti-Semitism</a:t>
            </a:r>
          </a:p>
        </p:txBody>
      </p:sp>
      <p:sp>
        <p:nvSpPr>
          <p:cNvPr id="4099" name="Rectangle 3"/>
          <p:cNvSpPr>
            <a:spLocks noGrp="1" noChangeArrowheads="1"/>
          </p:cNvSpPr>
          <p:nvPr>
            <p:ph type="body" idx="1"/>
          </p:nvPr>
        </p:nvSpPr>
        <p:spPr>
          <a:xfrm>
            <a:off x="495300" y="1600200"/>
            <a:ext cx="8153400" cy="3505200"/>
          </a:xfrm>
        </p:spPr>
        <p:txBody>
          <a:bodyPr/>
          <a:lstStyle/>
          <a:p>
            <a:pPr marL="0" lvl="1" indent="0" algn="just" eaLnBrk="1" hangingPunct="1">
              <a:buNone/>
            </a:pPr>
            <a:r>
              <a:rPr lang="en-US" sz="3600" dirty="0">
                <a:effectLst>
                  <a:outerShdw blurRad="38100" dist="38100" dir="2700000" algn="tl">
                    <a:srgbClr val="000000">
                      <a:alpha val="43137"/>
                    </a:srgbClr>
                  </a:outerShdw>
                </a:effectLst>
              </a:rPr>
              <a:t>“Seventhly, let the young and strong Jews and Jewesses be given the flail, the ax, the hoe, the spade, the distaff, and spindle, and let the earn their bread by the sweat of their noses…We ought to drive the rascally lazy bones out of our system..</a:t>
            </a:r>
            <a:r>
              <a:rPr lang="en-US" sz="3600" dirty="0">
                <a:effectLst>
                  <a:outerShdw blurRad="38100" dist="38100" dir="2700000" algn="tl">
                    <a:srgbClr val="000000">
                      <a:alpha val="43137"/>
                    </a:srgbClr>
                  </a:outerShdw>
                </a:effectLst>
                <a:cs typeface="Calibri" panose="020F0502020204030204" pitchFamily="34" charset="0"/>
              </a:rPr>
              <a:t>.”</a:t>
            </a:r>
            <a:endParaRPr lang="en-US" sz="36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p:spPr>
      </p:pic>
    </p:spTree>
    <p:extLst>
      <p:ext uri="{BB962C8B-B14F-4D97-AF65-F5344CB8AC3E}">
        <p14:creationId xmlns:p14="http://schemas.microsoft.com/office/powerpoint/2010/main" val="30125758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algn="ctr" eaLnBrk="1" hangingPunct="1"/>
            <a:r>
              <a:rPr lang="en-US" sz="4000" b="0" dirty="0">
                <a:solidFill>
                  <a:srgbClr val="00FFFF"/>
                </a:solidFill>
                <a:effectLst>
                  <a:outerShdw blurRad="38100" dist="38100" dir="2700000" algn="tl">
                    <a:srgbClr val="000000">
                      <a:alpha val="43137"/>
                    </a:srgbClr>
                  </a:outerShdw>
                </a:effectLst>
              </a:rPr>
              <a:t>Christian Anti-Semitism</a:t>
            </a:r>
          </a:p>
        </p:txBody>
      </p:sp>
      <p:sp>
        <p:nvSpPr>
          <p:cNvPr id="4099" name="Rectangle 3"/>
          <p:cNvSpPr>
            <a:spLocks noGrp="1" noChangeArrowheads="1"/>
          </p:cNvSpPr>
          <p:nvPr>
            <p:ph type="body" idx="1"/>
          </p:nvPr>
        </p:nvSpPr>
        <p:spPr>
          <a:xfrm>
            <a:off x="495300" y="1600200"/>
            <a:ext cx="8153400" cy="3505200"/>
          </a:xfrm>
        </p:spPr>
        <p:txBody>
          <a:bodyPr/>
          <a:lstStyle/>
          <a:p>
            <a:pPr marL="0" lvl="1" indent="0" algn="just" eaLnBrk="1" hangingPunct="1">
              <a:buNone/>
            </a:pPr>
            <a:r>
              <a:rPr lang="en-US" sz="3600" dirty="0">
                <a:effectLst>
                  <a:outerShdw blurRad="38100" dist="38100" dir="2700000" algn="tl">
                    <a:srgbClr val="000000">
                      <a:alpha val="43137"/>
                    </a:srgbClr>
                  </a:outerShdw>
                </a:effectLst>
              </a:rPr>
              <a:t>“…Therefore away with them… To sum up, dear princes and nobles who have Jews in your domains, if this advice of mine does not suit you, then find a better one so that you and we may all be free of this insufferable devilish burden</a:t>
            </a:r>
            <a:r>
              <a:rPr lang="en-US" sz="3600" dirty="0">
                <a:effectLst>
                  <a:outerShdw blurRad="38100" dist="38100" dir="2700000" algn="tl">
                    <a:srgbClr val="000000">
                      <a:alpha val="43137"/>
                    </a:srgbClr>
                  </a:outerShdw>
                </a:effectLst>
                <a:cs typeface="Calibri" panose="020F0502020204030204" pitchFamily="34" charset="0"/>
              </a:rPr>
              <a:t>–the Jews.”</a:t>
            </a:r>
            <a:endParaRPr lang="en-US" sz="36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p:spPr>
      </p:pic>
      <p:sp>
        <p:nvSpPr>
          <p:cNvPr id="5" name="Text Box 4"/>
          <p:cNvSpPr txBox="1">
            <a:spLocks noChangeArrowheads="1"/>
          </p:cNvSpPr>
          <p:nvPr/>
        </p:nvSpPr>
        <p:spPr bwMode="auto">
          <a:xfrm>
            <a:off x="1562100" y="6059269"/>
            <a:ext cx="6019800" cy="646331"/>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Martin Luther, </a:t>
            </a:r>
            <a:r>
              <a:rPr lang="en-US" sz="1800" i="1" dirty="0">
                <a:effectLst>
                  <a:outerShdw blurRad="38100" dist="38100" dir="2700000" algn="tl">
                    <a:srgbClr val="000000">
                      <a:alpha val="43137"/>
                    </a:srgbClr>
                  </a:outerShdw>
                </a:effectLst>
                <a:latin typeface="Calibri" panose="020F0502020204030204" pitchFamily="34" charset="0"/>
              </a:rPr>
              <a:t>Concerning the Jews and Their Lies</a:t>
            </a:r>
            <a:r>
              <a:rPr lang="en-US" sz="1800" dirty="0">
                <a:effectLst>
                  <a:outerShdw blurRad="38100" dist="38100" dir="2700000" algn="tl">
                    <a:srgbClr val="000000">
                      <a:alpha val="43137"/>
                    </a:srgbClr>
                  </a:outerShdw>
                </a:effectLst>
                <a:latin typeface="Calibri" panose="020F0502020204030204" pitchFamily="34" charset="0"/>
              </a:rPr>
              <a:t>, cited in Michael Brown’s </a:t>
            </a:r>
            <a:r>
              <a:rPr lang="en-US" sz="1800" i="1" dirty="0">
                <a:effectLst>
                  <a:outerShdw blurRad="38100" dist="38100" dir="2700000" algn="tl">
                    <a:srgbClr val="000000">
                      <a:alpha val="43137"/>
                    </a:srgbClr>
                  </a:outerShdw>
                </a:effectLst>
                <a:latin typeface="Calibri" panose="020F0502020204030204" pitchFamily="34" charset="0"/>
              </a:rPr>
              <a:t>Our Hands Are Stained with Blood</a:t>
            </a:r>
            <a:r>
              <a:rPr lang="en-US" sz="1800" dirty="0">
                <a:effectLst>
                  <a:outerShdw blurRad="38100" dist="38100" dir="2700000" algn="tl">
                    <a:srgbClr val="000000">
                      <a:alpha val="43137"/>
                    </a:srgbClr>
                  </a:outerShdw>
                </a:effectLst>
                <a:latin typeface="Calibri" panose="020F0502020204030204" pitchFamily="34" charset="0"/>
              </a:rPr>
              <a:t>, pp. 14-15.</a:t>
            </a:r>
          </a:p>
        </p:txBody>
      </p:sp>
    </p:spTree>
    <p:extLst>
      <p:ext uri="{BB962C8B-B14F-4D97-AF65-F5344CB8AC3E}">
        <p14:creationId xmlns:p14="http://schemas.microsoft.com/office/powerpoint/2010/main" val="23953904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Excommunication (1521)</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“Of the Jews and Their Lies” (1543)</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b="1" u="sng" dirty="0">
                <a:solidFill>
                  <a:srgbClr val="FFFFCC"/>
                </a:solidFill>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Several sermons in </a:t>
            </a:r>
            <a:r>
              <a:rPr lang="en-US" dirty="0" err="1">
                <a:effectLst>
                  <a:outerShdw blurRad="38100" dist="38100" dir="2700000" algn="tl">
                    <a:srgbClr val="000000">
                      <a:alpha val="43137"/>
                    </a:srgbClr>
                  </a:outerShdw>
                </a:effectLst>
              </a:rPr>
              <a:t>Eisleben</a:t>
            </a:r>
            <a:r>
              <a:rPr lang="en-US" dirty="0">
                <a:effectLst>
                  <a:outerShdw blurRad="38100" dist="38100" dir="2700000" algn="tl">
                    <a:srgbClr val="000000">
                      <a:alpha val="43137"/>
                    </a:srgbClr>
                  </a:outerShdw>
                </a:effectLst>
              </a:rPr>
              <a:t> (1546)</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BB4B855B-C391-4BA7-82F0-423A9F81F7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D6CE436F-E8A7-4A30-BBCD-E3DD691138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0717035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Excommunication (1521)</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“Of the Jews and Their Lies” (1543)</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b="1" u="sng" dirty="0">
                <a:solidFill>
                  <a:srgbClr val="FFFFCC"/>
                </a:solidFill>
                <a:effectLst>
                  <a:outerShdw blurRad="38100" dist="38100" dir="2700000" algn="tl">
                    <a:srgbClr val="000000">
                      <a:alpha val="43137"/>
                    </a:srgbClr>
                  </a:outerShdw>
                </a:effectLst>
              </a:rPr>
              <a:t>Several sermons in </a:t>
            </a:r>
            <a:r>
              <a:rPr lang="en-US" b="1" u="sng" dirty="0" err="1">
                <a:solidFill>
                  <a:srgbClr val="FFFFCC"/>
                </a:solidFill>
                <a:effectLst>
                  <a:outerShdw blurRad="38100" dist="38100" dir="2700000" algn="tl">
                    <a:srgbClr val="000000">
                      <a:alpha val="43137"/>
                    </a:srgbClr>
                  </a:outerShdw>
                </a:effectLst>
              </a:rPr>
              <a:t>Eisleben</a:t>
            </a:r>
            <a:r>
              <a:rPr lang="en-US" b="1" u="sng" dirty="0">
                <a:solidFill>
                  <a:srgbClr val="FFFFCC"/>
                </a:solidFill>
                <a:effectLst>
                  <a:outerShdw blurRad="38100" dist="38100" dir="2700000" algn="tl">
                    <a:srgbClr val="000000">
                      <a:alpha val="43137"/>
                    </a:srgbClr>
                  </a:outerShdw>
                </a:effectLst>
              </a:rPr>
              <a:t> (1546)</a:t>
            </a:r>
            <a:endParaRPr lang="en-US" sz="2800" b="1" u="sng" dirty="0">
              <a:solidFill>
                <a:srgbClr val="FFFFCC"/>
              </a:solidFill>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C49A6430-5F2C-421B-AD67-43CA9E0043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E9F3FF4B-DF25-4BB4-8883-F1F5D00F92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7270480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Excommunication (1521)</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“Of the Jews and Their Lies” (1543)</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Several sermons in </a:t>
            </a:r>
            <a:r>
              <a:rPr lang="en-US" dirty="0" err="1">
                <a:effectLst>
                  <a:outerShdw blurRad="38100" dist="38100" dir="2700000" algn="tl">
                    <a:srgbClr val="000000">
                      <a:alpha val="43137"/>
                    </a:srgbClr>
                  </a:outerShdw>
                </a:effectLst>
              </a:rPr>
              <a:t>Eisleben</a:t>
            </a:r>
            <a:r>
              <a:rPr lang="en-US" dirty="0">
                <a:effectLst>
                  <a:outerShdw blurRad="38100" dist="38100" dir="2700000" algn="tl">
                    <a:srgbClr val="000000">
                      <a:alpha val="43137"/>
                    </a:srgbClr>
                  </a:outerShdw>
                </a:effectLst>
              </a:rPr>
              <a:t> (1546)</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b="1" u="sng" dirty="0">
                <a:solidFill>
                  <a:srgbClr val="FFFFCC"/>
                </a:solidFill>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D11261F9-A633-47C9-9FB0-0FEC97883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06C4A107-8DB6-4FDE-8A24-DBA2FD9DC0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8176527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514600" y="1752600"/>
            <a:ext cx="6324600" cy="2895600"/>
          </a:xfrm>
        </p:spPr>
        <p:txBody>
          <a:bodyPr anchor="t"/>
          <a:lstStyle/>
          <a:p>
            <a:pPr algn="just" eaLnBrk="1" hangingPunct="1">
              <a:lnSpc>
                <a:spcPct val="100000"/>
              </a:lnSpc>
            </a:pPr>
            <a:r>
              <a:rPr lang="en-US" sz="3600" b="0" dirty="0">
                <a:solidFill>
                  <a:schemeClr val="tx1"/>
                </a:solidFill>
                <a:effectLst>
                  <a:outerShdw blurRad="38100" dist="38100" dir="2700000" algn="tl">
                    <a:srgbClr val="000000">
                      <a:alpha val="43137"/>
                    </a:srgbClr>
                  </a:outerShdw>
                </a:effectLst>
              </a:rPr>
              <a:t>The Encyclopaedia Judaica says “Short of the Auschwitz oven and the extermination, the whole Nazi holocaust is pre-outlined here.”</a:t>
            </a:r>
            <a:endParaRPr lang="en-US" altLang="en-US" sz="36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228600"/>
            <a:ext cx="59436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dirty="0">
                <a:effectLst>
                  <a:outerShdw blurRad="38100" dist="38100" dir="2700000" algn="tl">
                    <a:srgbClr val="000000">
                      <a:alpha val="43137"/>
                    </a:srgbClr>
                  </a:outerShdw>
                </a:effectLst>
              </a:rPr>
              <a:t>“Luther, Martin,” in Encyclopaedia Judaica, Vol. 8, 693. </a:t>
            </a:r>
          </a:p>
        </p:txBody>
      </p:sp>
      <p:pic>
        <p:nvPicPr>
          <p:cNvPr id="6" name="Picture 5">
            <a:extLst>
              <a:ext uri="{FF2B5EF4-FFF2-40B4-BE49-F238E27FC236}">
                <a16:creationId xmlns:a16="http://schemas.microsoft.com/office/drawing/2014/main" id="{C83A6AB5-22EF-4BD0-87F7-12EE91DB2B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828800"/>
            <a:ext cx="20574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72923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514600" y="1752600"/>
            <a:ext cx="6324600" cy="1828800"/>
          </a:xfrm>
        </p:spPr>
        <p:txBody>
          <a:bodyPr anchor="t"/>
          <a:lstStyle/>
          <a:p>
            <a:pPr algn="just" eaLnBrk="1" hangingPunct="1">
              <a:lnSpc>
                <a:spcPct val="100000"/>
              </a:lnSpc>
            </a:pPr>
            <a:r>
              <a:rPr lang="en-US" sz="3200" b="0" dirty="0">
                <a:solidFill>
                  <a:schemeClr val="tx1"/>
                </a:solidFill>
                <a:effectLst>
                  <a:outerShdw blurRad="38100" dist="38100" dir="2700000" algn="tl">
                    <a:srgbClr val="000000">
                      <a:alpha val="43137"/>
                    </a:srgbClr>
                  </a:outerShdw>
                </a:effectLst>
              </a:rPr>
              <a:t>“…both Luther and Hitler were obsessed  by the ‘</a:t>
            </a:r>
            <a:r>
              <a:rPr lang="en-US" sz="3200" b="0" dirty="0" err="1">
                <a:solidFill>
                  <a:schemeClr val="tx1"/>
                </a:solidFill>
                <a:effectLst>
                  <a:outerShdw blurRad="38100" dist="38100" dir="2700000" algn="tl">
                    <a:srgbClr val="000000">
                      <a:alpha val="43137"/>
                    </a:srgbClr>
                  </a:outerShdw>
                </a:effectLst>
              </a:rPr>
              <a:t>demonologized</a:t>
            </a:r>
            <a:r>
              <a:rPr lang="en-US" sz="3200" b="0" dirty="0">
                <a:solidFill>
                  <a:schemeClr val="tx1"/>
                </a:solidFill>
                <a:effectLst>
                  <a:outerShdw blurRad="38100" dist="38100" dir="2700000" algn="tl">
                    <a:srgbClr val="000000">
                      <a:alpha val="43137"/>
                    </a:srgbClr>
                  </a:outerShdw>
                </a:effectLst>
              </a:rPr>
              <a:t> universe’ inhabited by the Jews.”</a:t>
            </a:r>
            <a:endParaRPr lang="en-US" altLang="en-US" sz="32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228600"/>
            <a:ext cx="5943600" cy="914400"/>
          </a:xfrm>
        </p:spPr>
        <p:txBody>
          <a:bodyPr/>
          <a:lstStyle/>
          <a:p>
            <a:pPr marL="0" indent="0" algn="ctr">
              <a:spcBef>
                <a:spcPts val="0"/>
              </a:spcBef>
              <a:spcAft>
                <a:spcPts val="600"/>
              </a:spcAft>
              <a:buNone/>
              <a:defRPr/>
            </a:pPr>
            <a:r>
              <a:rPr lang="en-US" sz="3200" dirty="0">
                <a:solidFill>
                  <a:srgbClr val="00FFFF"/>
                </a:solidFill>
                <a:effectLst>
                  <a:outerShdw blurRad="38100" dist="38100" dir="2700000" algn="tl">
                    <a:srgbClr val="000000">
                      <a:alpha val="43137"/>
                    </a:srgbClr>
                  </a:outerShdw>
                </a:effectLst>
                <a:ea typeface="+mj-ea"/>
                <a:cs typeface="+mj-cs"/>
              </a:rPr>
              <a:t>Lucy </a:t>
            </a:r>
            <a:r>
              <a:rPr lang="en-US" sz="3200" dirty="0" err="1">
                <a:solidFill>
                  <a:srgbClr val="00FFFF"/>
                </a:solidFill>
                <a:effectLst>
                  <a:outerShdw blurRad="38100" dist="38100" dir="2700000" algn="tl">
                    <a:srgbClr val="000000">
                      <a:alpha val="43137"/>
                    </a:srgbClr>
                  </a:outerShdw>
                </a:effectLst>
                <a:ea typeface="+mj-ea"/>
                <a:cs typeface="+mj-cs"/>
              </a:rPr>
              <a:t>Dawidowicz</a:t>
            </a:r>
            <a:endParaRPr lang="en-US" sz="3200" dirty="0">
              <a:solidFill>
                <a:srgbClr val="00FFFF"/>
              </a:solidFill>
              <a:effectLst>
                <a:outerShdw blurRad="38100" dist="38100" dir="2700000" algn="tl">
                  <a:srgbClr val="000000">
                    <a:alpha val="43137"/>
                  </a:srgbClr>
                </a:outerShdw>
              </a:effectLst>
              <a:ea typeface="+mj-ea"/>
              <a:cs typeface="+mj-cs"/>
            </a:endParaRPr>
          </a:p>
          <a:p>
            <a:pPr marL="0" indent="0" algn="ctr" eaLnBrk="1" hangingPunct="1">
              <a:spcBef>
                <a:spcPts val="0"/>
              </a:spcBef>
              <a:spcAft>
                <a:spcPts val="0"/>
              </a:spcAft>
              <a:buNone/>
              <a:defRPr/>
            </a:pPr>
            <a:r>
              <a:rPr lang="en-US" sz="1600" dirty="0">
                <a:effectLst>
                  <a:outerShdw blurRad="38100" dist="38100" dir="2700000" algn="tl">
                    <a:srgbClr val="000000">
                      <a:alpha val="43137"/>
                    </a:srgbClr>
                  </a:outerShdw>
                </a:effectLst>
              </a:rPr>
              <a:t>“Luther, Martin,” in Encyclopaedia Judaica, Vol. 8, 693. </a:t>
            </a:r>
          </a:p>
        </p:txBody>
      </p:sp>
      <p:pic>
        <p:nvPicPr>
          <p:cNvPr id="3" name="Picture 2">
            <a:extLst>
              <a:ext uri="{FF2B5EF4-FFF2-40B4-BE49-F238E27FC236}">
                <a16:creationId xmlns:a16="http://schemas.microsoft.com/office/drawing/2014/main" id="{71D06DBD-D7EE-4365-BACA-C1D55139CB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1524000"/>
            <a:ext cx="2187526" cy="2989619"/>
          </a:xfrm>
          <a:prstGeom prst="rect">
            <a:avLst/>
          </a:prstGeom>
        </p:spPr>
      </p:pic>
    </p:spTree>
    <p:extLst>
      <p:ext uri="{BB962C8B-B14F-4D97-AF65-F5344CB8AC3E}">
        <p14:creationId xmlns:p14="http://schemas.microsoft.com/office/powerpoint/2010/main" val="39982548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lvl="0" algn="ctr">
              <a:lnSpc>
                <a:spcPct val="100000"/>
              </a:lnSpc>
              <a:spcBef>
                <a:spcPts val="0"/>
              </a:spcBef>
              <a:spcAft>
                <a:spcPts val="600"/>
              </a:spcAft>
            </a:pPr>
            <a:r>
              <a:rPr lang="en-US" sz="3200" b="0" dirty="0">
                <a:solidFill>
                  <a:srgbClr val="00FFFF"/>
                </a:solidFill>
                <a:effectLst>
                  <a:outerShdw blurRad="38100" dist="38100" dir="2700000" algn="tl">
                    <a:srgbClr val="000000">
                      <a:alpha val="43137"/>
                    </a:srgbClr>
                  </a:outerShdw>
                </a:effectLst>
              </a:rPr>
              <a:t>Olivier J. Melnick</a:t>
            </a:r>
            <a:br>
              <a:rPr lang="en-US" sz="3200" b="0" dirty="0">
                <a:solidFill>
                  <a:srgbClr val="00FFFF"/>
                </a:solidFill>
                <a:effectLst>
                  <a:outerShdw blurRad="38100" dist="38100" dir="2700000" algn="tl">
                    <a:srgbClr val="000000">
                      <a:alpha val="43137"/>
                    </a:srgbClr>
                  </a:outerShdw>
                </a:effectLst>
              </a:rPr>
            </a:br>
            <a:r>
              <a:rPr lang="en-US" sz="1600" b="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Oliver J. Melnick, </a:t>
            </a:r>
            <a:r>
              <a:rPr lang="en-US" sz="1600" b="0" i="1"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End-Times Antisemitism: A New Chapter in the Longest Hatred</a:t>
            </a:r>
            <a:r>
              <a:rPr lang="en-US" sz="1600" b="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 (Tustin, CA: Hope For Today Publications, 2017), 89, 92.</a:t>
            </a:r>
            <a:endParaRPr lang="en-US" sz="3200" b="0" dirty="0">
              <a:solidFill>
                <a:srgbClr val="00FFFF"/>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a:xfrm>
            <a:off x="190500" y="1447800"/>
            <a:ext cx="8763000" cy="4953000"/>
          </a:xfrm>
        </p:spPr>
        <p:txBody>
          <a:bodyPr/>
          <a:lstStyle/>
          <a:p>
            <a:pPr marL="0" lvl="1" indent="0" algn="just" eaLnBrk="1" hangingPunct="1">
              <a:buNone/>
            </a:pPr>
            <a:r>
              <a:rPr lang="en-US" sz="2800" dirty="0">
                <a:effectLst>
                  <a:outerShdw blurRad="38100" dist="38100" dir="2700000" algn="tl">
                    <a:srgbClr val="000000">
                      <a:alpha val="43137"/>
                    </a:srgbClr>
                  </a:outerShdw>
                </a:effectLst>
              </a:rPr>
              <a:t>“In 1543, when the Jewish community didn't meet his expectations, Luther published the book </a:t>
            </a:r>
            <a:r>
              <a:rPr lang="en-US" sz="2800" i="1" dirty="0">
                <a:effectLst>
                  <a:outerShdw blurRad="38100" dist="38100" dir="2700000" algn="tl">
                    <a:srgbClr val="000000">
                      <a:alpha val="43137"/>
                    </a:srgbClr>
                  </a:outerShdw>
                </a:effectLst>
              </a:rPr>
              <a:t>Of the Jews and Their Lies</a:t>
            </a:r>
            <a:r>
              <a:rPr lang="en-US" sz="2800" dirty="0">
                <a:effectLst>
                  <a:outerShdw blurRad="38100" dist="38100" dir="2700000" algn="tl">
                    <a:srgbClr val="000000">
                      <a:alpha val="43137"/>
                    </a:srgbClr>
                  </a:outerShdw>
                </a:effectLst>
              </a:rPr>
              <a:t>, where his description of the Jewish people is so venomous that Hitler was quoted saying that he was just finishing up what Luther started...As a matter of fact, many scholars and historians believe that Luther's view of the Jews had a profound effect on Germans for centuries to come and also had a serious influence on Hitler's ideology and implementing the final solution to the Jewish question. The connection between Luther and Hitler is not difficult to make</a:t>
            </a:r>
            <a:r>
              <a:rPr lang="en-US" sz="2800" dirty="0">
                <a:effectLst>
                  <a:outerShdw blurRad="38100" dist="38100" dir="2700000" algn="tl">
                    <a:srgbClr val="000000">
                      <a:alpha val="43137"/>
                    </a:srgbClr>
                  </a:outerShdw>
                </a:effectLst>
                <a:cs typeface="Calibri" panose="020F0502020204030204" pitchFamily="34" charset="0"/>
              </a:rPr>
              <a:t>.”</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1066BA33-6074-4599-9B1C-3FEFC48D8B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914400" cy="1280160"/>
          </a:xfrm>
          <a:prstGeom prst="rect">
            <a:avLst/>
          </a:prstGeom>
        </p:spPr>
      </p:pic>
    </p:spTree>
    <p:extLst>
      <p:ext uri="{BB962C8B-B14F-4D97-AF65-F5344CB8AC3E}">
        <p14:creationId xmlns:p14="http://schemas.microsoft.com/office/powerpoint/2010/main" val="23097840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52650" y="228600"/>
            <a:ext cx="4838700" cy="1143000"/>
          </a:xfrm>
        </p:spPr>
        <p:txBody>
          <a:bodyPr/>
          <a:lstStyle/>
          <a:p>
            <a:pPr lvl="0" algn="ctr">
              <a:lnSpc>
                <a:spcPct val="100000"/>
              </a:lnSpc>
              <a:spcBef>
                <a:spcPct val="50000"/>
              </a:spcBef>
            </a:pPr>
            <a:r>
              <a:rPr lang="en-US" sz="3200" b="0" dirty="0">
                <a:solidFill>
                  <a:srgbClr val="00FFFF"/>
                </a:solidFill>
                <a:effectLst>
                  <a:outerShdw blurRad="38100" dist="38100" dir="2700000" algn="tl">
                    <a:srgbClr val="000000">
                      <a:alpha val="43137"/>
                    </a:srgbClr>
                  </a:outerShdw>
                </a:effectLst>
              </a:rPr>
              <a:t>Thomas D. Ice</a:t>
            </a:r>
            <a:br>
              <a:rPr lang="en-US" sz="4000" b="0" dirty="0">
                <a:solidFill>
                  <a:srgbClr val="00FFFF"/>
                </a:solidFill>
                <a:effectLst>
                  <a:outerShdw blurRad="38100" dist="38100" dir="2700000" algn="tl">
                    <a:srgbClr val="000000">
                      <a:alpha val="43137"/>
                    </a:srgbClr>
                  </a:outerShdw>
                </a:effectLst>
              </a:rPr>
            </a:br>
            <a:r>
              <a:rPr lang="en-US" sz="1600" b="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Thomas D. Ice, “</a:t>
            </a:r>
            <a:r>
              <a:rPr lang="en-US" sz="1600" b="0" kern="1200" dirty="0" err="1">
                <a:solidFill>
                  <a:srgbClr val="FFFFFF"/>
                </a:solidFill>
                <a:effectLst>
                  <a:outerShdw blurRad="38100" dist="38100" dir="2700000" algn="tl">
                    <a:srgbClr val="000000">
                      <a:alpha val="43137"/>
                    </a:srgbClr>
                  </a:outerShdw>
                </a:effectLst>
                <a:ea typeface="+mn-ea"/>
                <a:cs typeface="Calibri" panose="020F0502020204030204" pitchFamily="34" charset="0"/>
              </a:rPr>
              <a:t>Yad</a:t>
            </a:r>
            <a:r>
              <a:rPr lang="en-US" sz="1600" b="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 </a:t>
            </a:r>
            <a:r>
              <a:rPr lang="en-US" sz="1600" b="0" kern="1200" dirty="0" err="1">
                <a:solidFill>
                  <a:srgbClr val="FFFFFF"/>
                </a:solidFill>
                <a:effectLst>
                  <a:outerShdw blurRad="38100" dist="38100" dir="2700000" algn="tl">
                    <a:srgbClr val="000000">
                      <a:alpha val="43137"/>
                    </a:srgbClr>
                  </a:outerShdw>
                </a:effectLst>
                <a:ea typeface="+mn-ea"/>
                <a:cs typeface="Calibri" panose="020F0502020204030204" pitchFamily="34" charset="0"/>
              </a:rPr>
              <a:t>Vashem</a:t>
            </a:r>
            <a:r>
              <a:rPr lang="en-US" sz="1600" b="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 and the Holocaust,” online: www.pre-trib.org, accessed 19 August 2017, 2.</a:t>
            </a:r>
            <a:endParaRPr lang="en-US" sz="4000" b="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4099" name="Rectangle 3"/>
          <p:cNvSpPr>
            <a:spLocks noGrp="1" noChangeArrowheads="1"/>
          </p:cNvSpPr>
          <p:nvPr>
            <p:ph type="body" idx="1"/>
          </p:nvPr>
        </p:nvSpPr>
        <p:spPr>
          <a:xfrm>
            <a:off x="190500" y="1457178"/>
            <a:ext cx="8763000" cy="5324622"/>
          </a:xfrm>
        </p:spPr>
        <p:txBody>
          <a:bodyPr/>
          <a:lstStyle/>
          <a:p>
            <a:pPr marL="0" lvl="1" indent="0" algn="just" eaLnBrk="1" hangingPunct="1">
              <a:spcBef>
                <a:spcPts val="0"/>
              </a:spcBef>
              <a:buNone/>
            </a:pPr>
            <a:r>
              <a:rPr lang="en-US" sz="2400" dirty="0">
                <a:effectLst>
                  <a:outerShdw blurRad="38100" dist="38100" dir="2700000" algn="tl">
                    <a:srgbClr val="000000">
                      <a:alpha val="43137"/>
                    </a:srgbClr>
                  </a:outerShdw>
                </a:effectLst>
              </a:rPr>
              <a:t>“We learned at the conference that Hitler was not alone in his irrational desire to murder Jews it was embedded in the German, Austrian, and Eastern European nations. The original source for such anti-Semitism goes back to the common experience of all of Europe’s medieval Roman Catholic Jew-hatred. Most of the people throughout Europe did not have to be taught by Hitler or the Nazis to hate the Jews, it was endemic in their culture for hundreds of years. When the Nazis crystalized their anti-Semitism into murdering the Jews as a virtue, they already had a willing mass of people ready to join their crusade. After all, Hitler quoted the founder of the Reformation three times in </a:t>
            </a:r>
            <a:r>
              <a:rPr lang="en-US" sz="2400" i="1" dirty="0">
                <a:effectLst>
                  <a:outerShdw blurRad="38100" dist="38100" dir="2700000" algn="tl">
                    <a:srgbClr val="000000">
                      <a:alpha val="43137"/>
                    </a:srgbClr>
                  </a:outerShdw>
                </a:effectLst>
              </a:rPr>
              <a:t>Mein </a:t>
            </a:r>
            <a:r>
              <a:rPr lang="en-US" sz="2400" i="1" dirty="0" err="1">
                <a:effectLst>
                  <a:outerShdw blurRad="38100" dist="38100" dir="2700000" algn="tl">
                    <a:srgbClr val="000000">
                      <a:alpha val="43137"/>
                    </a:srgbClr>
                  </a:outerShdw>
                </a:effectLst>
              </a:rPr>
              <a:t>Kampf</a:t>
            </a:r>
            <a:r>
              <a:rPr lang="en-US" sz="2400" i="1"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and called Martin Luther one of the greatest Christians in all of history. It is not surprising (for the most part) the German clergy were great Hitler enthusiasts since almost all of them were liberal and held to replacement theology</a:t>
            </a:r>
            <a:r>
              <a:rPr lang="en-US" sz="2400" dirty="0">
                <a:effectLst>
                  <a:outerShdw blurRad="38100" dist="38100" dir="2700000" algn="tl">
                    <a:srgbClr val="000000">
                      <a:alpha val="43137"/>
                    </a:srgbClr>
                  </a:outerShdw>
                </a:effectLst>
                <a:cs typeface="Calibri" panose="020F0502020204030204" pitchFamily="34" charset="0"/>
              </a:rPr>
              <a:t>.”</a:t>
            </a:r>
            <a:endParaRPr lang="en-US" sz="24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96F777B5-20DF-4943-BD72-4B30746A06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983" y="152400"/>
            <a:ext cx="759417" cy="914400"/>
          </a:xfrm>
          <a:prstGeom prst="rect">
            <a:avLst/>
          </a:prstGeom>
        </p:spPr>
      </p:pic>
    </p:spTree>
    <p:extLst>
      <p:ext uri="{BB962C8B-B14F-4D97-AF65-F5344CB8AC3E}">
        <p14:creationId xmlns:p14="http://schemas.microsoft.com/office/powerpoint/2010/main" val="2927653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3402734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lvl="0" algn="ctr">
              <a:lnSpc>
                <a:spcPct val="100000"/>
              </a:lnSpc>
              <a:spcBef>
                <a:spcPct val="50000"/>
              </a:spcBef>
            </a:pPr>
            <a:r>
              <a:rPr lang="en-US" sz="3200" b="0" dirty="0">
                <a:solidFill>
                  <a:srgbClr val="00FFFF"/>
                </a:solidFill>
                <a:effectLst>
                  <a:outerShdw blurRad="38100" dist="38100" dir="2700000" algn="tl">
                    <a:srgbClr val="000000">
                      <a:alpha val="43137"/>
                    </a:srgbClr>
                  </a:outerShdw>
                </a:effectLst>
              </a:rPr>
              <a:t>Lutheran Statement</a:t>
            </a:r>
            <a:br>
              <a:rPr lang="en-US" sz="4000" b="0" dirty="0">
                <a:solidFill>
                  <a:srgbClr val="00FFFF"/>
                </a:solidFill>
                <a:effectLst>
                  <a:outerShdw blurRad="38100" dist="38100" dir="2700000" algn="tl">
                    <a:srgbClr val="000000">
                      <a:alpha val="43137"/>
                    </a:srgbClr>
                  </a:outerShdw>
                </a:effectLst>
                <a:cs typeface="Calibri" panose="020F0502020204030204" pitchFamily="34" charset="0"/>
              </a:rPr>
            </a:br>
            <a:r>
              <a:rPr lang="en-US" sz="1600" b="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https://www.ccjr.us/dialogika-resources/documents-and-statements/interreligious/759-lwfijcic1983</a:t>
            </a:r>
          </a:p>
        </p:txBody>
      </p:sp>
      <p:sp>
        <p:nvSpPr>
          <p:cNvPr id="4099" name="Rectangle 3"/>
          <p:cNvSpPr>
            <a:spLocks noGrp="1" noChangeArrowheads="1"/>
          </p:cNvSpPr>
          <p:nvPr>
            <p:ph type="body" idx="1"/>
          </p:nvPr>
        </p:nvSpPr>
        <p:spPr>
          <a:xfrm>
            <a:off x="152400" y="1447800"/>
            <a:ext cx="8763000" cy="3505200"/>
          </a:xfrm>
        </p:spPr>
        <p:txBody>
          <a:bodyPr/>
          <a:lstStyle/>
          <a:p>
            <a:pPr marL="0" lvl="1" indent="0" algn="just" eaLnBrk="1" hangingPunct="1">
              <a:buNone/>
            </a:pPr>
            <a:r>
              <a:rPr lang="en-US" sz="3000" dirty="0">
                <a:effectLst>
                  <a:outerShdw blurRad="38100" dist="38100" dir="2700000" algn="tl">
                    <a:srgbClr val="000000">
                      <a:alpha val="43137"/>
                    </a:srgbClr>
                  </a:outerShdw>
                </a:effectLst>
                <a:cs typeface="Calibri" panose="020F0502020204030204" pitchFamily="34" charset="0"/>
              </a:rPr>
              <a:t>“We Lutherans take our name and much of our understanding of Christianity from Martin Luther. But we cannot accept or condone the violent verbal attacks that the Reformer made against the Jews…The sins of Luther’s anti-Jewish remarks, the violence of his attacks on the Jews, must be acknowledged with deep distress. And all occasions for similar sin in the present or the future must be removed from our churches…Lutherans of today refuse to be bound by all of Luther’s utterances on the Jews.”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a:ln w="28575">
            <a:solidFill>
              <a:schemeClr val="tx1"/>
            </a:solidFill>
          </a:ln>
        </p:spPr>
      </p:pic>
    </p:spTree>
    <p:extLst>
      <p:ext uri="{BB962C8B-B14F-4D97-AF65-F5344CB8AC3E}">
        <p14:creationId xmlns:p14="http://schemas.microsoft.com/office/powerpoint/2010/main" val="6180682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7AB4F-9CD1-4E4A-A66B-1790D1281F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184212" y="163516"/>
            <a:ext cx="8775576" cy="507831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16:13-23 (NASB)</a:t>
            </a:r>
          </a:p>
          <a:p>
            <a:pPr algn="just">
              <a:spcBef>
                <a:spcPts val="600"/>
              </a:spcBef>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when Jesus came into the district of Caesarea Philippi, He was asking His disciples, “Who do people say that the Son of Man is?”…</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Simon Peter answered, “You are the Christ, the Son of the living God.”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said to him,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are you, Simon </a:t>
            </a:r>
            <a:r>
              <a:rPr lang="en-US" sz="2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Barjona</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flesh and blood did not reveal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 but My Father who is in heaven.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My church; and the gates of Hades will not overpower it.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give you the keys of the kingdom of heaven; and whatever you bind on earth shall have been bound in heaven, and whatever you loose on earth shall have been loosed in heaven.”</a:t>
            </a:r>
          </a:p>
        </p:txBody>
      </p:sp>
    </p:spTree>
    <p:extLst>
      <p:ext uri="{BB962C8B-B14F-4D97-AF65-F5344CB8AC3E}">
        <p14:creationId xmlns:p14="http://schemas.microsoft.com/office/powerpoint/2010/main" val="29128607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DF5854-675A-48F4-8A72-B36B83069F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184212" y="163516"/>
            <a:ext cx="8775576" cy="427809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16:13-23 (NASB)</a:t>
            </a:r>
          </a:p>
          <a:p>
            <a:pPr algn="just">
              <a:spcBef>
                <a:spcPts val="600"/>
              </a:spcBef>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warned the disciples that they should tell no one that He was the Christ.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that time Jesus began to show His disciples that He must go to Jerusalem, and suffer many things from the elders and chief priests and scribes, and be killed, and be raised up on the third day.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Peter took Him aside and began to rebuke Him, saying, “God forbid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Lord! This shall never happen to You.”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turned and said to Peter,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Get behind Me, Satan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a stumbling block to Me; for you are not setting your mind on God’s interests, but man’s.</a:t>
            </a:r>
          </a:p>
        </p:txBody>
      </p:sp>
    </p:spTree>
    <p:extLst>
      <p:ext uri="{BB962C8B-B14F-4D97-AF65-F5344CB8AC3E}">
        <p14:creationId xmlns:p14="http://schemas.microsoft.com/office/powerpoint/2010/main" val="36882023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C55D601-F1B7-4E14-88BA-F8383CB30F6B}"/>
              </a:ext>
            </a:extLst>
          </p:cNvPr>
          <p:cNvSpPr txBox="1">
            <a:spLocks noChangeArrowheads="1"/>
          </p:cNvSpPr>
          <p:nvPr/>
        </p:nvSpPr>
        <p:spPr bwMode="auto">
          <a:xfrm>
            <a:off x="225083" y="1600200"/>
            <a:ext cx="8915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lvl="1" algn="just" eaLnBrk="1" hangingPunct="1">
              <a:lnSpc>
                <a:spcPct val="100000"/>
              </a:lnSpc>
              <a:spcBef>
                <a:spcPct val="20000"/>
              </a:spcBef>
              <a:buClr>
                <a:schemeClr val="tx1"/>
              </a:buClr>
            </a:pPr>
            <a:r>
              <a:rPr lang="en-US" sz="3200" b="0" kern="0">
                <a:solidFill>
                  <a:schemeClr val="tx1"/>
                </a:solidFill>
                <a:effectLst>
                  <a:outerShdw blurRad="38100" dist="38100" dir="2700000" algn="tl">
                    <a:srgbClr val="000000">
                      <a:alpha val="43137"/>
                    </a:srgbClr>
                  </a:outerShdw>
                </a:effectLst>
                <a:latin typeface="Calibri" panose="020F0502020204030204" pitchFamily="34" charset="0"/>
              </a:rPr>
              <a:t>“But here he [the rabbi] not only betrays his ignorance, but his utter stupidity, since God so blinded the whole people that they were like restive dogs. I have had much conversation with many Jews: I have never seen either a drop of piety or a grain of truth or ingenuousness—nay, I have never found common sense in any Jew. But this fellow, who seems so sharp and ingenious, displays his own impudence to his great disgrace.”</a:t>
            </a:r>
            <a:endParaRPr lang="en-US" altLang="en-US" sz="3200" b="0" kern="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1" name="Rectangle 3">
            <a:extLst>
              <a:ext uri="{FF2B5EF4-FFF2-40B4-BE49-F238E27FC236}">
                <a16:creationId xmlns:a16="http://schemas.microsoft.com/office/drawing/2014/main" id="{526D8101-05F6-49D0-B8A4-2D7D5187BD01}"/>
              </a:ext>
            </a:extLst>
          </p:cNvPr>
          <p:cNvSpPr txBox="1">
            <a:spLocks noChangeArrowheads="1"/>
          </p:cNvSpPr>
          <p:nvPr/>
        </p:nvSpPr>
        <p:spPr bwMode="auto">
          <a:xfrm>
            <a:off x="1676400" y="2286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eaLnBrk="1" hangingPunct="1">
              <a:spcBef>
                <a:spcPts val="0"/>
              </a:spcBef>
              <a:buNone/>
              <a:defRPr/>
            </a:pPr>
            <a:r>
              <a:rPr lang="en-US" sz="4000" kern="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None/>
              <a:defRPr/>
            </a:pPr>
            <a:r>
              <a:rPr lang="en-US" sz="1600" i="1" kern="0" dirty="0">
                <a:effectLst>
                  <a:outerShdw blurRad="38100" dist="38100" dir="2700000" algn="tl">
                    <a:srgbClr val="000000">
                      <a:alpha val="43137"/>
                    </a:srgbClr>
                  </a:outerShdw>
                </a:effectLst>
              </a:rPr>
              <a:t>Commentary on the Prophet Daniel </a:t>
            </a:r>
            <a:r>
              <a:rPr lang="en-US" sz="1600" kern="0" dirty="0">
                <a:effectLst>
                  <a:outerShdw blurRad="38100" dist="38100" dir="2700000" algn="tl">
                    <a:srgbClr val="000000">
                      <a:alpha val="43137"/>
                    </a:srgbClr>
                  </a:outerShdw>
                </a:effectLst>
              </a:rPr>
              <a:t>(Vol 1, p. 185). Bellingham, WA: Logos Bible Software. Commentary on Daniel 2:44-45. (2010).</a:t>
            </a:r>
          </a:p>
        </p:txBody>
      </p:sp>
      <p:pic>
        <p:nvPicPr>
          <p:cNvPr id="12" name="Picture 11">
            <a:extLst>
              <a:ext uri="{FF2B5EF4-FFF2-40B4-BE49-F238E27FC236}">
                <a16:creationId xmlns:a16="http://schemas.microsoft.com/office/drawing/2014/main" id="{73A22865-157C-4766-AE62-210570B58C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766735" cy="1097280"/>
          </a:xfrm>
          <a:prstGeom prst="rect">
            <a:avLst/>
          </a:prstGeom>
        </p:spPr>
      </p:pic>
    </p:spTree>
    <p:extLst>
      <p:ext uri="{BB962C8B-B14F-4D97-AF65-F5344CB8AC3E}">
        <p14:creationId xmlns:p14="http://schemas.microsoft.com/office/powerpoint/2010/main" val="18685479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495300" y="2286000"/>
            <a:ext cx="8153400" cy="2362200"/>
          </a:xfrm>
        </p:spPr>
        <p:txBody>
          <a:bodyPr anchor="t"/>
          <a:lstStyle/>
          <a:p>
            <a:pPr lvl="1" algn="just" eaLnBrk="1" hangingPunct="1">
              <a:lnSpc>
                <a:spcPct val="100000"/>
              </a:lnSpc>
              <a:spcBef>
                <a:spcPct val="20000"/>
              </a:spcBef>
              <a:buClr>
                <a:schemeClr val="tx1"/>
              </a:buClr>
            </a:pPr>
            <a:r>
              <a:rPr lang="en-US" sz="3200" b="0" dirty="0">
                <a:solidFill>
                  <a:schemeClr val="tx1"/>
                </a:solidFill>
                <a:effectLst>
                  <a:outerShdw blurRad="38100" dist="38100" dir="2700000" algn="tl">
                    <a:srgbClr val="000000">
                      <a:alpha val="43137"/>
                    </a:srgbClr>
                  </a:outerShdw>
                </a:effectLst>
                <a:latin typeface="Calibri" panose="020F0502020204030204" pitchFamily="34" charset="0"/>
              </a:rPr>
              <a:t>Calvin repeatedly refers to the Jews as “profane unholy sacrilegious dogs,” describing them as “a barbarous nation” and “the people of Israel rejected by God.”</a:t>
            </a:r>
            <a:endParaRPr lang="en-US" altLang="en-US" sz="3200" b="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5363" name="Rectangle 3"/>
          <p:cNvSpPr>
            <a:spLocks noGrp="1" noChangeArrowheads="1"/>
          </p:cNvSpPr>
          <p:nvPr>
            <p:ph type="subTitle" sz="quarter" idx="4294967295"/>
          </p:nvPr>
        </p:nvSpPr>
        <p:spPr>
          <a:xfrm>
            <a:off x="990600" y="228600"/>
            <a:ext cx="7162800" cy="1981200"/>
          </a:xfrm>
        </p:spPr>
        <p:txBody>
          <a:bodyPr/>
          <a:lstStyle/>
          <a:p>
            <a:pPr marL="0" indent="0" algn="ctr" eaLnBrk="1" hangingPunct="1">
              <a:spcBef>
                <a:spcPts val="0"/>
              </a:spcBef>
              <a:buNone/>
              <a:defRPr/>
            </a:pPr>
            <a:r>
              <a:rPr lang="en-US" sz="400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None/>
              <a:defRPr/>
            </a:pPr>
            <a:r>
              <a:rPr lang="en-US" sz="1600" dirty="0"/>
              <a:t>1. John Calvin, </a:t>
            </a:r>
            <a:r>
              <a:rPr lang="en-US" sz="1600" dirty="0" err="1"/>
              <a:t>Ioannis</a:t>
            </a:r>
            <a:r>
              <a:rPr lang="en-US" sz="1600" dirty="0"/>
              <a:t> </a:t>
            </a:r>
            <a:r>
              <a:rPr lang="en-US" sz="1600" dirty="0" err="1"/>
              <a:t>Calvini</a:t>
            </a:r>
            <a:r>
              <a:rPr lang="en-US" sz="1600" dirty="0"/>
              <a:t> opera </a:t>
            </a:r>
            <a:r>
              <a:rPr lang="en-US" sz="1600" dirty="0" err="1"/>
              <a:t>quae</a:t>
            </a:r>
            <a:r>
              <a:rPr lang="en-US" sz="1600" dirty="0"/>
              <a:t> </a:t>
            </a:r>
            <a:r>
              <a:rPr lang="en-US" sz="1600" dirty="0" err="1"/>
              <a:t>supersunt</a:t>
            </a:r>
            <a:r>
              <a:rPr lang="en-US" sz="1600" dirty="0"/>
              <a:t> Omnia, 50, 307; Sermon on Gal. 1:6–8; quoted in </a:t>
            </a:r>
            <a:r>
              <a:rPr lang="en-US" sz="1600" dirty="0" err="1"/>
              <a:t>Selderhuis</a:t>
            </a:r>
            <a:r>
              <a:rPr lang="en-US" sz="1600" dirty="0"/>
              <a:t>, Calvin Handbook, 145; 2.  John Calvin, </a:t>
            </a:r>
            <a:r>
              <a:rPr lang="en-US" sz="1600" dirty="0" err="1"/>
              <a:t>Supplementa</a:t>
            </a:r>
            <a:r>
              <a:rPr lang="en-US" sz="1600" dirty="0"/>
              <a:t> </a:t>
            </a:r>
            <a:r>
              <a:rPr lang="en-US" sz="1600" dirty="0" err="1"/>
              <a:t>Calviniana</a:t>
            </a:r>
            <a:r>
              <a:rPr lang="en-US" sz="1600" dirty="0"/>
              <a:t>, V, 145, 10; Sermon on Mic. 40b–11; quoted in </a:t>
            </a:r>
            <a:r>
              <a:rPr lang="en-US" sz="1600" dirty="0" err="1"/>
              <a:t>Selderhuis</a:t>
            </a:r>
            <a:r>
              <a:rPr lang="en-US" sz="1600" dirty="0"/>
              <a:t>, Calvin Handbook, 145; 3. John Calvin, </a:t>
            </a:r>
            <a:r>
              <a:rPr lang="en-US" sz="1600" dirty="0" err="1"/>
              <a:t>Ioannis</a:t>
            </a:r>
            <a:r>
              <a:rPr lang="en-US" sz="1600" dirty="0"/>
              <a:t> </a:t>
            </a:r>
            <a:r>
              <a:rPr lang="en-US" sz="1600" dirty="0" err="1"/>
              <a:t>Calvini</a:t>
            </a:r>
            <a:r>
              <a:rPr lang="en-US" sz="1600" dirty="0"/>
              <a:t> opera </a:t>
            </a:r>
            <a:r>
              <a:rPr lang="en-US" sz="1600" dirty="0" err="1"/>
              <a:t>quae</a:t>
            </a:r>
            <a:r>
              <a:rPr lang="en-US" sz="1600" dirty="0"/>
              <a:t> </a:t>
            </a:r>
            <a:r>
              <a:rPr lang="en-US" sz="1600" dirty="0" err="1"/>
              <a:t>supersunt</a:t>
            </a:r>
            <a:r>
              <a:rPr lang="en-US" sz="1600" dirty="0"/>
              <a:t> Omnia, 27, 6; Sermon on Deut. 10:1–8; quoted in </a:t>
            </a:r>
            <a:r>
              <a:rPr lang="en-US" sz="1600" dirty="0" err="1"/>
              <a:t>Selderhuis</a:t>
            </a:r>
            <a:r>
              <a:rPr lang="en-US" sz="1600" dirty="0"/>
              <a:t>, Calvin Handbook, 145.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766735" cy="1097280"/>
          </a:xfrm>
          <a:prstGeom prst="rect">
            <a:avLst/>
          </a:prstGeom>
        </p:spPr>
      </p:pic>
      <p:pic>
        <p:nvPicPr>
          <p:cNvPr id="3" name="Picture 2">
            <a:extLst>
              <a:ext uri="{FF2B5EF4-FFF2-40B4-BE49-F238E27FC236}">
                <a16:creationId xmlns:a16="http://schemas.microsoft.com/office/drawing/2014/main" id="{751F2428-323E-4EEB-8CD4-63CFE41B45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7866" y="4191000"/>
            <a:ext cx="2128268" cy="2560320"/>
          </a:xfrm>
          <a:prstGeom prst="rect">
            <a:avLst/>
          </a:prstGeom>
        </p:spPr>
      </p:pic>
    </p:spTree>
    <p:extLst>
      <p:ext uri="{BB962C8B-B14F-4D97-AF65-F5344CB8AC3E}">
        <p14:creationId xmlns:p14="http://schemas.microsoft.com/office/powerpoint/2010/main" val="13574220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C6814132-CCA3-4ACB-BA95-2F829B2A7B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6631BD93-F32B-44E4-8BBE-3F79B728D8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45556356"/>
      </p:ext>
    </p:extLst>
  </p:cSld>
  <p:clrMapOvr>
    <a:masterClrMapping/>
  </p:clrMapOvr>
  <p:transition>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6A0B822A-8B29-496D-8E70-EB3150C816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D79D350A-C2C6-4DDA-9ECB-1C0A3F8BDB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2548051012"/>
      </p:ext>
    </p:extLst>
  </p:cSld>
  <p:clrMapOvr>
    <a:masterClrMapping/>
  </p:clrMapOvr>
  <p:transition>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0"/>
            <a:ext cx="6096000" cy="1143000"/>
          </a:xfrm>
        </p:spPr>
        <p:txBody>
          <a:bodyPr/>
          <a:lstStyle/>
          <a:p>
            <a:pPr algn="ctr"/>
            <a:r>
              <a:rPr lang="en-US" dirty="0">
                <a:solidFill>
                  <a:srgbClr val="00FFFF"/>
                </a:solidFill>
              </a:rPr>
              <a:t>CONCLUSION</a:t>
            </a:r>
          </a:p>
        </p:txBody>
      </p:sp>
    </p:spTree>
    <p:extLst>
      <p:ext uri="{BB962C8B-B14F-4D97-AF65-F5344CB8AC3E}">
        <p14:creationId xmlns:p14="http://schemas.microsoft.com/office/powerpoint/2010/main" val="27892238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D09DD558-5AB1-471E-B47D-1D3C97B511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518F9EBF-878B-4F5C-A026-81D197E955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2710545976"/>
      </p:ext>
    </p:extLst>
  </p:cSld>
  <p:clrMapOvr>
    <a:masterClrMapping/>
  </p:clrMapOvr>
  <p:transition>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NEXT WEEK</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7" name="Picture 6">
            <a:extLst>
              <a:ext uri="{FF2B5EF4-FFF2-40B4-BE49-F238E27FC236}">
                <a16:creationId xmlns:a16="http://schemas.microsoft.com/office/drawing/2014/main" id="{9ECB0DAB-F17F-4FED-B3E0-CF9F1E22F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8" name="Picture 7">
            <a:extLst>
              <a:ext uri="{FF2B5EF4-FFF2-40B4-BE49-F238E27FC236}">
                <a16:creationId xmlns:a16="http://schemas.microsoft.com/office/drawing/2014/main" id="{96DBA2B5-74E1-4977-9567-4EFCB915B6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77851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4092733137"/>
      </p:ext>
    </p:extLst>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5754</TotalTime>
  <Words>6060</Words>
  <Application>Microsoft Office PowerPoint</Application>
  <PresentationFormat>On-screen Show (4:3)</PresentationFormat>
  <Paragraphs>600</Paragraphs>
  <Slides>89</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Arial</vt:lpstr>
      <vt:lpstr>Arial Narrow</vt:lpstr>
      <vt:lpstr>Calibri</vt:lpstr>
      <vt:lpstr>Times New Roman</vt:lpstr>
      <vt:lpstr>Wingdings</vt:lpstr>
      <vt:lpstr>Generic</vt:lpstr>
      <vt:lpstr>The Protestant Reformation: The Good, The Bad, and The Ugly Session 10   </vt:lpstr>
      <vt:lpstr>Introduction</vt:lpstr>
      <vt:lpstr>Overview</vt:lpstr>
      <vt:lpstr>Overview</vt:lpstr>
      <vt:lpstr>PowerPoint Presentation</vt:lpstr>
      <vt:lpstr>PowerPoint Presentation</vt:lpstr>
      <vt:lpstr>Overview</vt:lpstr>
      <vt:lpstr>PowerPoint Presentation</vt:lpstr>
      <vt:lpstr>PowerPoint Presentation</vt:lpstr>
      <vt:lpstr>PowerPoint Presentation</vt:lpstr>
      <vt:lpstr>PowerPoint Presentation</vt:lpstr>
      <vt:lpstr> Dangers of Allegorization</vt:lpstr>
      <vt:lpstr>What Caused the Shift Into Allegorism?</vt:lpstr>
      <vt:lpstr>Overview</vt:lpstr>
      <vt:lpstr>III. The Dark Ages (or the Middle Ages)</vt:lpstr>
      <vt:lpstr>Overview</vt:lpstr>
      <vt:lpstr>IV. Contribution of the Protestant Reformers</vt:lpstr>
      <vt:lpstr>Overview</vt:lpstr>
      <vt:lpstr>V. The Reformers’ Incomplete Revolution</vt:lpstr>
      <vt:lpstr>V. The Reformers’ Incomplete Revolution</vt:lpstr>
      <vt:lpstr>V. The Reformers’ Incomplete Revolution</vt:lpstr>
      <vt:lpstr>V. The Reformers’ Incomplete Revolution</vt:lpstr>
      <vt:lpstr>V. The Reformers’ Incomplete Revolution</vt:lpstr>
      <vt:lpstr>PowerPoint Presentation</vt:lpstr>
      <vt:lpstr>“Augustine is so wholly with me, that if I wished to write a confession of my faith, I could do so with all fullness and satisfaction to myself out of his writings.”</vt:lpstr>
      <vt:lpstr>PowerPoint Presentation</vt:lpstr>
      <vt:lpstr>“But by this public call, the Gentiles were not only made equal to the Jews, but seemed to be substituted into their place, as if the Jews had been dead.”</vt:lpstr>
      <vt:lpstr>In his sermon on 2 Samuel 24:24, Calvin declares: “Now the Jews are cut off like rotten limbs. We have taken their place.”</vt:lpstr>
      <vt:lpstr>Calvin also declares them [Israel] to be “cut off from everything,” adding haughtily, “and we have succeeded them in their place.”</vt:lpstr>
      <vt:lpstr>“This passage is explained in various ways. I pass by the dreams of the Jews, who apply all passages of this kind to the temporal reign of the Messiah, which they have contrived by their own imagination.... I willingly view this passage as referring to Judea, and afterwards to other parts of the world.... Let us now see when this prophecy was fulfilled, or shall be fulfilled. The Lord began some kind of restoration when he brought his people out of Babylon: but that was only a foretaste, and, therefore, I have no hesitation in saying that this passage, as well as others of a similar kind, must refer to the kingdom of Christ; and in no other light could it be viewed, if we compare it with other prophecies.”</vt:lpstr>
      <vt:lpstr>“Here the Prophet describes the felicity which shall be under the reign of Christ: and we know that whenever the Prophets set forth promises of a happy and prosperous state to God’s people, they adopt metaphorical expressions, and say, that abundance of all good things shall flow, that there shall be the most fruitful produce, that provisions shall be bountifully supplied; for they accommodated their mode of speaking to the notions of that ancient people; it is therefore no wonder if they sometimes speak to them as to children. At the same time, the Spirit under these figurative expressions declares, that the kingdom of Christ shall in every way be happy and blessed, or that the Church of God, which means the same thing, shall be blessed, when Christ shall begin to reign.”</vt:lpstr>
      <vt:lpstr>“For as we are dull and entangled in earthly thoughts, our minds can hardly rise up to heaven, though the Lord with a clear voice invites us to himself. The Prophet then, in order to aid our weakness, adds a vivid representation, as though God stood before their eyes. Stand, he says, shall his feet on the mount of Olives. He does not here promise a miracle, such as even the ignorant might conceive to be literal; nor does he do this in what follows, when he says, The mount shall be rent…half…to the east and half to the west. This has never happened, that mount has never been rent: but as the Prophet could not, under those grievous trials, which might have overwhelmed the minds of the godly a hundred times, have extolled the power of God…without employing a highly figurative language, he therefore accommodates himself, as I have said, to the capacity of our flesh.”</vt:lpstr>
      <vt:lpstr>PowerPoint Presentation</vt:lpstr>
      <vt:lpstr>PowerPoint Presentation</vt:lpstr>
      <vt:lpstr>PowerPoint Presentation</vt:lpstr>
      <vt:lpstr>V. The Reformers’ Incomplete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 The Reformers’ Incomplete Revolution</vt:lpstr>
      <vt:lpstr>PowerPoint Presentation</vt:lpstr>
      <vt:lpstr>V. The Reformers’ Incomplete Revolution</vt:lpstr>
      <vt:lpstr>V. The Reformers’ Incomplete Revolution</vt:lpstr>
      <vt:lpstr>PowerPoint Presentation</vt:lpstr>
      <vt:lpstr>PowerPoint Presentation</vt:lpstr>
      <vt:lpstr>V. The Reformers’ Incomplete Revolution</vt:lpstr>
      <vt:lpstr>PowerPoint Presentation</vt:lpstr>
      <vt:lpstr>PowerPoint Presentation</vt:lpstr>
      <vt:lpstr>V. The Reformers’ Incomplete Revolution</vt:lpstr>
      <vt:lpstr>PowerPoint Presentation</vt:lpstr>
      <vt:lpstr>PowerPoint Presentation</vt:lpstr>
      <vt:lpstr>“Augustine is so wholly with me, that if I wished to write a confession of my faith, I could do so with all fullness and satisfaction to myself out of his writings.”</vt:lpstr>
      <vt:lpstr>PowerPoint Presentation</vt:lpstr>
      <vt:lpstr>PowerPoint Presentation</vt:lpstr>
      <vt:lpstr>The Encyclopaedia Judaica refers to Calvin’s “despotic theocratic regime in Geneva.”</vt:lpstr>
      <vt:lpstr>“The execution of Servetus is the greatest blot on Calvin’s life” and reveals “that vindictive streak which sometimes disgraced the character of the Reformer.”</vt:lpstr>
      <vt:lpstr>V. The Reformers’ Incomplete Revolution</vt:lpstr>
      <vt:lpstr>Luther and Antisemitism</vt:lpstr>
      <vt:lpstr>Luther and Antisemitism</vt:lpstr>
      <vt:lpstr>Luther and Antisemitism</vt:lpstr>
      <vt:lpstr>Luther and Antisemitism</vt:lpstr>
      <vt:lpstr>PowerPoint Presentation</vt:lpstr>
      <vt:lpstr>PowerPoint Presentation</vt:lpstr>
      <vt:lpstr>Luther and Antisemitism</vt:lpstr>
      <vt:lpstr>Christian Anti-Semitism</vt:lpstr>
      <vt:lpstr>Christian Anti-Semitism</vt:lpstr>
      <vt:lpstr>Christian Anti-Semitism</vt:lpstr>
      <vt:lpstr>Christian Anti-Semitism</vt:lpstr>
      <vt:lpstr>Luther and Antisemitism</vt:lpstr>
      <vt:lpstr>Luther and Antisemitism</vt:lpstr>
      <vt:lpstr>Luther and Antisemitism</vt:lpstr>
      <vt:lpstr>The Encyclopaedia Judaica says “Short of the Auschwitz oven and the extermination, the whole Nazi holocaust is pre-outlined here.”</vt:lpstr>
      <vt:lpstr>“…both Luther and Hitler were obsessed  by the ‘demonologized universe’ inhabited by the Jews.”</vt:lpstr>
      <vt:lpstr>Olivier J. Melnick Oliver J. Melnick, End-Times Antisemitism: A New Chapter in the Longest Hatred (Tustin, CA: Hope For Today Publications, 2017), 89, 92.</vt:lpstr>
      <vt:lpstr>Thomas D. Ice Thomas D. Ice, “Yad Vashem and the Holocaust,” online: www.pre-trib.org, accessed 19 August 2017, 2.</vt:lpstr>
      <vt:lpstr>Lutheran Statement https://www.ccjr.us/dialogika-resources/documents-and-statements/interreligious/759-lwfijcic1983</vt:lpstr>
      <vt:lpstr>PowerPoint Presentation</vt:lpstr>
      <vt:lpstr>PowerPoint Presentation</vt:lpstr>
      <vt:lpstr>PowerPoint Presentation</vt:lpstr>
      <vt:lpstr>Calvin repeatedly refers to the Jews as “profane unholy sacrilegious dogs,” describing them as “a barbarous nation” and “the people of Israel rejected by God.”</vt:lpstr>
      <vt:lpstr>V. The Reformers’ Incomplete Revolution</vt:lpstr>
      <vt:lpstr>V. The Reformers’ Incomplete Revolution</vt:lpstr>
      <vt:lpstr>CONCLUSION</vt:lpstr>
      <vt:lpstr>V. The Reformers’ Incomplete Revolution</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Desktop</dc:creator>
  <cp:lastModifiedBy>Andy Woods</cp:lastModifiedBy>
  <cp:revision>560</cp:revision>
  <cp:lastPrinted>2017-08-10T12:38:52Z</cp:lastPrinted>
  <dcterms:created xsi:type="dcterms:W3CDTF">1601-01-01T00:00:00Z</dcterms:created>
  <dcterms:modified xsi:type="dcterms:W3CDTF">2017-08-20T02:27:26Z</dcterms:modified>
</cp:coreProperties>
</file>