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73"/>
  </p:notesMasterIdLst>
  <p:handoutMasterIdLst>
    <p:handoutMasterId r:id="rId74"/>
  </p:handoutMasterIdLst>
  <p:sldIdLst>
    <p:sldId id="256" r:id="rId2"/>
    <p:sldId id="668" r:id="rId3"/>
    <p:sldId id="392" r:id="rId4"/>
    <p:sldId id="799" r:id="rId5"/>
    <p:sldId id="639" r:id="rId6"/>
    <p:sldId id="925" r:id="rId7"/>
    <p:sldId id="800" r:id="rId8"/>
    <p:sldId id="640" r:id="rId9"/>
    <p:sldId id="923" r:id="rId10"/>
    <p:sldId id="616" r:id="rId11"/>
    <p:sldId id="619" r:id="rId12"/>
    <p:sldId id="651" r:id="rId13"/>
    <p:sldId id="801" r:id="rId14"/>
    <p:sldId id="928" r:id="rId15"/>
    <p:sldId id="926" r:id="rId16"/>
    <p:sldId id="990" r:id="rId17"/>
    <p:sldId id="1011" r:id="rId18"/>
    <p:sldId id="1013" r:id="rId19"/>
    <p:sldId id="1014" r:id="rId20"/>
    <p:sldId id="1019" r:id="rId21"/>
    <p:sldId id="1021" r:id="rId22"/>
    <p:sldId id="1105" r:id="rId23"/>
    <p:sldId id="1022" r:id="rId24"/>
    <p:sldId id="1034" r:id="rId25"/>
    <p:sldId id="1037" r:id="rId26"/>
    <p:sldId id="1038" r:id="rId27"/>
    <p:sldId id="1039" r:id="rId28"/>
    <p:sldId id="1042" r:id="rId29"/>
    <p:sldId id="1044" r:id="rId30"/>
    <p:sldId id="1045" r:id="rId31"/>
    <p:sldId id="1046" r:id="rId32"/>
    <p:sldId id="1047" r:id="rId33"/>
    <p:sldId id="1097" r:id="rId34"/>
    <p:sldId id="1071" r:id="rId35"/>
    <p:sldId id="1072" r:id="rId36"/>
    <p:sldId id="1050" r:id="rId37"/>
    <p:sldId id="1051" r:id="rId38"/>
    <p:sldId id="1052" r:id="rId39"/>
    <p:sldId id="1082" r:id="rId40"/>
    <p:sldId id="1083" r:id="rId41"/>
    <p:sldId id="1084" r:id="rId42"/>
    <p:sldId id="1085" r:id="rId43"/>
    <p:sldId id="1080" r:id="rId44"/>
    <p:sldId id="1081" r:id="rId45"/>
    <p:sldId id="1086" r:id="rId46"/>
    <p:sldId id="1053" r:id="rId47"/>
    <p:sldId id="1054" r:id="rId48"/>
    <p:sldId id="1055" r:id="rId49"/>
    <p:sldId id="1056" r:id="rId50"/>
    <p:sldId id="1087" r:id="rId51"/>
    <p:sldId id="1088" r:id="rId52"/>
    <p:sldId id="1098" r:id="rId53"/>
    <p:sldId id="1089" r:id="rId54"/>
    <p:sldId id="1090" r:id="rId55"/>
    <p:sldId id="1091" r:id="rId56"/>
    <p:sldId id="1092" r:id="rId57"/>
    <p:sldId id="1093" r:id="rId58"/>
    <p:sldId id="1095" r:id="rId59"/>
    <p:sldId id="1096" r:id="rId60"/>
    <p:sldId id="1073" r:id="rId61"/>
    <p:sldId id="1058" r:id="rId62"/>
    <p:sldId id="1100" r:id="rId63"/>
    <p:sldId id="1101" r:id="rId64"/>
    <p:sldId id="1102" r:id="rId65"/>
    <p:sldId id="1059" r:id="rId66"/>
    <p:sldId id="1103" r:id="rId67"/>
    <p:sldId id="1060" r:id="rId68"/>
    <p:sldId id="1104" r:id="rId69"/>
    <p:sldId id="1077" r:id="rId70"/>
    <p:sldId id="1078" r:id="rId71"/>
    <p:sldId id="1012" r:id="rId7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FFFF"/>
    <a:srgbClr val="66FFFF"/>
    <a:srgbClr val="0000CC"/>
    <a:srgbClr val="000099"/>
    <a:srgbClr val="0000FF"/>
    <a:srgbClr val="000066"/>
    <a:srgbClr val="996633"/>
    <a:srgbClr val="99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0" autoAdjust="0"/>
    <p:restoredTop sz="90709" autoAdjust="0"/>
  </p:normalViewPr>
  <p:slideViewPr>
    <p:cSldViewPr>
      <p:cViewPr>
        <p:scale>
          <a:sx n="100" d="100"/>
          <a:sy n="100" d="100"/>
        </p:scale>
        <p:origin x="1638" y="318"/>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Dr. Andy Woods - The Protestant Reformation</a:t>
            </a:r>
            <a:endParaRPr lang="en-US" dirty="0">
              <a:latin typeface="Calibri" panose="020F0502020204030204" pitchFamily="34" charset="0"/>
            </a:endParaRPr>
          </a:p>
        </p:txBody>
      </p:sp>
      <p:sp>
        <p:nvSpPr>
          <p:cNvPr id="1741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Times New Roman" charset="0"/>
              </a:defRPr>
            </a:lvl1pPr>
          </a:lstStyle>
          <a:p>
            <a:pPr>
              <a:defRPr/>
            </a:pPr>
            <a:r>
              <a:rPr lang="en-US">
                <a:latin typeface="Calibri" panose="020F0502020204030204" pitchFamily="34" charset="0"/>
              </a:rPr>
              <a:t>8/27/2017</a:t>
            </a:r>
            <a:endParaRPr lang="en-US" dirty="0">
              <a:latin typeface="Calibri" panose="020F0502020204030204" pitchFamily="34" charset="0"/>
            </a:endParaRPr>
          </a:p>
        </p:txBody>
      </p:sp>
      <p:sp>
        <p:nvSpPr>
          <p:cNvPr id="1741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1741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vl1pPr>
          </a:lstStyle>
          <a:p>
            <a:pPr>
              <a:defRPr/>
            </a:pPr>
            <a:fld id="{0DC63179-BD8D-4DCE-B4FE-DF79782972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Calibri" panose="020F0502020204030204" pitchFamily="34" charset="0"/>
              </a:defRPr>
            </a:lvl1pPr>
          </a:lstStyle>
          <a:p>
            <a:pPr>
              <a:defRPr/>
            </a:pPr>
            <a:r>
              <a:rPr lang="en-US"/>
              <a:t>Dr. Andy Woods - The Protestant Reformation</a:t>
            </a:r>
            <a:endParaRPr lang="en-US" dirty="0"/>
          </a:p>
        </p:txBody>
      </p:sp>
      <p:sp>
        <p:nvSpPr>
          <p:cNvPr id="1536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Calibri" panose="020F0502020204030204" pitchFamily="34" charset="0"/>
              </a:defRPr>
            </a:lvl1pPr>
          </a:lstStyle>
          <a:p>
            <a:pPr>
              <a:defRPr/>
            </a:pPr>
            <a:r>
              <a:rPr lang="en-US"/>
              <a:t>8/27/2017</a:t>
            </a:r>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36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Calibri" panose="020F0502020204030204" pitchFamily="34" charset="0"/>
              </a:defRPr>
            </a:lvl1pPr>
          </a:lstStyle>
          <a:p>
            <a:pPr>
              <a:defRPr/>
            </a:pPr>
            <a:r>
              <a:rPr lang="en-US"/>
              <a:t>Sugar Land Bible Church</a:t>
            </a:r>
            <a:endParaRPr lang="en-US" dirty="0"/>
          </a:p>
        </p:txBody>
      </p:sp>
      <p:sp>
        <p:nvSpPr>
          <p:cNvPr id="1536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atin typeface="Calibri" panose="020F0502020204030204" pitchFamily="34" charset="0"/>
              </a:defRPr>
            </a:lvl1pPr>
          </a:lstStyle>
          <a:p>
            <a:pPr>
              <a:defRPr/>
            </a:pPr>
            <a:fld id="{B4BBA7F9-A4F9-41CD-9EEF-64BAB7350056}"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BBA7F9-A4F9-41CD-9EEF-64BAB7350056}" type="slidenum">
              <a:rPr lang="en-US" altLang="en-US" smtClean="0"/>
              <a:pPr>
                <a:defRPr/>
              </a:pPr>
              <a:t>1</a:t>
            </a:fld>
            <a:endParaRPr lang="en-US" altLang="en-US" dirty="0"/>
          </a:p>
        </p:txBody>
      </p:sp>
      <p:sp>
        <p:nvSpPr>
          <p:cNvPr id="5" name="Date Placeholder 4"/>
          <p:cNvSpPr>
            <a:spLocks noGrp="1"/>
          </p:cNvSpPr>
          <p:nvPr>
            <p:ph type="dt" idx="11"/>
          </p:nvPr>
        </p:nvSpPr>
        <p:spPr/>
        <p:txBody>
          <a:bodyPr/>
          <a:lstStyle/>
          <a:p>
            <a:pPr>
              <a:defRPr/>
            </a:pPr>
            <a:r>
              <a:rPr lang="en-US"/>
              <a:t>8/27/2017</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Header Placeholder 6"/>
          <p:cNvSpPr>
            <a:spLocks noGrp="1"/>
          </p:cNvSpPr>
          <p:nvPr>
            <p:ph type="hdr" sz="quarter" idx="13"/>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4605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8/27/2017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964994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410097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069777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01960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473505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736458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987851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275734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631178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08278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8/27/2017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835258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41181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122368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361504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081925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775064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5A988A2-3A72-4A7A-878C-F21C44E207F5}" type="slidenum">
              <a:rPr lang="en-US" smtClean="0"/>
              <a:pPr/>
              <a:t>62</a:t>
            </a:fld>
            <a:endParaRPr lang="en-US"/>
          </a:p>
        </p:txBody>
      </p:sp>
      <p:sp>
        <p:nvSpPr>
          <p:cNvPr id="113667" name="Rectangle 7"/>
          <p:cNvSpPr txBox="1">
            <a:spLocks noGrp="1" noChangeArrowheads="1"/>
          </p:cNvSpPr>
          <p:nvPr/>
        </p:nvSpPr>
        <p:spPr bwMode="auto">
          <a:xfrm>
            <a:off x="3899694" y="8831580"/>
            <a:ext cx="2982119" cy="464820"/>
          </a:xfrm>
          <a:prstGeom prst="rect">
            <a:avLst/>
          </a:prstGeom>
          <a:noFill/>
          <a:ln w="9525">
            <a:noFill/>
            <a:miter lim="800000"/>
            <a:headEnd/>
            <a:tailEnd/>
          </a:ln>
        </p:spPr>
        <p:txBody>
          <a:bodyPr lIns="92446" tIns="46223" rIns="92446" bIns="46223" anchor="b"/>
          <a:lstStyle/>
          <a:p>
            <a:pPr algn="r"/>
            <a:fld id="{52FFDB5B-4DE6-4E17-BC1B-C14A8991B3F7}" type="slidenum">
              <a:rPr lang="en-US" sz="1200"/>
              <a:pPr algn="r"/>
              <a:t>62</a:t>
            </a:fld>
            <a:endParaRPr lang="en-US" sz="1200" dirty="0"/>
          </a:p>
        </p:txBody>
      </p:sp>
      <p:sp>
        <p:nvSpPr>
          <p:cNvPr id="113668" name="Rectangle 2"/>
          <p:cNvSpPr>
            <a:spLocks noGrp="1" noRot="1" noChangeAspect="1" noChangeArrowheads="1" noTextEdit="1"/>
          </p:cNvSpPr>
          <p:nvPr>
            <p:ph type="sldImg"/>
          </p:nvPr>
        </p:nvSpPr>
        <p:spPr>
          <a:solidFill>
            <a:srgbClr val="FFFFFF"/>
          </a:solidFill>
          <a:ln/>
        </p:spPr>
      </p:sp>
      <p:sp>
        <p:nvSpPr>
          <p:cNvPr id="113669" name="Rectangle 3"/>
          <p:cNvSpPr>
            <a:spLocks noGrp="1" noChangeArrowheads="1"/>
          </p:cNvSpPr>
          <p:nvPr>
            <p:ph type="body" idx="1"/>
          </p:nvPr>
        </p:nvSpPr>
        <p:spPr>
          <a:solidFill>
            <a:srgbClr val="FFFFFF"/>
          </a:solidFill>
          <a:ln>
            <a:solidFill>
              <a:srgbClr val="000000"/>
            </a:solidFill>
          </a:ln>
        </p:spPr>
        <p:txBody>
          <a:bodyPr lIns="92441" tIns="46221" rIns="92441" bIns="46221"/>
          <a:lstStyle/>
          <a:p>
            <a:pPr eaLnBrk="1" hangingPunct="1"/>
            <a:endParaRPr lang="en-US"/>
          </a:p>
        </p:txBody>
      </p:sp>
    </p:spTree>
    <p:extLst>
      <p:ext uri="{BB962C8B-B14F-4D97-AF65-F5344CB8AC3E}">
        <p14:creationId xmlns:p14="http://schemas.microsoft.com/office/powerpoint/2010/main" val="3749585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814068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096996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21018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8/27/2017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383177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71</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8/27/2017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59336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8/27/2017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20488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8/27/2017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3123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8/27/2017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643607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78486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8/27/2017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00154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87979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5" name="Arc 3"/>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52228"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52229"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r>
              <a:rPr lang="en-US"/>
              <a:t>6/4/2017</a:t>
            </a:r>
          </a:p>
        </p:txBody>
      </p:sp>
      <p:sp>
        <p:nvSpPr>
          <p:cNvPr id="7" name="Rectangle 7"/>
          <p:cNvSpPr>
            <a:spLocks noGrp="1" noChangeArrowheads="1"/>
          </p:cNvSpPr>
          <p:nvPr>
            <p:ph type="ftr" sz="quarter" idx="11"/>
          </p:nvPr>
        </p:nvSpPr>
        <p:spPr/>
        <p:txBody>
          <a:bodyPr/>
          <a:lstStyle>
            <a:lvl1pPr>
              <a:defRPr/>
            </a:lvl1pPr>
          </a:lstStyle>
          <a:p>
            <a:pPr>
              <a:defRPr/>
            </a:pPr>
            <a:r>
              <a:rPr lang="en-US"/>
              <a:t>DANIEL</a:t>
            </a:r>
          </a:p>
        </p:txBody>
      </p:sp>
      <p:sp>
        <p:nvSpPr>
          <p:cNvPr id="8" name="Rectangle 8"/>
          <p:cNvSpPr>
            <a:spLocks noGrp="1" noChangeArrowheads="1"/>
          </p:cNvSpPr>
          <p:nvPr>
            <p:ph type="sldNum" sz="quarter" idx="12"/>
          </p:nvPr>
        </p:nvSpPr>
        <p:spPr/>
        <p:txBody>
          <a:bodyPr/>
          <a:lstStyle>
            <a:lvl1pPr>
              <a:defRPr smtClean="0"/>
            </a:lvl1pPr>
          </a:lstStyle>
          <a:p>
            <a:pPr>
              <a:defRPr/>
            </a:pPr>
            <a:fld id="{9DCD1CF2-1C58-46E4-94CD-C010643440AB}" type="slidenum">
              <a:rPr lang="en-US" altLang="en-US"/>
              <a:pPr>
                <a:defRPr/>
              </a:pPr>
              <a:t>‹#›</a:t>
            </a:fld>
            <a:endParaRPr lang="en-US" altLang="en-US"/>
          </a:p>
        </p:txBody>
      </p:sp>
    </p:spTree>
    <p:extLst>
      <p:ext uri="{BB962C8B-B14F-4D97-AF65-F5344CB8AC3E}">
        <p14:creationId xmlns:p14="http://schemas.microsoft.com/office/powerpoint/2010/main" val="315943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33AAD6C-C68B-4BCB-BD64-8A4F6BDD46AB}" type="slidenum">
              <a:rPr lang="en-US" altLang="en-US"/>
              <a:pPr>
                <a:defRPr/>
              </a:pPr>
              <a:t>‹#›</a:t>
            </a:fld>
            <a:endParaRPr lang="en-US" altLang="en-US"/>
          </a:p>
        </p:txBody>
      </p:sp>
    </p:spTree>
    <p:extLst>
      <p:ext uri="{BB962C8B-B14F-4D97-AF65-F5344CB8AC3E}">
        <p14:creationId xmlns:p14="http://schemas.microsoft.com/office/powerpoint/2010/main" val="364240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D819AB0E-4C57-4B2A-AED6-4AF0EF8A012B}" type="slidenum">
              <a:rPr lang="en-US" altLang="en-US"/>
              <a:pPr>
                <a:defRPr/>
              </a:pPr>
              <a:t>‹#›</a:t>
            </a:fld>
            <a:endParaRPr lang="en-US" altLang="en-US"/>
          </a:p>
        </p:txBody>
      </p:sp>
    </p:spTree>
    <p:extLst>
      <p:ext uri="{BB962C8B-B14F-4D97-AF65-F5344CB8AC3E}">
        <p14:creationId xmlns:p14="http://schemas.microsoft.com/office/powerpoint/2010/main" val="277766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158430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C02DFD5B-8FD4-43B8-BC86-4E352B490EB1}" type="slidenum">
              <a:rPr lang="en-US" altLang="en-US"/>
              <a:pPr>
                <a:defRPr/>
              </a:pPr>
              <a:t>‹#›</a:t>
            </a:fld>
            <a:endParaRPr lang="en-US" altLang="en-US"/>
          </a:p>
        </p:txBody>
      </p:sp>
    </p:spTree>
    <p:extLst>
      <p:ext uri="{BB962C8B-B14F-4D97-AF65-F5344CB8AC3E}">
        <p14:creationId xmlns:p14="http://schemas.microsoft.com/office/powerpoint/2010/main" val="339919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5476D6E-1442-45FF-8981-870EAE65FAFD}" type="slidenum">
              <a:rPr lang="en-US" altLang="en-US"/>
              <a:pPr>
                <a:defRPr/>
              </a:pPr>
              <a:t>‹#›</a:t>
            </a:fld>
            <a:endParaRPr lang="en-US" altLang="en-US"/>
          </a:p>
        </p:txBody>
      </p:sp>
    </p:spTree>
    <p:extLst>
      <p:ext uri="{BB962C8B-B14F-4D97-AF65-F5344CB8AC3E}">
        <p14:creationId xmlns:p14="http://schemas.microsoft.com/office/powerpoint/2010/main" val="84397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6BEB2057-24E7-4D77-ABFA-0631C063FA34}" type="slidenum">
              <a:rPr lang="en-US" altLang="en-US"/>
              <a:pPr>
                <a:defRPr/>
              </a:pPr>
              <a:t>‹#›</a:t>
            </a:fld>
            <a:endParaRPr lang="en-US" altLang="en-US"/>
          </a:p>
        </p:txBody>
      </p:sp>
    </p:spTree>
    <p:extLst>
      <p:ext uri="{BB962C8B-B14F-4D97-AF65-F5344CB8AC3E}">
        <p14:creationId xmlns:p14="http://schemas.microsoft.com/office/powerpoint/2010/main" val="159297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p:txBody>
          <a:bodyPr/>
          <a:lstStyle>
            <a:lvl1pPr>
              <a:defRPr/>
            </a:lvl1pPr>
          </a:lstStyle>
          <a:p>
            <a:pPr>
              <a:defRPr/>
            </a:pPr>
            <a:r>
              <a:rPr lang="en-US"/>
              <a:t>6/4/2017</a:t>
            </a:r>
          </a:p>
        </p:txBody>
      </p:sp>
      <p:sp>
        <p:nvSpPr>
          <p:cNvPr id="8" name="Rectangle 1030"/>
          <p:cNvSpPr>
            <a:spLocks noGrp="1" noChangeArrowheads="1"/>
          </p:cNvSpPr>
          <p:nvPr>
            <p:ph type="ftr" sz="quarter" idx="11"/>
          </p:nvPr>
        </p:nvSpPr>
        <p:spPr/>
        <p:txBody>
          <a:bodyPr/>
          <a:lstStyle>
            <a:lvl1pPr>
              <a:defRPr/>
            </a:lvl1pPr>
          </a:lstStyle>
          <a:p>
            <a:pPr>
              <a:defRPr/>
            </a:pPr>
            <a:r>
              <a:rPr lang="en-US"/>
              <a:t>DANIEL</a:t>
            </a:r>
          </a:p>
        </p:txBody>
      </p:sp>
      <p:sp>
        <p:nvSpPr>
          <p:cNvPr id="9" name="Rectangle 1031"/>
          <p:cNvSpPr>
            <a:spLocks noGrp="1" noChangeArrowheads="1"/>
          </p:cNvSpPr>
          <p:nvPr>
            <p:ph type="sldNum" sz="quarter" idx="12"/>
          </p:nvPr>
        </p:nvSpPr>
        <p:spPr/>
        <p:txBody>
          <a:bodyPr/>
          <a:lstStyle>
            <a:lvl1pPr>
              <a:defRPr smtClean="0"/>
            </a:lvl1pPr>
          </a:lstStyle>
          <a:p>
            <a:pPr>
              <a:defRPr/>
            </a:pPr>
            <a:fld id="{776F11DD-2A5E-4186-BC87-33FAE51004C7}" type="slidenum">
              <a:rPr lang="en-US" altLang="en-US"/>
              <a:pPr>
                <a:defRPr/>
              </a:pPr>
              <a:t>‹#›</a:t>
            </a:fld>
            <a:endParaRPr lang="en-US" altLang="en-US"/>
          </a:p>
        </p:txBody>
      </p:sp>
    </p:spTree>
    <p:extLst>
      <p:ext uri="{BB962C8B-B14F-4D97-AF65-F5344CB8AC3E}">
        <p14:creationId xmlns:p14="http://schemas.microsoft.com/office/powerpoint/2010/main" val="22383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vl1pPr>
          </a:lstStyle>
          <a:p>
            <a:pPr>
              <a:defRPr/>
            </a:pPr>
            <a:r>
              <a:rPr lang="en-US"/>
              <a:t>6/4/2017</a:t>
            </a:r>
          </a:p>
        </p:txBody>
      </p:sp>
      <p:sp>
        <p:nvSpPr>
          <p:cNvPr id="4" name="Rectangle 1030"/>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p:txBody>
          <a:bodyPr/>
          <a:lstStyle>
            <a:lvl1pPr>
              <a:defRPr smtClean="0"/>
            </a:lvl1pPr>
          </a:lstStyle>
          <a:p>
            <a:pPr>
              <a:defRPr/>
            </a:pPr>
            <a:fld id="{9F070BD3-8335-4875-88D0-5DF827222724}" type="slidenum">
              <a:rPr lang="en-US" altLang="en-US"/>
              <a:pPr>
                <a:defRPr/>
              </a:pPr>
              <a:t>‹#›</a:t>
            </a:fld>
            <a:endParaRPr lang="en-US" altLang="en-US"/>
          </a:p>
        </p:txBody>
      </p:sp>
    </p:spTree>
    <p:extLst>
      <p:ext uri="{BB962C8B-B14F-4D97-AF65-F5344CB8AC3E}">
        <p14:creationId xmlns:p14="http://schemas.microsoft.com/office/powerpoint/2010/main" val="427137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vl1pPr>
          </a:lstStyle>
          <a:p>
            <a:pPr>
              <a:defRPr/>
            </a:pPr>
            <a:r>
              <a:rPr lang="en-US"/>
              <a:t>6/4/2017</a:t>
            </a:r>
          </a:p>
        </p:txBody>
      </p:sp>
      <p:sp>
        <p:nvSpPr>
          <p:cNvPr id="3" name="Rectangle 1030"/>
          <p:cNvSpPr>
            <a:spLocks noGrp="1" noChangeArrowheads="1"/>
          </p:cNvSpPr>
          <p:nvPr>
            <p:ph type="ftr" sz="quarter" idx="11"/>
          </p:nvPr>
        </p:nvSpPr>
        <p:spPr/>
        <p:txBody>
          <a:bodyPr/>
          <a:lstStyle>
            <a:lvl1pPr>
              <a:defRPr/>
            </a:lvl1pPr>
          </a:lstStyle>
          <a:p>
            <a:pPr>
              <a:defRPr/>
            </a:pPr>
            <a:r>
              <a:rPr lang="en-US"/>
              <a:t>DANIEL</a:t>
            </a:r>
          </a:p>
        </p:txBody>
      </p:sp>
      <p:sp>
        <p:nvSpPr>
          <p:cNvPr id="4" name="Rectangle 1031"/>
          <p:cNvSpPr>
            <a:spLocks noGrp="1" noChangeArrowheads="1"/>
          </p:cNvSpPr>
          <p:nvPr>
            <p:ph type="sldNum" sz="quarter" idx="12"/>
          </p:nvPr>
        </p:nvSpPr>
        <p:spPr/>
        <p:txBody>
          <a:bodyPr/>
          <a:lstStyle>
            <a:lvl1pPr>
              <a:defRPr smtClean="0"/>
            </a:lvl1pPr>
          </a:lstStyle>
          <a:p>
            <a:pPr>
              <a:defRPr/>
            </a:pPr>
            <a:fld id="{A0D64A5C-8A8F-4387-99C6-161919CA7769}" type="slidenum">
              <a:rPr lang="en-US" altLang="en-US"/>
              <a:pPr>
                <a:defRPr/>
              </a:pPr>
              <a:t>‹#›</a:t>
            </a:fld>
            <a:endParaRPr lang="en-US" altLang="en-US"/>
          </a:p>
        </p:txBody>
      </p:sp>
    </p:spTree>
    <p:extLst>
      <p:ext uri="{BB962C8B-B14F-4D97-AF65-F5344CB8AC3E}">
        <p14:creationId xmlns:p14="http://schemas.microsoft.com/office/powerpoint/2010/main" val="401920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BD313B7C-8628-40A9-9BAF-2337382F96C6}" type="slidenum">
              <a:rPr lang="en-US" altLang="en-US"/>
              <a:pPr>
                <a:defRPr/>
              </a:pPr>
              <a:t>‹#›</a:t>
            </a:fld>
            <a:endParaRPr lang="en-US" altLang="en-US"/>
          </a:p>
        </p:txBody>
      </p:sp>
    </p:spTree>
    <p:extLst>
      <p:ext uri="{BB962C8B-B14F-4D97-AF65-F5344CB8AC3E}">
        <p14:creationId xmlns:p14="http://schemas.microsoft.com/office/powerpoint/2010/main" val="167898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92A4A217-7064-4A8C-A9F3-A268760735DD}" type="slidenum">
              <a:rPr lang="en-US" altLang="en-US"/>
              <a:pPr>
                <a:defRPr/>
              </a:pPr>
              <a:t>‹#›</a:t>
            </a:fld>
            <a:endParaRPr lang="en-US" altLang="en-US"/>
          </a:p>
        </p:txBody>
      </p:sp>
    </p:spTree>
    <p:extLst>
      <p:ext uri="{BB962C8B-B14F-4D97-AF65-F5344CB8AC3E}">
        <p14:creationId xmlns:p14="http://schemas.microsoft.com/office/powerpoint/2010/main" val="62188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Arc 1026"/>
          <p:cNvSpPr>
            <a:spLocks/>
          </p:cNvSpPr>
          <p:nvPr/>
        </p:nvSpPr>
        <p:spPr bwMode="auto">
          <a:xfrm>
            <a:off x="0" y="842963"/>
            <a:ext cx="1676400" cy="6015037"/>
          </a:xfrm>
          <a:custGeom>
            <a:avLst/>
            <a:gdLst>
              <a:gd name="T0" fmla="*/ 0 w 21600"/>
              <a:gd name="T1" fmla="*/ 0 h 21600"/>
              <a:gd name="T2" fmla="*/ 1676400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1027" name="Rectangle 1027"/>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8" name="Rectangle 1028"/>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05" name="Rectangle 1029"/>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r>
              <a:rPr lang="en-US"/>
              <a:t>6/4/2017</a:t>
            </a:r>
            <a:endParaRPr lang="en-US" dirty="0"/>
          </a:p>
        </p:txBody>
      </p:sp>
      <p:sp>
        <p:nvSpPr>
          <p:cNvPr id="51206" name="Rectangle 103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r>
              <a:rPr lang="en-US" dirty="0"/>
              <a:t>DANIEL</a:t>
            </a:r>
          </a:p>
        </p:txBody>
      </p:sp>
      <p:sp>
        <p:nvSpPr>
          <p:cNvPr id="51207" name="Rectangle 103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D0E4B210-4362-4BAA-89F1-87A2F42C4D25}" type="slidenum">
              <a:rPr lang="en-US" altLang="en-US" smtClean="0"/>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hf sldNum="0" hdr="0" ftr="0"/>
  <p:txStyles>
    <p:title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647700" y="228600"/>
            <a:ext cx="7848600" cy="1905000"/>
          </a:xfrm>
        </p:spPr>
        <p:txBody>
          <a:bodyPr anchor="ctr"/>
          <a:lstStyle/>
          <a:p>
            <a:pPr algn="ctr" eaLnBrk="1" hangingPunct="1">
              <a:lnSpc>
                <a:spcPct val="100000"/>
              </a:lnSpc>
            </a:pPr>
            <a:r>
              <a:rPr lang="en-US" altLang="en-US" sz="4400" b="0" dirty="0">
                <a:solidFill>
                  <a:srgbClr val="00FFFF"/>
                </a:solidFill>
                <a:effectLst>
                  <a:outerShdw blurRad="38100" dist="38100" dir="2700000" algn="tl">
                    <a:srgbClr val="000000">
                      <a:alpha val="43137"/>
                    </a:srgbClr>
                  </a:outerShdw>
                </a:effectLst>
              </a:rPr>
              <a:t>The Protestant Reformation:</a:t>
            </a:r>
            <a:br>
              <a:rPr lang="en-US" altLang="en-US" sz="4400" b="0" dirty="0">
                <a:solidFill>
                  <a:srgbClr val="00FFFF"/>
                </a:solidFill>
                <a:effectLst>
                  <a:outerShdw blurRad="38100" dist="38100" dir="2700000" algn="tl">
                    <a:srgbClr val="000000">
                      <a:alpha val="43137"/>
                    </a:srgbClr>
                  </a:outerShdw>
                </a:effectLst>
              </a:rPr>
            </a:br>
            <a:r>
              <a:rPr lang="en-US" altLang="en-US" sz="4400" b="0" dirty="0">
                <a:solidFill>
                  <a:srgbClr val="00FFFF"/>
                </a:solidFill>
                <a:effectLst>
                  <a:outerShdw blurRad="38100" dist="38100" dir="2700000" algn="tl">
                    <a:srgbClr val="000000">
                      <a:alpha val="43137"/>
                    </a:srgbClr>
                  </a:outerShdw>
                </a:effectLst>
              </a:rPr>
              <a:t>The Good, The Bad, and The Ugly</a:t>
            </a:r>
            <a:br>
              <a:rPr lang="en-US" altLang="en-US" sz="3600" b="0" dirty="0">
                <a:solidFill>
                  <a:srgbClr val="00FFFF"/>
                </a:solidFill>
                <a:effectLst>
                  <a:outerShdw blurRad="38100" dist="38100" dir="2700000" algn="tl">
                    <a:srgbClr val="000000">
                      <a:alpha val="43137"/>
                    </a:srgbClr>
                  </a:outerShdw>
                </a:effectLst>
              </a:rPr>
            </a:br>
            <a:r>
              <a:rPr lang="en-US" sz="3200" b="0" dirty="0">
                <a:solidFill>
                  <a:srgbClr val="00FFFF"/>
                </a:solidFill>
                <a:effectLst>
                  <a:outerShdw blurRad="38100" dist="38100" dir="2700000" algn="tl">
                    <a:srgbClr val="000000">
                      <a:alpha val="43137"/>
                    </a:srgbClr>
                  </a:outerShdw>
                </a:effectLst>
              </a:rPr>
              <a:t>Session 11   </a:t>
            </a:r>
            <a:endParaRPr lang="en-US" altLang="en-US" sz="3600" b="0" dirty="0">
              <a:solidFill>
                <a:srgbClr val="00FFFF"/>
              </a:solidFill>
              <a:effectLst>
                <a:outerShdw blurRad="38100" dist="38100" dir="2700000" algn="tl">
                  <a:srgbClr val="000000">
                    <a:alpha val="43137"/>
                  </a:srgbClr>
                </a:outerShdw>
              </a:effectLst>
            </a:endParaRPr>
          </a:p>
        </p:txBody>
      </p:sp>
      <p:sp>
        <p:nvSpPr>
          <p:cNvPr id="16387" name="Rectangle 7"/>
          <p:cNvSpPr>
            <a:spLocks noGrp="1" noChangeArrowheads="1"/>
          </p:cNvSpPr>
          <p:nvPr>
            <p:ph type="subTitle" idx="1"/>
          </p:nvPr>
        </p:nvSpPr>
        <p:spPr>
          <a:xfrm>
            <a:off x="1600200" y="5410200"/>
            <a:ext cx="5943600" cy="1295400"/>
          </a:xfrm>
        </p:spPr>
        <p:txBody>
          <a:bodyPr/>
          <a:lstStyle/>
          <a:p>
            <a:pPr algn="ctr" eaLnBrk="1" hangingPunct="1">
              <a:spcBef>
                <a:spcPts val="0"/>
              </a:spcBef>
            </a:pPr>
            <a:r>
              <a:rPr lang="en-US" altLang="en-US" dirty="0">
                <a:effectLst>
                  <a:outerShdw blurRad="38100" dist="38100" dir="2700000" algn="tl">
                    <a:srgbClr val="000000">
                      <a:alpha val="43137"/>
                    </a:srgbClr>
                  </a:outerShdw>
                </a:effectLst>
              </a:rPr>
              <a:t>Andy Woods, Th.M.., JD., PhD.</a:t>
            </a:r>
          </a:p>
          <a:p>
            <a:pPr algn="ctr" eaLnBrk="1" hangingPunct="1">
              <a:spcBef>
                <a:spcPts val="0"/>
              </a:spcBef>
            </a:pPr>
            <a:r>
              <a:rPr lang="en-US" altLang="en-US" dirty="0">
                <a:effectLst>
                  <a:outerShdw blurRad="38100" dist="38100" dir="2700000" algn="tl">
                    <a:srgbClr val="000000">
                      <a:alpha val="43137"/>
                    </a:srgbClr>
                  </a:outerShdw>
                </a:effectLst>
              </a:rPr>
              <a:t>Sr. Pastor, Sugar Land Bible Church</a:t>
            </a:r>
          </a:p>
          <a:p>
            <a:pPr algn="ctr" eaLnBrk="1" hangingPunct="1">
              <a:spcBef>
                <a:spcPts val="0"/>
              </a:spcBef>
            </a:pPr>
            <a:r>
              <a:rPr lang="en-US" altLang="en-US" dirty="0">
                <a:effectLst>
                  <a:outerShdw blurRad="38100" dist="38100" dir="2700000" algn="tl">
                    <a:srgbClr val="000000">
                      <a:alpha val="43137"/>
                    </a:srgbClr>
                  </a:outerShdw>
                </a:effectLst>
              </a:rPr>
              <a:t>President Chafer Theological Seminary</a:t>
            </a:r>
          </a:p>
        </p:txBody>
      </p:sp>
      <p:pic>
        <p:nvPicPr>
          <p:cNvPr id="1638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29000" y="2286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9506" y="1143000"/>
            <a:ext cx="5624987"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r>
              <a:rPr lang="en-US" altLang="en-US" sz="4000" b="0" dirty="0">
                <a:solidFill>
                  <a:srgbClr val="00FFFF"/>
                </a:solidFill>
                <a:effectLst>
                  <a:outerShdw blurRad="38100" dist="38100" dir="2700000" algn="tl">
                    <a:srgbClr val="000000">
                      <a:alpha val="43137"/>
                    </a:srgbClr>
                  </a:outerShdw>
                </a:effectLst>
                <a:cs typeface="Calibri" panose="020F0502020204030204" pitchFamily="34" charset="0"/>
              </a:rPr>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Philo</a:t>
            </a:r>
          </a:p>
        </p:txBody>
      </p:sp>
    </p:spTree>
    <p:extLst>
      <p:ext uri="{BB962C8B-B14F-4D97-AF65-F5344CB8AC3E}">
        <p14:creationId xmlns:p14="http://schemas.microsoft.com/office/powerpoint/2010/main" val="409500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91400" cy="3733800"/>
          </a:xfrm>
        </p:spPr>
        <p:txBody>
          <a:bodyPr/>
          <a:lstStyle/>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24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AD 70 and Hadrian’s (A.D. 117–138)“Palestine”</a:t>
            </a:r>
          </a:p>
          <a:p>
            <a:pPr marL="461963" indent="-461963" eaLnBrk="1" hangingPunct="1">
              <a:spcBef>
                <a:spcPts val="0"/>
              </a:spcBef>
              <a:spcAft>
                <a:spcPts val="2400"/>
              </a:spcAft>
              <a:buClr>
                <a:srgbClr val="FF66FF"/>
              </a:buClr>
              <a:buFont typeface="+mj-lt"/>
              <a:buAutoNum type="alphaUcPeriod"/>
            </a:pPr>
            <a:endParaRPr lang="en-US" altLang="en-US"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240" y="3692825"/>
            <a:ext cx="1496060" cy="1371600"/>
          </a:xfrm>
          <a:prstGeom prst="rect">
            <a:avLst/>
          </a:prstGeom>
        </p:spPr>
      </p:pic>
    </p:spTree>
    <p:extLst>
      <p:ext uri="{BB962C8B-B14F-4D97-AF65-F5344CB8AC3E}">
        <p14:creationId xmlns:p14="http://schemas.microsoft.com/office/powerpoint/2010/main" val="2805633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2849BFDA-58CF-45DB-B58D-A91624A0E1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B287BF81-9B01-41F0-8C34-D3284D6626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342220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3284011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EE761D4C-95B5-4402-B446-3D6AB65872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CBE95608-84ED-4842-BB5C-2C80304673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074730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
        <p:nvSpPr>
          <p:cNvPr id="17411" name="Rectangle 7"/>
          <p:cNvSpPr>
            <a:spLocks noGrp="1" noChangeArrowheads="1"/>
          </p:cNvSpPr>
          <p:nvPr>
            <p:ph type="body" idx="1"/>
          </p:nvPr>
        </p:nvSpPr>
        <p:spPr>
          <a:xfrm>
            <a:off x="857542" y="838200"/>
            <a:ext cx="74482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44746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E974C0E0-3DC6-419A-AB54-6F7F991FE6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1266CBA6-185A-4230-8315-EED277B9A3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234734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7" name="Picture 6">
            <a:extLst>
              <a:ext uri="{FF2B5EF4-FFF2-40B4-BE49-F238E27FC236}">
                <a16:creationId xmlns:a16="http://schemas.microsoft.com/office/drawing/2014/main" id="{38CA6AC0-D55E-4C2B-A016-A430D2C48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8" name="Picture 7">
            <a:extLst>
              <a:ext uri="{FF2B5EF4-FFF2-40B4-BE49-F238E27FC236}">
                <a16:creationId xmlns:a16="http://schemas.microsoft.com/office/drawing/2014/main" id="{D9BB281B-56D8-4D25-BB48-CA912FB6C8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722458524"/>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D9FB302E-0EDC-449A-A7DF-FDA6F4A1A2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399640E7-DFB9-454B-A969-D8E5249941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573791137"/>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3" y="228600"/>
            <a:ext cx="2543175" cy="710956"/>
          </a:xfrm>
        </p:spPr>
        <p:txBody>
          <a:bodyPr/>
          <a:lstStyle/>
          <a:p>
            <a:pPr algn="ctr"/>
            <a:r>
              <a:rPr lang="en-US" sz="3600" b="0" dirty="0">
                <a:solidFill>
                  <a:srgbClr val="00FFFF"/>
                </a:solidFill>
                <a:effectLst>
                  <a:outerShdw blurRad="38100" dist="38100" dir="2700000" algn="tl">
                    <a:srgbClr val="000000">
                      <a:alpha val="43137"/>
                    </a:srgbClr>
                  </a:outerShdw>
                </a:effectLst>
              </a:rPr>
              <a:t>Introduction</a:t>
            </a:r>
          </a:p>
        </p:txBody>
      </p:sp>
      <p:sp>
        <p:nvSpPr>
          <p:cNvPr id="3" name="Content Placeholder 2"/>
          <p:cNvSpPr>
            <a:spLocks noGrp="1"/>
          </p:cNvSpPr>
          <p:nvPr>
            <p:ph idx="1"/>
          </p:nvPr>
        </p:nvSpPr>
        <p:spPr>
          <a:xfrm>
            <a:off x="785813" y="1143000"/>
            <a:ext cx="7572375" cy="4724400"/>
          </a:xfrm>
        </p:spPr>
        <p:txBody>
          <a:bodyPr/>
          <a:lstStyle/>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Oct 31, 1517</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500 years</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Far reaching impact</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Partial restoration</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Restoration of a hermeneutic</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Selectively applied</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Subsequent generations applied consistently</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Preview</a:t>
            </a:r>
          </a:p>
        </p:txBody>
      </p:sp>
      <p:pic>
        <p:nvPicPr>
          <p:cNvPr id="6" name="Picture 5">
            <a:extLst>
              <a:ext uri="{FF2B5EF4-FFF2-40B4-BE49-F238E27FC236}">
                <a16:creationId xmlns:a16="http://schemas.microsoft.com/office/drawing/2014/main" id="{3913D00D-C62C-4743-8E74-E2BD697DCC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618B47BB-FC87-449C-B4E6-C3B0E59519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69506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FE56EA5C-8AAC-43A4-899F-2D040AC782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B5F9C780-7CB4-4F0E-8E0A-83FB68417C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771648580"/>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0C4E62CA-4893-4EB4-8D1B-6FE6063CDC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B5B14661-9BE6-4ED8-BE44-1C17D8C36C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764570928"/>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5F90ADF-0FC4-4F74-B4B0-30E44A67A5CD}"/>
              </a:ext>
            </a:extLst>
          </p:cNvPr>
          <p:cNvSpPr txBox="1">
            <a:spLocks noChangeArrowheads="1"/>
          </p:cNvSpPr>
          <p:nvPr/>
        </p:nvSpPr>
        <p:spPr bwMode="auto">
          <a:xfrm>
            <a:off x="190500" y="1409700"/>
            <a:ext cx="87630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2400" i="1" kern="0"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2400" i="1" dirty="0">
                <a:solidFill>
                  <a:srgbClr val="FFFFCC"/>
                </a:solidFill>
                <a:effectLst>
                  <a:outerShdw blurRad="38100" dist="38100" dir="2700000" algn="tl">
                    <a:srgbClr val="000000">
                      <a:alpha val="43137"/>
                    </a:srgbClr>
                  </a:outerShdw>
                </a:effectLst>
                <a:cs typeface="Calibri" panose="020F0502020204030204" pitchFamily="34" charset="0"/>
              </a:rPr>
              <a:t>I miss more than one thing in this book, and this makes me hold it to be neither apostolic nor prophetic…I think of it almost as I do of the Fourth Book of Esdras, and can in no way detect that the Holy Spirit produced it…It is just the same as if we did not have it, and there are many far better books for us to keep. Finally, let everyone think of it [Revelation] as his own spirit gives him to. My spirit cannot fit itself into this book. There is one sufficient reason for me not to think highly of it — Christ is not taught or known in it; but to teach Christ is the thing which an apostle is bound, above all else, to do, as He says in Acts 1, ‘Ye shall be my witnesses.’ Therefore I stick to the books which give me Christ, clearly and purely.</a:t>
            </a:r>
            <a:r>
              <a:rPr lang="en-US" sz="2400" i="1" kern="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2400" b="0" kern="0" dirty="0">
                <a:solidFill>
                  <a:schemeClr val="tx1"/>
                </a:solidFill>
                <a:cs typeface="Calibri" panose="020F0502020204030204" pitchFamily="34" charset="0"/>
              </a:rPr>
              <a:t>In 1545, Luther printed the Book of Revelation with Hebrews, James and Jude as an appendix to the New Testament.</a:t>
            </a:r>
          </a:p>
          <a:p>
            <a:pPr algn="just">
              <a:lnSpc>
                <a:spcPct val="100000"/>
              </a:lnSpc>
            </a:pPr>
            <a:endParaRPr lang="en-US" altLang="en-US" sz="2800" b="0" kern="0" dirty="0">
              <a:solidFill>
                <a:schemeClr val="tx1"/>
              </a:solidFill>
              <a:cs typeface="Calibri" panose="020F0502020204030204" pitchFamily="34" charset="0"/>
            </a:endParaRPr>
          </a:p>
        </p:txBody>
      </p:sp>
      <p:sp>
        <p:nvSpPr>
          <p:cNvPr id="11" name="Rectangle 3">
            <a:extLst>
              <a:ext uri="{FF2B5EF4-FFF2-40B4-BE49-F238E27FC236}">
                <a16:creationId xmlns:a16="http://schemas.microsoft.com/office/drawing/2014/main" id="{FA3C69A1-F911-49D5-8954-E4B9E209CBCC}"/>
              </a:ext>
            </a:extLst>
          </p:cNvPr>
          <p:cNvSpPr txBox="1">
            <a:spLocks noChangeArrowheads="1"/>
          </p:cNvSpPr>
          <p:nvPr/>
        </p:nvSpPr>
        <p:spPr bwMode="auto">
          <a:xfrm>
            <a:off x="1447800" y="228600"/>
            <a:ext cx="62484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dirty="0"/>
              <a:t>Preface to the New Testament, 1522. </a:t>
            </a:r>
            <a:endParaRPr lang="en-US" sz="1600" kern="0" dirty="0"/>
          </a:p>
        </p:txBody>
      </p:sp>
      <p:pic>
        <p:nvPicPr>
          <p:cNvPr id="12" name="Picture 11">
            <a:extLst>
              <a:ext uri="{FF2B5EF4-FFF2-40B4-BE49-F238E27FC236}">
                <a16:creationId xmlns:a16="http://schemas.microsoft.com/office/drawing/2014/main" id="{6794239E-3396-4DE0-A91E-1E5598B106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28600"/>
            <a:ext cx="1005840" cy="100584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0861250"/>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4DA934A3-D336-49BC-9606-014E8DCFC5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71216EAF-E7DA-4131-B0D6-B498C74ACA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564523076"/>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4BC10470-6BCA-48C1-B2FD-5ACE921404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C76E4F58-2731-42A1-A72B-3C5F48929D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2038978997"/>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F1F6760A-7986-442A-A348-628186A4C1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4642DBA9-2311-4AAD-889C-572B486FB0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648447785"/>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b="1" dirty="0">
                <a:solidFill>
                  <a:srgbClr val="FFFFCC"/>
                </a:solidFill>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b="1" u="sng" dirty="0">
                <a:solidFill>
                  <a:srgbClr val="FFFFCC"/>
                </a:solidFill>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888143CD-3278-4371-95FD-322D15C88D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7A9AAF19-8177-42EB-9500-70047554BF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2405445025"/>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b="1" dirty="0">
                <a:solidFill>
                  <a:srgbClr val="FFFFCC"/>
                </a:solidFill>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b="1" u="sng" dirty="0">
                <a:solidFill>
                  <a:srgbClr val="FFFFCC"/>
                </a:solidFill>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ED63C25B-120D-48FB-B6FF-D9A40E56BF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6854C38F-87BF-4FFA-A123-F94844730C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713109415"/>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b="1" dirty="0">
                <a:solidFill>
                  <a:srgbClr val="FFFFCC"/>
                </a:solidFill>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b="1" u="sng" dirty="0">
                <a:solidFill>
                  <a:srgbClr val="FFFFCC"/>
                </a:solidFill>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1963AFD0-2963-49D3-8EBF-AFBF7E2902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794FD732-D463-4E92-B3F0-BC19AB1283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626606635"/>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b="1" dirty="0">
                <a:solidFill>
                  <a:srgbClr val="FFFFCC"/>
                </a:solidFill>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b="1" u="sng" dirty="0">
                <a:solidFill>
                  <a:srgbClr val="FFFFCC"/>
                </a:solidFill>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15704FA7-8D9B-4642-B0A2-BCCE91A723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B52B927E-450C-4987-A80D-FB4871FFC8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4189763791"/>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1B9A7404-99D6-4872-88DF-DFA597673E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6505EBB1-0726-419C-B1B3-80B11D5BDF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00" y="1600200"/>
            <a:ext cx="8763000" cy="2246769"/>
          </a:xfrm>
          <a:prstGeom prst="rect">
            <a:avLst/>
          </a:prstGeom>
        </p:spPr>
        <p:txBody>
          <a:bodyPr wrap="square">
            <a:spAutoFit/>
          </a:bodyPr>
          <a:lstStyle/>
          <a:p>
            <a:pPr algn="just"/>
            <a:r>
              <a:rPr lang="en-US" sz="2800" dirty="0">
                <a:latin typeface="Calibri" panose="020F0502020204030204" pitchFamily="34" charset="0"/>
              </a:rPr>
              <a:t>Augustine wrote, “the saints reign with Christ during the same thousand years, understood in the same way, that is, of the time of His first coming” and </a:t>
            </a:r>
            <a:r>
              <a:rPr lang="en-US" sz="2800" b="1" dirty="0">
                <a:solidFill>
                  <a:srgbClr val="FFFFCC"/>
                </a:solidFill>
                <a:latin typeface="Calibri" panose="020F0502020204030204" pitchFamily="34" charset="0"/>
              </a:rPr>
              <a:t>“</a:t>
            </a:r>
            <a:r>
              <a:rPr lang="en-US" sz="2800" b="1" u="sng" dirty="0">
                <a:solidFill>
                  <a:srgbClr val="FFFFCC"/>
                </a:solidFill>
                <a:latin typeface="Calibri" panose="020F0502020204030204" pitchFamily="34" charset="0"/>
              </a:rPr>
              <a:t>Therefore the Church even now is the kingdom of Christ, and the kingdom of heaven</a:t>
            </a:r>
            <a:r>
              <a:rPr lang="en-US" sz="2800" b="1" dirty="0">
                <a:solidFill>
                  <a:srgbClr val="FFFFCC"/>
                </a:solidFill>
                <a:latin typeface="Calibri" panose="020F0502020204030204" pitchFamily="34" charset="0"/>
              </a:rPr>
              <a:t>. </a:t>
            </a:r>
            <a:r>
              <a:rPr lang="en-US" sz="2800" dirty="0">
                <a:latin typeface="Calibri" panose="020F0502020204030204" pitchFamily="34" charset="0"/>
              </a:rPr>
              <a:t>Accordingly, even now His saints reign with Him</a:t>
            </a:r>
            <a:r>
              <a:rPr lang="en-US" sz="2800" dirty="0">
                <a:latin typeface="Calibri" panose="020F0502020204030204" pitchFamily="34" charset="0"/>
                <a:cs typeface="Calibri" panose="020F0502020204030204" pitchFamily="34" charset="0"/>
              </a:rPr>
              <a:t>.”</a:t>
            </a:r>
          </a:p>
        </p:txBody>
      </p:sp>
      <p:sp>
        <p:nvSpPr>
          <p:cNvPr id="3" name="Rectangle 2"/>
          <p:cNvSpPr/>
          <p:nvPr/>
        </p:nvSpPr>
        <p:spPr>
          <a:xfrm>
            <a:off x="2057400" y="218926"/>
            <a:ext cx="50292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Augustine</a:t>
            </a:r>
          </a:p>
          <a:p>
            <a:pPr algn="ctr"/>
            <a:r>
              <a:rPr lang="en-US" sz="1600" i="1" dirty="0">
                <a:solidFill>
                  <a:srgbClr val="FFFFFF"/>
                </a:solidFill>
                <a:latin typeface="Calibri" panose="020F0502020204030204" pitchFamily="34" charset="0"/>
              </a:rPr>
              <a:t>The City of God</a:t>
            </a:r>
            <a:r>
              <a:rPr lang="en-US" sz="1600" dirty="0">
                <a:solidFill>
                  <a:srgbClr val="FFFFFF"/>
                </a:solidFill>
                <a:latin typeface="Calibri" panose="020F0502020204030204" pitchFamily="34" charset="0"/>
              </a:rPr>
              <a:t>, trans., Marcus </a:t>
            </a:r>
            <a:r>
              <a:rPr lang="en-US" sz="1600" dirty="0" err="1">
                <a:solidFill>
                  <a:srgbClr val="FFFFFF"/>
                </a:solidFill>
                <a:latin typeface="Calibri" panose="020F0502020204030204" pitchFamily="34" charset="0"/>
              </a:rPr>
              <a:t>Dods</a:t>
            </a:r>
            <a:r>
              <a:rPr lang="en-US" sz="1600" dirty="0">
                <a:solidFill>
                  <a:srgbClr val="FFFFFF"/>
                </a:solidFill>
                <a:latin typeface="Calibri" panose="020F0502020204030204" pitchFamily="34" charset="0"/>
              </a:rPr>
              <a:t> (NY: Random House, 1950), Book XX, chap. 9, p. 725-26.</a:t>
            </a:r>
            <a:endParaRPr lang="en-US" sz="1600" dirty="0">
              <a:solidFill>
                <a:srgbClr val="00FFFF"/>
              </a:solidFill>
              <a:effectLst>
                <a:outerShdw blurRad="38100" dist="38100" dir="2700000" algn="tl">
                  <a:srgbClr val="000000">
                    <a:alpha val="43137"/>
                  </a:srgbClr>
                </a:outerShdw>
              </a:effectLst>
              <a:latin typeface="Calibri" panose="020F0502020204030204" pitchFamily="34" charset="0"/>
            </a:endParaRPr>
          </a:p>
        </p:txBody>
      </p:sp>
      <p:pic>
        <p:nvPicPr>
          <p:cNvPr id="6" name="Picture 5">
            <a:extLst>
              <a:ext uri="{FF2B5EF4-FFF2-40B4-BE49-F238E27FC236}">
                <a16:creationId xmlns:a16="http://schemas.microsoft.com/office/drawing/2014/main" id="{6ED0C33C-F083-49E6-94F9-A7DDB68C3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7896" y="3962400"/>
            <a:ext cx="2248209" cy="2743200"/>
          </a:xfrm>
          <a:prstGeom prst="rect">
            <a:avLst/>
          </a:prstGeom>
          <a:ln w="38100">
            <a:solidFill>
              <a:srgbClr val="C00000"/>
            </a:solidFill>
          </a:ln>
        </p:spPr>
      </p:pic>
    </p:spTree>
    <p:extLst>
      <p:ext uri="{BB962C8B-B14F-4D97-AF65-F5344CB8AC3E}">
        <p14:creationId xmlns:p14="http://schemas.microsoft.com/office/powerpoint/2010/main" val="272701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 y="1600200"/>
            <a:ext cx="8915400" cy="3539430"/>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rPr>
              <a:t>In matters of church discipline Calvin imitated Augustine’s totalitarian style of government. Augustine, it will be remembered, advised Marcellinus, an African governor, to punish the Donatists (a Christian sect who objected to certain Church practices),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not by stretching them on the rack, nor by furrowing their flesh with iron claws, nor by scorching them with flames, but by beating them with rods</a:t>
            </a:r>
            <a:r>
              <a:rPr lang="en-US" sz="2800" dirty="0">
                <a:effectLst>
                  <a:outerShdw blurRad="38100" dist="38100" dir="2700000" algn="tl">
                    <a:srgbClr val="000000">
                      <a:alpha val="43137"/>
                    </a:srgbClr>
                  </a:outerShdw>
                </a:effectLst>
                <a:latin typeface="Calibri" panose="020F0502020204030204" pitchFamily="34" charset="0"/>
              </a:rPr>
              <a:t>.”</a:t>
            </a:r>
          </a:p>
        </p:txBody>
      </p:sp>
      <p:sp>
        <p:nvSpPr>
          <p:cNvPr id="3" name="Rectangle 2"/>
          <p:cNvSpPr/>
          <p:nvPr/>
        </p:nvSpPr>
        <p:spPr>
          <a:xfrm>
            <a:off x="419100" y="214461"/>
            <a:ext cx="83058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Augustine</a:t>
            </a:r>
          </a:p>
          <a:p>
            <a:pPr algn="ctr"/>
            <a:r>
              <a:rPr lang="en-US" sz="1600" dirty="0">
                <a:solidFill>
                  <a:srgbClr val="FFFFFF"/>
                </a:solidFill>
                <a:latin typeface="Calibri" panose="020F0502020204030204" pitchFamily="34" charset="0"/>
              </a:rPr>
              <a:t> </a:t>
            </a:r>
            <a:r>
              <a:rPr lang="en-US" sz="1600" dirty="0">
                <a:solidFill>
                  <a:srgbClr val="FFFFFF"/>
                </a:solidFill>
                <a:effectLst>
                  <a:outerShdw blurRad="38100" dist="38100" dir="2700000" algn="tl">
                    <a:srgbClr val="000000">
                      <a:alpha val="43137"/>
                    </a:srgbClr>
                  </a:outerShdw>
                </a:effectLst>
                <a:latin typeface="Calibri" panose="020F0502020204030204" pitchFamily="34" charset="0"/>
              </a:rPr>
              <a:t>Augustine, “Advice to Marcellinus on the Punishment of Donatists,” AD 412; Tr. J. G. Cunningham, Letters of Augustine, II, 169ff. In Stevenson, Creeds, Councils, and Controversies, 213. </a:t>
            </a:r>
          </a:p>
        </p:txBody>
      </p:sp>
      <p:pic>
        <p:nvPicPr>
          <p:cNvPr id="6" name="Picture 5">
            <a:extLst>
              <a:ext uri="{FF2B5EF4-FFF2-40B4-BE49-F238E27FC236}">
                <a16:creationId xmlns:a16="http://schemas.microsoft.com/office/drawing/2014/main" id="{B2ADD771-90BC-4198-8806-EC6E7F1F3E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47657" y="4724400"/>
            <a:ext cx="1648686" cy="2011680"/>
          </a:xfrm>
          <a:prstGeom prst="rect">
            <a:avLst/>
          </a:prstGeom>
          <a:ln w="38100">
            <a:solidFill>
              <a:srgbClr val="C00000"/>
            </a:solidFill>
          </a:ln>
        </p:spPr>
      </p:pic>
    </p:spTree>
    <p:extLst>
      <p:ext uri="{BB962C8B-B14F-4D97-AF65-F5344CB8AC3E}">
        <p14:creationId xmlns:p14="http://schemas.microsoft.com/office/powerpoint/2010/main" val="3921243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438400" y="1752600"/>
            <a:ext cx="6477000" cy="2895600"/>
          </a:xfrm>
        </p:spPr>
        <p:txBody>
          <a:bodyPr anchor="t"/>
          <a:lstStyle/>
          <a:p>
            <a:pPr algn="just" eaLnBrk="1" hangingPunct="1">
              <a:lnSpc>
                <a:spcPct val="100000"/>
              </a:lnSpc>
            </a:pPr>
            <a:r>
              <a:rPr lang="en-US" sz="3200" b="0" i="1" dirty="0">
                <a:solidFill>
                  <a:schemeClr val="tx1"/>
                </a:solidFill>
                <a:effectLst>
                  <a:outerShdw blurRad="38100" dist="38100" dir="2700000" algn="tl">
                    <a:srgbClr val="000000">
                      <a:alpha val="43137"/>
                    </a:srgbClr>
                  </a:outerShdw>
                </a:effectLst>
              </a:rPr>
              <a:t>“Augustine is so wholly with me, that if I wished to write a confession of my faith, I could do so with all fullness and satisfaction to myself out of his writings.”</a:t>
            </a:r>
            <a:endParaRPr lang="en-US" altLang="en-US" sz="3200" b="0" i="1"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641781" y="228600"/>
            <a:ext cx="7860438" cy="12954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John Calvin, “A Treatise on the Eternal Predestination of God,” in </a:t>
            </a:r>
            <a:r>
              <a:rPr lang="en-US" sz="1600" i="1" dirty="0">
                <a:effectLst>
                  <a:outerShdw blurRad="38100" dist="38100" dir="2700000" algn="tl">
                    <a:srgbClr val="000000">
                      <a:alpha val="43137"/>
                    </a:srgbClr>
                  </a:outerShdw>
                </a:effectLst>
              </a:rPr>
              <a:t>John Calvin, Calvin’s Calvinism</a:t>
            </a:r>
            <a:r>
              <a:rPr lang="en-US" sz="1600" dirty="0">
                <a:effectLst>
                  <a:outerShdw blurRad="38100" dist="38100" dir="2700000" algn="tl">
                    <a:srgbClr val="000000">
                      <a:alpha val="43137"/>
                    </a:srgbClr>
                  </a:outerShdw>
                </a:effectLst>
              </a:rPr>
              <a:t>, trans. Henry Cole (Grandville, MI: Reformed Free Publishing Association, 1987), 38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162" y="19050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E8F1263A-B296-4278-813A-188119131F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0" y="3962400"/>
            <a:ext cx="2248209" cy="2743200"/>
          </a:xfrm>
          <a:prstGeom prst="rect">
            <a:avLst/>
          </a:prstGeom>
          <a:ln w="38100">
            <a:solidFill>
              <a:srgbClr val="C00000"/>
            </a:solidFill>
          </a:ln>
        </p:spPr>
      </p:pic>
    </p:spTree>
    <p:extLst>
      <p:ext uri="{BB962C8B-B14F-4D97-AF65-F5344CB8AC3E}">
        <p14:creationId xmlns:p14="http://schemas.microsoft.com/office/powerpoint/2010/main" val="3350673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1378EE8-840D-4371-883A-868FBBCDDA10}"/>
              </a:ext>
            </a:extLst>
          </p:cNvPr>
          <p:cNvSpPr txBox="1">
            <a:spLocks noChangeArrowheads="1"/>
          </p:cNvSpPr>
          <p:nvPr/>
        </p:nvSpPr>
        <p:spPr>
          <a:xfrm>
            <a:off x="152400" y="1295400"/>
            <a:ext cx="8839200" cy="5105400"/>
          </a:xfrm>
          <a:prstGeom prst="rect">
            <a:avLst/>
          </a:prstGeom>
        </p:spPr>
        <p:txBody>
          <a:bodyPr anchor="t"/>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2600" b="0" i="1" kern="0" dirty="0">
                <a:solidFill>
                  <a:schemeClr val="tx1"/>
                </a:solidFill>
                <a:effectLst>
                  <a:outerShdw blurRad="38100" dist="38100" dir="2700000" algn="tl">
                    <a:srgbClr val="000000">
                      <a:alpha val="43137"/>
                    </a:srgbClr>
                  </a:outerShdw>
                </a:effectLst>
              </a:rPr>
              <a:t>“But Satan has not only befuddled men’s senses to make them bury with the corpses the memory of resurrection; he has also attempted to corrupt this part of the doctrine with various falsifications…Now their fiction is </a:t>
            </a:r>
            <a:r>
              <a:rPr lang="en-US" sz="2600" i="1" u="sng" kern="0" dirty="0">
                <a:solidFill>
                  <a:srgbClr val="FFFFCC"/>
                </a:solidFill>
                <a:effectLst>
                  <a:outerShdw blurRad="38100" dist="38100" dir="2700000" algn="tl">
                    <a:srgbClr val="000000">
                      <a:alpha val="43137"/>
                    </a:srgbClr>
                  </a:outerShdw>
                </a:effectLst>
              </a:rPr>
              <a:t>too childish</a:t>
            </a:r>
            <a:r>
              <a:rPr lang="en-US" sz="2600" b="0" i="1" kern="0" dirty="0">
                <a:solidFill>
                  <a:schemeClr val="tx1"/>
                </a:solidFill>
                <a:effectLst>
                  <a:outerShdw blurRad="38100" dist="38100" dir="2700000" algn="tl">
                    <a:srgbClr val="000000">
                      <a:alpha val="43137"/>
                    </a:srgbClr>
                  </a:outerShdw>
                </a:effectLst>
              </a:rPr>
              <a:t> either to need or to be worth a refutation. And the Apocalypse, from which they undoubtedly drew a pretext for their error, does not support them. For the number ‘one thousand’ [Rev. 20:4] does not apply to the eternal blessedness of the church but </a:t>
            </a:r>
            <a:r>
              <a:rPr lang="en-US" sz="2600" i="1" u="sng" kern="0" dirty="0">
                <a:solidFill>
                  <a:srgbClr val="FFFFCC"/>
                </a:solidFill>
                <a:effectLst>
                  <a:outerShdw blurRad="38100" dist="38100" dir="2700000" algn="tl">
                    <a:srgbClr val="000000">
                      <a:alpha val="43137"/>
                    </a:srgbClr>
                  </a:outerShdw>
                </a:effectLst>
              </a:rPr>
              <a:t>only to the various disturbances that awaited the church, while still toiling on earth</a:t>
            </a:r>
            <a:r>
              <a:rPr lang="en-US" sz="2600" b="0" i="1" kern="0" dirty="0">
                <a:solidFill>
                  <a:schemeClr val="tx1"/>
                </a:solidFill>
                <a:effectLst>
                  <a:outerShdw blurRad="38100" dist="38100" dir="2700000" algn="tl">
                    <a:srgbClr val="000000">
                      <a:alpha val="43137"/>
                    </a:srgbClr>
                  </a:outerShdw>
                </a:effectLst>
              </a:rPr>
              <a:t>…Those who assign the children of God a thousand years in which to enjoy the inheritance of the life to come do not realize how much </a:t>
            </a:r>
            <a:r>
              <a:rPr lang="en-US" sz="2600" i="1" u="sng" kern="0" dirty="0">
                <a:solidFill>
                  <a:srgbClr val="FFFFCC"/>
                </a:solidFill>
                <a:effectLst>
                  <a:outerShdw blurRad="38100" dist="38100" dir="2700000" algn="tl">
                    <a:srgbClr val="000000">
                      <a:alpha val="43137"/>
                    </a:srgbClr>
                  </a:outerShdw>
                </a:effectLst>
              </a:rPr>
              <a:t>reproach</a:t>
            </a:r>
            <a:r>
              <a:rPr lang="en-US" sz="2600" b="0" i="1" kern="0" dirty="0">
                <a:solidFill>
                  <a:schemeClr val="tx1"/>
                </a:solidFill>
                <a:effectLst>
                  <a:outerShdw blurRad="38100" dist="38100" dir="2700000" algn="tl">
                    <a:srgbClr val="000000">
                      <a:alpha val="43137"/>
                    </a:srgbClr>
                  </a:outerShdw>
                </a:effectLst>
              </a:rPr>
              <a:t> they are casting upon Christ and his Kingdom.”</a:t>
            </a:r>
            <a:endParaRPr lang="en-US" altLang="en-US" sz="2600" b="0" i="1"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BE3C6E12-FEEE-4635-8A87-A0DFE30BDFF4}"/>
              </a:ext>
            </a:extLst>
          </p:cNvPr>
          <p:cNvSpPr txBox="1">
            <a:spLocks noChangeArrowheads="1"/>
          </p:cNvSpPr>
          <p:nvPr/>
        </p:nvSpPr>
        <p:spPr>
          <a:xfrm>
            <a:off x="1600200" y="228600"/>
            <a:ext cx="5943600" cy="1143000"/>
          </a:xfrm>
          <a:prstGeom prst="rect">
            <a:avLst/>
          </a:prstGeom>
        </p:spPr>
        <p:txBody>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effectLst>
                  <a:outerShdw blurRad="38100" dist="38100" dir="2700000" algn="tl">
                    <a:srgbClr val="000000">
                      <a:alpha val="43137"/>
                    </a:srgbClr>
                  </a:outerShdw>
                </a:effectLst>
              </a:rPr>
              <a:t>Institutes of the Christian Religion, III, xxv, 5. </a:t>
            </a:r>
          </a:p>
        </p:txBody>
      </p:sp>
      <p:pic>
        <p:nvPicPr>
          <p:cNvPr id="7" name="Picture 6">
            <a:extLst>
              <a:ext uri="{FF2B5EF4-FFF2-40B4-BE49-F238E27FC236}">
                <a16:creationId xmlns:a16="http://schemas.microsoft.com/office/drawing/2014/main" id="{8495427A-0A09-4CDC-A264-E6C3DBFB8F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638946" cy="914400"/>
          </a:xfrm>
          <a:prstGeom prst="rect">
            <a:avLst/>
          </a:prstGeom>
        </p:spPr>
      </p:pic>
    </p:spTree>
    <p:extLst>
      <p:ext uri="{BB962C8B-B14F-4D97-AF65-F5344CB8AC3E}">
        <p14:creationId xmlns:p14="http://schemas.microsoft.com/office/powerpoint/2010/main" val="2744134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98AE52C-8C23-4E92-BEAA-1E8A5D57C9FF}"/>
              </a:ext>
            </a:extLst>
          </p:cNvPr>
          <p:cNvSpPr txBox="1">
            <a:spLocks noChangeArrowheads="1"/>
          </p:cNvSpPr>
          <p:nvPr/>
        </p:nvSpPr>
        <p:spPr>
          <a:xfrm>
            <a:off x="2514599" y="1447800"/>
            <a:ext cx="6477001" cy="2895600"/>
          </a:xfrm>
          <a:prstGeom prst="rect">
            <a:avLst/>
          </a:prstGeom>
        </p:spPr>
        <p:txBody>
          <a:bodyPr anchor="t"/>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200" b="0" kern="0" dirty="0">
                <a:solidFill>
                  <a:schemeClr val="tx1"/>
                </a:solidFill>
                <a:effectLst>
                  <a:outerShdw blurRad="38100" dist="38100" dir="2700000" algn="tl">
                    <a:srgbClr val="000000">
                      <a:alpha val="43137"/>
                    </a:srgbClr>
                  </a:outerShdw>
                </a:effectLst>
              </a:rPr>
              <a:t>Here, Calvin sought to reconstruct a society through the imposition of the Mosaic Law, “which he tried to imitate as much as possible in his new Christian republic in Geneva.”</a:t>
            </a:r>
            <a:endParaRPr lang="en-US" altLang="en-US" sz="3200" b="0"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EA686540-2B09-48B9-9533-BA11722B8999}"/>
              </a:ext>
            </a:extLst>
          </p:cNvPr>
          <p:cNvSpPr txBox="1">
            <a:spLocks noChangeArrowheads="1"/>
          </p:cNvSpPr>
          <p:nvPr/>
        </p:nvSpPr>
        <p:spPr>
          <a:xfrm>
            <a:off x="1600200" y="228600"/>
            <a:ext cx="5943600" cy="1143000"/>
          </a:xfrm>
          <a:prstGeom prst="rect">
            <a:avLst/>
          </a:prstGeom>
        </p:spPr>
        <p:txBody>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effectLst>
                  <a:outerShdw blurRad="38100" dist="38100" dir="2700000" algn="tl">
                    <a:srgbClr val="000000">
                      <a:alpha val="43137"/>
                    </a:srgbClr>
                  </a:outerShdw>
                </a:effectLst>
              </a:rPr>
              <a:t>Encyclopedia Judaica (Jerusalem: </a:t>
            </a:r>
            <a:r>
              <a:rPr lang="en-US" sz="1600" kern="0" dirty="0" err="1">
                <a:effectLst>
                  <a:outerShdw blurRad="38100" dist="38100" dir="2700000" algn="tl">
                    <a:srgbClr val="000000">
                      <a:alpha val="43137"/>
                    </a:srgbClr>
                  </a:outerShdw>
                </a:effectLst>
              </a:rPr>
              <a:t>Keter</a:t>
            </a:r>
            <a:r>
              <a:rPr lang="en-US" sz="1600" kern="0" dirty="0">
                <a:effectLst>
                  <a:outerShdw blurRad="38100" dist="38100" dir="2700000" algn="tl">
                    <a:srgbClr val="000000">
                      <a:alpha val="43137"/>
                    </a:srgbClr>
                  </a:outerShdw>
                </a:effectLst>
              </a:rPr>
              <a:t> Publishing, 1971), 66.</a:t>
            </a:r>
          </a:p>
        </p:txBody>
      </p:sp>
      <p:pic>
        <p:nvPicPr>
          <p:cNvPr id="8" name="Picture 7">
            <a:extLst>
              <a:ext uri="{FF2B5EF4-FFF2-40B4-BE49-F238E27FC236}">
                <a16:creationId xmlns:a16="http://schemas.microsoft.com/office/drawing/2014/main" id="{6A8C28A5-B3F9-417B-83D6-01B61458AC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162" y="16002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E0053331-F704-4A26-9E36-D51BADFF2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0" y="3962400"/>
            <a:ext cx="2248209" cy="2743200"/>
          </a:xfrm>
          <a:prstGeom prst="rect">
            <a:avLst/>
          </a:prstGeom>
          <a:ln w="38100">
            <a:solidFill>
              <a:srgbClr val="C00000"/>
            </a:solidFill>
          </a:ln>
        </p:spPr>
      </p:pic>
    </p:spTree>
    <p:extLst>
      <p:ext uri="{BB962C8B-B14F-4D97-AF65-F5344CB8AC3E}">
        <p14:creationId xmlns:p14="http://schemas.microsoft.com/office/powerpoint/2010/main" val="904765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6874510-3000-4B6A-8D64-0FBF5E2B788B}"/>
              </a:ext>
            </a:extLst>
          </p:cNvPr>
          <p:cNvSpPr txBox="1">
            <a:spLocks noChangeArrowheads="1"/>
          </p:cNvSpPr>
          <p:nvPr/>
        </p:nvSpPr>
        <p:spPr>
          <a:xfrm>
            <a:off x="152401" y="1600200"/>
            <a:ext cx="8839200" cy="4343400"/>
          </a:xfrm>
          <a:prstGeom prst="rect">
            <a:avLst/>
          </a:prstGeom>
        </p:spPr>
        <p:txBody>
          <a:bodyPr anchor="t"/>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2800" b="0" i="1" kern="0" dirty="0">
                <a:solidFill>
                  <a:schemeClr val="tx1"/>
                </a:solidFill>
                <a:effectLst>
                  <a:outerShdw blurRad="38100" dist="38100" dir="2700000" algn="tl">
                    <a:srgbClr val="000000">
                      <a:alpha val="43137"/>
                    </a:srgbClr>
                  </a:outerShdw>
                </a:effectLst>
              </a:rPr>
              <a:t>“A measure of legalism became apparent in Geneva, as the consistory put the lives of church members under continuous review and applied discipline to offenders. Church attendance was compulsory. Eating fish on Fridays was forbidden, as were attendance at theaters, dancing, cardplaying, and criticism of pastors. All heretical teaching was deemed subversive and subject to penalties under criminal law. Flagrant infractions could lead to banishment, imprisonment, and in extreme cases death. Judicial torture was common procedure.”</a:t>
            </a:r>
            <a:endParaRPr lang="en-US" altLang="en-US" sz="2800" b="0" i="1" kern="0" dirty="0">
              <a:solidFill>
                <a:schemeClr val="tx1"/>
              </a:solidFill>
              <a:effectLst>
                <a:outerShdw blurRad="38100" dist="38100" dir="2700000" algn="tl">
                  <a:srgbClr val="000000">
                    <a:alpha val="43137"/>
                  </a:srgbClr>
                </a:outerShdw>
              </a:effectLst>
            </a:endParaRPr>
          </a:p>
        </p:txBody>
      </p:sp>
      <p:sp>
        <p:nvSpPr>
          <p:cNvPr id="9" name="Rectangle 3">
            <a:extLst>
              <a:ext uri="{FF2B5EF4-FFF2-40B4-BE49-F238E27FC236}">
                <a16:creationId xmlns:a16="http://schemas.microsoft.com/office/drawing/2014/main" id="{1D9B0F19-B71A-4A7B-A721-CA1F1C1780F1}"/>
              </a:ext>
            </a:extLst>
          </p:cNvPr>
          <p:cNvSpPr txBox="1">
            <a:spLocks noChangeArrowheads="1"/>
          </p:cNvSpPr>
          <p:nvPr/>
        </p:nvSpPr>
        <p:spPr>
          <a:xfrm>
            <a:off x="1600200" y="228600"/>
            <a:ext cx="5943600" cy="1295400"/>
          </a:xfrm>
          <a:prstGeom prst="rect">
            <a:avLst/>
          </a:prstGeom>
        </p:spPr>
        <p:txBody>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kern="0" dirty="0">
                <a:effectLst>
                  <a:outerShdw blurRad="38100" dist="38100" dir="2700000" algn="tl">
                    <a:srgbClr val="000000">
                      <a:alpha val="43137"/>
                    </a:srgbClr>
                  </a:outerShdw>
                </a:effectLst>
              </a:rPr>
              <a:t>James Edward McGoldrick, "Introducing John Calvin: The Reformer's Preparation," Reformation and Revival 10, no. 4 (2001): 21.</a:t>
            </a:r>
          </a:p>
        </p:txBody>
      </p:sp>
      <p:pic>
        <p:nvPicPr>
          <p:cNvPr id="10" name="Picture 9">
            <a:extLst>
              <a:ext uri="{FF2B5EF4-FFF2-40B4-BE49-F238E27FC236}">
                <a16:creationId xmlns:a16="http://schemas.microsoft.com/office/drawing/2014/main" id="{D986DA3A-C51A-489B-B6AC-7841488825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1" y="152400"/>
            <a:ext cx="958418" cy="1371600"/>
          </a:xfrm>
          <a:prstGeom prst="rect">
            <a:avLst/>
          </a:prstGeom>
        </p:spPr>
      </p:pic>
    </p:spTree>
    <p:extLst>
      <p:ext uri="{BB962C8B-B14F-4D97-AF65-F5344CB8AC3E}">
        <p14:creationId xmlns:p14="http://schemas.microsoft.com/office/powerpoint/2010/main" val="3148918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514600" y="1752600"/>
            <a:ext cx="6324600" cy="2895600"/>
          </a:xfrm>
        </p:spPr>
        <p:txBody>
          <a:bodyPr anchor="t"/>
          <a:lstStyle/>
          <a:p>
            <a:pPr algn="just" eaLnBrk="1" hangingPunct="1">
              <a:lnSpc>
                <a:spcPct val="100000"/>
              </a:lnSpc>
            </a:pPr>
            <a:r>
              <a:rPr lang="en-US" sz="3600" b="0" dirty="0">
                <a:solidFill>
                  <a:schemeClr val="tx1"/>
                </a:solidFill>
                <a:effectLst>
                  <a:outerShdw blurRad="38100" dist="38100" dir="2700000" algn="tl">
                    <a:srgbClr val="000000">
                      <a:alpha val="43137"/>
                    </a:srgbClr>
                  </a:outerShdw>
                </a:effectLst>
              </a:rPr>
              <a:t>The Encyclopaedia Judaica refers to Calvin’s “despotic theocratic regime in Geneva.”</a:t>
            </a:r>
            <a:endParaRPr lang="en-US" altLang="en-US" sz="36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600200" y="228600"/>
            <a:ext cx="5943600"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“Calvin, John,” in Encyclopaedia Judaica, Vol. 5, 67. </a:t>
            </a:r>
          </a:p>
        </p:txBody>
      </p:sp>
      <p:pic>
        <p:nvPicPr>
          <p:cNvPr id="5" name="Picture 4">
            <a:extLst>
              <a:ext uri="{FF2B5EF4-FFF2-40B4-BE49-F238E27FC236}">
                <a16:creationId xmlns:a16="http://schemas.microsoft.com/office/drawing/2014/main" id="{B2B59FAF-4900-4803-8AFC-AA7D26BDCB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162" y="19050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40324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590800" y="1752600"/>
            <a:ext cx="6400800" cy="2895600"/>
          </a:xfrm>
        </p:spPr>
        <p:txBody>
          <a:bodyPr anchor="t"/>
          <a:lstStyle/>
          <a:p>
            <a:pPr algn="just" eaLnBrk="1" hangingPunct="1">
              <a:lnSpc>
                <a:spcPct val="100000"/>
              </a:lnSpc>
            </a:pPr>
            <a:r>
              <a:rPr lang="en-US" sz="3600" b="0" dirty="0">
                <a:solidFill>
                  <a:schemeClr val="tx1"/>
                </a:solidFill>
                <a:effectLst>
                  <a:outerShdw blurRad="38100" dist="38100" dir="2700000" algn="tl">
                    <a:srgbClr val="000000">
                      <a:alpha val="43137"/>
                    </a:srgbClr>
                  </a:outerShdw>
                </a:effectLst>
              </a:rPr>
              <a:t>“The execution of Servetus is the greatest blot on Calvin’s life” and reveals “that vindictive streak which sometimes disgraced the character of the Reformer.”</a:t>
            </a:r>
            <a:endParaRPr lang="en-US" altLang="en-US" sz="3600" b="0"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827007" y="228600"/>
            <a:ext cx="7489987"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600" dirty="0">
                <a:effectLst>
                  <a:outerShdw blurRad="38100" dist="38100" dir="2700000" algn="tl">
                    <a:srgbClr val="000000">
                      <a:alpha val="43137"/>
                    </a:srgbClr>
                  </a:outerShdw>
                </a:effectLst>
              </a:rPr>
              <a:t>Lewis Lupton, </a:t>
            </a:r>
            <a:r>
              <a:rPr lang="en-US" sz="1600" i="1" dirty="0">
                <a:effectLst>
                  <a:outerShdw blurRad="38100" dist="38100" dir="2700000" algn="tl">
                    <a:srgbClr val="000000">
                      <a:alpha val="43137"/>
                    </a:srgbClr>
                  </a:outerShdw>
                </a:effectLst>
              </a:rPr>
              <a:t>A History of the Geneva Bible</a:t>
            </a:r>
            <a:r>
              <a:rPr lang="en-US" sz="1600" dirty="0">
                <a:effectLst>
                  <a:outerShdw blurRad="38100" dist="38100" dir="2700000" algn="tl">
                    <a:srgbClr val="000000">
                      <a:alpha val="43137"/>
                    </a:srgbClr>
                  </a:outerShdw>
                </a:effectLst>
              </a:rPr>
              <a:t>, Vol. 2 (London: Olive Tree, 1969), 23–24. </a:t>
            </a:r>
          </a:p>
        </p:txBody>
      </p:sp>
      <p:pic>
        <p:nvPicPr>
          <p:cNvPr id="5" name="Picture 4">
            <a:extLst>
              <a:ext uri="{FF2B5EF4-FFF2-40B4-BE49-F238E27FC236}">
                <a16:creationId xmlns:a16="http://schemas.microsoft.com/office/drawing/2014/main" id="{59180862-AFB5-4BD6-83C1-9E2AA17DC5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162" y="1905000"/>
            <a:ext cx="191683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2736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b="1" u="sng" dirty="0">
                <a:solidFill>
                  <a:srgbClr val="FFFFCC"/>
                </a:solidFill>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FAFCE178-30E3-4791-8883-67814D7236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CBAEE0F0-0CA6-41C5-9A12-F61C180AAE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609163089"/>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73" y="228600"/>
            <a:ext cx="5200255" cy="710956"/>
          </a:xfrm>
        </p:spPr>
        <p:txBody>
          <a:bodyPr/>
          <a:lstStyle/>
          <a:p>
            <a:pPr algn="ctr"/>
            <a:r>
              <a:rPr lang="en-US" sz="3600" b="0" dirty="0">
                <a:solidFill>
                  <a:srgbClr val="00FFFF"/>
                </a:solidFill>
                <a:effectLst>
                  <a:outerShdw blurRad="38100" dist="38100" dir="2700000" algn="tl">
                    <a:srgbClr val="000000">
                      <a:alpha val="43137"/>
                    </a:srgbClr>
                  </a:outerShdw>
                </a:effectLst>
              </a:rPr>
              <a:t>Luther and Antisemitism</a:t>
            </a:r>
          </a:p>
        </p:txBody>
      </p:sp>
      <p:sp>
        <p:nvSpPr>
          <p:cNvPr id="3" name="Content Placeholder 2"/>
          <p:cNvSpPr>
            <a:spLocks noGrp="1"/>
          </p:cNvSpPr>
          <p:nvPr>
            <p:ph idx="1"/>
          </p:nvPr>
        </p:nvSpPr>
        <p:spPr>
          <a:xfrm>
            <a:off x="228600" y="1143000"/>
            <a:ext cx="8647471" cy="4724400"/>
          </a:xfrm>
        </p:spPr>
        <p:txBody>
          <a:bodyPr/>
          <a:lstStyle/>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95 Theses (1517)</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Excommunication (1521)</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“Jesus Was Born a Jew” (1523)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“Of the Jews and Their Lies” (1543)</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“Of the Unknowable Name and the Generations of the Messiah” (1543)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Several sermons in </a:t>
            </a:r>
            <a:r>
              <a:rPr lang="en-US" dirty="0" err="1">
                <a:effectLst>
                  <a:outerShdw blurRad="38100" dist="38100" dir="2700000" algn="tl">
                    <a:srgbClr val="000000">
                      <a:alpha val="43137"/>
                    </a:srgbClr>
                  </a:outerShdw>
                </a:effectLst>
              </a:rPr>
              <a:t>Eisleben</a:t>
            </a:r>
            <a:r>
              <a:rPr lang="en-US" dirty="0">
                <a:effectLst>
                  <a:outerShdw blurRad="38100" dist="38100" dir="2700000" algn="tl">
                    <a:srgbClr val="000000">
                      <a:alpha val="43137"/>
                    </a:srgbClr>
                  </a:outerShdw>
                </a:effectLst>
              </a:rPr>
              <a:t> (1546)</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Groundwork laid for Nazi Germany</a:t>
            </a:r>
          </a:p>
          <a:p>
            <a:pPr marL="0" indent="0">
              <a:spcBef>
                <a:spcPts val="600"/>
              </a:spcBef>
              <a:spcAft>
                <a:spcPts val="600"/>
              </a:spcAft>
              <a:buClr>
                <a:srgbClr val="66FFFF"/>
              </a:buClr>
              <a:buNone/>
            </a:pPr>
            <a:endParaRPr lang="en-US"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0BF6AD88-A22E-44FB-883F-D6ABD463E4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B948AC42-E77C-41D6-9840-9F8C13EA8B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43797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891BAAE5-4018-4A1D-9B64-526CDF0D6C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60E9269C-2201-468B-AB3F-06D77C6BC9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913163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73" y="228600"/>
            <a:ext cx="5200255" cy="710956"/>
          </a:xfrm>
        </p:spPr>
        <p:txBody>
          <a:bodyPr/>
          <a:lstStyle/>
          <a:p>
            <a:pPr algn="ctr"/>
            <a:r>
              <a:rPr lang="en-US" sz="3600" b="0" dirty="0">
                <a:solidFill>
                  <a:srgbClr val="00FFFF"/>
                </a:solidFill>
                <a:effectLst>
                  <a:outerShdw blurRad="38100" dist="38100" dir="2700000" algn="tl">
                    <a:srgbClr val="000000">
                      <a:alpha val="43137"/>
                    </a:srgbClr>
                  </a:outerShdw>
                </a:effectLst>
              </a:rPr>
              <a:t>Luther and Antisemitism</a:t>
            </a:r>
          </a:p>
        </p:txBody>
      </p:sp>
      <p:sp>
        <p:nvSpPr>
          <p:cNvPr id="3" name="Content Placeholder 2"/>
          <p:cNvSpPr>
            <a:spLocks noGrp="1"/>
          </p:cNvSpPr>
          <p:nvPr>
            <p:ph idx="1"/>
          </p:nvPr>
        </p:nvSpPr>
        <p:spPr>
          <a:xfrm>
            <a:off x="228600" y="1143000"/>
            <a:ext cx="8647471" cy="4724400"/>
          </a:xfrm>
        </p:spPr>
        <p:txBody>
          <a:bodyPr/>
          <a:lstStyle/>
          <a:p>
            <a:pPr marL="684213" indent="-684213">
              <a:spcBef>
                <a:spcPts val="600"/>
              </a:spcBef>
              <a:spcAft>
                <a:spcPts val="600"/>
              </a:spcAft>
              <a:buClr>
                <a:srgbClr val="66FFFF"/>
              </a:buClr>
            </a:pPr>
            <a:r>
              <a:rPr lang="en-US" sz="2800" b="1" u="sng" dirty="0">
                <a:solidFill>
                  <a:srgbClr val="FFFFCC"/>
                </a:solidFill>
                <a:effectLst>
                  <a:outerShdw blurRad="38100" dist="38100" dir="2700000" algn="tl">
                    <a:srgbClr val="000000">
                      <a:alpha val="43137"/>
                    </a:srgbClr>
                  </a:outerShdw>
                </a:effectLst>
              </a:rPr>
              <a:t>95 Theses (1517)</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Excommunication (1521)</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“Jesus Was Born a Jew” (1523)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“Of the Jews and Their Lies” (1543)</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“Of the Unknowable Name and the Generations of the Messiah” (1543)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Several sermons in </a:t>
            </a:r>
            <a:r>
              <a:rPr lang="en-US" dirty="0" err="1">
                <a:effectLst>
                  <a:outerShdw blurRad="38100" dist="38100" dir="2700000" algn="tl">
                    <a:srgbClr val="000000">
                      <a:alpha val="43137"/>
                    </a:srgbClr>
                  </a:outerShdw>
                </a:effectLst>
              </a:rPr>
              <a:t>Eisleben</a:t>
            </a:r>
            <a:r>
              <a:rPr lang="en-US" dirty="0">
                <a:effectLst>
                  <a:outerShdw blurRad="38100" dist="38100" dir="2700000" algn="tl">
                    <a:srgbClr val="000000">
                      <a:alpha val="43137"/>
                    </a:srgbClr>
                  </a:outerShdw>
                </a:effectLst>
              </a:rPr>
              <a:t> (1546)</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Groundwork laid for Nazi Germany</a:t>
            </a:r>
          </a:p>
          <a:p>
            <a:pPr marL="0" indent="0">
              <a:spcBef>
                <a:spcPts val="600"/>
              </a:spcBef>
              <a:spcAft>
                <a:spcPts val="600"/>
              </a:spcAft>
              <a:buClr>
                <a:srgbClr val="66FFFF"/>
              </a:buClr>
              <a:buNone/>
            </a:pPr>
            <a:endParaRPr lang="en-US"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268784A5-DB9F-4D05-92CD-5DE0F15DBE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683973D2-992E-480B-A741-BF69249B02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524438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73" y="228600"/>
            <a:ext cx="5200255" cy="710956"/>
          </a:xfrm>
        </p:spPr>
        <p:txBody>
          <a:bodyPr/>
          <a:lstStyle/>
          <a:p>
            <a:pPr algn="ctr"/>
            <a:r>
              <a:rPr lang="en-US" sz="3600" b="0" dirty="0">
                <a:solidFill>
                  <a:srgbClr val="00FFFF"/>
                </a:solidFill>
                <a:effectLst>
                  <a:outerShdw blurRad="38100" dist="38100" dir="2700000" algn="tl">
                    <a:srgbClr val="000000">
                      <a:alpha val="43137"/>
                    </a:srgbClr>
                  </a:outerShdw>
                </a:effectLst>
              </a:rPr>
              <a:t>Luther and Antisemitism</a:t>
            </a:r>
          </a:p>
        </p:txBody>
      </p:sp>
      <p:sp>
        <p:nvSpPr>
          <p:cNvPr id="3" name="Content Placeholder 2"/>
          <p:cNvSpPr>
            <a:spLocks noGrp="1"/>
          </p:cNvSpPr>
          <p:nvPr>
            <p:ph idx="1"/>
          </p:nvPr>
        </p:nvSpPr>
        <p:spPr>
          <a:xfrm>
            <a:off x="228600" y="1143000"/>
            <a:ext cx="8647471" cy="4724400"/>
          </a:xfrm>
        </p:spPr>
        <p:txBody>
          <a:bodyPr/>
          <a:lstStyle/>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95 Theses (1517)</a:t>
            </a:r>
          </a:p>
          <a:p>
            <a:pPr marL="684213" indent="-684213">
              <a:spcBef>
                <a:spcPts val="600"/>
              </a:spcBef>
              <a:spcAft>
                <a:spcPts val="600"/>
              </a:spcAft>
              <a:buClr>
                <a:srgbClr val="66FFFF"/>
              </a:buClr>
            </a:pPr>
            <a:r>
              <a:rPr lang="en-US" b="1" u="sng" dirty="0">
                <a:solidFill>
                  <a:srgbClr val="FFFFCC"/>
                </a:solidFill>
                <a:effectLst>
                  <a:outerShdw blurRad="38100" dist="38100" dir="2700000" algn="tl">
                    <a:srgbClr val="000000">
                      <a:alpha val="43137"/>
                    </a:srgbClr>
                  </a:outerShdw>
                </a:effectLst>
              </a:rPr>
              <a:t>Excommunication (1521)</a:t>
            </a:r>
            <a:endParaRPr lang="en-US" sz="2800" b="1" u="sng" dirty="0">
              <a:solidFill>
                <a:srgbClr val="FFFFCC"/>
              </a:solidFill>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“Jesus Was Born a Jew” (1523)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“Of the Jews and Their Lies” (1543)</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“Of the Unknowable Name and the Generations of the Messiah” (1543)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Several sermons in </a:t>
            </a:r>
            <a:r>
              <a:rPr lang="en-US" dirty="0" err="1">
                <a:effectLst>
                  <a:outerShdw blurRad="38100" dist="38100" dir="2700000" algn="tl">
                    <a:srgbClr val="000000">
                      <a:alpha val="43137"/>
                    </a:srgbClr>
                  </a:outerShdw>
                </a:effectLst>
              </a:rPr>
              <a:t>Eisleben</a:t>
            </a:r>
            <a:r>
              <a:rPr lang="en-US" dirty="0">
                <a:effectLst>
                  <a:outerShdw blurRad="38100" dist="38100" dir="2700000" algn="tl">
                    <a:srgbClr val="000000">
                      <a:alpha val="43137"/>
                    </a:srgbClr>
                  </a:outerShdw>
                </a:effectLst>
              </a:rPr>
              <a:t> (1546)</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Groundwork laid for Nazi Germany</a:t>
            </a:r>
          </a:p>
          <a:p>
            <a:pPr marL="0" indent="0">
              <a:spcBef>
                <a:spcPts val="600"/>
              </a:spcBef>
              <a:spcAft>
                <a:spcPts val="600"/>
              </a:spcAft>
              <a:buClr>
                <a:srgbClr val="66FFFF"/>
              </a:buClr>
              <a:buNone/>
            </a:pPr>
            <a:endParaRPr lang="en-US"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2047E09E-20B0-40F8-B079-5F73E19052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BA7CDC26-9042-4845-95A1-7D66AF02C0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435728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73" y="228600"/>
            <a:ext cx="5200255" cy="710956"/>
          </a:xfrm>
        </p:spPr>
        <p:txBody>
          <a:bodyPr/>
          <a:lstStyle/>
          <a:p>
            <a:pPr algn="ctr"/>
            <a:r>
              <a:rPr lang="en-US" sz="3600" b="0" dirty="0">
                <a:solidFill>
                  <a:srgbClr val="00FFFF"/>
                </a:solidFill>
                <a:effectLst>
                  <a:outerShdw blurRad="38100" dist="38100" dir="2700000" algn="tl">
                    <a:srgbClr val="000000">
                      <a:alpha val="43137"/>
                    </a:srgbClr>
                  </a:outerShdw>
                </a:effectLst>
              </a:rPr>
              <a:t>Luther and Antisemitism</a:t>
            </a:r>
          </a:p>
        </p:txBody>
      </p:sp>
      <p:sp>
        <p:nvSpPr>
          <p:cNvPr id="3" name="Content Placeholder 2"/>
          <p:cNvSpPr>
            <a:spLocks noGrp="1"/>
          </p:cNvSpPr>
          <p:nvPr>
            <p:ph idx="1"/>
          </p:nvPr>
        </p:nvSpPr>
        <p:spPr>
          <a:xfrm>
            <a:off x="228600" y="1143000"/>
            <a:ext cx="8647471" cy="4724400"/>
          </a:xfrm>
        </p:spPr>
        <p:txBody>
          <a:bodyPr/>
          <a:lstStyle/>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95 Theses (1517)</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Excommunication (1521)</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b="1" u="sng" dirty="0">
                <a:solidFill>
                  <a:srgbClr val="FFFFCC"/>
                </a:solidFill>
                <a:effectLst>
                  <a:outerShdw blurRad="38100" dist="38100" dir="2700000" algn="tl">
                    <a:srgbClr val="000000">
                      <a:alpha val="43137"/>
                    </a:srgbClr>
                  </a:outerShdw>
                </a:effectLst>
              </a:rPr>
              <a:t>“Jesus Was Born a Jew” (1523)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“Of the Jews and Their Lies” (1543)</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“Of the Unknowable Name and the Generations of the Messiah” (1543)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Several sermons in </a:t>
            </a:r>
            <a:r>
              <a:rPr lang="en-US" dirty="0" err="1">
                <a:effectLst>
                  <a:outerShdw blurRad="38100" dist="38100" dir="2700000" algn="tl">
                    <a:srgbClr val="000000">
                      <a:alpha val="43137"/>
                    </a:srgbClr>
                  </a:outerShdw>
                </a:effectLst>
              </a:rPr>
              <a:t>Eisleben</a:t>
            </a:r>
            <a:r>
              <a:rPr lang="en-US" dirty="0">
                <a:effectLst>
                  <a:outerShdw blurRad="38100" dist="38100" dir="2700000" algn="tl">
                    <a:srgbClr val="000000">
                      <a:alpha val="43137"/>
                    </a:srgbClr>
                  </a:outerShdw>
                </a:effectLst>
              </a:rPr>
              <a:t> (1546)</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Groundwork laid for Nazi Germany</a:t>
            </a:r>
          </a:p>
          <a:p>
            <a:pPr marL="0" indent="0">
              <a:spcBef>
                <a:spcPts val="600"/>
              </a:spcBef>
              <a:spcAft>
                <a:spcPts val="600"/>
              </a:spcAft>
              <a:buClr>
                <a:srgbClr val="66FFFF"/>
              </a:buClr>
              <a:buNone/>
            </a:pPr>
            <a:endParaRPr lang="en-US"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7745DE5C-1C6D-4AD7-AC93-FDCAF8934B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8E5B7510-812E-4ED7-8944-E3F4D8E5E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367165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5F90ADF-0FC4-4F74-B4B0-30E44A67A5CD}"/>
              </a:ext>
            </a:extLst>
          </p:cNvPr>
          <p:cNvSpPr txBox="1">
            <a:spLocks noChangeArrowheads="1"/>
          </p:cNvSpPr>
          <p:nvPr/>
        </p:nvSpPr>
        <p:spPr bwMode="auto">
          <a:xfrm>
            <a:off x="190500" y="1234440"/>
            <a:ext cx="8763000" cy="524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2800" b="0" i="1" kern="0" dirty="0">
                <a:solidFill>
                  <a:schemeClr val="tx1"/>
                </a:solidFill>
                <a:cs typeface="Calibri" panose="020F0502020204030204" pitchFamily="34" charset="0"/>
              </a:rPr>
              <a:t>“</a:t>
            </a:r>
            <a:r>
              <a:rPr lang="en-US" sz="2800" b="0" i="1" dirty="0">
                <a:solidFill>
                  <a:schemeClr val="tx1"/>
                </a:solidFill>
                <a:cs typeface="Calibri" panose="020F0502020204030204" pitchFamily="34" charset="0"/>
              </a:rPr>
              <a:t>If I had been a Jew and had seen such dolts and blockheads govern and teach the Christian faith, I would sooner have become a hog than a Christian. They have dealt with the Jews as if they were dogs rather than human beings; they have done little else than deride them and seize their property. When they baptize them they show them nothing of Christian doctrine or life, but only subject them to </a:t>
            </a:r>
            <a:r>
              <a:rPr lang="en-US" sz="2800" b="0" i="1" dirty="0" err="1">
                <a:solidFill>
                  <a:schemeClr val="tx1"/>
                </a:solidFill>
                <a:cs typeface="Calibri" panose="020F0502020204030204" pitchFamily="34" charset="0"/>
              </a:rPr>
              <a:t>popishness</a:t>
            </a:r>
            <a:r>
              <a:rPr lang="en-US" sz="2800" b="0" i="1" dirty="0">
                <a:solidFill>
                  <a:schemeClr val="tx1"/>
                </a:solidFill>
                <a:cs typeface="Calibri" panose="020F0502020204030204" pitchFamily="34" charset="0"/>
              </a:rPr>
              <a:t> and </a:t>
            </a:r>
            <a:r>
              <a:rPr lang="en-US" sz="2800" b="0" i="1" dirty="0" err="1">
                <a:solidFill>
                  <a:schemeClr val="tx1"/>
                </a:solidFill>
                <a:cs typeface="Calibri" panose="020F0502020204030204" pitchFamily="34" charset="0"/>
              </a:rPr>
              <a:t>monkery</a:t>
            </a:r>
            <a:r>
              <a:rPr lang="en-US" sz="2800" b="0" i="1" dirty="0">
                <a:solidFill>
                  <a:schemeClr val="tx1"/>
                </a:solidFill>
                <a:cs typeface="Calibri" panose="020F0502020204030204" pitchFamily="34" charset="0"/>
              </a:rPr>
              <a:t>…If the apostles, who also were Jews, had dealt with us Gentiles as we Gentiles deal with the Jews, there would never have been a Christian among the Gentiles…</a:t>
            </a:r>
            <a:r>
              <a:rPr lang="en-US" sz="2800" b="0" i="1" kern="0" dirty="0">
                <a:solidFill>
                  <a:schemeClr val="tx1"/>
                </a:solidFill>
                <a:cs typeface="Calibri" panose="020F0502020204030204" pitchFamily="34" charset="0"/>
              </a:rPr>
              <a:t>."</a:t>
            </a:r>
            <a:endParaRPr lang="en-US" altLang="en-US" sz="2800" b="0" i="1" kern="0" dirty="0">
              <a:solidFill>
                <a:schemeClr val="tx1"/>
              </a:solidFill>
              <a:cs typeface="Calibri" panose="020F0502020204030204" pitchFamily="34" charset="0"/>
            </a:endParaRPr>
          </a:p>
        </p:txBody>
      </p:sp>
      <p:sp>
        <p:nvSpPr>
          <p:cNvPr id="11" name="Rectangle 3">
            <a:extLst>
              <a:ext uri="{FF2B5EF4-FFF2-40B4-BE49-F238E27FC236}">
                <a16:creationId xmlns:a16="http://schemas.microsoft.com/office/drawing/2014/main" id="{FA3C69A1-F911-49D5-8954-E4B9E209CBCC}"/>
              </a:ext>
            </a:extLst>
          </p:cNvPr>
          <p:cNvSpPr txBox="1">
            <a:spLocks noChangeArrowheads="1"/>
          </p:cNvSpPr>
          <p:nvPr/>
        </p:nvSpPr>
        <p:spPr bwMode="auto">
          <a:xfrm>
            <a:off x="2057400" y="228600"/>
            <a:ext cx="5029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ts val="0"/>
              </a:spcBef>
              <a:spcAft>
                <a:spcPts val="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spcBef>
                <a:spcPts val="0"/>
              </a:spcBef>
              <a:spcAft>
                <a:spcPts val="0"/>
              </a:spcAft>
              <a:buNone/>
              <a:defRPr/>
            </a:pPr>
            <a:r>
              <a:rPr lang="en-US" sz="1600" i="1" kern="0" dirty="0"/>
              <a:t>Jesus Was Born a Jew</a:t>
            </a:r>
            <a:r>
              <a:rPr lang="en-US" sz="1600" kern="0" dirty="0"/>
              <a:t> (1523).</a:t>
            </a:r>
          </a:p>
        </p:txBody>
      </p:sp>
      <p:pic>
        <p:nvPicPr>
          <p:cNvPr id="12" name="Picture 11">
            <a:extLst>
              <a:ext uri="{FF2B5EF4-FFF2-40B4-BE49-F238E27FC236}">
                <a16:creationId xmlns:a16="http://schemas.microsoft.com/office/drawing/2014/main" id="{6794239E-3396-4DE0-A91E-1E5598B106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28600"/>
            <a:ext cx="1005840" cy="100584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5841326"/>
      </p:ext>
    </p:extLst>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5F90ADF-0FC4-4F74-B4B0-30E44A67A5CD}"/>
              </a:ext>
            </a:extLst>
          </p:cNvPr>
          <p:cNvSpPr txBox="1">
            <a:spLocks noChangeArrowheads="1"/>
          </p:cNvSpPr>
          <p:nvPr/>
        </p:nvSpPr>
        <p:spPr bwMode="auto">
          <a:xfrm>
            <a:off x="190500" y="1234440"/>
            <a:ext cx="8763000" cy="489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a:lnSpc>
                <a:spcPct val="100000"/>
              </a:lnSpc>
            </a:pPr>
            <a:r>
              <a:rPr lang="en-US" sz="2700" b="0" i="1" kern="0" dirty="0">
                <a:solidFill>
                  <a:schemeClr val="tx1"/>
                </a:solidFill>
                <a:effectLst>
                  <a:outerShdw blurRad="38100" dist="38100" dir="2700000" algn="tl">
                    <a:srgbClr val="000000">
                      <a:alpha val="43137"/>
                    </a:srgbClr>
                  </a:outerShdw>
                </a:effectLst>
                <a:cs typeface="Calibri" panose="020F0502020204030204" pitchFamily="34" charset="0"/>
              </a:rPr>
              <a:t>“When we are inclined to boast of our position we should remember that we are but Gentiles, while the Jews are of the lineage of Christ. We are aliens and in-laws; they are blood relatives, cousins, and brothers of our Lord. Therefore, if one is to boast of flesh and blood, the Jews are actually nearer to Christ than we are…If we really want to help them, we must be guided in our dealings with them not by papal law but by the law of Christian love. We must receive them cordially, and permit them to trade and work with us, that they may have occasion and opportunity to associate with us, hear our Christian teaching, and witness our Christian life. If some of them should prove stiff-necked, what of it? After all, we ourselves are not all good Christians either."</a:t>
            </a:r>
            <a:endParaRPr lang="en-US" altLang="en-US" sz="2700" b="0" i="1"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1" name="Rectangle 3">
            <a:extLst>
              <a:ext uri="{FF2B5EF4-FFF2-40B4-BE49-F238E27FC236}">
                <a16:creationId xmlns:a16="http://schemas.microsoft.com/office/drawing/2014/main" id="{FA3C69A1-F911-49D5-8954-E4B9E209CBCC}"/>
              </a:ext>
            </a:extLst>
          </p:cNvPr>
          <p:cNvSpPr txBox="1">
            <a:spLocks noChangeArrowheads="1"/>
          </p:cNvSpPr>
          <p:nvPr/>
        </p:nvSpPr>
        <p:spPr bwMode="auto">
          <a:xfrm>
            <a:off x="2057400" y="228600"/>
            <a:ext cx="5029200"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ts val="0"/>
              </a:spcBef>
              <a:spcAft>
                <a:spcPts val="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spcBef>
                <a:spcPts val="0"/>
              </a:spcBef>
              <a:spcAft>
                <a:spcPts val="0"/>
              </a:spcAft>
              <a:buNone/>
              <a:defRPr/>
            </a:pPr>
            <a:r>
              <a:rPr lang="en-US" sz="1600" i="1" kern="0" dirty="0"/>
              <a:t>Jesus Was Born a Jew</a:t>
            </a:r>
            <a:r>
              <a:rPr lang="en-US" sz="1600" kern="0" dirty="0"/>
              <a:t> (1523).</a:t>
            </a:r>
          </a:p>
        </p:txBody>
      </p:sp>
      <p:pic>
        <p:nvPicPr>
          <p:cNvPr id="5" name="Picture 4">
            <a:extLst>
              <a:ext uri="{FF2B5EF4-FFF2-40B4-BE49-F238E27FC236}">
                <a16:creationId xmlns:a16="http://schemas.microsoft.com/office/drawing/2014/main" id="{B718E35B-9840-4DCC-9D06-6E50224C15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28600"/>
            <a:ext cx="1005840" cy="100584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61734301"/>
      </p:ext>
    </p:extLst>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73" y="228600"/>
            <a:ext cx="5200255" cy="710956"/>
          </a:xfrm>
        </p:spPr>
        <p:txBody>
          <a:bodyPr/>
          <a:lstStyle/>
          <a:p>
            <a:pPr algn="ctr"/>
            <a:r>
              <a:rPr lang="en-US" sz="3600" b="0" dirty="0">
                <a:solidFill>
                  <a:srgbClr val="00FFFF"/>
                </a:solidFill>
                <a:effectLst>
                  <a:outerShdw blurRad="38100" dist="38100" dir="2700000" algn="tl">
                    <a:srgbClr val="000000">
                      <a:alpha val="43137"/>
                    </a:srgbClr>
                  </a:outerShdw>
                </a:effectLst>
              </a:rPr>
              <a:t>Luther and Antisemitism</a:t>
            </a:r>
          </a:p>
        </p:txBody>
      </p:sp>
      <p:sp>
        <p:nvSpPr>
          <p:cNvPr id="3" name="Content Placeholder 2"/>
          <p:cNvSpPr>
            <a:spLocks noGrp="1"/>
          </p:cNvSpPr>
          <p:nvPr>
            <p:ph idx="1"/>
          </p:nvPr>
        </p:nvSpPr>
        <p:spPr>
          <a:xfrm>
            <a:off x="228600" y="1143000"/>
            <a:ext cx="8647471" cy="4724400"/>
          </a:xfrm>
        </p:spPr>
        <p:txBody>
          <a:bodyPr/>
          <a:lstStyle/>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95 Theses (1517)</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Excommunication (1521)</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“Jesus Was Born a Jew” (1523)</a:t>
            </a:r>
          </a:p>
          <a:p>
            <a:pPr marL="684213" indent="-684213">
              <a:spcBef>
                <a:spcPts val="600"/>
              </a:spcBef>
              <a:spcAft>
                <a:spcPts val="600"/>
              </a:spcAft>
              <a:buClr>
                <a:srgbClr val="66FFFF"/>
              </a:buClr>
            </a:pPr>
            <a:r>
              <a:rPr lang="en-US" b="1" u="sng" dirty="0">
                <a:solidFill>
                  <a:srgbClr val="FFFFCC"/>
                </a:solidFill>
                <a:effectLst>
                  <a:outerShdw blurRad="38100" dist="38100" dir="2700000" algn="tl">
                    <a:srgbClr val="000000">
                      <a:alpha val="43137"/>
                    </a:srgbClr>
                  </a:outerShdw>
                </a:effectLst>
              </a:rPr>
              <a:t>“Of the Jews and Their Lies” (1543)</a:t>
            </a:r>
            <a:endParaRPr lang="en-US" sz="2800" b="1" u="sng" dirty="0">
              <a:solidFill>
                <a:srgbClr val="FFFFCC"/>
              </a:solidFill>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“Of the Unknowable Name and the Generations of the Messiah” (1543)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Several sermons in </a:t>
            </a:r>
            <a:r>
              <a:rPr lang="en-US" dirty="0" err="1">
                <a:effectLst>
                  <a:outerShdw blurRad="38100" dist="38100" dir="2700000" algn="tl">
                    <a:srgbClr val="000000">
                      <a:alpha val="43137"/>
                    </a:srgbClr>
                  </a:outerShdw>
                </a:effectLst>
              </a:rPr>
              <a:t>Eisleben</a:t>
            </a:r>
            <a:r>
              <a:rPr lang="en-US" dirty="0">
                <a:effectLst>
                  <a:outerShdw blurRad="38100" dist="38100" dir="2700000" algn="tl">
                    <a:srgbClr val="000000">
                      <a:alpha val="43137"/>
                    </a:srgbClr>
                  </a:outerShdw>
                </a:effectLst>
              </a:rPr>
              <a:t> (1546)</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Groundwork laid for Nazi Germany</a:t>
            </a:r>
          </a:p>
          <a:p>
            <a:pPr marL="0" indent="0">
              <a:spcBef>
                <a:spcPts val="600"/>
              </a:spcBef>
              <a:spcAft>
                <a:spcPts val="600"/>
              </a:spcAft>
              <a:buClr>
                <a:srgbClr val="66FFFF"/>
              </a:buClr>
              <a:buNone/>
            </a:pPr>
            <a:endParaRPr lang="en-US"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B118E9A-9EC4-42F8-9845-6768F345F1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46080E0B-AE17-49B2-B10B-236F9BCA75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740597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228600"/>
            <a:ext cx="6172200" cy="1143000"/>
          </a:xfrm>
        </p:spPr>
        <p:txBody>
          <a:bodyPr/>
          <a:lstStyle/>
          <a:p>
            <a:pPr algn="ctr" eaLnBrk="1" hangingPunct="1"/>
            <a:r>
              <a:rPr lang="en-US" sz="4000" b="0" dirty="0">
                <a:solidFill>
                  <a:srgbClr val="00FFFF"/>
                </a:solidFill>
                <a:effectLst>
                  <a:outerShdw blurRad="38100" dist="38100" dir="2700000" algn="tl">
                    <a:srgbClr val="000000">
                      <a:alpha val="43137"/>
                    </a:srgbClr>
                  </a:outerShdw>
                </a:effectLst>
              </a:rPr>
              <a:t>Christian Anti-Semitism</a:t>
            </a:r>
          </a:p>
        </p:txBody>
      </p:sp>
      <p:sp>
        <p:nvSpPr>
          <p:cNvPr id="4099" name="Rectangle 3"/>
          <p:cNvSpPr>
            <a:spLocks noGrp="1" noChangeArrowheads="1"/>
          </p:cNvSpPr>
          <p:nvPr>
            <p:ph type="body" idx="1"/>
          </p:nvPr>
        </p:nvSpPr>
        <p:spPr>
          <a:xfrm>
            <a:off x="457200" y="1600200"/>
            <a:ext cx="8229600" cy="3505200"/>
          </a:xfrm>
        </p:spPr>
        <p:txBody>
          <a:bodyPr/>
          <a:lstStyle/>
          <a:p>
            <a:pPr marL="0" lvl="1" indent="0" algn="just" eaLnBrk="1" hangingPunct="1">
              <a:buFontTx/>
              <a:buNone/>
            </a:pPr>
            <a:r>
              <a:rPr lang="en-US" sz="3600" i="1" dirty="0">
                <a:effectLst>
                  <a:outerShdw blurRad="38100" dist="38100" dir="2700000" algn="tl">
                    <a:srgbClr val="000000">
                      <a:alpha val="43137"/>
                    </a:srgbClr>
                  </a:outerShdw>
                </a:effectLst>
              </a:rPr>
              <a:t>“First, their synagogues should be set on fire…Secondly, their homes should likewise be broken down and destroyed… Thirdly, they should be deprived of their prayer books and </a:t>
            </a:r>
            <a:r>
              <a:rPr lang="en-US" sz="3600" i="1" dirty="0" err="1">
                <a:effectLst>
                  <a:outerShdw blurRad="38100" dist="38100" dir="2700000" algn="tl">
                    <a:srgbClr val="000000">
                      <a:alpha val="43137"/>
                    </a:srgbClr>
                  </a:outerShdw>
                </a:effectLst>
              </a:rPr>
              <a:t>Talmuds</a:t>
            </a:r>
            <a:r>
              <a:rPr lang="en-US" sz="3600" i="1" dirty="0">
                <a:effectLst>
                  <a:outerShdw blurRad="38100" dist="38100" dir="2700000" algn="tl">
                    <a:srgbClr val="000000">
                      <a:alpha val="43137"/>
                    </a:srgbClr>
                  </a:outerShdw>
                </a:effectLst>
              </a:rPr>
              <a: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1097280" cy="1097280"/>
          </a:xfrm>
          <a:prstGeom prst="rect">
            <a:avLst/>
          </a:prstGeom>
        </p:spPr>
      </p:pic>
    </p:spTree>
    <p:extLst>
      <p:ext uri="{BB962C8B-B14F-4D97-AF65-F5344CB8AC3E}">
        <p14:creationId xmlns:p14="http://schemas.microsoft.com/office/powerpoint/2010/main" val="3463943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228600"/>
            <a:ext cx="6172200" cy="1143000"/>
          </a:xfrm>
        </p:spPr>
        <p:txBody>
          <a:bodyPr/>
          <a:lstStyle/>
          <a:p>
            <a:pPr algn="ctr" eaLnBrk="1" hangingPunct="1"/>
            <a:r>
              <a:rPr lang="en-US" sz="4000" b="0" dirty="0">
                <a:solidFill>
                  <a:srgbClr val="00FFFF"/>
                </a:solidFill>
                <a:effectLst>
                  <a:outerShdw blurRad="38100" dist="38100" dir="2700000" algn="tl">
                    <a:srgbClr val="000000">
                      <a:alpha val="43137"/>
                    </a:srgbClr>
                  </a:outerShdw>
                </a:effectLst>
              </a:rPr>
              <a:t>Christian Anti-Semitism</a:t>
            </a:r>
          </a:p>
        </p:txBody>
      </p:sp>
      <p:sp>
        <p:nvSpPr>
          <p:cNvPr id="4099" name="Rectangle 3"/>
          <p:cNvSpPr>
            <a:spLocks noGrp="1" noChangeArrowheads="1"/>
          </p:cNvSpPr>
          <p:nvPr>
            <p:ph type="body" idx="1"/>
          </p:nvPr>
        </p:nvSpPr>
        <p:spPr>
          <a:xfrm>
            <a:off x="495300" y="1600200"/>
            <a:ext cx="8153400" cy="3505200"/>
          </a:xfrm>
        </p:spPr>
        <p:txBody>
          <a:bodyPr/>
          <a:lstStyle/>
          <a:p>
            <a:pPr marL="0" lvl="1" indent="0" algn="just" eaLnBrk="1" hangingPunct="1">
              <a:buNone/>
            </a:pPr>
            <a:r>
              <a:rPr lang="en-US" sz="3600" i="1" dirty="0">
                <a:effectLst>
                  <a:outerShdw blurRad="38100" dist="38100" dir="2700000" algn="tl">
                    <a:srgbClr val="000000">
                      <a:alpha val="43137"/>
                    </a:srgbClr>
                  </a:outerShdw>
                </a:effectLst>
              </a:rPr>
              <a:t>“…Fourthly, their rabbis must be forbidden under threat of death to teach any more…  Fifthly, passport and traveling privileges should be absolutely forbidden to the Jews… Sixthly, they ought to be stopped from usury (charging interest on loans…”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1097280" cy="1097280"/>
          </a:xfrm>
          <a:prstGeom prst="rect">
            <a:avLst/>
          </a:prstGeom>
        </p:spPr>
      </p:pic>
    </p:spTree>
    <p:extLst>
      <p:ext uri="{BB962C8B-B14F-4D97-AF65-F5344CB8AC3E}">
        <p14:creationId xmlns:p14="http://schemas.microsoft.com/office/powerpoint/2010/main" val="3337391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228600"/>
            <a:ext cx="6172200" cy="1143000"/>
          </a:xfrm>
        </p:spPr>
        <p:txBody>
          <a:bodyPr/>
          <a:lstStyle/>
          <a:p>
            <a:pPr algn="ctr" eaLnBrk="1" hangingPunct="1"/>
            <a:r>
              <a:rPr lang="en-US" sz="4000" b="0" dirty="0">
                <a:solidFill>
                  <a:srgbClr val="00FFFF"/>
                </a:solidFill>
                <a:effectLst>
                  <a:outerShdw blurRad="38100" dist="38100" dir="2700000" algn="tl">
                    <a:srgbClr val="000000">
                      <a:alpha val="43137"/>
                    </a:srgbClr>
                  </a:outerShdw>
                </a:effectLst>
              </a:rPr>
              <a:t>Christian Anti-Semitism</a:t>
            </a:r>
          </a:p>
        </p:txBody>
      </p:sp>
      <p:sp>
        <p:nvSpPr>
          <p:cNvPr id="4099" name="Rectangle 3"/>
          <p:cNvSpPr>
            <a:spLocks noGrp="1" noChangeArrowheads="1"/>
          </p:cNvSpPr>
          <p:nvPr>
            <p:ph type="body" idx="1"/>
          </p:nvPr>
        </p:nvSpPr>
        <p:spPr>
          <a:xfrm>
            <a:off x="495300" y="1600200"/>
            <a:ext cx="8153400" cy="3505200"/>
          </a:xfrm>
        </p:spPr>
        <p:txBody>
          <a:bodyPr/>
          <a:lstStyle/>
          <a:p>
            <a:pPr marL="0" lvl="1" indent="0" algn="just" eaLnBrk="1" hangingPunct="1">
              <a:buNone/>
            </a:pPr>
            <a:r>
              <a:rPr lang="en-US" sz="3600" i="1" dirty="0">
                <a:effectLst>
                  <a:outerShdw blurRad="38100" dist="38100" dir="2700000" algn="tl">
                    <a:srgbClr val="000000">
                      <a:alpha val="43137"/>
                    </a:srgbClr>
                  </a:outerShdw>
                </a:effectLst>
              </a:rPr>
              <a:t>“Seventhly, let the young and strong Jews and Jewesses be given the flail, the ax, the hoe, the spade, the distaff, and spindle, and let the earn their bread by the sweat of their noses…We ought to drive the rascally lazy bones out of our system..</a:t>
            </a:r>
            <a:r>
              <a:rPr lang="en-US" sz="3600" i="1" dirty="0">
                <a:effectLst>
                  <a:outerShdw blurRad="38100" dist="38100" dir="2700000" algn="tl">
                    <a:srgbClr val="000000">
                      <a:alpha val="43137"/>
                    </a:srgbClr>
                  </a:outerShdw>
                </a:effectLst>
                <a:cs typeface="Calibri" panose="020F0502020204030204" pitchFamily="34" charset="0"/>
              </a:rPr>
              <a:t>.”</a:t>
            </a:r>
            <a:endParaRPr lang="en-US" sz="3600" i="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1097280" cy="1097280"/>
          </a:xfrm>
          <a:prstGeom prst="rect">
            <a:avLst/>
          </a:prstGeom>
        </p:spPr>
      </p:pic>
    </p:spTree>
    <p:extLst>
      <p:ext uri="{BB962C8B-B14F-4D97-AF65-F5344CB8AC3E}">
        <p14:creationId xmlns:p14="http://schemas.microsoft.com/office/powerpoint/2010/main" val="3012575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228600"/>
            <a:ext cx="6172200" cy="1143000"/>
          </a:xfrm>
        </p:spPr>
        <p:txBody>
          <a:bodyPr/>
          <a:lstStyle/>
          <a:p>
            <a:pPr algn="ctr" eaLnBrk="1" hangingPunct="1"/>
            <a:r>
              <a:rPr lang="en-US" sz="4000" b="0" dirty="0">
                <a:solidFill>
                  <a:srgbClr val="00FFFF"/>
                </a:solidFill>
                <a:effectLst>
                  <a:outerShdw blurRad="38100" dist="38100" dir="2700000" algn="tl">
                    <a:srgbClr val="000000">
                      <a:alpha val="43137"/>
                    </a:srgbClr>
                  </a:outerShdw>
                </a:effectLst>
              </a:rPr>
              <a:t>Christian Anti-Semitism</a:t>
            </a:r>
          </a:p>
        </p:txBody>
      </p:sp>
      <p:sp>
        <p:nvSpPr>
          <p:cNvPr id="4099" name="Rectangle 3"/>
          <p:cNvSpPr>
            <a:spLocks noGrp="1" noChangeArrowheads="1"/>
          </p:cNvSpPr>
          <p:nvPr>
            <p:ph type="body" idx="1"/>
          </p:nvPr>
        </p:nvSpPr>
        <p:spPr>
          <a:xfrm>
            <a:off x="495300" y="1600200"/>
            <a:ext cx="8153400" cy="3505200"/>
          </a:xfrm>
        </p:spPr>
        <p:txBody>
          <a:bodyPr/>
          <a:lstStyle/>
          <a:p>
            <a:pPr marL="0" lvl="1" indent="0" algn="just" eaLnBrk="1" hangingPunct="1">
              <a:buNone/>
            </a:pPr>
            <a:r>
              <a:rPr lang="en-US" sz="3600" i="1" dirty="0">
                <a:effectLst>
                  <a:outerShdw blurRad="38100" dist="38100" dir="2700000" algn="tl">
                    <a:srgbClr val="000000">
                      <a:alpha val="43137"/>
                    </a:srgbClr>
                  </a:outerShdw>
                </a:effectLst>
              </a:rPr>
              <a:t>“…Therefore away with them… To sum up, dear princes and nobles who have Jews in your domains, if this advice of mine does not suit you, then find a better one so that you and we may all be free of this insufferable devilish burden</a:t>
            </a:r>
            <a:r>
              <a:rPr lang="en-US" sz="3600" i="1" dirty="0">
                <a:effectLst>
                  <a:outerShdw blurRad="38100" dist="38100" dir="2700000" algn="tl">
                    <a:srgbClr val="000000">
                      <a:alpha val="43137"/>
                    </a:srgbClr>
                  </a:outerShdw>
                </a:effectLst>
                <a:cs typeface="Calibri" panose="020F0502020204030204" pitchFamily="34" charset="0"/>
              </a:rPr>
              <a:t>–the Jews.”</a:t>
            </a:r>
            <a:endParaRPr lang="en-US" sz="3600" i="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1097280" cy="1097280"/>
          </a:xfrm>
          <a:prstGeom prst="rect">
            <a:avLst/>
          </a:prstGeom>
        </p:spPr>
      </p:pic>
      <p:sp>
        <p:nvSpPr>
          <p:cNvPr id="5" name="Text Box 4"/>
          <p:cNvSpPr txBox="1">
            <a:spLocks noChangeArrowheads="1"/>
          </p:cNvSpPr>
          <p:nvPr/>
        </p:nvSpPr>
        <p:spPr bwMode="auto">
          <a:xfrm>
            <a:off x="1562100" y="6059269"/>
            <a:ext cx="6019800" cy="646331"/>
          </a:xfrm>
          <a:prstGeom prst="rect">
            <a:avLst/>
          </a:prstGeom>
          <a:noFill/>
          <a:ln w="9525">
            <a:noFill/>
            <a:miter lim="800000"/>
            <a:headEnd/>
            <a:tailEnd/>
          </a:ln>
        </p:spPr>
        <p:txBody>
          <a:bodyPr wrap="square">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Martin Luther, </a:t>
            </a:r>
            <a:r>
              <a:rPr lang="en-US" sz="1800" i="1" dirty="0">
                <a:effectLst>
                  <a:outerShdw blurRad="38100" dist="38100" dir="2700000" algn="tl">
                    <a:srgbClr val="000000">
                      <a:alpha val="43137"/>
                    </a:srgbClr>
                  </a:outerShdw>
                </a:effectLst>
                <a:latin typeface="Calibri" panose="020F0502020204030204" pitchFamily="34" charset="0"/>
              </a:rPr>
              <a:t>Concerning the Jews and Their Lies</a:t>
            </a:r>
            <a:r>
              <a:rPr lang="en-US" sz="1800" dirty="0">
                <a:effectLst>
                  <a:outerShdw blurRad="38100" dist="38100" dir="2700000" algn="tl">
                    <a:srgbClr val="000000">
                      <a:alpha val="43137"/>
                    </a:srgbClr>
                  </a:outerShdw>
                </a:effectLst>
                <a:latin typeface="Calibri" panose="020F0502020204030204" pitchFamily="34" charset="0"/>
              </a:rPr>
              <a:t>, cited in Michael Brown’s </a:t>
            </a:r>
            <a:r>
              <a:rPr lang="en-US" sz="1800" i="1" dirty="0">
                <a:effectLst>
                  <a:outerShdw blurRad="38100" dist="38100" dir="2700000" algn="tl">
                    <a:srgbClr val="000000">
                      <a:alpha val="43137"/>
                    </a:srgbClr>
                  </a:outerShdw>
                </a:effectLst>
                <a:latin typeface="Calibri" panose="020F0502020204030204" pitchFamily="34" charset="0"/>
              </a:rPr>
              <a:t>Our Hands Are Stained with Blood</a:t>
            </a:r>
            <a:r>
              <a:rPr lang="en-US" sz="1800" dirty="0">
                <a:effectLst>
                  <a:outerShdw blurRad="38100" dist="38100" dir="2700000" algn="tl">
                    <a:srgbClr val="000000">
                      <a:alpha val="43137"/>
                    </a:srgbClr>
                  </a:outerShdw>
                </a:effectLst>
                <a:latin typeface="Calibri" panose="020F0502020204030204" pitchFamily="34" charset="0"/>
              </a:rPr>
              <a:t>, pp. 14-15.</a:t>
            </a:r>
          </a:p>
        </p:txBody>
      </p:sp>
    </p:spTree>
    <p:extLst>
      <p:ext uri="{BB962C8B-B14F-4D97-AF65-F5344CB8AC3E}">
        <p14:creationId xmlns:p14="http://schemas.microsoft.com/office/powerpoint/2010/main" val="2395390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892476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73" y="228600"/>
            <a:ext cx="5200255" cy="710956"/>
          </a:xfrm>
        </p:spPr>
        <p:txBody>
          <a:bodyPr/>
          <a:lstStyle/>
          <a:p>
            <a:pPr algn="ctr"/>
            <a:r>
              <a:rPr lang="en-US" sz="3600" b="0" dirty="0">
                <a:solidFill>
                  <a:srgbClr val="00FFFF"/>
                </a:solidFill>
                <a:effectLst>
                  <a:outerShdw blurRad="38100" dist="38100" dir="2700000" algn="tl">
                    <a:srgbClr val="000000">
                      <a:alpha val="43137"/>
                    </a:srgbClr>
                  </a:outerShdw>
                </a:effectLst>
              </a:rPr>
              <a:t>Luther and Antisemitism</a:t>
            </a:r>
          </a:p>
        </p:txBody>
      </p:sp>
      <p:sp>
        <p:nvSpPr>
          <p:cNvPr id="3" name="Content Placeholder 2"/>
          <p:cNvSpPr>
            <a:spLocks noGrp="1"/>
          </p:cNvSpPr>
          <p:nvPr>
            <p:ph idx="1"/>
          </p:nvPr>
        </p:nvSpPr>
        <p:spPr>
          <a:xfrm>
            <a:off x="228600" y="1143000"/>
            <a:ext cx="8647471" cy="4724400"/>
          </a:xfrm>
        </p:spPr>
        <p:txBody>
          <a:bodyPr/>
          <a:lstStyle/>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95 Theses (1517)</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Excommunication (1521)</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“Jesus Was Born a Jew” (1523)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“Of the Jews and Their Lies” (1543)</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b="1" u="sng" dirty="0">
                <a:solidFill>
                  <a:srgbClr val="FFFFCC"/>
                </a:solidFill>
                <a:effectLst>
                  <a:outerShdw blurRad="38100" dist="38100" dir="2700000" algn="tl">
                    <a:srgbClr val="000000">
                      <a:alpha val="43137"/>
                    </a:srgbClr>
                  </a:outerShdw>
                </a:effectLst>
              </a:rPr>
              <a:t>“Of the Unknowable Name and the Generations of the Messiah” (1543)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Several sermons in </a:t>
            </a:r>
            <a:r>
              <a:rPr lang="en-US" dirty="0" err="1">
                <a:effectLst>
                  <a:outerShdw blurRad="38100" dist="38100" dir="2700000" algn="tl">
                    <a:srgbClr val="000000">
                      <a:alpha val="43137"/>
                    </a:srgbClr>
                  </a:outerShdw>
                </a:effectLst>
              </a:rPr>
              <a:t>Eisleben</a:t>
            </a:r>
            <a:r>
              <a:rPr lang="en-US" dirty="0">
                <a:effectLst>
                  <a:outerShdw blurRad="38100" dist="38100" dir="2700000" algn="tl">
                    <a:srgbClr val="000000">
                      <a:alpha val="43137"/>
                    </a:srgbClr>
                  </a:outerShdw>
                </a:effectLst>
              </a:rPr>
              <a:t> (1546)</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Groundwork laid for Nazi Germany</a:t>
            </a:r>
          </a:p>
          <a:p>
            <a:pPr marL="0" indent="0">
              <a:spcBef>
                <a:spcPts val="600"/>
              </a:spcBef>
              <a:spcAft>
                <a:spcPts val="600"/>
              </a:spcAft>
              <a:buClr>
                <a:srgbClr val="66FFFF"/>
              </a:buClr>
              <a:buNone/>
            </a:pPr>
            <a:endParaRPr lang="en-US"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BB4B855B-C391-4BA7-82F0-423A9F81F7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D6CE436F-E8A7-4A30-BBCD-E3DD691138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0717035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73" y="228600"/>
            <a:ext cx="5200255" cy="710956"/>
          </a:xfrm>
        </p:spPr>
        <p:txBody>
          <a:bodyPr/>
          <a:lstStyle/>
          <a:p>
            <a:pPr algn="ctr"/>
            <a:r>
              <a:rPr lang="en-US" sz="3600" b="0" dirty="0">
                <a:solidFill>
                  <a:srgbClr val="00FFFF"/>
                </a:solidFill>
                <a:effectLst>
                  <a:outerShdw blurRad="38100" dist="38100" dir="2700000" algn="tl">
                    <a:srgbClr val="000000">
                      <a:alpha val="43137"/>
                    </a:srgbClr>
                  </a:outerShdw>
                </a:effectLst>
              </a:rPr>
              <a:t>Luther and Antisemitism</a:t>
            </a:r>
          </a:p>
        </p:txBody>
      </p:sp>
      <p:sp>
        <p:nvSpPr>
          <p:cNvPr id="3" name="Content Placeholder 2"/>
          <p:cNvSpPr>
            <a:spLocks noGrp="1"/>
          </p:cNvSpPr>
          <p:nvPr>
            <p:ph idx="1"/>
          </p:nvPr>
        </p:nvSpPr>
        <p:spPr>
          <a:xfrm>
            <a:off x="228600" y="1143000"/>
            <a:ext cx="8647471" cy="4724400"/>
          </a:xfrm>
        </p:spPr>
        <p:txBody>
          <a:bodyPr/>
          <a:lstStyle/>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95 Theses (1517)</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Excommunication (1521)</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“Jesus Was Born a Jew” (1523)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“Of the Jews and Their Lies” (1543)</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“Of the Unknowable Name and the Generations of the Messiah” (1543)</a:t>
            </a:r>
          </a:p>
          <a:p>
            <a:pPr marL="684213" indent="-684213">
              <a:spcBef>
                <a:spcPts val="600"/>
              </a:spcBef>
              <a:spcAft>
                <a:spcPts val="600"/>
              </a:spcAft>
              <a:buClr>
                <a:srgbClr val="66FFFF"/>
              </a:buClr>
            </a:pPr>
            <a:r>
              <a:rPr lang="en-US" b="1" u="sng" dirty="0">
                <a:solidFill>
                  <a:srgbClr val="FFFFCC"/>
                </a:solidFill>
                <a:effectLst>
                  <a:outerShdw blurRad="38100" dist="38100" dir="2700000" algn="tl">
                    <a:srgbClr val="000000">
                      <a:alpha val="43137"/>
                    </a:srgbClr>
                  </a:outerShdw>
                </a:effectLst>
              </a:rPr>
              <a:t>Several sermons in </a:t>
            </a:r>
            <a:r>
              <a:rPr lang="en-US" b="1" u="sng" dirty="0" err="1">
                <a:solidFill>
                  <a:srgbClr val="FFFFCC"/>
                </a:solidFill>
                <a:effectLst>
                  <a:outerShdw blurRad="38100" dist="38100" dir="2700000" algn="tl">
                    <a:srgbClr val="000000">
                      <a:alpha val="43137"/>
                    </a:srgbClr>
                  </a:outerShdw>
                </a:effectLst>
              </a:rPr>
              <a:t>Eisleben</a:t>
            </a:r>
            <a:r>
              <a:rPr lang="en-US" b="1" u="sng" dirty="0">
                <a:solidFill>
                  <a:srgbClr val="FFFFCC"/>
                </a:solidFill>
                <a:effectLst>
                  <a:outerShdw blurRad="38100" dist="38100" dir="2700000" algn="tl">
                    <a:srgbClr val="000000">
                      <a:alpha val="43137"/>
                    </a:srgbClr>
                  </a:outerShdw>
                </a:effectLst>
              </a:rPr>
              <a:t> (1546)</a:t>
            </a:r>
            <a:endParaRPr lang="en-US" sz="2800" b="1" u="sng" dirty="0">
              <a:solidFill>
                <a:srgbClr val="FFFFCC"/>
              </a:solidFill>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Groundwork laid for Nazi Germany</a:t>
            </a:r>
          </a:p>
          <a:p>
            <a:pPr marL="0" indent="0">
              <a:spcBef>
                <a:spcPts val="600"/>
              </a:spcBef>
              <a:spcAft>
                <a:spcPts val="600"/>
              </a:spcAft>
              <a:buClr>
                <a:srgbClr val="66FFFF"/>
              </a:buClr>
              <a:buNone/>
            </a:pPr>
            <a:endParaRPr lang="en-US"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C49A6430-5F2C-421B-AD67-43CA9E0043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E9F3FF4B-DF25-4BB4-8883-F1F5D00F92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727048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228600"/>
            <a:ext cx="6172200" cy="1143000"/>
          </a:xfrm>
        </p:spPr>
        <p:txBody>
          <a:bodyPr/>
          <a:lstStyle/>
          <a:p>
            <a:pPr lvl="0" algn="ctr">
              <a:lnSpc>
                <a:spcPct val="100000"/>
              </a:lnSpc>
              <a:spcBef>
                <a:spcPct val="50000"/>
              </a:spcBef>
            </a:pPr>
            <a:r>
              <a:rPr lang="en-US" sz="3200" b="0" dirty="0">
                <a:solidFill>
                  <a:srgbClr val="00FFFF"/>
                </a:solidFill>
                <a:effectLst>
                  <a:outerShdw blurRad="38100" dist="38100" dir="2700000" algn="tl">
                    <a:srgbClr val="000000">
                      <a:alpha val="43137"/>
                    </a:srgbClr>
                  </a:outerShdw>
                </a:effectLst>
              </a:rPr>
              <a:t>Lutheran Statement</a:t>
            </a:r>
            <a:br>
              <a:rPr lang="en-US" sz="4000" b="0" dirty="0">
                <a:solidFill>
                  <a:srgbClr val="00FFFF"/>
                </a:solidFill>
                <a:effectLst>
                  <a:outerShdw blurRad="38100" dist="38100" dir="2700000" algn="tl">
                    <a:srgbClr val="000000">
                      <a:alpha val="43137"/>
                    </a:srgbClr>
                  </a:outerShdw>
                </a:effectLst>
                <a:cs typeface="Calibri" panose="020F0502020204030204" pitchFamily="34" charset="0"/>
              </a:rPr>
            </a:br>
            <a:r>
              <a:rPr lang="en-US" sz="1600" b="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https://www.ccjr.us/dialogika-resources/documents-and-statements/interreligious/759-lwfijcic1983</a:t>
            </a:r>
          </a:p>
        </p:txBody>
      </p:sp>
      <p:sp>
        <p:nvSpPr>
          <p:cNvPr id="4099" name="Rectangle 3"/>
          <p:cNvSpPr>
            <a:spLocks noGrp="1" noChangeArrowheads="1"/>
          </p:cNvSpPr>
          <p:nvPr>
            <p:ph type="body" idx="1"/>
          </p:nvPr>
        </p:nvSpPr>
        <p:spPr>
          <a:xfrm>
            <a:off x="152400" y="1447800"/>
            <a:ext cx="8763000" cy="3505200"/>
          </a:xfrm>
        </p:spPr>
        <p:txBody>
          <a:bodyPr/>
          <a:lstStyle/>
          <a:p>
            <a:pPr marL="0" lvl="1" indent="0" algn="just" eaLnBrk="1" hangingPunct="1">
              <a:buNone/>
            </a:pPr>
            <a:r>
              <a:rPr lang="en-US" sz="3000" i="1" dirty="0">
                <a:effectLst>
                  <a:outerShdw blurRad="38100" dist="38100" dir="2700000" algn="tl">
                    <a:srgbClr val="000000">
                      <a:alpha val="43137"/>
                    </a:srgbClr>
                  </a:outerShdw>
                </a:effectLst>
                <a:cs typeface="Calibri" panose="020F0502020204030204" pitchFamily="34" charset="0"/>
              </a:rPr>
              <a:t>“We Lutherans take our name and much of our understanding of Christianity from Martin Luther. But we cannot accept or condone the violent verbal attacks that the Reformer made against the Jews…The sins of Luther’s anti-Jewish remarks, the violence of his attacks on the Jews, must be acknowledged with deep distress. And all occasions for similar sin in the present or the future must be removed from our churches…Lutherans of today refuse to be bound by all of Luther’s utterances on the Jews.”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1097280" cy="1097280"/>
          </a:xfrm>
          <a:prstGeom prst="rect">
            <a:avLst/>
          </a:prstGeom>
          <a:ln w="28575">
            <a:solidFill>
              <a:schemeClr val="tx1"/>
            </a:solidFill>
          </a:ln>
        </p:spPr>
      </p:pic>
    </p:spTree>
    <p:extLst>
      <p:ext uri="{BB962C8B-B14F-4D97-AF65-F5344CB8AC3E}">
        <p14:creationId xmlns:p14="http://schemas.microsoft.com/office/powerpoint/2010/main" val="3088847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73" y="228600"/>
            <a:ext cx="5200255" cy="710956"/>
          </a:xfrm>
        </p:spPr>
        <p:txBody>
          <a:bodyPr/>
          <a:lstStyle/>
          <a:p>
            <a:pPr algn="ctr"/>
            <a:r>
              <a:rPr lang="en-US" sz="3600" b="0" dirty="0">
                <a:solidFill>
                  <a:srgbClr val="00FFFF"/>
                </a:solidFill>
                <a:effectLst>
                  <a:outerShdw blurRad="38100" dist="38100" dir="2700000" algn="tl">
                    <a:srgbClr val="000000">
                      <a:alpha val="43137"/>
                    </a:srgbClr>
                  </a:outerShdw>
                </a:effectLst>
              </a:rPr>
              <a:t>Luther and Antisemitism</a:t>
            </a:r>
          </a:p>
        </p:txBody>
      </p:sp>
      <p:sp>
        <p:nvSpPr>
          <p:cNvPr id="3" name="Content Placeholder 2"/>
          <p:cNvSpPr>
            <a:spLocks noGrp="1"/>
          </p:cNvSpPr>
          <p:nvPr>
            <p:ph idx="1"/>
          </p:nvPr>
        </p:nvSpPr>
        <p:spPr>
          <a:xfrm>
            <a:off x="228600" y="1143000"/>
            <a:ext cx="8647471" cy="4724400"/>
          </a:xfrm>
        </p:spPr>
        <p:txBody>
          <a:bodyPr/>
          <a:lstStyle/>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95 Theses (1517)</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Excommunication (1521)</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“Jesus Was Born a Jew” (1523)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“Of the Jews and Their Lies” (1543)</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“Of the Unknowable Name and the Generations of the Messiah” (1543)</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Several sermons in </a:t>
            </a:r>
            <a:r>
              <a:rPr lang="en-US" dirty="0" err="1">
                <a:effectLst>
                  <a:outerShdw blurRad="38100" dist="38100" dir="2700000" algn="tl">
                    <a:srgbClr val="000000">
                      <a:alpha val="43137"/>
                    </a:srgbClr>
                  </a:outerShdw>
                </a:effectLst>
              </a:rPr>
              <a:t>Eisleben</a:t>
            </a:r>
            <a:r>
              <a:rPr lang="en-US" dirty="0">
                <a:effectLst>
                  <a:outerShdw blurRad="38100" dist="38100" dir="2700000" algn="tl">
                    <a:srgbClr val="000000">
                      <a:alpha val="43137"/>
                    </a:srgbClr>
                  </a:outerShdw>
                </a:effectLst>
              </a:rPr>
              <a:t> (1546)</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b="1" u="sng" dirty="0">
                <a:solidFill>
                  <a:srgbClr val="FFFFCC"/>
                </a:solidFill>
                <a:effectLst>
                  <a:outerShdw blurRad="38100" dist="38100" dir="2700000" algn="tl">
                    <a:srgbClr val="000000">
                      <a:alpha val="43137"/>
                    </a:srgbClr>
                  </a:outerShdw>
                </a:effectLst>
              </a:rPr>
              <a:t>Groundwork laid for Nazi Germany</a:t>
            </a:r>
          </a:p>
          <a:p>
            <a:pPr marL="0" indent="0">
              <a:spcBef>
                <a:spcPts val="600"/>
              </a:spcBef>
              <a:spcAft>
                <a:spcPts val="600"/>
              </a:spcAft>
              <a:buClr>
                <a:srgbClr val="66FFFF"/>
              </a:buClr>
              <a:buNone/>
            </a:pPr>
            <a:endParaRPr lang="en-US"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D11261F9-A633-47C9-9FB0-0FEC97883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06C4A107-8DB6-4FDE-8A24-DBA2FD9DC0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817652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514600" y="1752600"/>
            <a:ext cx="6477000" cy="2895600"/>
          </a:xfrm>
        </p:spPr>
        <p:txBody>
          <a:bodyPr anchor="t"/>
          <a:lstStyle/>
          <a:p>
            <a:pPr algn="just" eaLnBrk="1" hangingPunct="1">
              <a:lnSpc>
                <a:spcPct val="100000"/>
              </a:lnSpc>
            </a:pPr>
            <a:r>
              <a:rPr lang="en-US" sz="3600" b="0" dirty="0">
                <a:solidFill>
                  <a:schemeClr val="tx1"/>
                </a:solidFill>
                <a:effectLst>
                  <a:outerShdw blurRad="38100" dist="38100" dir="2700000" algn="tl">
                    <a:srgbClr val="000000">
                      <a:alpha val="43137"/>
                    </a:srgbClr>
                  </a:outerShdw>
                </a:effectLst>
              </a:rPr>
              <a:t>The Encyclopaedia Judaica says </a:t>
            </a:r>
            <a:r>
              <a:rPr lang="en-US" sz="3600" b="0" i="1" dirty="0">
                <a:solidFill>
                  <a:schemeClr val="tx1"/>
                </a:solidFill>
                <a:effectLst>
                  <a:outerShdw blurRad="38100" dist="38100" dir="2700000" algn="tl">
                    <a:srgbClr val="000000">
                      <a:alpha val="43137"/>
                    </a:srgbClr>
                  </a:outerShdw>
                </a:effectLst>
              </a:rPr>
              <a:t>“Short of the Auschwitz oven and the extermination, </a:t>
            </a:r>
            <a:r>
              <a:rPr lang="en-US" sz="3600" b="0" i="1" u="sng" dirty="0">
                <a:solidFill>
                  <a:srgbClr val="FFFFCC"/>
                </a:solidFill>
                <a:effectLst>
                  <a:outerShdw blurRad="38100" dist="38100" dir="2700000" algn="tl">
                    <a:srgbClr val="000000">
                      <a:alpha val="43137"/>
                    </a:srgbClr>
                  </a:outerShdw>
                </a:effectLst>
              </a:rPr>
              <a:t>the whole Nazi holocaust is pre-outlined here</a:t>
            </a:r>
            <a:r>
              <a:rPr lang="en-US" sz="3600" b="0" i="1" dirty="0">
                <a:solidFill>
                  <a:schemeClr val="tx1"/>
                </a:solidFill>
                <a:effectLst>
                  <a:outerShdw blurRad="38100" dist="38100" dir="2700000" algn="tl">
                    <a:srgbClr val="000000">
                      <a:alpha val="43137"/>
                    </a:srgbClr>
                  </a:outerShdw>
                </a:effectLst>
              </a:rPr>
              <a:t>.”</a:t>
            </a:r>
            <a:endParaRPr lang="en-US" altLang="en-US" sz="3600" b="0" i="1"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600200" y="228600"/>
            <a:ext cx="5943600" cy="1143000"/>
          </a:xfrm>
        </p:spPr>
        <p:txBody>
          <a:body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buNone/>
              <a:defRPr/>
            </a:pPr>
            <a:r>
              <a:rPr lang="en-US" sz="1600" dirty="0">
                <a:effectLst>
                  <a:outerShdw blurRad="38100" dist="38100" dir="2700000" algn="tl">
                    <a:srgbClr val="000000">
                      <a:alpha val="43137"/>
                    </a:srgbClr>
                  </a:outerShdw>
                </a:effectLst>
              </a:rPr>
              <a:t>“Luther, Martin,” in Encyclopaedia Judaica, Vol. 8, 693. </a:t>
            </a:r>
          </a:p>
        </p:txBody>
      </p:sp>
      <p:pic>
        <p:nvPicPr>
          <p:cNvPr id="6" name="Picture 5">
            <a:extLst>
              <a:ext uri="{FF2B5EF4-FFF2-40B4-BE49-F238E27FC236}">
                <a16:creationId xmlns:a16="http://schemas.microsoft.com/office/drawing/2014/main" id="{C83A6AB5-22EF-4BD0-87F7-12EE91DB2B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828800"/>
            <a:ext cx="20574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7292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2514600" y="1752600"/>
            <a:ext cx="6324600" cy="1828800"/>
          </a:xfrm>
        </p:spPr>
        <p:txBody>
          <a:bodyPr anchor="t"/>
          <a:lstStyle/>
          <a:p>
            <a:pPr algn="just" eaLnBrk="1" hangingPunct="1">
              <a:lnSpc>
                <a:spcPct val="100000"/>
              </a:lnSpc>
            </a:pPr>
            <a:r>
              <a:rPr lang="en-US" sz="3200" b="0" i="1" dirty="0">
                <a:solidFill>
                  <a:schemeClr val="tx1"/>
                </a:solidFill>
                <a:effectLst>
                  <a:outerShdw blurRad="38100" dist="38100" dir="2700000" algn="tl">
                    <a:srgbClr val="000000">
                      <a:alpha val="43137"/>
                    </a:srgbClr>
                  </a:outerShdw>
                </a:effectLst>
              </a:rPr>
              <a:t>“…both Luther and Hitler were obsessed  by the ‘</a:t>
            </a:r>
            <a:r>
              <a:rPr lang="en-US" sz="3200" b="0" i="1" dirty="0" err="1">
                <a:solidFill>
                  <a:schemeClr val="tx1"/>
                </a:solidFill>
                <a:effectLst>
                  <a:outerShdw blurRad="38100" dist="38100" dir="2700000" algn="tl">
                    <a:srgbClr val="000000">
                      <a:alpha val="43137"/>
                    </a:srgbClr>
                  </a:outerShdw>
                </a:effectLst>
              </a:rPr>
              <a:t>demonologized</a:t>
            </a:r>
            <a:r>
              <a:rPr lang="en-US" sz="3200" b="0" i="1" dirty="0">
                <a:solidFill>
                  <a:schemeClr val="tx1"/>
                </a:solidFill>
                <a:effectLst>
                  <a:outerShdw blurRad="38100" dist="38100" dir="2700000" algn="tl">
                    <a:srgbClr val="000000">
                      <a:alpha val="43137"/>
                    </a:srgbClr>
                  </a:outerShdw>
                </a:effectLst>
              </a:rPr>
              <a:t> universe’ inhabited by the Jews.”</a:t>
            </a:r>
            <a:endParaRPr lang="en-US" altLang="en-US" sz="3200" b="0" i="1" dirty="0">
              <a:solidFill>
                <a:schemeClr val="tx1"/>
              </a:solidFill>
              <a:effectLst>
                <a:outerShdw blurRad="38100" dist="38100" dir="2700000" algn="tl">
                  <a:srgbClr val="000000">
                    <a:alpha val="43137"/>
                  </a:srgbClr>
                </a:outerShdw>
              </a:effectLst>
            </a:endParaRPr>
          </a:p>
        </p:txBody>
      </p:sp>
      <p:sp>
        <p:nvSpPr>
          <p:cNvPr id="15363" name="Rectangle 3"/>
          <p:cNvSpPr>
            <a:spLocks noGrp="1" noChangeArrowheads="1"/>
          </p:cNvSpPr>
          <p:nvPr>
            <p:ph type="subTitle" sz="quarter" idx="4294967295"/>
          </p:nvPr>
        </p:nvSpPr>
        <p:spPr>
          <a:xfrm>
            <a:off x="1600200" y="228600"/>
            <a:ext cx="5943600" cy="914400"/>
          </a:xfrm>
        </p:spPr>
        <p:txBody>
          <a:bodyPr/>
          <a:lstStyle/>
          <a:p>
            <a:pPr marL="0" indent="0" algn="ctr">
              <a:spcBef>
                <a:spcPts val="0"/>
              </a:spcBef>
              <a:spcAft>
                <a:spcPts val="600"/>
              </a:spcAft>
              <a:buNone/>
              <a:defRPr/>
            </a:pPr>
            <a:r>
              <a:rPr lang="en-US" sz="3200" dirty="0">
                <a:solidFill>
                  <a:srgbClr val="00FFFF"/>
                </a:solidFill>
                <a:effectLst>
                  <a:outerShdw blurRad="38100" dist="38100" dir="2700000" algn="tl">
                    <a:srgbClr val="000000">
                      <a:alpha val="43137"/>
                    </a:srgbClr>
                  </a:outerShdw>
                </a:effectLst>
                <a:ea typeface="+mj-ea"/>
                <a:cs typeface="+mj-cs"/>
              </a:rPr>
              <a:t>Lucy </a:t>
            </a:r>
            <a:r>
              <a:rPr lang="en-US" sz="3200" dirty="0" err="1">
                <a:solidFill>
                  <a:srgbClr val="00FFFF"/>
                </a:solidFill>
                <a:effectLst>
                  <a:outerShdw blurRad="38100" dist="38100" dir="2700000" algn="tl">
                    <a:srgbClr val="000000">
                      <a:alpha val="43137"/>
                    </a:srgbClr>
                  </a:outerShdw>
                </a:effectLst>
                <a:ea typeface="+mj-ea"/>
                <a:cs typeface="+mj-cs"/>
              </a:rPr>
              <a:t>Dawidowicz</a:t>
            </a:r>
            <a:endParaRPr lang="en-US" sz="3200" dirty="0">
              <a:solidFill>
                <a:srgbClr val="00FFFF"/>
              </a:solidFill>
              <a:effectLst>
                <a:outerShdw blurRad="38100" dist="38100" dir="2700000" algn="tl">
                  <a:srgbClr val="000000">
                    <a:alpha val="43137"/>
                  </a:srgbClr>
                </a:outerShdw>
              </a:effectLst>
              <a:ea typeface="+mj-ea"/>
              <a:cs typeface="+mj-cs"/>
            </a:endParaRPr>
          </a:p>
          <a:p>
            <a:pPr marL="0" indent="0" algn="ctr" eaLnBrk="1" hangingPunct="1">
              <a:spcBef>
                <a:spcPts val="0"/>
              </a:spcBef>
              <a:spcAft>
                <a:spcPts val="0"/>
              </a:spcAft>
              <a:buNone/>
              <a:defRPr/>
            </a:pPr>
            <a:r>
              <a:rPr lang="en-US" sz="1600" dirty="0">
                <a:effectLst>
                  <a:outerShdw blurRad="38100" dist="38100" dir="2700000" algn="tl">
                    <a:srgbClr val="000000">
                      <a:alpha val="43137"/>
                    </a:srgbClr>
                  </a:outerShdw>
                </a:effectLst>
              </a:rPr>
              <a:t>“Luther, Martin,” in Encyclopaedia Judaica, Vol. 8, 693. </a:t>
            </a:r>
          </a:p>
        </p:txBody>
      </p:sp>
      <p:pic>
        <p:nvPicPr>
          <p:cNvPr id="3" name="Picture 2">
            <a:extLst>
              <a:ext uri="{FF2B5EF4-FFF2-40B4-BE49-F238E27FC236}">
                <a16:creationId xmlns:a16="http://schemas.microsoft.com/office/drawing/2014/main" id="{71D06DBD-D7EE-4365-BACA-C1D55139CBF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 y="1524000"/>
            <a:ext cx="2187526" cy="2989619"/>
          </a:xfrm>
          <a:prstGeom prst="rect">
            <a:avLst/>
          </a:prstGeom>
        </p:spPr>
      </p:pic>
    </p:spTree>
    <p:extLst>
      <p:ext uri="{BB962C8B-B14F-4D97-AF65-F5344CB8AC3E}">
        <p14:creationId xmlns:p14="http://schemas.microsoft.com/office/powerpoint/2010/main" val="3998254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85900" y="228600"/>
            <a:ext cx="6172200" cy="1143000"/>
          </a:xfrm>
        </p:spPr>
        <p:txBody>
          <a:bodyPr/>
          <a:lstStyle/>
          <a:p>
            <a:pPr lvl="0" algn="ctr">
              <a:lnSpc>
                <a:spcPct val="100000"/>
              </a:lnSpc>
              <a:spcBef>
                <a:spcPts val="0"/>
              </a:spcBef>
              <a:spcAft>
                <a:spcPts val="600"/>
              </a:spcAft>
            </a:pPr>
            <a:r>
              <a:rPr lang="en-US" sz="3200" b="0" dirty="0">
                <a:solidFill>
                  <a:srgbClr val="00FFFF"/>
                </a:solidFill>
                <a:effectLst>
                  <a:outerShdw blurRad="38100" dist="38100" dir="2700000" algn="tl">
                    <a:srgbClr val="000000">
                      <a:alpha val="43137"/>
                    </a:srgbClr>
                  </a:outerShdw>
                </a:effectLst>
              </a:rPr>
              <a:t>Olivier J. Melnick</a:t>
            </a:r>
            <a:br>
              <a:rPr lang="en-US" sz="3200" b="0" dirty="0">
                <a:solidFill>
                  <a:srgbClr val="00FFFF"/>
                </a:solidFill>
                <a:effectLst>
                  <a:outerShdw blurRad="38100" dist="38100" dir="2700000" algn="tl">
                    <a:srgbClr val="000000">
                      <a:alpha val="43137"/>
                    </a:srgbClr>
                  </a:outerShdw>
                </a:effectLst>
              </a:rPr>
            </a:br>
            <a:r>
              <a:rPr lang="en-US" sz="1600" b="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Oliver J. Melnick, </a:t>
            </a:r>
            <a:r>
              <a:rPr lang="en-US" sz="1600" b="0" i="1"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End-Times Antisemitism: A New Chapter in the Longest Hatred</a:t>
            </a:r>
            <a:r>
              <a:rPr lang="en-US" sz="1600" b="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 (Tustin, CA: Hope For Today Publications, 2017), 89, 92.</a:t>
            </a:r>
            <a:endParaRPr lang="en-US" sz="3200" b="0" dirty="0">
              <a:solidFill>
                <a:srgbClr val="00FFFF"/>
              </a:solidFill>
              <a:effectLst>
                <a:outerShdw blurRad="38100" dist="38100" dir="2700000" algn="tl">
                  <a:srgbClr val="000000">
                    <a:alpha val="43137"/>
                  </a:srgbClr>
                </a:outerShdw>
              </a:effectLst>
            </a:endParaRPr>
          </a:p>
        </p:txBody>
      </p:sp>
      <p:sp>
        <p:nvSpPr>
          <p:cNvPr id="4099" name="Rectangle 3"/>
          <p:cNvSpPr>
            <a:spLocks noGrp="1" noChangeArrowheads="1"/>
          </p:cNvSpPr>
          <p:nvPr>
            <p:ph type="body" idx="1"/>
          </p:nvPr>
        </p:nvSpPr>
        <p:spPr>
          <a:xfrm>
            <a:off x="190500" y="1447800"/>
            <a:ext cx="8763000" cy="4953000"/>
          </a:xfrm>
        </p:spPr>
        <p:txBody>
          <a:bodyPr/>
          <a:lstStyle/>
          <a:p>
            <a:pPr marL="0" lvl="1" indent="0" algn="just" eaLnBrk="1" hangingPunct="1">
              <a:buNone/>
            </a:pPr>
            <a:r>
              <a:rPr lang="en-US" sz="2800" i="1" dirty="0">
                <a:effectLst>
                  <a:outerShdw blurRad="38100" dist="38100" dir="2700000" algn="tl">
                    <a:srgbClr val="000000">
                      <a:alpha val="43137"/>
                    </a:srgbClr>
                  </a:outerShdw>
                </a:effectLst>
              </a:rPr>
              <a:t>“In 1543, when the Jewish community didn't meet his expectations, Luther published the book Of the Jews and Their Lies, where his description of the Jewish people is so venomous that Hitler was quoted saying that he was just finishing up what Luther started...As a matter of fact, many scholars and historians believe that Luther's view of the Jews had a profound effect on Germans for centuries to come and also had a serious influence on Hitler's ideology and implementing the final solution to the Jewish question. The connection between Luther and Hitler is not difficult to make</a:t>
            </a:r>
            <a:r>
              <a:rPr lang="en-US" sz="2800" i="1" dirty="0">
                <a:effectLst>
                  <a:outerShdw blurRad="38100" dist="38100" dir="2700000" algn="tl">
                    <a:srgbClr val="000000">
                      <a:alpha val="43137"/>
                    </a:srgbClr>
                  </a:outerShdw>
                </a:effectLst>
                <a:cs typeface="Calibri" panose="020F0502020204030204" pitchFamily="34" charset="0"/>
              </a:rPr>
              <a:t>.”</a:t>
            </a:r>
            <a:endParaRPr lang="en-US" sz="2800" i="1"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1066BA33-6074-4599-9B1C-3FEFC48D8B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914400" cy="1280160"/>
          </a:xfrm>
          <a:prstGeom prst="rect">
            <a:avLst/>
          </a:prstGeom>
        </p:spPr>
      </p:pic>
    </p:spTree>
    <p:extLst>
      <p:ext uri="{BB962C8B-B14F-4D97-AF65-F5344CB8AC3E}">
        <p14:creationId xmlns:p14="http://schemas.microsoft.com/office/powerpoint/2010/main" val="2309784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52650" y="228600"/>
            <a:ext cx="4838700" cy="1143000"/>
          </a:xfrm>
        </p:spPr>
        <p:txBody>
          <a:bodyPr/>
          <a:lstStyle/>
          <a:p>
            <a:pPr lvl="0" algn="ctr">
              <a:lnSpc>
                <a:spcPct val="100000"/>
              </a:lnSpc>
              <a:spcBef>
                <a:spcPct val="50000"/>
              </a:spcBef>
            </a:pPr>
            <a:r>
              <a:rPr lang="en-US" sz="3200" b="0" dirty="0">
                <a:solidFill>
                  <a:srgbClr val="00FFFF"/>
                </a:solidFill>
                <a:effectLst>
                  <a:outerShdw blurRad="38100" dist="38100" dir="2700000" algn="tl">
                    <a:srgbClr val="000000">
                      <a:alpha val="43137"/>
                    </a:srgbClr>
                  </a:outerShdw>
                </a:effectLst>
              </a:rPr>
              <a:t>Thomas D. Ice</a:t>
            </a:r>
            <a:br>
              <a:rPr lang="en-US" sz="4000" b="0" dirty="0">
                <a:solidFill>
                  <a:srgbClr val="00FFFF"/>
                </a:solidFill>
                <a:effectLst>
                  <a:outerShdw blurRad="38100" dist="38100" dir="2700000" algn="tl">
                    <a:srgbClr val="000000">
                      <a:alpha val="43137"/>
                    </a:srgbClr>
                  </a:outerShdw>
                </a:effectLst>
              </a:rPr>
            </a:br>
            <a:r>
              <a:rPr lang="en-US" sz="1600" b="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Thomas D. Ice, “</a:t>
            </a:r>
            <a:r>
              <a:rPr lang="en-US" sz="1600" b="0" kern="1200" dirty="0" err="1">
                <a:solidFill>
                  <a:srgbClr val="FFFFFF"/>
                </a:solidFill>
                <a:effectLst>
                  <a:outerShdw blurRad="38100" dist="38100" dir="2700000" algn="tl">
                    <a:srgbClr val="000000">
                      <a:alpha val="43137"/>
                    </a:srgbClr>
                  </a:outerShdw>
                </a:effectLst>
                <a:ea typeface="+mn-ea"/>
                <a:cs typeface="Calibri" panose="020F0502020204030204" pitchFamily="34" charset="0"/>
              </a:rPr>
              <a:t>Yad</a:t>
            </a:r>
            <a:r>
              <a:rPr lang="en-US" sz="1600" b="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 </a:t>
            </a:r>
            <a:r>
              <a:rPr lang="en-US" sz="1600" b="0" kern="1200" dirty="0" err="1">
                <a:solidFill>
                  <a:srgbClr val="FFFFFF"/>
                </a:solidFill>
                <a:effectLst>
                  <a:outerShdw blurRad="38100" dist="38100" dir="2700000" algn="tl">
                    <a:srgbClr val="000000">
                      <a:alpha val="43137"/>
                    </a:srgbClr>
                  </a:outerShdw>
                </a:effectLst>
                <a:ea typeface="+mn-ea"/>
                <a:cs typeface="Calibri" panose="020F0502020204030204" pitchFamily="34" charset="0"/>
              </a:rPr>
              <a:t>Vashem</a:t>
            </a:r>
            <a:r>
              <a:rPr lang="en-US" sz="1600" b="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 and the Holocaust,” online: www.pre-trib.org, accessed 19 August 2017, 2.</a:t>
            </a:r>
            <a:endParaRPr lang="en-US" sz="4000" b="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4099" name="Rectangle 3"/>
          <p:cNvSpPr>
            <a:spLocks noGrp="1" noChangeArrowheads="1"/>
          </p:cNvSpPr>
          <p:nvPr>
            <p:ph type="body" idx="1"/>
          </p:nvPr>
        </p:nvSpPr>
        <p:spPr>
          <a:xfrm>
            <a:off x="190500" y="1457178"/>
            <a:ext cx="8763000" cy="5324622"/>
          </a:xfrm>
        </p:spPr>
        <p:txBody>
          <a:bodyPr/>
          <a:lstStyle/>
          <a:p>
            <a:pPr marL="0" lvl="1" indent="0" algn="just" eaLnBrk="1" hangingPunct="1">
              <a:spcBef>
                <a:spcPts val="0"/>
              </a:spcBef>
              <a:buNone/>
            </a:pPr>
            <a:r>
              <a:rPr lang="en-US" sz="2400" i="1" dirty="0">
                <a:effectLst>
                  <a:outerShdw blurRad="38100" dist="38100" dir="2700000" algn="tl">
                    <a:srgbClr val="000000">
                      <a:alpha val="43137"/>
                    </a:srgbClr>
                  </a:outerShdw>
                </a:effectLst>
              </a:rPr>
              <a:t>“We learned at the conference that Hitler was not alone in his irrational desire to murder Jews it was embedded in the German, Austrian, and Eastern European nations. The original source for such anti-Semitism goes back to the common experience of all of Europe’s medieval Roman Catholic Jew-hatred. Most of the people throughout Europe did not have to be taught by Hitler or the Nazis to hate the Jews, it was endemic in their culture for hundreds of years. When the Nazis crystalized their anti-Semitism into murdering the Jews as a virtue, they already had a willing mass of people ready to join their crusade. After all, Hitler quoted the founder of the Reformation three times in Mein </a:t>
            </a:r>
            <a:r>
              <a:rPr lang="en-US" sz="2400" i="1" dirty="0" err="1">
                <a:effectLst>
                  <a:outerShdw blurRad="38100" dist="38100" dir="2700000" algn="tl">
                    <a:srgbClr val="000000">
                      <a:alpha val="43137"/>
                    </a:srgbClr>
                  </a:outerShdw>
                </a:effectLst>
              </a:rPr>
              <a:t>Kampf</a:t>
            </a:r>
            <a:r>
              <a:rPr lang="en-US" sz="2400" i="1" dirty="0">
                <a:effectLst>
                  <a:outerShdw blurRad="38100" dist="38100" dir="2700000" algn="tl">
                    <a:srgbClr val="000000">
                      <a:alpha val="43137"/>
                    </a:srgbClr>
                  </a:outerShdw>
                </a:effectLst>
              </a:rPr>
              <a:t> and called Martin Luther one of the greatest Christians in all of history. It is not surprising (for the most part) the German clergy were great Hitler enthusiasts since almost all of them were liberal and held to replacement theology</a:t>
            </a:r>
            <a:r>
              <a:rPr lang="en-US" sz="2400" i="1" dirty="0">
                <a:effectLst>
                  <a:outerShdw blurRad="38100" dist="38100" dir="2700000" algn="tl">
                    <a:srgbClr val="000000">
                      <a:alpha val="43137"/>
                    </a:srgbClr>
                  </a:outerShdw>
                </a:effectLst>
                <a:cs typeface="Calibri" panose="020F0502020204030204" pitchFamily="34" charset="0"/>
              </a:rPr>
              <a:t>.”</a:t>
            </a:r>
            <a:endParaRPr lang="en-US" sz="2400" i="1"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96F777B5-20DF-4943-BD72-4B30746A06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983" y="152400"/>
            <a:ext cx="759417" cy="914400"/>
          </a:xfrm>
          <a:prstGeom prst="rect">
            <a:avLst/>
          </a:prstGeom>
        </p:spPr>
      </p:pic>
    </p:spTree>
    <p:extLst>
      <p:ext uri="{BB962C8B-B14F-4D97-AF65-F5344CB8AC3E}">
        <p14:creationId xmlns:p14="http://schemas.microsoft.com/office/powerpoint/2010/main" val="2927653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7AB4F-9CD1-4E4A-A66B-1790D1281F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184212" y="163516"/>
            <a:ext cx="8775576" cy="5139869"/>
          </a:xfrm>
          <a:prstGeom prst="rect">
            <a:avLst/>
          </a:prstGeom>
          <a:noFill/>
          <a:ln w="28575">
            <a:noFill/>
            <a:miter lim="800000"/>
            <a:headEnd/>
            <a:tailEnd/>
          </a:ln>
        </p:spPr>
        <p:txBody>
          <a:bodyPr wrap="square">
            <a:spAutoFit/>
          </a:bodyPr>
          <a:lstStyle/>
          <a:p>
            <a:pPr algn="ctr">
              <a:spcBef>
                <a:spcPts val="0"/>
              </a:spcBef>
              <a:spcAft>
                <a:spcPts val="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16:13-23 (NASB)</a:t>
            </a:r>
          </a:p>
          <a:p>
            <a:pPr algn="just">
              <a:spcBef>
                <a:spcPts val="600"/>
              </a:spcBef>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when Jesus came into the district of Caesarea Philippi, He was asking His disciples, “Who do people say that the Son of Man is?”…</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Simon Peter answered, “You are the Christ, the Son of the living God.”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said to him,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are you, Simon </a:t>
            </a:r>
            <a:r>
              <a:rPr lang="en-US" sz="2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Barjona</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flesh and blood did not reveal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 but My Father who is in heaven.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I will build My church; and the gates of Hades will not overpower it.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give you the keys of the kingdom of heaven; and whatever you bind on earth shall have been bound in heaven, and whatever you loose on earth shall have been loosed in heaven.”</a:t>
            </a:r>
          </a:p>
        </p:txBody>
      </p:sp>
    </p:spTree>
    <p:extLst>
      <p:ext uri="{BB962C8B-B14F-4D97-AF65-F5344CB8AC3E}">
        <p14:creationId xmlns:p14="http://schemas.microsoft.com/office/powerpoint/2010/main" val="29128607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DF5854-675A-48F4-8A72-B36B83069F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184212" y="163516"/>
            <a:ext cx="8775576" cy="4278094"/>
          </a:xfrm>
          <a:prstGeom prst="rect">
            <a:avLst/>
          </a:prstGeom>
          <a:noFill/>
          <a:ln w="28575">
            <a:noFill/>
            <a:miter lim="800000"/>
            <a:headEnd/>
            <a:tailEnd/>
          </a:ln>
        </p:spPr>
        <p:txBody>
          <a:bodyPr wrap="square">
            <a:spAutoFit/>
          </a:bodyPr>
          <a:lstStyle/>
          <a:p>
            <a:pPr algn="ctr">
              <a:spcBef>
                <a:spcPts val="0"/>
              </a:spcBef>
              <a:spcAft>
                <a:spcPts val="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16:13-23 (NASB)</a:t>
            </a:r>
          </a:p>
          <a:p>
            <a:pPr algn="just">
              <a:spcBef>
                <a:spcPts val="600"/>
              </a:spcBef>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warned the disciples that they should tell no one that He was the Christ.</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that time Jesus began to show His disciples that He must go to Jerusalem, and suffer many things from the elders and chief priests and scribes, and be killed, and be raised up on the third day.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Peter took Him aside and began to rebuke Him, saying, “God forbid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Lord! This shall never happen to You.”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turned and said to Peter,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Get behind Me, Satan</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a stumbling block to Me; for you are not setting your mind on God’s interests, but man’s.</a:t>
            </a:r>
          </a:p>
        </p:txBody>
      </p:sp>
    </p:spTree>
    <p:extLst>
      <p:ext uri="{BB962C8B-B14F-4D97-AF65-F5344CB8AC3E}">
        <p14:creationId xmlns:p14="http://schemas.microsoft.com/office/powerpoint/2010/main" val="368820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3189414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C55D601-F1B7-4E14-88BA-F8383CB30F6B}"/>
              </a:ext>
            </a:extLst>
          </p:cNvPr>
          <p:cNvSpPr txBox="1">
            <a:spLocks noChangeArrowheads="1"/>
          </p:cNvSpPr>
          <p:nvPr/>
        </p:nvSpPr>
        <p:spPr bwMode="auto">
          <a:xfrm>
            <a:off x="114300" y="1600200"/>
            <a:ext cx="8915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lvl="1" algn="just" eaLnBrk="1" hangingPunct="1">
              <a:lnSpc>
                <a:spcPct val="100000"/>
              </a:lnSpc>
              <a:spcBef>
                <a:spcPct val="20000"/>
              </a:spcBef>
              <a:buClr>
                <a:schemeClr val="tx1"/>
              </a:buClr>
            </a:pPr>
            <a:r>
              <a:rPr lang="en-US" sz="3200" b="0" i="1" kern="0" dirty="0">
                <a:solidFill>
                  <a:schemeClr val="tx1"/>
                </a:solidFill>
                <a:effectLst>
                  <a:outerShdw blurRad="38100" dist="38100" dir="2700000" algn="tl">
                    <a:srgbClr val="000000">
                      <a:alpha val="43137"/>
                    </a:srgbClr>
                  </a:outerShdw>
                </a:effectLst>
                <a:latin typeface="Calibri" panose="020F0502020204030204" pitchFamily="34" charset="0"/>
              </a:rPr>
              <a:t>“But here he [the rabbi] not only betrays his ignorance, but his utter stupidity, since God so blinded the whole people that they were like restive dogs. I have had much conversation with many Jews: I have never seen either a drop of piety or a grain of truth or ingenuousness—nay, I have never found common sense in any Jew. But this fellow, who seems so sharp and ingenious, displays his own impudence to his great disgrace.”</a:t>
            </a:r>
            <a:endParaRPr lang="en-US" altLang="en-US" sz="3200" b="0" i="1" kern="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1" name="Rectangle 3">
            <a:extLst>
              <a:ext uri="{FF2B5EF4-FFF2-40B4-BE49-F238E27FC236}">
                <a16:creationId xmlns:a16="http://schemas.microsoft.com/office/drawing/2014/main" id="{526D8101-05F6-49D0-B8A4-2D7D5187BD01}"/>
              </a:ext>
            </a:extLst>
          </p:cNvPr>
          <p:cNvSpPr txBox="1">
            <a:spLocks noChangeArrowheads="1"/>
          </p:cNvSpPr>
          <p:nvPr/>
        </p:nvSpPr>
        <p:spPr bwMode="auto">
          <a:xfrm>
            <a:off x="1676400" y="2286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eaLnBrk="1" hangingPunct="1">
              <a:spcBef>
                <a:spcPts val="0"/>
              </a:spcBef>
              <a:buNone/>
              <a:defRPr/>
            </a:pPr>
            <a:r>
              <a:rPr lang="en-US" sz="4000" kern="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None/>
              <a:defRPr/>
            </a:pPr>
            <a:r>
              <a:rPr lang="en-US" sz="1600" i="1" kern="0" dirty="0">
                <a:effectLst>
                  <a:outerShdw blurRad="38100" dist="38100" dir="2700000" algn="tl">
                    <a:srgbClr val="000000">
                      <a:alpha val="43137"/>
                    </a:srgbClr>
                  </a:outerShdw>
                </a:effectLst>
              </a:rPr>
              <a:t>Commentary on the Prophet Daniel </a:t>
            </a:r>
            <a:r>
              <a:rPr lang="en-US" sz="1600" kern="0" dirty="0">
                <a:effectLst>
                  <a:outerShdw blurRad="38100" dist="38100" dir="2700000" algn="tl">
                    <a:srgbClr val="000000">
                      <a:alpha val="43137"/>
                    </a:srgbClr>
                  </a:outerShdw>
                </a:effectLst>
              </a:rPr>
              <a:t>(Vol 1, p. 185). Bellingham, WA: Logos Bible Software. Commentary on Daniel 2:44-45. (2010).</a:t>
            </a:r>
          </a:p>
        </p:txBody>
      </p:sp>
      <p:pic>
        <p:nvPicPr>
          <p:cNvPr id="12" name="Picture 11">
            <a:extLst>
              <a:ext uri="{FF2B5EF4-FFF2-40B4-BE49-F238E27FC236}">
                <a16:creationId xmlns:a16="http://schemas.microsoft.com/office/drawing/2014/main" id="{73A22865-157C-4766-AE62-210570B58C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766735" cy="1097280"/>
          </a:xfrm>
          <a:prstGeom prst="rect">
            <a:avLst/>
          </a:prstGeom>
        </p:spPr>
      </p:pic>
    </p:spTree>
    <p:extLst>
      <p:ext uri="{BB962C8B-B14F-4D97-AF65-F5344CB8AC3E}">
        <p14:creationId xmlns:p14="http://schemas.microsoft.com/office/powerpoint/2010/main" val="1868547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sz="quarter" idx="4294967295"/>
          </p:nvPr>
        </p:nvSpPr>
        <p:spPr>
          <a:xfrm>
            <a:off x="495300" y="2286000"/>
            <a:ext cx="8153400" cy="2362200"/>
          </a:xfrm>
        </p:spPr>
        <p:txBody>
          <a:bodyPr anchor="t"/>
          <a:lstStyle/>
          <a:p>
            <a:pPr lvl="1" algn="just" eaLnBrk="1" hangingPunct="1">
              <a:lnSpc>
                <a:spcPct val="100000"/>
              </a:lnSpc>
              <a:spcBef>
                <a:spcPct val="20000"/>
              </a:spcBef>
              <a:buClr>
                <a:schemeClr val="tx1"/>
              </a:buClr>
            </a:pPr>
            <a:r>
              <a:rPr lang="en-US" sz="3200" b="0" dirty="0">
                <a:solidFill>
                  <a:schemeClr val="tx1"/>
                </a:solidFill>
                <a:effectLst>
                  <a:outerShdw blurRad="38100" dist="38100" dir="2700000" algn="tl">
                    <a:srgbClr val="000000">
                      <a:alpha val="43137"/>
                    </a:srgbClr>
                  </a:outerShdw>
                </a:effectLst>
                <a:latin typeface="Calibri" panose="020F0502020204030204" pitchFamily="34" charset="0"/>
              </a:rPr>
              <a:t>Calvin repeatedly refers to the Jews as “profane unholy sacrilegious dogs,” describing them as “a barbarous nation” and “the people of Israel rejected by God.”</a:t>
            </a:r>
            <a:endParaRPr lang="en-US" altLang="en-US" sz="3200" b="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5363" name="Rectangle 3"/>
          <p:cNvSpPr>
            <a:spLocks noGrp="1" noChangeArrowheads="1"/>
          </p:cNvSpPr>
          <p:nvPr>
            <p:ph type="subTitle" sz="quarter" idx="4294967295"/>
          </p:nvPr>
        </p:nvSpPr>
        <p:spPr>
          <a:xfrm>
            <a:off x="990600" y="228600"/>
            <a:ext cx="7162800" cy="1981200"/>
          </a:xfrm>
        </p:spPr>
        <p:txBody>
          <a:bodyPr/>
          <a:lstStyle/>
          <a:p>
            <a:pPr marL="0" indent="0" algn="ctr" eaLnBrk="1" hangingPunct="1">
              <a:spcBef>
                <a:spcPts val="0"/>
              </a:spcBef>
              <a:buNone/>
              <a:defRPr/>
            </a:pPr>
            <a:r>
              <a:rPr lang="en-US" sz="400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None/>
              <a:defRPr/>
            </a:pPr>
            <a:r>
              <a:rPr lang="en-US" sz="1600" dirty="0"/>
              <a:t>1. John Calvin, </a:t>
            </a:r>
            <a:r>
              <a:rPr lang="en-US" sz="1600" dirty="0" err="1"/>
              <a:t>Ioannis</a:t>
            </a:r>
            <a:r>
              <a:rPr lang="en-US" sz="1600" dirty="0"/>
              <a:t> </a:t>
            </a:r>
            <a:r>
              <a:rPr lang="en-US" sz="1600" dirty="0" err="1"/>
              <a:t>Calvini</a:t>
            </a:r>
            <a:r>
              <a:rPr lang="en-US" sz="1600" dirty="0"/>
              <a:t> opera </a:t>
            </a:r>
            <a:r>
              <a:rPr lang="en-US" sz="1600" dirty="0" err="1"/>
              <a:t>quae</a:t>
            </a:r>
            <a:r>
              <a:rPr lang="en-US" sz="1600" dirty="0"/>
              <a:t> </a:t>
            </a:r>
            <a:r>
              <a:rPr lang="en-US" sz="1600" dirty="0" err="1"/>
              <a:t>supersunt</a:t>
            </a:r>
            <a:r>
              <a:rPr lang="en-US" sz="1600" dirty="0"/>
              <a:t> Omnia, 50, 307; Sermon on Gal. 1:6–8; quoted in </a:t>
            </a:r>
            <a:r>
              <a:rPr lang="en-US" sz="1600" dirty="0" err="1"/>
              <a:t>Selderhuis</a:t>
            </a:r>
            <a:r>
              <a:rPr lang="en-US" sz="1600" dirty="0"/>
              <a:t>, Calvin Handbook, 145; 2.  John Calvin, </a:t>
            </a:r>
            <a:r>
              <a:rPr lang="en-US" sz="1600" dirty="0" err="1"/>
              <a:t>Supplementa</a:t>
            </a:r>
            <a:r>
              <a:rPr lang="en-US" sz="1600" dirty="0"/>
              <a:t> </a:t>
            </a:r>
            <a:r>
              <a:rPr lang="en-US" sz="1600" dirty="0" err="1"/>
              <a:t>Calviniana</a:t>
            </a:r>
            <a:r>
              <a:rPr lang="en-US" sz="1600" dirty="0"/>
              <a:t>, V, 145, 10; Sermon on Mic. 40b–11; quoted in </a:t>
            </a:r>
            <a:r>
              <a:rPr lang="en-US" sz="1600" dirty="0" err="1"/>
              <a:t>Selderhuis</a:t>
            </a:r>
            <a:r>
              <a:rPr lang="en-US" sz="1600" dirty="0"/>
              <a:t>, Calvin Handbook, 145; 3. John Calvin, </a:t>
            </a:r>
            <a:r>
              <a:rPr lang="en-US" sz="1600" dirty="0" err="1"/>
              <a:t>Ioannis</a:t>
            </a:r>
            <a:r>
              <a:rPr lang="en-US" sz="1600" dirty="0"/>
              <a:t> </a:t>
            </a:r>
            <a:r>
              <a:rPr lang="en-US" sz="1600" dirty="0" err="1"/>
              <a:t>Calvini</a:t>
            </a:r>
            <a:r>
              <a:rPr lang="en-US" sz="1600" dirty="0"/>
              <a:t> opera </a:t>
            </a:r>
            <a:r>
              <a:rPr lang="en-US" sz="1600" dirty="0" err="1"/>
              <a:t>quae</a:t>
            </a:r>
            <a:r>
              <a:rPr lang="en-US" sz="1600" dirty="0"/>
              <a:t> </a:t>
            </a:r>
            <a:r>
              <a:rPr lang="en-US" sz="1600" dirty="0" err="1"/>
              <a:t>supersunt</a:t>
            </a:r>
            <a:r>
              <a:rPr lang="en-US" sz="1600" dirty="0"/>
              <a:t> Omnia, 27, 6; Sermon on Deut. 10:1–8; quoted in </a:t>
            </a:r>
            <a:r>
              <a:rPr lang="en-US" sz="1600" dirty="0" err="1"/>
              <a:t>Selderhuis</a:t>
            </a:r>
            <a:r>
              <a:rPr lang="en-US" sz="1600" dirty="0"/>
              <a:t>, Calvin Handbook, 145.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766735" cy="1097280"/>
          </a:xfrm>
          <a:prstGeom prst="rect">
            <a:avLst/>
          </a:prstGeom>
        </p:spPr>
      </p:pic>
      <p:pic>
        <p:nvPicPr>
          <p:cNvPr id="7" name="Picture 6">
            <a:extLst>
              <a:ext uri="{FF2B5EF4-FFF2-40B4-BE49-F238E27FC236}">
                <a16:creationId xmlns:a16="http://schemas.microsoft.com/office/drawing/2014/main" id="{847C1567-2DD6-4288-9FC0-2C2CE9E170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5246" y="4267200"/>
            <a:ext cx="1873509" cy="2286000"/>
          </a:xfrm>
          <a:prstGeom prst="rect">
            <a:avLst/>
          </a:prstGeom>
          <a:ln w="38100">
            <a:solidFill>
              <a:srgbClr val="C00000"/>
            </a:solidFill>
          </a:ln>
        </p:spPr>
      </p:pic>
    </p:spTree>
    <p:extLst>
      <p:ext uri="{BB962C8B-B14F-4D97-AF65-F5344CB8AC3E}">
        <p14:creationId xmlns:p14="http://schemas.microsoft.com/office/powerpoint/2010/main" val="13574220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238" y="106680"/>
            <a:ext cx="8667525" cy="6675120"/>
          </a:xfrm>
          <a:prstGeom prst="rect">
            <a:avLst/>
          </a:prstGeom>
        </p:spPr>
      </p:pic>
    </p:spTree>
    <p:extLst>
      <p:ext uri="{BB962C8B-B14F-4D97-AF65-F5344CB8AC3E}">
        <p14:creationId xmlns:p14="http://schemas.microsoft.com/office/powerpoint/2010/main" val="19990988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176212" y="163516"/>
            <a:ext cx="8791575" cy="4970591"/>
          </a:xfrm>
          <a:prstGeom prst="rect">
            <a:avLst/>
          </a:prstGeom>
          <a:noFill/>
          <a:ln w="28575">
            <a:noFill/>
            <a:miter lim="800000"/>
            <a:headEnd/>
            <a:tailEnd/>
          </a:ln>
        </p:spPr>
        <p:txBody>
          <a:bodyPr wrap="square">
            <a:spAutoFit/>
          </a:bodyPr>
          <a:lstStyle/>
          <a:p>
            <a:pPr algn="ctr">
              <a:spcBef>
                <a:spcPts val="0"/>
              </a:spcBef>
              <a:spcAft>
                <a:spcPts val="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11:13, 17-21 (NASB)</a:t>
            </a:r>
          </a:p>
          <a:p>
            <a:pPr algn="just">
              <a:spcBef>
                <a:spcPts val="600"/>
              </a:spcBef>
              <a:spcAft>
                <a:spcPts val="600"/>
              </a:spcAft>
            </a:pP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500" dirty="0">
                <a:latin typeface="Calibri" panose="020F0502020204030204" pitchFamily="34" charset="0"/>
                <a:cs typeface="Calibri" panose="020F0502020204030204" pitchFamily="34" charset="0"/>
              </a:rPr>
              <a:t>But I am speaking to you who are Gentiles. Inasmuch then as I am an apostle of Gentiles, I magnify my ministry…But if some of the branches were broken off, and you, being a wild olive, were grafted in among them and became partaker with them of the rich root of the olive tree, </a:t>
            </a:r>
            <a:r>
              <a:rPr lang="en-US" sz="2500" baseline="30000" dirty="0">
                <a:latin typeface="Calibri" panose="020F0502020204030204" pitchFamily="34" charset="0"/>
                <a:cs typeface="Calibri" panose="020F0502020204030204" pitchFamily="34" charset="0"/>
              </a:rPr>
              <a:t>18 </a:t>
            </a:r>
            <a:r>
              <a:rPr lang="en-US" sz="2500" b="1" u="sng" dirty="0">
                <a:solidFill>
                  <a:srgbClr val="FFFFCC"/>
                </a:solidFill>
                <a:latin typeface="Calibri" panose="020F0502020204030204" pitchFamily="34" charset="0"/>
                <a:cs typeface="Calibri" panose="020F0502020204030204" pitchFamily="34" charset="0"/>
              </a:rPr>
              <a:t>do not be arrogant toward the branches</a:t>
            </a:r>
            <a:r>
              <a:rPr lang="en-US" sz="2500" dirty="0">
                <a:latin typeface="Calibri" panose="020F0502020204030204" pitchFamily="34" charset="0"/>
                <a:cs typeface="Calibri" panose="020F0502020204030204" pitchFamily="34" charset="0"/>
              </a:rPr>
              <a:t>; but if you are arrogant, </a:t>
            </a:r>
            <a:r>
              <a:rPr lang="en-US" sz="2500" i="1" dirty="0">
                <a:latin typeface="Calibri" panose="020F0502020204030204" pitchFamily="34" charset="0"/>
                <a:cs typeface="Calibri" panose="020F0502020204030204" pitchFamily="34" charset="0"/>
              </a:rPr>
              <a:t>remember that</a:t>
            </a:r>
            <a:r>
              <a:rPr lang="en-US" sz="2500" dirty="0">
                <a:latin typeface="Calibri" panose="020F0502020204030204" pitchFamily="34" charset="0"/>
                <a:cs typeface="Calibri" panose="020F0502020204030204" pitchFamily="34" charset="0"/>
              </a:rPr>
              <a:t> it is not you who supports the root, but the root </a:t>
            </a:r>
            <a:r>
              <a:rPr lang="en-US" sz="2500" i="1" dirty="0">
                <a:latin typeface="Calibri" panose="020F0502020204030204" pitchFamily="34" charset="0"/>
                <a:cs typeface="Calibri" panose="020F0502020204030204" pitchFamily="34" charset="0"/>
              </a:rPr>
              <a:t>supports</a:t>
            </a:r>
            <a:r>
              <a:rPr lang="en-US" sz="2500" dirty="0">
                <a:latin typeface="Calibri" panose="020F0502020204030204" pitchFamily="34" charset="0"/>
                <a:cs typeface="Calibri" panose="020F0502020204030204" pitchFamily="34" charset="0"/>
              </a:rPr>
              <a:t> you. </a:t>
            </a:r>
            <a:r>
              <a:rPr lang="en-US" sz="2500" baseline="30000" dirty="0">
                <a:latin typeface="Calibri" panose="020F0502020204030204" pitchFamily="34" charset="0"/>
                <a:cs typeface="Calibri" panose="020F0502020204030204" pitchFamily="34" charset="0"/>
              </a:rPr>
              <a:t>19 </a:t>
            </a:r>
            <a:r>
              <a:rPr lang="en-US" sz="2500" dirty="0">
                <a:latin typeface="Calibri" panose="020F0502020204030204" pitchFamily="34" charset="0"/>
                <a:cs typeface="Calibri" panose="020F0502020204030204" pitchFamily="34" charset="0"/>
              </a:rPr>
              <a:t>You will say then, “Branches were broken off so that I might be grafted in.” </a:t>
            </a:r>
            <a:r>
              <a:rPr lang="en-US" sz="2500" baseline="30000" dirty="0">
                <a:latin typeface="Calibri" panose="020F0502020204030204" pitchFamily="34" charset="0"/>
                <a:cs typeface="Calibri" panose="020F0502020204030204" pitchFamily="34" charset="0"/>
              </a:rPr>
              <a:t>20 </a:t>
            </a:r>
            <a:r>
              <a:rPr lang="en-US" sz="2500" dirty="0">
                <a:latin typeface="Calibri" panose="020F0502020204030204" pitchFamily="34" charset="0"/>
                <a:cs typeface="Calibri" panose="020F0502020204030204" pitchFamily="34" charset="0"/>
              </a:rPr>
              <a:t>Quite right, they were broken off for their unbelief, but you stand by your faith. Do not be conceited, but fear; </a:t>
            </a:r>
            <a:r>
              <a:rPr lang="en-US" sz="2500" baseline="30000" dirty="0">
                <a:latin typeface="Calibri" panose="020F0502020204030204" pitchFamily="34" charset="0"/>
                <a:cs typeface="Calibri" panose="020F0502020204030204" pitchFamily="34" charset="0"/>
              </a:rPr>
              <a:t>21 </a:t>
            </a:r>
            <a:r>
              <a:rPr lang="en-US" sz="2500" dirty="0">
                <a:latin typeface="Calibri" panose="020F0502020204030204" pitchFamily="34" charset="0"/>
                <a:cs typeface="Calibri" panose="020F0502020204030204" pitchFamily="34" charset="0"/>
              </a:rPr>
              <a:t>for if God did not spare the natural branches, He will not spare you, either.”</a:t>
            </a:r>
          </a:p>
        </p:txBody>
      </p:sp>
    </p:spTree>
    <p:extLst>
      <p:ext uri="{BB962C8B-B14F-4D97-AF65-F5344CB8AC3E}">
        <p14:creationId xmlns:p14="http://schemas.microsoft.com/office/powerpoint/2010/main" val="2930921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3EE8FD-856F-4E28-A696-B8E4929D1B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176215" y="152400"/>
            <a:ext cx="8791575" cy="4539704"/>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11:28-29</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4000" dirty="0">
                <a:latin typeface="Calibri" panose="020F0502020204030204" pitchFamily="34" charset="0"/>
                <a:cs typeface="Calibri" panose="020F0502020204030204" pitchFamily="34" charset="0"/>
              </a:rPr>
              <a:t>“From the standpoint of the </a:t>
            </a:r>
            <a:r>
              <a:rPr lang="en-US" sz="4000" b="1" u="sng" dirty="0">
                <a:solidFill>
                  <a:srgbClr val="FFFFCC"/>
                </a:solidFill>
                <a:latin typeface="Calibri" panose="020F0502020204030204" pitchFamily="34" charset="0"/>
                <a:cs typeface="Calibri" panose="020F0502020204030204" pitchFamily="34" charset="0"/>
              </a:rPr>
              <a:t>gospel</a:t>
            </a:r>
            <a:r>
              <a:rPr lang="en-US" sz="4000" dirty="0">
                <a:latin typeface="Calibri" panose="020F0502020204030204" pitchFamily="34" charset="0"/>
                <a:cs typeface="Calibri" panose="020F0502020204030204" pitchFamily="34" charset="0"/>
              </a:rPr>
              <a:t> they are </a:t>
            </a:r>
            <a:r>
              <a:rPr lang="en-US" sz="4000" b="1" u="sng" dirty="0">
                <a:solidFill>
                  <a:srgbClr val="FFFFCC"/>
                </a:solidFill>
                <a:latin typeface="Calibri" panose="020F0502020204030204" pitchFamily="34" charset="0"/>
                <a:cs typeface="Calibri" panose="020F0502020204030204" pitchFamily="34" charset="0"/>
              </a:rPr>
              <a:t>enemies</a:t>
            </a:r>
            <a:r>
              <a:rPr lang="en-US" sz="4000" dirty="0">
                <a:latin typeface="Calibri" panose="020F0502020204030204" pitchFamily="34" charset="0"/>
                <a:cs typeface="Calibri" panose="020F0502020204030204" pitchFamily="34" charset="0"/>
              </a:rPr>
              <a:t> for your sake, but from the standpoint of </a:t>
            </a:r>
            <a:r>
              <a:rPr lang="en-US" sz="4000" i="1" dirty="0">
                <a:latin typeface="Calibri" panose="020F0502020204030204" pitchFamily="34" charset="0"/>
                <a:cs typeface="Calibri" panose="020F0502020204030204" pitchFamily="34" charset="0"/>
              </a:rPr>
              <a:t>God’s</a:t>
            </a:r>
            <a:r>
              <a:rPr lang="en-US" sz="4000" dirty="0">
                <a:latin typeface="Calibri" panose="020F0502020204030204" pitchFamily="34" charset="0"/>
                <a:cs typeface="Calibri" panose="020F0502020204030204" pitchFamily="34" charset="0"/>
              </a:rPr>
              <a:t> choice they are </a:t>
            </a:r>
            <a:r>
              <a:rPr lang="en-US" sz="4000" b="1" u="sng" dirty="0">
                <a:solidFill>
                  <a:srgbClr val="FFFFCC"/>
                </a:solidFill>
                <a:latin typeface="Calibri" panose="020F0502020204030204" pitchFamily="34" charset="0"/>
                <a:cs typeface="Calibri" panose="020F0502020204030204" pitchFamily="34" charset="0"/>
              </a:rPr>
              <a:t>beloved</a:t>
            </a:r>
            <a:r>
              <a:rPr lang="en-US" sz="4000" dirty="0">
                <a:latin typeface="Calibri" panose="020F0502020204030204" pitchFamily="34" charset="0"/>
                <a:cs typeface="Calibri" panose="020F0502020204030204" pitchFamily="34" charset="0"/>
              </a:rPr>
              <a:t> for the sake of the fathers; </a:t>
            </a:r>
            <a:r>
              <a:rPr lang="en-US" sz="4000" baseline="30000" dirty="0">
                <a:latin typeface="Calibri" panose="020F0502020204030204" pitchFamily="34" charset="0"/>
                <a:cs typeface="Calibri" panose="020F0502020204030204" pitchFamily="34" charset="0"/>
              </a:rPr>
              <a:t>29 </a:t>
            </a:r>
            <a:r>
              <a:rPr lang="en-US" sz="4000" dirty="0">
                <a:latin typeface="Calibri" panose="020F0502020204030204" pitchFamily="34" charset="0"/>
                <a:cs typeface="Calibri" panose="020F0502020204030204" pitchFamily="34" charset="0"/>
              </a:rPr>
              <a:t>for the gifts and the calling of God are </a:t>
            </a:r>
            <a:r>
              <a:rPr lang="en-US" sz="4000" b="1" u="sng" dirty="0">
                <a:solidFill>
                  <a:srgbClr val="FFFFCC"/>
                </a:solidFill>
                <a:latin typeface="Calibri" panose="020F0502020204030204" pitchFamily="34" charset="0"/>
                <a:cs typeface="Calibri" panose="020F0502020204030204" pitchFamily="34" charset="0"/>
              </a:rPr>
              <a:t>irrevocable</a:t>
            </a:r>
            <a:r>
              <a:rPr lang="en-US" sz="4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628521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C6814132-CCA3-4ACB-BA95-2F829B2A7B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6631BD93-F32B-44E4-8BBE-3F79B728D8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45556356"/>
      </p:ext>
    </p:extLst>
  </p:cSld>
  <p:clrMapOvr>
    <a:masterClrMapping/>
  </p:clrMapOvr>
  <p:transition>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551" y="228600"/>
            <a:ext cx="6074898" cy="1143000"/>
          </a:xfrm>
        </p:spPr>
        <p:txBody>
          <a:bodyPr/>
          <a:lstStyle/>
          <a:p>
            <a:pPr algn="ctr"/>
            <a:r>
              <a:rPr lang="en-US" sz="3800" b="0" dirty="0">
                <a:solidFill>
                  <a:srgbClr val="00FFFF"/>
                </a:solidFill>
                <a:effectLst>
                  <a:outerShdw blurRad="38100" dist="38100" dir="2700000" algn="tl">
                    <a:srgbClr val="000000">
                      <a:alpha val="43137"/>
                    </a:srgbClr>
                  </a:outerShdw>
                </a:effectLst>
              </a:rPr>
              <a:t>G. Reasons for the Reformers’ Inconsistency</a:t>
            </a:r>
          </a:p>
        </p:txBody>
      </p:sp>
      <p:sp>
        <p:nvSpPr>
          <p:cNvPr id="3" name="Content Placeholder 2"/>
          <p:cNvSpPr>
            <a:spLocks noGrp="1"/>
          </p:cNvSpPr>
          <p:nvPr>
            <p:ph idx="1"/>
          </p:nvPr>
        </p:nvSpPr>
        <p:spPr>
          <a:xfrm>
            <a:off x="1790700" y="1943100"/>
            <a:ext cx="5562600" cy="2971800"/>
          </a:xfrm>
        </p:spPr>
        <p:txBody>
          <a:bodyPr/>
          <a:lstStyle/>
          <a:p>
            <a:pPr>
              <a:spcBef>
                <a:spcPts val="0"/>
              </a:spcBef>
              <a:spcAft>
                <a:spcPts val="3600"/>
              </a:spcAft>
              <a:buClr>
                <a:srgbClr val="66FFFF"/>
              </a:buClr>
              <a:buFont typeface="+mj-lt"/>
              <a:buAutoNum type="arabicPeriod"/>
            </a:pPr>
            <a:r>
              <a:rPr lang="en-US" sz="3600" dirty="0">
                <a:effectLst>
                  <a:outerShdw blurRad="38100" dist="38100" dir="2700000" algn="tl">
                    <a:srgbClr val="000000">
                      <a:alpha val="43137"/>
                    </a:srgbClr>
                  </a:outerShdw>
                </a:effectLst>
              </a:rPr>
              <a:t>Focus</a:t>
            </a:r>
          </a:p>
          <a:p>
            <a:pPr marL="684213" indent="-684213">
              <a:spcBef>
                <a:spcPts val="0"/>
              </a:spcBef>
              <a:spcAft>
                <a:spcPts val="3600"/>
              </a:spcAft>
              <a:buClr>
                <a:srgbClr val="66FFFF"/>
              </a:buClr>
              <a:buAutoNum type="arabicPeriod"/>
            </a:pPr>
            <a:r>
              <a:rPr lang="en-US" sz="3600" dirty="0">
                <a:effectLst>
                  <a:outerShdw blurRad="38100" dist="38100" dir="2700000" algn="tl">
                    <a:srgbClr val="000000">
                      <a:alpha val="43137"/>
                    </a:srgbClr>
                  </a:outerShdw>
                </a:effectLst>
              </a:rPr>
              <a:t>Fatigue</a:t>
            </a:r>
          </a:p>
          <a:p>
            <a:pPr marL="684213" indent="-684213">
              <a:spcBef>
                <a:spcPts val="0"/>
              </a:spcBef>
              <a:spcAft>
                <a:spcPts val="3600"/>
              </a:spcAft>
              <a:buClr>
                <a:srgbClr val="66FFFF"/>
              </a:buClr>
              <a:buAutoNum type="arabicPeriod"/>
            </a:pPr>
            <a:r>
              <a:rPr lang="en-US" sz="3600" dirty="0">
                <a:effectLst>
                  <a:outerShdw blurRad="38100" dist="38100" dir="2700000" algn="tl">
                    <a:srgbClr val="000000">
                      <a:alpha val="43137"/>
                    </a:srgbClr>
                  </a:outerShdw>
                </a:effectLst>
              </a:rPr>
              <a:t>Sacrifice – Huss, Tyndale</a:t>
            </a:r>
          </a:p>
          <a:p>
            <a:pPr marL="0" indent="0">
              <a:spcBef>
                <a:spcPts val="600"/>
              </a:spcBef>
              <a:spcAft>
                <a:spcPts val="600"/>
              </a:spcAft>
              <a:buClr>
                <a:srgbClr val="66FFFF"/>
              </a:buClr>
              <a:buNone/>
            </a:pPr>
            <a:endParaRPr lang="en-US" sz="2800"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BFD9C992-8D0F-4470-90BE-75A97FDBE1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AA8C5733-B02E-46ED-9A0D-555248A07E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3346329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b="1" u="sng" dirty="0">
                <a:solidFill>
                  <a:srgbClr val="FFFFCC"/>
                </a:solidFill>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6A0B822A-8B29-496D-8E70-EB3150C816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D79D350A-C2C6-4DDA-9ECB-1C0A3F8BDB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2548051012"/>
      </p:ext>
    </p:extLst>
  </p:cSld>
  <p:clrMapOvr>
    <a:masterClrMapping/>
  </p:clrMapOvr>
  <p:transition>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5638800" cy="990600"/>
          </a:xfrm>
        </p:spPr>
        <p:txBody>
          <a:bodyPr/>
          <a:lstStyle/>
          <a:p>
            <a:pPr algn="ctr"/>
            <a:r>
              <a:rPr lang="en-US" sz="3800" b="0" dirty="0">
                <a:solidFill>
                  <a:srgbClr val="00FFFF"/>
                </a:solidFill>
                <a:effectLst>
                  <a:outerShdw blurRad="38100" dist="38100" dir="2700000" algn="tl">
                    <a:srgbClr val="000000">
                      <a:alpha val="43137"/>
                    </a:srgbClr>
                  </a:outerShdw>
                </a:effectLst>
              </a:rPr>
              <a:t>H. Laid the Groundwork for Future Generations</a:t>
            </a:r>
          </a:p>
        </p:txBody>
      </p:sp>
      <p:sp>
        <p:nvSpPr>
          <p:cNvPr id="3" name="Content Placeholder 2"/>
          <p:cNvSpPr>
            <a:spLocks noGrp="1"/>
          </p:cNvSpPr>
          <p:nvPr>
            <p:ph idx="1"/>
          </p:nvPr>
        </p:nvSpPr>
        <p:spPr>
          <a:xfrm>
            <a:off x="228600" y="1143000"/>
            <a:ext cx="8647471" cy="4724400"/>
          </a:xfrm>
        </p:spPr>
        <p:txBody>
          <a:bodyPr/>
          <a:lstStyle/>
          <a:p>
            <a:pPr>
              <a:spcBef>
                <a:spcPts val="0"/>
              </a:spcBef>
              <a:spcAft>
                <a:spcPts val="2400"/>
              </a:spcAft>
              <a:buClr>
                <a:srgbClr val="66FFFF"/>
              </a:buClr>
              <a:buFont typeface="+mj-lt"/>
              <a:buAutoNum type="arabicPeriod"/>
            </a:pPr>
            <a:r>
              <a:rPr lang="en-US" sz="3400" dirty="0">
                <a:effectLst>
                  <a:outerShdw blurRad="38100" dist="38100" dir="2700000" algn="tl">
                    <a:srgbClr val="000000">
                      <a:alpha val="43137"/>
                    </a:srgbClr>
                  </a:outerShdw>
                </a:effectLst>
              </a:rPr>
              <a:t>Thankful</a:t>
            </a:r>
          </a:p>
          <a:p>
            <a:pPr>
              <a:spcBef>
                <a:spcPts val="0"/>
              </a:spcBef>
              <a:spcAft>
                <a:spcPts val="2400"/>
              </a:spcAft>
              <a:buClr>
                <a:srgbClr val="66FFFF"/>
              </a:buClr>
              <a:buFont typeface="+mj-lt"/>
              <a:buAutoNum type="arabicPeriod"/>
            </a:pPr>
            <a:r>
              <a:rPr lang="en-US" sz="3400" dirty="0">
                <a:effectLst>
                  <a:outerShdw blurRad="38100" dist="38100" dir="2700000" algn="tl">
                    <a:srgbClr val="000000">
                      <a:alpha val="43137"/>
                    </a:srgbClr>
                  </a:outerShdw>
                </a:effectLst>
              </a:rPr>
              <a:t>Selective literal approach</a:t>
            </a:r>
          </a:p>
          <a:p>
            <a:pPr marL="684213" indent="-684213">
              <a:spcBef>
                <a:spcPts val="0"/>
              </a:spcBef>
              <a:spcAft>
                <a:spcPts val="2400"/>
              </a:spcAft>
              <a:buClr>
                <a:srgbClr val="66FFFF"/>
              </a:buClr>
              <a:buAutoNum type="arabicPeriod"/>
            </a:pPr>
            <a:r>
              <a:rPr lang="en-US" sz="3400" dirty="0">
                <a:effectLst>
                  <a:outerShdw blurRad="38100" dist="38100" dir="2700000" algn="tl">
                    <a:srgbClr val="000000">
                      <a:alpha val="43137"/>
                    </a:srgbClr>
                  </a:outerShdw>
                </a:effectLst>
              </a:rPr>
              <a:t>An incomplete hermeneutical revolution </a:t>
            </a:r>
          </a:p>
          <a:p>
            <a:pPr marL="684213" indent="-684213">
              <a:spcBef>
                <a:spcPts val="0"/>
              </a:spcBef>
              <a:spcAft>
                <a:spcPts val="2400"/>
              </a:spcAft>
              <a:buClr>
                <a:srgbClr val="66FFFF"/>
              </a:buClr>
              <a:buAutoNum type="arabicPeriod"/>
            </a:pPr>
            <a:r>
              <a:rPr lang="en-US" sz="3400" dirty="0">
                <a:effectLst>
                  <a:outerShdw blurRad="38100" dist="38100" dir="2700000" algn="tl">
                    <a:srgbClr val="000000">
                      <a:alpha val="43137"/>
                    </a:srgbClr>
                  </a:outerShdw>
                </a:effectLst>
              </a:rPr>
              <a:t>Provided the right method by which future generations could continue to reform the church through a consistent application of the Reformers’ interpretive approach</a:t>
            </a:r>
          </a:p>
          <a:p>
            <a:pPr marL="0" indent="0">
              <a:spcBef>
                <a:spcPts val="600"/>
              </a:spcBef>
              <a:spcAft>
                <a:spcPts val="600"/>
              </a:spcAft>
              <a:buClr>
                <a:srgbClr val="66FFFF"/>
              </a:buClr>
              <a:buNone/>
            </a:pPr>
            <a:endParaRPr lang="en-US" sz="2800"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F94872C2-026C-4992-828D-2752B52153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BCC821C0-2DBA-4829-B390-9DA0E9EF5E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577282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57500"/>
            <a:ext cx="6096000" cy="1143000"/>
          </a:xfrm>
        </p:spPr>
        <p:txBody>
          <a:bodyPr/>
          <a:lstStyle/>
          <a:p>
            <a:pPr algn="ctr"/>
            <a:r>
              <a:rPr lang="en-US" dirty="0">
                <a:solidFill>
                  <a:srgbClr val="00FFFF"/>
                </a:solidFill>
              </a:rPr>
              <a:t>CONCLUSION</a:t>
            </a:r>
          </a:p>
        </p:txBody>
      </p:sp>
    </p:spTree>
    <p:extLst>
      <p:ext uri="{BB962C8B-B14F-4D97-AF65-F5344CB8AC3E}">
        <p14:creationId xmlns:p14="http://schemas.microsoft.com/office/powerpoint/2010/main" val="278922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8" name="Picture 7">
            <a:extLst>
              <a:ext uri="{FF2B5EF4-FFF2-40B4-BE49-F238E27FC236}">
                <a16:creationId xmlns:a16="http://schemas.microsoft.com/office/drawing/2014/main" id="{10DB1674-9644-4C5C-BFBD-A03915C450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9" name="Picture 8">
            <a:extLst>
              <a:ext uri="{FF2B5EF4-FFF2-40B4-BE49-F238E27FC236}">
                <a16:creationId xmlns:a16="http://schemas.microsoft.com/office/drawing/2014/main" id="{40CF83F5-4065-4FF4-A834-D68EA1E0EE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29635782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14300" y="228600"/>
            <a:ext cx="9029700" cy="609600"/>
          </a:xfrm>
        </p:spPr>
        <p:txBody>
          <a:bodyPr/>
          <a:lstStyle/>
          <a:p>
            <a:pPr algn="ctr" eaLnBrk="1" hangingPunct="1">
              <a:lnSpc>
                <a:spcPct val="100000"/>
              </a:lnSpc>
            </a:pPr>
            <a:r>
              <a:rPr lang="en-US" altLang="en-US" sz="3200" b="0" dirty="0">
                <a:solidFill>
                  <a:srgbClr val="00FFFF"/>
                </a:solidFill>
                <a:effectLst>
                  <a:outerShdw blurRad="38100" dist="38100" dir="2700000" algn="tl">
                    <a:srgbClr val="000000">
                      <a:alpha val="43137"/>
                    </a:srgbClr>
                  </a:outerShdw>
                </a:effectLst>
              </a:rPr>
              <a:t>V. The Reformers’ Incomplete Revolution</a:t>
            </a:r>
          </a:p>
        </p:txBody>
      </p:sp>
      <p:sp>
        <p:nvSpPr>
          <p:cNvPr id="17411" name="Rectangle 7"/>
          <p:cNvSpPr>
            <a:spLocks noGrp="1" noChangeArrowheads="1"/>
          </p:cNvSpPr>
          <p:nvPr>
            <p:ph type="body" idx="1"/>
          </p:nvPr>
        </p:nvSpPr>
        <p:spPr>
          <a:xfrm>
            <a:off x="571500" y="887168"/>
            <a:ext cx="8001000" cy="5894632"/>
          </a:xfrm>
        </p:spPr>
        <p:txBody>
          <a:bodyPr/>
          <a:lstStyle/>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Protology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Selective literalism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Did not deal with eschatology in depth</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Retention of Augustinian Amillennialism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Antichrist &amp; Babylon = Pope and Papacy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Dragged vestiges of Roman Catholicism with them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Initially desired to remain Catholics</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Infant baptism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Consubstantiation</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Church = the earthly kingdom</a:t>
            </a:r>
          </a:p>
          <a:p>
            <a:pPr marL="914400" lvl="2" indent="-457200" eaLnBrk="1" hangingPunct="1">
              <a:spcBef>
                <a:spcPts val="0"/>
              </a:spcBef>
              <a:spcAft>
                <a:spcPts val="400"/>
              </a:spcAft>
              <a:buClr>
                <a:srgbClr val="92D050"/>
              </a:buClr>
            </a:pPr>
            <a:r>
              <a:rPr lang="en-US" altLang="en-US" sz="2600" dirty="0">
                <a:effectLst>
                  <a:outerShdw blurRad="38100" dist="38100" dir="2700000" algn="tl">
                    <a:srgbClr val="000000">
                      <a:alpha val="43137"/>
                    </a:srgbClr>
                  </a:outerShdw>
                </a:effectLst>
                <a:ea typeface="+mn-ea"/>
                <a:cs typeface="+mn-cs"/>
              </a:rPr>
              <a:t>Anti-Semitism</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Reasons for their inconsistency</a:t>
            </a:r>
          </a:p>
          <a:p>
            <a:pPr marL="457200" indent="-457200" eaLnBrk="1" hangingPunct="1">
              <a:spcBef>
                <a:spcPts val="0"/>
              </a:spcBef>
              <a:spcAft>
                <a:spcPts val="400"/>
              </a:spcAft>
              <a:buClr>
                <a:srgbClr val="FF66FF"/>
              </a:buClr>
              <a:buFont typeface="+mj-lt"/>
              <a:buAutoNum type="alphaUcPeriod"/>
            </a:pPr>
            <a:r>
              <a:rPr lang="en-US" altLang="en-US" sz="2600" dirty="0">
                <a:effectLst>
                  <a:outerShdw blurRad="38100" dist="38100" dir="2700000" algn="tl">
                    <a:srgbClr val="000000">
                      <a:alpha val="43137"/>
                    </a:srgbClr>
                  </a:outerShdw>
                </a:effectLst>
              </a:rPr>
              <a:t>Laid the groundwork for future generations</a:t>
            </a:r>
          </a:p>
        </p:txBody>
      </p:sp>
      <p:pic>
        <p:nvPicPr>
          <p:cNvPr id="6" name="Picture 5">
            <a:extLst>
              <a:ext uri="{FF2B5EF4-FFF2-40B4-BE49-F238E27FC236}">
                <a16:creationId xmlns:a16="http://schemas.microsoft.com/office/drawing/2014/main" id="{D09DD558-5AB1-471E-B47D-1D3C97B511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7" name="Picture 6">
            <a:extLst>
              <a:ext uri="{FF2B5EF4-FFF2-40B4-BE49-F238E27FC236}">
                <a16:creationId xmlns:a16="http://schemas.microsoft.com/office/drawing/2014/main" id="{518F9EBF-878B-4F5C-A026-81D197E955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2710545976"/>
      </p:ext>
    </p:extLst>
  </p:cSld>
  <p:clrMapOvr>
    <a:masterClrMapping/>
  </p:clrMapOvr>
  <p:transition>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NEXT WEEK</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7" name="Picture 6">
            <a:extLst>
              <a:ext uri="{FF2B5EF4-FFF2-40B4-BE49-F238E27FC236}">
                <a16:creationId xmlns:a16="http://schemas.microsoft.com/office/drawing/2014/main" id="{9ECB0DAB-F17F-4FED-B3E0-CF9F1E22F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0015" y="5715000"/>
            <a:ext cx="1499382" cy="979953"/>
          </a:xfrm>
          <a:prstGeom prst="rect">
            <a:avLst/>
          </a:prstGeom>
        </p:spPr>
      </p:pic>
      <p:pic>
        <p:nvPicPr>
          <p:cNvPr id="8" name="Picture 7">
            <a:extLst>
              <a:ext uri="{FF2B5EF4-FFF2-40B4-BE49-F238E27FC236}">
                <a16:creationId xmlns:a16="http://schemas.microsoft.com/office/drawing/2014/main" id="{96DBA2B5-74E1-4977-9567-4EFCB915B6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1778515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134027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4092733137"/>
      </p:ext>
    </p:extLst>
  </p:cSld>
  <p:clrMapOvr>
    <a:masterClrMapping/>
  </p:clrMapOvr>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5932</TotalTime>
  <Words>4325</Words>
  <Application>Microsoft Office PowerPoint</Application>
  <PresentationFormat>On-screen Show (4:3)</PresentationFormat>
  <Paragraphs>555</Paragraphs>
  <Slides>71</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 Narrow</vt:lpstr>
      <vt:lpstr>Calibri</vt:lpstr>
      <vt:lpstr>Times New Roman</vt:lpstr>
      <vt:lpstr>Wingdings</vt:lpstr>
      <vt:lpstr>Generic</vt:lpstr>
      <vt:lpstr>The Protestant Reformation: The Good, The Bad, and The Ugly Session 11   </vt:lpstr>
      <vt:lpstr>Introduction</vt:lpstr>
      <vt:lpstr>Overview</vt:lpstr>
      <vt:lpstr>Overview</vt:lpstr>
      <vt:lpstr>PowerPoint Presentation</vt:lpstr>
      <vt:lpstr>PowerPoint Presentation</vt:lpstr>
      <vt:lpstr>Overview</vt:lpstr>
      <vt:lpstr>PowerPoint Presentation</vt:lpstr>
      <vt:lpstr>PowerPoint Presentation</vt:lpstr>
      <vt:lpstr>PowerPoint Presentation</vt:lpstr>
      <vt:lpstr> Dangers of Allegorization</vt:lpstr>
      <vt:lpstr>What Caused the Shift Into Allegorism?</vt:lpstr>
      <vt:lpstr>Overview</vt:lpstr>
      <vt:lpstr>III. The Dark Ages (or the Middle Ages)</vt:lpstr>
      <vt:lpstr>Overview</vt:lpstr>
      <vt:lpstr>IV. Contribution of the Protestant Reformers</vt:lpstr>
      <vt:lpstr>Overview</vt:lpstr>
      <vt:lpstr>V. The Reformers’ Incomplete Revolution</vt:lpstr>
      <vt:lpstr>V. The Reformers’ Incomplete Revolution</vt:lpstr>
      <vt:lpstr>V. The Reformers’ Incomplete Revolution</vt:lpstr>
      <vt:lpstr>V. The Reformers’ Incomplete Revolution</vt:lpstr>
      <vt:lpstr>PowerPoint Presentation</vt:lpstr>
      <vt:lpstr>V. The Reformers’ Incomplete Revolution</vt:lpstr>
      <vt:lpstr>V. The Reformers’ Incomplete Revolution</vt:lpstr>
      <vt:lpstr>V. The Reformers’ Incomplete Revolution</vt:lpstr>
      <vt:lpstr>V. The Reformers’ Incomplete Revolution</vt:lpstr>
      <vt:lpstr>V. The Reformers’ Incomplete Revolution</vt:lpstr>
      <vt:lpstr>V. The Reformers’ Incomplete Revolution</vt:lpstr>
      <vt:lpstr>V. The Reformers’ Incomplete Revolution</vt:lpstr>
      <vt:lpstr>PowerPoint Presentation</vt:lpstr>
      <vt:lpstr>PowerPoint Presentation</vt:lpstr>
      <vt:lpstr>“Augustine is so wholly with me, that if I wished to write a confession of my faith, I could do so with all fullness and satisfaction to myself out of his writings.”</vt:lpstr>
      <vt:lpstr>PowerPoint Presentation</vt:lpstr>
      <vt:lpstr>PowerPoint Presentation</vt:lpstr>
      <vt:lpstr>PowerPoint Presentation</vt:lpstr>
      <vt:lpstr>The Encyclopaedia Judaica refers to Calvin’s “despotic theocratic regime in Geneva.”</vt:lpstr>
      <vt:lpstr>“The execution of Servetus is the greatest blot on Calvin’s life” and reveals “that vindictive streak which sometimes disgraced the character of the Reformer.”</vt:lpstr>
      <vt:lpstr>V. The Reformers’ Incomplete Revolution</vt:lpstr>
      <vt:lpstr>Luther and Antisemitism</vt:lpstr>
      <vt:lpstr>Luther and Antisemitism</vt:lpstr>
      <vt:lpstr>Luther and Antisemitism</vt:lpstr>
      <vt:lpstr>Luther and Antisemitism</vt:lpstr>
      <vt:lpstr>PowerPoint Presentation</vt:lpstr>
      <vt:lpstr>PowerPoint Presentation</vt:lpstr>
      <vt:lpstr>Luther and Antisemitism</vt:lpstr>
      <vt:lpstr>Christian Anti-Semitism</vt:lpstr>
      <vt:lpstr>Christian Anti-Semitism</vt:lpstr>
      <vt:lpstr>Christian Anti-Semitism</vt:lpstr>
      <vt:lpstr>Christian Anti-Semitism</vt:lpstr>
      <vt:lpstr>Luther and Antisemitism</vt:lpstr>
      <vt:lpstr>Luther and Antisemitism</vt:lpstr>
      <vt:lpstr>Lutheran Statement https://www.ccjr.us/dialogika-resources/documents-and-statements/interreligious/759-lwfijcic1983</vt:lpstr>
      <vt:lpstr>Luther and Antisemitism</vt:lpstr>
      <vt:lpstr>The Encyclopaedia Judaica says “Short of the Auschwitz oven and the extermination, the whole Nazi holocaust is pre-outlined here.”</vt:lpstr>
      <vt:lpstr>“…both Luther and Hitler were obsessed  by the ‘demonologized universe’ inhabited by the Jews.”</vt:lpstr>
      <vt:lpstr>Olivier J. Melnick Oliver J. Melnick, End-Times Antisemitism: A New Chapter in the Longest Hatred (Tustin, CA: Hope For Today Publications, 2017), 89, 92.</vt:lpstr>
      <vt:lpstr>Thomas D. Ice Thomas D. Ice, “Yad Vashem and the Holocaust,” online: www.pre-trib.org, accessed 19 August 2017, 2.</vt:lpstr>
      <vt:lpstr>PowerPoint Presentation</vt:lpstr>
      <vt:lpstr>PowerPoint Presentation</vt:lpstr>
      <vt:lpstr>PowerPoint Presentation</vt:lpstr>
      <vt:lpstr>Calvin repeatedly refers to the Jews as “profane unholy sacrilegious dogs,” describing them as “a barbarous nation” and “the people of Israel rejected by God.”</vt:lpstr>
      <vt:lpstr>PowerPoint Presentation</vt:lpstr>
      <vt:lpstr>PowerPoint Presentation</vt:lpstr>
      <vt:lpstr>PowerPoint Presentation</vt:lpstr>
      <vt:lpstr>V. The Reformers’ Incomplete Revolution</vt:lpstr>
      <vt:lpstr>G. Reasons for the Reformers’ Inconsistency</vt:lpstr>
      <vt:lpstr>V. The Reformers’ Incomplete Revolution</vt:lpstr>
      <vt:lpstr>H. Laid the Groundwork for Future Generations</vt:lpstr>
      <vt:lpstr>CONCLUSION</vt:lpstr>
      <vt:lpstr>V. The Reformers’ Incomplete Revolution</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Desktop</dc:creator>
  <cp:lastModifiedBy>Jim McGowan</cp:lastModifiedBy>
  <cp:revision>576</cp:revision>
  <cp:lastPrinted>2017-08-10T12:38:52Z</cp:lastPrinted>
  <dcterms:created xsi:type="dcterms:W3CDTF">1601-01-01T00:00:00Z</dcterms:created>
  <dcterms:modified xsi:type="dcterms:W3CDTF">2017-08-24T17:39:20Z</dcterms:modified>
</cp:coreProperties>
</file>