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0"/>
  </p:notesMasterIdLst>
  <p:handoutMasterIdLst>
    <p:handoutMasterId r:id="rId61"/>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9" r:id="rId17"/>
    <p:sldId id="930" r:id="rId18"/>
    <p:sldId id="931" r:id="rId19"/>
    <p:sldId id="932" r:id="rId20"/>
    <p:sldId id="939" r:id="rId21"/>
    <p:sldId id="933" r:id="rId22"/>
    <p:sldId id="934" r:id="rId23"/>
    <p:sldId id="935" r:id="rId24"/>
    <p:sldId id="936" r:id="rId25"/>
    <p:sldId id="957" r:id="rId26"/>
    <p:sldId id="956" r:id="rId27"/>
    <p:sldId id="955" r:id="rId28"/>
    <p:sldId id="954" r:id="rId29"/>
    <p:sldId id="953" r:id="rId30"/>
    <p:sldId id="952" r:id="rId31"/>
    <p:sldId id="951" r:id="rId32"/>
    <p:sldId id="946" r:id="rId33"/>
    <p:sldId id="949" r:id="rId34"/>
    <p:sldId id="947" r:id="rId35"/>
    <p:sldId id="948" r:id="rId36"/>
    <p:sldId id="937" r:id="rId37"/>
    <p:sldId id="943" r:id="rId38"/>
    <p:sldId id="945" r:id="rId39"/>
    <p:sldId id="944" r:id="rId40"/>
    <p:sldId id="938" r:id="rId41"/>
    <p:sldId id="979" r:id="rId42"/>
    <p:sldId id="970" r:id="rId43"/>
    <p:sldId id="971" r:id="rId44"/>
    <p:sldId id="972" r:id="rId45"/>
    <p:sldId id="973" r:id="rId46"/>
    <p:sldId id="974" r:id="rId47"/>
    <p:sldId id="975" r:id="rId48"/>
    <p:sldId id="976" r:id="rId49"/>
    <p:sldId id="977" r:id="rId50"/>
    <p:sldId id="978" r:id="rId51"/>
    <p:sldId id="958" r:id="rId52"/>
    <p:sldId id="959" r:id="rId53"/>
    <p:sldId id="960" r:id="rId54"/>
    <p:sldId id="961" r:id="rId55"/>
    <p:sldId id="962" r:id="rId56"/>
    <p:sldId id="963" r:id="rId57"/>
    <p:sldId id="911" r:id="rId58"/>
    <p:sldId id="926" r:id="rId5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0000CC"/>
    <a:srgbClr val="000099"/>
    <a:srgbClr val="0000FF"/>
    <a:srgbClr val="66FF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0709" autoAdjust="0"/>
  </p:normalViewPr>
  <p:slideViewPr>
    <p:cSldViewPr>
      <p:cViewPr varScale="1">
        <p:scale>
          <a:sx n="68" d="100"/>
          <a:sy n="68" d="100"/>
        </p:scale>
        <p:origin x="1386" y="6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7/02/2017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7/02/2017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7/02/2017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3463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4940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578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01211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18561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38</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33" tIns="46216" rIns="92433" bIns="46216" anchor="b"/>
          <a:lstStyle/>
          <a:p>
            <a:pPr algn="r"/>
            <a:fld id="{52FFDB5B-4DE6-4E17-BC1B-C14A8991B3F7}" type="slidenum">
              <a:rPr lang="en-US" sz="1200">
                <a:latin typeface="Calibri" panose="020F0502020204030204" pitchFamily="34" charset="0"/>
              </a:rPr>
              <a:pPr algn="r"/>
              <a:t>38</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28" tIns="46214" rIns="92428" bIns="46214"/>
          <a:lstStyle/>
          <a:p>
            <a:pPr eaLnBrk="1" hangingPunct="1"/>
            <a:endParaRPr lang="en-US"/>
          </a:p>
        </p:txBody>
      </p:sp>
    </p:spTree>
    <p:extLst>
      <p:ext uri="{BB962C8B-B14F-4D97-AF65-F5344CB8AC3E}">
        <p14:creationId xmlns:p14="http://schemas.microsoft.com/office/powerpoint/2010/main" val="2076027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5920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7/02/2017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54643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0674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52400" y="228600"/>
            <a:ext cx="8926364"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4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981200" y="5181600"/>
            <a:ext cx="5943600" cy="990600"/>
          </a:xfrm>
        </p:spPr>
        <p:txBody>
          <a:bodyPr/>
          <a:lstStyle/>
          <a:p>
            <a:pPr algn="ctr" eaLnBrk="1" hangingPunct="1"/>
            <a:r>
              <a:rPr lang="en-US" altLang="en-US" dirty="0">
                <a:effectLst>
                  <a:outerShdw blurRad="38100" dist="38100" dir="2700000" algn="tl">
                    <a:srgbClr val="000000">
                      <a:alpha val="43137"/>
                    </a:srgbClr>
                  </a:outerShdw>
                </a:effectLst>
              </a:rPr>
              <a:t>Andy Woods, Th.M.., JD., PhD.</a:t>
            </a:r>
          </a:p>
          <a:p>
            <a:pPr algn="ctr" eaLnBrk="1" hangingPunct="1"/>
            <a:r>
              <a:rPr lang="en-US" altLang="en-US" dirty="0">
                <a:effectLst>
                  <a:outerShdw blurRad="38100" dist="38100" dir="2700000" algn="tl">
                    <a:srgbClr val="000000">
                      <a:alpha val="43137"/>
                    </a:srgbClr>
                  </a:outerShdw>
                </a:effectLst>
              </a:rPr>
              <a:t>Sr. Pastor, Sugar Land Bible Church</a:t>
            </a:r>
          </a:p>
          <a:p>
            <a:pPr algn="ctr" eaLnBrk="1" hangingPunct="1"/>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2949782805"/>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1153784131"/>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06097533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00200"/>
            <a:ext cx="82296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Augustine's allegorical amillennialism became the official doctrine of the church, and Premillennialism went underground. Some aspects of Premillennialism were even branded as heretical. The Roman Catholic Church strongly advocated and maintained Augustine's Amillennial view throughout the Middle Ages. During that span of time occasionally pre-millennial groups formed to challenge the doctrine and political power of the major part of organized Christendom, but they were not able to restore Premillennialism to its original position as the accepted, orthodox view of the Church.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857376" y="228600"/>
            <a:ext cx="54292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327-28.</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5198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 will not overpower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E591573-F2B0-481C-862C-3DCCE59C8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6280" y="3048000"/>
            <a:ext cx="2311440" cy="1828800"/>
          </a:xfrm>
          <a:prstGeom prst="rect">
            <a:avLst/>
          </a:prstGeom>
        </p:spPr>
      </p:pic>
    </p:spTree>
    <p:extLst>
      <p:ext uri="{BB962C8B-B14F-4D97-AF65-F5344CB8AC3E}">
        <p14:creationId xmlns:p14="http://schemas.microsoft.com/office/powerpoint/2010/main" val="133813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762000"/>
          </a:xfrm>
        </p:spPr>
        <p:txBody>
          <a:bodyPr/>
          <a:lstStyle/>
          <a:p>
            <a:pPr algn="ctr" eaLnBrk="1" hangingPunct="1">
              <a:lnSpc>
                <a:spcPct val="100000"/>
              </a:lnSpc>
            </a:pPr>
            <a:r>
              <a:rPr lang="en-US" altLang="en-US" sz="3600" b="0" kern="1200" dirty="0">
                <a:solidFill>
                  <a:srgbClr val="00FFFF"/>
                </a:solidFill>
                <a:effectLst>
                  <a:outerShdw blurRad="38100" dist="38100" dir="2700000" algn="tl">
                    <a:srgbClr val="000000">
                      <a:alpha val="43137"/>
                    </a:srgbClr>
                  </a:outerShdw>
                </a:effectLst>
                <a:ea typeface="+mn-ea"/>
                <a:cs typeface="+mn-cs"/>
              </a:rPr>
              <a:t>Pseudo </a:t>
            </a:r>
            <a:r>
              <a:rPr lang="en-US" altLang="en-US" sz="3600" b="0" kern="1200" dirty="0" err="1">
                <a:solidFill>
                  <a:srgbClr val="00FFFF"/>
                </a:solidFill>
                <a:effectLst>
                  <a:outerShdw blurRad="38100" dist="38100" dir="2700000" algn="tl">
                    <a:srgbClr val="000000">
                      <a:alpha val="43137"/>
                    </a:srgbClr>
                  </a:outerShdw>
                </a:effectLst>
                <a:ea typeface="+mn-ea"/>
                <a:cs typeface="+mn-cs"/>
              </a:rPr>
              <a:t>Ephraem</a:t>
            </a:r>
            <a:r>
              <a:rPr lang="en-US" altLang="en-US" sz="3600" b="0" kern="1200" dirty="0">
                <a:solidFill>
                  <a:srgbClr val="00FFFF"/>
                </a:solidFill>
                <a:effectLst>
                  <a:outerShdw blurRad="38100" dist="38100" dir="2700000" algn="tl">
                    <a:srgbClr val="000000">
                      <a:alpha val="43137"/>
                    </a:srgbClr>
                  </a:outerShdw>
                </a:effectLst>
                <a:ea typeface="+mn-ea"/>
                <a:cs typeface="+mn-cs"/>
              </a:rPr>
              <a:t> (4</a:t>
            </a:r>
            <a:r>
              <a:rPr lang="en-US" altLang="en-US" sz="3600" b="0" kern="1200" baseline="30000" dirty="0">
                <a:solidFill>
                  <a:srgbClr val="00FFFF"/>
                </a:solidFill>
                <a:effectLst>
                  <a:outerShdw blurRad="38100" dist="38100" dir="2700000" algn="tl">
                    <a:srgbClr val="000000">
                      <a:alpha val="43137"/>
                    </a:srgbClr>
                  </a:outerShdw>
                </a:effectLst>
                <a:ea typeface="+mn-ea"/>
                <a:cs typeface="+mn-cs"/>
              </a:rPr>
              <a:t>th</a:t>
            </a:r>
            <a:r>
              <a:rPr lang="en-US" altLang="en-US" sz="3600" b="0" kern="1200" dirty="0">
                <a:solidFill>
                  <a:srgbClr val="00FFFF"/>
                </a:solidFill>
                <a:effectLst>
                  <a:outerShdw blurRad="38100" dist="38100" dir="2700000" algn="tl">
                    <a:srgbClr val="000000">
                      <a:alpha val="43137"/>
                    </a:srgbClr>
                  </a:outerShdw>
                </a:effectLst>
                <a:ea typeface="+mn-ea"/>
                <a:cs typeface="+mn-cs"/>
              </a:rPr>
              <a:t>-6</a:t>
            </a:r>
            <a:r>
              <a:rPr lang="en-US" altLang="en-US" sz="3600" b="0" kern="1200" baseline="30000" dirty="0">
                <a:solidFill>
                  <a:srgbClr val="00FFFF"/>
                </a:solidFill>
                <a:effectLst>
                  <a:outerShdw blurRad="38100" dist="38100" dir="2700000" algn="tl">
                    <a:srgbClr val="000000">
                      <a:alpha val="43137"/>
                    </a:srgbClr>
                  </a:outerShdw>
                </a:effectLst>
                <a:ea typeface="+mn-ea"/>
                <a:cs typeface="+mn-cs"/>
              </a:rPr>
              <a:t>th</a:t>
            </a:r>
            <a:r>
              <a:rPr lang="en-US" altLang="en-US" sz="3600" b="0" kern="1200" dirty="0">
                <a:solidFill>
                  <a:srgbClr val="00FFFF"/>
                </a:solidFill>
                <a:effectLst>
                  <a:outerShdw blurRad="38100" dist="38100" dir="2700000" algn="tl">
                    <a:srgbClr val="000000">
                      <a:alpha val="43137"/>
                    </a:srgbClr>
                  </a:outerShdw>
                </a:effectLst>
                <a:ea typeface="+mn-ea"/>
                <a:cs typeface="+mn-cs"/>
              </a:rPr>
              <a:t> century A.D.)</a:t>
            </a:r>
          </a:p>
        </p:txBody>
      </p:sp>
      <p:sp>
        <p:nvSpPr>
          <p:cNvPr id="18435" name="Rectangle 3"/>
          <p:cNvSpPr>
            <a:spLocks noGrp="1" noChangeArrowheads="1"/>
          </p:cNvSpPr>
          <p:nvPr>
            <p:ph type="body" idx="1"/>
          </p:nvPr>
        </p:nvSpPr>
        <p:spPr>
          <a:xfrm>
            <a:off x="685800" y="1143000"/>
            <a:ext cx="7772400" cy="4572000"/>
          </a:xfrm>
        </p:spPr>
        <p:txBody>
          <a:bodyPr/>
          <a:lstStyle/>
          <a:p>
            <a:pPr marL="0" indent="0" algn="just" eaLnBrk="1" hangingPunct="1">
              <a:buFont typeface="Wingdings" panose="05000000000000000000" pitchFamily="2" charset="2"/>
              <a:buNone/>
              <a:defRPr/>
            </a:pPr>
            <a:r>
              <a:rPr lang="en-US" sz="3200" dirty="0">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sz="3200" b="1" u="sng" dirty="0">
                <a:solidFill>
                  <a:srgbClr val="FFFFCC"/>
                </a:solidFill>
                <a:latin typeface="Calibri" panose="020F0502020204030204" pitchFamily="34" charset="0"/>
                <a:cs typeface="Calibri" panose="020F0502020204030204" pitchFamily="34" charset="0"/>
              </a:rPr>
              <a:t>elect of god are gathered, prior to the tribulation</a:t>
            </a:r>
            <a:r>
              <a:rPr lang="en-US" sz="3200"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extLst>
      <p:ext uri="{BB962C8B-B14F-4D97-AF65-F5344CB8AC3E}">
        <p14:creationId xmlns:p14="http://schemas.microsoft.com/office/powerpoint/2010/main" val="333759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92245051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448325557"/>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2526094981"/>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FCB12B-28C1-4FE4-B24A-4171DF6B8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752600"/>
            <a:ext cx="6096000" cy="4572000"/>
          </a:xfrm>
          <a:prstGeom prst="rect">
            <a:avLst/>
          </a:prstGeom>
        </p:spPr>
      </p:pic>
      <p:sp>
        <p:nvSpPr>
          <p:cNvPr id="2" name="Rectangle 1"/>
          <p:cNvSpPr/>
          <p:nvPr/>
        </p:nvSpPr>
        <p:spPr>
          <a:xfrm>
            <a:off x="685800" y="152400"/>
            <a:ext cx="7772400" cy="1200329"/>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soon as the gold in the casket rings; the rescued soul to heaven springs.”</a:t>
            </a:r>
          </a:p>
        </p:txBody>
      </p:sp>
    </p:spTree>
    <p:extLst>
      <p:ext uri="{BB962C8B-B14F-4D97-AF65-F5344CB8AC3E}">
        <p14:creationId xmlns:p14="http://schemas.microsoft.com/office/powerpoint/2010/main" val="107863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EA6CE-63E8-46C3-AFBA-CE36C7849261}"/>
              </a:ext>
            </a:extLst>
          </p:cNvPr>
          <p:cNvPicPr>
            <a:picLocks noChangeAspect="1"/>
          </p:cNvPicPr>
          <p:nvPr/>
        </p:nvPicPr>
        <p:blipFill>
          <a:blip r:embed="rId2"/>
          <a:stretch>
            <a:fillRect/>
          </a:stretch>
        </p:blipFill>
        <p:spPr>
          <a:xfrm>
            <a:off x="650998" y="457200"/>
            <a:ext cx="7842005" cy="5943600"/>
          </a:xfrm>
          <a:prstGeom prst="rect">
            <a:avLst/>
          </a:prstGeom>
        </p:spPr>
      </p:pic>
    </p:spTree>
    <p:extLst>
      <p:ext uri="{BB962C8B-B14F-4D97-AF65-F5344CB8AC3E}">
        <p14:creationId xmlns:p14="http://schemas.microsoft.com/office/powerpoint/2010/main" val="8756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1AB2B-F695-44B9-998E-5D41190ACE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465" y="914400"/>
            <a:ext cx="8107071"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305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08890-7225-4FA8-A715-DEA785BF49B0}"/>
              </a:ext>
            </a:extLst>
          </p:cNvPr>
          <p:cNvPicPr>
            <a:picLocks noChangeAspect="1"/>
          </p:cNvPicPr>
          <p:nvPr/>
        </p:nvPicPr>
        <p:blipFill>
          <a:blip r:embed="rId2"/>
          <a:stretch>
            <a:fillRect/>
          </a:stretch>
        </p:blipFill>
        <p:spPr>
          <a:xfrm>
            <a:off x="1207009" y="685800"/>
            <a:ext cx="6729983"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547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C93A5-068A-4940-B7D9-2218EB907825}"/>
              </a:ext>
            </a:extLst>
          </p:cNvPr>
          <p:cNvPicPr>
            <a:picLocks noChangeAspect="1"/>
          </p:cNvPicPr>
          <p:nvPr/>
        </p:nvPicPr>
        <p:blipFill>
          <a:blip r:embed="rId2"/>
          <a:stretch>
            <a:fillRect/>
          </a:stretch>
        </p:blipFill>
        <p:spPr>
          <a:xfrm>
            <a:off x="807629" y="914400"/>
            <a:ext cx="7528743"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443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0779E-9384-413B-9FDB-43DB521D0A9C}"/>
              </a:ext>
            </a:extLst>
          </p:cNvPr>
          <p:cNvPicPr>
            <a:picLocks noChangeAspect="1"/>
          </p:cNvPicPr>
          <p:nvPr/>
        </p:nvPicPr>
        <p:blipFill>
          <a:blip r:embed="rId2"/>
          <a:stretch>
            <a:fillRect/>
          </a:stretch>
        </p:blipFill>
        <p:spPr>
          <a:xfrm>
            <a:off x="920338" y="685800"/>
            <a:ext cx="7303325"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541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639CA-D3D4-4F8D-856F-D6E623407EDC}"/>
              </a:ext>
            </a:extLst>
          </p:cNvPr>
          <p:cNvPicPr>
            <a:picLocks noChangeAspect="1"/>
          </p:cNvPicPr>
          <p:nvPr/>
        </p:nvPicPr>
        <p:blipFill>
          <a:blip r:embed="rId2"/>
          <a:stretch>
            <a:fillRect/>
          </a:stretch>
        </p:blipFill>
        <p:spPr>
          <a:xfrm>
            <a:off x="571500" y="428625"/>
            <a:ext cx="8001000" cy="600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681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17:10-11 (NASB)</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brethren immediately sent Paul and Silas away by night to Berea, and when they arrived, they went into the synagogue of the Jews. </a:t>
            </a:r>
            <a:r>
              <a:rPr lang="en-US" sz="3200" baseline="30000" dirty="0">
                <a:effectLst>
                  <a:outerShdw blurRad="38100" dist="38100" dir="2700000" algn="tl">
                    <a:srgbClr val="000000">
                      <a:alpha val="43137"/>
                    </a:srgbClr>
                  </a:outerShdw>
                </a:effectLst>
                <a:latin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rPr>
              <a:t>Now these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more noble-minded than those in Thessalonica</a:t>
            </a:r>
            <a:r>
              <a:rPr lang="en-US" sz="3200" dirty="0">
                <a:effectLst>
                  <a:outerShdw blurRad="38100" dist="38100" dir="2700000" algn="tl">
                    <a:srgbClr val="000000">
                      <a:alpha val="43137"/>
                    </a:srgbClr>
                  </a:outerShdw>
                </a:effectLst>
                <a:latin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they received the word with great eagerness</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examining the Scriptures daily to see whether these things were so</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7912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5:20-21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do not despise prophetic utterances. But examine everything </a:t>
            </a:r>
            <a:r>
              <a:rPr lang="en-US" sz="4000" i="1" dirty="0">
                <a:effectLst>
                  <a:outerShdw blurRad="38100" dist="38100" dir="2700000" algn="tl">
                    <a:srgbClr val="000000">
                      <a:alpha val="43137"/>
                    </a:srgbClr>
                  </a:outerShdw>
                </a:effectLst>
                <a:latin typeface="Calibri" panose="020F0502020204030204" pitchFamily="34" charset="0"/>
              </a:rPr>
              <a:t>carefully</a:t>
            </a:r>
            <a:r>
              <a:rPr lang="en-US" sz="4000" dirty="0">
                <a:effectLst>
                  <a:outerShdw blurRad="38100" dist="38100" dir="2700000" algn="tl">
                    <a:srgbClr val="000000">
                      <a:alpha val="43137"/>
                    </a:srgbClr>
                  </a:outerShdw>
                </a:effectLst>
                <a:latin typeface="Calibri" panose="020F0502020204030204" pitchFamily="34" charset="0"/>
              </a:rPr>
              <a:t>; hold fast to that which is good.”</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0325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23138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14:29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Let two or three prophets speak, and let the others pass judgment.”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15939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69359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know your deeds and your toil and perseverance, and that you cannot tolerate evil men,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you put to the test those who call themselves apostles</a:t>
            </a:r>
            <a:r>
              <a:rPr lang="en-US" sz="4000" dirty="0">
                <a:effectLst>
                  <a:outerShdw blurRad="38100" dist="38100" dir="2700000" algn="tl">
                    <a:srgbClr val="000000">
                      <a:alpha val="43137"/>
                    </a:srgbClr>
                  </a:outerShdw>
                </a:effectLst>
                <a:latin typeface="Calibri" panose="020F0502020204030204" pitchFamily="34" charset="0"/>
              </a:rPr>
              <a:t>, and they are not, and you found them </a:t>
            </a:r>
            <a:r>
              <a:rPr lang="en-US" sz="4000" i="1" dirty="0">
                <a:effectLst>
                  <a:outerShdw blurRad="38100" dist="38100" dir="2700000" algn="tl">
                    <a:srgbClr val="000000">
                      <a:alpha val="43137"/>
                    </a:srgbClr>
                  </a:outerShdw>
                </a:effectLst>
                <a:latin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rPr>
              <a:t> false.”</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358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943432148"/>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18:1-2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rPr>
              <a:t>After these things he left Athens and went to Corinth. And he found a Jew named Aquila, a native of Pontus, having recently come from Italy with his wife Priscilla, because </a:t>
            </a:r>
            <a:r>
              <a:rPr lang="en-US" sz="3600" b="1" u="sng" dirty="0">
                <a:solidFill>
                  <a:srgbClr val="FFFFCC"/>
                </a:solidFill>
                <a:latin typeface="Calibri" panose="020F0502020204030204" pitchFamily="34" charset="0"/>
              </a:rPr>
              <a:t>Claudius had commanded all the Jews to leave Rome</a:t>
            </a:r>
            <a:r>
              <a:rPr lang="en-US" sz="3600" dirty="0">
                <a:latin typeface="Calibri" panose="020F0502020204030204" pitchFamily="34" charset="0"/>
              </a:rPr>
              <a:t>. He came to them.”</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4227761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38" y="106680"/>
            <a:ext cx="8667525" cy="6675120"/>
          </a:xfrm>
          <a:prstGeom prst="rect">
            <a:avLst/>
          </a:prstGeom>
        </p:spPr>
      </p:pic>
    </p:spTree>
    <p:extLst>
      <p:ext uri="{BB962C8B-B14F-4D97-AF65-F5344CB8AC3E}">
        <p14:creationId xmlns:p14="http://schemas.microsoft.com/office/powerpoint/2010/main" val="25879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176212" y="163516"/>
            <a:ext cx="8791575" cy="49705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 (NASB)</a:t>
            </a:r>
          </a:p>
          <a:p>
            <a:pPr algn="just">
              <a:spcBef>
                <a:spcPts val="600"/>
              </a:spcBef>
              <a:spcAft>
                <a:spcPts val="600"/>
              </a:spcAft>
            </a:pPr>
            <a:r>
              <a:rPr lang="en-US" sz="2500" baseline="30000" dirty="0">
                <a:latin typeface="Calibri" panose="020F0502020204030204" pitchFamily="34" charset="0"/>
                <a:cs typeface="Calibri" panose="020F0502020204030204" pitchFamily="34" charset="0"/>
              </a:rPr>
              <a:t>13</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But I am speaking to you who are Gentiles. Inasmuch then as I am an apostle of Gentiles, I magnify my ministry…</a:t>
            </a:r>
            <a:r>
              <a:rPr lang="en-US" sz="2500" baseline="30000" dirty="0">
                <a:latin typeface="Calibri" panose="020F0502020204030204" pitchFamily="34" charset="0"/>
                <a:cs typeface="Calibri" panose="020F0502020204030204" pitchFamily="34" charset="0"/>
              </a:rPr>
              <a:t>17</a:t>
            </a:r>
            <a:r>
              <a:rPr lang="en-US" sz="2500" dirty="0">
                <a:latin typeface="Calibri" panose="020F0502020204030204" pitchFamily="34" charset="0"/>
                <a:cs typeface="Calibri" panose="020F0502020204030204" pitchFamily="34" charset="0"/>
              </a:rPr>
              <a:t> But if some of the branches were broken off, and you, being a wild olive, were grafted in among them and became partaker with them of the rich root of the olive tree, </a:t>
            </a:r>
            <a:r>
              <a:rPr lang="en-US" sz="2500" baseline="30000" dirty="0">
                <a:latin typeface="Calibri" panose="020F0502020204030204" pitchFamily="34" charset="0"/>
                <a:cs typeface="Calibri" panose="020F0502020204030204" pitchFamily="34" charset="0"/>
              </a:rPr>
              <a:t>18 </a:t>
            </a:r>
            <a:r>
              <a:rPr lang="en-US" sz="2500" b="1" u="sng" dirty="0">
                <a:solidFill>
                  <a:srgbClr val="FFFFCC"/>
                </a:solidFill>
                <a:latin typeface="Calibri" panose="020F0502020204030204" pitchFamily="34" charset="0"/>
                <a:cs typeface="Calibri" panose="020F0502020204030204" pitchFamily="34" charset="0"/>
              </a:rPr>
              <a:t>do not be arrogant toward the branches</a:t>
            </a:r>
            <a:r>
              <a:rPr lang="en-US" sz="2500" dirty="0">
                <a:latin typeface="Calibri" panose="020F0502020204030204" pitchFamily="34" charset="0"/>
                <a:cs typeface="Calibri" panose="020F0502020204030204" pitchFamily="34" charset="0"/>
              </a:rPr>
              <a:t>; but if you are arrogant, </a:t>
            </a:r>
            <a:r>
              <a:rPr lang="en-US" sz="2500" i="1" dirty="0">
                <a:latin typeface="Calibri" panose="020F0502020204030204" pitchFamily="34" charset="0"/>
                <a:cs typeface="Calibri" panose="020F0502020204030204" pitchFamily="34" charset="0"/>
              </a:rPr>
              <a:t>remember that</a:t>
            </a:r>
            <a:r>
              <a:rPr lang="en-US" sz="2500" dirty="0">
                <a:latin typeface="Calibri" panose="020F0502020204030204" pitchFamily="34" charset="0"/>
                <a:cs typeface="Calibri" panose="020F0502020204030204" pitchFamily="34" charset="0"/>
              </a:rPr>
              <a:t> it is not you who supports the root, but the root </a:t>
            </a:r>
            <a:r>
              <a:rPr lang="en-US" sz="2500" i="1" dirty="0">
                <a:latin typeface="Calibri" panose="020F0502020204030204" pitchFamily="34" charset="0"/>
                <a:cs typeface="Calibri" panose="020F0502020204030204" pitchFamily="34" charset="0"/>
              </a:rPr>
              <a:t>supports</a:t>
            </a:r>
            <a:r>
              <a:rPr lang="en-US" sz="2500" dirty="0">
                <a:latin typeface="Calibri" panose="020F0502020204030204" pitchFamily="34" charset="0"/>
                <a:cs typeface="Calibri" panose="020F0502020204030204" pitchFamily="34" charset="0"/>
              </a:rPr>
              <a:t> you. </a:t>
            </a:r>
            <a:r>
              <a:rPr lang="en-US" sz="2500" baseline="30000" dirty="0">
                <a:latin typeface="Calibri" panose="020F0502020204030204" pitchFamily="34" charset="0"/>
                <a:cs typeface="Calibri" panose="020F0502020204030204" pitchFamily="34" charset="0"/>
              </a:rPr>
              <a:t>19 </a:t>
            </a:r>
            <a:r>
              <a:rPr lang="en-US" sz="2500" dirty="0">
                <a:latin typeface="Calibri" panose="020F0502020204030204" pitchFamily="34" charset="0"/>
                <a:cs typeface="Calibri" panose="020F0502020204030204" pitchFamily="34" charset="0"/>
              </a:rPr>
              <a:t>You will say then, “Branches were broken off so that I might be grafted in.” </a:t>
            </a:r>
            <a:r>
              <a:rPr lang="en-US" sz="2500" baseline="30000" dirty="0">
                <a:latin typeface="Calibri" panose="020F0502020204030204" pitchFamily="34" charset="0"/>
                <a:cs typeface="Calibri" panose="020F0502020204030204" pitchFamily="34" charset="0"/>
              </a:rPr>
              <a:t>20 </a:t>
            </a:r>
            <a:r>
              <a:rPr lang="en-US" sz="2500"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2500" baseline="30000" dirty="0">
                <a:latin typeface="Calibri" panose="020F0502020204030204" pitchFamily="34" charset="0"/>
                <a:cs typeface="Calibri" panose="020F0502020204030204" pitchFamily="34" charset="0"/>
              </a:rPr>
              <a:t>21 </a:t>
            </a:r>
            <a:r>
              <a:rPr lang="en-US" sz="2500"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293092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1382389384"/>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E591573-F2B0-481C-862C-3DCCE59C8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6280" y="3048000"/>
            <a:ext cx="2311440" cy="1828800"/>
          </a:xfrm>
          <a:prstGeom prst="rect">
            <a:avLst/>
          </a:prstGeom>
        </p:spPr>
      </p:pic>
    </p:spTree>
    <p:extLst>
      <p:ext uri="{BB962C8B-B14F-4D97-AF65-F5344CB8AC3E}">
        <p14:creationId xmlns:p14="http://schemas.microsoft.com/office/powerpoint/2010/main" val="940061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A56664B-A9E7-4FE9-8384-8B1D2AC3E42C}"/>
              </a:ext>
            </a:extLst>
          </p:cNvPr>
          <p:cNvSpPr>
            <a:spLocks noGrp="1" noChangeArrowheads="1"/>
          </p:cNvSpPr>
          <p:nvPr>
            <p:ph type="title"/>
          </p:nvPr>
        </p:nvSpPr>
        <p:spPr>
          <a:xfrm>
            <a:off x="685800" y="228600"/>
            <a:ext cx="77724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
        <p:nvSpPr>
          <p:cNvPr id="31747" name="Rectangle 3">
            <a:extLst>
              <a:ext uri="{FF2B5EF4-FFF2-40B4-BE49-F238E27FC236}">
                <a16:creationId xmlns:a16="http://schemas.microsoft.com/office/drawing/2014/main" id="{5AAA39A0-D209-4709-9016-C96367AAC419}"/>
              </a:ext>
            </a:extLst>
          </p:cNvPr>
          <p:cNvSpPr>
            <a:spLocks noGrp="1" noChangeArrowheads="1"/>
          </p:cNvSpPr>
          <p:nvPr>
            <p:ph type="body" idx="1"/>
          </p:nvPr>
        </p:nvSpPr>
        <p:spPr>
          <a:xfrm>
            <a:off x="38100" y="1143000"/>
            <a:ext cx="9067800" cy="4038600"/>
          </a:xfrm>
        </p:spPr>
        <p:txBody>
          <a:bodyPr/>
          <a:lstStyle/>
          <a:p>
            <a:pPr marL="0" indent="0" algn="just" eaLnBrk="1" hangingPunct="1">
              <a:buFont typeface="Wingdings" panose="05000000000000000000" pitchFamily="2" charset="2"/>
              <a:buNone/>
              <a:defRPr/>
            </a:pPr>
            <a:r>
              <a:rPr lang="en-US" sz="3600" dirty="0"/>
              <a:t>“At Solomon’s porch, </a:t>
            </a:r>
            <a:r>
              <a:rPr lang="en-US" sz="3600" b="1" i="1" u="sng" dirty="0">
                <a:solidFill>
                  <a:srgbClr val="FFFFCC"/>
                </a:solidFill>
              </a:rPr>
              <a:t>sermons are not primarily about my extracting truth from the Bible to apply to people’s lives</a:t>
            </a:r>
            <a:r>
              <a:rPr lang="en-US" sz="3600" dirty="0"/>
              <a:t>…So our sermons are not lessons </a:t>
            </a:r>
            <a:r>
              <a:rPr lang="en-US" sz="3600" b="1" i="1" u="sng" dirty="0">
                <a:solidFill>
                  <a:srgbClr val="FFFFCC"/>
                </a:solidFill>
              </a:rPr>
              <a:t>that precisely define belief</a:t>
            </a:r>
            <a:r>
              <a:rPr lang="en-US" sz="3600" dirty="0"/>
              <a:t> so much as they are stories that welcome our hopes and ideas and participation” (Italics added).</a:t>
            </a:r>
          </a:p>
        </p:txBody>
      </p:sp>
      <p:sp>
        <p:nvSpPr>
          <p:cNvPr id="62468" name="Text Box 4">
            <a:extLst>
              <a:ext uri="{FF2B5EF4-FFF2-40B4-BE49-F238E27FC236}">
                <a16:creationId xmlns:a16="http://schemas.microsoft.com/office/drawing/2014/main" id="{4A72E4E9-2242-4BE3-8E5F-76463622ECBA}"/>
              </a:ext>
            </a:extLst>
          </p:cNvPr>
          <p:cNvSpPr txBox="1">
            <a:spLocks noChangeArrowheads="1"/>
          </p:cNvSpPr>
          <p:nvPr/>
        </p:nvSpPr>
        <p:spPr bwMode="auto">
          <a:xfrm>
            <a:off x="2171700" y="6324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Doug </a:t>
            </a:r>
            <a:r>
              <a:rPr lang="en-US" altLang="en-US" dirty="0" err="1">
                <a:latin typeface="Calibri" panose="020F0502020204030204" pitchFamily="34" charset="0"/>
              </a:rPr>
              <a:t>Pagitt</a:t>
            </a:r>
            <a:r>
              <a:rPr lang="en-US" altLang="en-US" dirty="0">
                <a:latin typeface="Calibri" panose="020F0502020204030204" pitchFamily="34" charset="0"/>
              </a:rPr>
              <a:t>, cited in Oakland, 41-42.</a:t>
            </a:r>
          </a:p>
        </p:txBody>
      </p:sp>
      <p:pic>
        <p:nvPicPr>
          <p:cNvPr id="62469" name="Picture 2" descr="https://encrypted-tbn1.gstatic.com/images?q=tbn:ANd9GcSWL1H0FoSAM8xASeMzacUtzmxMLtkaUgRNtleqHVEPG6zE9kw8">
            <a:extLst>
              <a:ext uri="{FF2B5EF4-FFF2-40B4-BE49-F238E27FC236}">
                <a16:creationId xmlns:a16="http://schemas.microsoft.com/office/drawing/2014/main" id="{64209DC8-75B0-4502-B48B-D8DEBBD023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41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6820FCF-D62F-4DA7-9F4E-0D6B88F9F991}"/>
              </a:ext>
            </a:extLst>
          </p:cNvPr>
          <p:cNvSpPr>
            <a:spLocks noGrp="1" noChangeArrowheads="1"/>
          </p:cNvSpPr>
          <p:nvPr>
            <p:ph type="body" idx="1"/>
          </p:nvPr>
        </p:nvSpPr>
        <p:spPr>
          <a:xfrm>
            <a:off x="76200" y="1143001"/>
            <a:ext cx="8866188" cy="2667000"/>
          </a:xfrm>
        </p:spPr>
        <p:txBody>
          <a:bodyPr/>
          <a:lstStyle/>
          <a:p>
            <a:pPr marL="0" indent="0" algn="just" eaLnBrk="1" hangingPunct="1">
              <a:buFont typeface="Wingdings" panose="05000000000000000000" pitchFamily="2" charset="2"/>
              <a:buNone/>
              <a:defRPr/>
            </a:pPr>
            <a:r>
              <a:rPr lang="en-US" sz="3600" dirty="0"/>
              <a:t>“It </a:t>
            </a:r>
            <a:r>
              <a:rPr lang="en-US" sz="3600" b="1" i="1" u="sng" dirty="0">
                <a:solidFill>
                  <a:srgbClr val="FFFFCC"/>
                </a:solidFill>
              </a:rPr>
              <a:t>isn’t</a:t>
            </a:r>
            <a:r>
              <a:rPr lang="en-US" sz="3600" dirty="0"/>
              <a:t> about clever apologetics or careful </a:t>
            </a:r>
            <a:r>
              <a:rPr lang="en-US" sz="3600" b="1" i="1" u="sng" dirty="0">
                <a:solidFill>
                  <a:srgbClr val="FFFFCC"/>
                </a:solidFill>
              </a:rPr>
              <a:t>exegetical or expository preaching</a:t>
            </a:r>
            <a:r>
              <a:rPr lang="en-US" sz="3600" dirty="0"/>
              <a:t>…Emerging generations are hungering to experience  God in worship” (Italics added).</a:t>
            </a:r>
          </a:p>
        </p:txBody>
      </p:sp>
      <p:sp>
        <p:nvSpPr>
          <p:cNvPr id="63492" name="Text Box 4">
            <a:extLst>
              <a:ext uri="{FF2B5EF4-FFF2-40B4-BE49-F238E27FC236}">
                <a16:creationId xmlns:a16="http://schemas.microsoft.com/office/drawing/2014/main" id="{FD4220D4-1790-4589-BDB5-1C15CC04E601}"/>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116</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pic>
        <p:nvPicPr>
          <p:cNvPr id="9" name="Picture 2" descr="https://encrypted-tbn1.gstatic.com/images?q=tbn:ANd9GcSWL1H0FoSAM8xASeMzacUtzmxMLtkaUgRNtleqHVEPG6zE9kw8">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04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BADF5E9C-B5A2-4BBE-B388-1E1BB12B3349}"/>
              </a:ext>
            </a:extLst>
          </p:cNvPr>
          <p:cNvSpPr>
            <a:spLocks noGrp="1" noChangeArrowheads="1"/>
          </p:cNvSpPr>
          <p:nvPr>
            <p:ph type="body" idx="1"/>
          </p:nvPr>
        </p:nvSpPr>
        <p:spPr>
          <a:xfrm>
            <a:off x="329406" y="1143000"/>
            <a:ext cx="8485188" cy="4918075"/>
          </a:xfrm>
        </p:spPr>
        <p:txBody>
          <a:bodyPr/>
          <a:lstStyle/>
          <a:p>
            <a:pPr marL="0" indent="0" algn="just" eaLnBrk="1" hangingPunct="1">
              <a:buFont typeface="Wingdings" panose="05000000000000000000" pitchFamily="2" charset="2"/>
              <a:buNone/>
              <a:defRPr/>
            </a:pPr>
            <a:r>
              <a:rPr lang="en-US" sz="3600" dirty="0"/>
              <a:t>“A spiritual Tsunami has hit postmodern culture. The wave will build without breaking for decades to come. The wave is this: People want to </a:t>
            </a:r>
            <a:r>
              <a:rPr lang="en-US" sz="3600" i="1" dirty="0"/>
              <a:t>know</a:t>
            </a:r>
            <a:r>
              <a:rPr lang="en-US" sz="3600" dirty="0"/>
              <a:t> God. They want </a:t>
            </a:r>
            <a:r>
              <a:rPr lang="en-US" sz="3600" b="1" i="1" u="sng" dirty="0">
                <a:solidFill>
                  <a:srgbClr val="FFFFCC"/>
                </a:solidFill>
              </a:rPr>
              <a:t>less to know about God</a:t>
            </a:r>
            <a:r>
              <a:rPr lang="en-US" sz="3600" dirty="0"/>
              <a:t> …they want new experiences, especially new experiences of the divine” (Italics added).</a:t>
            </a:r>
          </a:p>
        </p:txBody>
      </p:sp>
      <p:sp>
        <p:nvSpPr>
          <p:cNvPr id="64516" name="Text Box 4">
            <a:extLst>
              <a:ext uri="{FF2B5EF4-FFF2-40B4-BE49-F238E27FC236}">
                <a16:creationId xmlns:a16="http://schemas.microsoft.com/office/drawing/2014/main" id="{F37DF194-4A27-49C4-9489-02FD64D79E16}"/>
              </a:ext>
            </a:extLst>
          </p:cNvPr>
          <p:cNvSpPr txBox="1">
            <a:spLocks noChangeArrowheads="1"/>
          </p:cNvSpPr>
          <p:nvPr/>
        </p:nvSpPr>
        <p:spPr bwMode="auto">
          <a:xfrm>
            <a:off x="762000" y="632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Leonard Sweet, </a:t>
            </a:r>
            <a:r>
              <a:rPr lang="en-US" altLang="en-US" i="1" dirty="0">
                <a:latin typeface="Calibri" panose="020F0502020204030204" pitchFamily="34" charset="0"/>
              </a:rPr>
              <a:t>Soul Tsunami</a:t>
            </a:r>
            <a:r>
              <a:rPr lang="en-US" altLang="en-US" dirty="0">
                <a:latin typeface="Calibri" panose="020F0502020204030204" pitchFamily="34" charset="0"/>
              </a:rPr>
              <a:t>, 420.</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Tree>
    <p:extLst>
      <p:ext uri="{BB962C8B-B14F-4D97-AF65-F5344CB8AC3E}">
        <p14:creationId xmlns:p14="http://schemas.microsoft.com/office/powerpoint/2010/main" val="1383254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FBF8BA70-A5FE-478E-8378-3D1D9968E042}"/>
              </a:ext>
            </a:extLst>
          </p:cNvPr>
          <p:cNvSpPr>
            <a:spLocks noGrp="1" noChangeArrowheads="1"/>
          </p:cNvSpPr>
          <p:nvPr>
            <p:ph type="body" idx="1"/>
          </p:nvPr>
        </p:nvSpPr>
        <p:spPr>
          <a:xfrm>
            <a:off x="3099079" y="1143000"/>
            <a:ext cx="5892521" cy="3429000"/>
          </a:xfrm>
        </p:spPr>
        <p:txBody>
          <a:bodyPr/>
          <a:lstStyle/>
          <a:p>
            <a:pPr marL="0" indent="0" algn="just" eaLnBrk="1" hangingPunct="1">
              <a:spcBef>
                <a:spcPts val="1200"/>
              </a:spcBef>
              <a:buFont typeface="Wingdings" panose="05000000000000000000" pitchFamily="2" charset="2"/>
              <a:buNone/>
              <a:defRPr/>
            </a:pPr>
            <a:r>
              <a:rPr lang="en-US" sz="3600" dirty="0"/>
              <a:t>“…something </a:t>
            </a:r>
            <a:r>
              <a:rPr lang="en-US" sz="3600" b="1" i="1" u="sng" dirty="0">
                <a:solidFill>
                  <a:srgbClr val="FFFFCC"/>
                </a:solidFill>
              </a:rPr>
              <a:t>beyond a belief system or doctrinal array</a:t>
            </a:r>
            <a:r>
              <a:rPr lang="en-US" sz="3600" dirty="0"/>
              <a:t> or even a practice. I mean an attitude</a:t>
            </a:r>
            <a:r>
              <a:rPr lang="en-US" sz="3600" dirty="0">
                <a:cs typeface="Calibri" panose="020F0502020204030204" pitchFamily="34" charset="0"/>
              </a:rPr>
              <a:t>–an attitude toward God and our neighbor and our mission that is </a:t>
            </a:r>
            <a:r>
              <a:rPr lang="en-US" sz="3600" i="1" dirty="0">
                <a:cs typeface="Calibri" panose="020F0502020204030204" pitchFamily="34" charset="0"/>
              </a:rPr>
              <a:t>passionate</a:t>
            </a:r>
            <a:r>
              <a:rPr lang="en-US" sz="3600" dirty="0">
                <a:cs typeface="Calibri" panose="020F0502020204030204" pitchFamily="34" charset="0"/>
              </a:rPr>
              <a:t>.”</a:t>
            </a:r>
            <a:endParaRPr lang="en-US" sz="3600" dirty="0"/>
          </a:p>
        </p:txBody>
      </p:sp>
      <p:sp>
        <p:nvSpPr>
          <p:cNvPr id="65540" name="Text Box 4">
            <a:extLst>
              <a:ext uri="{FF2B5EF4-FFF2-40B4-BE49-F238E27FC236}">
                <a16:creationId xmlns:a16="http://schemas.microsoft.com/office/drawing/2014/main" id="{61E3BDAB-739A-4548-81B5-165EA31C09F9}"/>
              </a:ext>
            </a:extLst>
          </p:cNvPr>
          <p:cNvSpPr txBox="1">
            <a:spLocks noChangeArrowheads="1"/>
          </p:cNvSpPr>
          <p:nvPr/>
        </p:nvSpPr>
        <p:spPr bwMode="auto">
          <a:xfrm>
            <a:off x="1028700" y="63246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Brian McLaren, </a:t>
            </a:r>
            <a:r>
              <a:rPr lang="en-US" altLang="en-US" i="1" dirty="0">
                <a:latin typeface="Calibri" panose="020F0502020204030204" pitchFamily="34" charset="0"/>
              </a:rPr>
              <a:t>A Generous Orthodoxy</a:t>
            </a:r>
            <a:r>
              <a:rPr lang="en-US" altLang="en-US" dirty="0">
                <a:latin typeface="Calibri" panose="020F0502020204030204" pitchFamily="34" charset="0"/>
              </a:rPr>
              <a:t>, 117-18.</a:t>
            </a:r>
          </a:p>
        </p:txBody>
      </p:sp>
      <p:pic>
        <p:nvPicPr>
          <p:cNvPr id="65541" name="Picture 2">
            <a:extLst>
              <a:ext uri="{FF2B5EF4-FFF2-40B4-BE49-F238E27FC236}">
                <a16:creationId xmlns:a16="http://schemas.microsoft.com/office/drawing/2014/main" id="{48EEB5F3-351E-4B1B-9906-4EF2BBAB8C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295401"/>
            <a:ext cx="2743200" cy="358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dirty="0">
                <a:solidFill>
                  <a:srgbClr val="00FFFF"/>
                </a:solidFill>
                <a:effectLst>
                  <a:outerShdw blurRad="38100" dist="38100" dir="2700000" algn="tl">
                    <a:srgbClr val="000000">
                      <a:alpha val="43137"/>
                    </a:srgbClr>
                  </a:outerShdw>
                </a:effectLst>
                <a:cs typeface="Calibri" panose="020F0502020204030204" pitchFamily="34" charset="0"/>
              </a:rPr>
              <a:t>Emergent Doctrine</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60686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AF76744-F8AF-4510-909B-2F6EFEFC627A}"/>
              </a:ext>
            </a:extLst>
          </p:cNvPr>
          <p:cNvSpPr>
            <a:spLocks noChangeArrowheads="1"/>
          </p:cNvSpPr>
          <p:nvPr/>
        </p:nvSpPr>
        <p:spPr bwMode="auto">
          <a:xfrm>
            <a:off x="152400" y="304800"/>
            <a:ext cx="5410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Don’t give me doctrine</a:t>
            </a:r>
            <a:r>
              <a:rPr lang="en-US" altLang="en-US" sz="3600" i="1" dirty="0">
                <a:latin typeface="Calibri" panose="020F0502020204030204" pitchFamily="34" charset="0"/>
              </a:rPr>
              <a:t>, </a:t>
            </a:r>
            <a:r>
              <a:rPr lang="en-US" altLang="en-US" sz="3600" i="1" dirty="0">
                <a:solidFill>
                  <a:srgbClr val="00FFFF"/>
                </a:solidFill>
                <a:latin typeface="Calibri" panose="020F0502020204030204" pitchFamily="34" charset="0"/>
              </a:rPr>
              <a:t>just give me Jesus</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really matters is Christ </a:t>
            </a:r>
            <a:r>
              <a:rPr lang="en-US" altLang="en-US" sz="3600" i="1" dirty="0">
                <a:solidFill>
                  <a:srgbClr val="00FFFF"/>
                </a:solidFill>
                <a:latin typeface="Calibri" panose="020F0502020204030204" pitchFamily="34" charset="0"/>
              </a:rPr>
              <a:t>not creed</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Devotion is important </a:t>
            </a:r>
            <a:r>
              <a:rPr lang="en-US" altLang="en-US" sz="3600" i="1" dirty="0">
                <a:solidFill>
                  <a:srgbClr val="00FFFF"/>
                </a:solidFill>
                <a:latin typeface="Calibri" panose="020F0502020204030204" pitchFamily="34" charset="0"/>
              </a:rPr>
              <a:t>and not doctrine</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counts is our behavior</a:t>
            </a:r>
            <a:r>
              <a:rPr lang="en-US" altLang="en-US" sz="3600" dirty="0">
                <a:latin typeface="Calibri" panose="020F0502020204030204" pitchFamily="34" charset="0"/>
              </a:rPr>
              <a:t>, </a:t>
            </a:r>
            <a:r>
              <a:rPr lang="en-US" altLang="en-US" sz="3600" i="1" dirty="0">
                <a:solidFill>
                  <a:srgbClr val="00FFFF"/>
                </a:solidFill>
                <a:latin typeface="Calibri" panose="020F0502020204030204" pitchFamily="34" charset="0"/>
              </a:rPr>
              <a:t>and not our beliefs</a:t>
            </a:r>
            <a:r>
              <a:rPr lang="en-US" altLang="en-US" sz="3600" dirty="0">
                <a:latin typeface="Calibri" panose="020F0502020204030204" pitchFamily="34" charset="0"/>
              </a:rPr>
              <a:t>.”</a:t>
            </a:r>
          </a:p>
        </p:txBody>
      </p:sp>
      <p:sp>
        <p:nvSpPr>
          <p:cNvPr id="66563" name="TextBox 4">
            <a:extLst>
              <a:ext uri="{FF2B5EF4-FFF2-40B4-BE49-F238E27FC236}">
                <a16:creationId xmlns:a16="http://schemas.microsoft.com/office/drawing/2014/main" id="{8A1645A6-963C-4ACF-9C65-F68C1D474CFE}"/>
              </a:ext>
            </a:extLst>
          </p:cNvPr>
          <p:cNvSpPr txBox="1">
            <a:spLocks noChangeArrowheads="1"/>
          </p:cNvSpPr>
          <p:nvPr/>
        </p:nvSpPr>
        <p:spPr bwMode="auto">
          <a:xfrm>
            <a:off x="5562600" y="4831140"/>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600" dirty="0">
                <a:effectLst>
                  <a:outerShdw blurRad="38100" dist="38100" dir="2700000" algn="tl">
                    <a:srgbClr val="000000">
                      <a:alpha val="43137"/>
                    </a:srgbClr>
                  </a:outerShdw>
                </a:effectLst>
                <a:latin typeface="Calibri" panose="020F0502020204030204" pitchFamily="34" charset="0"/>
              </a:rPr>
              <a:t>Most of these slogans were originally accumulated in Henry Holloman, “Prolegomena, Bibliology, and Theology (Part 1)” (unpublished class notes in TTH511 Theology I, Talbot Theological Seminary, Spring 1998), 9.</a:t>
            </a:r>
          </a:p>
        </p:txBody>
      </p:sp>
      <p:pic>
        <p:nvPicPr>
          <p:cNvPr id="66564" name="Picture 2" descr="https://encrypted-tbn1.gstatic.com/images?q=tbn:ANd9GcSWL1H0FoSAM8xASeMzacUtzmxMLtkaUgRNtleqHVEPG6zE9kw8">
            <a:extLst>
              <a:ext uri="{FF2B5EF4-FFF2-40B4-BE49-F238E27FC236}">
                <a16:creationId xmlns:a16="http://schemas.microsoft.com/office/drawing/2014/main" id="{A0549809-6177-4E1B-BF62-26A2A93656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590" y="533400"/>
            <a:ext cx="2665810" cy="414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93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2646B4F-A62E-4153-AB36-1DD4EBC97843}"/>
              </a:ext>
            </a:extLst>
          </p:cNvPr>
          <p:cNvSpPr>
            <a:spLocks noGrp="1" noChangeArrowheads="1"/>
          </p:cNvSpPr>
          <p:nvPr>
            <p:ph type="title"/>
          </p:nvPr>
        </p:nvSpPr>
        <p:spPr>
          <a:xfrm>
            <a:off x="1524000" y="228600"/>
            <a:ext cx="6096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kern="1200" dirty="0">
                <a:solidFill>
                  <a:schemeClr val="tx1"/>
                </a:solidFill>
                <a:ea typeface="+mn-ea"/>
                <a:cs typeface="Arial" panose="020B0604020202020204" pitchFamily="34" charset="0"/>
              </a:rPr>
              <a:t>Purpose Driven Life </a:t>
            </a:r>
            <a:r>
              <a:rPr lang="en-US" altLang="en-US" sz="2400" b="0" kern="1200" dirty="0">
                <a:solidFill>
                  <a:schemeClr val="tx1"/>
                </a:solidFill>
                <a:ea typeface="+mn-ea"/>
                <a:cs typeface="Arial" panose="020B0604020202020204" pitchFamily="34" charset="0"/>
              </a:rPr>
              <a:t>34, 124, 183</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0243" name="Rectangle 3">
            <a:extLst>
              <a:ext uri="{FF2B5EF4-FFF2-40B4-BE49-F238E27FC236}">
                <a16:creationId xmlns:a16="http://schemas.microsoft.com/office/drawing/2014/main" id="{8FBE03D3-DC99-4F18-A3ED-415953751ED9}"/>
              </a:ext>
            </a:extLst>
          </p:cNvPr>
          <p:cNvSpPr>
            <a:spLocks noGrp="1" noChangeArrowheads="1"/>
          </p:cNvSpPr>
          <p:nvPr>
            <p:ph type="body" idx="1"/>
          </p:nvPr>
        </p:nvSpPr>
        <p:spPr>
          <a:xfrm>
            <a:off x="2590800" y="1600200"/>
            <a:ext cx="6400800" cy="46482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“God won’t ask you about your religious background or </a:t>
            </a:r>
            <a:r>
              <a:rPr lang="en-US" sz="3200" b="1" u="sng" dirty="0">
                <a:solidFill>
                  <a:srgbClr val="FFFFCC"/>
                </a:solidFill>
              </a:rPr>
              <a:t>doctrinal views</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“Jesus said our</a:t>
            </a:r>
            <a:r>
              <a:rPr lang="en-US" sz="3200" i="1" dirty="0">
                <a:solidFill>
                  <a:srgbClr val="7F7F7F"/>
                </a:solidFill>
              </a:rPr>
              <a:t> </a:t>
            </a:r>
            <a:r>
              <a:rPr lang="en-US" sz="3200" i="1" dirty="0"/>
              <a:t>love for each other - </a:t>
            </a:r>
            <a:r>
              <a:rPr lang="en-US" sz="3200" b="1" i="1" u="sng" dirty="0">
                <a:solidFill>
                  <a:srgbClr val="FFFFCC"/>
                </a:solidFill>
              </a:rPr>
              <a:t>not our doctrinal beliefs</a:t>
            </a:r>
            <a:r>
              <a:rPr lang="en-US" sz="3200" dirty="0"/>
              <a:t> - is our greatest witness to the world.”</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“Today many assume that spiritual maturity is measured by the amount of biblical information and </a:t>
            </a:r>
            <a:r>
              <a:rPr lang="en-US" sz="3200" b="1" i="1" u="sng" dirty="0">
                <a:solidFill>
                  <a:srgbClr val="FFFFCC"/>
                </a:solidFill>
              </a:rPr>
              <a:t>doctrine you know</a:t>
            </a:r>
            <a:r>
              <a:rPr lang="en-US" sz="3200" dirty="0"/>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52600"/>
            <a:ext cx="2194067" cy="2286000"/>
          </a:xfrm>
          <a:prstGeom prst="rect">
            <a:avLst/>
          </a:prstGeom>
        </p:spPr>
      </p:pic>
    </p:spTree>
    <p:extLst>
      <p:ext uri="{BB962C8B-B14F-4D97-AF65-F5344CB8AC3E}">
        <p14:creationId xmlns:p14="http://schemas.microsoft.com/office/powerpoint/2010/main" val="3182073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83EFEF8F-433B-4113-A822-490F6E20CA4D}"/>
              </a:ext>
            </a:extLst>
          </p:cNvPr>
          <p:cNvSpPr>
            <a:spLocks noGrp="1" noChangeArrowheads="1"/>
          </p:cNvSpPr>
          <p:nvPr>
            <p:ph type="body" idx="1"/>
          </p:nvPr>
        </p:nvSpPr>
        <p:spPr>
          <a:xfrm>
            <a:off x="2590800" y="1600200"/>
            <a:ext cx="6407150" cy="44196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“The Bible is far </a:t>
            </a:r>
            <a:r>
              <a:rPr lang="en-US" sz="3200" b="1" i="1" u="sng" dirty="0">
                <a:solidFill>
                  <a:srgbClr val="FFFFCC"/>
                </a:solidFill>
              </a:rPr>
              <a:t>more than a doctrinal guidebook</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“The </a:t>
            </a:r>
            <a:r>
              <a:rPr lang="en-US" sz="3200" b="1" i="1" u="sng" dirty="0">
                <a:solidFill>
                  <a:srgbClr val="FFFFCC"/>
                </a:solidFill>
              </a:rPr>
              <a:t>last thing</a:t>
            </a:r>
            <a:r>
              <a:rPr lang="en-US" sz="3200" dirty="0"/>
              <a:t> many believers need today is to go to another </a:t>
            </a:r>
            <a:r>
              <a:rPr lang="en-US" sz="3200" b="1" i="1" u="sng" dirty="0">
                <a:solidFill>
                  <a:srgbClr val="FFFFCC"/>
                </a:solidFill>
              </a:rPr>
              <a:t>Bible study</a:t>
            </a:r>
            <a:r>
              <a:rPr lang="en-US" sz="3200" dirty="0"/>
              <a:t>. They already know far more than they are putting into practice.”</a:t>
            </a:r>
          </a:p>
          <a:p>
            <a:pPr marL="457200" indent="-457200" algn="just">
              <a:spcBef>
                <a:spcPts val="0"/>
              </a:spcBef>
              <a:spcAft>
                <a:spcPts val="600"/>
              </a:spcAft>
              <a:buClr>
                <a:srgbClr val="00FFFF"/>
              </a:buClr>
              <a:buFont typeface="Arial" panose="020B0604020202020204" pitchFamily="34" charset="0"/>
              <a:buChar char="•"/>
              <a:defRPr/>
            </a:pPr>
            <a:r>
              <a:rPr lang="en-US" sz="3200" dirty="0"/>
              <a:t>“My pastor has been in Daniel’s seventy weeks longer than Daniel was!”</a:t>
            </a:r>
          </a:p>
        </p:txBody>
      </p:sp>
      <p:sp>
        <p:nvSpPr>
          <p:cNvPr id="8" name="Rectangle 2">
            <a:extLst/>
          </p:cNvPr>
          <p:cNvSpPr>
            <a:spLocks noGrp="1" noChangeArrowheads="1"/>
          </p:cNvSpPr>
          <p:nvPr>
            <p:ph type="title"/>
          </p:nvPr>
        </p:nvSpPr>
        <p:spPr>
          <a:xfrm>
            <a:off x="952500" y="228600"/>
            <a:ext cx="7239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dirty="0">
                <a:solidFill>
                  <a:schemeClr val="tx1"/>
                </a:solidFill>
              </a:rPr>
              <a:t>Purpose Driven Life</a:t>
            </a:r>
            <a:r>
              <a:rPr lang="en-US" altLang="en-US" sz="2400" b="0" dirty="0">
                <a:solidFill>
                  <a:schemeClr val="tx1"/>
                </a:solidFill>
              </a:rPr>
              <a:t> 186, 231; </a:t>
            </a:r>
            <a:r>
              <a:rPr lang="en-US" altLang="en-US" sz="2400" b="0" i="1" dirty="0">
                <a:solidFill>
                  <a:schemeClr val="tx1"/>
                </a:solidFill>
              </a:rPr>
              <a:t>Purpose Driven Church</a:t>
            </a:r>
            <a:r>
              <a:rPr lang="en-US" altLang="en-US" sz="2400" b="0" dirty="0">
                <a:solidFill>
                  <a:schemeClr val="tx1"/>
                </a:solidFill>
              </a:rPr>
              <a:t> 300</a:t>
            </a:r>
            <a:endParaRPr lang="en-US" altLang="en-US" sz="4400" b="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39754"/>
            <a:ext cx="2194067" cy="2451246"/>
          </a:xfrm>
          <a:prstGeom prst="rect">
            <a:avLst/>
          </a:prstGeom>
        </p:spPr>
      </p:pic>
    </p:spTree>
    <p:extLst>
      <p:ext uri="{BB962C8B-B14F-4D97-AF65-F5344CB8AC3E}">
        <p14:creationId xmlns:p14="http://schemas.microsoft.com/office/powerpoint/2010/main" val="3901657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1413AC5-D81C-4E70-8804-8BFD0F788F22}"/>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Biblical Preaching</a:t>
            </a:r>
          </a:p>
        </p:txBody>
      </p:sp>
      <p:sp>
        <p:nvSpPr>
          <p:cNvPr id="33795" name="Rectangle 3">
            <a:extLst>
              <a:ext uri="{FF2B5EF4-FFF2-40B4-BE49-F238E27FC236}">
                <a16:creationId xmlns:a16="http://schemas.microsoft.com/office/drawing/2014/main" id="{AD4EF4A2-87D3-4F36-8671-180E1F5EF98A}"/>
              </a:ext>
            </a:extLst>
          </p:cNvPr>
          <p:cNvSpPr>
            <a:spLocks noGrp="1" noChangeArrowheads="1"/>
          </p:cNvSpPr>
          <p:nvPr>
            <p:ph type="body" idx="1"/>
          </p:nvPr>
        </p:nvSpPr>
        <p:spPr>
          <a:xfrm>
            <a:off x="76200" y="1143000"/>
            <a:ext cx="8991600" cy="22098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Biblical priority of preaching-Acts 2:42; 2 Tim 3:15–4:2; Matt 4:4; </a:t>
            </a:r>
            <a:r>
              <a:rPr lang="en-US" sz="3600" dirty="0" err="1">
                <a:effectLst>
                  <a:outerShdw blurRad="38100" dist="38100" dir="2700000" algn="tl">
                    <a:srgbClr val="000000">
                      <a:alpha val="43137"/>
                    </a:srgbClr>
                  </a:outerShdw>
                </a:effectLst>
              </a:rPr>
              <a:t>Neh</a:t>
            </a:r>
            <a:r>
              <a:rPr lang="en-US" sz="3600" dirty="0">
                <a:effectLst>
                  <a:outerShdw blurRad="38100" dist="38100" dir="2700000" algn="tl">
                    <a:srgbClr val="000000">
                      <a:alpha val="43137"/>
                    </a:srgbClr>
                  </a:outerShdw>
                </a:effectLst>
              </a:rPr>
              <a:t> 8; 2 Kgs 22</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New dark ages?</a:t>
            </a:r>
          </a:p>
        </p:txBody>
      </p:sp>
      <p:pic>
        <p:nvPicPr>
          <p:cNvPr id="69636" name="Picture 2" descr="https://encrypted-tbn1.gstatic.com/images?q=tbn:ANd9GcSWL1H0FoSAM8xASeMzacUtzmxMLtkaUgRNtleqHVEPG6zE9kw8">
            <a:extLst>
              <a:ext uri="{FF2B5EF4-FFF2-40B4-BE49-F238E27FC236}">
                <a16:creationId xmlns:a16="http://schemas.microsoft.com/office/drawing/2014/main" id="{0E6C0A33-D6C8-403E-AC69-68DE725458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3200400"/>
            <a:ext cx="21002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67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F42C25B-0822-4A3C-9B99-327F393B7501}"/>
              </a:ext>
            </a:extLst>
          </p:cNvPr>
          <p:cNvSpPr>
            <a:spLocks noGrp="1" noChangeArrowheads="1"/>
          </p:cNvSpPr>
          <p:nvPr>
            <p:ph type="title"/>
          </p:nvPr>
        </p:nvSpPr>
        <p:spPr>
          <a:xfrm>
            <a:off x="1524000" y="228600"/>
            <a:ext cx="6096000" cy="8382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D3386CB3-3CBE-4FEE-9724-BB66A7580001}"/>
              </a:ext>
            </a:extLst>
          </p:cNvPr>
          <p:cNvSpPr>
            <a:spLocks noGrp="1" noChangeArrowheads="1"/>
          </p:cNvSpPr>
          <p:nvPr>
            <p:ph type="body" idx="1"/>
          </p:nvPr>
        </p:nvSpPr>
        <p:spPr>
          <a:xfrm>
            <a:off x="2057400" y="1143000"/>
            <a:ext cx="6858000" cy="4572000"/>
          </a:xfrm>
        </p:spPr>
        <p:txBody>
          <a:bodyPr/>
          <a:lstStyle/>
          <a:p>
            <a:pPr marL="0" indent="0" algn="just" eaLnBrk="1" hangingPunct="1">
              <a:buNone/>
              <a:defRPr/>
            </a:pPr>
            <a:r>
              <a:rPr lang="en-US" sz="3200" b="1"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By my count, there are twenty-seven explicit commands given in the body of this letter. In 27 words Paul tells pastors what to focus on. You have to be blind to miss the thrust of Paul's instructions here, because </a:t>
            </a:r>
            <a:r>
              <a:rPr lang="en-US" sz="3200" i="1" dirty="0">
                <a:effectLst>
                  <a:outerShdw blurRad="38100" dist="38100" dir="2700000" algn="tl">
                    <a:srgbClr val="000000">
                      <a:alpha val="43137"/>
                    </a:srgbClr>
                  </a:outerShdw>
                </a:effectLst>
              </a:rPr>
              <a:t>eighteen</a:t>
            </a:r>
            <a:r>
              <a:rPr lang="en-US" sz="3200" dirty="0">
                <a:effectLst>
                  <a:outerShdw blurRad="38100" dist="38100" dir="2700000" algn="tl">
                    <a:srgbClr val="000000">
                      <a:alpha val="43137"/>
                    </a:srgbClr>
                  </a:outerShdw>
                </a:effectLst>
              </a:rPr>
              <a:t> of those commands--fully </a:t>
            </a:r>
            <a:r>
              <a:rPr lang="en-US" sz="3200" i="1" dirty="0">
                <a:effectLst>
                  <a:outerShdw blurRad="38100" dist="38100" dir="2700000" algn="tl">
                    <a:srgbClr val="000000">
                      <a:alpha val="43137"/>
                    </a:srgbClr>
                  </a:outerShdw>
                </a:effectLst>
              </a:rPr>
              <a:t>two-thirds</a:t>
            </a:r>
            <a:r>
              <a:rPr lang="en-US" sz="3200" dirty="0">
                <a:effectLst>
                  <a:outerShdw blurRad="38100" dist="38100" dir="2700000" algn="tl">
                    <a:srgbClr val="000000">
                      <a:alpha val="43137"/>
                    </a:srgbClr>
                  </a:outerShdw>
                </a:effectLst>
              </a:rPr>
              <a:t>--have to do with the ministry of the </a:t>
            </a:r>
            <a:r>
              <a:rPr lang="en-US" sz="3200" i="1" dirty="0">
                <a:effectLst>
                  <a:outerShdw blurRad="38100" dist="38100" dir="2700000" algn="tl">
                    <a:srgbClr val="000000">
                      <a:alpha val="43137"/>
                    </a:srgbClr>
                  </a:outerShdw>
                </a:effectLst>
              </a:rPr>
              <a:t>Word</a:t>
            </a:r>
            <a:r>
              <a:rPr lang="en-US" sz="3200"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70660" name="TextBox 4">
            <a:extLst>
              <a:ext uri="{FF2B5EF4-FFF2-40B4-BE49-F238E27FC236}">
                <a16:creationId xmlns:a16="http://schemas.microsoft.com/office/drawing/2014/main" id="{C8B61173-8E91-46EE-9648-6FAB5E65FED5}"/>
              </a:ext>
            </a:extLst>
          </p:cNvPr>
          <p:cNvSpPr txBox="1">
            <a:spLocks noChangeArrowheads="1"/>
          </p:cNvSpPr>
          <p:nvPr/>
        </p:nvSpPr>
        <p:spPr bwMode="auto">
          <a:xfrm>
            <a:off x="457200" y="60198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latin typeface="Calibri" panose="020F0502020204030204" pitchFamily="34" charset="0"/>
              </a:rPr>
              <a:t>Daniel Wallace, “Crisis of the Word: A Message to Pastors or Would-be Pastors,” </a:t>
            </a:r>
            <a:r>
              <a:rPr lang="en-US" altLang="en-US" sz="2000" i="1" dirty="0">
                <a:latin typeface="Calibri" panose="020F0502020204030204" pitchFamily="34" charset="0"/>
              </a:rPr>
              <a:t>Conservative Theological Journal</a:t>
            </a:r>
            <a:r>
              <a:rPr lang="en-US" altLang="en-US" sz="2000" dirty="0">
                <a:latin typeface="Calibri" panose="020F0502020204030204" pitchFamily="34" charset="0"/>
              </a:rPr>
              <a:t> 1, no. 2 (August 1997): 108.</a:t>
            </a:r>
          </a:p>
        </p:txBody>
      </p:sp>
      <p:pic>
        <p:nvPicPr>
          <p:cNvPr id="70661" name="Picture 2">
            <a:extLst>
              <a:ext uri="{FF2B5EF4-FFF2-40B4-BE49-F238E27FC236}">
                <a16:creationId xmlns:a16="http://schemas.microsoft.com/office/drawing/2014/main" id="{70A2006E-091F-4CB1-A59D-E949DCAE0F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807" y="1371600"/>
            <a:ext cx="1721193"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6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4268F1-722C-4CD4-A0E6-460C73FF7494}"/>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7651" name="Rectangle 3">
            <a:extLst>
              <a:ext uri="{FF2B5EF4-FFF2-40B4-BE49-F238E27FC236}">
                <a16:creationId xmlns:a16="http://schemas.microsoft.com/office/drawing/2014/main" id="{DAC206D1-5E78-45B6-8931-E4FE5FEF588E}"/>
              </a:ext>
            </a:extLst>
          </p:cNvPr>
          <p:cNvSpPr>
            <a:spLocks noGrp="1" noChangeArrowheads="1"/>
          </p:cNvSpPr>
          <p:nvPr>
            <p:ph type="body" idx="1"/>
          </p:nvPr>
        </p:nvSpPr>
        <p:spPr>
          <a:xfrm>
            <a:off x="2209800" y="1143000"/>
            <a:ext cx="6705600" cy="4343400"/>
          </a:xfrm>
        </p:spPr>
        <p:txBody>
          <a:bodyPr/>
          <a:lstStyle/>
          <a:p>
            <a:pPr marL="0" indent="0" algn="just" eaLnBrk="1" hangingPunct="1">
              <a:buFont typeface="Wingdings" panose="05000000000000000000" pitchFamily="2" charset="2"/>
              <a:buNone/>
              <a:defRPr/>
            </a:pPr>
            <a:r>
              <a:rPr lang="en-US" sz="3400" dirty="0">
                <a:effectLst>
                  <a:outerShdw blurRad="38100" dist="38100" dir="2700000" algn="tl">
                    <a:srgbClr val="000000">
                      <a:alpha val="43137"/>
                    </a:srgbClr>
                  </a:outerShdw>
                </a:effectLst>
              </a:rPr>
              <a:t>“Post-moderns prefer to encounter Christ by using all their senses. That’s part of the appeal of classical liturgical or contemplative worship: the incense and candles, making the sign of the cross, the taste and smell of the bread and wine, touching icons and being anointed with oil.” </a:t>
            </a:r>
          </a:p>
        </p:txBody>
      </p:sp>
      <p:sp>
        <p:nvSpPr>
          <p:cNvPr id="56324" name="Text Box 4">
            <a:extLst>
              <a:ext uri="{FF2B5EF4-FFF2-40B4-BE49-F238E27FC236}">
                <a16:creationId xmlns:a16="http://schemas.microsoft.com/office/drawing/2014/main" id="{866A63A9-24DC-4ECD-8D3D-C1FCF452AAFD}"/>
              </a:ext>
            </a:extLst>
          </p:cNvPr>
          <p:cNvSpPr txBox="1">
            <a:spLocks noChangeArrowheads="1"/>
          </p:cNvSpPr>
          <p:nvPr/>
        </p:nvSpPr>
        <p:spPr bwMode="auto">
          <a:xfrm>
            <a:off x="152400" y="3600271"/>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Julie B. </a:t>
            </a:r>
            <a:r>
              <a:rPr lang="en-US" altLang="en-US" dirty="0" err="1">
                <a:latin typeface="Calibri" panose="020F0502020204030204" pitchFamily="34" charset="0"/>
              </a:rPr>
              <a:t>Sevig</a:t>
            </a:r>
            <a:r>
              <a:rPr lang="en-US" altLang="en-US" dirty="0">
                <a:latin typeface="Calibri" panose="020F0502020204030204" pitchFamily="34" charset="0"/>
              </a:rPr>
              <a:t>, </a:t>
            </a:r>
            <a:r>
              <a:rPr lang="en-US" altLang="en-US" i="1" dirty="0">
                <a:latin typeface="Calibri" panose="020F0502020204030204" pitchFamily="34" charset="0"/>
              </a:rPr>
              <a:t>The Lutheran</a:t>
            </a:r>
            <a:r>
              <a:rPr lang="en-US" altLang="en-US" dirty="0">
                <a:latin typeface="Calibri" panose="020F0502020204030204" pitchFamily="34" charset="0"/>
              </a:rPr>
              <a:t>, 9/2001.</a:t>
            </a:r>
          </a:p>
        </p:txBody>
      </p:sp>
      <p:pic>
        <p:nvPicPr>
          <p:cNvPr id="2" name="Picture 1"/>
          <p:cNvPicPr>
            <a:picLocks noChangeAspect="1"/>
          </p:cNvPicPr>
          <p:nvPr/>
        </p:nvPicPr>
        <p:blipFill>
          <a:blip r:embed="rId2"/>
          <a:stretch>
            <a:fillRect/>
          </a:stretch>
        </p:blipFill>
        <p:spPr>
          <a:xfrm>
            <a:off x="400050" y="1371600"/>
            <a:ext cx="1428750" cy="2190750"/>
          </a:xfrm>
          <a:prstGeom prst="rect">
            <a:avLst/>
          </a:prstGeom>
        </p:spPr>
      </p:pic>
    </p:spTree>
    <p:extLst>
      <p:ext uri="{BB962C8B-B14F-4D97-AF65-F5344CB8AC3E}">
        <p14:creationId xmlns:p14="http://schemas.microsoft.com/office/powerpoint/2010/main" val="1542608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C2A39B08-C65F-4229-9777-CBEF505496E2}"/>
              </a:ext>
            </a:extLst>
          </p:cNvPr>
          <p:cNvSpPr>
            <a:spLocks noGrp="1" noChangeArrowheads="1"/>
          </p:cNvSpPr>
          <p:nvPr>
            <p:ph type="body" idx="1"/>
          </p:nvPr>
        </p:nvSpPr>
        <p:spPr>
          <a:xfrm>
            <a:off x="2971800" y="1143000"/>
            <a:ext cx="6096000" cy="4114800"/>
          </a:xfrm>
        </p:spPr>
        <p:txBody>
          <a:bodyPr/>
          <a:lstStyle/>
          <a:p>
            <a:pPr marL="0" indent="0" algn="just" eaLnBrk="1" hangingPunct="1">
              <a:buNone/>
              <a:defRPr/>
            </a:pPr>
            <a:r>
              <a:rPr lang="en-US" sz="3600" dirty="0">
                <a:effectLst>
                  <a:outerShdw blurRad="38100" dist="38100" dir="2700000" algn="tl">
                    <a:srgbClr val="000000">
                      <a:alpha val="43137"/>
                    </a:srgbClr>
                  </a:outerShdw>
                </a:effectLst>
              </a:rPr>
              <a:t>“multisensory and interactive …Through various experimental elements as well as through the space itself, we can actually preach. Art preaches. Scripture preaches. Music preaches. Even silence preaches.” </a:t>
            </a:r>
          </a:p>
        </p:txBody>
      </p:sp>
      <p:sp>
        <p:nvSpPr>
          <p:cNvPr id="57348" name="Text Box 4">
            <a:extLst>
              <a:ext uri="{FF2B5EF4-FFF2-40B4-BE49-F238E27FC236}">
                <a16:creationId xmlns:a16="http://schemas.microsoft.com/office/drawing/2014/main" id="{10202156-850B-45FA-930A-3E53A4892CBF}"/>
              </a:ext>
            </a:extLst>
          </p:cNvPr>
          <p:cNvSpPr txBox="1">
            <a:spLocks noChangeArrowheads="1"/>
          </p:cNvSpPr>
          <p:nvPr/>
        </p:nvSpPr>
        <p:spPr bwMode="auto">
          <a:xfrm>
            <a:off x="533400" y="4572000"/>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186</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71600"/>
            <a:ext cx="2667000" cy="3184842"/>
          </a:xfrm>
          <a:prstGeom prst="rect">
            <a:avLst/>
          </a:prstGeom>
        </p:spPr>
      </p:pic>
      <p:sp>
        <p:nvSpPr>
          <p:cNvPr id="9"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4074740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BE55062-9A43-49C3-B396-F4EB7D7D375A}"/>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8675" name="Rectangle 3">
            <a:extLst>
              <a:ext uri="{FF2B5EF4-FFF2-40B4-BE49-F238E27FC236}">
                <a16:creationId xmlns:a16="http://schemas.microsoft.com/office/drawing/2014/main" id="{E31FEC4D-8332-4716-9E8F-BA665CED58D5}"/>
              </a:ext>
            </a:extLst>
          </p:cNvPr>
          <p:cNvSpPr>
            <a:spLocks noGrp="1" noChangeArrowheads="1"/>
          </p:cNvSpPr>
          <p:nvPr>
            <p:ph type="body" idx="1"/>
          </p:nvPr>
        </p:nvSpPr>
        <p:spPr>
          <a:xfrm>
            <a:off x="3200400" y="1143000"/>
            <a:ext cx="5715000" cy="4038600"/>
          </a:xfrm>
        </p:spPr>
        <p:txBody>
          <a:bodyPr/>
          <a:lstStyle/>
          <a:p>
            <a:pPr marL="0" indent="0" algn="just" eaLnBrk="1" hangingPunct="1">
              <a:buFont typeface="Wingdings" panose="05000000000000000000" pitchFamily="2" charset="2"/>
              <a:buNone/>
              <a:defRPr/>
            </a:pPr>
            <a:r>
              <a:rPr lang="en-US" sz="3600" dirty="0"/>
              <a:t> “If </a:t>
            </a:r>
            <a:r>
              <a:rPr lang="en-US" sz="3600" dirty="0" err="1"/>
              <a:t>Charismatics</a:t>
            </a:r>
            <a:r>
              <a:rPr lang="en-US" sz="3600" dirty="0"/>
              <a:t> gave me my high school diploma in the ways of the Spirit, it was from </a:t>
            </a:r>
            <a:r>
              <a:rPr lang="en-US" sz="3600" b="1" i="1" u="sng" dirty="0">
                <a:solidFill>
                  <a:srgbClr val="FFFFCC"/>
                </a:solidFill>
              </a:rPr>
              <a:t>Catholic contemplatives</a:t>
            </a:r>
            <a:r>
              <a:rPr lang="en-US" sz="3600" dirty="0"/>
              <a:t> that I entered an undergraduate degree in the liberal arts of the Spirit.”</a:t>
            </a:r>
          </a:p>
        </p:txBody>
      </p:sp>
      <p:sp>
        <p:nvSpPr>
          <p:cNvPr id="58372" name="Text Box 4">
            <a:extLst>
              <a:ext uri="{FF2B5EF4-FFF2-40B4-BE49-F238E27FC236}">
                <a16:creationId xmlns:a16="http://schemas.microsoft.com/office/drawing/2014/main" id="{2B4D4BF3-F1FB-40B1-B31A-748B5BD3C7F4}"/>
              </a:ext>
            </a:extLst>
          </p:cNvPr>
          <p:cNvSpPr txBox="1">
            <a:spLocks noChangeArrowheads="1"/>
          </p:cNvSpPr>
          <p:nvPr/>
        </p:nvSpPr>
        <p:spPr bwMode="auto">
          <a:xfrm>
            <a:off x="57150" y="4419600"/>
            <a:ext cx="3143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ts val="0"/>
              </a:spcBef>
            </a:pPr>
            <a:r>
              <a:rPr lang="en-US" altLang="en-US" sz="2000" dirty="0">
                <a:latin typeface="Calibri" panose="020F0502020204030204" pitchFamily="34" charset="0"/>
              </a:rPr>
              <a:t>Brian McLaren</a:t>
            </a:r>
          </a:p>
          <a:p>
            <a:pPr algn="ctr" eaLnBrk="1" hangingPunct="1">
              <a:spcBef>
                <a:spcPts val="0"/>
              </a:spcBef>
            </a:pPr>
            <a:r>
              <a:rPr lang="en-US" altLang="en-US" sz="2000" dirty="0">
                <a:latin typeface="Calibri" panose="020F0502020204030204" pitchFamily="34" charset="0"/>
              </a:rPr>
              <a:t> </a:t>
            </a:r>
            <a:r>
              <a:rPr lang="en-US" altLang="en-US" sz="2000" i="1" dirty="0">
                <a:latin typeface="Calibri" panose="020F0502020204030204" pitchFamily="34" charset="0"/>
              </a:rPr>
              <a:t>A Generous Orthodoxy</a:t>
            </a:r>
            <a:r>
              <a:rPr lang="en-US" altLang="en-US" sz="2000" dirty="0">
                <a:latin typeface="Calibri" panose="020F0502020204030204" pitchFamily="34" charset="0"/>
              </a:rPr>
              <a:t>, 175.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47250"/>
            <a:ext cx="2971800" cy="3072350"/>
          </a:xfrm>
          <a:prstGeom prst="rect">
            <a:avLst/>
          </a:prstGeom>
        </p:spPr>
      </p:pic>
    </p:spTree>
    <p:extLst>
      <p:ext uri="{BB962C8B-B14F-4D97-AF65-F5344CB8AC3E}">
        <p14:creationId xmlns:p14="http://schemas.microsoft.com/office/powerpoint/2010/main" val="2906675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F4886992-C503-4883-8BB9-BD95CE1294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3294" y="1143000"/>
            <a:ext cx="46974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6">
            <a:extLst>
              <a:ext uri="{FF2B5EF4-FFF2-40B4-BE49-F238E27FC236}">
                <a16:creationId xmlns:a16="http://schemas.microsoft.com/office/drawing/2014/main" id="{7C193E30-6DDE-4BB0-B36D-6373D3874ECA}"/>
              </a:ext>
            </a:extLst>
          </p:cNvPr>
          <p:cNvSpPr>
            <a:spLocks noGrp="1"/>
          </p:cNvSpPr>
          <p:nvPr>
            <p:ph type="ctrTitle" sz="quarter" idx="4294967295"/>
          </p:nvPr>
        </p:nvSpPr>
        <p:spPr>
          <a:xfrm>
            <a:off x="2552700" y="228600"/>
            <a:ext cx="4038600" cy="762000"/>
          </a:xfrm>
        </p:spPr>
        <p:txBody>
          <a:bodyPr/>
          <a:lstStyle/>
          <a:p>
            <a:pPr algn="l"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Francis Beckwith</a:t>
            </a:r>
          </a:p>
        </p:txBody>
      </p:sp>
    </p:spTree>
    <p:extLst>
      <p:ext uri="{BB962C8B-B14F-4D97-AF65-F5344CB8AC3E}">
        <p14:creationId xmlns:p14="http://schemas.microsoft.com/office/powerpoint/2010/main" val="3647560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88067" name="Rectangle 3">
            <a:extLst>
              <a:ext uri="{FF2B5EF4-FFF2-40B4-BE49-F238E27FC236}">
                <a16:creationId xmlns:a16="http://schemas.microsoft.com/office/drawing/2014/main" id="{5243DBF7-5D0B-4CFB-9387-A163DA576649}"/>
              </a:ext>
            </a:extLst>
          </p:cNvPr>
          <p:cNvSpPr>
            <a:spLocks noGrp="1" noChangeArrowheads="1"/>
          </p:cNvSpPr>
          <p:nvPr>
            <p:ph type="body" idx="1"/>
          </p:nvPr>
        </p:nvSpPr>
        <p:spPr>
          <a:xfrm>
            <a:off x="762000" y="127730"/>
            <a:ext cx="7620000" cy="3682270"/>
          </a:xfrm>
        </p:spPr>
        <p:txBody>
          <a:bodyPr/>
          <a:lstStyle/>
          <a:p>
            <a:pPr marL="0" indent="0" algn="ctr" eaLnBrk="1" hangingPunct="1">
              <a:buNone/>
              <a:defRPr/>
            </a:pPr>
            <a:r>
              <a:rPr lang="en-US" sz="54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Acts 20:29</a:t>
            </a:r>
          </a:p>
          <a:p>
            <a:pPr marL="0" indent="0" algn="just" eaLnBrk="1" hangingPunct="1">
              <a:buNone/>
              <a:defRPr/>
            </a:pPr>
            <a:r>
              <a:rPr lang="en-US" sz="4400" dirty="0">
                <a:effectLst>
                  <a:outerShdw blurRad="38100" dist="38100" dir="2700000" algn="tl">
                    <a:srgbClr val="000000">
                      <a:alpha val="43137"/>
                    </a:srgbClr>
                  </a:outerShdw>
                </a:effectLst>
              </a:rPr>
              <a:t>“For I know this, that </a:t>
            </a:r>
            <a:r>
              <a:rPr lang="en-US" sz="4400" b="1" i="1" u="sng" dirty="0">
                <a:solidFill>
                  <a:srgbClr val="FFFFCC"/>
                </a:solidFill>
                <a:effectLst>
                  <a:outerShdw blurRad="38100" dist="38100" dir="2700000" algn="tl">
                    <a:srgbClr val="000000">
                      <a:alpha val="43137"/>
                    </a:srgbClr>
                  </a:outerShdw>
                </a:effectLst>
              </a:rPr>
              <a:t>after my departure</a:t>
            </a:r>
            <a:r>
              <a:rPr lang="en-US" sz="4400" dirty="0">
                <a:effectLst>
                  <a:outerShdw blurRad="38100" dist="38100" dir="2700000" algn="tl">
                    <a:srgbClr val="000000">
                      <a:alpha val="43137"/>
                    </a:srgbClr>
                  </a:outerShdw>
                </a:effectLst>
              </a:rPr>
              <a:t> savage wolves will come in among you, not sparing the flock.” (Italics added). </a:t>
            </a:r>
          </a:p>
        </p:txBody>
      </p:sp>
    </p:spTree>
    <p:extLst>
      <p:ext uri="{BB962C8B-B14F-4D97-AF65-F5344CB8AC3E}">
        <p14:creationId xmlns:p14="http://schemas.microsoft.com/office/powerpoint/2010/main" val="3150262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6723D8F0-BA40-4755-8B77-07FD8FA341C1}"/>
              </a:ext>
            </a:extLst>
          </p:cNvPr>
          <p:cNvSpPr>
            <a:spLocks noGrp="1" noChangeArrowheads="1"/>
          </p:cNvSpPr>
          <p:nvPr>
            <p:ph type="body" idx="1"/>
          </p:nvPr>
        </p:nvSpPr>
        <p:spPr>
          <a:xfrm>
            <a:off x="152400" y="1143000"/>
            <a:ext cx="8839200" cy="47244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Why not go back to the very beginning?</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Where in Scripture are we told that it is essential to embrace ancient liturgical and contemplative practices?</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Matt 6:7</a:t>
            </a:r>
          </a:p>
          <a:p>
            <a:pPr eaLnBrk="1" hangingPunct="1">
              <a:buFont typeface="Wingdings" panose="05000000000000000000" pitchFamily="2" charset="2"/>
              <a:buNone/>
              <a:defRPr/>
            </a:pPr>
            <a:endParaRPr lang="en-US" dirty="0"/>
          </a:p>
        </p:txBody>
      </p:sp>
      <p:pic>
        <p:nvPicPr>
          <p:cNvPr id="61444" name="Picture 2" descr="https://encrypted-tbn3.gstatic.com/images?q=tbn:ANd9GcQ7yeGfAG7xXZ980hceSJmFMV3b0RC8V6CnZ9aRpOpYnuEJpuD0">
            <a:extLst>
              <a:ext uri="{FF2B5EF4-FFF2-40B4-BE49-F238E27FC236}">
                <a16:creationId xmlns:a16="http://schemas.microsoft.com/office/drawing/2014/main" id="{A52C871D-299C-4C5D-8940-4D875BA7A4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4191000"/>
            <a:ext cx="190341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2359643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1639262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SESSION</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4729</TotalTime>
  <Words>2260</Words>
  <Application>Microsoft Office PowerPoint</Application>
  <PresentationFormat>On-screen Show (4:3)</PresentationFormat>
  <Paragraphs>309</Paragraphs>
  <Slides>58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Calibri</vt:lpstr>
      <vt:lpstr>Times New Roman</vt:lpstr>
      <vt:lpstr>Wingdings</vt:lpstr>
      <vt:lpstr>Generic</vt:lpstr>
      <vt:lpstr>The Protestant Reformation: The Good, The Bad, and The Ugly Session 4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III. The Dark Ages (or the Middle Ages)</vt:lpstr>
      <vt:lpstr>III. The Dark Ages (or the Middle Ages)</vt:lpstr>
      <vt:lpstr>III. The Dark Ages (or the Middle Ages)</vt:lpstr>
      <vt:lpstr>PowerPoint Presentation</vt:lpstr>
      <vt:lpstr>PowerPoint Presentation</vt:lpstr>
      <vt:lpstr>Pseudo Ephraem (4th-6th century A.D.)</vt:lpstr>
      <vt:lpstr>III. The Dark Ages (or the Middle Ages)</vt:lpstr>
      <vt:lpstr>III. The Dark Ages (or the Middle Ages)</vt:lpstr>
      <vt:lpstr>III. The Dark Ages (or the Middle 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The Dark Ages (or the Middle Ages)</vt:lpstr>
      <vt:lpstr>PowerPoint Presentation</vt:lpstr>
      <vt:lpstr>PowerPoint Presentation</vt:lpstr>
      <vt:lpstr>PowerPoint Presentation</vt:lpstr>
      <vt:lpstr>III. The Dark Ages (or the Middle Ages)</vt:lpstr>
      <vt:lpstr>PowerPoint Presentation</vt:lpstr>
      <vt:lpstr>Emergent Preaching</vt:lpstr>
      <vt:lpstr>PowerPoint Presentation</vt:lpstr>
      <vt:lpstr>PowerPoint Presentation</vt:lpstr>
      <vt:lpstr>PowerPoint Presentation</vt:lpstr>
      <vt:lpstr>PowerPoint Presentation</vt:lpstr>
      <vt:lpstr>Rick Warren Purpose Driven Life 34, 124, 183</vt:lpstr>
      <vt:lpstr>Rick Warren Purpose Driven Life 186, 231; Purpose Driven Church 300</vt:lpstr>
      <vt:lpstr>Biblical Preaching</vt:lpstr>
      <vt:lpstr>Emphasis of 2 Timothy</vt:lpstr>
      <vt:lpstr>Emergent Worship</vt:lpstr>
      <vt:lpstr>Emergent Worship</vt:lpstr>
      <vt:lpstr>Emergent Worship</vt:lpstr>
      <vt:lpstr>Francis Beckwith</vt:lpstr>
      <vt:lpstr>PowerPoint Presentation</vt:lpstr>
      <vt:lpstr>Emergent Worship</vt:lpstr>
      <vt:lpstr>CONCLUSION</vt:lpstr>
      <vt:lpstr>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441</cp:revision>
  <cp:lastPrinted>2017-06-29T16:11:28Z</cp:lastPrinted>
  <dcterms:created xsi:type="dcterms:W3CDTF">1601-01-01T00:00:00Z</dcterms:created>
  <dcterms:modified xsi:type="dcterms:W3CDTF">2017-07-01T23:07:39Z</dcterms:modified>
</cp:coreProperties>
</file>