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9"/>
  </p:notesMasterIdLst>
  <p:handoutMasterIdLst>
    <p:handoutMasterId r:id="rId80"/>
  </p:handoutMasterIdLst>
  <p:sldIdLst>
    <p:sldId id="2408" r:id="rId2"/>
    <p:sldId id="2409" r:id="rId3"/>
    <p:sldId id="2448" r:id="rId4"/>
    <p:sldId id="2449" r:id="rId5"/>
    <p:sldId id="3025" r:id="rId6"/>
    <p:sldId id="3026" r:id="rId7"/>
    <p:sldId id="2563" r:id="rId8"/>
    <p:sldId id="3331" r:id="rId9"/>
    <p:sldId id="3272" r:id="rId10"/>
    <p:sldId id="3260" r:id="rId11"/>
    <p:sldId id="3261" r:id="rId12"/>
    <p:sldId id="2391" r:id="rId13"/>
    <p:sldId id="3262" r:id="rId14"/>
    <p:sldId id="3263" r:id="rId15"/>
    <p:sldId id="3265" r:id="rId16"/>
    <p:sldId id="3060" r:id="rId17"/>
    <p:sldId id="3328" r:id="rId18"/>
    <p:sldId id="3273" r:id="rId19"/>
    <p:sldId id="3311" r:id="rId20"/>
    <p:sldId id="3309" r:id="rId21"/>
    <p:sldId id="3332" r:id="rId22"/>
    <p:sldId id="3274" r:id="rId23"/>
    <p:sldId id="3275" r:id="rId24"/>
    <p:sldId id="3314" r:id="rId25"/>
    <p:sldId id="3315" r:id="rId26"/>
    <p:sldId id="3313" r:id="rId27"/>
    <p:sldId id="3312" r:id="rId28"/>
    <p:sldId id="3266" r:id="rId29"/>
    <p:sldId id="3276" r:id="rId30"/>
    <p:sldId id="3333" r:id="rId31"/>
    <p:sldId id="3280" r:id="rId32"/>
    <p:sldId id="3316" r:id="rId33"/>
    <p:sldId id="3334" r:id="rId34"/>
    <p:sldId id="3281" r:id="rId35"/>
    <p:sldId id="3335" r:id="rId36"/>
    <p:sldId id="3336" r:id="rId37"/>
    <p:sldId id="3282" r:id="rId38"/>
    <p:sldId id="3344" r:id="rId39"/>
    <p:sldId id="3283" r:id="rId40"/>
    <p:sldId id="3284" r:id="rId41"/>
    <p:sldId id="3319" r:id="rId42"/>
    <p:sldId id="3285" r:id="rId43"/>
    <p:sldId id="3337" r:id="rId44"/>
    <p:sldId id="3286" r:id="rId45"/>
    <p:sldId id="3320" r:id="rId46"/>
    <p:sldId id="3321" r:id="rId47"/>
    <p:sldId id="3287" r:id="rId48"/>
    <p:sldId id="3338" r:id="rId49"/>
    <p:sldId id="3289" r:id="rId50"/>
    <p:sldId id="3290" r:id="rId51"/>
    <p:sldId id="3322" r:id="rId52"/>
    <p:sldId id="3291" r:id="rId53"/>
    <p:sldId id="3292" r:id="rId54"/>
    <p:sldId id="3293" r:id="rId55"/>
    <p:sldId id="3294" r:id="rId56"/>
    <p:sldId id="3295" r:id="rId57"/>
    <p:sldId id="3339" r:id="rId58"/>
    <p:sldId id="3324" r:id="rId59"/>
    <p:sldId id="3329" r:id="rId60"/>
    <p:sldId id="3325" r:id="rId61"/>
    <p:sldId id="3267" r:id="rId62"/>
    <p:sldId id="3296" r:id="rId63"/>
    <p:sldId id="3340" r:id="rId64"/>
    <p:sldId id="3300" r:id="rId65"/>
    <p:sldId id="3341" r:id="rId66"/>
    <p:sldId id="3301" r:id="rId67"/>
    <p:sldId id="3302" r:id="rId68"/>
    <p:sldId id="3303" r:id="rId69"/>
    <p:sldId id="3342" r:id="rId70"/>
    <p:sldId id="3343" r:id="rId71"/>
    <p:sldId id="3304" r:id="rId72"/>
    <p:sldId id="3327" r:id="rId73"/>
    <p:sldId id="3330" r:id="rId74"/>
    <p:sldId id="3268" r:id="rId75"/>
    <p:sldId id="3305" r:id="rId76"/>
    <p:sldId id="2902" r:id="rId77"/>
    <p:sldId id="3269" r:id="rId7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1654" autoAdjust="0"/>
  </p:normalViewPr>
  <p:slideViewPr>
    <p:cSldViewPr>
      <p:cViewPr varScale="1">
        <p:scale>
          <a:sx n="111" d="100"/>
          <a:sy n="111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7/1/2017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7/1/2017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6684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6996723"/>
              </p:ext>
            </p:extLst>
          </p:nvPr>
        </p:nvGraphicFramePr>
        <p:xfrm>
          <a:off x="76200" y="371039"/>
          <a:ext cx="8991600" cy="6115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CHRONOLOGICAL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Nebuchadnezzar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Belshazzar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year of Belshazzar</a:t>
                      </a:r>
                      <a:endParaRPr kumimoji="0" lang="en-US" alt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Darius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Cyrus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0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98399"/>
              </p:ext>
            </p:extLst>
          </p:nvPr>
        </p:nvGraphicFramePr>
        <p:xfrm>
          <a:off x="190500" y="407988"/>
          <a:ext cx="8763000" cy="6040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200" u="none" strike="noStrike" cap="none" normalizeH="0" baseline="300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kumimoji="0" lang="en-US" sz="22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2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8686800" cy="47244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en-US" sz="4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Matthew 24:15</a:t>
            </a:r>
            <a:endParaRPr lang="en-US" sz="40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/>
              <a:t>Therefore when you see the </a:t>
            </a:r>
            <a:r>
              <a:rPr lang="en-US" sz="3600" cap="small" dirty="0">
                <a:effectLst/>
              </a:rPr>
              <a:t>abomination of desolation</a:t>
            </a:r>
            <a:r>
              <a:rPr lang="en-US" sz="3600" dirty="0"/>
              <a:t> which was spoken of through </a:t>
            </a:r>
            <a:r>
              <a:rPr lang="en-US" sz="3600" b="1" u="sng" dirty="0">
                <a:solidFill>
                  <a:srgbClr val="FFFFCC"/>
                </a:solidFill>
              </a:rPr>
              <a:t>Daniel the prophet</a:t>
            </a:r>
            <a:r>
              <a:rPr lang="en-US" sz="3600" dirty="0"/>
              <a:t>, standing in the holy place (let the reader understand).” </a:t>
            </a:r>
          </a:p>
        </p:txBody>
      </p:sp>
    </p:spTree>
    <p:extLst>
      <p:ext uri="{BB962C8B-B14F-4D97-AF65-F5344CB8AC3E}">
        <p14:creationId xmlns:p14="http://schemas.microsoft.com/office/powerpoint/2010/main" val="255669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C96FC5-E829-4919-B015-3B8E2DEF1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228600"/>
            <a:ext cx="3276600" cy="762000"/>
          </a:xfrm>
        </p:spPr>
        <p:txBody>
          <a:bodyPr/>
          <a:lstStyle/>
          <a:p>
            <a:pPr algn="ctr"/>
            <a:r>
              <a:rPr lang="en-US" altLang="en-US" dirty="0"/>
              <a:t>SETTING V. 1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E8DACB4-F1F9-4AD5-8D06-A13855D52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altLang="en-US" sz="3600" dirty="0"/>
              <a:t>Daniel has another vision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altLang="en-US" sz="3600" dirty="0"/>
              <a:t>3</a:t>
            </a:r>
            <a:r>
              <a:rPr lang="en-US" altLang="en-US" sz="3600" baseline="30000" dirty="0"/>
              <a:t>rd</a:t>
            </a:r>
            <a:r>
              <a:rPr lang="en-US" altLang="en-US" sz="3600" dirty="0"/>
              <a:t> year of Belshazzar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altLang="en-US" sz="3600" dirty="0"/>
              <a:t>551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altLang="en-US" sz="3600" dirty="0"/>
              <a:t>2 years after the events in </a:t>
            </a:r>
            <a:r>
              <a:rPr lang="en-US" altLang="en-US" sz="3600" dirty="0" err="1"/>
              <a:t>Chp</a:t>
            </a:r>
            <a:r>
              <a:rPr lang="en-US" altLang="en-US" sz="3600" dirty="0"/>
              <a:t>.  7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altLang="en-US" sz="3600" dirty="0"/>
              <a:t>12 years before the events in </a:t>
            </a:r>
            <a:r>
              <a:rPr lang="en-US" altLang="en-US" sz="3600" dirty="0" err="1"/>
              <a:t>Chp</a:t>
            </a:r>
            <a:r>
              <a:rPr lang="en-US" altLang="en-US" sz="3600" dirty="0"/>
              <a:t>. 5</a:t>
            </a:r>
          </a:p>
        </p:txBody>
      </p:sp>
    </p:spTree>
    <p:extLst>
      <p:ext uri="{BB962C8B-B14F-4D97-AF65-F5344CB8AC3E}">
        <p14:creationId xmlns:p14="http://schemas.microsoft.com/office/powerpoint/2010/main" val="33895362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:20-21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The ram which you saw with the two horns represents the kings of </a:t>
            </a:r>
            <a:r>
              <a:rPr lang="en-US" sz="4000" b="1" u="sng" dirty="0">
                <a:solidFill>
                  <a:srgbClr val="FFFFCC"/>
                </a:solidFill>
              </a:rPr>
              <a:t>Media and Persia</a:t>
            </a:r>
            <a:r>
              <a:rPr lang="en-US" sz="4000" dirty="0"/>
              <a:t>. </a:t>
            </a:r>
            <a:r>
              <a:rPr lang="en-US" sz="4000" baseline="30000" dirty="0"/>
              <a:t>21 </a:t>
            </a:r>
            <a:r>
              <a:rPr lang="en-US" sz="4000" dirty="0"/>
              <a:t>The shaggy goat </a:t>
            </a:r>
            <a:r>
              <a:rPr lang="en-US" sz="4000" i="1" dirty="0"/>
              <a:t>represents</a:t>
            </a:r>
            <a:r>
              <a:rPr lang="en-US" sz="4000" dirty="0"/>
              <a:t> the kingdom of </a:t>
            </a:r>
            <a:r>
              <a:rPr lang="en-US" sz="4000" b="1" u="sng" dirty="0">
                <a:solidFill>
                  <a:srgbClr val="FFFFCC"/>
                </a:solidFill>
              </a:rPr>
              <a:t>Greece</a:t>
            </a:r>
            <a:r>
              <a:rPr lang="en-US" sz="4000" dirty="0"/>
              <a:t>, and the large horn that is between his eyes is the first king.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30269213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10645530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01775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955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dirty="0"/>
              <a:t>Description of 4 Beasts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485188" cy="5562600"/>
          </a:xfrm>
          <a:noFill/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effectLst/>
              </a:rPr>
              <a:t>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Beast (V.5)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Bear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Media-Persia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Chest &amp; Arms of Silver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5:28; 8:20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539-331 BC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Raised on One Side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Three Ribs</a:t>
            </a:r>
          </a:p>
          <a:p>
            <a:pPr marL="914400" lvl="1" indent="-457200">
              <a:spcBef>
                <a:spcPts val="0"/>
              </a:spcBef>
              <a:spcAft>
                <a:spcPts val="9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Arise and Devour</a:t>
            </a:r>
          </a:p>
        </p:txBody>
      </p:sp>
      <p:pic>
        <p:nvPicPr>
          <p:cNvPr id="6" name="Picture 2" descr="Daniel-7_5-Bear-Beas-Final_edit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436" y="1066800"/>
            <a:ext cx="3093964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471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dirty="0"/>
              <a:t>Description of 4 Beasts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77925"/>
            <a:ext cx="7391400" cy="4918075"/>
          </a:xfrm>
          <a:noFill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/>
              </a:rPr>
              <a:t>3</a:t>
            </a:r>
            <a:r>
              <a:rPr lang="en-US" baseline="30000" dirty="0">
                <a:effectLst/>
              </a:rPr>
              <a:t>rd</a:t>
            </a:r>
            <a:r>
              <a:rPr lang="en-US" dirty="0">
                <a:effectLst/>
              </a:rPr>
              <a:t> Beast (V. 6)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Leopard 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Greece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Belly &amp; Thighs of Bronze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8:21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331-63 BC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Rapid Conquest (Wings &amp; Leopard)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Four Generals (Wings &amp; Heads)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143000"/>
            <a:ext cx="348488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879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68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19AC7-D22F-43DA-9D63-943E6525D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286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06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455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9342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1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150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445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5A4B9F-F445-48D1-9821-1A95FC772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762000"/>
          </a:xfrm>
        </p:spPr>
        <p:txBody>
          <a:bodyPr/>
          <a:lstStyle/>
          <a:p>
            <a:pPr algn="ctr"/>
            <a:r>
              <a:rPr lang="en-US" altLang="en-US" dirty="0"/>
              <a:t>THE 2 HORNED RAM v. 2-4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DC14EB8-1911-4D6A-9F47-189040CCA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733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Susa of Elam: evidence of an early date (v.2)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One horn longer than the other: </a:t>
            </a:r>
          </a:p>
          <a:p>
            <a:pPr marL="457200" lvl="1" indent="-457200" eaLnBrk="1" hangingPunct="1">
              <a:spcBef>
                <a:spcPct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400" dirty="0">
                <a:ea typeface="+mn-ea"/>
                <a:cs typeface="+mn-cs"/>
              </a:rPr>
              <a:t>Persians dominate the Medes (v.3)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Conquest of Media-Persia: </a:t>
            </a:r>
            <a:r>
              <a:rPr lang="en-US" altLang="en-US" sz="3400" dirty="0" err="1"/>
              <a:t>Chp</a:t>
            </a:r>
            <a:r>
              <a:rPr lang="en-US" altLang="en-US" sz="3400" dirty="0"/>
              <a:t>. 5 flashback (v.4)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9AE2D-B68A-47BE-B915-B897E360F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96" y="4724400"/>
            <a:ext cx="19182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570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2EA53-2850-40DA-8172-4202668F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460" y="457200"/>
            <a:ext cx="4867081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59984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14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4" y="1558007"/>
            <a:ext cx="8378792" cy="438559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 Daniel Interprets the Writing (5:24-28)</a:t>
            </a:r>
          </a:p>
        </p:txBody>
      </p:sp>
    </p:spTree>
    <p:extLst>
      <p:ext uri="{BB962C8B-B14F-4D97-AF65-F5344CB8AC3E}">
        <p14:creationId xmlns:p14="http://schemas.microsoft.com/office/powerpoint/2010/main" val="19976132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78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5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D053093-9E3E-4993-A0D0-F879EE872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671228"/>
          </a:xfrm>
        </p:spPr>
        <p:txBody>
          <a:bodyPr/>
          <a:lstStyle/>
          <a:p>
            <a:pPr algn="ctr"/>
            <a:r>
              <a:rPr lang="en-US" altLang="en-US" dirty="0"/>
              <a:t>THE 1 HORNED GOAT V. 5-8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417B6E-3B21-4E84-B32F-6BDCB2D00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6781800" cy="4724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5)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Alexander the Great </a:t>
            </a:r>
            <a:r>
              <a:rPr lang="en-US" altLang="en-US" sz="3400" b="1" dirty="0">
                <a:solidFill>
                  <a:srgbClr val="008000"/>
                </a:solidFill>
                <a:latin typeface="Verdana" panose="020B0604030504040204" pitchFamily="34" charset="0"/>
              </a:rPr>
              <a:t> </a:t>
            </a:r>
            <a:endParaRPr lang="en-US" altLang="en-US" sz="3400" dirty="0"/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speed of the conquest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6-7)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Greece conquers Media-Persia</a:t>
            </a:r>
          </a:p>
        </p:txBody>
      </p:sp>
      <p:pic>
        <p:nvPicPr>
          <p:cNvPr id="30724" name="Picture 4" descr="C:\My Documents\My Pictures\alexwinks.gif">
            <a:extLst>
              <a:ext uri="{FF2B5EF4-FFF2-40B4-BE49-F238E27FC236}">
                <a16:creationId xmlns:a16="http://schemas.microsoft.com/office/drawing/2014/main" id="{114F6404-368E-4A37-901A-3364B20C0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302" y="3657600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6B210-00BE-4026-957A-A1FABA4AF4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714500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735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6200" y="371039"/>
          <a:ext cx="8991600" cy="6115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CHRONOLOGICAL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Nebuchadnezzar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Belshazzar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year of Belshazzar</a:t>
                      </a:r>
                      <a:endParaRPr kumimoji="0" lang="en-US" alt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Darius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Cyrus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24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165AFEB-64C0-4C9B-81E4-C236493C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4608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8)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goat’s changing horns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He magnifies himself (v.8a)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death (v.8b)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empire is divided among his four generals (v.8c)</a:t>
            </a:r>
          </a:p>
        </p:txBody>
      </p:sp>
      <p:pic>
        <p:nvPicPr>
          <p:cNvPr id="32772" name="Picture 4" descr="C:\My Documents\My Pictures\alexwinks.gif">
            <a:extLst>
              <a:ext uri="{FF2B5EF4-FFF2-40B4-BE49-F238E27FC236}">
                <a16:creationId xmlns:a16="http://schemas.microsoft.com/office/drawing/2014/main" id="{A32E00CA-2CB6-41DB-A262-D17D6884B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83639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D1556B9-1ACA-4921-9E09-F00DEDB81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1295400"/>
          </a:xfrm>
        </p:spPr>
        <p:txBody>
          <a:bodyPr/>
          <a:lstStyle/>
          <a:p>
            <a:pPr algn="ctr"/>
            <a:r>
              <a:rPr lang="en-US" altLang="en-US" dirty="0"/>
              <a:t>THE 1 HORNED GOAT V. 5-8 </a:t>
            </a:r>
            <a:r>
              <a:rPr lang="en-US" altLang="en-US" sz="3200" dirty="0"/>
              <a:t>(cont’d)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DBA0-4BF1-44B2-A431-DDAD70A5EC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714500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46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4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55828"/>
              </p:ext>
            </p:extLst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172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dirty="0"/>
              <a:t>Description of 4 Beasts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77925"/>
            <a:ext cx="7391400" cy="4918075"/>
          </a:xfrm>
          <a:noFill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/>
              </a:rPr>
              <a:t>3</a:t>
            </a:r>
            <a:r>
              <a:rPr lang="en-US" baseline="30000" dirty="0">
                <a:effectLst/>
              </a:rPr>
              <a:t>rd</a:t>
            </a:r>
            <a:r>
              <a:rPr lang="en-US" dirty="0">
                <a:effectLst/>
              </a:rPr>
              <a:t> Beast (V. 6)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Leopard 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Greece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Belly &amp; Thighs of Bronze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8:21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331-63 BC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Rapid Conquest (Wings &amp; Leopard)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­"/>
            </a:pPr>
            <a:r>
              <a:rPr lang="en-US" dirty="0">
                <a:effectLst/>
              </a:rPr>
              <a:t>Four Generals (Wings &amp; Heads)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143000"/>
            <a:ext cx="348488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056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The Boastful Little Horn:</a:t>
            </a:r>
            <a:r>
              <a:rPr lang="en-US" altLang="en-US" sz="3400" dirty="0"/>
              <a:t>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25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9DF3B84-448D-4BA6-8F70-781492364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09600"/>
          </a:xfrm>
        </p:spPr>
        <p:txBody>
          <a:bodyPr/>
          <a:lstStyle/>
          <a:p>
            <a:pPr algn="ctr"/>
            <a:r>
              <a:rPr lang="en-US" altLang="en-US" dirty="0"/>
              <a:t>THE RISE OF ANTIOCHUS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397359C-D4B1-437D-B73C-CD1EF7485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543800" cy="49180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Seleucid dynasty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Seleucid dynasty rules over Syria and Israel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Antiochus becomes the ruler of the Seleucid dynasty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Antiochus is the subject of verses 9-14</a:t>
            </a:r>
          </a:p>
        </p:txBody>
      </p:sp>
    </p:spTree>
    <p:extLst>
      <p:ext uri="{BB962C8B-B14F-4D97-AF65-F5344CB8AC3E}">
        <p14:creationId xmlns:p14="http://schemas.microsoft.com/office/powerpoint/2010/main" val="29101020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"/>
            <a:ext cx="8001000" cy="3581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5400" dirty="0">
                <a:solidFill>
                  <a:schemeClr val="tx2"/>
                </a:solidFill>
                <a:ea typeface="+mj-ea"/>
                <a:cs typeface="+mj-cs"/>
              </a:rPr>
              <a:t>Ezekiel</a:t>
            </a:r>
            <a:r>
              <a:rPr lang="en-US" altLang="en-US" sz="5400" dirty="0">
                <a:solidFill>
                  <a:schemeClr val="tx2"/>
                </a:solidFill>
                <a:ea typeface="+mj-ea"/>
                <a:cs typeface="+mj-cs"/>
              </a:rPr>
              <a:t> 5:5</a:t>
            </a:r>
            <a:endParaRPr lang="en-US" sz="5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4400" dirty="0"/>
              <a:t>“Thus says the Lord </a:t>
            </a:r>
            <a:r>
              <a:rPr lang="en-US" sz="4400" cap="small" dirty="0">
                <a:effectLst/>
              </a:rPr>
              <a:t>God</a:t>
            </a:r>
            <a:r>
              <a:rPr lang="en-US" sz="4400" dirty="0"/>
              <a:t>, ‘This is Jerusalem; I have set her at </a:t>
            </a:r>
            <a:r>
              <a:rPr lang="en-US" sz="4400" b="1" u="sng" dirty="0">
                <a:solidFill>
                  <a:srgbClr val="FFFFCC"/>
                </a:solidFill>
              </a:rPr>
              <a:t>the center of the nations</a:t>
            </a:r>
            <a:r>
              <a:rPr lang="en-US" sz="4400" dirty="0"/>
              <a:t>, with lands around her.’”</a:t>
            </a:r>
          </a:p>
        </p:txBody>
      </p:sp>
    </p:spTree>
    <p:extLst>
      <p:ext uri="{BB962C8B-B14F-4D97-AF65-F5344CB8AC3E}">
        <p14:creationId xmlns:p14="http://schemas.microsoft.com/office/powerpoint/2010/main" val="36554991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2400"/>
            <a:ext cx="8267700" cy="480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4000" dirty="0">
                <a:solidFill>
                  <a:schemeClr val="tx2"/>
                </a:solidFill>
                <a:ea typeface="+mj-ea"/>
                <a:cs typeface="+mj-cs"/>
              </a:rPr>
              <a:t>Ezekiel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+mj-cs"/>
              </a:rPr>
              <a:t> 38:12</a:t>
            </a:r>
            <a:endParaRPr lang="en-US" sz="5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3600" dirty="0"/>
              <a:t>“to capture spoil and to seize plunder, to turn your hand against the waste places which are </a:t>
            </a:r>
            <a:r>
              <a:rPr lang="en-US" sz="3600" i="1" dirty="0"/>
              <a:t>now</a:t>
            </a:r>
            <a:r>
              <a:rPr lang="en-US" sz="3600" dirty="0"/>
              <a:t> inhabited, and against the people who are gathered from the nations, who have acquired cattle and goods, </a:t>
            </a:r>
            <a:r>
              <a:rPr lang="en-US" sz="3600" b="1" u="sng" dirty="0">
                <a:solidFill>
                  <a:srgbClr val="FFFFCC"/>
                </a:solidFill>
              </a:rPr>
              <a:t>who live at the center of the world</a:t>
            </a:r>
            <a:r>
              <a:rPr lang="en-US" sz="3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2464314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13DBC87-6CB1-4B09-A4F2-B039B135C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6749D4D-7AA1-445B-9011-5E96704E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1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V. 9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conquests of Antiochus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Antiochus foreshadows the future Antichrist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BD2FC-EC2D-441B-A688-62B6C1B1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1" y="3809999"/>
            <a:ext cx="28651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08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52484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B747AE-AE48-4452-85DA-67287FA6E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6858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8E6DB5-8921-45C8-93AC-E65C0BF2D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5334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10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Antiochus’ persecution of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Goal is Hellenization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viewed the Jews as an obstacle to his goal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outlawed the Hebrew scriptures and executed families who observed the Sabbath and circumcision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8734-2C78-4A5B-B144-829CDBD1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66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06B456-8389-4838-9EB5-41C764A65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02E26D-A23F-4B25-9199-9F41C875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6934200" cy="518159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11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Made himself equal with God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Jewish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Desecrated the temple (167 BC)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Set up an image of Zeus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Sacrificed a pig on the altar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EFD8-E467-4BB0-B456-DE94B8E17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7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C7FE4A61-7A61-47AF-A1E5-DECA1C3F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12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Persecuted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the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Disregarded the truth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Prospered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3D765-0E65-42FB-B830-258AE316B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753C761-57B9-42E6-AF30-9F9D8E6BD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402340333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E3CA95A2-EB96-4128-8C74-451FF9D88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4876800" cy="2895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Persecuted the Jews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Desecrated the temple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Prospered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6C6A1-5E14-4874-A618-8535DF75C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D30E02B-3A9A-4DCA-9295-083959915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114491142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FDF598F5-9514-43D0-BCA8-8FBE2326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2998"/>
            <a:ext cx="8458200" cy="335280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13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How long will temple desecration last?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14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2300 evenings and mornings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79019-FC92-4280-9DAE-1E284C9B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43400"/>
            <a:ext cx="2387600" cy="2286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B109823-423F-4D5D-8DC9-D6E009B8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58371178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28775CA-9287-4945-865A-005203E7F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6705600" cy="4953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171 BC-Dec.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= 2300 mornings and evenings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Daniel predicted these events   roughly 400 years in advance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Argument over the date of Daniel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9418E7-7071-49CD-84B0-74B50B89B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BCA70-BC4F-4BDD-B654-314D08A29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0" y="4800600"/>
            <a:ext cx="1910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34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F24581-4362-49C3-B2F5-A50C2748C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r>
              <a:rPr lang="en-US" altLang="en-US" dirty="0"/>
              <a:t>HANUKKAH 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DED6C1-EA19-4A6A-9029-33786616D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Maccabean revolt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December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: the temple is liberated and rededicated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1 &amp; 2 Maccabees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miracle of the lamp oil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Hanukkah “Feast of Dedication” (festival of lights).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Christmas / Jewish Holiday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John 10:22-24</a:t>
            </a:r>
          </a:p>
        </p:txBody>
      </p:sp>
      <p:pic>
        <p:nvPicPr>
          <p:cNvPr id="45061" name="Picture 5" descr="C:\WINDOWS\Application Data\Microsoft\Media Catalog\Downloaded Clips\cl72\j0285300.gif">
            <a:extLst>
              <a:ext uri="{FF2B5EF4-FFF2-40B4-BE49-F238E27FC236}">
                <a16:creationId xmlns:a16="http://schemas.microsoft.com/office/drawing/2014/main" id="{3FE7990D-5A79-445E-83A7-A3260AF3C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043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04153606"/>
              </p:ext>
            </p:extLst>
          </p:nvPr>
        </p:nvGraphicFramePr>
        <p:xfrm>
          <a:off x="152400" y="274317"/>
          <a:ext cx="8839200" cy="63093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1549078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349661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  <a:gridCol w="2349661">
                  <a:extLst>
                    <a:ext uri="{9D8B030D-6E8A-4147-A177-3AD203B41FA5}">
                      <a16:colId xmlns:a16="http://schemas.microsoft.com/office/drawing/2014/main" val="107138225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Levitical Feasts (Lev. 23)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0" b="1" kern="1200" noProof="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Feast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Passover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Redemption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 Cor. 5:7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Unleavened Bread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Separation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John 6:35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1st fruits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Praise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 Cor. 15:20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Pentecost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Praise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Acts 2:1-4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Trumpets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New Year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Matt. 24:31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Atonement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Lev 16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Zech. 12:10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Booths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Wilderness provision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Zech. 14:16-18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1476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Jewish-Calendar">
            <a:extLst>
              <a:ext uri="{FF2B5EF4-FFF2-40B4-BE49-F238E27FC236}">
                <a16:creationId xmlns:a16="http://schemas.microsoft.com/office/drawing/2014/main" id="{4194A96D-6672-4D5D-A998-DFB29BB1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820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63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E8835-C4F2-41F7-AE9A-5F9FD677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228600"/>
            <a:ext cx="86599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:22-24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</a:rPr>
              <a:t>At that time the Feast of the Dedication took place at Jerusalem; </a:t>
            </a:r>
            <a:r>
              <a:rPr lang="en-US" sz="3600" b="1" u="sng" baseline="30000" dirty="0">
                <a:solidFill>
                  <a:srgbClr val="FFFFCC"/>
                </a:solidFill>
              </a:rPr>
              <a:t>23 </a:t>
            </a:r>
            <a:r>
              <a:rPr lang="en-US" sz="3600" b="1" u="sng" dirty="0">
                <a:solidFill>
                  <a:srgbClr val="FFFFCC"/>
                </a:solidFill>
              </a:rPr>
              <a:t>it was winter, and Jesus was walking in the temple</a:t>
            </a:r>
            <a:r>
              <a:rPr lang="en-US" sz="3600" dirty="0"/>
              <a:t> in the portico of Solomon. </a:t>
            </a:r>
            <a:r>
              <a:rPr lang="en-US" sz="3600" baseline="30000" dirty="0"/>
              <a:t>24 </a:t>
            </a:r>
            <a:r>
              <a:rPr lang="en-US" sz="3600" dirty="0"/>
              <a:t>The Jews then gathered around Him, and were saying to Him, “How long will You keep us in suspense? If You are the Christ, tell us plainly.”</a:t>
            </a:r>
          </a:p>
        </p:txBody>
      </p:sp>
    </p:spTree>
    <p:extLst>
      <p:ext uri="{BB962C8B-B14F-4D97-AF65-F5344CB8AC3E}">
        <p14:creationId xmlns:p14="http://schemas.microsoft.com/office/powerpoint/2010/main" val="370695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31056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(v.20-26)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(v.20-26)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278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12662316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vision (v.20-26)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040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541A6A-56C9-4DC8-A39D-91CE76140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7EAF256-D3F6-4823-B179-9B24EE9DC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0" y="1143000"/>
            <a:ext cx="4191000" cy="152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20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Ram = Media-Persia</a:t>
            </a:r>
          </a:p>
        </p:txBody>
      </p:sp>
      <p:pic>
        <p:nvPicPr>
          <p:cNvPr id="48132" name="Picture 4" descr="C:\Documents and Settings\Owner\Application Data\Microsoft\Media Catalog\clip0038.BMP">
            <a:extLst>
              <a:ext uri="{FF2B5EF4-FFF2-40B4-BE49-F238E27FC236}">
                <a16:creationId xmlns:a16="http://schemas.microsoft.com/office/drawing/2014/main" id="{1F9ECD37-8B6E-4430-877E-72343AA5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021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9471019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693E4-6BA7-4E53-AFE6-A1E31004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286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522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(v.20-26)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647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0F452FB-5F7C-4E3F-AF50-E4AA411A3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762000"/>
          </a:xfrm>
        </p:spPr>
        <p:txBody>
          <a:bodyPr/>
          <a:lstStyle/>
          <a:p>
            <a:pPr algn="ctr"/>
            <a:r>
              <a:rPr lang="en-US" altLang="en-US" dirty="0"/>
              <a:t>TIME FRAME V.26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97CD42-06B4-44D8-8A52-F008F93A9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33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26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True 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is told to keep it a secret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The vision will not be fulfilled for 386 years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12:4, 9</a:t>
            </a:r>
          </a:p>
        </p:txBody>
      </p:sp>
    </p:spTree>
    <p:extLst>
      <p:ext uri="{BB962C8B-B14F-4D97-AF65-F5344CB8AC3E}">
        <p14:creationId xmlns:p14="http://schemas.microsoft.com/office/powerpoint/2010/main" val="3950398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12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:4, 9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But as for you, Daniel, conceal these words and seal up the book until the end of time; many will go back and forth, and </a:t>
            </a:r>
            <a:r>
              <a:rPr lang="en-US" sz="4000" b="1" u="sng" dirty="0">
                <a:solidFill>
                  <a:srgbClr val="FFFFCC"/>
                </a:solidFill>
              </a:rPr>
              <a:t>knowledge will increase</a:t>
            </a:r>
            <a:r>
              <a:rPr lang="en-US" sz="4000" dirty="0"/>
              <a:t>...Go </a:t>
            </a:r>
            <a:r>
              <a:rPr lang="en-US" sz="4000" i="1" dirty="0"/>
              <a:t>your way</a:t>
            </a:r>
            <a:r>
              <a:rPr lang="en-US" sz="4000" dirty="0"/>
              <a:t>, Daniel, for </a:t>
            </a:r>
            <a:r>
              <a:rPr lang="en-US" sz="4000" i="1" dirty="0"/>
              <a:t>these</a:t>
            </a:r>
            <a:r>
              <a:rPr lang="en-US" sz="4000" dirty="0"/>
              <a:t> words are concealed and sealed up </a:t>
            </a:r>
            <a:r>
              <a:rPr lang="en-US" sz="4000" b="1" u="sng" dirty="0">
                <a:solidFill>
                  <a:srgbClr val="FFFFCC"/>
                </a:solidFill>
              </a:rPr>
              <a:t>until the end time</a:t>
            </a:r>
            <a:r>
              <a:rPr lang="en-US" sz="4000" dirty="0"/>
              <a:t>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53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1" y="163516"/>
            <a:ext cx="8229600" cy="47089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Amos 8:12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“People will stagger from sea to sea And from the north even to the east; They will go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and </a:t>
            </a:r>
            <a:r>
              <a:rPr lang="en-US" sz="4000" b="1" u="sng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seek the word of the </a:t>
            </a:r>
            <a:r>
              <a:rPr lang="en-US" sz="4000" b="1" u="sng" cap="small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But they will not find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408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2771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552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2FE991-12D3-4908-A097-79121516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THE EFFECT ON DANIEL V. 27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98F6BD-B742-4272-A5A8-2FA2A091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is exhausted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is astounded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wants more understanding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12:8-9</a:t>
            </a:r>
          </a:p>
        </p:txBody>
      </p:sp>
    </p:spTree>
    <p:extLst>
      <p:ext uri="{BB962C8B-B14F-4D97-AF65-F5344CB8AC3E}">
        <p14:creationId xmlns:p14="http://schemas.microsoft.com/office/powerpoint/2010/main" val="314259439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599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29" y="237467"/>
            <a:ext cx="800474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71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EFF93-8B03-4A64-BEEA-475F259B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219200"/>
            <a:ext cx="8466667" cy="53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E45D872-BDCF-4AAF-A842-62179CDA4D35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4267200" cy="76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6623908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16484</TotalTime>
  <Words>1975</Words>
  <Application>Microsoft Office PowerPoint</Application>
  <PresentationFormat>On-screen Show (4:3)</PresentationFormat>
  <Paragraphs>406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Courier New</vt:lpstr>
      <vt:lpstr>Times New Roman</vt:lpstr>
      <vt:lpstr>Verdana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PowerPoint Presentation</vt:lpstr>
      <vt:lpstr>PowerPoint Presentation</vt:lpstr>
      <vt:lpstr>Synthetic Outline</vt:lpstr>
      <vt:lpstr>Synthetic Outline</vt:lpstr>
      <vt:lpstr>Chapter 8 Outline</vt:lpstr>
      <vt:lpstr>Chapter 8 Outline</vt:lpstr>
      <vt:lpstr>PowerPoint Presentation</vt:lpstr>
      <vt:lpstr>PowerPoint Presentation</vt:lpstr>
      <vt:lpstr>Succession of Gentile Rulers</vt:lpstr>
      <vt:lpstr>PowerPoint Presentation</vt:lpstr>
      <vt:lpstr>SETTING V. 1</vt:lpstr>
      <vt:lpstr>PowerPoint Presentation</vt:lpstr>
      <vt:lpstr>6 Empires</vt:lpstr>
      <vt:lpstr>6 Empires</vt:lpstr>
      <vt:lpstr>PowerPoint Presentation</vt:lpstr>
      <vt:lpstr>CHART1</vt:lpstr>
      <vt:lpstr>Description of 4 Beasts</vt:lpstr>
      <vt:lpstr>Description of 4 Beasts</vt:lpstr>
      <vt:lpstr>PowerPoint Presentation</vt:lpstr>
      <vt:lpstr>PowerPoint Presentation</vt:lpstr>
      <vt:lpstr>Chapter 8 Outline</vt:lpstr>
      <vt:lpstr>OUTLINE OF THE VISION</vt:lpstr>
      <vt:lpstr>OUTLINE OF THE VISION</vt:lpstr>
      <vt:lpstr>THE 2 HORNED RAM v. 2-4</vt:lpstr>
      <vt:lpstr>PowerPoint Presentation</vt:lpstr>
      <vt:lpstr>PowerPoint Presentation</vt:lpstr>
      <vt:lpstr>PowerPoint Presentation</vt:lpstr>
      <vt:lpstr>OUTLINE OF THE VISION</vt:lpstr>
      <vt:lpstr>PowerPoint Presentation</vt:lpstr>
      <vt:lpstr>THE 1 HORNED GOAT V. 5-8</vt:lpstr>
      <vt:lpstr>PowerPoint Presentation</vt:lpstr>
      <vt:lpstr>THE 1 HORNED GOAT V. 5-8 (cont’d)</vt:lpstr>
      <vt:lpstr>Four Generals Daniel 7:6; 8:8,22</vt:lpstr>
      <vt:lpstr>Description of 4 Beasts</vt:lpstr>
      <vt:lpstr>PowerPoint Presentation</vt:lpstr>
      <vt:lpstr>OUTLINE OF THE VISION</vt:lpstr>
      <vt:lpstr>THE RISE OF ANTIOCHUS</vt:lpstr>
      <vt:lpstr>PowerPoint Presentation</vt:lpstr>
      <vt:lpstr>PowerPoint Presentation</vt:lpstr>
      <vt:lpstr>THE BOASTFUL LITTLE HORN V. 9-14</vt:lpstr>
      <vt:lpstr>PowerPoint Presentation</vt:lpstr>
      <vt:lpstr>THE BOASTFUL LITTLE HORN V. 9-14</vt:lpstr>
      <vt:lpstr>THE BOASTFUL LITTLE HORN V. 9-14</vt:lpstr>
      <vt:lpstr>PowerPoint Presentation</vt:lpstr>
      <vt:lpstr>THE BOASTFUL LITTLE HORN V. 9-14</vt:lpstr>
      <vt:lpstr>THE BOASTFUL LITTLE HORN V. 9-14</vt:lpstr>
      <vt:lpstr>THE BOASTFUL LITTLE HORN V. 9-14</vt:lpstr>
      <vt:lpstr>THE BOASTFUL LITTLE HORN V. 9-14</vt:lpstr>
      <vt:lpstr>HANUKKAH  </vt:lpstr>
      <vt:lpstr>PowerPoint Presentation</vt:lpstr>
      <vt:lpstr>PowerPoint Presentation</vt:lpstr>
      <vt:lpstr>PowerPoint Presentation</vt:lpstr>
      <vt:lpstr>PowerPoint Presentation</vt:lpstr>
      <vt:lpstr>Chapter 8 Outline</vt:lpstr>
      <vt:lpstr>INTERPRETATION OF THE VISION</vt:lpstr>
      <vt:lpstr>INTERPRETATION OF THE VISION</vt:lpstr>
      <vt:lpstr>INTERPRETATION  V.15-25</vt:lpstr>
      <vt:lpstr>INTERPRETATION OF THE VISION</vt:lpstr>
      <vt:lpstr>INTERPRETATION V.15-25</vt:lpstr>
      <vt:lpstr>INTERPRETATION V.15-25</vt:lpstr>
      <vt:lpstr>PowerPoint Presentation</vt:lpstr>
      <vt:lpstr>PowerPoint Presentation</vt:lpstr>
      <vt:lpstr>INTERPRETATION OF THE VISION</vt:lpstr>
      <vt:lpstr>TIME FRAME V.26</vt:lpstr>
      <vt:lpstr>PowerPoint Presentation</vt:lpstr>
      <vt:lpstr>PowerPoint Presentation</vt:lpstr>
      <vt:lpstr>Chapter 8 Outline</vt:lpstr>
      <vt:lpstr>THE EFFECT ON DANIEL V. 27</vt:lpstr>
      <vt:lpstr>Conclusion</vt:lpstr>
      <vt:lpstr>Chapter 8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1659</cp:revision>
  <cp:lastPrinted>2017-02-05T01:03:10Z</cp:lastPrinted>
  <dcterms:created xsi:type="dcterms:W3CDTF">2009-03-17T12:21:13Z</dcterms:created>
  <dcterms:modified xsi:type="dcterms:W3CDTF">2017-07-01T23:08:16Z</dcterms:modified>
</cp:coreProperties>
</file>