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408" r:id="rId2"/>
    <p:sldId id="2409" r:id="rId3"/>
    <p:sldId id="3025" r:id="rId4"/>
    <p:sldId id="3026" r:id="rId5"/>
    <p:sldId id="2563" r:id="rId6"/>
    <p:sldId id="3345" r:id="rId7"/>
    <p:sldId id="3272" r:id="rId8"/>
    <p:sldId id="3260" r:id="rId9"/>
    <p:sldId id="3261" r:id="rId10"/>
    <p:sldId id="2391" r:id="rId11"/>
    <p:sldId id="3262" r:id="rId12"/>
    <p:sldId id="3263" r:id="rId13"/>
    <p:sldId id="3265" r:id="rId14"/>
    <p:sldId id="3060" r:id="rId15"/>
    <p:sldId id="3311" r:id="rId16"/>
    <p:sldId id="3309" r:id="rId17"/>
    <p:sldId id="3332" r:id="rId18"/>
    <p:sldId id="3274" r:id="rId19"/>
    <p:sldId id="3275" r:id="rId20"/>
    <p:sldId id="3266" r:id="rId21"/>
    <p:sldId id="3276" r:id="rId22"/>
    <p:sldId id="3333" r:id="rId23"/>
    <p:sldId id="3335" r:id="rId24"/>
    <p:sldId id="3336" r:id="rId25"/>
    <p:sldId id="3283" r:id="rId26"/>
    <p:sldId id="3284" r:id="rId27"/>
    <p:sldId id="3285" r:id="rId28"/>
    <p:sldId id="3337" r:id="rId29"/>
    <p:sldId id="3286" r:id="rId30"/>
    <p:sldId id="3320" r:id="rId31"/>
    <p:sldId id="3321" r:id="rId32"/>
    <p:sldId id="3287" r:id="rId33"/>
    <p:sldId id="3338" r:id="rId34"/>
    <p:sldId id="3289" r:id="rId35"/>
    <p:sldId id="3290" r:id="rId36"/>
    <p:sldId id="3322" r:id="rId37"/>
    <p:sldId id="3291" r:id="rId38"/>
    <p:sldId id="3292" r:id="rId39"/>
    <p:sldId id="3293" r:id="rId40"/>
    <p:sldId id="3294" r:id="rId41"/>
    <p:sldId id="3295" r:id="rId42"/>
    <p:sldId id="3339" r:id="rId43"/>
    <p:sldId id="3324" r:id="rId44"/>
    <p:sldId id="3329" r:id="rId45"/>
    <p:sldId id="3325" r:id="rId46"/>
    <p:sldId id="3267" r:id="rId47"/>
    <p:sldId id="3296" r:id="rId48"/>
    <p:sldId id="3340" r:id="rId49"/>
    <p:sldId id="3300" r:id="rId50"/>
    <p:sldId id="3341" r:id="rId51"/>
    <p:sldId id="3301" r:id="rId52"/>
    <p:sldId id="3302" r:id="rId53"/>
    <p:sldId id="3346" r:id="rId54"/>
    <p:sldId id="3347" r:id="rId55"/>
    <p:sldId id="3303" r:id="rId56"/>
    <p:sldId id="3342" r:id="rId57"/>
    <p:sldId id="3343" r:id="rId58"/>
    <p:sldId id="3304" r:id="rId59"/>
    <p:sldId id="3327" r:id="rId60"/>
    <p:sldId id="3330" r:id="rId61"/>
    <p:sldId id="3268" r:id="rId62"/>
    <p:sldId id="3305" r:id="rId63"/>
    <p:sldId id="2902" r:id="rId64"/>
    <p:sldId id="3269" r:id="rId6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FF"/>
    <a:srgbClr val="FFFF99"/>
    <a:srgbClr val="0000CC"/>
    <a:srgbClr val="006600"/>
    <a:srgbClr val="0000FF"/>
    <a:srgbClr val="99FF66"/>
    <a:srgbClr val="3399FF"/>
    <a:srgbClr val="A50021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1654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7-02T16:51:47.769"/>
    </inkml:context>
    <inkml:brush xml:id="br0">
      <inkml:brushProperty name="width" value="0.0265" units="cm"/>
      <inkml:brushProperty name="height" value="0.0265" units="cm"/>
    </inkml:brush>
  </inkml:definitions>
  <inkml:trace contextRef="#ctx0" brushRef="#br0">32788 3802 6720,'0'-33'-1728,"-33"33"-128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Times New Roman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Times New Roman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8E2D50-666F-46BE-AAA7-E28222059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7/8/2017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7/8/2017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38D0F-AF1C-4AFB-8987-872321CF80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094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46684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66996723"/>
              </p:ext>
            </p:extLst>
          </p:nvPr>
        </p:nvGraphicFramePr>
        <p:xfrm>
          <a:off x="76200" y="371039"/>
          <a:ext cx="8991600" cy="611592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7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CHRONOLOGICAL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BIBLICAL DATE</a:t>
                      </a:r>
                      <a:endParaRPr kumimoji="1" lang="en-US" altLang="en-US" sz="2400" b="1" u="none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1:1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Nebuchadnezzar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Belshazzar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3rd year of Belshazzar</a:t>
                      </a:r>
                      <a:endParaRPr kumimoji="0" lang="en-US" alt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Darius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u="none" strike="noStrike" kern="1200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 of Cyrus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40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7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98399"/>
              </p:ext>
            </p:extLst>
          </p:nvPr>
        </p:nvGraphicFramePr>
        <p:xfrm>
          <a:off x="190500" y="407988"/>
          <a:ext cx="8763000" cy="604043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Age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200" u="none" strike="noStrike" cap="none" normalizeH="0" baseline="3000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  <a:endParaRPr kumimoji="0" lang="en-US" sz="2200" b="1" i="0" u="sng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200" b="1" i="0" u="sng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  <a:endParaRPr kumimoji="0" lang="en-US" sz="2200" b="1" i="0" u="sng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kumimoji="0" lang="en-US" sz="2200" b="0" i="0" u="none" strike="noStrike" kern="1200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  <a:endParaRPr kumimoji="0" lang="en-US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12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6858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2500" y="1143000"/>
            <a:ext cx="72390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b="1" u="sng" dirty="0">
                <a:solidFill>
                  <a:srgbClr val="FFFFCC"/>
                </a:solidFill>
              </a:rPr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sz="3600" dirty="0"/>
              <a:t>10-12: Cyrus of Media – Persia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:20-21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4000" dirty="0"/>
              <a:t>The </a:t>
            </a:r>
            <a:r>
              <a:rPr lang="en-US" sz="4000" b="1" u="sng" dirty="0">
                <a:solidFill>
                  <a:srgbClr val="FFFFCC"/>
                </a:solidFill>
              </a:rPr>
              <a:t>ram</a:t>
            </a:r>
            <a:r>
              <a:rPr lang="en-US" sz="4000" dirty="0"/>
              <a:t> which you saw with the two horns represents the kings of </a:t>
            </a:r>
            <a:r>
              <a:rPr lang="en-US" sz="4000" b="1" u="sng" dirty="0">
                <a:solidFill>
                  <a:srgbClr val="FFFFCC"/>
                </a:solidFill>
              </a:rPr>
              <a:t>Media and Persia</a:t>
            </a:r>
            <a:r>
              <a:rPr lang="en-US" sz="4000" dirty="0"/>
              <a:t>. </a:t>
            </a:r>
            <a:r>
              <a:rPr lang="en-US" sz="4000" baseline="30000" dirty="0"/>
              <a:t>21 </a:t>
            </a:r>
            <a:r>
              <a:rPr lang="en-US" sz="4000" dirty="0"/>
              <a:t>The shaggy </a:t>
            </a:r>
            <a:r>
              <a:rPr lang="en-US" sz="4000" b="1" u="sng" dirty="0">
                <a:solidFill>
                  <a:srgbClr val="FFFFCC"/>
                </a:solidFill>
              </a:rPr>
              <a:t>goat</a:t>
            </a:r>
            <a:r>
              <a:rPr lang="en-US" sz="4000" dirty="0"/>
              <a:t> </a:t>
            </a:r>
            <a:r>
              <a:rPr lang="en-US" sz="4000" i="1" dirty="0"/>
              <a:t>represents</a:t>
            </a:r>
            <a:r>
              <a:rPr lang="en-US" sz="4000" dirty="0"/>
              <a:t> the kingdom of </a:t>
            </a:r>
            <a:r>
              <a:rPr lang="en-US" sz="4000" b="1" u="sng" dirty="0">
                <a:solidFill>
                  <a:srgbClr val="FFFFCC"/>
                </a:solidFill>
              </a:rPr>
              <a:t>Greece</a:t>
            </a:r>
            <a:r>
              <a:rPr lang="en-US" sz="4000" dirty="0"/>
              <a:t>, and the large horn that is between his eyes is the first king.</a:t>
            </a: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33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Babylon (2:36-38; 7:4) 605-539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Media-Persia (2:39a; 7:5) 539-331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Greece (2:39b; 7:6) 331-63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 (2:40; 7:7a) 63 BC – 70 AD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II (2:41-43; 7:7b-8) Tribulation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Kingdom (2:44-45; 7:9-14) After 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302692131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9450" y="228600"/>
            <a:ext cx="27051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6 Empires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763000" cy="5181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Babylon (2:36-38; 7:4) 605-539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Media-Persia (2:39a; 7:5) 539-331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Greece (2:39b; 7:6) 331-63 BC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 (2:40; 7:7a) 63 BC – 70 AD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Rome II (2:41-43; 7:7b-8) Tribulation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600" dirty="0"/>
              <a:t>Kingdom (2:44-45; 7:9-14) After 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Coming</a:t>
            </a:r>
          </a:p>
        </p:txBody>
      </p:sp>
    </p:spTree>
    <p:extLst>
      <p:ext uri="{BB962C8B-B14F-4D97-AF65-F5344CB8AC3E}">
        <p14:creationId xmlns:p14="http://schemas.microsoft.com/office/powerpoint/2010/main" val="10645530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017750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CHART1</a:t>
            </a:r>
          </a:p>
        </p:txBody>
      </p:sp>
      <p:pic>
        <p:nvPicPr>
          <p:cNvPr id="117764" name="Picture 4" descr="4KINGS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95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/>
              <a:t>Message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768475"/>
            <a:ext cx="5981700" cy="196532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dirty="0"/>
              <a:t>Times of the Gentiles are revealed prophetically (2, 7, 8-12) and ethically (1, 3-6)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dirty="0"/>
          </a:p>
        </p:txBody>
      </p:sp>
      <p:pic>
        <p:nvPicPr>
          <p:cNvPr id="2048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713" y="4419600"/>
            <a:ext cx="43465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644559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934200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15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244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Boastful Little Horn: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782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241D30-19D2-4AD8-93DB-6AA117D90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75" y="658128"/>
            <a:ext cx="8693649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745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1165AFEB-64C0-4C9B-81E4-C236493C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1600200"/>
            <a:ext cx="7772400" cy="446087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(v. 8)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The goat’s changing horns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He magnifies himself (v.8a)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Alexander’s death (v.8b)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Alexander’s empire is divided among his four generals (v.8c)</a:t>
            </a:r>
          </a:p>
        </p:txBody>
      </p:sp>
      <p:pic>
        <p:nvPicPr>
          <p:cNvPr id="32772" name="Picture 4" descr="C:\My Documents\My Pictures\alexwinks.gif">
            <a:extLst>
              <a:ext uri="{FF2B5EF4-FFF2-40B4-BE49-F238E27FC236}">
                <a16:creationId xmlns:a16="http://schemas.microsoft.com/office/drawing/2014/main" id="{A32E00CA-2CB6-41DB-A262-D17D6884BC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83639"/>
            <a:ext cx="1360488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D1556B9-1ACA-4921-9E09-F00DEDB81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553200" cy="1295400"/>
          </a:xfrm>
        </p:spPr>
        <p:txBody>
          <a:bodyPr/>
          <a:lstStyle/>
          <a:p>
            <a:pPr algn="ctr"/>
            <a:r>
              <a:rPr lang="en-US" altLang="en-US" dirty="0"/>
              <a:t>THE 1 HORNED GOAT V. 5-8 </a:t>
            </a:r>
            <a:r>
              <a:rPr lang="en-US" altLang="en-US" sz="3200" dirty="0"/>
              <a:t>(cont’d)</a:t>
            </a:r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DBA0-4BF1-44B2-A431-DDAD70A5EC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1714500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2465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dirty="0"/>
              <a:t>Four Generals</a:t>
            </a:r>
            <a:br>
              <a:rPr lang="en-US" altLang="en-US" dirty="0"/>
            </a:br>
            <a:r>
              <a:rPr lang="en-US" altLang="en-US" sz="4000" dirty="0"/>
              <a:t>Daniel 7:6; 8:8,22</a:t>
            </a: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55828"/>
              </p:ext>
            </p:extLst>
          </p:nvPr>
        </p:nvGraphicFramePr>
        <p:xfrm>
          <a:off x="1028700" y="224028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  <a:endParaRPr lang="en-US" alt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  <a:endParaRPr lang="en-US" alt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01726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337763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85800"/>
          </a:xfrm>
        </p:spPr>
        <p:txBody>
          <a:bodyPr/>
          <a:lstStyle/>
          <a:p>
            <a:r>
              <a:rPr lang="en-US" altLang="en-US" dirty="0"/>
              <a:t>OUTLINE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7202371" cy="4876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2 Horned Ram: Media-Persia (v.2-4)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1 Horned Goat:  Greece (v.5-8)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b="1" u="sng" dirty="0">
                <a:solidFill>
                  <a:srgbClr val="FFFFCC"/>
                </a:solidFill>
              </a:rPr>
              <a:t>The Boastful Little Horn:</a:t>
            </a:r>
            <a:r>
              <a:rPr lang="en-US" altLang="en-US" sz="3400" dirty="0"/>
              <a:t> Antiochus Epiphanes (v.9-14)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4E471E-3719-414F-94DB-C899D96FEC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4176622"/>
            <a:ext cx="1435360" cy="137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6B2B07-6765-40BB-B8BC-5D32D63FFA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1219200"/>
            <a:ext cx="1402292" cy="137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087C6-3915-436D-9926-7E77AFE65D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0" y="2697814"/>
            <a:ext cx="140229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125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9DF3B84-448D-4BA6-8F70-781492364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791200" cy="609600"/>
          </a:xfrm>
        </p:spPr>
        <p:txBody>
          <a:bodyPr/>
          <a:lstStyle/>
          <a:p>
            <a:pPr algn="ctr"/>
            <a:r>
              <a:rPr lang="en-US" altLang="en-US" dirty="0"/>
              <a:t>THE RISE OF ANTIOCHUS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397359C-D4B1-437D-B73C-CD1EF7485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143000"/>
            <a:ext cx="7543800" cy="491807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Seleucid dynasty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The Seleucid dynasty rules over Syria and Israel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Antiochus becomes the ruler of the Seleucid dynasty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400" dirty="0"/>
              <a:t>Antiochus is the subject of verses 9-14</a:t>
            </a:r>
          </a:p>
        </p:txBody>
      </p:sp>
    </p:spTree>
    <p:extLst>
      <p:ext uri="{BB962C8B-B14F-4D97-AF65-F5344CB8AC3E}">
        <p14:creationId xmlns:p14="http://schemas.microsoft.com/office/powerpoint/2010/main" val="29101020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Aramaic </a:t>
            </a:r>
            <a:r>
              <a:rPr lang="en-US" sz="3400" i="1" dirty="0"/>
              <a:t>chiasm</a:t>
            </a:r>
            <a:r>
              <a:rPr lang="en-US" sz="3400" dirty="0"/>
              <a:t> (2-7)</a:t>
            </a:r>
          </a:p>
        </p:txBody>
      </p:sp>
      <p:pic>
        <p:nvPicPr>
          <p:cNvPr id="23555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" y="72861"/>
            <a:ext cx="8974090" cy="67122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2400"/>
            <a:ext cx="8001000" cy="35814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	</a:t>
            </a:r>
            <a:r>
              <a:rPr lang="en-US" sz="5400" dirty="0">
                <a:solidFill>
                  <a:schemeClr val="tx2"/>
                </a:solidFill>
                <a:ea typeface="+mj-ea"/>
                <a:cs typeface="+mj-cs"/>
              </a:rPr>
              <a:t>Ezekiel</a:t>
            </a:r>
            <a:r>
              <a:rPr lang="en-US" altLang="en-US" sz="5400" dirty="0">
                <a:solidFill>
                  <a:schemeClr val="tx2"/>
                </a:solidFill>
                <a:ea typeface="+mj-ea"/>
                <a:cs typeface="+mj-cs"/>
              </a:rPr>
              <a:t> 5:5</a:t>
            </a:r>
            <a:endParaRPr lang="en-US" sz="5400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 algn="just">
              <a:buNone/>
              <a:defRPr/>
            </a:pPr>
            <a:r>
              <a:rPr lang="en-US" sz="4400" dirty="0"/>
              <a:t>“Thus says the Lord </a:t>
            </a:r>
            <a:r>
              <a:rPr lang="en-US" sz="4400" cap="small" dirty="0">
                <a:effectLst/>
              </a:rPr>
              <a:t>God</a:t>
            </a:r>
            <a:r>
              <a:rPr lang="en-US" sz="4400" dirty="0"/>
              <a:t>, ‘This is Jerusalem; I have set her at </a:t>
            </a:r>
            <a:r>
              <a:rPr lang="en-US" sz="4400" b="1" u="sng" dirty="0">
                <a:solidFill>
                  <a:srgbClr val="FFFFCC"/>
                </a:solidFill>
              </a:rPr>
              <a:t>the center of the nations</a:t>
            </a:r>
            <a:r>
              <a:rPr lang="en-US" sz="4400" dirty="0"/>
              <a:t>, with lands around her.’”</a:t>
            </a:r>
          </a:p>
        </p:txBody>
      </p:sp>
    </p:spTree>
    <p:extLst>
      <p:ext uri="{BB962C8B-B14F-4D97-AF65-F5344CB8AC3E}">
        <p14:creationId xmlns:p14="http://schemas.microsoft.com/office/powerpoint/2010/main" val="36554991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" y="72861"/>
            <a:ext cx="8974090" cy="67122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52400"/>
            <a:ext cx="8267700" cy="48006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3600" dirty="0"/>
              <a:t>	</a:t>
            </a:r>
            <a:r>
              <a:rPr lang="en-US" sz="4000" dirty="0">
                <a:solidFill>
                  <a:schemeClr val="tx2"/>
                </a:solidFill>
                <a:ea typeface="+mj-ea"/>
                <a:cs typeface="+mj-cs"/>
              </a:rPr>
              <a:t>Ezekiel</a:t>
            </a:r>
            <a:r>
              <a:rPr lang="en-US" altLang="en-US" sz="4000" dirty="0">
                <a:solidFill>
                  <a:schemeClr val="tx2"/>
                </a:solidFill>
                <a:ea typeface="+mj-ea"/>
                <a:cs typeface="+mj-cs"/>
              </a:rPr>
              <a:t> 38:12</a:t>
            </a:r>
            <a:endParaRPr lang="en-US" sz="5400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indent="0" algn="just">
              <a:buNone/>
              <a:defRPr/>
            </a:pPr>
            <a:r>
              <a:rPr lang="en-US" sz="3600" dirty="0"/>
              <a:t>“to capture spoil and to seize plunder, to turn your hand against the waste places which are </a:t>
            </a:r>
            <a:r>
              <a:rPr lang="en-US" sz="3600" i="1" dirty="0"/>
              <a:t>now</a:t>
            </a:r>
            <a:r>
              <a:rPr lang="en-US" sz="3600" dirty="0"/>
              <a:t> inhabited, and against the people who are gathered from the nations, who have acquired cattle and goods, </a:t>
            </a:r>
            <a:r>
              <a:rPr lang="en-US" sz="3600" b="1" u="sng" dirty="0">
                <a:solidFill>
                  <a:srgbClr val="FFFFCC"/>
                </a:solidFill>
              </a:rPr>
              <a:t>who live at the center of the world</a:t>
            </a:r>
            <a:r>
              <a:rPr lang="en-US" sz="36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2464314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13DBC87-6CB1-4B09-A4F2-B039B135C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6749D4D-7AA1-445B-9011-5E96704EE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1"/>
            <a:ext cx="8915400" cy="2590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V. 9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The conquests of Antiochus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sz="3400" dirty="0"/>
              <a:t>Antiochus foreshadows the future Antichrist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ABD2FC-EC2D-441B-A688-62B6C1B1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441" y="3809999"/>
            <a:ext cx="286511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8089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08229-4769-492A-A051-C5300733B4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252484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338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8B747AE-AE48-4452-85DA-67287FA6E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6858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248E6DB5-8921-45C8-93AC-E65C0BF2D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143000"/>
            <a:ext cx="7696200" cy="53340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10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Antiochus’ persecution of Israel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Goal is Hellenization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He viewed the Jews as an obstacle to his goal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He outlawed the Hebrew scriptures and executed families who observed the Sabbath and circumcision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F8734-2C78-4A5B-B144-829CDBD1E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669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06B456-8389-4838-9EB5-41C764A65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302E26D-A23F-4B25-9199-9F41C875F4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4900" y="1143000"/>
            <a:ext cx="6934200" cy="5181599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11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Made himself equal with God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Stopped Jewish sacrifices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Desecrated the temple (167 BC)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Set up an image of Zeus</a:t>
            </a:r>
          </a:p>
          <a:p>
            <a:pPr marL="1371600" lvl="2" indent="-457200">
              <a:buSzPct val="100000"/>
              <a:buFont typeface="Calibri" panose="020F0502020204030204" pitchFamily="34" charset="0"/>
              <a:buChar char="̶"/>
            </a:pPr>
            <a:r>
              <a:rPr lang="en-US" altLang="en-US" dirty="0"/>
              <a:t>Sacrificed a pig on the altar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0EFD8-E467-4BB0-B456-DE94B8E179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87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20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C7FE4A61-7A61-47AF-A1E5-DECA1C3FE6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12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Persecuted Israel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Stopped the sacrifices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Disregarded the truth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Prospered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3D765-0E65-42FB-B830-258AE316B3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42998"/>
            <a:ext cx="1432560" cy="1371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753C761-57B9-42E6-AF30-9F9D8E6BD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402340333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E3CA95A2-EB96-4128-8C74-451FF9D88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600200"/>
            <a:ext cx="4876800" cy="28956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Persecuted the Jews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Desecrated the temple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Prospered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D30E02B-3A9A-4DCA-9295-083959915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0F480-E307-43E2-850A-9499E54A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4343400"/>
            <a:ext cx="238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142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FDF598F5-9514-43D0-BCA8-8FBE2326D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2998"/>
            <a:ext cx="8458200" cy="335280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13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How long will temple desecration last?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en-US" sz="3400" dirty="0"/>
              <a:t>V. 14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altLang="en-US" sz="3400" dirty="0"/>
              <a:t>2300 evenings and mornings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79019-FC92-4280-9DAE-1E284C9B3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200" y="4343400"/>
            <a:ext cx="2387600" cy="2286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DB109823-423F-4D5D-8DC9-D6E009B820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</p:spTree>
    <p:extLst>
      <p:ext uri="{BB962C8B-B14F-4D97-AF65-F5344CB8AC3E}">
        <p14:creationId xmlns:p14="http://schemas.microsoft.com/office/powerpoint/2010/main" val="5837117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366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1288" y="1143000"/>
            <a:ext cx="8850312" cy="35814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Historical (1-7):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Daniel interprets, 3</a:t>
            </a:r>
            <a:r>
              <a:rPr lang="en-US" sz="3400" baseline="30000" dirty="0"/>
              <a:t>rd</a:t>
            </a:r>
            <a:r>
              <a:rPr lang="en-US" sz="3400" dirty="0"/>
              <a:t> person, gentile nations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Intro “Hebrew” (1)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Aramaic </a:t>
            </a:r>
            <a:r>
              <a:rPr lang="en-US" sz="3400" b="1" i="1" u="sng" dirty="0">
                <a:solidFill>
                  <a:srgbClr val="FFFFCC"/>
                </a:solidFill>
                <a:ea typeface="+mn-ea"/>
                <a:cs typeface="+mn-cs"/>
              </a:rPr>
              <a:t>chiasm</a:t>
            </a: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 (2-7)</a:t>
            </a:r>
          </a:p>
        </p:txBody>
      </p:sp>
      <p:pic>
        <p:nvPicPr>
          <p:cNvPr id="2457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3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128775CA-9287-4945-865A-005203E7F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6705600" cy="49530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171 BC-Dec. 25</a:t>
            </a:r>
            <a:r>
              <a:rPr lang="en-US" altLang="en-US" sz="3400" baseline="30000" dirty="0"/>
              <a:t>th</a:t>
            </a:r>
            <a:r>
              <a:rPr lang="en-US" altLang="en-US" sz="3400" dirty="0"/>
              <a:t> 165 BC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= 2300 mornings and evenings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Daniel predicted these events   roughly 400 years in advance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  <a:defRPr/>
            </a:pPr>
            <a:r>
              <a:rPr lang="en-US" altLang="en-US" sz="3400" dirty="0"/>
              <a:t>Argument over the date of Daniel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59418E7-7071-49CD-84B0-74B50B89B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458200" cy="762000"/>
          </a:xfrm>
        </p:spPr>
        <p:txBody>
          <a:bodyPr/>
          <a:lstStyle/>
          <a:p>
            <a:pPr algn="ctr"/>
            <a:r>
              <a:rPr lang="en-US" altLang="en-US" dirty="0"/>
              <a:t>THE BOASTFUL LITTLE HORN V. 9-14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6BCA70-BC4F-4BDD-B654-314D08A291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60" y="4800600"/>
            <a:ext cx="191008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83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FF24581-4362-49C3-B2F5-A50C2748C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28600"/>
            <a:ext cx="2895600" cy="685800"/>
          </a:xfrm>
        </p:spPr>
        <p:txBody>
          <a:bodyPr/>
          <a:lstStyle/>
          <a:p>
            <a:r>
              <a:rPr lang="en-US" altLang="en-US" dirty="0"/>
              <a:t>HANUKKAH 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CDED6C1-EA19-4A6A-9029-33786616D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The Maccabean revolt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December 25</a:t>
            </a:r>
            <a:r>
              <a:rPr lang="en-US" altLang="en-US" sz="3400" baseline="30000" dirty="0"/>
              <a:t>th</a:t>
            </a:r>
            <a:r>
              <a:rPr lang="en-US" altLang="en-US" sz="3400" dirty="0"/>
              <a:t> 165 BC : the temple is liberated and rededicated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1 &amp; 2 Maccabees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The miracle of the lamp oil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Hanukkah “Feast of Dedication” (festival of lights).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Christmas / Jewish Holiday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900"/>
              </a:spcAft>
              <a:defRPr/>
            </a:pPr>
            <a:r>
              <a:rPr lang="en-US" altLang="en-US" sz="3400" dirty="0"/>
              <a:t>John 10:22-24</a:t>
            </a:r>
          </a:p>
        </p:txBody>
      </p:sp>
      <p:pic>
        <p:nvPicPr>
          <p:cNvPr id="45061" name="Picture 5" descr="C:\WINDOWS\Application Data\Microsoft\Media Catalog\Downloaded Clips\cl72\j0285300.gif">
            <a:extLst>
              <a:ext uri="{FF2B5EF4-FFF2-40B4-BE49-F238E27FC236}">
                <a16:creationId xmlns:a16="http://schemas.microsoft.com/office/drawing/2014/main" id="{3FE7990D-5A79-445E-83A7-A3260AF3C2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7043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Placeholder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04153606"/>
              </p:ext>
            </p:extLst>
          </p:nvPr>
        </p:nvGraphicFramePr>
        <p:xfrm>
          <a:off x="152400" y="274317"/>
          <a:ext cx="8839200" cy="63093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807051881"/>
                    </a:ext>
                  </a:extLst>
                </a:gridCol>
                <a:gridCol w="1549078">
                  <a:extLst>
                    <a:ext uri="{9D8B030D-6E8A-4147-A177-3AD203B41FA5}">
                      <a16:colId xmlns:a16="http://schemas.microsoft.com/office/drawing/2014/main" val="416673137"/>
                    </a:ext>
                  </a:extLst>
                </a:gridCol>
                <a:gridCol w="2349661">
                  <a:extLst>
                    <a:ext uri="{9D8B030D-6E8A-4147-A177-3AD203B41FA5}">
                      <a16:colId xmlns:a16="http://schemas.microsoft.com/office/drawing/2014/main" val="3259655191"/>
                    </a:ext>
                  </a:extLst>
                </a:gridCol>
                <a:gridCol w="2349661">
                  <a:extLst>
                    <a:ext uri="{9D8B030D-6E8A-4147-A177-3AD203B41FA5}">
                      <a16:colId xmlns:a16="http://schemas.microsoft.com/office/drawing/2014/main" val="107138225"/>
                    </a:ext>
                  </a:extLst>
                </a:gridCol>
              </a:tblGrid>
              <a:tr h="685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Levitical Feasts (Lev. 23)</a:t>
                      </a:r>
                      <a:endParaRPr kumimoji="0" lang="en-US" sz="3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T="45724" marB="4572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FF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2000" b="1" kern="1200" noProof="0" dirty="0"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44053702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Feast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Season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Purpose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45959785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Passover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Redemption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 Cor. 5:7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419009395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Unleavened Bread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Separation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John 6:35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108508186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1st fruits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Praise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1 Cor. 15:20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0706235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Pentecost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Spring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Praise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Acts 2:1-4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93468676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Trumpets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New Year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Matt. 24:31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221558941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Atonement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Lev 16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Zech. 12:10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14415911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="1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Booths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Fall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Wilderness provision</a:t>
                      </a:r>
                    </a:p>
                  </a:txBody>
                  <a:tcPr marT="45723" marB="4572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Zech. 14:16-18</a:t>
                      </a:r>
                    </a:p>
                  </a:txBody>
                  <a:tcPr marT="45723" marB="45723" anchor="ctr" horzOverflow="overflow"/>
                </a:tc>
                <a:extLst>
                  <a:ext uri="{0D108BD9-81ED-4DB2-BD59-A6C34878D82A}">
                    <a16:rowId xmlns:a16="http://schemas.microsoft.com/office/drawing/2014/main" val="315529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5147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Jewish-Calendar">
            <a:extLst>
              <a:ext uri="{FF2B5EF4-FFF2-40B4-BE49-F238E27FC236}">
                <a16:creationId xmlns:a16="http://schemas.microsoft.com/office/drawing/2014/main" id="{4194A96D-6672-4D5D-A998-DFB29BB12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820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63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E8835-C4F2-41F7-AE9A-5F9FD677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047" y="228600"/>
            <a:ext cx="865990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6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10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:22-24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36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3600" b="1" u="sng" dirty="0">
                <a:solidFill>
                  <a:srgbClr val="FFFFCC"/>
                </a:solidFill>
              </a:rPr>
              <a:t>At that time the Feast of the Dedication took place at Jerusalem; </a:t>
            </a:r>
            <a:r>
              <a:rPr lang="en-US" sz="3600" b="1" u="sng" baseline="30000" dirty="0">
                <a:solidFill>
                  <a:srgbClr val="FFFFCC"/>
                </a:solidFill>
              </a:rPr>
              <a:t>23 </a:t>
            </a:r>
            <a:r>
              <a:rPr lang="en-US" sz="3600" b="1" u="sng" dirty="0">
                <a:solidFill>
                  <a:srgbClr val="FFFFCC"/>
                </a:solidFill>
              </a:rPr>
              <a:t>it was winter, and Jesus was walking in the temple</a:t>
            </a:r>
            <a:r>
              <a:rPr lang="en-US" sz="3600" dirty="0"/>
              <a:t> in the portico of Solomon. </a:t>
            </a:r>
            <a:r>
              <a:rPr lang="en-US" sz="3600" baseline="30000" dirty="0"/>
              <a:t>24 </a:t>
            </a:r>
            <a:r>
              <a:rPr lang="en-US" sz="3600" dirty="0"/>
              <a:t>The Jews then gathered around Him, and were saying to Him, “How long will You keep us in suspense? If You are the Christ, tell us plainly.”</a:t>
            </a:r>
          </a:p>
        </p:txBody>
      </p:sp>
    </p:spTree>
    <p:extLst>
      <p:ext uri="{BB962C8B-B14F-4D97-AF65-F5344CB8AC3E}">
        <p14:creationId xmlns:p14="http://schemas.microsoft.com/office/powerpoint/2010/main" val="370695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31056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8730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8278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7198A5D-FDEE-4050-B5AB-260419447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5900" y="228600"/>
            <a:ext cx="6172200" cy="838200"/>
          </a:xfrm>
        </p:spPr>
        <p:txBody>
          <a:bodyPr/>
          <a:lstStyle/>
          <a:p>
            <a:pPr algn="ctr"/>
            <a:r>
              <a:rPr lang="en-US" altLang="en-US" dirty="0"/>
              <a:t>INTERPRETATION  V.15-25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1C7A5C4-A83E-4F44-BD52-965260B9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64" y="1143000"/>
            <a:ext cx="8645472" cy="5410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No guess work is needed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15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Daniel seeks an interpretation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16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A voice tells Gabriel to interpret the vision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17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means the end of the third kingdom (Greece) not the end of the age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V. 18-19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US" altLang="en-US" dirty="0"/>
              <a:t>“Time of the end” is the end of Antiochus’ desecration</a:t>
            </a:r>
          </a:p>
        </p:txBody>
      </p:sp>
    </p:spTree>
    <p:extLst>
      <p:ext uri="{BB962C8B-B14F-4D97-AF65-F5344CB8AC3E}">
        <p14:creationId xmlns:p14="http://schemas.microsoft.com/office/powerpoint/2010/main" val="212662316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6629400" cy="5029200"/>
          </a:xfrm>
        </p:spPr>
        <p:txBody>
          <a:bodyPr/>
          <a:lstStyle/>
          <a:p>
            <a:pPr marL="457200" lvl="1" indent="-457200" eaLnBrk="1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SzPct val="100000"/>
              <a:buFont typeface="Times New Roman" pitchFamily="18" charset="0"/>
              <a:buAutoNum type="alphaUcPeriod" startAt="2"/>
            </a:pPr>
            <a:r>
              <a:rPr lang="en-US" sz="3600"/>
              <a:t>Chiasm “Aramaic” ( 2-7)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(2)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(3)</a:t>
            </a:r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(4)</a:t>
            </a:r>
            <a:endParaRPr lang="en-US" b="1"/>
          </a:p>
          <a:p>
            <a:pPr marL="1371600" lvl="2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3. Revelation to a gentile king (5)</a:t>
            </a:r>
          </a:p>
          <a:p>
            <a:pPr marL="457200" lvl="1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2. Protection (6)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1. Gentile history (7)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57200" y="2590800"/>
            <a:ext cx="1752600" cy="2971800"/>
            <a:chOff x="672" y="1152"/>
            <a:chExt cx="1104" cy="2400"/>
          </a:xfrm>
        </p:grpSpPr>
        <p:sp>
          <p:nvSpPr>
            <p:cNvPr id="25605" name="Line 3"/>
            <p:cNvSpPr>
              <a:spLocks noChangeShapeType="1"/>
            </p:cNvSpPr>
            <p:nvPr/>
          </p:nvSpPr>
          <p:spPr bwMode="auto">
            <a:xfrm>
              <a:off x="720" y="1152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 flipH="1">
              <a:off x="672" y="1200"/>
              <a:ext cx="1056" cy="2352"/>
            </a:xfrm>
            <a:prstGeom prst="line">
              <a:avLst/>
            </a:prstGeom>
            <a:noFill/>
            <a:ln w="76200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662613"/>
            <a:ext cx="2819400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Synthetic Outline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040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41541A6A-56C9-4DC8-A39D-91CE76140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47EAF256-D3F6-4823-B179-9B24EE9DC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76500" y="1143000"/>
            <a:ext cx="4191000" cy="1524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V. 20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Ram = Media-Persia</a:t>
            </a:r>
          </a:p>
        </p:txBody>
      </p:sp>
      <p:pic>
        <p:nvPicPr>
          <p:cNvPr id="48132" name="Picture 4" descr="C:\Documents and Settings\Owner\Application Data\Microsoft\Media Catalog\clip0038.BMP">
            <a:extLst>
              <a:ext uri="{FF2B5EF4-FFF2-40B4-BE49-F238E27FC236}">
                <a16:creationId xmlns:a16="http://schemas.microsoft.com/office/drawing/2014/main" id="{1F9ECD37-8B6E-4430-877E-72343AA5B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7021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4E87FF1-7130-46DB-9D1D-056D3CD1A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096000" cy="762000"/>
          </a:xfrm>
        </p:spPr>
        <p:txBody>
          <a:bodyPr/>
          <a:lstStyle/>
          <a:p>
            <a:pPr algn="ctr"/>
            <a:r>
              <a:rPr lang="en-US" altLang="en-US" dirty="0"/>
              <a:t>INTERPRETATION V.15-25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FA05488-1700-4697-8138-3FB1D5A9F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6700" y="1143000"/>
            <a:ext cx="8610600" cy="4953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21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Goat = Greece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Horn between eyes = Alexander the Great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22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“Broken horn” = the demise of Alexander the Great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“Four Horns” = four generals 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divided kingdom was not as strong as Alexander’s kingdom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V. 23-35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The Activities of Antiochus Epiphanes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/>
              <a:t>Foreshadowing of the antichrist</a:t>
            </a:r>
          </a:p>
        </p:txBody>
      </p:sp>
    </p:spTree>
    <p:extLst>
      <p:ext uri="{BB962C8B-B14F-4D97-AF65-F5344CB8AC3E}">
        <p14:creationId xmlns:p14="http://schemas.microsoft.com/office/powerpoint/2010/main" val="19471019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DBFBCF3-702D-4C55-9AD0-14CCC156C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7993" y="228600"/>
            <a:ext cx="4448014" cy="1143000"/>
          </a:xfrm>
        </p:spPr>
        <p:txBody>
          <a:bodyPr/>
          <a:lstStyle/>
          <a:p>
            <a:pPr algn="ctr"/>
            <a:r>
              <a:rPr lang="en-US" altLang="en-US" dirty="0"/>
              <a:t>Four Generals</a:t>
            </a:r>
            <a:br>
              <a:rPr lang="en-US" altLang="en-US" dirty="0"/>
            </a:br>
            <a:r>
              <a:rPr lang="en-US" altLang="en-US" sz="4000" dirty="0"/>
              <a:t>Daniel 7:6; 8:8,22</a:t>
            </a:r>
            <a:endParaRPr lang="en-US" alt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C70B0-D5A7-4769-B189-7570899E49D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8700" y="2240280"/>
          <a:ext cx="7086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334015412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1867013496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Cassander</a:t>
                      </a:r>
                      <a:endParaRPr lang="en-US" altLang="en-US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Macedonia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Ptolemy</a:t>
                      </a:r>
                    </a:p>
                    <a:p>
                      <a:pPr algn="ctr"/>
                      <a:r>
                        <a:rPr lang="en-US" alt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Egypt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91898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Lysimachus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Thrace &amp;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Asia Minor</a:t>
                      </a:r>
                      <a:endParaRPr 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kern="1200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Seleucus</a:t>
                      </a:r>
                      <a:endParaRPr lang="en-US" altLang="en-US" sz="36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Syria </a:t>
                      </a:r>
                    </a:p>
                    <a:p>
                      <a:pPr algn="ctr"/>
                      <a:r>
                        <a:rPr lang="en-US" altLang="en-US" sz="3600" b="1" kern="1200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(including Israel)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92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31206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A0D9F-3219-4AF9-ACF1-1BC49CE3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14" y="228600"/>
            <a:ext cx="7793972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861533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693E4-6BA7-4E53-AFE6-A1E3100417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09" y="228600"/>
            <a:ext cx="828518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55223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250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dirty="0"/>
              <a:t>INTERPRETATION OF THE VISION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28194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Daniel seeks an interpretation (v.15-19)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dirty="0"/>
              <a:t>Interpretation of the vision (v.20-25)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3600"/>
              </a:spcAft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Time frame of the vision (v.26)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570A1-AC16-4D50-BBF2-DF28CC9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114800"/>
            <a:ext cx="2337475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1A1A5-2B7C-4FD1-BC6B-D9B19F6C4E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4114800"/>
            <a:ext cx="23371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2647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0F452FB-5F7C-4E3F-AF50-E4AA411A3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4419600" cy="762000"/>
          </a:xfrm>
        </p:spPr>
        <p:txBody>
          <a:bodyPr/>
          <a:lstStyle/>
          <a:p>
            <a:pPr algn="ctr"/>
            <a:r>
              <a:rPr lang="en-US" altLang="en-US" dirty="0"/>
              <a:t>TIME FRAME V.26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D297CD42-06B4-44D8-8A52-F008F93A9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382000" cy="53340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V. 26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True 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is told to keep it a secret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The vision will not be fulfilled for 386 years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12:4, 9</a:t>
            </a:r>
          </a:p>
        </p:txBody>
      </p:sp>
    </p:spTree>
    <p:extLst>
      <p:ext uri="{BB962C8B-B14F-4D97-AF65-F5344CB8AC3E}">
        <p14:creationId xmlns:p14="http://schemas.microsoft.com/office/powerpoint/2010/main" val="39503988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3" y="163513"/>
            <a:ext cx="8791575" cy="6530975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/>
          </p:cNvSpPr>
          <p:nvPr/>
        </p:nvSpPr>
        <p:spPr bwMode="auto">
          <a:xfrm>
            <a:off x="1276350" y="152400"/>
            <a:ext cx="65913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12</a:t>
            </a:r>
            <a:r>
              <a:rPr kumimoji="0" lang="en-US" alt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:4, 9 (NASB)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228600" y="9906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4000" dirty="0"/>
              <a:t>But as for you, Daniel, conceal these words and seal up the book until the end of time; many will go back and forth, and </a:t>
            </a:r>
            <a:r>
              <a:rPr lang="en-US" sz="4000" b="1" u="sng" dirty="0">
                <a:solidFill>
                  <a:srgbClr val="FFFFCC"/>
                </a:solidFill>
              </a:rPr>
              <a:t>knowledge will increase</a:t>
            </a:r>
            <a:r>
              <a:rPr lang="en-US" sz="4000" dirty="0"/>
              <a:t>...Go </a:t>
            </a:r>
            <a:r>
              <a:rPr lang="en-US" sz="4000" i="1" dirty="0"/>
              <a:t>your way</a:t>
            </a:r>
            <a:r>
              <a:rPr lang="en-US" sz="4000" dirty="0"/>
              <a:t>, Daniel, for </a:t>
            </a:r>
            <a:r>
              <a:rPr lang="en-US" sz="4000" i="1" dirty="0"/>
              <a:t>these</a:t>
            </a:r>
            <a:r>
              <a:rPr lang="en-US" sz="4000" dirty="0"/>
              <a:t> words are concealed and sealed up </a:t>
            </a:r>
            <a:r>
              <a:rPr lang="en-US" sz="4000" b="1" u="sng" dirty="0">
                <a:solidFill>
                  <a:srgbClr val="FFFFCC"/>
                </a:solidFill>
              </a:rPr>
              <a:t>until the end time</a:t>
            </a:r>
            <a:r>
              <a:rPr lang="en-US" sz="4000" dirty="0"/>
              <a:t>.</a:t>
            </a:r>
            <a:r>
              <a:rPr lang="en-US" altLang="en-US" sz="40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95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19FAC4-B56C-4BF4-A7B1-F2A4554F4053}"/>
                  </a:ext>
                </a:extLst>
              </p14:cNvPr>
              <p14:cNvContentPartPr/>
              <p14:nvPr/>
            </p14:nvContentPartPr>
            <p14:xfrm>
              <a:off x="9902875" y="920198"/>
              <a:ext cx="6120" cy="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19FAC4-B56C-4BF4-A7B1-F2A4554F40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0535" y="917858"/>
                <a:ext cx="10800" cy="108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4E95FF9-C787-4DAA-B125-583074458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81" y="237467"/>
            <a:ext cx="801083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65843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824" y="127730"/>
            <a:ext cx="8864352" cy="660254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457201" y="163516"/>
            <a:ext cx="8229600" cy="47089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Amos 8:12 (NASB)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“People will stagger from sea to sea And from the north even to the east; They will go 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and </a:t>
            </a:r>
            <a:r>
              <a:rPr lang="en-US" sz="4000" b="1" u="sng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</a:t>
            </a:r>
            <a:r>
              <a:rPr lang="en-US" sz="40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seek the word of the </a:t>
            </a:r>
            <a:r>
              <a:rPr lang="en-US" sz="4000" b="1" u="sng" cap="small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But they will not find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408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72771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</a:rPr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66552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32FE991-12D3-4908-A097-791215169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EFFECT ON DANIEL V. 27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F98F6BD-B742-4272-A5A8-2FA2A0915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 is exhausted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 is astounded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altLang="en-US" dirty="0"/>
              <a:t>Daniel wants more understanding</a:t>
            </a:r>
          </a:p>
          <a:p>
            <a:pPr marL="914400" lvl="1" indent="-457200">
              <a:spcAft>
                <a:spcPts val="2400"/>
              </a:spcAft>
            </a:pPr>
            <a:r>
              <a:rPr lang="en-US" altLang="en-US" dirty="0"/>
              <a:t>Daniel 12:8-9</a:t>
            </a:r>
          </a:p>
        </p:txBody>
      </p:sp>
    </p:spTree>
    <p:extLst>
      <p:ext uri="{BB962C8B-B14F-4D97-AF65-F5344CB8AC3E}">
        <p14:creationId xmlns:p14="http://schemas.microsoft.com/office/powerpoint/2010/main" val="3142594395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368550" y="228600"/>
            <a:ext cx="4406900" cy="685800"/>
          </a:xfrm>
        </p:spPr>
        <p:txBody>
          <a:bodyPr/>
          <a:lstStyle/>
          <a:p>
            <a:pPr algn="ctr"/>
            <a:r>
              <a:rPr lang="en-US" altLang="en-US" sz="4000" dirty="0"/>
              <a:t>Chapter 8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1143000"/>
            <a:ext cx="66294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Historical Setting (1)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 (2-14)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Vision’s Interpretation (15-26)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dirty="0"/>
              <a:t>The Personal Impact on Daniel (27)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05599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EFF93-8B03-4A64-BEEA-475F259B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219200"/>
            <a:ext cx="8466667" cy="53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E45D872-BDCF-4AAF-A842-62179CDA4D35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0" y="228600"/>
            <a:ext cx="4267200" cy="762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6623908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23631518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953000"/>
          </a:xfrm>
        </p:spPr>
        <p:txBody>
          <a:bodyPr/>
          <a:lstStyle/>
          <a:p>
            <a:pPr marL="339725" indent="-339725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romanUcPeriod"/>
              <a:defRPr/>
            </a:pPr>
            <a:r>
              <a:rPr lang="en-US" sz="3400" b="1" dirty="0">
                <a:solidFill>
                  <a:srgbClr val="FFFFCC"/>
                </a:solidFill>
              </a:rPr>
              <a:t>Prophetic (8-12):</a:t>
            </a:r>
          </a:p>
          <a:p>
            <a:pPr marL="457200" lvl="1" indent="0" eaLnBrk="1" hangingPunct="1">
              <a:spcBef>
                <a:spcPts val="0"/>
              </a:spcBef>
              <a:spcAft>
                <a:spcPts val="2400"/>
              </a:spcAft>
              <a:buFont typeface="Wingdings" pitchFamily="2" charset="2"/>
              <a:buNone/>
              <a:defRPr/>
            </a:pPr>
            <a:r>
              <a:rPr lang="en-US" sz="3400" dirty="0"/>
              <a:t>Angel interprets, 1st person, Jewish nation, Hebrew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b="1" u="sng" dirty="0">
                <a:solidFill>
                  <a:srgbClr val="FFFFCC"/>
                </a:solidFill>
                <a:ea typeface="+mn-ea"/>
                <a:cs typeface="+mn-cs"/>
              </a:rPr>
              <a:t>Ram &amp; Goat (8)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70 weeks (9)</a:t>
            </a:r>
          </a:p>
          <a:p>
            <a:pPr marL="1027113" lvl="1" indent="-569913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sz="3400" dirty="0"/>
              <a:t>Final vision (10-12)</a:t>
            </a:r>
          </a:p>
        </p:txBody>
      </p:sp>
      <p:pic>
        <p:nvPicPr>
          <p:cNvPr id="22530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925" y="5381625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762000"/>
          </a:xfrm>
        </p:spPr>
        <p:txBody>
          <a:bodyPr/>
          <a:lstStyle/>
          <a:p>
            <a:pPr algn="ctr" eaLnBrk="1" hangingPunct="1"/>
            <a:r>
              <a:rPr lang="en-US" altLang="en-US" sz="4000"/>
              <a:t>Synthetic Outline</a:t>
            </a:r>
          </a:p>
        </p:txBody>
      </p:sp>
    </p:spTree>
    <p:extLst>
      <p:ext uri="{BB962C8B-B14F-4D97-AF65-F5344CB8AC3E}">
        <p14:creationId xmlns:p14="http://schemas.microsoft.com/office/powerpoint/2010/main" val="182247993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16604</TotalTime>
  <Words>1631</Words>
  <Application>Microsoft Office PowerPoint</Application>
  <PresentationFormat>On-screen Show (4:3)</PresentationFormat>
  <Paragraphs>335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Times New Roman</vt:lpstr>
      <vt:lpstr>Wingdings</vt:lpstr>
      <vt:lpstr>Azure</vt:lpstr>
      <vt:lpstr>THE BOOK OF DANIEL</vt:lpstr>
      <vt:lpstr>Message</vt:lpstr>
      <vt:lpstr>Synthetic Outline</vt:lpstr>
      <vt:lpstr>Synthetic Outline</vt:lpstr>
      <vt:lpstr>Synthetic Outline</vt:lpstr>
      <vt:lpstr>PowerPoint Presentation</vt:lpstr>
      <vt:lpstr>PowerPoint Presentation</vt:lpstr>
      <vt:lpstr>Synthetic Outline</vt:lpstr>
      <vt:lpstr>Synthetic Outline</vt:lpstr>
      <vt:lpstr>Chapter 8 Outline</vt:lpstr>
      <vt:lpstr>Chapter 8 Outline</vt:lpstr>
      <vt:lpstr>PowerPoint Presentation</vt:lpstr>
      <vt:lpstr>PowerPoint Presentation</vt:lpstr>
      <vt:lpstr>Succession of Gentile Rulers</vt:lpstr>
      <vt:lpstr>PowerPoint Presentation</vt:lpstr>
      <vt:lpstr>6 Empires</vt:lpstr>
      <vt:lpstr>6 Empires</vt:lpstr>
      <vt:lpstr>PowerPoint Presentation</vt:lpstr>
      <vt:lpstr>CHART1</vt:lpstr>
      <vt:lpstr>Chapter 8 Outline</vt:lpstr>
      <vt:lpstr>OUTLINE OF THE VISION</vt:lpstr>
      <vt:lpstr>OUTLINE OF THE VISION</vt:lpstr>
      <vt:lpstr>OUTLINE OF THE VISION</vt:lpstr>
      <vt:lpstr>PowerPoint Presentation</vt:lpstr>
      <vt:lpstr>THE 1 HORNED GOAT V. 5-8 (cont’d)</vt:lpstr>
      <vt:lpstr>Four Generals Daniel 7:6; 8:8,22</vt:lpstr>
      <vt:lpstr>PowerPoint Presentation</vt:lpstr>
      <vt:lpstr>OUTLINE OF THE VISION</vt:lpstr>
      <vt:lpstr>THE RISE OF ANTIOCHUS</vt:lpstr>
      <vt:lpstr>PowerPoint Presentation</vt:lpstr>
      <vt:lpstr>PowerPoint Presentation</vt:lpstr>
      <vt:lpstr>THE BOASTFUL LITTLE HORN V. 9-14</vt:lpstr>
      <vt:lpstr>PowerPoint Presentation</vt:lpstr>
      <vt:lpstr>THE BOASTFUL LITTLE HORN V. 9-14</vt:lpstr>
      <vt:lpstr>THE BOASTFUL LITTLE HORN V. 9-14</vt:lpstr>
      <vt:lpstr>PowerPoint Presentation</vt:lpstr>
      <vt:lpstr>THE BOASTFUL LITTLE HORN V. 9-14</vt:lpstr>
      <vt:lpstr>THE BOASTFUL LITTLE HORN V. 9-14</vt:lpstr>
      <vt:lpstr>THE BOASTFUL LITTLE HORN V. 9-14</vt:lpstr>
      <vt:lpstr>THE BOASTFUL LITTLE HORN V. 9-14</vt:lpstr>
      <vt:lpstr>HANUKKAH  </vt:lpstr>
      <vt:lpstr>PowerPoint Presentation</vt:lpstr>
      <vt:lpstr>PowerPoint Presentation</vt:lpstr>
      <vt:lpstr>PowerPoint Presentation</vt:lpstr>
      <vt:lpstr>PowerPoint Presentation</vt:lpstr>
      <vt:lpstr>Chapter 8 Outline</vt:lpstr>
      <vt:lpstr>INTERPRETATION OF THE VISION</vt:lpstr>
      <vt:lpstr>INTERPRETATION OF THE VISION</vt:lpstr>
      <vt:lpstr>INTERPRETATION  V.15-25</vt:lpstr>
      <vt:lpstr>INTERPRETATION OF THE VISION</vt:lpstr>
      <vt:lpstr>INTERPRETATION V.15-25</vt:lpstr>
      <vt:lpstr>INTERPRETATION V.15-25</vt:lpstr>
      <vt:lpstr>Four Generals Daniel 7:6; 8:8,22</vt:lpstr>
      <vt:lpstr>PowerPoint Presentation</vt:lpstr>
      <vt:lpstr>PowerPoint Presentation</vt:lpstr>
      <vt:lpstr>PowerPoint Presentation</vt:lpstr>
      <vt:lpstr>INTERPRETATION OF THE VISION</vt:lpstr>
      <vt:lpstr>TIME FRAME V.26</vt:lpstr>
      <vt:lpstr>PowerPoint Presentation</vt:lpstr>
      <vt:lpstr>PowerPoint Presentation</vt:lpstr>
      <vt:lpstr>Chapter 8 Outline</vt:lpstr>
      <vt:lpstr>THE EFFECT ON DANIEL V. 27</vt:lpstr>
      <vt:lpstr>Conclusion</vt:lpstr>
      <vt:lpstr>Chapter 8 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1666</cp:revision>
  <cp:lastPrinted>2017-02-05T01:03:10Z</cp:lastPrinted>
  <dcterms:created xsi:type="dcterms:W3CDTF">2009-03-17T12:21:13Z</dcterms:created>
  <dcterms:modified xsi:type="dcterms:W3CDTF">2017-07-09T00:38:41Z</dcterms:modified>
</cp:coreProperties>
</file>