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2408" r:id="rId2"/>
    <p:sldId id="2409" r:id="rId3"/>
    <p:sldId id="3025" r:id="rId4"/>
    <p:sldId id="3026" r:id="rId5"/>
    <p:sldId id="2563" r:id="rId6"/>
    <p:sldId id="3260" r:id="rId7"/>
    <p:sldId id="3261" r:id="rId8"/>
    <p:sldId id="2391" r:id="rId9"/>
    <p:sldId id="3262" r:id="rId10"/>
    <p:sldId id="3263" r:id="rId11"/>
    <p:sldId id="3265" r:id="rId12"/>
    <p:sldId id="3060" r:id="rId13"/>
    <p:sldId id="3311" r:id="rId14"/>
    <p:sldId id="3309" r:id="rId15"/>
    <p:sldId id="3332" r:id="rId16"/>
    <p:sldId id="3274" r:id="rId17"/>
    <p:sldId id="3275" r:id="rId18"/>
    <p:sldId id="3358" r:id="rId19"/>
    <p:sldId id="3266" r:id="rId20"/>
    <p:sldId id="3276" r:id="rId21"/>
    <p:sldId id="3333" r:id="rId22"/>
    <p:sldId id="3335" r:id="rId23"/>
    <p:sldId id="3336" r:id="rId24"/>
    <p:sldId id="3283" r:id="rId25"/>
    <p:sldId id="3284" r:id="rId26"/>
    <p:sldId id="3285" r:id="rId27"/>
    <p:sldId id="3337" r:id="rId28"/>
    <p:sldId id="3338" r:id="rId29"/>
    <p:sldId id="3289" r:id="rId30"/>
    <p:sldId id="3290" r:id="rId31"/>
    <p:sldId id="3291" r:id="rId32"/>
    <p:sldId id="3293" r:id="rId33"/>
    <p:sldId id="3294" r:id="rId34"/>
    <p:sldId id="3295" r:id="rId35"/>
    <p:sldId id="3329" r:id="rId36"/>
    <p:sldId id="3267" r:id="rId37"/>
    <p:sldId id="3296" r:id="rId38"/>
    <p:sldId id="3340" r:id="rId39"/>
    <p:sldId id="3300" r:id="rId40"/>
    <p:sldId id="3350" r:id="rId41"/>
    <p:sldId id="3348" r:id="rId42"/>
    <p:sldId id="3349" r:id="rId43"/>
    <p:sldId id="3351" r:id="rId44"/>
    <p:sldId id="3352" r:id="rId45"/>
    <p:sldId id="3341" r:id="rId46"/>
    <p:sldId id="3301" r:id="rId47"/>
    <p:sldId id="3353" r:id="rId48"/>
    <p:sldId id="3302" r:id="rId49"/>
    <p:sldId id="3354" r:id="rId50"/>
    <p:sldId id="3357" r:id="rId51"/>
    <p:sldId id="3355" r:id="rId52"/>
    <p:sldId id="3346" r:id="rId53"/>
    <p:sldId id="3347" r:id="rId54"/>
    <p:sldId id="3356" r:id="rId55"/>
    <p:sldId id="3303" r:id="rId56"/>
    <p:sldId id="3342" r:id="rId57"/>
    <p:sldId id="3360" r:id="rId58"/>
    <p:sldId id="3343" r:id="rId59"/>
    <p:sldId id="3304" r:id="rId60"/>
    <p:sldId id="3327" r:id="rId61"/>
    <p:sldId id="3330" r:id="rId62"/>
    <p:sldId id="3268" r:id="rId63"/>
    <p:sldId id="3305" r:id="rId64"/>
    <p:sldId id="2902" r:id="rId65"/>
    <p:sldId id="3269" r:id="rId6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CC"/>
    <a:srgbClr val="FFFF99"/>
    <a:srgbClr val="0000CC"/>
    <a:srgbClr val="006600"/>
    <a:srgbClr val="0000FF"/>
    <a:srgbClr val="99FF66"/>
    <a:srgbClr val="3399FF"/>
    <a:srgbClr val="A5002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1654" autoAdjust="0"/>
  </p:normalViewPr>
  <p:slideViewPr>
    <p:cSldViewPr>
      <p:cViewPr varScale="1">
        <p:scale>
          <a:sx n="111" d="100"/>
          <a:sy n="111" d="100"/>
        </p:scale>
        <p:origin x="13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E2D50-666F-46BE-AAA7-E28222059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7/11/2017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7/11/2017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09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66996723"/>
              </p:ext>
            </p:extLst>
          </p:nvPr>
        </p:nvGraphicFramePr>
        <p:xfrm>
          <a:off x="76200" y="371039"/>
          <a:ext cx="8991600" cy="611592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CHRONOLOGICAL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Nebuchadnezzar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Belshazzar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 year of Belshazzar</a:t>
                      </a:r>
                      <a:endParaRPr kumimoji="0" lang="en-US" alt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Darius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Cyrus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0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98399"/>
              </p:ext>
            </p:extLst>
          </p:nvPr>
        </p:nvGraphicFramePr>
        <p:xfrm>
          <a:off x="190500" y="407988"/>
          <a:ext cx="8763000" cy="6040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200" u="none" strike="noStrike" cap="none" normalizeH="0" baseline="300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  <a:endParaRPr kumimoji="0" lang="en-US" sz="2200" b="1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200" b="1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kumimoji="0" lang="en-US" sz="22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12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6858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72390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b="1" u="sng" dirty="0">
                <a:solidFill>
                  <a:srgbClr val="FFFFCC"/>
                </a:solidFill>
              </a:rPr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10-12: Cyrus of Media – Persia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:20-21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4000" dirty="0"/>
              <a:t>The </a:t>
            </a:r>
            <a:r>
              <a:rPr lang="en-US" sz="4000" b="1" u="sng" dirty="0">
                <a:solidFill>
                  <a:srgbClr val="FFFFCC"/>
                </a:solidFill>
              </a:rPr>
              <a:t>ram</a:t>
            </a:r>
            <a:r>
              <a:rPr lang="en-US" sz="4000" dirty="0"/>
              <a:t> which you saw with the two horns represents the kings of </a:t>
            </a:r>
            <a:r>
              <a:rPr lang="en-US" sz="4000" b="1" u="sng" dirty="0">
                <a:solidFill>
                  <a:srgbClr val="FFFFCC"/>
                </a:solidFill>
              </a:rPr>
              <a:t>Media and Persia</a:t>
            </a:r>
            <a:r>
              <a:rPr lang="en-US" sz="4000" dirty="0"/>
              <a:t>. </a:t>
            </a:r>
            <a:r>
              <a:rPr lang="en-US" sz="4000" baseline="30000" dirty="0"/>
              <a:t>21 </a:t>
            </a:r>
            <a:r>
              <a:rPr lang="en-US" sz="4000" dirty="0"/>
              <a:t>The shaggy </a:t>
            </a:r>
            <a:r>
              <a:rPr lang="en-US" sz="4000" b="1" u="sng" dirty="0">
                <a:solidFill>
                  <a:srgbClr val="FFFFCC"/>
                </a:solidFill>
              </a:rPr>
              <a:t>goat</a:t>
            </a:r>
            <a:r>
              <a:rPr lang="en-US" sz="4000" dirty="0"/>
              <a:t> </a:t>
            </a:r>
            <a:r>
              <a:rPr lang="en-US" sz="4000" i="1" dirty="0"/>
              <a:t>represents</a:t>
            </a:r>
            <a:r>
              <a:rPr lang="en-US" sz="4000" dirty="0"/>
              <a:t> the kingdom of </a:t>
            </a:r>
            <a:r>
              <a:rPr lang="en-US" sz="4000" b="1" u="sng" dirty="0">
                <a:solidFill>
                  <a:srgbClr val="FFFFCC"/>
                </a:solidFill>
              </a:rPr>
              <a:t>Greece</a:t>
            </a:r>
            <a:r>
              <a:rPr lang="en-US" sz="4000" dirty="0"/>
              <a:t>, and the large horn that is between his eyes is the first king.</a:t>
            </a: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3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Babylon (2:36-38; 7:4) 605-539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Media-Persia (2:39a; 7:5) 539-331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Greece (2:39b; 7:6) 331-63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 (2:40; 7:7a) 63 BC – 70 AD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II (2:41-43; 7:7b-8) Tribulation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Kingdom (2:44-45; 7:9-14) After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30269213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Babylon (2:36-38; 7:4) 605-539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Media-Persia (2:39a; 7:5) 539-331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Greece (2:39b; 7:6) 331-63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 (2:40; 7:7a) 63 BC – 70 AD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II (2:41-43; 7:7b-8) Tribulation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Kingdom (2:44-45; 7:9-14) After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10645530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01775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CHART1</a:t>
            </a:r>
          </a:p>
        </p:txBody>
      </p:sp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95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363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4455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75"/>
            <a:ext cx="5981700" cy="19653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/>
          </a:p>
        </p:txBody>
      </p:sp>
      <p:pic>
        <p:nvPicPr>
          <p:cNvPr id="2048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4419600"/>
            <a:ext cx="4346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9342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1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44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78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45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1165AFEB-64C0-4C9B-81E4-C236493C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44608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(v. 8)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The goat’s changing horns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He magnifies himself (v.8a)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Alexander’s death (v.8b)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Alexander’s empire is divided among his four generals (v.8c)</a:t>
            </a:r>
          </a:p>
        </p:txBody>
      </p:sp>
      <p:pic>
        <p:nvPicPr>
          <p:cNvPr id="32772" name="Picture 4" descr="C:\My Documents\My Pictures\alexwinks.gif">
            <a:extLst>
              <a:ext uri="{FF2B5EF4-FFF2-40B4-BE49-F238E27FC236}">
                <a16:creationId xmlns:a16="http://schemas.microsoft.com/office/drawing/2014/main" id="{A32E00CA-2CB6-41DB-A262-D17D6884BC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83639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D1556B9-1ACA-4921-9E09-F00DEDB81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553200" cy="1295400"/>
          </a:xfrm>
        </p:spPr>
        <p:txBody>
          <a:bodyPr/>
          <a:lstStyle/>
          <a:p>
            <a:pPr algn="ctr"/>
            <a:r>
              <a:rPr lang="en-US" altLang="en-US" dirty="0"/>
              <a:t>THE 1 HORNED GOAT V. 5-8 </a:t>
            </a:r>
            <a:r>
              <a:rPr lang="en-US" altLang="en-US" sz="3200" dirty="0"/>
              <a:t>(cont’d)</a:t>
            </a:r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DBA0-4BF1-44B2-A431-DDAD70A5EC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714500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46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dirty="0"/>
              <a:t>Four Generals</a:t>
            </a:r>
            <a:br>
              <a:rPr lang="en-US" altLang="en-US" dirty="0"/>
            </a:br>
            <a:r>
              <a:rPr lang="en-US" altLang="en-US" sz="4000" dirty="0"/>
              <a:t>Daniel 7:6; 8:8,22</a:t>
            </a: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43280"/>
              </p:ext>
            </p:extLst>
          </p:nvPr>
        </p:nvGraphicFramePr>
        <p:xfrm>
          <a:off x="1028700" y="224028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  <a:endParaRPr lang="en-US" altLang="en-US" sz="3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  <a:endParaRPr lang="en-US" altLang="en-US" sz="3600" b="1" kern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172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The Boastful Little Horn:</a:t>
            </a:r>
            <a:r>
              <a:rPr lang="en-US" altLang="en-US" sz="3400" dirty="0"/>
              <a:t>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12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08229-4769-492A-A051-C5300733B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52484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338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8B747AE-AE48-4452-85DA-67287FA6E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6858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8E6DB5-8921-45C8-93AC-E65C0BF2D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7696200" cy="53340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10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Antiochus’ persecution of Israel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Goal is Hellenization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He viewed the Jews as an obstacle to his goal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He outlawed the Hebrew scriptures and executed families who observed the Sabbath and circumcision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F8734-2C78-4A5B-B144-829CDBD1E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66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06B456-8389-4838-9EB5-41C764A65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302E26D-A23F-4B25-9199-9F41C875F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6934200" cy="5181599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11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Made himself equal with God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Stopped Jewish sacrifices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Desecrated the temple (167 BC)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Set up an image of Zeus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Sacrificed a pig on the altar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0EFD8-E467-4BB0-B456-DE94B8E17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8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C7FE4A61-7A61-47AF-A1E5-DECA1C3FE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9300" y="1143000"/>
            <a:ext cx="51054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12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Persecuted Israel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Stopped the sacrifices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Disregarded the truth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Prospered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3D765-0E65-42FB-B830-258AE316B3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753C761-57B9-42E6-AF30-9F9D8E6BD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40234033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FDF598F5-9514-43D0-BCA8-8FBE2326D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2998"/>
            <a:ext cx="8458200" cy="335280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13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How long will temple desecration last?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14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2300 evenings and mornings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79019-FC92-4280-9DAE-1E284C9B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4343400"/>
            <a:ext cx="2387600" cy="2286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B109823-423F-4D5D-8DC9-D6E009B82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5837117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128775CA-9287-4945-865A-005203E7F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6705600" cy="49530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171 BC-Dec. 25</a:t>
            </a:r>
            <a:r>
              <a:rPr lang="en-US" altLang="en-US" sz="3400" baseline="30000" dirty="0"/>
              <a:t>th</a:t>
            </a:r>
            <a:r>
              <a:rPr lang="en-US" altLang="en-US" sz="3400" dirty="0"/>
              <a:t> 165 BC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= 2300 mornings and evenings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Daniel predicted these events   roughly 400 years in advance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Argument over the date of Daniel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9418E7-7071-49CD-84B0-74B50B89B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BCA70-BC4F-4BDD-B654-314D08A29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60" y="4800600"/>
            <a:ext cx="1910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83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FF24581-4362-49C3-B2F5-A50C2748C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r>
              <a:rPr lang="en-US" altLang="en-US" dirty="0"/>
              <a:t>HANUKKAH 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CDED6C1-EA19-4A6A-9029-33786616D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The Maccabean revolt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December 25</a:t>
            </a:r>
            <a:r>
              <a:rPr lang="en-US" altLang="en-US" sz="3400" baseline="30000" dirty="0"/>
              <a:t>th</a:t>
            </a:r>
            <a:r>
              <a:rPr lang="en-US" altLang="en-US" sz="3400" dirty="0"/>
              <a:t> 165 BC : the temple is liberated and rededicated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1 &amp; 2 Maccabees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The miracle of the lamp oil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Hanukkah “Feast of Dedication” (festival of lights).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Christmas / Jewish Holiday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John 10:22-24</a:t>
            </a:r>
          </a:p>
        </p:txBody>
      </p:sp>
      <p:pic>
        <p:nvPicPr>
          <p:cNvPr id="45061" name="Picture 5" descr="C:\WINDOWS\Application Data\Microsoft\Media Catalog\Downloaded Clips\cl72\j0285300.gif">
            <a:extLst>
              <a:ext uri="{FF2B5EF4-FFF2-40B4-BE49-F238E27FC236}">
                <a16:creationId xmlns:a16="http://schemas.microsoft.com/office/drawing/2014/main" id="{3FE7990D-5A79-445E-83A7-A3260AF3C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043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E8835-C4F2-41F7-AE9A-5F9FD677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7" y="228600"/>
            <a:ext cx="86599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6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31056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730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278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198A5D-FDEE-4050-B5AB-26041944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6172200" cy="838200"/>
          </a:xfrm>
        </p:spPr>
        <p:txBody>
          <a:bodyPr/>
          <a:lstStyle/>
          <a:p>
            <a:pPr algn="ctr"/>
            <a:r>
              <a:rPr lang="en-US" altLang="en-US" dirty="0"/>
              <a:t>INTERPRETATION  V.15-25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1C7A5C4-A83E-4F44-BD52-965260B9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64" y="1143000"/>
            <a:ext cx="8645472" cy="5410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No guess work is needed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15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Daniel seeks an interpretation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16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 voice tells Gabriel to interpret the vision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17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means the end of the third kingdom (Greece) not the end of the age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18-19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is the end of Antiochus’ desecration</a:t>
            </a:r>
          </a:p>
        </p:txBody>
      </p:sp>
    </p:spTree>
    <p:extLst>
      <p:ext uri="{BB962C8B-B14F-4D97-AF65-F5344CB8AC3E}">
        <p14:creationId xmlns:p14="http://schemas.microsoft.com/office/powerpoint/2010/main" val="21266231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Aramaic </a:t>
            </a:r>
            <a:r>
              <a:rPr lang="en-US" sz="3400" b="1" i="1" u="sng" dirty="0">
                <a:solidFill>
                  <a:srgbClr val="FFFFCC"/>
                </a:solidFill>
                <a:ea typeface="+mn-ea"/>
                <a:cs typeface="+mn-cs"/>
              </a:rPr>
              <a:t>chiasm</a:t>
            </a: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 (2-7)</a:t>
            </a:r>
          </a:p>
        </p:txBody>
      </p:sp>
      <p:pic>
        <p:nvPicPr>
          <p:cNvPr id="2457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198A5D-FDEE-4050-B5AB-26041944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6172200" cy="838200"/>
          </a:xfrm>
        </p:spPr>
        <p:txBody>
          <a:bodyPr/>
          <a:lstStyle/>
          <a:p>
            <a:pPr algn="ctr"/>
            <a:r>
              <a:rPr lang="en-US" altLang="en-US" dirty="0"/>
              <a:t>INTERPRETATION  V.15-25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1C7A5C4-A83E-4F44-BD52-965260B9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64" y="1143000"/>
            <a:ext cx="8645472" cy="5410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No guess work is needed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V. 15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Daniel seeks an interpretation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16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 voice tells Gabriel to interpret the vision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17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means the end of the third kingdom (Greece) not the end of the age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18-19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is the end of Antiochus’ desecration</a:t>
            </a:r>
          </a:p>
        </p:txBody>
      </p:sp>
    </p:spTree>
    <p:extLst>
      <p:ext uri="{BB962C8B-B14F-4D97-AF65-F5344CB8AC3E}">
        <p14:creationId xmlns:p14="http://schemas.microsoft.com/office/powerpoint/2010/main" val="230448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52400"/>
            <a:ext cx="8686800" cy="4724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Matthew 24:15</a:t>
            </a:r>
            <a:endParaRPr 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/>
              <a:t>Therefore when you see the </a:t>
            </a:r>
            <a:r>
              <a:rPr lang="en-US" sz="3600" cap="small" dirty="0">
                <a:effectLst/>
              </a:rPr>
              <a:t>abomination of desolation</a:t>
            </a:r>
            <a:r>
              <a:rPr lang="en-US" sz="3600" dirty="0"/>
              <a:t> which was spoken of through </a:t>
            </a:r>
            <a:r>
              <a:rPr lang="en-US" sz="3600" b="1" u="sng" dirty="0">
                <a:solidFill>
                  <a:srgbClr val="FFFFCC"/>
                </a:solidFill>
              </a:rPr>
              <a:t>Daniel the prophet</a:t>
            </a:r>
            <a:r>
              <a:rPr lang="en-US" sz="3600" dirty="0"/>
              <a:t>, standing in the holy place (let the reader understand).” </a:t>
            </a:r>
          </a:p>
        </p:txBody>
      </p:sp>
    </p:spTree>
    <p:extLst>
      <p:ext uri="{BB962C8B-B14F-4D97-AF65-F5344CB8AC3E}">
        <p14:creationId xmlns:p14="http://schemas.microsoft.com/office/powerpoint/2010/main" val="2556699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198A5D-FDEE-4050-B5AB-26041944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6172200" cy="838200"/>
          </a:xfrm>
        </p:spPr>
        <p:txBody>
          <a:bodyPr/>
          <a:lstStyle/>
          <a:p>
            <a:pPr algn="ctr"/>
            <a:r>
              <a:rPr lang="en-US" altLang="en-US" dirty="0"/>
              <a:t>INTERPRETATION  V.15-25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1C7A5C4-A83E-4F44-BD52-965260B9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64" y="1143000"/>
            <a:ext cx="8645472" cy="5410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No guess work is needed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15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Daniel seeks an interpretation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V. 16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 voice tells Gabriel to interpret the vision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17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means the end of the third kingdom (Greece) not the end of the age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18-19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is the end of Antiochus’ desecration</a:t>
            </a:r>
          </a:p>
        </p:txBody>
      </p:sp>
    </p:spTree>
    <p:extLst>
      <p:ext uri="{BB962C8B-B14F-4D97-AF65-F5344CB8AC3E}">
        <p14:creationId xmlns:p14="http://schemas.microsoft.com/office/powerpoint/2010/main" val="208854924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198A5D-FDEE-4050-B5AB-26041944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6172200" cy="838200"/>
          </a:xfrm>
        </p:spPr>
        <p:txBody>
          <a:bodyPr/>
          <a:lstStyle/>
          <a:p>
            <a:pPr algn="ctr"/>
            <a:r>
              <a:rPr lang="en-US" altLang="en-US" dirty="0"/>
              <a:t>INTERPRETATION  V.15-25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1C7A5C4-A83E-4F44-BD52-965260B9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64" y="1143000"/>
            <a:ext cx="8645472" cy="5410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No guess work is needed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15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Daniel seeks an interpretation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16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 voice tells Gabriel to interpret the vision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V. 17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means the end of the third kingdom (Greece) not the end of the age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18-19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is the end of Antiochus’ desecration</a:t>
            </a:r>
          </a:p>
        </p:txBody>
      </p:sp>
    </p:spTree>
    <p:extLst>
      <p:ext uri="{BB962C8B-B14F-4D97-AF65-F5344CB8AC3E}">
        <p14:creationId xmlns:p14="http://schemas.microsoft.com/office/powerpoint/2010/main" val="142483150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198A5D-FDEE-4050-B5AB-26041944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6172200" cy="838200"/>
          </a:xfrm>
        </p:spPr>
        <p:txBody>
          <a:bodyPr/>
          <a:lstStyle/>
          <a:p>
            <a:pPr algn="ctr"/>
            <a:r>
              <a:rPr lang="en-US" altLang="en-US" dirty="0"/>
              <a:t>INTERPRETATION  V.15-25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1C7A5C4-A83E-4F44-BD52-965260B9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64" y="1143000"/>
            <a:ext cx="8645472" cy="5410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No guess work is needed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15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Daniel seeks an interpretation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16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 voice tells Gabriel to interpret the vision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17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means the end of the third kingdom (Greece) not the end of the age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V. 18-19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is the end of Antiochus’ desecration</a:t>
            </a:r>
          </a:p>
        </p:txBody>
      </p:sp>
    </p:spTree>
    <p:extLst>
      <p:ext uri="{BB962C8B-B14F-4D97-AF65-F5344CB8AC3E}">
        <p14:creationId xmlns:p14="http://schemas.microsoft.com/office/powerpoint/2010/main" val="217582468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040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1541A6A-56C9-4DC8-A39D-91CE76140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7EAF256-D3F6-4823-B179-9B24EE9DC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0" y="1143000"/>
            <a:ext cx="4191000" cy="1524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V. 20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Ram = Media-Persia</a:t>
            </a:r>
          </a:p>
        </p:txBody>
      </p:sp>
      <p:pic>
        <p:nvPicPr>
          <p:cNvPr id="48132" name="Picture 4" descr="C:\Documents and Settings\Owner\Application Data\Microsoft\Media Catalog\clip0038.BMP">
            <a:extLst>
              <a:ext uri="{FF2B5EF4-FFF2-40B4-BE49-F238E27FC236}">
                <a16:creationId xmlns:a16="http://schemas.microsoft.com/office/drawing/2014/main" id="{1F9ECD37-8B6E-4430-877E-72343AA5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021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:20-21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4000" dirty="0"/>
              <a:t>The </a:t>
            </a:r>
            <a:r>
              <a:rPr lang="en-US" sz="4000" b="1" u="sng" dirty="0">
                <a:solidFill>
                  <a:srgbClr val="FFFFCC"/>
                </a:solidFill>
              </a:rPr>
              <a:t>ram</a:t>
            </a:r>
            <a:r>
              <a:rPr lang="en-US" sz="4000" dirty="0"/>
              <a:t> which you saw with the two horns represents the kings of </a:t>
            </a:r>
            <a:r>
              <a:rPr lang="en-US" sz="4000" b="1" u="sng" dirty="0">
                <a:solidFill>
                  <a:srgbClr val="FFFFCC"/>
                </a:solidFill>
              </a:rPr>
              <a:t>Media and Persia</a:t>
            </a:r>
            <a:r>
              <a:rPr lang="en-US" sz="4000" dirty="0"/>
              <a:t>. </a:t>
            </a:r>
            <a:r>
              <a:rPr lang="en-US" sz="4000" baseline="30000" dirty="0"/>
              <a:t>21 </a:t>
            </a:r>
            <a:r>
              <a:rPr lang="en-US" sz="4000" dirty="0"/>
              <a:t>The shaggy </a:t>
            </a:r>
            <a:r>
              <a:rPr lang="en-US" sz="4000" b="1" u="sng" dirty="0">
                <a:solidFill>
                  <a:srgbClr val="FFFFCC"/>
                </a:solidFill>
              </a:rPr>
              <a:t>goat</a:t>
            </a:r>
            <a:r>
              <a:rPr lang="en-US" sz="4000" dirty="0"/>
              <a:t> </a:t>
            </a:r>
            <a:r>
              <a:rPr lang="en-US" sz="4000" i="1" dirty="0"/>
              <a:t>represents</a:t>
            </a:r>
            <a:r>
              <a:rPr lang="en-US" sz="4000" dirty="0"/>
              <a:t> the kingdom of </a:t>
            </a:r>
            <a:r>
              <a:rPr lang="en-US" sz="4000" b="1" u="sng" dirty="0">
                <a:solidFill>
                  <a:srgbClr val="FFFFCC"/>
                </a:solidFill>
              </a:rPr>
              <a:t>Greece</a:t>
            </a:r>
            <a:r>
              <a:rPr lang="en-US" sz="4000" dirty="0"/>
              <a:t>, and the large horn that is between his eyes is the first king.</a:t>
            </a: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110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19471019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972551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alphaUcPeriod" startAt="2"/>
            </a:pPr>
            <a:r>
              <a:rPr lang="en-US" sz="360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(2)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(4)</a:t>
            </a:r>
            <a:endParaRPr lang="en-US" b="1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(5)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662613"/>
            <a:ext cx="2819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123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400780919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dirty="0"/>
              <a:t>Four Generals</a:t>
            </a:r>
            <a:br>
              <a:rPr lang="en-US" altLang="en-US" dirty="0"/>
            </a:br>
            <a:r>
              <a:rPr lang="en-US" altLang="en-US" sz="4000" dirty="0"/>
              <a:t>Daniel 7:6; 8:8,22</a:t>
            </a: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00535"/>
              </p:ext>
            </p:extLst>
          </p:nvPr>
        </p:nvGraphicFramePr>
        <p:xfrm>
          <a:off x="1028700" y="224028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  <a:endParaRPr lang="en-US" altLang="en-US" sz="36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  <a:endParaRPr lang="en-US" altLang="en-US" sz="3600" b="1" kern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31206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861533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u="sng" dirty="0">
                <a:solidFill>
                  <a:srgbClr val="FFFFCC"/>
                </a:solidFill>
              </a:rPr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14079159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693E4-6BA7-4E53-AFE6-A1E31004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28600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522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50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693762"/>
              </p:ext>
            </p:extLst>
          </p:nvPr>
        </p:nvGraphicFramePr>
        <p:xfrm>
          <a:off x="190500" y="407988"/>
          <a:ext cx="8763000" cy="5334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Antichrist’s Satanic Miracles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Thessalonians 2:9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Miracle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Greek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Dynamis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Matt. 11:20</a:t>
                      </a:r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Semēion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20:30</a:t>
                      </a:r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Wonders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Teras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Acts 2:22</a:t>
                      </a:r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5661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647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0F452FB-5F7C-4E3F-AF50-E4AA411A3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419600" cy="762000"/>
          </a:xfrm>
        </p:spPr>
        <p:txBody>
          <a:bodyPr/>
          <a:lstStyle/>
          <a:p>
            <a:pPr algn="ctr"/>
            <a:r>
              <a:rPr lang="en-US" altLang="en-US" dirty="0"/>
              <a:t>TIME FRAME V.26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297CD42-06B4-44D8-8A52-F008F93A9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334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V. 26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True 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is told to keep it a secret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The vision will not be fulfilled for 386 years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12:4, 9</a:t>
            </a:r>
          </a:p>
        </p:txBody>
      </p:sp>
    </p:spTree>
    <p:extLst>
      <p:ext uri="{BB962C8B-B14F-4D97-AF65-F5344CB8AC3E}">
        <p14:creationId xmlns:p14="http://schemas.microsoft.com/office/powerpoint/2010/main" val="395039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6315185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1524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12:4, 9 (NASB)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4000" baseline="30000" dirty="0"/>
              <a:t>4</a:t>
            </a:r>
            <a:r>
              <a:rPr lang="en-US" altLang="en-US" sz="4000" dirty="0"/>
              <a:t>“</a:t>
            </a:r>
            <a:r>
              <a:rPr lang="en-US" sz="4000" dirty="0"/>
              <a:t>But as for you, Daniel, conceal these words and seal up the book until the end of time; many will go back and forth, and </a:t>
            </a:r>
            <a:r>
              <a:rPr lang="en-US" sz="4000" b="1" u="sng" dirty="0">
                <a:solidFill>
                  <a:srgbClr val="FFFFCC"/>
                </a:solidFill>
              </a:rPr>
              <a:t>knowledge will increase</a:t>
            </a:r>
            <a:r>
              <a:rPr lang="en-US" sz="4000" dirty="0"/>
              <a:t>...</a:t>
            </a:r>
            <a:r>
              <a:rPr lang="en-US" sz="4000" baseline="30000" dirty="0"/>
              <a:t>9 </a:t>
            </a:r>
            <a:r>
              <a:rPr lang="en-US" sz="4000" dirty="0"/>
              <a:t>Go </a:t>
            </a:r>
            <a:r>
              <a:rPr lang="en-US" sz="4000" i="1" dirty="0"/>
              <a:t>your way</a:t>
            </a:r>
            <a:r>
              <a:rPr lang="en-US" sz="4000" dirty="0"/>
              <a:t>, Daniel, for </a:t>
            </a:r>
            <a:r>
              <a:rPr lang="en-US" sz="4000" i="1" dirty="0"/>
              <a:t>these</a:t>
            </a:r>
            <a:r>
              <a:rPr lang="en-US" sz="4000" dirty="0"/>
              <a:t> words are concealed and sealed up </a:t>
            </a:r>
            <a:r>
              <a:rPr lang="en-US" sz="4000" b="1" u="sng" dirty="0">
                <a:solidFill>
                  <a:srgbClr val="FFFFCC"/>
                </a:solidFill>
              </a:rPr>
              <a:t>until the end time</a:t>
            </a:r>
            <a:r>
              <a:rPr lang="en-US" sz="4000" dirty="0"/>
              <a:t>.</a:t>
            </a:r>
            <a:r>
              <a:rPr lang="en-US" alt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9536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57201" y="163516"/>
            <a:ext cx="8229600" cy="47705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Amos 8:12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“People will stagger from sea to sea And from the north even to the east; They will go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and </a:t>
            </a:r>
            <a:r>
              <a:rPr lang="en-US" sz="40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seek the word of the </a:t>
            </a:r>
            <a:r>
              <a:rPr lang="en-US" sz="4000" b="1" u="sng" cap="small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they will not find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408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72771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552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32FE991-12D3-4908-A097-79121516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 ON DANIEL V. 27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F98F6BD-B742-4272-A5A8-2FA2A0915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894" y="1143000"/>
            <a:ext cx="6526212" cy="49180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Daniel is exhausted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Daniel is astounded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</a:pPr>
            <a:r>
              <a:rPr lang="en-US" altLang="en-US" dirty="0"/>
              <a:t>Daniel wants more understanding</a:t>
            </a:r>
          </a:p>
          <a:p>
            <a:pPr marL="914400" lvl="1" indent="-457200">
              <a:spcAft>
                <a:spcPts val="3600"/>
              </a:spcAft>
            </a:pPr>
            <a:r>
              <a:rPr lang="en-US" altLang="en-US" dirty="0"/>
              <a:t>Daniel 12:8-9</a:t>
            </a:r>
          </a:p>
        </p:txBody>
      </p:sp>
    </p:spTree>
    <p:extLst>
      <p:ext uri="{BB962C8B-B14F-4D97-AF65-F5344CB8AC3E}">
        <p14:creationId xmlns:p14="http://schemas.microsoft.com/office/powerpoint/2010/main" val="314259439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5599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8224799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6684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16723</TotalTime>
  <Words>2020</Words>
  <Application>Microsoft Office PowerPoint</Application>
  <PresentationFormat>On-screen Show (4:3)</PresentationFormat>
  <Paragraphs>373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Times New Roman</vt:lpstr>
      <vt:lpstr>Wingdings</vt:lpstr>
      <vt:lpstr>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Synthetic Outline</vt:lpstr>
      <vt:lpstr>Chapter 8 Outline</vt:lpstr>
      <vt:lpstr>Chapter 8 Outline</vt:lpstr>
      <vt:lpstr>PowerPoint Presentation</vt:lpstr>
      <vt:lpstr>PowerPoint Presentation</vt:lpstr>
      <vt:lpstr>Succession of Gentile Rulers</vt:lpstr>
      <vt:lpstr>PowerPoint Presentation</vt:lpstr>
      <vt:lpstr>6 Empires</vt:lpstr>
      <vt:lpstr>6 Empires</vt:lpstr>
      <vt:lpstr>PowerPoint Presentation</vt:lpstr>
      <vt:lpstr>CHART1</vt:lpstr>
      <vt:lpstr>PowerPoint Presentation</vt:lpstr>
      <vt:lpstr>Chapter 8 Outline</vt:lpstr>
      <vt:lpstr>OUTLINE OF THE VISION</vt:lpstr>
      <vt:lpstr>OUTLINE OF THE VISION</vt:lpstr>
      <vt:lpstr>OUTLINE OF THE VISION</vt:lpstr>
      <vt:lpstr>PowerPoint Presentation</vt:lpstr>
      <vt:lpstr>THE 1 HORNED GOAT V. 5-8 (cont’d)</vt:lpstr>
      <vt:lpstr>Four Generals Daniel 7:6; 8:8,22</vt:lpstr>
      <vt:lpstr>PowerPoint Presentation</vt:lpstr>
      <vt:lpstr>OUTLINE OF THE VISION</vt:lpstr>
      <vt:lpstr>PowerPoint Presentation</vt:lpstr>
      <vt:lpstr>THE BOASTFUL LITTLE HORN V. 9-14</vt:lpstr>
      <vt:lpstr>THE BOASTFUL LITTLE HORN V. 9-14</vt:lpstr>
      <vt:lpstr>THE BOASTFUL LITTLE HORN V. 9-14</vt:lpstr>
      <vt:lpstr>THE BOASTFUL LITTLE HORN V. 9-14</vt:lpstr>
      <vt:lpstr>THE BOASTFUL LITTLE HORN V. 9-14</vt:lpstr>
      <vt:lpstr>HANUKKAH  </vt:lpstr>
      <vt:lpstr>PowerPoint Presentation</vt:lpstr>
      <vt:lpstr>Chapter 8 Outline</vt:lpstr>
      <vt:lpstr>INTERPRETATION OF THE VISION</vt:lpstr>
      <vt:lpstr>INTERPRETATION OF THE VISION</vt:lpstr>
      <vt:lpstr>INTERPRETATION  V.15-25</vt:lpstr>
      <vt:lpstr>INTERPRETATION  V.15-25</vt:lpstr>
      <vt:lpstr>PowerPoint Presentation</vt:lpstr>
      <vt:lpstr>INTERPRETATION  V.15-25</vt:lpstr>
      <vt:lpstr>INTERPRETATION  V.15-25</vt:lpstr>
      <vt:lpstr>INTERPRETATION  V.15-25</vt:lpstr>
      <vt:lpstr>INTERPRETATION OF THE VISION</vt:lpstr>
      <vt:lpstr>INTERPRETATION V.15-25</vt:lpstr>
      <vt:lpstr>PowerPoint Presentation</vt:lpstr>
      <vt:lpstr>INTERPRETATION V.15-25</vt:lpstr>
      <vt:lpstr>INTERPRETATION V.15-25</vt:lpstr>
      <vt:lpstr>PowerPoint Presentation</vt:lpstr>
      <vt:lpstr>INTERPRETATION V.15-25</vt:lpstr>
      <vt:lpstr>Four Generals Daniel 7:6; 8:8,22</vt:lpstr>
      <vt:lpstr>PowerPoint Presentation</vt:lpstr>
      <vt:lpstr>INTERPRETATION V.15-25</vt:lpstr>
      <vt:lpstr>PowerPoint Presentation</vt:lpstr>
      <vt:lpstr>PowerPoint Presentation</vt:lpstr>
      <vt:lpstr>PowerPoint Presentation</vt:lpstr>
      <vt:lpstr>INTERPRETATION OF THE VISION</vt:lpstr>
      <vt:lpstr>TIME FRAME V.26</vt:lpstr>
      <vt:lpstr>PowerPoint Presentation</vt:lpstr>
      <vt:lpstr>PowerPoint Presentation</vt:lpstr>
      <vt:lpstr>Chapter 8 Outline</vt:lpstr>
      <vt:lpstr>THE EFFECT ON DANIEL V. 27</vt:lpstr>
      <vt:lpstr>Conclusion</vt:lpstr>
      <vt:lpstr>Chapter 8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1675</cp:revision>
  <cp:lastPrinted>2017-02-05T01:03:10Z</cp:lastPrinted>
  <dcterms:created xsi:type="dcterms:W3CDTF">2009-03-17T12:21:13Z</dcterms:created>
  <dcterms:modified xsi:type="dcterms:W3CDTF">2017-07-12T01:48:42Z</dcterms:modified>
</cp:coreProperties>
</file>