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82"/>
  </p:notesMasterIdLst>
  <p:handoutMasterIdLst>
    <p:handoutMasterId r:id="rId83"/>
  </p:handoutMasterIdLst>
  <p:sldIdLst>
    <p:sldId id="256" r:id="rId2"/>
    <p:sldId id="668" r:id="rId3"/>
    <p:sldId id="392" r:id="rId4"/>
    <p:sldId id="799" r:id="rId5"/>
    <p:sldId id="639" r:id="rId6"/>
    <p:sldId id="925" r:id="rId7"/>
    <p:sldId id="800" r:id="rId8"/>
    <p:sldId id="640" r:id="rId9"/>
    <p:sldId id="923" r:id="rId10"/>
    <p:sldId id="616" r:id="rId11"/>
    <p:sldId id="617" r:id="rId12"/>
    <p:sldId id="619" r:id="rId13"/>
    <p:sldId id="651" r:id="rId14"/>
    <p:sldId id="801" r:id="rId15"/>
    <p:sldId id="928" r:id="rId16"/>
    <p:sldId id="926" r:id="rId17"/>
    <p:sldId id="990" r:id="rId18"/>
    <p:sldId id="992" r:id="rId19"/>
    <p:sldId id="1017" r:id="rId20"/>
    <p:sldId id="1025" r:id="rId21"/>
    <p:sldId id="1059" r:id="rId22"/>
    <p:sldId id="1060" r:id="rId23"/>
    <p:sldId id="1028" r:id="rId24"/>
    <p:sldId id="1029" r:id="rId25"/>
    <p:sldId id="1032" r:id="rId26"/>
    <p:sldId id="1034" r:id="rId27"/>
    <p:sldId id="1036" r:id="rId28"/>
    <p:sldId id="1039" r:id="rId29"/>
    <p:sldId id="1040" r:id="rId30"/>
    <p:sldId id="1105" r:id="rId31"/>
    <p:sldId id="1042" r:id="rId32"/>
    <p:sldId id="1043" r:id="rId33"/>
    <p:sldId id="1044" r:id="rId34"/>
    <p:sldId id="1045" r:id="rId35"/>
    <p:sldId id="1046" r:id="rId36"/>
    <p:sldId id="1047" r:id="rId37"/>
    <p:sldId id="1048" r:id="rId38"/>
    <p:sldId id="1094" r:id="rId39"/>
    <p:sldId id="1049" r:id="rId40"/>
    <p:sldId id="1050" r:id="rId41"/>
    <p:sldId id="1102" r:id="rId42"/>
    <p:sldId id="1101" r:id="rId43"/>
    <p:sldId id="1099" r:id="rId44"/>
    <p:sldId id="1100" r:id="rId45"/>
    <p:sldId id="1103" r:id="rId46"/>
    <p:sldId id="1104" r:id="rId47"/>
    <p:sldId id="1051" r:id="rId48"/>
    <p:sldId id="1052" r:id="rId49"/>
    <p:sldId id="1095" r:id="rId50"/>
    <p:sldId id="1067" r:id="rId51"/>
    <p:sldId id="1068" r:id="rId52"/>
    <p:sldId id="1069" r:id="rId53"/>
    <p:sldId id="1076" r:id="rId54"/>
    <p:sldId id="1077" r:id="rId55"/>
    <p:sldId id="1078" r:id="rId56"/>
    <p:sldId id="1096" r:id="rId57"/>
    <p:sldId id="1070" r:id="rId58"/>
    <p:sldId id="1073" r:id="rId59"/>
    <p:sldId id="1075" r:id="rId60"/>
    <p:sldId id="1097" r:id="rId61"/>
    <p:sldId id="1071" r:id="rId62"/>
    <p:sldId id="1098" r:id="rId63"/>
    <p:sldId id="1072" r:id="rId64"/>
    <p:sldId id="1074" r:id="rId65"/>
    <p:sldId id="1053" r:id="rId66"/>
    <p:sldId id="1054" r:id="rId67"/>
    <p:sldId id="1055" r:id="rId68"/>
    <p:sldId id="1056" r:id="rId69"/>
    <p:sldId id="1057" r:id="rId70"/>
    <p:sldId id="1058" r:id="rId71"/>
    <p:sldId id="1009" r:id="rId72"/>
    <p:sldId id="1062" r:id="rId73"/>
    <p:sldId id="1086" r:id="rId74"/>
    <p:sldId id="1079" r:id="rId75"/>
    <p:sldId id="1080" r:id="rId76"/>
    <p:sldId id="1081" r:id="rId77"/>
    <p:sldId id="1082" r:id="rId78"/>
    <p:sldId id="1084" r:id="rId79"/>
    <p:sldId id="1085" r:id="rId80"/>
    <p:sldId id="1011" r:id="rId8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66FFFF"/>
    <a:srgbClr val="00FFFF"/>
    <a:srgbClr val="0000FF"/>
    <a:srgbClr val="000066"/>
    <a:srgbClr val="996633"/>
    <a:srgbClr val="99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0709" autoAdjust="0"/>
  </p:normalViewPr>
  <p:slideViewPr>
    <p:cSldViewPr>
      <p:cViewPr varScale="1">
        <p:scale>
          <a:sx n="111" d="100"/>
          <a:sy n="111" d="100"/>
        </p:scale>
        <p:origin x="1320" y="96"/>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Dr. Andy Woods - The Protestant Reformation</a:t>
            </a:r>
            <a:endParaRPr lang="en-US"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Times New Roman" charset="0"/>
              </a:defRPr>
            </a:lvl1pPr>
          </a:lstStyle>
          <a:p>
            <a:pPr>
              <a:defRPr/>
            </a:pPr>
            <a:r>
              <a:rPr lang="en-US">
                <a:latin typeface="Calibri" panose="020F0502020204030204" pitchFamily="34" charset="0"/>
              </a:rPr>
              <a:t>7/16/2017</a:t>
            </a:r>
            <a:endParaRPr lang="en-US"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vl1pPr>
          </a:lstStyle>
          <a:p>
            <a:pPr>
              <a:defRPr/>
            </a:pPr>
            <a:fld id="{0DC63179-BD8D-4DCE-B4FE-DF79782972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eaLnBrk="0" hangingPunct="0">
              <a:defRPr sz="1300">
                <a:latin typeface="Calibri" panose="020F0502020204030204" pitchFamily="34" charset="0"/>
              </a:defRPr>
            </a:lvl1pPr>
          </a:lstStyle>
          <a:p>
            <a:pPr>
              <a:defRPr/>
            </a:pPr>
            <a:r>
              <a:rPr lang="en-US"/>
              <a:t>Dr. Andy Woods - The Protestant Reformation</a:t>
            </a:r>
            <a:endParaRPr lang="en-US" dirty="0"/>
          </a:p>
        </p:txBody>
      </p:sp>
      <p:sp>
        <p:nvSpPr>
          <p:cNvPr id="1536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eaLnBrk="0" hangingPunct="0">
              <a:defRPr sz="1300">
                <a:latin typeface="Calibri" panose="020F0502020204030204" pitchFamily="34" charset="0"/>
              </a:defRPr>
            </a:lvl1pPr>
          </a:lstStyle>
          <a:p>
            <a:pPr>
              <a:defRPr/>
            </a:pPr>
            <a:r>
              <a:rPr lang="en-US"/>
              <a:t>7/16/2017</a:t>
            </a:r>
            <a:endParaRPr lang="en-US" dirty="0"/>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36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eaLnBrk="0" hangingPunct="0">
              <a:defRPr sz="1300">
                <a:latin typeface="Calibri" panose="020F0502020204030204" pitchFamily="34" charset="0"/>
              </a:defRPr>
            </a:lvl1pPr>
          </a:lstStyle>
          <a:p>
            <a:pPr>
              <a:defRPr/>
            </a:pPr>
            <a:r>
              <a:rPr lang="en-US"/>
              <a:t>Sugar Land Bible Church</a:t>
            </a:r>
            <a:endParaRPr lang="en-US" dirty="0"/>
          </a:p>
        </p:txBody>
      </p:sp>
      <p:sp>
        <p:nvSpPr>
          <p:cNvPr id="1536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eaLnBrk="0" hangingPunct="0">
              <a:defRPr sz="1300" smtClean="0">
                <a:latin typeface="Calibri" panose="020F0502020204030204" pitchFamily="34" charset="0"/>
              </a:defRPr>
            </a:lvl1pPr>
          </a:lstStyle>
          <a:p>
            <a:pPr>
              <a:defRPr/>
            </a:pPr>
            <a:fld id="{B4BBA7F9-A4F9-41CD-9EEF-64BAB7350056}"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BBA7F9-A4F9-41CD-9EEF-64BAB7350056}" type="slidenum">
              <a:rPr lang="en-US" altLang="en-US" smtClean="0"/>
              <a:pPr>
                <a:defRPr/>
              </a:pPr>
              <a:t>1</a:t>
            </a:fld>
            <a:endParaRPr lang="en-US" altLang="en-US" dirty="0"/>
          </a:p>
        </p:txBody>
      </p:sp>
      <p:sp>
        <p:nvSpPr>
          <p:cNvPr id="5" name="Date Placeholder 4"/>
          <p:cNvSpPr>
            <a:spLocks noGrp="1"/>
          </p:cNvSpPr>
          <p:nvPr>
            <p:ph type="dt" idx="11"/>
          </p:nvPr>
        </p:nvSpPr>
        <p:spPr/>
        <p:txBody>
          <a:bodyPr/>
          <a:lstStyle/>
          <a:p>
            <a:pPr>
              <a:defRPr/>
            </a:pPr>
            <a:r>
              <a:rPr lang="en-US"/>
              <a:t>7/16/2017</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Header Placeholder 6"/>
          <p:cNvSpPr>
            <a:spLocks noGrp="1"/>
          </p:cNvSpPr>
          <p:nvPr>
            <p:ph type="hdr" sz="quarter" idx="13"/>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46053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02844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3549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960159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71661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7615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753198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5817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28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28077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91855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14134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69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349347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50736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72</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4015363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96499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138317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20488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13</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213123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14</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643607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842" indent="-285708">
              <a:spcBef>
                <a:spcPct val="30000"/>
              </a:spcBef>
              <a:defRPr kumimoji="1" sz="1200">
                <a:solidFill>
                  <a:schemeClr val="tx1"/>
                </a:solidFill>
                <a:latin typeface="Arial" panose="020B0604020202020204" pitchFamily="34" charset="0"/>
              </a:defRPr>
            </a:lvl2pPr>
            <a:lvl3pPr marL="1142833" indent="-228567">
              <a:spcBef>
                <a:spcPct val="30000"/>
              </a:spcBef>
              <a:defRPr kumimoji="1" sz="1200">
                <a:solidFill>
                  <a:schemeClr val="tx1"/>
                </a:solidFill>
                <a:latin typeface="Arial" panose="020B0604020202020204" pitchFamily="34" charset="0"/>
              </a:defRPr>
            </a:lvl3pPr>
            <a:lvl4pPr marL="1599966" indent="-228567">
              <a:spcBef>
                <a:spcPct val="30000"/>
              </a:spcBef>
              <a:defRPr kumimoji="1" sz="1200">
                <a:solidFill>
                  <a:schemeClr val="tx1"/>
                </a:solidFill>
                <a:latin typeface="Arial" panose="020B0604020202020204" pitchFamily="34" charset="0"/>
              </a:defRPr>
            </a:lvl4pPr>
            <a:lvl5pPr marL="2057099" indent="-228567">
              <a:spcBef>
                <a:spcPct val="30000"/>
              </a:spcBef>
              <a:defRPr kumimoji="1" sz="1200">
                <a:solidFill>
                  <a:schemeClr val="tx1"/>
                </a:solidFill>
                <a:latin typeface="Arial" panose="020B0604020202020204" pitchFamily="34" charset="0"/>
              </a:defRPr>
            </a:lvl5pPr>
            <a:lvl6pPr marL="2514232" indent="-228567" eaLnBrk="0" fontAlgn="base" hangingPunct="0">
              <a:spcBef>
                <a:spcPct val="30000"/>
              </a:spcBef>
              <a:spcAft>
                <a:spcPct val="0"/>
              </a:spcAft>
              <a:defRPr kumimoji="1" sz="1200">
                <a:solidFill>
                  <a:schemeClr val="tx1"/>
                </a:solidFill>
                <a:latin typeface="Arial" panose="020B0604020202020204" pitchFamily="34" charset="0"/>
              </a:defRPr>
            </a:lvl6pPr>
            <a:lvl7pPr marL="2971365" indent="-228567" eaLnBrk="0" fontAlgn="base" hangingPunct="0">
              <a:spcBef>
                <a:spcPct val="30000"/>
              </a:spcBef>
              <a:spcAft>
                <a:spcPct val="0"/>
              </a:spcAft>
              <a:defRPr kumimoji="1" sz="1200">
                <a:solidFill>
                  <a:schemeClr val="tx1"/>
                </a:solidFill>
                <a:latin typeface="Arial" panose="020B0604020202020204" pitchFamily="34" charset="0"/>
              </a:defRPr>
            </a:lvl7pPr>
            <a:lvl8pPr marL="3428497" indent="-228567" eaLnBrk="0" fontAlgn="base" hangingPunct="0">
              <a:spcBef>
                <a:spcPct val="30000"/>
              </a:spcBef>
              <a:spcAft>
                <a:spcPct val="0"/>
              </a:spcAft>
              <a:defRPr kumimoji="1" sz="1200">
                <a:solidFill>
                  <a:schemeClr val="tx1"/>
                </a:solidFill>
                <a:latin typeface="Arial" panose="020B0604020202020204" pitchFamily="34" charset="0"/>
              </a:defRPr>
            </a:lvl8pPr>
            <a:lvl9pPr marL="3885630" indent="-228567"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15</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8486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257" indent="-302021">
              <a:spcBef>
                <a:spcPct val="30000"/>
              </a:spcBef>
              <a:defRPr kumimoji="1" sz="1300">
                <a:solidFill>
                  <a:schemeClr val="tx1"/>
                </a:solidFill>
                <a:latin typeface="Arial" panose="020B0604020202020204" pitchFamily="34" charset="0"/>
              </a:defRPr>
            </a:lvl2pPr>
            <a:lvl3pPr marL="1208088" indent="-241617">
              <a:spcBef>
                <a:spcPct val="30000"/>
              </a:spcBef>
              <a:defRPr kumimoji="1" sz="1300">
                <a:solidFill>
                  <a:schemeClr val="tx1"/>
                </a:solidFill>
                <a:latin typeface="Arial" panose="020B0604020202020204" pitchFamily="34" charset="0"/>
              </a:defRPr>
            </a:lvl3pPr>
            <a:lvl4pPr marL="1691323" indent="-241617">
              <a:spcBef>
                <a:spcPct val="30000"/>
              </a:spcBef>
              <a:defRPr kumimoji="1" sz="1300">
                <a:solidFill>
                  <a:schemeClr val="tx1"/>
                </a:solidFill>
                <a:latin typeface="Arial" panose="020B0604020202020204" pitchFamily="34" charset="0"/>
              </a:defRPr>
            </a:lvl4pPr>
            <a:lvl5pPr marL="2174559" indent="-241617">
              <a:spcBef>
                <a:spcPct val="30000"/>
              </a:spcBef>
              <a:defRPr kumimoji="1" sz="1300">
                <a:solidFill>
                  <a:schemeClr val="tx1"/>
                </a:solidFill>
                <a:latin typeface="Arial" panose="020B0604020202020204" pitchFamily="34" charset="0"/>
              </a:defRPr>
            </a:lvl5pPr>
            <a:lvl6pPr marL="2657795" indent="-241617" eaLnBrk="0" fontAlgn="base" hangingPunct="0">
              <a:spcBef>
                <a:spcPct val="30000"/>
              </a:spcBef>
              <a:spcAft>
                <a:spcPct val="0"/>
              </a:spcAft>
              <a:defRPr kumimoji="1" sz="1300">
                <a:solidFill>
                  <a:schemeClr val="tx1"/>
                </a:solidFill>
                <a:latin typeface="Arial" panose="020B0604020202020204" pitchFamily="34" charset="0"/>
              </a:defRPr>
            </a:lvl6pPr>
            <a:lvl7pPr marL="3141029" indent="-241617" eaLnBrk="0" fontAlgn="base" hangingPunct="0">
              <a:spcBef>
                <a:spcPct val="30000"/>
              </a:spcBef>
              <a:spcAft>
                <a:spcPct val="0"/>
              </a:spcAft>
              <a:defRPr kumimoji="1" sz="1300">
                <a:solidFill>
                  <a:schemeClr val="tx1"/>
                </a:solidFill>
                <a:latin typeface="Arial" panose="020B0604020202020204" pitchFamily="34" charset="0"/>
              </a:defRPr>
            </a:lvl7pPr>
            <a:lvl8pPr marL="3624265" indent="-241617" eaLnBrk="0" fontAlgn="base" hangingPunct="0">
              <a:spcBef>
                <a:spcPct val="30000"/>
              </a:spcBef>
              <a:spcAft>
                <a:spcPct val="0"/>
              </a:spcAft>
              <a:defRPr kumimoji="1" sz="1300">
                <a:solidFill>
                  <a:schemeClr val="tx1"/>
                </a:solidFill>
                <a:latin typeface="Arial" panose="020B0604020202020204" pitchFamily="34" charset="0"/>
              </a:defRPr>
            </a:lvl8pPr>
            <a:lvl9pPr marL="4107501" indent="-241617"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16</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
        <p:nvSpPr>
          <p:cNvPr id="2" name="Date Placeholder 1"/>
          <p:cNvSpPr>
            <a:spLocks noGrp="1"/>
          </p:cNvSpPr>
          <p:nvPr>
            <p:ph type="dt" idx="10"/>
          </p:nvPr>
        </p:nvSpPr>
        <p:spPr/>
        <p:txBody>
          <a:bodyPr/>
          <a:lstStyle/>
          <a:p>
            <a:pPr>
              <a:defRPr/>
            </a:pPr>
            <a:r>
              <a:rPr lang="en-US"/>
              <a:t>7/16/2017</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endParaRPr lang="en-US" dirty="0"/>
          </a:p>
        </p:txBody>
      </p:sp>
      <p:sp>
        <p:nvSpPr>
          <p:cNvPr id="4" name="Header Placeholder 3"/>
          <p:cNvSpPr>
            <a:spLocks noGrp="1"/>
          </p:cNvSpPr>
          <p:nvPr>
            <p:ph type="hdr" sz="quarter" idx="12"/>
          </p:nvPr>
        </p:nvSpPr>
        <p:spPr/>
        <p:txBody>
          <a:bodyPr/>
          <a:lstStyle/>
          <a:p>
            <a:pPr>
              <a:defRPr/>
            </a:pPr>
            <a:r>
              <a:rPr lang="en-US"/>
              <a:t>Dr. Andy Woods - The Protestant Reformation</a:t>
            </a:r>
            <a:endParaRPr lang="en-US" dirty="0"/>
          </a:p>
        </p:txBody>
      </p:sp>
    </p:spTree>
    <p:extLst>
      <p:ext uri="{BB962C8B-B14F-4D97-AF65-F5344CB8AC3E}">
        <p14:creationId xmlns:p14="http://schemas.microsoft.com/office/powerpoint/2010/main" val="400154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17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87979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5" name="Arc 3"/>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52228"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52229"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6" name="Rectangle 6"/>
          <p:cNvSpPr>
            <a:spLocks noGrp="1" noChangeArrowheads="1"/>
          </p:cNvSpPr>
          <p:nvPr>
            <p:ph type="dt" sz="quarter" idx="10"/>
          </p:nvPr>
        </p:nvSpPr>
        <p:spPr/>
        <p:txBody>
          <a:bodyPr/>
          <a:lstStyle>
            <a:lvl1pPr>
              <a:defRPr/>
            </a:lvl1pPr>
          </a:lstStyle>
          <a:p>
            <a:pPr>
              <a:defRPr/>
            </a:pPr>
            <a:r>
              <a:rPr lang="en-US"/>
              <a:t>6/4/2017</a:t>
            </a:r>
          </a:p>
        </p:txBody>
      </p:sp>
      <p:sp>
        <p:nvSpPr>
          <p:cNvPr id="7" name="Rectangle 7"/>
          <p:cNvSpPr>
            <a:spLocks noGrp="1" noChangeArrowheads="1"/>
          </p:cNvSpPr>
          <p:nvPr>
            <p:ph type="ftr" sz="quarter" idx="11"/>
          </p:nvPr>
        </p:nvSpPr>
        <p:spPr/>
        <p:txBody>
          <a:bodyPr/>
          <a:lstStyle>
            <a:lvl1pPr>
              <a:defRPr/>
            </a:lvl1pPr>
          </a:lstStyle>
          <a:p>
            <a:pPr>
              <a:defRPr/>
            </a:pPr>
            <a:r>
              <a:rPr lang="en-US"/>
              <a:t>DANIEL</a:t>
            </a:r>
          </a:p>
        </p:txBody>
      </p:sp>
      <p:sp>
        <p:nvSpPr>
          <p:cNvPr id="8" name="Rectangle 8"/>
          <p:cNvSpPr>
            <a:spLocks noGrp="1" noChangeArrowheads="1"/>
          </p:cNvSpPr>
          <p:nvPr>
            <p:ph type="sldNum" sz="quarter" idx="12"/>
          </p:nvPr>
        </p:nvSpPr>
        <p:spPr/>
        <p:txBody>
          <a:bodyPr/>
          <a:lstStyle>
            <a:lvl1pPr>
              <a:defRPr smtClean="0"/>
            </a:lvl1pPr>
          </a:lstStyle>
          <a:p>
            <a:pPr>
              <a:defRPr/>
            </a:pPr>
            <a:fld id="{9DCD1CF2-1C58-46E4-94CD-C010643440AB}" type="slidenum">
              <a:rPr lang="en-US" altLang="en-US"/>
              <a:pPr>
                <a:defRPr/>
              </a:pPr>
              <a:t>‹#›</a:t>
            </a:fld>
            <a:endParaRPr lang="en-US" altLang="en-US"/>
          </a:p>
        </p:txBody>
      </p:sp>
    </p:spTree>
    <p:extLst>
      <p:ext uri="{BB962C8B-B14F-4D97-AF65-F5344CB8AC3E}">
        <p14:creationId xmlns:p14="http://schemas.microsoft.com/office/powerpoint/2010/main" val="3159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33AAD6C-C68B-4BCB-BD64-8A4F6BDD46AB}" type="slidenum">
              <a:rPr lang="en-US" altLang="en-US"/>
              <a:pPr>
                <a:defRPr/>
              </a:pPr>
              <a:t>‹#›</a:t>
            </a:fld>
            <a:endParaRPr lang="en-US" altLang="en-US"/>
          </a:p>
        </p:txBody>
      </p:sp>
    </p:spTree>
    <p:extLst>
      <p:ext uri="{BB962C8B-B14F-4D97-AF65-F5344CB8AC3E}">
        <p14:creationId xmlns:p14="http://schemas.microsoft.com/office/powerpoint/2010/main" val="364240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D819AB0E-4C57-4B2A-AED6-4AF0EF8A012B}" type="slidenum">
              <a:rPr lang="en-US" altLang="en-US"/>
              <a:pPr>
                <a:defRPr/>
              </a:pPr>
              <a:t>‹#›</a:t>
            </a:fld>
            <a:endParaRPr lang="en-US" altLang="en-US"/>
          </a:p>
        </p:txBody>
      </p:sp>
    </p:spTree>
    <p:extLst>
      <p:ext uri="{BB962C8B-B14F-4D97-AF65-F5344CB8AC3E}">
        <p14:creationId xmlns:p14="http://schemas.microsoft.com/office/powerpoint/2010/main" val="2777666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158430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C02DFD5B-8FD4-43B8-BC86-4E352B490EB1}" type="slidenum">
              <a:rPr lang="en-US" altLang="en-US"/>
              <a:pPr>
                <a:defRPr/>
              </a:pPr>
              <a:t>‹#›</a:t>
            </a:fld>
            <a:endParaRPr lang="en-US" altLang="en-US"/>
          </a:p>
        </p:txBody>
      </p:sp>
    </p:spTree>
    <p:extLst>
      <p:ext uri="{BB962C8B-B14F-4D97-AF65-F5344CB8AC3E}">
        <p14:creationId xmlns:p14="http://schemas.microsoft.com/office/powerpoint/2010/main" val="339919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p:txBody>
          <a:bodyPr/>
          <a:lstStyle>
            <a:lvl1pPr>
              <a:defRPr/>
            </a:lvl1pPr>
          </a:lstStyle>
          <a:p>
            <a:pPr>
              <a:defRPr/>
            </a:pPr>
            <a:r>
              <a:rPr lang="en-US"/>
              <a:t>6/4/2017</a:t>
            </a:r>
          </a:p>
        </p:txBody>
      </p:sp>
      <p:sp>
        <p:nvSpPr>
          <p:cNvPr id="5" name="Rectangle 1030"/>
          <p:cNvSpPr>
            <a:spLocks noGrp="1" noChangeArrowheads="1"/>
          </p:cNvSpPr>
          <p:nvPr>
            <p:ph type="ftr" sz="quarter" idx="11"/>
          </p:nvPr>
        </p:nvSpPr>
        <p:spPr/>
        <p:txBody>
          <a:bodyPr/>
          <a:lstStyle>
            <a:lvl1pPr>
              <a:defRPr/>
            </a:lvl1pPr>
          </a:lstStyle>
          <a:p>
            <a:pPr>
              <a:defRPr/>
            </a:pPr>
            <a:r>
              <a:rPr lang="en-US"/>
              <a:t>DANIEL</a:t>
            </a:r>
          </a:p>
        </p:txBody>
      </p:sp>
      <p:sp>
        <p:nvSpPr>
          <p:cNvPr id="6" name="Rectangle 1031"/>
          <p:cNvSpPr>
            <a:spLocks noGrp="1" noChangeArrowheads="1"/>
          </p:cNvSpPr>
          <p:nvPr>
            <p:ph type="sldNum" sz="quarter" idx="12"/>
          </p:nvPr>
        </p:nvSpPr>
        <p:spPr/>
        <p:txBody>
          <a:bodyPr/>
          <a:lstStyle>
            <a:lvl1pPr>
              <a:defRPr smtClean="0"/>
            </a:lvl1pPr>
          </a:lstStyle>
          <a:p>
            <a:pPr>
              <a:defRPr/>
            </a:pPr>
            <a:fld id="{B5476D6E-1442-45FF-8981-870EAE65FAFD}" type="slidenum">
              <a:rPr lang="en-US" altLang="en-US"/>
              <a:pPr>
                <a:defRPr/>
              </a:pPr>
              <a:t>‹#›</a:t>
            </a:fld>
            <a:endParaRPr lang="en-US" altLang="en-US"/>
          </a:p>
        </p:txBody>
      </p:sp>
    </p:spTree>
    <p:extLst>
      <p:ext uri="{BB962C8B-B14F-4D97-AF65-F5344CB8AC3E}">
        <p14:creationId xmlns:p14="http://schemas.microsoft.com/office/powerpoint/2010/main" val="843975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6BEB2057-24E7-4D77-ABFA-0631C063FA34}" type="slidenum">
              <a:rPr lang="en-US" altLang="en-US"/>
              <a:pPr>
                <a:defRPr/>
              </a:pPr>
              <a:t>‹#›</a:t>
            </a:fld>
            <a:endParaRPr lang="en-US" altLang="en-US"/>
          </a:p>
        </p:txBody>
      </p:sp>
    </p:spTree>
    <p:extLst>
      <p:ext uri="{BB962C8B-B14F-4D97-AF65-F5344CB8AC3E}">
        <p14:creationId xmlns:p14="http://schemas.microsoft.com/office/powerpoint/2010/main" val="15929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p:txBody>
          <a:bodyPr/>
          <a:lstStyle>
            <a:lvl1pPr>
              <a:defRPr/>
            </a:lvl1pPr>
          </a:lstStyle>
          <a:p>
            <a:pPr>
              <a:defRPr/>
            </a:pPr>
            <a:r>
              <a:rPr lang="en-US"/>
              <a:t>6/4/2017</a:t>
            </a:r>
          </a:p>
        </p:txBody>
      </p:sp>
      <p:sp>
        <p:nvSpPr>
          <p:cNvPr id="8" name="Rectangle 1030"/>
          <p:cNvSpPr>
            <a:spLocks noGrp="1" noChangeArrowheads="1"/>
          </p:cNvSpPr>
          <p:nvPr>
            <p:ph type="ftr" sz="quarter" idx="11"/>
          </p:nvPr>
        </p:nvSpPr>
        <p:spPr/>
        <p:txBody>
          <a:bodyPr/>
          <a:lstStyle>
            <a:lvl1pPr>
              <a:defRPr/>
            </a:lvl1pPr>
          </a:lstStyle>
          <a:p>
            <a:pPr>
              <a:defRPr/>
            </a:pPr>
            <a:r>
              <a:rPr lang="en-US"/>
              <a:t>DANIEL</a:t>
            </a:r>
          </a:p>
        </p:txBody>
      </p:sp>
      <p:sp>
        <p:nvSpPr>
          <p:cNvPr id="9" name="Rectangle 1031"/>
          <p:cNvSpPr>
            <a:spLocks noGrp="1" noChangeArrowheads="1"/>
          </p:cNvSpPr>
          <p:nvPr>
            <p:ph type="sldNum" sz="quarter" idx="12"/>
          </p:nvPr>
        </p:nvSpPr>
        <p:spPr/>
        <p:txBody>
          <a:bodyPr/>
          <a:lstStyle>
            <a:lvl1pPr>
              <a:defRPr smtClean="0"/>
            </a:lvl1pPr>
          </a:lstStyle>
          <a:p>
            <a:pPr>
              <a:defRPr/>
            </a:pPr>
            <a:fld id="{776F11DD-2A5E-4186-BC87-33FAE51004C7}" type="slidenum">
              <a:rPr lang="en-US" altLang="en-US"/>
              <a:pPr>
                <a:defRPr/>
              </a:pPr>
              <a:t>‹#›</a:t>
            </a:fld>
            <a:endParaRPr lang="en-US" altLang="en-US"/>
          </a:p>
        </p:txBody>
      </p:sp>
    </p:spTree>
    <p:extLst>
      <p:ext uri="{BB962C8B-B14F-4D97-AF65-F5344CB8AC3E}">
        <p14:creationId xmlns:p14="http://schemas.microsoft.com/office/powerpoint/2010/main" val="2238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p:txBody>
          <a:bodyPr/>
          <a:lstStyle>
            <a:lvl1pPr>
              <a:defRPr/>
            </a:lvl1pPr>
          </a:lstStyle>
          <a:p>
            <a:pPr>
              <a:defRPr/>
            </a:pPr>
            <a:r>
              <a:rPr lang="en-US"/>
              <a:t>6/4/2017</a:t>
            </a:r>
          </a:p>
        </p:txBody>
      </p:sp>
      <p:sp>
        <p:nvSpPr>
          <p:cNvPr id="4" name="Rectangle 1030"/>
          <p:cNvSpPr>
            <a:spLocks noGrp="1" noChangeArrowheads="1"/>
          </p:cNvSpPr>
          <p:nvPr>
            <p:ph type="ftr" sz="quarter" idx="11"/>
          </p:nvPr>
        </p:nvSpPr>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p:txBody>
          <a:bodyPr/>
          <a:lstStyle>
            <a:lvl1pPr>
              <a:defRPr smtClean="0"/>
            </a:lvl1pPr>
          </a:lstStyle>
          <a:p>
            <a:pPr>
              <a:defRPr/>
            </a:pPr>
            <a:fld id="{9F070BD3-8335-4875-88D0-5DF827222724}" type="slidenum">
              <a:rPr lang="en-US" altLang="en-US"/>
              <a:pPr>
                <a:defRPr/>
              </a:pPr>
              <a:t>‹#›</a:t>
            </a:fld>
            <a:endParaRPr lang="en-US" altLang="en-US"/>
          </a:p>
        </p:txBody>
      </p:sp>
    </p:spTree>
    <p:extLst>
      <p:ext uri="{BB962C8B-B14F-4D97-AF65-F5344CB8AC3E}">
        <p14:creationId xmlns:p14="http://schemas.microsoft.com/office/powerpoint/2010/main" val="427137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p:txBody>
          <a:bodyPr/>
          <a:lstStyle>
            <a:lvl1pPr>
              <a:defRPr/>
            </a:lvl1pPr>
          </a:lstStyle>
          <a:p>
            <a:pPr>
              <a:defRPr/>
            </a:pPr>
            <a:r>
              <a:rPr lang="en-US"/>
              <a:t>6/4/2017</a:t>
            </a:r>
          </a:p>
        </p:txBody>
      </p:sp>
      <p:sp>
        <p:nvSpPr>
          <p:cNvPr id="3" name="Rectangle 1030"/>
          <p:cNvSpPr>
            <a:spLocks noGrp="1" noChangeArrowheads="1"/>
          </p:cNvSpPr>
          <p:nvPr>
            <p:ph type="ftr" sz="quarter" idx="11"/>
          </p:nvPr>
        </p:nvSpPr>
        <p:spPr/>
        <p:txBody>
          <a:bodyPr/>
          <a:lstStyle>
            <a:lvl1pPr>
              <a:defRPr/>
            </a:lvl1pPr>
          </a:lstStyle>
          <a:p>
            <a:pPr>
              <a:defRPr/>
            </a:pPr>
            <a:r>
              <a:rPr lang="en-US"/>
              <a:t>DANIEL</a:t>
            </a:r>
          </a:p>
        </p:txBody>
      </p:sp>
      <p:sp>
        <p:nvSpPr>
          <p:cNvPr id="4" name="Rectangle 1031"/>
          <p:cNvSpPr>
            <a:spLocks noGrp="1" noChangeArrowheads="1"/>
          </p:cNvSpPr>
          <p:nvPr>
            <p:ph type="sldNum" sz="quarter" idx="12"/>
          </p:nvPr>
        </p:nvSpPr>
        <p:spPr/>
        <p:txBody>
          <a:bodyPr/>
          <a:lstStyle>
            <a:lvl1pPr>
              <a:defRPr smtClean="0"/>
            </a:lvl1pPr>
          </a:lstStyle>
          <a:p>
            <a:pPr>
              <a:defRPr/>
            </a:pPr>
            <a:fld id="{A0D64A5C-8A8F-4387-99C6-161919CA7769}" type="slidenum">
              <a:rPr lang="en-US" altLang="en-US"/>
              <a:pPr>
                <a:defRPr/>
              </a:pPr>
              <a:t>‹#›</a:t>
            </a:fld>
            <a:endParaRPr lang="en-US" altLang="en-US"/>
          </a:p>
        </p:txBody>
      </p:sp>
    </p:spTree>
    <p:extLst>
      <p:ext uri="{BB962C8B-B14F-4D97-AF65-F5344CB8AC3E}">
        <p14:creationId xmlns:p14="http://schemas.microsoft.com/office/powerpoint/2010/main" val="401920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BD313B7C-8628-40A9-9BAF-2337382F96C6}" type="slidenum">
              <a:rPr lang="en-US" altLang="en-US"/>
              <a:pPr>
                <a:defRPr/>
              </a:pPr>
              <a:t>‹#›</a:t>
            </a:fld>
            <a:endParaRPr lang="en-US" altLang="en-US"/>
          </a:p>
        </p:txBody>
      </p:sp>
    </p:spTree>
    <p:extLst>
      <p:ext uri="{BB962C8B-B14F-4D97-AF65-F5344CB8AC3E}">
        <p14:creationId xmlns:p14="http://schemas.microsoft.com/office/powerpoint/2010/main" val="167898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p:txBody>
          <a:bodyPr/>
          <a:lstStyle>
            <a:lvl1pPr>
              <a:defRPr/>
            </a:lvl1pPr>
          </a:lstStyle>
          <a:p>
            <a:pPr>
              <a:defRPr/>
            </a:pPr>
            <a:r>
              <a:rPr lang="en-US"/>
              <a:t>6/4/2017</a:t>
            </a:r>
          </a:p>
        </p:txBody>
      </p:sp>
      <p:sp>
        <p:nvSpPr>
          <p:cNvPr id="6" name="Rectangle 1030"/>
          <p:cNvSpPr>
            <a:spLocks noGrp="1" noChangeArrowheads="1"/>
          </p:cNvSpPr>
          <p:nvPr>
            <p:ph type="ftr" sz="quarter" idx="11"/>
          </p:nvPr>
        </p:nvSpPr>
        <p:spPr/>
        <p:txBody>
          <a:bodyPr/>
          <a:lstStyle>
            <a:lvl1pPr>
              <a:defRPr/>
            </a:lvl1pPr>
          </a:lstStyle>
          <a:p>
            <a:pPr>
              <a:defRPr/>
            </a:pPr>
            <a:r>
              <a:rPr lang="en-US"/>
              <a:t>DANIEL</a:t>
            </a:r>
          </a:p>
        </p:txBody>
      </p:sp>
      <p:sp>
        <p:nvSpPr>
          <p:cNvPr id="7" name="Rectangle 1031"/>
          <p:cNvSpPr>
            <a:spLocks noGrp="1" noChangeArrowheads="1"/>
          </p:cNvSpPr>
          <p:nvPr>
            <p:ph type="sldNum" sz="quarter" idx="12"/>
          </p:nvPr>
        </p:nvSpPr>
        <p:spPr/>
        <p:txBody>
          <a:bodyPr/>
          <a:lstStyle>
            <a:lvl1pPr>
              <a:defRPr smtClean="0"/>
            </a:lvl1pPr>
          </a:lstStyle>
          <a:p>
            <a:pPr>
              <a:defRPr/>
            </a:pPr>
            <a:fld id="{92A4A217-7064-4A8C-A9F3-A268760735DD}" type="slidenum">
              <a:rPr lang="en-US" altLang="en-US"/>
              <a:pPr>
                <a:defRPr/>
              </a:pPr>
              <a:t>‹#›</a:t>
            </a:fld>
            <a:endParaRPr lang="en-US" altLang="en-US"/>
          </a:p>
        </p:txBody>
      </p:sp>
    </p:spTree>
    <p:extLst>
      <p:ext uri="{BB962C8B-B14F-4D97-AF65-F5344CB8AC3E}">
        <p14:creationId xmlns:p14="http://schemas.microsoft.com/office/powerpoint/2010/main" val="62188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Arc 1026"/>
          <p:cNvSpPr>
            <a:spLocks/>
          </p:cNvSpPr>
          <p:nvPr/>
        </p:nvSpPr>
        <p:spPr bwMode="auto">
          <a:xfrm>
            <a:off x="0" y="842963"/>
            <a:ext cx="1676400" cy="6015037"/>
          </a:xfrm>
          <a:custGeom>
            <a:avLst/>
            <a:gdLst>
              <a:gd name="T0" fmla="*/ 0 w 21600"/>
              <a:gd name="T1" fmla="*/ 0 h 21600"/>
              <a:gd name="T2" fmla="*/ 1676400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dirty="0">
              <a:latin typeface="Calibri" panose="020F0502020204030204" pitchFamily="34" charset="0"/>
            </a:endParaRPr>
          </a:p>
        </p:txBody>
      </p:sp>
      <p:sp>
        <p:nvSpPr>
          <p:cNvPr id="1027" name="Rectangle 1027"/>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8" name="Rectangle 1028"/>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1205" name="Rectangle 1029"/>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r>
              <a:rPr lang="en-US"/>
              <a:t>6/4/2017</a:t>
            </a:r>
            <a:endParaRPr lang="en-US" dirty="0"/>
          </a:p>
        </p:txBody>
      </p:sp>
      <p:sp>
        <p:nvSpPr>
          <p:cNvPr id="51206" name="Rectangle 103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r>
              <a:rPr lang="en-US" dirty="0"/>
              <a:t>DANIEL</a:t>
            </a:r>
          </a:p>
        </p:txBody>
      </p:sp>
      <p:sp>
        <p:nvSpPr>
          <p:cNvPr id="51207" name="Rectangle 103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D0E4B210-4362-4BAA-89F1-87A2F42C4D25}" type="slidenum">
              <a:rPr lang="en-US" altLang="en-US" smtClean="0"/>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hf sldNum="0" hdr="0" ftr="0"/>
  <p:txStyles>
    <p:title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6"/>
          <p:cNvSpPr>
            <a:spLocks noGrp="1" noChangeArrowheads="1"/>
          </p:cNvSpPr>
          <p:nvPr>
            <p:ph type="ctrTitle"/>
          </p:nvPr>
        </p:nvSpPr>
        <p:spPr>
          <a:xfrm>
            <a:off x="647700" y="228600"/>
            <a:ext cx="7848600" cy="1905000"/>
          </a:xfrm>
        </p:spPr>
        <p:txBody>
          <a:bodyPr anchor="ctr"/>
          <a:lstStyle/>
          <a:p>
            <a:pPr algn="ctr" eaLnBrk="1" hangingPunct="1">
              <a:lnSpc>
                <a:spcPct val="100000"/>
              </a:lnSpc>
            </a:pPr>
            <a:r>
              <a:rPr lang="en-US" altLang="en-US" sz="4400" b="0" dirty="0">
                <a:solidFill>
                  <a:srgbClr val="00FFFF"/>
                </a:solidFill>
                <a:effectLst>
                  <a:outerShdw blurRad="38100" dist="38100" dir="2700000" algn="tl">
                    <a:srgbClr val="000000">
                      <a:alpha val="43137"/>
                    </a:srgbClr>
                  </a:outerShdw>
                </a:effectLst>
              </a:rPr>
              <a:t>The Protestant Reformation:</a:t>
            </a:r>
            <a:br>
              <a:rPr lang="en-US" altLang="en-US" sz="4400" b="0" dirty="0">
                <a:solidFill>
                  <a:srgbClr val="00FFFF"/>
                </a:solidFill>
                <a:effectLst>
                  <a:outerShdw blurRad="38100" dist="38100" dir="2700000" algn="tl">
                    <a:srgbClr val="000000">
                      <a:alpha val="43137"/>
                    </a:srgbClr>
                  </a:outerShdw>
                </a:effectLst>
              </a:rPr>
            </a:br>
            <a:r>
              <a:rPr lang="en-US" altLang="en-US" sz="4400" b="0" dirty="0">
                <a:solidFill>
                  <a:srgbClr val="00FFFF"/>
                </a:solidFill>
                <a:effectLst>
                  <a:outerShdw blurRad="38100" dist="38100" dir="2700000" algn="tl">
                    <a:srgbClr val="000000">
                      <a:alpha val="43137"/>
                    </a:srgbClr>
                  </a:outerShdw>
                </a:effectLst>
              </a:rPr>
              <a:t>The Good, The Bad, and The Ugly</a:t>
            </a:r>
            <a:br>
              <a:rPr lang="en-US" altLang="en-US" sz="3600" b="0" dirty="0">
                <a:solidFill>
                  <a:srgbClr val="00FFFF"/>
                </a:solidFill>
                <a:effectLst>
                  <a:outerShdw blurRad="38100" dist="38100" dir="2700000" algn="tl">
                    <a:srgbClr val="000000">
                      <a:alpha val="43137"/>
                    </a:srgbClr>
                  </a:outerShdw>
                </a:effectLst>
              </a:rPr>
            </a:br>
            <a:r>
              <a:rPr lang="en-US" sz="3200" b="0" dirty="0">
                <a:solidFill>
                  <a:srgbClr val="00FFFF"/>
                </a:solidFill>
                <a:effectLst>
                  <a:outerShdw blurRad="38100" dist="38100" dir="2700000" algn="tl">
                    <a:srgbClr val="000000">
                      <a:alpha val="43137"/>
                    </a:srgbClr>
                  </a:outerShdw>
                </a:effectLst>
              </a:rPr>
              <a:t>Session 7   </a:t>
            </a:r>
            <a:endParaRPr lang="en-US" altLang="en-US" sz="3600" b="0" dirty="0">
              <a:solidFill>
                <a:srgbClr val="00FFFF"/>
              </a:solidFill>
              <a:effectLst>
                <a:outerShdw blurRad="38100" dist="38100" dir="2700000" algn="tl">
                  <a:srgbClr val="000000">
                    <a:alpha val="43137"/>
                  </a:srgbClr>
                </a:outerShdw>
              </a:effectLst>
            </a:endParaRPr>
          </a:p>
        </p:txBody>
      </p:sp>
      <p:sp>
        <p:nvSpPr>
          <p:cNvPr id="16387" name="Rectangle 7"/>
          <p:cNvSpPr>
            <a:spLocks noGrp="1" noChangeArrowheads="1"/>
          </p:cNvSpPr>
          <p:nvPr>
            <p:ph type="subTitle" idx="1"/>
          </p:nvPr>
        </p:nvSpPr>
        <p:spPr>
          <a:xfrm>
            <a:off x="1600200" y="5410200"/>
            <a:ext cx="5943600" cy="1295400"/>
          </a:xfrm>
        </p:spPr>
        <p:txBody>
          <a:bodyPr/>
          <a:lstStyle/>
          <a:p>
            <a:pPr algn="ctr" eaLnBrk="1" hangingPunct="1">
              <a:spcBef>
                <a:spcPts val="0"/>
              </a:spcBef>
            </a:pPr>
            <a:r>
              <a:rPr lang="en-US" altLang="en-US" dirty="0">
                <a:effectLst>
                  <a:outerShdw blurRad="38100" dist="38100" dir="2700000" algn="tl">
                    <a:srgbClr val="000000">
                      <a:alpha val="43137"/>
                    </a:srgbClr>
                  </a:outerShdw>
                </a:effectLst>
              </a:rPr>
              <a:t>Andy Woods, Th.M.., JD., PhD.</a:t>
            </a:r>
          </a:p>
          <a:p>
            <a:pPr algn="ctr" eaLnBrk="1" hangingPunct="1">
              <a:spcBef>
                <a:spcPts val="0"/>
              </a:spcBef>
            </a:pPr>
            <a:r>
              <a:rPr lang="en-US" altLang="en-US" dirty="0">
                <a:effectLst>
                  <a:outerShdw blurRad="38100" dist="38100" dir="2700000" algn="tl">
                    <a:srgbClr val="000000">
                      <a:alpha val="43137"/>
                    </a:srgbClr>
                  </a:outerShdw>
                </a:effectLst>
              </a:rPr>
              <a:t>Sr. Pastor, Sugar Land Bible Church</a:t>
            </a:r>
          </a:p>
          <a:p>
            <a:pPr algn="ctr" eaLnBrk="1" hangingPunct="1">
              <a:spcBef>
                <a:spcPts val="0"/>
              </a:spcBef>
            </a:pPr>
            <a:r>
              <a:rPr lang="en-US" altLang="en-US" dirty="0">
                <a:effectLst>
                  <a:outerShdw blurRad="38100" dist="38100" dir="2700000" algn="tl">
                    <a:srgbClr val="000000">
                      <a:alpha val="43137"/>
                    </a:srgbClr>
                  </a:outerShdw>
                </a:effectLst>
              </a:rPr>
              <a:t>President Chafer Theological Seminary</a:t>
            </a:r>
          </a:p>
        </p:txBody>
      </p:sp>
      <p:pic>
        <p:nvPicPr>
          <p:cNvPr id="1638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9506" y="1143000"/>
            <a:ext cx="5624987"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r>
              <a:rPr lang="en-US" altLang="en-US" sz="4000" b="0" dirty="0">
                <a:solidFill>
                  <a:srgbClr val="00FFFF"/>
                </a:solidFill>
                <a:effectLst>
                  <a:outerShdw blurRad="38100" dist="38100" dir="2700000" algn="tl">
                    <a:srgbClr val="000000">
                      <a:alpha val="43137"/>
                    </a:srgbClr>
                  </a:outerShdw>
                </a:effectLst>
                <a:cs typeface="Calibri" panose="020F0502020204030204" pitchFamily="34" charset="0"/>
              </a:rPr>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Philo</a:t>
            </a:r>
          </a:p>
        </p:txBody>
      </p:sp>
    </p:spTree>
    <p:extLst>
      <p:ext uri="{BB962C8B-B14F-4D97-AF65-F5344CB8AC3E}">
        <p14:creationId xmlns:p14="http://schemas.microsoft.com/office/powerpoint/2010/main" val="4095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www.gracedoctrine.org/word/Doctoutline/gatesofjerusalem_files/image0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943" y="1371600"/>
            <a:ext cx="6466114"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itle 1"/>
          <p:cNvSpPr txBox="1">
            <a:spLocks/>
          </p:cNvSpPr>
          <p:nvPr/>
        </p:nvSpPr>
        <p:spPr>
          <a:xfrm>
            <a:off x="685800" y="228600"/>
            <a:ext cx="7772400" cy="685800"/>
          </a:xfrm>
          <a:prstGeom prst="rect">
            <a:avLst/>
          </a:prstGeom>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r>
              <a:rPr lang="en-US" altLang="en-US" b="0" kern="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algn="ct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 Gates of Nehemiah 3</a:t>
            </a:r>
          </a:p>
        </p:txBody>
      </p:sp>
    </p:spTree>
    <p:extLst>
      <p:ext uri="{BB962C8B-B14F-4D97-AF65-F5344CB8AC3E}">
        <p14:creationId xmlns:p14="http://schemas.microsoft.com/office/powerpoint/2010/main" val="244794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685800"/>
          </a:xfrm>
        </p:spPr>
        <p:txBody>
          <a:bodyPr/>
          <a:lstStyle/>
          <a:p>
            <a:pPr algn="ctr"/>
            <a:r>
              <a:rPr lang="en-US" altLang="en-US" b="0" dirty="0"/>
              <a:t> </a:t>
            </a:r>
            <a:r>
              <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rPr>
              <a:t>Dangers of </a:t>
            </a:r>
            <a:r>
              <a:rPr lang="en-US" altLang="en-US" sz="4000" b="0" kern="1200" dirty="0" err="1">
                <a:solidFill>
                  <a:srgbClr val="00FFFF"/>
                </a:solidFill>
                <a:effectLst>
                  <a:outerShdw blurRad="38100" dist="38100" dir="2700000" algn="tl">
                    <a:srgbClr val="000000">
                      <a:alpha val="43137"/>
                    </a:srgbClr>
                  </a:outerShdw>
                </a:effectLst>
                <a:cs typeface="Calibri" panose="020F0502020204030204" pitchFamily="34" charset="0"/>
              </a:rPr>
              <a:t>Allegorization</a:t>
            </a:r>
            <a:endParaRPr lang="en-US" altLang="en-US" sz="4000" b="0" kern="12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3" name="Content Placeholder 2"/>
          <p:cNvSpPr>
            <a:spLocks noGrp="1"/>
          </p:cNvSpPr>
          <p:nvPr>
            <p:ph idx="1"/>
          </p:nvPr>
        </p:nvSpPr>
        <p:spPr>
          <a:xfrm>
            <a:off x="1600200" y="1143000"/>
            <a:ext cx="7391400" cy="3733800"/>
          </a:xfrm>
        </p:spPr>
        <p:txBody>
          <a:bodyPr/>
          <a:lstStyle/>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Text is not being interpreted</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Authority is transferred from text to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There is no way to test the interpreter</a:t>
            </a:r>
          </a:p>
          <a:p>
            <a:pPr marL="573088" indent="-573088">
              <a:spcBef>
                <a:spcPts val="600"/>
              </a:spcBef>
              <a:spcAft>
                <a:spcPts val="600"/>
              </a:spcAft>
              <a:buClr>
                <a:srgbClr val="66FFFF"/>
              </a:buClr>
              <a:defRPr/>
            </a:pPr>
            <a:r>
              <a:rPr lang="en-US" sz="3200" dirty="0">
                <a:effectLst>
                  <a:outerShdw blurRad="38100" dist="38100" dir="2700000" algn="tl">
                    <a:srgbClr val="000000">
                      <a:alpha val="43137"/>
                    </a:srgbClr>
                  </a:outerShdw>
                </a:effectLst>
              </a:rPr>
              <a:t>No mechanism for controlling the interpreter’s imagination</a:t>
            </a:r>
          </a:p>
        </p:txBody>
      </p:sp>
      <p:sp>
        <p:nvSpPr>
          <p:cNvPr id="47108" name="TextBox 3"/>
          <p:cNvSpPr txBox="1">
            <a:spLocks noChangeArrowheads="1"/>
          </p:cNvSpPr>
          <p:nvPr/>
        </p:nvSpPr>
        <p:spPr bwMode="auto">
          <a:xfrm>
            <a:off x="838200" y="6319837"/>
            <a:ext cx="7391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Calibri" panose="020F0502020204030204" pitchFamily="34" charset="0"/>
              </a:rPr>
              <a:t>Pentecost, </a:t>
            </a:r>
            <a:r>
              <a:rPr lang="en-US" altLang="en-US" sz="2000" i="1" dirty="0">
                <a:latin typeface="Calibri" panose="020F0502020204030204" pitchFamily="34" charset="0"/>
              </a:rPr>
              <a:t>Things to Come</a:t>
            </a:r>
            <a:r>
              <a:rPr lang="en-US" altLang="en-US" sz="2000" dirty="0">
                <a:latin typeface="Calibri" panose="020F0502020204030204" pitchFamily="34" charset="0"/>
              </a:rPr>
              <a:t>, </a:t>
            </a:r>
            <a:r>
              <a:rPr lang="en-US" altLang="en-US" sz="2000" dirty="0" err="1">
                <a:latin typeface="Calibri" panose="020F0502020204030204" pitchFamily="34" charset="0"/>
              </a:rPr>
              <a:t>pps</a:t>
            </a:r>
            <a:r>
              <a:rPr lang="en-US" altLang="en-US" sz="2000" dirty="0">
                <a:latin typeface="Calibri" panose="020F0502020204030204" pitchFamily="34" charset="0"/>
              </a:rPr>
              <a:t>. 4-5</a:t>
            </a:r>
          </a:p>
        </p:txBody>
      </p:sp>
      <p:pic>
        <p:nvPicPr>
          <p:cNvPr id="47109" name="Picture 2" descr="http://www.bonders.org/wp-content/uploads/2013/11/Herm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185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287" y="1295400"/>
            <a:ext cx="1382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24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What Caused the Shift Into Allegorism?</a:t>
            </a:r>
          </a:p>
        </p:txBody>
      </p:sp>
      <p:sp>
        <p:nvSpPr>
          <p:cNvPr id="17411" name="Rectangle 7"/>
          <p:cNvSpPr>
            <a:spLocks noGrp="1" noChangeArrowheads="1"/>
          </p:cNvSpPr>
          <p:nvPr>
            <p:ph type="body" idx="1"/>
          </p:nvPr>
        </p:nvSpPr>
        <p:spPr>
          <a:xfrm>
            <a:off x="266700" y="1143000"/>
            <a:ext cx="8610600" cy="5105400"/>
          </a:xfrm>
        </p:spPr>
        <p:txBody>
          <a:bodyPr/>
          <a:lstStyle/>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Need for immediate relevance</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Incorporation of human philosophy into interpretation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Gnostic dualism (Gen. 1:31; 1 John 2:22; 4:2-3; Acts 17:32; 1 Cor. 15:12)</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Decline of the church's Jewish population</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Constantine’s Edict of Milan (A.D. 313)</a:t>
            </a:r>
          </a:p>
          <a:p>
            <a:pPr marL="461963" indent="-461963" eaLnBrk="1" hangingPunct="1">
              <a:spcBef>
                <a:spcPts val="0"/>
              </a:spcBef>
              <a:spcAft>
                <a:spcPts val="2400"/>
              </a:spcAft>
              <a:buClr>
                <a:srgbClr val="FF66FF"/>
              </a:buClr>
              <a:buFont typeface="+mj-lt"/>
              <a:buAutoNum type="alphaUcPeriod"/>
            </a:pPr>
            <a:r>
              <a:rPr lang="en-US" altLang="en-US" dirty="0">
                <a:effectLst>
                  <a:outerShdw blurRad="38100" dist="38100" dir="2700000" algn="tl">
                    <a:srgbClr val="000000">
                      <a:alpha val="43137"/>
                    </a:srgbClr>
                  </a:outerShdw>
                </a:effectLst>
              </a:rPr>
              <a:t>AD 70 and Hadrian’s (A.D. 117–138)“Palestine”</a:t>
            </a:r>
          </a:p>
          <a:p>
            <a:pPr marL="461963" indent="-461963" eaLnBrk="1" hangingPunct="1">
              <a:spcBef>
                <a:spcPts val="0"/>
              </a:spcBef>
              <a:spcAft>
                <a:spcPts val="2400"/>
              </a:spcAft>
              <a:buClr>
                <a:srgbClr val="FF66FF"/>
              </a:buClr>
              <a:buFont typeface="+mj-lt"/>
              <a:buAutoNum type="alphaUcPeriod"/>
            </a:pPr>
            <a:endParaRPr lang="en-US" altLang="en-US"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240" y="3692825"/>
            <a:ext cx="1496060" cy="1371600"/>
          </a:xfrm>
          <a:prstGeom prst="rect">
            <a:avLst/>
          </a:prstGeom>
        </p:spPr>
      </p:pic>
    </p:spTree>
    <p:extLst>
      <p:ext uri="{BB962C8B-B14F-4D97-AF65-F5344CB8AC3E}">
        <p14:creationId xmlns:p14="http://schemas.microsoft.com/office/powerpoint/2010/main" val="280563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334222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81000" y="228600"/>
            <a:ext cx="8382000" cy="8382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III. The Dark Ages (or the Middle Ages)</a:t>
            </a:r>
          </a:p>
        </p:txBody>
      </p:sp>
      <p:sp>
        <p:nvSpPr>
          <p:cNvPr id="17411" name="Rectangle 7"/>
          <p:cNvSpPr>
            <a:spLocks noGrp="1" noChangeArrowheads="1"/>
          </p:cNvSpPr>
          <p:nvPr>
            <p:ph type="body" idx="1"/>
          </p:nvPr>
        </p:nvSpPr>
        <p:spPr>
          <a:xfrm>
            <a:off x="1066800" y="998512"/>
            <a:ext cx="7010400" cy="5554687"/>
          </a:xfrm>
        </p:spPr>
        <p:txBody>
          <a:bodyPr/>
          <a:lstStyle/>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Lasted from the 4th to the 16th centuries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Obsolescence of prophetic studies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Domination of Augustinian Amillennialism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Only one church: Roman Catholicism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The Bible is removed from the people</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Allegorization</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Illiteracy</a:t>
            </a:r>
          </a:p>
          <a:p>
            <a:pPr marL="914400" lvl="2" indent="-457200" eaLnBrk="1" hangingPunct="1">
              <a:spcBef>
                <a:spcPts val="0"/>
              </a:spcBef>
              <a:spcAft>
                <a:spcPts val="600"/>
              </a:spcAft>
              <a:buClr>
                <a:srgbClr val="92D050"/>
              </a:buClr>
            </a:pPr>
            <a:r>
              <a:rPr lang="en-US" altLang="en-US" sz="2800" dirty="0">
                <a:effectLst>
                  <a:outerShdw blurRad="38100" dist="38100" dir="2700000" algn="tl">
                    <a:srgbClr val="000000">
                      <a:alpha val="43137"/>
                    </a:srgbClr>
                  </a:outerShdw>
                </a:effectLst>
              </a:rPr>
              <a:t>Mass read in Latin</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Sale of indulgences</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Anti-Semitism</a:t>
            </a:r>
          </a:p>
          <a:p>
            <a:pPr marL="457200" indent="-457200" eaLnBrk="1" hangingPunct="1">
              <a:spcBef>
                <a:spcPts val="0"/>
              </a:spcBef>
              <a:spcAft>
                <a:spcPts val="600"/>
              </a:spcAft>
              <a:buClr>
                <a:srgbClr val="FF66FF"/>
              </a:buClr>
              <a:buFont typeface="+mj-lt"/>
              <a:buAutoNum type="alphaUcPeriod"/>
            </a:pPr>
            <a:r>
              <a:rPr lang="en-US" altLang="en-US" dirty="0">
                <a:effectLst>
                  <a:outerShdw blurRad="38100" dist="38100" dir="2700000" algn="tl">
                    <a:srgbClr val="000000">
                      <a:alpha val="43137"/>
                    </a:srgbClr>
                  </a:outerShdw>
                </a:effectLst>
              </a:rPr>
              <a:t>Church in need of rescue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800" y="4038600"/>
            <a:ext cx="2946400" cy="2209800"/>
          </a:xfrm>
          <a:prstGeom prst="rect">
            <a:avLst/>
          </a:prstGeom>
        </p:spPr>
      </p:pic>
    </p:spTree>
    <p:extLst>
      <p:ext uri="{BB962C8B-B14F-4D97-AF65-F5344CB8AC3E}">
        <p14:creationId xmlns:p14="http://schemas.microsoft.com/office/powerpoint/2010/main" val="328401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07473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Tree>
    <p:extLst>
      <p:ext uri="{BB962C8B-B14F-4D97-AF65-F5344CB8AC3E}">
        <p14:creationId xmlns:p14="http://schemas.microsoft.com/office/powerpoint/2010/main" val="344746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DC90C63E-2C26-4DD8-9098-5A5CBD7F8D7A}"/>
              </a:ext>
            </a:extLst>
          </p:cNvPr>
          <p:cNvSpPr txBox="1">
            <a:spLocks noChangeArrowheads="1"/>
          </p:cNvSpPr>
          <p:nvPr/>
        </p:nvSpPr>
        <p:spPr bwMode="auto">
          <a:xfrm>
            <a:off x="323850" y="228600"/>
            <a:ext cx="8496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lnSpc>
                <a:spcPct val="100000"/>
              </a:lnSpc>
            </a:pPr>
            <a:r>
              <a:rPr lang="en-US" altLang="en-US" sz="3600" b="0" kern="0">
                <a:solidFill>
                  <a:srgbClr val="00FFFF"/>
                </a:solidFill>
                <a:effectLst>
                  <a:outerShdw blurRad="38100" dist="38100" dir="2700000" algn="tl">
                    <a:srgbClr val="000000">
                      <a:alpha val="43137"/>
                    </a:srgbClr>
                  </a:outerShdw>
                </a:effectLst>
              </a:rPr>
              <a:t>IV. Contribution of the Protestant Reformers</a:t>
            </a:r>
            <a:endParaRPr lang="en-US" altLang="en-US" sz="3600" b="0" kern="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892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D68FF80A-345A-4708-918D-5635CE2A3B27}"/>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78686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00413" y="228600"/>
            <a:ext cx="2543175" cy="710956"/>
          </a:xfrm>
        </p:spPr>
        <p:txBody>
          <a:bodyPr/>
          <a:lstStyle/>
          <a:p>
            <a:pPr algn="ctr"/>
            <a:r>
              <a:rPr lang="en-US" sz="3600" b="0" dirty="0">
                <a:solidFill>
                  <a:srgbClr val="00FFFF"/>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785813" y="1143000"/>
            <a:ext cx="7572375" cy="4724400"/>
          </a:xfrm>
        </p:spPr>
        <p:txBody>
          <a:bodyPr/>
          <a:lstStyle/>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Oct 31, 1517</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500 years</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Far reaching impact</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Partial restoration</a:t>
            </a: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Restoration of a hermeneutic</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Selectively applied</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dirty="0">
                <a:effectLst>
                  <a:outerShdw blurRad="38100" dist="38100" dir="2700000" algn="tl">
                    <a:srgbClr val="000000">
                      <a:alpha val="43137"/>
                    </a:srgbClr>
                  </a:outerShdw>
                </a:effectLst>
              </a:rPr>
              <a:t>Subsequent generations applied consistently</a:t>
            </a:r>
            <a:endParaRPr lang="en-US" sz="2800" dirty="0">
              <a:effectLst>
                <a:outerShdw blurRad="38100" dist="38100" dir="2700000" algn="tl">
                  <a:srgbClr val="000000">
                    <a:alpha val="43137"/>
                  </a:srgbClr>
                </a:outerShdw>
              </a:effectLst>
            </a:endParaRPr>
          </a:p>
          <a:p>
            <a:pPr marL="684213" indent="-684213">
              <a:spcBef>
                <a:spcPts val="600"/>
              </a:spcBef>
              <a:spcAft>
                <a:spcPts val="600"/>
              </a:spcAft>
              <a:buClr>
                <a:srgbClr val="66FFFF"/>
              </a:buClr>
            </a:pPr>
            <a:r>
              <a:rPr lang="en-US" sz="2800" dirty="0">
                <a:effectLst>
                  <a:outerShdw blurRad="38100" dist="38100" dir="2700000" algn="tl">
                    <a:srgbClr val="000000">
                      <a:alpha val="43137"/>
                    </a:srgbClr>
                  </a:outerShdw>
                </a:effectLst>
              </a:rPr>
              <a:t>Preview</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56808" y="1143000"/>
            <a:ext cx="2619264" cy="2286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6950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F603E65D-4E47-42B0-A1AF-BE79632A7ECE}"/>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37926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259314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272226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11" name="Rectangle 6">
            <a:extLst>
              <a:ext uri="{FF2B5EF4-FFF2-40B4-BE49-F238E27FC236}">
                <a16:creationId xmlns:a16="http://schemas.microsoft.com/office/drawing/2014/main" id="{3BD77915-EAD3-4563-A0A1-6B1FD8EF9627}"/>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420625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554831" y="163516"/>
            <a:ext cx="8034338" cy="340093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7:13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rPr>
              <a:t>thus</a:t>
            </a:r>
            <a:r>
              <a:rPr lang="en-US" sz="4000" dirty="0">
                <a:latin typeface="Calibri" panose="020F0502020204030204" pitchFamily="34" charset="0"/>
              </a:rPr>
              <a:t> invalidating the word of God by your tradition which you have handed down; and you do many things such as that.”</a:t>
            </a:r>
            <a:endParaRPr lang="en-US" altLang="en-US" sz="4000" dirty="0">
              <a:latin typeface="Calibri" panose="020F0502020204030204" pitchFamily="34" charset="0"/>
            </a:endParaRPr>
          </a:p>
        </p:txBody>
      </p:sp>
      <p:pic>
        <p:nvPicPr>
          <p:cNvPr id="2" name="Picture 1">
            <a:extLst>
              <a:ext uri="{FF2B5EF4-FFF2-40B4-BE49-F238E27FC236}">
                <a16:creationId xmlns:a16="http://schemas.microsoft.com/office/drawing/2014/main" id="{C15F96BE-DBBB-4E76-AE7A-D865E7493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1406" y="3564447"/>
            <a:ext cx="1881188" cy="1364003"/>
          </a:xfrm>
          <a:prstGeom prst="rect">
            <a:avLst/>
          </a:prstGeom>
          <a:solidFill>
            <a:schemeClr val="accent2"/>
          </a:solidFill>
        </p:spPr>
      </p:pic>
    </p:spTree>
    <p:extLst>
      <p:ext uri="{BB962C8B-B14F-4D97-AF65-F5344CB8AC3E}">
        <p14:creationId xmlns:p14="http://schemas.microsoft.com/office/powerpoint/2010/main" val="13381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4ABF1643-C346-47FC-9400-913799D13859}"/>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7843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676858"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b="1" u="sng" dirty="0">
                <a:solidFill>
                  <a:srgbClr val="FFFFCC"/>
                </a:solidFill>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1DA6E628-F523-43F6-B264-E8D95C2D4787}"/>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389079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6006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b="1" dirty="0">
                <a:solidFill>
                  <a:srgbClr val="FFFFCC"/>
                </a:solidFill>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b="1" u="sng" dirty="0">
                <a:solidFill>
                  <a:srgbClr val="FFFFCC"/>
                </a:solidFill>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07650839-36CC-4DE0-BD47-3B1F47E267D3}"/>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357311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6006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B1534B93-C216-498B-941B-0B3E83597FF0}"/>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450754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5" name="Text Box 11"/>
          <p:cNvSpPr txBox="1">
            <a:spLocks noGrp="1" noChangeArrowheads="1"/>
          </p:cNvSpPr>
          <p:nvPr>
            <p:ph type="body" idx="1"/>
          </p:nvPr>
        </p:nvSpPr>
        <p:spPr>
          <a:xfrm>
            <a:off x="37514" y="1447800"/>
            <a:ext cx="8991600" cy="4876800"/>
          </a:xfrm>
          <a:noFill/>
          <a:ln/>
        </p:spPr>
        <p:txBody>
          <a:bodyPr/>
          <a:lstStyle/>
          <a:p>
            <a:pPr marL="0" indent="0" algn="just">
              <a:spcBef>
                <a:spcPct val="50000"/>
              </a:spcBef>
              <a:buFontTx/>
              <a:buNone/>
            </a:pPr>
            <a:r>
              <a:rPr lang="en-US" sz="2400" dirty="0">
                <a:effectLst>
                  <a:outerShdw blurRad="38100" dist="38100" dir="2700000" algn="tl">
                    <a:srgbClr val="000000">
                      <a:alpha val="43137"/>
                    </a:srgbClr>
                  </a:outerShdw>
                </a:effectLst>
              </a:rPr>
              <a:t>“Every tin horn dictator in the world today, every president for life, has a Bill of Rights,”...“That’s not what makes us free; if it did, you would rather live in Zimbabwe. But you wouldn’t want to live in most countries in the world that have a Bill of Rights. What has made us free is our Constitution. Think of the word ‘constitution;’ it means structure.” “That’s why America’s framers debated not the Bill of Rights during the Constitutional Convention of 1787 in Philadelphia,” he said, “but rather the structure of the federal government.” “The genius of the American constitutional system is the dispersal of power,” he said. “Once power is centralized in one person, or one part [of government], a Bill of Rights is just words on paper.”...“A constitution is about setting structure; it is not about writing the preferences of special interest groups,” he said</a:t>
            </a:r>
            <a:r>
              <a:rPr lang="en-US" sz="2400" dirty="0">
                <a:effectLst>
                  <a:outerShdw blurRad="38100" dist="38100" dir="2700000" algn="tl">
                    <a:srgbClr val="000000">
                      <a:alpha val="43137"/>
                    </a:srgbClr>
                  </a:outerShdw>
                </a:effectLst>
                <a:cs typeface="Calibri" panose="020F0502020204030204" pitchFamily="34" charset="0"/>
              </a:rPr>
              <a:t>.”</a:t>
            </a:r>
          </a:p>
        </p:txBody>
      </p:sp>
      <p:sp>
        <p:nvSpPr>
          <p:cNvPr id="2" name="TextBox 1"/>
          <p:cNvSpPr txBox="1"/>
          <p:nvPr/>
        </p:nvSpPr>
        <p:spPr>
          <a:xfrm>
            <a:off x="647700" y="6324600"/>
            <a:ext cx="7848600" cy="400110"/>
          </a:xfrm>
          <a:prstGeom prst="rect">
            <a:avLst/>
          </a:prstGeom>
          <a:noFill/>
        </p:spPr>
        <p:txBody>
          <a:bodyPr wrap="square" rtlCol="0">
            <a:spAutoFit/>
          </a:bodyPr>
          <a:lstStyle/>
          <a:p>
            <a:r>
              <a:rPr lang="en-US" sz="1000" dirty="0">
                <a:latin typeface="Calibri" panose="020F0502020204030204" pitchFamily="34" charset="0"/>
              </a:rPr>
              <a:t>Kevin Mooney, “Supreme Court Justice Scalia: Constitution, Not Bill of Rights, Makes Us Free,” online: </a:t>
            </a:r>
            <a:r>
              <a:rPr lang="en-US" sz="1000" u="sng" dirty="0">
                <a:latin typeface="Calibri" panose="020F0502020204030204" pitchFamily="34" charset="0"/>
              </a:rPr>
              <a:t>http://dailysignal.com/2015/05/11/supreme-court-justice-scalia-constitution-not-bill-of-rights-makes-us-free/, </a:t>
            </a:r>
            <a:r>
              <a:rPr lang="en-US" sz="1000" dirty="0">
                <a:latin typeface="Calibri" panose="020F0502020204030204" pitchFamily="34" charset="0"/>
              </a:rPr>
              <a:t>May 11 2015, accessed 20 January 2016.</a:t>
            </a:r>
            <a:endParaRPr lang="en-US" dirty="0">
              <a:latin typeface="Calibri" panose="020F050202020403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8761" y="228600"/>
            <a:ext cx="1946478" cy="1097280"/>
          </a:xfrm>
          <a:prstGeom prst="rect">
            <a:avLst/>
          </a:prstGeom>
          <a:ln>
            <a:solidFill>
              <a:schemeClr val="tx1"/>
            </a:solidFill>
          </a:ln>
        </p:spPr>
      </p:pic>
    </p:spTree>
    <p:extLst>
      <p:ext uri="{BB962C8B-B14F-4D97-AF65-F5344CB8AC3E}">
        <p14:creationId xmlns:p14="http://schemas.microsoft.com/office/powerpoint/2010/main" val="214979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5A1D5-25E1-4EA9-81E1-190C4F843E9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942536" y="685800"/>
            <a:ext cx="7258929" cy="54864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7882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subTitle" sz="quarter" idx="4294967295"/>
          </p:nvPr>
        </p:nvSpPr>
        <p:spPr>
          <a:xfrm>
            <a:off x="2057400" y="266700"/>
            <a:ext cx="5029200" cy="1181100"/>
          </a:xfrm>
        </p:spPr>
        <p:txBody>
          <a:bodyPr/>
          <a:lstStyle/>
          <a:p>
            <a:pPr marL="0" indent="0" algn="ctr">
              <a:spcBef>
                <a:spcPts val="0"/>
              </a:spcBef>
              <a:spcAft>
                <a:spcPts val="0"/>
              </a:spcAft>
              <a:buNone/>
              <a:defRPr/>
            </a:pPr>
            <a:r>
              <a:rPr lang="en-US" sz="3600" kern="1200" dirty="0">
                <a:solidFill>
                  <a:srgbClr val="00FFFF"/>
                </a:solidFill>
                <a:effectLst>
                  <a:outerShdw blurRad="38100" dist="38100" dir="2700000" algn="tl">
                    <a:srgbClr val="000000">
                      <a:alpha val="43137"/>
                    </a:srgbClr>
                  </a:outerShdw>
                </a:effectLst>
              </a:rPr>
              <a:t>Martin Luther</a:t>
            </a:r>
          </a:p>
          <a:p>
            <a:pPr marL="0" indent="0" algn="ctr" eaLnBrk="1" hangingPunct="1">
              <a:spcBef>
                <a:spcPts val="0"/>
              </a:spcBef>
              <a:spcAft>
                <a:spcPts val="0"/>
              </a:spcAft>
              <a:buNone/>
              <a:defRPr/>
            </a:pPr>
            <a:r>
              <a:rPr lang="en-US" sz="2800" dirty="0"/>
              <a:t>The Bondage of the Will</a:t>
            </a:r>
          </a:p>
        </p:txBody>
      </p:sp>
      <p:pic>
        <p:nvPicPr>
          <p:cNvPr id="4" name="Picture 3">
            <a:extLst>
              <a:ext uri="{FF2B5EF4-FFF2-40B4-BE49-F238E27FC236}">
                <a16:creationId xmlns:a16="http://schemas.microsoft.com/office/drawing/2014/main" id="{A57BEE82-38B1-4F77-8EFC-6056F9447164}"/>
              </a:ext>
            </a:extLst>
          </p:cNvPr>
          <p:cNvPicPr>
            <a:picLocks noChangeAspect="1"/>
          </p:cNvPicPr>
          <p:nvPr/>
        </p:nvPicPr>
        <p:blipFill>
          <a:blip r:embed="rId2"/>
          <a:stretch>
            <a:fillRect/>
          </a:stretch>
        </p:blipFill>
        <p:spPr>
          <a:xfrm>
            <a:off x="1140190" y="1524000"/>
            <a:ext cx="6863621" cy="502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1420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370D64-9475-453F-A113-FE4D577110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1267" name="Rectangle 1027"/>
          <p:cNvSpPr>
            <a:spLocks noGrp="1" noChangeArrowheads="1"/>
          </p:cNvSpPr>
          <p:nvPr>
            <p:ph type="body" idx="1"/>
          </p:nvPr>
        </p:nvSpPr>
        <p:spPr>
          <a:xfrm>
            <a:off x="152400" y="127730"/>
            <a:ext cx="8763000" cy="3682270"/>
          </a:xfrm>
        </p:spPr>
        <p:txBody>
          <a:bodyPr/>
          <a:lstStyle/>
          <a:p>
            <a:pPr marL="0" indent="0" algn="ctr" eaLnBrk="1" hangingPunct="1">
              <a:buNone/>
              <a:defRPr/>
            </a:pPr>
            <a:r>
              <a:rPr lang="en-US" altLang="en-US" sz="4000" dirty="0">
                <a:solidFill>
                  <a:srgbClr val="00FFFF"/>
                </a:solidFill>
                <a:effectLst>
                  <a:outerShdw blurRad="38100" dist="38100" dir="2700000" algn="tl">
                    <a:srgbClr val="000000">
                      <a:alpha val="43137"/>
                    </a:srgbClr>
                  </a:outerShdw>
                </a:effectLst>
                <a:ea typeface="+mj-ea"/>
                <a:cs typeface="+mj-cs"/>
              </a:rPr>
              <a:t>Genesis 8:21</a:t>
            </a:r>
          </a:p>
          <a:p>
            <a:pPr marL="0" indent="0" algn="just" eaLnBrk="1" hangingPunct="1">
              <a:buNone/>
              <a:defRPr/>
            </a:pPr>
            <a:r>
              <a:rPr lang="en-US" altLang="en-US" sz="3200"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200"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pic>
        <p:nvPicPr>
          <p:cNvPr id="2560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8861" y="3352799"/>
            <a:ext cx="2046278"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989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24200" y="228600"/>
            <a:ext cx="2895600" cy="990600"/>
          </a:xfrm>
        </p:spPr>
        <p:txBody>
          <a:bodyPr/>
          <a:lstStyle/>
          <a:p>
            <a:pPr algn="ctr">
              <a:lnSpc>
                <a:spcPct val="100000"/>
              </a:lnSpc>
            </a:pPr>
            <a:r>
              <a:rPr lang="en-US" altLang="en-US" sz="4400" b="0" dirty="0">
                <a:solidFill>
                  <a:srgbClr val="00FFFF"/>
                </a:solidFill>
                <a:effectLst>
                  <a:outerShdw blurRad="38100" dist="38100" dir="2700000" algn="tl">
                    <a:srgbClr val="000000">
                      <a:alpha val="43137"/>
                    </a:srgbClr>
                  </a:outerShdw>
                </a:effectLst>
              </a:rPr>
              <a:t>Lord Acton</a:t>
            </a:r>
          </a:p>
        </p:txBody>
      </p:sp>
      <p:pic>
        <p:nvPicPr>
          <p:cNvPr id="5" name="Picture 4"/>
          <p:cNvPicPr>
            <a:picLocks noChangeAspect="1"/>
          </p:cNvPicPr>
          <p:nvPr/>
        </p:nvPicPr>
        <p:blipFill>
          <a:blip r:embed="rId2"/>
          <a:stretch>
            <a:fillRect/>
          </a:stretch>
        </p:blipFill>
        <p:spPr>
          <a:xfrm>
            <a:off x="910095" y="1690905"/>
            <a:ext cx="7323809" cy="3476190"/>
          </a:xfrm>
          <a:prstGeom prst="rect">
            <a:avLst/>
          </a:prstGeom>
        </p:spPr>
      </p:pic>
    </p:spTree>
    <p:extLst>
      <p:ext uri="{BB962C8B-B14F-4D97-AF65-F5344CB8AC3E}">
        <p14:creationId xmlns:p14="http://schemas.microsoft.com/office/powerpoint/2010/main" val="1703923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itle 1"/>
          <p:cNvSpPr>
            <a:spLocks noGrp="1"/>
          </p:cNvSpPr>
          <p:nvPr>
            <p:ph type="title" idx="4294967295"/>
          </p:nvPr>
        </p:nvSpPr>
        <p:spPr>
          <a:xfrm>
            <a:off x="2628900" y="228600"/>
            <a:ext cx="3886200" cy="785813"/>
          </a:xfrm>
        </p:spPr>
        <p:txBody>
          <a:bodyPr/>
          <a:lstStyle/>
          <a:p>
            <a:pPr algn="ctr" eaLnBrk="1" hangingPunct="1"/>
            <a:r>
              <a:rPr lang="en-US" altLang="en-US" sz="4400" b="0" dirty="0">
                <a:solidFill>
                  <a:srgbClr val="00FFFF"/>
                </a:solidFill>
                <a:effectLst>
                  <a:outerShdw blurRad="38100" dist="38100" dir="2700000" algn="tl">
                    <a:srgbClr val="000000">
                      <a:alpha val="43137"/>
                    </a:srgbClr>
                  </a:outerShdw>
                </a:effectLst>
              </a:rPr>
              <a:t>Federalist # 51</a:t>
            </a:r>
          </a:p>
        </p:txBody>
      </p:sp>
      <p:pic>
        <p:nvPicPr>
          <p:cNvPr id="18432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01000" y="76200"/>
            <a:ext cx="10223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907" y="1416921"/>
            <a:ext cx="8980186" cy="4602879"/>
          </a:xfrm>
          <a:prstGeom prst="rect">
            <a:avLst/>
          </a:prstGeom>
        </p:spPr>
      </p:pic>
    </p:spTree>
    <p:extLst>
      <p:ext uri="{BB962C8B-B14F-4D97-AF65-F5344CB8AC3E}">
        <p14:creationId xmlns:p14="http://schemas.microsoft.com/office/powerpoint/2010/main" val="146180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itle 1"/>
          <p:cNvSpPr>
            <a:spLocks noGrp="1"/>
          </p:cNvSpPr>
          <p:nvPr>
            <p:ph type="title" idx="4294967295"/>
          </p:nvPr>
        </p:nvSpPr>
        <p:spPr>
          <a:xfrm>
            <a:off x="381000" y="228600"/>
            <a:ext cx="8534400" cy="762000"/>
          </a:xfrm>
        </p:spPr>
        <p:txBody>
          <a:bodyPr/>
          <a:lstStyle/>
          <a:p>
            <a:pPr algn="ctr"/>
            <a:r>
              <a:rPr lang="en-US" altLang="en-US" sz="4400" b="0" dirty="0">
                <a:solidFill>
                  <a:srgbClr val="00FFFF"/>
                </a:solidFill>
                <a:effectLst>
                  <a:outerShdw blurRad="38100" dist="38100" dir="2700000" algn="tl">
                    <a:srgbClr val="000000">
                      <a:alpha val="43137"/>
                    </a:srgbClr>
                  </a:outerShdw>
                </a:effectLst>
              </a:rPr>
              <a:t>John Calvin</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6418" y="1219200"/>
            <a:ext cx="2825182" cy="32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143000"/>
            <a:ext cx="5901439" cy="4828450"/>
          </a:xfrm>
          <a:prstGeom prst="rect">
            <a:avLst/>
          </a:prstGeom>
        </p:spPr>
      </p:pic>
    </p:spTree>
    <p:extLst>
      <p:ext uri="{BB962C8B-B14F-4D97-AF65-F5344CB8AC3E}">
        <p14:creationId xmlns:p14="http://schemas.microsoft.com/office/powerpoint/2010/main" val="2741007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Five </a:t>
            </a:r>
            <a:r>
              <a:rPr lang="en-US" altLang="en-US" sz="2900" b="1" i="1" u="sng" dirty="0" err="1">
                <a:solidFill>
                  <a:srgbClr val="FFFFCC"/>
                </a:solidFill>
                <a:effectLst>
                  <a:outerShdw blurRad="38100" dist="38100" dir="2700000" algn="tl">
                    <a:srgbClr val="000000">
                      <a:alpha val="43137"/>
                    </a:srgbClr>
                  </a:outerShdw>
                </a:effectLst>
              </a:rPr>
              <a:t>solas</a:t>
            </a:r>
            <a:endParaRPr lang="en-US" altLang="en-US" sz="2900" b="1" i="1" u="sng" dirty="0">
              <a:solidFill>
                <a:srgbClr val="FFFFCC"/>
              </a:solidFill>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C3E0F083-5668-4B3C-80E8-1FE801CBBBD1}"/>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123216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259717846"/>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96378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636454495"/>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b="1" dirty="0">
                          <a:solidFill>
                            <a:schemeClr val="bg1"/>
                          </a:solidFill>
                          <a:effectLst/>
                          <a:latin typeface="Calibri" panose="020F0502020204030204" pitchFamily="34" charset="0"/>
                        </a:rPr>
                        <a:t>1. </a:t>
                      </a:r>
                    </a:p>
                  </a:txBody>
                  <a:tcPr anchor="ctr">
                    <a:solidFill>
                      <a:schemeClr val="tx2"/>
                    </a:solidFill>
                  </a:tcPr>
                </a:tc>
                <a:tc>
                  <a:txBody>
                    <a:bodyPr/>
                    <a:lstStyle/>
                    <a:p>
                      <a:pPr marL="112713" indent="0"/>
                      <a:r>
                        <a:rPr lang="en-US" sz="2800" b="1" i="1" dirty="0">
                          <a:solidFill>
                            <a:srgbClr val="000099"/>
                          </a:solidFill>
                          <a:effectLst/>
                          <a:latin typeface="Calibri" panose="020F0502020204030204" pitchFamily="34" charset="0"/>
                        </a:rPr>
                        <a:t>Sola Scriptura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Scripture Alone</a:t>
                      </a:r>
                    </a:p>
                  </a:txBody>
                  <a:tcPr anchor="ctr">
                    <a:solidFill>
                      <a:schemeClr val="tx2"/>
                    </a:solidFill>
                  </a:tcP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355822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FB5EE7C-8AAE-4D31-AD2E-897A2825A20F}"/>
              </a:ext>
            </a:extLst>
          </p:cNvPr>
          <p:cNvSpPr>
            <a:spLocks noGrp="1" noChangeArrowheads="1"/>
          </p:cNvSpPr>
          <p:nvPr>
            <p:ph type="title"/>
          </p:nvPr>
        </p:nvSpPr>
        <p:spPr>
          <a:xfrm>
            <a:off x="2381250" y="228600"/>
            <a:ext cx="4381500" cy="11430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Emergent Church &amp; Biblical Authority</a:t>
            </a:r>
          </a:p>
        </p:txBody>
      </p:sp>
      <p:sp>
        <p:nvSpPr>
          <p:cNvPr id="22531" name="Rectangle 3">
            <a:extLst>
              <a:ext uri="{FF2B5EF4-FFF2-40B4-BE49-F238E27FC236}">
                <a16:creationId xmlns:a16="http://schemas.microsoft.com/office/drawing/2014/main" id="{CFC9D76A-D42D-4793-BA02-E2702ECA6381}"/>
              </a:ext>
            </a:extLst>
          </p:cNvPr>
          <p:cNvSpPr>
            <a:spLocks noGrp="1" noChangeArrowheads="1"/>
          </p:cNvSpPr>
          <p:nvPr>
            <p:ph type="body" idx="1"/>
          </p:nvPr>
        </p:nvSpPr>
        <p:spPr>
          <a:xfrm>
            <a:off x="171450" y="1600200"/>
            <a:ext cx="8801100" cy="4114800"/>
          </a:xfrm>
        </p:spPr>
        <p:txBody>
          <a:bodyPr/>
          <a:lstStyle/>
          <a:p>
            <a:pPr marL="0" indent="0" algn="just" eaLnBrk="1" hangingPunct="1">
              <a:buNone/>
              <a:defRPr/>
            </a:pPr>
            <a:r>
              <a:rPr lang="en-US" sz="3200" dirty="0"/>
              <a:t>“Anglicans have demonstrated this both/and beautifully in relation to Scripture. </a:t>
            </a:r>
            <a:r>
              <a:rPr lang="en-US" sz="3200" b="1" i="1" u="sng" dirty="0">
                <a:solidFill>
                  <a:srgbClr val="FFFFCC"/>
                </a:solidFill>
              </a:rPr>
              <a:t>Scripture is always a factor</a:t>
            </a:r>
            <a:r>
              <a:rPr lang="en-US" sz="3200" dirty="0"/>
              <a:t> in Anglican thinking. In Anglicans’ best moments, it is their primary factor, but </a:t>
            </a:r>
            <a:r>
              <a:rPr lang="en-US" sz="3200" b="1" i="1" u="sng" dirty="0">
                <a:solidFill>
                  <a:srgbClr val="FFFFCC"/>
                </a:solidFill>
              </a:rPr>
              <a:t>it is never…the only factor</a:t>
            </a:r>
            <a:r>
              <a:rPr lang="en-US" sz="3200" dirty="0"/>
              <a:t>. Rather Scripture is always in dialogue with tradition, reason, and experience. </a:t>
            </a:r>
            <a:r>
              <a:rPr lang="en-US" sz="3200" b="1" i="1" u="sng" dirty="0">
                <a:solidFill>
                  <a:srgbClr val="FFFFCC"/>
                </a:solidFill>
              </a:rPr>
              <a:t>None of them sola can be the ultimate source of authority</a:t>
            </a:r>
            <a:r>
              <a:rPr lang="en-US" sz="3200" dirty="0"/>
              <a:t>…” (Italics added).</a:t>
            </a:r>
          </a:p>
        </p:txBody>
      </p:sp>
      <p:sp>
        <p:nvSpPr>
          <p:cNvPr id="46084" name="Text Box 4">
            <a:extLst>
              <a:ext uri="{FF2B5EF4-FFF2-40B4-BE49-F238E27FC236}">
                <a16:creationId xmlns:a16="http://schemas.microsoft.com/office/drawing/2014/main" id="{586DA8E9-871D-4934-82AB-198EA5D8E985}"/>
              </a:ext>
            </a:extLst>
          </p:cNvPr>
          <p:cNvSpPr txBox="1">
            <a:spLocks noChangeArrowheads="1"/>
          </p:cNvSpPr>
          <p:nvPr/>
        </p:nvSpPr>
        <p:spPr bwMode="auto">
          <a:xfrm>
            <a:off x="1752600" y="62484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dirty="0">
                <a:latin typeface="Calibri" panose="020F0502020204030204" pitchFamily="34" charset="0"/>
                <a:cs typeface="Calibri" panose="020F0502020204030204" pitchFamily="34" charset="0"/>
              </a:rPr>
              <a:t>Brian McLaren, </a:t>
            </a:r>
            <a:r>
              <a:rPr lang="en-US" altLang="en-US" i="1" dirty="0">
                <a:latin typeface="Calibri" panose="020F0502020204030204" pitchFamily="34" charset="0"/>
                <a:cs typeface="Calibri" panose="020F0502020204030204" pitchFamily="34" charset="0"/>
              </a:rPr>
              <a:t>A Generous Orthodoxy</a:t>
            </a:r>
            <a:r>
              <a:rPr lang="en-US" altLang="en-US" dirty="0">
                <a:latin typeface="Calibri" panose="020F0502020204030204" pitchFamily="34" charset="0"/>
                <a:cs typeface="Calibri" panose="020F0502020204030204" pitchFamily="34" charset="0"/>
              </a:rPr>
              <a:t>, 210.</a:t>
            </a:r>
          </a:p>
        </p:txBody>
      </p:sp>
      <p:pic>
        <p:nvPicPr>
          <p:cNvPr id="46085" name="Picture 2" descr="https://encrypted-tbn2.gstatic.com/images?q=tbn:ANd9GcRU5gLax5xmzP2nJkWp5X1rE9IJtghqqKP3crwhPG5oUph6JtNngw">
            <a:extLst>
              <a:ext uri="{FF2B5EF4-FFF2-40B4-BE49-F238E27FC236}">
                <a16:creationId xmlns:a16="http://schemas.microsoft.com/office/drawing/2014/main" id="{FE055386-5EB3-4A5C-80BD-D2B5A098DC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76199"/>
            <a:ext cx="1752600" cy="1166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86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91316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FAD4A6-5E79-4E39-8D22-458E0568832A}"/>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
        <p:nvSpPr>
          <p:cNvPr id="23555" name="Rectangle 3">
            <a:extLst>
              <a:ext uri="{FF2B5EF4-FFF2-40B4-BE49-F238E27FC236}">
                <a16:creationId xmlns:a16="http://schemas.microsoft.com/office/drawing/2014/main" id="{F74D3878-9A29-4997-B766-D228A998BF2E}"/>
              </a:ext>
            </a:extLst>
          </p:cNvPr>
          <p:cNvSpPr>
            <a:spLocks noGrp="1" noChangeArrowheads="1"/>
          </p:cNvSpPr>
          <p:nvPr>
            <p:ph type="body" idx="1"/>
          </p:nvPr>
        </p:nvSpPr>
        <p:spPr>
          <a:xfrm>
            <a:off x="685800" y="1219200"/>
            <a:ext cx="7772400" cy="4114800"/>
          </a:xfrm>
        </p:spPr>
        <p:txBody>
          <a:bodyPr/>
          <a:lstStyle/>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Tradition? (Mark 7:13; Col 2:8)</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Reason? (</a:t>
            </a:r>
            <a:r>
              <a:rPr lang="en-US" sz="3600" dirty="0" err="1">
                <a:effectLst>
                  <a:outerShdw blurRad="38100" dist="38100" dir="2700000" algn="tl">
                    <a:srgbClr val="000000">
                      <a:alpha val="43137"/>
                    </a:srgbClr>
                  </a:outerShdw>
                </a:effectLst>
                <a:ea typeface="+mj-ea"/>
                <a:cs typeface="+mj-cs"/>
              </a:rPr>
              <a:t>Prov</a:t>
            </a:r>
            <a:r>
              <a:rPr lang="en-US" sz="3600" dirty="0">
                <a:effectLst>
                  <a:outerShdw blurRad="38100" dist="38100" dir="2700000" algn="tl">
                    <a:srgbClr val="000000">
                      <a:alpha val="43137"/>
                    </a:srgbClr>
                  </a:outerShdw>
                </a:effectLst>
                <a:ea typeface="+mj-ea"/>
                <a:cs typeface="+mj-cs"/>
              </a:rPr>
              <a:t> 3:5; 14:12; Isa 55:8-9)</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Experience? (2 </a:t>
            </a:r>
            <a:r>
              <a:rPr lang="en-US" sz="3600" dirty="0" err="1">
                <a:effectLst>
                  <a:outerShdw blurRad="38100" dist="38100" dir="2700000" algn="tl">
                    <a:srgbClr val="000000">
                      <a:alpha val="43137"/>
                    </a:srgbClr>
                  </a:outerShdw>
                </a:effectLst>
                <a:ea typeface="+mj-ea"/>
                <a:cs typeface="+mj-cs"/>
              </a:rPr>
              <a:t>Thess</a:t>
            </a:r>
            <a:r>
              <a:rPr lang="en-US" sz="3600" dirty="0">
                <a:effectLst>
                  <a:outerShdw blurRad="38100" dist="38100" dir="2700000" algn="tl">
                    <a:srgbClr val="000000">
                      <a:alpha val="43137"/>
                    </a:srgbClr>
                  </a:outerShdw>
                </a:effectLst>
                <a:ea typeface="+mj-ea"/>
                <a:cs typeface="+mj-cs"/>
              </a:rPr>
              <a:t> 2:9)</a:t>
            </a:r>
          </a:p>
        </p:txBody>
      </p:sp>
      <p:pic>
        <p:nvPicPr>
          <p:cNvPr id="48132" name="Picture 2" descr="https://encrypted-tbn2.gstatic.com/images?q=tbn:ANd9GcRU5gLax5xmzP2nJkWp5X1rE9IJtghqqKP3crwhPG5oUph6JtNngw">
            <a:extLst>
              <a:ext uri="{FF2B5EF4-FFF2-40B4-BE49-F238E27FC236}">
                <a16:creationId xmlns:a16="http://schemas.microsoft.com/office/drawing/2014/main" id="{C902DAAA-317D-48A7-8210-31B308AFBB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628" y="4190999"/>
            <a:ext cx="3434745"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1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FAD4A6-5E79-4E39-8D22-458E0568832A}"/>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
        <p:nvSpPr>
          <p:cNvPr id="23555" name="Rectangle 3">
            <a:extLst>
              <a:ext uri="{FF2B5EF4-FFF2-40B4-BE49-F238E27FC236}">
                <a16:creationId xmlns:a16="http://schemas.microsoft.com/office/drawing/2014/main" id="{F74D3878-9A29-4997-B766-D228A998BF2E}"/>
              </a:ext>
            </a:extLst>
          </p:cNvPr>
          <p:cNvSpPr>
            <a:spLocks noGrp="1" noChangeArrowheads="1"/>
          </p:cNvSpPr>
          <p:nvPr>
            <p:ph type="body" idx="1"/>
          </p:nvPr>
        </p:nvSpPr>
        <p:spPr>
          <a:xfrm>
            <a:off x="685800" y="1219200"/>
            <a:ext cx="7772400" cy="4114800"/>
          </a:xfrm>
        </p:spPr>
        <p:txBody>
          <a:bodyPr/>
          <a:lstStyle/>
          <a:p>
            <a:pPr eaLnBrk="1" hangingPunct="1">
              <a:spcBef>
                <a:spcPts val="0"/>
              </a:spcBef>
              <a:spcAft>
                <a:spcPts val="3600"/>
              </a:spcAft>
              <a:buClr>
                <a:srgbClr val="00FFFF"/>
              </a:buClr>
              <a:defRPr/>
            </a:pPr>
            <a:r>
              <a:rPr lang="en-US" sz="3600" b="1" u="sng" dirty="0">
                <a:solidFill>
                  <a:srgbClr val="FFFFCC"/>
                </a:solidFill>
                <a:effectLst>
                  <a:outerShdw blurRad="38100" dist="38100" dir="2700000" algn="tl">
                    <a:srgbClr val="000000">
                      <a:alpha val="43137"/>
                    </a:srgbClr>
                  </a:outerShdw>
                </a:effectLst>
                <a:ea typeface="+mj-ea"/>
                <a:cs typeface="+mj-cs"/>
              </a:rPr>
              <a:t>Tradition? (Mark 7:13; Col 2:8)</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Reason? (</a:t>
            </a:r>
            <a:r>
              <a:rPr lang="en-US" sz="3600" dirty="0" err="1">
                <a:effectLst>
                  <a:outerShdw blurRad="38100" dist="38100" dir="2700000" algn="tl">
                    <a:srgbClr val="000000">
                      <a:alpha val="43137"/>
                    </a:srgbClr>
                  </a:outerShdw>
                </a:effectLst>
                <a:ea typeface="+mj-ea"/>
                <a:cs typeface="+mj-cs"/>
              </a:rPr>
              <a:t>Prov</a:t>
            </a:r>
            <a:r>
              <a:rPr lang="en-US" sz="3600" dirty="0">
                <a:effectLst>
                  <a:outerShdw blurRad="38100" dist="38100" dir="2700000" algn="tl">
                    <a:srgbClr val="000000">
                      <a:alpha val="43137"/>
                    </a:srgbClr>
                  </a:outerShdw>
                </a:effectLst>
                <a:ea typeface="+mj-ea"/>
                <a:cs typeface="+mj-cs"/>
              </a:rPr>
              <a:t> 3:5; 14:12; Isa 55:8-9)</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Experience? (2 </a:t>
            </a:r>
            <a:r>
              <a:rPr lang="en-US" sz="3600" dirty="0" err="1">
                <a:effectLst>
                  <a:outerShdw blurRad="38100" dist="38100" dir="2700000" algn="tl">
                    <a:srgbClr val="000000">
                      <a:alpha val="43137"/>
                    </a:srgbClr>
                  </a:outerShdw>
                </a:effectLst>
                <a:ea typeface="+mj-ea"/>
                <a:cs typeface="+mj-cs"/>
              </a:rPr>
              <a:t>Thess</a:t>
            </a:r>
            <a:r>
              <a:rPr lang="en-US" sz="3600" dirty="0">
                <a:effectLst>
                  <a:outerShdw blurRad="38100" dist="38100" dir="2700000" algn="tl">
                    <a:srgbClr val="000000">
                      <a:alpha val="43137"/>
                    </a:srgbClr>
                  </a:outerShdw>
                </a:effectLst>
                <a:ea typeface="+mj-ea"/>
                <a:cs typeface="+mj-cs"/>
              </a:rPr>
              <a:t> 2:9)</a:t>
            </a:r>
          </a:p>
        </p:txBody>
      </p:sp>
      <p:pic>
        <p:nvPicPr>
          <p:cNvPr id="48132" name="Picture 2" descr="https://encrypted-tbn2.gstatic.com/images?q=tbn:ANd9GcRU5gLax5xmzP2nJkWp5X1rE9IJtghqqKP3crwhPG5oUph6JtNngw">
            <a:extLst>
              <a:ext uri="{FF2B5EF4-FFF2-40B4-BE49-F238E27FC236}">
                <a16:creationId xmlns:a16="http://schemas.microsoft.com/office/drawing/2014/main" id="{C902DAAA-317D-48A7-8210-31B308AFBB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628" y="4190999"/>
            <a:ext cx="3434745"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13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6"/>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2:15 (NASB)</a:t>
            </a:r>
          </a:p>
          <a:p>
            <a:pPr algn="just">
              <a:spcBef>
                <a:spcPts val="600"/>
              </a:spcBef>
              <a:spcAft>
                <a:spcPts val="600"/>
              </a:spcAft>
            </a:pPr>
            <a:r>
              <a:rPr lang="en-US" sz="4000" dirty="0">
                <a:latin typeface="Calibri" panose="020F0502020204030204" pitchFamily="34" charset="0"/>
              </a:rPr>
              <a:t>“So then, brethren, stand firm and hold to the </a:t>
            </a:r>
            <a:r>
              <a:rPr lang="en-US" sz="4000" b="1" u="sng" dirty="0">
                <a:solidFill>
                  <a:srgbClr val="FFFFCC"/>
                </a:solidFill>
                <a:latin typeface="Calibri" panose="020F0502020204030204" pitchFamily="34" charset="0"/>
              </a:rPr>
              <a:t>traditions</a:t>
            </a:r>
            <a:r>
              <a:rPr lang="en-US" sz="4000" dirty="0">
                <a:latin typeface="Calibri" panose="020F0502020204030204" pitchFamily="34" charset="0"/>
              </a:rPr>
              <a:t> which you were taught, whether by word of mouth or by letter from us..”</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3977278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69106" y="163516"/>
            <a:ext cx="8205788"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7:13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rPr>
              <a:t>thus</a:t>
            </a:r>
            <a:r>
              <a:rPr lang="en-US" sz="4000" dirty="0">
                <a:latin typeface="Calibri" panose="020F0502020204030204" pitchFamily="34" charset="0"/>
              </a:rPr>
              <a:t> </a:t>
            </a:r>
            <a:r>
              <a:rPr lang="en-US" sz="4000" b="1" u="sng" dirty="0">
                <a:solidFill>
                  <a:srgbClr val="FFFFCC"/>
                </a:solidFill>
                <a:latin typeface="Calibri" panose="020F0502020204030204" pitchFamily="34" charset="0"/>
              </a:rPr>
              <a:t>invalidating the word of God by your tradition which you have handed down</a:t>
            </a:r>
            <a:r>
              <a:rPr lang="en-US" sz="4000" dirty="0">
                <a:latin typeface="Calibri" panose="020F0502020204030204" pitchFamily="34" charset="0"/>
              </a:rPr>
              <a:t>; and you do many things such as that.”</a:t>
            </a:r>
            <a:endParaRPr lang="en-US" altLang="en-US" sz="4000" dirty="0">
              <a:latin typeface="Calibri" panose="020F0502020204030204" pitchFamily="34" charset="0"/>
            </a:endParaRPr>
          </a:p>
        </p:txBody>
      </p:sp>
      <p:pic>
        <p:nvPicPr>
          <p:cNvPr id="2" name="Picture 1">
            <a:extLst>
              <a:ext uri="{FF2B5EF4-FFF2-40B4-BE49-F238E27FC236}">
                <a16:creationId xmlns:a16="http://schemas.microsoft.com/office/drawing/2014/main" id="{C15F96BE-DBBB-4E76-AE7A-D865E7493D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1406" y="3564447"/>
            <a:ext cx="1881188" cy="1364003"/>
          </a:xfrm>
          <a:prstGeom prst="rect">
            <a:avLst/>
          </a:prstGeom>
          <a:solidFill>
            <a:schemeClr val="accent2"/>
          </a:solidFill>
        </p:spPr>
      </p:pic>
    </p:spTree>
    <p:extLst>
      <p:ext uri="{BB962C8B-B14F-4D97-AF65-F5344CB8AC3E}">
        <p14:creationId xmlns:p14="http://schemas.microsoft.com/office/powerpoint/2010/main" val="2688916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1" y="163516"/>
            <a:ext cx="8229600" cy="455509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2:8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See to it that no one takes you captive through </a:t>
            </a:r>
            <a:r>
              <a:rPr lang="en-US" sz="4000" b="1" u="sng" dirty="0">
                <a:solidFill>
                  <a:srgbClr val="FFFFCC"/>
                </a:solidFill>
                <a:latin typeface="Calibri" panose="020F0502020204030204" pitchFamily="34" charset="0"/>
                <a:cs typeface="Calibri" panose="020F0502020204030204" pitchFamily="34" charset="0"/>
              </a:rPr>
              <a:t>philosophy</a:t>
            </a:r>
            <a:r>
              <a:rPr lang="en-US" sz="4000" dirty="0">
                <a:latin typeface="Calibri" panose="020F0502020204030204" pitchFamily="34" charset="0"/>
                <a:cs typeface="Calibri" panose="020F0502020204030204" pitchFamily="34" charset="0"/>
              </a:rPr>
              <a:t> and empty deception, according to </a:t>
            </a:r>
            <a:r>
              <a:rPr lang="en-US" sz="4000" b="1" u="sng" dirty="0">
                <a:solidFill>
                  <a:srgbClr val="FFFFCC"/>
                </a:solidFill>
                <a:latin typeface="Calibri" panose="020F0502020204030204" pitchFamily="34" charset="0"/>
              </a:rPr>
              <a:t>the tradition of </a:t>
            </a:r>
            <a:r>
              <a:rPr lang="en-US" sz="4000" b="1" u="sng" dirty="0">
                <a:solidFill>
                  <a:srgbClr val="FFFFCC"/>
                </a:solidFill>
                <a:latin typeface="Calibri" panose="020F0502020204030204" pitchFamily="34" charset="0"/>
                <a:cs typeface="Calibri" panose="020F0502020204030204" pitchFamily="34" charset="0"/>
              </a:rPr>
              <a:t>men</a:t>
            </a:r>
            <a:r>
              <a:rPr lang="en-US" sz="4000" dirty="0">
                <a:latin typeface="Calibri" panose="020F0502020204030204" pitchFamily="34" charset="0"/>
                <a:cs typeface="Calibri" panose="020F0502020204030204" pitchFamily="34" charset="0"/>
              </a:rPr>
              <a:t>, according to the </a:t>
            </a:r>
            <a:r>
              <a:rPr lang="en-US" sz="4000" b="1" u="sng" dirty="0">
                <a:solidFill>
                  <a:srgbClr val="FFFFCC"/>
                </a:solidFill>
                <a:latin typeface="Calibri" panose="020F0502020204030204" pitchFamily="34" charset="0"/>
                <a:cs typeface="Calibri" panose="020F0502020204030204" pitchFamily="34" charset="0"/>
              </a:rPr>
              <a:t>elementary</a:t>
            </a:r>
            <a:r>
              <a:rPr lang="en-US" sz="4000" dirty="0">
                <a:latin typeface="Calibri" panose="020F0502020204030204" pitchFamily="34" charset="0"/>
                <a:cs typeface="Calibri" panose="020F0502020204030204" pitchFamily="34" charset="0"/>
              </a:rPr>
              <a:t> principles of the world, rather than according to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376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FAD4A6-5E79-4E39-8D22-458E0568832A}"/>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
        <p:nvSpPr>
          <p:cNvPr id="23555" name="Rectangle 3">
            <a:extLst>
              <a:ext uri="{FF2B5EF4-FFF2-40B4-BE49-F238E27FC236}">
                <a16:creationId xmlns:a16="http://schemas.microsoft.com/office/drawing/2014/main" id="{F74D3878-9A29-4997-B766-D228A998BF2E}"/>
              </a:ext>
            </a:extLst>
          </p:cNvPr>
          <p:cNvSpPr>
            <a:spLocks noGrp="1" noChangeArrowheads="1"/>
          </p:cNvSpPr>
          <p:nvPr>
            <p:ph type="body" idx="1"/>
          </p:nvPr>
        </p:nvSpPr>
        <p:spPr>
          <a:xfrm>
            <a:off x="685800" y="1219200"/>
            <a:ext cx="8458200" cy="4114800"/>
          </a:xfrm>
        </p:spPr>
        <p:txBody>
          <a:bodyPr/>
          <a:lstStyle/>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Tradition? (Mark 7:13; Col 2:8)</a:t>
            </a:r>
          </a:p>
          <a:p>
            <a:pPr eaLnBrk="1" hangingPunct="1">
              <a:spcBef>
                <a:spcPts val="0"/>
              </a:spcBef>
              <a:spcAft>
                <a:spcPts val="3600"/>
              </a:spcAft>
              <a:buClr>
                <a:srgbClr val="00FFFF"/>
              </a:buClr>
              <a:defRPr/>
            </a:pPr>
            <a:r>
              <a:rPr lang="en-US" sz="3600" b="1" u="sng" dirty="0">
                <a:solidFill>
                  <a:srgbClr val="FFFFCC"/>
                </a:solidFill>
                <a:effectLst>
                  <a:outerShdw blurRad="38100" dist="38100" dir="2700000" algn="tl">
                    <a:srgbClr val="000000">
                      <a:alpha val="43137"/>
                    </a:srgbClr>
                  </a:outerShdw>
                </a:effectLst>
                <a:ea typeface="+mj-ea"/>
                <a:cs typeface="+mj-cs"/>
              </a:rPr>
              <a:t>Reason? (</a:t>
            </a:r>
            <a:r>
              <a:rPr lang="en-US" sz="3600" b="1" u="sng" dirty="0" err="1">
                <a:solidFill>
                  <a:srgbClr val="FFFFCC"/>
                </a:solidFill>
                <a:effectLst>
                  <a:outerShdw blurRad="38100" dist="38100" dir="2700000" algn="tl">
                    <a:srgbClr val="000000">
                      <a:alpha val="43137"/>
                    </a:srgbClr>
                  </a:outerShdw>
                </a:effectLst>
                <a:ea typeface="+mj-ea"/>
                <a:cs typeface="+mj-cs"/>
              </a:rPr>
              <a:t>Prov</a:t>
            </a:r>
            <a:r>
              <a:rPr lang="en-US" sz="3600" b="1" u="sng" dirty="0">
                <a:solidFill>
                  <a:srgbClr val="FFFFCC"/>
                </a:solidFill>
                <a:effectLst>
                  <a:outerShdw blurRad="38100" dist="38100" dir="2700000" algn="tl">
                    <a:srgbClr val="000000">
                      <a:alpha val="43137"/>
                    </a:srgbClr>
                  </a:outerShdw>
                </a:effectLst>
                <a:ea typeface="+mj-ea"/>
                <a:cs typeface="+mj-cs"/>
              </a:rPr>
              <a:t> 3:5; 14:12; Isa 55:8-9)</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Experience? (2 </a:t>
            </a:r>
            <a:r>
              <a:rPr lang="en-US" sz="3600" dirty="0" err="1">
                <a:effectLst>
                  <a:outerShdw blurRad="38100" dist="38100" dir="2700000" algn="tl">
                    <a:srgbClr val="000000">
                      <a:alpha val="43137"/>
                    </a:srgbClr>
                  </a:outerShdw>
                </a:effectLst>
                <a:ea typeface="+mj-ea"/>
                <a:cs typeface="+mj-cs"/>
              </a:rPr>
              <a:t>Thess</a:t>
            </a:r>
            <a:r>
              <a:rPr lang="en-US" sz="3600" dirty="0">
                <a:effectLst>
                  <a:outerShdw blurRad="38100" dist="38100" dir="2700000" algn="tl">
                    <a:srgbClr val="000000">
                      <a:alpha val="43137"/>
                    </a:srgbClr>
                  </a:outerShdw>
                </a:effectLst>
                <a:ea typeface="+mj-ea"/>
                <a:cs typeface="+mj-cs"/>
              </a:rPr>
              <a:t> 2:9)</a:t>
            </a:r>
          </a:p>
        </p:txBody>
      </p:sp>
      <p:pic>
        <p:nvPicPr>
          <p:cNvPr id="48132" name="Picture 2" descr="https://encrypted-tbn2.gstatic.com/images?q=tbn:ANd9GcRU5gLax5xmzP2nJkWp5X1rE9IJtghqqKP3crwhPG5oUph6JtNngw">
            <a:extLst>
              <a:ext uri="{FF2B5EF4-FFF2-40B4-BE49-F238E27FC236}">
                <a16:creationId xmlns:a16="http://schemas.microsoft.com/office/drawing/2014/main" id="{C902DAAA-317D-48A7-8210-31B308AFBB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628" y="4190999"/>
            <a:ext cx="3434745"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48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0FAD4A6-5E79-4E39-8D22-458E0568832A}"/>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
        <p:nvSpPr>
          <p:cNvPr id="23555" name="Rectangle 3">
            <a:extLst>
              <a:ext uri="{FF2B5EF4-FFF2-40B4-BE49-F238E27FC236}">
                <a16:creationId xmlns:a16="http://schemas.microsoft.com/office/drawing/2014/main" id="{F74D3878-9A29-4997-B766-D228A998BF2E}"/>
              </a:ext>
            </a:extLst>
          </p:cNvPr>
          <p:cNvSpPr>
            <a:spLocks noGrp="1" noChangeArrowheads="1"/>
          </p:cNvSpPr>
          <p:nvPr>
            <p:ph type="body" idx="1"/>
          </p:nvPr>
        </p:nvSpPr>
        <p:spPr>
          <a:xfrm>
            <a:off x="685800" y="1219200"/>
            <a:ext cx="7772400" cy="4114800"/>
          </a:xfrm>
        </p:spPr>
        <p:txBody>
          <a:bodyPr/>
          <a:lstStyle/>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Tradition? (Mark 7:13; Col 2:8)</a:t>
            </a:r>
          </a:p>
          <a:p>
            <a:pPr eaLnBrk="1" hangingPunct="1">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Reason? (</a:t>
            </a:r>
            <a:r>
              <a:rPr lang="en-US" sz="3600" dirty="0" err="1">
                <a:effectLst>
                  <a:outerShdw blurRad="38100" dist="38100" dir="2700000" algn="tl">
                    <a:srgbClr val="000000">
                      <a:alpha val="43137"/>
                    </a:srgbClr>
                  </a:outerShdw>
                </a:effectLst>
                <a:ea typeface="+mj-ea"/>
                <a:cs typeface="+mj-cs"/>
              </a:rPr>
              <a:t>Prov</a:t>
            </a:r>
            <a:r>
              <a:rPr lang="en-US" sz="3600" dirty="0">
                <a:effectLst>
                  <a:outerShdw blurRad="38100" dist="38100" dir="2700000" algn="tl">
                    <a:srgbClr val="000000">
                      <a:alpha val="43137"/>
                    </a:srgbClr>
                  </a:outerShdw>
                </a:effectLst>
                <a:ea typeface="+mj-ea"/>
                <a:cs typeface="+mj-cs"/>
              </a:rPr>
              <a:t> 3:5; 14:12; Isa 55:8-9)</a:t>
            </a:r>
          </a:p>
          <a:p>
            <a:pPr eaLnBrk="1" hangingPunct="1">
              <a:spcBef>
                <a:spcPts val="0"/>
              </a:spcBef>
              <a:spcAft>
                <a:spcPts val="3600"/>
              </a:spcAft>
              <a:buClr>
                <a:srgbClr val="00FFFF"/>
              </a:buClr>
              <a:defRPr/>
            </a:pPr>
            <a:r>
              <a:rPr lang="en-US" sz="3600" b="1" u="sng" dirty="0">
                <a:solidFill>
                  <a:srgbClr val="FFFFCC"/>
                </a:solidFill>
                <a:effectLst>
                  <a:outerShdw blurRad="38100" dist="38100" dir="2700000" algn="tl">
                    <a:srgbClr val="000000">
                      <a:alpha val="43137"/>
                    </a:srgbClr>
                  </a:outerShdw>
                </a:effectLst>
                <a:ea typeface="+mj-ea"/>
                <a:cs typeface="+mj-cs"/>
              </a:rPr>
              <a:t>Experience? (2 </a:t>
            </a:r>
            <a:r>
              <a:rPr lang="en-US" sz="3600" b="1" u="sng" dirty="0" err="1">
                <a:solidFill>
                  <a:srgbClr val="FFFFCC"/>
                </a:solidFill>
                <a:effectLst>
                  <a:outerShdw blurRad="38100" dist="38100" dir="2700000" algn="tl">
                    <a:srgbClr val="000000">
                      <a:alpha val="43137"/>
                    </a:srgbClr>
                  </a:outerShdw>
                </a:effectLst>
                <a:ea typeface="+mj-ea"/>
                <a:cs typeface="+mj-cs"/>
              </a:rPr>
              <a:t>Thess</a:t>
            </a:r>
            <a:r>
              <a:rPr lang="en-US" sz="3600" b="1" u="sng" dirty="0">
                <a:solidFill>
                  <a:srgbClr val="FFFFCC"/>
                </a:solidFill>
                <a:effectLst>
                  <a:outerShdw blurRad="38100" dist="38100" dir="2700000" algn="tl">
                    <a:srgbClr val="000000">
                      <a:alpha val="43137"/>
                    </a:srgbClr>
                  </a:outerShdw>
                </a:effectLst>
                <a:ea typeface="+mj-ea"/>
                <a:cs typeface="+mj-cs"/>
              </a:rPr>
              <a:t> 2:9)</a:t>
            </a:r>
          </a:p>
        </p:txBody>
      </p:sp>
      <p:pic>
        <p:nvPicPr>
          <p:cNvPr id="48132" name="Picture 2" descr="https://encrypted-tbn2.gstatic.com/images?q=tbn:ANd9GcRU5gLax5xmzP2nJkWp5X1rE9IJtghqqKP3crwhPG5oUph6JtNngw">
            <a:extLst>
              <a:ext uri="{FF2B5EF4-FFF2-40B4-BE49-F238E27FC236}">
                <a16:creationId xmlns:a16="http://schemas.microsoft.com/office/drawing/2014/main" id="{C902DAAA-317D-48A7-8210-31B308AFBB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628" y="4190999"/>
            <a:ext cx="3434745" cy="2286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6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4D5A282-6510-471C-8B6E-68B3A2FE5708}"/>
              </a:ext>
            </a:extLst>
          </p:cNvPr>
          <p:cNvSpPr>
            <a:spLocks noGrp="1" noChangeArrowheads="1"/>
          </p:cNvSpPr>
          <p:nvPr>
            <p:ph type="title"/>
          </p:nvPr>
        </p:nvSpPr>
        <p:spPr>
          <a:xfrm>
            <a:off x="1524000" y="228600"/>
            <a:ext cx="6096000" cy="762000"/>
          </a:xfrm>
        </p:spPr>
        <p:txBody>
          <a:bodyPr/>
          <a:lstStyle/>
          <a:p>
            <a:pPr algn="ctr" eaLnBrk="1" hangingPunct="1"/>
            <a:r>
              <a:rPr lang="en-US" altLang="en-US" sz="4000" b="0" dirty="0">
                <a:solidFill>
                  <a:srgbClr val="00FFFF"/>
                </a:solidFill>
                <a:effectLst>
                  <a:outerShdw blurRad="38100" dist="38100" dir="2700000" algn="tl">
                    <a:srgbClr val="000000">
                      <a:alpha val="43137"/>
                    </a:srgbClr>
                  </a:outerShdw>
                </a:effectLst>
              </a:rPr>
              <a:t>Satanic / Demonic Miracles</a:t>
            </a:r>
          </a:p>
        </p:txBody>
      </p:sp>
      <p:sp>
        <p:nvSpPr>
          <p:cNvPr id="12291" name="Rectangle 3">
            <a:extLst>
              <a:ext uri="{FF2B5EF4-FFF2-40B4-BE49-F238E27FC236}">
                <a16:creationId xmlns:a16="http://schemas.microsoft.com/office/drawing/2014/main" id="{8D8CAE2F-9FC6-4A5B-99DD-2CDE297F545E}"/>
              </a:ext>
            </a:extLst>
          </p:cNvPr>
          <p:cNvSpPr>
            <a:spLocks noGrp="1" noChangeArrowheads="1"/>
          </p:cNvSpPr>
          <p:nvPr>
            <p:ph type="body" idx="1"/>
          </p:nvPr>
        </p:nvSpPr>
        <p:spPr>
          <a:xfrm>
            <a:off x="228600" y="1143000"/>
            <a:ext cx="6553200" cy="4876800"/>
          </a:xfrm>
        </p:spPr>
        <p:txBody>
          <a:bodyPr/>
          <a:lstStyle/>
          <a:p>
            <a:pPr eaLnBrk="1" hangingPunct="1">
              <a:spcBef>
                <a:spcPts val="0"/>
              </a:spcBef>
              <a:spcAft>
                <a:spcPts val="1200"/>
              </a:spcAft>
              <a:buClr>
                <a:srgbClr val="00FFFF"/>
              </a:buClr>
              <a:defRPr/>
            </a:pPr>
            <a:r>
              <a:rPr lang="en-US" sz="3600" dirty="0" err="1">
                <a:effectLst>
                  <a:outerShdw blurRad="38100" dist="38100" dir="2700000" algn="tl">
                    <a:srgbClr val="000000">
                      <a:alpha val="43137"/>
                    </a:srgbClr>
                  </a:outerShdw>
                </a:effectLst>
                <a:ea typeface="+mj-ea"/>
                <a:cs typeface="+mj-cs"/>
              </a:rPr>
              <a:t>Exod</a:t>
            </a:r>
            <a:r>
              <a:rPr lang="en-US" sz="3600" dirty="0">
                <a:effectLst>
                  <a:outerShdw blurRad="38100" dist="38100" dir="2700000" algn="tl">
                    <a:srgbClr val="000000">
                      <a:alpha val="43137"/>
                    </a:srgbClr>
                  </a:outerShdw>
                </a:effectLst>
                <a:ea typeface="+mj-ea"/>
                <a:cs typeface="+mj-cs"/>
              </a:rPr>
              <a:t> 7–8</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Deut 13:1-3</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Matt 7:21-23; 24:24</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Acts 8:9; 16:16</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Gal 1:6-9</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2 Thess 2:9</a:t>
            </a:r>
          </a:p>
          <a:p>
            <a:pPr eaLnBrk="1" hangingPunct="1">
              <a:spcBef>
                <a:spcPts val="0"/>
              </a:spcBef>
              <a:spcAft>
                <a:spcPts val="1200"/>
              </a:spcAft>
              <a:buClr>
                <a:srgbClr val="00FFFF"/>
              </a:buClr>
              <a:defRPr/>
            </a:pPr>
            <a:r>
              <a:rPr lang="en-US" sz="3600" dirty="0">
                <a:effectLst>
                  <a:outerShdw blurRad="38100" dist="38100" dir="2700000" algn="tl">
                    <a:srgbClr val="000000">
                      <a:alpha val="43137"/>
                    </a:srgbClr>
                  </a:outerShdw>
                </a:effectLst>
                <a:ea typeface="+mj-ea"/>
                <a:cs typeface="+mj-cs"/>
              </a:rPr>
              <a:t>Rev 13:3, 13; 16:13-14</a:t>
            </a:r>
          </a:p>
        </p:txBody>
      </p:sp>
      <p:pic>
        <p:nvPicPr>
          <p:cNvPr id="49156" name="Picture 2" descr="https://encrypted-tbn1.gstatic.com/images?q=tbn:ANd9GcRbH6CcdtkvazY_CE4zvh3VHnzwl_r04kOoU19BBsh0KxzzxApH">
            <a:extLst>
              <a:ext uri="{FF2B5EF4-FFF2-40B4-BE49-F238E27FC236}">
                <a16:creationId xmlns:a16="http://schemas.microsoft.com/office/drawing/2014/main" id="{D0029442-7E31-4081-AD17-387AE2E9DA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7669" y="2068398"/>
            <a:ext cx="4113931" cy="272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266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97EF2ADC-257A-4768-932F-46216F211BA7}"/>
              </a:ext>
            </a:extLst>
          </p:cNvPr>
          <p:cNvSpPr>
            <a:spLocks noGrp="1" noChangeArrowheads="1"/>
          </p:cNvSpPr>
          <p:nvPr>
            <p:ph type="body" idx="1"/>
          </p:nvPr>
        </p:nvSpPr>
        <p:spPr>
          <a:xfrm>
            <a:off x="1228725" y="1143000"/>
            <a:ext cx="6686550" cy="2362200"/>
          </a:xfrm>
        </p:spPr>
        <p:txBody>
          <a:bodyPr/>
          <a:lstStyle/>
          <a:p>
            <a:pPr eaLnBrk="1" hangingPunct="1">
              <a:lnSpc>
                <a:spcPct val="90000"/>
              </a:lnSpc>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Where in Scripture are we told to dialogue with all four?</a:t>
            </a:r>
          </a:p>
          <a:p>
            <a:pPr eaLnBrk="1" hangingPunct="1">
              <a:lnSpc>
                <a:spcPct val="90000"/>
              </a:lnSpc>
              <a:spcBef>
                <a:spcPts val="0"/>
              </a:spcBef>
              <a:spcAft>
                <a:spcPts val="3600"/>
              </a:spcAft>
              <a:buClr>
                <a:srgbClr val="00FFFF"/>
              </a:buClr>
              <a:defRPr/>
            </a:pPr>
            <a:r>
              <a:rPr lang="en-US" sz="3600" dirty="0">
                <a:effectLst>
                  <a:outerShdw blurRad="38100" dist="38100" dir="2700000" algn="tl">
                    <a:srgbClr val="000000">
                      <a:alpha val="43137"/>
                    </a:srgbClr>
                  </a:outerShdw>
                </a:effectLst>
                <a:ea typeface="+mj-ea"/>
                <a:cs typeface="+mj-cs"/>
              </a:rPr>
              <a:t>Magisterial vs. ministerial</a:t>
            </a:r>
          </a:p>
        </p:txBody>
      </p:sp>
      <p:pic>
        <p:nvPicPr>
          <p:cNvPr id="50180" name="Picture 2" descr="https://encrypted-tbn3.gstatic.com/images?q=tbn:ANd9GcQnx_ff3PRTOMKd7ddkjMnpL0ZDJ6d8SDLJjXpj-t9zE9BAz4zOTw">
            <a:extLst>
              <a:ext uri="{FF2B5EF4-FFF2-40B4-BE49-F238E27FC236}">
                <a16:creationId xmlns:a16="http://schemas.microsoft.com/office/drawing/2014/main" id="{B9A29398-147B-4479-ADCE-58F3D1C155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48400" y="3886200"/>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6EEBC3D9-9BF1-4273-BE90-F35DF0A87715}"/>
              </a:ext>
            </a:extLst>
          </p:cNvPr>
          <p:cNvSpPr>
            <a:spLocks noGrp="1" noChangeArrowheads="1"/>
          </p:cNvSpPr>
          <p:nvPr>
            <p:ph type="title"/>
          </p:nvPr>
        </p:nvSpPr>
        <p:spPr>
          <a:xfrm>
            <a:off x="2705100" y="228600"/>
            <a:ext cx="3733800" cy="685800"/>
          </a:xfrm>
        </p:spPr>
        <p:txBody>
          <a:bodyPr/>
          <a:lstStyle/>
          <a:p>
            <a:pPr algn="ctr" eaLnBrk="1" hangingPunct="1">
              <a:lnSpc>
                <a:spcPct val="100000"/>
              </a:lnSpc>
            </a:pPr>
            <a:r>
              <a:rPr lang="en-US" altLang="en-US" sz="4000" b="0" dirty="0">
                <a:solidFill>
                  <a:srgbClr val="00FFFF"/>
                </a:solidFill>
                <a:effectLst>
                  <a:outerShdw blurRad="38100" dist="38100" dir="2700000" algn="tl">
                    <a:srgbClr val="000000">
                      <a:alpha val="43137"/>
                    </a:srgbClr>
                  </a:outerShdw>
                </a:effectLst>
              </a:rPr>
              <a:t>Biblical Authority</a:t>
            </a:r>
          </a:p>
        </p:txBody>
      </p:sp>
    </p:spTree>
    <p:extLst>
      <p:ext uri="{BB962C8B-B14F-4D97-AF65-F5344CB8AC3E}">
        <p14:creationId xmlns:p14="http://schemas.microsoft.com/office/powerpoint/2010/main" val="4116634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21956043"/>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b="1" dirty="0">
                          <a:solidFill>
                            <a:schemeClr val="bg1"/>
                          </a:solidFill>
                          <a:effectLst/>
                          <a:latin typeface="Calibri" panose="020F0502020204030204" pitchFamily="34" charset="0"/>
                        </a:rPr>
                        <a:t>2.</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Solus </a:t>
                      </a:r>
                      <a:r>
                        <a:rPr lang="en-US" sz="2800" b="1" i="1" kern="1200" dirty="0" err="1">
                          <a:solidFill>
                            <a:srgbClr val="000099"/>
                          </a:solidFill>
                          <a:effectLst/>
                          <a:latin typeface="Calibri" panose="020F0502020204030204" pitchFamily="34" charset="0"/>
                          <a:ea typeface="+mn-ea"/>
                          <a:cs typeface="+mn-cs"/>
                        </a:rPr>
                        <a:t>Christus</a:t>
                      </a:r>
                      <a:endParaRPr lang="en-US" sz="2800" b="1" i="1" kern="1200" dirty="0">
                        <a:solidFill>
                          <a:srgbClr val="000099"/>
                        </a:solidFill>
                        <a:effectLst/>
                        <a:latin typeface="Calibri" panose="020F0502020204030204" pitchFamily="34" charset="0"/>
                        <a:ea typeface="+mn-ea"/>
                        <a:cs typeface="+mn-cs"/>
                      </a:endParaRP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Christ Alone</a:t>
                      </a:r>
                    </a:p>
                  </a:txBody>
                  <a:tcPr anchor="ctr">
                    <a:solidFill>
                      <a:schemeClr val="tx2"/>
                    </a:solidFill>
                  </a:tcP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229352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892476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84693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14:6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him, “I am the way, and the truth, and the life; no one comes to the Father but through Me.”</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108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4:12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there is salvation in no one else; for there is no other name under heaven that has been given among men by which we must be saved.”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929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84693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2:5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there is one God,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mediator also between God and men,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 Christ Jesus.”</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367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13:55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not this the carpenter’s son? Is not His mother called Mary, and His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brothers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James and Joseph and Simon and Judas?”</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1555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1:46-47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Mary</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said: ‘My soul exalts the Lord,</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my spirit has rejoiced in God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Savior</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8192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215443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3:23 (NASB)</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sinned and fall short of the glory of God.”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4F8A506-C60A-498B-B90D-846D602761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900" y="2073537"/>
            <a:ext cx="3124200" cy="3096633"/>
          </a:xfrm>
          <a:prstGeom prst="ellipse">
            <a:avLst/>
          </a:prstGeom>
          <a:ln>
            <a:noFill/>
          </a:ln>
          <a:effectLst>
            <a:softEdge rad="112500"/>
          </a:effectLst>
        </p:spPr>
      </p:pic>
    </p:spTree>
    <p:extLst>
      <p:ext uri="{BB962C8B-B14F-4D97-AF65-F5344CB8AC3E}">
        <p14:creationId xmlns:p14="http://schemas.microsoft.com/office/powerpoint/2010/main" val="3946121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556176517"/>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b="1" dirty="0">
                          <a:solidFill>
                            <a:schemeClr val="bg1"/>
                          </a:solidFill>
                          <a:effectLst/>
                          <a:latin typeface="Calibri" panose="020F0502020204030204" pitchFamily="34" charset="0"/>
                        </a:rPr>
                        <a:t>3.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Sola Fide</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Faith Alone</a:t>
                      </a:r>
                    </a:p>
                  </a:txBody>
                  <a:tcPr anchor="ctr">
                    <a:solidFill>
                      <a:schemeClr val="tx2"/>
                    </a:solidFill>
                  </a:tcP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7736298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228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2209800"/>
            <a:ext cx="1847850" cy="2286000"/>
          </a:xfrm>
          <a:prstGeom prst="rect">
            <a:avLst/>
          </a:prstGeom>
          <a:noFill/>
          <a:ln w="9525">
            <a:noFill/>
            <a:miter lim="800000"/>
            <a:headEnd/>
            <a:tailEnd/>
          </a:ln>
        </p:spPr>
      </p:pic>
      <p:sp>
        <p:nvSpPr>
          <p:cNvPr id="4" name="Title 1"/>
          <p:cNvSpPr txBox="1">
            <a:spLocks/>
          </p:cNvSpPr>
          <p:nvPr/>
        </p:nvSpPr>
        <p:spPr>
          <a:xfrm>
            <a:off x="76200" y="274638"/>
            <a:ext cx="9067799"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mn-lt"/>
              </a:rPr>
              <a:t>Belief – God’s One Condition for Justification</a:t>
            </a:r>
          </a:p>
        </p:txBody>
      </p:sp>
      <p:sp>
        <p:nvSpPr>
          <p:cNvPr id="5" name="Content Placeholder 2"/>
          <p:cNvSpPr txBox="1">
            <a:spLocks/>
          </p:cNvSpPr>
          <p:nvPr/>
        </p:nvSpPr>
        <p:spPr bwMode="auto">
          <a:xfrm>
            <a:off x="228600" y="2667000"/>
            <a:ext cx="6629400" cy="19050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John 3:16</a:t>
            </a:r>
          </a:p>
          <a:p>
            <a:pPr marL="0" indent="0">
              <a:spcBef>
                <a:spcPts val="0"/>
              </a:spcBef>
              <a:spcAft>
                <a:spcPts val="0"/>
              </a:spcAft>
              <a:buNone/>
              <a:defRPr/>
            </a:pPr>
            <a:r>
              <a:rPr lang="en-US" altLang="en-US" sz="2400" dirty="0"/>
              <a:t>For God so loved the world, that He gave His only begotten Son, that whoever </a:t>
            </a:r>
            <a:r>
              <a:rPr lang="en-US" altLang="en-US" sz="2800" b="1" u="sng" dirty="0">
                <a:solidFill>
                  <a:srgbClr val="FFFFCC"/>
                </a:solidFill>
                <a:latin typeface="Calibri" panose="020F0502020204030204" pitchFamily="34" charset="0"/>
              </a:rPr>
              <a:t>believes</a:t>
            </a:r>
            <a:r>
              <a:rPr lang="en-US" altLang="en-US" sz="2400" dirty="0"/>
              <a:t> in Him shall not perish, but have eternal life</a:t>
            </a:r>
            <a:r>
              <a:rPr lang="en-US" altLang="en-US" sz="2800" dirty="0"/>
              <a:t>.</a:t>
            </a:r>
          </a:p>
        </p:txBody>
      </p:sp>
      <p:sp>
        <p:nvSpPr>
          <p:cNvPr id="6" name="Content Placeholder 2"/>
          <p:cNvSpPr txBox="1">
            <a:spLocks/>
          </p:cNvSpPr>
          <p:nvPr/>
        </p:nvSpPr>
        <p:spPr bwMode="auto">
          <a:xfrm>
            <a:off x="228600" y="4800600"/>
            <a:ext cx="6629400" cy="1828800"/>
          </a:xfrm>
          <a:prstGeom prst="rect">
            <a:avLst/>
          </a:prstGeom>
          <a:solidFill>
            <a:schemeClr val="bg1"/>
          </a:solidFill>
          <a:ln w="28575">
            <a:solidFill>
              <a:srgbClr val="FF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t>Acts 16:30-31</a:t>
            </a:r>
          </a:p>
          <a:p>
            <a:pPr marL="0" indent="0">
              <a:spcBef>
                <a:spcPts val="0"/>
              </a:spcBef>
              <a:spcAft>
                <a:spcPts val="0"/>
              </a:spcAft>
              <a:buNone/>
              <a:defRPr/>
            </a:pPr>
            <a:r>
              <a:rPr lang="en-US" altLang="en-US" sz="2800" dirty="0"/>
              <a:t>"Sirs, what must I do to be saved?" They said, "</a:t>
            </a:r>
            <a:r>
              <a:rPr lang="en-US" altLang="en-US" sz="2800" b="1" u="sng" dirty="0">
                <a:solidFill>
                  <a:srgbClr val="FFFFCC"/>
                </a:solidFill>
                <a:latin typeface="Calibri" panose="020F0502020204030204" pitchFamily="34" charset="0"/>
              </a:rPr>
              <a:t>Believe</a:t>
            </a:r>
            <a:r>
              <a:rPr lang="en-US" altLang="en-US" sz="2800" dirty="0"/>
              <a:t> in the Lord Jesus, and you will be saved..."</a:t>
            </a:r>
          </a:p>
        </p:txBody>
      </p:sp>
    </p:spTree>
    <p:extLst>
      <p:ext uri="{BB962C8B-B14F-4D97-AF65-F5344CB8AC3E}">
        <p14:creationId xmlns:p14="http://schemas.microsoft.com/office/powerpoint/2010/main" val="2932021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07803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faith</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so that no one may boast.”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2605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11:6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faith it is impossible to please </a:t>
            </a:r>
            <a:r>
              <a:rPr lang="en-US" sz="4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comes to God must believe that He is and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is a rewarder of those who seek Him.”</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91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3189414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3059292754"/>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b="1" dirty="0">
                          <a:solidFill>
                            <a:schemeClr val="bg1"/>
                          </a:solidFill>
                          <a:effectLst/>
                          <a:latin typeface="Calibri" panose="020F0502020204030204" pitchFamily="34" charset="0"/>
                        </a:rPr>
                        <a:t>4.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Sola </a:t>
                      </a:r>
                      <a:r>
                        <a:rPr lang="en-US" sz="2800" b="1" i="1" kern="1200" dirty="0" err="1">
                          <a:solidFill>
                            <a:srgbClr val="000099"/>
                          </a:solidFill>
                          <a:effectLst/>
                          <a:latin typeface="Calibri" panose="020F0502020204030204" pitchFamily="34" charset="0"/>
                          <a:ea typeface="+mn-ea"/>
                          <a:cs typeface="+mn-cs"/>
                        </a:rPr>
                        <a:t>Graetia</a:t>
                      </a:r>
                      <a:endParaRPr lang="en-US" sz="2800" b="1" i="1" kern="1200" dirty="0">
                        <a:solidFill>
                          <a:srgbClr val="000099"/>
                        </a:solidFill>
                        <a:effectLst/>
                        <a:latin typeface="Calibri" panose="020F0502020204030204" pitchFamily="34" charset="0"/>
                        <a:ea typeface="+mn-ea"/>
                        <a:cs typeface="+mn-cs"/>
                      </a:endParaRP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Grace Alone</a:t>
                      </a:r>
                    </a:p>
                  </a:txBody>
                  <a:tcPr anchor="ctr">
                    <a:solidFill>
                      <a:schemeClr val="tx2"/>
                    </a:solidFill>
                  </a:tcPr>
                </a:tc>
                <a:extLst>
                  <a:ext uri="{0D108BD9-81ED-4DB2-BD59-A6C34878D82A}">
                    <a16:rowId xmlns:a16="http://schemas.microsoft.com/office/drawing/2014/main" val="4052236659"/>
                  </a:ext>
                </a:extLst>
              </a:tr>
              <a:tr h="370840">
                <a:tc>
                  <a:txBody>
                    <a:bodyPr/>
                    <a:lstStyle/>
                    <a:p>
                      <a:pPr algn="ctr"/>
                      <a:r>
                        <a:rPr lang="en-US" sz="2800" dirty="0">
                          <a:solidFill>
                            <a:schemeClr val="bg1"/>
                          </a:solidFill>
                          <a:effectLst/>
                          <a:latin typeface="Calibri" panose="020F0502020204030204" pitchFamily="34" charset="0"/>
                        </a:rPr>
                        <a:t>5.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Soli Deo Gloria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To the Glory of God Alone</a:t>
                      </a:r>
                    </a:p>
                  </a:txBody>
                  <a:tcPr anchor="ct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2833237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316706" y="163516"/>
            <a:ext cx="8510588"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faith; and 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so that no one may boast.”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381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348725233"/>
              </p:ext>
            </p:extLst>
          </p:nvPr>
        </p:nvGraphicFramePr>
        <p:xfrm>
          <a:off x="304800" y="3459480"/>
          <a:ext cx="8534400" cy="31699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82999952"/>
                    </a:ext>
                  </a:extLst>
                </a:gridCol>
                <a:gridCol w="2590800">
                  <a:extLst>
                    <a:ext uri="{9D8B030D-6E8A-4147-A177-3AD203B41FA5}">
                      <a16:colId xmlns:a16="http://schemas.microsoft.com/office/drawing/2014/main" val="1666518308"/>
                    </a:ext>
                  </a:extLst>
                </a:gridCol>
                <a:gridCol w="4267200">
                  <a:extLst>
                    <a:ext uri="{9D8B030D-6E8A-4147-A177-3AD203B41FA5}">
                      <a16:colId xmlns:a16="http://schemas.microsoft.com/office/drawing/2014/main" val="4122024283"/>
                    </a:ext>
                  </a:extLst>
                </a:gridCol>
              </a:tblGrid>
              <a:tr h="370840">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Number</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Latin</a:t>
                      </a:r>
                    </a:p>
                  </a:txBody>
                  <a:tcPr anchor="ctr"/>
                </a:tc>
                <a:tc>
                  <a:txBody>
                    <a:bodyPr/>
                    <a:lstStyle/>
                    <a:p>
                      <a:pPr algn="ctr"/>
                      <a:r>
                        <a:rPr lang="en-US" sz="3200" b="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Meaning</a:t>
                      </a:r>
                    </a:p>
                  </a:txBody>
                  <a:tcPr anchor="ctr"/>
                </a:tc>
                <a:extLst>
                  <a:ext uri="{0D108BD9-81ED-4DB2-BD59-A6C34878D82A}">
                    <a16:rowId xmlns:a16="http://schemas.microsoft.com/office/drawing/2014/main" val="1041137981"/>
                  </a:ext>
                </a:extLst>
              </a:tr>
              <a:tr h="370840">
                <a:tc>
                  <a:txBody>
                    <a:bodyPr/>
                    <a:lstStyle/>
                    <a:p>
                      <a:pPr algn="ctr"/>
                      <a:r>
                        <a:rPr lang="en-US" sz="2800" dirty="0">
                          <a:solidFill>
                            <a:schemeClr val="bg1"/>
                          </a:solidFill>
                          <a:effectLst/>
                          <a:latin typeface="Calibri" panose="020F0502020204030204" pitchFamily="34" charset="0"/>
                        </a:rPr>
                        <a:t>1. </a:t>
                      </a:r>
                    </a:p>
                  </a:txBody>
                  <a:tcPr anchor="ctr"/>
                </a:tc>
                <a:tc>
                  <a:txBody>
                    <a:bodyPr/>
                    <a:lstStyle/>
                    <a:p>
                      <a:pPr marL="112713" indent="0"/>
                      <a:r>
                        <a:rPr lang="en-US" sz="2800" i="1" dirty="0">
                          <a:solidFill>
                            <a:srgbClr val="000099"/>
                          </a:solidFill>
                          <a:effectLst/>
                          <a:latin typeface="Calibri" panose="020F0502020204030204" pitchFamily="34" charset="0"/>
                        </a:rPr>
                        <a:t>Sola Scriptura</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Scripture Alone</a:t>
                      </a:r>
                    </a:p>
                  </a:txBody>
                  <a:tcPr anchor="ctr"/>
                </a:tc>
                <a:extLst>
                  <a:ext uri="{0D108BD9-81ED-4DB2-BD59-A6C34878D82A}">
                    <a16:rowId xmlns:a16="http://schemas.microsoft.com/office/drawing/2014/main" val="3204457987"/>
                  </a:ext>
                </a:extLst>
              </a:tr>
              <a:tr h="370840">
                <a:tc>
                  <a:txBody>
                    <a:bodyPr/>
                    <a:lstStyle/>
                    <a:p>
                      <a:pPr algn="ctr"/>
                      <a:r>
                        <a:rPr lang="en-US" sz="2800" dirty="0">
                          <a:solidFill>
                            <a:schemeClr val="bg1"/>
                          </a:solidFill>
                          <a:effectLst/>
                          <a:latin typeface="Calibri" panose="020F0502020204030204" pitchFamily="34" charset="0"/>
                        </a:rPr>
                        <a:t>2.</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Solus </a:t>
                      </a:r>
                      <a:r>
                        <a:rPr lang="en-US" sz="2800" i="1" kern="1200" dirty="0" err="1">
                          <a:solidFill>
                            <a:srgbClr val="000099"/>
                          </a:solidFill>
                          <a:effectLst/>
                          <a:latin typeface="Calibri" panose="020F0502020204030204" pitchFamily="34" charset="0"/>
                          <a:ea typeface="+mn-ea"/>
                          <a:cs typeface="+mn-cs"/>
                        </a:rPr>
                        <a:t>Christus</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Christ Alone</a:t>
                      </a:r>
                    </a:p>
                  </a:txBody>
                  <a:tcPr anchor="ctr"/>
                </a:tc>
                <a:extLst>
                  <a:ext uri="{0D108BD9-81ED-4DB2-BD59-A6C34878D82A}">
                    <a16:rowId xmlns:a16="http://schemas.microsoft.com/office/drawing/2014/main" val="1468632082"/>
                  </a:ext>
                </a:extLst>
              </a:tr>
              <a:tr h="370840">
                <a:tc>
                  <a:txBody>
                    <a:bodyPr/>
                    <a:lstStyle/>
                    <a:p>
                      <a:pPr algn="ctr"/>
                      <a:r>
                        <a:rPr lang="en-US" sz="2800" dirty="0">
                          <a:solidFill>
                            <a:schemeClr val="bg1"/>
                          </a:solidFill>
                          <a:effectLst/>
                          <a:latin typeface="Calibri" panose="020F0502020204030204" pitchFamily="34" charset="0"/>
                        </a:rPr>
                        <a:t>3.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Fide</a:t>
                      </a: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Faith Alone</a:t>
                      </a:r>
                    </a:p>
                  </a:txBody>
                  <a:tcPr anchor="ctr"/>
                </a:tc>
                <a:extLst>
                  <a:ext uri="{0D108BD9-81ED-4DB2-BD59-A6C34878D82A}">
                    <a16:rowId xmlns:a16="http://schemas.microsoft.com/office/drawing/2014/main" val="2190612986"/>
                  </a:ext>
                </a:extLst>
              </a:tr>
              <a:tr h="370840">
                <a:tc>
                  <a:txBody>
                    <a:bodyPr/>
                    <a:lstStyle/>
                    <a:p>
                      <a:pPr algn="ctr"/>
                      <a:r>
                        <a:rPr lang="en-US" sz="2800" dirty="0">
                          <a:solidFill>
                            <a:schemeClr val="bg1"/>
                          </a:solidFill>
                          <a:effectLst/>
                          <a:latin typeface="Calibri" panose="020F0502020204030204" pitchFamily="34" charset="0"/>
                        </a:rPr>
                        <a:t>4. </a:t>
                      </a:r>
                    </a:p>
                  </a:txBody>
                  <a:tcPr anchor="ctr"/>
                </a:tc>
                <a:tc>
                  <a:txBody>
                    <a:bodyPr/>
                    <a:lstStyle/>
                    <a:p>
                      <a:pPr marL="112713" indent="0" algn="l" defTabSz="914400" rtl="0" eaLnBrk="1" latinLnBrk="0" hangingPunct="1"/>
                      <a:r>
                        <a:rPr lang="en-US" sz="2800" i="1" kern="1200" dirty="0">
                          <a:solidFill>
                            <a:srgbClr val="000099"/>
                          </a:solidFill>
                          <a:effectLst/>
                          <a:latin typeface="Calibri" panose="020F0502020204030204" pitchFamily="34" charset="0"/>
                          <a:ea typeface="+mn-ea"/>
                          <a:cs typeface="+mn-cs"/>
                        </a:rPr>
                        <a:t>Sola </a:t>
                      </a:r>
                      <a:r>
                        <a:rPr lang="en-US" sz="2800" i="1" kern="1200" dirty="0" err="1">
                          <a:solidFill>
                            <a:srgbClr val="000099"/>
                          </a:solidFill>
                          <a:effectLst/>
                          <a:latin typeface="Calibri" panose="020F0502020204030204" pitchFamily="34" charset="0"/>
                          <a:ea typeface="+mn-ea"/>
                          <a:cs typeface="+mn-cs"/>
                        </a:rPr>
                        <a:t>Graetia</a:t>
                      </a:r>
                      <a:endParaRPr lang="en-US" sz="2800" i="1" kern="1200" dirty="0">
                        <a:solidFill>
                          <a:srgbClr val="000099"/>
                        </a:solidFill>
                        <a:effectLst/>
                        <a:latin typeface="Calibri" panose="020F0502020204030204" pitchFamily="34" charset="0"/>
                        <a:ea typeface="+mn-ea"/>
                        <a:cs typeface="+mn-cs"/>
                      </a:endParaRPr>
                    </a:p>
                  </a:txBody>
                  <a:tcPr anchor="ctr"/>
                </a:tc>
                <a:tc>
                  <a:txBody>
                    <a:bodyPr/>
                    <a:lstStyle/>
                    <a:p>
                      <a:pPr marL="112713" indent="0" algn="l" defTabSz="914400" rtl="0" eaLnBrk="1" latinLnBrk="0" hangingPunct="1"/>
                      <a:r>
                        <a:rPr lang="en-US" sz="2800" i="0" kern="1200" dirty="0">
                          <a:solidFill>
                            <a:srgbClr val="C00000"/>
                          </a:solidFill>
                          <a:effectLst/>
                          <a:latin typeface="Calibri" panose="020F0502020204030204" pitchFamily="34" charset="0"/>
                          <a:ea typeface="+mn-ea"/>
                          <a:cs typeface="+mn-cs"/>
                        </a:rPr>
                        <a:t>Grace Alone</a:t>
                      </a:r>
                    </a:p>
                  </a:txBody>
                  <a:tcPr anchor="ctr"/>
                </a:tc>
                <a:extLst>
                  <a:ext uri="{0D108BD9-81ED-4DB2-BD59-A6C34878D82A}">
                    <a16:rowId xmlns:a16="http://schemas.microsoft.com/office/drawing/2014/main" val="4052236659"/>
                  </a:ext>
                </a:extLst>
              </a:tr>
              <a:tr h="370840">
                <a:tc>
                  <a:txBody>
                    <a:bodyPr/>
                    <a:lstStyle/>
                    <a:p>
                      <a:pPr algn="ctr"/>
                      <a:r>
                        <a:rPr lang="en-US" sz="2800" b="1" dirty="0">
                          <a:solidFill>
                            <a:schemeClr val="bg1"/>
                          </a:solidFill>
                          <a:effectLst/>
                          <a:latin typeface="Calibri" panose="020F0502020204030204" pitchFamily="34" charset="0"/>
                        </a:rPr>
                        <a:t>5. </a:t>
                      </a:r>
                    </a:p>
                  </a:txBody>
                  <a:tcPr anchor="ctr">
                    <a:solidFill>
                      <a:schemeClr val="tx2"/>
                    </a:solidFill>
                  </a:tcPr>
                </a:tc>
                <a:tc>
                  <a:txBody>
                    <a:bodyPr/>
                    <a:lstStyle/>
                    <a:p>
                      <a:pPr marL="112713" indent="0" algn="l" defTabSz="914400" rtl="0" eaLnBrk="1" latinLnBrk="0" hangingPunct="1"/>
                      <a:r>
                        <a:rPr lang="en-US" sz="2800" b="1" i="1" kern="1200" dirty="0">
                          <a:solidFill>
                            <a:srgbClr val="000099"/>
                          </a:solidFill>
                          <a:effectLst/>
                          <a:latin typeface="Calibri" panose="020F0502020204030204" pitchFamily="34" charset="0"/>
                          <a:ea typeface="+mn-ea"/>
                          <a:cs typeface="+mn-cs"/>
                        </a:rPr>
                        <a:t>Soli Deo Gloria</a:t>
                      </a:r>
                    </a:p>
                  </a:txBody>
                  <a:tcPr anchor="ctr">
                    <a:solidFill>
                      <a:schemeClr val="tx2"/>
                    </a:solidFill>
                  </a:tcPr>
                </a:tc>
                <a:tc>
                  <a:txBody>
                    <a:bodyPr/>
                    <a:lstStyle/>
                    <a:p>
                      <a:pPr marL="112713" indent="0" algn="l" defTabSz="914400" rtl="0" eaLnBrk="1" latinLnBrk="0" hangingPunct="1"/>
                      <a:r>
                        <a:rPr lang="en-US" sz="2800" b="1" i="0" kern="1200" dirty="0">
                          <a:solidFill>
                            <a:srgbClr val="C00000"/>
                          </a:solidFill>
                          <a:effectLst/>
                          <a:latin typeface="Calibri" panose="020F0502020204030204" pitchFamily="34" charset="0"/>
                          <a:ea typeface="+mn-ea"/>
                          <a:cs typeface="+mn-cs"/>
                        </a:rPr>
                        <a:t>To the Glory of God Alone</a:t>
                      </a:r>
                    </a:p>
                  </a:txBody>
                  <a:tcPr anchor="ctr">
                    <a:solidFill>
                      <a:schemeClr val="tx2"/>
                    </a:solidFill>
                  </a:tcPr>
                </a:tc>
                <a:extLst>
                  <a:ext uri="{0D108BD9-81ED-4DB2-BD59-A6C34878D82A}">
                    <a16:rowId xmlns:a16="http://schemas.microsoft.com/office/drawing/2014/main" val="3078858885"/>
                  </a:ext>
                </a:extLst>
              </a:tr>
            </a:tbl>
          </a:graphicData>
        </a:graphic>
      </p:graphicFrame>
      <p:pic>
        <p:nvPicPr>
          <p:cNvPr id="8" name="Picture 7"/>
          <p:cNvPicPr>
            <a:picLocks noChangeAspect="1"/>
          </p:cNvPicPr>
          <p:nvPr/>
        </p:nvPicPr>
        <p:blipFill>
          <a:blip r:embed="rId2"/>
          <a:stretch>
            <a:fillRect/>
          </a:stretch>
        </p:blipFill>
        <p:spPr>
          <a:xfrm>
            <a:off x="762000" y="266700"/>
            <a:ext cx="7620000" cy="2857500"/>
          </a:xfrm>
          <a:prstGeom prst="rect">
            <a:avLst/>
          </a:prstGeom>
          <a:ln w="19050">
            <a:solidFill>
              <a:schemeClr val="tx2"/>
            </a:solidFill>
          </a:ln>
        </p:spPr>
      </p:pic>
    </p:spTree>
    <p:extLst>
      <p:ext uri="{BB962C8B-B14F-4D97-AF65-F5344CB8AC3E}">
        <p14:creationId xmlns:p14="http://schemas.microsoft.com/office/powerpoint/2010/main" val="3420131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240506" y="163516"/>
            <a:ext cx="8662988" cy="346248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2:8-9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grace you have been saved through faith; and that not of yourselves, </a:t>
            </a:r>
            <a:r>
              <a:rPr lang="en-US" sz="4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gift of God;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as a result of works,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one may boast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758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rgbClr val="0000FF"/>
            </a:solidFill>
            <a:miter lim="800000"/>
            <a:headEnd/>
            <a:tailEnd/>
          </a:ln>
        </p:spPr>
      </p:pic>
      <p:sp>
        <p:nvSpPr>
          <p:cNvPr id="134147" name="Rectangle 1"/>
          <p:cNvSpPr>
            <a:spLocks noChangeArrowheads="1"/>
          </p:cNvSpPr>
          <p:nvPr/>
        </p:nvSpPr>
        <p:spPr bwMode="auto">
          <a:xfrm>
            <a:off x="457200" y="163516"/>
            <a:ext cx="8229600" cy="407803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3:27-28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then is boasting? It is excluded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kind of law? Of works? No, but by a law of faith.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maintain that a man is justified by faith apart from works of the Law.”</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8882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C8A044DA-01A4-46ED-8C46-0557461C4555}"/>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2699605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I also say to you that you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Peter</a:t>
            </a:r>
            <a:r>
              <a:rPr lang="en-US" sz="4000" dirty="0">
                <a:effectLst>
                  <a:outerShdw blurRad="38100" dist="38100" dir="2700000" algn="tl">
                    <a:srgbClr val="000000">
                      <a:alpha val="43137"/>
                    </a:srgbClr>
                  </a:outerShdw>
                </a:effectLst>
                <a:latin typeface="Calibri" panose="020F0502020204030204" pitchFamily="34" charset="0"/>
              </a:rPr>
              <a:t>, and upon this rock I will build My church; and the gates of Hades will not overpower it.”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871053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8:14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When Jesus came into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Peter’s</a:t>
            </a:r>
            <a:r>
              <a:rPr lang="en-US" sz="4000" dirty="0">
                <a:effectLst>
                  <a:outerShdw blurRad="38100" dist="38100" dir="2700000" algn="tl">
                    <a:srgbClr val="000000">
                      <a:alpha val="43137"/>
                    </a:srgbClr>
                  </a:outerShdw>
                </a:effectLst>
                <a:latin typeface="Calibri" panose="020F0502020204030204" pitchFamily="34" charset="0"/>
              </a:rPr>
              <a:t> home, He saw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his mother-in-law</a:t>
            </a:r>
            <a:r>
              <a:rPr lang="en-US" sz="4000" dirty="0">
                <a:effectLst>
                  <a:outerShdw blurRad="38100" dist="38100" dir="2700000" algn="tl">
                    <a:srgbClr val="000000">
                      <a:alpha val="43137"/>
                    </a:srgbClr>
                  </a:outerShdw>
                </a:effectLst>
                <a:latin typeface="Calibri" panose="020F0502020204030204" pitchFamily="34" charset="0"/>
              </a:rPr>
              <a:t> lying sick in bed with a fever.”</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52487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239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9:5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rPr>
              <a:t>Do we not have a right to take along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a believing wife</a:t>
            </a:r>
            <a:r>
              <a:rPr lang="en-US" sz="4000" dirty="0">
                <a:effectLst>
                  <a:outerShdw blurRad="38100" dist="38100" dir="2700000" algn="tl">
                    <a:srgbClr val="000000">
                      <a:alpha val="43137"/>
                    </a:srgbClr>
                  </a:outerShdw>
                </a:effectLst>
                <a:latin typeface="Calibri" panose="020F0502020204030204" pitchFamily="34" charset="0"/>
              </a:rPr>
              <a:t>, even as the rest of the apostles and the brothers of the Lord and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Cephas</a:t>
            </a:r>
            <a:r>
              <a:rPr lang="en-US" sz="4000" dirty="0">
                <a:effectLst>
                  <a:outerShdw blurRad="38100" dist="38100" dir="2700000" algn="tl">
                    <a:srgbClr val="000000">
                      <a:alpha val="43137"/>
                    </a:srgbClr>
                  </a:outerShdw>
                </a:effectLst>
                <a:latin typeface="Calibri" panose="020F0502020204030204" pitchFamily="34" charset="0"/>
              </a:rPr>
              <a:t>?”</a:t>
            </a:r>
            <a:endParaRPr lang="en-US" altLang="en-US" sz="40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821748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F86A06C9-AE56-4204-9423-9610A3031BDB}"/>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813996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276600" y="228600"/>
            <a:ext cx="25908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Overview</a:t>
            </a:r>
          </a:p>
        </p:txBody>
      </p:sp>
      <p:sp>
        <p:nvSpPr>
          <p:cNvPr id="17411" name="Rectangle 7"/>
          <p:cNvSpPr>
            <a:spLocks noGrp="1" noChangeArrowheads="1"/>
          </p:cNvSpPr>
          <p:nvPr>
            <p:ph type="body" idx="1"/>
          </p:nvPr>
        </p:nvSpPr>
        <p:spPr>
          <a:xfrm>
            <a:off x="723900" y="1143000"/>
            <a:ext cx="76962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29635782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4482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b="1" u="sng" dirty="0">
                <a:solidFill>
                  <a:srgbClr val="FFFFCC"/>
                </a:solidFill>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E657736A-C83B-4995-BA6E-F565034DAF81}"/>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1265268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57500"/>
            <a:ext cx="6096000" cy="1143000"/>
          </a:xfrm>
        </p:spPr>
        <p:txBody>
          <a:bodyPr/>
          <a:lstStyle/>
          <a:p>
            <a:pPr algn="ctr"/>
            <a:r>
              <a:rPr lang="en-US" dirty="0">
                <a:solidFill>
                  <a:srgbClr val="00FFFF"/>
                </a:solidFill>
              </a:rPr>
              <a:t>CONCLUSION</a:t>
            </a:r>
          </a:p>
        </p:txBody>
      </p:sp>
    </p:spTree>
    <p:extLst>
      <p:ext uri="{BB962C8B-B14F-4D97-AF65-F5344CB8AC3E}">
        <p14:creationId xmlns:p14="http://schemas.microsoft.com/office/powerpoint/2010/main" val="4208943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857542" y="838200"/>
            <a:ext cx="7372057" cy="5666032"/>
          </a:xfrm>
        </p:spPr>
        <p:txBody>
          <a:bodyPr/>
          <a:lstStyle/>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Preparation of the Reformers</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Emphasis on literal interpretation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Denunciation of allegorization</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church tradition as a guide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Priesthood of all believers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Bible translations</a:t>
            </a:r>
          </a:p>
          <a:p>
            <a:pPr marL="914400" lvl="2" indent="-457200" eaLnBrk="1" hangingPunct="1">
              <a:spcBef>
                <a:spcPts val="0"/>
              </a:spcBef>
              <a:spcAft>
                <a:spcPts val="0"/>
              </a:spcAft>
              <a:buClr>
                <a:srgbClr val="92D050"/>
              </a:buClr>
            </a:pPr>
            <a:r>
              <a:rPr lang="en-US" altLang="en-US" sz="2900" dirty="0">
                <a:effectLst>
                  <a:outerShdw blurRad="38100" dist="38100" dir="2700000" algn="tl">
                    <a:srgbClr val="000000">
                      <a:alpha val="43137"/>
                    </a:srgbClr>
                  </a:outerShdw>
                </a:effectLst>
              </a:rPr>
              <a:t>Literacy</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Basis for the American system of governance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Five </a:t>
            </a:r>
            <a:r>
              <a:rPr lang="en-US" altLang="en-US" sz="2900" i="1" dirty="0" err="1">
                <a:effectLst>
                  <a:outerShdw blurRad="38100" dist="38100" dir="2700000" algn="tl">
                    <a:srgbClr val="000000">
                      <a:alpha val="43137"/>
                    </a:srgbClr>
                  </a:outerShdw>
                </a:effectLst>
              </a:rPr>
              <a:t>solas</a:t>
            </a:r>
            <a:endParaRPr lang="en-US" altLang="en-US" sz="2900" i="1" dirty="0">
              <a:effectLst>
                <a:outerShdw blurRad="38100" dist="38100" dir="2700000" algn="tl">
                  <a:srgbClr val="000000">
                    <a:alpha val="43137"/>
                  </a:srgbClr>
                </a:outerShdw>
              </a:effectLst>
            </a:endParaRP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Rejection of celibacy of the priesthood</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The ultimate sacrifice</a:t>
            </a:r>
          </a:p>
          <a:p>
            <a:pPr marL="457200" indent="-457200" eaLnBrk="1" hangingPunct="1">
              <a:spcBef>
                <a:spcPts val="0"/>
              </a:spcBef>
              <a:spcAft>
                <a:spcPts val="0"/>
              </a:spcAft>
              <a:buClr>
                <a:srgbClr val="FF66FF"/>
              </a:buClr>
              <a:buFont typeface="+mj-lt"/>
              <a:buAutoNum type="alphaUcPeriod"/>
            </a:pPr>
            <a:r>
              <a:rPr lang="en-US" altLang="en-US" sz="2900" dirty="0">
                <a:effectLst>
                  <a:outerShdw blurRad="38100" dist="38100" dir="2700000" algn="tl">
                    <a:srgbClr val="000000">
                      <a:alpha val="43137"/>
                    </a:srgbClr>
                  </a:outerShdw>
                </a:effectLst>
              </a:rPr>
              <a:t>Rejoice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778" y="5710407"/>
            <a:ext cx="1499382" cy="97995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9745" y="965249"/>
            <a:ext cx="1629652" cy="1422301"/>
          </a:xfrm>
          <a:prstGeom prst="rect">
            <a:avLst/>
          </a:prstGeom>
        </p:spPr>
      </p:pic>
      <p:sp>
        <p:nvSpPr>
          <p:cNvPr id="9" name="Rectangle 6">
            <a:extLst>
              <a:ext uri="{FF2B5EF4-FFF2-40B4-BE49-F238E27FC236}">
                <a16:creationId xmlns:a16="http://schemas.microsoft.com/office/drawing/2014/main" id="{24C86687-0829-4668-B225-448B659A358D}"/>
              </a:ext>
            </a:extLst>
          </p:cNvPr>
          <p:cNvSpPr>
            <a:spLocks noGrp="1" noChangeArrowheads="1"/>
          </p:cNvSpPr>
          <p:nvPr>
            <p:ph type="title"/>
          </p:nvPr>
        </p:nvSpPr>
        <p:spPr>
          <a:xfrm>
            <a:off x="323850" y="228600"/>
            <a:ext cx="8496300" cy="6096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IV. Contribution of the Protestant Reformers</a:t>
            </a:r>
          </a:p>
        </p:txBody>
      </p:sp>
    </p:spTree>
    <p:extLst>
      <p:ext uri="{BB962C8B-B14F-4D97-AF65-F5344CB8AC3E}">
        <p14:creationId xmlns:p14="http://schemas.microsoft.com/office/powerpoint/2010/main" val="15846870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2D56F6-8D81-4734-9FB4-2DEC99315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499" y="137160"/>
            <a:ext cx="8725002"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27635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400109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Numbers 21:9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Moses made a bronze serpent and set it on the standard; and it came about, that if a serpent bit any man, when he looked to the bronze serpent, he lived.”</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786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457201" y="163516"/>
            <a:ext cx="82296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3:14-15 (NASB)</a:t>
            </a:r>
          </a:p>
          <a:p>
            <a:pPr algn="just">
              <a:spcBef>
                <a:spcPts val="600"/>
              </a:spcBef>
              <a:spcAft>
                <a:spcPts val="6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Moses lifted up the serpent in the wilderness, even so must the Son of Man be lifted up; </a:t>
            </a:r>
            <a:r>
              <a:rPr 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whoever believes will in Him have eternal life.”</a:t>
            </a:r>
            <a:endPar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1572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0829AC-8CAC-428A-B4E9-E2C8CAC13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52400" y="177998"/>
            <a:ext cx="8839200" cy="443198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Kings 18:4 (NASB)</a:t>
            </a:r>
          </a:p>
          <a:p>
            <a:pPr algn="just">
              <a:spcBef>
                <a:spcPts val="600"/>
              </a:spcBef>
              <a:spcAft>
                <a:spcPts val="600"/>
              </a:spcAft>
            </a:pP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removed the high places and broke down the </a:t>
            </a:r>
            <a:r>
              <a:rPr lang="en-US" sz="3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sacred</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pillars and cut down the Asherah. He also broke in pieces the bronze serpent that Moses had made, for until those days the sons of Israel burned incense to it; and it was called </a:t>
            </a:r>
            <a:r>
              <a:rPr lang="en-US" sz="3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Nehushtan</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9285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F25EC1-5C03-4AFC-A121-FE690303DE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304800" y="163516"/>
            <a:ext cx="8534400"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Joshua 1:2 (NASB)</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b="1" u="sng" dirty="0">
                <a:solidFill>
                  <a:srgbClr val="FFFFCC"/>
                </a:solidFill>
                <a:latin typeface="Calibri" panose="020F0502020204030204" pitchFamily="34" charset="0"/>
                <a:cs typeface="Calibri" panose="020F0502020204030204" pitchFamily="34" charset="0"/>
              </a:rPr>
              <a:t>Moses My servant is dead</a:t>
            </a:r>
            <a:r>
              <a:rPr lang="en-US" sz="4000" dirty="0">
                <a:latin typeface="Calibri" panose="020F0502020204030204" pitchFamily="34" charset="0"/>
                <a:cs typeface="Calibri" panose="020F0502020204030204" pitchFamily="34" charset="0"/>
              </a:rPr>
              <a:t>; now therefore arise, cross this Jordan, you and all this people, to the land which I am giving to them, to the sons of Israel.”</a:t>
            </a:r>
            <a:endParaRPr lang="en-US" alt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3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F7AB4F-9CD1-4E4A-A66B-1790D1281F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507831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when Jesus came into the district of Caesarea Philippi, He was asking His disciples, “Who do people say that the Son of Man is?”…</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Simon Peter answered, “You are the Christ, the Son of the living God.”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him,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are you, Simon </a:t>
            </a:r>
            <a:r>
              <a:rPr lang="en-US" sz="2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Barjona</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flesh and blood did not reveal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but My Father who is in heaven.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My church; and the gates of Hades will not overpower it.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give you the keys of the kingdom of heaven; and whatever you bind on earth shall have been bound in heaven, and whatever you loose on earth shall have been loosed in heaven.”</a:t>
            </a:r>
          </a:p>
        </p:txBody>
      </p:sp>
    </p:spTree>
    <p:extLst>
      <p:ext uri="{BB962C8B-B14F-4D97-AF65-F5344CB8AC3E}">
        <p14:creationId xmlns:p14="http://schemas.microsoft.com/office/powerpoint/2010/main" val="29128607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DF5854-675A-48F4-8A72-B36B83069F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134147" name="Rectangle 1"/>
          <p:cNvSpPr>
            <a:spLocks noChangeArrowheads="1"/>
          </p:cNvSpPr>
          <p:nvPr/>
        </p:nvSpPr>
        <p:spPr bwMode="auto">
          <a:xfrm>
            <a:off x="184212" y="163516"/>
            <a:ext cx="8775576" cy="427809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16:13-23 (NASB)</a:t>
            </a:r>
          </a:p>
          <a:p>
            <a:pPr algn="just">
              <a:spcBef>
                <a:spcPts val="600"/>
              </a:spcBef>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warned the disciples that they should tell no one that He was the Christ.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that time Jesus began to show His disciples that He must go to Jerusalem, and suffer many things from the elders and chief priests and scribes, and be killed, and be raised up on the third day.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Peter took Him aside and began to rebuke Him, saying, “God forbid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Lord! This shall never happen to You.”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turned and said to Peter,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Get behind Me, Satan</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 stumbling block to Me; for you are not setting your mind on God’s interests, but man’s.</a:t>
            </a:r>
          </a:p>
        </p:txBody>
      </p:sp>
    </p:spTree>
    <p:extLst>
      <p:ext uri="{BB962C8B-B14F-4D97-AF65-F5344CB8AC3E}">
        <p14:creationId xmlns:p14="http://schemas.microsoft.com/office/powerpoint/2010/main" val="368820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63" y="228600"/>
            <a:ext cx="8675275" cy="6400800"/>
          </a:xfrm>
          <a:prstGeom prst="rect">
            <a:avLst/>
          </a:prstGeom>
          <a:ln w="57150">
            <a:solidFill>
              <a:schemeClr val="tx1"/>
            </a:solidFill>
          </a:ln>
        </p:spPr>
      </p:pic>
      <p:sp>
        <p:nvSpPr>
          <p:cNvPr id="24579" name="Oval 5"/>
          <p:cNvSpPr>
            <a:spLocks noChangeArrowheads="1"/>
          </p:cNvSpPr>
          <p:nvPr/>
        </p:nvSpPr>
        <p:spPr bwMode="auto">
          <a:xfrm>
            <a:off x="152400" y="0"/>
            <a:ext cx="381000" cy="3810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0" name="Oval 6"/>
          <p:cNvSpPr>
            <a:spLocks noChangeArrowheads="1"/>
          </p:cNvSpPr>
          <p:nvPr/>
        </p:nvSpPr>
        <p:spPr bwMode="auto">
          <a:xfrm>
            <a:off x="8001000" y="2819400"/>
            <a:ext cx="762000" cy="8382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1" name="Oval 7"/>
          <p:cNvSpPr>
            <a:spLocks noChangeArrowheads="1"/>
          </p:cNvSpPr>
          <p:nvPr/>
        </p:nvSpPr>
        <p:spPr bwMode="auto">
          <a:xfrm>
            <a:off x="6705600" y="0"/>
            <a:ext cx="914400" cy="914400"/>
          </a:xfrm>
          <a:prstGeom prst="ellipse">
            <a:avLst/>
          </a:prstGeom>
          <a:noFill/>
          <a:ln w="9525" algn="ctr">
            <a:noFill/>
            <a:round/>
            <a:headEnd/>
            <a:tailEnd/>
          </a:ln>
        </p:spPr>
        <p:txBody>
          <a:bodyPr/>
          <a:lstStyle/>
          <a:p>
            <a:pPr indent="457200"/>
            <a:endParaRPr lang="en-US" dirty="0">
              <a:latin typeface="Calibri" panose="020F0502020204030204" pitchFamily="34" charset="0"/>
            </a:endParaRPr>
          </a:p>
        </p:txBody>
      </p:sp>
      <p:sp>
        <p:nvSpPr>
          <p:cNvPr id="24582" name="Oval 7"/>
          <p:cNvSpPr>
            <a:spLocks noChangeArrowheads="1"/>
          </p:cNvSpPr>
          <p:nvPr/>
        </p:nvSpPr>
        <p:spPr bwMode="auto">
          <a:xfrm>
            <a:off x="7696200" y="3886200"/>
            <a:ext cx="8382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4583" name="Oval 7"/>
          <p:cNvSpPr>
            <a:spLocks noChangeArrowheads="1"/>
          </p:cNvSpPr>
          <p:nvPr/>
        </p:nvSpPr>
        <p:spPr bwMode="auto">
          <a:xfrm>
            <a:off x="5257800" y="5410200"/>
            <a:ext cx="990600" cy="533400"/>
          </a:xfrm>
          <a:prstGeom prst="ellipse">
            <a:avLst/>
          </a:prstGeom>
          <a:noFill/>
          <a:ln w="38100" algn="ctr">
            <a:solidFill>
              <a:srgbClr val="C00000"/>
            </a:solidFill>
            <a:round/>
            <a:headEnd/>
            <a:tailEnd/>
          </a:ln>
        </p:spPr>
        <p:txBody>
          <a:bodyPr wrap="none"/>
          <a:lstStyle/>
          <a:p>
            <a:endParaRPr lang="en-US" dirty="0">
              <a:latin typeface="Calibri" panose="020F0502020204030204" pitchFamily="34" charset="0"/>
            </a:endParaRPr>
          </a:p>
        </p:txBody>
      </p:sp>
      <p:sp>
        <p:nvSpPr>
          <p:cNvPr id="2" name="Date Placeholder 1"/>
          <p:cNvSpPr>
            <a:spLocks noGrp="1"/>
          </p:cNvSpPr>
          <p:nvPr>
            <p:ph type="dt" sz="half" idx="10"/>
          </p:nvPr>
        </p:nvSpPr>
        <p:spPr/>
        <p:txBody>
          <a:bodyPr/>
          <a:lstStyle/>
          <a:p>
            <a:pPr>
              <a:defRPr/>
            </a:pPr>
            <a:r>
              <a:rPr lang="en-US"/>
              <a:t>6/4/2017</a:t>
            </a:r>
          </a:p>
        </p:txBody>
      </p:sp>
    </p:spTree>
    <p:extLst>
      <p:ext uri="{BB962C8B-B14F-4D97-AF65-F5344CB8AC3E}">
        <p14:creationId xmlns:p14="http://schemas.microsoft.com/office/powerpoint/2010/main" val="1340273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124200" y="228600"/>
            <a:ext cx="2895600" cy="685800"/>
          </a:xfrm>
        </p:spPr>
        <p:txBody>
          <a:bodyPr/>
          <a:lstStyle/>
          <a:p>
            <a:pPr algn="ctr" eaLnBrk="1" hangingPunct="1">
              <a:lnSpc>
                <a:spcPct val="100000"/>
              </a:lnSpc>
            </a:pPr>
            <a:r>
              <a:rPr lang="en-US" altLang="en-US" sz="3600" b="0" dirty="0">
                <a:solidFill>
                  <a:srgbClr val="00FFFF"/>
                </a:solidFill>
                <a:effectLst>
                  <a:outerShdw blurRad="38100" dist="38100" dir="2700000" algn="tl">
                    <a:srgbClr val="000000">
                      <a:alpha val="43137"/>
                    </a:srgbClr>
                  </a:outerShdw>
                </a:effectLst>
              </a:rPr>
              <a:t>NEXT WEEK</a:t>
            </a:r>
          </a:p>
        </p:txBody>
      </p:sp>
      <p:sp>
        <p:nvSpPr>
          <p:cNvPr id="17411" name="Rectangle 7"/>
          <p:cNvSpPr>
            <a:spLocks noGrp="1" noChangeArrowheads="1"/>
          </p:cNvSpPr>
          <p:nvPr>
            <p:ph type="body" idx="1"/>
          </p:nvPr>
        </p:nvSpPr>
        <p:spPr>
          <a:xfrm>
            <a:off x="228600" y="1143000"/>
            <a:ext cx="8915400" cy="4800600"/>
          </a:xfrm>
        </p:spPr>
        <p:txBody>
          <a:bodyPr/>
          <a:lstStyle/>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early church</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Alexandrian eclipse</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Dark Ages</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The Contribution of the Protestant Reformers </a:t>
            </a:r>
          </a:p>
          <a:p>
            <a:pPr marL="684213" indent="-684213">
              <a:spcBef>
                <a:spcPts val="600"/>
              </a:spcBef>
              <a:spcAft>
                <a:spcPts val="600"/>
              </a:spcAft>
              <a:buClr>
                <a:srgbClr val="66FFFF"/>
              </a:buClr>
            </a:pPr>
            <a:r>
              <a:rPr lang="en-US" altLang="en-US" b="1" u="sng" dirty="0">
                <a:solidFill>
                  <a:schemeClr val="tx2"/>
                </a:solidFill>
                <a:effectLst>
                  <a:outerShdw blurRad="38100" dist="38100" dir="2700000" algn="tl">
                    <a:srgbClr val="000000">
                      <a:alpha val="43137"/>
                    </a:srgbClr>
                  </a:outerShdw>
                </a:effectLst>
              </a:rPr>
              <a:t>THE REFORMERS INCOMPLETE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Reformed Theology today</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Dispensationalism &amp; the completed revolution</a:t>
            </a:r>
          </a:p>
          <a:p>
            <a:pPr marL="684213" indent="-684213">
              <a:spcBef>
                <a:spcPts val="600"/>
              </a:spcBef>
              <a:spcAft>
                <a:spcPts val="600"/>
              </a:spcAft>
              <a:buClr>
                <a:srgbClr val="66FFFF"/>
              </a:buClr>
            </a:pPr>
            <a:r>
              <a:rPr lang="en-US" altLang="en-US" dirty="0">
                <a:effectLst>
                  <a:outerShdw blurRad="38100" dist="38100" dir="2700000" algn="tl">
                    <a:srgbClr val="000000">
                      <a:alpha val="43137"/>
                    </a:srgbClr>
                  </a:outerShdw>
                </a:effectLst>
              </a:rPr>
              <a:t>Looking back 500 years later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7425" y="457200"/>
            <a:ext cx="2620057"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1855" y="5257800"/>
            <a:ext cx="2195293" cy="1436757"/>
          </a:xfrm>
          <a:prstGeom prst="rect">
            <a:avLst/>
          </a:prstGeom>
        </p:spPr>
      </p:pic>
    </p:spTree>
    <p:extLst>
      <p:ext uri="{BB962C8B-B14F-4D97-AF65-F5344CB8AC3E}">
        <p14:creationId xmlns:p14="http://schemas.microsoft.com/office/powerpoint/2010/main" val="123473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1145" y="136874"/>
            <a:ext cx="7181710" cy="6584251"/>
          </a:xfrm>
          <a:prstGeom prst="rect">
            <a:avLst/>
          </a:prstGeom>
        </p:spPr>
      </p:pic>
    </p:spTree>
    <p:extLst>
      <p:ext uri="{BB962C8B-B14F-4D97-AF65-F5344CB8AC3E}">
        <p14:creationId xmlns:p14="http://schemas.microsoft.com/office/powerpoint/2010/main" val="4092733137"/>
      </p:ext>
    </p:extLst>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5265</TotalTime>
  <Words>2893</Words>
  <Application>Microsoft Office PowerPoint</Application>
  <PresentationFormat>On-screen Show (4:3)</PresentationFormat>
  <Paragraphs>552</Paragraphs>
  <Slides>80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Arial Narrow</vt:lpstr>
      <vt:lpstr>Calibri</vt:lpstr>
      <vt:lpstr>Times New Roman</vt:lpstr>
      <vt:lpstr>Wingdings</vt:lpstr>
      <vt:lpstr>Generic</vt:lpstr>
      <vt:lpstr>The Protestant Reformation: The Good, The Bad, and The Ugly Session 7   </vt:lpstr>
      <vt:lpstr>Introduction</vt:lpstr>
      <vt:lpstr>Overview</vt:lpstr>
      <vt:lpstr>Overview</vt:lpstr>
      <vt:lpstr>PowerPoint Presentation</vt:lpstr>
      <vt:lpstr>PowerPoint Presentation</vt:lpstr>
      <vt:lpstr>Overview</vt:lpstr>
      <vt:lpstr>PowerPoint Presentation</vt:lpstr>
      <vt:lpstr>PowerPoint Presentation</vt:lpstr>
      <vt:lpstr>PowerPoint Presentation</vt:lpstr>
      <vt:lpstr>PowerPoint Presentation</vt:lpstr>
      <vt:lpstr> Dangers of Allegorization</vt:lpstr>
      <vt:lpstr>What Caused the Shift Into Allegorism?</vt:lpstr>
      <vt:lpstr>Overview</vt:lpstr>
      <vt:lpstr>III. The Dark Ages (or the Middle Ages)</vt:lpstr>
      <vt:lpstr>Overview</vt:lpstr>
      <vt:lpstr>IV. Contribution of the Protestant Reformers</vt:lpstr>
      <vt:lpstr>PowerPoint Presentation</vt:lpstr>
      <vt:lpstr>IV. Contribution of the Protestant Reformers</vt:lpstr>
      <vt:lpstr>IV. Contribution of the Protestant Reformers</vt:lpstr>
      <vt:lpstr>PowerPoint Presentation</vt:lpstr>
      <vt:lpstr>PowerPoint Presentation</vt:lpstr>
      <vt:lpstr>IV. Contribution of the Protestant Reformers</vt:lpstr>
      <vt:lpstr>PowerPoint Presentation</vt:lpstr>
      <vt:lpstr>IV. Contribution of the Protestant Reformers</vt:lpstr>
      <vt:lpstr>IV. Contribution of the Protestant Reformers</vt:lpstr>
      <vt:lpstr>IV. Contribution of the Protestant Reformers</vt:lpstr>
      <vt:lpstr>IV. Contribution of the Protestant Reformers</vt:lpstr>
      <vt:lpstr>PowerPoint Presentation</vt:lpstr>
      <vt:lpstr>PowerPoint Presentation</vt:lpstr>
      <vt:lpstr>PowerPoint Presentation</vt:lpstr>
      <vt:lpstr>PowerPoint Presentation</vt:lpstr>
      <vt:lpstr>Lord Acton</vt:lpstr>
      <vt:lpstr>Federalist # 51</vt:lpstr>
      <vt:lpstr>John Calvin</vt:lpstr>
      <vt:lpstr>IV. Contribution of the Protestant Reformers</vt:lpstr>
      <vt:lpstr>PowerPoint Presentation</vt:lpstr>
      <vt:lpstr>PowerPoint Presentation</vt:lpstr>
      <vt:lpstr>Emergent Church &amp; Biblical Authority</vt:lpstr>
      <vt:lpstr>Biblical Authority</vt:lpstr>
      <vt:lpstr>Biblical Authority</vt:lpstr>
      <vt:lpstr>PowerPoint Presentation</vt:lpstr>
      <vt:lpstr>PowerPoint Presentation</vt:lpstr>
      <vt:lpstr>PowerPoint Presentation</vt:lpstr>
      <vt:lpstr>Biblical Authority</vt:lpstr>
      <vt:lpstr>Biblical Authority</vt:lpstr>
      <vt:lpstr>Satanic / Demonic Miracles</vt:lpstr>
      <vt:lpstr>Biblical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Contribution of the Protestant Reformers</vt:lpstr>
      <vt:lpstr>PowerPoint Presentation</vt:lpstr>
      <vt:lpstr>PowerPoint Presentation</vt:lpstr>
      <vt:lpstr>PowerPoint Presentation</vt:lpstr>
      <vt:lpstr>IV. Contribution of the Protestant Reformers</vt:lpstr>
      <vt:lpstr>IV. Contribution of the Protestant Reformers</vt:lpstr>
      <vt:lpstr>CONCLUSION</vt:lpstr>
      <vt:lpstr>IV. Contribution of the Protestant Reformers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Desktop</dc:creator>
  <cp:lastModifiedBy>Jim McGowan</cp:lastModifiedBy>
  <cp:revision>495</cp:revision>
  <cp:lastPrinted>2017-07-12T14:26:41Z</cp:lastPrinted>
  <dcterms:created xsi:type="dcterms:W3CDTF">1601-01-01T00:00:00Z</dcterms:created>
  <dcterms:modified xsi:type="dcterms:W3CDTF">2017-07-18T17:29:13Z</dcterms:modified>
</cp:coreProperties>
</file>