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7"/>
  </p:notesMasterIdLst>
  <p:handoutMasterIdLst>
    <p:handoutMasterId r:id="rId58"/>
  </p:handoutMasterIdLst>
  <p:sldIdLst>
    <p:sldId id="2408" r:id="rId2"/>
    <p:sldId id="2409" r:id="rId3"/>
    <p:sldId id="3025" r:id="rId4"/>
    <p:sldId id="3026" r:id="rId5"/>
    <p:sldId id="2563" r:id="rId6"/>
    <p:sldId id="3260" r:id="rId7"/>
    <p:sldId id="3261" r:id="rId8"/>
    <p:sldId id="2391" r:id="rId9"/>
    <p:sldId id="3262" r:id="rId10"/>
    <p:sldId id="3263" r:id="rId11"/>
    <p:sldId id="3265" r:id="rId12"/>
    <p:sldId id="3060" r:id="rId13"/>
    <p:sldId id="3311" r:id="rId14"/>
    <p:sldId id="3309" r:id="rId15"/>
    <p:sldId id="3332" r:id="rId16"/>
    <p:sldId id="3274" r:id="rId17"/>
    <p:sldId id="3275" r:id="rId18"/>
    <p:sldId id="3358" r:id="rId19"/>
    <p:sldId id="3266" r:id="rId20"/>
    <p:sldId id="3276" r:id="rId21"/>
    <p:sldId id="3333" r:id="rId22"/>
    <p:sldId id="3335" r:id="rId23"/>
    <p:sldId id="3336" r:id="rId24"/>
    <p:sldId id="3283" r:id="rId25"/>
    <p:sldId id="3284" r:id="rId26"/>
    <p:sldId id="3285" r:id="rId27"/>
    <p:sldId id="3337" r:id="rId28"/>
    <p:sldId id="3338" r:id="rId29"/>
    <p:sldId id="3289" r:id="rId30"/>
    <p:sldId id="3290" r:id="rId31"/>
    <p:sldId id="3291" r:id="rId32"/>
    <p:sldId id="3293" r:id="rId33"/>
    <p:sldId id="3294" r:id="rId34"/>
    <p:sldId id="3295" r:id="rId35"/>
    <p:sldId id="3329" r:id="rId36"/>
    <p:sldId id="3267" r:id="rId37"/>
    <p:sldId id="3296" r:id="rId38"/>
    <p:sldId id="3340" r:id="rId39"/>
    <p:sldId id="3341" r:id="rId40"/>
    <p:sldId id="3302" r:id="rId41"/>
    <p:sldId id="3354" r:id="rId42"/>
    <p:sldId id="3355" r:id="rId43"/>
    <p:sldId id="3356" r:id="rId44"/>
    <p:sldId id="3303" r:id="rId45"/>
    <p:sldId id="3342" r:id="rId46"/>
    <p:sldId id="3360" r:id="rId47"/>
    <p:sldId id="3361" r:id="rId48"/>
    <p:sldId id="3343" r:id="rId49"/>
    <p:sldId id="3304" r:id="rId50"/>
    <p:sldId id="3327" r:id="rId51"/>
    <p:sldId id="3330" r:id="rId52"/>
    <p:sldId id="3268" r:id="rId53"/>
    <p:sldId id="3305" r:id="rId54"/>
    <p:sldId id="2902" r:id="rId55"/>
    <p:sldId id="3269" r:id="rId5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3333FF"/>
    <a:srgbClr val="FFFF99"/>
    <a:srgbClr val="0000CC"/>
    <a:srgbClr val="006600"/>
    <a:srgbClr val="0000FF"/>
    <a:srgbClr val="99FF66"/>
    <a:srgbClr val="3399FF"/>
    <a:srgbClr val="A50021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1654" autoAdjust="0"/>
  </p:normalViewPr>
  <p:slideViewPr>
    <p:cSldViewPr>
      <p:cViewPr varScale="1">
        <p:scale>
          <a:sx n="111" d="100"/>
          <a:sy n="111" d="100"/>
        </p:scale>
        <p:origin x="13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Dr. Andy Woods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algn="r"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9/11/2016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algn="r" defTabSz="885981" eaLnBrk="1" hangingPunct="1">
              <a:defRPr sz="13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B871098-312A-4203-BEAF-CC46D88734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algn="r"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9/11/2016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391" tIns="48695" rIns="97391" bIns="4869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algn="r" defTabSz="885981" eaLnBrk="1" hangingPunct="1">
              <a:defRPr sz="13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52DD1A1-F99A-4FB8-8776-D254C3D230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87DA-7BEB-48FB-8C3E-B7E5299F14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5A85E-A017-48E2-8C36-B52A3589F659}" type="datetime1">
              <a:rPr lang="en-US"/>
              <a:pPr>
                <a:defRPr/>
              </a:pPr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1BA2D-BFD4-43E6-AE9D-591A4F31AD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 New Roman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334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4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C8E2D50-666F-46BE-AAA7-E282220591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79056-4412-4B54-8DAE-48A6AAA4A3E7}" type="datetime1">
              <a:rPr lang="en-US" altLang="en-US"/>
              <a:pPr>
                <a:defRPr/>
              </a:pPr>
              <a:t>7/18/2017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DANIEL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7918C-E374-44E3-A796-149597BCAF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301B1-5D33-4A41-ADD3-F0B3ED5FF78D}" type="datetime1">
              <a:rPr lang="en-US" altLang="en-US"/>
              <a:pPr>
                <a:defRPr/>
              </a:pPr>
              <a:t>7/18/2017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DANIEL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86214-CBB7-4779-9A3A-A0DFE8D29B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638D0F-AF1C-4AFB-8987-872321CF80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09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E8CD070-E302-4B34-BCB0-3C8C3E9049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 sz="quarter" idx="4294967295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THE BOOK OF DANIEL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sz="quarter" idx="4294967295"/>
          </p:nvPr>
        </p:nvSpPr>
        <p:spPr>
          <a:xfrm>
            <a:off x="3009900" y="5486400"/>
            <a:ext cx="3124200" cy="6477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dirty="0">
                <a:cs typeface="Calibri" pitchFamily="34" charset="0"/>
              </a:rPr>
              <a:t>Dr. Andy Woods</a:t>
            </a:r>
          </a:p>
        </p:txBody>
      </p:sp>
      <p:pic>
        <p:nvPicPr>
          <p:cNvPr id="19459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88" y="1906588"/>
            <a:ext cx="7896225" cy="3200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0" name="Group 30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66996723"/>
              </p:ext>
            </p:extLst>
          </p:nvPr>
        </p:nvGraphicFramePr>
        <p:xfrm>
          <a:off x="76200" y="371039"/>
          <a:ext cx="8991600" cy="6115923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99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7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none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 AND VERSE IN DANIEL</a:t>
                      </a: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none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CHRONOLOGICAL DATE</a:t>
                      </a:r>
                      <a:endParaRPr kumimoji="1" lang="en-US" altLang="en-US" sz="2400" b="1" u="none" kern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none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BIBLICAL DATE</a:t>
                      </a:r>
                      <a:endParaRPr kumimoji="1" lang="en-US" altLang="en-US" sz="2400" b="1" u="none" kern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1:1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605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u="none" strike="noStrike" kern="1200" cap="none" normalizeH="0" baseline="30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year of </a:t>
                      </a:r>
                      <a:r>
                        <a:rPr kumimoji="0" lang="en-US" altLang="en-US" sz="2400" u="none" strike="noStrike" kern="1200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Jehoiakim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2:1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altLang="en-US" sz="2400" u="none" strike="noStrike" kern="1200" cap="none" normalizeH="0" baseline="30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year of Nebuchadnezzar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Sat. night 10/12/539 (</a:t>
                      </a:r>
                      <a:r>
                        <a:rPr kumimoji="0" lang="en-US" altLang="en-US" sz="2400" u="none" strike="noStrike" kern="1200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Hoehner</a:t>
                      </a: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7:1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553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US" altLang="en-US" sz="2400" u="none" strike="noStrike" kern="1200" cap="none" normalizeH="0" baseline="30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year of Belshazzar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8:1</a:t>
                      </a:r>
                      <a:endParaRPr kumimoji="0" lang="en-US" sz="2400" b="1" i="0" u="sng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551</a:t>
                      </a:r>
                      <a:endParaRPr kumimoji="0" lang="en-US" sz="2400" b="1" i="0" u="sng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3rd year of Belshazzar</a:t>
                      </a:r>
                      <a:endParaRPr kumimoji="0" lang="en-US" altLang="en-US" sz="2400" b="1" i="0" u="sng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771630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9:1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538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US" altLang="en-US" sz="2400" u="none" strike="noStrike" kern="1200" cap="none" normalizeH="0" baseline="30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year of Darius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982839911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536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u="none" strike="noStrike" kern="1200" cap="none" normalizeH="0" baseline="30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year of Cyrus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812778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405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79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598399"/>
              </p:ext>
            </p:extLst>
          </p:nvPr>
        </p:nvGraphicFramePr>
        <p:xfrm>
          <a:off x="190500" y="407988"/>
          <a:ext cx="8763000" cy="604043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38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Age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EVENTS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Taken to Babylonian captivity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Nebuchadnezzar’s 1</a:t>
                      </a:r>
                      <a:r>
                        <a:rPr kumimoji="0" lang="en-US" sz="2200" u="none" strike="noStrike" cap="none" normalizeH="0" baseline="3000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dream (huge image)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3 friends cast into the fiery furnace 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 or 20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Nebuchadnezzar’s 2nd dream (huge tree)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45-50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handwriting of the wall at Belshazzar’s feast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Early 80’s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Delivered from the den of lions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c.83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sng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7-8</a:t>
                      </a:r>
                      <a:endParaRPr kumimoji="0" lang="en-US" sz="2200" b="1" i="0" u="sng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sng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visions and dreams</a:t>
                      </a:r>
                      <a:endParaRPr kumimoji="0" lang="en-US" sz="2200" b="1" i="0" u="sng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sng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Mid-60’s</a:t>
                      </a:r>
                      <a:endParaRPr kumimoji="0" lang="en-US" sz="2200" b="1" i="0" u="sng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kumimoji="0" lang="en-US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seventy “sevens” prophecy</a:t>
                      </a:r>
                      <a:endParaRPr kumimoji="0" lang="en-US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Early-80’s</a:t>
                      </a:r>
                      <a:endParaRPr kumimoji="0" lang="en-US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10-12</a:t>
                      </a:r>
                      <a:endParaRPr kumimoji="0" lang="en-US" sz="2200" b="0" i="0" u="none" strike="noStrike" kern="1200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dreams and visions</a:t>
                      </a:r>
                      <a:endParaRPr kumimoji="0" lang="en-US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Mid-80’s</a:t>
                      </a:r>
                      <a:endParaRPr kumimoji="0" lang="en-US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127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7300" y="228600"/>
            <a:ext cx="6629400" cy="6858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Succession of Gentile Rulers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52500" y="1143000"/>
            <a:ext cx="7239000" cy="54102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3600" dirty="0"/>
              <a:t>1-4: Nebuchadnezzar of Babylon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3600" dirty="0"/>
              <a:t>5: Belshazzar of Babylon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3600" dirty="0"/>
              <a:t>6: Darius of Media – Persia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3600" b="1" u="sng" dirty="0">
                <a:solidFill>
                  <a:srgbClr val="FFFFCC"/>
                </a:solidFill>
              </a:rPr>
              <a:t>7-8: Belshazzar of Babylon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3600" dirty="0"/>
              <a:t>9: Darius of Media – Persia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3600" dirty="0"/>
              <a:t>10-12: Cyrus of Media – Persia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163513"/>
            <a:ext cx="8791575" cy="6530975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/>
          </p:cNvSpPr>
          <p:nvPr/>
        </p:nvSpPr>
        <p:spPr bwMode="auto">
          <a:xfrm>
            <a:off x="1276350" y="152400"/>
            <a:ext cx="65913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8</a:t>
            </a:r>
            <a:r>
              <a:rPr kumimoji="0" lang="en-US" alt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:20-21 (NASB)</a:t>
            </a: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228600" y="990600"/>
            <a:ext cx="87391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US" altLang="en-US" sz="4000" dirty="0">
                <a:solidFill>
                  <a:srgbClr val="FFFFCC"/>
                </a:solidFill>
                <a:effectLst/>
                <a:cs typeface="Arial" panose="020B0604020202020204" pitchFamily="34" charset="0"/>
              </a:rPr>
              <a:t>“</a:t>
            </a:r>
            <a:r>
              <a:rPr lang="en-US" sz="4000" dirty="0"/>
              <a:t>The </a:t>
            </a:r>
            <a:r>
              <a:rPr lang="en-US" sz="4000" b="1" u="sng" dirty="0">
                <a:solidFill>
                  <a:srgbClr val="FFFFCC"/>
                </a:solidFill>
              </a:rPr>
              <a:t>ram</a:t>
            </a:r>
            <a:r>
              <a:rPr lang="en-US" sz="4000" dirty="0"/>
              <a:t> which you saw with the two horns represents the kings of </a:t>
            </a:r>
            <a:r>
              <a:rPr lang="en-US" sz="4000" b="1" u="sng" dirty="0">
                <a:solidFill>
                  <a:srgbClr val="FFFFCC"/>
                </a:solidFill>
              </a:rPr>
              <a:t>Media and Persia</a:t>
            </a:r>
            <a:r>
              <a:rPr lang="en-US" sz="4000" dirty="0"/>
              <a:t>. </a:t>
            </a:r>
            <a:r>
              <a:rPr lang="en-US" sz="4000" baseline="30000" dirty="0"/>
              <a:t>21 </a:t>
            </a:r>
            <a:r>
              <a:rPr lang="en-US" sz="4000" dirty="0"/>
              <a:t>The shaggy </a:t>
            </a:r>
            <a:r>
              <a:rPr lang="en-US" sz="4000" b="1" u="sng" dirty="0">
                <a:solidFill>
                  <a:srgbClr val="FFFFCC"/>
                </a:solidFill>
              </a:rPr>
              <a:t>goat</a:t>
            </a:r>
            <a:r>
              <a:rPr lang="en-US" sz="4000" dirty="0"/>
              <a:t> </a:t>
            </a:r>
            <a:r>
              <a:rPr lang="en-US" sz="4000" i="1" dirty="0"/>
              <a:t>represents</a:t>
            </a:r>
            <a:r>
              <a:rPr lang="en-US" sz="4000" dirty="0"/>
              <a:t> the kingdom of </a:t>
            </a:r>
            <a:r>
              <a:rPr lang="en-US" sz="4000" b="1" u="sng" dirty="0">
                <a:solidFill>
                  <a:srgbClr val="FFFFCC"/>
                </a:solidFill>
              </a:rPr>
              <a:t>Greece</a:t>
            </a:r>
            <a:r>
              <a:rPr lang="en-US" sz="4000" dirty="0"/>
              <a:t>, and the large horn that is between his eyes is the first king.</a:t>
            </a:r>
            <a:r>
              <a:rPr lang="en-US" altLang="en-US" sz="4000" dirty="0">
                <a:solidFill>
                  <a:srgbClr val="FFFFCC"/>
                </a:solidFill>
                <a:effectLst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5330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19450" y="228600"/>
            <a:ext cx="2705100" cy="8382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6 Empires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763000" cy="51816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dirty="0"/>
              <a:t>Babylon (2:36-38; 7:4) 605-539 BC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dirty="0"/>
              <a:t>Media-Persia (2:39a; 7:5) 539-331 BC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dirty="0"/>
              <a:t>Greece (2:39b; 7:6) 331-63 BC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dirty="0"/>
              <a:t>Rome I (2:40; 7:7a) 63 BC – 70 AD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dirty="0"/>
              <a:t>Rome II (2:41-43; 7:7b-8) Tribulation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dirty="0"/>
              <a:t>Kingdom (2:44-45; 7:9-14) After 2</a:t>
            </a:r>
            <a:r>
              <a:rPr lang="en-US" altLang="en-US" sz="3600" baseline="30000" dirty="0"/>
              <a:t>nd</a:t>
            </a:r>
            <a:r>
              <a:rPr lang="en-US" altLang="en-US" sz="3600" dirty="0"/>
              <a:t> Coming</a:t>
            </a:r>
          </a:p>
        </p:txBody>
      </p:sp>
    </p:spTree>
    <p:extLst>
      <p:ext uri="{BB962C8B-B14F-4D97-AF65-F5344CB8AC3E}">
        <p14:creationId xmlns:p14="http://schemas.microsoft.com/office/powerpoint/2010/main" val="302692131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19450" y="228600"/>
            <a:ext cx="2705100" cy="8382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6 Empires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763000" cy="51816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dirty="0"/>
              <a:t>Babylon (2:36-38; 7:4) 605-539 BC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b="1" u="sng" dirty="0">
                <a:solidFill>
                  <a:srgbClr val="FFFFCC"/>
                </a:solidFill>
              </a:rPr>
              <a:t>Media-Persia (2:39a; 7:5) 539-331 BC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b="1" u="sng" dirty="0">
                <a:solidFill>
                  <a:srgbClr val="FFFFCC"/>
                </a:solidFill>
              </a:rPr>
              <a:t>Greece (2:39b; 7:6) 331-63 BC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dirty="0"/>
              <a:t>Rome I (2:40; 7:7a) 63 BC – 70 AD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dirty="0"/>
              <a:t>Rome II (2:41-43; 7:7b-8) Tribulation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dirty="0"/>
              <a:t>Kingdom (2:44-45; 7:9-14) After 2</a:t>
            </a:r>
            <a:r>
              <a:rPr lang="en-US" altLang="en-US" sz="3600" baseline="30000" dirty="0"/>
              <a:t>nd</a:t>
            </a:r>
            <a:r>
              <a:rPr lang="en-US" altLang="en-US" sz="3600" dirty="0"/>
              <a:t> Coming</a:t>
            </a:r>
          </a:p>
        </p:txBody>
      </p:sp>
    </p:spTree>
    <p:extLst>
      <p:ext uri="{BB962C8B-B14F-4D97-AF65-F5344CB8AC3E}">
        <p14:creationId xmlns:p14="http://schemas.microsoft.com/office/powerpoint/2010/main" val="106455300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66700"/>
            <a:ext cx="2943069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3467100" y="1905000"/>
            <a:ext cx="2209800" cy="28956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kern="0" dirty="0"/>
              <a:t>Statue </a:t>
            </a:r>
          </a:p>
          <a:p>
            <a:pPr algn="ctr" eaLnBrk="1" hangingPunct="1">
              <a:defRPr/>
            </a:pPr>
            <a:r>
              <a:rPr lang="en-US" altLang="en-US" kern="0" dirty="0"/>
              <a:t>&amp; </a:t>
            </a:r>
          </a:p>
          <a:p>
            <a:pPr algn="ctr" eaLnBrk="1" hangingPunct="1">
              <a:defRPr/>
            </a:pPr>
            <a:r>
              <a:rPr lang="en-US" altLang="en-US" kern="0" dirty="0"/>
              <a:t>Stone</a:t>
            </a:r>
          </a:p>
        </p:txBody>
      </p:sp>
      <p:pic>
        <p:nvPicPr>
          <p:cNvPr id="4" name="Picture 1026" descr="C:\STATUE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4759" y="266700"/>
            <a:ext cx="3150641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6017750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CHART1</a:t>
            </a:r>
          </a:p>
        </p:txBody>
      </p:sp>
      <p:pic>
        <p:nvPicPr>
          <p:cNvPr id="117764" name="Picture 4" descr="4KINGS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8486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9955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241D30-19D2-4AD8-93DB-6AA117D90B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175" y="658128"/>
            <a:ext cx="8693649" cy="55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3631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550" y="228600"/>
            <a:ext cx="4406900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8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143000"/>
            <a:ext cx="66294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Historical Setting (1)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b="1" u="sng" dirty="0">
                <a:solidFill>
                  <a:srgbClr val="FFFFCC"/>
                </a:solidFill>
              </a:rPr>
              <a:t>The Vision (2-14)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Vision’s Interpretation (15-26)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Personal Impact on Daniel (27)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2" y="50292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644559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6096000" cy="1295400"/>
          </a:xfrm>
        </p:spPr>
        <p:txBody>
          <a:bodyPr/>
          <a:lstStyle/>
          <a:p>
            <a:pPr algn="ctr" eaLnBrk="1" hangingPunct="1"/>
            <a:r>
              <a:rPr lang="en-US" altLang="en-US"/>
              <a:t>Message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1150" y="1768475"/>
            <a:ext cx="5981700" cy="1965325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000" dirty="0"/>
              <a:t>Times of the Gentiles are revealed prophetically (2, 7, 8-12) and ethically (1, 3-6)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600" dirty="0"/>
          </a:p>
        </p:txBody>
      </p:sp>
      <p:pic>
        <p:nvPicPr>
          <p:cNvPr id="2048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713" y="4419600"/>
            <a:ext cx="4346575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5791200" cy="685800"/>
          </a:xfrm>
        </p:spPr>
        <p:txBody>
          <a:bodyPr/>
          <a:lstStyle/>
          <a:p>
            <a:r>
              <a:rPr lang="en-US" altLang="en-US" dirty="0"/>
              <a:t>OUTLINE OF THE VISION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6934200" cy="48768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dirty="0"/>
              <a:t>2 Horned Ram: Media-Persia (v.2-4)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dirty="0"/>
              <a:t>1 Horned Goat:  Greece (v.5-8)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dirty="0"/>
              <a:t>The Boastful Little Horn: Antiochus Epiphanes (v.9-14)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4E471E-3719-414F-94DB-C899D96FEC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176622"/>
            <a:ext cx="1435360" cy="1371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6B2B07-6765-40BB-B8BC-5D32D63FFA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1219200"/>
            <a:ext cx="1402292" cy="13714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F087C6-3915-436D-9926-7E77AFE65D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2697814"/>
            <a:ext cx="140229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015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5791200" cy="685800"/>
          </a:xfrm>
        </p:spPr>
        <p:txBody>
          <a:bodyPr/>
          <a:lstStyle/>
          <a:p>
            <a:r>
              <a:rPr lang="en-US" altLang="en-US" dirty="0"/>
              <a:t>OUTLINE OF THE VISION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599" y="1143000"/>
            <a:ext cx="7202371" cy="48768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b="1" u="sng" dirty="0">
                <a:solidFill>
                  <a:srgbClr val="FFFFCC"/>
                </a:solidFill>
              </a:rPr>
              <a:t>2 Horned Ram: Media-Persia (v.2-4)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dirty="0"/>
              <a:t>1 Horned Goat:  Greece (v.5-8)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dirty="0"/>
              <a:t>The Boastful Little Horn: Antiochus Epiphanes (v.9-14)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4E471E-3719-414F-94DB-C899D96FEC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176622"/>
            <a:ext cx="1435360" cy="1371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6B2B07-6765-40BB-B8BC-5D32D63FFA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1219200"/>
            <a:ext cx="1402292" cy="13714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F087C6-3915-436D-9926-7E77AFE65D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2697814"/>
            <a:ext cx="140229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2445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5791200" cy="685800"/>
          </a:xfrm>
        </p:spPr>
        <p:txBody>
          <a:bodyPr/>
          <a:lstStyle/>
          <a:p>
            <a:r>
              <a:rPr lang="en-US" altLang="en-US" dirty="0"/>
              <a:t>OUTLINE OF THE VISION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599" y="1143000"/>
            <a:ext cx="7202371" cy="48768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dirty="0"/>
              <a:t>2 Horned Ram: Media-Persia (v.2-4)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b="1" u="sng" dirty="0">
                <a:solidFill>
                  <a:srgbClr val="FFFFCC"/>
                </a:solidFill>
              </a:rPr>
              <a:t>1 Horned Goat:  Greece (v.5-8)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dirty="0"/>
              <a:t>The Boastful Little Horn: Antiochus Epiphanes (v.9-14)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4E471E-3719-414F-94DB-C899D96FEC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176622"/>
            <a:ext cx="1435360" cy="1371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6B2B07-6765-40BB-B8BC-5D32D63FFA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1219200"/>
            <a:ext cx="1402292" cy="13714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F087C6-3915-436D-9926-7E77AFE65D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2697814"/>
            <a:ext cx="140229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9782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241D30-19D2-4AD8-93DB-6AA117D90B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175" y="658128"/>
            <a:ext cx="8693649" cy="55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7451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>
            <a:extLst>
              <a:ext uri="{FF2B5EF4-FFF2-40B4-BE49-F238E27FC236}">
                <a16:creationId xmlns:a16="http://schemas.microsoft.com/office/drawing/2014/main" id="{1165AFEB-64C0-4C9B-81E4-C236493C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9988" y="1600200"/>
            <a:ext cx="7772400" cy="4460875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400" dirty="0"/>
              <a:t>(v. 8)</a:t>
            </a:r>
          </a:p>
          <a:p>
            <a:pPr marL="914400" lvl="1" indent="-457200">
              <a:spcAft>
                <a:spcPts val="2400"/>
              </a:spcAft>
            </a:pPr>
            <a:r>
              <a:rPr lang="en-US" altLang="en-US" sz="3400" dirty="0"/>
              <a:t>The goat’s changing horns</a:t>
            </a:r>
          </a:p>
          <a:p>
            <a:pPr marL="1371600" lvl="2" indent="-457200">
              <a:buSzPct val="100000"/>
              <a:buFont typeface="Calibri" panose="020F0502020204030204" pitchFamily="34" charset="0"/>
              <a:buChar char="̶"/>
            </a:pPr>
            <a:r>
              <a:rPr lang="en-US" altLang="en-US" dirty="0"/>
              <a:t>He magnifies himself (v.8a)</a:t>
            </a:r>
          </a:p>
          <a:p>
            <a:pPr marL="1371600" lvl="2" indent="-457200">
              <a:buSzPct val="100000"/>
              <a:buFont typeface="Calibri" panose="020F0502020204030204" pitchFamily="34" charset="0"/>
              <a:buChar char="̶"/>
            </a:pPr>
            <a:r>
              <a:rPr lang="en-US" altLang="en-US" dirty="0"/>
              <a:t>Alexander’s death (v.8b)</a:t>
            </a:r>
          </a:p>
          <a:p>
            <a:pPr marL="1371600" lvl="2" indent="-457200">
              <a:buSzPct val="100000"/>
              <a:buFont typeface="Calibri" panose="020F0502020204030204" pitchFamily="34" charset="0"/>
              <a:buChar char="̶"/>
            </a:pPr>
            <a:r>
              <a:rPr lang="en-US" altLang="en-US" dirty="0"/>
              <a:t>Alexander’s empire is divided among his four generals (v.8c)</a:t>
            </a:r>
          </a:p>
        </p:txBody>
      </p:sp>
      <p:pic>
        <p:nvPicPr>
          <p:cNvPr id="32772" name="Picture 4" descr="C:\My Documents\My Pictures\alexwinks.gif">
            <a:extLst>
              <a:ext uri="{FF2B5EF4-FFF2-40B4-BE49-F238E27FC236}">
                <a16:creationId xmlns:a16="http://schemas.microsoft.com/office/drawing/2014/main" id="{A32E00CA-2CB6-41DB-A262-D17D6884BC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983639"/>
            <a:ext cx="1360488" cy="14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7D1556B9-1ACA-4921-9E09-F00DEDB812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553200" cy="1295400"/>
          </a:xfrm>
        </p:spPr>
        <p:txBody>
          <a:bodyPr/>
          <a:lstStyle/>
          <a:p>
            <a:pPr algn="ctr"/>
            <a:r>
              <a:rPr lang="en-US" altLang="en-US" dirty="0"/>
              <a:t>THE 1 HORNED GOAT V. 5-8 </a:t>
            </a:r>
            <a:r>
              <a:rPr lang="en-US" altLang="en-US" sz="3200" dirty="0"/>
              <a:t>(cont’d)</a:t>
            </a:r>
            <a:endParaRPr lang="en-US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D7DBA0-4BF1-44B2-A431-DDAD70A5EC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1714500"/>
            <a:ext cx="140229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2465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DBFBCF3-702D-4C55-9AD0-14CCC156C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7993" y="228600"/>
            <a:ext cx="4448014" cy="1143000"/>
          </a:xfrm>
        </p:spPr>
        <p:txBody>
          <a:bodyPr/>
          <a:lstStyle/>
          <a:p>
            <a:pPr algn="ctr"/>
            <a:r>
              <a:rPr lang="en-US" altLang="en-US" dirty="0"/>
              <a:t>Four Generals</a:t>
            </a:r>
            <a:br>
              <a:rPr lang="en-US" altLang="en-US" dirty="0"/>
            </a:br>
            <a:r>
              <a:rPr lang="en-US" altLang="en-US" sz="4000" dirty="0"/>
              <a:t>Daniel 7:6; 8:8, 22</a:t>
            </a:r>
            <a:endParaRPr lang="en-US" alt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0C70B0-D5A7-4769-B189-7570899E4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613156"/>
              </p:ext>
            </p:extLst>
          </p:nvPr>
        </p:nvGraphicFramePr>
        <p:xfrm>
          <a:off x="1028700" y="2240280"/>
          <a:ext cx="7086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3340154120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1867013496"/>
                    </a:ext>
                  </a:extLst>
                </a:gridCol>
              </a:tblGrid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dirty="0" err="1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Cassander</a:t>
                      </a:r>
                      <a:endParaRPr lang="en-US" altLang="en-US" sz="36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Macedonia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Ptolemy</a:t>
                      </a:r>
                    </a:p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Egypt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91898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Lysimachus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Thrace &amp;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Asia Minor</a:t>
                      </a:r>
                      <a:endParaRPr lang="en-US" sz="36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b="1" kern="1200" dirty="0" err="1">
                          <a:solidFill>
                            <a:srgbClr val="FFFF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Seleucus</a:t>
                      </a:r>
                      <a:endParaRPr lang="en-US" altLang="en-US" sz="3600" b="1" kern="1200" dirty="0">
                        <a:solidFill>
                          <a:srgbClr val="FFFFCC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Syria 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(including Israel)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192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01726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A0D9F-3219-4AF9-ACF1-1BC49CE36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14" y="228600"/>
            <a:ext cx="7793972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337763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5791200" cy="685800"/>
          </a:xfrm>
        </p:spPr>
        <p:txBody>
          <a:bodyPr/>
          <a:lstStyle/>
          <a:p>
            <a:r>
              <a:rPr lang="en-US" altLang="en-US" dirty="0"/>
              <a:t>OUTLINE OF THE VISION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599" y="1143000"/>
            <a:ext cx="7202371" cy="48768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dirty="0"/>
              <a:t>2 Horned Ram: Media-Persia (v.2-4)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dirty="0"/>
              <a:t>1 Horned Goat:  Greece (v.5-8)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b="1" u="sng" dirty="0">
                <a:solidFill>
                  <a:srgbClr val="FFFFCC"/>
                </a:solidFill>
              </a:rPr>
              <a:t>The Boastful Little Horn:</a:t>
            </a:r>
            <a:r>
              <a:rPr lang="en-US" altLang="en-US" sz="3400" dirty="0"/>
              <a:t> Antiochus Epiphanes (v.9-14)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4E471E-3719-414F-94DB-C899D96FEC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176622"/>
            <a:ext cx="1435360" cy="1371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6B2B07-6765-40BB-B8BC-5D32D63FFA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1219200"/>
            <a:ext cx="1402292" cy="13714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F087C6-3915-436D-9926-7E77AFE65D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2697814"/>
            <a:ext cx="140229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125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808229-4769-492A-A051-C5300733B4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09" y="252484"/>
            <a:ext cx="8285182" cy="576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2338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248E6DB5-8921-45C8-93AC-E65C0BF2DC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0575" y="1143000"/>
            <a:ext cx="7562850" cy="5334000"/>
          </a:xfrm>
        </p:spPr>
        <p:txBody>
          <a:bodyPr/>
          <a:lstStyle/>
          <a:p>
            <a:pPr marL="457200" indent="-457200" algn="just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3400" dirty="0"/>
              <a:t>V. 10</a:t>
            </a:r>
          </a:p>
          <a:p>
            <a:pPr marL="914400" lvl="1" indent="-457200" algn="just">
              <a:spcAft>
                <a:spcPts val="1200"/>
              </a:spcAft>
            </a:pPr>
            <a:r>
              <a:rPr lang="en-US" altLang="en-US" sz="3400" dirty="0"/>
              <a:t>Antiochus’ persecution of Israel</a:t>
            </a:r>
          </a:p>
          <a:p>
            <a:pPr marL="914400" lvl="1" indent="-457200" algn="just">
              <a:spcAft>
                <a:spcPts val="1200"/>
              </a:spcAft>
            </a:pPr>
            <a:r>
              <a:rPr lang="en-US" altLang="en-US" sz="3400" dirty="0"/>
              <a:t>Goal is Hellenization</a:t>
            </a:r>
          </a:p>
          <a:p>
            <a:pPr marL="914400" lvl="1" indent="-457200" algn="just">
              <a:spcAft>
                <a:spcPts val="1200"/>
              </a:spcAft>
            </a:pPr>
            <a:r>
              <a:rPr lang="en-US" altLang="en-US" sz="3400" dirty="0"/>
              <a:t>He viewed the Jews as an obstacle to his goal</a:t>
            </a:r>
          </a:p>
          <a:p>
            <a:pPr marL="914400" lvl="1" indent="-457200" algn="just">
              <a:spcAft>
                <a:spcPts val="1200"/>
              </a:spcAft>
            </a:pPr>
            <a:r>
              <a:rPr lang="en-US" altLang="en-US" sz="3400" dirty="0"/>
              <a:t>He outlawed the Hebrew scriptures and executed families who observed the Sabbath and circumcision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8F8734-2C78-4A5B-B144-829CDBD1E7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142998"/>
            <a:ext cx="1432560" cy="137160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2D3685E7-A725-427C-B141-5CC829D008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228600"/>
            <a:ext cx="8458200" cy="762000"/>
          </a:xfrm>
        </p:spPr>
        <p:txBody>
          <a:bodyPr/>
          <a:lstStyle/>
          <a:p>
            <a:pPr algn="ctr"/>
            <a:r>
              <a:rPr lang="en-US" altLang="en-US" dirty="0"/>
              <a:t>THE BOASTFUL LITTLE HORN V. 9-14</a:t>
            </a:r>
          </a:p>
        </p:txBody>
      </p:sp>
    </p:spTree>
    <p:extLst>
      <p:ext uri="{BB962C8B-B14F-4D97-AF65-F5344CB8AC3E}">
        <p14:creationId xmlns:p14="http://schemas.microsoft.com/office/powerpoint/2010/main" val="380286669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7366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Synthetic Outline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8" y="1143000"/>
            <a:ext cx="8850312" cy="3581400"/>
          </a:xfrm>
        </p:spPr>
        <p:txBody>
          <a:bodyPr/>
          <a:lstStyle/>
          <a:p>
            <a:pPr marL="339725" indent="-339725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400" b="1" dirty="0">
                <a:solidFill>
                  <a:srgbClr val="FFFFCC"/>
                </a:solidFill>
              </a:rPr>
              <a:t>Historical (1-7):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itchFamily="2" charset="2"/>
              <a:buNone/>
              <a:defRPr/>
            </a:pPr>
            <a:r>
              <a:rPr lang="en-US" sz="3400" dirty="0"/>
              <a:t>Daniel interprets, 3</a:t>
            </a:r>
            <a:r>
              <a:rPr lang="en-US" sz="3400" baseline="30000" dirty="0"/>
              <a:t>rd</a:t>
            </a:r>
            <a:r>
              <a:rPr lang="en-US" sz="3400" dirty="0"/>
              <a:t> person, gentile nations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b="1" u="sng" dirty="0">
                <a:solidFill>
                  <a:srgbClr val="FFFFCC"/>
                </a:solidFill>
                <a:ea typeface="+mn-ea"/>
                <a:cs typeface="+mn-cs"/>
              </a:rPr>
              <a:t>Intro “Hebrew” (1)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Aramaic </a:t>
            </a:r>
            <a:r>
              <a:rPr lang="en-US" sz="3400" i="1" dirty="0"/>
              <a:t>chiasm</a:t>
            </a:r>
            <a:r>
              <a:rPr lang="en-US" sz="3400" dirty="0"/>
              <a:t> (2-7)</a:t>
            </a:r>
          </a:p>
        </p:txBody>
      </p:sp>
      <p:pic>
        <p:nvPicPr>
          <p:cNvPr id="23555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3" y="5381625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B06B456-8389-4838-9EB5-41C764A658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228600"/>
            <a:ext cx="8458200" cy="762000"/>
          </a:xfrm>
        </p:spPr>
        <p:txBody>
          <a:bodyPr/>
          <a:lstStyle/>
          <a:p>
            <a:pPr algn="ctr"/>
            <a:r>
              <a:rPr lang="en-US" altLang="en-US" dirty="0"/>
              <a:t>THE BOASTFUL LITTLE HORN V. 9-14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302E26D-A23F-4B25-9199-9F41C875F4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4900" y="1143000"/>
            <a:ext cx="6934200" cy="5181599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3400" dirty="0"/>
              <a:t>V. 11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Made himself equal with God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Stopped Jewish sacrifices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Desecrated the temple (167 BC)</a:t>
            </a:r>
          </a:p>
          <a:p>
            <a:pPr marL="1371600" lvl="2" indent="-457200">
              <a:buSzPct val="100000"/>
              <a:buFont typeface="Calibri" panose="020F0502020204030204" pitchFamily="34" charset="0"/>
              <a:buChar char="̶"/>
            </a:pPr>
            <a:r>
              <a:rPr lang="en-US" altLang="en-US" dirty="0"/>
              <a:t>Set up an image of Zeus</a:t>
            </a:r>
          </a:p>
          <a:p>
            <a:pPr marL="1371600" lvl="2" indent="-457200">
              <a:buSzPct val="100000"/>
              <a:buFont typeface="Calibri" panose="020F0502020204030204" pitchFamily="34" charset="0"/>
              <a:buChar char="̶"/>
            </a:pPr>
            <a:r>
              <a:rPr lang="en-US" altLang="en-US" dirty="0"/>
              <a:t>Sacrificed a pig on the altar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30EFD8-E467-4BB0-B456-DE94B8E179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142998"/>
            <a:ext cx="143256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187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id="{C7FE4A61-7A61-47AF-A1E5-DECA1C3FE6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19300" y="1143000"/>
            <a:ext cx="5105400" cy="51054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3400" dirty="0"/>
              <a:t>V. 12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Persecuted Israel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Stopped the sacrifices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Disregarded the truth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Prospered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3D765-0E65-42FB-B830-258AE316B3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142998"/>
            <a:ext cx="1432560" cy="13716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753C761-57B9-42E6-AF30-9F9D8E6BD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228600"/>
            <a:ext cx="8458200" cy="762000"/>
          </a:xfrm>
        </p:spPr>
        <p:txBody>
          <a:bodyPr/>
          <a:lstStyle/>
          <a:p>
            <a:pPr algn="ctr"/>
            <a:r>
              <a:rPr lang="en-US" altLang="en-US" dirty="0"/>
              <a:t>THE BOASTFUL LITTLE HORN V. 9-14</a:t>
            </a:r>
          </a:p>
        </p:txBody>
      </p:sp>
    </p:spTree>
    <p:extLst>
      <p:ext uri="{BB962C8B-B14F-4D97-AF65-F5344CB8AC3E}">
        <p14:creationId xmlns:p14="http://schemas.microsoft.com/office/powerpoint/2010/main" val="402340333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>
            <a:extLst>
              <a:ext uri="{FF2B5EF4-FFF2-40B4-BE49-F238E27FC236}">
                <a16:creationId xmlns:a16="http://schemas.microsoft.com/office/drawing/2014/main" id="{FDF598F5-9514-43D0-BCA8-8FBE2326D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1500" y="1142998"/>
            <a:ext cx="8001000" cy="3352802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3400" dirty="0"/>
              <a:t>V. 13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How long will temple desecration last?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3400" dirty="0"/>
              <a:t>V. 14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2300 evenings and mornings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579019-FC92-4280-9DAE-1E284C9B3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00" y="4343400"/>
            <a:ext cx="2387600" cy="2286000"/>
          </a:xfrm>
          <a:prstGeom prst="rect">
            <a:avLst/>
          </a:prstGeom>
          <a:noFill/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DB109823-423F-4D5D-8DC9-D6E009B820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228600"/>
            <a:ext cx="8458200" cy="762000"/>
          </a:xfrm>
        </p:spPr>
        <p:txBody>
          <a:bodyPr/>
          <a:lstStyle/>
          <a:p>
            <a:pPr algn="ctr"/>
            <a:r>
              <a:rPr lang="en-US" altLang="en-US" dirty="0"/>
              <a:t>THE BOASTFUL LITTLE HORN V. 9-14</a:t>
            </a:r>
          </a:p>
        </p:txBody>
      </p:sp>
    </p:spTree>
    <p:extLst>
      <p:ext uri="{BB962C8B-B14F-4D97-AF65-F5344CB8AC3E}">
        <p14:creationId xmlns:p14="http://schemas.microsoft.com/office/powerpoint/2010/main" val="58371178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128775CA-9287-4945-865A-005203E7F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143000"/>
            <a:ext cx="6705600" cy="36576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400" dirty="0"/>
              <a:t>171 BC – Dec. 25</a:t>
            </a:r>
            <a:r>
              <a:rPr lang="en-US" altLang="en-US" sz="3400" baseline="30000" dirty="0"/>
              <a:t>th</a:t>
            </a:r>
            <a:r>
              <a:rPr lang="en-US" altLang="en-US" sz="3400" dirty="0"/>
              <a:t> 165 BC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400" dirty="0"/>
              <a:t>= 2300 mornings and evenings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400" dirty="0"/>
              <a:t>Daniel predicted these events   roughly 400 years in advance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400" dirty="0"/>
              <a:t>Argument over the date of Daniel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59418E7-7071-49CD-84B0-74B50B89B4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228600"/>
            <a:ext cx="8458200" cy="762000"/>
          </a:xfrm>
        </p:spPr>
        <p:txBody>
          <a:bodyPr/>
          <a:lstStyle/>
          <a:p>
            <a:pPr algn="ctr"/>
            <a:r>
              <a:rPr lang="en-US" altLang="en-US" dirty="0"/>
              <a:t>THE BOASTFUL LITTLE HORN V. 9-14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6BCA70-BC4F-4BDD-B654-314D08A291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960" y="4800600"/>
            <a:ext cx="191008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3834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FFF24581-4362-49C3-B2F5-A50C2748C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4200" y="228600"/>
            <a:ext cx="2895600" cy="685800"/>
          </a:xfrm>
        </p:spPr>
        <p:txBody>
          <a:bodyPr/>
          <a:lstStyle/>
          <a:p>
            <a:r>
              <a:rPr lang="en-US" altLang="en-US" dirty="0"/>
              <a:t>HANUKKAH  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CDED6C1-EA19-4A6A-9029-33786616D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864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900"/>
              </a:spcAft>
              <a:defRPr/>
            </a:pPr>
            <a:r>
              <a:rPr lang="en-US" altLang="en-US" sz="3400" dirty="0"/>
              <a:t>The Maccabean revolt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900"/>
              </a:spcAft>
              <a:defRPr/>
            </a:pPr>
            <a:r>
              <a:rPr lang="en-US" altLang="en-US" sz="3400" dirty="0"/>
              <a:t>December 25</a:t>
            </a:r>
            <a:r>
              <a:rPr lang="en-US" altLang="en-US" sz="3400" baseline="30000" dirty="0"/>
              <a:t>th</a:t>
            </a:r>
            <a:r>
              <a:rPr lang="en-US" altLang="en-US" sz="3400" dirty="0"/>
              <a:t> 165 BC : the temple is liberated and rededicated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900"/>
              </a:spcAft>
              <a:defRPr/>
            </a:pPr>
            <a:r>
              <a:rPr lang="en-US" altLang="en-US" sz="3400" dirty="0"/>
              <a:t>1 &amp; 2 Maccabees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900"/>
              </a:spcAft>
              <a:defRPr/>
            </a:pPr>
            <a:r>
              <a:rPr lang="en-US" altLang="en-US" sz="3400" dirty="0"/>
              <a:t>The miracle of the lamp oil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900"/>
              </a:spcAft>
              <a:defRPr/>
            </a:pPr>
            <a:r>
              <a:rPr lang="en-US" altLang="en-US" sz="3400" dirty="0"/>
              <a:t>Hanukkah “Feast of Dedication” (festival of lights).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900"/>
              </a:spcAft>
              <a:defRPr/>
            </a:pPr>
            <a:r>
              <a:rPr lang="en-US" altLang="en-US" sz="3400" dirty="0"/>
              <a:t>Christmas / Jewish Holiday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900"/>
              </a:spcAft>
              <a:defRPr/>
            </a:pPr>
            <a:r>
              <a:rPr lang="en-US" altLang="en-US" sz="3400" dirty="0"/>
              <a:t>John 10:22-24</a:t>
            </a:r>
          </a:p>
        </p:txBody>
      </p:sp>
      <p:pic>
        <p:nvPicPr>
          <p:cNvPr id="45061" name="Picture 5" descr="C:\WINDOWS\Application Data\Microsoft\Media Catalog\Downloaded Clips\cl72\j0285300.gif">
            <a:extLst>
              <a:ext uri="{FF2B5EF4-FFF2-40B4-BE49-F238E27FC236}">
                <a16:creationId xmlns:a16="http://schemas.microsoft.com/office/drawing/2014/main" id="{3FE7990D-5A79-445E-83A7-A3260AF3C2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7043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3E8835-C4F2-41F7-AE9A-5F9FD6771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47" y="228600"/>
            <a:ext cx="865990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668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550" y="228600"/>
            <a:ext cx="4406900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8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143000"/>
            <a:ext cx="66294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Historical Setting (1)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Vision (2-14)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b="1" u="sng" dirty="0">
                <a:solidFill>
                  <a:srgbClr val="FFFFCC"/>
                </a:solidFill>
              </a:rPr>
              <a:t>The Vision’s Interpretation (15-26)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Personal Impact on Daniel (27)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2" y="50292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931056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 dirty="0"/>
              <a:t>INTERPRETATION OF THE VISION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77200" cy="28194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Daniel seeks an interpretation (v.15-19)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Interpretation of the vision (v.20-25)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Time frame of the vision (v.26)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F570A1-AC16-4D50-BBF2-DF28CC9194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4114800"/>
            <a:ext cx="2337475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31A1A5-2B7C-4FD1-BC6B-D9B19F6C4E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4114800"/>
            <a:ext cx="23371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8730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 dirty="0"/>
              <a:t>INTERPRETATION OF THE VISION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28194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b="1" u="sng" dirty="0">
                <a:solidFill>
                  <a:srgbClr val="FFFFCC"/>
                </a:solidFill>
              </a:rPr>
              <a:t>Daniel seeks an interpretation (v.15-19)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Interpretation of the vision (v.20-25)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Time frame of the vision (v.26)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F570A1-AC16-4D50-BBF2-DF28CC9194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4114800"/>
            <a:ext cx="2337475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31A1A5-2B7C-4FD1-BC6B-D9B19F6C4E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4114800"/>
            <a:ext cx="23371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8278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 dirty="0"/>
              <a:t>INTERPRETATION OF THE VISION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28194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Daniel seeks an interpretation (v.15-19)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b="1" u="sng" dirty="0">
                <a:solidFill>
                  <a:srgbClr val="FFFFCC"/>
                </a:solidFill>
              </a:rPr>
              <a:t>Interpretation of the vision (v.20-25)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Time frame of the vision (v.26)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F570A1-AC16-4D50-BBF2-DF28CC9194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4114800"/>
            <a:ext cx="2337475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31A1A5-2B7C-4FD1-BC6B-D9B19F6C4E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4114800"/>
            <a:ext cx="23371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1040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7366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Synthetic Outline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8" y="1143000"/>
            <a:ext cx="8850312" cy="3581400"/>
          </a:xfrm>
        </p:spPr>
        <p:txBody>
          <a:bodyPr/>
          <a:lstStyle/>
          <a:p>
            <a:pPr marL="339725" indent="-339725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400" b="1" dirty="0">
                <a:solidFill>
                  <a:srgbClr val="FFFFCC"/>
                </a:solidFill>
              </a:rPr>
              <a:t>Historical (1-7):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itchFamily="2" charset="2"/>
              <a:buNone/>
              <a:defRPr/>
            </a:pPr>
            <a:r>
              <a:rPr lang="en-US" sz="3400" dirty="0"/>
              <a:t>Daniel interprets, 3</a:t>
            </a:r>
            <a:r>
              <a:rPr lang="en-US" sz="3400" baseline="30000" dirty="0"/>
              <a:t>rd</a:t>
            </a:r>
            <a:r>
              <a:rPr lang="en-US" sz="3400" dirty="0"/>
              <a:t> person, gentile nations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Intro “Hebrew” (1)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b="1" u="sng" dirty="0">
                <a:solidFill>
                  <a:srgbClr val="FFFFCC"/>
                </a:solidFill>
                <a:ea typeface="+mn-ea"/>
                <a:cs typeface="+mn-cs"/>
              </a:rPr>
              <a:t>Aramaic </a:t>
            </a:r>
            <a:r>
              <a:rPr lang="en-US" sz="3400" b="1" i="1" u="sng" dirty="0">
                <a:solidFill>
                  <a:srgbClr val="FFFFCC"/>
                </a:solidFill>
                <a:ea typeface="+mn-ea"/>
                <a:cs typeface="+mn-cs"/>
              </a:rPr>
              <a:t>chiasm</a:t>
            </a:r>
            <a:r>
              <a:rPr lang="en-US" sz="3400" b="1" u="sng" dirty="0">
                <a:solidFill>
                  <a:srgbClr val="FFFFCC"/>
                </a:solidFill>
                <a:ea typeface="+mn-ea"/>
                <a:cs typeface="+mn-cs"/>
              </a:rPr>
              <a:t> (2-7)</a:t>
            </a:r>
          </a:p>
        </p:txBody>
      </p:sp>
      <p:pic>
        <p:nvPicPr>
          <p:cNvPr id="24579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3" y="5381625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E4E87FF1-7130-46DB-9D1D-056D3CD1A2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096000" cy="762000"/>
          </a:xfrm>
        </p:spPr>
        <p:txBody>
          <a:bodyPr/>
          <a:lstStyle/>
          <a:p>
            <a:pPr algn="ctr"/>
            <a:r>
              <a:rPr lang="en-US" altLang="en-US" dirty="0"/>
              <a:t>INTERPRETATION V.15-25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FA05488-1700-4697-8138-3FB1D5A9F4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1143000"/>
            <a:ext cx="8610600" cy="49530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V. 21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Goat = Greece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Horn between eyes = Alexander the Great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V. 22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“Broken horn” = the demise of Alexander the Great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“Four Horns” = four generals 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The divided kingdom was not as strong as Alexander’s kingdom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V. 23-35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The Activities of Antiochus Epiphanes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Foreshadowing of the antichrist</a:t>
            </a:r>
          </a:p>
        </p:txBody>
      </p:sp>
    </p:spTree>
    <p:extLst>
      <p:ext uri="{BB962C8B-B14F-4D97-AF65-F5344CB8AC3E}">
        <p14:creationId xmlns:p14="http://schemas.microsoft.com/office/powerpoint/2010/main" val="19471019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E4E87FF1-7130-46DB-9D1D-056D3CD1A2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096000" cy="762000"/>
          </a:xfrm>
        </p:spPr>
        <p:txBody>
          <a:bodyPr/>
          <a:lstStyle/>
          <a:p>
            <a:pPr algn="ctr"/>
            <a:r>
              <a:rPr lang="en-US" altLang="en-US" dirty="0"/>
              <a:t>INTERPRETATION V.15-25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FA05488-1700-4697-8138-3FB1D5A9F4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1143000"/>
            <a:ext cx="8610600" cy="49530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b="1" u="sng" dirty="0">
                <a:solidFill>
                  <a:srgbClr val="FFFFCC"/>
                </a:solidFill>
              </a:rPr>
              <a:t>V. 21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Goat = Greece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Horn between eyes = </a:t>
            </a:r>
            <a:r>
              <a:rPr lang="en-US" altLang="en-US" sz="2800" b="1" dirty="0">
                <a:solidFill>
                  <a:srgbClr val="FFFFCC"/>
                </a:solidFill>
              </a:rPr>
              <a:t>Alexander the Great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V. 22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“Broken horn” = the demise of Alexander the Great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“Four Horns” = four generals 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The divided kingdom was not as strong as Alexander’s kingdom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V. 23-35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The Activities of Antiochus Epiphanes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Foreshadowing of the antichrist</a:t>
            </a:r>
          </a:p>
        </p:txBody>
      </p:sp>
    </p:spTree>
    <p:extLst>
      <p:ext uri="{BB962C8B-B14F-4D97-AF65-F5344CB8AC3E}">
        <p14:creationId xmlns:p14="http://schemas.microsoft.com/office/powerpoint/2010/main" val="9725510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E4E87FF1-7130-46DB-9D1D-056D3CD1A2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096000" cy="762000"/>
          </a:xfrm>
        </p:spPr>
        <p:txBody>
          <a:bodyPr/>
          <a:lstStyle/>
          <a:p>
            <a:pPr algn="ctr"/>
            <a:r>
              <a:rPr lang="en-US" altLang="en-US" dirty="0"/>
              <a:t>INTERPRETATION V.15-25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FA05488-1700-4697-8138-3FB1D5A9F4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1143000"/>
            <a:ext cx="8648700" cy="49530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V. 21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Goat = Greece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Horn between eyes = Alexander the Great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b="1" u="sng" dirty="0">
                <a:solidFill>
                  <a:srgbClr val="FFFFCC"/>
                </a:solidFill>
              </a:rPr>
              <a:t>V. 22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“Broken horn” = </a:t>
            </a:r>
            <a:r>
              <a:rPr lang="en-US" altLang="en-US" sz="2800" b="1" dirty="0">
                <a:solidFill>
                  <a:srgbClr val="FFFFCC"/>
                </a:solidFill>
              </a:rPr>
              <a:t>the demise of Alexander the Great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“Four Horns” = four generals 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The divided kingdom was not as strong as Alexander’s kingdom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V. 23-35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The Activities of Antiochus Epiphanes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Foreshadowing of the antichrist</a:t>
            </a:r>
          </a:p>
        </p:txBody>
      </p:sp>
    </p:spTree>
    <p:extLst>
      <p:ext uri="{BB962C8B-B14F-4D97-AF65-F5344CB8AC3E}">
        <p14:creationId xmlns:p14="http://schemas.microsoft.com/office/powerpoint/2010/main" val="4007809195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E4E87FF1-7130-46DB-9D1D-056D3CD1A2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096000" cy="762000"/>
          </a:xfrm>
        </p:spPr>
        <p:txBody>
          <a:bodyPr/>
          <a:lstStyle/>
          <a:p>
            <a:pPr algn="ctr"/>
            <a:r>
              <a:rPr lang="en-US" altLang="en-US" dirty="0"/>
              <a:t>INTERPRETATION V.15-25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FA05488-1700-4697-8138-3FB1D5A9F4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1143000"/>
            <a:ext cx="8610600" cy="49530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V. 21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Goat = Greece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Horn between eyes = Alexander the Great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V. 22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“Broken horn” = the demise of Alexander the Great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“Four Horns” = four generals 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The divided kingdom was not as strong as Alexander’s kingdom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b="1" u="sng" dirty="0">
                <a:solidFill>
                  <a:srgbClr val="FFFFCC"/>
                </a:solidFill>
              </a:rPr>
              <a:t>V. 23-35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The Activities of Antiochus Epiphanes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Foreshadowing of the antichrist</a:t>
            </a:r>
          </a:p>
        </p:txBody>
      </p:sp>
    </p:spTree>
    <p:extLst>
      <p:ext uri="{BB962C8B-B14F-4D97-AF65-F5344CB8AC3E}">
        <p14:creationId xmlns:p14="http://schemas.microsoft.com/office/powerpoint/2010/main" val="14079159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A693E4-6BA7-4E53-AFE6-A1E3100417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09" y="228600"/>
            <a:ext cx="8285182" cy="576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5522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BFA96-28D9-4A14-9076-8CC0CD0090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34" y="228600"/>
            <a:ext cx="8900931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250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E4951B2-436A-4BCC-AF62-921D757BC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659812"/>
              </p:ext>
            </p:extLst>
          </p:nvPr>
        </p:nvGraphicFramePr>
        <p:xfrm>
          <a:off x="228600" y="800100"/>
          <a:ext cx="8686800" cy="5257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69992151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168839246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718322135"/>
                    </a:ext>
                  </a:extLst>
                </a:gridCol>
              </a:tblGrid>
              <a:tr h="165790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Antichrist’s Satanic Miracles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 Thessalonians 2:9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183700"/>
                  </a:ext>
                </a:extLst>
              </a:tr>
              <a:tr h="899974"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Miracle</a:t>
                      </a: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Greek Word</a:t>
                      </a: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Christ’s Ministry</a:t>
                      </a:r>
                    </a:p>
                  </a:txBody>
                  <a:tcPr marT="45710" marB="45710" anchor="ctr"/>
                </a:tc>
                <a:extLst>
                  <a:ext uri="{0D108BD9-81ED-4DB2-BD59-A6C34878D82A}">
                    <a16:rowId xmlns:a16="http://schemas.microsoft.com/office/drawing/2014/main" val="3454857026"/>
                  </a:ext>
                </a:extLst>
              </a:tr>
              <a:tr h="8999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Powers</a:t>
                      </a: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Dynamis</a:t>
                      </a: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Matt. 11:20</a:t>
                      </a:r>
                    </a:p>
                  </a:txBody>
                  <a:tcPr marT="45710" marB="45710" anchor="ctr"/>
                </a:tc>
                <a:extLst>
                  <a:ext uri="{0D108BD9-81ED-4DB2-BD59-A6C34878D82A}">
                    <a16:rowId xmlns:a16="http://schemas.microsoft.com/office/drawing/2014/main" val="4231803932"/>
                  </a:ext>
                </a:extLst>
              </a:tr>
              <a:tr h="8999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Signs</a:t>
                      </a: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Semēion</a:t>
                      </a: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John 20:30</a:t>
                      </a:r>
                    </a:p>
                  </a:txBody>
                  <a:tcPr marT="45710" marB="45710" anchor="ctr"/>
                </a:tc>
                <a:extLst>
                  <a:ext uri="{0D108BD9-81ED-4DB2-BD59-A6C34878D82A}">
                    <a16:rowId xmlns:a16="http://schemas.microsoft.com/office/drawing/2014/main" val="3244737724"/>
                  </a:ext>
                </a:extLst>
              </a:tr>
              <a:tr h="8999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Wonders</a:t>
                      </a: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Teras</a:t>
                      </a: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Acts 2:22</a:t>
                      </a:r>
                    </a:p>
                  </a:txBody>
                  <a:tcPr marT="45710" marB="45710" anchor="ctr"/>
                </a:tc>
                <a:extLst>
                  <a:ext uri="{0D108BD9-81ED-4DB2-BD59-A6C34878D82A}">
                    <a16:rowId xmlns:a16="http://schemas.microsoft.com/office/drawing/2014/main" val="2850140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5661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B4D5A282-6510-471C-8B6E-68B3A2FE5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096000" cy="609600"/>
          </a:xfrm>
        </p:spPr>
        <p:txBody>
          <a:bodyPr/>
          <a:lstStyle/>
          <a:p>
            <a:pPr algn="ctr" eaLnBrk="1" hangingPunct="1"/>
            <a:r>
              <a:rPr lang="en-US" altLang="en-US" sz="4000" b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Satanic/Demonic Miracles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D8CAE2F-9FC6-4A5B-99DD-2CDE297F54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6553200" cy="4876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defRPr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Exod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7–8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Deut 13:1-3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Matt 7:21-23; 24:24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Acts 8:9; 16:16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Gal 1:6-9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2 Thess 2:9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Rev 13:3, 13; 16:13-14</a:t>
            </a:r>
          </a:p>
        </p:txBody>
      </p:sp>
      <p:pic>
        <p:nvPicPr>
          <p:cNvPr id="49156" name="Picture 2" descr="https://encrypted-tbn1.gstatic.com/images?q=tbn:ANd9GcRbH6CcdtkvazY_CE4zvh3VHnzwl_r04kOoU19BBsh0KxzzxApH">
            <a:extLst>
              <a:ext uri="{FF2B5EF4-FFF2-40B4-BE49-F238E27FC236}">
                <a16:creationId xmlns:a16="http://schemas.microsoft.com/office/drawing/2014/main" id="{D0029442-7E31-4081-AD17-387AE2E9D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7669" y="2068398"/>
            <a:ext cx="4113931" cy="272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266544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 dirty="0"/>
              <a:t>INTERPRETATION OF THE VISION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28194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Daniel seeks an interpretation (v.15-19)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Interpretation of the vision (v.20-25)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b="1" u="sng" dirty="0">
                <a:solidFill>
                  <a:srgbClr val="FFFFCC"/>
                </a:solidFill>
              </a:rPr>
              <a:t>Time frame of the vision (v.26)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F570A1-AC16-4D50-BBF2-DF28CC9194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4114800"/>
            <a:ext cx="2337475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31A1A5-2B7C-4FD1-BC6B-D9B19F6C4E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4114800"/>
            <a:ext cx="23371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26479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90F452FB-5F7C-4E3F-AF50-E4AA411A3F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4419600" cy="762000"/>
          </a:xfrm>
        </p:spPr>
        <p:txBody>
          <a:bodyPr/>
          <a:lstStyle/>
          <a:p>
            <a:pPr algn="ctr"/>
            <a:r>
              <a:rPr lang="en-US" altLang="en-US" dirty="0"/>
              <a:t>TIME FRAME V.26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D297CD42-06B4-44D8-8A52-F008F93A96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382000" cy="53340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V. 26</a:t>
            </a:r>
          </a:p>
          <a:p>
            <a:pPr marL="914400" lvl="1" indent="-457200">
              <a:spcAft>
                <a:spcPts val="2400"/>
              </a:spcAft>
            </a:pPr>
            <a:r>
              <a:rPr lang="en-US" altLang="en-US" dirty="0"/>
              <a:t>True </a:t>
            </a:r>
          </a:p>
          <a:p>
            <a:pPr marL="914400" lvl="1" indent="-457200">
              <a:spcAft>
                <a:spcPts val="2400"/>
              </a:spcAft>
            </a:pPr>
            <a:r>
              <a:rPr lang="en-US" altLang="en-US" dirty="0"/>
              <a:t>Daniel is told to keep it a secret</a:t>
            </a:r>
          </a:p>
          <a:p>
            <a:pPr marL="914400" lvl="1" indent="-457200">
              <a:spcAft>
                <a:spcPts val="2400"/>
              </a:spcAft>
            </a:pPr>
            <a:r>
              <a:rPr lang="en-US" altLang="en-US" dirty="0"/>
              <a:t>The vision will not be fulfilled for 386 years</a:t>
            </a:r>
          </a:p>
          <a:p>
            <a:pPr marL="914400" lvl="1" indent="-457200">
              <a:spcAft>
                <a:spcPts val="2400"/>
              </a:spcAft>
            </a:pPr>
            <a:r>
              <a:rPr lang="en-US" altLang="en-US" dirty="0"/>
              <a:t>Daniel 12:4, 9</a:t>
            </a:r>
          </a:p>
        </p:txBody>
      </p:sp>
    </p:spTree>
    <p:extLst>
      <p:ext uri="{BB962C8B-B14F-4D97-AF65-F5344CB8AC3E}">
        <p14:creationId xmlns:p14="http://schemas.microsoft.com/office/powerpoint/2010/main" val="3950398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0"/>
            <a:ext cx="6629400" cy="5029200"/>
          </a:xfrm>
        </p:spPr>
        <p:txBody>
          <a:bodyPr/>
          <a:lstStyle/>
          <a:p>
            <a:pPr marL="457200" lvl="1" indent="-457200" eaLnBrk="1" hangingPunct="1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alphaUcPeriod" startAt="2"/>
            </a:pPr>
            <a:r>
              <a:rPr lang="en-US" sz="3600"/>
              <a:t>Chiasm “Aramaic” ( 2-7)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1. Gentile History (2)</a:t>
            </a:r>
          </a:p>
          <a:p>
            <a:pPr marL="457200" lvl="1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	2. Protection (3)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3. Revelation to a gentile king (4)</a:t>
            </a:r>
            <a:endParaRPr lang="en-US" b="1"/>
          </a:p>
          <a:p>
            <a:pPr marL="1371600" lvl="2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3. Revelation to a gentile king (5)</a:t>
            </a:r>
          </a:p>
          <a:p>
            <a:pPr marL="457200" lvl="1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	2. Protection (6)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1. Gentile history (7)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/>
          </a:p>
        </p:txBody>
      </p:sp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457200" y="2590800"/>
            <a:ext cx="1752600" cy="2971800"/>
            <a:chOff x="672" y="1152"/>
            <a:chExt cx="1104" cy="2400"/>
          </a:xfrm>
        </p:grpSpPr>
        <p:sp>
          <p:nvSpPr>
            <p:cNvPr id="25605" name="Line 3"/>
            <p:cNvSpPr>
              <a:spLocks noChangeShapeType="1"/>
            </p:cNvSpPr>
            <p:nvPr/>
          </p:nvSpPr>
          <p:spPr bwMode="auto">
            <a:xfrm>
              <a:off x="720" y="1152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6" name="Line 4"/>
            <p:cNvSpPr>
              <a:spLocks noChangeShapeType="1"/>
            </p:cNvSpPr>
            <p:nvPr/>
          </p:nvSpPr>
          <p:spPr bwMode="auto">
            <a:xfrm flipH="1">
              <a:off x="672" y="1200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560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5662613"/>
            <a:ext cx="28194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Synthetic Outline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163513"/>
            <a:ext cx="8791575" cy="6530975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228600" y="152400"/>
            <a:ext cx="87391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12:4, 9 (NASB)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en-US" altLang="en-US" sz="4000" baseline="30000" dirty="0"/>
              <a:t>4</a:t>
            </a:r>
            <a:r>
              <a:rPr lang="en-US" altLang="en-US" sz="4000" dirty="0"/>
              <a:t>“</a:t>
            </a:r>
            <a:r>
              <a:rPr lang="en-US" sz="4000" dirty="0"/>
              <a:t>But as for you, Daniel, conceal these words and seal up the book until the end of time; many will go back and forth, and </a:t>
            </a:r>
            <a:r>
              <a:rPr lang="en-US" sz="4000" b="1" u="sng" dirty="0">
                <a:solidFill>
                  <a:srgbClr val="FFFFCC"/>
                </a:solidFill>
              </a:rPr>
              <a:t>knowledge will increase</a:t>
            </a:r>
            <a:r>
              <a:rPr lang="en-US" sz="4000" dirty="0"/>
              <a:t>...</a:t>
            </a:r>
            <a:r>
              <a:rPr lang="en-US" sz="4000" baseline="30000" dirty="0"/>
              <a:t>9 </a:t>
            </a:r>
            <a:r>
              <a:rPr lang="en-US" sz="4000" dirty="0"/>
              <a:t>Go </a:t>
            </a:r>
            <a:r>
              <a:rPr lang="en-US" sz="4000" i="1" dirty="0"/>
              <a:t>your way</a:t>
            </a:r>
            <a:r>
              <a:rPr lang="en-US" sz="4000" dirty="0"/>
              <a:t>, Daniel, for </a:t>
            </a:r>
            <a:r>
              <a:rPr lang="en-US" sz="4000" i="1" dirty="0"/>
              <a:t>these</a:t>
            </a:r>
            <a:r>
              <a:rPr lang="en-US" sz="4000" dirty="0"/>
              <a:t> words are concealed and sealed up </a:t>
            </a:r>
            <a:r>
              <a:rPr lang="en-US" sz="4000" b="1" u="sng" dirty="0">
                <a:solidFill>
                  <a:srgbClr val="FFFFCC"/>
                </a:solidFill>
              </a:rPr>
              <a:t>until the end time</a:t>
            </a:r>
            <a:r>
              <a:rPr lang="en-US" sz="4000" dirty="0"/>
              <a:t>.</a:t>
            </a:r>
            <a:r>
              <a:rPr lang="en-US" altLang="en-US" sz="40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69536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24" y="127730"/>
            <a:ext cx="8864352" cy="660254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457201" y="163516"/>
            <a:ext cx="8229600" cy="47705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Amos 8:12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“People will stagger from sea to sea And from the north even to the east; They will go 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and </a:t>
            </a:r>
            <a:r>
              <a:rPr lang="en-US" sz="4000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fro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to seek the word of the </a:t>
            </a:r>
            <a:r>
              <a:rPr lang="en-US" sz="4000" b="1" u="sng" cap="small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But they will not find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674082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550" y="228600"/>
            <a:ext cx="4406900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8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143000"/>
            <a:ext cx="72771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Historical Setting (1)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Vision (2-14)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Vision’s Interpretation (15-26)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b="1" u="sng" dirty="0">
                <a:solidFill>
                  <a:srgbClr val="FFFFCC"/>
                </a:solidFill>
              </a:rPr>
              <a:t>The Personal Impact on Daniel (27)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2" y="50292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665529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532FE991-12D3-4908-A097-791215169D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algn="ctr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EFFECT ON DANIEL V. 27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0F98F6BD-B742-4272-A5A8-2FA2A0915C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08894" y="1143000"/>
            <a:ext cx="6526212" cy="4918075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3600"/>
              </a:spcAft>
            </a:pPr>
            <a:r>
              <a:rPr lang="en-US" altLang="en-US" dirty="0"/>
              <a:t>Daniel is exhausted</a:t>
            </a:r>
          </a:p>
          <a:p>
            <a:pPr marL="457200" indent="-457200">
              <a:spcBef>
                <a:spcPts val="0"/>
              </a:spcBef>
              <a:spcAft>
                <a:spcPts val="3600"/>
              </a:spcAft>
            </a:pPr>
            <a:r>
              <a:rPr lang="en-US" altLang="en-US" dirty="0"/>
              <a:t>Daniel is astounded</a:t>
            </a:r>
          </a:p>
          <a:p>
            <a:pPr marL="457200" indent="-457200">
              <a:spcBef>
                <a:spcPts val="0"/>
              </a:spcBef>
              <a:spcAft>
                <a:spcPts val="3600"/>
              </a:spcAft>
            </a:pPr>
            <a:r>
              <a:rPr lang="en-US" altLang="en-US" dirty="0"/>
              <a:t>Daniel wants more understanding</a:t>
            </a:r>
          </a:p>
          <a:p>
            <a:pPr marL="914400" lvl="1" indent="-457200">
              <a:spcAft>
                <a:spcPts val="3600"/>
              </a:spcAft>
            </a:pPr>
            <a:r>
              <a:rPr lang="en-US" altLang="en-US" dirty="0"/>
              <a:t>Daniel 12:8-9</a:t>
            </a:r>
          </a:p>
        </p:txBody>
      </p:sp>
    </p:spTree>
    <p:extLst>
      <p:ext uri="{BB962C8B-B14F-4D97-AF65-F5344CB8AC3E}">
        <p14:creationId xmlns:p14="http://schemas.microsoft.com/office/powerpoint/2010/main" val="3142594395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/>
              <a:t>Conclusion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550" y="228600"/>
            <a:ext cx="4406900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8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143000"/>
            <a:ext cx="66294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Historical Setting (1)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Vision (2-14)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Vision’s Interpretation (15-26)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Personal Impact on Daniel (27)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2" y="50292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055997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763000" cy="4953000"/>
          </a:xfrm>
        </p:spPr>
        <p:txBody>
          <a:bodyPr/>
          <a:lstStyle/>
          <a:p>
            <a:pPr marL="339725" indent="-339725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400" b="1" dirty="0">
                <a:solidFill>
                  <a:srgbClr val="FFFFCC"/>
                </a:solidFill>
              </a:rPr>
              <a:t>Prophetic (8-12):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itchFamily="2" charset="2"/>
              <a:buNone/>
              <a:defRPr/>
            </a:pPr>
            <a:r>
              <a:rPr lang="en-US" sz="3400" dirty="0"/>
              <a:t>Angel interprets, 1st person, Jewish nation, Hebrew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Ram &amp; Goat (8)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70 weeks (9)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Final vision (10-12)</a:t>
            </a:r>
          </a:p>
        </p:txBody>
      </p:sp>
      <p:pic>
        <p:nvPicPr>
          <p:cNvPr id="22530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8925" y="5381625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7620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Synthetic Outline</a:t>
            </a:r>
          </a:p>
        </p:txBody>
      </p:sp>
    </p:spTree>
    <p:extLst>
      <p:ext uri="{BB962C8B-B14F-4D97-AF65-F5344CB8AC3E}">
        <p14:creationId xmlns:p14="http://schemas.microsoft.com/office/powerpoint/2010/main" val="236315185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763000" cy="4953000"/>
          </a:xfrm>
        </p:spPr>
        <p:txBody>
          <a:bodyPr/>
          <a:lstStyle/>
          <a:p>
            <a:pPr marL="339725" indent="-339725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400" b="1" dirty="0">
                <a:solidFill>
                  <a:srgbClr val="FFFFCC"/>
                </a:solidFill>
              </a:rPr>
              <a:t>Prophetic (8-12):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itchFamily="2" charset="2"/>
              <a:buNone/>
              <a:defRPr/>
            </a:pPr>
            <a:r>
              <a:rPr lang="en-US" sz="3400" dirty="0"/>
              <a:t>Angel interprets, 1st person, Jewish nation, Hebrew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b="1" u="sng" dirty="0">
                <a:solidFill>
                  <a:srgbClr val="FFFFCC"/>
                </a:solidFill>
                <a:ea typeface="+mn-ea"/>
                <a:cs typeface="+mn-cs"/>
              </a:rPr>
              <a:t>Ram &amp; Goat (8)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70 weeks (9)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Final vision (10-12)</a:t>
            </a:r>
          </a:p>
        </p:txBody>
      </p:sp>
      <p:pic>
        <p:nvPicPr>
          <p:cNvPr id="22530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8925" y="5381625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7620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Synthetic Outline</a:t>
            </a:r>
          </a:p>
        </p:txBody>
      </p:sp>
    </p:spTree>
    <p:extLst>
      <p:ext uri="{BB962C8B-B14F-4D97-AF65-F5344CB8AC3E}">
        <p14:creationId xmlns:p14="http://schemas.microsoft.com/office/powerpoint/2010/main" val="182247993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550" y="228600"/>
            <a:ext cx="4406900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8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143000"/>
            <a:ext cx="66294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Historical Setting (1)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Vision (2-14)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Vision’s Interpretation (15-26)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Personal Impact on Daniel (27)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2" y="50292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550" y="228600"/>
            <a:ext cx="4406900" cy="6858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8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143000"/>
            <a:ext cx="66294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b="1" u="sng" dirty="0">
                <a:solidFill>
                  <a:srgbClr val="FFFFCC"/>
                </a:solidFill>
              </a:rPr>
              <a:t>The Historical Setting (1)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Vision (2-14)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Vision’s Interpretation (15-26)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Personal Impact on Daniel (27)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2" y="50292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466849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16853</TotalTime>
  <Words>1627</Words>
  <Application>Microsoft Office PowerPoint</Application>
  <PresentationFormat>On-screen Show (4:3)</PresentationFormat>
  <Paragraphs>313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Times New Roman</vt:lpstr>
      <vt:lpstr>Wingdings</vt:lpstr>
      <vt:lpstr>Azure</vt:lpstr>
      <vt:lpstr>THE BOOK OF DANIEL</vt:lpstr>
      <vt:lpstr>Message</vt:lpstr>
      <vt:lpstr>Synthetic Outline</vt:lpstr>
      <vt:lpstr>Synthetic Outline</vt:lpstr>
      <vt:lpstr>Synthetic Outline</vt:lpstr>
      <vt:lpstr>Synthetic Outline</vt:lpstr>
      <vt:lpstr>Synthetic Outline</vt:lpstr>
      <vt:lpstr>Chapter 8 Outline</vt:lpstr>
      <vt:lpstr>Chapter 8 Outline</vt:lpstr>
      <vt:lpstr>PowerPoint Presentation</vt:lpstr>
      <vt:lpstr>PowerPoint Presentation</vt:lpstr>
      <vt:lpstr>Succession of Gentile Rulers</vt:lpstr>
      <vt:lpstr>PowerPoint Presentation</vt:lpstr>
      <vt:lpstr>6 Empires</vt:lpstr>
      <vt:lpstr>6 Empires</vt:lpstr>
      <vt:lpstr>PowerPoint Presentation</vt:lpstr>
      <vt:lpstr>CHART1</vt:lpstr>
      <vt:lpstr>PowerPoint Presentation</vt:lpstr>
      <vt:lpstr>Chapter 8 Outline</vt:lpstr>
      <vt:lpstr>OUTLINE OF THE VISION</vt:lpstr>
      <vt:lpstr>OUTLINE OF THE VISION</vt:lpstr>
      <vt:lpstr>OUTLINE OF THE VISION</vt:lpstr>
      <vt:lpstr>PowerPoint Presentation</vt:lpstr>
      <vt:lpstr>THE 1 HORNED GOAT V. 5-8 (cont’d)</vt:lpstr>
      <vt:lpstr>Four Generals Daniel 7:6; 8:8, 22</vt:lpstr>
      <vt:lpstr>PowerPoint Presentation</vt:lpstr>
      <vt:lpstr>OUTLINE OF THE VISION</vt:lpstr>
      <vt:lpstr>PowerPoint Presentation</vt:lpstr>
      <vt:lpstr>THE BOASTFUL LITTLE HORN V. 9-14</vt:lpstr>
      <vt:lpstr>THE BOASTFUL LITTLE HORN V. 9-14</vt:lpstr>
      <vt:lpstr>THE BOASTFUL LITTLE HORN V. 9-14</vt:lpstr>
      <vt:lpstr>THE BOASTFUL LITTLE HORN V. 9-14</vt:lpstr>
      <vt:lpstr>THE BOASTFUL LITTLE HORN V. 9-14</vt:lpstr>
      <vt:lpstr>HANUKKAH  </vt:lpstr>
      <vt:lpstr>PowerPoint Presentation</vt:lpstr>
      <vt:lpstr>Chapter 8 Outline</vt:lpstr>
      <vt:lpstr>INTERPRETATION OF THE VISION</vt:lpstr>
      <vt:lpstr>INTERPRETATION OF THE VISION</vt:lpstr>
      <vt:lpstr>INTERPRETATION OF THE VISION</vt:lpstr>
      <vt:lpstr>INTERPRETATION V.15-25</vt:lpstr>
      <vt:lpstr>INTERPRETATION V.15-25</vt:lpstr>
      <vt:lpstr>INTERPRETATION V.15-25</vt:lpstr>
      <vt:lpstr>INTERPRETATION V.15-25</vt:lpstr>
      <vt:lpstr>PowerPoint Presentation</vt:lpstr>
      <vt:lpstr>PowerPoint Presentation</vt:lpstr>
      <vt:lpstr>PowerPoint Presentation</vt:lpstr>
      <vt:lpstr>Satanic/Demonic Miracles</vt:lpstr>
      <vt:lpstr>INTERPRETATION OF THE VISION</vt:lpstr>
      <vt:lpstr>TIME FRAME V.26</vt:lpstr>
      <vt:lpstr>PowerPoint Presentation</vt:lpstr>
      <vt:lpstr>PowerPoint Presentation</vt:lpstr>
      <vt:lpstr>Chapter 8 Outline</vt:lpstr>
      <vt:lpstr>THE EFFECT ON DANIEL V. 27</vt:lpstr>
      <vt:lpstr>Conclusion</vt:lpstr>
      <vt:lpstr>Chapter 8 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</dc:title>
  <dc:subject>Daniel</dc:subject>
  <dc:creator>A. Woods</dc:creator>
  <dc:description>Modified by Jim McGowan</dc:description>
  <cp:lastModifiedBy>Jim McGowan</cp:lastModifiedBy>
  <cp:revision>1688</cp:revision>
  <cp:lastPrinted>2017-02-05T01:03:10Z</cp:lastPrinted>
  <dcterms:created xsi:type="dcterms:W3CDTF">2009-03-17T12:21:13Z</dcterms:created>
  <dcterms:modified xsi:type="dcterms:W3CDTF">2017-07-18T23:46:09Z</dcterms:modified>
</cp:coreProperties>
</file>