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926" r:id="rId17"/>
    <p:sldId id="990" r:id="rId18"/>
    <p:sldId id="992" r:id="rId19"/>
    <p:sldId id="1017" r:id="rId20"/>
    <p:sldId id="1025" r:id="rId21"/>
    <p:sldId id="1028" r:id="rId22"/>
    <p:sldId id="1032" r:id="rId23"/>
    <p:sldId id="1034" r:id="rId24"/>
    <p:sldId id="1036" r:id="rId25"/>
    <p:sldId id="1039" r:id="rId26"/>
    <p:sldId id="1047" r:id="rId27"/>
    <p:sldId id="1048" r:id="rId28"/>
    <p:sldId id="1094" r:id="rId29"/>
    <p:sldId id="1095" r:id="rId30"/>
    <p:sldId id="1096" r:id="rId31"/>
    <p:sldId id="1070" r:id="rId32"/>
    <p:sldId id="1073" r:id="rId33"/>
    <p:sldId id="1075" r:id="rId34"/>
    <p:sldId id="1097" r:id="rId35"/>
    <p:sldId id="1071" r:id="rId36"/>
    <p:sldId id="1098" r:id="rId37"/>
    <p:sldId id="1072" r:id="rId38"/>
    <p:sldId id="1074" r:id="rId39"/>
    <p:sldId id="1053" r:id="rId40"/>
    <p:sldId id="1054" r:id="rId41"/>
    <p:sldId id="1099" r:id="rId42"/>
    <p:sldId id="1055" r:id="rId43"/>
    <p:sldId id="1056" r:id="rId44"/>
    <p:sldId id="1057" r:id="rId45"/>
    <p:sldId id="1100" r:id="rId46"/>
    <p:sldId id="1058" r:id="rId47"/>
    <p:sldId id="1009" r:id="rId48"/>
    <p:sldId id="1062" r:id="rId49"/>
    <p:sldId id="1086" r:id="rId50"/>
    <p:sldId id="1079" r:id="rId51"/>
    <p:sldId id="1080" r:id="rId52"/>
    <p:sldId id="1081" r:id="rId53"/>
    <p:sldId id="1082" r:id="rId54"/>
    <p:sldId id="1084" r:id="rId55"/>
    <p:sldId id="1085" r:id="rId56"/>
    <p:sldId id="1011"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FF"/>
    <a:srgbClr val="0000CC"/>
    <a:srgbClr val="000099"/>
    <a:srgbClr val="00FFFF"/>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0709" autoAdjust="0"/>
  </p:normalViewPr>
  <p:slideViewPr>
    <p:cSldViewPr>
      <p:cViewPr varScale="1">
        <p:scale>
          <a:sx n="111" d="100"/>
          <a:sy n="111" d="100"/>
        </p:scale>
        <p:origin x="1320" y="9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7/30/2017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7/30/2017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7/30/2017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02844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3549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96015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71661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7615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5319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581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28077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9185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14134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9347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39503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07369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1536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7/30/2017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a:solidFill>
                  <a:srgbClr val="00FFFF"/>
                </a:solidFill>
                <a:effectLst>
                  <a:outerShdw blurRad="38100" dist="38100" dir="2700000" algn="tl">
                    <a:srgbClr val="000000">
                      <a:alpha val="43137"/>
                    </a:srgbClr>
                  </a:outerShdw>
                </a:effectLst>
              </a:rPr>
              <a:t>Session 8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 3</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DC90C63E-2C26-4DD8-9098-5A5CBD7F8D7A}"/>
              </a:ext>
            </a:extLst>
          </p:cNvPr>
          <p:cNvSpPr txBox="1">
            <a:spLocks noChangeArrowheads="1"/>
          </p:cNvSpPr>
          <p:nvPr/>
        </p:nvSpPr>
        <p:spPr bwMode="auto">
          <a:xfrm>
            <a:off x="323850" y="228600"/>
            <a:ext cx="8496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lnSpc>
                <a:spcPct val="100000"/>
              </a:lnSpc>
            </a:pPr>
            <a:r>
              <a:rPr lang="en-US" altLang="en-US" sz="3600" b="0" kern="0">
                <a:solidFill>
                  <a:srgbClr val="00FFFF"/>
                </a:solidFill>
                <a:effectLst>
                  <a:outerShdw blurRad="38100" dist="38100" dir="2700000" algn="tl">
                    <a:srgbClr val="000000">
                      <a:alpha val="43137"/>
                    </a:srgbClr>
                  </a:outerShdw>
                </a:effectLst>
              </a:rPr>
              <a:t>IV. Contribution of the Protestant Reformers</a:t>
            </a:r>
            <a:endParaRPr lang="en-US" altLang="en-US" sz="3600" b="0"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892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D68FF80A-345A-4708-918D-5635CE2A3B27}"/>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78686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F603E65D-4E47-42B0-A1AF-BE79632A7ECE}"/>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37926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11" name="Rectangle 6">
            <a:extLst>
              <a:ext uri="{FF2B5EF4-FFF2-40B4-BE49-F238E27FC236}">
                <a16:creationId xmlns:a16="http://schemas.microsoft.com/office/drawing/2014/main" id="{3BD77915-EAD3-4563-A0A1-6B1FD8EF9627}"/>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420625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4ABF1643-C346-47FC-9400-913799D13859}"/>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7843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676858"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b="1" u="sng" dirty="0">
                <a:solidFill>
                  <a:srgbClr val="FFFFCC"/>
                </a:solidFill>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1DA6E628-F523-43F6-B264-E8D95C2D4787}"/>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3890794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6006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b="1" u="sng" dirty="0">
                <a:solidFill>
                  <a:srgbClr val="FFFFCC"/>
                </a:solidFill>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07650839-36CC-4DE0-BD47-3B1F47E267D3}"/>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357311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6006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B1534B93-C216-498B-941B-0B3E83597FF0}"/>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45075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Five </a:t>
            </a:r>
            <a:r>
              <a:rPr lang="en-US" altLang="en-US" sz="2900" b="1" i="1" u="sng" dirty="0" err="1">
                <a:solidFill>
                  <a:srgbClr val="FFFFCC"/>
                </a:solidFill>
                <a:effectLst>
                  <a:outerShdw blurRad="38100" dist="38100" dir="2700000" algn="tl">
                    <a:srgbClr val="000000">
                      <a:alpha val="43137"/>
                    </a:srgbClr>
                  </a:outerShdw>
                </a:effectLst>
              </a:rPr>
              <a:t>solas</a:t>
            </a:r>
            <a:endParaRPr lang="en-US" altLang="en-US" sz="2900" b="1" i="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C3E0F083-5668-4B3C-80E8-1FE801CBBBD1}"/>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12321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259717846"/>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96378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636454495"/>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b="1" dirty="0">
                          <a:solidFill>
                            <a:schemeClr val="bg1"/>
                          </a:solidFill>
                          <a:effectLst/>
                          <a:latin typeface="Calibri" panose="020F0502020204030204" pitchFamily="34" charset="0"/>
                        </a:rPr>
                        <a:t>1. </a:t>
                      </a:r>
                    </a:p>
                  </a:txBody>
                  <a:tcPr anchor="ctr">
                    <a:solidFill>
                      <a:schemeClr val="tx2"/>
                    </a:solidFill>
                  </a:tcPr>
                </a:tc>
                <a:tc>
                  <a:txBody>
                    <a:bodyPr/>
                    <a:lstStyle/>
                    <a:p>
                      <a:pPr marL="112713" indent="0"/>
                      <a:r>
                        <a:rPr lang="en-US" sz="2800" b="1" i="1" dirty="0">
                          <a:solidFill>
                            <a:srgbClr val="000099"/>
                          </a:solidFill>
                          <a:effectLst/>
                          <a:latin typeface="Calibri" panose="020F0502020204030204" pitchFamily="34" charset="0"/>
                        </a:rPr>
                        <a:t>Sola Scriptura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Scripture Alone</a:t>
                      </a:r>
                    </a:p>
                  </a:txBody>
                  <a:tcPr anchor="ctr">
                    <a:solidFill>
                      <a:schemeClr val="tx2"/>
                    </a:solidFill>
                  </a:tcP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35582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21956043"/>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b="1" dirty="0">
                          <a:solidFill>
                            <a:schemeClr val="bg1"/>
                          </a:solidFill>
                          <a:effectLst/>
                          <a:latin typeface="Calibri" panose="020F0502020204030204" pitchFamily="34" charset="0"/>
                        </a:rPr>
                        <a:t>2.</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Solus </a:t>
                      </a:r>
                      <a:r>
                        <a:rPr lang="en-US" sz="2800" b="1" i="1" kern="1200" dirty="0" err="1">
                          <a:solidFill>
                            <a:srgbClr val="000099"/>
                          </a:solidFill>
                          <a:effectLst/>
                          <a:latin typeface="Calibri" panose="020F0502020204030204" pitchFamily="34" charset="0"/>
                          <a:ea typeface="+mn-ea"/>
                          <a:cs typeface="+mn-cs"/>
                        </a:rPr>
                        <a:t>Christus</a:t>
                      </a:r>
                      <a:endParaRPr lang="en-US" sz="2800" b="1" i="1" kern="1200" dirty="0">
                        <a:solidFill>
                          <a:srgbClr val="000099"/>
                        </a:solidFill>
                        <a:effectLst/>
                        <a:latin typeface="Calibri" panose="020F0502020204030204" pitchFamily="34" charset="0"/>
                        <a:ea typeface="+mn-ea"/>
                        <a:cs typeface="+mn-cs"/>
                      </a:endParaRP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Christ Alone</a:t>
                      </a:r>
                    </a:p>
                  </a:txBody>
                  <a:tcPr anchor="ctr">
                    <a:solidFill>
                      <a:schemeClr val="tx2"/>
                    </a:solidFill>
                  </a:tcP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229352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556176517"/>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b="1" dirty="0">
                          <a:solidFill>
                            <a:schemeClr val="bg1"/>
                          </a:solidFill>
                          <a:effectLst/>
                          <a:latin typeface="Calibri" panose="020F0502020204030204" pitchFamily="34" charset="0"/>
                        </a:rPr>
                        <a:t>3.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Sola Fide</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Faith Alone</a:t>
                      </a:r>
                    </a:p>
                  </a:txBody>
                  <a:tcPr anchor="ctr">
                    <a:solidFill>
                      <a:schemeClr val="tx2"/>
                    </a:solidFill>
                  </a:tcP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77362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209800"/>
            <a:ext cx="1847850" cy="2286000"/>
          </a:xfrm>
          <a:prstGeom prst="rect">
            <a:avLst/>
          </a:prstGeom>
          <a:noFill/>
          <a:ln w="9525">
            <a:noFill/>
            <a:miter lim="800000"/>
            <a:headEnd/>
            <a:tailEnd/>
          </a:ln>
        </p:spPr>
      </p:pic>
      <p:sp>
        <p:nvSpPr>
          <p:cNvPr id="4" name="Title 1"/>
          <p:cNvSpPr txBox="1">
            <a:spLocks/>
          </p:cNvSpPr>
          <p:nvPr/>
        </p:nvSpPr>
        <p:spPr>
          <a:xfrm>
            <a:off x="76200" y="274638"/>
            <a:ext cx="9067799"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mn-lt"/>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John 3:16</a:t>
            </a:r>
          </a:p>
          <a:p>
            <a:pPr marL="0" indent="0">
              <a:spcBef>
                <a:spcPts val="0"/>
              </a:spcBef>
              <a:spcAft>
                <a:spcPts val="0"/>
              </a:spcAft>
              <a:buNone/>
              <a:defRPr/>
            </a:pPr>
            <a:r>
              <a:rPr lang="en-US" altLang="en-US" sz="2400" dirty="0"/>
              <a:t>For God so loved the world, that He gave His only begotten Son, that whoever </a:t>
            </a:r>
            <a:r>
              <a:rPr lang="en-US" altLang="en-US" sz="2800" b="1" u="sng" dirty="0">
                <a:solidFill>
                  <a:srgbClr val="FFFFCC"/>
                </a:solidFill>
                <a:latin typeface="Calibri" panose="020F0502020204030204" pitchFamily="34" charset="0"/>
              </a:rPr>
              <a:t>believes</a:t>
            </a:r>
            <a:r>
              <a:rPr lang="en-US" altLang="en-US" sz="2400" dirty="0"/>
              <a:t> in Him shall not perish, but have eternal life</a:t>
            </a:r>
            <a:r>
              <a:rPr lang="en-US" altLang="en-US" sz="2800" dirty="0"/>
              <a:t>.</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Acts 16:30-31</a:t>
            </a:r>
          </a:p>
          <a:p>
            <a:pPr marL="0" indent="0">
              <a:spcBef>
                <a:spcPts val="0"/>
              </a:spcBef>
              <a:spcAft>
                <a:spcPts val="0"/>
              </a:spcAft>
              <a:buNone/>
              <a:defRPr/>
            </a:pPr>
            <a:r>
              <a:rPr lang="en-US" altLang="en-US" sz="2800" dirty="0"/>
              <a:t>"Sirs, what must I do to be saved?" They said, "</a:t>
            </a:r>
            <a:r>
              <a:rPr lang="en-US" altLang="en-US" sz="2800" b="1" u="sng" dirty="0">
                <a:solidFill>
                  <a:srgbClr val="FFFFCC"/>
                </a:solidFill>
                <a:latin typeface="Calibri" panose="020F0502020204030204" pitchFamily="34" charset="0"/>
              </a:rPr>
              <a:t>Believe</a:t>
            </a:r>
            <a:r>
              <a:rPr lang="en-US" altLang="en-US" sz="2800" dirty="0"/>
              <a:t> in the Lord Jesus, and you will be saved..."</a:t>
            </a:r>
          </a:p>
        </p:txBody>
      </p:sp>
    </p:spTree>
    <p:extLst>
      <p:ext uri="{BB962C8B-B14F-4D97-AF65-F5344CB8AC3E}">
        <p14:creationId xmlns:p14="http://schemas.microsoft.com/office/powerpoint/2010/main" val="293202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07803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faith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so that no one may boast.”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605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11:6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faith it is impossible to please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comes to God must believe that He is and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is a rewarder of those who seek Him.”</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910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059292754"/>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b="1" dirty="0">
                          <a:solidFill>
                            <a:schemeClr val="bg1"/>
                          </a:solidFill>
                          <a:effectLst/>
                          <a:latin typeface="Calibri" panose="020F0502020204030204" pitchFamily="34" charset="0"/>
                        </a:rPr>
                        <a:t>4.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Sola </a:t>
                      </a:r>
                      <a:r>
                        <a:rPr lang="en-US" sz="2800" b="1" i="1" kern="1200" dirty="0" err="1">
                          <a:solidFill>
                            <a:srgbClr val="000099"/>
                          </a:solidFill>
                          <a:effectLst/>
                          <a:latin typeface="Calibri" panose="020F0502020204030204" pitchFamily="34" charset="0"/>
                          <a:ea typeface="+mn-ea"/>
                          <a:cs typeface="+mn-cs"/>
                        </a:rPr>
                        <a:t>Graetia</a:t>
                      </a:r>
                      <a:endParaRPr lang="en-US" sz="2800" b="1" i="1" kern="1200" dirty="0">
                        <a:solidFill>
                          <a:srgbClr val="000099"/>
                        </a:solidFill>
                        <a:effectLst/>
                        <a:latin typeface="Calibri" panose="020F0502020204030204" pitchFamily="34" charset="0"/>
                        <a:ea typeface="+mn-ea"/>
                        <a:cs typeface="+mn-cs"/>
                      </a:endParaRP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Grace Alone</a:t>
                      </a:r>
                    </a:p>
                  </a:txBody>
                  <a:tcPr anchor="ctr">
                    <a:solidFill>
                      <a:schemeClr val="tx2"/>
                    </a:solidFill>
                  </a:tcP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2833237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316706" y="163516"/>
            <a:ext cx="8510588"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faith; and 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so that no one may boast.”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38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348725233"/>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b="1" dirty="0">
                          <a:solidFill>
                            <a:schemeClr val="bg1"/>
                          </a:solidFill>
                          <a:effectLst/>
                          <a:latin typeface="Calibri" panose="020F0502020204030204" pitchFamily="34" charset="0"/>
                        </a:rPr>
                        <a:t>5.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Soli Deo Gloria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To the Glory of God Alone</a:t>
                      </a:r>
                    </a:p>
                  </a:txBody>
                  <a:tcPr anchor="ctr">
                    <a:solidFill>
                      <a:schemeClr val="tx2"/>
                    </a:solidFill>
                  </a:tcP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420131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40506" y="163516"/>
            <a:ext cx="8662988"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 through faith; and that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may boast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758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07803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3:27-28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then is boasting? It is excluded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kind of law? Of works? No, but by a law of faith.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maintain that a man is justified by faith apart from works of the Law.”</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88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C8A044DA-01A4-46ED-8C46-0557461C4555}"/>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69960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also say to you that you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Peter</a:t>
            </a:r>
            <a:r>
              <a:rPr lang="en-US" sz="4000" dirty="0">
                <a:effectLst>
                  <a:outerShdw blurRad="38100" dist="38100" dir="2700000" algn="tl">
                    <a:srgbClr val="000000">
                      <a:alpha val="43137"/>
                    </a:srgbClr>
                  </a:outerShdw>
                </a:effectLst>
                <a:latin typeface="Calibri" panose="020F0502020204030204" pitchFamily="34" charset="0"/>
              </a:rPr>
              <a:t>, and upon this rock I will build My church; and the gates of Hades will not overpower it.”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71053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also say to you that you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Peter (</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rPr>
              <a:t>petros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masculine, little stone)</a:t>
            </a:r>
            <a:r>
              <a:rPr lang="en-US" sz="4000" dirty="0">
                <a:effectLst>
                  <a:outerShdw blurRad="38100" dist="38100" dir="2700000" algn="tl">
                    <a:srgbClr val="000000">
                      <a:alpha val="43137"/>
                    </a:srgbClr>
                  </a:outerShdw>
                </a:effectLst>
                <a:latin typeface="Calibri" panose="020F0502020204030204" pitchFamily="34" charset="0"/>
              </a:rPr>
              <a:t>, and upon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this rock (</a:t>
            </a:r>
            <a:r>
              <a:rPr lang="en-US" sz="4000" b="1" u="sng" dirty="0" err="1">
                <a:solidFill>
                  <a:srgbClr val="FFFFCC"/>
                </a:solidFill>
                <a:effectLst>
                  <a:outerShdw blurRad="38100" dist="38100" dir="2700000" algn="tl">
                    <a:srgbClr val="000000">
                      <a:alpha val="43137"/>
                    </a:srgbClr>
                  </a:outerShdw>
                </a:effectLst>
                <a:latin typeface="Calibri" panose="020F0502020204030204" pitchFamily="34" charset="0"/>
              </a:rPr>
              <a:t>petra</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feminine, large stone)</a:t>
            </a:r>
            <a:r>
              <a:rPr lang="en-US" sz="4000" dirty="0">
                <a:effectLst>
                  <a:outerShdw blurRad="38100" dist="38100" dir="2700000" algn="tl">
                    <a:srgbClr val="000000">
                      <a:alpha val="43137"/>
                    </a:srgbClr>
                  </a:outerShdw>
                </a:effectLst>
                <a:latin typeface="Calibri" panose="020F0502020204030204" pitchFamily="34" charset="0"/>
              </a:rPr>
              <a:t> I will build My church; and the gates of Hades will not overpower it.”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47740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8:14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When Jesus came into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Peter’s</a:t>
            </a:r>
            <a:r>
              <a:rPr lang="en-US" sz="4000" dirty="0">
                <a:effectLst>
                  <a:outerShdw blurRad="38100" dist="38100" dir="2700000" algn="tl">
                    <a:srgbClr val="000000">
                      <a:alpha val="43137"/>
                    </a:srgbClr>
                  </a:outerShdw>
                </a:effectLst>
                <a:latin typeface="Calibri" panose="020F0502020204030204" pitchFamily="34" charset="0"/>
              </a:rPr>
              <a:t> home, He saw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his mother-in-law</a:t>
            </a:r>
            <a:r>
              <a:rPr lang="en-US" sz="4000" dirty="0">
                <a:effectLst>
                  <a:outerShdw blurRad="38100" dist="38100" dir="2700000" algn="tl">
                    <a:srgbClr val="000000">
                      <a:alpha val="43137"/>
                    </a:srgbClr>
                  </a:outerShdw>
                </a:effectLst>
                <a:latin typeface="Calibri" panose="020F0502020204030204" pitchFamily="34" charset="0"/>
              </a:rPr>
              <a:t> lying sick in bed with a fever.”</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5248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9:5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Do we not have a right to take along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a believing wife</a:t>
            </a:r>
            <a:r>
              <a:rPr lang="en-US" sz="4000" dirty="0">
                <a:effectLst>
                  <a:outerShdw blurRad="38100" dist="38100" dir="2700000" algn="tl">
                    <a:srgbClr val="000000">
                      <a:alpha val="43137"/>
                    </a:srgbClr>
                  </a:outerShdw>
                </a:effectLst>
                <a:latin typeface="Calibri" panose="020F0502020204030204" pitchFamily="34" charset="0"/>
              </a:rPr>
              <a:t>, even as the rest of the apostles and the brothers of the Lord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Cephas</a:t>
            </a:r>
            <a:r>
              <a:rPr lang="en-US" sz="4000" dirty="0">
                <a:effectLst>
                  <a:outerShdw blurRad="38100" dist="38100" dir="2700000" algn="tl">
                    <a:srgbClr val="000000">
                      <a:alpha val="43137"/>
                    </a:srgbClr>
                  </a:outerShdw>
                </a:effectLst>
                <a:latin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82174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F86A06C9-AE56-4204-9423-9610A3031BDB}"/>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813996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C489E1C5-684E-4A5B-8267-ED2A97E24D34}"/>
              </a:ext>
            </a:extLst>
          </p:cNvPr>
          <p:cNvSpPr txBox="1">
            <a:spLocks noChangeArrowheads="1"/>
          </p:cNvSpPr>
          <p:nvPr/>
        </p:nvSpPr>
        <p:spPr bwMode="auto">
          <a:xfrm>
            <a:off x="2019300" y="6400800"/>
            <a:ext cx="510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buNone/>
              <a:defRPr/>
            </a:pPr>
            <a:r>
              <a:rPr lang="en-US" sz="1800" dirty="0"/>
              <a:t>https://en.wikipedia.org/wiki/William_Tyndale</a:t>
            </a:r>
          </a:p>
        </p:txBody>
      </p:sp>
      <p:pic>
        <p:nvPicPr>
          <p:cNvPr id="12" name="Picture 11">
            <a:extLst>
              <a:ext uri="{FF2B5EF4-FFF2-40B4-BE49-F238E27FC236}">
                <a16:creationId xmlns:a16="http://schemas.microsoft.com/office/drawing/2014/main" id="{3E80E070-619D-4B1C-81B3-C78426387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1219" y="185916"/>
            <a:ext cx="809814" cy="1097280"/>
          </a:xfrm>
          <a:prstGeom prst="rect">
            <a:avLst/>
          </a:prstGeom>
          <a:ln w="28575">
            <a:solidFill>
              <a:schemeClr val="tx1"/>
            </a:solidFill>
          </a:ln>
        </p:spPr>
      </p:pic>
      <p:sp>
        <p:nvSpPr>
          <p:cNvPr id="13" name="Rectangle 12">
            <a:extLst>
              <a:ext uri="{FF2B5EF4-FFF2-40B4-BE49-F238E27FC236}">
                <a16:creationId xmlns:a16="http://schemas.microsoft.com/office/drawing/2014/main" id="{4B050EBA-A950-437F-8A91-E155CB598CF5}"/>
              </a:ext>
            </a:extLst>
          </p:cNvPr>
          <p:cNvSpPr/>
          <p:nvPr/>
        </p:nvSpPr>
        <p:spPr>
          <a:xfrm>
            <a:off x="2286000" y="185916"/>
            <a:ext cx="4572000" cy="1015663"/>
          </a:xfrm>
          <a:prstGeom prst="rect">
            <a:avLst/>
          </a:prstGeom>
        </p:spPr>
        <p:txBody>
          <a:bodyPr>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William Tyndale </a:t>
            </a:r>
          </a:p>
          <a:p>
            <a:pPr algn="ctr"/>
            <a:r>
              <a:rPr lang="en-US"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(A.D. 1494‒1536) </a:t>
            </a:r>
            <a:endParaRPr lang="en-US" dirty="0"/>
          </a:p>
        </p:txBody>
      </p:sp>
      <p:sp>
        <p:nvSpPr>
          <p:cNvPr id="2" name="Rectangle 1">
            <a:extLst>
              <a:ext uri="{FF2B5EF4-FFF2-40B4-BE49-F238E27FC236}">
                <a16:creationId xmlns:a16="http://schemas.microsoft.com/office/drawing/2014/main" id="{DC327841-B856-47AA-AD96-F906230A41A6}"/>
              </a:ext>
            </a:extLst>
          </p:cNvPr>
          <p:cNvSpPr/>
          <p:nvPr/>
        </p:nvSpPr>
        <p:spPr>
          <a:xfrm>
            <a:off x="95610" y="1313407"/>
            <a:ext cx="8952781" cy="5163593"/>
          </a:xfrm>
          <a:prstGeom prst="rect">
            <a:avLst/>
          </a:prstGeom>
        </p:spPr>
        <p:txBody>
          <a:bodyPr wrap="square">
            <a:spAutoFit/>
          </a:bodyPr>
          <a:lstStyle/>
          <a:p>
            <a:pPr marL="0" marR="0" algn="just">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“In 1535, Tyndale was arrested and jailed in the castle of </a:t>
            </a:r>
            <a:r>
              <a:rPr lang="en-US" sz="2800" dirty="0" err="1">
                <a:latin typeface="Calibri" panose="020F0502020204030204" pitchFamily="34" charset="0"/>
                <a:ea typeface="Calibri" panose="020F0502020204030204" pitchFamily="34" charset="0"/>
                <a:cs typeface="Times New Roman" panose="02020603050405020304" pitchFamily="18" charset="0"/>
              </a:rPr>
              <a:t>Vilvoord</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err="1">
                <a:latin typeface="Calibri" panose="020F0502020204030204" pitchFamily="34" charset="0"/>
                <a:ea typeface="Calibri" panose="020F0502020204030204" pitchFamily="34" charset="0"/>
                <a:cs typeface="Times New Roman" panose="02020603050405020304" pitchFamily="18" charset="0"/>
              </a:rPr>
              <a:t>Filford</a:t>
            </a:r>
            <a:r>
              <a:rPr lang="en-US" sz="2800" dirty="0">
                <a:latin typeface="Calibri" panose="020F0502020204030204" pitchFamily="34" charset="0"/>
                <a:ea typeface="Calibri" panose="020F0502020204030204" pitchFamily="34" charset="0"/>
                <a:cs typeface="Times New Roman" panose="02020603050405020304" pitchFamily="18" charset="0"/>
              </a:rPr>
              <a:t>) outside Brussels for over a year. In 1536, he was convicted of heresy and executed by strangulation, after which his body was burnt at the stake. His dying prayer was that the King of England's eyes would be opened; this seemed to find its fulfilment just two years later with Henry's </a:t>
            </a:r>
            <a:r>
              <a:rPr lang="en-US" sz="2800" dirty="0" err="1">
                <a:latin typeface="Calibri" panose="020F0502020204030204" pitchFamily="34" charset="0"/>
                <a:ea typeface="Calibri" panose="020F0502020204030204" pitchFamily="34" charset="0"/>
                <a:cs typeface="Times New Roman" panose="02020603050405020304" pitchFamily="18" charset="0"/>
              </a:rPr>
              <a:t>authorisation</a:t>
            </a:r>
            <a:r>
              <a:rPr lang="en-US" sz="2800" dirty="0">
                <a:latin typeface="Calibri" panose="020F0502020204030204" pitchFamily="34" charset="0"/>
                <a:ea typeface="Calibri" panose="020F0502020204030204" pitchFamily="34" charset="0"/>
                <a:cs typeface="Times New Roman" panose="02020603050405020304" pitchFamily="18" charset="0"/>
              </a:rPr>
              <a:t> of the Great Bible for the Church of England, which was largely Tyndale's own work. Hence, the Tyndale Bible, as it was known, continued to play a key role in spreading Reformation ideas across the English-speaking world and, eventually, to the British Empire.”</a:t>
            </a:r>
          </a:p>
        </p:txBody>
      </p:sp>
    </p:spTree>
    <p:extLst>
      <p:ext uri="{BB962C8B-B14F-4D97-AF65-F5344CB8AC3E}">
        <p14:creationId xmlns:p14="http://schemas.microsoft.com/office/powerpoint/2010/main" val="696821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E657736A-C83B-4995-BA6E-F565034DAF81}"/>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126526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4208943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24C86687-0829-4668-B225-448B659A358D}"/>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584687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D56F6-8D81-4734-9FB4-2DEC99315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499" y="137160"/>
            <a:ext cx="872500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76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400109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Numbers 21:9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Moses made a bronze serpent and set it on the standard; and it came about, that if a serpent bit any man, when he looked to the bronze serpent, he lived.”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78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3:14-15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Moses lifted up the serpent in the wilderness, even so must the Son of Man be lifted up;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whoever believes will in Him have eternal life.”</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157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0829AC-8CAC-428A-B4E9-E2C8CAC13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52400" y="177998"/>
            <a:ext cx="8839200" cy="443198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Kings 18:4 (NASB)</a:t>
            </a:r>
          </a:p>
          <a:p>
            <a:pPr algn="just">
              <a:spcBef>
                <a:spcPts val="600"/>
              </a:spcBef>
              <a:spcAft>
                <a:spcPts val="600"/>
              </a:spcAft>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removed the high places and broke down the </a:t>
            </a:r>
            <a:r>
              <a:rPr lang="en-US" sz="3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sacred</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pillars and cut down the Asherah. He also broke in pieces the bronze serpent that Moses had made, for until those days the sons of Israel burned incense to it; and it was called </a:t>
            </a:r>
            <a:r>
              <a:rPr lang="en-US" sz="3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Nehushtan</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285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F25EC1-5C03-4AFC-A121-FE690303D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304800" y="163516"/>
            <a:ext cx="85344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Joshua 1:2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b="1" u="sng" dirty="0">
                <a:solidFill>
                  <a:srgbClr val="FFFFCC"/>
                </a:solidFill>
                <a:latin typeface="Calibri" panose="020F0502020204030204" pitchFamily="34" charset="0"/>
                <a:cs typeface="Calibri" panose="020F0502020204030204" pitchFamily="34" charset="0"/>
              </a:rPr>
              <a:t>Moses My servant is dead</a:t>
            </a:r>
            <a:r>
              <a:rPr lang="en-US" sz="4000" dirty="0">
                <a:latin typeface="Calibri" panose="020F0502020204030204" pitchFamily="34" charset="0"/>
                <a:cs typeface="Calibri" panose="020F0502020204030204" pitchFamily="34" charset="0"/>
              </a:rPr>
              <a:t>; now therefore arise, cross this Jordan, you and all this people, to the land which I am giving to them, to the sons of Israel.”</a:t>
            </a:r>
            <a:endParaRPr lang="en-US" alt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7AB4F-9CD1-4E4A-A66B-1790D1281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507831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Jesus came into the district of Caesarea Philippi, He was asking His disciples, “Who do people say that the Son of Man is?”…</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Simon Peter answered, “You are the Christ, the Son of the living God.”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him,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you, Simon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Barjona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flesh and blood did not reveal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but My Father who is in heaven.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give you the keys of the kingdom of heaven; and whatever you bind on earth shall have been bound in heaven, and whatever you loose on earth shall have been loosed in heaven.”</a:t>
            </a:r>
          </a:p>
        </p:txBody>
      </p:sp>
    </p:spTree>
    <p:extLst>
      <p:ext uri="{BB962C8B-B14F-4D97-AF65-F5344CB8AC3E}">
        <p14:creationId xmlns:p14="http://schemas.microsoft.com/office/powerpoint/2010/main" val="2912860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F5854-675A-48F4-8A72-B36B83069F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427809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warned the disciples that they should tell no one that He was the Christ.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that time Jesus began to show His disciples that He must go to Jerusalem, and suffer many things from the elders and chief priests and scribes, and be killed, and be raised up on the third day.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Peter took Him aside and began to rebuke Him, saying, “God forbid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Lord! This shall never happen to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turned and said to Peter,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Get behind Me, Satan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 stumbling block to Me; for you are not setting your mind on God’s interests, but man’s.</a:t>
            </a:r>
          </a:p>
        </p:txBody>
      </p:sp>
    </p:spTree>
    <p:extLst>
      <p:ext uri="{BB962C8B-B14F-4D97-AF65-F5344CB8AC3E}">
        <p14:creationId xmlns:p14="http://schemas.microsoft.com/office/powerpoint/2010/main" val="3688202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5386</TotalTime>
  <Words>2140</Words>
  <Application>Microsoft Office PowerPoint</Application>
  <PresentationFormat>On-screen Show (4:3)</PresentationFormat>
  <Paragraphs>500</Paragraphs>
  <Slides>56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Narrow</vt:lpstr>
      <vt:lpstr>Calibri</vt:lpstr>
      <vt:lpstr>Times New Roman</vt:lpstr>
      <vt:lpstr>Wingdings</vt:lpstr>
      <vt:lpstr>Generic</vt:lpstr>
      <vt:lpstr>The Protestant Reformation: The Good, The Bad, and The Ugly Session 8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PowerPoint Presentation</vt:lpstr>
      <vt:lpstr>IV. Contribution of the Protestant Reformers</vt:lpstr>
      <vt:lpstr>IV. Contribution of the Protestant Reformers</vt:lpstr>
      <vt:lpstr>IV. Contribution of the Protestant Reformers</vt:lpstr>
      <vt:lpstr>IV. Contribution of the Protestant Reformers</vt:lpstr>
      <vt:lpstr>IV. Contribution of the Protestant Reformers</vt:lpstr>
      <vt:lpstr>IV. Contribution of the Protestant Reformers</vt:lpstr>
      <vt:lpstr>IV. Contribution of the Protestant Reformers</vt:lpstr>
      <vt:lpstr>IV. Contribution of the Protestant Reformers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Contribution of the Protestant Reformers</vt:lpstr>
      <vt:lpstr>PowerPoint Presentation</vt:lpstr>
      <vt:lpstr>PowerPoint Presentation</vt:lpstr>
      <vt:lpstr>PowerPoint Presentation</vt:lpstr>
      <vt:lpstr>PowerPoint Presentation</vt:lpstr>
      <vt:lpstr>IV. Contribution of the Protestant Reformers</vt:lpstr>
      <vt:lpstr>PowerPoint Presentation</vt:lpstr>
      <vt:lpstr>IV. Contribution of the Protestant Reformers</vt:lpstr>
      <vt:lpstr>CONCLUSION</vt:lpstr>
      <vt:lpstr>IV. Contribution of the Protestant Reformers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510</cp:revision>
  <cp:lastPrinted>2017-07-25T13:36:50Z</cp:lastPrinted>
  <dcterms:created xsi:type="dcterms:W3CDTF">1601-01-01T00:00:00Z</dcterms:created>
  <dcterms:modified xsi:type="dcterms:W3CDTF">2017-07-25T13:37:42Z</dcterms:modified>
</cp:coreProperties>
</file>