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0" r:id="rId2"/>
  </p:sldMasterIdLst>
  <p:notesMasterIdLst>
    <p:notesMasterId r:id="rId44"/>
  </p:notesMasterIdLst>
  <p:handoutMasterIdLst>
    <p:handoutMasterId r:id="rId45"/>
  </p:handoutMasterIdLst>
  <p:sldIdLst>
    <p:sldId id="2408" r:id="rId3"/>
    <p:sldId id="2409" r:id="rId4"/>
    <p:sldId id="3389" r:id="rId5"/>
    <p:sldId id="3025" r:id="rId6"/>
    <p:sldId id="3026" r:id="rId7"/>
    <p:sldId id="2563" r:id="rId8"/>
    <p:sldId id="3367" r:id="rId9"/>
    <p:sldId id="3260" r:id="rId10"/>
    <p:sldId id="3261" r:id="rId11"/>
    <p:sldId id="3358" r:id="rId12"/>
    <p:sldId id="3362" r:id="rId13"/>
    <p:sldId id="2391" r:id="rId14"/>
    <p:sldId id="3363" r:id="rId15"/>
    <p:sldId id="3372" r:id="rId16"/>
    <p:sldId id="3390" r:id="rId17"/>
    <p:sldId id="3384" r:id="rId18"/>
    <p:sldId id="3060" r:id="rId19"/>
    <p:sldId id="3385" r:id="rId20"/>
    <p:sldId id="3391" r:id="rId21"/>
    <p:sldId id="3387" r:id="rId22"/>
    <p:sldId id="3388" r:id="rId23"/>
    <p:sldId id="3392" r:id="rId24"/>
    <p:sldId id="3393" r:id="rId25"/>
    <p:sldId id="3376" r:id="rId26"/>
    <p:sldId id="3394" r:id="rId27"/>
    <p:sldId id="3377" r:id="rId28"/>
    <p:sldId id="3378" r:id="rId29"/>
    <p:sldId id="3364" r:id="rId30"/>
    <p:sldId id="3379" r:id="rId31"/>
    <p:sldId id="3368" r:id="rId32"/>
    <p:sldId id="3369" r:id="rId33"/>
    <p:sldId id="3380" r:id="rId34"/>
    <p:sldId id="3370" r:id="rId35"/>
    <p:sldId id="3381" r:id="rId36"/>
    <p:sldId id="3371" r:id="rId37"/>
    <p:sldId id="3382" r:id="rId38"/>
    <p:sldId id="3365" r:id="rId39"/>
    <p:sldId id="3383" r:id="rId40"/>
    <p:sldId id="3366" r:id="rId41"/>
    <p:sldId id="2902" r:id="rId42"/>
    <p:sldId id="3375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33FF"/>
    <a:srgbClr val="FFFF99"/>
    <a:srgbClr val="0000CC"/>
    <a:srgbClr val="006600"/>
    <a:srgbClr val="0000FF"/>
    <a:srgbClr val="99FF66"/>
    <a:srgbClr val="3399FF"/>
    <a:srgbClr val="A50021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1654" autoAdjust="0"/>
  </p:normalViewPr>
  <p:slideViewPr>
    <p:cSldViewPr>
      <p:cViewPr varScale="1">
        <p:scale>
          <a:sx n="112" d="100"/>
          <a:sy n="112" d="100"/>
        </p:scale>
        <p:origin x="13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871098-312A-4203-BEAF-CC46D88734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1" tIns="48695" rIns="97391" bIns="48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2DD1A1-F99A-4FB8-8776-D254C3D230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87DA-7BEB-48FB-8C3E-B7E5299F1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A85E-A017-48E2-8C36-B52A3589F659}" type="datetime1">
              <a:rPr lang="en-US"/>
              <a:pPr>
                <a:defRPr/>
              </a:pPr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BA2D-BFD4-43E6-AE9D-591A4F31A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 New Roman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34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4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8E2D50-666F-46BE-AAA7-E282220591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9056-4412-4B54-8DAE-48A6AAA4A3E7}" type="datetime1">
              <a:rPr lang="en-US" altLang="en-US"/>
              <a:pPr>
                <a:defRPr/>
              </a:pPr>
              <a:t>7/29/2017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918C-E374-44E3-A796-149597BCA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01B1-5D33-4A41-ADD3-F0B3ED5FF78D}" type="datetime1">
              <a:rPr lang="en-US" altLang="en-US"/>
              <a:pPr>
                <a:defRPr/>
              </a:pPr>
              <a:t>7/29/2017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86214-CBB7-4779-9A3A-A0DFE8D29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48520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4605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4646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6575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536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1194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3812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7321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9917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9083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128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68320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6F37EF-C3DC-4734-9315-DC3690F55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11315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70DC-A357-497B-8062-DBFC6B489430}" type="datetime1">
              <a:rPr lang="en-US"/>
              <a:pPr>
                <a:defRPr/>
              </a:pPr>
              <a:t>7/29/2017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16CB-0333-4C7A-82A6-C2756022D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60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7/29/2017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18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8CD070-E302-4B34-BCB0-3C8C3E9049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4089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THE BOOK OF DANIEL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3009900" y="5486400"/>
            <a:ext cx="3124200" cy="6477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>
                <a:cs typeface="Calibri" pitchFamily="34" charset="0"/>
              </a:rPr>
              <a:t>Dr. Andy Woods</a:t>
            </a:r>
          </a:p>
        </p:txBody>
      </p:sp>
      <p:pic>
        <p:nvPicPr>
          <p:cNvPr id="19459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1906588"/>
            <a:ext cx="7896225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41D30-19D2-4AD8-93DB-6AA117D90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75" y="658128"/>
            <a:ext cx="8693649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3631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9530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Prophetic (8-12):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Angel interprets, 1st person, Jewish nation, Hebrew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Ram &amp; Goat (8)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70 weeks (9)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Final vision (10-12)</a:t>
            </a:r>
          </a:p>
        </p:txBody>
      </p:sp>
      <p:pic>
        <p:nvPicPr>
          <p:cNvPr id="22530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925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620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23103053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9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972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Setting (1-2)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Daniel’s prayer (3-19)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Gabriel’s arrival (20-23)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Seventy Weeks Prophecy (24-27)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9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972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The Setting (1-2)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Daniel’s prayer (3-19)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Gabriel’s arrival (20-23)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Seventy Weeks Prophecy (24-27)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3824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28600"/>
            <a:ext cx="40386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Setting (1-2)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410200" cy="23622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Historical setting (v.1)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Prophetic setting (v.2)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399"/>
            <a:ext cx="2971800" cy="367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5421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28600"/>
            <a:ext cx="40386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Setting (1-2)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410200" cy="23622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Historical setting (v.1)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Prophetic setting (v.2)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399"/>
            <a:ext cx="2971800" cy="367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65198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7300" y="228600"/>
            <a:ext cx="6629400" cy="6858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Succession of Gentile Rulers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2500" y="1143000"/>
            <a:ext cx="7239000" cy="54102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1-4: Nebuchadnezzar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5: Belshazzar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6: Darius of Media – Persia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7-8: Belshazzar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9: Darius of Media – Persia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10-12: Cyrus of Media – Persia</a:t>
            </a:r>
          </a:p>
        </p:txBody>
      </p:sp>
    </p:spTree>
    <p:extLst>
      <p:ext uri="{BB962C8B-B14F-4D97-AF65-F5344CB8AC3E}">
        <p14:creationId xmlns:p14="http://schemas.microsoft.com/office/powerpoint/2010/main" val="210941755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7300" y="228600"/>
            <a:ext cx="6629400" cy="6858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Succession of Gentile Rulers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2500" y="1143000"/>
            <a:ext cx="7239000" cy="54102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1-4: Nebuchadnezzar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5: Belshazzar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6: Darius of Media – Persia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7-8: Belshazzar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b="1" u="sng" dirty="0">
                <a:solidFill>
                  <a:srgbClr val="FFFFCC"/>
                </a:solidFill>
              </a:rPr>
              <a:t>9: Darius of Media – Persia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10-12: Cyrus of Media – Persia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19450" y="228600"/>
            <a:ext cx="27051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Empires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143000"/>
            <a:ext cx="8001000" cy="5181600"/>
          </a:xfrm>
        </p:spPr>
        <p:txBody>
          <a:bodyPr/>
          <a:lstStyle/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/>
              <a:t>Babylon (2:36-38; 7:4) 605-539 BC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/>
              <a:t>Media-Persia (2:39a; 7:5) 539-331 BC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/>
              <a:t>Greece (2:39b; 7:6) 331-63 BC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/>
              <a:t>Rome I (2:40; 7:7a) 63 BC – 70 AD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/>
              <a:t>Rome II (2:41-43; 7:7b-8) Tribulation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/>
              <a:t>Kingdom (2:44-45; 7:9-14) After 2</a:t>
            </a:r>
            <a:r>
              <a:rPr lang="en-US" altLang="en-US" baseline="30000" dirty="0"/>
              <a:t>nd</a:t>
            </a:r>
            <a:r>
              <a:rPr lang="en-US" altLang="en-US" dirty="0"/>
              <a:t> Coming</a:t>
            </a:r>
          </a:p>
        </p:txBody>
      </p:sp>
    </p:spTree>
    <p:extLst>
      <p:ext uri="{BB962C8B-B14F-4D97-AF65-F5344CB8AC3E}">
        <p14:creationId xmlns:p14="http://schemas.microsoft.com/office/powerpoint/2010/main" val="298558149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19450" y="228600"/>
            <a:ext cx="2705100" cy="838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Empires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143000"/>
            <a:ext cx="8001000" cy="5181600"/>
          </a:xfrm>
        </p:spPr>
        <p:txBody>
          <a:bodyPr/>
          <a:lstStyle/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/>
              <a:t>Babylon (2:36-38; 7:4) 605-539 BC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b="1" u="sng" dirty="0">
                <a:solidFill>
                  <a:srgbClr val="FFFFCC"/>
                </a:solidFill>
              </a:rPr>
              <a:t>Media-Persia (2:39a; 7:5) 539-331 BC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/>
              <a:t>Greece (2:39b; 7:6) 331-63 BC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/>
              <a:t>Rome I (2:40; 7:7a) 63 BC – 70 AD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/>
              <a:t>Rome II (2:41-43; 7:7b-8) Tribulation</a:t>
            </a:r>
          </a:p>
          <a:p>
            <a:pPr marL="461963" indent="-461963" eaLnBrk="1" hangingPunct="1">
              <a:spcBef>
                <a:spcPct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altLang="en-US" dirty="0"/>
              <a:t>Kingdom (2:44-45; 7:9-14) After 2</a:t>
            </a:r>
            <a:r>
              <a:rPr lang="en-US" altLang="en-US" baseline="30000" dirty="0"/>
              <a:t>nd</a:t>
            </a:r>
            <a:r>
              <a:rPr lang="en-US" altLang="en-US" dirty="0"/>
              <a:t> Coming</a:t>
            </a:r>
          </a:p>
        </p:txBody>
      </p:sp>
    </p:spTree>
    <p:extLst>
      <p:ext uri="{BB962C8B-B14F-4D97-AF65-F5344CB8AC3E}">
        <p14:creationId xmlns:p14="http://schemas.microsoft.com/office/powerpoint/2010/main" val="1344440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295400"/>
          </a:xfrm>
        </p:spPr>
        <p:txBody>
          <a:bodyPr/>
          <a:lstStyle/>
          <a:p>
            <a:pPr algn="ctr" eaLnBrk="1" hangingPunct="1"/>
            <a:r>
              <a:rPr lang="en-US" altLang="en-US"/>
              <a:t>Message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1150" y="1768475"/>
            <a:ext cx="5981700" cy="196532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dirty="0"/>
              <a:t>Times of the Gentiles are revealed prophetically (2, 7, 8-12) and ethically (1, 3-6)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dirty="0"/>
          </a:p>
        </p:txBody>
      </p:sp>
      <p:pic>
        <p:nvPicPr>
          <p:cNvPr id="2048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713" y="4419600"/>
            <a:ext cx="434657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66700"/>
            <a:ext cx="2943069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3467100" y="1905000"/>
            <a:ext cx="2209800" cy="28956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/>
              <a:t>Statue </a:t>
            </a:r>
          </a:p>
          <a:p>
            <a:pPr algn="ctr" eaLnBrk="1" hangingPunct="1">
              <a:defRPr/>
            </a:pPr>
            <a:r>
              <a:rPr lang="en-US" altLang="en-US" kern="0" dirty="0"/>
              <a:t>&amp; </a:t>
            </a:r>
          </a:p>
          <a:p>
            <a:pPr algn="ctr" eaLnBrk="1" hangingPunct="1">
              <a:defRPr/>
            </a:pPr>
            <a:r>
              <a:rPr lang="en-US" altLang="en-US" kern="0" dirty="0"/>
              <a:t>Stone</a:t>
            </a:r>
          </a:p>
        </p:txBody>
      </p:sp>
      <p:pic>
        <p:nvPicPr>
          <p:cNvPr id="4" name="Picture 1026" descr="C:\STATUE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759" y="266700"/>
            <a:ext cx="3150641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045074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CHART1</a:t>
            </a:r>
          </a:p>
        </p:txBody>
      </p:sp>
      <p:pic>
        <p:nvPicPr>
          <p:cNvPr id="117764" name="Picture 4" descr="4KINGS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486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1356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" name="Group 30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73982365"/>
              </p:ext>
            </p:extLst>
          </p:nvPr>
        </p:nvGraphicFramePr>
        <p:xfrm>
          <a:off x="76200" y="228602"/>
          <a:ext cx="8991600" cy="640079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sng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AND VERSE IN DANIEL</a:t>
                      </a:r>
                      <a:endParaRPr kumimoji="1" lang="en-US" altLang="en-US" sz="24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sng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CHRONOLOGICAL DATE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sng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BIBLICAL DATE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Jehoiakim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603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Nebuchadnezzar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Sat. night 10/12/539 (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Hoehner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553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551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7163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9:1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538</a:t>
                      </a:r>
                      <a:endParaRPr kumimoji="0" 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sng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Darius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39911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536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Cyrus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77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408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692745"/>
              </p:ext>
            </p:extLst>
          </p:nvPr>
        </p:nvGraphicFramePr>
        <p:xfrm>
          <a:off x="152400" y="0"/>
          <a:ext cx="8763000" cy="6622684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938018923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946705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427168731"/>
                    </a:ext>
                  </a:extLst>
                </a:gridCol>
              </a:tblGrid>
              <a:tr h="623866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altLang="en-US" sz="3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Daniel’s Age</a:t>
                      </a:r>
                      <a:endParaRPr kumimoji="0" lang="en-US" sz="3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173443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9305900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Taken to Babylonian captivity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34209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1</a:t>
                      </a:r>
                      <a:r>
                        <a:rPr kumimoji="0" lang="en-US" sz="20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dream (huge image)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6014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3 friends cast into the fiery furnace 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or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616940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2nd dream (huge tree)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114041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handwriting of the wall at Belshazzar’s feast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 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0183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Delivered from the den of lions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3481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visions and dreams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Mid-60’s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4069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seventy “sevens” prophecy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Early-80’s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547481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dreams and visions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232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896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>
            <a:extLst>
              <a:ext uri="{FF2B5EF4-FFF2-40B4-BE49-F238E27FC236}">
                <a16:creationId xmlns:a16="http://schemas.microsoft.com/office/drawing/2014/main" id="{C13B457D-9418-4541-9E3B-72FFAFFF9D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SETTING : HISTORICAL</a:t>
            </a:r>
            <a:br>
              <a:rPr lang="en-US" altLang="en-US" sz="3600" dirty="0"/>
            </a:br>
            <a:r>
              <a:rPr lang="en-US" altLang="en-US" sz="3200" dirty="0"/>
              <a:t>V.1</a:t>
            </a:r>
            <a:endParaRPr lang="en-US" altLang="en-US" sz="3600" dirty="0"/>
          </a:p>
        </p:txBody>
      </p:sp>
      <p:sp>
        <p:nvSpPr>
          <p:cNvPr id="12294" name="Rectangle 3">
            <a:extLst>
              <a:ext uri="{FF2B5EF4-FFF2-40B4-BE49-F238E27FC236}">
                <a16:creationId xmlns:a16="http://schemas.microsoft.com/office/drawing/2014/main" id="{A6F509F9-BD78-401E-87CC-C35BF2AB4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550761"/>
            <a:ext cx="7010400" cy="4510314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>
                <a:solidFill>
                  <a:srgbClr val="FFFFFF"/>
                </a:solidFill>
              </a:rPr>
              <a:t>Persia in Power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>
                <a:solidFill>
                  <a:srgbClr val="FFFFFF"/>
                </a:solidFill>
              </a:rPr>
              <a:t>Darius the Mede is King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>
                <a:solidFill>
                  <a:srgbClr val="FFFFFF"/>
                </a:solidFill>
              </a:rPr>
              <a:t>538 BC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>
                <a:solidFill>
                  <a:srgbClr val="FFFFFF"/>
                </a:solidFill>
              </a:rPr>
              <a:t>One Year after the Events in Chapter 5</a:t>
            </a:r>
          </a:p>
          <a:p>
            <a:pPr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>
                <a:solidFill>
                  <a:srgbClr val="FFFFFF"/>
                </a:solidFill>
              </a:rPr>
              <a:t>67 Years after Deportation (605 </a:t>
            </a:r>
            <a:r>
              <a:rPr lang="en-US" altLang="en-US" dirty="0" err="1">
                <a:solidFill>
                  <a:srgbClr val="FFFFFF"/>
                </a:solidFill>
              </a:rPr>
              <a:t>Bc</a:t>
            </a:r>
            <a:r>
              <a:rPr lang="en-US" altLang="en-US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7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5AA482B-9E7F-424A-8EC2-5F19FBE07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550761"/>
            <a:ext cx="184638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4180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2700" y="228600"/>
            <a:ext cx="40386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Setting (1-2)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410200" cy="23622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Historical setting (v.1)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Prophetic setting (v.2)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78429"/>
            <a:ext cx="2971800" cy="367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12845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>
            <a:extLst>
              <a:ext uri="{FF2B5EF4-FFF2-40B4-BE49-F238E27FC236}">
                <a16:creationId xmlns:a16="http://schemas.microsoft.com/office/drawing/2014/main" id="{AE1FDE7F-212E-4E46-8646-14EC74CBF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44196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SETTING : PROPHETIC</a:t>
            </a:r>
            <a:br>
              <a:rPr lang="en-US" altLang="en-US" sz="3600" dirty="0"/>
            </a:br>
            <a:r>
              <a:rPr lang="en-US" altLang="en-US" sz="3200" dirty="0"/>
              <a:t>V.2</a:t>
            </a:r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E57A7566-C8DD-4239-962F-90AEC0011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4495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en-US" dirty="0">
                <a:solidFill>
                  <a:srgbClr val="FFFFCC"/>
                </a:solidFill>
              </a:rPr>
              <a:t>Daniel’s Devotional Life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>
                <a:solidFill>
                  <a:srgbClr val="FFFFFF"/>
                </a:solidFill>
              </a:rPr>
              <a:t>Daniel was reading Jeremiah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>
                <a:solidFill>
                  <a:srgbClr val="FFFFFF"/>
                </a:solidFill>
              </a:rPr>
              <a:t>Daniel gave himself to the Word and Prayer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>
                <a:solidFill>
                  <a:srgbClr val="FFFFFF"/>
                </a:solidFill>
              </a:rPr>
              <a:t>Two important priorities (Acts 6:4)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>
                <a:solidFill>
                  <a:srgbClr val="FFFFFF"/>
                </a:solidFill>
              </a:rPr>
              <a:t>Daniel was not too busy for these priorities</a:t>
            </a:r>
          </a:p>
        </p:txBody>
      </p:sp>
      <p:pic>
        <p:nvPicPr>
          <p:cNvPr id="16391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252E58CF-0F59-42D9-83F5-AAFFE857E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43000"/>
            <a:ext cx="160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06159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>
            <a:extLst>
              <a:ext uri="{FF2B5EF4-FFF2-40B4-BE49-F238E27FC236}">
                <a16:creationId xmlns:a16="http://schemas.microsoft.com/office/drawing/2014/main" id="{3DFD5FEC-053A-4894-B8E1-4032BDB9A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43434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SETTING : PROPHETIC</a:t>
            </a:r>
            <a:br>
              <a:rPr lang="en-US" altLang="en-US" sz="3600" dirty="0"/>
            </a:br>
            <a:r>
              <a:rPr lang="en-US" altLang="en-US" sz="3200" dirty="0"/>
              <a:t>V.2</a:t>
            </a:r>
            <a:endParaRPr lang="en-US" altLang="en-US" sz="3600" dirty="0"/>
          </a:p>
        </p:txBody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ADAF4F88-4F21-4ECF-86C4-4E15FDFB2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en-US" dirty="0">
                <a:solidFill>
                  <a:srgbClr val="FFFFCC"/>
                </a:solidFill>
              </a:rPr>
              <a:t>70 YEAR CAPTIVITY ABOUT TO END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>
                <a:solidFill>
                  <a:srgbClr val="FFFFFF"/>
                </a:solidFill>
              </a:rPr>
              <a:t>Jeremiah 25:11; 29:10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>
                <a:solidFill>
                  <a:srgbClr val="FFFFFF"/>
                </a:solidFill>
              </a:rPr>
              <a:t>Prophecy provides important information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>
                <a:solidFill>
                  <a:srgbClr val="FFFFFF"/>
                </a:solidFill>
              </a:rPr>
              <a:t>Prophecy gives insight into current events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dirty="0">
                <a:solidFill>
                  <a:srgbClr val="FFFFFF"/>
                </a:solidFill>
              </a:rPr>
              <a:t>Why 70 years?</a:t>
            </a:r>
          </a:p>
          <a:p>
            <a:pPr marL="857250" lvl="2" indent="-45720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FFFFFF"/>
                </a:solidFill>
              </a:rPr>
              <a:t>Lev. 25:1-5; 26:33-35; 2 Chron. 36:21</a:t>
            </a:r>
          </a:p>
        </p:txBody>
      </p:sp>
      <p:pic>
        <p:nvPicPr>
          <p:cNvPr id="4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195951-F31D-4140-BE15-F82D8CA05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43000"/>
            <a:ext cx="1600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27683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9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972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Setting (1-2)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Daniel’s prayer (3-19)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Gabriel’s arrival (20-23)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Seventy Weeks Prophecy (24-27)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356702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67" y="167357"/>
            <a:ext cx="8315665" cy="6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50"/>
    </mc:Choice>
    <mc:Fallback xmlns="">
      <p:transition advTm="114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366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8" y="1143000"/>
            <a:ext cx="8850312" cy="35814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Daniel interprets, 3</a:t>
            </a:r>
            <a:r>
              <a:rPr lang="en-US" sz="3400" baseline="30000" dirty="0"/>
              <a:t>rd</a:t>
            </a:r>
            <a:r>
              <a:rPr lang="en-US" sz="34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Aramaic </a:t>
            </a:r>
            <a:r>
              <a:rPr lang="en-US" sz="3400" i="1" dirty="0"/>
              <a:t>chiasm</a:t>
            </a:r>
            <a:r>
              <a:rPr lang="en-US" sz="3400" dirty="0"/>
              <a:t> (2-7)</a:t>
            </a:r>
          </a:p>
        </p:txBody>
      </p:sp>
      <p:pic>
        <p:nvPicPr>
          <p:cNvPr id="23555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3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42458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51816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Daniel’s Prayer (3-19)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36591"/>
            <a:ext cx="8077200" cy="2825809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Confession of sin (v.3-10)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Acknowledgment of judgment (v.11-14)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Request for mercy (v.15-19)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99560"/>
            <a:ext cx="1981200" cy="245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30905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Daniel’s Prayer (3-19)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2819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Confession of sin (v.3-10)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Acknowledgment of judgment (v.11-14)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Request for mercy (v.15-19)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99560"/>
            <a:ext cx="1981200" cy="245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69027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>
            <a:extLst>
              <a:ext uri="{FF2B5EF4-FFF2-40B4-BE49-F238E27FC236}">
                <a16:creationId xmlns:a16="http://schemas.microsoft.com/office/drawing/2014/main" id="{4802865D-A5E3-4558-87BF-F297B615F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39624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CONFESSION OF SIN</a:t>
            </a:r>
            <a:br>
              <a:rPr lang="en-US" altLang="en-US" sz="3600" dirty="0"/>
            </a:br>
            <a:r>
              <a:rPr lang="en-US" altLang="en-US" sz="3200" dirty="0"/>
              <a:t>V.3-10</a:t>
            </a:r>
            <a:endParaRPr lang="en-US" altLang="en-US" sz="3600" dirty="0"/>
          </a:p>
        </p:txBody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68FF772E-1D7A-4BD9-9187-AF30DB751A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marL="1255713" indent="-1255713"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V.3	</a:t>
            </a:r>
            <a:r>
              <a:rPr lang="en-US" altLang="en-US" sz="3000" dirty="0">
                <a:solidFill>
                  <a:srgbClr val="FFFFFF"/>
                </a:solidFill>
              </a:rPr>
              <a:t>Repentance (2 Chron. 7:14)</a:t>
            </a:r>
          </a:p>
          <a:p>
            <a:pPr marL="1255713" indent="-1255713"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V.4	</a:t>
            </a:r>
            <a:r>
              <a:rPr lang="en-US" altLang="en-US" sz="3000" dirty="0">
                <a:solidFill>
                  <a:srgbClr val="FFFFFF"/>
                </a:solidFill>
              </a:rPr>
              <a:t>Appeal to the Covenant</a:t>
            </a:r>
          </a:p>
          <a:p>
            <a:pPr marL="1255713" indent="-1255713"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V.5	</a:t>
            </a:r>
            <a:r>
              <a:rPr lang="en-US" altLang="en-US" sz="3000" dirty="0">
                <a:solidFill>
                  <a:srgbClr val="FFFFFF"/>
                </a:solidFill>
              </a:rPr>
              <a:t>We (32 times); Acknowledgment of 	      rebellion against covenant  (Lev. 26, Dt. 28)</a:t>
            </a:r>
          </a:p>
          <a:p>
            <a:pPr marL="1255713" indent="-1255713"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V.6	</a:t>
            </a:r>
            <a:r>
              <a:rPr lang="en-US" altLang="en-US" sz="3000" dirty="0">
                <a:solidFill>
                  <a:srgbClr val="FFFFFF"/>
                </a:solidFill>
              </a:rPr>
              <a:t>Function of a prophet, ignored</a:t>
            </a:r>
          </a:p>
          <a:p>
            <a:pPr marL="1255713" indent="-1255713"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V.7	</a:t>
            </a:r>
            <a:r>
              <a:rPr lang="en-US" altLang="en-US" sz="3000" dirty="0">
                <a:solidFill>
                  <a:srgbClr val="FFFFFF"/>
                </a:solidFill>
              </a:rPr>
              <a:t>Deut. 28:49, 64</a:t>
            </a:r>
          </a:p>
          <a:p>
            <a:pPr marL="1255713" indent="-1255713"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V.8-10</a:t>
            </a:r>
            <a:r>
              <a:rPr lang="en-US" altLang="en-US" sz="3000" dirty="0">
                <a:solidFill>
                  <a:srgbClr val="FFFFFF"/>
                </a:solidFill>
              </a:rPr>
              <a:t> 	We</a:t>
            </a:r>
          </a:p>
        </p:txBody>
      </p:sp>
      <p:pic>
        <p:nvPicPr>
          <p:cNvPr id="7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CC8E162B-4332-4CF4-A941-CE882CBE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1981200" cy="245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4101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Daniel’s Prayer (3-19)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610600" cy="2819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Confession of sin (v.3-10)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Acknowledgment of judgment (v.11-14)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Request for mercy (v.15-19)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99560"/>
            <a:ext cx="1981200" cy="245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93536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>
            <a:extLst>
              <a:ext uri="{FF2B5EF4-FFF2-40B4-BE49-F238E27FC236}">
                <a16:creationId xmlns:a16="http://schemas.microsoft.com/office/drawing/2014/main" id="{DAED52DA-8C34-4ECB-8FD2-E906FEC05A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ACKNOWLEDGMENT OF JUDGMENT </a:t>
            </a:r>
            <a:r>
              <a:rPr lang="en-US" altLang="en-US" sz="3200" dirty="0"/>
              <a:t>V.11-14</a:t>
            </a:r>
            <a:endParaRPr lang="en-US" altLang="en-US" sz="3600" dirty="0"/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A4C5623B-DFBC-40DD-8CDC-848EB6952F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0250" y="1600200"/>
            <a:ext cx="5143500" cy="2057400"/>
          </a:xfrm>
        </p:spPr>
        <p:txBody>
          <a:bodyPr/>
          <a:lstStyle/>
          <a:p>
            <a:pPr marL="1376363" indent="-1376363" eaLnBrk="1" hangingPunct="1">
              <a:spcBef>
                <a:spcPts val="0"/>
              </a:spcBef>
              <a:spcAft>
                <a:spcPts val="3600"/>
              </a:spcAft>
              <a:buNone/>
            </a:pPr>
            <a:r>
              <a:rPr lang="en-US" altLang="en-US" dirty="0">
                <a:solidFill>
                  <a:schemeClr val="tx2"/>
                </a:solidFill>
                <a:ea typeface="+mj-ea"/>
                <a:cs typeface="+mj-cs"/>
              </a:rPr>
              <a:t>V.11	</a:t>
            </a:r>
            <a:r>
              <a:rPr lang="en-US" altLang="en-US" dirty="0">
                <a:ea typeface="+mj-ea"/>
                <a:cs typeface="+mj-cs"/>
              </a:rPr>
              <a:t>CURSE-Dt. 28:15-68</a:t>
            </a:r>
          </a:p>
          <a:p>
            <a:pPr marL="1376363" indent="-1376363" eaLnBrk="1" hangingPunct="1">
              <a:spcBef>
                <a:spcPts val="0"/>
              </a:spcBef>
              <a:spcAft>
                <a:spcPts val="3600"/>
              </a:spcAft>
              <a:buNone/>
            </a:pPr>
            <a:r>
              <a:rPr lang="en-US" altLang="en-US" dirty="0">
                <a:solidFill>
                  <a:schemeClr val="tx2"/>
                </a:solidFill>
                <a:ea typeface="+mj-ea"/>
                <a:cs typeface="+mj-cs"/>
              </a:rPr>
              <a:t>V.12-14	</a:t>
            </a:r>
            <a:r>
              <a:rPr lang="en-US" altLang="en-US" dirty="0">
                <a:ea typeface="+mj-ea"/>
                <a:cs typeface="+mj-cs"/>
              </a:rPr>
              <a:t>MOSAIC COVENANT</a:t>
            </a:r>
          </a:p>
        </p:txBody>
      </p:sp>
      <p:pic>
        <p:nvPicPr>
          <p:cNvPr id="5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5520EB57-3191-43ED-B078-65465FB20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1981200" cy="245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77268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/>
            <a:r>
              <a:rPr lang="en-US" altLang="en-US" dirty="0"/>
              <a:t>II. Daniel’s Prayer (3-19)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2819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Confession of sin (v.3-10)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Acknowledgment of judgment (v.11-14)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Request for mercy (v.15-19)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99560"/>
            <a:ext cx="1981200" cy="245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77710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>
            <a:extLst>
              <a:ext uri="{FF2B5EF4-FFF2-40B4-BE49-F238E27FC236}">
                <a16:creationId xmlns:a16="http://schemas.microsoft.com/office/drawing/2014/main" id="{3D328411-3A10-49B6-B5A9-6FBA26F1E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6388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REQUEST FOR DIVINE MERCY</a:t>
            </a:r>
            <a:br>
              <a:rPr lang="en-US" altLang="en-US" sz="3600" dirty="0"/>
            </a:br>
            <a:r>
              <a:rPr lang="en-US" altLang="en-US" sz="3200" dirty="0"/>
              <a:t>V.15-19</a:t>
            </a:r>
            <a:endParaRPr lang="en-US" altLang="en-US" sz="3600" dirty="0"/>
          </a:p>
        </p:txBody>
      </p:sp>
      <p:sp>
        <p:nvSpPr>
          <p:cNvPr id="21510" name="Rectangle 3">
            <a:extLst>
              <a:ext uri="{FF2B5EF4-FFF2-40B4-BE49-F238E27FC236}">
                <a16:creationId xmlns:a16="http://schemas.microsoft.com/office/drawing/2014/main" id="{62817E9C-96D3-44D2-A7E9-EE2921306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600200"/>
            <a:ext cx="8610600" cy="4495800"/>
          </a:xfrm>
        </p:spPr>
        <p:txBody>
          <a:bodyPr/>
          <a:lstStyle/>
          <a:p>
            <a:pPr marL="914400" indent="-914400" eaLnBrk="1" hangingPunct="1"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V.15	</a:t>
            </a:r>
            <a:r>
              <a:rPr lang="en-US" altLang="en-US" sz="3000" dirty="0">
                <a:ea typeface="+mj-ea"/>
                <a:cs typeface="+mj-cs"/>
              </a:rPr>
              <a:t>God’s past covenant faithfulness; ex. 2:23-24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V.16	</a:t>
            </a:r>
            <a:r>
              <a:rPr lang="en-US" altLang="en-US" sz="3000" dirty="0">
                <a:ea typeface="+mj-ea"/>
                <a:cs typeface="+mj-cs"/>
              </a:rPr>
              <a:t>Jerusalem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V.17	</a:t>
            </a:r>
            <a:r>
              <a:rPr lang="en-US" altLang="en-US" sz="3000" dirty="0">
                <a:ea typeface="+mj-ea"/>
                <a:cs typeface="+mj-cs"/>
              </a:rPr>
              <a:t>Sanctuary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V.18	</a:t>
            </a:r>
            <a:r>
              <a:rPr lang="en-US" altLang="en-US" sz="3000" dirty="0">
                <a:ea typeface="+mj-ea"/>
                <a:cs typeface="+mj-cs"/>
              </a:rPr>
              <a:t>Daniel approached god on the basis of his grace and  not human merit</a:t>
            </a:r>
          </a:p>
          <a:p>
            <a:pPr marL="914400" indent="-914400" eaLnBrk="1" hangingPunct="1"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V.19	</a:t>
            </a:r>
            <a:r>
              <a:rPr lang="en-US" altLang="en-US" sz="3000" dirty="0">
                <a:ea typeface="+mj-ea"/>
                <a:cs typeface="+mj-cs"/>
              </a:rPr>
              <a:t>The </a:t>
            </a:r>
            <a:r>
              <a:rPr lang="en-US" altLang="en-US" sz="3000" dirty="0" err="1">
                <a:ea typeface="+mj-ea"/>
                <a:cs typeface="+mj-cs"/>
              </a:rPr>
              <a:t>jewish</a:t>
            </a:r>
            <a:r>
              <a:rPr lang="en-US" altLang="en-US" sz="3000" dirty="0">
                <a:ea typeface="+mj-ea"/>
                <a:cs typeface="+mj-cs"/>
              </a:rPr>
              <a:t> people</a:t>
            </a:r>
          </a:p>
        </p:txBody>
      </p:sp>
      <p:pic>
        <p:nvPicPr>
          <p:cNvPr id="7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0EE17C88-F072-4BFA-BE51-4CB995D0B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22" y="4724400"/>
            <a:ext cx="1550377" cy="191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09207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9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972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Setting (1-2)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Daniel’s prayer (3-19)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Gabriel’s arrival (20-23)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Seventy Weeks Prophecy (24-27)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705809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>
            <a:extLst>
              <a:ext uri="{FF2B5EF4-FFF2-40B4-BE49-F238E27FC236}">
                <a16:creationId xmlns:a16="http://schemas.microsoft.com/office/drawing/2014/main" id="{56E908E9-1527-4210-9A20-81624022E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50292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THE ARRIVAL OF GABRIEL</a:t>
            </a:r>
            <a:br>
              <a:rPr lang="en-US" altLang="en-US" sz="3600" dirty="0"/>
            </a:br>
            <a:r>
              <a:rPr lang="en-US" altLang="en-US" sz="3200" dirty="0"/>
              <a:t>V.20-23</a:t>
            </a:r>
            <a:endParaRPr lang="en-US" altLang="en-US" sz="3600" dirty="0"/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BEA1553A-2424-4A5F-BADE-D2B94523F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98064"/>
            <a:ext cx="7353300" cy="5031336"/>
          </a:xfrm>
        </p:spPr>
        <p:txBody>
          <a:bodyPr/>
          <a:lstStyle/>
          <a:p>
            <a:pPr marL="914400" indent="-914400" eaLnBrk="1" hangingPunct="1">
              <a:spcBef>
                <a:spcPts val="0"/>
              </a:spcBef>
              <a:spcAft>
                <a:spcPts val="1000"/>
              </a:spcAft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V.20-21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Gabriel is the </a:t>
            </a:r>
            <a:r>
              <a:rPr lang="en-US" altLang="en-US" sz="2800" dirty="0" err="1">
                <a:solidFill>
                  <a:srgbClr val="FFFFFF"/>
                </a:solidFill>
              </a:rPr>
              <a:t>mediary</a:t>
            </a:r>
            <a:r>
              <a:rPr lang="en-US" altLang="en-US" sz="2800" dirty="0">
                <a:solidFill>
                  <a:srgbClr val="FFFFFF"/>
                </a:solidFill>
              </a:rPr>
              <a:t> 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Gabriel’s previous involvement (8:16)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V.22</a:t>
            </a:r>
            <a:r>
              <a:rPr lang="en-US" altLang="en-US" sz="2800" dirty="0">
                <a:solidFill>
                  <a:srgbClr val="FFFFFF"/>
                </a:solidFill>
              </a:rPr>
              <a:t>  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Gabriel came to give Daniel insight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Daniel’s misconception of the kingdom’s coming after 70 years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altLang="en-US" sz="3000" dirty="0">
                <a:solidFill>
                  <a:schemeClr val="tx2"/>
                </a:solidFill>
                <a:ea typeface="+mj-ea"/>
                <a:cs typeface="+mj-cs"/>
              </a:rPr>
              <a:t>V.23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>
                <a:solidFill>
                  <a:srgbClr val="FFFFFF"/>
                </a:solidFill>
              </a:rPr>
              <a:t>Daniel is highly esteemed</a:t>
            </a:r>
          </a:p>
        </p:txBody>
      </p:sp>
      <p:pic>
        <p:nvPicPr>
          <p:cNvPr id="22535" name="Picture 4" descr="C:\WINDOWS\Application Data\Microsoft\Media Catalog\Downloaded Clips\cl26\j0096193.wmf">
            <a:extLst>
              <a:ext uri="{FF2B5EF4-FFF2-40B4-BE49-F238E27FC236}">
                <a16:creationId xmlns:a16="http://schemas.microsoft.com/office/drawing/2014/main" id="{623D4A05-2E60-45B7-A038-0D9471AA8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71600"/>
            <a:ext cx="13446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F540D959-84B5-409E-8BA3-A3AF4127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22" y="4724400"/>
            <a:ext cx="1550377" cy="191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35543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9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74295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Setting (1-2)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Daniel’s prayer (3-19)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Gabriel’s arrival (20-23)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The Seventy Weeks Prophecy (24-27)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3097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366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8" y="1143000"/>
            <a:ext cx="8850312" cy="35814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Daniel interprets, 3</a:t>
            </a:r>
            <a:r>
              <a:rPr lang="en-US" sz="3400" baseline="30000" dirty="0"/>
              <a:t>rd</a:t>
            </a:r>
            <a:r>
              <a:rPr lang="en-US" sz="34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Aramaic </a:t>
            </a:r>
            <a:r>
              <a:rPr lang="en-US" sz="3400" i="1" dirty="0"/>
              <a:t>chiasm</a:t>
            </a:r>
            <a:r>
              <a:rPr lang="en-US" sz="3400" dirty="0"/>
              <a:t> (2-7)</a:t>
            </a:r>
          </a:p>
        </p:txBody>
      </p:sp>
      <p:pic>
        <p:nvPicPr>
          <p:cNvPr id="23555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3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/>
              <a:t>Conclusion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9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972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Setting (1-2)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Daniel’s prayer (3-19)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Gabriel’s arrival (20-23)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Seventy Weeks Prophecy (24-27)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06399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366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8" y="1143000"/>
            <a:ext cx="8850312" cy="35814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Daniel interprets, 3</a:t>
            </a:r>
            <a:r>
              <a:rPr lang="en-US" sz="3400" baseline="30000" dirty="0"/>
              <a:t>rd</a:t>
            </a:r>
            <a:r>
              <a:rPr lang="en-US" sz="34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Aramaic </a:t>
            </a:r>
            <a:r>
              <a:rPr lang="en-US" sz="3400" b="1" i="1" u="sng" dirty="0">
                <a:solidFill>
                  <a:srgbClr val="FFFFCC"/>
                </a:solidFill>
                <a:ea typeface="+mn-ea"/>
                <a:cs typeface="+mn-cs"/>
              </a:rPr>
              <a:t>chiasm</a:t>
            </a: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 (2-7)</a:t>
            </a:r>
          </a:p>
        </p:txBody>
      </p:sp>
      <p:pic>
        <p:nvPicPr>
          <p:cNvPr id="24579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3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alphaUcPeriod" startAt="2"/>
            </a:pPr>
            <a:r>
              <a:rPr lang="en-US" sz="360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1. Gentile History (2)</a:t>
            </a:r>
          </a:p>
          <a:p>
            <a:pPr marL="457200" lvl="1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2. 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3. Revelation to a gentile king (4)</a:t>
            </a:r>
            <a:endParaRPr lang="en-US" b="1"/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3. Revelation to a gentile king (5)</a:t>
            </a:r>
          </a:p>
          <a:p>
            <a:pPr marL="457200" lvl="1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2. 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2560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0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662613"/>
            <a:ext cx="28194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29" y="237467"/>
            <a:ext cx="8004742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771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9530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Prophetic (8-12):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Angel interprets, 1st person, Jewish nation, Hebrew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Ram &amp; Goat (8)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70 weeks (9)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Final vision (10-12)</a:t>
            </a:r>
          </a:p>
        </p:txBody>
      </p:sp>
      <p:pic>
        <p:nvPicPr>
          <p:cNvPr id="22530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925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620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23631518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9530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Prophetic (8-12):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Angel interprets, 1st person, Jewish nation, Hebrew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Ram &amp; Goat (8)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70 weeks (9)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Final vision (10-12)</a:t>
            </a:r>
          </a:p>
        </p:txBody>
      </p:sp>
      <p:pic>
        <p:nvPicPr>
          <p:cNvPr id="22530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925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620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182247993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16966</TotalTime>
  <Words>1052</Words>
  <Application>Microsoft Office PowerPoint</Application>
  <PresentationFormat>On-screen Show (4:3)</PresentationFormat>
  <Paragraphs>231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Azure</vt:lpstr>
      <vt:lpstr>1_Azure</vt:lpstr>
      <vt:lpstr>THE BOOK OF DANIEL</vt:lpstr>
      <vt:lpstr>Message</vt:lpstr>
      <vt:lpstr>Synthetic Outline</vt:lpstr>
      <vt:lpstr>Synthetic Outline</vt:lpstr>
      <vt:lpstr>Synthetic Outline</vt:lpstr>
      <vt:lpstr>Synthetic Outline</vt:lpstr>
      <vt:lpstr>PowerPoint Presentation</vt:lpstr>
      <vt:lpstr>Synthetic Outline</vt:lpstr>
      <vt:lpstr>Synthetic Outline</vt:lpstr>
      <vt:lpstr>PowerPoint Presentation</vt:lpstr>
      <vt:lpstr>Synthetic Outline</vt:lpstr>
      <vt:lpstr>Chapter 9 Outline</vt:lpstr>
      <vt:lpstr>Chapter 9 Outline</vt:lpstr>
      <vt:lpstr>I. The Setting (1-2)</vt:lpstr>
      <vt:lpstr>I. The Setting (1-2)</vt:lpstr>
      <vt:lpstr>Succession of Gentile Rulers</vt:lpstr>
      <vt:lpstr>Succession of Gentile Rulers</vt:lpstr>
      <vt:lpstr>6 Empires</vt:lpstr>
      <vt:lpstr>6 Empires</vt:lpstr>
      <vt:lpstr>PowerPoint Presentation</vt:lpstr>
      <vt:lpstr>CHART1</vt:lpstr>
      <vt:lpstr>PowerPoint Presentation</vt:lpstr>
      <vt:lpstr>PowerPoint Presentation</vt:lpstr>
      <vt:lpstr>SETTING : HISTORICAL V.1</vt:lpstr>
      <vt:lpstr>I. The Setting (1-2)</vt:lpstr>
      <vt:lpstr>SETTING : PROPHETIC V.2</vt:lpstr>
      <vt:lpstr>SETTING : PROPHETIC V.2</vt:lpstr>
      <vt:lpstr>Chapter 9 Outline</vt:lpstr>
      <vt:lpstr>PowerPoint Presentation</vt:lpstr>
      <vt:lpstr>II. Daniel’s Prayer (3-19)</vt:lpstr>
      <vt:lpstr>II. Daniel’s Prayer (3-19)</vt:lpstr>
      <vt:lpstr>CONFESSION OF SIN V.3-10</vt:lpstr>
      <vt:lpstr>II. Daniel’s Prayer (3-19)</vt:lpstr>
      <vt:lpstr>ACKNOWLEDGMENT OF JUDGMENT V.11-14</vt:lpstr>
      <vt:lpstr>II. Daniel’s Prayer (3-19)</vt:lpstr>
      <vt:lpstr>REQUEST FOR DIVINE MERCY V.15-19</vt:lpstr>
      <vt:lpstr>Chapter 9 Outline</vt:lpstr>
      <vt:lpstr>THE ARRIVAL OF GABRIEL V.20-23</vt:lpstr>
      <vt:lpstr>Chapter 9 Outline</vt:lpstr>
      <vt:lpstr>Conclusion</vt:lpstr>
      <vt:lpstr>Chapter 9 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</dc:title>
  <dc:subject>Daniel</dc:subject>
  <dc:creator>A. Woods</dc:creator>
  <dc:description>Modified by Jim McGowan</dc:description>
  <cp:lastModifiedBy>Jim McGowan</cp:lastModifiedBy>
  <cp:revision>1697</cp:revision>
  <cp:lastPrinted>2017-02-05T01:03:10Z</cp:lastPrinted>
  <dcterms:created xsi:type="dcterms:W3CDTF">2009-03-17T12:21:13Z</dcterms:created>
  <dcterms:modified xsi:type="dcterms:W3CDTF">2017-07-30T01:54:01Z</dcterms:modified>
</cp:coreProperties>
</file>