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6"/>
  </p:notesMasterIdLst>
  <p:handoutMasterIdLst>
    <p:handoutMasterId r:id="rId87"/>
  </p:handoutMasterIdLst>
  <p:sldIdLst>
    <p:sldId id="3252" r:id="rId2"/>
    <p:sldId id="3253" r:id="rId3"/>
    <p:sldId id="3254" r:id="rId4"/>
    <p:sldId id="2408" r:id="rId5"/>
    <p:sldId id="2409" r:id="rId6"/>
    <p:sldId id="2448" r:id="rId7"/>
    <p:sldId id="2449" r:id="rId8"/>
    <p:sldId id="3025" r:id="rId9"/>
    <p:sldId id="3026" r:id="rId10"/>
    <p:sldId id="2563" r:id="rId11"/>
    <p:sldId id="2586" r:id="rId12"/>
    <p:sldId id="2772" r:id="rId13"/>
    <p:sldId id="2773" r:id="rId14"/>
    <p:sldId id="2836" r:id="rId15"/>
    <p:sldId id="2957" r:id="rId16"/>
    <p:sldId id="3085" r:id="rId17"/>
    <p:sldId id="2391" r:id="rId18"/>
    <p:sldId id="3204" r:id="rId19"/>
    <p:sldId id="3083" r:id="rId20"/>
    <p:sldId id="3061" r:id="rId21"/>
    <p:sldId id="3060" r:id="rId22"/>
    <p:sldId id="3173" r:id="rId23"/>
    <p:sldId id="3089" r:id="rId24"/>
    <p:sldId id="3091" r:id="rId25"/>
    <p:sldId id="3118" r:id="rId26"/>
    <p:sldId id="3152" r:id="rId27"/>
    <p:sldId id="3067" r:id="rId28"/>
    <p:sldId id="3093" r:id="rId29"/>
    <p:sldId id="3098" r:id="rId30"/>
    <p:sldId id="3100" r:id="rId31"/>
    <p:sldId id="3103" r:id="rId32"/>
    <p:sldId id="3192" r:id="rId33"/>
    <p:sldId id="3165" r:id="rId34"/>
    <p:sldId id="3076" r:id="rId35"/>
    <p:sldId id="3166" r:id="rId36"/>
    <p:sldId id="3167" r:id="rId37"/>
    <p:sldId id="3168" r:id="rId38"/>
    <p:sldId id="3169" r:id="rId39"/>
    <p:sldId id="3215" r:id="rId40"/>
    <p:sldId id="3109" r:id="rId41"/>
    <p:sldId id="3198" r:id="rId42"/>
    <p:sldId id="3199" r:id="rId43"/>
    <p:sldId id="3216" r:id="rId44"/>
    <p:sldId id="3224" r:id="rId45"/>
    <p:sldId id="3218" r:id="rId46"/>
    <p:sldId id="3219" r:id="rId47"/>
    <p:sldId id="3220" r:id="rId48"/>
    <p:sldId id="3222" r:id="rId49"/>
    <p:sldId id="3223" r:id="rId50"/>
    <p:sldId id="3110" r:id="rId51"/>
    <p:sldId id="3225" r:id="rId52"/>
    <p:sldId id="3111" r:id="rId53"/>
    <p:sldId id="3235" r:id="rId54"/>
    <p:sldId id="3236" r:id="rId55"/>
    <p:sldId id="3226" r:id="rId56"/>
    <p:sldId id="3227" r:id="rId57"/>
    <p:sldId id="3240" r:id="rId58"/>
    <p:sldId id="3228" r:id="rId59"/>
    <p:sldId id="3259" r:id="rId60"/>
    <p:sldId id="3229" r:id="rId61"/>
    <p:sldId id="3260" r:id="rId62"/>
    <p:sldId id="3231" r:id="rId63"/>
    <p:sldId id="3232" r:id="rId64"/>
    <p:sldId id="3233" r:id="rId65"/>
    <p:sldId id="3234" r:id="rId66"/>
    <p:sldId id="3238" r:id="rId67"/>
    <p:sldId id="3239" r:id="rId68"/>
    <p:sldId id="3200" r:id="rId69"/>
    <p:sldId id="3112" r:id="rId70"/>
    <p:sldId id="3113" r:id="rId71"/>
    <p:sldId id="3255" r:id="rId72"/>
    <p:sldId id="3114" r:id="rId73"/>
    <p:sldId id="3241" r:id="rId74"/>
    <p:sldId id="3243" r:id="rId75"/>
    <p:sldId id="3256" r:id="rId76"/>
    <p:sldId id="3257" r:id="rId77"/>
    <p:sldId id="3201" r:id="rId78"/>
    <p:sldId id="3258" r:id="rId79"/>
    <p:sldId id="3202" r:id="rId80"/>
    <p:sldId id="3247" r:id="rId81"/>
    <p:sldId id="3171" r:id="rId82"/>
    <p:sldId id="3107" r:id="rId83"/>
    <p:sldId id="2902" r:id="rId84"/>
    <p:sldId id="3172" r:id="rId8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0000CC"/>
    <a:srgbClr val="006600"/>
    <a:srgbClr val="0000FF"/>
    <a:srgbClr val="99FF66"/>
    <a:srgbClr val="3399FF"/>
    <a:srgbClr val="A50021"/>
    <a:srgbClr val="CCCC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1654" autoAdjust="0"/>
  </p:normalViewPr>
  <p:slideViewPr>
    <p:cSldViewPr>
      <p:cViewPr varScale="1">
        <p:scale>
          <a:sx n="62" d="100"/>
          <a:sy n="62" d="100"/>
        </p:scale>
        <p:origin x="1782" y="6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a:latin typeface="Calibri" panose="020F0502020204030204" pitchFamily="34" charset="0"/>
                <a:cs typeface="Arial" panose="020B0604020202020204" pitchFamily="34" charset="0"/>
              </a:defRPr>
            </a:lvl1pPr>
          </a:lstStyle>
          <a:p>
            <a:pPr>
              <a:defRPr/>
            </a:pPr>
            <a:fld id="{8B871098-312A-4203-BEAF-CC46D88734C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cs typeface="Arial" panose="020B0604020202020204" pitchFamily="34" charset="0"/>
              </a:defRPr>
            </a:lvl1pPr>
          </a:lstStyle>
          <a:p>
            <a:pPr>
              <a:defRPr/>
            </a:pPr>
            <a:fld id="{152DD1A1-F99A-4FB8-8776-D254C3D2304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731E87DA-7BEB-48FB-8C3E-B7E5299F1469}"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6/1/2017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grpSp>
      </p:grpSp>
      <p:sp>
        <p:nvSpPr>
          <p:cNvPr id="1334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334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EC8E2D50-666F-46BE-AAA7-E2822205913E}"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F8379056-4412-4B54-8DAE-48A6AAA4A3E7}" type="datetime1">
              <a:rPr lang="en-US" altLang="en-US"/>
              <a:pPr>
                <a:defRPr/>
              </a:pPr>
              <a:t>6/1/2017</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CDB7918C-E374-44E3-A796-149597BCAFC2}"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AEA301B1-5D33-4A41-ADD3-F0B3ED5FF78D}" type="datetime1">
              <a:rPr lang="en-US" altLang="en-US"/>
              <a:pPr>
                <a:defRPr/>
              </a:pPr>
              <a:t>6/1/2017</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DA786214-CBB7-4779-9A3A-A0DFE8D29B64}"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p:txBody>
          <a:bodyPr/>
          <a:lstStyle>
            <a:lvl1pPr>
              <a:defRPr/>
            </a:lvl1pPr>
          </a:lstStyle>
          <a:p>
            <a:pPr>
              <a:defRPr/>
            </a:pPr>
            <a:fld id="{296C94A4-6D59-4C7B-AEDE-F31E2D46080E}" type="datetime1">
              <a:rPr lang="en-US"/>
              <a:pPr>
                <a:defRPr/>
              </a:pPr>
              <a:t>6/1/2017</a:t>
            </a:fld>
            <a:endParaRPr lang="en-US"/>
          </a:p>
        </p:txBody>
      </p:sp>
      <p:sp>
        <p:nvSpPr>
          <p:cNvPr id="4" name="Rectangle 1030"/>
          <p:cNvSpPr>
            <a:spLocks noGrp="1" noChangeArrowheads="1"/>
          </p:cNvSpPr>
          <p:nvPr>
            <p:ph type="ftr" sz="quarter" idx="11"/>
          </p:nvPr>
        </p:nvSpPr>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p:txBody>
          <a:bodyPr/>
          <a:lstStyle>
            <a:lvl1pPr>
              <a:defRPr smtClean="0"/>
            </a:lvl1pPr>
          </a:lstStyle>
          <a:p>
            <a:pPr>
              <a:defRPr/>
            </a:pPr>
            <a:fld id="{9F070BD3-8335-4875-88D0-5DF827222724}" type="slidenum">
              <a:rPr lang="en-US" altLang="en-US"/>
              <a:pPr>
                <a:defRPr/>
              </a:pPr>
              <a:t>‹#›</a:t>
            </a:fld>
            <a:endParaRPr lang="en-US" altLang="en-US"/>
          </a:p>
        </p:txBody>
      </p:sp>
    </p:spTree>
    <p:extLst>
      <p:ext uri="{BB962C8B-B14F-4D97-AF65-F5344CB8AC3E}">
        <p14:creationId xmlns:p14="http://schemas.microsoft.com/office/powerpoint/2010/main" val="3958043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45089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Arial" panose="020B0604020202020204" pitchFamily="34" charset="0"/>
              </a:defRPr>
            </a:lvl1pPr>
          </a:lstStyle>
          <a:p>
            <a:pPr>
              <a:defRPr/>
            </a:pPr>
            <a:fld id="{5E8CD070-E302-4B34-BCB0-3C8C3E904965}"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wnd.com/2015/08/is-everything-you-know-about-second-coming-wrong/"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761" y="1100852"/>
            <a:ext cx="8242479"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1"/>
          <p:cNvSpPr txBox="1">
            <a:spLocks/>
          </p:cNvSpPr>
          <p:nvPr/>
        </p:nvSpPr>
        <p:spPr bwMode="auto">
          <a:xfrm>
            <a:off x="304800" y="228600"/>
            <a:ext cx="8534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PROPHETICON 2017 GERMANY</a:t>
            </a:r>
          </a:p>
        </p:txBody>
      </p:sp>
    </p:spTree>
    <p:extLst>
      <p:ext uri="{BB962C8B-B14F-4D97-AF65-F5344CB8AC3E}">
        <p14:creationId xmlns:p14="http://schemas.microsoft.com/office/powerpoint/2010/main" val="276726549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25602" name="Group 2"/>
          <p:cNvGrpSpPr>
            <a:grpSpLocks/>
          </p:cNvGrpSpPr>
          <p:nvPr/>
        </p:nvGrpSpPr>
        <p:grpSpPr bwMode="auto">
          <a:xfrm>
            <a:off x="457200" y="2590800"/>
            <a:ext cx="1752600" cy="2971800"/>
            <a:chOff x="672" y="1152"/>
            <a:chExt cx="1104" cy="2400"/>
          </a:xfrm>
        </p:grpSpPr>
        <p:sp>
          <p:nvSpPr>
            <p:cNvPr id="25605"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5606"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560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62613"/>
            <a:ext cx="2819400" cy="1090612"/>
          </a:xfrm>
          <a:prstGeom prst="rect">
            <a:avLst/>
          </a:prstGeom>
          <a:noFill/>
          <a:ln w="9525">
            <a:noFill/>
            <a:miter lim="800000"/>
            <a:headEnd/>
            <a:tailEnd/>
          </a:ln>
        </p:spPr>
      </p:pic>
      <p:sp>
        <p:nvSpPr>
          <p:cNvPr id="25604"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a:t>
            </a:r>
            <a:r>
              <a:rPr lang="en-US" b="1" u="sng">
                <a:solidFill>
                  <a:srgbClr val="FFFFCC"/>
                </a:solidFill>
              </a:rPr>
              <a:t>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26626" name="Group 2"/>
          <p:cNvGrpSpPr>
            <a:grpSpLocks/>
          </p:cNvGrpSpPr>
          <p:nvPr/>
        </p:nvGrpSpPr>
        <p:grpSpPr bwMode="auto">
          <a:xfrm>
            <a:off x="457200" y="2590800"/>
            <a:ext cx="1752600" cy="2971800"/>
            <a:chOff x="672" y="1152"/>
            <a:chExt cx="1104" cy="2400"/>
          </a:xfrm>
        </p:grpSpPr>
        <p:sp>
          <p:nvSpPr>
            <p:cNvPr id="26629"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6630"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6627"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62613"/>
            <a:ext cx="2819400" cy="1090612"/>
          </a:xfrm>
          <a:prstGeom prst="rect">
            <a:avLst/>
          </a:prstGeom>
          <a:noFill/>
          <a:ln w="9525">
            <a:noFill/>
            <a:miter lim="800000"/>
            <a:headEnd/>
            <a:tailEnd/>
          </a:ln>
        </p:spPr>
      </p:pic>
      <p:sp>
        <p:nvSpPr>
          <p:cNvPr id="26628"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a:t>
            </a:r>
            <a:r>
              <a:rPr lang="en-US" b="1" u="sng">
                <a:solidFill>
                  <a:srgbClr val="FFFFCC"/>
                </a:solidFill>
              </a:rPr>
              <a:t>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28674" name="Group 2"/>
          <p:cNvGrpSpPr>
            <a:grpSpLocks/>
          </p:cNvGrpSpPr>
          <p:nvPr/>
        </p:nvGrpSpPr>
        <p:grpSpPr bwMode="auto">
          <a:xfrm>
            <a:off x="457200" y="2590800"/>
            <a:ext cx="1752600" cy="2971800"/>
            <a:chOff x="672" y="1152"/>
            <a:chExt cx="1104" cy="2400"/>
          </a:xfrm>
        </p:grpSpPr>
        <p:sp>
          <p:nvSpPr>
            <p:cNvPr id="28677"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8678"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867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62613"/>
            <a:ext cx="2819400" cy="1090612"/>
          </a:xfrm>
          <a:prstGeom prst="rect">
            <a:avLst/>
          </a:prstGeom>
          <a:noFill/>
          <a:ln w="9525">
            <a:noFill/>
            <a:miter lim="800000"/>
            <a:headEnd/>
            <a:tailEnd/>
          </a:ln>
        </p:spPr>
      </p:pic>
      <p:sp>
        <p:nvSpPr>
          <p:cNvPr id="28676"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7056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a:t>
            </a:r>
            <a:r>
              <a:rPr lang="en-US" b="1" u="sng">
                <a:solidFill>
                  <a:srgbClr val="FFFFCC"/>
                </a:solidFill>
              </a:rPr>
              <a:t>Revelation to a gentile king (4)</a:t>
            </a:r>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29698" name="Group 2"/>
          <p:cNvGrpSpPr>
            <a:grpSpLocks/>
          </p:cNvGrpSpPr>
          <p:nvPr/>
        </p:nvGrpSpPr>
        <p:grpSpPr bwMode="auto">
          <a:xfrm>
            <a:off x="457200" y="2590800"/>
            <a:ext cx="1752600" cy="2971800"/>
            <a:chOff x="672" y="1152"/>
            <a:chExt cx="1104" cy="2400"/>
          </a:xfrm>
        </p:grpSpPr>
        <p:sp>
          <p:nvSpPr>
            <p:cNvPr id="29701"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9702"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9699"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62613"/>
            <a:ext cx="2819400" cy="1090612"/>
          </a:xfrm>
          <a:prstGeom prst="rect">
            <a:avLst/>
          </a:prstGeom>
          <a:noFill/>
          <a:ln w="9525">
            <a:noFill/>
            <a:miter lim="800000"/>
            <a:headEnd/>
            <a:tailEnd/>
          </a:ln>
        </p:spPr>
      </p:pic>
      <p:sp>
        <p:nvSpPr>
          <p:cNvPr id="29700"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7056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a:t>
            </a:r>
            <a:r>
              <a:rPr lang="en-US" b="1" u="sng">
                <a:solidFill>
                  <a:srgbClr val="FFFFCC"/>
                </a:solidFill>
              </a:rPr>
              <a:t>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30722" name="Group 2"/>
          <p:cNvGrpSpPr>
            <a:grpSpLocks/>
          </p:cNvGrpSpPr>
          <p:nvPr/>
        </p:nvGrpSpPr>
        <p:grpSpPr bwMode="auto">
          <a:xfrm>
            <a:off x="457200" y="2590800"/>
            <a:ext cx="1752600" cy="2971800"/>
            <a:chOff x="672" y="1152"/>
            <a:chExt cx="1104" cy="2400"/>
          </a:xfrm>
        </p:grpSpPr>
        <p:sp>
          <p:nvSpPr>
            <p:cNvPr id="30725"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30726"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3072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62613"/>
            <a:ext cx="2819400" cy="1090612"/>
          </a:xfrm>
          <a:prstGeom prst="rect">
            <a:avLst/>
          </a:prstGeom>
          <a:noFill/>
          <a:ln w="9525">
            <a:noFill/>
            <a:miter lim="800000"/>
            <a:headEnd/>
            <a:tailEnd/>
          </a:ln>
        </p:spPr>
      </p:pic>
      <p:sp>
        <p:nvSpPr>
          <p:cNvPr id="30724"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a:t>
            </a:r>
            <a:r>
              <a:rPr lang="en-US" b="1" u="sng">
                <a:solidFill>
                  <a:srgbClr val="FFFFCC"/>
                </a:solidFill>
              </a:rPr>
              <a:t>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31746" name="Group 2"/>
          <p:cNvGrpSpPr>
            <a:grpSpLocks/>
          </p:cNvGrpSpPr>
          <p:nvPr/>
        </p:nvGrpSpPr>
        <p:grpSpPr bwMode="auto">
          <a:xfrm>
            <a:off x="457200" y="2590800"/>
            <a:ext cx="1752600" cy="2971800"/>
            <a:chOff x="672" y="1152"/>
            <a:chExt cx="1104" cy="2400"/>
          </a:xfrm>
        </p:grpSpPr>
        <p:sp>
          <p:nvSpPr>
            <p:cNvPr id="31749"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31750"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31747"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62613"/>
            <a:ext cx="2819400" cy="1090612"/>
          </a:xfrm>
          <a:prstGeom prst="rect">
            <a:avLst/>
          </a:prstGeom>
          <a:noFill/>
          <a:ln w="9525">
            <a:noFill/>
            <a:miter lim="800000"/>
            <a:headEnd/>
            <a:tailEnd/>
          </a:ln>
        </p:spPr>
      </p:pic>
      <p:sp>
        <p:nvSpPr>
          <p:cNvPr id="31748"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4294967295"/>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a:t>
            </a:r>
            <a:r>
              <a:rPr lang="en-US" b="1" u="sng">
                <a:solidFill>
                  <a:srgbClr val="FFFFCC"/>
                </a:solidFill>
              </a:rPr>
              <a:t>Gentile history (7)</a:t>
            </a:r>
          </a:p>
          <a:p>
            <a:pPr marL="533400" indent="-533400" eaLnBrk="1" hangingPunct="1">
              <a:lnSpc>
                <a:spcPct val="90000"/>
              </a:lnSpc>
              <a:buFont typeface="Wingdings" pitchFamily="2" charset="2"/>
              <a:buNone/>
            </a:pPr>
            <a:endParaRPr lang="en-US"/>
          </a:p>
        </p:txBody>
      </p:sp>
      <p:grpSp>
        <p:nvGrpSpPr>
          <p:cNvPr id="111619" name="Group 2"/>
          <p:cNvGrpSpPr>
            <a:grpSpLocks/>
          </p:cNvGrpSpPr>
          <p:nvPr/>
        </p:nvGrpSpPr>
        <p:grpSpPr bwMode="auto">
          <a:xfrm>
            <a:off x="457200" y="2590800"/>
            <a:ext cx="1752600" cy="2971800"/>
            <a:chOff x="672" y="1152"/>
            <a:chExt cx="1104" cy="2400"/>
          </a:xfrm>
        </p:grpSpPr>
        <p:sp>
          <p:nvSpPr>
            <p:cNvPr id="111620"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111621"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111622"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62613"/>
            <a:ext cx="2819400" cy="1090612"/>
          </a:xfrm>
          <a:prstGeom prst="rect">
            <a:avLst/>
          </a:prstGeom>
          <a:noFill/>
          <a:ln w="9525">
            <a:noFill/>
            <a:miter lim="800000"/>
            <a:headEnd/>
            <a:tailEnd/>
          </a:ln>
        </p:spPr>
      </p:pic>
      <p:sp>
        <p:nvSpPr>
          <p:cNvPr id="111623" name="Rectangle 6"/>
          <p:cNvSpPr>
            <a:spLocks noGrp="1" noChangeArrowheads="1"/>
          </p:cNvSpPr>
          <p:nvPr>
            <p:ph type="title" idx="4294967295"/>
          </p:nvPr>
        </p:nvSpPr>
        <p:spPr>
          <a:xfrm>
            <a:off x="2438400" y="228600"/>
            <a:ext cx="4267200" cy="1143000"/>
          </a:xfrm>
        </p:spPr>
        <p:txBody>
          <a:bodyPr/>
          <a:lstStyle/>
          <a:p>
            <a:pPr algn="ctr" eaLnBrk="1" hangingPunct="1"/>
            <a:r>
              <a:rPr lang="en-US" altLang="en-US" sz="4000" dirty="0"/>
              <a:t>Synthetic Outline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6294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dirty="0"/>
              <a:t>The Vision (2-14)</a:t>
            </a:r>
          </a:p>
          <a:p>
            <a:pPr marL="574675" indent="-574675">
              <a:spcBef>
                <a:spcPct val="0"/>
              </a:spcBef>
              <a:spcAft>
                <a:spcPts val="3600"/>
              </a:spcAft>
              <a:buSzPct val="100000"/>
              <a:buFont typeface="Times New Roman" pitchFamily="18" charset="0"/>
              <a:buAutoNum type="romanUcPeriod"/>
            </a:pPr>
            <a:r>
              <a:rPr lang="en-US" altLang="en-US" dirty="0"/>
              <a:t>The Vision’s Interpretation (15-27)</a:t>
            </a:r>
          </a:p>
          <a:p>
            <a:pPr marL="574675" indent="-574675">
              <a:spcBef>
                <a:spcPct val="0"/>
              </a:spcBef>
              <a:spcAft>
                <a:spcPts val="3600"/>
              </a:spcAft>
              <a:buSzPct val="100000"/>
              <a:buFont typeface="Times New Roman" pitchFamily="18" charset="0"/>
              <a:buAutoNum type="romanUcPeriod"/>
            </a:pPr>
            <a:r>
              <a:rPr lang="en-US" altLang="en-US" dirty="0"/>
              <a:t>The Personal Impact on Daniel (28)</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029200"/>
            <a:ext cx="3546475" cy="1371600"/>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6294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b="1" u="sng" dirty="0">
                <a:solidFill>
                  <a:srgbClr val="FFFFCC"/>
                </a:solidFill>
              </a:rPr>
              <a:t>The Historical Setting (1)</a:t>
            </a:r>
          </a:p>
          <a:p>
            <a:pPr marL="574675" indent="-574675">
              <a:spcBef>
                <a:spcPct val="0"/>
              </a:spcBef>
              <a:spcAft>
                <a:spcPts val="3600"/>
              </a:spcAft>
              <a:buSzPct val="100000"/>
              <a:buFont typeface="Times New Roman" pitchFamily="18" charset="0"/>
              <a:buAutoNum type="romanUcPeriod"/>
            </a:pPr>
            <a:r>
              <a:rPr lang="en-US" altLang="en-US" dirty="0"/>
              <a:t>The Vision (2-14)</a:t>
            </a:r>
          </a:p>
          <a:p>
            <a:pPr marL="574675" indent="-574675">
              <a:spcBef>
                <a:spcPct val="0"/>
              </a:spcBef>
              <a:spcAft>
                <a:spcPts val="3600"/>
              </a:spcAft>
              <a:buSzPct val="100000"/>
              <a:buFont typeface="Times New Roman" pitchFamily="18" charset="0"/>
              <a:buAutoNum type="romanUcPeriod"/>
            </a:pPr>
            <a:r>
              <a:rPr lang="en-US" altLang="en-US" dirty="0"/>
              <a:t>The Vision’s Interpretation (15-27)</a:t>
            </a:r>
          </a:p>
          <a:p>
            <a:pPr marL="574675" indent="-574675">
              <a:spcBef>
                <a:spcPct val="0"/>
              </a:spcBef>
              <a:spcAft>
                <a:spcPts val="3600"/>
              </a:spcAft>
              <a:buSzPct val="100000"/>
              <a:buFont typeface="Times New Roman" pitchFamily="18" charset="0"/>
              <a:buAutoNum type="romanUcPeriod"/>
            </a:pPr>
            <a:r>
              <a:rPr lang="en-US" altLang="en-US" dirty="0"/>
              <a:t>The Personal Impact on Daniel (28)</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9504896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84" name="Group 40"/>
          <p:cNvGraphicFramePr>
            <a:graphicFrameLocks noGrp="1"/>
          </p:cNvGraphicFramePr>
          <p:nvPr>
            <p:extLst>
              <p:ext uri="{D42A27DB-BD31-4B8C-83A1-F6EECF244321}">
                <p14:modId xmlns:p14="http://schemas.microsoft.com/office/powerpoint/2010/main" val="3294033218"/>
              </p:ext>
            </p:extLst>
          </p:nvPr>
        </p:nvGraphicFramePr>
        <p:xfrm>
          <a:off x="76200" y="228600"/>
          <a:ext cx="8991600" cy="6403975"/>
        </p:xfrm>
        <a:graphic>
          <a:graphicData uri="http://schemas.openxmlformats.org/drawingml/2006/table">
            <a:tbl>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11080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en-US" sz="2400" b="1" i="0" u="sng" strike="noStrike" cap="none" normalizeH="0" baseline="0">
                          <a:ln>
                            <a:noFill/>
                          </a:ln>
                          <a:solidFill>
                            <a:srgbClr val="C00000"/>
                          </a:solidFill>
                          <a:effectLst/>
                          <a:latin typeface="Calibri" pitchFamily="34" charset="0"/>
                          <a:cs typeface="Arial" charset="0"/>
                        </a:rPr>
                        <a:t>CHAPTER AND VERSE IN DANIEL</a:t>
                      </a:r>
                      <a:endParaRPr kumimoji="1" lang="en-US" altLang="en-US" sz="2400" b="0" i="0" u="none" strike="noStrike" cap="none" normalizeH="0" baseline="0">
                        <a:ln>
                          <a:noFill/>
                        </a:ln>
                        <a:solidFill>
                          <a:srgbClr val="C00000"/>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en-US" sz="2400" b="1" i="0" u="sng" strike="noStrike" cap="none" normalizeH="0" baseline="0">
                          <a:ln>
                            <a:noFill/>
                          </a:ln>
                          <a:solidFill>
                            <a:srgbClr val="C00000"/>
                          </a:solidFill>
                          <a:effectLst/>
                          <a:latin typeface="Calibri" pitchFamily="34" charset="0"/>
                          <a:cs typeface="Arial" charset="0"/>
                        </a:rPr>
                        <a:t>CHRONOLOGICAL DATE</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en-US" sz="2400" b="1" i="0" u="sng" strike="noStrike" cap="none" normalizeH="0" baseline="0">
                          <a:ln>
                            <a:noFill/>
                          </a:ln>
                          <a:solidFill>
                            <a:srgbClr val="C00000"/>
                          </a:solidFill>
                          <a:effectLst/>
                          <a:latin typeface="Calibri" pitchFamily="34" charset="0"/>
                          <a:cs typeface="Arial" charset="0"/>
                        </a:rPr>
                        <a:t>BIBLICAL DATE</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1:1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605</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3</a:t>
                      </a:r>
                      <a:r>
                        <a:rPr kumimoji="0" lang="en-US" altLang="en-US" sz="2400" b="1" i="0" u="none" strike="noStrike" cap="none" normalizeH="0" baseline="30000">
                          <a:ln>
                            <a:noFill/>
                          </a:ln>
                          <a:solidFill>
                            <a:schemeClr val="bg2"/>
                          </a:solidFill>
                          <a:effectLst/>
                          <a:latin typeface="Calibri" pitchFamily="34" charset="0"/>
                          <a:cs typeface="Arial" charset="0"/>
                        </a:rPr>
                        <a:t>rd</a:t>
                      </a:r>
                      <a:r>
                        <a:rPr kumimoji="0" lang="en-US" altLang="en-US" sz="2400" b="1" i="0" u="none" strike="noStrike" cap="none" normalizeH="0" baseline="0">
                          <a:ln>
                            <a:noFill/>
                          </a:ln>
                          <a:solidFill>
                            <a:schemeClr val="bg2"/>
                          </a:solidFill>
                          <a:effectLst/>
                          <a:latin typeface="Calibri" pitchFamily="34" charset="0"/>
                          <a:cs typeface="Arial" charset="0"/>
                        </a:rPr>
                        <a:t> year of Jehoiakim</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1"/>
                  </a:ext>
                </a:extLst>
              </a:tr>
              <a:tr h="11080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itchFamily="34" charset="0"/>
                          <a:cs typeface="Arial" charset="0"/>
                        </a:rPr>
                        <a:t>2:1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itchFamily="34" charset="0"/>
                          <a:cs typeface="Arial" charset="0"/>
                        </a:rPr>
                        <a:t>603</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0" i="0" u="none" strike="noStrike" cap="none" normalizeH="0" baseline="0" dirty="0">
                          <a:ln>
                            <a:noFill/>
                          </a:ln>
                          <a:solidFill>
                            <a:schemeClr val="bg2"/>
                          </a:solidFill>
                          <a:effectLst/>
                          <a:latin typeface="Calibri" pitchFamily="34" charset="0"/>
                          <a:cs typeface="Arial" charset="0"/>
                        </a:rPr>
                        <a:t>2</a:t>
                      </a:r>
                      <a:r>
                        <a:rPr kumimoji="0" lang="en-US" altLang="en-US" sz="2400" b="0" i="0" u="none" strike="noStrike" cap="none" normalizeH="0" baseline="30000" dirty="0">
                          <a:ln>
                            <a:noFill/>
                          </a:ln>
                          <a:solidFill>
                            <a:schemeClr val="bg2"/>
                          </a:solidFill>
                          <a:effectLst/>
                          <a:latin typeface="Calibri" pitchFamily="34" charset="0"/>
                          <a:cs typeface="Arial" charset="0"/>
                        </a:rPr>
                        <a:t>nd</a:t>
                      </a:r>
                      <a:r>
                        <a:rPr kumimoji="0" lang="en-US" altLang="en-US" sz="2400" b="0" i="0" u="none" strike="noStrike" cap="none" normalizeH="0" baseline="0" dirty="0">
                          <a:ln>
                            <a:noFill/>
                          </a:ln>
                          <a:solidFill>
                            <a:schemeClr val="bg2"/>
                          </a:solidFill>
                          <a:effectLst/>
                          <a:latin typeface="Calibri" pitchFamily="34" charset="0"/>
                          <a:cs typeface="Arial" charset="0"/>
                        </a:rPr>
                        <a:t> year of Nebuchadnezzar</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2"/>
                  </a:ext>
                </a:extLst>
              </a:tr>
              <a:tr h="11080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latin typeface="Calibri" pitchFamily="34" charset="0"/>
                          <a:cs typeface="Arial" charset="0"/>
                        </a:rPr>
                        <a:t>5</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Sat. night 10/12/539 (Hoehner)</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a:ln>
                          <a:noFill/>
                        </a:ln>
                        <a:solidFill>
                          <a:schemeClr val="bg2"/>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3"/>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a:ln>
                            <a:noFill/>
                          </a:ln>
                          <a:solidFill>
                            <a:srgbClr val="0000FF"/>
                          </a:solidFill>
                          <a:effectLst/>
                          <a:latin typeface="Calibri" pitchFamily="34" charset="0"/>
                          <a:cs typeface="Arial" charset="0"/>
                        </a:rPr>
                        <a:t>7:1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cap="none" normalizeH="0" baseline="0">
                          <a:ln>
                            <a:noFill/>
                          </a:ln>
                          <a:solidFill>
                            <a:srgbClr val="0000FF"/>
                          </a:solidFill>
                          <a:effectLst/>
                          <a:latin typeface="Calibri" pitchFamily="34" charset="0"/>
                          <a:cs typeface="Arial" charset="0"/>
                        </a:rPr>
                        <a:t>553</a:t>
                      </a:r>
                      <a:endParaRPr kumimoji="0" lang="en-US" sz="2400" b="1" i="0" u="sng" strike="noStrike" cap="none" normalizeH="0" baseline="0">
                        <a:ln>
                          <a:noFill/>
                        </a:ln>
                        <a:solidFill>
                          <a:srgbClr val="0000FF"/>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cap="none" normalizeH="0" baseline="0" dirty="0">
                          <a:ln>
                            <a:noFill/>
                          </a:ln>
                          <a:solidFill>
                            <a:srgbClr val="0000FF"/>
                          </a:solidFill>
                          <a:effectLst/>
                          <a:latin typeface="Calibri" pitchFamily="34" charset="0"/>
                          <a:cs typeface="Arial" charset="0"/>
                        </a:rPr>
                        <a:t>1</a:t>
                      </a:r>
                      <a:r>
                        <a:rPr kumimoji="0" lang="en-US" altLang="en-US" sz="2400" b="1" i="0" u="sng" strike="noStrike" cap="none" normalizeH="0" baseline="30000" dirty="0">
                          <a:ln>
                            <a:noFill/>
                          </a:ln>
                          <a:solidFill>
                            <a:srgbClr val="0000FF"/>
                          </a:solidFill>
                          <a:effectLst/>
                          <a:latin typeface="Calibri" pitchFamily="34" charset="0"/>
                          <a:cs typeface="Arial" charset="0"/>
                        </a:rPr>
                        <a:t>st</a:t>
                      </a:r>
                      <a:r>
                        <a:rPr kumimoji="0" lang="en-US" altLang="en-US" sz="2400" b="1" i="0" u="sng" strike="noStrike" cap="none" normalizeH="0" baseline="0" dirty="0">
                          <a:ln>
                            <a:noFill/>
                          </a:ln>
                          <a:solidFill>
                            <a:srgbClr val="0000FF"/>
                          </a:solidFill>
                          <a:effectLst/>
                          <a:latin typeface="Calibri" pitchFamily="34" charset="0"/>
                          <a:cs typeface="Arial" charset="0"/>
                        </a:rPr>
                        <a:t> year of Belshazzar</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4"/>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latin typeface="Calibri" pitchFamily="34" charset="0"/>
                          <a:cs typeface="Arial" charset="0"/>
                        </a:rPr>
                        <a:t>8:1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551</a:t>
                      </a:r>
                      <a:endParaRPr kumimoji="0" lang="en-US" sz="2400" b="1" i="0" u="none" strike="noStrike" cap="none" normalizeH="0" baseline="0">
                        <a:ln>
                          <a:noFill/>
                        </a:ln>
                        <a:solidFill>
                          <a:schemeClr val="bg2"/>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3</a:t>
                      </a:r>
                      <a:r>
                        <a:rPr kumimoji="0" lang="en-US" altLang="en-US" sz="2400" b="1" i="0" u="none" strike="noStrike" cap="none" normalizeH="0" baseline="30000">
                          <a:ln>
                            <a:noFill/>
                          </a:ln>
                          <a:solidFill>
                            <a:schemeClr val="bg2"/>
                          </a:solidFill>
                          <a:effectLst/>
                          <a:latin typeface="Calibri" pitchFamily="34" charset="0"/>
                          <a:cs typeface="Arial" charset="0"/>
                        </a:rPr>
                        <a:t>rd</a:t>
                      </a:r>
                      <a:r>
                        <a:rPr kumimoji="0" lang="en-US" altLang="en-US" sz="2400" b="1" i="0" u="none" strike="noStrike" cap="none" normalizeH="0" baseline="0">
                          <a:ln>
                            <a:noFill/>
                          </a:ln>
                          <a:solidFill>
                            <a:schemeClr val="bg2"/>
                          </a:solidFill>
                          <a:effectLst/>
                          <a:latin typeface="Calibri" pitchFamily="34" charset="0"/>
                          <a:cs typeface="Arial" charset="0"/>
                        </a:rPr>
                        <a:t> year of Belshazzar</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5"/>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latin typeface="Calibri" pitchFamily="34" charset="0"/>
                          <a:cs typeface="Arial" charset="0"/>
                        </a:rPr>
                        <a:t>9:1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538</a:t>
                      </a:r>
                      <a:endParaRPr kumimoji="0" lang="en-US" sz="2400" b="1" i="0" u="none" strike="noStrike" cap="none" normalizeH="0" baseline="0">
                        <a:ln>
                          <a:noFill/>
                        </a:ln>
                        <a:solidFill>
                          <a:schemeClr val="bg2"/>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1</a:t>
                      </a:r>
                      <a:r>
                        <a:rPr kumimoji="0" lang="en-US" altLang="en-US" sz="2400" b="1" i="0" u="none" strike="noStrike" cap="none" normalizeH="0" baseline="30000">
                          <a:ln>
                            <a:noFill/>
                          </a:ln>
                          <a:solidFill>
                            <a:schemeClr val="bg2"/>
                          </a:solidFill>
                          <a:effectLst/>
                          <a:latin typeface="Calibri" pitchFamily="34" charset="0"/>
                          <a:cs typeface="Arial" charset="0"/>
                        </a:rPr>
                        <a:t>st</a:t>
                      </a:r>
                      <a:r>
                        <a:rPr kumimoji="0" lang="en-US" altLang="en-US" sz="2400" b="1" i="0" u="none" strike="noStrike" cap="none" normalizeH="0" baseline="0">
                          <a:ln>
                            <a:noFill/>
                          </a:ln>
                          <a:solidFill>
                            <a:schemeClr val="bg2"/>
                          </a:solidFill>
                          <a:effectLst/>
                          <a:latin typeface="Calibri" pitchFamily="34" charset="0"/>
                          <a:cs typeface="Arial" charset="0"/>
                        </a:rPr>
                        <a:t> year of Darius</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6"/>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latin typeface="Calibri" pitchFamily="34" charset="0"/>
                          <a:cs typeface="Arial" charset="0"/>
                        </a:rPr>
                        <a:t>10:1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536</a:t>
                      </a:r>
                      <a:endParaRPr kumimoji="0" lang="en-US" sz="2400" b="1" i="0" u="none" strike="noStrike" cap="none" normalizeH="0" baseline="0">
                        <a:ln>
                          <a:noFill/>
                        </a:ln>
                        <a:solidFill>
                          <a:schemeClr val="bg2"/>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dirty="0">
                          <a:ln>
                            <a:noFill/>
                          </a:ln>
                          <a:solidFill>
                            <a:schemeClr val="bg2"/>
                          </a:solidFill>
                          <a:effectLst/>
                          <a:latin typeface="Calibri" pitchFamily="34" charset="0"/>
                          <a:cs typeface="Arial" charset="0"/>
                        </a:rPr>
                        <a:t>3</a:t>
                      </a:r>
                      <a:r>
                        <a:rPr kumimoji="0" lang="en-US" altLang="en-US" sz="2400" b="1" i="0" u="none" strike="noStrike" cap="none" normalizeH="0" baseline="30000" dirty="0">
                          <a:ln>
                            <a:noFill/>
                          </a:ln>
                          <a:solidFill>
                            <a:schemeClr val="bg2"/>
                          </a:solidFill>
                          <a:effectLst/>
                          <a:latin typeface="Calibri" pitchFamily="34" charset="0"/>
                          <a:cs typeface="Arial" charset="0"/>
                        </a:rPr>
                        <a:t>rd</a:t>
                      </a:r>
                      <a:r>
                        <a:rPr kumimoji="0" lang="en-US" altLang="en-US" sz="2400" b="1" i="0" u="none" strike="noStrike" cap="none" normalizeH="0" baseline="0" dirty="0">
                          <a:ln>
                            <a:noFill/>
                          </a:ln>
                          <a:solidFill>
                            <a:schemeClr val="bg2"/>
                          </a:solidFill>
                          <a:effectLst/>
                          <a:latin typeface="Calibri" pitchFamily="34" charset="0"/>
                          <a:cs typeface="Arial" charset="0"/>
                        </a:rPr>
                        <a:t> year of Cyrus</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01" y="1066800"/>
            <a:ext cx="8255398"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1"/>
          <p:cNvSpPr txBox="1">
            <a:spLocks/>
          </p:cNvSpPr>
          <p:nvPr/>
        </p:nvSpPr>
        <p:spPr bwMode="auto">
          <a:xfrm>
            <a:off x="304800" y="228600"/>
            <a:ext cx="8534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PROPHETICON 2017 GERMANY</a:t>
            </a:r>
          </a:p>
        </p:txBody>
      </p:sp>
    </p:spTree>
    <p:extLst>
      <p:ext uri="{BB962C8B-B14F-4D97-AF65-F5344CB8AC3E}">
        <p14:creationId xmlns:p14="http://schemas.microsoft.com/office/powerpoint/2010/main" val="188570835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79" name="Group 35"/>
          <p:cNvGraphicFramePr>
            <a:graphicFrameLocks noGrp="1"/>
          </p:cNvGraphicFramePr>
          <p:nvPr>
            <p:extLst>
              <p:ext uri="{D42A27DB-BD31-4B8C-83A1-F6EECF244321}">
                <p14:modId xmlns:p14="http://schemas.microsoft.com/office/powerpoint/2010/main" val="3310836657"/>
              </p:ext>
            </p:extLst>
          </p:nvPr>
        </p:nvGraphicFramePr>
        <p:xfrm>
          <a:off x="190500" y="407988"/>
          <a:ext cx="8763000" cy="6040438"/>
        </p:xfrm>
        <a:graphic>
          <a:graphicData uri="http://schemas.openxmlformats.org/drawingml/2006/table">
            <a:tbl>
              <a:tblPr/>
              <a:tblGrid>
                <a:gridCol w="14478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62388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2"/>
                          </a:solidFill>
                          <a:effectLst/>
                          <a:latin typeface="Calibri" pitchFamily="34" charset="0"/>
                          <a:cs typeface="Arial" charset="0"/>
                        </a:rPr>
                        <a:t>Daniel’s Age</a:t>
                      </a:r>
                      <a:endParaRPr kumimoji="0" lang="en-US" sz="3600" b="1" i="0" u="none" strike="noStrike" cap="none" normalizeH="0" baseline="0" dirty="0">
                        <a:ln>
                          <a:noFill/>
                        </a:ln>
                        <a:solidFill>
                          <a:schemeClr val="tx2"/>
                        </a:solidFill>
                        <a:effectLst/>
                        <a:latin typeface="Calibri" pitchFamily="34" charset="0"/>
                        <a:cs typeface="Arial"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4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CC"/>
                          </a:solidFill>
                          <a:effectLst>
                            <a:outerShdw blurRad="38100" dist="38100" dir="2700000" algn="tl">
                              <a:srgbClr val="000000"/>
                            </a:outerShdw>
                          </a:effectLst>
                          <a:latin typeface="Calibri" pitchFamily="34" charset="0"/>
                          <a:cs typeface="Arial" charset="0"/>
                        </a:rPr>
                        <a:t>CHAPTER</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CC"/>
                          </a:solidFill>
                          <a:effectLst>
                            <a:outerShdw blurRad="38100" dist="38100" dir="2700000" algn="tl">
                              <a:srgbClr val="000000"/>
                            </a:outerShdw>
                          </a:effectLst>
                          <a:latin typeface="Calibri" pitchFamily="34" charset="0"/>
                          <a:cs typeface="Arial" charset="0"/>
                        </a:rPr>
                        <a:t>EVENTS</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CC"/>
                          </a:solidFill>
                          <a:effectLst>
                            <a:outerShdw blurRad="38100" dist="38100" dir="2700000" algn="tl">
                              <a:srgbClr val="000000"/>
                            </a:outerShdw>
                          </a:effectLst>
                          <a:latin typeface="Calibri" pitchFamily="34" charset="0"/>
                          <a:cs typeface="Arial" charset="0"/>
                        </a:rPr>
                        <a:t>AGE</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4848B8"/>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1</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Taken to Babylonian captivity</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15</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02"/>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2</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Interpreting Nebuchadnezzar’s 1</a:t>
                      </a:r>
                      <a:r>
                        <a:rPr kumimoji="0" lang="en-US" sz="2200" b="1" i="0" u="none" strike="noStrike" cap="none" normalizeH="0" baseline="30000">
                          <a:ln>
                            <a:noFill/>
                          </a:ln>
                          <a:solidFill>
                            <a:srgbClr val="FFFFFF"/>
                          </a:solidFill>
                          <a:effectLst>
                            <a:outerShdw blurRad="38100" dist="38100" dir="2700000" algn="tl">
                              <a:srgbClr val="000000"/>
                            </a:outerShdw>
                          </a:effectLst>
                          <a:latin typeface="Calibri" pitchFamily="34" charset="0"/>
                          <a:cs typeface="Arial" charset="0"/>
                        </a:rPr>
                        <a:t>st</a:t>
                      </a: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 dream (huge image)</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17</a:t>
                      </a:r>
                    </a:p>
                  </a:txBody>
                  <a:tcPr horzOverflow="overflow">
                    <a:lnL>
                      <a:noFill/>
                    </a:lnL>
                    <a:lnR>
                      <a:noFill/>
                    </a:lnR>
                    <a:lnT>
                      <a:noFill/>
                    </a:lnT>
                    <a:lnB>
                      <a:noFill/>
                    </a:lnB>
                    <a:lnTlToBr>
                      <a:noFill/>
                    </a:lnTlToBr>
                    <a:lnBlToTr>
                      <a:noFill/>
                    </a:lnBlToTr>
                    <a:solidFill>
                      <a:srgbClr val="4848B8"/>
                    </a:solidFill>
                  </a:tcPr>
                </a:tc>
                <a:extLst>
                  <a:ext uri="{0D108BD9-81ED-4DB2-BD59-A6C34878D82A}">
                    <a16:rowId xmlns:a16="http://schemas.microsoft.com/office/drawing/2014/main" val="10003"/>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Calibri" pitchFamily="34" charset="0"/>
                          <a:cs typeface="Arial" charset="0"/>
                        </a:rPr>
                        <a:t>3</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Calibri" pitchFamily="34" charset="0"/>
                          <a:cs typeface="Arial" charset="0"/>
                        </a:rPr>
                        <a:t>Daniel’s 3 friends cast into the fiery furnace </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Calibri" pitchFamily="34" charset="0"/>
                          <a:cs typeface="Arial" charset="0"/>
                        </a:rPr>
                        <a:t>19 or 20</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04"/>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4</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Interpreting Nebuchadnezzar’s 2nd dream (huge tree)</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45-50</a:t>
                      </a:r>
                    </a:p>
                  </a:txBody>
                  <a:tcPr horzOverflow="overflow">
                    <a:lnL>
                      <a:noFill/>
                    </a:lnL>
                    <a:lnR>
                      <a:noFill/>
                    </a:lnR>
                    <a:lnT>
                      <a:noFill/>
                    </a:lnT>
                    <a:lnB>
                      <a:noFill/>
                    </a:lnB>
                    <a:lnTlToBr>
                      <a:noFill/>
                    </a:lnTlToBr>
                    <a:lnBlToTr>
                      <a:noFill/>
                    </a:lnBlToTr>
                    <a:solidFill>
                      <a:srgbClr val="4848B8"/>
                    </a:solidFill>
                  </a:tcPr>
                </a:tc>
                <a:extLst>
                  <a:ext uri="{0D108BD9-81ED-4DB2-BD59-A6C34878D82A}">
                    <a16:rowId xmlns:a16="http://schemas.microsoft.com/office/drawing/2014/main" val="10005"/>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5</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Interpreting handwriting of the wall at Belshazzar’s feast</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Early 80’s</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06"/>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6</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Delivered from the den of lions</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c.83</a:t>
                      </a:r>
                    </a:p>
                  </a:txBody>
                  <a:tcPr horzOverflow="overflow">
                    <a:lnL>
                      <a:noFill/>
                    </a:lnL>
                    <a:lnR>
                      <a:noFill/>
                    </a:lnR>
                    <a:lnT>
                      <a:noFill/>
                    </a:lnT>
                    <a:lnB>
                      <a:noFill/>
                    </a:lnB>
                    <a:lnTlToBr>
                      <a:noFill/>
                    </a:lnTlToBr>
                    <a:lnBlToTr>
                      <a:noFill/>
                    </a:lnBlToTr>
                    <a:solidFill>
                      <a:srgbClr val="4848B8"/>
                    </a:solidFill>
                  </a:tcPr>
                </a:tc>
                <a:extLst>
                  <a:ext uri="{0D108BD9-81ED-4DB2-BD59-A6C34878D82A}">
                    <a16:rowId xmlns:a16="http://schemas.microsoft.com/office/drawing/2014/main" val="10007"/>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a:ln>
                            <a:noFill/>
                          </a:ln>
                          <a:solidFill>
                            <a:schemeClr val="bg2"/>
                          </a:solidFill>
                          <a:effectLst/>
                          <a:latin typeface="Calibri" pitchFamily="34" charset="0"/>
                          <a:cs typeface="Arial" charset="0"/>
                        </a:rPr>
                        <a:t>7-8</a:t>
                      </a:r>
                    </a:p>
                  </a:txBody>
                  <a:tcPr horzOverflow="overflow">
                    <a:lnL>
                      <a:noFill/>
                    </a:lnL>
                    <a:lnR>
                      <a:noFill/>
                    </a:lnR>
                    <a:lnT>
                      <a:noFill/>
                    </a:lnT>
                    <a:lnB>
                      <a:noFill/>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a:ln>
                            <a:noFill/>
                          </a:ln>
                          <a:solidFill>
                            <a:schemeClr val="bg2"/>
                          </a:solidFill>
                          <a:effectLst/>
                          <a:latin typeface="Calibri" pitchFamily="34" charset="0"/>
                          <a:cs typeface="Arial" charset="0"/>
                        </a:rPr>
                        <a:t>Daniel’s visions and dreams</a:t>
                      </a:r>
                    </a:p>
                  </a:txBody>
                  <a:tcPr horzOverflow="overflow">
                    <a:lnL>
                      <a:noFill/>
                    </a:lnL>
                    <a:lnR>
                      <a:noFill/>
                    </a:lnR>
                    <a:lnT>
                      <a:noFill/>
                    </a:lnT>
                    <a:lnB>
                      <a:noFill/>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dirty="0">
                          <a:ln>
                            <a:noFill/>
                          </a:ln>
                          <a:solidFill>
                            <a:schemeClr val="bg2"/>
                          </a:solidFill>
                          <a:effectLst/>
                          <a:latin typeface="Calibri" pitchFamily="34" charset="0"/>
                          <a:cs typeface="Arial" charset="0"/>
                        </a:rPr>
                        <a:t>Mid-60’s</a:t>
                      </a:r>
                    </a:p>
                  </a:txBody>
                  <a:tcPr horzOverflow="overflow">
                    <a:lnL>
                      <a:noFill/>
                    </a:lnL>
                    <a:lnR>
                      <a:noFill/>
                    </a:lnR>
                    <a:lnT>
                      <a:noFill/>
                    </a:lnT>
                    <a:lnB>
                      <a:noFill/>
                    </a:lnB>
                    <a:lnTlToBr>
                      <a:noFill/>
                    </a:lnTlToBr>
                    <a:lnBlToTr>
                      <a:noFill/>
                    </a:lnBlToTr>
                    <a:solidFill>
                      <a:schemeClr val="tx2">
                        <a:lumMod val="20000"/>
                        <a:lumOff val="80000"/>
                      </a:schemeClr>
                    </a:solidFill>
                  </a:tcPr>
                </a:tc>
                <a:extLst>
                  <a:ext uri="{0D108BD9-81ED-4DB2-BD59-A6C34878D82A}">
                    <a16:rowId xmlns:a16="http://schemas.microsoft.com/office/drawing/2014/main" val="10008"/>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9</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Daniel’s seventy “sevens” prophecy</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Early-80’s</a:t>
                      </a:r>
                    </a:p>
                  </a:txBody>
                  <a:tcPr horzOverflow="overflow">
                    <a:lnL>
                      <a:noFill/>
                    </a:lnL>
                    <a:lnR>
                      <a:noFill/>
                    </a:lnR>
                    <a:lnT>
                      <a:noFill/>
                    </a:lnT>
                    <a:lnB>
                      <a:noFill/>
                    </a:lnB>
                    <a:lnTlToBr>
                      <a:noFill/>
                    </a:lnTlToBr>
                    <a:lnBlToTr>
                      <a:noFill/>
                    </a:lnBlToTr>
                    <a:solidFill>
                      <a:srgbClr val="4848B8"/>
                    </a:solidFill>
                  </a:tcPr>
                </a:tc>
                <a:extLst>
                  <a:ext uri="{0D108BD9-81ED-4DB2-BD59-A6C34878D82A}">
                    <a16:rowId xmlns:a16="http://schemas.microsoft.com/office/drawing/2014/main" val="10009"/>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10-12</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Final dreams and visions</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FFFFFF"/>
                          </a:solidFill>
                          <a:effectLst>
                            <a:outerShdw blurRad="38100" dist="38100" dir="2700000" algn="tl">
                              <a:srgbClr val="000000"/>
                            </a:outerShdw>
                          </a:effectLst>
                          <a:latin typeface="Calibri" pitchFamily="34" charset="0"/>
                          <a:cs typeface="Arial" charset="0"/>
                        </a:rPr>
                        <a:t>Mid-80’s</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257300" y="228600"/>
            <a:ext cx="6629400" cy="685800"/>
          </a:xfrm>
        </p:spPr>
        <p:txBody>
          <a:bodyPr/>
          <a:lstStyle/>
          <a:p>
            <a:pPr algn="ctr" eaLnBrk="1" hangingPunct="1"/>
            <a:r>
              <a:rPr lang="en-US" altLang="en-US" sz="4000"/>
              <a:t>Succession of Gentile Rulers</a:t>
            </a:r>
          </a:p>
        </p:txBody>
      </p:sp>
      <p:sp>
        <p:nvSpPr>
          <p:cNvPr id="20483" name="Rectangle 3"/>
          <p:cNvSpPr>
            <a:spLocks noGrp="1" noChangeArrowheads="1"/>
          </p:cNvSpPr>
          <p:nvPr>
            <p:ph type="body" idx="4294967295"/>
          </p:nvPr>
        </p:nvSpPr>
        <p:spPr>
          <a:xfrm>
            <a:off x="952500" y="1143000"/>
            <a:ext cx="7239000" cy="5410200"/>
          </a:xfrm>
        </p:spPr>
        <p:txBody>
          <a:bodyPr/>
          <a:lstStyle/>
          <a:p>
            <a:pPr marL="457200" indent="-457200" eaLnBrk="1" hangingPunct="1">
              <a:spcBef>
                <a:spcPct val="0"/>
              </a:spcBef>
              <a:spcAft>
                <a:spcPts val="2400"/>
              </a:spcAft>
            </a:pPr>
            <a:r>
              <a:rPr lang="en-US" sz="3600" dirty="0"/>
              <a:t>1-4: Nebuchadnezzar of Babylon</a:t>
            </a:r>
          </a:p>
          <a:p>
            <a:pPr marL="457200" indent="-457200" eaLnBrk="1" hangingPunct="1">
              <a:spcBef>
                <a:spcPct val="0"/>
              </a:spcBef>
              <a:spcAft>
                <a:spcPts val="2400"/>
              </a:spcAft>
            </a:pPr>
            <a:r>
              <a:rPr lang="en-US" sz="3600" dirty="0"/>
              <a:t>5: Belshazzar of Babylon</a:t>
            </a:r>
          </a:p>
          <a:p>
            <a:pPr marL="457200" indent="-457200" eaLnBrk="1" hangingPunct="1">
              <a:spcBef>
                <a:spcPct val="0"/>
              </a:spcBef>
              <a:spcAft>
                <a:spcPts val="2400"/>
              </a:spcAft>
            </a:pPr>
            <a:r>
              <a:rPr lang="en-US" sz="3600" dirty="0"/>
              <a:t>6: Darius of Media – Persia</a:t>
            </a:r>
          </a:p>
          <a:p>
            <a:pPr marL="457200" indent="-457200" eaLnBrk="1" hangingPunct="1">
              <a:spcBef>
                <a:spcPct val="0"/>
              </a:spcBef>
              <a:spcAft>
                <a:spcPts val="2400"/>
              </a:spcAft>
            </a:pPr>
            <a:r>
              <a:rPr lang="en-US" sz="3600" b="1" u="sng" dirty="0">
                <a:solidFill>
                  <a:srgbClr val="FFFFCC"/>
                </a:solidFill>
              </a:rPr>
              <a:t>7-8: Belshazzar of Babylon</a:t>
            </a:r>
          </a:p>
          <a:p>
            <a:pPr marL="457200" indent="-457200" eaLnBrk="1" hangingPunct="1">
              <a:spcBef>
                <a:spcPct val="0"/>
              </a:spcBef>
              <a:spcAft>
                <a:spcPts val="2400"/>
              </a:spcAft>
            </a:pPr>
            <a:r>
              <a:rPr lang="en-US" sz="3600" dirty="0"/>
              <a:t>9: Darius of Media – Persia</a:t>
            </a:r>
          </a:p>
          <a:p>
            <a:pPr marL="457200" indent="-457200" eaLnBrk="1" hangingPunct="1">
              <a:spcBef>
                <a:spcPct val="0"/>
              </a:spcBef>
              <a:spcAft>
                <a:spcPts val="2400"/>
              </a:spcAft>
            </a:pPr>
            <a:r>
              <a:rPr lang="en-US" sz="3600" dirty="0"/>
              <a:t>10-12: Cyrus of Media – Persia</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dirty="0"/>
              <a:t>Chiasm “Aramaic” ( 2-7)</a:t>
            </a:r>
          </a:p>
          <a:p>
            <a:pPr marL="533400" indent="-533400" eaLnBrk="1" hangingPunct="1">
              <a:lnSpc>
                <a:spcPct val="90000"/>
              </a:lnSpc>
              <a:buFont typeface="Wingdings" pitchFamily="2" charset="2"/>
              <a:buNone/>
            </a:pPr>
            <a:r>
              <a:rPr lang="en-US" dirty="0"/>
              <a:t>1. </a:t>
            </a:r>
            <a:r>
              <a:rPr lang="en-US" b="1" u="sng" dirty="0">
                <a:solidFill>
                  <a:srgbClr val="FFFF99"/>
                </a:solidFill>
              </a:rPr>
              <a:t>Gentile History (2)</a:t>
            </a:r>
          </a:p>
          <a:p>
            <a:pPr marL="457200" lvl="1" indent="-457200" eaLnBrk="1" hangingPunct="1">
              <a:lnSpc>
                <a:spcPct val="90000"/>
              </a:lnSpc>
              <a:buFont typeface="Wingdings" pitchFamily="2" charset="2"/>
              <a:buNone/>
            </a:pPr>
            <a:r>
              <a:rPr lang="en-US" dirty="0"/>
              <a:t>	2. Protection (3)</a:t>
            </a:r>
          </a:p>
          <a:p>
            <a:pPr marL="1371600" lvl="2" indent="-457200" eaLnBrk="1" hangingPunct="1">
              <a:lnSpc>
                <a:spcPct val="90000"/>
              </a:lnSpc>
              <a:buFont typeface="Wingdings" pitchFamily="2" charset="2"/>
              <a:buNone/>
            </a:pPr>
            <a:r>
              <a:rPr lang="en-US" dirty="0"/>
              <a:t>3. Revelation to a gentile king (4)</a:t>
            </a:r>
            <a:endParaRPr lang="en-US" b="1" dirty="0"/>
          </a:p>
          <a:p>
            <a:pPr marL="1371600" lvl="2" indent="-457200" eaLnBrk="1" hangingPunct="1">
              <a:lnSpc>
                <a:spcPct val="90000"/>
              </a:lnSpc>
              <a:buFont typeface="Wingdings" pitchFamily="2" charset="2"/>
              <a:buNone/>
            </a:pPr>
            <a:r>
              <a:rPr lang="en-US" dirty="0"/>
              <a:t>3. Revelation to a gentile king (5)</a:t>
            </a:r>
          </a:p>
          <a:p>
            <a:pPr marL="457200" lvl="1" indent="-457200" eaLnBrk="1" hangingPunct="1">
              <a:lnSpc>
                <a:spcPct val="90000"/>
              </a:lnSpc>
              <a:buFont typeface="Wingdings" pitchFamily="2" charset="2"/>
              <a:buNone/>
            </a:pPr>
            <a:r>
              <a:rPr lang="en-US" dirty="0"/>
              <a:t>	2. Protection (6)</a:t>
            </a:r>
          </a:p>
          <a:p>
            <a:pPr marL="533400" indent="-533400" eaLnBrk="1" hangingPunct="1">
              <a:lnSpc>
                <a:spcPct val="90000"/>
              </a:lnSpc>
              <a:buNone/>
            </a:pPr>
            <a:r>
              <a:rPr lang="en-US" dirty="0"/>
              <a:t>1. </a:t>
            </a:r>
            <a:r>
              <a:rPr lang="en-US" b="1" u="sng" dirty="0">
                <a:solidFill>
                  <a:srgbClr val="FFFF99"/>
                </a:solidFill>
              </a:rPr>
              <a:t>Gentile history (7)</a:t>
            </a:r>
          </a:p>
          <a:p>
            <a:pPr marL="533400" indent="-533400" eaLnBrk="1" hangingPunct="1">
              <a:lnSpc>
                <a:spcPct val="90000"/>
              </a:lnSpc>
              <a:buFont typeface="Wingdings" pitchFamily="2" charset="2"/>
              <a:buNone/>
            </a:pPr>
            <a:endParaRPr lang="en-US" dirty="0"/>
          </a:p>
        </p:txBody>
      </p:sp>
      <p:grpSp>
        <p:nvGrpSpPr>
          <p:cNvPr id="25602" name="Group 2"/>
          <p:cNvGrpSpPr>
            <a:grpSpLocks/>
          </p:cNvGrpSpPr>
          <p:nvPr/>
        </p:nvGrpSpPr>
        <p:grpSpPr bwMode="auto">
          <a:xfrm>
            <a:off x="457200" y="2590800"/>
            <a:ext cx="1752600" cy="2971800"/>
            <a:chOff x="672" y="1152"/>
            <a:chExt cx="1104" cy="2400"/>
          </a:xfrm>
        </p:grpSpPr>
        <p:sp>
          <p:nvSpPr>
            <p:cNvPr id="25605"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5606"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560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62613"/>
            <a:ext cx="2819400" cy="1090612"/>
          </a:xfrm>
          <a:prstGeom prst="rect">
            <a:avLst/>
          </a:prstGeom>
          <a:noFill/>
          <a:ln w="9525">
            <a:noFill/>
            <a:miter lim="800000"/>
            <a:headEnd/>
            <a:tailEnd/>
          </a:ln>
        </p:spPr>
      </p:pic>
      <p:sp>
        <p:nvSpPr>
          <p:cNvPr id="25604"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extLst>
      <p:ext uri="{BB962C8B-B14F-4D97-AF65-F5344CB8AC3E}">
        <p14:creationId xmlns:p14="http://schemas.microsoft.com/office/powerpoint/2010/main" val="293929357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p:txBody>
          <a:bodyPr/>
          <a:lstStyle/>
          <a:p>
            <a:r>
              <a:rPr lang="en-US">
                <a:solidFill>
                  <a:schemeClr val="bg1"/>
                </a:solidFill>
              </a:rPr>
              <a:t>CHART1</a:t>
            </a:r>
          </a:p>
        </p:txBody>
      </p:sp>
      <p:pic>
        <p:nvPicPr>
          <p:cNvPr id="117764" name="Picture 4" descr="4KINGS"/>
          <p:cNvPicPr>
            <a:picLocks noChangeAspect="1" noChangeArrowheads="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800" y="381000"/>
            <a:ext cx="7848600" cy="6096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532" name="Group 100"/>
          <p:cNvGraphicFramePr>
            <a:graphicFrameLocks noGrp="1"/>
          </p:cNvGraphicFramePr>
          <p:nvPr>
            <p:extLst>
              <p:ext uri="{D42A27DB-BD31-4B8C-83A1-F6EECF244321}">
                <p14:modId xmlns:p14="http://schemas.microsoft.com/office/powerpoint/2010/main" val="3023720900"/>
              </p:ext>
            </p:extLst>
          </p:nvPr>
        </p:nvGraphicFramePr>
        <p:xfrm>
          <a:off x="152400" y="117855"/>
          <a:ext cx="8839200" cy="6511543"/>
        </p:xfrm>
        <a:graphic>
          <a:graphicData uri="http://schemas.openxmlformats.org/drawingml/2006/table">
            <a:tbl>
              <a:tblPr>
                <a:tableStyleId>{D7AC3CCA-C797-4891-BE02-D94E43425B78}</a:tableStyleId>
              </a:tblPr>
              <a:tblGrid>
                <a:gridCol w="2582238">
                  <a:extLst>
                    <a:ext uri="{9D8B030D-6E8A-4147-A177-3AD203B41FA5}">
                      <a16:colId xmlns:a16="http://schemas.microsoft.com/office/drawing/2014/main" val="20000"/>
                    </a:ext>
                  </a:extLst>
                </a:gridCol>
                <a:gridCol w="3476090">
                  <a:extLst>
                    <a:ext uri="{9D8B030D-6E8A-4147-A177-3AD203B41FA5}">
                      <a16:colId xmlns:a16="http://schemas.microsoft.com/office/drawing/2014/main" val="20001"/>
                    </a:ext>
                  </a:extLst>
                </a:gridCol>
                <a:gridCol w="2780872">
                  <a:extLst>
                    <a:ext uri="{9D8B030D-6E8A-4147-A177-3AD203B41FA5}">
                      <a16:colId xmlns:a16="http://schemas.microsoft.com/office/drawing/2014/main" val="20002"/>
                    </a:ext>
                  </a:extLst>
                </a:gridCol>
              </a:tblGrid>
              <a:tr h="1547490">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defRPr/>
                      </a:pPr>
                      <a:r>
                        <a:rPr lang="en-US" sz="4000" b="1" kern="0" dirty="0">
                          <a:solidFill>
                            <a:schemeClr val="tx2"/>
                          </a:solidFill>
                          <a:latin typeface="Calibri" panose="020F0502020204030204" pitchFamily="34" charset="0"/>
                          <a:ea typeface="+mj-ea"/>
                          <a:cs typeface="+mj-cs"/>
                        </a:rPr>
                        <a:t>Comparing Daniel 2 &amp; 7: </a:t>
                      </a:r>
                      <a:br>
                        <a:rPr lang="en-US" sz="4000" b="1" kern="0" dirty="0">
                          <a:solidFill>
                            <a:schemeClr val="tx2"/>
                          </a:solidFill>
                          <a:latin typeface="Calibri" panose="020F0502020204030204" pitchFamily="34" charset="0"/>
                          <a:ea typeface="+mj-ea"/>
                          <a:cs typeface="+mj-cs"/>
                        </a:rPr>
                      </a:br>
                      <a:r>
                        <a:rPr lang="en-US" sz="4000" b="1" i="1" kern="0" dirty="0">
                          <a:solidFill>
                            <a:schemeClr val="tx2"/>
                          </a:solidFill>
                          <a:latin typeface="Calibri" panose="020F0502020204030204" pitchFamily="34" charset="0"/>
                          <a:ea typeface="+mj-ea"/>
                          <a:cs typeface="+mj-cs"/>
                        </a:rPr>
                        <a:t>A Matter of Perspective</a:t>
                      </a:r>
                    </a:p>
                  </a:txBody>
                  <a:tcPr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5534155"/>
                  </a:ext>
                </a:extLst>
              </a:tr>
              <a:tr h="647485">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32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Daniel 2</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Daniel 7</a:t>
                      </a:r>
                      <a:endParaRPr kumimoji="0" lang="en-US" sz="32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0"/>
                  </a:ext>
                </a:extLst>
              </a:tr>
              <a:tr h="615449">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Receiver</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Nebuchadnezzar</a:t>
                      </a:r>
                      <a:endParaRPr kumimoji="0" 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Daniel</a:t>
                      </a:r>
                    </a:p>
                  </a:txBody>
                  <a:tcPr anchor="ctr" horzOverflow="overflow"/>
                </a:tc>
                <a:extLst>
                  <a:ext uri="{0D108BD9-81ED-4DB2-BD59-A6C34878D82A}">
                    <a16:rowId xmlns:a16="http://schemas.microsoft.com/office/drawing/2014/main" val="10001"/>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Position</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Oppressor</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err="1">
                          <a:ln>
                            <a:noFill/>
                          </a:ln>
                          <a:solidFill>
                            <a:schemeClr val="dk1"/>
                          </a:solidFill>
                          <a:effectLst/>
                          <a:latin typeface="Calibri" panose="020F0502020204030204" pitchFamily="34" charset="0"/>
                          <a:ea typeface="+mn-ea"/>
                          <a:cs typeface="Calibri" panose="020F0502020204030204" pitchFamily="34" charset="0"/>
                        </a:rPr>
                        <a:t>Oppressee</a:t>
                      </a:r>
                      <a:endPar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anchor="ctr" horzOverflow="overflow"/>
                </a:tc>
                <a:extLst>
                  <a:ext uri="{0D108BD9-81ED-4DB2-BD59-A6C34878D82A}">
                    <a16:rowId xmlns:a16="http://schemas.microsoft.com/office/drawing/2014/main" val="10002"/>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Nationality</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defRPr/>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Babylonian</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defRPr/>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Hebrew</a:t>
                      </a:r>
                    </a:p>
                  </a:txBody>
                  <a:tcPr anchor="ctr" horzOverflow="overflow"/>
                </a:tc>
                <a:extLst>
                  <a:ext uri="{0D108BD9-81ED-4DB2-BD59-A6C34878D82A}">
                    <a16:rowId xmlns:a16="http://schemas.microsoft.com/office/drawing/2014/main" val="10003"/>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Perspective</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defRPr/>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Gentile</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defRPr/>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Jewish</a:t>
                      </a:r>
                    </a:p>
                  </a:txBody>
                  <a:tcPr anchor="ctr" horzOverflow="overflow"/>
                </a:tc>
                <a:extLst>
                  <a:ext uri="{0D108BD9-81ED-4DB2-BD59-A6C34878D82A}">
                    <a16:rowId xmlns:a16="http://schemas.microsoft.com/office/drawing/2014/main" val="10004"/>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Viewpoint</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a:ln>
                            <a:noFill/>
                          </a:ln>
                          <a:solidFill>
                            <a:schemeClr val="dk1"/>
                          </a:solidFill>
                          <a:effectLst/>
                          <a:latin typeface="Calibri" panose="020F0502020204030204" pitchFamily="34" charset="0"/>
                          <a:ea typeface="+mn-ea"/>
                          <a:cs typeface="Calibri" panose="020F0502020204030204" pitchFamily="34" charset="0"/>
                        </a:rPr>
                        <a:t>Antropocentric</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Theocentric</a:t>
                      </a:r>
                    </a:p>
                  </a:txBody>
                  <a:tcPr anchor="ctr" horzOverflow="overflow"/>
                </a:tc>
                <a:extLst>
                  <a:ext uri="{0D108BD9-81ED-4DB2-BD59-A6C34878D82A}">
                    <a16:rowId xmlns:a16="http://schemas.microsoft.com/office/drawing/2014/main" val="10005"/>
                  </a:ext>
                </a:extLst>
              </a:tr>
              <a:tr h="615449">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Description</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a:ln>
                            <a:noFill/>
                          </a:ln>
                          <a:solidFill>
                            <a:schemeClr val="dk1"/>
                          </a:solidFill>
                          <a:effectLst/>
                          <a:latin typeface="Calibri" panose="020F0502020204030204" pitchFamily="34" charset="0"/>
                          <a:ea typeface="+mn-ea"/>
                          <a:cs typeface="Calibri" panose="020F0502020204030204" pitchFamily="34" charset="0"/>
                        </a:rPr>
                        <a:t>Statue</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Beasts</a:t>
                      </a:r>
                    </a:p>
                  </a:txBody>
                  <a:tcPr anchor="ctr" horzOverflow="overflow"/>
                </a:tc>
                <a:extLst>
                  <a:ext uri="{0D108BD9-81ED-4DB2-BD59-A6C34878D82A}">
                    <a16:rowId xmlns:a16="http://schemas.microsoft.com/office/drawing/2014/main" val="10006"/>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Appearance</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a:ln>
                            <a:noFill/>
                          </a:ln>
                          <a:solidFill>
                            <a:schemeClr val="dk1"/>
                          </a:solidFill>
                          <a:effectLst/>
                          <a:latin typeface="Calibri" panose="020F0502020204030204" pitchFamily="34" charset="0"/>
                          <a:ea typeface="+mn-ea"/>
                          <a:cs typeface="Calibri" panose="020F0502020204030204" pitchFamily="34" charset="0"/>
                        </a:rPr>
                        <a:t>Beautiful</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Grotesque</a:t>
                      </a:r>
                    </a:p>
                  </a:txBody>
                  <a:tcPr anchor="ctr" horzOverflow="overflow"/>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6294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b="1" u="sng" dirty="0">
                <a:solidFill>
                  <a:srgbClr val="FFFFCC"/>
                </a:solidFill>
              </a:rPr>
              <a:t>The Vision (2-14)</a:t>
            </a:r>
          </a:p>
          <a:p>
            <a:pPr marL="574675" indent="-574675">
              <a:spcBef>
                <a:spcPct val="0"/>
              </a:spcBef>
              <a:spcAft>
                <a:spcPts val="3600"/>
              </a:spcAft>
              <a:buSzPct val="100000"/>
              <a:buFont typeface="Times New Roman" pitchFamily="18" charset="0"/>
              <a:buAutoNum type="romanUcPeriod"/>
            </a:pPr>
            <a:r>
              <a:rPr lang="en-US" altLang="en-US" dirty="0"/>
              <a:t>The Vision’s Interpretation (15-27)</a:t>
            </a:r>
          </a:p>
          <a:p>
            <a:pPr marL="574675" indent="-574675">
              <a:spcBef>
                <a:spcPct val="0"/>
              </a:spcBef>
              <a:spcAft>
                <a:spcPts val="3600"/>
              </a:spcAft>
              <a:buSzPct val="100000"/>
              <a:buFont typeface="Times New Roman" pitchFamily="18" charset="0"/>
              <a:buAutoNum type="romanUcPeriod"/>
            </a:pPr>
            <a:r>
              <a:rPr lang="en-US" altLang="en-US" dirty="0"/>
              <a:t>The Personal Impact on Daniel (28)</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392878596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685800" y="228600"/>
            <a:ext cx="7772400" cy="1219200"/>
          </a:xfrm>
        </p:spPr>
        <p:txBody>
          <a:bodyPr/>
          <a:lstStyle/>
          <a:p>
            <a:pPr algn="ctr"/>
            <a:r>
              <a:rPr lang="en-US" sz="4000" dirty="0"/>
              <a:t>DANIEL 7:2-14</a:t>
            </a:r>
            <a:br>
              <a:rPr lang="en-US" sz="4000" dirty="0"/>
            </a:br>
            <a:r>
              <a:rPr lang="en-US" sz="3600" dirty="0"/>
              <a:t>Outline</a:t>
            </a:r>
          </a:p>
        </p:txBody>
      </p:sp>
      <p:sp>
        <p:nvSpPr>
          <p:cNvPr id="89091" name="Rectangle 3"/>
          <p:cNvSpPr>
            <a:spLocks noGrp="1" noChangeArrowheads="1"/>
          </p:cNvSpPr>
          <p:nvPr>
            <p:ph type="body" idx="4294967295"/>
          </p:nvPr>
        </p:nvSpPr>
        <p:spPr>
          <a:xfrm>
            <a:off x="990600" y="1600200"/>
            <a:ext cx="7162800" cy="4079875"/>
          </a:xfrm>
          <a:noFill/>
        </p:spPr>
        <p:txBody>
          <a:bodyPr/>
          <a:lstStyle/>
          <a:p>
            <a:pPr marL="609600" indent="-609600">
              <a:spcBef>
                <a:spcPts val="0"/>
              </a:spcBef>
              <a:spcAft>
                <a:spcPts val="3600"/>
              </a:spcAft>
            </a:pPr>
            <a:r>
              <a:rPr lang="en-US" dirty="0">
                <a:effectLst/>
              </a:rPr>
              <a:t>4 Beasts Coming out of the Sea V.2-3</a:t>
            </a:r>
          </a:p>
          <a:p>
            <a:pPr marL="609600" indent="-609600">
              <a:spcBef>
                <a:spcPts val="0"/>
              </a:spcBef>
              <a:spcAft>
                <a:spcPts val="3600"/>
              </a:spcAft>
            </a:pPr>
            <a:r>
              <a:rPr lang="en-US" dirty="0">
                <a:effectLst/>
              </a:rPr>
              <a:t>A Description of the 4 Beasts V.4-8</a:t>
            </a:r>
          </a:p>
          <a:p>
            <a:pPr marL="609600" indent="-609600">
              <a:spcBef>
                <a:spcPts val="0"/>
              </a:spcBef>
              <a:spcAft>
                <a:spcPts val="3600"/>
              </a:spcAft>
            </a:pPr>
            <a:r>
              <a:rPr lang="en-US" dirty="0">
                <a:effectLst/>
              </a:rPr>
              <a:t>The Ancient of Days V. 9-12</a:t>
            </a:r>
          </a:p>
          <a:p>
            <a:pPr marL="609600" indent="-609600">
              <a:spcBef>
                <a:spcPts val="0"/>
              </a:spcBef>
              <a:spcAft>
                <a:spcPts val="3600"/>
              </a:spcAft>
            </a:pPr>
            <a:r>
              <a:rPr lang="en-US" dirty="0">
                <a:effectLst/>
              </a:rPr>
              <a:t>The Son of Man V.13-14</a:t>
            </a:r>
          </a:p>
        </p:txBody>
      </p:sp>
      <p:pic>
        <p:nvPicPr>
          <p:cNvPr id="6"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257800"/>
            <a:ext cx="3546475" cy="13716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685800" y="228600"/>
            <a:ext cx="7772400" cy="685800"/>
          </a:xfrm>
        </p:spPr>
        <p:txBody>
          <a:bodyPr/>
          <a:lstStyle/>
          <a:p>
            <a:pPr algn="ctr"/>
            <a:r>
              <a:rPr lang="en-US" sz="4000" dirty="0"/>
              <a:t>Description of 4 Beasts</a:t>
            </a:r>
          </a:p>
        </p:txBody>
      </p:sp>
      <p:sp>
        <p:nvSpPr>
          <p:cNvPr id="119811" name="Rectangle 3"/>
          <p:cNvSpPr>
            <a:spLocks noGrp="1" noChangeArrowheads="1"/>
          </p:cNvSpPr>
          <p:nvPr>
            <p:ph type="body" idx="4294967295"/>
          </p:nvPr>
        </p:nvSpPr>
        <p:spPr>
          <a:xfrm>
            <a:off x="457200" y="1143000"/>
            <a:ext cx="7162800" cy="5257800"/>
          </a:xfrm>
          <a:noFill/>
        </p:spPr>
        <p:txBody>
          <a:bodyPr/>
          <a:lstStyle/>
          <a:p>
            <a:pPr marL="457200" indent="-457200">
              <a:spcBef>
                <a:spcPts val="0"/>
              </a:spcBef>
              <a:spcAft>
                <a:spcPts val="1200"/>
              </a:spcAft>
            </a:pPr>
            <a:r>
              <a:rPr lang="en-US" dirty="0">
                <a:effectLst/>
              </a:rPr>
              <a:t>1</a:t>
            </a:r>
            <a:r>
              <a:rPr lang="en-US" baseline="30000" dirty="0">
                <a:effectLst/>
              </a:rPr>
              <a:t>st</a:t>
            </a:r>
            <a:r>
              <a:rPr lang="en-US" dirty="0">
                <a:effectLst/>
              </a:rPr>
              <a:t> Beast (V.4)</a:t>
            </a:r>
          </a:p>
          <a:p>
            <a:pPr marL="914400" lvl="1" indent="-457200">
              <a:spcBef>
                <a:spcPts val="0"/>
              </a:spcBef>
              <a:spcAft>
                <a:spcPts val="1200"/>
              </a:spcAft>
              <a:buSzPct val="100000"/>
              <a:buFont typeface="Courier New" panose="02070309020205020404" pitchFamily="49" charset="0"/>
              <a:buChar char="­"/>
            </a:pPr>
            <a:r>
              <a:rPr lang="en-US" dirty="0">
                <a:effectLst/>
              </a:rPr>
              <a:t>Lion</a:t>
            </a:r>
          </a:p>
          <a:p>
            <a:pPr marL="914400" lvl="1" indent="-457200">
              <a:spcBef>
                <a:spcPts val="0"/>
              </a:spcBef>
              <a:spcAft>
                <a:spcPts val="1200"/>
              </a:spcAft>
              <a:buSzPct val="100000"/>
              <a:buFont typeface="Courier New" panose="02070309020205020404" pitchFamily="49" charset="0"/>
              <a:buChar char="­"/>
            </a:pPr>
            <a:r>
              <a:rPr lang="en-US" dirty="0">
                <a:effectLst/>
              </a:rPr>
              <a:t>Babylon</a:t>
            </a:r>
          </a:p>
          <a:p>
            <a:pPr marL="914400" lvl="1" indent="-457200">
              <a:spcBef>
                <a:spcPts val="0"/>
              </a:spcBef>
              <a:spcAft>
                <a:spcPts val="1200"/>
              </a:spcAft>
              <a:buSzPct val="100000"/>
              <a:buFont typeface="Courier New" panose="02070309020205020404" pitchFamily="49" charset="0"/>
              <a:buChar char="­"/>
            </a:pPr>
            <a:r>
              <a:rPr lang="en-US" dirty="0">
                <a:effectLst/>
              </a:rPr>
              <a:t>Head of Gold</a:t>
            </a:r>
          </a:p>
          <a:p>
            <a:pPr marL="914400" lvl="1" indent="-457200">
              <a:spcBef>
                <a:spcPts val="0"/>
              </a:spcBef>
              <a:spcAft>
                <a:spcPts val="1200"/>
              </a:spcAft>
              <a:buSzPct val="100000"/>
              <a:buFont typeface="Courier New" panose="02070309020205020404" pitchFamily="49" charset="0"/>
              <a:buChar char="­"/>
            </a:pPr>
            <a:r>
              <a:rPr lang="en-US" dirty="0">
                <a:effectLst/>
              </a:rPr>
              <a:t>2:38</a:t>
            </a:r>
          </a:p>
          <a:p>
            <a:pPr marL="914400" lvl="1" indent="-457200">
              <a:spcBef>
                <a:spcPts val="0"/>
              </a:spcBef>
              <a:spcAft>
                <a:spcPts val="1200"/>
              </a:spcAft>
              <a:buSzPct val="100000"/>
              <a:buFont typeface="Courier New" panose="02070309020205020404" pitchFamily="49" charset="0"/>
              <a:buChar char="­"/>
            </a:pPr>
            <a:r>
              <a:rPr lang="en-US" dirty="0">
                <a:effectLst/>
              </a:rPr>
              <a:t>605-539 BC</a:t>
            </a:r>
          </a:p>
          <a:p>
            <a:pPr marL="914400" lvl="1" indent="-457200">
              <a:spcBef>
                <a:spcPts val="0"/>
              </a:spcBef>
              <a:spcAft>
                <a:spcPts val="1200"/>
              </a:spcAft>
              <a:buSzPct val="100000"/>
              <a:buFont typeface="Courier New" panose="02070309020205020404" pitchFamily="49" charset="0"/>
              <a:buChar char="­"/>
            </a:pPr>
            <a:r>
              <a:rPr lang="en-US" dirty="0">
                <a:effectLst/>
              </a:rPr>
              <a:t>Eagle’s Wings</a:t>
            </a:r>
          </a:p>
          <a:p>
            <a:pPr marL="914400" lvl="1" indent="-457200">
              <a:spcBef>
                <a:spcPts val="0"/>
              </a:spcBef>
              <a:spcAft>
                <a:spcPts val="1200"/>
              </a:spcAft>
              <a:buSzPct val="100000"/>
              <a:buFont typeface="Courier New" panose="02070309020205020404" pitchFamily="49" charset="0"/>
              <a:buChar char="­"/>
            </a:pPr>
            <a:r>
              <a:rPr lang="en-US" dirty="0">
                <a:effectLst/>
              </a:rPr>
              <a:t>Nebuchadnezzar’s Experience</a:t>
            </a:r>
            <a:r>
              <a:rPr lang="en-US" dirty="0">
                <a:solidFill>
                  <a:schemeClr val="bg1"/>
                </a:solidFill>
                <a:effectLst/>
              </a:rPr>
              <a:t> </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95800" y="1142999"/>
            <a:ext cx="4419600" cy="4651519"/>
          </a:xfrm>
          <a:prstGeom prst="ellipse">
            <a:avLst/>
          </a:prstGeom>
          <a:ln>
            <a:noFill/>
          </a:ln>
          <a:effectLst>
            <a:softEdge rad="112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685800" y="228600"/>
            <a:ext cx="7772400" cy="685800"/>
          </a:xfrm>
        </p:spPr>
        <p:txBody>
          <a:bodyPr/>
          <a:lstStyle/>
          <a:p>
            <a:pPr algn="ctr"/>
            <a:r>
              <a:rPr lang="en-US" sz="4000" dirty="0"/>
              <a:t>Description of 4 Beasts</a:t>
            </a:r>
          </a:p>
        </p:txBody>
      </p:sp>
      <p:sp>
        <p:nvSpPr>
          <p:cNvPr id="124931" name="Rectangle 3"/>
          <p:cNvSpPr>
            <a:spLocks noGrp="1" noChangeArrowheads="1"/>
          </p:cNvSpPr>
          <p:nvPr>
            <p:ph type="body" idx="4294967295"/>
          </p:nvPr>
        </p:nvSpPr>
        <p:spPr>
          <a:xfrm>
            <a:off x="457200" y="1143000"/>
            <a:ext cx="8485188" cy="5562600"/>
          </a:xfrm>
          <a:noFill/>
        </p:spPr>
        <p:txBody>
          <a:bodyPr/>
          <a:lstStyle/>
          <a:p>
            <a:pPr marL="457200" indent="-457200">
              <a:spcBef>
                <a:spcPts val="0"/>
              </a:spcBef>
              <a:spcAft>
                <a:spcPts val="900"/>
              </a:spcAft>
            </a:pPr>
            <a:r>
              <a:rPr lang="en-US" dirty="0">
                <a:effectLst/>
              </a:rPr>
              <a:t>2</a:t>
            </a:r>
            <a:r>
              <a:rPr lang="en-US" baseline="30000" dirty="0">
                <a:effectLst/>
              </a:rPr>
              <a:t>nd</a:t>
            </a:r>
            <a:r>
              <a:rPr lang="en-US" dirty="0">
                <a:effectLst/>
              </a:rPr>
              <a:t> Beast (V.5)</a:t>
            </a:r>
          </a:p>
          <a:p>
            <a:pPr marL="914400" lvl="1" indent="-457200">
              <a:spcBef>
                <a:spcPts val="0"/>
              </a:spcBef>
              <a:spcAft>
                <a:spcPts val="900"/>
              </a:spcAft>
              <a:buSzPct val="100000"/>
              <a:buFont typeface="Courier New" panose="02070309020205020404" pitchFamily="49" charset="0"/>
              <a:buChar char="­"/>
            </a:pPr>
            <a:r>
              <a:rPr lang="en-US" dirty="0">
                <a:effectLst/>
              </a:rPr>
              <a:t>Bear</a:t>
            </a:r>
          </a:p>
          <a:p>
            <a:pPr marL="914400" lvl="1" indent="-457200">
              <a:spcBef>
                <a:spcPts val="0"/>
              </a:spcBef>
              <a:spcAft>
                <a:spcPts val="900"/>
              </a:spcAft>
              <a:buSzPct val="100000"/>
              <a:buFont typeface="Courier New" panose="02070309020205020404" pitchFamily="49" charset="0"/>
              <a:buChar char="­"/>
            </a:pPr>
            <a:r>
              <a:rPr lang="en-US" dirty="0">
                <a:effectLst/>
              </a:rPr>
              <a:t>Media-Persia</a:t>
            </a:r>
          </a:p>
          <a:p>
            <a:pPr marL="914400" lvl="1" indent="-457200">
              <a:spcBef>
                <a:spcPts val="0"/>
              </a:spcBef>
              <a:spcAft>
                <a:spcPts val="900"/>
              </a:spcAft>
              <a:buSzPct val="100000"/>
              <a:buFont typeface="Courier New" panose="02070309020205020404" pitchFamily="49" charset="0"/>
              <a:buChar char="­"/>
            </a:pPr>
            <a:r>
              <a:rPr lang="en-US" dirty="0">
                <a:effectLst/>
              </a:rPr>
              <a:t>Chest &amp; Arms of Silver</a:t>
            </a:r>
          </a:p>
          <a:p>
            <a:pPr marL="914400" lvl="1" indent="-457200">
              <a:spcBef>
                <a:spcPts val="0"/>
              </a:spcBef>
              <a:spcAft>
                <a:spcPts val="900"/>
              </a:spcAft>
              <a:buSzPct val="100000"/>
              <a:buFont typeface="Courier New" panose="02070309020205020404" pitchFamily="49" charset="0"/>
              <a:buChar char="­"/>
            </a:pPr>
            <a:r>
              <a:rPr lang="en-US" dirty="0">
                <a:effectLst/>
              </a:rPr>
              <a:t>5:28; 8:20</a:t>
            </a:r>
          </a:p>
          <a:p>
            <a:pPr marL="914400" lvl="1" indent="-457200">
              <a:spcBef>
                <a:spcPts val="0"/>
              </a:spcBef>
              <a:spcAft>
                <a:spcPts val="900"/>
              </a:spcAft>
              <a:buSzPct val="100000"/>
              <a:buFont typeface="Courier New" panose="02070309020205020404" pitchFamily="49" charset="0"/>
              <a:buChar char="­"/>
            </a:pPr>
            <a:r>
              <a:rPr lang="en-US" dirty="0">
                <a:effectLst/>
              </a:rPr>
              <a:t>539-331 BC</a:t>
            </a:r>
          </a:p>
          <a:p>
            <a:pPr marL="914400" lvl="1" indent="-457200">
              <a:spcBef>
                <a:spcPts val="0"/>
              </a:spcBef>
              <a:spcAft>
                <a:spcPts val="900"/>
              </a:spcAft>
              <a:buSzPct val="100000"/>
              <a:buFont typeface="Courier New" panose="02070309020205020404" pitchFamily="49" charset="0"/>
              <a:buChar char="­"/>
            </a:pPr>
            <a:r>
              <a:rPr lang="en-US" dirty="0">
                <a:effectLst/>
              </a:rPr>
              <a:t>Raised on One Side</a:t>
            </a:r>
          </a:p>
          <a:p>
            <a:pPr marL="914400" lvl="1" indent="-457200">
              <a:spcBef>
                <a:spcPts val="0"/>
              </a:spcBef>
              <a:spcAft>
                <a:spcPts val="900"/>
              </a:spcAft>
              <a:buSzPct val="100000"/>
              <a:buFont typeface="Courier New" panose="02070309020205020404" pitchFamily="49" charset="0"/>
              <a:buChar char="­"/>
            </a:pPr>
            <a:r>
              <a:rPr lang="en-US" dirty="0">
                <a:effectLst/>
              </a:rPr>
              <a:t>Three Ribs</a:t>
            </a:r>
          </a:p>
          <a:p>
            <a:pPr marL="914400" lvl="1" indent="-457200">
              <a:spcBef>
                <a:spcPts val="0"/>
              </a:spcBef>
              <a:spcAft>
                <a:spcPts val="900"/>
              </a:spcAft>
              <a:buSzPct val="100000"/>
              <a:buFont typeface="Courier New" panose="02070309020205020404" pitchFamily="49" charset="0"/>
              <a:buChar char="­"/>
            </a:pPr>
            <a:r>
              <a:rPr lang="en-US" dirty="0">
                <a:effectLst/>
              </a:rPr>
              <a:t>Arise and Devour</a:t>
            </a:r>
          </a:p>
        </p:txBody>
      </p:sp>
      <p:pic>
        <p:nvPicPr>
          <p:cNvPr id="6" name="Picture 2" descr="Daniel-7_5-Bear-Beas-Final_edit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21436" y="1066800"/>
            <a:ext cx="3093964" cy="563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550" y="1143000"/>
            <a:ext cx="8268901"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1"/>
          <p:cNvSpPr txBox="1">
            <a:spLocks/>
          </p:cNvSpPr>
          <p:nvPr/>
        </p:nvSpPr>
        <p:spPr bwMode="auto">
          <a:xfrm>
            <a:off x="304800" y="228600"/>
            <a:ext cx="8534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PROPHETICON 2017 GERMANY</a:t>
            </a:r>
          </a:p>
        </p:txBody>
      </p:sp>
    </p:spTree>
    <p:extLst>
      <p:ext uri="{BB962C8B-B14F-4D97-AF65-F5344CB8AC3E}">
        <p14:creationId xmlns:p14="http://schemas.microsoft.com/office/powerpoint/2010/main" val="184694055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685800" y="228600"/>
            <a:ext cx="7772400" cy="685800"/>
          </a:xfrm>
        </p:spPr>
        <p:txBody>
          <a:bodyPr/>
          <a:lstStyle/>
          <a:p>
            <a:pPr algn="ctr"/>
            <a:r>
              <a:rPr lang="en-US" sz="4000" dirty="0"/>
              <a:t>Description of 4 Beasts</a:t>
            </a:r>
          </a:p>
        </p:txBody>
      </p:sp>
      <p:sp>
        <p:nvSpPr>
          <p:cNvPr id="126979" name="Rectangle 3"/>
          <p:cNvSpPr>
            <a:spLocks noGrp="1" noChangeArrowheads="1"/>
          </p:cNvSpPr>
          <p:nvPr>
            <p:ph type="body" idx="4294967295"/>
          </p:nvPr>
        </p:nvSpPr>
        <p:spPr>
          <a:xfrm>
            <a:off x="457200" y="1177925"/>
            <a:ext cx="7391400" cy="4918075"/>
          </a:xfrm>
          <a:noFill/>
        </p:spPr>
        <p:txBody>
          <a:bodyPr/>
          <a:lstStyle/>
          <a:p>
            <a:pPr marL="457200" indent="-457200">
              <a:lnSpc>
                <a:spcPct val="90000"/>
              </a:lnSpc>
              <a:spcBef>
                <a:spcPts val="0"/>
              </a:spcBef>
              <a:spcAft>
                <a:spcPts val="1800"/>
              </a:spcAft>
            </a:pPr>
            <a:r>
              <a:rPr lang="en-US" dirty="0">
                <a:effectLst/>
              </a:rPr>
              <a:t>3</a:t>
            </a:r>
            <a:r>
              <a:rPr lang="en-US" baseline="30000" dirty="0">
                <a:effectLst/>
              </a:rPr>
              <a:t>rd</a:t>
            </a:r>
            <a:r>
              <a:rPr lang="en-US" dirty="0">
                <a:effectLst/>
              </a:rPr>
              <a:t> Beast (V. 6)</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Leopard </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Greece</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Belly &amp; Thighs of Bronze</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8:21</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331-63 BC</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Rapid Conquest (Wings &amp; Leopard)</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Four Generals (Wings &amp; Heads)</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86400" y="1143000"/>
            <a:ext cx="3484880" cy="3733800"/>
          </a:xfrm>
          <a:prstGeom prst="ellipse">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685800" y="228600"/>
            <a:ext cx="7772400" cy="725488"/>
          </a:xfrm>
        </p:spPr>
        <p:txBody>
          <a:bodyPr/>
          <a:lstStyle/>
          <a:p>
            <a:pPr algn="ctr"/>
            <a:r>
              <a:rPr lang="en-US" sz="4000" dirty="0"/>
              <a:t>Description of 4 Beasts</a:t>
            </a:r>
          </a:p>
        </p:txBody>
      </p:sp>
      <p:sp>
        <p:nvSpPr>
          <p:cNvPr id="130051" name="Rectangle 3"/>
          <p:cNvSpPr>
            <a:spLocks noGrp="1" noChangeArrowheads="1"/>
          </p:cNvSpPr>
          <p:nvPr>
            <p:ph type="body" idx="4294967295"/>
          </p:nvPr>
        </p:nvSpPr>
        <p:spPr>
          <a:xfrm>
            <a:off x="457200" y="1143000"/>
            <a:ext cx="5105400" cy="5257800"/>
          </a:xfrm>
          <a:noFill/>
        </p:spPr>
        <p:txBody>
          <a:bodyPr/>
          <a:lstStyle/>
          <a:p>
            <a:pPr marL="457200" indent="-457200">
              <a:lnSpc>
                <a:spcPct val="90000"/>
              </a:lnSpc>
              <a:spcBef>
                <a:spcPts val="0"/>
              </a:spcBef>
              <a:spcAft>
                <a:spcPts val="1800"/>
              </a:spcAft>
            </a:pPr>
            <a:r>
              <a:rPr lang="en-US" dirty="0">
                <a:effectLst/>
              </a:rPr>
              <a:t>4</a:t>
            </a:r>
            <a:r>
              <a:rPr lang="en-US" baseline="30000" dirty="0">
                <a:effectLst/>
              </a:rPr>
              <a:t>th</a:t>
            </a:r>
            <a:r>
              <a:rPr lang="en-US" dirty="0">
                <a:effectLst/>
              </a:rPr>
              <a:t> Beast (V.7-8)</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Description</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Rome</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Legs of Iron</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Secular History</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63 Bc-70 AD</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10 Horns &amp; Little Horn</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Revelation 13:2</a:t>
            </a:r>
          </a:p>
        </p:txBody>
      </p:sp>
      <p:pic>
        <p:nvPicPr>
          <p:cNvPr id="5" name="Picture 2" descr="Dan7_7-8jpg_edit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43400" y="1162049"/>
            <a:ext cx="4475430" cy="4319507"/>
          </a:xfrm>
          <a:prstGeom prst="ellipse">
            <a:avLst/>
          </a:prstGeom>
          <a:ln>
            <a:noFill/>
          </a:ln>
          <a:effectLst>
            <a:softEdge rad="112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685800" y="228600"/>
            <a:ext cx="7772400" cy="1219200"/>
          </a:xfrm>
        </p:spPr>
        <p:txBody>
          <a:bodyPr/>
          <a:lstStyle/>
          <a:p>
            <a:pPr algn="ctr"/>
            <a:r>
              <a:rPr lang="en-US" sz="4000" dirty="0"/>
              <a:t>DANIEL 7:2-14</a:t>
            </a:r>
            <a:br>
              <a:rPr lang="en-US" sz="4000" dirty="0"/>
            </a:br>
            <a:r>
              <a:rPr lang="en-US" sz="3600" dirty="0"/>
              <a:t>Outline</a:t>
            </a:r>
          </a:p>
        </p:txBody>
      </p:sp>
      <p:sp>
        <p:nvSpPr>
          <p:cNvPr id="89091" name="Rectangle 3"/>
          <p:cNvSpPr>
            <a:spLocks noGrp="1" noChangeArrowheads="1"/>
          </p:cNvSpPr>
          <p:nvPr>
            <p:ph type="body" idx="4294967295"/>
          </p:nvPr>
        </p:nvSpPr>
        <p:spPr>
          <a:xfrm>
            <a:off x="990600" y="1600200"/>
            <a:ext cx="7162800" cy="4079875"/>
          </a:xfrm>
          <a:noFill/>
        </p:spPr>
        <p:txBody>
          <a:bodyPr/>
          <a:lstStyle/>
          <a:p>
            <a:pPr marL="609600" indent="-609600">
              <a:spcBef>
                <a:spcPts val="0"/>
              </a:spcBef>
              <a:spcAft>
                <a:spcPts val="3600"/>
              </a:spcAft>
            </a:pPr>
            <a:r>
              <a:rPr lang="en-US" dirty="0">
                <a:effectLst/>
              </a:rPr>
              <a:t>4 Beasts Coming out of the Sea V.2-3</a:t>
            </a:r>
          </a:p>
          <a:p>
            <a:pPr marL="609600" indent="-609600">
              <a:spcBef>
                <a:spcPts val="0"/>
              </a:spcBef>
              <a:spcAft>
                <a:spcPts val="3600"/>
              </a:spcAft>
            </a:pPr>
            <a:r>
              <a:rPr lang="en-US" dirty="0">
                <a:effectLst/>
              </a:rPr>
              <a:t>A Description of the 4 Beasts V.4-8</a:t>
            </a:r>
          </a:p>
          <a:p>
            <a:pPr marL="609600" indent="-609600">
              <a:spcBef>
                <a:spcPts val="0"/>
              </a:spcBef>
              <a:spcAft>
                <a:spcPts val="3600"/>
              </a:spcAft>
            </a:pPr>
            <a:r>
              <a:rPr lang="en-US" dirty="0">
                <a:effectLst/>
              </a:rPr>
              <a:t>The Ancient of Days V. 9-12</a:t>
            </a:r>
          </a:p>
          <a:p>
            <a:pPr marL="609600" indent="-609600">
              <a:spcBef>
                <a:spcPts val="0"/>
              </a:spcBef>
              <a:spcAft>
                <a:spcPts val="3600"/>
              </a:spcAft>
            </a:pPr>
            <a:r>
              <a:rPr lang="en-US" dirty="0">
                <a:effectLst/>
              </a:rPr>
              <a:t>The Son of Man V.13-14</a:t>
            </a:r>
          </a:p>
        </p:txBody>
      </p:sp>
      <p:pic>
        <p:nvPicPr>
          <p:cNvPr id="6"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257800"/>
            <a:ext cx="3546475" cy="1371600"/>
          </a:xfrm>
          <a:prstGeom prst="rect">
            <a:avLst/>
          </a:prstGeom>
          <a:noFill/>
          <a:ln w="9525">
            <a:noFill/>
            <a:miter lim="800000"/>
            <a:headEnd/>
            <a:tailEnd/>
          </a:ln>
        </p:spPr>
      </p:pic>
    </p:spTree>
    <p:extLst>
      <p:ext uri="{BB962C8B-B14F-4D97-AF65-F5344CB8AC3E}">
        <p14:creationId xmlns:p14="http://schemas.microsoft.com/office/powerpoint/2010/main" val="1632077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6294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dirty="0"/>
              <a:t>The Vision (2-14)</a:t>
            </a:r>
          </a:p>
          <a:p>
            <a:pPr marL="574675" indent="-574675">
              <a:spcBef>
                <a:spcPct val="0"/>
              </a:spcBef>
              <a:spcAft>
                <a:spcPts val="3600"/>
              </a:spcAft>
              <a:buSzPct val="100000"/>
              <a:buFont typeface="Times New Roman" pitchFamily="18" charset="0"/>
              <a:buAutoNum type="romanUcPeriod"/>
            </a:pPr>
            <a:r>
              <a:rPr lang="en-US" altLang="en-US" b="1" u="sng" dirty="0">
                <a:solidFill>
                  <a:srgbClr val="FFFFCC"/>
                </a:solidFill>
              </a:rPr>
              <a:t>The Vision’s Interpretation (15-27)</a:t>
            </a:r>
          </a:p>
          <a:p>
            <a:pPr marL="574675" indent="-574675">
              <a:spcBef>
                <a:spcPct val="0"/>
              </a:spcBef>
              <a:spcAft>
                <a:spcPts val="3600"/>
              </a:spcAft>
              <a:buSzPct val="100000"/>
              <a:buFont typeface="Times New Roman" pitchFamily="18" charset="0"/>
              <a:buAutoNum type="romanUcPeriod"/>
            </a:pPr>
            <a:r>
              <a:rPr lang="en-US" altLang="en-US" dirty="0"/>
              <a:t>The Personal Impact on Daniel (28)</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182969039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34390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dirty="0">
                <a:effectLst/>
              </a:rPr>
              <a:t>Daniel Requests An Interpretation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34000"/>
            <a:ext cx="3546475" cy="13716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343900" cy="4038600"/>
          </a:xfrm>
          <a:noFill/>
        </p:spPr>
        <p:txBody>
          <a:bodyPr/>
          <a:lstStyle/>
          <a:p>
            <a:pPr marL="609600" indent="-609600">
              <a:spcBef>
                <a:spcPts val="0"/>
              </a:spcBef>
              <a:spcAft>
                <a:spcPts val="1800"/>
              </a:spcAft>
            </a:pPr>
            <a:r>
              <a:rPr lang="en-US" b="1" u="sng" dirty="0">
                <a:solidFill>
                  <a:srgbClr val="FFFFCC"/>
                </a:solidFill>
              </a:rPr>
              <a:t>The Vision Troubles Daniel V.15</a:t>
            </a:r>
          </a:p>
          <a:p>
            <a:pPr marL="609600" indent="-609600">
              <a:spcBef>
                <a:spcPts val="0"/>
              </a:spcBef>
              <a:spcAft>
                <a:spcPts val="1800"/>
              </a:spcAft>
            </a:pPr>
            <a:r>
              <a:rPr lang="en-US" dirty="0">
                <a:effectLst/>
              </a:rPr>
              <a:t>Daniel Requests An Interpretation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3065625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34390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b="1" u="sng" dirty="0">
                <a:solidFill>
                  <a:srgbClr val="FFFFCC"/>
                </a:solidFill>
              </a:rPr>
              <a:t>Daniel Requests An Interpretation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2923371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34390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dirty="0">
                <a:effectLst/>
              </a:rPr>
              <a:t>Daniel Requests An Interpretation V.16</a:t>
            </a:r>
          </a:p>
          <a:p>
            <a:pPr marL="609600" indent="-609600">
              <a:spcBef>
                <a:spcPts val="0"/>
              </a:spcBef>
              <a:spcAft>
                <a:spcPts val="1800"/>
              </a:spcAft>
            </a:pPr>
            <a:r>
              <a:rPr lang="en-US" b="1" u="sng" dirty="0">
                <a:solidFill>
                  <a:srgbClr val="FFFFCC"/>
                </a:solidFill>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969081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43915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dirty="0">
                <a:effectLst/>
              </a:rPr>
              <a:t>Daniel Requests An Interpretation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b="1" u="sng" dirty="0">
                <a:solidFill>
                  <a:srgbClr val="FFFFCC"/>
                </a:solidFill>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4140386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34390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dirty="0">
                <a:effectLst/>
              </a:rPr>
              <a:t>Daniel Requests An Interpretation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b="1" u="sng" dirty="0">
                <a:solidFill>
                  <a:srgbClr val="FFFFCC"/>
                </a:solidFill>
              </a:rPr>
              <a:t>Angelic Interpretation V. 23-27</a:t>
            </a:r>
          </a:p>
        </p:txBody>
      </p:sp>
      <p:pic>
        <p:nvPicPr>
          <p:cNvPr id="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1683648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t>THE BOOK OF 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Font typeface="Wingdings" pitchFamily="2" charset="2"/>
              <a:buNone/>
              <a:defRPr/>
            </a:pPr>
            <a:r>
              <a:rPr lang="en-US" dirty="0">
                <a:cs typeface="Calibri" pitchFamily="34" charset="0"/>
              </a:rPr>
              <a:t>Dr. Andy Woods</a:t>
            </a:r>
          </a:p>
        </p:txBody>
      </p:sp>
      <p:pic>
        <p:nvPicPr>
          <p:cNvPr id="19459"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1906588"/>
            <a:ext cx="7896225" cy="3200400"/>
          </a:xfrm>
          <a:prstGeom prst="rect">
            <a:avLst/>
          </a:prstGeom>
          <a:noFill/>
          <a:ln w="9525">
            <a:solidFill>
              <a:srgbClr val="FF0000"/>
            </a:solidFill>
            <a:miter lim="800000"/>
            <a:headEnd/>
            <a:tailEnd/>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
        <p:nvSpPr>
          <p:cNvPr id="137219" name="Rectangle 3"/>
          <p:cNvSpPr>
            <a:spLocks noGrp="1" noChangeArrowheads="1"/>
          </p:cNvSpPr>
          <p:nvPr>
            <p:ph type="body" idx="4294967295"/>
          </p:nvPr>
        </p:nvSpPr>
        <p:spPr>
          <a:xfrm>
            <a:off x="457200" y="1143000"/>
            <a:ext cx="8305800" cy="4918075"/>
          </a:xfrm>
          <a:noFill/>
        </p:spPr>
        <p:txBody>
          <a:bodyPr/>
          <a:lstStyle/>
          <a:p>
            <a:pPr marL="457200" indent="-457200">
              <a:spcBef>
                <a:spcPts val="0"/>
              </a:spcBef>
              <a:spcAft>
                <a:spcPts val="3600"/>
              </a:spcAft>
            </a:pPr>
            <a:r>
              <a:rPr lang="en-US" dirty="0">
                <a:effectLst/>
              </a:rPr>
              <a:t>V. 23 </a:t>
            </a:r>
          </a:p>
          <a:p>
            <a:pPr marL="914400" lvl="1" indent="-457200">
              <a:spcBef>
                <a:spcPts val="0"/>
              </a:spcBef>
              <a:spcAft>
                <a:spcPts val="3600"/>
              </a:spcAft>
              <a:buSzPct val="100000"/>
              <a:buFont typeface="Courier New" panose="02070309020205020404" pitchFamily="49" charset="0"/>
              <a:buChar char="­"/>
            </a:pPr>
            <a:r>
              <a:rPr lang="en-US" dirty="0">
                <a:effectLst/>
              </a:rPr>
              <a:t>Daniel 2:40, 41-43</a:t>
            </a:r>
          </a:p>
          <a:p>
            <a:pPr marL="914400" lvl="1" indent="-457200">
              <a:spcBef>
                <a:spcPts val="0"/>
              </a:spcBef>
              <a:spcAft>
                <a:spcPts val="3600"/>
              </a:spcAft>
              <a:buSzPct val="100000"/>
              <a:buFont typeface="Courier New" panose="02070309020205020404" pitchFamily="49" charset="0"/>
              <a:buChar char="­"/>
            </a:pPr>
            <a:r>
              <a:rPr lang="en-US" dirty="0">
                <a:effectLst/>
              </a:rPr>
              <a:t>World-wide empire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2792839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a:xfrm>
            <a:off x="2743200" y="0"/>
            <a:ext cx="3657600" cy="1143000"/>
          </a:xfrm>
        </p:spPr>
        <p:txBody>
          <a:bodyPr/>
          <a:lstStyle/>
          <a:p>
            <a:pPr algn="ctr" eaLnBrk="1" hangingPunct="1">
              <a:lnSpc>
                <a:spcPct val="100000"/>
              </a:lnSpc>
            </a:pPr>
            <a:r>
              <a:rPr lang="en-US" sz="3600" b="0" dirty="0">
                <a:solidFill>
                  <a:srgbClr val="00FFFF"/>
                </a:solidFill>
                <a:latin typeface="Calibri" panose="020F0502020204030204" pitchFamily="34" charset="0"/>
              </a:rPr>
              <a:t>David Rockefeller</a:t>
            </a:r>
            <a:br>
              <a:rPr lang="en-US" sz="3200" b="0" dirty="0">
                <a:latin typeface="Calibri" panose="020F0502020204030204" pitchFamily="34" charset="0"/>
              </a:rPr>
            </a:br>
            <a:r>
              <a:rPr lang="en-US" sz="2000" b="0" dirty="0">
                <a:solidFill>
                  <a:srgbClr val="00FFFF"/>
                </a:solidFill>
                <a:latin typeface="Calibri" panose="020F0502020204030204" pitchFamily="34" charset="0"/>
              </a:rPr>
              <a:t>cited in Memoirs, page 405.</a:t>
            </a:r>
          </a:p>
        </p:txBody>
      </p:sp>
      <p:sp>
        <p:nvSpPr>
          <p:cNvPr id="24579" name="Rectangle 7"/>
          <p:cNvSpPr>
            <a:spLocks noGrp="1" noChangeArrowheads="1"/>
          </p:cNvSpPr>
          <p:nvPr>
            <p:ph type="body" idx="1"/>
          </p:nvPr>
        </p:nvSpPr>
        <p:spPr>
          <a:xfrm>
            <a:off x="228600" y="1066800"/>
            <a:ext cx="8686800" cy="5562600"/>
          </a:xfrm>
        </p:spPr>
        <p:txBody>
          <a:bodyPr/>
          <a:lstStyle/>
          <a:p>
            <a:pPr marL="0" indent="0" algn="just" eaLnBrk="1" hangingPunct="1">
              <a:buFont typeface="Wingdings" pitchFamily="2" charset="2"/>
              <a:buNone/>
            </a:pPr>
            <a:r>
              <a:rPr lang="en-US" sz="3000" dirty="0">
                <a:latin typeface="Calibri" panose="020F0502020204030204" pitchFamily="34" charset="0"/>
              </a:rPr>
              <a:t>“For more than a century ideological extremists…have seized upon well-publicized incidents…to attack the Rockefeller family for the inordinate influence they claim we wield over American political and economic institutions. Some even believe we are part of a secret cabal working against the best interests of the United States, characterizing my family and me as 'internationalists' and of conspiring with others around the world to build a more integrated global political and economic structure--one world, if you will. </a:t>
            </a:r>
            <a:r>
              <a:rPr lang="en-US" sz="3000" b="1" i="1" u="sng" kern="1200" dirty="0">
                <a:solidFill>
                  <a:srgbClr val="FFFFCC"/>
                </a:solidFill>
                <a:latin typeface="Calibri" panose="020F0502020204030204" pitchFamily="34" charset="0"/>
              </a:rPr>
              <a:t>If that's the charge, I stand guilty, and I am proud of it.</a:t>
            </a:r>
            <a:r>
              <a:rPr lang="en-US" sz="3000" b="1" i="1" kern="1200" dirty="0">
                <a:solidFill>
                  <a:srgbClr val="FFFFCC"/>
                </a:solidFill>
                <a:latin typeface="Calibri" panose="020F0502020204030204" pitchFamily="34" charset="0"/>
              </a:rPr>
              <a:t>” </a:t>
            </a:r>
            <a:endParaRPr lang="en-US" sz="2600" i="1" dirty="0">
              <a:latin typeface="Calibri" panose="020F0502020204030204" pitchFamily="34" charset="0"/>
            </a:endParaRPr>
          </a:p>
        </p:txBody>
      </p:sp>
      <p:pic>
        <p:nvPicPr>
          <p:cNvPr id="24580" name="Picture 2" descr="https://encrypted-tbn1.gstatic.com/images?q=tbn:ANd9GcTlPp9g83NSOO7RJTwWEIDB6jwwUEuM-mYnM4Hkxd6VNO2XTuVZ4Q"/>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76200"/>
            <a:ext cx="882650" cy="990600"/>
          </a:xfrm>
          <a:prstGeom prst="rect">
            <a:avLst/>
          </a:prstGeom>
          <a:noFill/>
          <a:ln w="9525">
            <a:noFill/>
            <a:miter lim="800000"/>
            <a:headEnd/>
            <a:tailEnd/>
          </a:ln>
        </p:spPr>
      </p:pic>
    </p:spTree>
    <p:extLst>
      <p:ext uri="{BB962C8B-B14F-4D97-AF65-F5344CB8AC3E}">
        <p14:creationId xmlns:p14="http://schemas.microsoft.com/office/powerpoint/2010/main" val="79523603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a:xfrm>
            <a:off x="1924050" y="228600"/>
            <a:ext cx="5295900" cy="1143000"/>
          </a:xfrm>
        </p:spPr>
        <p:txBody>
          <a:bodyPr/>
          <a:lstStyle/>
          <a:p>
            <a:pPr algn="ctr" eaLnBrk="1" hangingPunct="1">
              <a:lnSpc>
                <a:spcPct val="100000"/>
              </a:lnSpc>
            </a:pPr>
            <a:r>
              <a:rPr lang="en-US" sz="3600" dirty="0" err="1"/>
              <a:t>Zbigniew</a:t>
            </a:r>
            <a:r>
              <a:rPr lang="en-US" sz="3600" dirty="0"/>
              <a:t> Brzezinski</a:t>
            </a:r>
            <a:br>
              <a:rPr lang="en-US" sz="3600" dirty="0"/>
            </a:br>
            <a:r>
              <a:rPr lang="en-US" sz="1800" i="1" dirty="0"/>
              <a:t>Between Two Ages: America's Role in the Technetronic Era</a:t>
            </a:r>
            <a:r>
              <a:rPr lang="en-US" sz="1800" dirty="0"/>
              <a:t> (New York: Viking Press, 1970).</a:t>
            </a:r>
            <a:endParaRPr lang="en-US" sz="1800" b="0" dirty="0">
              <a:solidFill>
                <a:srgbClr val="00FFFF"/>
              </a:solidFill>
              <a:latin typeface="Calibri" panose="020F0502020204030204" pitchFamily="34" charset="0"/>
            </a:endParaRPr>
          </a:p>
        </p:txBody>
      </p:sp>
      <p:sp>
        <p:nvSpPr>
          <p:cNvPr id="24579" name="Rectangle 7"/>
          <p:cNvSpPr>
            <a:spLocks noGrp="1" noChangeArrowheads="1"/>
          </p:cNvSpPr>
          <p:nvPr>
            <p:ph type="body" idx="1"/>
          </p:nvPr>
        </p:nvSpPr>
        <p:spPr>
          <a:xfrm>
            <a:off x="914400" y="1600200"/>
            <a:ext cx="7315200" cy="3505200"/>
          </a:xfrm>
        </p:spPr>
        <p:txBody>
          <a:bodyPr/>
          <a:lstStyle/>
          <a:p>
            <a:pPr marL="0" indent="0" algn="just" eaLnBrk="1" hangingPunct="1">
              <a:buNone/>
            </a:pPr>
            <a:r>
              <a:rPr lang="en-US" dirty="0">
                <a:latin typeface="Calibri" panose="020F0502020204030204" pitchFamily="34" charset="0"/>
              </a:rPr>
              <a:t>“</a:t>
            </a:r>
            <a:r>
              <a:rPr lang="en-US" dirty="0" err="1"/>
              <a:t>Brezinski</a:t>
            </a:r>
            <a:r>
              <a:rPr lang="en-US" dirty="0"/>
              <a:t> does make a number of statements about the decline of the nation-state: “the nation-state is gradually yielding its sovereignty” (p.56); “the fiction of sovereignty” (p.274); and “developing limitations on national sovereignty” (p.296)</a:t>
            </a:r>
            <a:r>
              <a:rPr lang="en-US" dirty="0">
                <a:effectLst/>
              </a:rPr>
              <a:t>.</a:t>
            </a:r>
            <a:r>
              <a:rPr lang="en-US" b="1" i="1" kern="1200" dirty="0">
                <a:latin typeface="Calibri" panose="020F0502020204030204" pitchFamily="34" charset="0"/>
              </a:rPr>
              <a:t>” </a:t>
            </a:r>
            <a:endParaRPr lang="en-US" i="1" dirty="0">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5851" y="4876800"/>
            <a:ext cx="3252298" cy="1828800"/>
          </a:xfrm>
          <a:prstGeom prst="rect">
            <a:avLst/>
          </a:prstGeom>
        </p:spPr>
      </p:pic>
    </p:spTree>
    <p:extLst>
      <p:ext uri="{BB962C8B-B14F-4D97-AF65-F5344CB8AC3E}">
        <p14:creationId xmlns:p14="http://schemas.microsoft.com/office/powerpoint/2010/main" val="162654893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28600"/>
            <a:ext cx="7772400" cy="1143000"/>
          </a:xfrm>
        </p:spPr>
        <p:txBody>
          <a:bodyPr/>
          <a:lstStyle/>
          <a:p>
            <a:pPr algn="ctr" eaLnBrk="1" hangingPunct="1"/>
            <a:r>
              <a:rPr lang="en-US" altLang="en-US" b="0" dirty="0">
                <a:latin typeface="Calibri" panose="020F0502020204030204" pitchFamily="34" charset="0"/>
              </a:rPr>
              <a:t>Humanist Manifesto II (1973)</a:t>
            </a:r>
            <a:br>
              <a:rPr lang="en-US" altLang="en-US" b="0" dirty="0">
                <a:latin typeface="Calibri" panose="020F0502020204030204" pitchFamily="34" charset="0"/>
              </a:rPr>
            </a:br>
            <a:r>
              <a:rPr lang="en-US" altLang="en-US" sz="2400" dirty="0"/>
              <a:t>Page</a:t>
            </a:r>
            <a:r>
              <a:rPr lang="en-US" altLang="en-US" sz="2400" b="0" dirty="0">
                <a:latin typeface="Calibri" panose="020F0502020204030204" pitchFamily="34" charset="0"/>
              </a:rPr>
              <a:t> 21</a:t>
            </a:r>
          </a:p>
        </p:txBody>
      </p:sp>
      <p:sp>
        <p:nvSpPr>
          <p:cNvPr id="40963" name="Rectangle 4"/>
          <p:cNvSpPr>
            <a:spLocks noGrp="1" noChangeArrowheads="1"/>
          </p:cNvSpPr>
          <p:nvPr>
            <p:ph type="body" idx="1"/>
          </p:nvPr>
        </p:nvSpPr>
        <p:spPr>
          <a:xfrm>
            <a:off x="533400" y="1600200"/>
            <a:ext cx="8077200" cy="4114800"/>
          </a:xfrm>
        </p:spPr>
        <p:txBody>
          <a:bodyPr/>
          <a:lstStyle/>
          <a:p>
            <a:pPr marL="0" indent="0" algn="just" eaLnBrk="1" hangingPunct="1">
              <a:buFont typeface="Wingdings" panose="05000000000000000000" pitchFamily="2" charset="2"/>
              <a:buNone/>
            </a:pPr>
            <a:r>
              <a:rPr lang="en-US" altLang="en-US" i="1" dirty="0"/>
              <a:t>“We deplore the division of humankind on nationalistic grounds</a:t>
            </a:r>
            <a:r>
              <a:rPr lang="en-US" altLang="en-US" sz="3200" b="1" i="1" dirty="0">
                <a:latin typeface="Calibri" panose="020F0502020204030204" pitchFamily="34" charset="0"/>
              </a:rPr>
              <a:t>. </a:t>
            </a:r>
            <a:r>
              <a:rPr lang="en-US" altLang="en-US" sz="3200" i="1" dirty="0">
                <a:latin typeface="Calibri" panose="020F0502020204030204" pitchFamily="34" charset="0"/>
              </a:rPr>
              <a:t>We have reached a turning point in human history where the best option is to transcend the limits of national sovereignty and to move toward the building of a world community… a system of world law and world order based upon transnational federal government.”</a:t>
            </a:r>
          </a:p>
        </p:txBody>
      </p:sp>
    </p:spTree>
    <p:extLst>
      <p:ext uri="{BB962C8B-B14F-4D97-AF65-F5344CB8AC3E}">
        <p14:creationId xmlns:p14="http://schemas.microsoft.com/office/powerpoint/2010/main" val="57031931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a:xfrm>
            <a:off x="4343400" y="152400"/>
            <a:ext cx="3124200" cy="838200"/>
          </a:xfrm>
        </p:spPr>
        <p:txBody>
          <a:bodyPr/>
          <a:lstStyle/>
          <a:p>
            <a:pPr algn="ctr" eaLnBrk="1" hangingPunct="1">
              <a:lnSpc>
                <a:spcPct val="100000"/>
              </a:lnSpc>
            </a:pPr>
            <a:r>
              <a:rPr lang="en-US" altLang="en-US" sz="4400" b="0" dirty="0">
                <a:latin typeface="Calibri" panose="020F0502020204030204" pitchFamily="34" charset="0"/>
              </a:rPr>
              <a:t>Genesis 11:6</a:t>
            </a:r>
          </a:p>
        </p:txBody>
      </p:sp>
      <p:sp>
        <p:nvSpPr>
          <p:cNvPr id="10243" name="Rectangle 7"/>
          <p:cNvSpPr>
            <a:spLocks noGrp="1" noChangeArrowheads="1"/>
          </p:cNvSpPr>
          <p:nvPr>
            <p:ph type="body" idx="1"/>
          </p:nvPr>
        </p:nvSpPr>
        <p:spPr>
          <a:xfrm>
            <a:off x="3962400" y="1143000"/>
            <a:ext cx="4572000" cy="5105400"/>
          </a:xfrm>
        </p:spPr>
        <p:txBody>
          <a:bodyPr/>
          <a:lstStyle/>
          <a:p>
            <a:pPr marL="0" indent="0" algn="just" eaLnBrk="1" hangingPunct="1">
              <a:buFont typeface="Wingdings" panose="05000000000000000000" pitchFamily="2" charset="2"/>
              <a:buNone/>
              <a:defRPr/>
            </a:pPr>
            <a:r>
              <a:rPr lang="en-US" altLang="en-US" sz="3200" i="1" dirty="0">
                <a:effectLst>
                  <a:outerShdw blurRad="38100" dist="38100" dir="2700000" algn="tl">
                    <a:srgbClr val="000000">
                      <a:alpha val="43137"/>
                    </a:srgbClr>
                  </a:outerShdw>
                </a:effectLst>
                <a:latin typeface="Calibri" panose="020F0502020204030204" pitchFamily="34" charset="0"/>
              </a:rPr>
              <a:t>The Lord said, “Behold, they are one people, and they all have the same language. And this is what they began to do, and </a:t>
            </a:r>
            <a:r>
              <a:rPr lang="en-US" altLang="en-US" sz="3200" b="1" i="1" u="sng" dirty="0">
                <a:solidFill>
                  <a:srgbClr val="FFFFCC"/>
                </a:solidFill>
                <a:effectLst>
                  <a:outerShdw blurRad="38100" dist="38100" dir="2700000" algn="tl">
                    <a:srgbClr val="000000">
                      <a:alpha val="43137"/>
                    </a:srgbClr>
                  </a:outerShdw>
                </a:effectLst>
                <a:latin typeface="Calibri" panose="020F0502020204030204" pitchFamily="34" charset="0"/>
              </a:rPr>
              <a:t>now nothing which they purpose to do will be impossible for them</a:t>
            </a:r>
            <a:r>
              <a:rPr lang="en-US" altLang="en-US" sz="3200" b="1" i="1" dirty="0">
                <a:effectLst>
                  <a:outerShdw blurRad="38100" dist="38100" dir="2700000" algn="tl">
                    <a:srgbClr val="000000">
                      <a:alpha val="43137"/>
                    </a:srgbClr>
                  </a:outerShdw>
                </a:effectLst>
                <a:latin typeface="Calibri" panose="020F0502020204030204" pitchFamily="34" charset="0"/>
              </a:rPr>
              <a:t>.”</a:t>
            </a:r>
          </a:p>
          <a:p>
            <a:pPr marL="0" indent="0" eaLnBrk="1" hangingPunct="1">
              <a:buFont typeface="Wingdings" panose="05000000000000000000" pitchFamily="2" charset="2"/>
              <a:buNone/>
              <a:defRPr/>
            </a:pPr>
            <a:endParaRPr lang="en-US" altLang="en-US" dirty="0">
              <a:effectLst>
                <a:outerShdw blurRad="38100" dist="38100" dir="2700000" algn="tl">
                  <a:srgbClr val="000000">
                    <a:alpha val="43137"/>
                  </a:srgbClr>
                </a:outerShdw>
              </a:effectLst>
              <a:latin typeface="Calibri" panose="020F0502020204030204" pitchFamily="34" charset="0"/>
            </a:endParaRPr>
          </a:p>
        </p:txBody>
      </p:sp>
      <p:pic>
        <p:nvPicPr>
          <p:cNvPr id="24580" name="Picture 9" descr="C:\Documents and Settings\Owner\Application Data\Microsoft\Media Catalog\Downloaded Clips\cl26\j0096195.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4775" y="533400"/>
            <a:ext cx="340042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269109"/>
      </p:ext>
    </p:extLst>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57" y="1463040"/>
            <a:ext cx="8793687" cy="3931920"/>
          </a:xfrm>
          <a:prstGeom prst="rect">
            <a:avLst/>
          </a:prstGeom>
        </p:spPr>
      </p:pic>
    </p:spTree>
    <p:extLst>
      <p:ext uri="{BB962C8B-B14F-4D97-AF65-F5344CB8AC3E}">
        <p14:creationId xmlns:p14="http://schemas.microsoft.com/office/powerpoint/2010/main" val="163773485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a:xfrm>
            <a:off x="1447800" y="0"/>
            <a:ext cx="6248400" cy="1329784"/>
          </a:xfrm>
        </p:spPr>
        <p:txBody>
          <a:bodyPr/>
          <a:lstStyle/>
          <a:p>
            <a:pPr algn="ctr" eaLnBrk="1" hangingPunct="1">
              <a:lnSpc>
                <a:spcPct val="100000"/>
              </a:lnSpc>
            </a:pPr>
            <a:r>
              <a:rPr lang="en-US" sz="3600" dirty="0" err="1"/>
              <a:t>Zbigniew</a:t>
            </a:r>
            <a:r>
              <a:rPr lang="en-US" sz="3600" dirty="0"/>
              <a:t> Brzezinski</a:t>
            </a:r>
            <a:br>
              <a:rPr lang="en-US" sz="3600" dirty="0"/>
            </a:br>
            <a:r>
              <a:rPr lang="en-US" sz="2000" b="0" dirty="0">
                <a:solidFill>
                  <a:srgbClr val="00FFFF"/>
                </a:solidFill>
                <a:latin typeface="Calibri" panose="020F0502020204030204" pitchFamily="34" charset="0"/>
              </a:rPr>
              <a:t>cited in </a:t>
            </a:r>
            <a:r>
              <a:rPr lang="en-US" sz="1800" dirty="0" err="1"/>
              <a:t>Zbigniew</a:t>
            </a:r>
            <a:r>
              <a:rPr lang="en-US" sz="1800" dirty="0"/>
              <a:t> Brzezinski, </a:t>
            </a:r>
            <a:r>
              <a:rPr lang="en-US" sz="1800" i="1" dirty="0"/>
              <a:t>Between Two Ages: America's Role in the Technetronic Era</a:t>
            </a:r>
            <a:r>
              <a:rPr lang="en-US" sz="1800" dirty="0"/>
              <a:t> (New York: Viking Press, 1970), 252-53.</a:t>
            </a:r>
            <a:endParaRPr lang="en-US" sz="1800" b="0" dirty="0">
              <a:solidFill>
                <a:srgbClr val="00FFFF"/>
              </a:solidFill>
              <a:latin typeface="Calibri" panose="020F0502020204030204" pitchFamily="34" charset="0"/>
            </a:endParaRPr>
          </a:p>
        </p:txBody>
      </p:sp>
      <p:sp>
        <p:nvSpPr>
          <p:cNvPr id="24579" name="Rectangle 7"/>
          <p:cNvSpPr>
            <a:spLocks noGrp="1" noChangeArrowheads="1"/>
          </p:cNvSpPr>
          <p:nvPr>
            <p:ph type="body" idx="1"/>
          </p:nvPr>
        </p:nvSpPr>
        <p:spPr>
          <a:xfrm>
            <a:off x="228600" y="1329784"/>
            <a:ext cx="8686800" cy="5299616"/>
          </a:xfrm>
        </p:spPr>
        <p:txBody>
          <a:bodyPr/>
          <a:lstStyle/>
          <a:p>
            <a:pPr marL="0" indent="0" algn="just" eaLnBrk="1" hangingPunct="1">
              <a:buNone/>
            </a:pPr>
            <a:r>
              <a:rPr lang="en-US" sz="2600" dirty="0">
                <a:effectLst/>
                <a:latin typeface="Calibri" panose="020F0502020204030204" pitchFamily="34" charset="0"/>
              </a:rPr>
              <a:t>“</a:t>
            </a:r>
            <a:r>
              <a:rPr lang="en-US" sz="2600" dirty="0"/>
              <a:t>Another threat, less overt but no less basic, confronts liberal democracy. More directly linked to the impact of technology, it involves the gradual appearance of a more controlled and directed society. Such a society would be dominated by an elite whose claim to political power would rest on allegedly superior scientific knowhow. Unhindered by the restraints of traditional liberal values, this elite would not hesitate to achieve its political ends by using the latest modern techniques for influencing public behavior and keeping society under close surveillance and control.”</a:t>
            </a:r>
            <a:endParaRPr lang="en-US" sz="2600" i="1" dirty="0">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1815" y="5334000"/>
            <a:ext cx="2500371" cy="1405984"/>
          </a:xfrm>
          <a:prstGeom prst="rect">
            <a:avLst/>
          </a:prstGeom>
        </p:spPr>
      </p:pic>
    </p:spTree>
    <p:extLst>
      <p:ext uri="{BB962C8B-B14F-4D97-AF65-F5344CB8AC3E}">
        <p14:creationId xmlns:p14="http://schemas.microsoft.com/office/powerpoint/2010/main" val="96050615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a:xfrm>
            <a:off x="1447800" y="0"/>
            <a:ext cx="6248400" cy="1219200"/>
          </a:xfrm>
        </p:spPr>
        <p:txBody>
          <a:bodyPr/>
          <a:lstStyle/>
          <a:p>
            <a:pPr algn="ctr" eaLnBrk="1" hangingPunct="1">
              <a:lnSpc>
                <a:spcPct val="100000"/>
              </a:lnSpc>
            </a:pPr>
            <a:r>
              <a:rPr lang="en-US" sz="3600" dirty="0" err="1"/>
              <a:t>Zbigniew</a:t>
            </a:r>
            <a:r>
              <a:rPr lang="en-US" sz="3600" dirty="0"/>
              <a:t> Brzezinski</a:t>
            </a:r>
            <a:br>
              <a:rPr lang="en-US" sz="3600" dirty="0"/>
            </a:br>
            <a:r>
              <a:rPr lang="en-US" sz="2000" b="0" dirty="0">
                <a:solidFill>
                  <a:srgbClr val="00FFFF"/>
                </a:solidFill>
                <a:latin typeface="Calibri" panose="020F0502020204030204" pitchFamily="34" charset="0"/>
              </a:rPr>
              <a:t>cited in </a:t>
            </a:r>
            <a:r>
              <a:rPr lang="en-US" sz="1800" dirty="0" err="1"/>
              <a:t>Zbigniew</a:t>
            </a:r>
            <a:r>
              <a:rPr lang="en-US" sz="1800" dirty="0"/>
              <a:t> Brzezinski, “America in the Technetronic Age”, </a:t>
            </a:r>
            <a:r>
              <a:rPr lang="en-US" sz="1800" i="1" dirty="0"/>
              <a:t>Encounter</a:t>
            </a:r>
            <a:r>
              <a:rPr lang="en-US" sz="1800" dirty="0"/>
              <a:t> (January 1968), p. 21.</a:t>
            </a:r>
            <a:endParaRPr lang="en-US" sz="1800" b="0" dirty="0">
              <a:solidFill>
                <a:srgbClr val="00FFFF"/>
              </a:solidFill>
              <a:latin typeface="Calibri" panose="020F0502020204030204" pitchFamily="34" charset="0"/>
            </a:endParaRPr>
          </a:p>
        </p:txBody>
      </p:sp>
      <p:sp>
        <p:nvSpPr>
          <p:cNvPr id="24579" name="Rectangle 7"/>
          <p:cNvSpPr>
            <a:spLocks noGrp="1" noChangeArrowheads="1"/>
          </p:cNvSpPr>
          <p:nvPr>
            <p:ph type="body" idx="1"/>
          </p:nvPr>
        </p:nvSpPr>
        <p:spPr>
          <a:xfrm>
            <a:off x="228600" y="1219200"/>
            <a:ext cx="8686800" cy="5410200"/>
          </a:xfrm>
        </p:spPr>
        <p:txBody>
          <a:bodyPr/>
          <a:lstStyle/>
          <a:p>
            <a:pPr marL="0" indent="0" algn="just" eaLnBrk="1" hangingPunct="1">
              <a:buNone/>
            </a:pPr>
            <a:r>
              <a:rPr lang="en-US" sz="2800" dirty="0">
                <a:effectLst/>
                <a:latin typeface="Calibri" panose="020F0502020204030204" pitchFamily="34" charset="0"/>
              </a:rPr>
              <a:t>“</a:t>
            </a:r>
            <a:r>
              <a:rPr lang="en-US" sz="2800" dirty="0"/>
              <a:t>At the same time, the capacity to assert social and political control over the individual will vastly increase. As I have already noted, it will soon be possible to assert almost continuous surveillance over every citizen and to maintain up-to-date, complete files, containing even most personal information about the health or personal behavior of the citizen, in addition to more customary data. These files will be subject to instantaneous retrieval by the authorities</a:t>
            </a:r>
            <a:r>
              <a:rPr lang="en-US" sz="2800" dirty="0">
                <a:effectLst/>
              </a:rPr>
              <a:t>.</a:t>
            </a:r>
            <a:r>
              <a:rPr lang="en-US" sz="2800" i="1" kern="1200" dirty="0">
                <a:solidFill>
                  <a:srgbClr val="FFFFCC"/>
                </a:solidFill>
                <a:effectLst/>
                <a:latin typeface="Calibri" panose="020F0502020204030204" pitchFamily="34" charset="0"/>
              </a:rPr>
              <a:t>”</a:t>
            </a:r>
            <a:r>
              <a:rPr lang="en-US" sz="2800" b="1" i="1" kern="1200" dirty="0">
                <a:solidFill>
                  <a:srgbClr val="FFFFCC"/>
                </a:solidFill>
                <a:latin typeface="Calibri" panose="020F0502020204030204" pitchFamily="34" charset="0"/>
              </a:rPr>
              <a:t> </a:t>
            </a:r>
            <a:endParaRPr lang="en-US" sz="2800" i="1" dirty="0">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1815" y="5334000"/>
            <a:ext cx="2500371" cy="1405984"/>
          </a:xfrm>
          <a:prstGeom prst="rect">
            <a:avLst/>
          </a:prstGeom>
        </p:spPr>
      </p:pic>
    </p:spTree>
    <p:extLst>
      <p:ext uri="{BB962C8B-B14F-4D97-AF65-F5344CB8AC3E}">
        <p14:creationId xmlns:p14="http://schemas.microsoft.com/office/powerpoint/2010/main" val="91912001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13:16-18 (NASB)</a:t>
            </a:r>
          </a:p>
          <a:p>
            <a:pPr algn="just">
              <a:spcBef>
                <a:spcPts val="600"/>
              </a:spcBef>
              <a:spcAft>
                <a:spcPts val="6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And he causes all, the small and the great, and the rich and the poor, and the free men and the slaves, to be given a mark on their right hand or on their forehead, </a:t>
            </a:r>
            <a:r>
              <a:rPr lang="en-US" sz="2800" baseline="30000" dirty="0">
                <a:latin typeface="Calibri" panose="020F0502020204030204" pitchFamily="34" charset="0"/>
                <a:cs typeface="Calibri" panose="020F0502020204030204" pitchFamily="34" charset="0"/>
              </a:rPr>
              <a:t>17 </a:t>
            </a:r>
            <a:r>
              <a:rPr lang="en-US" sz="2800" dirty="0">
                <a:latin typeface="Calibri" panose="020F0502020204030204" pitchFamily="34" charset="0"/>
                <a:cs typeface="Calibri" panose="020F0502020204030204" pitchFamily="34" charset="0"/>
              </a:rPr>
              <a:t>and </a:t>
            </a:r>
            <a:r>
              <a:rPr lang="en-US" sz="2800" i="1" dirty="0">
                <a:latin typeface="Calibri" panose="020F0502020204030204" pitchFamily="34" charset="0"/>
                <a:cs typeface="Calibri" panose="020F0502020204030204" pitchFamily="34" charset="0"/>
              </a:rPr>
              <a:t>he provides</a:t>
            </a:r>
            <a:r>
              <a:rPr lang="en-US" sz="2800" dirty="0">
                <a:latin typeface="Calibri" panose="020F0502020204030204" pitchFamily="34" charset="0"/>
                <a:cs typeface="Calibri" panose="020F0502020204030204" pitchFamily="34" charset="0"/>
              </a:rPr>
              <a:t> that no one will be able to buy or to sell, except the one who has the mark, </a:t>
            </a:r>
            <a:r>
              <a:rPr lang="en-US" sz="2800" i="1" dirty="0">
                <a:latin typeface="Calibri" panose="020F0502020204030204" pitchFamily="34" charset="0"/>
                <a:cs typeface="Calibri" panose="020F0502020204030204" pitchFamily="34" charset="0"/>
              </a:rPr>
              <a:t>either</a:t>
            </a:r>
            <a:r>
              <a:rPr lang="en-US" sz="2800" dirty="0">
                <a:latin typeface="Calibri" panose="020F0502020204030204" pitchFamily="34" charset="0"/>
                <a:cs typeface="Calibri" panose="020F0502020204030204" pitchFamily="34" charset="0"/>
              </a:rPr>
              <a:t> the name of the beast or the number of his name. </a:t>
            </a:r>
            <a:r>
              <a:rPr lang="en-US" sz="2800" baseline="30000" dirty="0">
                <a:latin typeface="Calibri" panose="020F0502020204030204" pitchFamily="34" charset="0"/>
                <a:cs typeface="Calibri" panose="020F0502020204030204" pitchFamily="34" charset="0"/>
              </a:rPr>
              <a:t>18 </a:t>
            </a:r>
            <a:r>
              <a:rPr lang="en-US" sz="2800" dirty="0">
                <a:latin typeface="Calibri" panose="020F0502020204030204" pitchFamily="34" charset="0"/>
                <a:cs typeface="Calibri" panose="020F0502020204030204" pitchFamily="34" charset="0"/>
              </a:rPr>
              <a:t>Here is wisdom. Let him who has understanding calculate the number of the beast, for the number is that of a man; and his number is six hundred and sixty-six</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54530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524000" y="304800"/>
            <a:ext cx="6096000" cy="1295400"/>
          </a:xfrm>
        </p:spPr>
        <p:txBody>
          <a:bodyPr/>
          <a:lstStyle/>
          <a:p>
            <a:pPr algn="ctr" eaLnBrk="1" hangingPunct="1"/>
            <a:r>
              <a:rPr lang="en-US" altLang="en-US"/>
              <a:t>Message</a:t>
            </a:r>
          </a:p>
        </p:txBody>
      </p:sp>
      <p:sp>
        <p:nvSpPr>
          <p:cNvPr id="35843" name="Rectangle 3"/>
          <p:cNvSpPr>
            <a:spLocks noGrp="1" noChangeArrowheads="1"/>
          </p:cNvSpPr>
          <p:nvPr>
            <p:ph type="body" idx="1"/>
          </p:nvPr>
        </p:nvSpPr>
        <p:spPr>
          <a:xfrm>
            <a:off x="1581150" y="1768475"/>
            <a:ext cx="5981700" cy="1965325"/>
          </a:xfrm>
        </p:spPr>
        <p:txBody>
          <a:bodyPr/>
          <a:lstStyle/>
          <a:p>
            <a:pPr marL="0" indent="0" algn="just" eaLnBrk="1" hangingPunct="1">
              <a:lnSpc>
                <a:spcPct val="90000"/>
              </a:lnSpc>
              <a:buFont typeface="Wingdings" pitchFamily="2" charset="2"/>
              <a:buNone/>
              <a:defRPr/>
            </a:pPr>
            <a:r>
              <a:rPr lang="en-US" sz="4000" dirty="0"/>
              <a:t>Times of the Gentiles are revealed prophetically (2, 7, 8-12) and ethically (1, 3-6)</a:t>
            </a:r>
          </a:p>
          <a:p>
            <a:pPr eaLnBrk="1" hangingPunct="1">
              <a:lnSpc>
                <a:spcPct val="90000"/>
              </a:lnSpc>
              <a:buFont typeface="Wingdings" pitchFamily="2" charset="2"/>
              <a:buNone/>
              <a:defRPr/>
            </a:pPr>
            <a:endParaRPr lang="en-US" sz="3600" dirty="0"/>
          </a:p>
        </p:txBody>
      </p:sp>
      <p:pic>
        <p:nvPicPr>
          <p:cNvPr id="2048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713" y="4419600"/>
            <a:ext cx="4346575" cy="1681163"/>
          </a:xfrm>
          <a:prstGeom prst="rect">
            <a:avLst/>
          </a:prstGeom>
          <a:noFill/>
          <a:ln w="9525">
            <a:noFill/>
            <a:miter lim="800000"/>
            <a:headEnd/>
            <a:tailEnd/>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4294967295"/>
          </p:nvPr>
        </p:nvSpPr>
        <p:spPr>
          <a:xfrm>
            <a:off x="457200" y="1143000"/>
            <a:ext cx="8001000" cy="2895600"/>
          </a:xfrm>
          <a:noFill/>
        </p:spPr>
        <p:txBody>
          <a:bodyPr/>
          <a:lstStyle/>
          <a:p>
            <a:pPr marL="457200" lvl="1" indent="-457200">
              <a:spcBef>
                <a:spcPts val="0"/>
              </a:spcBef>
              <a:spcAft>
                <a:spcPts val="3600"/>
              </a:spcAft>
              <a:buClr>
                <a:schemeClr val="tx2"/>
              </a:buClr>
              <a:buSzPct val="75000"/>
              <a:buFont typeface="Wingdings" pitchFamily="2" charset="2"/>
              <a:buChar char="n"/>
            </a:pPr>
            <a:r>
              <a:rPr lang="en-US" dirty="0">
                <a:effectLst/>
                <a:ea typeface="+mn-ea"/>
                <a:cs typeface="+mn-cs"/>
              </a:rPr>
              <a:t>V. 24</a:t>
            </a:r>
          </a:p>
          <a:p>
            <a:pPr marL="914400" lvl="1" indent="-457200">
              <a:spcBef>
                <a:spcPts val="0"/>
              </a:spcBef>
              <a:spcAft>
                <a:spcPts val="3600"/>
              </a:spcAft>
              <a:buSzPct val="100000"/>
              <a:buFont typeface="Courier New" panose="02070309020205020404" pitchFamily="49" charset="0"/>
              <a:buChar char="­"/>
            </a:pPr>
            <a:r>
              <a:rPr lang="en-US" dirty="0">
                <a:effectLst/>
              </a:rPr>
              <a:t>A Ten King Confederacy</a:t>
            </a:r>
          </a:p>
          <a:p>
            <a:pPr marL="914400" lvl="1" indent="-457200">
              <a:spcBef>
                <a:spcPts val="0"/>
              </a:spcBef>
              <a:spcAft>
                <a:spcPts val="3600"/>
              </a:spcAft>
              <a:buSzPct val="100000"/>
              <a:buFont typeface="Courier New" panose="02070309020205020404" pitchFamily="49" charset="0"/>
              <a:buChar char="­"/>
            </a:pPr>
            <a:r>
              <a:rPr lang="en-US" dirty="0">
                <a:effectLst/>
              </a:rPr>
              <a:t>A Revived Roman Empire</a:t>
            </a:r>
          </a:p>
          <a:p>
            <a:pPr marL="914400" lvl="1" indent="-457200">
              <a:spcBef>
                <a:spcPts val="0"/>
              </a:spcBef>
              <a:spcAft>
                <a:spcPts val="3600"/>
              </a:spcAft>
              <a:buSzPct val="100000"/>
              <a:buFont typeface="Courier New" panose="02070309020205020404" pitchFamily="49" charset="0"/>
              <a:buChar char="­"/>
            </a:pPr>
            <a:r>
              <a:rPr lang="en-US" dirty="0">
                <a:effectLst/>
              </a:rPr>
              <a:t>EEC or ECM / European Common Market?</a:t>
            </a:r>
          </a:p>
          <a:p>
            <a:pPr marL="914400" lvl="1" indent="-457200">
              <a:spcBef>
                <a:spcPts val="0"/>
              </a:spcBef>
              <a:spcAft>
                <a:spcPts val="3600"/>
              </a:spcAft>
              <a:buSzPct val="100000"/>
              <a:buFont typeface="Courier New" panose="02070309020205020404" pitchFamily="49" charset="0"/>
              <a:buChar char="­"/>
            </a:pPr>
            <a:r>
              <a:rPr lang="en-US" dirty="0">
                <a:effectLst/>
              </a:rPr>
              <a:t>The Antichrist Will Subdue 3 Kings</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323850" y="152400"/>
            <a:ext cx="8496300"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Daniel 2:37-38 (NASB)</a:t>
            </a:r>
          </a:p>
          <a:p>
            <a:pPr marL="0" marR="0" algn="just">
              <a:spcBef>
                <a:spcPts val="0"/>
              </a:spcBef>
              <a:spcAft>
                <a:spcPts val="1000"/>
              </a:spcAft>
            </a:pPr>
            <a:r>
              <a:rPr lang="en-US" sz="3400" dirty="0">
                <a:latin typeface="Calibri" panose="020F0502020204030204" pitchFamily="34" charset="0"/>
              </a:rPr>
              <a:t>You, </a:t>
            </a:r>
            <a:r>
              <a:rPr lang="en-US" sz="3400" b="1" u="sng" dirty="0">
                <a:solidFill>
                  <a:srgbClr val="FFFFCC"/>
                </a:solidFill>
                <a:effectLst>
                  <a:outerShdw blurRad="38100" dist="38100" dir="2700000" algn="tl">
                    <a:srgbClr val="000000"/>
                  </a:outerShdw>
                </a:effectLst>
                <a:latin typeface="Calibri" panose="020F0502020204030204" pitchFamily="34" charset="0"/>
                <a:cs typeface="+mn-cs"/>
              </a:rPr>
              <a:t>O king</a:t>
            </a:r>
            <a:r>
              <a:rPr lang="en-US" sz="3400" dirty="0">
                <a:latin typeface="Calibri" panose="020F0502020204030204" pitchFamily="34" charset="0"/>
              </a:rPr>
              <a:t>, are the king of kings, to whom </a:t>
            </a:r>
            <a:r>
              <a:rPr lang="en-US" sz="3400" dirty="0">
                <a:effectLst>
                  <a:outerShdw blurRad="38100" dist="38100" dir="2700000" algn="tl">
                    <a:srgbClr val="000000"/>
                  </a:outerShdw>
                </a:effectLst>
                <a:latin typeface="Calibri" panose="020F0502020204030204" pitchFamily="34" charset="0"/>
                <a:cs typeface="+mn-cs"/>
              </a:rPr>
              <a:t>the God of heaven has given</a:t>
            </a:r>
            <a:r>
              <a:rPr lang="en-US" sz="3400" dirty="0">
                <a:latin typeface="Calibri" panose="020F0502020204030204" pitchFamily="34" charset="0"/>
              </a:rPr>
              <a:t> </a:t>
            </a:r>
            <a:r>
              <a:rPr lang="en-US" sz="3400" b="1" u="sng" dirty="0">
                <a:solidFill>
                  <a:srgbClr val="FFFFCC"/>
                </a:solidFill>
                <a:effectLst>
                  <a:outerShdw blurRad="38100" dist="38100" dir="2700000" algn="tl">
                    <a:srgbClr val="000000"/>
                  </a:outerShdw>
                </a:effectLst>
                <a:latin typeface="Calibri" panose="020F0502020204030204" pitchFamily="34" charset="0"/>
                <a:cs typeface="+mn-cs"/>
              </a:rPr>
              <a:t>the kingdom</a:t>
            </a:r>
            <a:r>
              <a:rPr lang="en-US" sz="3400" dirty="0">
                <a:latin typeface="Calibri" panose="020F0502020204030204" pitchFamily="34" charset="0"/>
              </a:rPr>
              <a:t>, the power, the strength and the glory; </a:t>
            </a:r>
            <a:r>
              <a:rPr lang="en-US" sz="3400" baseline="30000" dirty="0">
                <a:latin typeface="Calibri" panose="020F0502020204030204" pitchFamily="34" charset="0"/>
              </a:rPr>
              <a:t>38 </a:t>
            </a:r>
            <a:r>
              <a:rPr lang="en-US" sz="3400" dirty="0">
                <a:latin typeface="Calibri" panose="020F0502020204030204" pitchFamily="34" charset="0"/>
              </a:rPr>
              <a:t>and wherever the sons of men dwell, </a:t>
            </a:r>
            <a:r>
              <a:rPr lang="en-US" sz="3400" i="1" dirty="0">
                <a:latin typeface="Calibri" panose="020F0502020204030204" pitchFamily="34" charset="0"/>
              </a:rPr>
              <a:t>or</a:t>
            </a:r>
            <a:r>
              <a:rPr lang="en-US" sz="3400" dirty="0">
                <a:latin typeface="Calibri" panose="020F0502020204030204" pitchFamily="34" charset="0"/>
              </a:rPr>
              <a:t> the beasts of the field, or the birds of the sky, </a:t>
            </a:r>
            <a:r>
              <a:rPr lang="en-US" sz="3400" dirty="0">
                <a:effectLst>
                  <a:outerShdw blurRad="38100" dist="38100" dir="2700000" algn="tl">
                    <a:srgbClr val="000000"/>
                  </a:outerShdw>
                </a:effectLst>
                <a:latin typeface="Calibri" panose="020F0502020204030204" pitchFamily="34" charset="0"/>
                <a:cs typeface="+mn-cs"/>
              </a:rPr>
              <a:t>He has given them</a:t>
            </a:r>
            <a:r>
              <a:rPr lang="en-US" sz="3400" dirty="0">
                <a:latin typeface="Calibri" panose="020F0502020204030204" pitchFamily="34" charset="0"/>
              </a:rPr>
              <a:t> into your hand and </a:t>
            </a:r>
            <a:r>
              <a:rPr lang="en-US" sz="3400" dirty="0">
                <a:effectLst>
                  <a:outerShdw blurRad="38100" dist="38100" dir="2700000" algn="tl">
                    <a:srgbClr val="000000"/>
                  </a:outerShdw>
                </a:effectLst>
                <a:latin typeface="Calibri" panose="020F0502020204030204" pitchFamily="34" charset="0"/>
                <a:cs typeface="+mn-cs"/>
              </a:rPr>
              <a:t>has caused you</a:t>
            </a:r>
            <a:r>
              <a:rPr lang="en-US" sz="3400" dirty="0">
                <a:latin typeface="Calibri" panose="020F0502020204030204" pitchFamily="34" charset="0"/>
              </a:rPr>
              <a:t> to rule over them all. </a:t>
            </a:r>
            <a:r>
              <a:rPr lang="en-US" sz="3400" b="1" u="sng" dirty="0">
                <a:solidFill>
                  <a:srgbClr val="FFFFCC"/>
                </a:solidFill>
                <a:effectLst>
                  <a:outerShdw blurRad="38100" dist="38100" dir="2700000" algn="tl">
                    <a:srgbClr val="000000"/>
                  </a:outerShdw>
                </a:effectLst>
                <a:latin typeface="Calibri" panose="020F0502020204030204" pitchFamily="34" charset="0"/>
                <a:cs typeface="+mn-cs"/>
              </a:rPr>
              <a:t>You are the head of gold.</a:t>
            </a:r>
          </a:p>
        </p:txBody>
      </p:sp>
    </p:spTree>
    <p:extLst>
      <p:ext uri="{BB962C8B-B14F-4D97-AF65-F5344CB8AC3E}">
        <p14:creationId xmlns:p14="http://schemas.microsoft.com/office/powerpoint/2010/main" val="46069702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4294967295"/>
          </p:nvPr>
        </p:nvSpPr>
        <p:spPr>
          <a:xfrm>
            <a:off x="0" y="1143000"/>
            <a:ext cx="9144000" cy="5410200"/>
          </a:xfrm>
          <a:noFill/>
        </p:spPr>
        <p:txBody>
          <a:bodyPr/>
          <a:lstStyle/>
          <a:p>
            <a:pPr marL="457200" lvl="1" indent="-457200">
              <a:spcBef>
                <a:spcPts val="0"/>
              </a:spcBef>
              <a:spcAft>
                <a:spcPts val="3000"/>
              </a:spcAft>
              <a:buClr>
                <a:schemeClr val="tx2"/>
              </a:buClr>
              <a:buSzPct val="75000"/>
              <a:buFont typeface="Wingdings" pitchFamily="2" charset="2"/>
              <a:buChar char="n"/>
            </a:pPr>
            <a:r>
              <a:rPr lang="en-US" dirty="0">
                <a:effectLst/>
                <a:ea typeface="+mn-ea"/>
                <a:cs typeface="+mn-cs"/>
              </a:rPr>
              <a:t>V. 25</a:t>
            </a:r>
          </a:p>
          <a:p>
            <a:pPr marL="914400" lvl="1" indent="-457200">
              <a:spcBef>
                <a:spcPts val="0"/>
              </a:spcBef>
              <a:spcAft>
                <a:spcPts val="3000"/>
              </a:spcAft>
              <a:buSzPct val="100000"/>
              <a:buFont typeface="Courier New" panose="02070309020205020404" pitchFamily="49" charset="0"/>
              <a:buChar char="­"/>
            </a:pPr>
            <a:r>
              <a:rPr lang="en-US" dirty="0">
                <a:effectLst/>
              </a:rPr>
              <a:t>His Boasting Mouth (Dan. 7:8,11,20; Rev 13:5-6)</a:t>
            </a:r>
          </a:p>
          <a:p>
            <a:pPr marL="914400" lvl="1" indent="-457200">
              <a:spcBef>
                <a:spcPts val="0"/>
              </a:spcBef>
              <a:spcAft>
                <a:spcPts val="3000"/>
              </a:spcAft>
              <a:buSzPct val="100000"/>
              <a:buFont typeface="Courier New" panose="02070309020205020404" pitchFamily="49" charset="0"/>
              <a:buChar char="­"/>
            </a:pPr>
            <a:r>
              <a:rPr lang="en-US" dirty="0">
                <a:effectLst/>
              </a:rPr>
              <a:t>Persecution Of The Saints (Rev. 6:9-11; 13:7, 17:6; Matt. 24:9)</a:t>
            </a:r>
          </a:p>
          <a:p>
            <a:pPr marL="914400" lvl="1" indent="-457200">
              <a:spcBef>
                <a:spcPts val="0"/>
              </a:spcBef>
              <a:spcAft>
                <a:spcPts val="3000"/>
              </a:spcAft>
              <a:buSzPct val="100000"/>
              <a:buFont typeface="Courier New" panose="02070309020205020404" pitchFamily="49" charset="0"/>
              <a:buChar char="­"/>
            </a:pPr>
            <a:r>
              <a:rPr lang="en-US" dirty="0">
                <a:effectLst/>
              </a:rPr>
              <a:t>The Creation of a New System</a:t>
            </a:r>
          </a:p>
          <a:p>
            <a:pPr marL="914400" lvl="1" indent="-457200">
              <a:spcBef>
                <a:spcPts val="0"/>
              </a:spcBef>
              <a:spcAft>
                <a:spcPts val="3000"/>
              </a:spcAft>
              <a:buSzPct val="100000"/>
              <a:buFont typeface="Courier New" panose="02070309020205020404" pitchFamily="49" charset="0"/>
              <a:buChar char="­"/>
            </a:pPr>
            <a:r>
              <a:rPr lang="en-US" dirty="0">
                <a:effectLst/>
              </a:rPr>
              <a:t>Three And A Half Years (Dan. 9:27, 12:7; Rev. 12:6, 14; 13:5)</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4294967295"/>
          </p:nvPr>
        </p:nvSpPr>
        <p:spPr>
          <a:xfrm>
            <a:off x="0" y="1143000"/>
            <a:ext cx="9144000" cy="5410200"/>
          </a:xfrm>
          <a:noFill/>
        </p:spPr>
        <p:txBody>
          <a:bodyPr/>
          <a:lstStyle/>
          <a:p>
            <a:pPr marL="457200" lvl="1" indent="-457200">
              <a:spcBef>
                <a:spcPts val="0"/>
              </a:spcBef>
              <a:spcAft>
                <a:spcPts val="3000"/>
              </a:spcAft>
              <a:buClr>
                <a:schemeClr val="tx2"/>
              </a:buClr>
              <a:buSzPct val="75000"/>
              <a:buFont typeface="Wingdings" pitchFamily="2" charset="2"/>
              <a:buChar char="n"/>
            </a:pPr>
            <a:r>
              <a:rPr lang="en-US" dirty="0">
                <a:effectLst/>
                <a:ea typeface="+mn-ea"/>
                <a:cs typeface="+mn-cs"/>
              </a:rPr>
              <a:t>V. 25</a:t>
            </a:r>
          </a:p>
          <a:p>
            <a:pPr marL="914400" lvl="1" indent="-457200">
              <a:spcBef>
                <a:spcPts val="0"/>
              </a:spcBef>
              <a:spcAft>
                <a:spcPts val="3000"/>
              </a:spcAft>
              <a:buSzPct val="100000"/>
              <a:buFont typeface="Courier New" panose="02070309020205020404" pitchFamily="49" charset="0"/>
              <a:buChar char="­"/>
            </a:pPr>
            <a:r>
              <a:rPr lang="en-US" sz="3100" b="1" u="sng" dirty="0">
                <a:solidFill>
                  <a:srgbClr val="FFFFCC"/>
                </a:solidFill>
                <a:effectLst/>
              </a:rPr>
              <a:t>His Boasting Mouth (Dan. 7:8,11,20; Rev 13:5-6)</a:t>
            </a:r>
          </a:p>
          <a:p>
            <a:pPr marL="914400" lvl="1" indent="-457200">
              <a:spcBef>
                <a:spcPts val="0"/>
              </a:spcBef>
              <a:spcAft>
                <a:spcPts val="3000"/>
              </a:spcAft>
              <a:buSzPct val="100000"/>
              <a:buFont typeface="Courier New" panose="02070309020205020404" pitchFamily="49" charset="0"/>
              <a:buChar char="­"/>
            </a:pPr>
            <a:r>
              <a:rPr lang="en-US" dirty="0">
                <a:effectLst/>
              </a:rPr>
              <a:t>Persecution Of The Saints (Rev. 6:9-11; 13:7, 17:6; Matt. 24:9)</a:t>
            </a:r>
          </a:p>
          <a:p>
            <a:pPr marL="914400" lvl="1" indent="-457200">
              <a:spcBef>
                <a:spcPts val="0"/>
              </a:spcBef>
              <a:spcAft>
                <a:spcPts val="3000"/>
              </a:spcAft>
              <a:buSzPct val="100000"/>
              <a:buFont typeface="Courier New" panose="02070309020205020404" pitchFamily="49" charset="0"/>
              <a:buChar char="­"/>
            </a:pPr>
            <a:r>
              <a:rPr lang="en-US" dirty="0">
                <a:effectLst/>
              </a:rPr>
              <a:t>The Creation of a New System</a:t>
            </a:r>
          </a:p>
          <a:p>
            <a:pPr marL="914400" lvl="1" indent="-457200">
              <a:spcBef>
                <a:spcPts val="0"/>
              </a:spcBef>
              <a:spcAft>
                <a:spcPts val="3000"/>
              </a:spcAft>
              <a:buSzPct val="100000"/>
              <a:buFont typeface="Courier New" panose="02070309020205020404" pitchFamily="49" charset="0"/>
              <a:buChar char="­"/>
            </a:pPr>
            <a:r>
              <a:rPr lang="en-US" dirty="0">
                <a:effectLst/>
              </a:rPr>
              <a:t>Three And A Half Years (Dan. 9:27, 12:7; Rev. 12:6, 14; 13:5)</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extLst>
      <p:ext uri="{BB962C8B-B14F-4D97-AF65-F5344CB8AC3E}">
        <p14:creationId xmlns:p14="http://schemas.microsoft.com/office/powerpoint/2010/main" val="11794214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4294967295"/>
          </p:nvPr>
        </p:nvSpPr>
        <p:spPr>
          <a:xfrm>
            <a:off x="0" y="1143000"/>
            <a:ext cx="9144000" cy="5410200"/>
          </a:xfrm>
          <a:noFill/>
        </p:spPr>
        <p:txBody>
          <a:bodyPr/>
          <a:lstStyle/>
          <a:p>
            <a:pPr marL="457200" lvl="1" indent="-457200">
              <a:spcBef>
                <a:spcPts val="0"/>
              </a:spcBef>
              <a:spcAft>
                <a:spcPts val="3000"/>
              </a:spcAft>
              <a:buClr>
                <a:schemeClr val="tx2"/>
              </a:buClr>
              <a:buSzPct val="75000"/>
              <a:buFont typeface="Wingdings" pitchFamily="2" charset="2"/>
              <a:buChar char="n"/>
            </a:pPr>
            <a:r>
              <a:rPr lang="en-US" dirty="0">
                <a:effectLst/>
                <a:ea typeface="+mn-ea"/>
                <a:cs typeface="+mn-cs"/>
              </a:rPr>
              <a:t>V. 25</a:t>
            </a:r>
          </a:p>
          <a:p>
            <a:pPr marL="914400" lvl="1" indent="-457200">
              <a:spcBef>
                <a:spcPts val="0"/>
              </a:spcBef>
              <a:spcAft>
                <a:spcPts val="3000"/>
              </a:spcAft>
              <a:buSzPct val="100000"/>
              <a:buFont typeface="Courier New" panose="02070309020205020404" pitchFamily="49" charset="0"/>
              <a:buChar char="­"/>
            </a:pPr>
            <a:r>
              <a:rPr lang="en-US" dirty="0">
                <a:effectLst/>
              </a:rPr>
              <a:t>His Boasting Mouth (Dan. 7:8,11,20; Rev 13:5-6)</a:t>
            </a:r>
          </a:p>
          <a:p>
            <a:pPr marL="914400" lvl="1" indent="-457200">
              <a:spcBef>
                <a:spcPts val="0"/>
              </a:spcBef>
              <a:spcAft>
                <a:spcPts val="3000"/>
              </a:spcAft>
              <a:buSzPct val="100000"/>
              <a:buFont typeface="Courier New" panose="02070309020205020404" pitchFamily="49" charset="0"/>
              <a:buChar char="­"/>
            </a:pPr>
            <a:r>
              <a:rPr lang="en-US" b="1" u="sng" dirty="0">
                <a:solidFill>
                  <a:srgbClr val="FFFFCC"/>
                </a:solidFill>
                <a:effectLst/>
              </a:rPr>
              <a:t>Persecution Of The Saints (Rev. 6:9-11; 13:7, 17:6; Matt. 24:9)</a:t>
            </a:r>
          </a:p>
          <a:p>
            <a:pPr marL="914400" lvl="1" indent="-457200">
              <a:spcBef>
                <a:spcPts val="0"/>
              </a:spcBef>
              <a:spcAft>
                <a:spcPts val="3000"/>
              </a:spcAft>
              <a:buSzPct val="100000"/>
              <a:buFont typeface="Courier New" panose="02070309020205020404" pitchFamily="49" charset="0"/>
              <a:buChar char="­"/>
            </a:pPr>
            <a:r>
              <a:rPr lang="en-US" dirty="0">
                <a:effectLst/>
              </a:rPr>
              <a:t>The Creation of a New System</a:t>
            </a:r>
          </a:p>
          <a:p>
            <a:pPr marL="914400" lvl="1" indent="-457200">
              <a:spcBef>
                <a:spcPts val="0"/>
              </a:spcBef>
              <a:spcAft>
                <a:spcPts val="3000"/>
              </a:spcAft>
              <a:buSzPct val="100000"/>
              <a:buFont typeface="Courier New" panose="02070309020205020404" pitchFamily="49" charset="0"/>
              <a:buChar char="­"/>
            </a:pPr>
            <a:r>
              <a:rPr lang="en-US" dirty="0">
                <a:effectLst/>
              </a:rPr>
              <a:t>Three And A Half Years (Dan. 9:27, 12:7; Rev. 12:6, 14; 13:5)</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extLst>
      <p:ext uri="{BB962C8B-B14F-4D97-AF65-F5344CB8AC3E}">
        <p14:creationId xmlns:p14="http://schemas.microsoft.com/office/powerpoint/2010/main" val="4879221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When Will the Rapture Take Place Relative to the Tribulation Period?</a:t>
            </a:r>
          </a:p>
        </p:txBody>
      </p:sp>
      <p:sp>
        <p:nvSpPr>
          <p:cNvPr id="19459" name="Rectangle 3"/>
          <p:cNvSpPr>
            <a:spLocks noGrp="1" noChangeArrowheads="1"/>
          </p:cNvSpPr>
          <p:nvPr>
            <p:ph type="body" idx="1"/>
          </p:nvPr>
        </p:nvSpPr>
        <p:spPr>
          <a:xfrm>
            <a:off x="998765" y="1600200"/>
            <a:ext cx="7146471" cy="3581400"/>
          </a:xfrm>
        </p:spPr>
        <p:txBody>
          <a:bodyPr/>
          <a:lstStyle/>
          <a:p>
            <a:pPr marL="684213" indent="-684213" eaLnBrk="1" hangingPunct="1">
              <a:spcBef>
                <a:spcPts val="0"/>
              </a:spcBef>
              <a:spcAft>
                <a:spcPts val="2400"/>
              </a:spcAft>
              <a:buClr>
                <a:srgbClr val="66FFFF"/>
              </a:buClr>
              <a:buSzPct val="100000"/>
              <a:buFont typeface="+mj-lt"/>
              <a:buAutoNum type="romanUcPeriod"/>
              <a:defRPr/>
            </a:pPr>
            <a:r>
              <a:rPr lang="en-US" sz="3600" dirty="0">
                <a:effectLst>
                  <a:outerShdw blurRad="38100" dist="38100" dir="2700000" algn="tl">
                    <a:srgbClr val="000000">
                      <a:alpha val="43137"/>
                    </a:srgbClr>
                  </a:outerShdw>
                </a:effectLst>
                <a:cs typeface="Calibri" panose="020F0502020204030204" pitchFamily="34" charset="0"/>
              </a:rPr>
              <a:t>Pre-tribulation rapture theory</a:t>
            </a:r>
          </a:p>
          <a:p>
            <a:pPr marL="684213" indent="-684213" eaLnBrk="1" hangingPunct="1">
              <a:spcBef>
                <a:spcPts val="0"/>
              </a:spcBef>
              <a:spcAft>
                <a:spcPts val="2400"/>
              </a:spcAft>
              <a:buClr>
                <a:srgbClr val="66FFFF"/>
              </a:buClr>
              <a:buSzPct val="100000"/>
              <a:buFont typeface="+mj-lt"/>
              <a:buAutoNum type="romanUcPeriod"/>
              <a:defRPr/>
            </a:pPr>
            <a:r>
              <a:rPr lang="en-US" sz="3600" dirty="0">
                <a:effectLst>
                  <a:outerShdw blurRad="38100" dist="38100" dir="2700000" algn="tl">
                    <a:srgbClr val="000000">
                      <a:alpha val="43137"/>
                    </a:srgbClr>
                  </a:outerShdw>
                </a:effectLst>
                <a:cs typeface="Calibri" panose="020F0502020204030204" pitchFamily="34" charset="0"/>
              </a:rPr>
              <a:t>Mid-tribulation rapture theory</a:t>
            </a:r>
          </a:p>
          <a:p>
            <a:pPr marL="684213" indent="-684213" eaLnBrk="1" hangingPunct="1">
              <a:spcBef>
                <a:spcPts val="0"/>
              </a:spcBef>
              <a:spcAft>
                <a:spcPts val="2400"/>
              </a:spcAft>
              <a:buClr>
                <a:srgbClr val="66FFFF"/>
              </a:buClr>
              <a:buSzPct val="100000"/>
              <a:buFont typeface="+mj-lt"/>
              <a:buAutoNum type="romanUcPeriod"/>
              <a:defRPr/>
            </a:pPr>
            <a:r>
              <a:rPr lang="en-US" sz="3600" dirty="0">
                <a:effectLst>
                  <a:outerShdw blurRad="38100" dist="38100" dir="2700000" algn="tl">
                    <a:srgbClr val="000000">
                      <a:alpha val="43137"/>
                    </a:srgbClr>
                  </a:outerShdw>
                </a:effectLst>
                <a:cs typeface="Calibri" panose="020F0502020204030204" pitchFamily="34" charset="0"/>
              </a:rPr>
              <a:t> Post-tribulation rapture theory</a:t>
            </a:r>
          </a:p>
          <a:p>
            <a:pPr marL="684213" indent="-684213" eaLnBrk="1" hangingPunct="1">
              <a:spcBef>
                <a:spcPts val="0"/>
              </a:spcBef>
              <a:spcAft>
                <a:spcPts val="2400"/>
              </a:spcAft>
              <a:buClr>
                <a:srgbClr val="66FFFF"/>
              </a:buClr>
              <a:buSzPct val="100000"/>
              <a:buFont typeface="+mj-lt"/>
              <a:buAutoNum type="romanUcPeriod"/>
              <a:defRPr/>
            </a:pPr>
            <a:r>
              <a:rPr lang="en-US" sz="3600" dirty="0">
                <a:effectLst>
                  <a:outerShdw blurRad="38100" dist="38100" dir="2700000" algn="tl">
                    <a:srgbClr val="000000">
                      <a:alpha val="43137"/>
                    </a:srgbClr>
                  </a:outerShdw>
                </a:effectLst>
                <a:cs typeface="Calibri" panose="020F0502020204030204" pitchFamily="34" charset="0"/>
              </a:rPr>
              <a:t> Pre-wrath rapture theory</a:t>
            </a:r>
          </a:p>
        </p:txBody>
      </p:sp>
    </p:spTree>
    <p:extLst>
      <p:ext uri="{BB962C8B-B14F-4D97-AF65-F5344CB8AC3E}">
        <p14:creationId xmlns:p14="http://schemas.microsoft.com/office/powerpoint/2010/main" val="298386538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664" y="252708"/>
            <a:ext cx="8126672" cy="6352583"/>
          </a:xfrm>
          <a:prstGeom prst="rect">
            <a:avLst/>
          </a:prstGeom>
          <a:ln w="28575">
            <a:solidFill>
              <a:srgbClr val="FFFFCC"/>
            </a:solidFill>
          </a:ln>
        </p:spPr>
      </p:pic>
    </p:spTree>
    <p:extLst>
      <p:ext uri="{BB962C8B-B14F-4D97-AF65-F5344CB8AC3E}">
        <p14:creationId xmlns:p14="http://schemas.microsoft.com/office/powerpoint/2010/main" val="6745713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276600" y="914400"/>
            <a:ext cx="56388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3600" dirty="0">
                <a:latin typeface="Calibri" panose="020F0502020204030204" pitchFamily="34" charset="0"/>
                <a:cs typeface="Calibri" panose="020F0502020204030204" pitchFamily="34" charset="0"/>
              </a:rPr>
              <a:t>“I personally do not believe that by the year 2020, any credible person will be teaching the secret pre-trib. rapture doctrine. I think the events that are coming in the next five years will utterly destroy the doctrine.”	</a:t>
            </a:r>
          </a:p>
          <a:p>
            <a:pPr algn="r" eaLnBrk="1" hangingPunct="1"/>
            <a:r>
              <a:rPr lang="en-US" altLang="en-US" sz="3600" dirty="0">
                <a:latin typeface="Calibri" panose="020F0502020204030204" pitchFamily="34" charset="0"/>
                <a:cs typeface="Calibri" panose="020F0502020204030204" pitchFamily="34" charset="0"/>
              </a:rPr>
              <a:t>--Rick Wiles</a:t>
            </a:r>
            <a:br>
              <a:rPr lang="en-US" altLang="en-US" dirty="0"/>
            </a:br>
            <a:endParaRPr lang="en-US" altLang="en-US" dirty="0"/>
          </a:p>
        </p:txBody>
      </p:sp>
      <p:sp>
        <p:nvSpPr>
          <p:cNvPr id="19459" name="TextBox 3"/>
          <p:cNvSpPr txBox="1">
            <a:spLocks noChangeArrowheads="1"/>
          </p:cNvSpPr>
          <p:nvPr/>
        </p:nvSpPr>
        <p:spPr bwMode="auto">
          <a:xfrm>
            <a:off x="495300" y="6336268"/>
            <a:ext cx="815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800" dirty="0">
                <a:hlinkClick r:id="rId2" tooltip="http://www.wnd.com/2015/08/is-everything-you-know-about-second-coming-wrong/&#10;CTRL + Click to follow link"/>
              </a:rPr>
              <a:t>http://www.wnd.com/2015/08/is-everything-you-know-about-second-coming-wrong/</a:t>
            </a:r>
            <a:r>
              <a:rPr lang="en-US" altLang="en-US" sz="1800" dirty="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1066800"/>
            <a:ext cx="2958715" cy="2362200"/>
          </a:xfrm>
          <a:prstGeom prst="rect">
            <a:avLst/>
          </a:prstGeom>
        </p:spPr>
      </p:pic>
    </p:spTree>
    <p:extLst>
      <p:ext uri="{BB962C8B-B14F-4D97-AF65-F5344CB8AC3E}">
        <p14:creationId xmlns:p14="http://schemas.microsoft.com/office/powerpoint/2010/main" val="158897573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228600"/>
            <a:ext cx="7772400" cy="9144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When is the Rapture? Seven Arguments Favoring the Pre-Tribulation View</a:t>
            </a:r>
          </a:p>
        </p:txBody>
      </p:sp>
      <p:sp>
        <p:nvSpPr>
          <p:cNvPr id="21507" name="Rectangle 3"/>
          <p:cNvSpPr>
            <a:spLocks noGrp="1" noChangeArrowheads="1"/>
          </p:cNvSpPr>
          <p:nvPr>
            <p:ph type="body" idx="1"/>
          </p:nvPr>
        </p:nvSpPr>
        <p:spPr>
          <a:xfrm>
            <a:off x="38100" y="1219200"/>
            <a:ext cx="9067800" cy="5562600"/>
          </a:xfrm>
        </p:spPr>
        <p:txBody>
          <a:bodyPr/>
          <a:lstStyle/>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Tribulation's purpose concerns Israel (</a:t>
            </a:r>
            <a:r>
              <a:rPr lang="en-US" sz="2800" dirty="0" err="1">
                <a:effectLst>
                  <a:outerShdw blurRad="38100" dist="38100" dir="2700000" algn="tl">
                    <a:srgbClr val="000000">
                      <a:alpha val="43137"/>
                    </a:srgbClr>
                  </a:outerShdw>
                </a:effectLst>
                <a:cs typeface="Calibri" panose="020F0502020204030204" pitchFamily="34" charset="0"/>
              </a:rPr>
              <a:t>Jer</a:t>
            </a:r>
            <a:r>
              <a:rPr lang="en-US" sz="2800" dirty="0">
                <a:effectLst>
                  <a:outerShdw blurRad="38100" dist="38100" dir="2700000" algn="tl">
                    <a:srgbClr val="000000">
                      <a:alpha val="43137"/>
                    </a:srgbClr>
                  </a:outerShdw>
                </a:effectLst>
                <a:cs typeface="Calibri" panose="020F0502020204030204" pitchFamily="34" charset="0"/>
              </a:rPr>
              <a:t> 30:7; Dan 9:24)</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No biblical reference to the church on earth during the Tribulation period (Rev 4-22)</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Church is promised an exemption from divine wrath       (1 Thess 1:10; 5:9; Rom 5:9; Rev 3:10; 6:17)</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Rapture is imminent (1 Cor 15:51; 1 Thess 4:15)</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Rapture is a comfort (1 Thess 4:18)</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Antichrist cannot come to power until the restrainer is removed (2 Thess 2:6-7)</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Symbolic parallels (2 Peter 2:5-9)</a:t>
            </a:r>
          </a:p>
        </p:txBody>
      </p:sp>
    </p:spTree>
    <p:extLst>
      <p:ext uri="{BB962C8B-B14F-4D97-AF65-F5344CB8AC3E}">
        <p14:creationId xmlns:p14="http://schemas.microsoft.com/office/powerpoint/2010/main" val="222404442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228600"/>
            <a:ext cx="7772400" cy="9144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When is the Rapture? Seven Arguments Favoring the Pre-Tribulation View</a:t>
            </a:r>
          </a:p>
        </p:txBody>
      </p:sp>
      <p:sp>
        <p:nvSpPr>
          <p:cNvPr id="21507" name="Rectangle 3"/>
          <p:cNvSpPr>
            <a:spLocks noGrp="1" noChangeArrowheads="1"/>
          </p:cNvSpPr>
          <p:nvPr>
            <p:ph type="body" idx="1"/>
          </p:nvPr>
        </p:nvSpPr>
        <p:spPr>
          <a:xfrm>
            <a:off x="38100" y="1219200"/>
            <a:ext cx="9067800" cy="5562600"/>
          </a:xfrm>
        </p:spPr>
        <p:txBody>
          <a:bodyPr/>
          <a:lstStyle/>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Tribulation's purpose concerns Israel (</a:t>
            </a:r>
            <a:r>
              <a:rPr lang="en-US" sz="2800" dirty="0" err="1">
                <a:effectLst>
                  <a:outerShdw blurRad="38100" dist="38100" dir="2700000" algn="tl">
                    <a:srgbClr val="000000">
                      <a:alpha val="43137"/>
                    </a:srgbClr>
                  </a:outerShdw>
                </a:effectLst>
                <a:cs typeface="Calibri" panose="020F0502020204030204" pitchFamily="34" charset="0"/>
              </a:rPr>
              <a:t>Jer</a:t>
            </a:r>
            <a:r>
              <a:rPr lang="en-US" sz="2800" dirty="0">
                <a:effectLst>
                  <a:outerShdw blurRad="38100" dist="38100" dir="2700000" algn="tl">
                    <a:srgbClr val="000000">
                      <a:alpha val="43137"/>
                    </a:srgbClr>
                  </a:outerShdw>
                </a:effectLst>
                <a:cs typeface="Calibri" panose="020F0502020204030204" pitchFamily="34" charset="0"/>
              </a:rPr>
              <a:t> 30:7; Dan 9:24)</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No biblical reference to the church on earth during the Tribulation period (Rev 4-22)</a:t>
            </a:r>
          </a:p>
          <a:p>
            <a:pPr marL="571500" indent="-571500" eaLnBrk="1" hangingPunct="1">
              <a:spcBef>
                <a:spcPts val="0"/>
              </a:spcBef>
              <a:spcAft>
                <a:spcPts val="900"/>
              </a:spcAft>
              <a:buClr>
                <a:srgbClr val="66FFFF"/>
              </a:buClr>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Church is promised an exemption from divine wrath       (1 Thess 1:10; 5:9; Rom 5:9; Rev 3:10; 6:17)</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Rapture is imminent (1 Cor 15:51; 1 Thess 4:15)</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Rapture is a comfort (1 Thess 4:18)</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Antichrist cannot come to power until the restrainer is removed (2 Thess 2:6-7)</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Symbolic parallels (2 Peter 2:5-9)</a:t>
            </a:r>
          </a:p>
        </p:txBody>
      </p:sp>
    </p:spTree>
    <p:extLst>
      <p:ext uri="{BB962C8B-B14F-4D97-AF65-F5344CB8AC3E}">
        <p14:creationId xmlns:p14="http://schemas.microsoft.com/office/powerpoint/2010/main" val="258377404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p:cNvSpPr>
            <a:spLocks noGrp="1" noChangeArrowheads="1"/>
          </p:cNvSpPr>
          <p:nvPr>
            <p:ph type="title"/>
          </p:nvPr>
        </p:nvSpPr>
        <p:spPr>
          <a:xfrm>
            <a:off x="2438400" y="228600"/>
            <a:ext cx="4267200" cy="736600"/>
          </a:xfrm>
        </p:spPr>
        <p:txBody>
          <a:bodyPr/>
          <a:lstStyle/>
          <a:p>
            <a:pPr algn="ctr" eaLnBrk="1" hangingPunct="1"/>
            <a:r>
              <a:rPr lang="en-US" altLang="en-US" sz="4000"/>
              <a:t>Synthetic Outline</a:t>
            </a:r>
          </a:p>
        </p:txBody>
      </p:sp>
      <p:sp>
        <p:nvSpPr>
          <p:cNvPr id="11271" name="Rectangle 7"/>
          <p:cNvSpPr>
            <a:spLocks noGrp="1" noChangeArrowheads="1"/>
          </p:cNvSpPr>
          <p:nvPr>
            <p:ph type="body" idx="1"/>
          </p:nvPr>
        </p:nvSpPr>
        <p:spPr>
          <a:xfrm>
            <a:off x="141288" y="1143000"/>
            <a:ext cx="8850312" cy="3581400"/>
          </a:xfrm>
        </p:spPr>
        <p:txBody>
          <a:bodyPr/>
          <a:lstStyle/>
          <a:p>
            <a:pPr marL="339725" indent="-339725">
              <a:spcBef>
                <a:spcPts val="0"/>
              </a:spcBef>
              <a:spcAft>
                <a:spcPts val="2400"/>
              </a:spcAft>
              <a:buSzPct val="100000"/>
              <a:buFont typeface="+mj-lt"/>
              <a:buAutoNum type="romanUcPeriod"/>
              <a:defRPr/>
            </a:pPr>
            <a:r>
              <a:rPr lang="en-US" sz="3400" dirty="0"/>
              <a:t>Historical (1-7):</a:t>
            </a:r>
          </a:p>
          <a:p>
            <a:pPr marL="457200" lvl="1" indent="0" eaLnBrk="1" hangingPunct="1">
              <a:spcBef>
                <a:spcPts val="0"/>
              </a:spcBef>
              <a:spcAft>
                <a:spcPts val="2400"/>
              </a:spcAft>
              <a:buFont typeface="Wingdings" pitchFamily="2" charset="2"/>
              <a:buNone/>
              <a:defRPr/>
            </a:pPr>
            <a:r>
              <a:rPr lang="en-US" sz="3400" dirty="0"/>
              <a:t>Daniel interprets, 3</a:t>
            </a:r>
            <a:r>
              <a:rPr lang="en-US" sz="3400" baseline="30000" dirty="0"/>
              <a:t>rd</a:t>
            </a:r>
            <a:r>
              <a:rPr lang="en-US" sz="3400" dirty="0"/>
              <a:t> person, gentile nations</a:t>
            </a:r>
          </a:p>
          <a:p>
            <a:pPr marL="1027113" lvl="1" indent="-569913" eaLnBrk="1" hangingPunct="1">
              <a:spcBef>
                <a:spcPts val="0"/>
              </a:spcBef>
              <a:spcAft>
                <a:spcPts val="2400"/>
              </a:spcAft>
              <a:buSzPct val="100000"/>
              <a:buFont typeface="+mj-lt"/>
              <a:buAutoNum type="alphaUcPeriod"/>
              <a:defRPr/>
            </a:pPr>
            <a:r>
              <a:rPr lang="en-US" sz="3400" dirty="0"/>
              <a:t>Intro “Hebrew” (1)</a:t>
            </a:r>
          </a:p>
          <a:p>
            <a:pPr marL="1027113" lvl="1" indent="-569913" eaLnBrk="1" hangingPunct="1">
              <a:spcBef>
                <a:spcPts val="0"/>
              </a:spcBef>
              <a:spcAft>
                <a:spcPts val="2400"/>
              </a:spcAft>
              <a:buSzPct val="100000"/>
              <a:buFont typeface="+mj-lt"/>
              <a:buAutoNum type="alphaUcPeriod"/>
              <a:defRPr/>
            </a:pPr>
            <a:r>
              <a:rPr lang="en-US" sz="3400" dirty="0"/>
              <a:t>Aramaic </a:t>
            </a:r>
            <a:r>
              <a:rPr lang="en-US" sz="3400" i="1" dirty="0"/>
              <a:t>chiasm</a:t>
            </a:r>
            <a:r>
              <a:rPr lang="en-US" sz="3400" dirty="0"/>
              <a:t> (2-7)</a:t>
            </a:r>
          </a:p>
        </p:txBody>
      </p:sp>
      <p:pic>
        <p:nvPicPr>
          <p:cNvPr id="21507"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81625"/>
            <a:ext cx="3546475" cy="1371600"/>
          </a:xfrm>
          <a:prstGeom prst="rect">
            <a:avLst/>
          </a:prstGeom>
          <a:noFill/>
          <a:ln w="9525">
            <a:noFill/>
            <a:miter lim="800000"/>
            <a:headEnd/>
            <a:tailEnd/>
          </a:ln>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304800"/>
            <a:ext cx="7772400" cy="1143000"/>
          </a:xfrm>
        </p:spPr>
        <p:txBody>
          <a:bodyPr/>
          <a:lstStyle/>
          <a:p>
            <a:pPr algn="ctr" eaLnBrk="1" hangingPunct="1"/>
            <a:r>
              <a:rPr lang="en-US" altLang="en-US" sz="4000" dirty="0">
                <a:latin typeface="Calibri" panose="020F0502020204030204" pitchFamily="34" charset="0"/>
                <a:cs typeface="Calibri" panose="020F0502020204030204" pitchFamily="34" charset="0"/>
              </a:rPr>
              <a:t>Pretribulationism is not Escapism</a:t>
            </a:r>
          </a:p>
        </p:txBody>
      </p:sp>
      <p:sp>
        <p:nvSpPr>
          <p:cNvPr id="24579" name="Rectangle 3"/>
          <p:cNvSpPr>
            <a:spLocks noGrp="1" noChangeArrowheads="1"/>
          </p:cNvSpPr>
          <p:nvPr>
            <p:ph type="body" idx="1"/>
          </p:nvPr>
        </p:nvSpPr>
        <p:spPr>
          <a:xfrm>
            <a:off x="1073547" y="1600200"/>
            <a:ext cx="6996906" cy="4460875"/>
          </a:xfrm>
        </p:spPr>
        <p:txBody>
          <a:bodyPr/>
          <a:lstStyle/>
          <a:p>
            <a:pPr marL="457200" indent="-457200" eaLnBrk="1" hangingPunct="1">
              <a:spcBef>
                <a:spcPts val="0"/>
              </a:spcBef>
              <a:spcAft>
                <a:spcPts val="3600"/>
              </a:spcAft>
              <a:defRPr/>
            </a:pPr>
            <a:r>
              <a:rPr lang="en-US" sz="3600" dirty="0">
                <a:latin typeface="Calibri" panose="020F0502020204030204" pitchFamily="34" charset="0"/>
                <a:cs typeface="Calibri" panose="020F0502020204030204" pitchFamily="34" charset="0"/>
              </a:rPr>
              <a:t>Trials (John 16:33)</a:t>
            </a:r>
          </a:p>
          <a:p>
            <a:pPr marL="457200" indent="-457200" eaLnBrk="1" hangingPunct="1">
              <a:spcBef>
                <a:spcPts val="0"/>
              </a:spcBef>
              <a:spcAft>
                <a:spcPts val="3600"/>
              </a:spcAft>
              <a:defRPr/>
            </a:pPr>
            <a:r>
              <a:rPr lang="en-US" sz="3600" dirty="0">
                <a:latin typeface="Calibri" panose="020F0502020204030204" pitchFamily="34" charset="0"/>
                <a:cs typeface="Calibri" panose="020F0502020204030204" pitchFamily="34" charset="0"/>
              </a:rPr>
              <a:t>Man’s wrath (2 Tim 3:12)</a:t>
            </a:r>
          </a:p>
          <a:p>
            <a:pPr marL="457200" indent="-457200" eaLnBrk="1" hangingPunct="1">
              <a:spcBef>
                <a:spcPts val="0"/>
              </a:spcBef>
              <a:spcAft>
                <a:spcPts val="3600"/>
              </a:spcAft>
              <a:defRPr/>
            </a:pPr>
            <a:r>
              <a:rPr lang="en-US" sz="3600" dirty="0">
                <a:latin typeface="Calibri" panose="020F0502020204030204" pitchFamily="34" charset="0"/>
                <a:cs typeface="Calibri" panose="020F0502020204030204" pitchFamily="34" charset="0"/>
              </a:rPr>
              <a:t>Satan’s wrath (Ephesians 6:11-12)</a:t>
            </a:r>
          </a:p>
          <a:p>
            <a:pPr marL="457200" indent="-457200" eaLnBrk="1" hangingPunct="1">
              <a:spcBef>
                <a:spcPts val="0"/>
              </a:spcBef>
              <a:spcAft>
                <a:spcPts val="3600"/>
              </a:spcAft>
              <a:defRPr/>
            </a:pPr>
            <a:r>
              <a:rPr lang="en-US" sz="3600" dirty="0">
                <a:latin typeface="Calibri" panose="020F0502020204030204" pitchFamily="34" charset="0"/>
                <a:cs typeface="Calibri" panose="020F0502020204030204" pitchFamily="34" charset="0"/>
              </a:rPr>
              <a:t>World’s wrath (John 15:18-19)</a:t>
            </a:r>
          </a:p>
        </p:txBody>
      </p:sp>
    </p:spTree>
    <p:extLst>
      <p:ext uri="{BB962C8B-B14F-4D97-AF65-F5344CB8AC3E}">
        <p14:creationId xmlns:p14="http://schemas.microsoft.com/office/powerpoint/2010/main" val="387839333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228600"/>
            <a:ext cx="7772400" cy="9144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When is the Rapture? Seven Arguments Favoring the Pre-Tribulation View</a:t>
            </a:r>
          </a:p>
        </p:txBody>
      </p:sp>
      <p:sp>
        <p:nvSpPr>
          <p:cNvPr id="21507" name="Rectangle 3"/>
          <p:cNvSpPr>
            <a:spLocks noGrp="1" noChangeArrowheads="1"/>
          </p:cNvSpPr>
          <p:nvPr>
            <p:ph type="body" idx="1"/>
          </p:nvPr>
        </p:nvSpPr>
        <p:spPr>
          <a:xfrm>
            <a:off x="38100" y="1219200"/>
            <a:ext cx="9067800" cy="5562600"/>
          </a:xfrm>
        </p:spPr>
        <p:txBody>
          <a:bodyPr/>
          <a:lstStyle/>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Tribulation's purpose concerns Israel (</a:t>
            </a:r>
            <a:r>
              <a:rPr lang="en-US" sz="2800" dirty="0" err="1">
                <a:effectLst>
                  <a:outerShdw blurRad="38100" dist="38100" dir="2700000" algn="tl">
                    <a:srgbClr val="000000">
                      <a:alpha val="43137"/>
                    </a:srgbClr>
                  </a:outerShdw>
                </a:effectLst>
                <a:cs typeface="Calibri" panose="020F0502020204030204" pitchFamily="34" charset="0"/>
              </a:rPr>
              <a:t>Jer</a:t>
            </a:r>
            <a:r>
              <a:rPr lang="en-US" sz="2800" dirty="0">
                <a:effectLst>
                  <a:outerShdw blurRad="38100" dist="38100" dir="2700000" algn="tl">
                    <a:srgbClr val="000000">
                      <a:alpha val="43137"/>
                    </a:srgbClr>
                  </a:outerShdw>
                </a:effectLst>
                <a:cs typeface="Calibri" panose="020F0502020204030204" pitchFamily="34" charset="0"/>
              </a:rPr>
              <a:t> 30:7; Dan 9:24)</a:t>
            </a:r>
          </a:p>
          <a:p>
            <a:pPr marL="571500" indent="-571500" eaLnBrk="1" hangingPunct="1">
              <a:spcBef>
                <a:spcPts val="0"/>
              </a:spcBef>
              <a:spcAft>
                <a:spcPts val="900"/>
              </a:spcAft>
              <a:buClr>
                <a:srgbClr val="66FFFF"/>
              </a:buClr>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rPr>
              <a:t>No biblical reference to the church on earth during the Tribulation period (Rev 4-22)</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Church is promised an exemption from divine wrath       (1 Thess 1:10; 5:9; Rom 5:9; Rev 3:10; 6:17)</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Rapture is imminent (1 Cor 15:51; 1 Thess 4:15)</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Rapture is a comfort (1 Thess 4:18)</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Antichrist cannot come to power until the restrainer is removed (2 Thess 2:6-7)</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Symbolic parallels (2 Peter 2:5-9)</a:t>
            </a:r>
          </a:p>
        </p:txBody>
      </p:sp>
    </p:spTree>
    <p:extLst>
      <p:ext uri="{BB962C8B-B14F-4D97-AF65-F5344CB8AC3E}">
        <p14:creationId xmlns:p14="http://schemas.microsoft.com/office/powerpoint/2010/main" val="428765659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838" y="163513"/>
            <a:ext cx="8743950" cy="4862512"/>
          </a:xfrm>
          <a:prstGeom prst="rect">
            <a:avLst/>
          </a:prstGeom>
          <a:noFill/>
          <a:ln w="28575">
            <a:noFill/>
            <a:miter lim="800000"/>
            <a:headEnd/>
            <a:tailEnd/>
          </a:ln>
        </p:spPr>
        <p:txBody>
          <a:bodyPr>
            <a:spAutoFit/>
          </a:bodyPr>
          <a:lstStyle/>
          <a:p>
            <a:pPr algn="ctr">
              <a:spcBef>
                <a:spcPts val="600"/>
              </a:spcBef>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3:3-6 (NASB)</a:t>
            </a:r>
          </a:p>
          <a:p>
            <a:pPr algn="just">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apostles and prophets in the Spirit;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5762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hidden in God who created all things.”</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931968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495300" y="1143000"/>
            <a:ext cx="8153400" cy="4267200"/>
          </a:xfrm>
        </p:spPr>
        <p:txBody>
          <a:bodyPr/>
          <a:lstStyle/>
          <a:p>
            <a:pPr marL="0" indent="0" algn="just">
              <a:buNone/>
            </a:pPr>
            <a:r>
              <a:rPr lang="en-US" sz="3600" dirty="0">
                <a:effectLst/>
              </a:rPr>
              <a:t>“In the N.T, it [</a:t>
            </a:r>
            <a:r>
              <a:rPr lang="en-US" sz="3600" i="1" dirty="0" err="1">
                <a:effectLst/>
              </a:rPr>
              <a:t>mystērion</a:t>
            </a:r>
            <a:r>
              <a:rPr lang="en-US" sz="3600" dirty="0">
                <a:effectLst/>
              </a:rPr>
              <a:t>] denotes, not the mysterious (as with the Eng. word), but that which, being outside the range of unassisted natural apprehension, can be made known only by Divine revelation, and is made known in a manner and at a time appointed by God, and to those who are illumined by His Spirit.”</a:t>
            </a: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latin typeface="Calibri" panose="020F0502020204030204" pitchFamily="34" charset="0"/>
                <a:cs typeface="Calibri" panose="020F0502020204030204" pitchFamily="34" charset="0"/>
              </a:rPr>
              <a:t>W. E. Vine, Merrill F. Unger, and William White, </a:t>
            </a:r>
            <a:r>
              <a:rPr lang="en-US" altLang="en-US" sz="1600" i="1" dirty="0">
                <a:latin typeface="Calibri" panose="020F0502020204030204" pitchFamily="34" charset="0"/>
                <a:cs typeface="Calibri" panose="020F0502020204030204" pitchFamily="34" charset="0"/>
              </a:rPr>
              <a:t>Vine's Complete Expository Dictionary of the Old and New Testament Words</a:t>
            </a:r>
            <a:r>
              <a:rPr lang="en-US" altLang="en-US" sz="1600" dirty="0">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51421306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52400" y="228600"/>
          <a:ext cx="8839200" cy="6400800"/>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1149162532"/>
                    </a:ext>
                  </a:extLst>
                </a:gridCol>
                <a:gridCol w="4419600">
                  <a:extLst>
                    <a:ext uri="{9D8B030D-6E8A-4147-A177-3AD203B41FA5}">
                      <a16:colId xmlns:a16="http://schemas.microsoft.com/office/drawing/2014/main" val="2962285687"/>
                    </a:ext>
                  </a:extLst>
                </a:gridCol>
              </a:tblGrid>
              <a:tr h="981144">
                <a:tc gridSpan="2">
                  <a:txBody>
                    <a:bodyPr/>
                    <a:lstStyle/>
                    <a:p>
                      <a:pPr algn="ctr">
                        <a:spcBef>
                          <a:spcPts val="600"/>
                        </a:spcBef>
                        <a:spcAft>
                          <a:spcPts val="600"/>
                        </a:spcAft>
                      </a:pPr>
                      <a:r>
                        <a:rPr lang="en-US" sz="3600" b="0" noProof="0" dirty="0">
                          <a:solidFill>
                            <a:srgbClr val="00FFFF"/>
                          </a:solidFill>
                          <a:effectLst/>
                          <a:latin typeface="Calibri" panose="020F0502020204030204" pitchFamily="34" charset="0"/>
                          <a:ea typeface="+mj-ea"/>
                          <a:cs typeface="+mj-cs"/>
                        </a:rPr>
                        <a:t>Distinctions Between 144,000 &amp; Multitude</a:t>
                      </a:r>
                      <a:endParaRPr lang="en-US" sz="3600" b="0" dirty="0">
                        <a:solidFill>
                          <a:srgbClr val="00FFFF"/>
                        </a:solidFill>
                        <a:effectLst/>
                        <a:latin typeface="Calibri" panose="020F0502020204030204" pitchFamily="34" charset="0"/>
                        <a:ea typeface="+mj-ea"/>
                        <a:cs typeface="+mj-cs"/>
                      </a:endParaRPr>
                    </a:p>
                  </a:txBody>
                  <a:tcPr anchor="ctr"/>
                </a:tc>
                <a:tc hMerge="1">
                  <a:txBody>
                    <a:bodyPr/>
                    <a:lstStyle/>
                    <a:p>
                      <a:endParaRPr lang="en-US" dirty="0"/>
                    </a:p>
                  </a:txBody>
                  <a:tcPr/>
                </a:tc>
                <a:extLst>
                  <a:ext uri="{0D108BD9-81ED-4DB2-BD59-A6C34878D82A}">
                    <a16:rowId xmlns:a16="http://schemas.microsoft.com/office/drawing/2014/main" val="3529848444"/>
                  </a:ext>
                </a:extLst>
              </a:tr>
              <a:tr h="794260">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3200" b="1" i="0" u="sng" strike="noStrike" kern="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REVELATION 7:1-8</a:t>
                      </a:r>
                    </a:p>
                  </a:txBody>
                  <a:tcPr anchor="ct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3200" b="1" i="0" u="sng"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REVELATION 7:9-17</a:t>
                      </a:r>
                    </a:p>
                  </a:txBody>
                  <a:tcPr anchor="ctr"/>
                </a:tc>
                <a:extLst>
                  <a:ext uri="{0D108BD9-81ED-4DB2-BD59-A6C34878D82A}">
                    <a16:rowId xmlns:a16="http://schemas.microsoft.com/office/drawing/2014/main" val="4199846802"/>
                  </a:ext>
                </a:extLst>
              </a:tr>
              <a:tr h="794260">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Numbered</a:t>
                      </a:r>
                    </a:p>
                  </a:txBody>
                  <a:tcPr anchor="ctr"/>
                </a:tc>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Innumerable</a:t>
                      </a:r>
                    </a:p>
                  </a:txBody>
                  <a:tcPr anchor="ctr"/>
                </a:tc>
                <a:extLst>
                  <a:ext uri="{0D108BD9-81ED-4DB2-BD59-A6C34878D82A}">
                    <a16:rowId xmlns:a16="http://schemas.microsoft.com/office/drawing/2014/main" val="1062385765"/>
                  </a:ext>
                </a:extLst>
              </a:tr>
              <a:tr h="794260">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Jews</a:t>
                      </a:r>
                    </a:p>
                  </a:txBody>
                  <a:tcPr anchor="ctr"/>
                </a:tc>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All nations</a:t>
                      </a:r>
                    </a:p>
                  </a:txBody>
                  <a:tcPr anchor="ctr"/>
                </a:tc>
                <a:extLst>
                  <a:ext uri="{0D108BD9-81ED-4DB2-BD59-A6C34878D82A}">
                    <a16:rowId xmlns:a16="http://schemas.microsoft.com/office/drawing/2014/main" val="571592761"/>
                  </a:ext>
                </a:extLst>
              </a:tr>
              <a:tr h="794260">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Sealed</a:t>
                      </a:r>
                    </a:p>
                  </a:txBody>
                  <a:tcPr anchor="ctr"/>
                </a:tc>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Slain</a:t>
                      </a:r>
                    </a:p>
                  </a:txBody>
                  <a:tcPr anchor="ctr"/>
                </a:tc>
                <a:extLst>
                  <a:ext uri="{0D108BD9-81ED-4DB2-BD59-A6C34878D82A}">
                    <a16:rowId xmlns:a16="http://schemas.microsoft.com/office/drawing/2014/main" val="1898418030"/>
                  </a:ext>
                </a:extLst>
              </a:tr>
              <a:tr h="1448356">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Sealed before the Tribulation</a:t>
                      </a:r>
                    </a:p>
                  </a:txBody>
                  <a:tcPr anchor="ctr"/>
                </a:tc>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Converted out of the Tribulation</a:t>
                      </a:r>
                    </a:p>
                  </a:txBody>
                  <a:tcPr anchor="ctr"/>
                </a:tc>
                <a:extLst>
                  <a:ext uri="{0D108BD9-81ED-4DB2-BD59-A6C34878D82A}">
                    <a16:rowId xmlns:a16="http://schemas.microsoft.com/office/drawing/2014/main" val="1600638887"/>
                  </a:ext>
                </a:extLst>
              </a:tr>
              <a:tr h="794260">
                <a:tc gridSpan="2">
                  <a:txBody>
                    <a:bodyPr/>
                    <a:lstStyle/>
                    <a:p>
                      <a:pPr algn="ctr">
                        <a:spcBef>
                          <a:spcPts val="600"/>
                        </a:spcBef>
                        <a:spcAft>
                          <a:spcPts val="600"/>
                        </a:spcAft>
                      </a:pPr>
                      <a:r>
                        <a:rPr lang="en-US" sz="2000" b="0" dirty="0">
                          <a:solidFill>
                            <a:schemeClr val="bg2"/>
                          </a:solidFill>
                          <a:effectLst/>
                          <a:latin typeface="Calibri" panose="020F0502020204030204" pitchFamily="34" charset="0"/>
                          <a:cs typeface="Calibri" panose="020F0502020204030204" pitchFamily="34" charset="0"/>
                        </a:rPr>
                        <a:t>Hitchcock and Ice, The Truth Behind Left Behind, 77</a:t>
                      </a:r>
                    </a:p>
                  </a:txBody>
                  <a:tcPr anchor="ctr"/>
                </a:tc>
                <a:tc hMerge="1">
                  <a:txBody>
                    <a:bodyPr/>
                    <a:lstStyle/>
                    <a:p>
                      <a:endParaRPr lang="en-US" dirty="0"/>
                    </a:p>
                  </a:txBody>
                  <a:tcPr/>
                </a:tc>
                <a:extLst>
                  <a:ext uri="{0D108BD9-81ED-4DB2-BD59-A6C34878D82A}">
                    <a16:rowId xmlns:a16="http://schemas.microsoft.com/office/drawing/2014/main" val="1311014673"/>
                  </a:ext>
                </a:extLst>
              </a:tr>
            </a:tbl>
          </a:graphicData>
        </a:graphic>
      </p:graphicFrame>
    </p:spTree>
    <p:extLst>
      <p:ext uri="{BB962C8B-B14F-4D97-AF65-F5344CB8AC3E}">
        <p14:creationId xmlns:p14="http://schemas.microsoft.com/office/powerpoint/2010/main" val="140585528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4294967295"/>
          </p:nvPr>
        </p:nvSpPr>
        <p:spPr>
          <a:xfrm>
            <a:off x="0" y="1143000"/>
            <a:ext cx="9144000" cy="5410200"/>
          </a:xfrm>
          <a:noFill/>
        </p:spPr>
        <p:txBody>
          <a:bodyPr/>
          <a:lstStyle/>
          <a:p>
            <a:pPr marL="457200" lvl="1" indent="-457200">
              <a:spcBef>
                <a:spcPts val="0"/>
              </a:spcBef>
              <a:spcAft>
                <a:spcPts val="3000"/>
              </a:spcAft>
              <a:buClr>
                <a:schemeClr val="tx2"/>
              </a:buClr>
              <a:buSzPct val="75000"/>
              <a:buFont typeface="Wingdings" pitchFamily="2" charset="2"/>
              <a:buChar char="n"/>
            </a:pPr>
            <a:r>
              <a:rPr lang="en-US" dirty="0">
                <a:effectLst/>
                <a:ea typeface="+mn-ea"/>
                <a:cs typeface="+mn-cs"/>
              </a:rPr>
              <a:t>V. 25</a:t>
            </a:r>
          </a:p>
          <a:p>
            <a:pPr marL="914400" lvl="1" indent="-457200">
              <a:spcBef>
                <a:spcPts val="0"/>
              </a:spcBef>
              <a:spcAft>
                <a:spcPts val="3000"/>
              </a:spcAft>
              <a:buSzPct val="100000"/>
              <a:buFont typeface="Courier New" panose="02070309020205020404" pitchFamily="49" charset="0"/>
              <a:buChar char="­"/>
            </a:pPr>
            <a:r>
              <a:rPr lang="en-US" dirty="0">
                <a:effectLst/>
              </a:rPr>
              <a:t>His Boasting Mouth (Dan. 7:8,11,20; Rev 13:5-6)</a:t>
            </a:r>
          </a:p>
          <a:p>
            <a:pPr marL="914400" lvl="1" indent="-457200">
              <a:spcBef>
                <a:spcPts val="0"/>
              </a:spcBef>
              <a:spcAft>
                <a:spcPts val="3000"/>
              </a:spcAft>
              <a:buSzPct val="100000"/>
              <a:buFont typeface="Courier New" panose="02070309020205020404" pitchFamily="49" charset="0"/>
              <a:buChar char="­"/>
            </a:pPr>
            <a:r>
              <a:rPr lang="en-US" dirty="0">
                <a:effectLst/>
              </a:rPr>
              <a:t>Persecution Of The Saints (Rev. 6:9-11; 13:7, 17:6; Matt. 24:9)</a:t>
            </a:r>
          </a:p>
          <a:p>
            <a:pPr marL="914400" lvl="1" indent="-457200">
              <a:spcBef>
                <a:spcPts val="0"/>
              </a:spcBef>
              <a:spcAft>
                <a:spcPts val="3000"/>
              </a:spcAft>
              <a:buSzPct val="100000"/>
              <a:buFont typeface="Courier New" panose="02070309020205020404" pitchFamily="49" charset="0"/>
              <a:buChar char="­"/>
            </a:pPr>
            <a:r>
              <a:rPr lang="en-US" b="1" u="sng" dirty="0">
                <a:solidFill>
                  <a:srgbClr val="FFFFCC"/>
                </a:solidFill>
                <a:effectLst/>
              </a:rPr>
              <a:t>The Creation of a New System</a:t>
            </a:r>
          </a:p>
          <a:p>
            <a:pPr marL="914400" lvl="1" indent="-457200">
              <a:spcBef>
                <a:spcPts val="0"/>
              </a:spcBef>
              <a:spcAft>
                <a:spcPts val="3000"/>
              </a:spcAft>
              <a:buSzPct val="100000"/>
              <a:buFont typeface="Courier New" panose="02070309020205020404" pitchFamily="49" charset="0"/>
              <a:buChar char="­"/>
            </a:pPr>
            <a:r>
              <a:rPr lang="en-US" dirty="0">
                <a:effectLst/>
              </a:rPr>
              <a:t>Three And A Half Years (Dan. 9:27, 12:7; Rev. 12:6, 14; 13:5)</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extLst>
      <p:ext uri="{BB962C8B-B14F-4D97-AF65-F5344CB8AC3E}">
        <p14:creationId xmlns:p14="http://schemas.microsoft.com/office/powerpoint/2010/main" val="12343637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4294967295"/>
          </p:nvPr>
        </p:nvSpPr>
        <p:spPr>
          <a:xfrm>
            <a:off x="0" y="1143000"/>
            <a:ext cx="9144000" cy="5410200"/>
          </a:xfrm>
          <a:noFill/>
        </p:spPr>
        <p:txBody>
          <a:bodyPr/>
          <a:lstStyle/>
          <a:p>
            <a:pPr marL="457200" lvl="1" indent="-457200">
              <a:spcBef>
                <a:spcPts val="0"/>
              </a:spcBef>
              <a:spcAft>
                <a:spcPts val="3000"/>
              </a:spcAft>
              <a:buClr>
                <a:schemeClr val="tx2"/>
              </a:buClr>
              <a:buSzPct val="75000"/>
              <a:buFont typeface="Wingdings" pitchFamily="2" charset="2"/>
              <a:buChar char="n"/>
            </a:pPr>
            <a:r>
              <a:rPr lang="en-US" dirty="0">
                <a:effectLst/>
                <a:ea typeface="+mn-ea"/>
                <a:cs typeface="+mn-cs"/>
              </a:rPr>
              <a:t>V. 25</a:t>
            </a:r>
          </a:p>
          <a:p>
            <a:pPr marL="914400" lvl="1" indent="-457200">
              <a:spcBef>
                <a:spcPts val="0"/>
              </a:spcBef>
              <a:spcAft>
                <a:spcPts val="3000"/>
              </a:spcAft>
              <a:buSzPct val="100000"/>
              <a:buFont typeface="Courier New" panose="02070309020205020404" pitchFamily="49" charset="0"/>
              <a:buChar char="­"/>
            </a:pPr>
            <a:r>
              <a:rPr lang="en-US" dirty="0">
                <a:effectLst/>
              </a:rPr>
              <a:t>His Boasting Mouth (Dan. 7:8,11,20; Rev 13:5-6)</a:t>
            </a:r>
          </a:p>
          <a:p>
            <a:pPr marL="914400" lvl="1" indent="-457200">
              <a:spcBef>
                <a:spcPts val="0"/>
              </a:spcBef>
              <a:spcAft>
                <a:spcPts val="3000"/>
              </a:spcAft>
              <a:buSzPct val="100000"/>
              <a:buFont typeface="Courier New" panose="02070309020205020404" pitchFamily="49" charset="0"/>
              <a:buChar char="­"/>
            </a:pPr>
            <a:r>
              <a:rPr lang="en-US" dirty="0">
                <a:effectLst/>
              </a:rPr>
              <a:t>Persecution Of The Saints (Rev. 6:9-11; 13:7, 17:6; Matt. 24:9)</a:t>
            </a:r>
          </a:p>
          <a:p>
            <a:pPr marL="914400" lvl="1" indent="-457200">
              <a:spcBef>
                <a:spcPts val="0"/>
              </a:spcBef>
              <a:spcAft>
                <a:spcPts val="3000"/>
              </a:spcAft>
              <a:buSzPct val="100000"/>
              <a:buFont typeface="Courier New" panose="02070309020205020404" pitchFamily="49" charset="0"/>
              <a:buChar char="­"/>
            </a:pPr>
            <a:r>
              <a:rPr lang="en-US" dirty="0">
                <a:effectLst/>
              </a:rPr>
              <a:t>The Creation of a New System</a:t>
            </a:r>
          </a:p>
          <a:p>
            <a:pPr marL="914400" lvl="1" indent="-457200">
              <a:spcBef>
                <a:spcPts val="0"/>
              </a:spcBef>
              <a:spcAft>
                <a:spcPts val="3000"/>
              </a:spcAft>
              <a:buSzPct val="100000"/>
              <a:buFont typeface="Courier New" panose="02070309020205020404" pitchFamily="49" charset="0"/>
              <a:buChar char="­"/>
            </a:pPr>
            <a:r>
              <a:rPr lang="en-US" b="1" u="sng" dirty="0">
                <a:solidFill>
                  <a:srgbClr val="FFFFCC"/>
                </a:solidFill>
                <a:effectLst/>
              </a:rPr>
              <a:t>Three And A Half Years (Dan. 9:27, 12:7; Rev. 12:6, 14; 13:5)</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extLst>
      <p:ext uri="{BB962C8B-B14F-4D97-AF65-F5344CB8AC3E}">
        <p14:creationId xmlns:p14="http://schemas.microsoft.com/office/powerpoint/2010/main" val="11283346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173" y="206820"/>
            <a:ext cx="7809653" cy="5127180"/>
          </a:xfrm>
          <a:prstGeom prst="rect">
            <a:avLst/>
          </a:prstGeom>
        </p:spPr>
      </p:pic>
    </p:spTree>
    <p:extLst>
      <p:ext uri="{BB962C8B-B14F-4D97-AF65-F5344CB8AC3E}">
        <p14:creationId xmlns:p14="http://schemas.microsoft.com/office/powerpoint/2010/main" val="2453681046"/>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4294967295"/>
          </p:nvPr>
        </p:nvSpPr>
        <p:spPr>
          <a:xfrm>
            <a:off x="457200" y="1143000"/>
            <a:ext cx="8458200" cy="4953000"/>
          </a:xfrm>
          <a:noFill/>
        </p:spPr>
        <p:txBody>
          <a:bodyPr/>
          <a:lstStyle/>
          <a:p>
            <a:pPr marL="457200" lvl="1" indent="-457200">
              <a:spcBef>
                <a:spcPts val="0"/>
              </a:spcBef>
              <a:spcAft>
                <a:spcPts val="3000"/>
              </a:spcAft>
              <a:buClr>
                <a:schemeClr val="tx2"/>
              </a:buClr>
              <a:buSzPct val="75000"/>
              <a:buFont typeface="Wingdings" pitchFamily="2" charset="2"/>
              <a:buChar char="n"/>
            </a:pPr>
            <a:r>
              <a:rPr lang="en-US" dirty="0">
                <a:effectLst/>
                <a:ea typeface="+mn-ea"/>
                <a:cs typeface="+mn-cs"/>
              </a:rPr>
              <a:t>V. 26 </a:t>
            </a:r>
          </a:p>
          <a:p>
            <a:pPr marL="914400" lvl="1" indent="-457200">
              <a:spcBef>
                <a:spcPts val="0"/>
              </a:spcBef>
              <a:spcAft>
                <a:spcPts val="3000"/>
              </a:spcAft>
              <a:buSzPct val="100000"/>
              <a:buFont typeface="Courier New" panose="02070309020205020404" pitchFamily="49" charset="0"/>
              <a:buChar char="­"/>
            </a:pPr>
            <a:r>
              <a:rPr lang="en-US" dirty="0">
                <a:effectLst/>
              </a:rPr>
              <a:t>The Ancient of Days Destroys the Little Horn</a:t>
            </a:r>
          </a:p>
          <a:p>
            <a:pPr marL="914400" lvl="1" indent="-457200">
              <a:spcBef>
                <a:spcPts val="0"/>
              </a:spcBef>
              <a:spcAft>
                <a:spcPts val="3000"/>
              </a:spcAft>
              <a:buSzPct val="100000"/>
              <a:buFont typeface="Courier New" panose="02070309020205020404" pitchFamily="49" charset="0"/>
              <a:buChar char="­"/>
            </a:pPr>
            <a:r>
              <a:rPr lang="en-US" dirty="0">
                <a:effectLst/>
              </a:rPr>
              <a:t>The Ancient of Days is God the Father</a:t>
            </a:r>
          </a:p>
          <a:p>
            <a:pPr marL="914400" lvl="1" indent="-457200">
              <a:spcBef>
                <a:spcPts val="0"/>
              </a:spcBef>
              <a:spcAft>
                <a:spcPts val="3000"/>
              </a:spcAft>
              <a:buSzPct val="100000"/>
              <a:buFont typeface="Courier New" panose="02070309020205020404" pitchFamily="49" charset="0"/>
              <a:buChar char="­"/>
            </a:pPr>
            <a:r>
              <a:rPr lang="en-US" dirty="0">
                <a:effectLst/>
              </a:rPr>
              <a:t>Dan. 9:27; 2 Thess. 2:8; Rev. 19:20</a:t>
            </a:r>
          </a:p>
          <a:p>
            <a:pPr marL="914400" lvl="1" indent="-457200">
              <a:spcBef>
                <a:spcPts val="0"/>
              </a:spcBef>
              <a:spcAft>
                <a:spcPts val="3000"/>
              </a:spcAft>
              <a:buSzPct val="100000"/>
              <a:buFont typeface="Courier New" panose="02070309020205020404" pitchFamily="49" charset="0"/>
              <a:buChar char="­"/>
            </a:pPr>
            <a:r>
              <a:rPr lang="en-US" dirty="0">
                <a:effectLst/>
              </a:rPr>
              <a:t>Antichrist’s Rise and Fall</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52400" y="1143000"/>
            <a:ext cx="8763000" cy="4953000"/>
          </a:xfrm>
        </p:spPr>
        <p:txBody>
          <a:bodyPr/>
          <a:lstStyle/>
          <a:p>
            <a:pPr marL="461963" indent="-461963">
              <a:spcBef>
                <a:spcPts val="0"/>
              </a:spcBef>
              <a:spcAft>
                <a:spcPts val="2400"/>
              </a:spcAft>
              <a:buSzPct val="100000"/>
              <a:buFont typeface="+mj-lt"/>
              <a:buAutoNum type="romanUcPeriod" startAt="2"/>
              <a:defRPr/>
            </a:pPr>
            <a:r>
              <a:rPr lang="en-US" sz="3400" dirty="0"/>
              <a:t>Prophetic (8-12):</a:t>
            </a:r>
          </a:p>
          <a:p>
            <a:pPr marL="457200" lvl="1" indent="0" eaLnBrk="1" hangingPunct="1">
              <a:spcBef>
                <a:spcPts val="0"/>
              </a:spcBef>
              <a:spcAft>
                <a:spcPts val="2400"/>
              </a:spcAft>
              <a:buFont typeface="Wingdings" pitchFamily="2" charset="2"/>
              <a:buNone/>
              <a:defRPr/>
            </a:pPr>
            <a:r>
              <a:rPr lang="en-US" sz="3400" dirty="0"/>
              <a:t>Angel interprets, 1st person, Jewish nation, Hebrew</a:t>
            </a:r>
          </a:p>
          <a:p>
            <a:pPr marL="1027113" lvl="1" indent="-569913" eaLnBrk="1" hangingPunct="1">
              <a:spcBef>
                <a:spcPts val="0"/>
              </a:spcBef>
              <a:spcAft>
                <a:spcPts val="2400"/>
              </a:spcAft>
              <a:buSzPct val="100000"/>
              <a:buFont typeface="+mj-lt"/>
              <a:buAutoNum type="alphaUcPeriod"/>
              <a:defRPr/>
            </a:pPr>
            <a:r>
              <a:rPr lang="en-US" sz="3400" dirty="0"/>
              <a:t>Ram &amp; Goat (8)</a:t>
            </a:r>
          </a:p>
          <a:p>
            <a:pPr marL="1027113" lvl="1" indent="-569913" eaLnBrk="1" hangingPunct="1">
              <a:spcBef>
                <a:spcPts val="0"/>
              </a:spcBef>
              <a:spcAft>
                <a:spcPts val="2400"/>
              </a:spcAft>
              <a:buSzPct val="100000"/>
              <a:buFont typeface="+mj-lt"/>
              <a:buAutoNum type="alphaUcPeriod"/>
              <a:defRPr/>
            </a:pPr>
            <a:r>
              <a:rPr lang="en-US" sz="3400" dirty="0"/>
              <a:t>70 weeks (9)</a:t>
            </a:r>
          </a:p>
          <a:p>
            <a:pPr marL="1027113" lvl="1" indent="-569913" eaLnBrk="1" hangingPunct="1">
              <a:spcBef>
                <a:spcPts val="0"/>
              </a:spcBef>
              <a:spcAft>
                <a:spcPts val="2400"/>
              </a:spcAft>
              <a:buSzPct val="100000"/>
              <a:buFont typeface="+mj-lt"/>
              <a:buAutoNum type="alphaUcPeriod"/>
              <a:defRPr/>
            </a:pPr>
            <a:r>
              <a:rPr lang="en-US" sz="3400" dirty="0"/>
              <a:t>Final vision (10-12)</a:t>
            </a:r>
          </a:p>
        </p:txBody>
      </p:sp>
      <p:pic>
        <p:nvPicPr>
          <p:cNvPr id="22530"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925" y="5381625"/>
            <a:ext cx="3546475" cy="1371600"/>
          </a:xfrm>
          <a:prstGeom prst="rect">
            <a:avLst/>
          </a:prstGeom>
          <a:noFill/>
          <a:ln w="9525">
            <a:noFill/>
            <a:miter lim="800000"/>
            <a:headEnd/>
            <a:tailEnd/>
          </a:ln>
        </p:spPr>
      </p:pic>
      <p:sp>
        <p:nvSpPr>
          <p:cNvPr id="22531" name="Rectangle 6"/>
          <p:cNvSpPr>
            <a:spLocks noGrp="1" noChangeArrowheads="1"/>
          </p:cNvSpPr>
          <p:nvPr>
            <p:ph type="title"/>
          </p:nvPr>
        </p:nvSpPr>
        <p:spPr>
          <a:xfrm>
            <a:off x="2438400" y="228600"/>
            <a:ext cx="4267200" cy="762000"/>
          </a:xfrm>
        </p:spPr>
        <p:txBody>
          <a:bodyPr/>
          <a:lstStyle/>
          <a:p>
            <a:pPr algn="ctr" eaLnBrk="1" hangingPunct="1"/>
            <a:r>
              <a:rPr lang="en-US" altLang="en-US" sz="4000"/>
              <a:t>Synthetic Outline</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4294967295"/>
          </p:nvPr>
        </p:nvSpPr>
        <p:spPr>
          <a:xfrm>
            <a:off x="457200" y="990600"/>
            <a:ext cx="7620000" cy="5715000"/>
          </a:xfrm>
          <a:noFill/>
        </p:spPr>
        <p:txBody>
          <a:bodyPr/>
          <a:lstStyle/>
          <a:p>
            <a:pPr marL="457200" lvl="1" indent="-457200">
              <a:spcBef>
                <a:spcPts val="0"/>
              </a:spcBef>
              <a:spcAft>
                <a:spcPts val="1200"/>
              </a:spcAft>
              <a:buClr>
                <a:schemeClr val="tx2"/>
              </a:buClr>
              <a:buSzPct val="75000"/>
              <a:buFont typeface="Wingdings" pitchFamily="2" charset="2"/>
              <a:buChar char="n"/>
            </a:pPr>
            <a:r>
              <a:rPr lang="en-US" dirty="0">
                <a:effectLst/>
                <a:ea typeface="+mn-ea"/>
                <a:cs typeface="+mn-cs"/>
              </a:rPr>
              <a:t>V. 27</a:t>
            </a:r>
          </a:p>
          <a:p>
            <a:pPr marL="914400" lvl="1" indent="-457200">
              <a:spcBef>
                <a:spcPts val="0"/>
              </a:spcBef>
              <a:spcAft>
                <a:spcPts val="1200"/>
              </a:spcAft>
              <a:buSzPct val="100000"/>
              <a:buFont typeface="Courier New" panose="02070309020205020404" pitchFamily="49" charset="0"/>
              <a:buChar char="­"/>
            </a:pPr>
            <a:r>
              <a:rPr lang="en-US" dirty="0">
                <a:effectLst/>
              </a:rPr>
              <a:t>The Millennium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Rev. 11:15; Dan. 2:44-45</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Six Kingdoms?</a:t>
            </a:r>
          </a:p>
          <a:p>
            <a:pPr marL="914400" lvl="1" indent="-457200">
              <a:spcBef>
                <a:spcPts val="0"/>
              </a:spcBef>
              <a:spcAft>
                <a:spcPts val="1200"/>
              </a:spcAft>
              <a:buSzPct val="100000"/>
              <a:buFont typeface="Courier New" panose="02070309020205020404" pitchFamily="49" charset="0"/>
              <a:buChar char="­"/>
            </a:pPr>
            <a:r>
              <a:rPr lang="en-US" dirty="0">
                <a:effectLst/>
              </a:rPr>
              <a:t>The saints receive the kingdom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Judah’s Focus</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Our Hope</a:t>
            </a:r>
          </a:p>
          <a:p>
            <a:pPr marL="914400" lvl="1" indent="-457200">
              <a:spcBef>
                <a:spcPts val="0"/>
              </a:spcBef>
              <a:spcAft>
                <a:spcPts val="1200"/>
              </a:spcAft>
              <a:buSzPct val="100000"/>
              <a:buFont typeface="Courier New" panose="02070309020205020404" pitchFamily="49" charset="0"/>
              <a:buChar char="­"/>
            </a:pPr>
            <a:r>
              <a:rPr lang="en-US" dirty="0">
                <a:effectLst/>
              </a:rPr>
              <a:t>An eternal kingdom</a:t>
            </a:r>
          </a:p>
          <a:p>
            <a:pPr marL="914400" lvl="1" indent="-457200">
              <a:spcBef>
                <a:spcPts val="0"/>
              </a:spcBef>
              <a:spcAft>
                <a:spcPts val="1200"/>
              </a:spcAft>
              <a:buSzPct val="100000"/>
              <a:buFont typeface="Courier New" panose="02070309020205020404" pitchFamily="49" charset="0"/>
              <a:buChar char="­"/>
            </a:pPr>
            <a:r>
              <a:rPr lang="en-US" dirty="0">
                <a:effectLst/>
              </a:rPr>
              <a:t>Universal service and submission</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4294967295"/>
          </p:nvPr>
        </p:nvSpPr>
        <p:spPr>
          <a:xfrm>
            <a:off x="457200" y="990600"/>
            <a:ext cx="7620000" cy="5715000"/>
          </a:xfrm>
          <a:noFill/>
        </p:spPr>
        <p:txBody>
          <a:bodyPr/>
          <a:lstStyle/>
          <a:p>
            <a:pPr marL="457200" lvl="1" indent="-457200">
              <a:spcBef>
                <a:spcPts val="0"/>
              </a:spcBef>
              <a:spcAft>
                <a:spcPts val="1200"/>
              </a:spcAft>
              <a:buClr>
                <a:schemeClr val="tx2"/>
              </a:buClr>
              <a:buSzPct val="75000"/>
              <a:buFont typeface="Wingdings" pitchFamily="2" charset="2"/>
              <a:buChar char="n"/>
            </a:pPr>
            <a:r>
              <a:rPr lang="en-US" dirty="0">
                <a:effectLst/>
                <a:ea typeface="+mn-ea"/>
                <a:cs typeface="+mn-cs"/>
              </a:rPr>
              <a:t>V. 27</a:t>
            </a:r>
          </a:p>
          <a:p>
            <a:pPr marL="914400" lvl="1" indent="-457200">
              <a:spcBef>
                <a:spcPts val="0"/>
              </a:spcBef>
              <a:spcAft>
                <a:spcPts val="1200"/>
              </a:spcAft>
              <a:buSzPct val="100000"/>
              <a:buFont typeface="Courier New" panose="02070309020205020404" pitchFamily="49" charset="0"/>
              <a:buChar char="­"/>
            </a:pPr>
            <a:r>
              <a:rPr lang="en-US" b="1" u="sng" dirty="0">
                <a:solidFill>
                  <a:srgbClr val="FFFFCC"/>
                </a:solidFill>
                <a:effectLst/>
              </a:rPr>
              <a:t>The Millennium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Rev. 11:15; Dan. 2:44-45</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Six Kingdoms?</a:t>
            </a:r>
          </a:p>
          <a:p>
            <a:pPr marL="914400" lvl="1" indent="-457200">
              <a:spcBef>
                <a:spcPts val="0"/>
              </a:spcBef>
              <a:spcAft>
                <a:spcPts val="1200"/>
              </a:spcAft>
              <a:buSzPct val="100000"/>
              <a:buFont typeface="Courier New" panose="02070309020205020404" pitchFamily="49" charset="0"/>
              <a:buChar char="­"/>
            </a:pPr>
            <a:r>
              <a:rPr lang="en-US" dirty="0">
                <a:effectLst/>
              </a:rPr>
              <a:t>The saints receive the kingdom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Judah’s Focus</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Our Hope</a:t>
            </a:r>
          </a:p>
          <a:p>
            <a:pPr marL="914400" lvl="1" indent="-457200">
              <a:spcBef>
                <a:spcPts val="0"/>
              </a:spcBef>
              <a:spcAft>
                <a:spcPts val="1200"/>
              </a:spcAft>
              <a:buSzPct val="100000"/>
              <a:buFont typeface="Courier New" panose="02070309020205020404" pitchFamily="49" charset="0"/>
              <a:buChar char="­"/>
            </a:pPr>
            <a:r>
              <a:rPr lang="en-US" dirty="0">
                <a:effectLst/>
              </a:rPr>
              <a:t>An eternal kingdom</a:t>
            </a:r>
          </a:p>
          <a:p>
            <a:pPr marL="914400" lvl="1" indent="-457200">
              <a:spcBef>
                <a:spcPts val="0"/>
              </a:spcBef>
              <a:spcAft>
                <a:spcPts val="1200"/>
              </a:spcAft>
              <a:buSzPct val="100000"/>
              <a:buFont typeface="Courier New" panose="02070309020205020404" pitchFamily="49" charset="0"/>
              <a:buChar char="­"/>
            </a:pPr>
            <a:r>
              <a:rPr lang="en-US" dirty="0">
                <a:effectLst/>
              </a:rPr>
              <a:t>Universal service and submission</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extLst>
      <p:ext uri="{BB962C8B-B14F-4D97-AF65-F5344CB8AC3E}">
        <p14:creationId xmlns:p14="http://schemas.microsoft.com/office/powerpoint/2010/main" val="2096533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3219450" y="228600"/>
            <a:ext cx="2705100" cy="838200"/>
          </a:xfrm>
        </p:spPr>
        <p:txBody>
          <a:bodyPr/>
          <a:lstStyle/>
          <a:p>
            <a:pPr algn="ctr" eaLnBrk="1" hangingPunct="1"/>
            <a:r>
              <a:rPr lang="en-US" altLang="en-US" dirty="0"/>
              <a:t>6 Empires</a:t>
            </a:r>
          </a:p>
        </p:txBody>
      </p:sp>
      <p:sp>
        <p:nvSpPr>
          <p:cNvPr id="19462" name="Rectangle 3"/>
          <p:cNvSpPr>
            <a:spLocks noGrp="1" noChangeArrowheads="1"/>
          </p:cNvSpPr>
          <p:nvPr>
            <p:ph type="body" idx="4294967295"/>
          </p:nvPr>
        </p:nvSpPr>
        <p:spPr>
          <a:xfrm>
            <a:off x="1143000" y="1600200"/>
            <a:ext cx="6858000" cy="4724400"/>
          </a:xfrm>
        </p:spPr>
        <p:txBody>
          <a:bodyPr/>
          <a:lstStyle/>
          <a:p>
            <a:pPr marL="457200" indent="-457200" eaLnBrk="1" hangingPunct="1">
              <a:spcBef>
                <a:spcPts val="0"/>
              </a:spcBef>
              <a:spcAft>
                <a:spcPts val="2400"/>
              </a:spcAft>
              <a:defRPr/>
            </a:pPr>
            <a:r>
              <a:rPr lang="en-US" altLang="en-US" dirty="0"/>
              <a:t>Babylon (2:36-38) 605-539 BC</a:t>
            </a:r>
          </a:p>
          <a:p>
            <a:pPr marL="457200" indent="-457200" eaLnBrk="1" hangingPunct="1">
              <a:spcBef>
                <a:spcPts val="0"/>
              </a:spcBef>
              <a:spcAft>
                <a:spcPts val="2400"/>
              </a:spcAft>
              <a:defRPr/>
            </a:pPr>
            <a:r>
              <a:rPr lang="en-US" altLang="en-US" dirty="0"/>
              <a:t>Media-Persia (2:39a) 539-331 BC</a:t>
            </a:r>
          </a:p>
          <a:p>
            <a:pPr marL="457200" indent="-457200" eaLnBrk="1" hangingPunct="1">
              <a:spcBef>
                <a:spcPts val="0"/>
              </a:spcBef>
              <a:spcAft>
                <a:spcPts val="2400"/>
              </a:spcAft>
              <a:defRPr/>
            </a:pPr>
            <a:r>
              <a:rPr lang="en-US" altLang="en-US" dirty="0"/>
              <a:t>Greece (2:39b) 331-63 BC</a:t>
            </a:r>
          </a:p>
          <a:p>
            <a:pPr marL="457200" indent="-457200" eaLnBrk="1" hangingPunct="1">
              <a:spcBef>
                <a:spcPts val="0"/>
              </a:spcBef>
              <a:spcAft>
                <a:spcPts val="2400"/>
              </a:spcAft>
              <a:defRPr/>
            </a:pPr>
            <a:r>
              <a:rPr lang="en-US" altLang="en-US" dirty="0"/>
              <a:t>Rome I (2:40) 63 BC – 70 AD</a:t>
            </a:r>
          </a:p>
          <a:p>
            <a:pPr marL="457200" indent="-457200" eaLnBrk="1" hangingPunct="1">
              <a:spcBef>
                <a:spcPts val="0"/>
              </a:spcBef>
              <a:spcAft>
                <a:spcPts val="2400"/>
              </a:spcAft>
              <a:defRPr/>
            </a:pPr>
            <a:r>
              <a:rPr lang="en-US" altLang="en-US" dirty="0"/>
              <a:t>Rome II (2:41-43) Tribulation</a:t>
            </a:r>
          </a:p>
          <a:p>
            <a:pPr marL="457200" indent="-457200" eaLnBrk="1" hangingPunct="1">
              <a:spcBef>
                <a:spcPts val="0"/>
              </a:spcBef>
              <a:spcAft>
                <a:spcPts val="2400"/>
              </a:spcAft>
              <a:defRPr/>
            </a:pPr>
            <a:r>
              <a:rPr lang="en-US" altLang="en-US" dirty="0"/>
              <a:t>Kingdom (2:44-45) After 2</a:t>
            </a:r>
            <a:r>
              <a:rPr lang="en-US" altLang="en-US" baseline="30000" dirty="0"/>
              <a:t>nd</a:t>
            </a:r>
            <a:r>
              <a:rPr lang="en-US" altLang="en-US" dirty="0"/>
              <a:t> Coming</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489603381"/>
      </p:ext>
    </p:extLst>
  </p:cSld>
  <p:clrMapOvr>
    <a:masterClrMapping/>
  </p:clrMapOvr>
  <p:transition advTm="1145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410398"/>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4294967295"/>
          </p:nvPr>
        </p:nvSpPr>
        <p:spPr>
          <a:xfrm>
            <a:off x="457200" y="990600"/>
            <a:ext cx="7620000" cy="5715000"/>
          </a:xfrm>
          <a:noFill/>
        </p:spPr>
        <p:txBody>
          <a:bodyPr/>
          <a:lstStyle/>
          <a:p>
            <a:pPr marL="457200" lvl="1" indent="-457200">
              <a:spcBef>
                <a:spcPts val="0"/>
              </a:spcBef>
              <a:spcAft>
                <a:spcPts val="1200"/>
              </a:spcAft>
              <a:buClr>
                <a:schemeClr val="tx2"/>
              </a:buClr>
              <a:buSzPct val="75000"/>
              <a:buFont typeface="Wingdings" pitchFamily="2" charset="2"/>
              <a:buChar char="n"/>
            </a:pPr>
            <a:r>
              <a:rPr lang="en-US" dirty="0">
                <a:effectLst/>
                <a:ea typeface="+mn-ea"/>
                <a:cs typeface="+mn-cs"/>
              </a:rPr>
              <a:t>V. 27</a:t>
            </a:r>
          </a:p>
          <a:p>
            <a:pPr marL="914400" lvl="1" indent="-457200">
              <a:spcBef>
                <a:spcPts val="0"/>
              </a:spcBef>
              <a:spcAft>
                <a:spcPts val="1200"/>
              </a:spcAft>
              <a:buSzPct val="100000"/>
              <a:buFont typeface="Courier New" panose="02070309020205020404" pitchFamily="49" charset="0"/>
              <a:buChar char="­"/>
            </a:pPr>
            <a:r>
              <a:rPr lang="en-US" dirty="0">
                <a:effectLst/>
              </a:rPr>
              <a:t>The Millennium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Rev. 11:15; Dan. 2:44-45</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Six Kingdoms?</a:t>
            </a:r>
          </a:p>
          <a:p>
            <a:pPr marL="914400" lvl="1" indent="-457200">
              <a:spcBef>
                <a:spcPts val="0"/>
              </a:spcBef>
              <a:spcAft>
                <a:spcPts val="1200"/>
              </a:spcAft>
              <a:buSzPct val="100000"/>
              <a:buFont typeface="Courier New" panose="02070309020205020404" pitchFamily="49" charset="0"/>
              <a:buChar char="­"/>
            </a:pPr>
            <a:r>
              <a:rPr lang="en-US" b="1" u="sng" dirty="0">
                <a:solidFill>
                  <a:srgbClr val="FFFFCC"/>
                </a:solidFill>
                <a:effectLst/>
              </a:rPr>
              <a:t>The saints receive the kingdom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Judah’s Focus</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Our Hope</a:t>
            </a:r>
          </a:p>
          <a:p>
            <a:pPr marL="914400" lvl="1" indent="-457200">
              <a:spcBef>
                <a:spcPts val="0"/>
              </a:spcBef>
              <a:spcAft>
                <a:spcPts val="1200"/>
              </a:spcAft>
              <a:buSzPct val="100000"/>
              <a:buFont typeface="Courier New" panose="02070309020205020404" pitchFamily="49" charset="0"/>
              <a:buChar char="­"/>
            </a:pPr>
            <a:r>
              <a:rPr lang="en-US" dirty="0">
                <a:effectLst/>
              </a:rPr>
              <a:t>An eternal kingdom</a:t>
            </a:r>
          </a:p>
          <a:p>
            <a:pPr marL="914400" lvl="1" indent="-457200">
              <a:spcBef>
                <a:spcPts val="0"/>
              </a:spcBef>
              <a:spcAft>
                <a:spcPts val="1200"/>
              </a:spcAft>
              <a:buSzPct val="100000"/>
              <a:buFont typeface="Courier New" panose="02070309020205020404" pitchFamily="49" charset="0"/>
              <a:buChar char="­"/>
            </a:pPr>
            <a:r>
              <a:rPr lang="en-US" dirty="0">
                <a:effectLst/>
              </a:rPr>
              <a:t>Universal service and submission</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extLst>
      <p:ext uri="{BB962C8B-B14F-4D97-AF65-F5344CB8AC3E}">
        <p14:creationId xmlns:p14="http://schemas.microsoft.com/office/powerpoint/2010/main" val="18179024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4294967295"/>
          </p:nvPr>
        </p:nvSpPr>
        <p:spPr>
          <a:xfrm>
            <a:off x="457200" y="990600"/>
            <a:ext cx="7620000" cy="5715000"/>
          </a:xfrm>
          <a:noFill/>
        </p:spPr>
        <p:txBody>
          <a:bodyPr/>
          <a:lstStyle/>
          <a:p>
            <a:pPr marL="457200" lvl="1" indent="-457200">
              <a:spcBef>
                <a:spcPts val="0"/>
              </a:spcBef>
              <a:spcAft>
                <a:spcPts val="1200"/>
              </a:spcAft>
              <a:buClr>
                <a:schemeClr val="tx2"/>
              </a:buClr>
              <a:buSzPct val="75000"/>
              <a:buFont typeface="Wingdings" pitchFamily="2" charset="2"/>
              <a:buChar char="n"/>
            </a:pPr>
            <a:r>
              <a:rPr lang="en-US" dirty="0">
                <a:effectLst/>
                <a:ea typeface="+mn-ea"/>
                <a:cs typeface="+mn-cs"/>
              </a:rPr>
              <a:t>V. 27</a:t>
            </a:r>
          </a:p>
          <a:p>
            <a:pPr marL="914400" lvl="1" indent="-457200">
              <a:spcBef>
                <a:spcPts val="0"/>
              </a:spcBef>
              <a:spcAft>
                <a:spcPts val="1200"/>
              </a:spcAft>
              <a:buSzPct val="100000"/>
              <a:buFont typeface="Courier New" panose="02070309020205020404" pitchFamily="49" charset="0"/>
              <a:buChar char="­"/>
            </a:pPr>
            <a:r>
              <a:rPr lang="en-US" dirty="0">
                <a:effectLst/>
              </a:rPr>
              <a:t>The Millennium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Rev. 11:15; Dan. 2:44-45</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Six Kingdoms?</a:t>
            </a:r>
          </a:p>
          <a:p>
            <a:pPr marL="914400" lvl="1" indent="-457200">
              <a:spcBef>
                <a:spcPts val="0"/>
              </a:spcBef>
              <a:spcAft>
                <a:spcPts val="1200"/>
              </a:spcAft>
              <a:buSzPct val="100000"/>
              <a:buFont typeface="Courier New" panose="02070309020205020404" pitchFamily="49" charset="0"/>
              <a:buChar char="­"/>
            </a:pPr>
            <a:r>
              <a:rPr lang="en-US" dirty="0">
                <a:effectLst/>
              </a:rPr>
              <a:t>The saints receive the kingdom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Judah’s Focus</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Our Hope</a:t>
            </a:r>
          </a:p>
          <a:p>
            <a:pPr marL="914400" lvl="1" indent="-457200">
              <a:spcBef>
                <a:spcPts val="0"/>
              </a:spcBef>
              <a:spcAft>
                <a:spcPts val="1200"/>
              </a:spcAft>
              <a:buSzPct val="100000"/>
              <a:buFont typeface="Courier New" panose="02070309020205020404" pitchFamily="49" charset="0"/>
              <a:buChar char="­"/>
            </a:pPr>
            <a:r>
              <a:rPr lang="en-US" b="1" u="sng" dirty="0">
                <a:solidFill>
                  <a:srgbClr val="FFFFCC"/>
                </a:solidFill>
                <a:effectLst/>
              </a:rPr>
              <a:t>An eternal kingdom</a:t>
            </a:r>
          </a:p>
          <a:p>
            <a:pPr marL="914400" lvl="1" indent="-457200">
              <a:spcBef>
                <a:spcPts val="0"/>
              </a:spcBef>
              <a:spcAft>
                <a:spcPts val="1200"/>
              </a:spcAft>
              <a:buSzPct val="100000"/>
              <a:buFont typeface="Courier New" panose="02070309020205020404" pitchFamily="49" charset="0"/>
              <a:buChar char="­"/>
            </a:pPr>
            <a:r>
              <a:rPr lang="en-US" dirty="0">
                <a:effectLst/>
              </a:rPr>
              <a:t>Universal service and submission</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extLst>
      <p:ext uri="{BB962C8B-B14F-4D97-AF65-F5344CB8AC3E}">
        <p14:creationId xmlns:p14="http://schemas.microsoft.com/office/powerpoint/2010/main" val="21178071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0892" y="304800"/>
            <a:ext cx="8882217" cy="5120640"/>
          </a:xfrm>
          <a:prstGeom prst="rect">
            <a:avLst/>
          </a:prstGeom>
        </p:spPr>
      </p:pic>
    </p:spTree>
    <p:extLst>
      <p:ext uri="{BB962C8B-B14F-4D97-AF65-F5344CB8AC3E}">
        <p14:creationId xmlns:p14="http://schemas.microsoft.com/office/powerpoint/2010/main" val="3777438482"/>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4294967295"/>
          </p:nvPr>
        </p:nvSpPr>
        <p:spPr>
          <a:xfrm>
            <a:off x="457200" y="990600"/>
            <a:ext cx="7620000" cy="5715000"/>
          </a:xfrm>
          <a:noFill/>
        </p:spPr>
        <p:txBody>
          <a:bodyPr/>
          <a:lstStyle/>
          <a:p>
            <a:pPr marL="457200" lvl="1" indent="-457200">
              <a:spcBef>
                <a:spcPts val="0"/>
              </a:spcBef>
              <a:spcAft>
                <a:spcPts val="1200"/>
              </a:spcAft>
              <a:buClr>
                <a:schemeClr val="tx2"/>
              </a:buClr>
              <a:buSzPct val="75000"/>
              <a:buFont typeface="Wingdings" pitchFamily="2" charset="2"/>
              <a:buChar char="n"/>
            </a:pPr>
            <a:r>
              <a:rPr lang="en-US" dirty="0">
                <a:effectLst/>
                <a:ea typeface="+mn-ea"/>
                <a:cs typeface="+mn-cs"/>
              </a:rPr>
              <a:t>V. 27</a:t>
            </a:r>
          </a:p>
          <a:p>
            <a:pPr marL="914400" lvl="1" indent="-457200">
              <a:spcBef>
                <a:spcPts val="0"/>
              </a:spcBef>
              <a:spcAft>
                <a:spcPts val="1200"/>
              </a:spcAft>
              <a:buSzPct val="100000"/>
              <a:buFont typeface="Courier New" panose="02070309020205020404" pitchFamily="49" charset="0"/>
              <a:buChar char="­"/>
            </a:pPr>
            <a:r>
              <a:rPr lang="en-US" dirty="0">
                <a:effectLst/>
              </a:rPr>
              <a:t>The Millennium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Rev. 11:15; Dan. 2:44-45</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Six Kingdoms?</a:t>
            </a:r>
          </a:p>
          <a:p>
            <a:pPr marL="914400" lvl="1" indent="-457200">
              <a:spcBef>
                <a:spcPts val="0"/>
              </a:spcBef>
              <a:spcAft>
                <a:spcPts val="1200"/>
              </a:spcAft>
              <a:buSzPct val="100000"/>
              <a:buFont typeface="Courier New" panose="02070309020205020404" pitchFamily="49" charset="0"/>
              <a:buChar char="­"/>
            </a:pPr>
            <a:r>
              <a:rPr lang="en-US" dirty="0">
                <a:effectLst/>
              </a:rPr>
              <a:t>The saints receive the kingdom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Judah’s Focus</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Our Hope</a:t>
            </a:r>
          </a:p>
          <a:p>
            <a:pPr marL="914400" lvl="1" indent="-457200">
              <a:spcBef>
                <a:spcPts val="0"/>
              </a:spcBef>
              <a:spcAft>
                <a:spcPts val="1200"/>
              </a:spcAft>
              <a:buSzPct val="100000"/>
              <a:buFont typeface="Courier New" panose="02070309020205020404" pitchFamily="49" charset="0"/>
              <a:buChar char="­"/>
            </a:pPr>
            <a:r>
              <a:rPr lang="en-US" dirty="0">
                <a:effectLst/>
              </a:rPr>
              <a:t>An eternal kingdom</a:t>
            </a:r>
          </a:p>
          <a:p>
            <a:pPr marL="914400" lvl="1" indent="-457200">
              <a:spcBef>
                <a:spcPts val="0"/>
              </a:spcBef>
              <a:spcAft>
                <a:spcPts val="1200"/>
              </a:spcAft>
              <a:buSzPct val="100000"/>
              <a:buFont typeface="Courier New" panose="02070309020205020404" pitchFamily="49" charset="0"/>
              <a:buChar char="­"/>
            </a:pPr>
            <a:r>
              <a:rPr lang="en-US" b="1" u="sng" dirty="0">
                <a:solidFill>
                  <a:srgbClr val="FFFFCC"/>
                </a:solidFill>
                <a:effectLst/>
              </a:rPr>
              <a:t>Universal service and submission</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extLst>
      <p:ext uri="{BB962C8B-B14F-4D97-AF65-F5344CB8AC3E}">
        <p14:creationId xmlns:p14="http://schemas.microsoft.com/office/powerpoint/2010/main" val="1831560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63516"/>
            <a:ext cx="8791575" cy="517064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14:16-18 (NASB)</a:t>
            </a:r>
          </a:p>
          <a:p>
            <a:pPr algn="just">
              <a:spcBef>
                <a:spcPts val="600"/>
              </a:spcBef>
              <a:spcAft>
                <a:spcPts val="600"/>
              </a:spcAft>
            </a:pPr>
            <a:r>
              <a:rPr lang="en-US" sz="2700" dirty="0">
                <a:latin typeface="Calibri" panose="020F0502020204030204" pitchFamily="34" charset="0"/>
                <a:cs typeface="Calibri" panose="020F0502020204030204" pitchFamily="34" charset="0"/>
              </a:rPr>
              <a:t>“Then it will come about that any who are left of all the nations that went against Jerusalem will go up from year to year to worship the King, the Lord of hosts, and to celebrate the Feast of Booths. </a:t>
            </a:r>
            <a:r>
              <a:rPr lang="en-US" sz="2700" baseline="30000" dirty="0">
                <a:latin typeface="Calibri" panose="020F0502020204030204" pitchFamily="34" charset="0"/>
                <a:cs typeface="Calibri" panose="020F0502020204030204" pitchFamily="34" charset="0"/>
              </a:rPr>
              <a:t>17</a:t>
            </a:r>
            <a:r>
              <a:rPr lang="en-US" sz="2700" dirty="0">
                <a:latin typeface="Calibri" panose="020F0502020204030204" pitchFamily="34" charset="0"/>
                <a:cs typeface="Calibri" panose="020F0502020204030204" pitchFamily="34" charset="0"/>
              </a:rPr>
              <a:t> And it will be that whichever of the families of the earth does not go up to Jerusalem to worship the King, the Lord of hosts, there will be no rain on them. </a:t>
            </a:r>
            <a:r>
              <a:rPr lang="en-US" sz="2700" baseline="30000" dirty="0">
                <a:latin typeface="Calibri" panose="020F0502020204030204" pitchFamily="34" charset="0"/>
                <a:cs typeface="Calibri" panose="020F0502020204030204" pitchFamily="34" charset="0"/>
              </a:rPr>
              <a:t>18</a:t>
            </a:r>
            <a:r>
              <a:rPr lang="en-US" sz="2700" dirty="0">
                <a:latin typeface="Calibri" panose="020F0502020204030204" pitchFamily="34" charset="0"/>
                <a:cs typeface="Calibri" panose="020F0502020204030204" pitchFamily="34" charset="0"/>
              </a:rPr>
              <a:t> If the family of Egypt does not go up or enter, then no rain will fall on them; it will be the plague with which the Lord smites the nations who do not go up to celebrate the Feast of Booths.”</a:t>
            </a:r>
            <a:endParaRPr lang="en-US" altLang="en-US" sz="2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28233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title"/>
          </p:nvPr>
        </p:nvSpPr>
        <p:spPr>
          <a:xfrm>
            <a:off x="2438400" y="228600"/>
            <a:ext cx="4267200" cy="736600"/>
          </a:xfrm>
        </p:spPr>
        <p:txBody>
          <a:bodyPr/>
          <a:lstStyle/>
          <a:p>
            <a:pPr algn="ctr" eaLnBrk="1" hangingPunct="1"/>
            <a:r>
              <a:rPr lang="en-US" altLang="en-US" sz="4000"/>
              <a:t>Synthetic Outline</a:t>
            </a:r>
          </a:p>
        </p:txBody>
      </p:sp>
      <p:sp>
        <p:nvSpPr>
          <p:cNvPr id="11271" name="Rectangle 7"/>
          <p:cNvSpPr>
            <a:spLocks noGrp="1" noChangeArrowheads="1"/>
          </p:cNvSpPr>
          <p:nvPr>
            <p:ph type="body" idx="1"/>
          </p:nvPr>
        </p:nvSpPr>
        <p:spPr>
          <a:xfrm>
            <a:off x="141288" y="1143000"/>
            <a:ext cx="8850312" cy="3581400"/>
          </a:xfrm>
        </p:spPr>
        <p:txBody>
          <a:bodyPr/>
          <a:lstStyle/>
          <a:p>
            <a:pPr marL="339725" indent="-339725">
              <a:spcBef>
                <a:spcPts val="0"/>
              </a:spcBef>
              <a:spcAft>
                <a:spcPts val="2400"/>
              </a:spcAft>
              <a:buSzPct val="100000"/>
              <a:buFont typeface="+mj-lt"/>
              <a:buAutoNum type="romanUcPeriod"/>
              <a:defRPr/>
            </a:pPr>
            <a:r>
              <a:rPr lang="en-US" sz="3400" b="1" dirty="0">
                <a:solidFill>
                  <a:srgbClr val="FFFFCC"/>
                </a:solidFill>
              </a:rPr>
              <a:t>Historical (1-7):</a:t>
            </a:r>
          </a:p>
          <a:p>
            <a:pPr marL="457200" lvl="1" indent="0" eaLnBrk="1" hangingPunct="1">
              <a:spcBef>
                <a:spcPts val="0"/>
              </a:spcBef>
              <a:spcAft>
                <a:spcPts val="2400"/>
              </a:spcAft>
              <a:buFont typeface="Wingdings" pitchFamily="2" charset="2"/>
              <a:buNone/>
              <a:defRPr/>
            </a:pPr>
            <a:r>
              <a:rPr lang="en-US" sz="3400" dirty="0"/>
              <a:t>Daniel interprets, 3</a:t>
            </a:r>
            <a:r>
              <a:rPr lang="en-US" sz="3400" baseline="30000" dirty="0"/>
              <a:t>rd</a:t>
            </a:r>
            <a:r>
              <a:rPr lang="en-US" sz="3400" dirty="0"/>
              <a:t> person, gentile nations</a:t>
            </a:r>
          </a:p>
          <a:p>
            <a:pPr marL="1027113" lvl="1" indent="-569913" eaLnBrk="1" hangingPunct="1">
              <a:spcBef>
                <a:spcPts val="0"/>
              </a:spcBef>
              <a:spcAft>
                <a:spcPts val="2400"/>
              </a:spcAft>
              <a:buSzPct val="100000"/>
              <a:buFont typeface="+mj-lt"/>
              <a:buAutoNum type="alphaUcPeriod"/>
              <a:defRPr/>
            </a:pPr>
            <a:r>
              <a:rPr lang="en-US" sz="3400" b="1" u="sng" dirty="0">
                <a:solidFill>
                  <a:srgbClr val="FFFFCC"/>
                </a:solidFill>
                <a:ea typeface="+mn-ea"/>
                <a:cs typeface="+mn-cs"/>
              </a:rPr>
              <a:t>Intro “Hebrew” (1)</a:t>
            </a:r>
          </a:p>
          <a:p>
            <a:pPr marL="1027113" lvl="1" indent="-569913" eaLnBrk="1" hangingPunct="1">
              <a:spcBef>
                <a:spcPts val="0"/>
              </a:spcBef>
              <a:spcAft>
                <a:spcPts val="2400"/>
              </a:spcAft>
              <a:buSzPct val="100000"/>
              <a:buFont typeface="+mj-lt"/>
              <a:buAutoNum type="alphaUcPeriod"/>
              <a:defRPr/>
            </a:pPr>
            <a:r>
              <a:rPr lang="en-US" sz="3400" dirty="0"/>
              <a:t>Aramaic </a:t>
            </a:r>
            <a:r>
              <a:rPr lang="en-US" sz="3400" i="1" dirty="0"/>
              <a:t>chiasm</a:t>
            </a:r>
            <a:r>
              <a:rPr lang="en-US" sz="3400" dirty="0"/>
              <a:t> (2-7)</a:t>
            </a:r>
          </a:p>
        </p:txBody>
      </p:sp>
      <p:pic>
        <p:nvPicPr>
          <p:cNvPr id="2355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81625"/>
            <a:ext cx="3546475" cy="1371600"/>
          </a:xfrm>
          <a:prstGeom prst="rect">
            <a:avLst/>
          </a:prstGeom>
          <a:noFill/>
          <a:ln w="9525">
            <a:noFill/>
            <a:miter lim="800000"/>
            <a:headEnd/>
            <a:tailEnd/>
          </a:ln>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5463" y="228111"/>
            <a:ext cx="7773074" cy="5639289"/>
          </a:xfrm>
          <a:prstGeom prst="rect">
            <a:avLst/>
          </a:prstGeom>
        </p:spPr>
      </p:pic>
    </p:spTree>
    <p:extLst>
      <p:ext uri="{BB962C8B-B14F-4D97-AF65-F5344CB8AC3E}">
        <p14:creationId xmlns:p14="http://schemas.microsoft.com/office/powerpoint/2010/main" val="353446904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7437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dirty="0"/>
              <a:t>The Vision (2-14)</a:t>
            </a:r>
          </a:p>
          <a:p>
            <a:pPr marL="574675" indent="-574675">
              <a:spcBef>
                <a:spcPct val="0"/>
              </a:spcBef>
              <a:spcAft>
                <a:spcPts val="3600"/>
              </a:spcAft>
              <a:buSzPct val="100000"/>
              <a:buFont typeface="Times New Roman" pitchFamily="18" charset="0"/>
              <a:buAutoNum type="romanUcPeriod"/>
            </a:pPr>
            <a:r>
              <a:rPr lang="en-US" altLang="en-US" dirty="0"/>
              <a:t>The Vision’s Interpretation (15-27)</a:t>
            </a:r>
          </a:p>
          <a:p>
            <a:pPr marL="574675" indent="-574675">
              <a:spcBef>
                <a:spcPct val="0"/>
              </a:spcBef>
              <a:spcAft>
                <a:spcPts val="3600"/>
              </a:spcAft>
              <a:buSzPct val="100000"/>
              <a:buFont typeface="Times New Roman" pitchFamily="18" charset="0"/>
              <a:buAutoNum type="romanUcPeriod"/>
            </a:pPr>
            <a:r>
              <a:rPr lang="en-US" altLang="en-US" b="1" u="sng" dirty="0">
                <a:solidFill>
                  <a:srgbClr val="FFFFCC"/>
                </a:solidFill>
              </a:rPr>
              <a:t>The Personal Impact on Daniel (28)</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985190450"/>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685800" y="228600"/>
            <a:ext cx="7772400" cy="1143000"/>
          </a:xfrm>
        </p:spPr>
        <p:txBody>
          <a:bodyPr/>
          <a:lstStyle/>
          <a:p>
            <a:pPr algn="ctr"/>
            <a:r>
              <a:rPr lang="en-US" sz="4000" dirty="0"/>
              <a:t>THE EFFECT ON DANIEL</a:t>
            </a:r>
            <a:br>
              <a:rPr lang="en-US" sz="4000" dirty="0"/>
            </a:br>
            <a:r>
              <a:rPr lang="en-US" sz="3600" dirty="0"/>
              <a:t>V. 28</a:t>
            </a:r>
            <a:endParaRPr lang="en-US" sz="4000" dirty="0"/>
          </a:p>
        </p:txBody>
      </p:sp>
      <p:sp>
        <p:nvSpPr>
          <p:cNvPr id="135171" name="Rectangle 3"/>
          <p:cNvSpPr>
            <a:spLocks noGrp="1" noChangeArrowheads="1"/>
          </p:cNvSpPr>
          <p:nvPr>
            <p:ph type="body" idx="4294967295"/>
          </p:nvPr>
        </p:nvSpPr>
        <p:spPr>
          <a:xfrm>
            <a:off x="1714500" y="1600200"/>
            <a:ext cx="5715000" cy="3200400"/>
          </a:xfrm>
          <a:noFill/>
        </p:spPr>
        <p:txBody>
          <a:bodyPr/>
          <a:lstStyle/>
          <a:p>
            <a:pPr marL="457200" indent="-457200" eaLnBrk="1" hangingPunct="1">
              <a:spcBef>
                <a:spcPts val="0"/>
              </a:spcBef>
              <a:spcAft>
                <a:spcPts val="2400"/>
              </a:spcAft>
              <a:defRPr/>
            </a:pPr>
            <a:r>
              <a:rPr lang="en-US" dirty="0"/>
              <a:t>Daniel is Traumatized</a:t>
            </a:r>
          </a:p>
          <a:p>
            <a:pPr marL="457200" indent="-457200" eaLnBrk="1" hangingPunct="1">
              <a:spcBef>
                <a:spcPts val="0"/>
              </a:spcBef>
              <a:spcAft>
                <a:spcPts val="2400"/>
              </a:spcAft>
              <a:defRPr/>
            </a:pPr>
            <a:r>
              <a:rPr lang="en-US" dirty="0"/>
              <a:t>7:15, 19, 21, 25</a:t>
            </a:r>
          </a:p>
          <a:p>
            <a:pPr marL="457200" indent="-457200" eaLnBrk="1" hangingPunct="1">
              <a:spcBef>
                <a:spcPts val="0"/>
              </a:spcBef>
              <a:spcAft>
                <a:spcPts val="2400"/>
              </a:spcAft>
              <a:defRPr/>
            </a:pPr>
            <a:r>
              <a:rPr lang="en-US" dirty="0"/>
              <a:t>Daniel’s Heart for His People</a:t>
            </a:r>
          </a:p>
          <a:p>
            <a:pPr marL="457200" indent="-457200" eaLnBrk="1" hangingPunct="1">
              <a:spcBef>
                <a:spcPts val="0"/>
              </a:spcBef>
              <a:spcAft>
                <a:spcPts val="2400"/>
              </a:spcAft>
              <a:defRPr/>
            </a:pPr>
            <a:r>
              <a:rPr lang="en-US" dirty="0"/>
              <a:t>8:27</a:t>
            </a:r>
          </a:p>
        </p:txBody>
      </p:sp>
      <p:pic>
        <p:nvPicPr>
          <p:cNvPr id="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029200"/>
            <a:ext cx="3546475" cy="137160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7437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dirty="0"/>
              <a:t>The Vision (2-14)</a:t>
            </a:r>
          </a:p>
          <a:p>
            <a:pPr marL="574675" indent="-574675">
              <a:spcBef>
                <a:spcPct val="0"/>
              </a:spcBef>
              <a:spcAft>
                <a:spcPts val="3600"/>
              </a:spcAft>
              <a:buSzPct val="100000"/>
              <a:buFont typeface="Times New Roman" pitchFamily="18" charset="0"/>
              <a:buAutoNum type="romanUcPeriod"/>
            </a:pPr>
            <a:r>
              <a:rPr lang="en-US" altLang="en-US" dirty="0"/>
              <a:t>The Vision’s Interpretation (15-27)</a:t>
            </a:r>
          </a:p>
          <a:p>
            <a:pPr marL="574675" indent="-574675">
              <a:spcBef>
                <a:spcPct val="0"/>
              </a:spcBef>
              <a:spcAft>
                <a:spcPts val="3600"/>
              </a:spcAft>
              <a:buSzPct val="100000"/>
              <a:buFont typeface="Times New Roman" pitchFamily="18" charset="0"/>
              <a:buAutoNum type="romanUcPeriod"/>
            </a:pPr>
            <a:r>
              <a:rPr lang="en-US" altLang="en-US" dirty="0"/>
              <a:t>The Personal Impact on Daniel (28)</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32359932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6"/>
          <p:cNvSpPr>
            <a:spLocks noGrp="1" noChangeArrowheads="1"/>
          </p:cNvSpPr>
          <p:nvPr>
            <p:ph type="title"/>
          </p:nvPr>
        </p:nvSpPr>
        <p:spPr>
          <a:xfrm>
            <a:off x="2438400" y="228600"/>
            <a:ext cx="4267200" cy="736600"/>
          </a:xfrm>
        </p:spPr>
        <p:txBody>
          <a:bodyPr/>
          <a:lstStyle/>
          <a:p>
            <a:pPr algn="ctr" eaLnBrk="1" hangingPunct="1"/>
            <a:r>
              <a:rPr lang="en-US" altLang="en-US" sz="4000"/>
              <a:t>Synthetic Outline</a:t>
            </a:r>
          </a:p>
        </p:txBody>
      </p:sp>
      <p:sp>
        <p:nvSpPr>
          <p:cNvPr id="11271" name="Rectangle 7"/>
          <p:cNvSpPr>
            <a:spLocks noGrp="1" noChangeArrowheads="1"/>
          </p:cNvSpPr>
          <p:nvPr>
            <p:ph type="body" idx="1"/>
          </p:nvPr>
        </p:nvSpPr>
        <p:spPr>
          <a:xfrm>
            <a:off x="141288" y="1143000"/>
            <a:ext cx="8850312" cy="3581400"/>
          </a:xfrm>
        </p:spPr>
        <p:txBody>
          <a:bodyPr/>
          <a:lstStyle/>
          <a:p>
            <a:pPr marL="339725" indent="-339725">
              <a:spcBef>
                <a:spcPts val="0"/>
              </a:spcBef>
              <a:spcAft>
                <a:spcPts val="2400"/>
              </a:spcAft>
              <a:buSzPct val="100000"/>
              <a:buFont typeface="+mj-lt"/>
              <a:buAutoNum type="romanUcPeriod"/>
              <a:defRPr/>
            </a:pPr>
            <a:r>
              <a:rPr lang="en-US" sz="3400" b="1" dirty="0">
                <a:solidFill>
                  <a:srgbClr val="FFFFCC"/>
                </a:solidFill>
              </a:rPr>
              <a:t>Historical (1-7):</a:t>
            </a:r>
          </a:p>
          <a:p>
            <a:pPr marL="457200" lvl="1" indent="0" eaLnBrk="1" hangingPunct="1">
              <a:spcBef>
                <a:spcPts val="0"/>
              </a:spcBef>
              <a:spcAft>
                <a:spcPts val="2400"/>
              </a:spcAft>
              <a:buFont typeface="Wingdings" pitchFamily="2" charset="2"/>
              <a:buNone/>
              <a:defRPr/>
            </a:pPr>
            <a:r>
              <a:rPr lang="en-US" sz="3400" dirty="0"/>
              <a:t>Daniel interprets, 3</a:t>
            </a:r>
            <a:r>
              <a:rPr lang="en-US" sz="3400" baseline="30000" dirty="0"/>
              <a:t>rd</a:t>
            </a:r>
            <a:r>
              <a:rPr lang="en-US" sz="3400" dirty="0"/>
              <a:t> person, gentile nations</a:t>
            </a:r>
          </a:p>
          <a:p>
            <a:pPr marL="1027113" lvl="1" indent="-569913" eaLnBrk="1" hangingPunct="1">
              <a:spcBef>
                <a:spcPts val="0"/>
              </a:spcBef>
              <a:spcAft>
                <a:spcPts val="2400"/>
              </a:spcAft>
              <a:buSzPct val="100000"/>
              <a:buFont typeface="+mj-lt"/>
              <a:buAutoNum type="alphaUcPeriod"/>
              <a:defRPr/>
            </a:pPr>
            <a:r>
              <a:rPr lang="en-US" sz="3400" dirty="0"/>
              <a:t>Intro “Hebrew” (1)</a:t>
            </a:r>
          </a:p>
          <a:p>
            <a:pPr marL="1027113" lvl="1" indent="-569913" eaLnBrk="1" hangingPunct="1">
              <a:spcBef>
                <a:spcPts val="0"/>
              </a:spcBef>
              <a:spcAft>
                <a:spcPts val="2400"/>
              </a:spcAft>
              <a:buSzPct val="100000"/>
              <a:buFont typeface="+mj-lt"/>
              <a:buAutoNum type="alphaUcPeriod"/>
              <a:defRPr/>
            </a:pPr>
            <a:r>
              <a:rPr lang="en-US" sz="3400" b="1" u="sng" dirty="0">
                <a:solidFill>
                  <a:srgbClr val="FFFFCC"/>
                </a:solidFill>
                <a:ea typeface="+mn-ea"/>
                <a:cs typeface="+mn-cs"/>
              </a:rPr>
              <a:t>Aramaic </a:t>
            </a:r>
            <a:r>
              <a:rPr lang="en-US" sz="3400" b="1" i="1" u="sng" dirty="0">
                <a:solidFill>
                  <a:srgbClr val="FFFFCC"/>
                </a:solidFill>
                <a:ea typeface="+mn-ea"/>
                <a:cs typeface="+mn-cs"/>
              </a:rPr>
              <a:t>chiasm</a:t>
            </a:r>
            <a:r>
              <a:rPr lang="en-US" sz="3400" b="1" u="sng" dirty="0">
                <a:solidFill>
                  <a:srgbClr val="FFFFCC"/>
                </a:solidFill>
                <a:ea typeface="+mn-ea"/>
                <a:cs typeface="+mn-cs"/>
              </a:rPr>
              <a:t> (2-7)</a:t>
            </a:r>
          </a:p>
        </p:txBody>
      </p:sp>
      <p:pic>
        <p:nvPicPr>
          <p:cNvPr id="24579"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81625"/>
            <a:ext cx="3546475" cy="1371600"/>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15973</TotalTime>
  <Words>2871</Words>
  <Application>Microsoft Office PowerPoint</Application>
  <PresentationFormat>On-screen Show (4:3)</PresentationFormat>
  <Paragraphs>503</Paragraphs>
  <Slides>84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84</vt:i4>
      </vt:variant>
    </vt:vector>
  </HeadingPairs>
  <TitlesOfParts>
    <vt:vector size="90" baseType="lpstr">
      <vt:lpstr>Arial</vt:lpstr>
      <vt:lpstr>Calibri</vt:lpstr>
      <vt:lpstr>Courier New</vt:lpstr>
      <vt:lpstr>Times New Roman</vt:lpstr>
      <vt:lpstr>Wingdings</vt:lpstr>
      <vt:lpstr>Azure</vt:lpstr>
      <vt:lpstr>PowerPoint Presentation</vt:lpstr>
      <vt:lpstr>PowerPoint Presentation</vt:lpstr>
      <vt:lpstr>PowerPoint Presentation</vt:lpstr>
      <vt:lpstr>THE BOOK OF DANIEL</vt:lpstr>
      <vt:lpstr>Message</vt:lpstr>
      <vt:lpstr>Synthetic Outline</vt:lpstr>
      <vt:lpstr>Synthetic Outline</vt:lpstr>
      <vt:lpstr>Synthetic Outline</vt:lpstr>
      <vt:lpstr>Synthetic Outline</vt:lpstr>
      <vt:lpstr>Synthetic Outline</vt:lpstr>
      <vt:lpstr>Synthetic Outline</vt:lpstr>
      <vt:lpstr>Synthetic Outline</vt:lpstr>
      <vt:lpstr>Synthetic Outline</vt:lpstr>
      <vt:lpstr>Synthetic Outline</vt:lpstr>
      <vt:lpstr>Synthetic Outline</vt:lpstr>
      <vt:lpstr>Synthetic Outline</vt:lpstr>
      <vt:lpstr>Chapter 7 Outline</vt:lpstr>
      <vt:lpstr>Chapter 7 Outline</vt:lpstr>
      <vt:lpstr>PowerPoint Presentation</vt:lpstr>
      <vt:lpstr>PowerPoint Presentation</vt:lpstr>
      <vt:lpstr>Succession of Gentile Rulers</vt:lpstr>
      <vt:lpstr>Synthetic Outline</vt:lpstr>
      <vt:lpstr>PowerPoint Presentation</vt:lpstr>
      <vt:lpstr>CHART1</vt:lpstr>
      <vt:lpstr>PowerPoint Presentation</vt:lpstr>
      <vt:lpstr>Chapter 7 Outline</vt:lpstr>
      <vt:lpstr>DANIEL 7:2-14 Outline</vt:lpstr>
      <vt:lpstr>Description of 4 Beasts</vt:lpstr>
      <vt:lpstr>Description of 4 Beasts</vt:lpstr>
      <vt:lpstr>Description of 4 Beasts</vt:lpstr>
      <vt:lpstr>Description of 4 Beasts</vt:lpstr>
      <vt:lpstr>DANIEL 7:2-14 Outline</vt:lpstr>
      <vt:lpstr>Chapter 7 Outline</vt:lpstr>
      <vt:lpstr>DANIEL 7:15-27 OUTLINE</vt:lpstr>
      <vt:lpstr>DANIEL 7:15-27 OUTLINE</vt:lpstr>
      <vt:lpstr>DANIEL 7:15-27 OUTLINE</vt:lpstr>
      <vt:lpstr>DANIEL 7:15-27 OUTLINE</vt:lpstr>
      <vt:lpstr>DANIEL 7:15-27 OUTLINE</vt:lpstr>
      <vt:lpstr>DANIEL 7:15-27 OUTLINE</vt:lpstr>
      <vt:lpstr>Angelic Interpretation</vt:lpstr>
      <vt:lpstr>PowerPoint Presentation</vt:lpstr>
      <vt:lpstr>David Rockefeller cited in Memoirs, page 405.</vt:lpstr>
      <vt:lpstr>Zbigniew Brzezinski Between Two Ages: America's Role in the Technetronic Era (New York: Viking Press, 1970).</vt:lpstr>
      <vt:lpstr>Humanist Manifesto II (1973) Page 21</vt:lpstr>
      <vt:lpstr>Genesis 11:6</vt:lpstr>
      <vt:lpstr>PowerPoint Presentation</vt:lpstr>
      <vt:lpstr>Zbigniew Brzezinski cited in Zbigniew Brzezinski, Between Two Ages: America's Role in the Technetronic Era (New York: Viking Press, 1970), 252-53.</vt:lpstr>
      <vt:lpstr>Zbigniew Brzezinski cited in Zbigniew Brzezinski, “America in the Technetronic Age”, Encounter (January 1968), p. 21.</vt:lpstr>
      <vt:lpstr>PowerPoint Presentation</vt:lpstr>
      <vt:lpstr>Angelic Interpretation</vt:lpstr>
      <vt:lpstr>PowerPoint Presentation</vt:lpstr>
      <vt:lpstr>Angelic Interpretation</vt:lpstr>
      <vt:lpstr>Angelic Interpretation</vt:lpstr>
      <vt:lpstr>Angelic Interpretation</vt:lpstr>
      <vt:lpstr>When Will the Rapture Take Place Relative to the Tribulation Period?</vt:lpstr>
      <vt:lpstr>PowerPoint Presentation</vt:lpstr>
      <vt:lpstr>PowerPoint Presentation</vt:lpstr>
      <vt:lpstr>When is the Rapture? Seven Arguments Favoring the Pre-Tribulation View</vt:lpstr>
      <vt:lpstr>When is the Rapture? Seven Arguments Favoring the Pre-Tribulation View</vt:lpstr>
      <vt:lpstr>Pretribulationism is not Escapism</vt:lpstr>
      <vt:lpstr>When is the Rapture? Seven Arguments Favoring the Pre-Tribulation View</vt:lpstr>
      <vt:lpstr>PowerPoint Presentation</vt:lpstr>
      <vt:lpstr>PowerPoint Presentation</vt:lpstr>
      <vt:lpstr>“Mystery” Defined</vt:lpstr>
      <vt:lpstr>PowerPoint Presentation</vt:lpstr>
      <vt:lpstr>Angelic Interpretation</vt:lpstr>
      <vt:lpstr>Angelic Interpretation</vt:lpstr>
      <vt:lpstr>PowerPoint Presentation</vt:lpstr>
      <vt:lpstr>Angelic Interpretation</vt:lpstr>
      <vt:lpstr>Angelic Interpretation</vt:lpstr>
      <vt:lpstr>Angelic Interpretation</vt:lpstr>
      <vt:lpstr>6 Empires</vt:lpstr>
      <vt:lpstr>PowerPoint Presentation</vt:lpstr>
      <vt:lpstr>PowerPoint Presentation</vt:lpstr>
      <vt:lpstr>Angelic Interpretation</vt:lpstr>
      <vt:lpstr>Angelic Interpretation</vt:lpstr>
      <vt:lpstr>PowerPoint Presentation</vt:lpstr>
      <vt:lpstr>Angelic Interpretation</vt:lpstr>
      <vt:lpstr>PowerPoint Presentation</vt:lpstr>
      <vt:lpstr>PowerPoint Presentation</vt:lpstr>
      <vt:lpstr>Chapter 7 Outline</vt:lpstr>
      <vt:lpstr>THE EFFECT ON DANIEL V. 28</vt:lpstr>
      <vt:lpstr>Conclusion</vt:lpstr>
      <vt:lpstr>Chapter 7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Andy Woods</cp:lastModifiedBy>
  <cp:revision>1624</cp:revision>
  <cp:lastPrinted>2017-02-05T01:03:10Z</cp:lastPrinted>
  <dcterms:created xsi:type="dcterms:W3CDTF">2009-03-17T12:21:13Z</dcterms:created>
  <dcterms:modified xsi:type="dcterms:W3CDTF">2017-06-02T01:57:02Z</dcterms:modified>
</cp:coreProperties>
</file>