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9"/>
  </p:notesMasterIdLst>
  <p:handoutMasterIdLst>
    <p:handoutMasterId r:id="rId60"/>
  </p:handoutMasterIdLst>
  <p:sldIdLst>
    <p:sldId id="256" r:id="rId2"/>
    <p:sldId id="668" r:id="rId3"/>
    <p:sldId id="392" r:id="rId4"/>
    <p:sldId id="799" r:id="rId5"/>
    <p:sldId id="612" r:id="rId6"/>
    <p:sldId id="613" r:id="rId7"/>
    <p:sldId id="614" r:id="rId8"/>
    <p:sldId id="639" r:id="rId9"/>
    <p:sldId id="648" r:id="rId10"/>
    <p:sldId id="610" r:id="rId11"/>
    <p:sldId id="611" r:id="rId12"/>
    <p:sldId id="906" r:id="rId13"/>
    <p:sldId id="800" r:id="rId14"/>
    <p:sldId id="615" r:id="rId15"/>
    <p:sldId id="640" r:id="rId16"/>
    <p:sldId id="616" r:id="rId17"/>
    <p:sldId id="617" r:id="rId18"/>
    <p:sldId id="619" r:id="rId19"/>
    <p:sldId id="808" r:id="rId20"/>
    <p:sldId id="629" r:id="rId21"/>
    <p:sldId id="636" r:id="rId22"/>
    <p:sldId id="809" r:id="rId23"/>
    <p:sldId id="628" r:id="rId24"/>
    <p:sldId id="810" r:id="rId25"/>
    <p:sldId id="811" r:id="rId26"/>
    <p:sldId id="630" r:id="rId27"/>
    <p:sldId id="651" r:id="rId28"/>
    <p:sldId id="812" r:id="rId29"/>
    <p:sldId id="659" r:id="rId30"/>
    <p:sldId id="813" r:id="rId31"/>
    <p:sldId id="660" r:id="rId32"/>
    <p:sldId id="661" r:id="rId33"/>
    <p:sldId id="814" r:id="rId34"/>
    <p:sldId id="796" r:id="rId35"/>
    <p:sldId id="903" r:id="rId36"/>
    <p:sldId id="901" r:id="rId37"/>
    <p:sldId id="902" r:id="rId38"/>
    <p:sldId id="904" r:id="rId39"/>
    <p:sldId id="905" r:id="rId40"/>
    <p:sldId id="907" r:id="rId41"/>
    <p:sldId id="908" r:id="rId42"/>
    <p:sldId id="909" r:id="rId43"/>
    <p:sldId id="662" r:id="rId44"/>
    <p:sldId id="663" r:id="rId45"/>
    <p:sldId id="815" r:id="rId46"/>
    <p:sldId id="910" r:id="rId47"/>
    <p:sldId id="642" r:id="rId48"/>
    <p:sldId id="816" r:id="rId49"/>
    <p:sldId id="664" r:id="rId50"/>
    <p:sldId id="665" r:id="rId51"/>
    <p:sldId id="667" r:id="rId52"/>
    <p:sldId id="618" r:id="rId53"/>
    <p:sldId id="638" r:id="rId54"/>
    <p:sldId id="666" r:id="rId55"/>
    <p:sldId id="911" r:id="rId56"/>
    <p:sldId id="912" r:id="rId57"/>
    <p:sldId id="801"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FFCC"/>
    <a:srgbClr val="000099"/>
    <a:srgbClr val="0000CC"/>
    <a:srgbClr val="0000FF"/>
    <a:srgbClr val="66FF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0709" autoAdjust="0"/>
  </p:normalViewPr>
  <p:slideViewPr>
    <p:cSldViewPr>
      <p:cViewPr varScale="1">
        <p:scale>
          <a:sx n="111" d="100"/>
          <a:sy n="111" d="100"/>
        </p:scale>
        <p:origin x="1320" y="9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r>
              <a:rPr lang="en-US">
                <a:latin typeface="Calibri" panose="020F0502020204030204" pitchFamily="34" charset="0"/>
              </a:rPr>
              <a:t>6/4/2017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alibri" panose="020F0502020204030204" pitchFamily="34" charset="0"/>
              </a:defRPr>
            </a:lvl1pPr>
          </a:lstStyle>
          <a:p>
            <a:pPr>
              <a:defRPr/>
            </a:pPr>
            <a:r>
              <a:rPr lang="en-US"/>
              <a:t>6/4/2017</a:t>
            </a: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6/4/2017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85926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47</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latin typeface="Calibri" panose="020F0502020204030204" pitchFamily="34" charset="0"/>
              </a:rPr>
              <a:pPr algn="r"/>
              <a:t>47</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73155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7322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348919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6E85B8-20B6-4F9D-8463-B51583D8F9E0}" type="slidenum">
              <a:rPr lang="en-US" altLang="en-US" sz="1200">
                <a:latin typeface="Calibri" panose="020F0502020204030204" pitchFamily="34" charset="0"/>
              </a:rPr>
              <a:pPr eaLnBrk="1" hangingPunct="1"/>
              <a:t>26</a:t>
            </a:fld>
            <a:endParaRPr lang="en-US" altLang="en-US" sz="12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11761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75782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5795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6/4/2017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84671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52400" y="228600"/>
            <a:ext cx="8926364" cy="16002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p>
        </p:txBody>
      </p:sp>
      <p:sp>
        <p:nvSpPr>
          <p:cNvPr id="16387" name="Rectangle 7"/>
          <p:cNvSpPr>
            <a:spLocks noGrp="1" noChangeArrowheads="1"/>
          </p:cNvSpPr>
          <p:nvPr>
            <p:ph type="subTitle" idx="1"/>
          </p:nvPr>
        </p:nvSpPr>
        <p:spPr>
          <a:xfrm>
            <a:off x="1600200" y="5486400"/>
            <a:ext cx="5943600" cy="990600"/>
          </a:xfrm>
        </p:spPr>
        <p:txBody>
          <a:bodyPr/>
          <a:lstStyle/>
          <a:p>
            <a:pPr algn="ctr" eaLnBrk="1" hangingPunct="1"/>
            <a:r>
              <a:rPr lang="en-US" altLang="en-US" dirty="0">
                <a:effectLst>
                  <a:outerShdw blurRad="38100" dist="38100" dir="2700000" algn="tl">
                    <a:srgbClr val="000000">
                      <a:alpha val="43137"/>
                    </a:srgbClr>
                  </a:outerShdw>
                </a:effectLst>
              </a:rPr>
              <a:t>Andy Woods, Th.M.., JD., PhD.</a:t>
            </a:r>
          </a:p>
          <a:p>
            <a:pPr algn="ctr" eaLnBrk="1" hangingPunct="1"/>
            <a:r>
              <a:rPr lang="en-US" altLang="en-US" dirty="0">
                <a:effectLst>
                  <a:outerShdw blurRad="38100" dist="38100" dir="2700000" algn="tl">
                    <a:srgbClr val="000000">
                      <a:alpha val="43137"/>
                    </a:srgbClr>
                  </a:outerShdw>
                </a:effectLst>
              </a:rPr>
              <a:t>Sr. Pastor, Sugar Land Bible Church</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6/4/2017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4876800"/>
          </a:xfrm>
        </p:spPr>
        <p:txBody>
          <a:bodyPr/>
          <a:lstStyle/>
          <a:p>
            <a:pPr marL="0" indent="0" algn="just">
              <a:buFont typeface="Wingdings" panose="05000000000000000000" pitchFamily="2" charset="2"/>
              <a:buNone/>
              <a:defRPr/>
            </a:pPr>
            <a:r>
              <a:rPr lang="en-US" dirty="0"/>
              <a:t>“The most striking point in the eschatology of the ante-Nicene age (A.D. 100–325) is the prominent chiliasm, or millenarianism, that is the belief of a visible reign of Christ in glory on earth with the risen saints for a thousand years, before the general resurrection and judgment. It was indeed not the doctrine of the church embodied in any creed or form of devotion, but a widely current opinion of distinguished teachers, such as Barnabas, </a:t>
            </a:r>
            <a:r>
              <a:rPr lang="en-US" dirty="0" err="1"/>
              <a:t>Papias</a:t>
            </a:r>
            <a:r>
              <a:rPr lang="en-US" dirty="0"/>
              <a:t>, Justin Martyr, Irenaeus, Tertullian, Methodius, and </a:t>
            </a:r>
            <a:r>
              <a:rPr lang="en-US" dirty="0" err="1"/>
              <a:t>Lactantius</a:t>
            </a:r>
            <a:r>
              <a:rPr lang="en-US" dirty="0"/>
              <a:t>.”</a:t>
            </a: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err="1">
                <a:solidFill>
                  <a:srgbClr val="00FFFF"/>
                </a:solidFill>
                <a:latin typeface="Calibri" panose="020F0502020204030204" pitchFamily="34" charset="0"/>
                <a:cs typeface="+mn-cs"/>
              </a:rPr>
              <a:t>Schaff</a:t>
            </a:r>
            <a:endParaRPr lang="en-US" altLang="en-US" sz="1400" dirty="0">
              <a:latin typeface="Calibri" panose="020F0502020204030204" pitchFamily="34" charset="0"/>
              <a:cs typeface="Calibri" panose="020F0502020204030204" pitchFamily="34" charset="0"/>
            </a:endParaRPr>
          </a:p>
          <a:p>
            <a:pPr algn="ctr" eaLnBrk="1" hangingPunct="1"/>
            <a:r>
              <a:rPr lang="en-US" altLang="en-US" i="1" dirty="0">
                <a:latin typeface="Calibri" panose="020F0502020204030204" pitchFamily="34" charset="0"/>
                <a:cs typeface="+mn-cs"/>
              </a:rPr>
              <a:t>History of the Christian Church, vol. 2 , p. 614.</a:t>
            </a:r>
          </a:p>
        </p:txBody>
      </p:sp>
      <p:pic>
        <p:nvPicPr>
          <p:cNvPr id="993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93405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22173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6200" y="914400"/>
            <a:ext cx="8991600" cy="5847755"/>
          </a:xfrm>
          <a:prstGeom prst="rect">
            <a:avLst/>
          </a:prstGeom>
        </p:spPr>
        <p:txBody>
          <a:bodyPr wrap="square">
            <a:spAutoFit/>
          </a:bodyPr>
          <a:lstStyle/>
          <a:p>
            <a:pPr algn="just"/>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a:effectLst>
                  <a:outerShdw blurRad="38100" dist="38100" dir="2700000" algn="tl">
                    <a:srgbClr val="000000">
                      <a:alpha val="43137"/>
                    </a:srgbClr>
                  </a:outerShdw>
                </a:effectLst>
                <a:latin typeface="Calibri" panose="020F0502020204030204" pitchFamily="34" charset="0"/>
              </a:rPr>
              <a:t>The </a:t>
            </a:r>
            <a:r>
              <a:rPr lang="en-US" sz="2000" dirty="0">
                <a:effectLst>
                  <a:outerShdw blurRad="38100" dist="38100" dir="2700000" algn="tl">
                    <a:srgbClr val="000000">
                      <a:alpha val="43137"/>
                    </a:srgbClr>
                  </a:outerShdw>
                </a:effectLst>
                <a:latin typeface="Calibri" panose="020F0502020204030204" pitchFamily="34" charset="0"/>
              </a:rPr>
              <a:t>ancient and popular doctrine of the Millennium was intimately </a:t>
            </a:r>
            <a:r>
              <a:rPr lang="en-US" sz="2200" dirty="0">
                <a:effectLst>
                  <a:outerShdw blurRad="38100" dist="38100" dir="2700000" algn="tl">
                    <a:srgbClr val="000000">
                      <a:alpha val="43137"/>
                    </a:srgbClr>
                  </a:outerShdw>
                </a:effectLst>
                <a:latin typeface="Calibri" panose="020F0502020204030204" pitchFamily="34" charset="0"/>
              </a:rPr>
              <a:t>connected with the second coming of Christ. As the works of the creation had been finished in six days, their duration in their present state, according to a tradition which was attributed to the prophet Elijah, was fixed to six thousand years. By the same analogy it was inferred, that this long period of labor and contention, which was now almost elapsed, would be succeeded by a joyful Sabbath of a thousand years; and that Christ, with the triumphant band of the saints and the elect who had escaped death, or who had been miraculously revived, would reign upon earth till the time appointed for the last and general resurrection…The assurance of such a Millennium was carefully inculcated by a succession of fathers from Justin Martyr, and Irenaeus, who conversed with the immediate disciples of the apostles, down to </a:t>
            </a:r>
            <a:r>
              <a:rPr lang="en-US" sz="2200" dirty="0" err="1">
                <a:effectLst>
                  <a:outerShdw blurRad="38100" dist="38100" dir="2700000" algn="tl">
                    <a:srgbClr val="000000">
                      <a:alpha val="43137"/>
                    </a:srgbClr>
                  </a:outerShdw>
                </a:effectLst>
                <a:latin typeface="Calibri" panose="020F0502020204030204" pitchFamily="34" charset="0"/>
              </a:rPr>
              <a:t>Lactantius</a:t>
            </a:r>
            <a:r>
              <a:rPr lang="en-US" sz="2200" dirty="0">
                <a:effectLst>
                  <a:outerShdw blurRad="38100" dist="38100" dir="2700000" algn="tl">
                    <a:srgbClr val="000000">
                      <a:alpha val="43137"/>
                    </a:srgbClr>
                  </a:outerShdw>
                </a:effectLst>
                <a:latin typeface="Calibri" panose="020F0502020204030204" pitchFamily="34" charset="0"/>
              </a:rPr>
              <a:t>, who was preceptor to the son of Constantine. Though it might not be universally received, </a:t>
            </a:r>
            <a:r>
              <a:rPr lang="en-US" sz="2200" b="1" u="sng" dirty="0">
                <a:solidFill>
                  <a:schemeClr val="tx2"/>
                </a:solidFill>
                <a:effectLst>
                  <a:outerShdw blurRad="38100" dist="38100" dir="2700000" algn="tl">
                    <a:srgbClr val="000000">
                      <a:alpha val="43137"/>
                    </a:srgbClr>
                  </a:outerShdw>
                </a:effectLst>
                <a:latin typeface="Calibri" panose="020F0502020204030204" pitchFamily="34" charset="0"/>
              </a:rPr>
              <a:t>it appears to have been the reigning sentiment of the orthodox believers</a:t>
            </a:r>
            <a:r>
              <a:rPr lang="en-US" sz="2200" dirty="0">
                <a:effectLst>
                  <a:outerShdw blurRad="38100" dist="38100" dir="2700000" algn="tl">
                    <a:srgbClr val="000000">
                      <a:alpha val="43137"/>
                    </a:srgbClr>
                  </a:outerShdw>
                </a:effectLst>
                <a:latin typeface="Calibri" panose="020F0502020204030204" pitchFamily="34" charset="0"/>
              </a:rPr>
              <a:t>; and it seems so well adapted to the desires and apprehensions of mankind, that it must have contributed in a very considerable degree to the progress of the Christian faith</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2200276" y="58103"/>
            <a:ext cx="4743449" cy="861774"/>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Edward Gibbon</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History of Christianity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Eckler</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1916), 141-44.</a:t>
            </a:r>
          </a:p>
        </p:txBody>
      </p:sp>
    </p:spTree>
    <p:extLst>
      <p:ext uri="{BB962C8B-B14F-4D97-AF65-F5344CB8AC3E}">
        <p14:creationId xmlns:p14="http://schemas.microsoft.com/office/powerpoint/2010/main" val="13053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752600"/>
            <a:ext cx="8610600" cy="4031873"/>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Silver says of the apostolic fathers that </a:t>
            </a:r>
            <a:r>
              <a:rPr lang="en-US" sz="3200" b="1" u="sng" dirty="0">
                <a:solidFill>
                  <a:srgbClr val="FFFFCC"/>
                </a:solidFill>
                <a:latin typeface="Calibri" panose="020F0502020204030204" pitchFamily="34" charset="0"/>
                <a:cs typeface="Calibri" panose="020F0502020204030204" pitchFamily="34" charset="0"/>
              </a:rPr>
              <a:t>"they expected the return of the Lord in their day</a:t>
            </a:r>
            <a:r>
              <a:rPr lang="en-US" sz="3200" dirty="0">
                <a:latin typeface="Calibri" panose="020F0502020204030204" pitchFamily="34" charset="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3200" b="1" u="sng" dirty="0">
                <a:solidFill>
                  <a:srgbClr val="FFFFCC"/>
                </a:solidFill>
                <a:latin typeface="Calibri" panose="020F0502020204030204" pitchFamily="34" charset="0"/>
                <a:cs typeface="Calibri" panose="020F0502020204030204" pitchFamily="34" charset="0"/>
              </a:rPr>
              <a:t>They taught the doctrine of the imminent and pre-millennial return of the Lord</a:t>
            </a:r>
            <a:r>
              <a:rPr lang="en-US" sz="3200" dirty="0">
                <a:latin typeface="Calibri" panose="020F0502020204030204" pitchFamily="34" charset="0"/>
                <a:cs typeface="Calibri" panose="020F0502020204030204" pitchFamily="34" charset="0"/>
              </a:rPr>
              <a:t>.”</a:t>
            </a:r>
          </a:p>
        </p:txBody>
      </p:sp>
      <p:sp>
        <p:nvSpPr>
          <p:cNvPr id="3" name="Rectangle 2"/>
          <p:cNvSpPr/>
          <p:nvPr/>
        </p:nvSpPr>
        <p:spPr>
          <a:xfrm>
            <a:off x="2200276" y="58103"/>
            <a:ext cx="4743449" cy="1477328"/>
          </a:xfrm>
          <a:prstGeom prst="rect">
            <a:avLst/>
          </a:prstGeom>
        </p:spPr>
        <p:txBody>
          <a:bodyPr wrap="square">
            <a:spAutoFit/>
          </a:bodyPr>
          <a:lstStyle/>
          <a:p>
            <a:pPr algn="ctr" eaLnBrk="1" hangingPunct="1"/>
            <a:r>
              <a:rPr lang="en-US" sz="3600" dirty="0">
                <a:solidFill>
                  <a:srgbClr val="00FFFF"/>
                </a:solidFill>
                <a:latin typeface="Calibri" panose="020F0502020204030204" pitchFamily="34" charset="0"/>
              </a:rPr>
              <a:t>Jesse Forest Silver</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Lord’s Return: Seen in History and in Scripture as Premillennial and Imminent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Revell</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1914), 62-64.</a:t>
            </a:r>
          </a:p>
        </p:txBody>
      </p:sp>
    </p:spTree>
    <p:extLst>
      <p:ext uri="{BB962C8B-B14F-4D97-AF65-F5344CB8AC3E}">
        <p14:creationId xmlns:p14="http://schemas.microsoft.com/office/powerpoint/2010/main" val="266248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963578259"/>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20:29-30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rPr>
              <a:t>I know that </a:t>
            </a:r>
            <a:r>
              <a:rPr lang="en-US" sz="4000" b="1" u="sng" dirty="0">
                <a:solidFill>
                  <a:schemeClr val="tx2"/>
                </a:solidFill>
                <a:latin typeface="Calibri" panose="020F0502020204030204" pitchFamily="34" charset="0"/>
              </a:rPr>
              <a:t>after my departure savage wolves will come in among you</a:t>
            </a:r>
            <a:r>
              <a:rPr lang="en-US" sz="4000" dirty="0">
                <a:latin typeface="Calibri" panose="020F0502020204030204" pitchFamily="34" charset="0"/>
              </a:rPr>
              <a:t>, not sparing the flock; and from among your own selves men will arise, speaking perverse things, to draw away the disciples after them.</a:t>
            </a:r>
            <a:r>
              <a:rPr lang="en-US" sz="4000" dirty="0">
                <a:effectLst>
                  <a:outerShdw blurRad="38100" dist="38100" dir="2700000" algn="tl">
                    <a:srgbClr val="000000">
                      <a:alpha val="43137"/>
                    </a:srgbClr>
                  </a:outerShdw>
                </a:effectLst>
                <a:latin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9855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5132" y="457200"/>
            <a:ext cx="6093736"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500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1114" y="457200"/>
            <a:ext cx="7641772"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4794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15524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77816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
        <p:nvSpPr>
          <p:cNvPr id="6" name="Date Placeholder 5"/>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026"/>
          <p:cNvSpPr>
            <a:spLocks noGrp="1" noChangeArrowheads="1"/>
          </p:cNvSpPr>
          <p:nvPr>
            <p:ph type="ctrTitle" sz="quarter"/>
          </p:nvPr>
        </p:nvSpPr>
        <p:spPr>
          <a:xfrm>
            <a:off x="256374" y="1600200"/>
            <a:ext cx="8686800" cy="46482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“…it will be noticed at once that its habit is to disregard the common signification of words and give wing to all manner of fanciful speculation. It does not draw out the legitimate meaning of an author’s language, but </a:t>
            </a:r>
            <a:r>
              <a:rPr lang="en-US" altLang="en-US" sz="3200" u="sng" dirty="0">
                <a:solidFill>
                  <a:srgbClr val="FFFFCC"/>
                </a:solidFill>
                <a:effectLst>
                  <a:outerShdw blurRad="38100" dist="38100" dir="2700000" algn="tl">
                    <a:srgbClr val="000000">
                      <a:alpha val="43137"/>
                    </a:srgbClr>
                  </a:outerShdw>
                </a:effectLst>
                <a:cs typeface="Calibri" panose="020F0502020204030204" pitchFamily="34" charset="0"/>
              </a:rPr>
              <a:t>foists into it whatever the whim or fancy of an interpreter may desire</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3200" b="0" dirty="0">
                <a:effectLst>
                  <a:outerShdw blurRad="38100" dist="38100" dir="2700000" algn="tl">
                    <a:srgbClr val="000000">
                      <a:alpha val="43137"/>
                    </a:srgbClr>
                  </a:outerShdw>
                </a:effectLst>
                <a:cs typeface="Calibri" panose="020F0502020204030204" pitchFamily="34" charset="0"/>
              </a:rPr>
              <a:t> </a:t>
            </a:r>
          </a:p>
        </p:txBody>
      </p:sp>
      <p:sp>
        <p:nvSpPr>
          <p:cNvPr id="16387" name="Rectangle 1027"/>
          <p:cNvSpPr>
            <a:spLocks noGrp="1" noChangeArrowheads="1"/>
          </p:cNvSpPr>
          <p:nvPr>
            <p:ph type="subTitle" sz="quarter" idx="1"/>
          </p:nvPr>
        </p:nvSpPr>
        <p:spPr>
          <a:xfrm>
            <a:off x="457200" y="228600"/>
            <a:ext cx="8229600" cy="1066800"/>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Milton S. Terry</a:t>
            </a:r>
          </a:p>
          <a:p>
            <a:pPr algn="ctr" eaLnBrk="1" hangingPunct="1">
              <a:defRPr/>
            </a:pPr>
            <a:r>
              <a:rPr lang="en-US" sz="2400" i="1" dirty="0">
                <a:effectLst>
                  <a:outerShdw blurRad="38100" dist="38100" dir="2700000" algn="tl">
                    <a:srgbClr val="000000">
                      <a:alpha val="43137"/>
                    </a:srgbClr>
                  </a:outerShdw>
                </a:effectLst>
                <a:cs typeface="Calibri" panose="020F0502020204030204" pitchFamily="34" charset="0"/>
              </a:rPr>
              <a:t>Biblical Hermeneutics</a:t>
            </a:r>
            <a:r>
              <a:rPr lang="en-US" sz="2400" dirty="0">
                <a:effectLst>
                  <a:outerShdw blurRad="38100" dist="38100" dir="2700000" algn="tl">
                    <a:srgbClr val="000000">
                      <a:alpha val="43137"/>
                    </a:srgbClr>
                  </a:outerShdw>
                </a:effectLst>
                <a:cs typeface="Calibri" panose="020F0502020204030204" pitchFamily="34" charset="0"/>
              </a:rPr>
              <a:t> (NY: Philips and Hunt, 1883), 224. </a:t>
            </a:r>
          </a:p>
        </p:txBody>
      </p:sp>
      <p:sp>
        <p:nvSpPr>
          <p:cNvPr id="2" name="Date Placeholder 1"/>
          <p:cNvSpPr>
            <a:spLocks noGrp="1"/>
          </p:cNvSpPr>
          <p:nvPr>
            <p:ph type="dt" sz="quarter" idx="10"/>
          </p:nvPr>
        </p:nvSpPr>
        <p:spPr/>
        <p:txBody>
          <a:bodyPr/>
          <a:lstStyle/>
          <a:p>
            <a:pPr>
              <a:defRPr/>
            </a:pPr>
            <a:r>
              <a:rPr lang="en-US"/>
              <a:t>6/4/2017</a:t>
            </a:r>
          </a:p>
        </p:txBody>
      </p:sp>
    </p:spTree>
    <p:extLst>
      <p:ext uri="{BB962C8B-B14F-4D97-AF65-F5344CB8AC3E}">
        <p14:creationId xmlns:p14="http://schemas.microsoft.com/office/powerpoint/2010/main" val="107526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420938"/>
            <a:ext cx="8686800" cy="2016125"/>
          </a:xfrm>
        </p:spPr>
        <p:txBody>
          <a:bodyPr anchor="ctr"/>
          <a:lstStyle/>
          <a:p>
            <a:pPr marL="0" indent="0" algn="ctr">
              <a:buFont typeface="Wingdings" panose="05000000000000000000" pitchFamily="2" charset="2"/>
              <a:buNone/>
              <a:defRPr/>
            </a:pPr>
            <a:r>
              <a:rPr lang="en-US" sz="5400" dirty="0">
                <a:solidFill>
                  <a:srgbClr val="66FFFF"/>
                </a:solidFill>
              </a:rPr>
              <a:t>“He (or she) who spiritualizes tells spiritual lies.”</a:t>
            </a: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407763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04800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981200" y="1828800"/>
            <a:ext cx="6934200" cy="30480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“…once we start with the rule that whole passages and books of scripture say one thing when they mean another, the reader is delivered bound hand and foot to </a:t>
            </a:r>
            <a:r>
              <a:rPr lang="en-US" altLang="en-US" sz="3200" u="sng" dirty="0">
                <a:solidFill>
                  <a:srgbClr val="FFFFCC"/>
                </a:solidFill>
                <a:effectLst>
                  <a:outerShdw blurRad="38100" dist="38100" dir="2700000" algn="tl">
                    <a:srgbClr val="000000">
                      <a:alpha val="43137"/>
                    </a:srgbClr>
                  </a:outerShdw>
                </a:effectLst>
                <a:ea typeface="+mn-ea"/>
                <a:cs typeface="+mn-cs"/>
              </a:rPr>
              <a:t>the caprice of the interpreter</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 </a:t>
            </a:r>
          </a:p>
        </p:txBody>
      </p:sp>
      <p:sp>
        <p:nvSpPr>
          <p:cNvPr id="15363" name="Rectangle 3"/>
          <p:cNvSpPr>
            <a:spLocks noGrp="1" noChangeArrowheads="1"/>
          </p:cNvSpPr>
          <p:nvPr>
            <p:ph type="subTitle" sz="quarter" idx="1"/>
          </p:nvPr>
        </p:nvSpPr>
        <p:spPr>
          <a:xfrm>
            <a:off x="1524000" y="167640"/>
            <a:ext cx="6096000" cy="1432560"/>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Jerome</a:t>
            </a:r>
          </a:p>
          <a:p>
            <a:pPr algn="ctr" eaLnBrk="1" hangingPunct="1">
              <a:defRPr/>
            </a:pPr>
            <a:r>
              <a:rPr lang="en-US" sz="2000" dirty="0">
                <a:effectLst>
                  <a:outerShdw blurRad="38100" dist="38100" dir="2700000" algn="tl">
                    <a:srgbClr val="000000">
                      <a:alpha val="43137"/>
                    </a:srgbClr>
                  </a:outerShdw>
                </a:effectLst>
                <a:cs typeface="Calibri" panose="020F0502020204030204" pitchFamily="34" charset="0"/>
              </a:rPr>
              <a:t>Quoted by F.W. Farrar, </a:t>
            </a:r>
            <a:r>
              <a:rPr lang="en-US" sz="2000" i="1" dirty="0">
                <a:effectLst>
                  <a:outerShdw blurRad="38100" dist="38100" dir="2700000" algn="tl">
                    <a:srgbClr val="000000">
                      <a:alpha val="43137"/>
                    </a:srgbClr>
                  </a:outerShdw>
                </a:effectLst>
                <a:cs typeface="Calibri" panose="020F0502020204030204" pitchFamily="34" charset="0"/>
              </a:rPr>
              <a:t>History of interpretation</a:t>
            </a:r>
            <a:r>
              <a:rPr lang="en-US" sz="2000" dirty="0">
                <a:effectLst>
                  <a:outerShdw blurRad="38100" dist="38100" dir="2700000" algn="tl">
                    <a:srgbClr val="000000">
                      <a:alpha val="43137"/>
                    </a:srgbClr>
                  </a:outerShdw>
                </a:effectLst>
                <a:cs typeface="Calibri" panose="020F0502020204030204" pitchFamily="34" charset="0"/>
              </a:rPr>
              <a:t> (NY: E.P. Dutton and Company, 1886), 238-39.</a:t>
            </a:r>
          </a:p>
        </p:txBody>
      </p:sp>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843961"/>
            <a:ext cx="1803850" cy="227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6/4/2017</a:t>
            </a:r>
          </a:p>
        </p:txBody>
      </p:sp>
    </p:spTree>
    <p:extLst>
      <p:ext uri="{BB962C8B-B14F-4D97-AF65-F5344CB8AC3E}">
        <p14:creationId xmlns:p14="http://schemas.microsoft.com/office/powerpoint/2010/main" val="5990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354678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152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b="1" u="sng" dirty="0">
                <a:solidFill>
                  <a:srgbClr val="FFFFCC"/>
                </a:solidFill>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406957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2667000" y="1905000"/>
            <a:ext cx="6248400" cy="44958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“…to state that the principal meaning of the Bible is a second-sense meaning, and that the principle method of interpretation is ‘spiritualizing,’ is to open the door to almost </a:t>
            </a:r>
            <a:r>
              <a:rPr lang="en-US" altLang="en-US" sz="3200" u="sng" dirty="0">
                <a:effectLst>
                  <a:outerShdw blurRad="38100" dist="38100" dir="2700000" algn="tl">
                    <a:srgbClr val="000000">
                      <a:alpha val="43137"/>
                    </a:srgbClr>
                  </a:outerShdw>
                </a:effectLst>
                <a:cs typeface="Calibri" panose="020F0502020204030204" pitchFamily="34" charset="0"/>
              </a:rPr>
              <a:t>uncontrolled speculation and imagination</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 For this reason we have insisted that the control in interpretation is the literal method.”</a:t>
            </a:r>
          </a:p>
        </p:txBody>
      </p:sp>
      <p:sp>
        <p:nvSpPr>
          <p:cNvPr id="17411" name="Rectangle 3"/>
          <p:cNvSpPr>
            <a:spLocks noGrp="1" noChangeArrowheads="1"/>
          </p:cNvSpPr>
          <p:nvPr>
            <p:ph type="subTitle" sz="quarter" idx="1"/>
          </p:nvPr>
        </p:nvSpPr>
        <p:spPr>
          <a:xfrm>
            <a:off x="1600200" y="228600"/>
            <a:ext cx="5943600" cy="1295400"/>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Bernard Ramm</a:t>
            </a:r>
          </a:p>
          <a:p>
            <a:pPr algn="ctr" eaLnBrk="1" hangingPunct="1">
              <a:defRPr/>
            </a:pPr>
            <a:r>
              <a:rPr lang="en-US" sz="2000" i="1" dirty="0">
                <a:cs typeface="Calibri" panose="020F0502020204030204" pitchFamily="34" charset="0"/>
              </a:rPr>
              <a:t>Protestant Biblical Interpretation</a:t>
            </a:r>
            <a:r>
              <a:rPr lang="en-US" sz="2000" dirty="0">
                <a:cs typeface="Calibri" panose="020F0502020204030204" pitchFamily="34" charset="0"/>
              </a:rPr>
              <a:t>, 3d ed. (Boston: W.A. Wilde, 1956; reprint, Grand Rapids: Baker, 1979), 65.</a:t>
            </a:r>
          </a:p>
          <a:p>
            <a:pPr algn="l" eaLnBrk="1" hangingPunct="1">
              <a:defRPr/>
            </a:pPr>
            <a:endParaRPr lang="en-US" sz="2000" dirty="0">
              <a:cs typeface="Calibri" panose="020F0502020204030204" pitchFamily="34" charset="0"/>
            </a:endParaRP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981200"/>
            <a:ext cx="23127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6/4/2017</a:t>
            </a:r>
          </a:p>
        </p:txBody>
      </p:sp>
    </p:spTree>
    <p:extLst>
      <p:ext uri="{BB962C8B-B14F-4D97-AF65-F5344CB8AC3E}">
        <p14:creationId xmlns:p14="http://schemas.microsoft.com/office/powerpoint/2010/main" val="1781822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805633275"/>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596954367"/>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52425" y="1337370"/>
            <a:ext cx="843915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But citing verses in the Old Testament, in themselves frequently very obscure, as if superior to verses in the New, revealed no understanding of the significance of historical and progressive revelation for hermeneutics…They considered the Old (especially) and the New Testaments filled with parables, enigmas, and riddles. The allegorical method alone sufficed to bring out the meaning of these parables, enigmas, and riddles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447676" y="191869"/>
            <a:ext cx="8248649" cy="954107"/>
          </a:xfrm>
          <a:prstGeom prst="rect">
            <a:avLst/>
          </a:prstGeom>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Bernard Ramm</a:t>
            </a:r>
          </a:p>
          <a:p>
            <a:pPr algn="ctr"/>
            <a:r>
              <a:rPr lang="en-US" sz="2000" i="1" dirty="0">
                <a:solidFill>
                  <a:srgbClr val="FFFFFF"/>
                </a:solidFill>
                <a:latin typeface="Calibri" panose="020F0502020204030204" pitchFamily="34" charset="0"/>
              </a:rPr>
              <a:t>Protestant Biblical Interpretation</a:t>
            </a:r>
            <a:r>
              <a:rPr lang="en-US" sz="2000" dirty="0">
                <a:solidFill>
                  <a:srgbClr val="FFFFFF"/>
                </a:solidFill>
                <a:latin typeface="Calibri" panose="020F0502020204030204" pitchFamily="34" charset="0"/>
              </a:rPr>
              <a:t>, 3rd rev. ed. (Grand Rapids: Baker, 1970), 30.</a:t>
            </a:r>
            <a:endParaRPr lang="en-US" sz="2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80725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
        <p:nvSpPr>
          <p:cNvPr id="2" name="Date Placeholder 1"/>
          <p:cNvSpPr>
            <a:spLocks noGrp="1"/>
          </p:cNvSpPr>
          <p:nvPr>
            <p:ph type="dt" sz="half" idx="10"/>
          </p:nvPr>
        </p:nvSpPr>
        <p:spPr/>
        <p:txBody>
          <a:bodyPr/>
          <a:lstStyle/>
          <a:p>
            <a:pPr>
              <a:defRPr/>
            </a:pPr>
            <a:r>
              <a:rPr lang="en-US"/>
              <a:t>6/4/2017</a:t>
            </a: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639443328"/>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85750" y="1295400"/>
            <a:ext cx="85725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The outstanding Jewish allegorist was Philo…He was a thoroughly convinced Jew. To him the Scriptures (primarily in the Septuagint version) were superior to Plato and Greek philosophy…Yet, he had a great fondness for Greek philosophy, especially Plato and Pythagoras. By a most elaborate system of allegorizing he was able to reconcile for himself his loyalty to his Hebrew faith and his love for Greek philosophy</a:t>
            </a:r>
            <a:r>
              <a:rPr lang="en-US" sz="3200" dirty="0">
                <a:latin typeface="Calibri" panose="020F0502020204030204" pitchFamily="34" charset="0"/>
                <a:cs typeface="Calibri" panose="020F0502020204030204" pitchFamily="34" charset="0"/>
              </a:rPr>
              <a:t>.”</a:t>
            </a:r>
          </a:p>
        </p:txBody>
      </p:sp>
      <p:sp>
        <p:nvSpPr>
          <p:cNvPr id="5" name="Rectangle 4"/>
          <p:cNvSpPr/>
          <p:nvPr/>
        </p:nvSpPr>
        <p:spPr>
          <a:xfrm>
            <a:off x="447676" y="191869"/>
            <a:ext cx="8248649" cy="954107"/>
          </a:xfrm>
          <a:prstGeom prst="rect">
            <a:avLst/>
          </a:prstGeom>
        </p:spPr>
        <p:txBody>
          <a:bodyPr wrap="squar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Bernard Ramm</a:t>
            </a:r>
          </a:p>
          <a:p>
            <a:pPr algn="ctr"/>
            <a:r>
              <a:rPr lang="en-US" sz="2000" i="1" dirty="0">
                <a:solidFill>
                  <a:srgbClr val="FFFFFF"/>
                </a:solidFill>
                <a:latin typeface="Calibri" panose="020F0502020204030204" pitchFamily="34" charset="0"/>
              </a:rPr>
              <a:t>Protestant Biblical Interpretation</a:t>
            </a:r>
            <a:r>
              <a:rPr lang="en-US" sz="2000" dirty="0">
                <a:solidFill>
                  <a:srgbClr val="FFFFFF"/>
                </a:solidFill>
                <a:latin typeface="Calibri" panose="020F0502020204030204" pitchFamily="34" charset="0"/>
              </a:rPr>
              <a:t>, 3rd rev. ed. (Grand Rapids: Baker, 1970), 27.</a:t>
            </a:r>
            <a:endParaRPr lang="en-US" sz="2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69405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295400"/>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Clement of Alexandria (c. 155‒c. 220) was unashamedly a Christian Platonist and as such he quoted from Plato, and indeed from other philosophers, with the same ease the He quoted from the Hebrew Scriptures and the New Testament. Moreover, he interpreted the Bible in light of Platonic concepts…His dependence upon Plato is further evident in a speculative passage in which the Jews feature as ‘helpers’ while the Christians are considered ‘fit to rule.’ Origen continued the Alexandrian tradition of interpreting the Bible in a way which harmonized with Greek philosophy</a:t>
            </a:r>
            <a:r>
              <a:rPr lang="en-US" sz="2800" dirty="0">
                <a:latin typeface="Calibri" panose="020F0502020204030204" pitchFamily="34" charset="0"/>
                <a:cs typeface="Calibri" panose="020F0502020204030204" pitchFamily="34" charset="0"/>
              </a:rPr>
              <a:t>.”</a:t>
            </a:r>
          </a:p>
        </p:txBody>
      </p:sp>
      <p:sp>
        <p:nvSpPr>
          <p:cNvPr id="8" name="TextBox 7"/>
          <p:cNvSpPr txBox="1"/>
          <p:nvPr/>
        </p:nvSpPr>
        <p:spPr>
          <a:xfrm>
            <a:off x="628650" y="228600"/>
            <a:ext cx="7886700" cy="954107"/>
          </a:xfrm>
          <a:prstGeom prst="rect">
            <a:avLst/>
          </a:prstGeom>
          <a:noFill/>
        </p:spPr>
        <p:txBody>
          <a:bodyPr wrap="square" rtlCol="0">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Ronald E.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Diprose</a:t>
            </a:r>
            <a:endParaRPr lang="en-US" dirty="0">
              <a:latin typeface="Calibri" panose="020F0502020204030204" pitchFamily="34" charset="0"/>
            </a:endParaRPr>
          </a:p>
          <a:p>
            <a:pPr algn="ctr"/>
            <a:r>
              <a:rPr lang="en-US" sz="2000" i="1" dirty="0">
                <a:latin typeface="Calibri" panose="020F0502020204030204" pitchFamily="34" charset="0"/>
              </a:rPr>
              <a:t>Israel in the Development of Christian Thought</a:t>
            </a:r>
            <a:r>
              <a:rPr lang="en-US" sz="2000" dirty="0">
                <a:latin typeface="Calibri" panose="020F0502020204030204" pitchFamily="34" charset="0"/>
              </a:rPr>
              <a:t> (Rome: IBEI, 2000), 157-58.</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99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976285366"/>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3210891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God saw all that He had made, and behold, it was very good. And there was evening and there was morning, the sixth day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20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2:22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Who is the liar but the one who </a:t>
            </a:r>
            <a:r>
              <a:rPr lang="en-US" sz="4000" b="1" u="sng" dirty="0">
                <a:solidFill>
                  <a:srgbClr val="FFFFCC"/>
                </a:solidFill>
                <a:latin typeface="Calibri" panose="020F0502020204030204" pitchFamily="34" charset="0"/>
                <a:cs typeface="Calibri" panose="020F0502020204030204" pitchFamily="34" charset="0"/>
              </a:rPr>
              <a:t>denies that Jesus is the Christ</a:t>
            </a:r>
            <a:r>
              <a:rPr lang="en-US" sz="4000" dirty="0">
                <a:latin typeface="Calibri" panose="020F0502020204030204" pitchFamily="34" charset="0"/>
                <a:cs typeface="Calibri" panose="020F0502020204030204" pitchFamily="34" charset="0"/>
              </a:rPr>
              <a:t>? This is the </a:t>
            </a:r>
            <a:r>
              <a:rPr lang="en-US" sz="4000" b="1" u="sng" dirty="0">
                <a:solidFill>
                  <a:srgbClr val="FFFFCC"/>
                </a:solidFill>
                <a:latin typeface="Calibri" panose="020F0502020204030204" pitchFamily="34" charset="0"/>
                <a:cs typeface="Calibri" panose="020F0502020204030204" pitchFamily="34" charset="0"/>
              </a:rPr>
              <a:t>antichrist</a:t>
            </a:r>
            <a:r>
              <a:rPr lang="en-US" sz="4000" dirty="0">
                <a:latin typeface="Calibri" panose="020F0502020204030204" pitchFamily="34" charset="0"/>
                <a:cs typeface="Calibri" panose="020F0502020204030204" pitchFamily="34" charset="0"/>
              </a:rPr>
              <a:t>, the one who denies the Father and the Son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44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52431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4:2-3 (NASB)</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By this you know the Spirit of God: every spirit that confesses that </a:t>
            </a:r>
            <a:r>
              <a:rPr lang="en-US" sz="3400" b="1" u="sng" dirty="0">
                <a:solidFill>
                  <a:srgbClr val="FFFFCC"/>
                </a:solidFill>
                <a:latin typeface="Calibri" panose="020F0502020204030204" pitchFamily="34" charset="0"/>
                <a:cs typeface="Calibri" panose="020F0502020204030204" pitchFamily="34" charset="0"/>
              </a:rPr>
              <a:t>Jesus Christ has come in the flesh</a:t>
            </a:r>
            <a:r>
              <a:rPr lang="en-US" sz="3400" dirty="0">
                <a:latin typeface="Calibri" panose="020F0502020204030204" pitchFamily="34" charset="0"/>
                <a:cs typeface="Calibri" panose="020F0502020204030204" pitchFamily="34" charset="0"/>
              </a:rPr>
              <a:t> is from God; </a:t>
            </a:r>
            <a:r>
              <a:rPr lang="en-US" sz="3400" baseline="30000" dirty="0">
                <a:latin typeface="Calibri" panose="020F0502020204030204" pitchFamily="34" charset="0"/>
                <a:cs typeface="Calibri" panose="020F0502020204030204" pitchFamily="34" charset="0"/>
              </a:rPr>
              <a:t>3 </a:t>
            </a:r>
            <a:r>
              <a:rPr lang="en-US" sz="3400" dirty="0">
                <a:latin typeface="Calibri" panose="020F0502020204030204" pitchFamily="34" charset="0"/>
                <a:cs typeface="Calibri" panose="020F0502020204030204" pitchFamily="34" charset="0"/>
              </a:rPr>
              <a:t>and every spirit that does not confess Jesus is not from God; this is the </a:t>
            </a:r>
            <a:r>
              <a:rPr lang="en-US" sz="3400" i="1" dirty="0">
                <a:latin typeface="Calibri" panose="020F0502020204030204" pitchFamily="34" charset="0"/>
                <a:cs typeface="Calibri" panose="020F0502020204030204" pitchFamily="34" charset="0"/>
              </a:rPr>
              <a:t>spirit</a:t>
            </a:r>
            <a:r>
              <a:rPr lang="en-US" sz="3400" dirty="0">
                <a:latin typeface="Calibri" panose="020F0502020204030204" pitchFamily="34" charset="0"/>
                <a:cs typeface="Calibri" panose="020F0502020204030204" pitchFamily="34" charset="0"/>
              </a:rPr>
              <a:t> of the </a:t>
            </a:r>
            <a:r>
              <a:rPr lang="en-US" sz="3400" b="1" u="sng" dirty="0">
                <a:solidFill>
                  <a:srgbClr val="FFFFCC"/>
                </a:solidFill>
                <a:latin typeface="Calibri" panose="020F0502020204030204" pitchFamily="34" charset="0"/>
                <a:cs typeface="Calibri" panose="020F0502020204030204" pitchFamily="34" charset="0"/>
              </a:rPr>
              <a:t>antichrist</a:t>
            </a:r>
            <a:r>
              <a:rPr lang="en-US" sz="3400" dirty="0">
                <a:latin typeface="Calibri" panose="020F0502020204030204" pitchFamily="34" charset="0"/>
                <a:cs typeface="Calibri" panose="020F0502020204030204" pitchFamily="34" charset="0"/>
              </a:rPr>
              <a:t>, of which you have heard that it is coming, and now it is already in the world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765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17:32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Now when they heard of the </a:t>
            </a:r>
            <a:r>
              <a:rPr lang="en-US" sz="4000" b="1" u="sng" dirty="0">
                <a:solidFill>
                  <a:srgbClr val="FFFFCC"/>
                </a:solidFill>
                <a:latin typeface="Calibri" panose="020F0502020204030204" pitchFamily="34" charset="0"/>
                <a:cs typeface="Calibri" panose="020F0502020204030204" pitchFamily="34" charset="0"/>
              </a:rPr>
              <a:t>resurrection</a:t>
            </a:r>
            <a:r>
              <a:rPr lang="en-US" sz="4000" dirty="0">
                <a:latin typeface="Calibri" panose="020F0502020204030204" pitchFamily="34" charset="0"/>
                <a:cs typeface="Calibri" panose="020F0502020204030204" pitchFamily="34" charset="0"/>
              </a:rPr>
              <a:t> of the dead, some </a:t>
            </a:r>
            <a:r>
              <a:rPr lang="en-US" sz="4000" i="1" dirty="0">
                <a:latin typeface="Calibri" panose="020F0502020204030204" pitchFamily="34" charset="0"/>
                <a:cs typeface="Calibri" panose="020F0502020204030204" pitchFamily="34" charset="0"/>
              </a:rPr>
              <a:t>began</a:t>
            </a:r>
            <a:r>
              <a:rPr lang="en-US" sz="4000" dirty="0">
                <a:latin typeface="Calibri" panose="020F0502020204030204" pitchFamily="34" charset="0"/>
                <a:cs typeface="Calibri" panose="020F0502020204030204" pitchFamily="34" charset="0"/>
              </a:rPr>
              <a:t> to </a:t>
            </a:r>
            <a:r>
              <a:rPr lang="en-US" sz="4000" b="1" u="sng" dirty="0">
                <a:solidFill>
                  <a:srgbClr val="FFFFCC"/>
                </a:solidFill>
                <a:latin typeface="Calibri" panose="020F0502020204030204" pitchFamily="34" charset="0"/>
                <a:cs typeface="Calibri" panose="020F0502020204030204" pitchFamily="34" charset="0"/>
              </a:rPr>
              <a:t>sneer</a:t>
            </a:r>
            <a:r>
              <a:rPr lang="en-US" sz="4000" dirty="0">
                <a:latin typeface="Calibri" panose="020F0502020204030204" pitchFamily="34" charset="0"/>
                <a:cs typeface="Calibri" panose="020F0502020204030204" pitchFamily="34" charset="0"/>
              </a:rPr>
              <a:t>, but others said, “We shall hear you again concerning this.”</a:t>
            </a:r>
          </a:p>
        </p:txBody>
      </p:sp>
    </p:spTree>
    <p:extLst>
      <p:ext uri="{BB962C8B-B14F-4D97-AF65-F5344CB8AC3E}">
        <p14:creationId xmlns:p14="http://schemas.microsoft.com/office/powerpoint/2010/main" val="2499826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15:12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Now if Christ is preached, that He has been raised from the dead, how do some among you say that there is no resurrection of the dead?”</a:t>
            </a:r>
          </a:p>
        </p:txBody>
      </p:sp>
    </p:spTree>
    <p:extLst>
      <p:ext uri="{BB962C8B-B14F-4D97-AF65-F5344CB8AC3E}">
        <p14:creationId xmlns:p14="http://schemas.microsoft.com/office/powerpoint/2010/main" val="363741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913163115"/>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I say to you that many will come from east and west, and recline </a:t>
            </a:r>
            <a:r>
              <a:rPr lang="en-US" sz="4000" i="1" dirty="0">
                <a:latin typeface="Calibri" panose="020F0502020204030204" pitchFamily="34" charset="0"/>
                <a:cs typeface="Calibri" panose="020F0502020204030204" pitchFamily="34" charset="0"/>
              </a:rPr>
              <a:t>at the table</a:t>
            </a:r>
            <a:r>
              <a:rPr lang="en-US" sz="4000" dirty="0">
                <a:latin typeface="Calibri" panose="020F0502020204030204" pitchFamily="34" charset="0"/>
                <a:cs typeface="Calibri" panose="020F0502020204030204" pitchFamily="34" charset="0"/>
              </a:rPr>
              <a:t> with Abraham, Isaac and Jacob in the kingdom of heaven.”</a:t>
            </a:r>
          </a:p>
        </p:txBody>
      </p:sp>
    </p:spTree>
    <p:extLst>
      <p:ext uri="{BB962C8B-B14F-4D97-AF65-F5344CB8AC3E}">
        <p14:creationId xmlns:p14="http://schemas.microsoft.com/office/powerpoint/2010/main" val="2270866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26:29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But I say to you, I will not drink of this fruit of the vine from now on until that day when I drink it new with you in My Father’s kingdom.”</a:t>
            </a:r>
          </a:p>
        </p:txBody>
      </p:sp>
    </p:spTree>
    <p:extLst>
      <p:ext uri="{BB962C8B-B14F-4D97-AF65-F5344CB8AC3E}">
        <p14:creationId xmlns:p14="http://schemas.microsoft.com/office/powerpoint/2010/main" val="71391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13:29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And they will come from east and west and from north and south, and will recline </a:t>
            </a:r>
            <a:r>
              <a:rPr lang="en-US" sz="4000" i="1" dirty="0">
                <a:latin typeface="Calibri" panose="020F0502020204030204" pitchFamily="34" charset="0"/>
                <a:cs typeface="Calibri" panose="020F0502020204030204" pitchFamily="34" charset="0"/>
              </a:rPr>
              <a:t>at the table</a:t>
            </a:r>
            <a:r>
              <a:rPr lang="en-US" sz="4000" dirty="0">
                <a:latin typeface="Calibri" panose="020F0502020204030204" pitchFamily="34" charset="0"/>
                <a:cs typeface="Calibri" panose="020F0502020204030204" pitchFamily="34" charset="0"/>
              </a:rPr>
              <a:t> in the kingdom of God.”</a:t>
            </a:r>
          </a:p>
        </p:txBody>
      </p:sp>
    </p:spTree>
    <p:extLst>
      <p:ext uri="{BB962C8B-B14F-4D97-AF65-F5344CB8AC3E}">
        <p14:creationId xmlns:p14="http://schemas.microsoft.com/office/powerpoint/2010/main" val="966981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600200"/>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The…factor in his change of view was the influence of Greek philosophy upon his thinking. Before his conversion Augustine was deeply immersed in the study of this philosophy, much of which asserted the inherent evil of the physical or material and the inherent goodness of the totally spiritual. This philosophy continued to leave it's mark up on him even after his conversion. It prompted him to reject as carnal the pre-millennial idea of an earthly, political Kingdom of God with great material blessings. He believed that, in order for the Kingdom of God to be good, it must be spiritual in nature</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1552576" y="191869"/>
            <a:ext cx="60388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latin typeface="Calibri" panose="020F0502020204030204" pitchFamily="34" charset="0"/>
              </a:rPr>
              <a:t>John </a:t>
            </a:r>
            <a:r>
              <a:rPr lang="en-US" sz="1600" dirty="0" err="1">
                <a:solidFill>
                  <a:srgbClr val="FFFFFF"/>
                </a:solidFill>
                <a:latin typeface="Calibri" panose="020F0502020204030204" pitchFamily="34" charset="0"/>
              </a:rPr>
              <a:t>Ankerberg</a:t>
            </a:r>
            <a:r>
              <a:rPr lang="en-US" sz="1600" dirty="0">
                <a:solidFill>
                  <a:srgbClr val="FFFFFF"/>
                </a:solidFill>
                <a:latin typeface="Calibri" panose="020F0502020204030204" pitchFamily="34" charset="0"/>
              </a:rPr>
              <a:t> and </a:t>
            </a:r>
            <a:r>
              <a:rPr lang="en-US" sz="1600" dirty="0" err="1">
                <a:solidFill>
                  <a:srgbClr val="FFFFFF"/>
                </a:solidFill>
                <a:latin typeface="Calibri" panose="020F0502020204030204" pitchFamily="34" charset="0"/>
              </a:rPr>
              <a:t>Renald</a:t>
            </a:r>
            <a:r>
              <a:rPr lang="en-US" sz="1600" dirty="0">
                <a:solidFill>
                  <a:srgbClr val="FFFFFF"/>
                </a:solidFill>
                <a:latin typeface="Calibri" panose="020F0502020204030204" pitchFamily="34" charset="0"/>
              </a:rPr>
              <a:t> Showers, </a:t>
            </a:r>
            <a:r>
              <a:rPr lang="en-US" sz="1600" i="1" dirty="0">
                <a:solidFill>
                  <a:srgbClr val="FFFFFF"/>
                </a:solidFill>
                <a:latin typeface="Calibri" panose="020F0502020204030204" pitchFamily="34" charset="0"/>
              </a:rPr>
              <a:t>The Most Asked Prophecy Questions</a:t>
            </a:r>
            <a:r>
              <a:rPr lang="en-US" sz="1600" dirty="0">
                <a:solidFill>
                  <a:srgbClr val="FFFFFF"/>
                </a:solidFill>
                <a:latin typeface="Calibri" panose="020F0502020204030204" pitchFamily="34" charset="0"/>
              </a:rPr>
              <a:t> (Chattanooga, TN: ATRI, 2000), 326.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00708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00" y="1442621"/>
            <a:ext cx="89154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And this opinion would not be objectionable, if it were believed that the joys of the saints in that Sabbath shall be spiritual, and consequent on the presence of God; for I myself, too, once held this opinion. But, as they assert that those who then rise again shall enjoy the leisure of immoderate carnal banquets, furnished with an amount of meat and drink such as not only to shock the feeling of the temperate, but even to surpass the measure of credulity itself, such assertions can be believed only by the carnal. They who do believe them are called by the spiritual Chiliasts, which we may literally reproduce by the name Millenarians</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2400300" y="191869"/>
            <a:ext cx="43434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7, p. 719.</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58936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3389389820"/>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92442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 (NASB)</a:t>
            </a:r>
          </a:p>
          <a:p>
            <a:pPr algn="just">
              <a:spcBef>
                <a:spcPts val="600"/>
              </a:spcBef>
              <a:spcAft>
                <a:spcPts val="6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But I am speaking to you who are Gentiles. Inasmuch then as I am an apostle of Gentiles, I magnify my ministry…But if some of the branches were broken off, and you, being a wild olive, were grafted in among them and became partaker with them of the rich root of the olive tree, </a:t>
            </a:r>
            <a:r>
              <a:rPr lang="en-US" baseline="30000" dirty="0">
                <a:latin typeface="Calibri" panose="020F0502020204030204" pitchFamily="34" charset="0"/>
                <a:cs typeface="Calibri" panose="020F0502020204030204" pitchFamily="34" charset="0"/>
              </a:rPr>
              <a:t>18 </a:t>
            </a:r>
            <a:r>
              <a:rPr lang="en-US" dirty="0">
                <a:latin typeface="Calibri" panose="020F0502020204030204" pitchFamily="34" charset="0"/>
                <a:cs typeface="Calibri" panose="020F0502020204030204" pitchFamily="34" charset="0"/>
              </a:rPr>
              <a:t>do not be arrogant toward the branches; but if you are arrogant, </a:t>
            </a:r>
            <a:r>
              <a:rPr lang="en-US" i="1" dirty="0">
                <a:latin typeface="Calibri" panose="020F0502020204030204" pitchFamily="34" charset="0"/>
                <a:cs typeface="Calibri" panose="020F0502020204030204" pitchFamily="34" charset="0"/>
              </a:rPr>
              <a:t>remember that</a:t>
            </a:r>
            <a:r>
              <a:rPr lang="en-US" dirty="0">
                <a:latin typeface="Calibri" panose="020F0502020204030204" pitchFamily="34" charset="0"/>
                <a:cs typeface="Calibri" panose="020F0502020204030204" pitchFamily="34" charset="0"/>
              </a:rPr>
              <a:t> it is not you who supports the root, but the root </a:t>
            </a:r>
            <a:r>
              <a:rPr lang="en-US" i="1" dirty="0">
                <a:latin typeface="Calibri" panose="020F0502020204030204" pitchFamily="34" charset="0"/>
                <a:cs typeface="Calibri" panose="020F0502020204030204" pitchFamily="34" charset="0"/>
              </a:rPr>
              <a:t>supports</a:t>
            </a:r>
            <a:r>
              <a:rPr lang="en-US" dirty="0">
                <a:latin typeface="Calibri" panose="020F0502020204030204" pitchFamily="34" charset="0"/>
                <a:cs typeface="Calibri" panose="020F0502020204030204" pitchFamily="34" charset="0"/>
              </a:rPr>
              <a:t> you. </a:t>
            </a:r>
            <a:r>
              <a:rPr lang="en-US" baseline="30000" dirty="0">
                <a:latin typeface="Calibri" panose="020F0502020204030204" pitchFamily="34" charset="0"/>
                <a:cs typeface="Calibri" panose="020F0502020204030204" pitchFamily="34" charset="0"/>
              </a:rPr>
              <a:t>19 </a:t>
            </a:r>
            <a:r>
              <a:rPr lang="en-US" dirty="0">
                <a:latin typeface="Calibri" panose="020F0502020204030204" pitchFamily="34" charset="0"/>
                <a:cs typeface="Calibri" panose="020F0502020204030204" pitchFamily="34" charset="0"/>
              </a:rPr>
              <a:t>You will say then, “Branches were broken off so that I might be grafted in.” </a:t>
            </a:r>
            <a:r>
              <a:rPr lang="en-US" baseline="30000" dirty="0">
                <a:latin typeface="Calibri" panose="020F0502020204030204" pitchFamily="34" charset="0"/>
                <a:cs typeface="Calibri" panose="020F0502020204030204" pitchFamily="34" charset="0"/>
              </a:rPr>
              <a:t>20 </a:t>
            </a:r>
            <a:r>
              <a:rPr lang="en-US" dirty="0">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baseline="30000" dirty="0">
                <a:latin typeface="Calibri" panose="020F0502020204030204" pitchFamily="34" charset="0"/>
                <a:cs typeface="Calibri" panose="020F0502020204030204" pitchFamily="34" charset="0"/>
              </a:rPr>
              <a:t>21 </a:t>
            </a:r>
            <a:r>
              <a:rPr lang="en-US" dirty="0">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2930921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38" y="106680"/>
            <a:ext cx="8667525" cy="6675120"/>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58792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8011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Constantine’s Edict of Milan (A.D. 313)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339697"/>
            <a:ext cx="1725637" cy="12951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9913" y="5339697"/>
            <a:ext cx="1725637" cy="1295132"/>
          </a:xfrm>
          <a:prstGeom prst="rect">
            <a:avLst/>
          </a:prstGeom>
        </p:spPr>
      </p:pic>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67200845"/>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90500" y="1534954"/>
            <a:ext cx="8763001" cy="5170646"/>
          </a:xfrm>
          <a:prstGeom prst="rect">
            <a:avLst/>
          </a:prstGeom>
        </p:spPr>
        <p:txBody>
          <a:bodyPr wrap="square">
            <a:spAutoFit/>
          </a:bodyPr>
          <a:lstStyle/>
          <a:p>
            <a:pPr algn="just"/>
            <a:r>
              <a:rPr lang="en-US" sz="2200" dirty="0">
                <a:latin typeface="Calibri" panose="020F0502020204030204" pitchFamily="34" charset="0"/>
                <a:cs typeface="Calibri" panose="020F0502020204030204" pitchFamily="34" charset="0"/>
              </a:rPr>
              <a:t>“</a:t>
            </a:r>
            <a:r>
              <a:rPr lang="en-US" sz="2200" dirty="0">
                <a:latin typeface="Calibri" panose="020F0502020204030204" pitchFamily="34" charset="0"/>
              </a:rPr>
              <a:t>That new view became known as Amillennialism. Several things prompted this change in Augustine. First, the political situation of the Church in the Roman empire had changed radically around the period of his life. By his time the Roman persecution of the Church had stopped, and the state had made itself the servant of the Church. As the Roman empire crumbled, the Church stood fast, ready to rule in the place of the empire. It looked as if Gentile world dominion was being crushed and that the Church was becoming victorious over it. Under these circumstances </a:t>
            </a:r>
            <a:r>
              <a:rPr lang="en-US" sz="2200" b="1" u="sng" dirty="0">
                <a:solidFill>
                  <a:srgbClr val="FFFFCC"/>
                </a:solidFill>
                <a:latin typeface="Calibri" panose="020F0502020204030204" pitchFamily="34" charset="0"/>
              </a:rPr>
              <a:t>Augustine concluded that Premillennialism was obsolete, and that it did not fit the current situation</a:t>
            </a:r>
            <a:r>
              <a:rPr lang="en-US" sz="2200" dirty="0">
                <a:latin typeface="Calibri" panose="020F0502020204030204" pitchFamily="34" charset="0"/>
              </a:rPr>
              <a:t>. In the place of it he developed the idea that the Church is the Kingdom of the Messiah foretold in such Scriptures as Daniel 2 and 7 and Revelation 20. In his book, </a:t>
            </a:r>
            <a:r>
              <a:rPr lang="en-US" sz="2200" i="1" dirty="0">
                <a:latin typeface="Calibri" panose="020F0502020204030204" pitchFamily="34" charset="0"/>
              </a:rPr>
              <a:t>The</a:t>
            </a:r>
            <a:r>
              <a:rPr lang="en-US" sz="2200" dirty="0">
                <a:latin typeface="Calibri" panose="020F0502020204030204" pitchFamily="34" charset="0"/>
              </a:rPr>
              <a:t> </a:t>
            </a:r>
            <a:r>
              <a:rPr lang="en-US" sz="2200" i="1" dirty="0">
                <a:latin typeface="Calibri" panose="020F0502020204030204" pitchFamily="34" charset="0"/>
              </a:rPr>
              <a:t>City of God</a:t>
            </a:r>
            <a:r>
              <a:rPr lang="en-US" sz="2200" dirty="0">
                <a:latin typeface="Calibri" panose="020F0502020204030204" pitchFamily="34" charset="0"/>
              </a:rPr>
              <a:t>, </a:t>
            </a:r>
            <a:r>
              <a:rPr lang="en-US" sz="2200" b="1" u="sng" dirty="0">
                <a:solidFill>
                  <a:srgbClr val="FFFFCC"/>
                </a:solidFill>
                <a:latin typeface="Calibri" panose="020F0502020204030204" pitchFamily="34" charset="0"/>
              </a:rPr>
              <a:t>he became the first person to teach the idea that the organized Catholic (Universal) Church is the promised Messianic Kingdom and that the Millennium began with the first coming of Christ</a:t>
            </a:r>
            <a:r>
              <a:rPr lang="en-US" sz="2200" dirty="0">
                <a:latin typeface="Calibri" panose="020F0502020204030204" pitchFamily="34" charset="0"/>
              </a:rPr>
              <a:t>.</a:t>
            </a:r>
            <a:r>
              <a:rPr lang="en-US" sz="2200" dirty="0">
                <a:latin typeface="Calibri" panose="020F0502020204030204" pitchFamily="34" charset="0"/>
                <a:cs typeface="Calibri" panose="020F0502020204030204" pitchFamily="34" charset="0"/>
              </a:rPr>
              <a:t>”</a:t>
            </a:r>
          </a:p>
        </p:txBody>
      </p:sp>
      <p:sp>
        <p:nvSpPr>
          <p:cNvPr id="3" name="Rectangle 2"/>
          <p:cNvSpPr/>
          <p:nvPr/>
        </p:nvSpPr>
        <p:spPr>
          <a:xfrm>
            <a:off x="1981200" y="228600"/>
            <a:ext cx="5181600"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Showers</a:t>
            </a:r>
          </a:p>
          <a:p>
            <a:pPr lvl="0" algn="ctr"/>
            <a:r>
              <a:rPr lang="en-US" sz="1600" dirty="0">
                <a:solidFill>
                  <a:srgbClr val="FFFFFF"/>
                </a:solidFill>
                <a:latin typeface="Calibri" panose="020F0502020204030204" pitchFamily="34" charset="0"/>
              </a:rPr>
              <a:t>John </a:t>
            </a:r>
            <a:r>
              <a:rPr lang="en-US" sz="1600" dirty="0" err="1">
                <a:solidFill>
                  <a:srgbClr val="FFFFFF"/>
                </a:solidFill>
                <a:latin typeface="Calibri" panose="020F0502020204030204" pitchFamily="34" charset="0"/>
              </a:rPr>
              <a:t>Ankerberg</a:t>
            </a:r>
            <a:r>
              <a:rPr lang="en-US" sz="1600" dirty="0">
                <a:solidFill>
                  <a:srgbClr val="FFFFFF"/>
                </a:solidFill>
                <a:latin typeface="Calibri" panose="020F0502020204030204" pitchFamily="34" charset="0"/>
              </a:rPr>
              <a:t> and </a:t>
            </a:r>
            <a:r>
              <a:rPr lang="en-US" sz="1600" dirty="0" err="1">
                <a:solidFill>
                  <a:srgbClr val="FFFFFF"/>
                </a:solidFill>
                <a:latin typeface="Calibri" panose="020F0502020204030204" pitchFamily="34" charset="0"/>
              </a:rPr>
              <a:t>Renald</a:t>
            </a:r>
            <a:r>
              <a:rPr lang="en-US" sz="1600" dirty="0">
                <a:solidFill>
                  <a:srgbClr val="FFFFFF"/>
                </a:solidFill>
                <a:latin typeface="Calibri" panose="020F0502020204030204" pitchFamily="34" charset="0"/>
              </a:rPr>
              <a:t> Showers, </a:t>
            </a:r>
            <a:r>
              <a:rPr lang="en-US" sz="1600" i="1" dirty="0">
                <a:solidFill>
                  <a:srgbClr val="FFFFFF"/>
                </a:solidFill>
                <a:latin typeface="Calibri" panose="020F0502020204030204" pitchFamily="34" charset="0"/>
              </a:rPr>
              <a:t>The Most Asked Prophecy Questions</a:t>
            </a:r>
            <a:r>
              <a:rPr lang="en-US" sz="1600" dirty="0">
                <a:solidFill>
                  <a:srgbClr val="FFFFFF"/>
                </a:solidFill>
                <a:latin typeface="Calibri" panose="020F0502020204030204" pitchFamily="34" charset="0"/>
              </a:rPr>
              <a:t> (Chattanooga, TN: ATRI, 2000), 325.</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54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19:28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rPr>
              <a:t>And Jesus said to them, “Truly I say to you, that you who have followed Me, in the regeneration when the Son of Man will sit on His glorious throne, you also shall sit upon twelve thrones, judging the twelve tribes of Israel.”</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73710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04800" y="1644908"/>
            <a:ext cx="85344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Origen was also influenced by the example of Philo, a first-century Alexandrian Jew who had interpreted the Old Testament Scriptures allegorically in order to make them harmonize with his Platonism. Allegorism played an important part in Origen's theory of interpretation and, as he was the first biblical scholar to work out ‘a complete hermeneutical theory’, his work was destined to exert great influence on the Christian approach to the Hebrew Scriptures, for centuries to come…Origen is remembered for his philosophical speculation as the allegorist </a:t>
            </a:r>
            <a:r>
              <a:rPr lang="en-US" sz="2800" i="1" dirty="0">
                <a:latin typeface="Calibri" panose="020F0502020204030204" pitchFamily="34" charset="0"/>
              </a:rPr>
              <a:t>par excellence</a:t>
            </a:r>
            <a:r>
              <a:rPr lang="en-US" sz="2800" dirty="0">
                <a:latin typeface="Calibri" panose="020F0502020204030204" pitchFamily="34" charset="0"/>
              </a:rPr>
              <a:t> among Biblical interpreters</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590551" y="249704"/>
            <a:ext cx="7962899"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Ronald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rPr>
              <a:t>Diprose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r>
              <a:rPr lang="en-US" sz="1600" i="1" dirty="0">
                <a:solidFill>
                  <a:srgbClr val="FFFFFF"/>
                </a:solidFill>
                <a:latin typeface="Calibri" panose="020F0502020204030204" pitchFamily="34" charset="0"/>
              </a:rPr>
              <a:t>Israel in the Development of Christian Thought</a:t>
            </a:r>
            <a:r>
              <a:rPr lang="en-US" sz="1600" dirty="0">
                <a:solidFill>
                  <a:srgbClr val="FFFFFF"/>
                </a:solidFill>
                <a:latin typeface="Calibri" panose="020F0502020204030204" pitchFamily="34" charset="0"/>
              </a:rPr>
              <a:t> (Rome: IBEI, 2000), 86-87.</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401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04850" y="1600200"/>
            <a:ext cx="7734301" cy="3539430"/>
          </a:xfrm>
          <a:prstGeom prst="rect">
            <a:avLst/>
          </a:prstGeom>
        </p:spPr>
        <p:txBody>
          <a:bodyPr wrap="square">
            <a:spAutoFit/>
          </a:bodyPr>
          <a:lstStyle/>
          <a:p>
            <a:pPr algn="just"/>
            <a:r>
              <a:rPr lang="en-US" sz="3200" dirty="0">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latin typeface="Calibri" panose="020F0502020204030204" pitchFamily="34" charset="0"/>
              </a:rPr>
              <a:t>“</a:t>
            </a:r>
            <a:r>
              <a:rPr lang="en-US" sz="3200" b="1" u="sng" dirty="0">
                <a:solidFill>
                  <a:srgbClr val="FFFFCC"/>
                </a:solidFill>
                <a:latin typeface="Calibri" panose="020F0502020204030204" pitchFamily="34" charset="0"/>
              </a:rPr>
              <a:t>Therefore the Church even now is the kingdom of Christ, and the kingdom of heaven</a:t>
            </a:r>
            <a:r>
              <a:rPr lang="en-US" sz="3200" b="1" dirty="0">
                <a:solidFill>
                  <a:srgbClr val="FFFFCC"/>
                </a:solidFill>
                <a:latin typeface="Calibri" panose="020F0502020204030204" pitchFamily="34" charset="0"/>
              </a:rPr>
              <a:t>. </a:t>
            </a:r>
            <a:r>
              <a:rPr lang="en-US" sz="3200" dirty="0">
                <a:latin typeface="Calibri" panose="020F0502020204030204" pitchFamily="34" charset="0"/>
              </a:rPr>
              <a:t>Accordingly, even now His saints reign with Him</a:t>
            </a:r>
            <a:r>
              <a:rPr lang="en-US" sz="3200" dirty="0">
                <a:latin typeface="Calibri" panose="020F0502020204030204" pitchFamily="34" charset="0"/>
                <a:cs typeface="Calibri" panose="020F0502020204030204" pitchFamily="34" charset="0"/>
              </a:rPr>
              <a:t>.”</a:t>
            </a:r>
          </a:p>
        </p:txBody>
      </p:sp>
      <p:sp>
        <p:nvSpPr>
          <p:cNvPr id="3" name="Rectangle 2"/>
          <p:cNvSpPr/>
          <p:nvPr/>
        </p:nvSpPr>
        <p:spPr>
          <a:xfrm>
            <a:off x="2057400" y="218926"/>
            <a:ext cx="50292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8265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152400" y="1295400"/>
            <a:ext cx="8839200" cy="4495800"/>
          </a:xfrm>
        </p:spPr>
        <p:txBody>
          <a:bodyPr lIns="92075" tIns="46038" rIns="92075" bIns="46038"/>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Papias</a:t>
            </a:r>
            <a:r>
              <a:rPr lang="en-US" dirty="0">
                <a:effectLst>
                  <a:outerShdw blurRad="38100" dist="38100" dir="2700000" algn="tl">
                    <a:srgbClr val="000000">
                      <a:alpha val="43137"/>
                    </a:srgbClr>
                  </a:outerShdw>
                </a:effectLst>
              </a:rPr>
              <a:t> . . . says that there will be a millennium after the resurrections of the dead, when the kingdom of Christ will be set up in material form on this earth. I suppose that he got these notions by a perverse reading of the apostolic accounts, not realizing that they had spoken mystically and symbolically. For he was </a:t>
            </a:r>
            <a:r>
              <a:rPr lang="en-US" b="1" u="sng" dirty="0">
                <a:solidFill>
                  <a:schemeClr val="tx2"/>
                </a:solidFill>
                <a:effectLst>
                  <a:outerShdw blurRad="38100" dist="38100" dir="2700000" algn="tl">
                    <a:srgbClr val="000000">
                      <a:alpha val="43137"/>
                    </a:srgbClr>
                  </a:outerShdw>
                </a:effectLst>
              </a:rPr>
              <a:t>a man of very little intelligence, as is clear from his books</a:t>
            </a:r>
            <a:r>
              <a:rPr lang="en-US" dirty="0">
                <a:effectLst>
                  <a:outerShdw blurRad="38100" dist="38100" dir="2700000" algn="tl">
                    <a:srgbClr val="000000">
                      <a:alpha val="43137"/>
                    </a:srgbClr>
                  </a:outerShdw>
                </a:effectLst>
              </a:rPr>
              <a:t>. But he is responsible for the fact that so many Christian writers after him held the same opinion, relying on his antiquity, for instance </a:t>
            </a:r>
            <a:r>
              <a:rPr lang="en-US" dirty="0" err="1">
                <a:effectLst>
                  <a:outerShdw blurRad="38100" dist="38100" dir="2700000" algn="tl">
                    <a:srgbClr val="000000">
                      <a:alpha val="43137"/>
                    </a:srgbClr>
                  </a:outerShdw>
                </a:effectLst>
              </a:rPr>
              <a:t>Irenaeus</a:t>
            </a:r>
            <a:r>
              <a:rPr lang="en-US" dirty="0">
                <a:effectLst>
                  <a:outerShdw blurRad="38100" dist="38100" dir="2700000" algn="tl">
                    <a:srgbClr val="000000">
                      <a:alpha val="43137"/>
                    </a:srgbClr>
                  </a:outerShdw>
                </a:effectLst>
              </a:rPr>
              <a:t> and whoever else appears to have held the same views.”</a:t>
            </a:r>
          </a:p>
        </p:txBody>
      </p:sp>
      <p:sp>
        <p:nvSpPr>
          <p:cNvPr id="46083" name="TextBox 3"/>
          <p:cNvSpPr txBox="1">
            <a:spLocks noChangeArrowheads="1"/>
          </p:cNvSpPr>
          <p:nvPr/>
        </p:nvSpPr>
        <p:spPr bwMode="auto">
          <a:xfrm>
            <a:off x="2628900" y="228600"/>
            <a:ext cx="38862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Eusebius</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Ecclesiastical History</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3.39.12-13</a:t>
            </a:r>
          </a:p>
        </p:txBody>
      </p:sp>
      <p:pic>
        <p:nvPicPr>
          <p:cNvPr id="4608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488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598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2895600" y="914400"/>
            <a:ext cx="6019800" cy="4114800"/>
          </a:xfrm>
        </p:spPr>
        <p:txBody>
          <a:bodyPr/>
          <a:lstStyle/>
          <a:p>
            <a:pPr marL="0" indent="0" algn="just" eaLnBrk="1" hangingPunct="1">
              <a:buFontTx/>
              <a:buNone/>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He is the </a:t>
            </a:r>
            <a:r>
              <a:rPr lang="en-US" b="1" u="sng" dirty="0">
                <a:solidFill>
                  <a:schemeClr val="tx2"/>
                </a:solidFill>
                <a:effectLst>
                  <a:outerShdw blurRad="38100" dist="38100" dir="2700000" algn="tl">
                    <a:srgbClr val="000000">
                      <a:alpha val="43137"/>
                    </a:srgbClr>
                  </a:outerShdw>
                </a:effectLst>
              </a:rPr>
              <a:t>dumbest</a:t>
            </a:r>
            <a:r>
              <a:rPr lang="en-US" dirty="0">
                <a:effectLst>
                  <a:outerShdw blurRad="38100" dist="38100" dir="2700000" algn="tl">
                    <a:srgbClr val="000000">
                      <a:alpha val="43137"/>
                    </a:srgbClr>
                  </a:outerShdw>
                </a:effectLst>
              </a:rPr>
              <a:t> Justice to ever sit on the bench...He waits to see how Scalia votes, and he votes the same. He rarely issues comments or engages in questions during any Supreme Court hearing...He rarely grants media interviews (because </a:t>
            </a:r>
            <a:r>
              <a:rPr lang="en-US" b="1" u="sng" dirty="0">
                <a:solidFill>
                  <a:schemeClr val="tx2"/>
                </a:solidFill>
                <a:effectLst>
                  <a:outerShdw blurRad="38100" dist="38100" dir="2700000" algn="tl">
                    <a:srgbClr val="000000">
                      <a:alpha val="43137"/>
                    </a:srgbClr>
                  </a:outerShdw>
                </a:effectLst>
              </a:rPr>
              <a:t>he knows he will look stupid</a:t>
            </a:r>
            <a:r>
              <a:rPr lang="en-US" dirty="0">
                <a:effectLst>
                  <a:outerShdw blurRad="38100" dist="38100" dir="2700000" algn="tl">
                    <a:srgbClr val="000000">
                      <a:alpha val="43137"/>
                    </a:srgbClr>
                  </a:outerShdw>
                </a:effectLst>
              </a:rPr>
              <a:t>). He rarely writes opinions. He believes in a </a:t>
            </a:r>
            <a:r>
              <a:rPr lang="en-US" b="1" u="sng" dirty="0">
                <a:solidFill>
                  <a:schemeClr val="tx2"/>
                </a:solidFill>
                <a:effectLst>
                  <a:outerShdw blurRad="38100" dist="38100" dir="2700000" algn="tl">
                    <a:srgbClr val="000000">
                      <a:alpha val="43137"/>
                    </a:srgbClr>
                  </a:outerShdw>
                </a:effectLst>
              </a:rPr>
              <a:t>narrow interpretation</a:t>
            </a:r>
            <a:r>
              <a:rPr lang="en-US" dirty="0">
                <a:effectLst>
                  <a:outerShdw blurRad="38100" dist="38100" dir="2700000" algn="tl">
                    <a:srgbClr val="000000">
                      <a:alpha val="43137"/>
                    </a:srgbClr>
                  </a:outerShdw>
                </a:effectLst>
              </a:rPr>
              <a:t> of the Constitution. </a:t>
            </a:r>
            <a:r>
              <a:rPr lang="en-US" b="1" u="sng" dirty="0">
                <a:solidFill>
                  <a:schemeClr val="tx2"/>
                </a:solidFill>
                <a:effectLst>
                  <a:outerShdw blurRad="38100" dist="38100" dir="2700000" algn="tl">
                    <a:srgbClr val="000000">
                      <a:alpha val="43137"/>
                    </a:srgbClr>
                  </a:outerShdw>
                </a:effectLst>
              </a:rPr>
              <a:t>He is an idiot</a:t>
            </a:r>
            <a:r>
              <a:rPr lang="en-US" dirty="0">
                <a:effectLst>
                  <a:outerShdw blurRad="38100" dist="38100" dir="2700000" algn="tl">
                    <a:srgbClr val="000000">
                      <a:alpha val="43137"/>
                    </a:srgbClr>
                  </a:outerShdw>
                </a:effectLst>
              </a:rPr>
              <a:t>.”</a:t>
            </a:r>
          </a:p>
        </p:txBody>
      </p:sp>
      <p:sp>
        <p:nvSpPr>
          <p:cNvPr id="37891" name="TextBox 3"/>
          <p:cNvSpPr txBox="1">
            <a:spLocks noChangeArrowheads="1"/>
          </p:cNvSpPr>
          <p:nvPr/>
        </p:nvSpPr>
        <p:spPr bwMode="auto">
          <a:xfrm>
            <a:off x="38100" y="6400800"/>
            <a:ext cx="9067800" cy="338554"/>
          </a:xfrm>
          <a:prstGeom prst="rect">
            <a:avLst/>
          </a:prstGeom>
          <a:noFill/>
          <a:ln w="9525">
            <a:noFill/>
            <a:miter lim="800000"/>
            <a:headEnd/>
            <a:tailEnd/>
          </a:ln>
        </p:spPr>
        <p:txBody>
          <a:bodyPr wrap="square">
            <a:spAutoFit/>
          </a:bodyPr>
          <a:lstStyle/>
          <a:p>
            <a:pPr algn="ctr"/>
            <a:r>
              <a:rPr lang="en-US" sz="1600" i="0" dirty="0">
                <a:solidFill>
                  <a:schemeClr val="tx1"/>
                </a:solidFill>
                <a:latin typeface="Calibri" panose="020F0502020204030204" pitchFamily="34" charset="0"/>
              </a:rPr>
              <a:t>http://juneauempire.com/opinion/2011-09-22/outside-editorial-law-and-clarence-thomas#.Tn5rqNSo1_p</a:t>
            </a:r>
          </a:p>
        </p:txBody>
      </p:sp>
      <p:pic>
        <p:nvPicPr>
          <p:cNvPr id="3789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 y="1065821"/>
            <a:ext cx="2723745" cy="3200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580439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114300" y="1409700"/>
            <a:ext cx="8915400" cy="4376811"/>
          </a:xfrm>
        </p:spPr>
        <p:txBody>
          <a:bodyPr anchor="t"/>
          <a:lstStyle/>
          <a:p>
            <a:pPr algn="just" eaLnBrk="1" hangingPunct="1">
              <a:lnSpc>
                <a:spcPct val="100000"/>
              </a:lnSpc>
            </a:pPr>
            <a:r>
              <a:rPr lang="en-US" altLang="en-US" sz="2800" b="0" dirty="0">
                <a:solidFill>
                  <a:schemeClr val="tx1"/>
                </a:solidFill>
                <a:cs typeface="Calibri" panose="020F0502020204030204" pitchFamily="34" charset="0"/>
              </a:rPr>
              <a:t>“</a:t>
            </a:r>
            <a:r>
              <a:rPr lang="en-US" sz="2800" b="0" dirty="0">
                <a:solidFill>
                  <a:schemeClr val="tx1"/>
                </a:solidFill>
              </a:rPr>
              <a:t>How must we understand what the </a:t>
            </a:r>
            <a:r>
              <a:rPr lang="en-US" sz="2800" b="0" dirty="0" err="1">
                <a:solidFill>
                  <a:schemeClr val="tx1"/>
                </a:solidFill>
              </a:rPr>
              <a:t>Saviour</a:t>
            </a:r>
            <a:r>
              <a:rPr lang="en-US" sz="2800" b="0" dirty="0">
                <a:solidFill>
                  <a:schemeClr val="tx1"/>
                </a:solidFill>
              </a:rPr>
              <a:t> says in Matthew: ‘But I say to you, I will not drink again of this fruit of the vine until that day when I drink it new with you in the Kingdom of my Father’? (</a:t>
            </a:r>
            <a:r>
              <a:rPr lang="en-US" sz="2800" b="0" dirty="0" err="1">
                <a:solidFill>
                  <a:schemeClr val="tx1"/>
                </a:solidFill>
              </a:rPr>
              <a:t>Matth</a:t>
            </a:r>
            <a:r>
              <a:rPr lang="en-US" sz="2800" b="0" dirty="0">
                <a:solidFill>
                  <a:schemeClr val="tx1"/>
                </a:solidFill>
              </a:rPr>
              <a:t>. 26. 29). This passage is the origin of </a:t>
            </a:r>
            <a:r>
              <a:rPr lang="en-US" sz="2800" u="sng" dirty="0"/>
              <a:t>a certain fable of a thousand years</a:t>
            </a:r>
            <a:r>
              <a:rPr lang="en-US" sz="2800" b="0" dirty="0"/>
              <a:t>, </a:t>
            </a:r>
            <a:r>
              <a:rPr lang="en-US" sz="2800" b="0" dirty="0">
                <a:solidFill>
                  <a:schemeClr val="tx1"/>
                </a:solidFill>
              </a:rPr>
              <a:t>in which they say that Christ will reign in the flesh and will drink that wine which He has not drunk since that time until the end of the world…</a:t>
            </a:r>
            <a:r>
              <a:rPr lang="en-US" sz="2800" u="sng" dirty="0"/>
              <a:t>For the kingdom of God isn’t food and drink</a:t>
            </a:r>
            <a:r>
              <a:rPr lang="en-US" sz="2800" b="0" dirty="0"/>
              <a:t>, </a:t>
            </a:r>
            <a:r>
              <a:rPr lang="en-US" sz="2800" b="0" dirty="0">
                <a:solidFill>
                  <a:schemeClr val="tx1"/>
                </a:solidFill>
              </a:rPr>
              <a:t>but justice, joy and peace in the Holy Spirit (Rom. 14. 17)</a:t>
            </a:r>
            <a:r>
              <a:rPr lang="en-US" altLang="en-US" sz="2800" b="0" dirty="0">
                <a:solidFill>
                  <a:schemeClr val="tx1"/>
                </a:solidFill>
                <a:cs typeface="Calibri" panose="020F0502020204030204" pitchFamily="34" charset="0"/>
              </a:rPr>
              <a:t>.” </a:t>
            </a:r>
          </a:p>
        </p:txBody>
      </p:sp>
      <p:sp>
        <p:nvSpPr>
          <p:cNvPr id="15363" name="Rectangle 3"/>
          <p:cNvSpPr>
            <a:spLocks noGrp="1" noChangeArrowheads="1"/>
          </p:cNvSpPr>
          <p:nvPr>
            <p:ph type="subTitle" sz="quarter" idx="1"/>
          </p:nvPr>
        </p:nvSpPr>
        <p:spPr>
          <a:xfrm>
            <a:off x="1447800" y="228599"/>
            <a:ext cx="6248400" cy="1069437"/>
          </a:xfrm>
        </p:spPr>
        <p:txBody>
          <a:bodyPr/>
          <a:lstStyle/>
          <a:p>
            <a:pPr algn="ctr" eaLnBrk="1" hangingPunct="1">
              <a:defRPr/>
            </a:pPr>
            <a:r>
              <a:rPr lang="en-US" sz="3600" kern="1200" dirty="0">
                <a:solidFill>
                  <a:srgbClr val="00FFFF"/>
                </a:solidFill>
                <a:effectLst>
                  <a:outerShdw blurRad="38100" dist="38100" dir="2700000" algn="tl">
                    <a:srgbClr val="000000">
                      <a:alpha val="43137"/>
                    </a:srgbClr>
                  </a:outerShdw>
                </a:effectLst>
              </a:rPr>
              <a:t>Jerome</a:t>
            </a:r>
          </a:p>
          <a:p>
            <a:pPr algn="ctr" eaLnBrk="1" hangingPunct="1">
              <a:defRPr/>
            </a:pPr>
            <a:r>
              <a:rPr lang="en-US" sz="1600" dirty="0">
                <a:cs typeface="Calibri" panose="020F0502020204030204" pitchFamily="34" charset="0"/>
              </a:rPr>
              <a:t>http://www.tertullian.org/fathers/jerome_letter_120.htm</a:t>
            </a:r>
            <a:endParaRPr lang="en-US" sz="1600" b="1" u="sng" dirty="0">
              <a:solidFill>
                <a:srgbClr val="C00000"/>
              </a:solidFill>
              <a:ea typeface="+mj-ea"/>
              <a:cs typeface="+mj-cs"/>
            </a:endParaRPr>
          </a:p>
        </p:txBody>
      </p:sp>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73562"/>
            <a:ext cx="972667" cy="12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en-US"/>
              <a:t>6/4/2017</a:t>
            </a:r>
          </a:p>
        </p:txBody>
      </p:sp>
    </p:spTree>
    <p:extLst>
      <p:ext uri="{BB962C8B-B14F-4D97-AF65-F5344CB8AC3E}">
        <p14:creationId xmlns:p14="http://schemas.microsoft.com/office/powerpoint/2010/main" val="604800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
        <p:nvSpPr>
          <p:cNvPr id="3" name="Date Placeholder 2"/>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639262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Review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921072355"/>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SESSION</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334222032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532453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11:25-27 (NASB)</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For I do not want you, brethren, to be uninformed of this mystery—so that you will not be wise in your own estimation—that a partial hardening has happened to Israel until the fullness of the Gentiles has come in; and so </a:t>
            </a:r>
            <a:r>
              <a:rPr lang="en-US" sz="3000" b="1" u="sng" dirty="0">
                <a:solidFill>
                  <a:schemeClr val="tx2"/>
                </a:solidFill>
                <a:effectLst>
                  <a:outerShdw blurRad="38100" dist="38100" dir="2700000" algn="tl">
                    <a:srgbClr val="000000">
                      <a:alpha val="43137"/>
                    </a:srgbClr>
                  </a:outerShdw>
                </a:effectLst>
                <a:latin typeface="Calibri" panose="020F0502020204030204" pitchFamily="34" charset="0"/>
              </a:rPr>
              <a:t>all Israel will be saved</a:t>
            </a:r>
            <a:r>
              <a:rPr lang="en-US" sz="3000" dirty="0">
                <a:effectLst>
                  <a:outerShdw blurRad="38100" dist="38100" dir="2700000" algn="tl">
                    <a:srgbClr val="000000">
                      <a:alpha val="43137"/>
                    </a:srgbClr>
                  </a:outerShdw>
                </a:effectLst>
                <a:latin typeface="Calibri" panose="020F0502020204030204" pitchFamily="34" charset="0"/>
              </a:rPr>
              <a:t>; just as it is written, ‘</a:t>
            </a:r>
            <a:r>
              <a:rPr lang="en-US" sz="3000" cap="small" dirty="0">
                <a:effectLst>
                  <a:outerShdw blurRad="38100" dist="38100" dir="2700000" algn="tl">
                    <a:srgbClr val="000000">
                      <a:alpha val="43137"/>
                    </a:srgbClr>
                  </a:outerShdw>
                </a:effectLst>
                <a:latin typeface="Calibri" panose="020F0502020204030204" pitchFamily="34" charset="0"/>
              </a:rPr>
              <a:t>The Deliverer will come from Zion</a:t>
            </a:r>
            <a:r>
              <a:rPr lang="en-US" sz="3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He will remove ungodliness from Jacob</a:t>
            </a:r>
            <a:r>
              <a:rPr lang="en-US" sz="3000" dirty="0">
                <a:effectLst>
                  <a:outerShdw blurRad="38100" dist="38100" dir="2700000" algn="tl">
                    <a:srgbClr val="000000">
                      <a:alpha val="43137"/>
                    </a:srgbClr>
                  </a:outerShdw>
                </a:effectLst>
                <a:latin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This is</a:t>
            </a:r>
            <a:r>
              <a:rPr lang="en-US" sz="3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My covenant with them</a:t>
            </a:r>
            <a:r>
              <a:rPr lang="en-US" sz="3000" dirty="0">
                <a:effectLst>
                  <a:outerShdw blurRad="38100" dist="38100" dir="2700000" algn="tl">
                    <a:srgbClr val="000000">
                      <a:alpha val="43137"/>
                    </a:srgbClr>
                  </a:outerShdw>
                </a:effectLst>
                <a:latin typeface="Calibri" panose="020F0502020204030204" pitchFamily="34" charset="0"/>
              </a:rPr>
              <a:t>, </a:t>
            </a:r>
            <a:r>
              <a:rPr lang="en-US" sz="3000" cap="small" dirty="0">
                <a:effectLst>
                  <a:outerShdw blurRad="38100" dist="38100" dir="2700000" algn="tl">
                    <a:srgbClr val="000000">
                      <a:alpha val="43137"/>
                    </a:srgbClr>
                  </a:outerShdw>
                </a:effectLst>
                <a:latin typeface="Calibri" panose="020F0502020204030204" pitchFamily="34" charset="0"/>
              </a:rPr>
              <a:t>When I take away their sins</a:t>
            </a:r>
            <a:r>
              <a:rPr lang="en-US" sz="3000" dirty="0">
                <a:effectLst>
                  <a:outerShdw blurRad="38100" dist="38100" dir="2700000" algn="tl">
                    <a:srgbClr val="000000">
                      <a:alpha val="43137"/>
                    </a:srgbClr>
                  </a:outerShdw>
                </a:effectLst>
                <a:latin typeface="Calibri" panose="020F0502020204030204" pitchFamily="34" charset="0"/>
              </a:rPr>
              <a:t>.’”</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231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You have made them </a:t>
            </a:r>
            <a:r>
              <a:rPr lang="en-US" sz="4000" i="1" dirty="0">
                <a:effectLst>
                  <a:outerShdw blurRad="38100" dist="38100" dir="2700000" algn="tl">
                    <a:srgbClr val="000000">
                      <a:alpha val="43137"/>
                    </a:srgbClr>
                  </a:outerShdw>
                </a:effectLst>
                <a:latin typeface="Calibri" panose="020F0502020204030204" pitchFamily="34" charset="0"/>
              </a:rPr>
              <a:t>to be</a:t>
            </a:r>
            <a:r>
              <a:rPr lang="en-US" sz="4000" dirty="0">
                <a:effectLst>
                  <a:outerShdw blurRad="38100" dist="38100" dir="2700000" algn="tl">
                    <a:srgbClr val="000000">
                      <a:alpha val="43137"/>
                    </a:srgbClr>
                  </a:outerShdw>
                </a:effectLst>
                <a:latin typeface="Calibri" panose="020F0502020204030204" pitchFamily="34" charset="0"/>
              </a:rPr>
              <a:t> a kingdom and priests to our God; and </a:t>
            </a:r>
            <a:r>
              <a:rPr lang="en-US" sz="4000" b="1" u="sng" dirty="0">
                <a:solidFill>
                  <a:schemeClr val="tx2"/>
                </a:solidFill>
                <a:effectLst>
                  <a:outerShdw blurRad="38100" dist="38100" dir="2700000" algn="tl">
                    <a:srgbClr val="000000">
                      <a:alpha val="43137"/>
                    </a:srgbClr>
                  </a:outerShdw>
                </a:effectLst>
                <a:latin typeface="Calibri" panose="020F0502020204030204" pitchFamily="34" charset="0"/>
              </a:rPr>
              <a:t>they will reign upon the earth</a:t>
            </a:r>
            <a:r>
              <a:rPr lang="en-US" sz="4000" dirty="0">
                <a:effectLst>
                  <a:outerShdw blurRad="38100" dist="38100" dir="2700000" algn="tl">
                    <a:srgbClr val="000000">
                      <a:alpha val="43137"/>
                    </a:srgbClr>
                  </a:outerShdw>
                </a:effectLst>
                <a:latin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8931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676400"/>
            <a:ext cx="7543800" cy="3810000"/>
          </a:xfrm>
        </p:spPr>
        <p:txBody>
          <a:bodyPr/>
          <a:lstStyle/>
          <a:p>
            <a:pPr marL="0" indent="0" algn="just">
              <a:buFont typeface="Wingdings" pitchFamily="2" charset="2"/>
              <a:buNone/>
              <a:defRPr/>
            </a:pPr>
            <a:r>
              <a:rPr lang="en-US" sz="3200" dirty="0">
                <a:effectLst>
                  <a:outerShdw blurRad="38100" dist="38100" dir="2700000" algn="tl">
                    <a:srgbClr val="000000">
                      <a:alpha val="43137"/>
                    </a:srgbClr>
                  </a:outerShdw>
                </a:effectLst>
              </a:rPr>
              <a:t>“But I and every other </a:t>
            </a:r>
            <a:r>
              <a:rPr lang="en-US" sz="3200" b="1" u="sng" dirty="0">
                <a:solidFill>
                  <a:schemeClr val="tx2"/>
                </a:solidFill>
                <a:effectLst>
                  <a:outerShdw blurRad="38100" dist="38100" dir="2700000" algn="tl">
                    <a:srgbClr val="000000">
                      <a:alpha val="43137"/>
                    </a:srgbClr>
                  </a:outerShdw>
                </a:effectLst>
              </a:rPr>
              <a:t>completely orthodox</a:t>
            </a:r>
            <a:r>
              <a:rPr lang="en-US" sz="3200" dirty="0">
                <a:solidFill>
                  <a:schemeClr val="tx2"/>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Christian feel certain that there will be a resurrection of the flesh, followed by a thousand years in the rebuilt, embellished, and </a:t>
            </a:r>
            <a:r>
              <a:rPr lang="en-US" sz="3200" b="1" u="sng" dirty="0">
                <a:solidFill>
                  <a:schemeClr val="tx2"/>
                </a:solidFill>
                <a:effectLst>
                  <a:outerShdw blurRad="38100" dist="38100" dir="2700000" algn="tl">
                    <a:srgbClr val="000000">
                      <a:alpha val="43137"/>
                    </a:srgbClr>
                  </a:outerShdw>
                </a:effectLst>
              </a:rPr>
              <a:t>enlarged city of Jerusalem</a:t>
            </a:r>
            <a:r>
              <a:rPr lang="en-US" sz="3200" dirty="0">
                <a:effectLst>
                  <a:outerShdw blurRad="38100" dist="38100" dir="2700000" algn="tl">
                    <a:srgbClr val="000000">
                      <a:alpha val="43137"/>
                    </a:srgbClr>
                  </a:outerShdw>
                </a:effectLst>
              </a:rPr>
              <a:t> as was announced by the prophets Ezekiel, Isaiah, and the others.”</a:t>
            </a:r>
          </a:p>
        </p:txBody>
      </p:sp>
      <p:sp>
        <p:nvSpPr>
          <p:cNvPr id="92163" name="TextBox 3"/>
          <p:cNvSpPr txBox="1">
            <a:spLocks noChangeArrowheads="1"/>
          </p:cNvSpPr>
          <p:nvPr/>
        </p:nvSpPr>
        <p:spPr bwMode="auto">
          <a:xfrm>
            <a:off x="838200" y="285750"/>
            <a:ext cx="7086600" cy="1015663"/>
          </a:xfrm>
          <a:prstGeom prst="rect">
            <a:avLst/>
          </a:prstGeom>
          <a:noFill/>
          <a:ln w="9525">
            <a:noFill/>
            <a:miter lim="800000"/>
            <a:headEnd/>
            <a:tailEnd/>
          </a:ln>
        </p:spPr>
        <p:txBody>
          <a:bodyPr>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Justin Martyr</a:t>
            </a:r>
          </a:p>
          <a:p>
            <a:pPr algn="ctr"/>
            <a:r>
              <a:rPr lang="en-US" i="1" dirty="0">
                <a:effectLst>
                  <a:outerShdw blurRad="38100" dist="38100" dir="2700000" algn="tl">
                    <a:srgbClr val="000000">
                      <a:alpha val="43137"/>
                    </a:srgbClr>
                  </a:outerShdw>
                </a:effectLst>
                <a:latin typeface="Calibri" panose="020F0502020204030204" pitchFamily="34" charset="0"/>
              </a:rPr>
              <a:t>Dialogue with </a:t>
            </a:r>
            <a:r>
              <a:rPr lang="en-US" i="1" dirty="0" err="1">
                <a:effectLst>
                  <a:outerShdw blurRad="38100" dist="38100" dir="2700000" algn="tl">
                    <a:srgbClr val="000000">
                      <a:alpha val="43137"/>
                    </a:srgbClr>
                  </a:outerShdw>
                </a:effectLst>
                <a:latin typeface="Calibri" panose="020F0502020204030204" pitchFamily="34" charset="0"/>
              </a:rPr>
              <a:t>Trypho</a:t>
            </a:r>
            <a:r>
              <a:rPr lang="en-US" dirty="0">
                <a:effectLst>
                  <a:outerShdw blurRad="38100" dist="38100" dir="2700000" algn="tl">
                    <a:srgbClr val="000000">
                      <a:alpha val="43137"/>
                    </a:srgbClr>
                  </a:outerShdw>
                </a:effectLst>
                <a:latin typeface="Calibri" panose="020F0502020204030204" pitchFamily="34" charset="0"/>
              </a:rPr>
              <a:t>, 80.</a:t>
            </a:r>
          </a:p>
        </p:txBody>
      </p:sp>
      <p:pic>
        <p:nvPicPr>
          <p:cNvPr id="92164" name="Picture 2" descr="http://www.crossroadsinitiative.com/pics/content_img.1045.im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661" y="152400"/>
            <a:ext cx="892272" cy="10972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489446435"/>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4298</TotalTime>
  <Words>3724</Words>
  <Application>Microsoft Office PowerPoint</Application>
  <PresentationFormat>On-screen Show (4:3)</PresentationFormat>
  <Paragraphs>303</Paragraphs>
  <Slides>57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Narrow</vt:lpstr>
      <vt:lpstr>Calibri</vt:lpstr>
      <vt:lpstr>Times New Roman</vt:lpstr>
      <vt:lpstr>Wingdings</vt:lpstr>
      <vt:lpstr>Generic</vt:lpstr>
      <vt:lpstr>The Protestant Reformation: The Good, The Bad, and The Ugly</vt:lpstr>
      <vt:lpstr>Introduction</vt:lpstr>
      <vt:lpstr>Overview</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 Dangers of Allegorization</vt:lpstr>
      <vt:lpstr>“…it will be noticed at once that its habit is to disregard the common signification of words and give wing to all manner of fanciful speculation. It does not draw out the legitimate meaning of an author’s language, but foists into it whatever the whim or fancy of an interpreter may desire.” </vt:lpstr>
      <vt:lpstr>PowerPoint Presentation</vt:lpstr>
      <vt:lpstr> Dangers of Allegorization</vt:lpstr>
      <vt:lpstr>“…once we start with the rule that whole passages and books of scripture say one thing when they mean another, the reader is delivered bound hand and foot to the caprice of the interpreter.” </vt:lpstr>
      <vt:lpstr> Dangers of Allegorization</vt:lpstr>
      <vt:lpstr> Dangers of Allegorization</vt:lpstr>
      <vt:lpstr>“…to state that the principal meaning of the Bible is a second-sense meaning, and that the principle method of interpretation is ‘spiritualizing,’ is to open the door to almost uncontrolled speculation and imagination. For this reason we have insisted that the control in interpretation is the literal method.”</vt:lpstr>
      <vt:lpstr>What Caused the Shift Into Allegorism?</vt:lpstr>
      <vt:lpstr>What Caused the Shift Into Allegorism?</vt:lpstr>
      <vt:lpstr>PowerPoint Presentation</vt:lpstr>
      <vt:lpstr>What Caused the Shift Into Allegorism?</vt:lpstr>
      <vt:lpstr>PowerPoint Presentation</vt:lpstr>
      <vt:lpstr>PowerPoint Presentation</vt:lpstr>
      <vt:lpstr>What Caused the Shift Into Allegorism?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Caused the Shift Into Allegorism?</vt:lpstr>
      <vt:lpstr>PowerPoint Presentation</vt:lpstr>
      <vt:lpstr>PowerPoint Presentation</vt:lpstr>
      <vt:lpstr>What Caused the Shift Into Allegorism?</vt:lpstr>
      <vt:lpstr>PowerPoint Presentation</vt:lpstr>
      <vt:lpstr>PowerPoint Presentation</vt:lpstr>
      <vt:lpstr>PowerPoint Presentation</vt:lpstr>
      <vt:lpstr>PowerPoint Presentation</vt:lpstr>
      <vt:lpstr>PowerPoint Presentation</vt:lpstr>
      <vt:lpstr>“How must we understand what the Saviour says in Matthew: ‘But I say to you, I will not drink again of this fruit of the vine until that day when I drink it new with you in the Kingdom of my Father’? (Matth. 26. 29). This passage is the origin of a certain fable of a thousand years, in which they say that Christ will reign in the flesh and will drink that wine which He has not drunk since that time until the end of the world…For the kingdom of God isn’t food and drink, but justice, joy and peace in the Holy Spirit (Rom. 14. 17).” </vt:lpstr>
      <vt:lpstr>CONCLUSION</vt:lpstr>
      <vt:lpstr>Review</vt:lpstr>
      <vt:lpstr>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394</cp:revision>
  <cp:lastPrinted>1601-01-01T00:00:00Z</cp:lastPrinted>
  <dcterms:created xsi:type="dcterms:W3CDTF">1601-01-01T00:00:00Z</dcterms:created>
  <dcterms:modified xsi:type="dcterms:W3CDTF">2017-06-02T13:02:26Z</dcterms:modified>
</cp:coreProperties>
</file>