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0"/>
  </p:notesMasterIdLst>
  <p:handoutMasterIdLst>
    <p:handoutMasterId r:id="rId61"/>
  </p:handoutMasterIdLst>
  <p:sldIdLst>
    <p:sldId id="256" r:id="rId2"/>
    <p:sldId id="668" r:id="rId3"/>
    <p:sldId id="392" r:id="rId4"/>
    <p:sldId id="799" r:id="rId5"/>
    <p:sldId id="639" r:id="rId6"/>
    <p:sldId id="915" r:id="rId7"/>
    <p:sldId id="800" r:id="rId8"/>
    <p:sldId id="640" r:id="rId9"/>
    <p:sldId id="923" r:id="rId10"/>
    <p:sldId id="616" r:id="rId11"/>
    <p:sldId id="617" r:id="rId12"/>
    <p:sldId id="619" r:id="rId13"/>
    <p:sldId id="808" r:id="rId14"/>
    <p:sldId id="629" r:id="rId15"/>
    <p:sldId id="636" r:id="rId16"/>
    <p:sldId id="809" r:id="rId17"/>
    <p:sldId id="628" r:id="rId18"/>
    <p:sldId id="810" r:id="rId19"/>
    <p:sldId id="919" r:id="rId20"/>
    <p:sldId id="811" r:id="rId21"/>
    <p:sldId id="630" r:id="rId22"/>
    <p:sldId id="651" r:id="rId23"/>
    <p:sldId id="812" r:id="rId24"/>
    <p:sldId id="659" r:id="rId25"/>
    <p:sldId id="920" r:id="rId26"/>
    <p:sldId id="813" r:id="rId27"/>
    <p:sldId id="916" r:id="rId28"/>
    <p:sldId id="660" r:id="rId29"/>
    <p:sldId id="661" r:id="rId30"/>
    <p:sldId id="814" r:id="rId31"/>
    <p:sldId id="796" r:id="rId32"/>
    <p:sldId id="903" r:id="rId33"/>
    <p:sldId id="901" r:id="rId34"/>
    <p:sldId id="902" r:id="rId35"/>
    <p:sldId id="904" r:id="rId36"/>
    <p:sldId id="905" r:id="rId37"/>
    <p:sldId id="907" r:id="rId38"/>
    <p:sldId id="909" r:id="rId39"/>
    <p:sldId id="908" r:id="rId40"/>
    <p:sldId id="662" r:id="rId41"/>
    <p:sldId id="663" r:id="rId42"/>
    <p:sldId id="815" r:id="rId43"/>
    <p:sldId id="918" r:id="rId44"/>
    <p:sldId id="917" r:id="rId45"/>
    <p:sldId id="910" r:id="rId46"/>
    <p:sldId id="642" r:id="rId47"/>
    <p:sldId id="816" r:id="rId48"/>
    <p:sldId id="664" r:id="rId49"/>
    <p:sldId id="921" r:id="rId50"/>
    <p:sldId id="665" r:id="rId51"/>
    <p:sldId id="922" r:id="rId52"/>
    <p:sldId id="667" r:id="rId53"/>
    <p:sldId id="618" r:id="rId54"/>
    <p:sldId id="638" r:id="rId55"/>
    <p:sldId id="666" r:id="rId56"/>
    <p:sldId id="911" r:id="rId57"/>
    <p:sldId id="912" r:id="rId58"/>
    <p:sldId id="801" r:id="rId5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0000CC"/>
    <a:srgbClr val="000099"/>
    <a:srgbClr val="0000FF"/>
    <a:srgbClr val="66FF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0709" autoAdjust="0"/>
  </p:normalViewPr>
  <p:slideViewPr>
    <p:cSldViewPr>
      <p:cViewPr varScale="1">
        <p:scale>
          <a:sx n="64" d="100"/>
          <a:sy n="64" d="100"/>
        </p:scale>
        <p:origin x="1506" y="72"/>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6/11/2017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6/11/2017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6/11/2017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85926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46</a:t>
            </a:fld>
            <a:endParaRPr lang="en-US"/>
          </a:p>
        </p:txBody>
      </p:sp>
      <p:sp>
        <p:nvSpPr>
          <p:cNvPr id="113667" name="Rectangle 7"/>
          <p:cNvSpPr txBox="1">
            <a:spLocks noGrp="1" noChangeArrowheads="1"/>
          </p:cNvSpPr>
          <p:nvPr/>
        </p:nvSpPr>
        <p:spPr bwMode="auto">
          <a:xfrm>
            <a:off x="4159674" y="9273159"/>
            <a:ext cx="3180927" cy="488061"/>
          </a:xfrm>
          <a:prstGeom prst="rect">
            <a:avLst/>
          </a:prstGeom>
          <a:noFill/>
          <a:ln w="9525">
            <a:noFill/>
            <a:miter lim="800000"/>
            <a:headEnd/>
            <a:tailEnd/>
          </a:ln>
        </p:spPr>
        <p:txBody>
          <a:bodyPr lIns="97725" tIns="48862" rIns="97725" bIns="48862" anchor="b"/>
          <a:lstStyle/>
          <a:p>
            <a:pPr algn="r"/>
            <a:fld id="{52FFDB5B-4DE6-4E17-BC1B-C14A8991B3F7}" type="slidenum">
              <a:rPr lang="en-US" sz="1300">
                <a:latin typeface="Calibri" panose="020F0502020204030204" pitchFamily="34" charset="0"/>
              </a:rPr>
              <a:pPr algn="r"/>
              <a:t>46</a:t>
            </a:fld>
            <a:endParaRPr lang="en-US" sz="13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7719" tIns="48860" rIns="97719" bIns="48860"/>
          <a:lstStyle/>
          <a:p>
            <a:pPr eaLnBrk="1" hangingPunct="1"/>
            <a:endParaRPr lang="en-US"/>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73155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7322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282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348919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85372" indent="-302066" eaLnBrk="0" hangingPunct="0">
              <a:defRPr sz="2500">
                <a:solidFill>
                  <a:schemeClr val="tx1"/>
                </a:solidFill>
                <a:latin typeface="Times New Roman" panose="02020603050405020304" pitchFamily="18" charset="0"/>
              </a:defRPr>
            </a:lvl2pPr>
            <a:lvl3pPr marL="1208265" indent="-241653" eaLnBrk="0" hangingPunct="0">
              <a:defRPr sz="2500">
                <a:solidFill>
                  <a:schemeClr val="tx1"/>
                </a:solidFill>
                <a:latin typeface="Times New Roman" panose="02020603050405020304" pitchFamily="18" charset="0"/>
              </a:defRPr>
            </a:lvl3pPr>
            <a:lvl4pPr marL="1691571" indent="-241653" eaLnBrk="0" hangingPunct="0">
              <a:defRPr sz="2500">
                <a:solidFill>
                  <a:schemeClr val="tx1"/>
                </a:solidFill>
                <a:latin typeface="Times New Roman" panose="02020603050405020304" pitchFamily="18" charset="0"/>
              </a:defRPr>
            </a:lvl4pPr>
            <a:lvl5pPr marL="2174878" indent="-241653" eaLnBrk="0" hangingPunct="0">
              <a:defRPr sz="2500">
                <a:solidFill>
                  <a:schemeClr val="tx1"/>
                </a:solidFill>
                <a:latin typeface="Times New Roman" panose="02020603050405020304" pitchFamily="18" charset="0"/>
              </a:defRPr>
            </a:lvl5pPr>
            <a:lvl6pPr marL="2658184" indent="-241653" eaLnBrk="0" fontAlgn="base" hangingPunct="0">
              <a:spcBef>
                <a:spcPct val="0"/>
              </a:spcBef>
              <a:spcAft>
                <a:spcPct val="0"/>
              </a:spcAft>
              <a:defRPr sz="2500">
                <a:solidFill>
                  <a:schemeClr val="tx1"/>
                </a:solidFill>
                <a:latin typeface="Times New Roman" panose="02020603050405020304" pitchFamily="18" charset="0"/>
              </a:defRPr>
            </a:lvl6pPr>
            <a:lvl7pPr marL="3141490" indent="-241653" eaLnBrk="0" fontAlgn="base" hangingPunct="0">
              <a:spcBef>
                <a:spcPct val="0"/>
              </a:spcBef>
              <a:spcAft>
                <a:spcPct val="0"/>
              </a:spcAft>
              <a:defRPr sz="2500">
                <a:solidFill>
                  <a:schemeClr val="tx1"/>
                </a:solidFill>
                <a:latin typeface="Times New Roman" panose="02020603050405020304" pitchFamily="18" charset="0"/>
              </a:defRPr>
            </a:lvl7pPr>
            <a:lvl8pPr marL="3624796" indent="-241653" eaLnBrk="0" fontAlgn="base" hangingPunct="0">
              <a:spcBef>
                <a:spcPct val="0"/>
              </a:spcBef>
              <a:spcAft>
                <a:spcPct val="0"/>
              </a:spcAft>
              <a:defRPr sz="2500">
                <a:solidFill>
                  <a:schemeClr val="tx1"/>
                </a:solidFill>
                <a:latin typeface="Times New Roman" panose="02020603050405020304" pitchFamily="18" charset="0"/>
              </a:defRPr>
            </a:lvl8pPr>
            <a:lvl9pPr marL="4108102" indent="-241653"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66E85B8-20B6-4F9D-8463-B51583D8F9E0}" type="slidenum">
              <a:rPr lang="en-US" altLang="en-US" sz="1300">
                <a:latin typeface="Calibri" panose="020F0502020204030204" pitchFamily="34" charset="0"/>
              </a:rPr>
              <a:pPr eaLnBrk="1" hangingPunct="1"/>
              <a:t>21</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11761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75782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5795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6/11/2017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84671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52400" y="228600"/>
            <a:ext cx="8926364"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2</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981200" y="5181600"/>
            <a:ext cx="5943600" cy="990600"/>
          </a:xfrm>
        </p:spPr>
        <p:txBody>
          <a:bodyPr/>
          <a:lstStyle/>
          <a:p>
            <a:pPr algn="ctr" eaLnBrk="1" hangingPunct="1"/>
            <a:r>
              <a:rPr lang="en-US" altLang="en-US" dirty="0">
                <a:effectLst>
                  <a:outerShdw blurRad="38100" dist="38100" dir="2700000" algn="tl">
                    <a:srgbClr val="000000">
                      <a:alpha val="43137"/>
                    </a:srgbClr>
                  </a:outerShdw>
                </a:effectLst>
              </a:rPr>
              <a:t>Andy Woods, Th.M.., JD., PhD.</a:t>
            </a:r>
          </a:p>
          <a:p>
            <a:pPr algn="ctr" eaLnBrk="1" hangingPunct="1"/>
            <a:r>
              <a:rPr lang="en-US" altLang="en-US" dirty="0">
                <a:effectLst>
                  <a:outerShdw blurRad="38100" dist="38100" dir="2700000" algn="tl">
                    <a:srgbClr val="000000">
                      <a:alpha val="43137"/>
                    </a:srgbClr>
                  </a:outerShdw>
                </a:effectLst>
              </a:rPr>
              <a:t>Sr. Pastor, Sugar Land Bible Church</a:t>
            </a:r>
          </a:p>
          <a:p>
            <a:pPr algn="ctr" eaLnBrk="1" hangingPunct="1"/>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16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026"/>
          <p:cNvSpPr>
            <a:spLocks noGrp="1" noChangeArrowheads="1"/>
          </p:cNvSpPr>
          <p:nvPr>
            <p:ph type="ctrTitle" sz="quarter"/>
          </p:nvPr>
        </p:nvSpPr>
        <p:spPr>
          <a:xfrm>
            <a:off x="256374" y="1600200"/>
            <a:ext cx="8686800" cy="46482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“…it will be noticed at once that its habit is to disregard the common signification of words and give wing to all manner of fanciful speculation. It does not draw out the legitimate meaning of an author’s language, but </a:t>
            </a:r>
            <a:r>
              <a:rPr lang="en-US" altLang="en-US" sz="3200" u="sng" dirty="0">
                <a:solidFill>
                  <a:srgbClr val="FFFFCC"/>
                </a:solidFill>
                <a:effectLst>
                  <a:outerShdw blurRad="38100" dist="38100" dir="2700000" algn="tl">
                    <a:srgbClr val="000000">
                      <a:alpha val="43137"/>
                    </a:srgbClr>
                  </a:outerShdw>
                </a:effectLst>
                <a:cs typeface="Calibri" panose="020F0502020204030204" pitchFamily="34" charset="0"/>
              </a:rPr>
              <a:t>foists into it whatever the whim or fancy of an interpreter may desire</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3200" b="0" dirty="0">
                <a:effectLst>
                  <a:outerShdw blurRad="38100" dist="38100" dir="2700000" algn="tl">
                    <a:srgbClr val="000000">
                      <a:alpha val="43137"/>
                    </a:srgbClr>
                  </a:outerShdw>
                </a:effectLst>
                <a:cs typeface="Calibri" panose="020F0502020204030204" pitchFamily="34" charset="0"/>
              </a:rPr>
              <a:t> </a:t>
            </a:r>
          </a:p>
        </p:txBody>
      </p:sp>
      <p:sp>
        <p:nvSpPr>
          <p:cNvPr id="16387" name="Rectangle 1027"/>
          <p:cNvSpPr>
            <a:spLocks noGrp="1" noChangeArrowheads="1"/>
          </p:cNvSpPr>
          <p:nvPr>
            <p:ph type="subTitle" sz="quarter" idx="1"/>
          </p:nvPr>
        </p:nvSpPr>
        <p:spPr>
          <a:xfrm>
            <a:off x="457200" y="228600"/>
            <a:ext cx="8229600" cy="106680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Milton S. Terry</a:t>
            </a:r>
          </a:p>
          <a:p>
            <a:pPr algn="ctr" eaLnBrk="1" hangingPunct="1">
              <a:defRPr/>
            </a:pPr>
            <a:r>
              <a:rPr lang="en-US" sz="2400" i="1" dirty="0">
                <a:effectLst>
                  <a:outerShdw blurRad="38100" dist="38100" dir="2700000" algn="tl">
                    <a:srgbClr val="000000">
                      <a:alpha val="43137"/>
                    </a:srgbClr>
                  </a:outerShdw>
                </a:effectLst>
                <a:cs typeface="Calibri" panose="020F0502020204030204" pitchFamily="34" charset="0"/>
              </a:rPr>
              <a:t>Biblical Hermeneutics</a:t>
            </a:r>
            <a:r>
              <a:rPr lang="en-US" sz="2400" dirty="0">
                <a:effectLst>
                  <a:outerShdw blurRad="38100" dist="38100" dir="2700000" algn="tl">
                    <a:srgbClr val="000000">
                      <a:alpha val="43137"/>
                    </a:srgbClr>
                  </a:outerShdw>
                </a:effectLst>
                <a:cs typeface="Calibri" panose="020F0502020204030204" pitchFamily="34" charset="0"/>
              </a:rPr>
              <a:t> (NY: Philips and Hunt, 1883), 224. </a:t>
            </a:r>
          </a:p>
        </p:txBody>
      </p:sp>
    </p:spTree>
    <p:extLst>
      <p:ext uri="{BB962C8B-B14F-4D97-AF65-F5344CB8AC3E}">
        <p14:creationId xmlns:p14="http://schemas.microsoft.com/office/powerpoint/2010/main" val="107526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420938"/>
            <a:ext cx="8686800" cy="2016125"/>
          </a:xfrm>
        </p:spPr>
        <p:txBody>
          <a:bodyPr anchor="ctr"/>
          <a:lstStyle/>
          <a:p>
            <a:pPr marL="0" indent="0" algn="ctr">
              <a:buFont typeface="Wingdings" panose="05000000000000000000" pitchFamily="2" charset="2"/>
              <a:buNone/>
              <a:defRPr/>
            </a:pPr>
            <a:r>
              <a:rPr lang="en-US" sz="5400" dirty="0">
                <a:solidFill>
                  <a:srgbClr val="66FFFF"/>
                </a:solidFill>
              </a:rPr>
              <a:t>“He (or she) who spiritualizes tells spiritual lies.”</a:t>
            </a:r>
          </a:p>
        </p:txBody>
      </p:sp>
    </p:spTree>
    <p:extLst>
      <p:ext uri="{BB962C8B-B14F-4D97-AF65-F5344CB8AC3E}">
        <p14:creationId xmlns:p14="http://schemas.microsoft.com/office/powerpoint/2010/main" val="407763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00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981200" y="1828800"/>
            <a:ext cx="6934200" cy="30480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“…once we start with the rule that whole passages and books of scripture say one thing when they mean another, the reader is delivered bound hand and foot to </a:t>
            </a:r>
            <a:r>
              <a:rPr lang="en-US" altLang="en-US" sz="3200" u="sng" dirty="0">
                <a:solidFill>
                  <a:srgbClr val="FFFFCC"/>
                </a:solidFill>
                <a:effectLst>
                  <a:outerShdw blurRad="38100" dist="38100" dir="2700000" algn="tl">
                    <a:srgbClr val="000000">
                      <a:alpha val="43137"/>
                    </a:srgbClr>
                  </a:outerShdw>
                </a:effectLst>
                <a:ea typeface="+mn-ea"/>
                <a:cs typeface="+mn-cs"/>
              </a:rPr>
              <a:t>the caprice of the interpreter</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 </a:t>
            </a:r>
          </a:p>
        </p:txBody>
      </p:sp>
      <p:sp>
        <p:nvSpPr>
          <p:cNvPr id="15363" name="Rectangle 3"/>
          <p:cNvSpPr>
            <a:spLocks noGrp="1" noChangeArrowheads="1"/>
          </p:cNvSpPr>
          <p:nvPr>
            <p:ph type="subTitle" sz="quarter" idx="1"/>
          </p:nvPr>
        </p:nvSpPr>
        <p:spPr>
          <a:xfrm>
            <a:off x="1524000" y="167640"/>
            <a:ext cx="6096000" cy="143256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Jerome</a:t>
            </a:r>
          </a:p>
          <a:p>
            <a:pPr algn="ctr" eaLnBrk="1" hangingPunct="1">
              <a:defRPr/>
            </a:pPr>
            <a:r>
              <a:rPr lang="en-US" sz="2000" dirty="0">
                <a:effectLst>
                  <a:outerShdw blurRad="38100" dist="38100" dir="2700000" algn="tl">
                    <a:srgbClr val="000000">
                      <a:alpha val="43137"/>
                    </a:srgbClr>
                  </a:outerShdw>
                </a:effectLst>
                <a:cs typeface="Calibri" panose="020F0502020204030204" pitchFamily="34" charset="0"/>
              </a:rPr>
              <a:t>Quoted by F.W. Farrar, </a:t>
            </a:r>
            <a:r>
              <a:rPr lang="en-US" sz="2000" i="1" dirty="0">
                <a:effectLst>
                  <a:outerShdw blurRad="38100" dist="38100" dir="2700000" algn="tl">
                    <a:srgbClr val="000000">
                      <a:alpha val="43137"/>
                    </a:srgbClr>
                  </a:outerShdw>
                </a:effectLst>
                <a:cs typeface="Calibri" panose="020F0502020204030204" pitchFamily="34" charset="0"/>
              </a:rPr>
              <a:t>History of interpretation</a:t>
            </a:r>
            <a:r>
              <a:rPr lang="en-US" sz="2000" dirty="0">
                <a:effectLst>
                  <a:outerShdw blurRad="38100" dist="38100" dir="2700000" algn="tl">
                    <a:srgbClr val="000000">
                      <a:alpha val="43137"/>
                    </a:srgbClr>
                  </a:outerShdw>
                </a:effectLst>
                <a:cs typeface="Calibri" panose="020F0502020204030204" pitchFamily="34" charset="0"/>
              </a:rPr>
              <a:t> (NY: E.P. Dutton and Company, 1886), 238-39.</a:t>
            </a: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843961"/>
            <a:ext cx="1803850" cy="227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0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78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63842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574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2667000" y="1905000"/>
            <a:ext cx="6248400" cy="44958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“…to state that the principal meaning of the Bible is a second-sense meaning, and that the principle method of interpretation is ‘spiritualizing,’ is to open the door to almost </a:t>
            </a:r>
            <a:r>
              <a:rPr lang="en-US" altLang="en-US" sz="3200" u="sng" dirty="0">
                <a:effectLst>
                  <a:outerShdw blurRad="38100" dist="38100" dir="2700000" algn="tl">
                    <a:srgbClr val="000000">
                      <a:alpha val="43137"/>
                    </a:srgbClr>
                  </a:outerShdw>
                </a:effectLst>
                <a:cs typeface="Calibri" panose="020F0502020204030204" pitchFamily="34" charset="0"/>
              </a:rPr>
              <a:t>uncontrolled speculation and imagination</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 For this reason we have insisted that the control in interpretation is the literal method.”</a:t>
            </a:r>
          </a:p>
        </p:txBody>
      </p:sp>
      <p:sp>
        <p:nvSpPr>
          <p:cNvPr id="17411" name="Rectangle 3"/>
          <p:cNvSpPr>
            <a:spLocks noGrp="1" noChangeArrowheads="1"/>
          </p:cNvSpPr>
          <p:nvPr>
            <p:ph type="subTitle" sz="quarter" idx="1"/>
          </p:nvPr>
        </p:nvSpPr>
        <p:spPr>
          <a:xfrm>
            <a:off x="1600200" y="228600"/>
            <a:ext cx="5943600" cy="129540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Bernard Ramm</a:t>
            </a:r>
          </a:p>
          <a:p>
            <a:pPr algn="ctr" eaLnBrk="1" hangingPunct="1">
              <a:defRPr/>
            </a:pPr>
            <a:r>
              <a:rPr lang="en-US" sz="2000" i="1" dirty="0">
                <a:cs typeface="Calibri" panose="020F0502020204030204" pitchFamily="34" charset="0"/>
              </a:rPr>
              <a:t>Protestant Biblical Interpretation</a:t>
            </a:r>
            <a:r>
              <a:rPr lang="en-US" sz="2000" dirty="0">
                <a:cs typeface="Calibri" panose="020F0502020204030204" pitchFamily="34" charset="0"/>
              </a:rPr>
              <a:t>, 3d ed. (Boston: W.A. Wilde, 1956; reprint, Grand Rapids: Baker, 1979), 65.</a:t>
            </a:r>
          </a:p>
          <a:p>
            <a:pPr algn="l" eaLnBrk="1" hangingPunct="1">
              <a:defRPr/>
            </a:pPr>
            <a:endParaRPr lang="en-US" sz="2000" dirty="0">
              <a:cs typeface="Calibri" panose="020F0502020204030204" pitchFamily="34" charset="0"/>
            </a:endParaRP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23127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2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805633275"/>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596954367"/>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52425" y="1337370"/>
            <a:ext cx="843915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citing verses in the Old Testament, in themselves frequently very obscure, as if superior to verses in the New, revealed no understanding of the significance of historical and progressive revelation for hermeneutics…They considered the Old (especially) and the New Testaments filled with parables, enigmas, and riddles. The allegorical method alone sufficed to bring out the meaning of these parables, enigmas, and riddles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447676" y="191869"/>
            <a:ext cx="8248649" cy="954107"/>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Bernard Ramm</a:t>
            </a:r>
          </a:p>
          <a:p>
            <a:pPr algn="ctr"/>
            <a:r>
              <a:rPr lang="en-US" sz="2000" i="1" dirty="0">
                <a:solidFill>
                  <a:srgbClr val="FFFFFF"/>
                </a:solidFill>
                <a:latin typeface="Calibri" panose="020F0502020204030204" pitchFamily="34" charset="0"/>
              </a:rPr>
              <a:t>Protestant Biblical Interpretation</a:t>
            </a:r>
            <a:r>
              <a:rPr lang="en-US" sz="2000" dirty="0">
                <a:solidFill>
                  <a:srgbClr val="FFFFFF"/>
                </a:solidFill>
                <a:latin typeface="Calibri" panose="020F0502020204030204" pitchFamily="34" charset="0"/>
              </a:rPr>
              <a:t>, 3rd rev. ed. (Grand Rapids: Baker, 1970), 30.</a:t>
            </a:r>
            <a:endParaRPr lang="en-US" sz="2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0725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06688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63944332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See to it that no one takes you captive through </a:t>
            </a:r>
            <a:r>
              <a:rPr lang="en-US" sz="4000" b="1" u="sng" dirty="0">
                <a:solidFill>
                  <a:srgbClr val="FFFFCC"/>
                </a:solidFill>
                <a:latin typeface="Calibri" panose="020F0502020204030204" pitchFamily="34" charset="0"/>
                <a:cs typeface="Calibri" panose="020F0502020204030204" pitchFamily="34" charset="0"/>
              </a:rPr>
              <a:t>philosophy</a:t>
            </a:r>
            <a:r>
              <a:rPr lang="en-US" sz="4000" dirty="0">
                <a:latin typeface="Calibri" panose="020F0502020204030204" pitchFamily="34" charset="0"/>
                <a:cs typeface="Calibri" panose="020F0502020204030204" pitchFamily="34" charset="0"/>
              </a:rPr>
              <a:t> and empty deception, according to the tradition of </a:t>
            </a:r>
            <a:r>
              <a:rPr lang="en-US" sz="4000" b="1" u="sng" dirty="0">
                <a:solidFill>
                  <a:srgbClr val="FFFFCC"/>
                </a:solidFill>
                <a:latin typeface="Calibri" panose="020F0502020204030204" pitchFamily="34" charset="0"/>
                <a:cs typeface="Calibri" panose="020F0502020204030204" pitchFamily="34" charset="0"/>
              </a:rPr>
              <a:t>men</a:t>
            </a:r>
            <a:r>
              <a:rPr lang="en-US" sz="4000" dirty="0">
                <a:latin typeface="Calibri" panose="020F0502020204030204" pitchFamily="34" charset="0"/>
                <a:cs typeface="Calibri" panose="020F0502020204030204" pitchFamily="34" charset="0"/>
              </a:rPr>
              <a:t>, according to the </a:t>
            </a:r>
            <a:r>
              <a:rPr lang="en-US" sz="4000" b="1" u="sng" dirty="0">
                <a:solidFill>
                  <a:srgbClr val="FFFFCC"/>
                </a:solidFill>
                <a:latin typeface="Calibri" panose="020F0502020204030204" pitchFamily="34" charset="0"/>
                <a:cs typeface="Calibri" panose="020F0502020204030204" pitchFamily="34" charset="0"/>
              </a:rPr>
              <a:t>elementary</a:t>
            </a:r>
            <a:r>
              <a:rPr lang="en-US" sz="4000" dirty="0">
                <a:latin typeface="Calibri" panose="020F0502020204030204" pitchFamily="34" charset="0"/>
                <a:cs typeface="Calibri" panose="020F0502020204030204" pitchFamily="34" charset="0"/>
              </a:rPr>
              <a:t> principles of the world, rather than according to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7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85750" y="1295400"/>
            <a:ext cx="85725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The outstanding Jewish allegorist was Philo…He was a thoroughly convinced Jew. To him the Scriptures (primarily in the Septuagint version) were superior to Plato and Greek philosophy…Yet, he had a great fondness for Greek philosophy, especially Plato and Pythagoras. By a most elaborate system of allegorizing he was able to reconcile for himself his loyalty to his Hebrew faith and his love for Greek philosophy</a:t>
            </a:r>
            <a:r>
              <a:rPr lang="en-US" sz="3200" dirty="0">
                <a:latin typeface="Calibri" panose="020F0502020204030204" pitchFamily="34" charset="0"/>
                <a:cs typeface="Calibri" panose="020F0502020204030204" pitchFamily="34" charset="0"/>
              </a:rPr>
              <a:t>.”</a:t>
            </a:r>
          </a:p>
        </p:txBody>
      </p:sp>
      <p:sp>
        <p:nvSpPr>
          <p:cNvPr id="5" name="Rectangle 4"/>
          <p:cNvSpPr/>
          <p:nvPr/>
        </p:nvSpPr>
        <p:spPr>
          <a:xfrm>
            <a:off x="447676" y="191869"/>
            <a:ext cx="8248649" cy="954107"/>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Bernard Ramm</a:t>
            </a:r>
          </a:p>
          <a:p>
            <a:pPr algn="ctr"/>
            <a:r>
              <a:rPr lang="en-US" sz="2000" i="1" dirty="0">
                <a:solidFill>
                  <a:srgbClr val="FFFFFF"/>
                </a:solidFill>
                <a:latin typeface="Calibri" panose="020F0502020204030204" pitchFamily="34" charset="0"/>
              </a:rPr>
              <a:t>Protestant Biblical Interpretation</a:t>
            </a:r>
            <a:r>
              <a:rPr lang="en-US" sz="2000" dirty="0">
                <a:solidFill>
                  <a:srgbClr val="FFFFFF"/>
                </a:solidFill>
                <a:latin typeface="Calibri" panose="020F0502020204030204" pitchFamily="34" charset="0"/>
              </a:rPr>
              <a:t>, 3rd rev. ed. (Grand Rapids: Baker, 1970), 27.</a:t>
            </a:r>
            <a:endParaRPr lang="en-US" sz="2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69405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295400"/>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Clement of Alexandria (c. 155‒c. 220) was unashamedly a Christian Platonist and as such he quoted from Plato, and indeed from other philosophers, with the same ease the He quoted from the Hebrew Scriptures and the New Testament. Moreover, he interpreted the Bible in light of Platonic concepts…His dependence upon Plato is further evident in a speculative passage in which the Jews feature as ‘helpers’ while the Christians are considered ‘fit to rule.’ Origen continued the Alexandrian tradition of interpreting the Bible in a way which harmonized with Greek philosophy</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628650" y="228600"/>
            <a:ext cx="7886700" cy="954107"/>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Ronald E.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Diprose</a:t>
            </a:r>
            <a:endParaRPr lang="en-US" dirty="0">
              <a:latin typeface="Calibri" panose="020F0502020204030204" pitchFamily="34" charset="0"/>
            </a:endParaRPr>
          </a:p>
          <a:p>
            <a:pPr algn="ctr"/>
            <a:r>
              <a:rPr lang="en-US" sz="2000" i="1" dirty="0">
                <a:latin typeface="Calibri" panose="020F0502020204030204" pitchFamily="34" charset="0"/>
              </a:rPr>
              <a:t>Israel in the Development of Christian Thought</a:t>
            </a:r>
            <a:r>
              <a:rPr lang="en-US" sz="2000" dirty="0">
                <a:latin typeface="Calibri" panose="020F0502020204030204" pitchFamily="34" charset="0"/>
              </a:rPr>
              <a:t> (Rome: IBEI, 2000), 157-58.</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9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976285366"/>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21089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God saw all that He had made, and behold, it was </a:t>
            </a:r>
            <a:r>
              <a:rPr lang="en-US" sz="4000" b="1" u="sng" dirty="0">
                <a:solidFill>
                  <a:srgbClr val="FFFFCC"/>
                </a:solidFill>
                <a:latin typeface="Calibri" panose="020F0502020204030204" pitchFamily="34" charset="0"/>
                <a:cs typeface="Calibri" panose="020F0502020204030204" pitchFamily="34" charset="0"/>
              </a:rPr>
              <a:t>very good</a:t>
            </a:r>
            <a:r>
              <a:rPr lang="en-US" sz="4000" dirty="0">
                <a:latin typeface="Calibri" panose="020F0502020204030204" pitchFamily="34" charset="0"/>
                <a:cs typeface="Calibri" panose="020F0502020204030204" pitchFamily="34" charset="0"/>
              </a:rPr>
              <a:t>. And there was evening and there was morning, the sixth day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20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2:22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 is the liar but the one who </a:t>
            </a:r>
            <a:r>
              <a:rPr lang="en-US" sz="4000" b="1" u="sng" dirty="0">
                <a:solidFill>
                  <a:srgbClr val="FFFFCC"/>
                </a:solidFill>
                <a:latin typeface="Calibri" panose="020F0502020204030204" pitchFamily="34" charset="0"/>
                <a:cs typeface="Calibri" panose="020F0502020204030204" pitchFamily="34" charset="0"/>
              </a:rPr>
              <a:t>denies that Jesus is the Christ</a:t>
            </a:r>
            <a:r>
              <a:rPr lang="en-US" sz="4000" dirty="0">
                <a:latin typeface="Calibri" panose="020F0502020204030204" pitchFamily="34" charset="0"/>
                <a:cs typeface="Calibri" panose="020F0502020204030204" pitchFamily="34" charset="0"/>
              </a:rPr>
              <a:t>? This is the </a:t>
            </a:r>
            <a:r>
              <a:rPr lang="en-US" sz="4000" b="1" u="sng" dirty="0">
                <a:solidFill>
                  <a:srgbClr val="FFFFCC"/>
                </a:solidFill>
                <a:latin typeface="Calibri" panose="020F0502020204030204" pitchFamily="34" charset="0"/>
                <a:cs typeface="Calibri" panose="020F0502020204030204" pitchFamily="34" charset="0"/>
              </a:rPr>
              <a:t>antichrist</a:t>
            </a:r>
            <a:r>
              <a:rPr lang="en-US" sz="4000" dirty="0">
                <a:latin typeface="Calibri" panose="020F0502020204030204" pitchFamily="34" charset="0"/>
                <a:cs typeface="Calibri" panose="020F0502020204030204" pitchFamily="34" charset="0"/>
              </a:rPr>
              <a:t>, the one who denies the Father and the Son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44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2431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4:2-3 (NASB)</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By this you know the Spirit of God: every spirit that confesses that </a:t>
            </a:r>
            <a:r>
              <a:rPr lang="en-US" sz="3400" b="1" u="sng" dirty="0">
                <a:solidFill>
                  <a:srgbClr val="FFFFCC"/>
                </a:solidFill>
                <a:latin typeface="Calibri" panose="020F0502020204030204" pitchFamily="34" charset="0"/>
                <a:cs typeface="Calibri" panose="020F0502020204030204" pitchFamily="34" charset="0"/>
              </a:rPr>
              <a:t>Jesus Christ has come in the flesh</a:t>
            </a:r>
            <a:r>
              <a:rPr lang="en-US" sz="3400" dirty="0">
                <a:latin typeface="Calibri" panose="020F0502020204030204" pitchFamily="34" charset="0"/>
                <a:cs typeface="Calibri" panose="020F0502020204030204" pitchFamily="34" charset="0"/>
              </a:rPr>
              <a:t> is from God; </a:t>
            </a:r>
            <a:r>
              <a:rPr lang="en-US" sz="3400" baseline="30000" dirty="0">
                <a:latin typeface="Calibri" panose="020F0502020204030204" pitchFamily="34" charset="0"/>
                <a:cs typeface="Calibri" panose="020F0502020204030204" pitchFamily="34" charset="0"/>
              </a:rPr>
              <a:t>3 </a:t>
            </a:r>
            <a:r>
              <a:rPr lang="en-US" sz="3400" dirty="0">
                <a:latin typeface="Calibri" panose="020F0502020204030204" pitchFamily="34" charset="0"/>
                <a:cs typeface="Calibri" panose="020F0502020204030204" pitchFamily="34" charset="0"/>
              </a:rPr>
              <a:t>and every spirit that does not confess Jesus is not from God; this is the </a:t>
            </a:r>
            <a:r>
              <a:rPr lang="en-US" sz="3400" i="1" dirty="0">
                <a:latin typeface="Calibri" panose="020F0502020204030204" pitchFamily="34" charset="0"/>
                <a:cs typeface="Calibri" panose="020F0502020204030204" pitchFamily="34" charset="0"/>
              </a:rPr>
              <a:t>spirit</a:t>
            </a:r>
            <a:r>
              <a:rPr lang="en-US" sz="3400" dirty="0">
                <a:latin typeface="Calibri" panose="020F0502020204030204" pitchFamily="34" charset="0"/>
                <a:cs typeface="Calibri" panose="020F0502020204030204" pitchFamily="34" charset="0"/>
              </a:rPr>
              <a:t> of the </a:t>
            </a:r>
            <a:r>
              <a:rPr lang="en-US" sz="3400" b="1" u="sng" dirty="0">
                <a:solidFill>
                  <a:srgbClr val="FFFFCC"/>
                </a:solidFill>
                <a:latin typeface="Calibri" panose="020F0502020204030204" pitchFamily="34" charset="0"/>
                <a:cs typeface="Calibri" panose="020F0502020204030204" pitchFamily="34" charset="0"/>
              </a:rPr>
              <a:t>antichrist</a:t>
            </a:r>
            <a:r>
              <a:rPr lang="en-US" sz="3400" dirty="0">
                <a:latin typeface="Calibri" panose="020F0502020204030204" pitchFamily="34" charset="0"/>
                <a:cs typeface="Calibri" panose="020F0502020204030204" pitchFamily="34" charset="0"/>
              </a:rPr>
              <a:t>, of which you have heard that it is coming, and now it is already in the world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76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17:32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Now when they heard of the </a:t>
            </a:r>
            <a:r>
              <a:rPr lang="en-US" sz="4000" b="1" u="sng" dirty="0">
                <a:solidFill>
                  <a:srgbClr val="FFFFCC"/>
                </a:solidFill>
                <a:latin typeface="Calibri" panose="020F0502020204030204" pitchFamily="34" charset="0"/>
                <a:cs typeface="Calibri" panose="020F0502020204030204" pitchFamily="34" charset="0"/>
              </a:rPr>
              <a:t>resurrection</a:t>
            </a:r>
            <a:r>
              <a:rPr lang="en-US" sz="4000" dirty="0">
                <a:latin typeface="Calibri" panose="020F0502020204030204" pitchFamily="34" charset="0"/>
                <a:cs typeface="Calibri" panose="020F0502020204030204" pitchFamily="34" charset="0"/>
              </a:rPr>
              <a:t> of the dead, some </a:t>
            </a:r>
            <a:r>
              <a:rPr lang="en-US" sz="4000" i="1" dirty="0">
                <a:latin typeface="Calibri" panose="020F0502020204030204" pitchFamily="34" charset="0"/>
                <a:cs typeface="Calibri" panose="020F0502020204030204" pitchFamily="34" charset="0"/>
              </a:rPr>
              <a:t>began</a:t>
            </a:r>
            <a:r>
              <a:rPr lang="en-US" sz="4000" dirty="0">
                <a:latin typeface="Calibri" panose="020F0502020204030204" pitchFamily="34" charset="0"/>
                <a:cs typeface="Calibri" panose="020F0502020204030204" pitchFamily="34" charset="0"/>
              </a:rPr>
              <a:t> to </a:t>
            </a:r>
            <a:r>
              <a:rPr lang="en-US" sz="4000" b="1" u="sng" dirty="0">
                <a:solidFill>
                  <a:srgbClr val="FFFFCC"/>
                </a:solidFill>
                <a:latin typeface="Calibri" panose="020F0502020204030204" pitchFamily="34" charset="0"/>
                <a:cs typeface="Calibri" panose="020F0502020204030204" pitchFamily="34" charset="0"/>
              </a:rPr>
              <a:t>sneer</a:t>
            </a:r>
            <a:r>
              <a:rPr lang="en-US" sz="4000" dirty="0">
                <a:latin typeface="Calibri" panose="020F0502020204030204" pitchFamily="34" charset="0"/>
                <a:cs typeface="Calibri" panose="020F0502020204030204" pitchFamily="34" charset="0"/>
              </a:rPr>
              <a:t>, but others said, “We shall hear you again concerning this.”</a:t>
            </a:r>
          </a:p>
        </p:txBody>
      </p:sp>
    </p:spTree>
    <p:extLst>
      <p:ext uri="{BB962C8B-B14F-4D97-AF65-F5344CB8AC3E}">
        <p14:creationId xmlns:p14="http://schemas.microsoft.com/office/powerpoint/2010/main" val="2499826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15:12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Now if Christ is preached, that He has been raised from the dead, how do some among you say that there is </a:t>
            </a:r>
            <a:r>
              <a:rPr lang="en-US" sz="4000" b="1" u="sng" dirty="0">
                <a:solidFill>
                  <a:srgbClr val="FFFFCC"/>
                </a:solidFill>
                <a:latin typeface="Calibri" panose="020F0502020204030204" pitchFamily="34" charset="0"/>
              </a:rPr>
              <a:t>no resurrection</a:t>
            </a:r>
            <a:r>
              <a:rPr lang="en-US" sz="4000" dirty="0">
                <a:latin typeface="Calibri" panose="020F0502020204030204" pitchFamily="34" charset="0"/>
                <a:cs typeface="Calibri" panose="020F0502020204030204" pitchFamily="34" charset="0"/>
              </a:rPr>
              <a:t> of the dead?”</a:t>
            </a:r>
          </a:p>
        </p:txBody>
      </p:sp>
    </p:spTree>
    <p:extLst>
      <p:ext uri="{BB962C8B-B14F-4D97-AF65-F5344CB8AC3E}">
        <p14:creationId xmlns:p14="http://schemas.microsoft.com/office/powerpoint/2010/main" val="3637415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I say to you that many will come from east and west, and recline </a:t>
            </a:r>
            <a:r>
              <a:rPr lang="en-US" sz="4000" i="1" dirty="0">
                <a:latin typeface="Calibri" panose="020F0502020204030204" pitchFamily="34" charset="0"/>
                <a:cs typeface="Calibri" panose="020F0502020204030204" pitchFamily="34" charset="0"/>
              </a:rPr>
              <a:t>at the table</a:t>
            </a:r>
            <a:r>
              <a:rPr lang="en-US" sz="4000" dirty="0">
                <a:latin typeface="Calibri" panose="020F0502020204030204" pitchFamily="34" charset="0"/>
                <a:cs typeface="Calibri" panose="020F0502020204030204" pitchFamily="34" charset="0"/>
              </a:rPr>
              <a:t> with Abraham, Isaac and Jacob in the kingdom of heaven.”</a:t>
            </a:r>
          </a:p>
        </p:txBody>
      </p:sp>
    </p:spTree>
    <p:extLst>
      <p:ext uri="{BB962C8B-B14F-4D97-AF65-F5344CB8AC3E}">
        <p14:creationId xmlns:p14="http://schemas.microsoft.com/office/powerpoint/2010/main" val="2270866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13:29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And they will come from east and west and from north and south, and will recline </a:t>
            </a:r>
            <a:r>
              <a:rPr lang="en-US" sz="4000" i="1" dirty="0">
                <a:latin typeface="Calibri" panose="020F0502020204030204" pitchFamily="34" charset="0"/>
                <a:cs typeface="Calibri" panose="020F0502020204030204" pitchFamily="34" charset="0"/>
              </a:rPr>
              <a:t>at the table</a:t>
            </a:r>
            <a:r>
              <a:rPr lang="en-US" sz="4000" dirty="0">
                <a:latin typeface="Calibri" panose="020F0502020204030204" pitchFamily="34" charset="0"/>
                <a:cs typeface="Calibri" panose="020F0502020204030204" pitchFamily="34" charset="0"/>
              </a:rPr>
              <a:t> in the kingdom of God.”</a:t>
            </a:r>
          </a:p>
        </p:txBody>
      </p:sp>
    </p:spTree>
    <p:extLst>
      <p:ext uri="{BB962C8B-B14F-4D97-AF65-F5344CB8AC3E}">
        <p14:creationId xmlns:p14="http://schemas.microsoft.com/office/powerpoint/2010/main" val="966981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26:29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But I say to you, I will not drink of this fruit of the vine from now on until that day when I drink it new with you in My Father’s kingdom.”</a:t>
            </a:r>
          </a:p>
        </p:txBody>
      </p:sp>
    </p:spTree>
    <p:extLst>
      <p:ext uri="{BB962C8B-B14F-4D97-AF65-F5344CB8AC3E}">
        <p14:creationId xmlns:p14="http://schemas.microsoft.com/office/powerpoint/2010/main" val="71391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600200"/>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The…factor in his change of view was the influence of Greek philosophy upon his thinking. Before his conversion Augustine was deeply immersed in the study of this philosophy, much of which asserted the inherent evil of the physical or material and the inherent goodness of the totally spiritual. This philosophy continued to leave it's mark up on him even after his conversion. It prompted him </a:t>
            </a:r>
            <a:r>
              <a:rPr lang="en-US" sz="2800" b="1" u="sng" dirty="0">
                <a:solidFill>
                  <a:srgbClr val="FFFFCC"/>
                </a:solidFill>
                <a:latin typeface="Calibri" panose="020F0502020204030204" pitchFamily="34" charset="0"/>
              </a:rPr>
              <a:t>to reject as carnal the pre-millennial idea of an earthly, political Kingdom of God with great material blessings. He believed that, in order for the Kingdom of God to be good, it must be spiritual in nature</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1552576" y="191869"/>
            <a:ext cx="60388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0070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 y="1442621"/>
            <a:ext cx="8915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And this opinion would not be objectionable, if it were believed that the joys of the saints in that Sabbath shall be spiritual, and consequent on the presence of God; for I myself, too, once held this opinion. </a:t>
            </a:r>
            <a:r>
              <a:rPr lang="en-US" sz="2800" b="1" u="sng" dirty="0">
                <a:solidFill>
                  <a:srgbClr val="FFFFCC"/>
                </a:solidFill>
                <a:latin typeface="Calibri" panose="020F0502020204030204" pitchFamily="34" charset="0"/>
              </a:rPr>
              <a:t>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carnal</a:t>
            </a:r>
            <a:r>
              <a:rPr lang="en-US" sz="2800" dirty="0">
                <a:latin typeface="Calibri" panose="020F0502020204030204" pitchFamily="34" charset="0"/>
              </a:rPr>
              <a:t>. They who do believe them are called by the spiritual Chiliasts, which we may literally reproduce by the name Millenarians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2400300" y="191869"/>
            <a:ext cx="43434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7, p. 719.</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58936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389389820"/>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a:extLst>
              <a:ext uri="{FF2B5EF4-FFF2-40B4-BE49-F238E27FC236}">
                <a16:creationId xmlns:a16="http://schemas.microsoft.com/office/drawing/2014/main" id="{E9182C87-C4FC-4D62-BCC9-0E50E3C933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9154" name="Rectangle 2">
            <a:extLst>
              <a:ext uri="{FF2B5EF4-FFF2-40B4-BE49-F238E27FC236}">
                <a16:creationId xmlns:a16="http://schemas.microsoft.com/office/drawing/2014/main" id="{05D86711-0857-495B-9C72-31DFC2A7983F}"/>
              </a:ext>
            </a:extLst>
          </p:cNvPr>
          <p:cNvSpPr>
            <a:spLocks noGrp="1" noChangeArrowheads="1"/>
          </p:cNvSpPr>
          <p:nvPr>
            <p:ph type="title"/>
          </p:nvPr>
        </p:nvSpPr>
        <p:spPr>
          <a:xfrm>
            <a:off x="2133600" y="304800"/>
            <a:ext cx="4876800" cy="533400"/>
          </a:xfrm>
          <a:noFill/>
        </p:spPr>
        <p:txBody>
          <a:bodyPr/>
          <a:lstStyle/>
          <a:p>
            <a:pPr algn="ctr"/>
            <a:r>
              <a:rPr lang="en-US" altLang="en-US" sz="3600" dirty="0">
                <a:ln>
                  <a:solidFill>
                    <a:schemeClr val="bg1"/>
                  </a:solidFill>
                </a:ln>
                <a:solidFill>
                  <a:srgbClr val="00FFFF"/>
                </a:solidFill>
              </a:rPr>
              <a:t>First Missionary Journey</a:t>
            </a:r>
          </a:p>
        </p:txBody>
      </p:sp>
    </p:spTree>
    <p:extLst>
      <p:ext uri="{BB962C8B-B14F-4D97-AF65-F5344CB8AC3E}">
        <p14:creationId xmlns:p14="http://schemas.microsoft.com/office/powerpoint/2010/main" val="4063002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85366" y="163516"/>
            <a:ext cx="8573268" cy="529375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13:45, 48 (NASB)</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But when the </a:t>
            </a:r>
            <a:r>
              <a:rPr lang="en-US" sz="3600" b="1" u="sng" dirty="0">
                <a:solidFill>
                  <a:schemeClr val="tx2"/>
                </a:solidFill>
                <a:latin typeface="Calibri" panose="020F0502020204030204" pitchFamily="34" charset="0"/>
                <a:cs typeface="Calibri" panose="020F0502020204030204" pitchFamily="34" charset="0"/>
              </a:rPr>
              <a:t>Jews</a:t>
            </a:r>
            <a:r>
              <a:rPr lang="en-US" sz="3600" dirty="0">
                <a:latin typeface="Calibri" panose="020F0502020204030204" pitchFamily="34" charset="0"/>
                <a:cs typeface="Calibri" panose="020F0502020204030204" pitchFamily="34" charset="0"/>
              </a:rPr>
              <a:t> saw the crowds, they were filled with jealousy and </a:t>
            </a:r>
            <a:r>
              <a:rPr lang="en-US" sz="3600" i="1" dirty="0">
                <a:latin typeface="Calibri" panose="020F0502020204030204" pitchFamily="34" charset="0"/>
                <a:cs typeface="Calibri" panose="020F0502020204030204" pitchFamily="34" charset="0"/>
              </a:rPr>
              <a:t>began</a:t>
            </a:r>
            <a:r>
              <a:rPr lang="en-US" sz="3600" dirty="0">
                <a:latin typeface="Calibri" panose="020F0502020204030204" pitchFamily="34" charset="0"/>
                <a:cs typeface="Calibri" panose="020F0502020204030204" pitchFamily="34" charset="0"/>
              </a:rPr>
              <a:t> contradicting the things spoken by Paul, and were blaspheming…</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48 </a:t>
            </a:r>
            <a:r>
              <a:rPr lang="en-US" sz="3600" dirty="0">
                <a:latin typeface="Calibri" panose="020F0502020204030204" pitchFamily="34" charset="0"/>
                <a:cs typeface="Calibri" panose="020F0502020204030204" pitchFamily="34" charset="0"/>
              </a:rPr>
              <a:t>When the </a:t>
            </a:r>
            <a:r>
              <a:rPr lang="en-US" sz="3600" b="1" u="sng" dirty="0">
                <a:solidFill>
                  <a:srgbClr val="FFFFCC"/>
                </a:solidFill>
                <a:latin typeface="Calibri" panose="020F0502020204030204" pitchFamily="34" charset="0"/>
                <a:cs typeface="Calibri" panose="020F0502020204030204" pitchFamily="34" charset="0"/>
              </a:rPr>
              <a:t>Gentiles</a:t>
            </a:r>
            <a:r>
              <a:rPr lang="en-US" sz="3600" dirty="0">
                <a:latin typeface="Calibri" panose="020F0502020204030204" pitchFamily="34" charset="0"/>
                <a:cs typeface="Calibri" panose="020F0502020204030204" pitchFamily="34" charset="0"/>
              </a:rPr>
              <a:t> heard this, they </a:t>
            </a:r>
            <a:r>
              <a:rPr lang="en-US" sz="3600" i="1" dirty="0">
                <a:latin typeface="Calibri" panose="020F0502020204030204" pitchFamily="34" charset="0"/>
                <a:cs typeface="Calibri" panose="020F0502020204030204" pitchFamily="34" charset="0"/>
              </a:rPr>
              <a:t>began</a:t>
            </a:r>
            <a:r>
              <a:rPr lang="en-US" sz="3600" dirty="0">
                <a:latin typeface="Calibri" panose="020F0502020204030204" pitchFamily="34" charset="0"/>
                <a:cs typeface="Calibri" panose="020F0502020204030204" pitchFamily="34" charset="0"/>
              </a:rPr>
              <a:t> rejoicing and glorifying the word of the Lord; and as many as had been appointed to eternal life 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600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176212" y="163516"/>
            <a:ext cx="8791575" cy="49705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 (NASB)</a:t>
            </a:r>
          </a:p>
          <a:p>
            <a:pPr algn="just">
              <a:spcBef>
                <a:spcPts val="600"/>
              </a:spcBef>
              <a:spcAft>
                <a:spcPts val="600"/>
              </a:spcAft>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500" dirty="0">
                <a:latin typeface="Calibri" panose="020F0502020204030204" pitchFamily="34" charset="0"/>
                <a:cs typeface="Calibri" panose="020F0502020204030204" pitchFamily="34" charset="0"/>
              </a:rPr>
              <a:t>But I am speaking to you who are Gentiles. Inasmuch then as I am an apostle of Gentiles, I magnify my ministry…But if some of the branches were broken off, and you, being a wild olive, were grafted in among them and became partaker with them of the rich root of the olive tree, </a:t>
            </a:r>
            <a:r>
              <a:rPr lang="en-US" sz="2500" baseline="30000" dirty="0">
                <a:latin typeface="Calibri" panose="020F0502020204030204" pitchFamily="34" charset="0"/>
                <a:cs typeface="Calibri" panose="020F0502020204030204" pitchFamily="34" charset="0"/>
              </a:rPr>
              <a:t>18 </a:t>
            </a:r>
            <a:r>
              <a:rPr lang="en-US" sz="2500" b="1" u="sng" dirty="0">
                <a:solidFill>
                  <a:srgbClr val="FFFFCC"/>
                </a:solidFill>
                <a:latin typeface="Calibri" panose="020F0502020204030204" pitchFamily="34" charset="0"/>
                <a:cs typeface="Calibri" panose="020F0502020204030204" pitchFamily="34" charset="0"/>
              </a:rPr>
              <a:t>do not be arrogant toward the branches</a:t>
            </a:r>
            <a:r>
              <a:rPr lang="en-US" sz="2500" dirty="0">
                <a:latin typeface="Calibri" panose="020F0502020204030204" pitchFamily="34" charset="0"/>
                <a:cs typeface="Calibri" panose="020F0502020204030204" pitchFamily="34" charset="0"/>
              </a:rPr>
              <a:t>; but if you are arrogant, </a:t>
            </a:r>
            <a:r>
              <a:rPr lang="en-US" sz="2500" i="1" dirty="0">
                <a:latin typeface="Calibri" panose="020F0502020204030204" pitchFamily="34" charset="0"/>
                <a:cs typeface="Calibri" panose="020F0502020204030204" pitchFamily="34" charset="0"/>
              </a:rPr>
              <a:t>remember that</a:t>
            </a:r>
            <a:r>
              <a:rPr lang="en-US" sz="2500" dirty="0">
                <a:latin typeface="Calibri" panose="020F0502020204030204" pitchFamily="34" charset="0"/>
                <a:cs typeface="Calibri" panose="020F0502020204030204" pitchFamily="34" charset="0"/>
              </a:rPr>
              <a:t> it is not you who supports the root, but the root </a:t>
            </a:r>
            <a:r>
              <a:rPr lang="en-US" sz="2500" i="1" dirty="0">
                <a:latin typeface="Calibri" panose="020F0502020204030204" pitchFamily="34" charset="0"/>
                <a:cs typeface="Calibri" panose="020F0502020204030204" pitchFamily="34" charset="0"/>
              </a:rPr>
              <a:t>supports</a:t>
            </a:r>
            <a:r>
              <a:rPr lang="en-US" sz="2500" dirty="0">
                <a:latin typeface="Calibri" panose="020F0502020204030204" pitchFamily="34" charset="0"/>
                <a:cs typeface="Calibri" panose="020F0502020204030204" pitchFamily="34" charset="0"/>
              </a:rPr>
              <a:t> you. </a:t>
            </a:r>
            <a:r>
              <a:rPr lang="en-US" sz="2500" baseline="30000" dirty="0">
                <a:latin typeface="Calibri" panose="020F0502020204030204" pitchFamily="34" charset="0"/>
                <a:cs typeface="Calibri" panose="020F0502020204030204" pitchFamily="34" charset="0"/>
              </a:rPr>
              <a:t>19 </a:t>
            </a:r>
            <a:r>
              <a:rPr lang="en-US" sz="2500" dirty="0">
                <a:latin typeface="Calibri" panose="020F0502020204030204" pitchFamily="34" charset="0"/>
                <a:cs typeface="Calibri" panose="020F0502020204030204" pitchFamily="34" charset="0"/>
              </a:rPr>
              <a:t>You will say then, “Branches were broken off so that I might be grafted in.” </a:t>
            </a:r>
            <a:r>
              <a:rPr lang="en-US" sz="2500" baseline="30000" dirty="0">
                <a:latin typeface="Calibri" panose="020F0502020204030204" pitchFamily="34" charset="0"/>
                <a:cs typeface="Calibri" panose="020F0502020204030204" pitchFamily="34" charset="0"/>
              </a:rPr>
              <a:t>20 </a:t>
            </a:r>
            <a:r>
              <a:rPr lang="en-US" sz="2500"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2500" baseline="30000" dirty="0">
                <a:latin typeface="Calibri" panose="020F0502020204030204" pitchFamily="34" charset="0"/>
                <a:cs typeface="Calibri" panose="020F0502020204030204" pitchFamily="34" charset="0"/>
              </a:rPr>
              <a:t>21 </a:t>
            </a:r>
            <a:r>
              <a:rPr lang="en-US" sz="2500"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2930921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38" y="106680"/>
            <a:ext cx="8667525" cy="6675120"/>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5879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67200845"/>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90500" y="1534954"/>
            <a:ext cx="8763001" cy="5170646"/>
          </a:xfrm>
          <a:prstGeom prst="rect">
            <a:avLst/>
          </a:prstGeom>
        </p:spPr>
        <p:txBody>
          <a:bodyPr wrap="square">
            <a:spAutoFit/>
          </a:bodyPr>
          <a:lstStyle/>
          <a:p>
            <a:pPr algn="just"/>
            <a:r>
              <a:rPr lang="en-US" sz="2200" dirty="0">
                <a:latin typeface="Calibri" panose="020F0502020204030204" pitchFamily="34" charset="0"/>
                <a:cs typeface="Calibri" panose="020F0502020204030204" pitchFamily="34" charset="0"/>
              </a:rPr>
              <a:t>“</a:t>
            </a:r>
            <a:r>
              <a:rPr lang="en-US" sz="2200" dirty="0">
                <a:latin typeface="Calibri" panose="020F0502020204030204" pitchFamily="34" charset="0"/>
              </a:rPr>
              <a:t>That new view became known as Amillennialism. Several things prompted this change in Augustine. First, the political situation of the Church in the Roman empire had changed radically around the period of his life. By his time the Roman persecution of the Church had stopped, and the state had made itself the servant of the Church. As the Roman empire crumbled, the Church stood fast, ready to rule in the place of the empire. It looked as if Gentile world dominion was being crushed and that the Church was becoming victorious over it. Under these circumstances </a:t>
            </a:r>
            <a:r>
              <a:rPr lang="en-US" sz="2200" b="1" u="sng" dirty="0">
                <a:solidFill>
                  <a:srgbClr val="FFFFCC"/>
                </a:solidFill>
                <a:latin typeface="Calibri" panose="020F0502020204030204" pitchFamily="34" charset="0"/>
              </a:rPr>
              <a:t>Augustine concluded that Premillennialism was obsolete, and that it did not fit the current situation</a:t>
            </a:r>
            <a:r>
              <a:rPr lang="en-US" sz="2200" dirty="0">
                <a:latin typeface="Calibri" panose="020F0502020204030204" pitchFamily="34" charset="0"/>
              </a:rPr>
              <a:t>. In the place of it he developed the idea that the Church is the Kingdom of the Messiah foretold in such Scriptures as Daniel 2 and 7 and Revelation 20. In his book, </a:t>
            </a:r>
            <a:r>
              <a:rPr lang="en-US" sz="2200" i="1" dirty="0">
                <a:latin typeface="Calibri" panose="020F0502020204030204" pitchFamily="34" charset="0"/>
              </a:rPr>
              <a:t>The</a:t>
            </a:r>
            <a:r>
              <a:rPr lang="en-US" sz="2200" dirty="0">
                <a:latin typeface="Calibri" panose="020F0502020204030204" pitchFamily="34" charset="0"/>
              </a:rPr>
              <a:t> </a:t>
            </a:r>
            <a:r>
              <a:rPr lang="en-US" sz="2200" i="1" dirty="0">
                <a:latin typeface="Calibri" panose="020F0502020204030204" pitchFamily="34" charset="0"/>
              </a:rPr>
              <a:t>City of God</a:t>
            </a:r>
            <a:r>
              <a:rPr lang="en-US" sz="2200" dirty="0">
                <a:latin typeface="Calibri" panose="020F0502020204030204" pitchFamily="34" charset="0"/>
              </a:rPr>
              <a:t>, </a:t>
            </a:r>
            <a:r>
              <a:rPr lang="en-US" sz="2200" b="1" u="sng" dirty="0">
                <a:solidFill>
                  <a:srgbClr val="FFFFCC"/>
                </a:solidFill>
                <a:latin typeface="Calibri" panose="020F0502020204030204" pitchFamily="34" charset="0"/>
              </a:rPr>
              <a:t>he became the first person to teach the idea that the organized Catholic (Universal) Church is the promised Messianic Kingdom and that the Millennium began with the first coming of Christ</a:t>
            </a:r>
            <a:r>
              <a:rPr lang="en-US" sz="2200" dirty="0">
                <a:latin typeface="Calibri" panose="020F0502020204030204" pitchFamily="34" charset="0"/>
              </a:rPr>
              <a:t>.</a:t>
            </a:r>
            <a:r>
              <a:rPr lang="en-US" sz="2200" dirty="0">
                <a:latin typeface="Calibri" panose="020F0502020204030204" pitchFamily="34" charset="0"/>
                <a:cs typeface="Calibri" panose="020F0502020204030204" pitchFamily="34" charset="0"/>
              </a:rPr>
              <a:t>”</a:t>
            </a:r>
          </a:p>
        </p:txBody>
      </p:sp>
      <p:sp>
        <p:nvSpPr>
          <p:cNvPr id="3" name="Rectangle 2"/>
          <p:cNvSpPr/>
          <p:nvPr/>
        </p:nvSpPr>
        <p:spPr>
          <a:xfrm>
            <a:off x="1981200" y="228600"/>
            <a:ext cx="5181600" cy="1154162"/>
          </a:xfrm>
          <a:prstGeom prst="rect">
            <a:avLst/>
          </a:prstGeom>
        </p:spPr>
        <p:txBody>
          <a:bodyPr wrap="square">
            <a:spAutoFit/>
          </a:bodyPr>
          <a:lstStyle/>
          <a:p>
            <a:pPr algn="ctr">
              <a:spcAft>
                <a:spcPts val="600"/>
              </a:spcAft>
            </a:pP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325.</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542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022752694"/>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644908"/>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Origen was also influenced by the example of Philo, a first-century Alexandrian Jew who had interpreted the Old Testament Scriptures allegorically in order to make them harmonize with his Platonism. Allegorism played an important part in Origen's theory of interpretation and, as he was the first biblical scholar to work out ‘a complete hermeneutical theory’, his work was destined to exert great influence on the Christian approach to the Hebrew Scriptures, for centuries to come…Origen is remembered for his philosophical speculation as the allegorist </a:t>
            </a:r>
            <a:r>
              <a:rPr lang="en-US" sz="2800" i="1" dirty="0">
                <a:latin typeface="Calibri" panose="020F0502020204030204" pitchFamily="34" charset="0"/>
              </a:rPr>
              <a:t>par excellence</a:t>
            </a:r>
            <a:r>
              <a:rPr lang="en-US" sz="2800" dirty="0">
                <a:latin typeface="Calibri" panose="020F0502020204030204" pitchFamily="34" charset="0"/>
              </a:rPr>
              <a:t> among Biblical interpreters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590551" y="249704"/>
            <a:ext cx="79628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Ronald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rPr>
              <a:t>Diprose</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600" i="1" dirty="0">
                <a:solidFill>
                  <a:srgbClr val="FFFFFF"/>
                </a:solidFill>
                <a:latin typeface="Calibri" panose="020F0502020204030204" pitchFamily="34" charset="0"/>
              </a:rPr>
              <a:t>Israel in the Development of Christian Thought</a:t>
            </a:r>
            <a:r>
              <a:rPr lang="en-US" sz="1600" dirty="0">
                <a:solidFill>
                  <a:srgbClr val="FFFFFF"/>
                </a:solidFill>
                <a:latin typeface="Calibri" panose="020F0502020204030204" pitchFamily="34" charset="0"/>
              </a:rPr>
              <a:t> (Rome: IBEI, 2000), 86-87.</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401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85365" y="163516"/>
            <a:ext cx="8745103" cy="48474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20:1-4 (NASB)</a:t>
            </a:r>
          </a:p>
          <a:p>
            <a:r>
              <a:rPr lang="en-US" sz="2200" dirty="0"/>
              <a:t>“Then I saw an angel coming down from heaven, holding the key of the abyss and a great chain in his hand. </a:t>
            </a:r>
            <a:r>
              <a:rPr lang="en-US" sz="2200" baseline="30000" dirty="0"/>
              <a:t>2 </a:t>
            </a:r>
            <a:r>
              <a:rPr lang="en-US" sz="2200" dirty="0"/>
              <a:t>And he laid hold of the dragon, the serpent of old, who is </a:t>
            </a:r>
            <a:r>
              <a:rPr lang="en-US" sz="2200" b="1" u="sng" dirty="0">
                <a:solidFill>
                  <a:srgbClr val="FFFFCC"/>
                </a:solidFill>
              </a:rPr>
              <a:t>the devil and Satan, and bound him for a thousand years</a:t>
            </a:r>
            <a:r>
              <a:rPr lang="en-US" sz="2200" dirty="0"/>
              <a:t>; </a:t>
            </a:r>
            <a:r>
              <a:rPr lang="en-US" sz="2200" baseline="30000" dirty="0"/>
              <a:t>3 </a:t>
            </a:r>
            <a:r>
              <a:rPr lang="en-US" sz="2200" dirty="0"/>
              <a:t>and he threw him into the abyss, and shut </a:t>
            </a:r>
            <a:r>
              <a:rPr lang="en-US" sz="2200" i="1" dirty="0"/>
              <a:t>it</a:t>
            </a:r>
            <a:r>
              <a:rPr lang="en-US" sz="2200" dirty="0"/>
              <a:t> and sealed </a:t>
            </a:r>
            <a:r>
              <a:rPr lang="en-US" sz="2200" i="1" dirty="0"/>
              <a:t>it</a:t>
            </a:r>
            <a:r>
              <a:rPr lang="en-US" sz="2200" dirty="0"/>
              <a:t> over him, so that he would not deceive the nations any longer, until the thousand years were completed; after these things he must be released for a short time.</a:t>
            </a:r>
            <a:r>
              <a:rPr lang="en-US" sz="2200" baseline="30000" dirty="0"/>
              <a:t>4 </a:t>
            </a:r>
            <a:r>
              <a:rPr lang="en-US" sz="2200" dirty="0"/>
              <a:t>Then I saw thrones, and they sat on them, and judgment was given to them. And I </a:t>
            </a:r>
            <a:r>
              <a:rPr lang="en-US" sz="2200" i="1" dirty="0"/>
              <a:t>saw</a:t>
            </a:r>
            <a:r>
              <a:rPr lang="en-US" sz="2200" dirty="0"/>
              <a:t> the souls of those who had been beheaded because of their testimony of Jesus and because of the word of God, and those who had not worshiped the beast or his image, and had not received the mark on their forehead and on their hand; and </a:t>
            </a:r>
            <a:r>
              <a:rPr lang="en-US" sz="2200" b="1" u="sng" dirty="0">
                <a:solidFill>
                  <a:srgbClr val="FFFFCC"/>
                </a:solidFill>
              </a:rPr>
              <a:t>they came to life and reigned with Christ for a thousand years</a:t>
            </a:r>
            <a:r>
              <a:rPr lang="en-US" sz="2200" dirty="0"/>
              <a:t>.</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1575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04850" y="1600200"/>
            <a:ext cx="7734301" cy="3539430"/>
          </a:xfrm>
          <a:prstGeom prst="rect">
            <a:avLst/>
          </a:prstGeom>
        </p:spPr>
        <p:txBody>
          <a:bodyPr wrap="square">
            <a:spAutoFit/>
          </a:bodyPr>
          <a:lstStyle/>
          <a:p>
            <a:pPr algn="just"/>
            <a:r>
              <a:rPr lang="en-US" sz="3200" dirty="0">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latin typeface="Calibri" panose="020F0502020204030204" pitchFamily="34" charset="0"/>
              </a:rPr>
              <a:t>“</a:t>
            </a:r>
            <a:r>
              <a:rPr lang="en-US" sz="3200" b="1" u="sng" dirty="0">
                <a:solidFill>
                  <a:srgbClr val="FFFFCC"/>
                </a:solidFill>
                <a:latin typeface="Calibri" panose="020F0502020204030204" pitchFamily="34" charset="0"/>
              </a:rPr>
              <a:t>Therefore the Church even now is the kingdom of Christ, and the kingdom of heaven</a:t>
            </a:r>
            <a:r>
              <a:rPr lang="en-US" sz="3200" b="1" dirty="0">
                <a:solidFill>
                  <a:srgbClr val="FFFFCC"/>
                </a:solidFill>
                <a:latin typeface="Calibri" panose="020F0502020204030204" pitchFamily="34" charset="0"/>
              </a:rPr>
              <a:t>. </a:t>
            </a:r>
            <a:r>
              <a:rPr lang="en-US" sz="3200" dirty="0">
                <a:latin typeface="Calibri" panose="020F0502020204030204" pitchFamily="34" charset="0"/>
              </a:rPr>
              <a:t>Accordingly, even now His saints reign with Him</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82652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152400" y="1295400"/>
            <a:ext cx="8839200" cy="4495800"/>
          </a:xfrm>
        </p:spPr>
        <p:txBody>
          <a:bodyPr lIns="92075" tIns="46038" rIns="92075" bIns="46038"/>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Papias</a:t>
            </a:r>
            <a:r>
              <a:rPr lang="en-US" dirty="0">
                <a:effectLst>
                  <a:outerShdw blurRad="38100" dist="38100" dir="2700000" algn="tl">
                    <a:srgbClr val="000000">
                      <a:alpha val="43137"/>
                    </a:srgbClr>
                  </a:outerShdw>
                </a:effectLst>
              </a:rPr>
              <a:t> . . . says that there will be a millennium after the resurrections of the dead, when the kingdom of Christ will be set up in material form on this earth. I suppose that he got these notions by a perverse reading of the apostolic accounts, not realizing that they had spoken mystically and symbolically. For he was </a:t>
            </a:r>
            <a:r>
              <a:rPr lang="en-US" b="1" u="sng" dirty="0">
                <a:solidFill>
                  <a:schemeClr val="tx2"/>
                </a:solidFill>
                <a:effectLst>
                  <a:outerShdw blurRad="38100" dist="38100" dir="2700000" algn="tl">
                    <a:srgbClr val="000000">
                      <a:alpha val="43137"/>
                    </a:srgbClr>
                  </a:outerShdw>
                </a:effectLst>
              </a:rPr>
              <a:t>a man of very little intelligence, as is clear from his books</a:t>
            </a:r>
            <a:r>
              <a:rPr lang="en-US" dirty="0">
                <a:effectLst>
                  <a:outerShdw blurRad="38100" dist="38100" dir="2700000" algn="tl">
                    <a:srgbClr val="000000">
                      <a:alpha val="43137"/>
                    </a:srgbClr>
                  </a:outerShdw>
                </a:effectLst>
              </a:rPr>
              <a:t>. But he is responsible for the fact that so many Christian writers after him held the same opinion, relying on his antiquity, for instance </a:t>
            </a:r>
            <a:r>
              <a:rPr lang="en-US" dirty="0" err="1">
                <a:effectLst>
                  <a:outerShdw blurRad="38100" dist="38100" dir="2700000" algn="tl">
                    <a:srgbClr val="000000">
                      <a:alpha val="43137"/>
                    </a:srgbClr>
                  </a:outerShdw>
                </a:effectLst>
              </a:rPr>
              <a:t>Irenaeus</a:t>
            </a:r>
            <a:r>
              <a:rPr lang="en-US" dirty="0">
                <a:effectLst>
                  <a:outerShdw blurRad="38100" dist="38100" dir="2700000" algn="tl">
                    <a:srgbClr val="000000">
                      <a:alpha val="43137"/>
                    </a:srgbClr>
                  </a:outerShdw>
                </a:effectLst>
              </a:rPr>
              <a:t> and whoever else appears to have held the same views.”</a:t>
            </a:r>
          </a:p>
        </p:txBody>
      </p:sp>
      <p:sp>
        <p:nvSpPr>
          <p:cNvPr id="46083" name="TextBox 3"/>
          <p:cNvSpPr txBox="1">
            <a:spLocks noChangeArrowheads="1"/>
          </p:cNvSpPr>
          <p:nvPr/>
        </p:nvSpPr>
        <p:spPr bwMode="auto">
          <a:xfrm>
            <a:off x="2628900" y="228600"/>
            <a:ext cx="38862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Eusebius</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Ecclesiastical History</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3.39.12-13</a:t>
            </a:r>
          </a:p>
        </p:txBody>
      </p:sp>
      <p:pic>
        <p:nvPicPr>
          <p:cNvPr id="4608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48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598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895600" y="914400"/>
            <a:ext cx="6019800" cy="4114800"/>
          </a:xfrm>
        </p:spPr>
        <p:txBody>
          <a:bodyPr/>
          <a:lstStyle/>
          <a:p>
            <a:pPr marL="0" indent="0" algn="just" eaLnBrk="1" hangingPunct="1">
              <a:buFontTx/>
              <a:buNone/>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He is the </a:t>
            </a:r>
            <a:r>
              <a:rPr lang="en-US" b="1" u="sng" dirty="0">
                <a:solidFill>
                  <a:schemeClr val="tx2"/>
                </a:solidFill>
                <a:effectLst>
                  <a:outerShdw blurRad="38100" dist="38100" dir="2700000" algn="tl">
                    <a:srgbClr val="000000">
                      <a:alpha val="43137"/>
                    </a:srgbClr>
                  </a:outerShdw>
                </a:effectLst>
              </a:rPr>
              <a:t>dumbest</a:t>
            </a:r>
            <a:r>
              <a:rPr lang="en-US" dirty="0">
                <a:effectLst>
                  <a:outerShdw blurRad="38100" dist="38100" dir="2700000" algn="tl">
                    <a:srgbClr val="000000">
                      <a:alpha val="43137"/>
                    </a:srgbClr>
                  </a:outerShdw>
                </a:effectLst>
              </a:rPr>
              <a:t> Justice to ever sit on the bench...He waits to see how Scalia votes, and he votes the same. He rarely issues comments or engages in questions during any Supreme Court hearing...He rarely grants media interviews (because </a:t>
            </a:r>
            <a:r>
              <a:rPr lang="en-US" b="1" u="sng" dirty="0">
                <a:solidFill>
                  <a:schemeClr val="tx2"/>
                </a:solidFill>
                <a:effectLst>
                  <a:outerShdw blurRad="38100" dist="38100" dir="2700000" algn="tl">
                    <a:srgbClr val="000000">
                      <a:alpha val="43137"/>
                    </a:srgbClr>
                  </a:outerShdw>
                </a:effectLst>
              </a:rPr>
              <a:t>he knows he will look stupid</a:t>
            </a:r>
            <a:r>
              <a:rPr lang="en-US" dirty="0">
                <a:effectLst>
                  <a:outerShdw blurRad="38100" dist="38100" dir="2700000" algn="tl">
                    <a:srgbClr val="000000">
                      <a:alpha val="43137"/>
                    </a:srgbClr>
                  </a:outerShdw>
                </a:effectLst>
              </a:rPr>
              <a:t>). He rarely writes opinions. He believes in a </a:t>
            </a:r>
            <a:r>
              <a:rPr lang="en-US" b="1" u="sng" dirty="0">
                <a:solidFill>
                  <a:schemeClr val="tx2"/>
                </a:solidFill>
                <a:effectLst>
                  <a:outerShdw blurRad="38100" dist="38100" dir="2700000" algn="tl">
                    <a:srgbClr val="000000">
                      <a:alpha val="43137"/>
                    </a:srgbClr>
                  </a:outerShdw>
                </a:effectLst>
              </a:rPr>
              <a:t>narrow interpretation</a:t>
            </a:r>
            <a:r>
              <a:rPr lang="en-US" dirty="0">
                <a:effectLst>
                  <a:outerShdw blurRad="38100" dist="38100" dir="2700000" algn="tl">
                    <a:srgbClr val="000000">
                      <a:alpha val="43137"/>
                    </a:srgbClr>
                  </a:outerShdw>
                </a:effectLst>
              </a:rPr>
              <a:t> of the Constitution. </a:t>
            </a:r>
            <a:r>
              <a:rPr lang="en-US" b="1" u="sng" dirty="0">
                <a:solidFill>
                  <a:schemeClr val="tx2"/>
                </a:solidFill>
                <a:effectLst>
                  <a:outerShdw blurRad="38100" dist="38100" dir="2700000" algn="tl">
                    <a:srgbClr val="000000">
                      <a:alpha val="43137"/>
                    </a:srgbClr>
                  </a:outerShdw>
                </a:effectLst>
              </a:rPr>
              <a:t>He is an idiot</a:t>
            </a:r>
            <a:r>
              <a:rPr lang="en-US" dirty="0">
                <a:effectLst>
                  <a:outerShdw blurRad="38100" dist="38100" dir="2700000" algn="tl">
                    <a:srgbClr val="000000">
                      <a:alpha val="43137"/>
                    </a:srgbClr>
                  </a:outerShdw>
                </a:effectLst>
              </a:rPr>
              <a:t>.”</a:t>
            </a:r>
          </a:p>
        </p:txBody>
      </p:sp>
      <p:sp>
        <p:nvSpPr>
          <p:cNvPr id="37891" name="TextBox 3"/>
          <p:cNvSpPr txBox="1">
            <a:spLocks noChangeArrowheads="1"/>
          </p:cNvSpPr>
          <p:nvPr/>
        </p:nvSpPr>
        <p:spPr bwMode="auto">
          <a:xfrm>
            <a:off x="38100" y="6400800"/>
            <a:ext cx="9067800" cy="338554"/>
          </a:xfrm>
          <a:prstGeom prst="rect">
            <a:avLst/>
          </a:prstGeom>
          <a:noFill/>
          <a:ln w="9525">
            <a:noFill/>
            <a:miter lim="800000"/>
            <a:headEnd/>
            <a:tailEnd/>
          </a:ln>
        </p:spPr>
        <p:txBody>
          <a:bodyPr wrap="square">
            <a:spAutoFit/>
          </a:bodyPr>
          <a:lstStyle/>
          <a:p>
            <a:pPr algn="ctr"/>
            <a:r>
              <a:rPr lang="en-US" sz="1600" i="0" dirty="0">
                <a:solidFill>
                  <a:schemeClr val="tx1"/>
                </a:solidFill>
                <a:latin typeface="Calibri" panose="020F0502020204030204" pitchFamily="34" charset="0"/>
              </a:rPr>
              <a:t>http://juneauempire.com/opinion/2011-09-22/outside-editorial-law-and-clarence-thomas#.Tn5rqNSo1_p</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 y="1065821"/>
            <a:ext cx="2723745" cy="3200400"/>
          </a:xfrm>
          <a:prstGeom prst="rect">
            <a:avLst/>
          </a:prstGeom>
          <a:noFill/>
          <a:ln w="9525">
            <a:noFill/>
            <a:miter lim="800000"/>
            <a:headEnd/>
            <a:tailEnd/>
          </a:ln>
        </p:spPr>
      </p:pic>
    </p:spTree>
    <p:extLst>
      <p:ext uri="{BB962C8B-B14F-4D97-AF65-F5344CB8AC3E}">
        <p14:creationId xmlns:p14="http://schemas.microsoft.com/office/powerpoint/2010/main" val="1580439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14300" y="1409700"/>
            <a:ext cx="8915400" cy="4376811"/>
          </a:xfrm>
        </p:spPr>
        <p:txBody>
          <a:bodyPr anchor="t"/>
          <a:lstStyle/>
          <a:p>
            <a:pPr algn="just" eaLnBrk="1" hangingPunct="1">
              <a:lnSpc>
                <a:spcPct val="100000"/>
              </a:lnSpc>
            </a:pPr>
            <a:r>
              <a:rPr lang="en-US" altLang="en-US" sz="2800" b="0" dirty="0">
                <a:solidFill>
                  <a:schemeClr val="tx1"/>
                </a:solidFill>
                <a:cs typeface="Calibri" panose="020F0502020204030204" pitchFamily="34" charset="0"/>
              </a:rPr>
              <a:t>“</a:t>
            </a:r>
            <a:r>
              <a:rPr lang="en-US" sz="2800" b="0" dirty="0">
                <a:solidFill>
                  <a:schemeClr val="tx1"/>
                </a:solidFill>
              </a:rPr>
              <a:t>How must we understand what the </a:t>
            </a:r>
            <a:r>
              <a:rPr lang="en-US" sz="2800" b="0" dirty="0" err="1">
                <a:solidFill>
                  <a:schemeClr val="tx1"/>
                </a:solidFill>
              </a:rPr>
              <a:t>Saviour</a:t>
            </a:r>
            <a:r>
              <a:rPr lang="en-US" sz="2800" b="0" dirty="0">
                <a:solidFill>
                  <a:schemeClr val="tx1"/>
                </a:solidFill>
              </a:rPr>
              <a:t> says in Matthew: ‘But I say to you, I will not drink again of this fruit of the vine until that day when I drink it new with you in the Kingdom of my Father’? (</a:t>
            </a:r>
            <a:r>
              <a:rPr lang="en-US" sz="2800" b="0" dirty="0" err="1">
                <a:solidFill>
                  <a:schemeClr val="tx1"/>
                </a:solidFill>
              </a:rPr>
              <a:t>Matth</a:t>
            </a:r>
            <a:r>
              <a:rPr lang="en-US" sz="2800" b="0" dirty="0">
                <a:solidFill>
                  <a:schemeClr val="tx1"/>
                </a:solidFill>
              </a:rPr>
              <a:t>. 26. 29). This passage is the origin of </a:t>
            </a:r>
            <a:r>
              <a:rPr lang="en-US" sz="2800" u="sng" dirty="0"/>
              <a:t>a certain fable of a thousand years</a:t>
            </a:r>
            <a:r>
              <a:rPr lang="en-US" sz="2800" b="0" dirty="0"/>
              <a:t>, </a:t>
            </a:r>
            <a:r>
              <a:rPr lang="en-US" sz="2800" b="0" dirty="0">
                <a:solidFill>
                  <a:schemeClr val="tx1"/>
                </a:solidFill>
              </a:rPr>
              <a:t>in which they say that Christ will reign in the flesh and will drink that wine which He has not drunk since that time until the end of the world…</a:t>
            </a:r>
            <a:r>
              <a:rPr lang="en-US" sz="2800" u="sng" dirty="0"/>
              <a:t>For the kingdom of God isn’t food and drink</a:t>
            </a:r>
            <a:r>
              <a:rPr lang="en-US" sz="2800" b="0" dirty="0"/>
              <a:t>, </a:t>
            </a:r>
            <a:r>
              <a:rPr lang="en-US" sz="2800" b="0" dirty="0">
                <a:solidFill>
                  <a:schemeClr val="tx1"/>
                </a:solidFill>
              </a:rPr>
              <a:t>but justice, joy and peace in the Holy Spirit (Rom. 14. 17)</a:t>
            </a:r>
            <a:r>
              <a:rPr lang="en-US" altLang="en-US" sz="2800" b="0" dirty="0">
                <a:solidFill>
                  <a:schemeClr val="tx1"/>
                </a:solidFill>
                <a:cs typeface="Calibri" panose="020F0502020204030204" pitchFamily="34" charset="0"/>
              </a:rPr>
              <a:t>.” </a:t>
            </a:r>
          </a:p>
        </p:txBody>
      </p:sp>
      <p:sp>
        <p:nvSpPr>
          <p:cNvPr id="15363" name="Rectangle 3"/>
          <p:cNvSpPr>
            <a:spLocks noGrp="1" noChangeArrowheads="1"/>
          </p:cNvSpPr>
          <p:nvPr>
            <p:ph type="subTitle" sz="quarter" idx="1"/>
          </p:nvPr>
        </p:nvSpPr>
        <p:spPr>
          <a:xfrm>
            <a:off x="1447800" y="228599"/>
            <a:ext cx="6248400" cy="1069437"/>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Jerome</a:t>
            </a:r>
          </a:p>
          <a:p>
            <a:pPr algn="ctr" eaLnBrk="1" hangingPunct="1">
              <a:defRPr/>
            </a:pPr>
            <a:r>
              <a:rPr lang="en-US" sz="1600" dirty="0">
                <a:cs typeface="Calibri" panose="020F0502020204030204" pitchFamily="34" charset="0"/>
              </a:rPr>
              <a:t>http://www.tertullian.org/fathers/jerome_letter_120.htm</a:t>
            </a:r>
            <a:endParaRPr lang="en-US" sz="1600" b="1" u="sng" dirty="0">
              <a:solidFill>
                <a:srgbClr val="C00000"/>
              </a:solidFill>
              <a:ea typeface="+mj-ea"/>
              <a:cs typeface="+mj-cs"/>
            </a:endParaRP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3562"/>
            <a:ext cx="972667" cy="12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00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1639262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Review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21072355"/>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SESSION</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61" y="1676400"/>
            <a:ext cx="8782939" cy="3810000"/>
          </a:xfrm>
        </p:spPr>
        <p:txBody>
          <a:bodyPr/>
          <a:lstStyle/>
          <a:p>
            <a:pPr marL="0" indent="0" algn="just">
              <a:buNone/>
              <a:defRPr/>
            </a:pPr>
            <a:r>
              <a:rPr lang="en-US" sz="3200" dirty="0">
                <a:effectLst>
                  <a:outerShdw blurRad="38100" dist="38100" dir="2700000" algn="tl">
                    <a:srgbClr val="000000">
                      <a:alpha val="43137"/>
                    </a:srgbClr>
                  </a:outerShdw>
                </a:effectLst>
              </a:rPr>
              <a:t>“</a:t>
            </a:r>
            <a:r>
              <a:rPr lang="en-US" sz="3200" dirty="0"/>
              <a:t>The literal, grammatical interpretation of the Scriptures must…be observed in order to obtain a correct understanding…The primitive church occupied this position, and Irenaeus...gives us the general sentiment...when he says of the Holy Scriptures: </a:t>
            </a:r>
            <a:r>
              <a:rPr lang="en-US" sz="3200" b="1" dirty="0">
                <a:solidFill>
                  <a:srgbClr val="FFFFCC"/>
                </a:solidFill>
              </a:rPr>
              <a:t>‘</a:t>
            </a:r>
            <a:r>
              <a:rPr lang="en-US" sz="3200" b="1" u="sng" dirty="0">
                <a:solidFill>
                  <a:srgbClr val="FFFFCC"/>
                </a:solidFill>
              </a:rPr>
              <a:t>that what the understanding can daily make use of, what it can easily know, is that which lies before our eyes, unambiguously, literally, and clearly in Holy Writ</a:t>
            </a:r>
            <a:r>
              <a:rPr lang="en-US" sz="3200" b="1" dirty="0">
                <a:solidFill>
                  <a:srgbClr val="FFFFCC"/>
                </a:solidFill>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a:t>
            </a:r>
          </a:p>
        </p:txBody>
      </p:sp>
      <p:sp>
        <p:nvSpPr>
          <p:cNvPr id="92163" name="TextBox 3"/>
          <p:cNvSpPr txBox="1">
            <a:spLocks noChangeArrowheads="1"/>
          </p:cNvSpPr>
          <p:nvPr/>
        </p:nvSpPr>
        <p:spPr bwMode="auto">
          <a:xfrm>
            <a:off x="1393226" y="228600"/>
            <a:ext cx="6357549" cy="1138773"/>
          </a:xfrm>
          <a:prstGeom prst="rect">
            <a:avLst/>
          </a:prstGeom>
          <a:noFill/>
          <a:ln w="9525">
            <a:noFill/>
            <a:miter lim="800000"/>
            <a:headEnd/>
            <a:tailEnd/>
          </a:ln>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Irenaeus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125–202)</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a:t>
            </a:r>
            <a:r>
              <a:rPr lang="en-US" sz="1600" dirty="0">
                <a:latin typeface="Calibri" panose="020F0502020204030204" pitchFamily="34" charset="0"/>
                <a:cs typeface="Calibri" panose="020F0502020204030204" pitchFamily="34" charset="0"/>
              </a:rPr>
              <a:t>George N. H. Peters, </a:t>
            </a:r>
            <a:r>
              <a:rPr lang="en-US" sz="1600" i="1" dirty="0">
                <a:latin typeface="Calibri" panose="020F0502020204030204" pitchFamily="34" charset="0"/>
                <a:cs typeface="Calibri" panose="020F0502020204030204" pitchFamily="34" charset="0"/>
              </a:rPr>
              <a:t>The Theocratic Kingdom</a:t>
            </a:r>
            <a:r>
              <a:rPr lang="en-US" sz="1600" dirty="0">
                <a:latin typeface="Calibri" panose="020F0502020204030204" pitchFamily="34" charset="0"/>
                <a:cs typeface="Calibri" panose="020F0502020204030204" pitchFamily="34" charset="0"/>
              </a:rPr>
              <a:t>, 3 vols. (New York: Funk &amp; Wagnalls, 1884; reprint, Grand Rapids: </a:t>
            </a:r>
            <a:r>
              <a:rPr lang="en-US" sz="1600" dirty="0" err="1">
                <a:latin typeface="Calibri" panose="020F0502020204030204" pitchFamily="34" charset="0"/>
                <a:cs typeface="Calibri" panose="020F0502020204030204" pitchFamily="34" charset="0"/>
              </a:rPr>
              <a:t>Kregel</a:t>
            </a:r>
            <a:r>
              <a:rPr lang="en-US" sz="1600" dirty="0">
                <a:latin typeface="Calibri" panose="020F0502020204030204" pitchFamily="34" charset="0"/>
                <a:cs typeface="Calibri" panose="020F0502020204030204" pitchFamily="34" charset="0"/>
              </a:rPr>
              <a:t>, 1952), 1:47.</a:t>
            </a:r>
          </a:p>
        </p:txBody>
      </p:sp>
      <p:pic>
        <p:nvPicPr>
          <p:cNvPr id="4" name="Picture 3">
            <a:extLst>
              <a:ext uri="{FF2B5EF4-FFF2-40B4-BE49-F238E27FC236}">
                <a16:creationId xmlns:a16="http://schemas.microsoft.com/office/drawing/2014/main" id="{60625F32-C9B0-482C-9513-CED4B0485F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33851" cy="1449393"/>
          </a:xfrm>
          <a:prstGeom prst="rect">
            <a:avLst/>
          </a:prstGeom>
        </p:spPr>
      </p:pic>
    </p:spTree>
    <p:extLst>
      <p:ext uri="{BB962C8B-B14F-4D97-AF65-F5344CB8AC3E}">
        <p14:creationId xmlns:p14="http://schemas.microsoft.com/office/powerpoint/2010/main" val="146510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134" y="228600"/>
            <a:ext cx="6743700" cy="635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5" name="Oval 5"/>
          <p:cNvSpPr>
            <a:spLocks noChangeArrowheads="1"/>
          </p:cNvSpPr>
          <p:nvPr/>
        </p:nvSpPr>
        <p:spPr bwMode="auto">
          <a:xfrm>
            <a:off x="1257300" y="857250"/>
            <a:ext cx="285750" cy="285750"/>
          </a:xfrm>
          <a:prstGeom prst="ellipse">
            <a:avLst/>
          </a:prstGeom>
          <a:noFill/>
          <a:ln w="9525" algn="ctr">
            <a:noFill/>
            <a:round/>
            <a:headEnd/>
            <a:tailEnd/>
          </a:ln>
        </p:spPr>
        <p:txBody>
          <a:bodyPr/>
          <a:lstStyle/>
          <a:p>
            <a:pPr indent="342900"/>
            <a:endParaRPr lang="en-US" i="1">
              <a:solidFill>
                <a:schemeClr val="tx2"/>
              </a:solidFill>
              <a:cs typeface="Arial" charset="0"/>
            </a:endParaRPr>
          </a:p>
        </p:txBody>
      </p:sp>
      <p:sp>
        <p:nvSpPr>
          <p:cNvPr id="49156" name="Oval 6"/>
          <p:cNvSpPr>
            <a:spLocks noChangeArrowheads="1"/>
          </p:cNvSpPr>
          <p:nvPr/>
        </p:nvSpPr>
        <p:spPr bwMode="auto">
          <a:xfrm>
            <a:off x="7143750" y="2971800"/>
            <a:ext cx="571500" cy="628650"/>
          </a:xfrm>
          <a:prstGeom prst="ellipse">
            <a:avLst/>
          </a:prstGeom>
          <a:noFill/>
          <a:ln w="9525" algn="ctr">
            <a:noFill/>
            <a:round/>
            <a:headEnd/>
            <a:tailEnd/>
          </a:ln>
        </p:spPr>
        <p:txBody>
          <a:bodyPr/>
          <a:lstStyle/>
          <a:p>
            <a:pPr indent="342900"/>
            <a:endParaRPr lang="en-US" i="1">
              <a:solidFill>
                <a:schemeClr val="tx2"/>
              </a:solidFill>
              <a:cs typeface="Arial" charset="0"/>
            </a:endParaRPr>
          </a:p>
        </p:txBody>
      </p:sp>
      <p:sp>
        <p:nvSpPr>
          <p:cNvPr id="49157" name="Oval 7"/>
          <p:cNvSpPr>
            <a:spLocks noChangeArrowheads="1"/>
          </p:cNvSpPr>
          <p:nvPr/>
        </p:nvSpPr>
        <p:spPr bwMode="auto">
          <a:xfrm>
            <a:off x="6172200" y="857250"/>
            <a:ext cx="685800" cy="685800"/>
          </a:xfrm>
          <a:prstGeom prst="ellipse">
            <a:avLst/>
          </a:prstGeom>
          <a:noFill/>
          <a:ln w="9525" algn="ctr">
            <a:noFill/>
            <a:round/>
            <a:headEnd/>
            <a:tailEnd/>
          </a:ln>
        </p:spPr>
        <p:txBody>
          <a:bodyPr/>
          <a:lstStyle/>
          <a:p>
            <a:pPr indent="342900"/>
            <a:endParaRPr lang="en-US" i="1">
              <a:solidFill>
                <a:schemeClr val="tx2"/>
              </a:solidFill>
              <a:cs typeface="Arial" charset="0"/>
            </a:endParaRPr>
          </a:p>
        </p:txBody>
      </p:sp>
      <p:sp>
        <p:nvSpPr>
          <p:cNvPr id="49158" name="Oval 7"/>
          <p:cNvSpPr>
            <a:spLocks noChangeArrowheads="1"/>
          </p:cNvSpPr>
          <p:nvPr/>
        </p:nvSpPr>
        <p:spPr bwMode="auto">
          <a:xfrm>
            <a:off x="6553200" y="1444318"/>
            <a:ext cx="1371600" cy="917882"/>
          </a:xfrm>
          <a:prstGeom prst="ellipse">
            <a:avLst/>
          </a:prstGeom>
          <a:noFill/>
          <a:ln w="76200" algn="ctr">
            <a:solidFill>
              <a:srgbClr val="C00000"/>
            </a:solidFill>
            <a:round/>
            <a:headEnd/>
            <a:tailEnd/>
          </a:ln>
        </p:spPr>
        <p:txBody>
          <a:bodyPr wrap="none"/>
          <a:lstStyle/>
          <a:p>
            <a:endParaRPr lang="en-US" sz="1800"/>
          </a:p>
        </p:txBody>
      </p:sp>
      <p:sp>
        <p:nvSpPr>
          <p:cNvPr id="49159" name="Oval 7"/>
          <p:cNvSpPr>
            <a:spLocks noChangeArrowheads="1"/>
          </p:cNvSpPr>
          <p:nvPr/>
        </p:nvSpPr>
        <p:spPr bwMode="auto">
          <a:xfrm>
            <a:off x="2057400" y="4572000"/>
            <a:ext cx="1981200" cy="685800"/>
          </a:xfrm>
          <a:prstGeom prst="ellipse">
            <a:avLst/>
          </a:prstGeom>
          <a:noFill/>
          <a:ln w="76200" algn="ctr">
            <a:solidFill>
              <a:srgbClr val="C00000"/>
            </a:solidFill>
            <a:round/>
            <a:headEnd/>
            <a:tailEnd/>
          </a:ln>
        </p:spPr>
        <p:txBody>
          <a:bodyPr wrap="none"/>
          <a:lstStyle/>
          <a:p>
            <a:endParaRPr lang="en-US" sz="1800"/>
          </a:p>
        </p:txBody>
      </p:sp>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4448</TotalTime>
  <Words>3294</Words>
  <Application>Microsoft Office PowerPoint</Application>
  <PresentationFormat>On-screen Show (4:3)</PresentationFormat>
  <Paragraphs>292</Paragraphs>
  <Slides>58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Calibri</vt:lpstr>
      <vt:lpstr>Times New Roman</vt:lpstr>
      <vt:lpstr>Wingdings</vt:lpstr>
      <vt:lpstr>Generic</vt:lpstr>
      <vt:lpstr>The Protestant Reformation: The Good, The Bad, and The Ugly Session 2</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 Dangers of Allegorization</vt:lpstr>
      <vt:lpstr>“…it will be noticed at once that its habit is to disregard the common signification of words and give wing to all manner of fanciful speculation. It does not draw out the legitimate meaning of an author’s language, but foists into it whatever the whim or fancy of an interpreter may desire.” </vt:lpstr>
      <vt:lpstr>PowerPoint Presentation</vt:lpstr>
      <vt:lpstr> Dangers of Allegorization</vt:lpstr>
      <vt:lpstr>“…once we start with the rule that whole passages and books of scripture say one thing when they mean another, the reader is delivered bound hand and foot to the caprice of the interpreter.” </vt:lpstr>
      <vt:lpstr> Dangers of Allegorization</vt:lpstr>
      <vt:lpstr>PowerPoint Presentation</vt:lpstr>
      <vt:lpstr> Dangers of Allegorization</vt:lpstr>
      <vt:lpstr>“…to state that the principal meaning of the Bible is a second-sense meaning, and that the principle method of interpretation is ‘spiritualizing,’ is to open the door to almost uncontrolled speculation and imagination. For this reason we have insisted that the control in interpretation is the literal method.”</vt:lpstr>
      <vt:lpstr>What Caused the Shift Into Allegorism?</vt:lpstr>
      <vt:lpstr>What Caused the Shift Into Allegorism?</vt:lpstr>
      <vt:lpstr>PowerPoint Presentation</vt:lpstr>
      <vt:lpstr>PowerPoint Presentation</vt:lpstr>
      <vt:lpstr>What Caused the Shift Into Allegorism?</vt:lpstr>
      <vt:lpstr>PowerPoint Presentation</vt:lpstr>
      <vt:lpstr>PowerPoint Presentation</vt:lpstr>
      <vt:lpstr>PowerPoint Presentation</vt:lpstr>
      <vt:lpstr>What Caused the Shift Into Allegorism?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Caused the Shift Into Allegorism?</vt:lpstr>
      <vt:lpstr>First Missionary Journey</vt:lpstr>
      <vt:lpstr>PowerPoint Presentation</vt:lpstr>
      <vt:lpstr>PowerPoint Presentation</vt:lpstr>
      <vt:lpstr>PowerPoint Presentation</vt:lpstr>
      <vt:lpstr>What Caused the Shift Into Allegorism?</vt:lpstr>
      <vt:lpstr>PowerPoint Presentation</vt:lpstr>
      <vt:lpstr>What Caused the Shift Into Allegorism?</vt:lpstr>
      <vt:lpstr>PowerPoint Presentation</vt:lpstr>
      <vt:lpstr>PowerPoint Presentation</vt:lpstr>
      <vt:lpstr>PowerPoint Presentation</vt:lpstr>
      <vt:lpstr>PowerPoint Presentation</vt:lpstr>
      <vt:lpstr>PowerPoint Presentation</vt:lpstr>
      <vt:lpstr>“How must we understand what the Saviour says in Matthew: ‘But I say to you, I will not drink again of this fruit of the vine until that day when I drink it new with you in the Kingdom of my Father’? (Matth. 26. 29). This passage is the origin of a certain fable of a thousand years, in which they say that Christ will reign in the flesh and will drink that wine which He has not drunk since that time until the end of the world…For the kingdom of God isn’t food and drink, but justice, joy and peace in the Holy Spirit (Rom. 14. 17).” </vt:lpstr>
      <vt:lpstr>CONCLUSION</vt:lpstr>
      <vt:lpstr>Review</vt:lpstr>
      <vt:lpstr>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414</cp:revision>
  <cp:lastPrinted>2017-06-07T12:29:51Z</cp:lastPrinted>
  <dcterms:created xsi:type="dcterms:W3CDTF">1601-01-01T00:00:00Z</dcterms:created>
  <dcterms:modified xsi:type="dcterms:W3CDTF">2017-06-11T02:20:23Z</dcterms:modified>
</cp:coreProperties>
</file>