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408" r:id="rId2"/>
    <p:sldId id="2409" r:id="rId3"/>
    <p:sldId id="2448" r:id="rId4"/>
    <p:sldId id="2449" r:id="rId5"/>
    <p:sldId id="3025" r:id="rId6"/>
    <p:sldId id="3026" r:id="rId7"/>
    <p:sldId id="2563" r:id="rId8"/>
    <p:sldId id="2586" r:id="rId9"/>
    <p:sldId id="2772" r:id="rId10"/>
    <p:sldId id="2773" r:id="rId11"/>
    <p:sldId id="2836" r:id="rId12"/>
    <p:sldId id="2957" r:id="rId13"/>
    <p:sldId id="3085" r:id="rId14"/>
    <p:sldId id="2391" r:id="rId15"/>
    <p:sldId id="3204" r:id="rId16"/>
    <p:sldId id="3083" r:id="rId17"/>
    <p:sldId id="3061" r:id="rId18"/>
    <p:sldId id="3060" r:id="rId19"/>
    <p:sldId id="3173" r:id="rId20"/>
    <p:sldId id="3089" r:id="rId21"/>
    <p:sldId id="3091" r:id="rId22"/>
    <p:sldId id="3118" r:id="rId23"/>
    <p:sldId id="3152" r:id="rId24"/>
    <p:sldId id="3067" r:id="rId25"/>
    <p:sldId id="3093" r:id="rId26"/>
    <p:sldId id="3098" r:id="rId27"/>
    <p:sldId id="3100" r:id="rId28"/>
    <p:sldId id="3103" r:id="rId29"/>
    <p:sldId id="3192" r:id="rId30"/>
    <p:sldId id="3165" r:id="rId31"/>
    <p:sldId id="3076" r:id="rId32"/>
    <p:sldId id="3166" r:id="rId33"/>
    <p:sldId id="3167" r:id="rId34"/>
    <p:sldId id="3168" r:id="rId35"/>
    <p:sldId id="3169" r:id="rId36"/>
    <p:sldId id="3215" r:id="rId37"/>
    <p:sldId id="3109" r:id="rId38"/>
    <p:sldId id="3110" r:id="rId39"/>
    <p:sldId id="3111" r:id="rId40"/>
    <p:sldId id="3112" r:id="rId41"/>
    <p:sldId id="3113" r:id="rId42"/>
    <p:sldId id="3255" r:id="rId43"/>
    <p:sldId id="3114" r:id="rId44"/>
    <p:sldId id="3241" r:id="rId45"/>
    <p:sldId id="3243" r:id="rId46"/>
    <p:sldId id="3256" r:id="rId47"/>
    <p:sldId id="3257" r:id="rId48"/>
    <p:sldId id="3259" r:id="rId49"/>
    <p:sldId id="3201" r:id="rId50"/>
    <p:sldId id="3258" r:id="rId51"/>
    <p:sldId id="3202" r:id="rId52"/>
    <p:sldId id="3247" r:id="rId53"/>
    <p:sldId id="3171" r:id="rId54"/>
    <p:sldId id="3107" r:id="rId55"/>
    <p:sldId id="2902" r:id="rId56"/>
    <p:sldId id="3172" r:id="rId5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CC"/>
    <a:srgbClr val="006600"/>
    <a:srgbClr val="0000FF"/>
    <a:srgbClr val="99FF66"/>
    <a:srgbClr val="3399FF"/>
    <a:srgbClr val="A50021"/>
    <a:srgbClr val="CCCC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2" d="100"/>
          <a:sy n="62" d="100"/>
        </p:scale>
        <p:origin x="1782" y="6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6/18/2017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grpSp>
      </p:grpSp>
      <p:sp>
        <p:nvSpPr>
          <p:cNvPr id="1334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EC8E2D50-666F-46BE-AAA7-E2822205913E}"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6/18/2017</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6/18/2017</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5089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80"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cs typeface="Calibri" pitchFamily="34" charset="0"/>
              </a:rPr>
              <a:t>Dr. Andy 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a:t>
            </a:r>
            <a:r>
              <a:rPr lang="en-US" b="1" u="sng">
                <a:solidFill>
                  <a:srgbClr val="FFFFCC"/>
                </a:solidFill>
              </a:rPr>
              <a:t>Revelation to a gentile king (4)</a:t>
            </a:r>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9698" name="Group 2"/>
          <p:cNvGrpSpPr>
            <a:grpSpLocks/>
          </p:cNvGrpSpPr>
          <p:nvPr/>
        </p:nvGrpSpPr>
        <p:grpSpPr bwMode="auto">
          <a:xfrm>
            <a:off x="457200" y="2590800"/>
            <a:ext cx="1752600" cy="2971800"/>
            <a:chOff x="672" y="1152"/>
            <a:chExt cx="1104" cy="2400"/>
          </a:xfrm>
        </p:grpSpPr>
        <p:sp>
          <p:nvSpPr>
            <p:cNvPr id="29701"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9702"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969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9700"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a:t>
            </a:r>
            <a:r>
              <a:rPr lang="en-US" b="1" u="sng">
                <a:solidFill>
                  <a:srgbClr val="FFFFCC"/>
                </a:solidFill>
              </a:rPr>
              <a:t>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30722" name="Group 2"/>
          <p:cNvGrpSpPr>
            <a:grpSpLocks/>
          </p:cNvGrpSpPr>
          <p:nvPr/>
        </p:nvGrpSpPr>
        <p:grpSpPr bwMode="auto">
          <a:xfrm>
            <a:off x="457200" y="2590800"/>
            <a:ext cx="1752600" cy="2971800"/>
            <a:chOff x="672" y="1152"/>
            <a:chExt cx="1104" cy="2400"/>
          </a:xfrm>
        </p:grpSpPr>
        <p:sp>
          <p:nvSpPr>
            <p:cNvPr id="3072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3072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3072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3072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a:t>
            </a:r>
            <a:r>
              <a:rPr lang="en-US" b="1" u="sng">
                <a:solidFill>
                  <a:srgbClr val="FFFFCC"/>
                </a:solidFill>
              </a:rPr>
              <a:t>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31746" name="Group 2"/>
          <p:cNvGrpSpPr>
            <a:grpSpLocks/>
          </p:cNvGrpSpPr>
          <p:nvPr/>
        </p:nvGrpSpPr>
        <p:grpSpPr bwMode="auto">
          <a:xfrm>
            <a:off x="457200" y="2590800"/>
            <a:ext cx="1752600" cy="2971800"/>
            <a:chOff x="672" y="1152"/>
            <a:chExt cx="1104" cy="2400"/>
          </a:xfrm>
        </p:grpSpPr>
        <p:sp>
          <p:nvSpPr>
            <p:cNvPr id="31749"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31750"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31747"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31748"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4294967295"/>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a:t>
            </a:r>
            <a:r>
              <a:rPr lang="en-US" b="1" u="sng">
                <a:solidFill>
                  <a:srgbClr val="FFFFCC"/>
                </a:solidFill>
              </a:rPr>
              <a:t>Gentile history (7)</a:t>
            </a:r>
          </a:p>
          <a:p>
            <a:pPr marL="533400" indent="-533400" eaLnBrk="1" hangingPunct="1">
              <a:lnSpc>
                <a:spcPct val="90000"/>
              </a:lnSpc>
              <a:buFont typeface="Wingdings" pitchFamily="2" charset="2"/>
              <a:buNone/>
            </a:pPr>
            <a:endParaRPr lang="en-US"/>
          </a:p>
        </p:txBody>
      </p:sp>
      <p:grpSp>
        <p:nvGrpSpPr>
          <p:cNvPr id="111619" name="Group 2"/>
          <p:cNvGrpSpPr>
            <a:grpSpLocks/>
          </p:cNvGrpSpPr>
          <p:nvPr/>
        </p:nvGrpSpPr>
        <p:grpSpPr bwMode="auto">
          <a:xfrm>
            <a:off x="457200" y="2590800"/>
            <a:ext cx="1752600" cy="2971800"/>
            <a:chOff x="672" y="1152"/>
            <a:chExt cx="1104" cy="2400"/>
          </a:xfrm>
        </p:grpSpPr>
        <p:sp>
          <p:nvSpPr>
            <p:cNvPr id="111620"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111621"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111622"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111623" name="Rectangle 6"/>
          <p:cNvSpPr>
            <a:spLocks noGrp="1" noChangeArrowheads="1"/>
          </p:cNvSpPr>
          <p:nvPr>
            <p:ph type="title" idx="4294967295"/>
          </p:nvPr>
        </p:nvSpPr>
        <p:spPr>
          <a:xfrm>
            <a:off x="2438400" y="228600"/>
            <a:ext cx="4267200" cy="1143000"/>
          </a:xfrm>
        </p:spPr>
        <p:txBody>
          <a:bodyPr/>
          <a:lstStyle/>
          <a:p>
            <a:pPr algn="ctr" eaLnBrk="1" hangingPunct="1"/>
            <a:r>
              <a:rPr lang="en-US" altLang="en-US" sz="4000" dirty="0"/>
              <a:t>Synthetic Outline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9504896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84" name="Group 40"/>
          <p:cNvGraphicFramePr>
            <a:graphicFrameLocks noGrp="1"/>
          </p:cNvGraphicFramePr>
          <p:nvPr>
            <p:extLst>
              <p:ext uri="{D42A27DB-BD31-4B8C-83A1-F6EECF244321}">
                <p14:modId xmlns:p14="http://schemas.microsoft.com/office/powerpoint/2010/main" val="3294033218"/>
              </p:ext>
            </p:extLst>
          </p:nvPr>
        </p:nvGraphicFramePr>
        <p:xfrm>
          <a:off x="76200" y="228600"/>
          <a:ext cx="8991600" cy="6403975"/>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CHAPTER AND VERSE IN DANIEL</a:t>
                      </a:r>
                      <a:endParaRPr kumimoji="1" lang="en-US" altLang="en-US" sz="2400" b="0" i="0" u="none" strike="noStrike" cap="none" normalizeH="0" baseline="0">
                        <a:ln>
                          <a:noFill/>
                        </a:ln>
                        <a:solidFill>
                          <a:srgbClr val="C00000"/>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CHRONOLOGICAL DATE</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BIBLICAL DATE</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1:1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605</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3</a:t>
                      </a:r>
                      <a:r>
                        <a:rPr kumimoji="0" lang="en-US" altLang="en-US" sz="2400" b="1" i="0" u="none" strike="noStrike" cap="none" normalizeH="0" baseline="30000">
                          <a:ln>
                            <a:noFill/>
                          </a:ln>
                          <a:solidFill>
                            <a:schemeClr val="bg2"/>
                          </a:solidFill>
                          <a:effectLst/>
                          <a:latin typeface="Calibri" pitchFamily="34" charset="0"/>
                          <a:cs typeface="Arial" charset="0"/>
                        </a:rPr>
                        <a:t>rd</a:t>
                      </a:r>
                      <a:r>
                        <a:rPr kumimoji="0" lang="en-US" altLang="en-US" sz="2400" b="1" i="0" u="none" strike="noStrike" cap="none" normalizeH="0" baseline="0">
                          <a:ln>
                            <a:noFill/>
                          </a:ln>
                          <a:solidFill>
                            <a:schemeClr val="bg2"/>
                          </a:solidFill>
                          <a:effectLst/>
                          <a:latin typeface="Calibri" pitchFamily="34" charset="0"/>
                          <a:cs typeface="Arial" charset="0"/>
                        </a:rPr>
                        <a:t> year of Jehoiakim</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1"/>
                  </a:ext>
                </a:extLst>
              </a:tr>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itchFamily="34" charset="0"/>
                          <a:cs typeface="Arial" charset="0"/>
                        </a:rPr>
                        <a:t>2:1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itchFamily="34" charset="0"/>
                          <a:cs typeface="Arial" charset="0"/>
                        </a:rPr>
                        <a:t>603</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0" i="0" u="none" strike="noStrike" cap="none" normalizeH="0" baseline="0" dirty="0">
                          <a:ln>
                            <a:noFill/>
                          </a:ln>
                          <a:solidFill>
                            <a:schemeClr val="bg2"/>
                          </a:solidFill>
                          <a:effectLst/>
                          <a:latin typeface="Calibri" pitchFamily="34" charset="0"/>
                          <a:cs typeface="Arial" charset="0"/>
                        </a:rPr>
                        <a:t>2</a:t>
                      </a:r>
                      <a:r>
                        <a:rPr kumimoji="0" lang="en-US" altLang="en-US" sz="2400" b="0" i="0" u="none" strike="noStrike" cap="none" normalizeH="0" baseline="30000" dirty="0">
                          <a:ln>
                            <a:noFill/>
                          </a:ln>
                          <a:solidFill>
                            <a:schemeClr val="bg2"/>
                          </a:solidFill>
                          <a:effectLst/>
                          <a:latin typeface="Calibri" pitchFamily="34" charset="0"/>
                          <a:cs typeface="Arial" charset="0"/>
                        </a:rPr>
                        <a:t>nd</a:t>
                      </a:r>
                      <a:r>
                        <a:rPr kumimoji="0" lang="en-US" altLang="en-US" sz="2400" b="0" i="0" u="none" strike="noStrike" cap="none" normalizeH="0" baseline="0" dirty="0">
                          <a:ln>
                            <a:noFill/>
                          </a:ln>
                          <a:solidFill>
                            <a:schemeClr val="bg2"/>
                          </a:solidFill>
                          <a:effectLst/>
                          <a:latin typeface="Calibri" pitchFamily="34" charset="0"/>
                          <a:cs typeface="Arial" charset="0"/>
                        </a:rPr>
                        <a:t> year of Nebuchadnezzar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2"/>
                  </a:ext>
                </a:extLst>
              </a:tr>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5</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Sat. night 10/12/539 (Hoehner)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3"/>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a:ln>
                            <a:noFill/>
                          </a:ln>
                          <a:solidFill>
                            <a:srgbClr val="0000FF"/>
                          </a:solidFill>
                          <a:effectLst/>
                          <a:latin typeface="Calibri" pitchFamily="34" charset="0"/>
                          <a:cs typeface="Arial" charset="0"/>
                        </a:rPr>
                        <a:t>7:1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cap="none" normalizeH="0" baseline="0">
                          <a:ln>
                            <a:noFill/>
                          </a:ln>
                          <a:solidFill>
                            <a:srgbClr val="0000FF"/>
                          </a:solidFill>
                          <a:effectLst/>
                          <a:latin typeface="Calibri" pitchFamily="34" charset="0"/>
                          <a:cs typeface="Arial" charset="0"/>
                        </a:rPr>
                        <a:t>553</a:t>
                      </a:r>
                      <a:endParaRPr kumimoji="0" lang="en-US" sz="2400" b="1" i="0" u="sng" strike="noStrike" cap="none" normalizeH="0" baseline="0">
                        <a:ln>
                          <a:noFill/>
                        </a:ln>
                        <a:solidFill>
                          <a:srgbClr val="0000FF"/>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cap="none" normalizeH="0" baseline="0" dirty="0">
                          <a:ln>
                            <a:noFill/>
                          </a:ln>
                          <a:solidFill>
                            <a:srgbClr val="0000FF"/>
                          </a:solidFill>
                          <a:effectLst/>
                          <a:latin typeface="Calibri" pitchFamily="34" charset="0"/>
                          <a:cs typeface="Arial" charset="0"/>
                        </a:rPr>
                        <a:t>1</a:t>
                      </a:r>
                      <a:r>
                        <a:rPr kumimoji="0" lang="en-US" altLang="en-US" sz="2400" b="1" i="0" u="sng" strike="noStrike" cap="none" normalizeH="0" baseline="30000" dirty="0">
                          <a:ln>
                            <a:noFill/>
                          </a:ln>
                          <a:solidFill>
                            <a:srgbClr val="0000FF"/>
                          </a:solidFill>
                          <a:effectLst/>
                          <a:latin typeface="Calibri" pitchFamily="34" charset="0"/>
                          <a:cs typeface="Arial" charset="0"/>
                        </a:rPr>
                        <a:t>st</a:t>
                      </a:r>
                      <a:r>
                        <a:rPr kumimoji="0" lang="en-US" altLang="en-US" sz="2400" b="1" i="0" u="sng" strike="noStrike" cap="none" normalizeH="0" baseline="0" dirty="0">
                          <a:ln>
                            <a:noFill/>
                          </a:ln>
                          <a:solidFill>
                            <a:srgbClr val="0000FF"/>
                          </a:solidFill>
                          <a:effectLst/>
                          <a:latin typeface="Calibri" pitchFamily="34" charset="0"/>
                          <a:cs typeface="Arial" charset="0"/>
                        </a:rPr>
                        <a:t> year of Belshazzar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8:1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551</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3</a:t>
                      </a:r>
                      <a:r>
                        <a:rPr kumimoji="0" lang="en-US" altLang="en-US" sz="2400" b="1" i="0" u="none" strike="noStrike" cap="none" normalizeH="0" baseline="30000">
                          <a:ln>
                            <a:noFill/>
                          </a:ln>
                          <a:solidFill>
                            <a:schemeClr val="bg2"/>
                          </a:solidFill>
                          <a:effectLst/>
                          <a:latin typeface="Calibri" pitchFamily="34" charset="0"/>
                          <a:cs typeface="Arial" charset="0"/>
                        </a:rPr>
                        <a:t>rd</a:t>
                      </a:r>
                      <a:r>
                        <a:rPr kumimoji="0" lang="en-US" altLang="en-US" sz="2400" b="1" i="0" u="none" strike="noStrike" cap="none" normalizeH="0" baseline="0">
                          <a:ln>
                            <a:noFill/>
                          </a:ln>
                          <a:solidFill>
                            <a:schemeClr val="bg2"/>
                          </a:solidFill>
                          <a:effectLst/>
                          <a:latin typeface="Calibri" pitchFamily="34" charset="0"/>
                          <a:cs typeface="Arial" charset="0"/>
                        </a:rPr>
                        <a:t> year of Belshazzar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9:1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538</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1</a:t>
                      </a:r>
                      <a:r>
                        <a:rPr kumimoji="0" lang="en-US" altLang="en-US" sz="2400" b="1" i="0" u="none" strike="noStrike" cap="none" normalizeH="0" baseline="30000">
                          <a:ln>
                            <a:noFill/>
                          </a:ln>
                          <a:solidFill>
                            <a:schemeClr val="bg2"/>
                          </a:solidFill>
                          <a:effectLst/>
                          <a:latin typeface="Calibri" pitchFamily="34" charset="0"/>
                          <a:cs typeface="Arial" charset="0"/>
                        </a:rPr>
                        <a:t>st</a:t>
                      </a:r>
                      <a:r>
                        <a:rPr kumimoji="0" lang="en-US" altLang="en-US" sz="2400" b="1" i="0" u="none" strike="noStrike" cap="none" normalizeH="0" baseline="0">
                          <a:ln>
                            <a:noFill/>
                          </a:ln>
                          <a:solidFill>
                            <a:schemeClr val="bg2"/>
                          </a:solidFill>
                          <a:effectLst/>
                          <a:latin typeface="Calibri" pitchFamily="34" charset="0"/>
                          <a:cs typeface="Arial" charset="0"/>
                        </a:rPr>
                        <a:t> year of Darius</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6"/>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10:1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536</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dirty="0">
                          <a:ln>
                            <a:noFill/>
                          </a:ln>
                          <a:solidFill>
                            <a:schemeClr val="bg2"/>
                          </a:solidFill>
                          <a:effectLst/>
                          <a:latin typeface="Calibri" pitchFamily="34" charset="0"/>
                          <a:cs typeface="Arial" charset="0"/>
                        </a:rPr>
                        <a:t>3</a:t>
                      </a:r>
                      <a:r>
                        <a:rPr kumimoji="0" lang="en-US" altLang="en-US" sz="2400" b="1" i="0" u="none" strike="noStrike" cap="none" normalizeH="0" baseline="30000" dirty="0">
                          <a:ln>
                            <a:noFill/>
                          </a:ln>
                          <a:solidFill>
                            <a:schemeClr val="bg2"/>
                          </a:solidFill>
                          <a:effectLst/>
                          <a:latin typeface="Calibri" pitchFamily="34" charset="0"/>
                          <a:cs typeface="Arial" charset="0"/>
                        </a:rPr>
                        <a:t>rd</a:t>
                      </a:r>
                      <a:r>
                        <a:rPr kumimoji="0" lang="en-US" altLang="en-US" sz="2400" b="1" i="0" u="none" strike="noStrike" cap="none" normalizeH="0" baseline="0" dirty="0">
                          <a:ln>
                            <a:noFill/>
                          </a:ln>
                          <a:solidFill>
                            <a:schemeClr val="bg2"/>
                          </a:solidFill>
                          <a:effectLst/>
                          <a:latin typeface="Calibri" pitchFamily="34" charset="0"/>
                          <a:cs typeface="Arial" charset="0"/>
                        </a:rPr>
                        <a:t> year of Cyrus</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79" name="Group 35"/>
          <p:cNvGraphicFramePr>
            <a:graphicFrameLocks noGrp="1"/>
          </p:cNvGraphicFramePr>
          <p:nvPr>
            <p:extLst>
              <p:ext uri="{D42A27DB-BD31-4B8C-83A1-F6EECF244321}">
                <p14:modId xmlns:p14="http://schemas.microsoft.com/office/powerpoint/2010/main" val="3310836657"/>
              </p:ext>
            </p:extLst>
          </p:nvPr>
        </p:nvGraphicFramePr>
        <p:xfrm>
          <a:off x="190500" y="407988"/>
          <a:ext cx="8763000" cy="6040438"/>
        </p:xfrm>
        <a:graphic>
          <a:graphicData uri="http://schemas.openxmlformats.org/drawingml/2006/table">
            <a:tbl>
              <a:tblPr/>
              <a:tblGrid>
                <a:gridCol w="1447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62388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2"/>
                          </a:solidFill>
                          <a:effectLst/>
                          <a:latin typeface="Calibri" pitchFamily="34" charset="0"/>
                          <a:cs typeface="Arial" charset="0"/>
                        </a:rPr>
                        <a:t>Daniel’s Age</a:t>
                      </a:r>
                      <a:endParaRPr kumimoji="0" lang="en-US" sz="3600" b="1" i="0" u="none" strike="noStrike" cap="none" normalizeH="0" baseline="0" dirty="0">
                        <a:ln>
                          <a:noFill/>
                        </a:ln>
                        <a:solidFill>
                          <a:schemeClr val="tx2"/>
                        </a:solidFill>
                        <a:effectLst/>
                        <a:latin typeface="Calibri" pitchFamily="34" charset="0"/>
                        <a:cs typeface="Arial"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CHAPTER</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EVENTS</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AGE</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Taken to Babylonian captivity</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15</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2</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Nebuchadnezzar’s 1</a:t>
                      </a:r>
                      <a:r>
                        <a:rPr kumimoji="0" lang="en-US" sz="2200" b="1" i="0" u="none" strike="noStrike" cap="none" normalizeH="0" baseline="30000">
                          <a:ln>
                            <a:noFill/>
                          </a:ln>
                          <a:solidFill>
                            <a:srgbClr val="FFFFFF"/>
                          </a:solidFill>
                          <a:effectLst>
                            <a:outerShdw blurRad="38100" dist="38100" dir="2700000" algn="tl">
                              <a:srgbClr val="000000"/>
                            </a:outerShdw>
                          </a:effectLst>
                          <a:latin typeface="Calibri" pitchFamily="34" charset="0"/>
                          <a:cs typeface="Arial" charset="0"/>
                        </a:rPr>
                        <a:t>st</a:t>
                      </a: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 dream (huge image)</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17</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3"/>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3</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Daniel’s 3 friends cast into the fiery furnace </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19 or 20</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4"/>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4</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Nebuchadnezzar’s 2nd dream (huge tree)</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45-50</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5"/>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5</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handwriting of the wall at Belshazzar’s feast</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Early 80’s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6"/>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6</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Delivered from the den of lions</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c.83</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7"/>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bg2"/>
                          </a:solidFill>
                          <a:effectLst/>
                          <a:latin typeface="Calibri" pitchFamily="34" charset="0"/>
                          <a:cs typeface="Arial" charset="0"/>
                        </a:rPr>
                        <a:t>7-8</a:t>
                      </a:r>
                    </a:p>
                  </a:txBody>
                  <a:tcPr horzOverflow="overflow">
                    <a:lnL>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bg2"/>
                          </a:solidFill>
                          <a:effectLst/>
                          <a:latin typeface="Calibri" pitchFamily="34" charset="0"/>
                          <a:cs typeface="Arial" charset="0"/>
                        </a:rPr>
                        <a:t>Daniel’s visions and dreams</a:t>
                      </a:r>
                    </a:p>
                  </a:txBody>
                  <a:tcPr horzOverflow="overflow">
                    <a:lnL>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a:ln>
                            <a:noFill/>
                          </a:ln>
                          <a:solidFill>
                            <a:schemeClr val="bg2"/>
                          </a:solidFill>
                          <a:effectLst/>
                          <a:latin typeface="Calibri" pitchFamily="34" charset="0"/>
                          <a:cs typeface="Arial" charset="0"/>
                        </a:rPr>
                        <a:t>Mid-60’s</a:t>
                      </a:r>
                    </a:p>
                  </a:txBody>
                  <a:tcPr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9</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Daniel’s seventy “sevens” prophecy</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Early-80’s</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9"/>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10-12</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Final dreams and visions</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FF"/>
                          </a:solidFill>
                          <a:effectLst>
                            <a:outerShdw blurRad="38100" dist="38100" dir="2700000" algn="tl">
                              <a:srgbClr val="000000"/>
                            </a:outerShdw>
                          </a:effectLst>
                          <a:latin typeface="Calibri" pitchFamily="34" charset="0"/>
                          <a:cs typeface="Arial" charset="0"/>
                        </a:rPr>
                        <a:t>Mid-80’s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257300" y="228600"/>
            <a:ext cx="6629400" cy="685800"/>
          </a:xfrm>
        </p:spPr>
        <p:txBody>
          <a:bodyPr/>
          <a:lstStyle/>
          <a:p>
            <a:pPr algn="ctr" eaLnBrk="1" hangingPunct="1"/>
            <a:r>
              <a:rPr lang="en-US" altLang="en-US" sz="4000"/>
              <a:t>Succession of Gentile Rulers</a:t>
            </a:r>
          </a:p>
        </p:txBody>
      </p:sp>
      <p:sp>
        <p:nvSpPr>
          <p:cNvPr id="20483" name="Rectangle 3"/>
          <p:cNvSpPr>
            <a:spLocks noGrp="1" noChangeArrowheads="1"/>
          </p:cNvSpPr>
          <p:nvPr>
            <p:ph type="body" idx="4294967295"/>
          </p:nvPr>
        </p:nvSpPr>
        <p:spPr>
          <a:xfrm>
            <a:off x="952500" y="1143000"/>
            <a:ext cx="7239000" cy="5410200"/>
          </a:xfrm>
        </p:spPr>
        <p:txBody>
          <a:bodyPr/>
          <a:lstStyle/>
          <a:p>
            <a:pPr marL="457200" indent="-457200" eaLnBrk="1" hangingPunct="1">
              <a:spcBef>
                <a:spcPct val="0"/>
              </a:spcBef>
              <a:spcAft>
                <a:spcPts val="2400"/>
              </a:spcAft>
            </a:pPr>
            <a:r>
              <a:rPr lang="en-US" sz="3600" dirty="0"/>
              <a:t>1-4: Nebuchadnezzar of Babylon</a:t>
            </a:r>
          </a:p>
          <a:p>
            <a:pPr marL="457200" indent="-457200" eaLnBrk="1" hangingPunct="1">
              <a:spcBef>
                <a:spcPct val="0"/>
              </a:spcBef>
              <a:spcAft>
                <a:spcPts val="2400"/>
              </a:spcAft>
            </a:pPr>
            <a:r>
              <a:rPr lang="en-US" sz="3600" dirty="0"/>
              <a:t>5: Belshazzar of Babylon</a:t>
            </a:r>
          </a:p>
          <a:p>
            <a:pPr marL="457200" indent="-457200" eaLnBrk="1" hangingPunct="1">
              <a:spcBef>
                <a:spcPct val="0"/>
              </a:spcBef>
              <a:spcAft>
                <a:spcPts val="2400"/>
              </a:spcAft>
            </a:pPr>
            <a:r>
              <a:rPr lang="en-US" sz="3600" dirty="0"/>
              <a:t>6: Darius of Media – Persia</a:t>
            </a:r>
          </a:p>
          <a:p>
            <a:pPr marL="457200" indent="-457200" eaLnBrk="1" hangingPunct="1">
              <a:spcBef>
                <a:spcPct val="0"/>
              </a:spcBef>
              <a:spcAft>
                <a:spcPts val="2400"/>
              </a:spcAft>
            </a:pPr>
            <a:r>
              <a:rPr lang="en-US" sz="3600" b="1" u="sng" dirty="0">
                <a:solidFill>
                  <a:srgbClr val="FFFFCC"/>
                </a:solidFill>
              </a:rPr>
              <a:t>7-8: Belshazzar of Babylon</a:t>
            </a:r>
          </a:p>
          <a:p>
            <a:pPr marL="457200" indent="-457200" eaLnBrk="1" hangingPunct="1">
              <a:spcBef>
                <a:spcPct val="0"/>
              </a:spcBef>
              <a:spcAft>
                <a:spcPts val="2400"/>
              </a:spcAft>
            </a:pPr>
            <a:r>
              <a:rPr lang="en-US" sz="3600" dirty="0"/>
              <a:t>9: Darius of Media – Persia</a:t>
            </a:r>
          </a:p>
          <a:p>
            <a:pPr marL="457200" indent="-457200" eaLnBrk="1" hangingPunct="1">
              <a:spcBef>
                <a:spcPct val="0"/>
              </a:spcBef>
              <a:spcAft>
                <a:spcPts val="2400"/>
              </a:spcAft>
            </a:pPr>
            <a:r>
              <a:rPr lang="en-US" sz="3600" dirty="0"/>
              <a:t>10-12: Cyrus of Media – Persia</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dirty="0"/>
              <a:t>Chiasm “Aramaic” ( 2-7)</a:t>
            </a:r>
          </a:p>
          <a:p>
            <a:pPr marL="533400" indent="-533400" eaLnBrk="1" hangingPunct="1">
              <a:lnSpc>
                <a:spcPct val="90000"/>
              </a:lnSpc>
              <a:buFont typeface="Wingdings" pitchFamily="2" charset="2"/>
              <a:buNone/>
            </a:pPr>
            <a:r>
              <a:rPr lang="en-US" dirty="0"/>
              <a:t>1. </a:t>
            </a:r>
            <a:r>
              <a:rPr lang="en-US" b="1" u="sng" dirty="0">
                <a:solidFill>
                  <a:srgbClr val="FFFF99"/>
                </a:solidFill>
              </a:rPr>
              <a:t>Gentile History (2)</a:t>
            </a:r>
          </a:p>
          <a:p>
            <a:pPr marL="457200" lvl="1" indent="-457200" eaLnBrk="1" hangingPunct="1">
              <a:lnSpc>
                <a:spcPct val="90000"/>
              </a:lnSpc>
              <a:buFont typeface="Wingdings" pitchFamily="2" charset="2"/>
              <a:buNone/>
            </a:pPr>
            <a:r>
              <a:rPr lang="en-US" dirty="0"/>
              <a:t>	2. Protection (3)</a:t>
            </a:r>
          </a:p>
          <a:p>
            <a:pPr marL="1371600" lvl="2" indent="-457200" eaLnBrk="1" hangingPunct="1">
              <a:lnSpc>
                <a:spcPct val="90000"/>
              </a:lnSpc>
              <a:buFont typeface="Wingdings" pitchFamily="2" charset="2"/>
              <a:buNone/>
            </a:pPr>
            <a:r>
              <a:rPr lang="en-US" dirty="0"/>
              <a:t>3. Revelation to a gentile king (4)</a:t>
            </a:r>
            <a:endParaRPr lang="en-US" b="1" dirty="0"/>
          </a:p>
          <a:p>
            <a:pPr marL="1371600" lvl="2" indent="-457200" eaLnBrk="1" hangingPunct="1">
              <a:lnSpc>
                <a:spcPct val="90000"/>
              </a:lnSpc>
              <a:buFont typeface="Wingdings" pitchFamily="2" charset="2"/>
              <a:buNone/>
            </a:pPr>
            <a:r>
              <a:rPr lang="en-US" dirty="0"/>
              <a:t>3. Revelation to a gentile king (5)</a:t>
            </a:r>
          </a:p>
          <a:p>
            <a:pPr marL="457200" lvl="1" indent="-457200" eaLnBrk="1" hangingPunct="1">
              <a:lnSpc>
                <a:spcPct val="90000"/>
              </a:lnSpc>
              <a:buFont typeface="Wingdings" pitchFamily="2" charset="2"/>
              <a:buNone/>
            </a:pPr>
            <a:r>
              <a:rPr lang="en-US" dirty="0"/>
              <a:t>	2. Protection (6)</a:t>
            </a:r>
          </a:p>
          <a:p>
            <a:pPr marL="533400" indent="-533400" eaLnBrk="1" hangingPunct="1">
              <a:lnSpc>
                <a:spcPct val="90000"/>
              </a:lnSpc>
              <a:buNone/>
            </a:pPr>
            <a:r>
              <a:rPr lang="en-US" dirty="0"/>
              <a:t>1. </a:t>
            </a:r>
            <a:r>
              <a:rPr lang="en-US" b="1" u="sng" dirty="0">
                <a:solidFill>
                  <a:srgbClr val="FFFF99"/>
                </a:solidFill>
              </a:rPr>
              <a:t>Gentile history (7)</a:t>
            </a:r>
          </a:p>
          <a:p>
            <a:pPr marL="533400" indent="-533400" eaLnBrk="1" hangingPunct="1">
              <a:lnSpc>
                <a:spcPct val="90000"/>
              </a:lnSpc>
              <a:buFont typeface="Wingdings" pitchFamily="2" charset="2"/>
              <a:buNone/>
            </a:pPr>
            <a:endParaRPr lang="en-US" dirty="0"/>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560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extLst>
      <p:ext uri="{BB962C8B-B14F-4D97-AF65-F5344CB8AC3E}">
        <p14:creationId xmlns:p14="http://schemas.microsoft.com/office/powerpoint/2010/main" val="29392935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524000" y="304800"/>
            <a:ext cx="6096000" cy="1295400"/>
          </a:xfrm>
        </p:spPr>
        <p:txBody>
          <a:bodyPr/>
          <a:lstStyle/>
          <a:p>
            <a:pPr algn="ctr" eaLnBrk="1" hangingPunct="1"/>
            <a:r>
              <a:rPr lang="en-US" altLang="en-US"/>
              <a:t>Message</a:t>
            </a:r>
          </a:p>
        </p:txBody>
      </p:sp>
      <p:sp>
        <p:nvSpPr>
          <p:cNvPr id="35843" name="Rectangle 3"/>
          <p:cNvSpPr>
            <a:spLocks noGrp="1" noChangeArrowheads="1"/>
          </p:cNvSpPr>
          <p:nvPr>
            <p:ph type="body" idx="1"/>
          </p:nvPr>
        </p:nvSpPr>
        <p:spPr>
          <a:xfrm>
            <a:off x="1581150" y="1768475"/>
            <a:ext cx="5981700" cy="1965325"/>
          </a:xfrm>
        </p:spPr>
        <p:txBody>
          <a:bodyPr/>
          <a:lstStyle/>
          <a:p>
            <a:pPr marL="0" indent="0" algn="just" eaLnBrk="1" hangingPunct="1">
              <a:lnSpc>
                <a:spcPct val="90000"/>
              </a:lnSpc>
              <a:buFont typeface="Wingdings" pitchFamily="2" charset="2"/>
              <a:buNone/>
              <a:defRPr/>
            </a:pPr>
            <a:r>
              <a:rPr lang="en-US" sz="4000" dirty="0"/>
              <a:t>Times of the Gentiles are revealed prophetically (2, 7, 8-12) and ethically (1, 3-6)</a:t>
            </a:r>
          </a:p>
          <a:p>
            <a:pPr eaLnBrk="1" hangingPunct="1">
              <a:lnSpc>
                <a:spcPct val="90000"/>
              </a:lnSpc>
              <a:buFont typeface="Wingdings" pitchFamily="2" charset="2"/>
              <a:buNone/>
              <a:defRPr/>
            </a:pPr>
            <a:endParaRPr lang="en-US" sz="3600" dirty="0"/>
          </a:p>
        </p:txBody>
      </p:sp>
      <p:pic>
        <p:nvPicPr>
          <p:cNvPr id="2048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713" y="4419600"/>
            <a:ext cx="4346575" cy="1681163"/>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800" y="381000"/>
            <a:ext cx="7848600" cy="6096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532" name="Group 100"/>
          <p:cNvGraphicFramePr>
            <a:graphicFrameLocks noGrp="1"/>
          </p:cNvGraphicFramePr>
          <p:nvPr>
            <p:extLst>
              <p:ext uri="{D42A27DB-BD31-4B8C-83A1-F6EECF244321}">
                <p14:modId xmlns:p14="http://schemas.microsoft.com/office/powerpoint/2010/main" val="3023720900"/>
              </p:ext>
            </p:extLst>
          </p:nvPr>
        </p:nvGraphicFramePr>
        <p:xfrm>
          <a:off x="152400" y="117855"/>
          <a:ext cx="8839200" cy="6511543"/>
        </p:xfrm>
        <a:graphic>
          <a:graphicData uri="http://schemas.openxmlformats.org/drawingml/2006/table">
            <a:tbl>
              <a:tblPr>
                <a:tableStyleId>{D7AC3CCA-C797-4891-BE02-D94E43425B78}</a:tableStyleId>
              </a:tblPr>
              <a:tblGrid>
                <a:gridCol w="2582238">
                  <a:extLst>
                    <a:ext uri="{9D8B030D-6E8A-4147-A177-3AD203B41FA5}">
                      <a16:colId xmlns:a16="http://schemas.microsoft.com/office/drawing/2014/main" val="20000"/>
                    </a:ext>
                  </a:extLst>
                </a:gridCol>
                <a:gridCol w="3476090">
                  <a:extLst>
                    <a:ext uri="{9D8B030D-6E8A-4147-A177-3AD203B41FA5}">
                      <a16:colId xmlns:a16="http://schemas.microsoft.com/office/drawing/2014/main" val="20001"/>
                    </a:ext>
                  </a:extLst>
                </a:gridCol>
                <a:gridCol w="2780872">
                  <a:extLst>
                    <a:ext uri="{9D8B030D-6E8A-4147-A177-3AD203B41FA5}">
                      <a16:colId xmlns:a16="http://schemas.microsoft.com/office/drawing/2014/main" val="20002"/>
                    </a:ext>
                  </a:extLst>
                </a:gridCol>
              </a:tblGrid>
              <a:tr h="1547490">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lang="en-US" sz="4000" b="1" kern="0" dirty="0">
                          <a:solidFill>
                            <a:schemeClr val="tx2"/>
                          </a:solidFill>
                          <a:latin typeface="Calibri" panose="020F0502020204030204" pitchFamily="34" charset="0"/>
                          <a:ea typeface="+mj-ea"/>
                          <a:cs typeface="+mj-cs"/>
                        </a:rPr>
                        <a:t>Comparing Daniel 2 &amp; 7: </a:t>
                      </a:r>
                      <a:br>
                        <a:rPr lang="en-US" sz="4000" b="1" kern="0" dirty="0">
                          <a:solidFill>
                            <a:schemeClr val="tx2"/>
                          </a:solidFill>
                          <a:latin typeface="Calibri" panose="020F0502020204030204" pitchFamily="34" charset="0"/>
                          <a:ea typeface="+mj-ea"/>
                          <a:cs typeface="+mj-cs"/>
                        </a:rPr>
                      </a:br>
                      <a:r>
                        <a:rPr lang="en-US" sz="4000" b="1" i="1" kern="0" dirty="0">
                          <a:solidFill>
                            <a:schemeClr val="tx2"/>
                          </a:solidFill>
                          <a:latin typeface="Calibri" panose="020F0502020204030204" pitchFamily="34" charset="0"/>
                          <a:ea typeface="+mj-ea"/>
                          <a:cs typeface="+mj-cs"/>
                        </a:rPr>
                        <a:t>A Matter of Perspective</a:t>
                      </a:r>
                    </a:p>
                  </a:txBody>
                  <a:tcPr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5534155"/>
                  </a:ext>
                </a:extLst>
              </a:tr>
              <a:tr h="64748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Daniel 2</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Daniel 7</a:t>
                      </a:r>
                      <a:endParaRPr kumimoji="0" lang="en-US" sz="32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615449">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Receiver</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Nebuchadnezzar</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Daniel</a:t>
                      </a:r>
                    </a:p>
                  </a:txBody>
                  <a:tcPr anchor="ctr" horzOverflow="overflow"/>
                </a:tc>
                <a:extLst>
                  <a:ext uri="{0D108BD9-81ED-4DB2-BD59-A6C34878D82A}">
                    <a16:rowId xmlns:a16="http://schemas.microsoft.com/office/drawing/2014/main" val="10001"/>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Position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Oppressor</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err="1">
                          <a:ln>
                            <a:noFill/>
                          </a:ln>
                          <a:solidFill>
                            <a:schemeClr val="dk1"/>
                          </a:solidFill>
                          <a:effectLst/>
                          <a:latin typeface="Calibri" panose="020F0502020204030204" pitchFamily="34" charset="0"/>
                          <a:ea typeface="+mn-ea"/>
                          <a:cs typeface="Calibri" panose="020F0502020204030204" pitchFamily="34" charset="0"/>
                        </a:rPr>
                        <a:t>Oppressee</a:t>
                      </a:r>
                      <a:endPar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10002"/>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Nationality</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Babylonian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Hebrew</a:t>
                      </a:r>
                    </a:p>
                  </a:txBody>
                  <a:tcPr anchor="ctr" horzOverflow="overflow"/>
                </a:tc>
                <a:extLst>
                  <a:ext uri="{0D108BD9-81ED-4DB2-BD59-A6C34878D82A}">
                    <a16:rowId xmlns:a16="http://schemas.microsoft.com/office/drawing/2014/main" val="10003"/>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Perspective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Gentile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Jewish</a:t>
                      </a:r>
                    </a:p>
                  </a:txBody>
                  <a:tcPr anchor="ctr" horzOverflow="overflow"/>
                </a:tc>
                <a:extLst>
                  <a:ext uri="{0D108BD9-81ED-4DB2-BD59-A6C34878D82A}">
                    <a16:rowId xmlns:a16="http://schemas.microsoft.com/office/drawing/2014/main" val="10004"/>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Viewpoint</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Antropocentric</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Theocentric</a:t>
                      </a:r>
                    </a:p>
                  </a:txBody>
                  <a:tcPr anchor="ctr" horzOverflow="overflow"/>
                </a:tc>
                <a:extLst>
                  <a:ext uri="{0D108BD9-81ED-4DB2-BD59-A6C34878D82A}">
                    <a16:rowId xmlns:a16="http://schemas.microsoft.com/office/drawing/2014/main" val="10005"/>
                  </a:ext>
                </a:extLst>
              </a:tr>
              <a:tr h="615449">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Description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Statue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Beasts</a:t>
                      </a:r>
                    </a:p>
                  </a:txBody>
                  <a:tcPr anchor="ctr" horzOverflow="overflow"/>
                </a:tc>
                <a:extLst>
                  <a:ext uri="{0D108BD9-81ED-4DB2-BD59-A6C34878D82A}">
                    <a16:rowId xmlns:a16="http://schemas.microsoft.com/office/drawing/2014/main" val="10006"/>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Appearance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Beautiful</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Grotesque</a:t>
                      </a:r>
                    </a:p>
                  </a:txBody>
                  <a:tcPr anchor="ctr" horzOverflow="overflow"/>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9287859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dirty="0">
                <a:effectLst/>
              </a:rPr>
              <a:t>4 Beasts Coming out of the Sea V.2-3</a:t>
            </a:r>
          </a:p>
          <a:p>
            <a:pPr marL="609600" indent="-609600">
              <a:spcBef>
                <a:spcPts val="0"/>
              </a:spcBef>
              <a:spcAft>
                <a:spcPts val="3600"/>
              </a:spcAft>
            </a:pPr>
            <a:r>
              <a:rPr lang="en-US" dirty="0">
                <a:effectLst/>
              </a:rPr>
              <a:t>A Description of the 4 Beasts V.4-8</a:t>
            </a:r>
          </a:p>
          <a:p>
            <a:pPr marL="609600" indent="-609600">
              <a:spcBef>
                <a:spcPts val="0"/>
              </a:spcBef>
              <a:spcAft>
                <a:spcPts val="3600"/>
              </a:spcAft>
            </a:pPr>
            <a:r>
              <a:rPr lang="en-US" dirty="0">
                <a:effectLst/>
              </a:rPr>
              <a:t>The Ancient of Days V. 9-12</a:t>
            </a:r>
          </a:p>
          <a:p>
            <a:pPr marL="609600" indent="-609600">
              <a:spcBef>
                <a:spcPts val="0"/>
              </a:spcBef>
              <a:spcAft>
                <a:spcPts val="3600"/>
              </a:spcAft>
            </a:pPr>
            <a:r>
              <a:rPr lang="en-US" dirty="0">
                <a:effectLst/>
              </a:rPr>
              <a:t>The Son of Man V.13-14</a:t>
            </a:r>
          </a:p>
        </p:txBody>
      </p:sp>
      <p:pic>
        <p:nvPicPr>
          <p:cNvPr id="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257800"/>
            <a:ext cx="3546475" cy="1371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19811" name="Rectangle 3"/>
          <p:cNvSpPr>
            <a:spLocks noGrp="1" noChangeArrowheads="1"/>
          </p:cNvSpPr>
          <p:nvPr>
            <p:ph type="body" idx="4294967295"/>
          </p:nvPr>
        </p:nvSpPr>
        <p:spPr>
          <a:xfrm>
            <a:off x="457200" y="1143000"/>
            <a:ext cx="7162800" cy="5257800"/>
          </a:xfrm>
          <a:noFill/>
        </p:spPr>
        <p:txBody>
          <a:bodyPr/>
          <a:lstStyle/>
          <a:p>
            <a:pPr marL="457200" indent="-457200">
              <a:spcBef>
                <a:spcPts val="0"/>
              </a:spcBef>
              <a:spcAft>
                <a:spcPts val="1200"/>
              </a:spcAft>
            </a:pPr>
            <a:r>
              <a:rPr lang="en-US" dirty="0">
                <a:effectLst/>
              </a:rPr>
              <a:t>1</a:t>
            </a:r>
            <a:r>
              <a:rPr lang="en-US" baseline="30000" dirty="0">
                <a:effectLst/>
              </a:rPr>
              <a:t>st</a:t>
            </a:r>
            <a:r>
              <a:rPr lang="en-US" dirty="0">
                <a:effectLst/>
              </a:rPr>
              <a:t> Beast (V.4)</a:t>
            </a:r>
          </a:p>
          <a:p>
            <a:pPr marL="914400" lvl="1" indent="-457200">
              <a:spcBef>
                <a:spcPts val="0"/>
              </a:spcBef>
              <a:spcAft>
                <a:spcPts val="1200"/>
              </a:spcAft>
              <a:buSzPct val="100000"/>
              <a:buFont typeface="Courier New" panose="02070309020205020404" pitchFamily="49" charset="0"/>
              <a:buChar char="­"/>
            </a:pPr>
            <a:r>
              <a:rPr lang="en-US" dirty="0">
                <a:effectLst/>
              </a:rPr>
              <a:t>Lion</a:t>
            </a:r>
          </a:p>
          <a:p>
            <a:pPr marL="914400" lvl="1" indent="-457200">
              <a:spcBef>
                <a:spcPts val="0"/>
              </a:spcBef>
              <a:spcAft>
                <a:spcPts val="1200"/>
              </a:spcAft>
              <a:buSzPct val="100000"/>
              <a:buFont typeface="Courier New" panose="02070309020205020404" pitchFamily="49" charset="0"/>
              <a:buChar char="­"/>
            </a:pPr>
            <a:r>
              <a:rPr lang="en-US" dirty="0">
                <a:effectLst/>
              </a:rPr>
              <a:t>Babylon</a:t>
            </a:r>
          </a:p>
          <a:p>
            <a:pPr marL="914400" lvl="1" indent="-457200">
              <a:spcBef>
                <a:spcPts val="0"/>
              </a:spcBef>
              <a:spcAft>
                <a:spcPts val="1200"/>
              </a:spcAft>
              <a:buSzPct val="100000"/>
              <a:buFont typeface="Courier New" panose="02070309020205020404" pitchFamily="49" charset="0"/>
              <a:buChar char="­"/>
            </a:pPr>
            <a:r>
              <a:rPr lang="en-US" dirty="0">
                <a:effectLst/>
              </a:rPr>
              <a:t>Head of Gold</a:t>
            </a:r>
          </a:p>
          <a:p>
            <a:pPr marL="914400" lvl="1" indent="-457200">
              <a:spcBef>
                <a:spcPts val="0"/>
              </a:spcBef>
              <a:spcAft>
                <a:spcPts val="1200"/>
              </a:spcAft>
              <a:buSzPct val="100000"/>
              <a:buFont typeface="Courier New" panose="02070309020205020404" pitchFamily="49" charset="0"/>
              <a:buChar char="­"/>
            </a:pPr>
            <a:r>
              <a:rPr lang="en-US" dirty="0">
                <a:effectLst/>
              </a:rPr>
              <a:t>2:38</a:t>
            </a:r>
          </a:p>
          <a:p>
            <a:pPr marL="914400" lvl="1" indent="-457200">
              <a:spcBef>
                <a:spcPts val="0"/>
              </a:spcBef>
              <a:spcAft>
                <a:spcPts val="1200"/>
              </a:spcAft>
              <a:buSzPct val="100000"/>
              <a:buFont typeface="Courier New" panose="02070309020205020404" pitchFamily="49" charset="0"/>
              <a:buChar char="­"/>
            </a:pPr>
            <a:r>
              <a:rPr lang="en-US" dirty="0">
                <a:effectLst/>
              </a:rPr>
              <a:t>605-539 BC</a:t>
            </a:r>
          </a:p>
          <a:p>
            <a:pPr marL="914400" lvl="1" indent="-457200">
              <a:spcBef>
                <a:spcPts val="0"/>
              </a:spcBef>
              <a:spcAft>
                <a:spcPts val="1200"/>
              </a:spcAft>
              <a:buSzPct val="100000"/>
              <a:buFont typeface="Courier New" panose="02070309020205020404" pitchFamily="49" charset="0"/>
              <a:buChar char="­"/>
            </a:pPr>
            <a:r>
              <a:rPr lang="en-US" dirty="0">
                <a:effectLst/>
              </a:rPr>
              <a:t>Eagle’s Wings</a:t>
            </a:r>
          </a:p>
          <a:p>
            <a:pPr marL="914400" lvl="1" indent="-457200">
              <a:spcBef>
                <a:spcPts val="0"/>
              </a:spcBef>
              <a:spcAft>
                <a:spcPts val="1200"/>
              </a:spcAft>
              <a:buSzPct val="100000"/>
              <a:buFont typeface="Courier New" panose="02070309020205020404" pitchFamily="49" charset="0"/>
              <a:buChar char="­"/>
            </a:pPr>
            <a:r>
              <a:rPr lang="en-US" dirty="0">
                <a:effectLst/>
              </a:rPr>
              <a:t>Nebuchadnezzar’s Experience</a:t>
            </a:r>
            <a:r>
              <a:rPr lang="en-US" dirty="0">
                <a:solidFill>
                  <a:schemeClr val="bg1"/>
                </a:solidFill>
                <a:effectLst/>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95800" y="1142999"/>
            <a:ext cx="4419600" cy="4651519"/>
          </a:xfrm>
          <a:prstGeom prst="ellipse">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24931" name="Rectangle 3"/>
          <p:cNvSpPr>
            <a:spLocks noGrp="1" noChangeArrowheads="1"/>
          </p:cNvSpPr>
          <p:nvPr>
            <p:ph type="body" idx="4294967295"/>
          </p:nvPr>
        </p:nvSpPr>
        <p:spPr>
          <a:xfrm>
            <a:off x="457200" y="1143000"/>
            <a:ext cx="8485188" cy="5562600"/>
          </a:xfrm>
          <a:noFill/>
        </p:spPr>
        <p:txBody>
          <a:bodyPr/>
          <a:lstStyle/>
          <a:p>
            <a:pPr marL="457200" indent="-457200">
              <a:spcBef>
                <a:spcPts val="0"/>
              </a:spcBef>
              <a:spcAft>
                <a:spcPts val="900"/>
              </a:spcAft>
            </a:pPr>
            <a:r>
              <a:rPr lang="en-US" dirty="0">
                <a:effectLst/>
              </a:rPr>
              <a:t>2</a:t>
            </a:r>
            <a:r>
              <a:rPr lang="en-US" baseline="30000" dirty="0">
                <a:effectLst/>
              </a:rPr>
              <a:t>nd</a:t>
            </a:r>
            <a:r>
              <a:rPr lang="en-US" dirty="0">
                <a:effectLst/>
              </a:rPr>
              <a:t> Beast (V.5)</a:t>
            </a:r>
          </a:p>
          <a:p>
            <a:pPr marL="914400" lvl="1" indent="-457200">
              <a:spcBef>
                <a:spcPts val="0"/>
              </a:spcBef>
              <a:spcAft>
                <a:spcPts val="900"/>
              </a:spcAft>
              <a:buSzPct val="100000"/>
              <a:buFont typeface="Courier New" panose="02070309020205020404" pitchFamily="49" charset="0"/>
              <a:buChar char="­"/>
            </a:pPr>
            <a:r>
              <a:rPr lang="en-US" dirty="0">
                <a:effectLst/>
              </a:rPr>
              <a:t>Bear</a:t>
            </a:r>
          </a:p>
          <a:p>
            <a:pPr marL="914400" lvl="1" indent="-457200">
              <a:spcBef>
                <a:spcPts val="0"/>
              </a:spcBef>
              <a:spcAft>
                <a:spcPts val="900"/>
              </a:spcAft>
              <a:buSzPct val="100000"/>
              <a:buFont typeface="Courier New" panose="02070309020205020404" pitchFamily="49" charset="0"/>
              <a:buChar char="­"/>
            </a:pPr>
            <a:r>
              <a:rPr lang="en-US" dirty="0">
                <a:effectLst/>
              </a:rPr>
              <a:t>Media-Persia</a:t>
            </a:r>
          </a:p>
          <a:p>
            <a:pPr marL="914400" lvl="1" indent="-457200">
              <a:spcBef>
                <a:spcPts val="0"/>
              </a:spcBef>
              <a:spcAft>
                <a:spcPts val="900"/>
              </a:spcAft>
              <a:buSzPct val="100000"/>
              <a:buFont typeface="Courier New" panose="02070309020205020404" pitchFamily="49" charset="0"/>
              <a:buChar char="­"/>
            </a:pPr>
            <a:r>
              <a:rPr lang="en-US" dirty="0">
                <a:effectLst/>
              </a:rPr>
              <a:t>Chest &amp; Arms of Silver</a:t>
            </a:r>
          </a:p>
          <a:p>
            <a:pPr marL="914400" lvl="1" indent="-457200">
              <a:spcBef>
                <a:spcPts val="0"/>
              </a:spcBef>
              <a:spcAft>
                <a:spcPts val="900"/>
              </a:spcAft>
              <a:buSzPct val="100000"/>
              <a:buFont typeface="Courier New" panose="02070309020205020404" pitchFamily="49" charset="0"/>
              <a:buChar char="­"/>
            </a:pPr>
            <a:r>
              <a:rPr lang="en-US" dirty="0">
                <a:effectLst/>
              </a:rPr>
              <a:t>5:28; 8:20</a:t>
            </a:r>
          </a:p>
          <a:p>
            <a:pPr marL="914400" lvl="1" indent="-457200">
              <a:spcBef>
                <a:spcPts val="0"/>
              </a:spcBef>
              <a:spcAft>
                <a:spcPts val="900"/>
              </a:spcAft>
              <a:buSzPct val="100000"/>
              <a:buFont typeface="Courier New" panose="02070309020205020404" pitchFamily="49" charset="0"/>
              <a:buChar char="­"/>
            </a:pPr>
            <a:r>
              <a:rPr lang="en-US" dirty="0">
                <a:effectLst/>
              </a:rPr>
              <a:t>539-331 BC</a:t>
            </a:r>
          </a:p>
          <a:p>
            <a:pPr marL="914400" lvl="1" indent="-457200">
              <a:spcBef>
                <a:spcPts val="0"/>
              </a:spcBef>
              <a:spcAft>
                <a:spcPts val="900"/>
              </a:spcAft>
              <a:buSzPct val="100000"/>
              <a:buFont typeface="Courier New" panose="02070309020205020404" pitchFamily="49" charset="0"/>
              <a:buChar char="­"/>
            </a:pPr>
            <a:r>
              <a:rPr lang="en-US" dirty="0">
                <a:effectLst/>
              </a:rPr>
              <a:t>Raised on One Side</a:t>
            </a:r>
          </a:p>
          <a:p>
            <a:pPr marL="914400" lvl="1" indent="-457200">
              <a:spcBef>
                <a:spcPts val="0"/>
              </a:spcBef>
              <a:spcAft>
                <a:spcPts val="900"/>
              </a:spcAft>
              <a:buSzPct val="100000"/>
              <a:buFont typeface="Courier New" panose="02070309020205020404" pitchFamily="49" charset="0"/>
              <a:buChar char="­"/>
            </a:pPr>
            <a:r>
              <a:rPr lang="en-US" dirty="0">
                <a:effectLst/>
              </a:rPr>
              <a:t>Three Ribs</a:t>
            </a:r>
          </a:p>
          <a:p>
            <a:pPr marL="914400" lvl="1" indent="-457200">
              <a:spcBef>
                <a:spcPts val="0"/>
              </a:spcBef>
              <a:spcAft>
                <a:spcPts val="900"/>
              </a:spcAft>
              <a:buSzPct val="100000"/>
              <a:buFont typeface="Courier New" panose="02070309020205020404" pitchFamily="49" charset="0"/>
              <a:buChar char="­"/>
            </a:pPr>
            <a:r>
              <a:rPr lang="en-US" dirty="0">
                <a:effectLst/>
              </a:rPr>
              <a:t>Arise and Devour</a:t>
            </a:r>
          </a:p>
        </p:txBody>
      </p:sp>
      <p:pic>
        <p:nvPicPr>
          <p:cNvPr id="6" name="Picture 2" descr="Daniel-7_5-Bear-Beas-Final_edit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21436" y="1066800"/>
            <a:ext cx="3093964"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26979" name="Rectangle 3"/>
          <p:cNvSpPr>
            <a:spLocks noGrp="1" noChangeArrowheads="1"/>
          </p:cNvSpPr>
          <p:nvPr>
            <p:ph type="body" idx="4294967295"/>
          </p:nvPr>
        </p:nvSpPr>
        <p:spPr>
          <a:xfrm>
            <a:off x="457200" y="1177925"/>
            <a:ext cx="7391400" cy="4918075"/>
          </a:xfrm>
          <a:noFill/>
        </p:spPr>
        <p:txBody>
          <a:bodyPr/>
          <a:lstStyle/>
          <a:p>
            <a:pPr marL="457200" indent="-457200">
              <a:lnSpc>
                <a:spcPct val="90000"/>
              </a:lnSpc>
              <a:spcBef>
                <a:spcPts val="0"/>
              </a:spcBef>
              <a:spcAft>
                <a:spcPts val="1800"/>
              </a:spcAft>
            </a:pPr>
            <a:r>
              <a:rPr lang="en-US" dirty="0">
                <a:effectLst/>
              </a:rPr>
              <a:t>3</a:t>
            </a:r>
            <a:r>
              <a:rPr lang="en-US" baseline="30000" dirty="0">
                <a:effectLst/>
              </a:rPr>
              <a:t>rd</a:t>
            </a:r>
            <a:r>
              <a:rPr lang="en-US" dirty="0">
                <a:effectLst/>
              </a:rPr>
              <a:t> Beast (V. 6)</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Leopard </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Greece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Belly &amp; Thighs of Bronze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8:21</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331-63 BC</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Rapid Conquest (Wings &amp; Leopard)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Four Generals (Wings &amp; Heads)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6400" y="1143000"/>
            <a:ext cx="3484880" cy="3733800"/>
          </a:xfrm>
          <a:prstGeom prst="ellipse">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685800" y="228600"/>
            <a:ext cx="7772400" cy="725488"/>
          </a:xfrm>
        </p:spPr>
        <p:txBody>
          <a:bodyPr/>
          <a:lstStyle/>
          <a:p>
            <a:pPr algn="ctr"/>
            <a:r>
              <a:rPr lang="en-US" sz="4000" dirty="0"/>
              <a:t>Description of 4 Beasts</a:t>
            </a:r>
          </a:p>
        </p:txBody>
      </p:sp>
      <p:sp>
        <p:nvSpPr>
          <p:cNvPr id="130051" name="Rectangle 3"/>
          <p:cNvSpPr>
            <a:spLocks noGrp="1" noChangeArrowheads="1"/>
          </p:cNvSpPr>
          <p:nvPr>
            <p:ph type="body" idx="4294967295"/>
          </p:nvPr>
        </p:nvSpPr>
        <p:spPr>
          <a:xfrm>
            <a:off x="457200" y="1143000"/>
            <a:ext cx="5105400" cy="5257800"/>
          </a:xfrm>
          <a:noFill/>
        </p:spPr>
        <p:txBody>
          <a:bodyPr/>
          <a:lstStyle/>
          <a:p>
            <a:pPr marL="457200" indent="-457200">
              <a:lnSpc>
                <a:spcPct val="90000"/>
              </a:lnSpc>
              <a:spcBef>
                <a:spcPts val="0"/>
              </a:spcBef>
              <a:spcAft>
                <a:spcPts val="1800"/>
              </a:spcAft>
            </a:pPr>
            <a:r>
              <a:rPr lang="en-US" dirty="0">
                <a:effectLst/>
              </a:rPr>
              <a:t>4</a:t>
            </a:r>
            <a:r>
              <a:rPr lang="en-US" baseline="30000" dirty="0">
                <a:effectLst/>
              </a:rPr>
              <a:t>th</a:t>
            </a:r>
            <a:r>
              <a:rPr lang="en-US" dirty="0">
                <a:effectLst/>
              </a:rPr>
              <a:t> Beast (V.7-8)</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Description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Rome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Legs of Iron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Secular History</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63 Bc-70 AD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10 Horns &amp; Little Horn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Revelation 13:2</a:t>
            </a:r>
          </a:p>
        </p:txBody>
      </p:sp>
      <p:pic>
        <p:nvPicPr>
          <p:cNvPr id="5" name="Picture 2" descr="Dan7_7-8jpg_edit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43400" y="1162049"/>
            <a:ext cx="4475430" cy="4319507"/>
          </a:xfrm>
          <a:prstGeom prst="ellipse">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dirty="0">
                <a:effectLst/>
              </a:rPr>
              <a:t>4 Beasts Coming out of the Sea V.2-3</a:t>
            </a:r>
          </a:p>
          <a:p>
            <a:pPr marL="609600" indent="-609600">
              <a:spcBef>
                <a:spcPts val="0"/>
              </a:spcBef>
              <a:spcAft>
                <a:spcPts val="3600"/>
              </a:spcAft>
            </a:pPr>
            <a:r>
              <a:rPr lang="en-US" dirty="0">
                <a:effectLst/>
              </a:rPr>
              <a:t>A Description of the 4 Beasts V.4-8</a:t>
            </a:r>
          </a:p>
          <a:p>
            <a:pPr marL="609600" indent="-609600">
              <a:spcBef>
                <a:spcPts val="0"/>
              </a:spcBef>
              <a:spcAft>
                <a:spcPts val="3600"/>
              </a:spcAft>
            </a:pPr>
            <a:r>
              <a:rPr lang="en-US" dirty="0">
                <a:effectLst/>
              </a:rPr>
              <a:t>The Ancient of Days V. 9-12</a:t>
            </a:r>
          </a:p>
          <a:p>
            <a:pPr marL="609600" indent="-609600">
              <a:spcBef>
                <a:spcPts val="0"/>
              </a:spcBef>
              <a:spcAft>
                <a:spcPts val="3600"/>
              </a:spcAft>
            </a:pPr>
            <a:r>
              <a:rPr lang="en-US" dirty="0">
                <a:effectLst/>
              </a:rPr>
              <a:t>The Son of Man V.13-14</a:t>
            </a:r>
          </a:p>
        </p:txBody>
      </p:sp>
      <p:pic>
        <p:nvPicPr>
          <p:cNvPr id="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163207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dirty="0"/>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21507"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18296903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b="1" u="sng" dirty="0">
                <a:solidFill>
                  <a:srgbClr val="FFFFCC"/>
                </a:solidFill>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3065625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b="1" u="sng" dirty="0">
                <a:solidFill>
                  <a:srgbClr val="FFFFCC"/>
                </a:solidFill>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2923371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b="1" u="sng" dirty="0">
                <a:solidFill>
                  <a:srgbClr val="FFFFCC"/>
                </a:solidFill>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969081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43915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b="1" u="sng" dirty="0">
                <a:solidFill>
                  <a:srgbClr val="FFFFCC"/>
                </a:solidFill>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414038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b="1" u="sng" dirty="0">
                <a:solidFill>
                  <a:srgbClr val="FFFFCC"/>
                </a:solidFill>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1683648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
        <p:nvSpPr>
          <p:cNvPr id="137219" name="Rectangle 3"/>
          <p:cNvSpPr>
            <a:spLocks noGrp="1" noChangeArrowheads="1"/>
          </p:cNvSpPr>
          <p:nvPr>
            <p:ph type="body" idx="4294967295"/>
          </p:nvPr>
        </p:nvSpPr>
        <p:spPr>
          <a:xfrm>
            <a:off x="457200" y="1143000"/>
            <a:ext cx="8305800" cy="4918075"/>
          </a:xfrm>
          <a:noFill/>
        </p:spPr>
        <p:txBody>
          <a:bodyPr/>
          <a:lstStyle/>
          <a:p>
            <a:pPr marL="457200" indent="-457200">
              <a:spcBef>
                <a:spcPts val="0"/>
              </a:spcBef>
              <a:spcAft>
                <a:spcPts val="3600"/>
              </a:spcAft>
            </a:pPr>
            <a:r>
              <a:rPr lang="en-US" dirty="0">
                <a:effectLst/>
              </a:rPr>
              <a:t>V. 23 </a:t>
            </a:r>
          </a:p>
          <a:p>
            <a:pPr marL="914400" lvl="1" indent="-457200">
              <a:spcBef>
                <a:spcPts val="0"/>
              </a:spcBef>
              <a:spcAft>
                <a:spcPts val="3600"/>
              </a:spcAft>
              <a:buSzPct val="100000"/>
              <a:buFont typeface="Courier New" panose="02070309020205020404" pitchFamily="49" charset="0"/>
              <a:buChar char="­"/>
            </a:pPr>
            <a:r>
              <a:rPr lang="en-US" dirty="0">
                <a:effectLst/>
              </a:rPr>
              <a:t>Daniel 2:40, 41-43</a:t>
            </a:r>
          </a:p>
          <a:p>
            <a:pPr marL="914400" lvl="1" indent="-457200">
              <a:spcBef>
                <a:spcPts val="0"/>
              </a:spcBef>
              <a:spcAft>
                <a:spcPts val="3600"/>
              </a:spcAft>
              <a:buSzPct val="100000"/>
              <a:buFont typeface="Courier New" panose="02070309020205020404" pitchFamily="49" charset="0"/>
              <a:buChar char="­"/>
            </a:pPr>
            <a:r>
              <a:rPr lang="en-US" dirty="0">
                <a:effectLst/>
              </a:rPr>
              <a:t>World-wide empire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457200" y="1143000"/>
            <a:ext cx="8001000" cy="2895600"/>
          </a:xfrm>
          <a:noFill/>
        </p:spPr>
        <p:txBody>
          <a:bodyPr/>
          <a:lstStyle/>
          <a:p>
            <a:pPr marL="457200" lvl="1" indent="-457200">
              <a:spcBef>
                <a:spcPts val="0"/>
              </a:spcBef>
              <a:spcAft>
                <a:spcPts val="3600"/>
              </a:spcAft>
              <a:buClr>
                <a:schemeClr val="tx2"/>
              </a:buClr>
              <a:buSzPct val="75000"/>
              <a:buFont typeface="Wingdings" pitchFamily="2" charset="2"/>
              <a:buChar char="n"/>
            </a:pPr>
            <a:r>
              <a:rPr lang="en-US" dirty="0">
                <a:effectLst/>
                <a:ea typeface="+mn-ea"/>
                <a:cs typeface="+mn-cs"/>
              </a:rPr>
              <a:t>V. 24</a:t>
            </a:r>
          </a:p>
          <a:p>
            <a:pPr marL="914400" lvl="1" indent="-457200">
              <a:spcBef>
                <a:spcPts val="0"/>
              </a:spcBef>
              <a:spcAft>
                <a:spcPts val="3600"/>
              </a:spcAft>
              <a:buSzPct val="100000"/>
              <a:buFont typeface="Courier New" panose="02070309020205020404" pitchFamily="49" charset="0"/>
              <a:buChar char="­"/>
            </a:pPr>
            <a:r>
              <a:rPr lang="en-US" dirty="0">
                <a:effectLst/>
              </a:rPr>
              <a:t>A Ten King Confederacy</a:t>
            </a:r>
          </a:p>
          <a:p>
            <a:pPr marL="914400" lvl="1" indent="-457200">
              <a:spcBef>
                <a:spcPts val="0"/>
              </a:spcBef>
              <a:spcAft>
                <a:spcPts val="3600"/>
              </a:spcAft>
              <a:buSzPct val="100000"/>
              <a:buFont typeface="Courier New" panose="02070309020205020404" pitchFamily="49" charset="0"/>
              <a:buChar char="­"/>
            </a:pPr>
            <a:r>
              <a:rPr lang="en-US" dirty="0">
                <a:effectLst/>
              </a:rPr>
              <a:t>A Revived Roman Empire</a:t>
            </a:r>
          </a:p>
          <a:p>
            <a:pPr marL="914400" lvl="1" indent="-457200">
              <a:spcBef>
                <a:spcPts val="0"/>
              </a:spcBef>
              <a:spcAft>
                <a:spcPts val="3600"/>
              </a:spcAft>
              <a:buSzPct val="100000"/>
              <a:buFont typeface="Courier New" panose="02070309020205020404" pitchFamily="49" charset="0"/>
              <a:buChar char="­"/>
            </a:pPr>
            <a:r>
              <a:rPr lang="en-US" dirty="0">
                <a:effectLst/>
              </a:rPr>
              <a:t>EEC or ECM / European Common Market?</a:t>
            </a:r>
          </a:p>
          <a:p>
            <a:pPr marL="914400" lvl="1" indent="-457200">
              <a:spcBef>
                <a:spcPts val="0"/>
              </a:spcBef>
              <a:spcAft>
                <a:spcPts val="3600"/>
              </a:spcAft>
              <a:buSzPct val="100000"/>
              <a:buFont typeface="Courier New" panose="02070309020205020404" pitchFamily="49" charset="0"/>
              <a:buChar char="­"/>
            </a:pPr>
            <a:r>
              <a:rPr lang="en-US" dirty="0">
                <a:effectLst/>
              </a:rPr>
              <a:t>The Antichrist Will Subdue 3 Kings</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0" y="1143000"/>
            <a:ext cx="91440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dirty="0">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dirty="0">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dirty="0">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dirty="0">
                <a:effectLst/>
              </a:rPr>
              <a:t>Three And A Half Years (Dan. 9:27, 12:7; Rev. 12:6, 14; 13:5)</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2400" y="1143000"/>
            <a:ext cx="8763000" cy="4953000"/>
          </a:xfrm>
        </p:spPr>
        <p:txBody>
          <a:bodyPr/>
          <a:lstStyle/>
          <a:p>
            <a:pPr marL="461963" indent="-461963">
              <a:spcBef>
                <a:spcPts val="0"/>
              </a:spcBef>
              <a:spcAft>
                <a:spcPts val="2400"/>
              </a:spcAft>
              <a:buSzPct val="100000"/>
              <a:buFont typeface="+mj-lt"/>
              <a:buAutoNum type="romanUcPeriod" startAt="2"/>
              <a:defRPr/>
            </a:pPr>
            <a:r>
              <a:rPr lang="en-US" sz="3400" dirty="0"/>
              <a:t>Prophetic (8-12):</a:t>
            </a:r>
          </a:p>
          <a:p>
            <a:pPr marL="457200" lvl="1" indent="0" eaLnBrk="1" hangingPunct="1">
              <a:spcBef>
                <a:spcPts val="0"/>
              </a:spcBef>
              <a:spcAft>
                <a:spcPts val="2400"/>
              </a:spcAft>
              <a:buFont typeface="Wingdings" pitchFamily="2" charset="2"/>
              <a:buNone/>
              <a:defRPr/>
            </a:pPr>
            <a:r>
              <a:rPr lang="en-US" sz="34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400" dirty="0"/>
              <a:t>Ram &amp; Goat (8)</a:t>
            </a:r>
          </a:p>
          <a:p>
            <a:pPr marL="1027113" lvl="1" indent="-569913" eaLnBrk="1" hangingPunct="1">
              <a:spcBef>
                <a:spcPts val="0"/>
              </a:spcBef>
              <a:spcAft>
                <a:spcPts val="2400"/>
              </a:spcAft>
              <a:buSzPct val="100000"/>
              <a:buFont typeface="+mj-lt"/>
              <a:buAutoNum type="alphaUcPeriod"/>
              <a:defRPr/>
            </a:pPr>
            <a:r>
              <a:rPr lang="en-US" sz="3400" dirty="0"/>
              <a:t>70 weeks (9)</a:t>
            </a:r>
          </a:p>
          <a:p>
            <a:pPr marL="1027113" lvl="1" indent="-569913" eaLnBrk="1" hangingPunct="1">
              <a:spcBef>
                <a:spcPts val="0"/>
              </a:spcBef>
              <a:spcAft>
                <a:spcPts val="2400"/>
              </a:spcAft>
              <a:buSzPct val="100000"/>
              <a:buFont typeface="+mj-lt"/>
              <a:buAutoNum type="alphaUcPeriod"/>
              <a:defRPr/>
            </a:pPr>
            <a:r>
              <a:rPr lang="en-US" sz="3400" dirty="0"/>
              <a:t>Final vision (10-12)</a:t>
            </a:r>
          </a:p>
        </p:txBody>
      </p:sp>
      <p:pic>
        <p:nvPicPr>
          <p:cNvPr id="22530"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925" y="5381625"/>
            <a:ext cx="3546475" cy="1371600"/>
          </a:xfrm>
          <a:prstGeom prst="rect">
            <a:avLst/>
          </a:prstGeom>
          <a:noFill/>
          <a:ln w="9525">
            <a:noFill/>
            <a:miter lim="800000"/>
            <a:headEnd/>
            <a:tailEnd/>
          </a:ln>
        </p:spPr>
      </p:pic>
      <p:sp>
        <p:nvSpPr>
          <p:cNvPr id="22531" name="Rectangle 6"/>
          <p:cNvSpPr>
            <a:spLocks noGrp="1" noChangeArrowheads="1"/>
          </p:cNvSpPr>
          <p:nvPr>
            <p:ph type="title"/>
          </p:nvPr>
        </p:nvSpPr>
        <p:spPr>
          <a:xfrm>
            <a:off x="2438400" y="228600"/>
            <a:ext cx="4267200" cy="762000"/>
          </a:xfrm>
        </p:spPr>
        <p:txBody>
          <a:bodyPr/>
          <a:lstStyle/>
          <a:p>
            <a:pPr algn="ctr" eaLnBrk="1" hangingPunct="1"/>
            <a:r>
              <a:rPr lang="en-US" altLang="en-US" sz="4000"/>
              <a:t>Synthetic Outline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457200" y="1143000"/>
            <a:ext cx="8458200" cy="49530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26 </a:t>
            </a:r>
          </a:p>
          <a:p>
            <a:pPr marL="914400" lvl="1" indent="-457200">
              <a:spcBef>
                <a:spcPts val="0"/>
              </a:spcBef>
              <a:spcAft>
                <a:spcPts val="3000"/>
              </a:spcAft>
              <a:buSzPct val="100000"/>
              <a:buFont typeface="Courier New" panose="02070309020205020404" pitchFamily="49" charset="0"/>
              <a:buChar char="­"/>
            </a:pPr>
            <a:r>
              <a:rPr lang="en-US" dirty="0">
                <a:effectLst/>
              </a:rPr>
              <a:t>The Ancient of Days Destroys the Little Horn</a:t>
            </a:r>
          </a:p>
          <a:p>
            <a:pPr marL="914400" lvl="1" indent="-457200">
              <a:spcBef>
                <a:spcPts val="0"/>
              </a:spcBef>
              <a:spcAft>
                <a:spcPts val="3000"/>
              </a:spcAft>
              <a:buSzPct val="100000"/>
              <a:buFont typeface="Courier New" panose="02070309020205020404" pitchFamily="49" charset="0"/>
              <a:buChar char="­"/>
            </a:pPr>
            <a:r>
              <a:rPr lang="en-US" dirty="0">
                <a:effectLst/>
              </a:rPr>
              <a:t>The Ancient of Days is God the Father</a:t>
            </a:r>
          </a:p>
          <a:p>
            <a:pPr marL="914400" lvl="1" indent="-457200">
              <a:spcBef>
                <a:spcPts val="0"/>
              </a:spcBef>
              <a:spcAft>
                <a:spcPts val="3000"/>
              </a:spcAft>
              <a:buSzPct val="100000"/>
              <a:buFont typeface="Courier New" panose="02070309020205020404" pitchFamily="49" charset="0"/>
              <a:buChar char="­"/>
            </a:pPr>
            <a:r>
              <a:rPr lang="en-US" dirty="0">
                <a:effectLst/>
              </a:rPr>
              <a:t>Dan. 9:27; 2 Thess. 2:8; Rev. 19:20</a:t>
            </a:r>
          </a:p>
          <a:p>
            <a:pPr marL="914400" lvl="1" indent="-457200">
              <a:spcBef>
                <a:spcPts val="0"/>
              </a:spcBef>
              <a:spcAft>
                <a:spcPts val="3000"/>
              </a:spcAft>
              <a:buSzPct val="100000"/>
              <a:buFont typeface="Courier New" panose="02070309020205020404" pitchFamily="49" charset="0"/>
              <a:buChar char="­"/>
            </a:pPr>
            <a:r>
              <a:rPr lang="en-US" dirty="0">
                <a:effectLst/>
              </a:rPr>
              <a:t>Antichrist’s Rise and Fall</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dirty="0">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dirty="0">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dirty="0">
                <a:effectLst/>
              </a:rPr>
              <a:t>An eternal kingdom</a:t>
            </a:r>
          </a:p>
          <a:p>
            <a:pPr marL="914400" lvl="1" indent="-457200">
              <a:spcBef>
                <a:spcPts val="0"/>
              </a:spcBef>
              <a:spcAft>
                <a:spcPts val="1200"/>
              </a:spcAft>
              <a:buSzPct val="100000"/>
              <a:buFont typeface="Courier New" panose="02070309020205020404" pitchFamily="49" charset="0"/>
              <a:buChar char="­"/>
            </a:pPr>
            <a:r>
              <a:rPr lang="en-US" dirty="0">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b="1" u="sng" dirty="0">
                <a:solidFill>
                  <a:srgbClr val="FFFFCC"/>
                </a:solidFill>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dirty="0">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dirty="0">
                <a:effectLst/>
              </a:rPr>
              <a:t>An eternal kingdom</a:t>
            </a:r>
          </a:p>
          <a:p>
            <a:pPr marL="914400" lvl="1" indent="-457200">
              <a:spcBef>
                <a:spcPts val="0"/>
              </a:spcBef>
              <a:spcAft>
                <a:spcPts val="1200"/>
              </a:spcAft>
              <a:buSzPct val="100000"/>
              <a:buFont typeface="Courier New" panose="02070309020205020404" pitchFamily="49" charset="0"/>
              <a:buChar char="­"/>
            </a:pPr>
            <a:r>
              <a:rPr lang="en-US" dirty="0">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2096533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219450" y="228600"/>
            <a:ext cx="2705100" cy="838200"/>
          </a:xfrm>
        </p:spPr>
        <p:txBody>
          <a:bodyPr/>
          <a:lstStyle/>
          <a:p>
            <a:pPr algn="ctr" eaLnBrk="1" hangingPunct="1"/>
            <a:r>
              <a:rPr lang="en-US" altLang="en-US" dirty="0"/>
              <a:t>6 Empires</a:t>
            </a:r>
          </a:p>
        </p:txBody>
      </p:sp>
      <p:sp>
        <p:nvSpPr>
          <p:cNvPr id="19462" name="Rectangle 3"/>
          <p:cNvSpPr>
            <a:spLocks noGrp="1" noChangeArrowheads="1"/>
          </p:cNvSpPr>
          <p:nvPr>
            <p:ph type="body" idx="4294967295"/>
          </p:nvPr>
        </p:nvSpPr>
        <p:spPr>
          <a:xfrm>
            <a:off x="1143000" y="1600200"/>
            <a:ext cx="6858000" cy="4724400"/>
          </a:xfrm>
        </p:spPr>
        <p:txBody>
          <a:bodyPr/>
          <a:lstStyle/>
          <a:p>
            <a:pPr marL="457200" indent="-457200" eaLnBrk="1" hangingPunct="1">
              <a:spcBef>
                <a:spcPts val="0"/>
              </a:spcBef>
              <a:spcAft>
                <a:spcPts val="2400"/>
              </a:spcAft>
              <a:defRPr/>
            </a:pPr>
            <a:r>
              <a:rPr lang="en-US" altLang="en-US" dirty="0"/>
              <a:t>Babylon (7:4) 605-539 BC</a:t>
            </a:r>
          </a:p>
          <a:p>
            <a:pPr marL="457200" indent="-457200" eaLnBrk="1" hangingPunct="1">
              <a:spcBef>
                <a:spcPts val="0"/>
              </a:spcBef>
              <a:spcAft>
                <a:spcPts val="2400"/>
              </a:spcAft>
              <a:defRPr/>
            </a:pPr>
            <a:r>
              <a:rPr lang="en-US" altLang="en-US" dirty="0"/>
              <a:t>Media-Persia (7:5) 539-331 BC</a:t>
            </a:r>
          </a:p>
          <a:p>
            <a:pPr marL="457200" indent="-457200" eaLnBrk="1" hangingPunct="1">
              <a:spcBef>
                <a:spcPts val="0"/>
              </a:spcBef>
              <a:spcAft>
                <a:spcPts val="2400"/>
              </a:spcAft>
              <a:defRPr/>
            </a:pPr>
            <a:r>
              <a:rPr lang="en-US" altLang="en-US" dirty="0"/>
              <a:t>Greece (7:6) 331-63 BC</a:t>
            </a:r>
          </a:p>
          <a:p>
            <a:pPr marL="457200" indent="-457200" eaLnBrk="1" hangingPunct="1">
              <a:spcBef>
                <a:spcPts val="0"/>
              </a:spcBef>
              <a:spcAft>
                <a:spcPts val="2400"/>
              </a:spcAft>
              <a:defRPr/>
            </a:pPr>
            <a:r>
              <a:rPr lang="en-US" altLang="en-US" dirty="0"/>
              <a:t>Rome I (7:7a) 63 BC – 70 AD</a:t>
            </a:r>
          </a:p>
          <a:p>
            <a:pPr marL="457200" indent="-457200" eaLnBrk="1" hangingPunct="1">
              <a:spcBef>
                <a:spcPts val="0"/>
              </a:spcBef>
              <a:spcAft>
                <a:spcPts val="2400"/>
              </a:spcAft>
              <a:defRPr/>
            </a:pPr>
            <a:r>
              <a:rPr lang="en-US" altLang="en-US" dirty="0"/>
              <a:t>Rome II (7:7b-8) Tribulation</a:t>
            </a:r>
          </a:p>
          <a:p>
            <a:pPr marL="457200" indent="-457200" eaLnBrk="1" hangingPunct="1">
              <a:spcBef>
                <a:spcPts val="0"/>
              </a:spcBef>
              <a:spcAft>
                <a:spcPts val="2400"/>
              </a:spcAft>
              <a:defRPr/>
            </a:pPr>
            <a:r>
              <a:rPr lang="en-US" altLang="en-US" dirty="0"/>
              <a:t>Kingdom (7:9-14) After 2</a:t>
            </a:r>
            <a:r>
              <a:rPr lang="en-US" altLang="en-US" baseline="30000" dirty="0"/>
              <a:t>nd</a:t>
            </a:r>
            <a:r>
              <a:rPr lang="en-US" altLang="en-US" dirty="0"/>
              <a:t> Coming</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41039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dirty="0">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b="1" u="sng" dirty="0">
                <a:solidFill>
                  <a:srgbClr val="FFFFCC"/>
                </a:solidFill>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dirty="0">
                <a:effectLst/>
              </a:rPr>
              <a:t>An eternal kingdom</a:t>
            </a:r>
          </a:p>
          <a:p>
            <a:pPr marL="914400" lvl="1" indent="-457200">
              <a:spcBef>
                <a:spcPts val="0"/>
              </a:spcBef>
              <a:spcAft>
                <a:spcPts val="1200"/>
              </a:spcAft>
              <a:buSzPct val="100000"/>
              <a:buFont typeface="Courier New" panose="02070309020205020404" pitchFamily="49" charset="0"/>
              <a:buChar char="­"/>
            </a:pPr>
            <a:r>
              <a:rPr lang="en-US" dirty="0">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1817902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dirty="0">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dirty="0">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b="1" u="sng" dirty="0">
                <a:solidFill>
                  <a:srgbClr val="FFFFCC"/>
                </a:solidFill>
                <a:effectLst/>
              </a:rPr>
              <a:t>An eternal kingdom</a:t>
            </a:r>
          </a:p>
          <a:p>
            <a:pPr marL="914400" lvl="1" indent="-457200">
              <a:spcBef>
                <a:spcPts val="0"/>
              </a:spcBef>
              <a:spcAft>
                <a:spcPts val="1200"/>
              </a:spcAft>
              <a:buSzPct val="100000"/>
              <a:buFont typeface="Courier New" panose="02070309020205020404" pitchFamily="49" charset="0"/>
              <a:buChar char="­"/>
            </a:pPr>
            <a:r>
              <a:rPr lang="en-US" dirty="0">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2117807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7F4481-FB2B-4D93-B375-E0FF06701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8562975" cy="6232460"/>
          </a:xfrm>
          <a:prstGeom prst="rect">
            <a:avLst/>
          </a:prstGeom>
        </p:spPr>
      </p:pic>
    </p:spTree>
    <p:extLst>
      <p:ext uri="{BB962C8B-B14F-4D97-AF65-F5344CB8AC3E}">
        <p14:creationId xmlns:p14="http://schemas.microsoft.com/office/powerpoint/2010/main" val="33581550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37774384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2355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dirty="0">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dirty="0">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dirty="0">
                <a:effectLst/>
              </a:rPr>
              <a:t>An eternal kingdom</a:t>
            </a:r>
          </a:p>
          <a:p>
            <a:pPr marL="914400" lvl="1" indent="-457200">
              <a:spcBef>
                <a:spcPts val="0"/>
              </a:spcBef>
              <a:spcAft>
                <a:spcPts val="1200"/>
              </a:spcAft>
              <a:buSzPct val="100000"/>
              <a:buFont typeface="Courier New" panose="02070309020205020404" pitchFamily="49" charset="0"/>
              <a:buChar char="­"/>
            </a:pPr>
            <a:r>
              <a:rPr lang="en-US" b="1" u="sng" dirty="0">
                <a:solidFill>
                  <a:srgbClr val="FFFFCC"/>
                </a:solidFill>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183156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63516"/>
            <a:ext cx="8791575" cy="517064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 (NASB)</a:t>
            </a:r>
          </a:p>
          <a:p>
            <a:pPr algn="just">
              <a:spcBef>
                <a:spcPts val="600"/>
              </a:spcBef>
              <a:spcAft>
                <a:spcPts val="600"/>
              </a:spcAft>
            </a:pPr>
            <a:r>
              <a:rPr lang="en-US" sz="2700" dirty="0">
                <a:latin typeface="Calibri" panose="020F0502020204030204" pitchFamily="34" charset="0"/>
                <a:cs typeface="Calibri" panose="020F0502020204030204" pitchFamily="34" charset="0"/>
              </a:rPr>
              <a:t>“Then it will come about that any who are left of all the nations that went against Jerusalem will go up from year to year to worship the King, the Lord of hosts, and to celebrate the Feast of Booths. </a:t>
            </a:r>
            <a:r>
              <a:rPr lang="en-US" sz="2700" baseline="30000" dirty="0">
                <a:latin typeface="Calibri" panose="020F0502020204030204" pitchFamily="34" charset="0"/>
                <a:cs typeface="Calibri" panose="020F0502020204030204" pitchFamily="34" charset="0"/>
              </a:rPr>
              <a:t>17</a:t>
            </a:r>
            <a:r>
              <a:rPr lang="en-US" sz="2700" dirty="0">
                <a:latin typeface="Calibri" panose="020F0502020204030204" pitchFamily="34" charset="0"/>
                <a:cs typeface="Calibri" panose="020F0502020204030204" pitchFamily="34" charset="0"/>
              </a:rPr>
              <a:t> And it will be that whichever of the families of the earth does not go up to Jerusalem to worship the King, the Lord of hosts, there will be no rain on them. </a:t>
            </a:r>
            <a:r>
              <a:rPr lang="en-US" sz="2700" baseline="30000" dirty="0">
                <a:latin typeface="Calibri" panose="020F0502020204030204" pitchFamily="34" charset="0"/>
                <a:cs typeface="Calibri" panose="020F0502020204030204" pitchFamily="34" charset="0"/>
              </a:rPr>
              <a:t>18</a:t>
            </a:r>
            <a:r>
              <a:rPr lang="en-US" sz="2700" dirty="0">
                <a:latin typeface="Calibri" panose="020F0502020204030204" pitchFamily="34" charset="0"/>
                <a:cs typeface="Calibri" panose="020F0502020204030204" pitchFamily="34" charset="0"/>
              </a:rPr>
              <a:t> If the family of Egypt does not go up or enter, then no rain will fall on them; it will be the plague with which the Lord smites the nations who do not go up to celebrate the Feast of Booths.”</a:t>
            </a:r>
            <a:endParaRPr lang="en-US" altLang="en-US"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28233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5463" y="228111"/>
            <a:ext cx="7773074" cy="5639289"/>
          </a:xfrm>
          <a:prstGeom prst="rect">
            <a:avLst/>
          </a:prstGeom>
        </p:spPr>
      </p:pic>
    </p:spTree>
    <p:extLst>
      <p:ext uri="{BB962C8B-B14F-4D97-AF65-F5344CB8AC3E}">
        <p14:creationId xmlns:p14="http://schemas.microsoft.com/office/powerpoint/2010/main" val="353446904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7437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98519045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685800" y="228600"/>
            <a:ext cx="7772400" cy="1143000"/>
          </a:xfrm>
        </p:spPr>
        <p:txBody>
          <a:bodyPr/>
          <a:lstStyle/>
          <a:p>
            <a:pPr algn="ctr"/>
            <a:r>
              <a:rPr lang="en-US" sz="4000" dirty="0"/>
              <a:t>THE EFFECT ON DANIEL</a:t>
            </a:r>
            <a:br>
              <a:rPr lang="en-US" sz="4000" dirty="0"/>
            </a:br>
            <a:r>
              <a:rPr lang="en-US" sz="3600" dirty="0"/>
              <a:t>V. 28</a:t>
            </a:r>
            <a:endParaRPr lang="en-US" sz="4000" dirty="0"/>
          </a:p>
        </p:txBody>
      </p:sp>
      <p:sp>
        <p:nvSpPr>
          <p:cNvPr id="135171" name="Rectangle 3"/>
          <p:cNvSpPr>
            <a:spLocks noGrp="1" noChangeArrowheads="1"/>
          </p:cNvSpPr>
          <p:nvPr>
            <p:ph type="body" idx="4294967295"/>
          </p:nvPr>
        </p:nvSpPr>
        <p:spPr>
          <a:xfrm>
            <a:off x="1714500" y="1600200"/>
            <a:ext cx="5715000" cy="3200400"/>
          </a:xfrm>
          <a:noFill/>
        </p:spPr>
        <p:txBody>
          <a:bodyPr/>
          <a:lstStyle/>
          <a:p>
            <a:pPr marL="457200" indent="-457200" eaLnBrk="1" hangingPunct="1">
              <a:spcBef>
                <a:spcPts val="0"/>
              </a:spcBef>
              <a:spcAft>
                <a:spcPts val="2400"/>
              </a:spcAft>
              <a:defRPr/>
            </a:pPr>
            <a:r>
              <a:rPr lang="en-US" dirty="0"/>
              <a:t>Daniel is Traumatized</a:t>
            </a:r>
          </a:p>
          <a:p>
            <a:pPr marL="457200" indent="-457200" eaLnBrk="1" hangingPunct="1">
              <a:spcBef>
                <a:spcPts val="0"/>
              </a:spcBef>
              <a:spcAft>
                <a:spcPts val="2400"/>
              </a:spcAft>
              <a:defRPr/>
            </a:pPr>
            <a:r>
              <a:rPr lang="en-US" dirty="0"/>
              <a:t>Dan. 7:15, 19, 21, 25</a:t>
            </a:r>
          </a:p>
          <a:p>
            <a:pPr marL="457200" indent="-457200" eaLnBrk="1" hangingPunct="1">
              <a:spcBef>
                <a:spcPts val="0"/>
              </a:spcBef>
              <a:spcAft>
                <a:spcPts val="2400"/>
              </a:spcAft>
              <a:defRPr/>
            </a:pPr>
            <a:r>
              <a:rPr lang="en-US" dirty="0"/>
              <a:t>Daniel’s Heart for His People</a:t>
            </a:r>
          </a:p>
          <a:p>
            <a:pPr marL="457200" indent="-457200" eaLnBrk="1" hangingPunct="1">
              <a:spcBef>
                <a:spcPts val="0"/>
              </a:spcBef>
              <a:spcAft>
                <a:spcPts val="2400"/>
              </a:spcAft>
              <a:defRPr/>
            </a:pPr>
            <a:r>
              <a:rPr lang="en-US" dirty="0"/>
              <a:t>Dan. 8:27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7437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2359932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Aramaic </a:t>
            </a:r>
            <a:r>
              <a:rPr lang="en-US" sz="3400" b="1" i="1" u="sng" dirty="0">
                <a:solidFill>
                  <a:srgbClr val="FFFFCC"/>
                </a:solidFill>
                <a:ea typeface="+mn-ea"/>
                <a:cs typeface="+mn-cs"/>
              </a:rPr>
              <a:t>chiasm</a:t>
            </a:r>
            <a:r>
              <a:rPr lang="en-US" sz="3400" b="1" u="sng" dirty="0">
                <a:solidFill>
                  <a:srgbClr val="FFFFCC"/>
                </a:solidFill>
                <a:ea typeface="+mn-ea"/>
                <a:cs typeface="+mn-cs"/>
              </a:rPr>
              <a:t> (2-7)</a:t>
            </a:r>
          </a:p>
        </p:txBody>
      </p:sp>
      <p:pic>
        <p:nvPicPr>
          <p:cNvPr id="2457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560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a:t>
            </a:r>
            <a:r>
              <a:rPr lang="en-US" b="1" u="sng">
                <a:solidFill>
                  <a:srgbClr val="FFFFCC"/>
                </a:solidFill>
              </a:rPr>
              <a:t>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6626" name="Group 2"/>
          <p:cNvGrpSpPr>
            <a:grpSpLocks/>
          </p:cNvGrpSpPr>
          <p:nvPr/>
        </p:nvGrpSpPr>
        <p:grpSpPr bwMode="auto">
          <a:xfrm>
            <a:off x="457200" y="2590800"/>
            <a:ext cx="1752600" cy="2971800"/>
            <a:chOff x="672" y="1152"/>
            <a:chExt cx="1104" cy="2400"/>
          </a:xfrm>
        </p:grpSpPr>
        <p:sp>
          <p:nvSpPr>
            <p:cNvPr id="26629"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6630"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6627"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6628"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a:t>
            </a:r>
            <a:r>
              <a:rPr lang="en-US" b="1" u="sng">
                <a:solidFill>
                  <a:srgbClr val="FFFFCC"/>
                </a:solidFill>
              </a:rPr>
              <a:t>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8674" name="Group 2"/>
          <p:cNvGrpSpPr>
            <a:grpSpLocks/>
          </p:cNvGrpSpPr>
          <p:nvPr/>
        </p:nvGrpSpPr>
        <p:grpSpPr bwMode="auto">
          <a:xfrm>
            <a:off x="457200" y="2590800"/>
            <a:ext cx="1752600" cy="2971800"/>
            <a:chOff x="672" y="1152"/>
            <a:chExt cx="1104" cy="2400"/>
          </a:xfrm>
        </p:grpSpPr>
        <p:sp>
          <p:nvSpPr>
            <p:cNvPr id="28677"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8678"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867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8676"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16067</TotalTime>
  <Words>1466</Words>
  <Application>Microsoft Office PowerPoint</Application>
  <PresentationFormat>On-screen Show (4:3)</PresentationFormat>
  <Paragraphs>381</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Courier New</vt:lpstr>
      <vt:lpstr>Times New Roman</vt:lpstr>
      <vt:lpstr>Wingdings</vt:lpstr>
      <vt:lpstr>Azure</vt:lpstr>
      <vt:lpstr>THE BOOK OF DANIEL</vt:lpstr>
      <vt:lpstr>Message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Chapter 7 Outline</vt:lpstr>
      <vt:lpstr>Chapter 7 Outline</vt:lpstr>
      <vt:lpstr>PowerPoint Presentation</vt:lpstr>
      <vt:lpstr>PowerPoint Presentation</vt:lpstr>
      <vt:lpstr>Succession of Gentile Rulers</vt:lpstr>
      <vt:lpstr>Synthetic Outline</vt:lpstr>
      <vt:lpstr>PowerPoint Presentation</vt:lpstr>
      <vt:lpstr>CHART1</vt:lpstr>
      <vt:lpstr>PowerPoint Presentation</vt:lpstr>
      <vt:lpstr>Chapter 7 Outline</vt:lpstr>
      <vt:lpstr>DANIEL 7:2-14 Outline</vt:lpstr>
      <vt:lpstr>Description of 4 Beasts</vt:lpstr>
      <vt:lpstr>Description of 4 Beasts</vt:lpstr>
      <vt:lpstr>Description of 4 Beasts</vt:lpstr>
      <vt:lpstr>Description of 4 Beasts</vt:lpstr>
      <vt:lpstr>DANIEL 7:2-14 Outline</vt:lpstr>
      <vt:lpstr>Chapter 7 Outline</vt:lpstr>
      <vt:lpstr>DANIEL 7:15-27 OUTLINE</vt:lpstr>
      <vt:lpstr>DANIEL 7:15-27 OUTLINE</vt:lpstr>
      <vt:lpstr>DANIEL 7:15-27 OUTLINE</vt:lpstr>
      <vt:lpstr>DANIEL 7:15-27 OUTLINE</vt:lpstr>
      <vt:lpstr>DANIEL 7:15-27 OUTLINE</vt:lpstr>
      <vt:lpstr>DANIEL 7:15-27 OUTLINE</vt:lpstr>
      <vt:lpstr>Angelic Interpretation</vt:lpstr>
      <vt:lpstr>Angelic Interpretation</vt:lpstr>
      <vt:lpstr>Angelic Interpretation</vt:lpstr>
      <vt:lpstr>Angelic Interpretation</vt:lpstr>
      <vt:lpstr>Angelic Interpretation</vt:lpstr>
      <vt:lpstr>Angelic Interpretation</vt:lpstr>
      <vt:lpstr>6 Empires</vt:lpstr>
      <vt:lpstr>PowerPoint Presentation</vt:lpstr>
      <vt:lpstr>PowerPoint Presentation</vt:lpstr>
      <vt:lpstr>Angelic Interpretation</vt:lpstr>
      <vt:lpstr>Angelic Interpretation</vt:lpstr>
      <vt:lpstr>PowerPoint Presentation</vt:lpstr>
      <vt:lpstr>PowerPoint Presentation</vt:lpstr>
      <vt:lpstr>Angelic Interpretation</vt:lpstr>
      <vt:lpstr>PowerPoint Presentation</vt:lpstr>
      <vt:lpstr>PowerPoint Presentation</vt:lpstr>
      <vt:lpstr>Chapter 7 Outline</vt:lpstr>
      <vt:lpstr>THE EFFECT ON DANIEL V. 28</vt:lpstr>
      <vt:lpstr>Conclusion</vt:lpstr>
      <vt:lpstr>Chapter 7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1632</cp:revision>
  <cp:lastPrinted>2017-02-05T01:03:10Z</cp:lastPrinted>
  <dcterms:created xsi:type="dcterms:W3CDTF">2009-03-17T12:21:13Z</dcterms:created>
  <dcterms:modified xsi:type="dcterms:W3CDTF">2017-06-18T11:24:35Z</dcterms:modified>
</cp:coreProperties>
</file>