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77"/>
  </p:notesMasterIdLst>
  <p:handoutMasterIdLst>
    <p:handoutMasterId r:id="rId78"/>
  </p:handoutMasterIdLst>
  <p:sldIdLst>
    <p:sldId id="385" r:id="rId3"/>
    <p:sldId id="386" r:id="rId4"/>
    <p:sldId id="421" r:id="rId5"/>
    <p:sldId id="422" r:id="rId6"/>
    <p:sldId id="308" r:id="rId7"/>
    <p:sldId id="423" r:id="rId8"/>
    <p:sldId id="424" r:id="rId9"/>
    <p:sldId id="425" r:id="rId10"/>
    <p:sldId id="387" r:id="rId11"/>
    <p:sldId id="426" r:id="rId12"/>
    <p:sldId id="388" r:id="rId13"/>
    <p:sldId id="427" r:id="rId14"/>
    <p:sldId id="389" r:id="rId15"/>
    <p:sldId id="428" r:id="rId16"/>
    <p:sldId id="419" r:id="rId17"/>
    <p:sldId id="420" r:id="rId18"/>
    <p:sldId id="429" r:id="rId19"/>
    <p:sldId id="257" r:id="rId20"/>
    <p:sldId id="434" r:id="rId21"/>
    <p:sldId id="435" r:id="rId22"/>
    <p:sldId id="437" r:id="rId23"/>
    <p:sldId id="438" r:id="rId24"/>
    <p:sldId id="439" r:id="rId25"/>
    <p:sldId id="440" r:id="rId26"/>
    <p:sldId id="442" r:id="rId27"/>
    <p:sldId id="392" r:id="rId28"/>
    <p:sldId id="394" r:id="rId29"/>
    <p:sldId id="393" r:id="rId30"/>
    <p:sldId id="395" r:id="rId31"/>
    <p:sldId id="277" r:id="rId32"/>
    <p:sldId id="396" r:id="rId33"/>
    <p:sldId id="397" r:id="rId34"/>
    <p:sldId id="399" r:id="rId35"/>
    <p:sldId id="444" r:id="rId36"/>
    <p:sldId id="400" r:id="rId37"/>
    <p:sldId id="448" r:id="rId38"/>
    <p:sldId id="401" r:id="rId39"/>
    <p:sldId id="283" r:id="rId40"/>
    <p:sldId id="403" r:id="rId41"/>
    <p:sldId id="284" r:id="rId42"/>
    <p:sldId id="402" r:id="rId43"/>
    <p:sldId id="404" r:id="rId44"/>
    <p:sldId id="430" r:id="rId45"/>
    <p:sldId id="405" r:id="rId46"/>
    <p:sldId id="443" r:id="rId47"/>
    <p:sldId id="406" r:id="rId48"/>
    <p:sldId id="408" r:id="rId49"/>
    <p:sldId id="445" r:id="rId50"/>
    <p:sldId id="287" r:id="rId51"/>
    <p:sldId id="289" r:id="rId52"/>
    <p:sldId id="288" r:id="rId53"/>
    <p:sldId id="290" r:id="rId54"/>
    <p:sldId id="330" r:id="rId55"/>
    <p:sldId id="294" r:id="rId56"/>
    <p:sldId id="293" r:id="rId57"/>
    <p:sldId id="446" r:id="rId58"/>
    <p:sldId id="371" r:id="rId59"/>
    <p:sldId id="431" r:id="rId60"/>
    <p:sldId id="259" r:id="rId61"/>
    <p:sldId id="292" r:id="rId62"/>
    <p:sldId id="410" r:id="rId63"/>
    <p:sldId id="412" r:id="rId64"/>
    <p:sldId id="415" r:id="rId65"/>
    <p:sldId id="416" r:id="rId66"/>
    <p:sldId id="417" r:id="rId67"/>
    <p:sldId id="447" r:id="rId68"/>
    <p:sldId id="418" r:id="rId69"/>
    <p:sldId id="305" r:id="rId70"/>
    <p:sldId id="328" r:id="rId71"/>
    <p:sldId id="327" r:id="rId72"/>
    <p:sldId id="432" r:id="rId73"/>
    <p:sldId id="306" r:id="rId74"/>
    <p:sldId id="332" r:id="rId75"/>
    <p:sldId id="331" r:id="rId76"/>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006600"/>
    <a:srgbClr val="0000FF"/>
    <a:srgbClr val="C0C0C0"/>
    <a:srgbClr val="DDDDDD"/>
    <a:srgbClr val="996633"/>
    <a:srgbClr val="663300"/>
    <a:srgbClr val="66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87808" autoAdjust="0"/>
  </p:normalViewPr>
  <p:slideViewPr>
    <p:cSldViewPr>
      <p:cViewPr varScale="1">
        <p:scale>
          <a:sx n="97" d="100"/>
          <a:sy n="97" d="100"/>
        </p:scale>
        <p:origin x="19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r>
              <a:rPr lang="en-US" altLang="en-US"/>
              <a:t>Dr. Jim McGowan - Beholding the Lord through His Word - Part 3</a:t>
            </a:r>
          </a:p>
        </p:txBody>
      </p:sp>
      <p:sp>
        <p:nvSpPr>
          <p:cNvPr id="32771" name="Rectangle 3"/>
          <p:cNvSpPr>
            <a:spLocks noGrp="1" noChangeArrowheads="1"/>
          </p:cNvSpPr>
          <p:nvPr>
            <p:ph type="dt" sz="quarter" idx="1"/>
          </p:nvPr>
        </p:nvSpPr>
        <p:spPr bwMode="auto">
          <a:xfrm>
            <a:off x="414528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r>
              <a:rPr lang="en-US" altLang="en-US"/>
              <a:t>6/25/2017</a:t>
            </a:r>
          </a:p>
        </p:txBody>
      </p:sp>
      <p:sp>
        <p:nvSpPr>
          <p:cNvPr id="32772" name="Rectangle 4"/>
          <p:cNvSpPr>
            <a:spLocks noGrp="1" noChangeArrowheads="1"/>
          </p:cNvSpPr>
          <p:nvPr>
            <p:ph type="ftr" sz="quarter" idx="2"/>
          </p:nvPr>
        </p:nvSpPr>
        <p:spPr bwMode="auto">
          <a:xfrm>
            <a:off x="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a:t>Sugar Land Bible Church</a:t>
            </a:r>
          </a:p>
        </p:txBody>
      </p:sp>
      <p:sp>
        <p:nvSpPr>
          <p:cNvPr id="32773" name="Rectangle 5"/>
          <p:cNvSpPr>
            <a:spLocks noGrp="1" noChangeArrowheads="1"/>
          </p:cNvSpPr>
          <p:nvPr>
            <p:ph type="sldNum" sz="quarter" idx="3"/>
          </p:nvPr>
        </p:nvSpPr>
        <p:spPr bwMode="auto">
          <a:xfrm>
            <a:off x="414528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8A801132-C203-4C5E-87AA-5F5D5E0229F5}" type="slidenum">
              <a:rPr lang="en-US" altLang="en-US"/>
              <a:pPr/>
              <a:t>‹#›</a:t>
            </a:fld>
            <a:endParaRPr lang="en-US" altLang="en-US"/>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r>
              <a:rPr lang="en-US" altLang="en-US"/>
              <a:t>Dr. Jim McGowan - Beholding the Lord through His Word - Part 3</a:t>
            </a:r>
          </a:p>
        </p:txBody>
      </p:sp>
      <p:sp>
        <p:nvSpPr>
          <p:cNvPr id="26627" name="Rectangle 3"/>
          <p:cNvSpPr>
            <a:spLocks noGrp="1" noChangeArrowheads="1"/>
          </p:cNvSpPr>
          <p:nvPr>
            <p:ph type="dt" idx="1"/>
          </p:nvPr>
        </p:nvSpPr>
        <p:spPr bwMode="auto">
          <a:xfrm>
            <a:off x="414528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r>
              <a:rPr lang="en-US" altLang="en-US"/>
              <a:t>6/25/2017</a:t>
            </a:r>
          </a:p>
        </p:txBody>
      </p:sp>
      <p:sp>
        <p:nvSpPr>
          <p:cNvPr id="2662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975360" y="4560570"/>
            <a:ext cx="536448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30" name="Rectangle 6"/>
          <p:cNvSpPr>
            <a:spLocks noGrp="1" noChangeArrowheads="1"/>
          </p:cNvSpPr>
          <p:nvPr>
            <p:ph type="ftr" sz="quarter" idx="4"/>
          </p:nvPr>
        </p:nvSpPr>
        <p:spPr bwMode="auto">
          <a:xfrm>
            <a:off x="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a:t>Sugar Land Bible Church</a:t>
            </a:r>
          </a:p>
        </p:txBody>
      </p:sp>
      <p:sp>
        <p:nvSpPr>
          <p:cNvPr id="26631" name="Rectangle 7"/>
          <p:cNvSpPr>
            <a:spLocks noGrp="1" noChangeArrowheads="1"/>
          </p:cNvSpPr>
          <p:nvPr>
            <p:ph type="sldNum" sz="quarter" idx="5"/>
          </p:nvPr>
        </p:nvSpPr>
        <p:spPr bwMode="auto">
          <a:xfrm>
            <a:off x="4145280" y="912114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4100B25C-FEC5-446A-83E6-E41C81601EDE}" type="slidenum">
              <a:rPr lang="en-US" altLang="en-US"/>
              <a:pPr/>
              <a:t>‹#›</a:t>
            </a:fld>
            <a:endParaRPr lang="en-US" altLang="en-US"/>
          </a:p>
        </p:txBody>
      </p:sp>
    </p:spTree>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68CE4A-EC61-4580-BC08-CBD9EC6CBAD5}" type="slidenum">
              <a:rPr lang="en-US" altLang="en-US"/>
              <a:pPr/>
              <a:t>2</a:t>
            </a:fld>
            <a:endParaRPr lang="en-US" altLang="en-US"/>
          </a:p>
        </p:txBody>
      </p:sp>
      <p:sp>
        <p:nvSpPr>
          <p:cNvPr id="512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F98E2A3A-0D27-4FE3-BAAF-F3E50E83EDDC}"/>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8B2A4798-9A35-487B-8955-F9AEF809CAB9}"/>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39A660F3-4253-4DDF-A9D6-527F6ECA0D3D}"/>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5290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In Genesis 1:1 &amp; John 1:1, “In the beginning”, was the time God spoke the present creation into existence.  But here it points to the beginning of the introduction of the gospel (confirmed by John’s use of the same phrase in 1 John 2:7, 13, 14, 24 &amp; 3:11).  John is writing these things to believers (1 John 5:13)     </a:t>
            </a:r>
          </a:p>
          <a:p>
            <a:endParaRPr lang="en-US" sz="1500" dirty="0"/>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20</a:t>
            </a:fld>
            <a:endParaRPr lang="en-US" altLang="en-US"/>
          </a:p>
        </p:txBody>
      </p:sp>
      <p:sp>
        <p:nvSpPr>
          <p:cNvPr id="5" name="Date Placeholder 4">
            <a:extLst>
              <a:ext uri="{FF2B5EF4-FFF2-40B4-BE49-F238E27FC236}">
                <a16:creationId xmlns:a16="http://schemas.microsoft.com/office/drawing/2014/main" id="{FD7D5BC7-718E-4825-AD96-CFB6B1E9ED12}"/>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B97849B5-B251-4212-9790-7D59ABA2E81A}"/>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89107F13-E884-4028-97FE-3448162A4359}"/>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697325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21</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ltLang="en-US" sz="1600" b="1" dirty="0">
              <a:latin typeface="+mn-lt"/>
            </a:endParaRPr>
          </a:p>
        </p:txBody>
      </p:sp>
      <p:sp>
        <p:nvSpPr>
          <p:cNvPr id="2" name="Date Placeholder 1"/>
          <p:cNvSpPr>
            <a:spLocks noGrp="1"/>
          </p:cNvSpPr>
          <p:nvPr>
            <p:ph type="dt" idx="10"/>
          </p:nvPr>
        </p:nvSpPr>
        <p:spPr/>
        <p:txBody>
          <a:bodyPr/>
          <a:lstStyle/>
          <a:p>
            <a:r>
              <a:rPr lang="en-US" altLang="en-US"/>
              <a:t>6/25/2017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298344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22</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ltLang="en-US" sz="1600" b="1" dirty="0">
              <a:latin typeface="+mn-lt"/>
            </a:endParaRPr>
          </a:p>
        </p:txBody>
      </p:sp>
      <p:sp>
        <p:nvSpPr>
          <p:cNvPr id="2" name="Date Placeholder 1"/>
          <p:cNvSpPr>
            <a:spLocks noGrp="1"/>
          </p:cNvSpPr>
          <p:nvPr>
            <p:ph type="dt" idx="10"/>
          </p:nvPr>
        </p:nvSpPr>
        <p:spPr/>
        <p:txBody>
          <a:bodyPr/>
          <a:lstStyle/>
          <a:p>
            <a:r>
              <a:rPr lang="en-US" altLang="en-US"/>
              <a:t>6/25/2017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715722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23</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ltLang="en-US" sz="1600" b="1" dirty="0">
              <a:latin typeface="+mn-lt"/>
            </a:endParaRPr>
          </a:p>
        </p:txBody>
      </p:sp>
      <p:sp>
        <p:nvSpPr>
          <p:cNvPr id="2" name="Date Placeholder 1"/>
          <p:cNvSpPr>
            <a:spLocks noGrp="1"/>
          </p:cNvSpPr>
          <p:nvPr>
            <p:ph type="dt" idx="10"/>
          </p:nvPr>
        </p:nvSpPr>
        <p:spPr/>
        <p:txBody>
          <a:bodyPr/>
          <a:lstStyle/>
          <a:p>
            <a:r>
              <a:rPr lang="en-US" altLang="en-US"/>
              <a:t>6/25/2017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83552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24</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ltLang="en-US" sz="1600" b="1" dirty="0">
              <a:latin typeface="+mn-lt"/>
            </a:endParaRPr>
          </a:p>
        </p:txBody>
      </p:sp>
      <p:sp>
        <p:nvSpPr>
          <p:cNvPr id="2" name="Date Placeholder 1"/>
          <p:cNvSpPr>
            <a:spLocks noGrp="1"/>
          </p:cNvSpPr>
          <p:nvPr>
            <p:ph type="dt" idx="10"/>
          </p:nvPr>
        </p:nvSpPr>
        <p:spPr/>
        <p:txBody>
          <a:bodyPr/>
          <a:lstStyle/>
          <a:p>
            <a:r>
              <a:rPr lang="en-US" altLang="en-US"/>
              <a:t>6/25/2017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97558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25</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altLang="en-US" sz="1600" dirty="0">
                <a:latin typeface="+mn-lt"/>
              </a:rPr>
              <a:t>What's interesting is John will often put his purpose and his target statements towards the end of the books that he writes. This is exactly what he does in 1 John 5:13.</a:t>
            </a:r>
          </a:p>
        </p:txBody>
      </p:sp>
      <p:sp>
        <p:nvSpPr>
          <p:cNvPr id="2" name="Date Placeholder 1"/>
          <p:cNvSpPr>
            <a:spLocks noGrp="1"/>
          </p:cNvSpPr>
          <p:nvPr>
            <p:ph type="dt" idx="10"/>
          </p:nvPr>
        </p:nvSpPr>
        <p:spPr/>
        <p:txBody>
          <a:bodyPr/>
          <a:lstStyle/>
          <a:p>
            <a:r>
              <a:rPr lang="en-US" altLang="en-US"/>
              <a:t>6/25/2017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51678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Who are the “WE”?</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26</a:t>
            </a:fld>
            <a:endParaRPr lang="en-US" altLang="en-US"/>
          </a:p>
        </p:txBody>
      </p:sp>
      <p:sp>
        <p:nvSpPr>
          <p:cNvPr id="5" name="Date Placeholder 4">
            <a:extLst>
              <a:ext uri="{FF2B5EF4-FFF2-40B4-BE49-F238E27FC236}">
                <a16:creationId xmlns:a16="http://schemas.microsoft.com/office/drawing/2014/main" id="{77019141-D6E7-4E7B-9282-69B3D8C2EC10}"/>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A898B96A-A9E4-410E-8200-06A90853217D}"/>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D197EEDC-FFDA-4FDB-8B2C-4E110FA1AB9A}"/>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558395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 ones John called ‘we’ were the ones who had heard, seen, looked at &amp; touched  the things concerning the Word of Life. These were the apostles, the ones who walked with the Lord day by day.</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27</a:t>
            </a:fld>
            <a:endParaRPr lang="en-US" altLang="en-US"/>
          </a:p>
        </p:txBody>
      </p:sp>
      <p:sp>
        <p:nvSpPr>
          <p:cNvPr id="5" name="Date Placeholder 4">
            <a:extLst>
              <a:ext uri="{FF2B5EF4-FFF2-40B4-BE49-F238E27FC236}">
                <a16:creationId xmlns:a16="http://schemas.microsoft.com/office/drawing/2014/main" id="{660809A4-ACD3-420E-B58A-94B449FFEAFA}"/>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676CAD28-CE46-4D92-86E2-38A9CB32DD35}"/>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5B5EF52D-AFF7-46A5-92C5-E3AD9964DBD2}"/>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332459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5000"/>
              </a:lnSpc>
              <a:spcBef>
                <a:spcPct val="50000"/>
              </a:spcBef>
            </a:pPr>
            <a:r>
              <a:rPr lang="en-US" altLang="en-US" sz="1500" dirty="0">
                <a:latin typeface="Calibri" panose="020F0502020204030204" pitchFamily="34" charset="0"/>
                <a:cs typeface="Calibri" panose="020F0502020204030204" pitchFamily="34" charset="0"/>
              </a:rPr>
              <a:t>The Greek words translated ‘heard’ &amp; ‘seen’ are in the </a:t>
            </a:r>
            <a:r>
              <a:rPr lang="en-US" altLang="en-US" sz="1500" i="1" dirty="0">
                <a:latin typeface="Calibri" panose="020F0502020204030204" pitchFamily="34" charset="0"/>
                <a:cs typeface="Calibri" panose="020F0502020204030204" pitchFamily="34" charset="0"/>
              </a:rPr>
              <a:t>perfect tense</a:t>
            </a:r>
            <a:r>
              <a:rPr lang="en-US" altLang="en-US" sz="1500" dirty="0">
                <a:latin typeface="Calibri" panose="020F0502020204030204" pitchFamily="34" charset="0"/>
                <a:cs typeface="Calibri" panose="020F0502020204030204" pitchFamily="34" charset="0"/>
              </a:rPr>
              <a:t>, so having heard &amp; having seen were completed, but the results are ongoing. </a:t>
            </a:r>
          </a:p>
          <a:p>
            <a:pPr>
              <a:lnSpc>
                <a:spcPct val="95000"/>
              </a:lnSpc>
              <a:spcBef>
                <a:spcPct val="50000"/>
              </a:spcBef>
            </a:pPr>
            <a:r>
              <a:rPr lang="en-US" altLang="en-US" sz="1500" dirty="0">
                <a:latin typeface="Calibri" panose="020F0502020204030204" pitchFamily="34" charset="0"/>
                <a:cs typeface="Calibri" panose="020F0502020204030204" pitchFamily="34" charset="0"/>
              </a:rPr>
              <a:t>John was saying that what Jesus had said was still ringing in the apostles’ ears &amp; what they had seen was in their minds’ eye </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28</a:t>
            </a:fld>
            <a:endParaRPr lang="en-US" altLang="en-US"/>
          </a:p>
        </p:txBody>
      </p:sp>
      <p:sp>
        <p:nvSpPr>
          <p:cNvPr id="5" name="Date Placeholder 4">
            <a:extLst>
              <a:ext uri="{FF2B5EF4-FFF2-40B4-BE49-F238E27FC236}">
                <a16:creationId xmlns:a16="http://schemas.microsoft.com/office/drawing/2014/main" id="{58607F28-496F-4BF9-8763-CFE98109D351}"/>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9E3BF899-7859-4EFB-9C04-3EE6CD9D0B97}"/>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9E445C9A-ACD0-4D01-A503-548E3C551EEC}"/>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255164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95000"/>
              </a:lnSpc>
              <a:spcBef>
                <a:spcPct val="50000"/>
              </a:spcBef>
              <a:defRPr/>
            </a:pPr>
            <a:r>
              <a:rPr lang="en-US" altLang="en-US" sz="1500" dirty="0">
                <a:latin typeface="Calibri" panose="020F0502020204030204" pitchFamily="34" charset="0"/>
                <a:cs typeface="Calibri" panose="020F0502020204030204" pitchFamily="34" charset="0"/>
              </a:rPr>
              <a:t>John refers to three senses (hearing, seeing &amp; touching), twice being very physically specific: “with our eyes”, “with our hands”. ‘Seen’ means to actively view to gain insight, &amp; ‘looked at’ means to actively behold, looking closely, understanding the significance).</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29</a:t>
            </a:fld>
            <a:endParaRPr lang="en-US" altLang="en-US"/>
          </a:p>
        </p:txBody>
      </p:sp>
      <p:sp>
        <p:nvSpPr>
          <p:cNvPr id="5" name="Date Placeholder 4">
            <a:extLst>
              <a:ext uri="{FF2B5EF4-FFF2-40B4-BE49-F238E27FC236}">
                <a16:creationId xmlns:a16="http://schemas.microsoft.com/office/drawing/2014/main" id="{DC048B3C-31AC-43E3-96F7-A0822F0169B1}"/>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46603130-F391-400D-A4BC-87B61E0798A8}"/>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BE21B6B9-311F-4097-869F-A30F832A788C}"/>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29060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827B1-CD90-453C-8844-3C4972BDC5B3}" type="slidenum">
              <a:rPr lang="en-US" altLang="en-US"/>
              <a:pPr/>
              <a:t>3</a:t>
            </a:fld>
            <a:endParaRPr lang="en-US" altLang="en-US" dirty="0"/>
          </a:p>
        </p:txBody>
      </p:sp>
      <p:sp>
        <p:nvSpPr>
          <p:cNvPr id="114690" name="Rectangle 2"/>
          <p:cNvSpPr>
            <a:spLocks noGrp="1" noRot="1" noChangeAspect="1" noChangeArrowheads="1" noTextEdit="1"/>
          </p:cNvSpPr>
          <p:nvPr>
            <p:ph type="sldImg"/>
          </p:nvPr>
        </p:nvSpPr>
        <p:spPr bwMode="auto">
          <a:xfrm>
            <a:off x="-427038" y="1027113"/>
            <a:ext cx="6835776" cy="5126037"/>
          </a:xfrm>
          <a:prstGeom prst="rect">
            <a:avLst/>
          </a:prstGeom>
          <a:solidFill>
            <a:srgbClr val="FFFFFF"/>
          </a:solidFill>
          <a:ln>
            <a:solidFill>
              <a:srgbClr val="000000"/>
            </a:solidFill>
            <a:miter lim="800000"/>
            <a:headEnd/>
            <a:tailEnd/>
          </a:ln>
        </p:spPr>
      </p:sp>
      <p:sp>
        <p:nvSpPr>
          <p:cNvPr id="114691" name="Rectangle 3"/>
          <p:cNvSpPr>
            <a:spLocks noGrp="1" noChangeArrowheads="1"/>
          </p:cNvSpPr>
          <p:nvPr>
            <p:ph type="body" idx="1"/>
          </p:nvPr>
        </p:nvSpPr>
        <p:spPr bwMode="auto">
          <a:xfrm>
            <a:off x="797628" y="6491211"/>
            <a:ext cx="4386953" cy="6149569"/>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6/25/2017</a:t>
            </a:r>
          </a:p>
        </p:txBody>
      </p:sp>
      <p:sp>
        <p:nvSpPr>
          <p:cNvPr id="3" name="Header Placeholder 2"/>
          <p:cNvSpPr>
            <a:spLocks noGrp="1"/>
          </p:cNvSpPr>
          <p:nvPr>
            <p:ph type="hdr" sz="quarter" idx="11"/>
          </p:nvPr>
        </p:nvSpPr>
        <p:spPr/>
        <p:txBody>
          <a:bodyPr/>
          <a:lstStyle/>
          <a:p>
            <a:r>
              <a:rPr lang="en-US" altLang="en-US"/>
              <a:t>Dr. Jim McGowan - Beholding the Lord through His Word - Part 3</a:t>
            </a:r>
          </a:p>
        </p:txBody>
      </p:sp>
      <p:sp>
        <p:nvSpPr>
          <p:cNvPr id="4" name="Footer Placeholder 3"/>
          <p:cNvSpPr>
            <a:spLocks noGrp="1"/>
          </p:cNvSpPr>
          <p:nvPr>
            <p:ph type="ftr" sz="quarter" idx="12"/>
          </p:nvPr>
        </p:nvSpPr>
        <p:spPr/>
        <p:txBody>
          <a:bodyPr/>
          <a:lstStyle/>
          <a:p>
            <a:r>
              <a:rPr lang="en-US" altLang="en-US"/>
              <a:t>Sugar Land Bible Church</a:t>
            </a:r>
          </a:p>
        </p:txBody>
      </p:sp>
    </p:spTree>
    <p:extLst>
      <p:ext uri="{BB962C8B-B14F-4D97-AF65-F5344CB8AC3E}">
        <p14:creationId xmlns:p14="http://schemas.microsoft.com/office/powerpoint/2010/main" val="192796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b="1" dirty="0">
                <a:latin typeface="+mn-lt"/>
              </a:rPr>
              <a:t>Remember John 1:14?</a:t>
            </a:r>
          </a:p>
          <a:p>
            <a:pPr defTabSz="966612">
              <a:defRPr/>
            </a:pPr>
            <a:r>
              <a:rPr lang="en-US" altLang="en-US" sz="1500" dirty="0">
                <a:latin typeface="+mn-lt"/>
                <a:cs typeface="Calibri" panose="020F0502020204030204" pitchFamily="34" charset="0"/>
              </a:rPr>
              <a:t>The word in John 1:14 translated “we saw” (KJV: beheld) is the same one translated “looked at” in 1 John 1:1. </a:t>
            </a:r>
            <a:r>
              <a:rPr lang="el-GR" sz="1300" b="1" dirty="0"/>
              <a:t>θεάομαι</a:t>
            </a:r>
            <a:r>
              <a:rPr lang="en-US" sz="1300" b="1" dirty="0"/>
              <a:t> </a:t>
            </a:r>
            <a:r>
              <a:rPr lang="en-US" sz="1300" b="1" i="1" dirty="0" err="1"/>
              <a:t>theáomai</a:t>
            </a:r>
            <a:r>
              <a:rPr lang="en-US" sz="1300" b="1" i="1" dirty="0"/>
              <a:t> - To behold, view attentively, contemplate, indicating the sense of a wondering consideration involving a careful and deliberate vision which interprets its object.  </a:t>
            </a:r>
            <a:r>
              <a:rPr lang="en-US" sz="1300" i="1" dirty="0" err="1"/>
              <a:t>Zodhiates</a:t>
            </a:r>
            <a:r>
              <a:rPr lang="en-US" sz="1300" i="1" dirty="0"/>
              <a:t>, S. (2000). The complete word study dictionary: New Testament (electronic ed.). Chattanooga, TN: AMG Publishers.</a:t>
            </a:r>
            <a:endParaRPr lang="en-US" altLang="en-US" sz="1500" dirty="0">
              <a:latin typeface="+mn-lt"/>
              <a:cs typeface="Calibri" panose="020F0502020204030204" pitchFamily="34" charset="0"/>
            </a:endParaRPr>
          </a:p>
          <a:p>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30</a:t>
            </a:fld>
            <a:endParaRPr lang="en-US" altLang="en-US"/>
          </a:p>
        </p:txBody>
      </p:sp>
      <p:sp>
        <p:nvSpPr>
          <p:cNvPr id="5" name="Date Placeholder 4">
            <a:extLst>
              <a:ext uri="{FF2B5EF4-FFF2-40B4-BE49-F238E27FC236}">
                <a16:creationId xmlns:a16="http://schemas.microsoft.com/office/drawing/2014/main" id="{59EBB545-E685-4665-A19B-2DFB4C5C85F8}"/>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6ACA777F-ACB6-44F3-97EA-095C3C9DEB34}"/>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AA6D3D49-ED7A-4D17-8551-39F4BA0A7475}"/>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326597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John repeatedly called Christ ‘the Word’, varying the words that went alongside.</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31</a:t>
            </a:fld>
            <a:endParaRPr lang="en-US" altLang="en-US"/>
          </a:p>
        </p:txBody>
      </p:sp>
      <p:sp>
        <p:nvSpPr>
          <p:cNvPr id="5" name="Date Placeholder 4">
            <a:extLst>
              <a:ext uri="{FF2B5EF4-FFF2-40B4-BE49-F238E27FC236}">
                <a16:creationId xmlns:a16="http://schemas.microsoft.com/office/drawing/2014/main" id="{FA29F85A-B2BA-4C9B-88F0-DDA57C15F3D6}"/>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F9DB7F7E-F8A7-4CCC-B6A2-90952FBBC886}"/>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76AF119D-DD4A-4CE1-9B18-C30368BC5D69}"/>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4197435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32</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ltLang="en-US" dirty="0"/>
          </a:p>
        </p:txBody>
      </p:sp>
      <p:sp>
        <p:nvSpPr>
          <p:cNvPr id="2" name="Date Placeholder 1">
            <a:extLst>
              <a:ext uri="{FF2B5EF4-FFF2-40B4-BE49-F238E27FC236}">
                <a16:creationId xmlns:a16="http://schemas.microsoft.com/office/drawing/2014/main" id="{730C9A4D-C16A-47D1-91D2-26EE9B6D7BA8}"/>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8A516784-9792-4EC5-AC0A-466E0767AF16}"/>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35D8C3F0-8911-447D-87CF-7517D9D95EC1}"/>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201777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33</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John is very clear about the character of the Word of Life – Jesus Christ: as John &amp; the others in close company with Christ lived right alongside Him, even witnessing Christ’s death &amp; resurrection &amp; ascension  into the </a:t>
            </a:r>
            <a:r>
              <a:rPr lang="en-US" altLang="en-US" sz="1500" dirty="0" err="1">
                <a:latin typeface="Calibri" panose="020F0502020204030204" pitchFamily="34" charset="0"/>
                <a:cs typeface="Calibri" panose="020F0502020204030204" pitchFamily="34" charset="0"/>
              </a:rPr>
              <a:t>heavenlies</a:t>
            </a:r>
            <a:r>
              <a:rPr lang="en-US" altLang="en-US" sz="1500" dirty="0">
                <a:latin typeface="Calibri" panose="020F0502020204030204" pitchFamily="34" charset="0"/>
                <a:cs typeface="Calibri" panose="020F0502020204030204" pitchFamily="34" charset="0"/>
              </a:rPr>
              <a:t> first hand, John was emphatic that </a:t>
            </a:r>
            <a:r>
              <a:rPr lang="en-US" altLang="en-US" sz="1500" u="sng" dirty="0">
                <a:latin typeface="Calibri" panose="020F0502020204030204" pitchFamily="34" charset="0"/>
                <a:cs typeface="Calibri" panose="020F0502020204030204" pitchFamily="34" charset="0"/>
              </a:rPr>
              <a:t>He was </a:t>
            </a:r>
            <a:r>
              <a:rPr lang="en-US" altLang="en-US" sz="1500" i="1" u="sng" dirty="0">
                <a:latin typeface="Calibri" panose="020F0502020204030204" pitchFamily="34" charset="0"/>
                <a:cs typeface="Calibri" panose="020F0502020204030204" pitchFamily="34" charset="0"/>
              </a:rPr>
              <a:t>very</a:t>
            </a:r>
            <a:r>
              <a:rPr lang="en-US" altLang="en-US" sz="1500" u="sng" dirty="0">
                <a:latin typeface="Calibri" panose="020F0502020204030204" pitchFamily="34" charset="0"/>
                <a:cs typeface="Calibri" panose="020F0502020204030204" pitchFamily="34" charset="0"/>
              </a:rPr>
              <a:t> real</a:t>
            </a:r>
            <a:r>
              <a:rPr lang="en-US" altLang="en-US" sz="1500" dirty="0">
                <a:latin typeface="Calibri" panose="020F0502020204030204" pitchFamily="34" charset="0"/>
                <a:cs typeface="Calibri" panose="020F0502020204030204" pitchFamily="34" charset="0"/>
              </a:rPr>
              <a:t>!</a:t>
            </a:r>
          </a:p>
        </p:txBody>
      </p:sp>
      <p:sp>
        <p:nvSpPr>
          <p:cNvPr id="2" name="Date Placeholder 1">
            <a:extLst>
              <a:ext uri="{FF2B5EF4-FFF2-40B4-BE49-F238E27FC236}">
                <a16:creationId xmlns:a16="http://schemas.microsoft.com/office/drawing/2014/main" id="{3923B8AE-441A-4244-8C67-15E4FC8BC04C}"/>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2B86CB57-A665-417A-A121-89B7493E14CF}"/>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D635F91-1946-4829-BA8F-DAA672917B91}"/>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196490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34</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pPr defTabSz="966612">
              <a:defRPr/>
            </a:pPr>
            <a:endParaRPr lang="en-US" altLang="en-US" sz="15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1B18E43E-8C6C-4708-B3BE-0E5DDB3E180F}"/>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41063025-827B-4C8A-99DF-811C6AEBDE28}"/>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3974386-CFEA-4F3E-BED9-011036FE1013}"/>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126267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35</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 Greek of the end of verse 1 literally says, “</a:t>
            </a:r>
            <a:r>
              <a:rPr lang="en-US" altLang="en-US" sz="1500" u="sng" dirty="0">
                <a:latin typeface="Calibri" panose="020F0502020204030204" pitchFamily="34" charset="0"/>
                <a:cs typeface="Calibri" panose="020F0502020204030204" pitchFamily="34" charset="0"/>
              </a:rPr>
              <a:t>the</a:t>
            </a:r>
            <a:r>
              <a:rPr lang="en-US" altLang="en-US" sz="1500" dirty="0">
                <a:latin typeface="Calibri" panose="020F0502020204030204" pitchFamily="34" charset="0"/>
                <a:cs typeface="Calibri" panose="020F0502020204030204" pitchFamily="34" charset="0"/>
              </a:rPr>
              <a:t> Word of </a:t>
            </a:r>
            <a:r>
              <a:rPr lang="en-US" altLang="en-US" sz="1500" u="sng" dirty="0">
                <a:latin typeface="Calibri" panose="020F0502020204030204" pitchFamily="34" charset="0"/>
                <a:cs typeface="Calibri" panose="020F0502020204030204" pitchFamily="34" charset="0"/>
              </a:rPr>
              <a:t>the</a:t>
            </a:r>
            <a:r>
              <a:rPr lang="en-US" altLang="en-US" sz="1500" dirty="0">
                <a:latin typeface="Calibri" panose="020F0502020204030204" pitchFamily="34" charset="0"/>
                <a:cs typeface="Calibri" panose="020F0502020204030204" pitchFamily="34" charset="0"/>
              </a:rPr>
              <a:t> Life”.  What does that tell us? </a:t>
            </a:r>
          </a:p>
          <a:p>
            <a:pPr defTabSz="966612">
              <a:defRPr/>
            </a:pPr>
            <a:r>
              <a:rPr lang="en-US" altLang="en-US" sz="1500" dirty="0">
                <a:latin typeface="Calibri" panose="020F0502020204030204" pitchFamily="34" charset="0"/>
                <a:cs typeface="Calibri" panose="020F0502020204030204" pitchFamily="34" charset="0"/>
              </a:rPr>
              <a:t>John understood Jesus Christ - the one with whom he &amp; the other apostles walked &amp; lived &amp; talked &amp; ate - as the singular expression of God Himself, who was also the one source of spiritual life, that is, true life.       </a:t>
            </a:r>
          </a:p>
        </p:txBody>
      </p:sp>
      <p:sp>
        <p:nvSpPr>
          <p:cNvPr id="2" name="Date Placeholder 1">
            <a:extLst>
              <a:ext uri="{FF2B5EF4-FFF2-40B4-BE49-F238E27FC236}">
                <a16:creationId xmlns:a16="http://schemas.microsoft.com/office/drawing/2014/main" id="{DFCFBC87-5F31-487B-B21E-91E599F3643F}"/>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25FEA434-EA81-4E66-A967-9DF8E6DD4C76}"/>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A48997C2-926A-460C-8800-117EC52BEE07}"/>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96471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36</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 Greek of the end of verse 1 literally says, “</a:t>
            </a:r>
            <a:r>
              <a:rPr lang="en-US" altLang="en-US" sz="1500" u="sng" dirty="0">
                <a:latin typeface="Calibri" panose="020F0502020204030204" pitchFamily="34" charset="0"/>
                <a:cs typeface="Calibri" panose="020F0502020204030204" pitchFamily="34" charset="0"/>
              </a:rPr>
              <a:t>the</a:t>
            </a:r>
            <a:r>
              <a:rPr lang="en-US" altLang="en-US" sz="1500" dirty="0">
                <a:latin typeface="Calibri" panose="020F0502020204030204" pitchFamily="34" charset="0"/>
                <a:cs typeface="Calibri" panose="020F0502020204030204" pitchFamily="34" charset="0"/>
              </a:rPr>
              <a:t> Word of </a:t>
            </a:r>
            <a:r>
              <a:rPr lang="en-US" altLang="en-US" sz="1500" u="sng" dirty="0">
                <a:latin typeface="Calibri" panose="020F0502020204030204" pitchFamily="34" charset="0"/>
                <a:cs typeface="Calibri" panose="020F0502020204030204" pitchFamily="34" charset="0"/>
              </a:rPr>
              <a:t>the</a:t>
            </a:r>
            <a:r>
              <a:rPr lang="en-US" altLang="en-US" sz="1500" dirty="0">
                <a:latin typeface="Calibri" panose="020F0502020204030204" pitchFamily="34" charset="0"/>
                <a:cs typeface="Calibri" panose="020F0502020204030204" pitchFamily="34" charset="0"/>
              </a:rPr>
              <a:t> Life”.  What does that tell us? </a:t>
            </a:r>
          </a:p>
          <a:p>
            <a:pPr defTabSz="966612">
              <a:defRPr/>
            </a:pPr>
            <a:r>
              <a:rPr lang="en-US" altLang="en-US" sz="1500" dirty="0">
                <a:latin typeface="Calibri" panose="020F0502020204030204" pitchFamily="34" charset="0"/>
                <a:cs typeface="Calibri" panose="020F0502020204030204" pitchFamily="34" charset="0"/>
              </a:rPr>
              <a:t>John understood Jesus Christ - the one with whom he &amp; the other apostles walked &amp; lived &amp; talked &amp; ate - as the singular expression of God Himself, who was also the one source of spiritual life, that is, true life.       </a:t>
            </a:r>
          </a:p>
        </p:txBody>
      </p:sp>
      <p:sp>
        <p:nvSpPr>
          <p:cNvPr id="2" name="Date Placeholder 1">
            <a:extLst>
              <a:ext uri="{FF2B5EF4-FFF2-40B4-BE49-F238E27FC236}">
                <a16:creationId xmlns:a16="http://schemas.microsoft.com/office/drawing/2014/main" id="{3CD3ED05-BC8A-4087-80C4-0B4FE75DEFDB}"/>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BE1C2DC6-84DE-4A1C-AF32-31FB1B21E490}"/>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E723F2A4-A705-42ED-B2FC-678C63A99552}"/>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301879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4B90B3-0ACF-46C6-8767-42011150E014}" type="slidenum">
              <a:rPr lang="en-US" altLang="en-US"/>
              <a:pPr/>
              <a:t>37</a:t>
            </a:fld>
            <a:endParaRPr lang="en-US" altLang="en-US" dirty="0"/>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What was John talking about when he wrote that they ‘touched’ the Word of Life?</a:t>
            </a:r>
          </a:p>
          <a:p>
            <a:pPr defTabSz="966612">
              <a:defRPr/>
            </a:pPr>
            <a:endParaRPr lang="en-US" altLang="en-US" sz="1500" dirty="0">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A0F4C654-30F0-4105-8D3C-9F11190EE4B0}"/>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271C94DC-0EBA-4106-B3D6-B1CDFFA42D0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D7BC18D8-3395-4468-975A-A558CBB86780}"/>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084327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2EA4A-37D8-4A8A-98E3-95DE25BE7DD1}" type="slidenum">
              <a:rPr lang="en-US" altLang="en-US"/>
              <a:pPr/>
              <a:t>38</a:t>
            </a:fld>
            <a:endParaRPr lang="en-US" altLang="en-US"/>
          </a:p>
        </p:txBody>
      </p:sp>
      <p:sp>
        <p:nvSpPr>
          <p:cNvPr id="3686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altLang="en-US" sz="1500" dirty="0">
                <a:latin typeface="+mn-lt"/>
              </a:rPr>
              <a:t>Christ, after He was resurrected, appeared as told in John 20:24-25</a:t>
            </a:r>
          </a:p>
          <a:p>
            <a:endParaRPr lang="en-US" altLang="en-US" sz="1500" dirty="0">
              <a:latin typeface="+mn-lt"/>
            </a:endParaRPr>
          </a:p>
          <a:p>
            <a:endParaRPr lang="en-US" altLang="en-US" sz="1500" dirty="0">
              <a:latin typeface="+mn-lt"/>
            </a:endParaRPr>
          </a:p>
        </p:txBody>
      </p:sp>
      <p:sp>
        <p:nvSpPr>
          <p:cNvPr id="2" name="Date Placeholder 1">
            <a:extLst>
              <a:ext uri="{FF2B5EF4-FFF2-40B4-BE49-F238E27FC236}">
                <a16:creationId xmlns:a16="http://schemas.microsoft.com/office/drawing/2014/main" id="{265E4499-1FEC-465D-91FB-7180B436A8E8}"/>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1600E702-0E53-4ABB-A7EF-DA0AB8E03428}"/>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92260A76-FE60-4376-96FE-6FEA2F04E99B}"/>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2EA4A-37D8-4A8A-98E3-95DE25BE7DD1}" type="slidenum">
              <a:rPr lang="en-US" altLang="en-US"/>
              <a:pPr/>
              <a:t>39</a:t>
            </a:fld>
            <a:endParaRPr lang="en-US" altLang="en-US"/>
          </a:p>
        </p:txBody>
      </p:sp>
      <p:sp>
        <p:nvSpPr>
          <p:cNvPr id="3686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r>
              <a:rPr lang="en-US" altLang="en-US" sz="1500" dirty="0">
                <a:latin typeface="+mn-lt"/>
              </a:rPr>
              <a:t>Christ, after He was resurrected, appeared as told in John 20:24-25</a:t>
            </a:r>
          </a:p>
          <a:p>
            <a:endParaRPr lang="en-US" altLang="en-US" sz="1500" dirty="0">
              <a:latin typeface="+mn-lt"/>
            </a:endParaRPr>
          </a:p>
          <a:p>
            <a:endParaRPr lang="en-US" altLang="en-US" sz="1500" dirty="0">
              <a:latin typeface="+mn-lt"/>
            </a:endParaRPr>
          </a:p>
        </p:txBody>
      </p:sp>
      <p:sp>
        <p:nvSpPr>
          <p:cNvPr id="2" name="Date Placeholder 1">
            <a:extLst>
              <a:ext uri="{FF2B5EF4-FFF2-40B4-BE49-F238E27FC236}">
                <a16:creationId xmlns:a16="http://schemas.microsoft.com/office/drawing/2014/main" id="{7A00F8F0-4DAD-4F62-8BB9-15EEB3F8F5D6}"/>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338BEF62-EB1B-454C-A759-844640C1943C}"/>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C3E9495F-48CB-40CA-B8F3-C83E458246A8}"/>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4252346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52ADB-0DA3-4D5A-9671-28EC23A4D6E1}" type="slidenum">
              <a:rPr lang="en-US" altLang="en-US"/>
              <a:pPr/>
              <a:t>4</a:t>
            </a:fld>
            <a:endParaRPr lang="en-US" altLang="en-US" dirty="0"/>
          </a:p>
        </p:txBody>
      </p:sp>
      <p:sp>
        <p:nvSpPr>
          <p:cNvPr id="116738" name="Rectangle 2"/>
          <p:cNvSpPr>
            <a:spLocks noGrp="1" noRot="1" noChangeAspect="1" noChangeArrowheads="1" noTextEdit="1"/>
          </p:cNvSpPr>
          <p:nvPr>
            <p:ph type="sldImg"/>
          </p:nvPr>
        </p:nvSpPr>
        <p:spPr bwMode="auto">
          <a:xfrm>
            <a:off x="-427038" y="1027113"/>
            <a:ext cx="6835776" cy="5126037"/>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797628" y="6491211"/>
            <a:ext cx="4386953" cy="6149569"/>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p:cNvSpPr>
            <a:spLocks noGrp="1"/>
          </p:cNvSpPr>
          <p:nvPr>
            <p:ph type="dt" idx="10"/>
          </p:nvPr>
        </p:nvSpPr>
        <p:spPr/>
        <p:txBody>
          <a:bodyPr/>
          <a:lstStyle/>
          <a:p>
            <a:r>
              <a:rPr lang="en-US" altLang="en-US"/>
              <a:t>6/25/2017</a:t>
            </a:r>
          </a:p>
        </p:txBody>
      </p:sp>
      <p:sp>
        <p:nvSpPr>
          <p:cNvPr id="3" name="Header Placeholder 2"/>
          <p:cNvSpPr>
            <a:spLocks noGrp="1"/>
          </p:cNvSpPr>
          <p:nvPr>
            <p:ph type="hdr" sz="quarter" idx="11"/>
          </p:nvPr>
        </p:nvSpPr>
        <p:spPr/>
        <p:txBody>
          <a:bodyPr/>
          <a:lstStyle/>
          <a:p>
            <a:r>
              <a:rPr lang="en-US" altLang="en-US"/>
              <a:t>Dr. Jim McGowan - Beholding the Lord through His Word - Part 3</a:t>
            </a:r>
          </a:p>
        </p:txBody>
      </p:sp>
      <p:sp>
        <p:nvSpPr>
          <p:cNvPr id="4" name="Footer Placeholder 3"/>
          <p:cNvSpPr>
            <a:spLocks noGrp="1"/>
          </p:cNvSpPr>
          <p:nvPr>
            <p:ph type="ftr" sz="quarter" idx="12"/>
          </p:nvPr>
        </p:nvSpPr>
        <p:spPr/>
        <p:txBody>
          <a:bodyPr/>
          <a:lstStyle/>
          <a:p>
            <a:r>
              <a:rPr lang="en-US" altLang="en-US"/>
              <a:t>Sugar Land Bible Church</a:t>
            </a:r>
          </a:p>
        </p:txBody>
      </p:sp>
    </p:spTree>
    <p:extLst>
      <p:ext uri="{BB962C8B-B14F-4D97-AF65-F5344CB8AC3E}">
        <p14:creationId xmlns:p14="http://schemas.microsoft.com/office/powerpoint/2010/main" val="2346241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40</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a:extLst>
              <a:ext uri="{FF2B5EF4-FFF2-40B4-BE49-F238E27FC236}">
                <a16:creationId xmlns:a16="http://schemas.microsoft.com/office/drawing/2014/main" id="{F493CE6E-5713-4008-B2AC-0EE8032D7F32}"/>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00E990D4-4046-40B5-99EB-B00B377476E3}"/>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E8C4E9EB-7128-4203-8AB2-FDA1812645E9}"/>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41</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506FB52F-4D63-450E-948D-1A804C609FB4}"/>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02171493-7B42-4091-8D5F-6CDA7FDEBD2D}"/>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F582A154-36BA-418C-942A-79B8C6D21181}"/>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657514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42</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F341C504-BD05-4B26-9BD1-4043772D1261}"/>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14E83E3F-4C0A-42F2-AA45-7F2199C15C75}"/>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634D52E0-056C-46F0-9E62-112C3F78627B}"/>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736589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44</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a:extLst>
              <a:ext uri="{FF2B5EF4-FFF2-40B4-BE49-F238E27FC236}">
                <a16:creationId xmlns:a16="http://schemas.microsoft.com/office/drawing/2014/main" id="{1E07B6C0-9FA5-49AE-AB0B-435149707819}"/>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4C66235C-F82F-49E8-8A9B-14857CB16D8D}"/>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9C54847-C3E6-4394-9176-8E89F9C8961A}"/>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69410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45</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a:extLst>
              <a:ext uri="{FF2B5EF4-FFF2-40B4-BE49-F238E27FC236}">
                <a16:creationId xmlns:a16="http://schemas.microsoft.com/office/drawing/2014/main" id="{0711B72C-49E4-4551-A7E4-CDC91F5D6EA5}"/>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3C71048E-2CBC-4F80-8C2C-590EFEC3D6AB}"/>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56E97AB6-8637-49F3-ABAB-229BAC0A05ED}"/>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517799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46</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E38CCEF3-0014-46F4-A69D-CF5BB989714C}"/>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BEC14B93-9520-44EF-A318-CFF5D41C2C2F}"/>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BD94F22F-7DF8-4ADF-B75B-7DE2C3F84D47}"/>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027297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47</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defTabSz="966612">
              <a:defRPr/>
            </a:pPr>
            <a:r>
              <a:rPr lang="en-US" altLang="en-US" sz="1500" dirty="0">
                <a:latin typeface="Calibri" panose="020F0502020204030204" pitchFamily="34" charset="0"/>
                <a:cs typeface="Calibri" panose="020F0502020204030204" pitchFamily="34" charset="0"/>
              </a:rPr>
              <a:t>Why </a:t>
            </a:r>
            <a:r>
              <a:rPr lang="en-US" altLang="en-US" sz="1500" u="sng" dirty="0">
                <a:latin typeface="Calibri" panose="020F0502020204030204" pitchFamily="34" charset="0"/>
                <a:cs typeface="Calibri" panose="020F0502020204030204" pitchFamily="34" charset="0"/>
              </a:rPr>
              <a:t>both</a:t>
            </a:r>
            <a:r>
              <a:rPr lang="en-US" altLang="en-US" sz="1500" dirty="0">
                <a:latin typeface="Calibri" panose="020F0502020204030204" pitchFamily="34" charset="0"/>
                <a:cs typeface="Calibri" panose="020F0502020204030204" pitchFamily="34" charset="0"/>
              </a:rPr>
              <a:t> testify &amp; proclaim?  </a:t>
            </a:r>
          </a:p>
          <a:p>
            <a:pPr defTabSz="966612">
              <a:defRPr/>
            </a:pPr>
            <a:r>
              <a:rPr lang="en-US" altLang="en-US" sz="1500" dirty="0">
                <a:latin typeface="Calibri" panose="020F0502020204030204" pitchFamily="34" charset="0"/>
                <a:cs typeface="Calibri" panose="020F0502020204030204" pitchFamily="34" charset="0"/>
              </a:rPr>
              <a:t>Both are verbal or written expressions, but ‘to testify’ is to tell the truth about something, &amp; to proclaim is to make the message quite public.  </a:t>
            </a:r>
          </a:p>
          <a:p>
            <a:endParaRPr lang="en-US" altLang="en-US" sz="1500" dirty="0"/>
          </a:p>
        </p:txBody>
      </p:sp>
      <p:sp>
        <p:nvSpPr>
          <p:cNvPr id="2" name="Date Placeholder 1">
            <a:extLst>
              <a:ext uri="{FF2B5EF4-FFF2-40B4-BE49-F238E27FC236}">
                <a16:creationId xmlns:a16="http://schemas.microsoft.com/office/drawing/2014/main" id="{A97ACC88-50E3-4E75-866F-FD8697219D9B}"/>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6EE0949D-A64C-4FAB-97CB-37E21CFB012C}"/>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0CBDBDB5-AB68-4C16-BA43-90387A385ECE}"/>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551087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D2C1E8-CA34-44A0-963D-7399366E4EB1}" type="slidenum">
              <a:rPr lang="en-US" altLang="en-US"/>
              <a:pPr/>
              <a:t>48</a:t>
            </a:fld>
            <a:endParaRPr lang="en-US" altLang="en-US"/>
          </a:p>
        </p:txBody>
      </p:sp>
      <p:sp>
        <p:nvSpPr>
          <p:cNvPr id="389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389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pPr defTabSz="966612">
              <a:defRPr/>
            </a:pPr>
            <a:r>
              <a:rPr lang="en-US" altLang="en-US" sz="1500" dirty="0">
                <a:latin typeface="Calibri" panose="020F0502020204030204" pitchFamily="34" charset="0"/>
                <a:cs typeface="Calibri" panose="020F0502020204030204" pitchFamily="34" charset="0"/>
              </a:rPr>
              <a:t>These are exactly the things the apostles did (Acts 9:20; 1 John 4:14).    </a:t>
            </a:r>
          </a:p>
          <a:p>
            <a:endParaRPr lang="en-US" altLang="en-US" sz="1500" dirty="0"/>
          </a:p>
        </p:txBody>
      </p:sp>
      <p:sp>
        <p:nvSpPr>
          <p:cNvPr id="2" name="Date Placeholder 1">
            <a:extLst>
              <a:ext uri="{FF2B5EF4-FFF2-40B4-BE49-F238E27FC236}">
                <a16:creationId xmlns:a16="http://schemas.microsoft.com/office/drawing/2014/main" id="{C0238594-16FB-4261-9F41-FB792C7ABCE6}"/>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D1A26654-4D1C-492B-9785-28D05C22B22A}"/>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4B1CD524-907C-40CE-AF13-A52219772068}"/>
              </a:ext>
            </a:extLst>
          </p:cNvPr>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28439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 Greek text at the end of the 2nd line literally says “the life, the eternal”, having the idea “the life, [that is], the eternal one’. </a:t>
            </a:r>
          </a:p>
          <a:p>
            <a:pPr defTabSz="966612">
              <a:defRPr/>
            </a:pPr>
            <a:r>
              <a:rPr lang="en-US" altLang="en-US" sz="1500" dirty="0">
                <a:latin typeface="Calibri" panose="020F0502020204030204" pitchFamily="34" charset="0"/>
                <a:cs typeface="Calibri" panose="020F0502020204030204" pitchFamily="34" charset="0"/>
              </a:rPr>
              <a:t>Why? John wrote about “life” over a dozen times in this letter.  </a:t>
            </a:r>
          </a:p>
          <a:p>
            <a:pPr defTabSz="966612">
              <a:defRPr/>
            </a:pPr>
            <a:r>
              <a:rPr lang="en-US" altLang="en-US" sz="1500" dirty="0">
                <a:latin typeface="Calibri" panose="020F0502020204030204" pitchFamily="34" charset="0"/>
                <a:cs typeface="Calibri" panose="020F0502020204030204" pitchFamily="34" charset="0"/>
              </a:rPr>
              <a:t>He recognized the unfathomable value of Real Life!  </a:t>
            </a:r>
          </a:p>
          <a:p>
            <a:pPr defTabSz="966612">
              <a:defRPr/>
            </a:pPr>
            <a:r>
              <a:rPr lang="en-US" altLang="en-US" sz="1500" dirty="0">
                <a:latin typeface="Calibri" panose="020F0502020204030204" pitchFamily="34" charset="0"/>
                <a:cs typeface="Calibri" panose="020F0502020204030204" pitchFamily="34" charset="0"/>
              </a:rPr>
              <a:t>But when John says that Christ is eternal, his meaning goes beyond just ‘infinite in time’ to convey that Christ is Real Life: enduring, changeless, a certain hope.</a:t>
            </a:r>
          </a:p>
          <a:p>
            <a:pPr defTabSz="966612">
              <a:defRPr/>
            </a:pPr>
            <a:r>
              <a:rPr lang="en-US" altLang="en-US" sz="1500" dirty="0"/>
              <a:t>Christ, who is ‘the Life’ of us, in Colossians 3:3-4</a:t>
            </a:r>
            <a:endParaRPr lang="en-US" altLang="en-US" sz="1500" dirty="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49</a:t>
            </a:fld>
            <a:endParaRPr lang="en-US" altLang="en-US"/>
          </a:p>
        </p:txBody>
      </p:sp>
      <p:sp>
        <p:nvSpPr>
          <p:cNvPr id="5" name="Date Placeholder 4">
            <a:extLst>
              <a:ext uri="{FF2B5EF4-FFF2-40B4-BE49-F238E27FC236}">
                <a16:creationId xmlns:a16="http://schemas.microsoft.com/office/drawing/2014/main" id="{757A2DB4-02A0-408E-9F1E-B14836984F73}"/>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93006DD7-ADF2-4A10-838D-A347A4A0250D}"/>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ADE6BA31-D9C4-4872-BE56-398E0CB2113E}"/>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337895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u="sng" dirty="0">
                <a:latin typeface="+mn-lt"/>
              </a:rPr>
              <a:t>the Life</a:t>
            </a:r>
            <a:r>
              <a:rPr lang="en-US" altLang="en-US" sz="1500" dirty="0">
                <a:latin typeface="+mn-lt"/>
              </a:rPr>
              <a:t> </a:t>
            </a:r>
            <a:r>
              <a:rPr lang="en-US" altLang="en-US" sz="1500" u="sng" dirty="0">
                <a:latin typeface="+mn-lt"/>
              </a:rPr>
              <a:t>of you</a:t>
            </a:r>
            <a:r>
              <a:rPr lang="en-US" altLang="en-US" sz="1500" dirty="0">
                <a:latin typeface="+mn-lt"/>
              </a:rPr>
              <a:t> </a:t>
            </a:r>
          </a:p>
          <a:p>
            <a:pPr defTabSz="966612">
              <a:defRPr/>
            </a:pPr>
            <a:r>
              <a:rPr lang="en-US" altLang="en-US" sz="1500" u="sng" dirty="0">
                <a:latin typeface="+mn-lt"/>
              </a:rPr>
              <a:t>the Life</a:t>
            </a:r>
            <a:r>
              <a:rPr lang="en-US" altLang="en-US" sz="1500" dirty="0">
                <a:latin typeface="+mn-lt"/>
              </a:rPr>
              <a:t> </a:t>
            </a:r>
            <a:r>
              <a:rPr lang="en-US" altLang="en-US" sz="1500" u="sng" dirty="0">
                <a:latin typeface="+mn-lt"/>
              </a:rPr>
              <a:t>of us</a:t>
            </a:r>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50</a:t>
            </a:fld>
            <a:endParaRPr lang="en-US" altLang="en-US"/>
          </a:p>
        </p:txBody>
      </p:sp>
      <p:sp>
        <p:nvSpPr>
          <p:cNvPr id="5" name="Date Placeholder 4">
            <a:extLst>
              <a:ext uri="{FF2B5EF4-FFF2-40B4-BE49-F238E27FC236}">
                <a16:creationId xmlns:a16="http://schemas.microsoft.com/office/drawing/2014/main" id="{6D603561-5CFE-43AE-B0AD-3BDA0BAF0182}"/>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4AF9B87E-64CD-47B4-983F-22BD483C34AA}"/>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CE364DC0-D79D-402D-9E77-6E28F66FE269}"/>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491129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b="1" dirty="0">
                <a:latin typeface="+mn-lt"/>
              </a:rPr>
              <a:t>What ‘we’ have observed in 1 John 1:1-4</a:t>
            </a:r>
          </a:p>
          <a:p>
            <a:endParaRPr lang="en-US" sz="1500" b="1"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9</a:t>
            </a:fld>
            <a:endParaRPr lang="en-US" altLang="en-US"/>
          </a:p>
        </p:txBody>
      </p:sp>
      <p:sp>
        <p:nvSpPr>
          <p:cNvPr id="5" name="Date Placeholder 4">
            <a:extLst>
              <a:ext uri="{FF2B5EF4-FFF2-40B4-BE49-F238E27FC236}">
                <a16:creationId xmlns:a16="http://schemas.microsoft.com/office/drawing/2014/main" id="{2B08F465-B7AF-4262-BB62-5FAA5A2A9F44}"/>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AA61BF25-F06C-49BB-B950-CAACEF070C41}"/>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95ED7AED-4E56-4D94-9767-4DED550C3B09}"/>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30832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latin typeface="+mn-lt"/>
              </a:rPr>
              <a:t>Christ, the Life, in John 14:1-6</a:t>
            </a:r>
          </a:p>
          <a:p>
            <a:r>
              <a:rPr lang="en-US" altLang="en-US" sz="1500" dirty="0"/>
              <a:t>‘I go and prepare a place  for you’ are the words the Groom would say to his Bride!</a:t>
            </a:r>
            <a:endParaRPr lang="en-US" sz="1500" dirty="0">
              <a:latin typeface="+mn-lt"/>
            </a:endParaRPr>
          </a:p>
          <a:p>
            <a:endParaRPr lang="en-US" sz="1500" dirty="0">
              <a:latin typeface="+mn-lt"/>
            </a:endParaRPr>
          </a:p>
          <a:p>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52</a:t>
            </a:fld>
            <a:endParaRPr lang="en-US" altLang="en-US"/>
          </a:p>
        </p:txBody>
      </p:sp>
      <p:sp>
        <p:nvSpPr>
          <p:cNvPr id="5" name="Date Placeholder 4">
            <a:extLst>
              <a:ext uri="{FF2B5EF4-FFF2-40B4-BE49-F238E27FC236}">
                <a16:creationId xmlns:a16="http://schemas.microsoft.com/office/drawing/2014/main" id="{C02BFEC6-D196-4BBC-9190-6E2614A70FD8}"/>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86831136-1A3C-4593-A664-A182E80DA281}"/>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DCF3EE15-10BC-4C8B-B269-FEFCFBF4294E}"/>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400800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b="1" dirty="0">
                <a:latin typeface="Calibri" panose="020F0502020204030204" pitchFamily="34" charset="0"/>
                <a:cs typeface="Calibri" panose="020F0502020204030204" pitchFamily="34" charset="0"/>
              </a:rPr>
              <a:t>Ever wished somebody had posted a warning sign?</a:t>
            </a:r>
          </a:p>
          <a:p>
            <a:endParaRPr lang="en-US" sz="1500" dirty="0"/>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53</a:t>
            </a:fld>
            <a:endParaRPr lang="en-US" altLang="en-US"/>
          </a:p>
        </p:txBody>
      </p:sp>
      <p:sp>
        <p:nvSpPr>
          <p:cNvPr id="5" name="Date Placeholder 4">
            <a:extLst>
              <a:ext uri="{FF2B5EF4-FFF2-40B4-BE49-F238E27FC236}">
                <a16:creationId xmlns:a16="http://schemas.microsoft.com/office/drawing/2014/main" id="{56DFB34C-226C-4993-BDF9-4F1C12D1EF7B}"/>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AA2734DC-202F-424E-881E-DB1B80F0388B}"/>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7A7DE796-8620-4FF0-A08D-4B9D4F05ABF6}"/>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868373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54</a:t>
            </a:fld>
            <a:endParaRPr lang="en-US" altLang="en-US"/>
          </a:p>
        </p:txBody>
      </p:sp>
      <p:sp>
        <p:nvSpPr>
          <p:cNvPr id="5" name="Date Placeholder 4">
            <a:extLst>
              <a:ext uri="{FF2B5EF4-FFF2-40B4-BE49-F238E27FC236}">
                <a16:creationId xmlns:a16="http://schemas.microsoft.com/office/drawing/2014/main" id="{E2ACDB16-E06B-4ABE-AB92-0FABEA049C9E}"/>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E93FEF89-243B-45D8-8269-092A32C9CC54}"/>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7281AD0E-363A-4A0E-A257-6CE029C3BF3E}"/>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662397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F13AE-BE09-4734-9F96-0071323C8184}" type="slidenum">
              <a:rPr lang="en-US" altLang="en-US"/>
              <a:pPr/>
              <a:t>55</a:t>
            </a:fld>
            <a:endParaRPr lang="en-US" altLang="en-US"/>
          </a:p>
        </p:txBody>
      </p:sp>
      <p:sp>
        <p:nvSpPr>
          <p:cNvPr id="4915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4915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dirty="0"/>
          </a:p>
        </p:txBody>
      </p:sp>
      <p:sp>
        <p:nvSpPr>
          <p:cNvPr id="2" name="Date Placeholder 1">
            <a:extLst>
              <a:ext uri="{FF2B5EF4-FFF2-40B4-BE49-F238E27FC236}">
                <a16:creationId xmlns:a16="http://schemas.microsoft.com/office/drawing/2014/main" id="{5B3107B1-F0D4-48BF-8663-BCDB642CF099}"/>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1756AD1A-3BC1-4F28-9D0F-9182E8585591}"/>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2E3EA810-7246-4EDD-8C6D-52E98742C975}"/>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56</a:t>
            </a:fld>
            <a:endParaRPr lang="en-US" altLang="en-US"/>
          </a:p>
        </p:txBody>
      </p:sp>
      <p:sp>
        <p:nvSpPr>
          <p:cNvPr id="5" name="Date Placeholder 4">
            <a:extLst>
              <a:ext uri="{FF2B5EF4-FFF2-40B4-BE49-F238E27FC236}">
                <a16:creationId xmlns:a16="http://schemas.microsoft.com/office/drawing/2014/main" id="{6FF97E54-E35C-496A-8FF2-9D903171E6EE}"/>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8EAC2A90-8540-4A6E-91C3-912BA2638E80}"/>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A613891B-0EA8-4825-A894-D0139F7965C3}"/>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080322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5E2EA-2E50-401A-BC26-4958E16A408D}" type="slidenum">
              <a:rPr lang="en-US" altLang="en-US"/>
              <a:pPr/>
              <a:t>57</a:t>
            </a:fld>
            <a:endParaRPr lang="en-US" alt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ltLang="en-US"/>
          </a:p>
        </p:txBody>
      </p:sp>
      <p:sp>
        <p:nvSpPr>
          <p:cNvPr id="2" name="Date Placeholder 1">
            <a:extLst>
              <a:ext uri="{FF2B5EF4-FFF2-40B4-BE49-F238E27FC236}">
                <a16:creationId xmlns:a16="http://schemas.microsoft.com/office/drawing/2014/main" id="{F60FA0DA-40F5-4661-9B13-E5D02521A37B}"/>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4686C583-EE25-4EEA-8A6D-7AB185DD60EB}"/>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8A17B7BF-FE71-49BD-992B-0EFFB76D124D}"/>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solidFill>
                  <a:srgbClr val="3333CC"/>
                </a:solidFill>
                <a:latin typeface="Calibri" panose="020F0502020204030204" pitchFamily="34" charset="0"/>
                <a:cs typeface="Calibri" panose="020F0502020204030204" pitchFamily="34" charset="0"/>
              </a:rPr>
              <a:t>These words summarize the first two verses in order to tell us the ‘Why are we doing this’? questions addressed in the rest of verse 3 &amp; in verse 4.</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61</a:t>
            </a:fld>
            <a:endParaRPr lang="en-US" altLang="en-US"/>
          </a:p>
        </p:txBody>
      </p:sp>
      <p:sp>
        <p:nvSpPr>
          <p:cNvPr id="5" name="Date Placeholder 4">
            <a:extLst>
              <a:ext uri="{FF2B5EF4-FFF2-40B4-BE49-F238E27FC236}">
                <a16:creationId xmlns:a16="http://schemas.microsoft.com/office/drawing/2014/main" id="{7ECE66CA-8E31-4BB0-A8DB-B1DEC44936C6}"/>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AD20B6A4-A843-42E2-A6AE-3F3AC504434B}"/>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2F8DC0E0-7691-45BA-9F9A-71CB8C448311}"/>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82242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500" dirty="0">
                <a:latin typeface="+mn-lt"/>
              </a:rPr>
              <a:t>The ‘really big </a:t>
            </a:r>
            <a:r>
              <a:rPr lang="en-US" altLang="en-US" sz="1500" dirty="0" err="1">
                <a:latin typeface="+mn-lt"/>
              </a:rPr>
              <a:t>becauses</a:t>
            </a:r>
            <a:r>
              <a:rPr lang="en-US" altLang="en-US" sz="1500" dirty="0">
                <a:latin typeface="+mn-lt"/>
              </a:rPr>
              <a:t>’ given in 1 John 1:3-4</a:t>
            </a:r>
          </a:p>
          <a:p>
            <a:pPr>
              <a:lnSpc>
                <a:spcPct val="90000"/>
              </a:lnSpc>
            </a:pPr>
            <a:endParaRPr lang="en-US" alt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62</a:t>
            </a:fld>
            <a:endParaRPr lang="en-US" altLang="en-US"/>
          </a:p>
        </p:txBody>
      </p:sp>
      <p:sp>
        <p:nvSpPr>
          <p:cNvPr id="5" name="Date Placeholder 4">
            <a:extLst>
              <a:ext uri="{FF2B5EF4-FFF2-40B4-BE49-F238E27FC236}">
                <a16:creationId xmlns:a16="http://schemas.microsoft.com/office/drawing/2014/main" id="{42ACDC81-E8B2-4259-B741-D21DB8D82985}"/>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962269EA-5F69-4A71-A676-E975A86EA681}"/>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6D77A6A0-33C5-4745-BAEE-56C1A2075A52}"/>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708088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solidFill>
                  <a:schemeClr val="accent2"/>
                </a:solidFill>
                <a:latin typeface="Calibri" panose="020F0502020204030204" pitchFamily="34" charset="0"/>
                <a:cs typeface="Calibri" panose="020F0502020204030204" pitchFamily="34" charset="0"/>
              </a:rPr>
              <a:t>John has invited us to join in the very same fellowship that the apostles themselves had with each other because of knowing Christ</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63</a:t>
            </a:fld>
            <a:endParaRPr lang="en-US" altLang="en-US"/>
          </a:p>
        </p:txBody>
      </p:sp>
      <p:sp>
        <p:nvSpPr>
          <p:cNvPr id="5" name="Date Placeholder 4">
            <a:extLst>
              <a:ext uri="{FF2B5EF4-FFF2-40B4-BE49-F238E27FC236}">
                <a16:creationId xmlns:a16="http://schemas.microsoft.com/office/drawing/2014/main" id="{01C31DA8-9462-4D33-B66E-B140AD372887}"/>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40B3CC46-DF14-4F12-A18D-56F19D0F0878}"/>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B326B55F-C9D0-4EDD-BF31-1F439D9758C4}"/>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1061354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Calibri" panose="020F0502020204030204" pitchFamily="34" charset="0"/>
                <a:cs typeface="Calibri" panose="020F0502020204030204" pitchFamily="34" charset="0"/>
              </a:rPr>
              <a:t>The fellowship that John invited us to join is not only among humans, but with the Father  &amp; with Jesus Christ, His Son – in whom we are</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64</a:t>
            </a:fld>
            <a:endParaRPr lang="en-US" altLang="en-US"/>
          </a:p>
        </p:txBody>
      </p:sp>
      <p:sp>
        <p:nvSpPr>
          <p:cNvPr id="5" name="Date Placeholder 4">
            <a:extLst>
              <a:ext uri="{FF2B5EF4-FFF2-40B4-BE49-F238E27FC236}">
                <a16:creationId xmlns:a16="http://schemas.microsoft.com/office/drawing/2014/main" id="{BC7B6A22-2B4D-4FD1-9704-CE10C150772E}"/>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AD56CFB9-D5ED-4B6F-A1AA-8EB66F1EE40B}"/>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4C34C8C9-6529-4CBA-8ABB-EFDDA2201C4B}"/>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40362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500" dirty="0">
                <a:latin typeface="+mn-lt"/>
              </a:rPr>
              <a:t>What ‘we’ did in response in 1 John 1:1-4</a:t>
            </a:r>
          </a:p>
          <a:p>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11</a:t>
            </a:fld>
            <a:endParaRPr lang="en-US" altLang="en-US"/>
          </a:p>
        </p:txBody>
      </p:sp>
      <p:sp>
        <p:nvSpPr>
          <p:cNvPr id="5" name="Date Placeholder 4">
            <a:extLst>
              <a:ext uri="{FF2B5EF4-FFF2-40B4-BE49-F238E27FC236}">
                <a16:creationId xmlns:a16="http://schemas.microsoft.com/office/drawing/2014/main" id="{74F1A9B6-3295-4C01-BAF2-94BCECF87E06}"/>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C903D117-5284-45FD-9689-8182A1889199}"/>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880A4F55-B87B-4586-8BEC-A55C415C7242}"/>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62545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solidFill>
                  <a:schemeClr val="accent2"/>
                </a:solidFill>
                <a:latin typeface="Calibri" panose="020F0502020204030204" pitchFamily="34" charset="0"/>
                <a:cs typeface="Calibri" panose="020F0502020204030204" pitchFamily="34" charset="0"/>
              </a:rPr>
              <a:t>This joy to which John has invited us is not simply a modest improvement. </a:t>
            </a:r>
            <a:r>
              <a:rPr lang="en-US" altLang="en-US" sz="1500" dirty="0">
                <a:solidFill>
                  <a:schemeClr val="bg1"/>
                </a:solidFill>
                <a:latin typeface="Calibri" panose="020F0502020204030204" pitchFamily="34" charset="0"/>
                <a:cs typeface="Calibri" panose="020F0502020204030204" pitchFamily="34" charset="0"/>
              </a:rPr>
              <a:t>It is total &amp; full &amp; complete - &amp; not from earthly circumstances!</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65</a:t>
            </a:fld>
            <a:endParaRPr lang="en-US" altLang="en-US"/>
          </a:p>
        </p:txBody>
      </p:sp>
      <p:sp>
        <p:nvSpPr>
          <p:cNvPr id="5" name="Date Placeholder 4">
            <a:extLst>
              <a:ext uri="{FF2B5EF4-FFF2-40B4-BE49-F238E27FC236}">
                <a16:creationId xmlns:a16="http://schemas.microsoft.com/office/drawing/2014/main" id="{904ADEBC-F8B7-4D25-8D20-A3F8F1F58700}"/>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FD69B041-27A7-4233-B168-94DDD59330B9}"/>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E0954BBC-B1D5-4829-ACE1-BC02887A2317}"/>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28315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500" dirty="0">
                <a:latin typeface="+mn-lt"/>
              </a:rPr>
              <a:t>The ‘really big </a:t>
            </a:r>
            <a:r>
              <a:rPr lang="en-US" altLang="en-US" sz="1500" dirty="0" err="1">
                <a:latin typeface="+mn-lt"/>
              </a:rPr>
              <a:t>becauses</a:t>
            </a:r>
            <a:r>
              <a:rPr lang="en-US" altLang="en-US" sz="1500" dirty="0">
                <a:latin typeface="+mn-lt"/>
              </a:rPr>
              <a:t>’ given in 1 John 1:3-4</a:t>
            </a:r>
          </a:p>
          <a:p>
            <a:pPr>
              <a:lnSpc>
                <a:spcPct val="90000"/>
              </a:lnSpc>
            </a:pPr>
            <a:endParaRPr lang="en-US" alt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66</a:t>
            </a:fld>
            <a:endParaRPr lang="en-US" altLang="en-US"/>
          </a:p>
        </p:txBody>
      </p:sp>
      <p:sp>
        <p:nvSpPr>
          <p:cNvPr id="5" name="Date Placeholder 4">
            <a:extLst>
              <a:ext uri="{FF2B5EF4-FFF2-40B4-BE49-F238E27FC236}">
                <a16:creationId xmlns:a16="http://schemas.microsoft.com/office/drawing/2014/main" id="{BCA16932-E408-4E62-A8A6-EE8FD3D82438}"/>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624BD10F-4893-4FD1-8E1B-4C99D11EF231}"/>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E48BF2D7-80AD-4563-ACA1-EE690CB17A09}"/>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834935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solidFill>
                  <a:schemeClr val="accent2"/>
                </a:solidFill>
                <a:latin typeface="Calibri" panose="020F0502020204030204" pitchFamily="34" charset="0"/>
                <a:cs typeface="Calibri" panose="020F0502020204030204" pitchFamily="34" charset="0"/>
              </a:rPr>
              <a:t>This joy to which John has invited us is not simply a modest improvement. </a:t>
            </a:r>
            <a:r>
              <a:rPr lang="en-US" altLang="en-US" sz="1500" dirty="0">
                <a:solidFill>
                  <a:schemeClr val="bg1"/>
                </a:solidFill>
                <a:latin typeface="Calibri" panose="020F0502020204030204" pitchFamily="34" charset="0"/>
                <a:cs typeface="Calibri" panose="020F0502020204030204" pitchFamily="34" charset="0"/>
              </a:rPr>
              <a:t>It is total &amp; full &amp; complete - &amp; not from earthly circumstances!</a:t>
            </a: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67</a:t>
            </a:fld>
            <a:endParaRPr lang="en-US" altLang="en-US"/>
          </a:p>
        </p:txBody>
      </p:sp>
      <p:sp>
        <p:nvSpPr>
          <p:cNvPr id="5" name="Date Placeholder 4">
            <a:extLst>
              <a:ext uri="{FF2B5EF4-FFF2-40B4-BE49-F238E27FC236}">
                <a16:creationId xmlns:a16="http://schemas.microsoft.com/office/drawing/2014/main" id="{382AC20A-AF57-45E6-A999-A13FF582E37A}"/>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B63BBCA0-66C7-4010-859B-FCCB28B71A18}"/>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13092902-63D3-4128-9CA3-05724797DBB8}"/>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1734833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9D0681-D9F7-422C-8846-E7A1C35093E9}" type="slidenum">
              <a:rPr lang="en-US" altLang="en-US"/>
              <a:pPr/>
              <a:t>68</a:t>
            </a:fld>
            <a:endParaRPr lang="en-US" altLang="en-US"/>
          </a:p>
        </p:txBody>
      </p:sp>
      <p:sp>
        <p:nvSpPr>
          <p:cNvPr id="64514"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64515"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FC29CEF6-76F7-45D8-9332-66A42625665E}"/>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8A546E5D-4D61-4416-8916-C6CE70C865D1}"/>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A4726BBF-BB72-4E78-A91A-2F519CD5DF5E}"/>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486898-B4E1-4FEB-A42A-39C41CB3C018}" type="slidenum">
              <a:rPr lang="en-US" altLang="en-US"/>
              <a:pPr/>
              <a:t>69</a:t>
            </a:fld>
            <a:endParaRPr lang="en-US" altLang="en-US"/>
          </a:p>
        </p:txBody>
      </p:sp>
      <p:sp>
        <p:nvSpPr>
          <p:cNvPr id="9625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9625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51655B00-BF33-4598-AE48-CC0F9CB52318}"/>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7AD5F043-F216-4E4A-B2A9-687CD2927869}"/>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87950AA5-D2CF-4E29-BBC0-8DCF00FEB126}"/>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EC85A-0594-4865-9E83-B7AE2E583A4D}" type="slidenum">
              <a:rPr lang="en-US" altLang="en-US"/>
              <a:pPr/>
              <a:t>70</a:t>
            </a:fld>
            <a:endParaRPr lang="en-US" altLang="en-US"/>
          </a:p>
        </p:txBody>
      </p:sp>
      <p:sp>
        <p:nvSpPr>
          <p:cNvPr id="94210"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94211"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0AB33C80-E386-4581-92B3-6A0271DAF4F9}"/>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0FD552E3-600C-43BF-BE61-20030916FBC8}"/>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4412D780-8147-4DCB-B3D9-01EE64C7F087}"/>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35BF9F-CDFB-4E93-BCE1-D2E00BBBEA28}" type="slidenum">
              <a:rPr lang="en-US" altLang="en-US"/>
              <a:pPr/>
              <a:t>72</a:t>
            </a:fld>
            <a:endParaRPr lang="en-US" altLang="en-US"/>
          </a:p>
        </p:txBody>
      </p:sp>
      <p:sp>
        <p:nvSpPr>
          <p:cNvPr id="66562"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71ED336E-6B5B-46BA-A2D4-4A24E739994F}"/>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02CDA446-A221-4626-B366-688D5CB2967D}"/>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A934A8DA-63BF-4E81-82C8-CD42CC7F9F64}"/>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E5CE5B-3DBE-4A10-A7C7-BCF3F1D4E237}" type="slidenum">
              <a:rPr lang="en-US" altLang="en-US"/>
              <a:pPr/>
              <a:t>73</a:t>
            </a:fld>
            <a:endParaRPr lang="en-US" altLang="en-US"/>
          </a:p>
        </p:txBody>
      </p:sp>
      <p:sp>
        <p:nvSpPr>
          <p:cNvPr id="103426"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03427"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B56669AE-51EF-491B-8237-7641A3EC2181}"/>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C599DF06-DB70-43E5-8B5C-0712FD76F124}"/>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10659140-4120-4E2C-B555-C0725E549550}"/>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A4A599-8DF6-4B23-ABA8-D42F93A16592}" type="slidenum">
              <a:rPr lang="en-US" altLang="en-US"/>
              <a:pPr/>
              <a:t>74</a:t>
            </a:fld>
            <a:endParaRPr lang="en-US" altLang="en-US"/>
          </a:p>
        </p:txBody>
      </p:sp>
      <p:sp>
        <p:nvSpPr>
          <p:cNvPr id="101378" name="Rectangle 2"/>
          <p:cNvSpPr>
            <a:spLocks noGrp="1" noRot="1" noChangeAspect="1"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101379"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lstStyle/>
          <a:p>
            <a:endParaRPr lang="en-US" altLang="en-US"/>
          </a:p>
        </p:txBody>
      </p:sp>
      <p:sp>
        <p:nvSpPr>
          <p:cNvPr id="2" name="Date Placeholder 1">
            <a:extLst>
              <a:ext uri="{FF2B5EF4-FFF2-40B4-BE49-F238E27FC236}">
                <a16:creationId xmlns:a16="http://schemas.microsoft.com/office/drawing/2014/main" id="{8B0931FD-A4EB-4364-A83D-C5B549B4DBDD}"/>
              </a:ext>
            </a:extLst>
          </p:cNvPr>
          <p:cNvSpPr>
            <a:spLocks noGrp="1"/>
          </p:cNvSpPr>
          <p:nvPr>
            <p:ph type="dt" idx="10"/>
          </p:nvPr>
        </p:nvSpPr>
        <p:spPr/>
        <p:txBody>
          <a:bodyPr/>
          <a:lstStyle/>
          <a:p>
            <a:r>
              <a:rPr lang="en-US" altLang="en-US"/>
              <a:t>6/25/2017</a:t>
            </a:r>
          </a:p>
        </p:txBody>
      </p:sp>
      <p:sp>
        <p:nvSpPr>
          <p:cNvPr id="3" name="Footer Placeholder 2">
            <a:extLst>
              <a:ext uri="{FF2B5EF4-FFF2-40B4-BE49-F238E27FC236}">
                <a16:creationId xmlns:a16="http://schemas.microsoft.com/office/drawing/2014/main" id="{007CD6EA-8C7E-42D8-B172-1CD65CD564B2}"/>
              </a:ext>
            </a:extLst>
          </p:cNvPr>
          <p:cNvSpPr>
            <a:spLocks noGrp="1"/>
          </p:cNvSpPr>
          <p:nvPr>
            <p:ph type="ftr" sz="quarter" idx="11"/>
          </p:nvPr>
        </p:nvSpPr>
        <p:spPr/>
        <p:txBody>
          <a:bodyPr/>
          <a:lstStyle/>
          <a:p>
            <a:r>
              <a:rPr lang="en-US" altLang="en-US"/>
              <a:t>Sugar Land Bible Church</a:t>
            </a:r>
          </a:p>
        </p:txBody>
      </p:sp>
      <p:sp>
        <p:nvSpPr>
          <p:cNvPr id="4" name="Header Placeholder 3">
            <a:extLst>
              <a:ext uri="{FF2B5EF4-FFF2-40B4-BE49-F238E27FC236}">
                <a16:creationId xmlns:a16="http://schemas.microsoft.com/office/drawing/2014/main" id="{4C877ED5-AAE7-43F4-A77B-211CF41BD107}"/>
              </a:ext>
            </a:extLst>
          </p:cNvPr>
          <p:cNvSpPr>
            <a:spLocks noGrp="1"/>
          </p:cNvSpPr>
          <p:nvPr>
            <p:ph type="hdr" sz="quarter" idx="12"/>
          </p:nvPr>
        </p:nvSpPr>
        <p:spPr/>
        <p:txBody>
          <a:bodyPr/>
          <a:lstStyle/>
          <a:p>
            <a:r>
              <a:rPr lang="en-US" altLang="en-US"/>
              <a:t>Dr. Jim McGowan - Beholding the Lord through His Word - Part 3</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mn-lt"/>
              </a:rPr>
              <a:t>Why ‘we’ proclaimed &amp; wrote in 1 John 1:1-4</a:t>
            </a:r>
          </a:p>
          <a:p>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13</a:t>
            </a:fld>
            <a:endParaRPr lang="en-US" altLang="en-US"/>
          </a:p>
        </p:txBody>
      </p:sp>
      <p:sp>
        <p:nvSpPr>
          <p:cNvPr id="5" name="Date Placeholder 4">
            <a:extLst>
              <a:ext uri="{FF2B5EF4-FFF2-40B4-BE49-F238E27FC236}">
                <a16:creationId xmlns:a16="http://schemas.microsoft.com/office/drawing/2014/main" id="{B715DFD1-1140-47EF-90BF-26EF7750C50C}"/>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CD393AC4-2BDB-4F0C-B9AE-FEA3834874B8}"/>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DA3BEE3A-2973-4BE2-B687-36B4F7DBD51F}"/>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12078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mn-lt"/>
              </a:rPr>
              <a:t>Why ‘we’ proclaimed &amp; wrote in 1 John 1:1-4</a:t>
            </a:r>
          </a:p>
          <a:p>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15</a:t>
            </a:fld>
            <a:endParaRPr lang="en-US" altLang="en-US"/>
          </a:p>
        </p:txBody>
      </p:sp>
      <p:sp>
        <p:nvSpPr>
          <p:cNvPr id="5" name="Date Placeholder 4">
            <a:extLst>
              <a:ext uri="{FF2B5EF4-FFF2-40B4-BE49-F238E27FC236}">
                <a16:creationId xmlns:a16="http://schemas.microsoft.com/office/drawing/2014/main" id="{F5456974-B43B-489E-8F0F-7E6F2ECD1F95}"/>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1CACFFC9-4391-4EB1-8548-EADE15F5E868}"/>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4A7F7D78-BD93-4413-A0AD-E42CF3429EA9}"/>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369204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500" dirty="0">
                <a:latin typeface="+mn-lt"/>
              </a:rPr>
              <a:t>Why ‘we’ proclaimed &amp; wrote in 1 John 1:1-4</a:t>
            </a:r>
          </a:p>
          <a:p>
            <a:endParaRPr lang="en-US" sz="1500" dirty="0">
              <a:latin typeface="+mn-lt"/>
            </a:endParaRPr>
          </a:p>
        </p:txBody>
      </p:sp>
      <p:sp>
        <p:nvSpPr>
          <p:cNvPr id="4" name="Slide Number Placeholder 3"/>
          <p:cNvSpPr>
            <a:spLocks noGrp="1"/>
          </p:cNvSpPr>
          <p:nvPr>
            <p:ph type="sldNum" sz="quarter" idx="10"/>
          </p:nvPr>
        </p:nvSpPr>
        <p:spPr/>
        <p:txBody>
          <a:bodyPr/>
          <a:lstStyle/>
          <a:p>
            <a:fld id="{4100B25C-FEC5-446A-83E6-E41C81601EDE}" type="slidenum">
              <a:rPr lang="en-US" altLang="en-US" smtClean="0"/>
              <a:pPr/>
              <a:t>16</a:t>
            </a:fld>
            <a:endParaRPr lang="en-US" altLang="en-US"/>
          </a:p>
        </p:txBody>
      </p:sp>
      <p:sp>
        <p:nvSpPr>
          <p:cNvPr id="5" name="Date Placeholder 4">
            <a:extLst>
              <a:ext uri="{FF2B5EF4-FFF2-40B4-BE49-F238E27FC236}">
                <a16:creationId xmlns:a16="http://schemas.microsoft.com/office/drawing/2014/main" id="{EE0A519D-7ED5-4B5C-9AB0-4897886D5DCD}"/>
              </a:ext>
            </a:extLst>
          </p:cNvPr>
          <p:cNvSpPr>
            <a:spLocks noGrp="1"/>
          </p:cNvSpPr>
          <p:nvPr>
            <p:ph type="dt" idx="11"/>
          </p:nvPr>
        </p:nvSpPr>
        <p:spPr/>
        <p:txBody>
          <a:bodyPr/>
          <a:lstStyle/>
          <a:p>
            <a:r>
              <a:rPr lang="en-US" altLang="en-US"/>
              <a:t>6/25/2017</a:t>
            </a:r>
          </a:p>
        </p:txBody>
      </p:sp>
      <p:sp>
        <p:nvSpPr>
          <p:cNvPr id="6" name="Footer Placeholder 5">
            <a:extLst>
              <a:ext uri="{FF2B5EF4-FFF2-40B4-BE49-F238E27FC236}">
                <a16:creationId xmlns:a16="http://schemas.microsoft.com/office/drawing/2014/main" id="{720397B1-C19D-4345-9A45-817D5C829D78}"/>
              </a:ext>
            </a:extLst>
          </p:cNvPr>
          <p:cNvSpPr>
            <a:spLocks noGrp="1"/>
          </p:cNvSpPr>
          <p:nvPr>
            <p:ph type="ftr" sz="quarter" idx="12"/>
          </p:nvPr>
        </p:nvSpPr>
        <p:spPr/>
        <p:txBody>
          <a:bodyPr/>
          <a:lstStyle/>
          <a:p>
            <a:r>
              <a:rPr lang="en-US" altLang="en-US"/>
              <a:t>Sugar Land Bible Church</a:t>
            </a:r>
          </a:p>
        </p:txBody>
      </p:sp>
      <p:sp>
        <p:nvSpPr>
          <p:cNvPr id="7" name="Header Placeholder 6">
            <a:extLst>
              <a:ext uri="{FF2B5EF4-FFF2-40B4-BE49-F238E27FC236}">
                <a16:creationId xmlns:a16="http://schemas.microsoft.com/office/drawing/2014/main" id="{F86CEC23-2C51-4168-846E-3BE67B2D5031}"/>
              </a:ext>
            </a:extLst>
          </p:cNvPr>
          <p:cNvSpPr>
            <a:spLocks noGrp="1"/>
          </p:cNvSpPr>
          <p:nvPr>
            <p:ph type="hdr" sz="quarter" idx="13"/>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767863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2A362-EA5F-4086-B6E8-98137BE72936}" type="slidenum">
              <a:rPr lang="en-US" altLang="en-US"/>
              <a:pPr/>
              <a:t>19</a:t>
            </a:fld>
            <a:endParaRPr lang="en-US" altLang="en-US" dirty="0"/>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n-US" altLang="en-US" sz="1600" b="1" dirty="0">
              <a:latin typeface="+mn-lt"/>
            </a:endParaRPr>
          </a:p>
        </p:txBody>
      </p:sp>
      <p:sp>
        <p:nvSpPr>
          <p:cNvPr id="2" name="Date Placeholder 1"/>
          <p:cNvSpPr>
            <a:spLocks noGrp="1"/>
          </p:cNvSpPr>
          <p:nvPr>
            <p:ph type="dt" idx="10"/>
          </p:nvPr>
        </p:nvSpPr>
        <p:spPr/>
        <p:txBody>
          <a:bodyPr/>
          <a:lstStyle/>
          <a:p>
            <a:r>
              <a:rPr lang="en-US" altLang="en-US"/>
              <a:t>6/25/2017</a:t>
            </a:r>
          </a:p>
        </p:txBody>
      </p:sp>
      <p:sp>
        <p:nvSpPr>
          <p:cNvPr id="3" name="Footer Placeholder 2"/>
          <p:cNvSpPr>
            <a:spLocks noGrp="1"/>
          </p:cNvSpPr>
          <p:nvPr>
            <p:ph type="ftr" sz="quarter" idx="11"/>
          </p:nvPr>
        </p:nvSpPr>
        <p:spPr/>
        <p:txBody>
          <a:bodyPr/>
          <a:lstStyle/>
          <a:p>
            <a:r>
              <a:rPr lang="en-US" altLang="en-US"/>
              <a:t>Sugar Land Bible Church</a:t>
            </a:r>
          </a:p>
        </p:txBody>
      </p:sp>
      <p:sp>
        <p:nvSpPr>
          <p:cNvPr id="4" name="Header Placeholder 3"/>
          <p:cNvSpPr>
            <a:spLocks noGrp="1"/>
          </p:cNvSpPr>
          <p:nvPr>
            <p:ph type="hdr" sz="quarter" idx="12"/>
          </p:nvPr>
        </p:nvSpPr>
        <p:spPr/>
        <p:txBody>
          <a:bodyPr/>
          <a:lstStyle/>
          <a:p>
            <a:r>
              <a:rPr lang="en-US" altLang="en-US"/>
              <a:t>Dr. Jim McGowan - Beholding the Lord through His Word - Part 3</a:t>
            </a:r>
          </a:p>
        </p:txBody>
      </p:sp>
    </p:spTree>
    <p:extLst>
      <p:ext uri="{BB962C8B-B14F-4D97-AF65-F5344CB8AC3E}">
        <p14:creationId xmlns:p14="http://schemas.microsoft.com/office/powerpoint/2010/main" val="2173339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D4F0C88-8383-4881-9F3D-22E74ABE3173}" type="slidenum">
              <a:rPr lang="en-US" altLang="en-US"/>
              <a:pPr/>
              <a:t>‹#›</a:t>
            </a:fld>
            <a:endParaRPr lang="en-US" altLang="en-US"/>
          </a:p>
        </p:txBody>
      </p:sp>
    </p:spTree>
    <p:extLst>
      <p:ext uri="{BB962C8B-B14F-4D97-AF65-F5344CB8AC3E}">
        <p14:creationId xmlns:p14="http://schemas.microsoft.com/office/powerpoint/2010/main" val="3292007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F9273B3-8CFC-47AE-8F13-E3CEC02C64A2}" type="slidenum">
              <a:rPr lang="en-US" altLang="en-US"/>
              <a:pPr/>
              <a:t>‹#›</a:t>
            </a:fld>
            <a:endParaRPr lang="en-US" altLang="en-US"/>
          </a:p>
        </p:txBody>
      </p:sp>
    </p:spTree>
    <p:extLst>
      <p:ext uri="{BB962C8B-B14F-4D97-AF65-F5344CB8AC3E}">
        <p14:creationId xmlns:p14="http://schemas.microsoft.com/office/powerpoint/2010/main" val="1050609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0EFB2E8-AA48-497E-8B98-B3B888E9D596}" type="slidenum">
              <a:rPr lang="en-US" altLang="en-US"/>
              <a:pPr/>
              <a:t>‹#›</a:t>
            </a:fld>
            <a:endParaRPr lang="en-US" altLang="en-US"/>
          </a:p>
        </p:txBody>
      </p:sp>
    </p:spTree>
    <p:extLst>
      <p:ext uri="{BB962C8B-B14F-4D97-AF65-F5344CB8AC3E}">
        <p14:creationId xmlns:p14="http://schemas.microsoft.com/office/powerpoint/2010/main" val="1684667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BEFF54B-415B-41A9-8B5E-FC11368E5659}" type="slidenum">
              <a:rPr lang="en-US" altLang="en-US"/>
              <a:pPr/>
              <a:t>‹#›</a:t>
            </a:fld>
            <a:endParaRPr lang="en-US" altLang="en-US"/>
          </a:p>
        </p:txBody>
      </p:sp>
    </p:spTree>
    <p:extLst>
      <p:ext uri="{BB962C8B-B14F-4D97-AF65-F5344CB8AC3E}">
        <p14:creationId xmlns:p14="http://schemas.microsoft.com/office/powerpoint/2010/main" val="2280954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5E9050-A3DA-4FF1-B276-42BADA2BFFC5}" type="slidenum">
              <a:rPr lang="en-US" altLang="en-US"/>
              <a:pPr/>
              <a:t>‹#›</a:t>
            </a:fld>
            <a:endParaRPr lang="en-US" altLang="en-US"/>
          </a:p>
        </p:txBody>
      </p:sp>
    </p:spTree>
    <p:extLst>
      <p:ext uri="{BB962C8B-B14F-4D97-AF65-F5344CB8AC3E}">
        <p14:creationId xmlns:p14="http://schemas.microsoft.com/office/powerpoint/2010/main" val="3752329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774FF6E-B38A-42A9-8334-C357B92F6398}" type="slidenum">
              <a:rPr lang="en-US" altLang="en-US"/>
              <a:pPr/>
              <a:t>‹#›</a:t>
            </a:fld>
            <a:endParaRPr lang="en-US" altLang="en-US"/>
          </a:p>
        </p:txBody>
      </p:sp>
    </p:spTree>
    <p:extLst>
      <p:ext uri="{BB962C8B-B14F-4D97-AF65-F5344CB8AC3E}">
        <p14:creationId xmlns:p14="http://schemas.microsoft.com/office/powerpoint/2010/main" val="4105557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F741A76-ABBB-47DA-9B26-4DBC3C16EDBE}" type="slidenum">
              <a:rPr lang="en-US" altLang="en-US"/>
              <a:pPr/>
              <a:t>‹#›</a:t>
            </a:fld>
            <a:endParaRPr lang="en-US" altLang="en-US"/>
          </a:p>
        </p:txBody>
      </p:sp>
    </p:spTree>
    <p:extLst>
      <p:ext uri="{BB962C8B-B14F-4D97-AF65-F5344CB8AC3E}">
        <p14:creationId xmlns:p14="http://schemas.microsoft.com/office/powerpoint/2010/main" val="346148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10EB3CA-59BE-4BEE-B8DB-D68BF0D7FA45}" type="slidenum">
              <a:rPr lang="en-US" altLang="en-US"/>
              <a:pPr/>
              <a:t>‹#›</a:t>
            </a:fld>
            <a:endParaRPr lang="en-US" altLang="en-US"/>
          </a:p>
        </p:txBody>
      </p:sp>
    </p:spTree>
    <p:extLst>
      <p:ext uri="{BB962C8B-B14F-4D97-AF65-F5344CB8AC3E}">
        <p14:creationId xmlns:p14="http://schemas.microsoft.com/office/powerpoint/2010/main" val="9083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0A4B019-BE6D-402C-A314-4FA3D7E409EB}" type="slidenum">
              <a:rPr lang="en-US" altLang="en-US"/>
              <a:pPr/>
              <a:t>‹#›</a:t>
            </a:fld>
            <a:endParaRPr lang="en-US" altLang="en-US"/>
          </a:p>
        </p:txBody>
      </p:sp>
    </p:spTree>
    <p:extLst>
      <p:ext uri="{BB962C8B-B14F-4D97-AF65-F5344CB8AC3E}">
        <p14:creationId xmlns:p14="http://schemas.microsoft.com/office/powerpoint/2010/main" val="3220470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129EF644-3F96-4C0C-BAE9-E42C70293DAA}" type="slidenum">
              <a:rPr lang="en-US" altLang="en-US"/>
              <a:pPr/>
              <a:t>‹#›</a:t>
            </a:fld>
            <a:endParaRPr lang="en-US" altLang="en-US"/>
          </a:p>
        </p:txBody>
      </p:sp>
    </p:spTree>
    <p:extLst>
      <p:ext uri="{BB962C8B-B14F-4D97-AF65-F5344CB8AC3E}">
        <p14:creationId xmlns:p14="http://schemas.microsoft.com/office/powerpoint/2010/main" val="4271401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AC83465-D484-40F9-8AB6-AE10117F7C84}" type="slidenum">
              <a:rPr lang="en-US" altLang="en-US"/>
              <a:pPr/>
              <a:t>‹#›</a:t>
            </a:fld>
            <a:endParaRPr lang="en-US" altLang="en-US"/>
          </a:p>
        </p:txBody>
      </p:sp>
    </p:spTree>
    <p:extLst>
      <p:ext uri="{BB962C8B-B14F-4D97-AF65-F5344CB8AC3E}">
        <p14:creationId xmlns:p14="http://schemas.microsoft.com/office/powerpoint/2010/main" val="851774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26C35A-F122-4E1A-9DA6-B0F9357D75B9}" type="slidenum">
              <a:rPr lang="en-US" altLang="en-US"/>
              <a:pPr/>
              <a:t>‹#›</a:t>
            </a:fld>
            <a:endParaRPr lang="en-US" altLang="en-US"/>
          </a:p>
        </p:txBody>
      </p:sp>
    </p:spTree>
    <p:extLst>
      <p:ext uri="{BB962C8B-B14F-4D97-AF65-F5344CB8AC3E}">
        <p14:creationId xmlns:p14="http://schemas.microsoft.com/office/powerpoint/2010/main" val="602967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B5BC478-DDF3-470E-AE58-8B91EB2FE460}" type="slidenum">
              <a:rPr lang="en-US" altLang="en-US"/>
              <a:pPr/>
              <a:t>‹#›</a:t>
            </a:fld>
            <a:endParaRPr lang="en-US" altLang="en-US"/>
          </a:p>
        </p:txBody>
      </p:sp>
    </p:spTree>
    <p:extLst>
      <p:ext uri="{BB962C8B-B14F-4D97-AF65-F5344CB8AC3E}">
        <p14:creationId xmlns:p14="http://schemas.microsoft.com/office/powerpoint/2010/main" val="2147916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671E812-2DC1-4B9F-95A9-62698368B3B8}" type="slidenum">
              <a:rPr lang="en-US" altLang="en-US"/>
              <a:pPr/>
              <a:t>‹#›</a:t>
            </a:fld>
            <a:endParaRPr lang="en-US" altLang="en-US"/>
          </a:p>
        </p:txBody>
      </p:sp>
    </p:spTree>
    <p:extLst>
      <p:ext uri="{BB962C8B-B14F-4D97-AF65-F5344CB8AC3E}">
        <p14:creationId xmlns:p14="http://schemas.microsoft.com/office/powerpoint/2010/main" val="1477764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B70766-740E-417D-9A66-11236BA7366F}" type="slidenum">
              <a:rPr lang="en-US" altLang="en-US"/>
              <a:pPr/>
              <a:t>‹#›</a:t>
            </a:fld>
            <a:endParaRPr lang="en-US" altLang="en-US"/>
          </a:p>
        </p:txBody>
      </p:sp>
    </p:spTree>
    <p:extLst>
      <p:ext uri="{BB962C8B-B14F-4D97-AF65-F5344CB8AC3E}">
        <p14:creationId xmlns:p14="http://schemas.microsoft.com/office/powerpoint/2010/main" val="55381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AFF8EFC-C662-4C72-B45B-BE39228437CC}" type="slidenum">
              <a:rPr lang="en-US" altLang="en-US"/>
              <a:pPr/>
              <a:t>‹#›</a:t>
            </a:fld>
            <a:endParaRPr lang="en-US" altLang="en-US"/>
          </a:p>
        </p:txBody>
      </p:sp>
    </p:spTree>
    <p:extLst>
      <p:ext uri="{BB962C8B-B14F-4D97-AF65-F5344CB8AC3E}">
        <p14:creationId xmlns:p14="http://schemas.microsoft.com/office/powerpoint/2010/main" val="3563015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0209AB-F97C-4207-9984-4EA8290401D2}" type="slidenum">
              <a:rPr lang="en-US" altLang="en-US"/>
              <a:pPr/>
              <a:t>‹#›</a:t>
            </a:fld>
            <a:endParaRPr lang="en-US" altLang="en-US"/>
          </a:p>
        </p:txBody>
      </p:sp>
    </p:spTree>
    <p:extLst>
      <p:ext uri="{BB962C8B-B14F-4D97-AF65-F5344CB8AC3E}">
        <p14:creationId xmlns:p14="http://schemas.microsoft.com/office/powerpoint/2010/main" val="178721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D273277-D5E8-444A-A08D-ACED808F0472}" type="slidenum">
              <a:rPr lang="en-US" altLang="en-US"/>
              <a:pPr/>
              <a:t>‹#›</a:t>
            </a:fld>
            <a:endParaRPr lang="en-US" altLang="en-US"/>
          </a:p>
        </p:txBody>
      </p:sp>
    </p:spTree>
    <p:extLst>
      <p:ext uri="{BB962C8B-B14F-4D97-AF65-F5344CB8AC3E}">
        <p14:creationId xmlns:p14="http://schemas.microsoft.com/office/powerpoint/2010/main" val="55622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70992EC-BE18-4F24-9B8D-68C50203788C}" type="slidenum">
              <a:rPr lang="en-US" altLang="en-US"/>
              <a:pPr/>
              <a:t>‹#›</a:t>
            </a:fld>
            <a:endParaRPr lang="en-US" altLang="en-US"/>
          </a:p>
        </p:txBody>
      </p:sp>
    </p:spTree>
    <p:extLst>
      <p:ext uri="{BB962C8B-B14F-4D97-AF65-F5344CB8AC3E}">
        <p14:creationId xmlns:p14="http://schemas.microsoft.com/office/powerpoint/2010/main" val="263438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4691454-BCB8-48E4-BFA3-77DC4E9D751C}" type="slidenum">
              <a:rPr lang="en-US" altLang="en-US"/>
              <a:pPr/>
              <a:t>‹#›</a:t>
            </a:fld>
            <a:endParaRPr lang="en-US" altLang="en-US"/>
          </a:p>
        </p:txBody>
      </p:sp>
    </p:spTree>
    <p:extLst>
      <p:ext uri="{BB962C8B-B14F-4D97-AF65-F5344CB8AC3E}">
        <p14:creationId xmlns:p14="http://schemas.microsoft.com/office/powerpoint/2010/main" val="173466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B2E04A0-FB2E-41EC-92ED-D4F7752C26FF}" type="slidenum">
              <a:rPr lang="en-US" altLang="en-US"/>
              <a:pPr/>
              <a:t>‹#›</a:t>
            </a:fld>
            <a:endParaRPr lang="en-US" altLang="en-US"/>
          </a:p>
        </p:txBody>
      </p:sp>
    </p:spTree>
    <p:extLst>
      <p:ext uri="{BB962C8B-B14F-4D97-AF65-F5344CB8AC3E}">
        <p14:creationId xmlns:p14="http://schemas.microsoft.com/office/powerpoint/2010/main" val="220908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11FD5E9-9CB4-40B8-B321-CE6C74C260D2}" type="slidenum">
              <a:rPr lang="en-US" altLang="en-US"/>
              <a:pPr/>
              <a:t>‹#›</a:t>
            </a:fld>
            <a:endParaRPr lang="en-US" altLang="en-US"/>
          </a:p>
        </p:txBody>
      </p:sp>
    </p:spTree>
    <p:extLst>
      <p:ext uri="{BB962C8B-B14F-4D97-AF65-F5344CB8AC3E}">
        <p14:creationId xmlns:p14="http://schemas.microsoft.com/office/powerpoint/2010/main" val="26388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Calibri" panose="020F050202020403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Calibri" panose="020F050202020403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Calibri" panose="020F0502020204030204" pitchFamily="34" charset="0"/>
              </a:defRPr>
            </a:lvl1pPr>
          </a:lstStyle>
          <a:p>
            <a:fld id="{61354AD9-0DC1-42B0-929C-D5A2B5E13DE0}"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996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9968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Calibri" panose="020F0502020204030204" pitchFamily="34" charset="0"/>
              </a:defRPr>
            </a:lvl1pPr>
          </a:lstStyle>
          <a:p>
            <a:endParaRPr lang="en-US" altLang="en-US" dirty="0"/>
          </a:p>
        </p:txBody>
      </p:sp>
      <p:sp>
        <p:nvSpPr>
          <p:cNvPr id="1996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Calibri" panose="020F0502020204030204" pitchFamily="34" charset="0"/>
              </a:defRPr>
            </a:lvl1pPr>
          </a:lstStyle>
          <a:p>
            <a:endParaRPr lang="en-US" altLang="en-US" dirty="0"/>
          </a:p>
        </p:txBody>
      </p:sp>
      <p:sp>
        <p:nvSpPr>
          <p:cNvPr id="1996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Calibri" panose="020F0502020204030204" pitchFamily="34" charset="0"/>
              </a:defRPr>
            </a:lvl1pPr>
          </a:lstStyle>
          <a:p>
            <a:fld id="{23059C42-EA92-4645-87DA-6A440835F2B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53500" cy="533400"/>
          </a:xfrm>
        </p:spPr>
        <p:txBody>
          <a:bodyPr/>
          <a:lstStyle/>
          <a:p>
            <a:r>
              <a:rPr lang="en-US" altLang="en-US" sz="3200" b="1" dirty="0">
                <a:solidFill>
                  <a:schemeClr val="accent2"/>
                </a:solidFill>
                <a:cs typeface="Times New Roman" panose="02020603050405020304" pitchFamily="18" charset="0"/>
              </a:rPr>
              <a:t>Beholding the Lord through His Word – Part 3</a:t>
            </a:r>
            <a:endParaRPr lang="en-US" sz="3200" b="1" dirty="0">
              <a:solidFill>
                <a:schemeClr val="accent2"/>
              </a:solidFill>
              <a:cs typeface="Times New Roman" panose="02020603050405020304" pitchFamily="18" charset="0"/>
            </a:endParaRPr>
          </a:p>
        </p:txBody>
      </p:sp>
      <p:sp>
        <p:nvSpPr>
          <p:cNvPr id="4" name="Title 1"/>
          <p:cNvSpPr txBox="1">
            <a:spLocks/>
          </p:cNvSpPr>
          <p:nvPr/>
        </p:nvSpPr>
        <p:spPr bwMode="auto">
          <a:xfrm>
            <a:off x="3200400" y="5029200"/>
            <a:ext cx="2862262" cy="10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2000" dirty="0"/>
              <a:t>Jim McGowan, Th.D.</a:t>
            </a:r>
            <a:br>
              <a:rPr lang="en-US" altLang="en-US" sz="2000" dirty="0"/>
            </a:br>
            <a:r>
              <a:rPr lang="en-US" altLang="en-US" sz="2000" dirty="0"/>
              <a:t>Sugar Land Bible Church</a:t>
            </a:r>
            <a:br>
              <a:rPr lang="en-US" altLang="en-US" sz="2000" dirty="0"/>
            </a:br>
            <a:r>
              <a:rPr lang="en-US" altLang="en-US" sz="2000" dirty="0"/>
              <a:t>06-25-2017.</a:t>
            </a:r>
            <a:endParaRPr lang="en-US" sz="3200" b="1"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9177" y="1143000"/>
            <a:ext cx="6125646"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3">
            <a:extLst>
              <a:ext uri="{FF2B5EF4-FFF2-40B4-BE49-F238E27FC236}">
                <a16:creationId xmlns:a16="http://schemas.microsoft.com/office/drawing/2014/main" id="{1AEE747F-58A2-4570-BD49-7E1AA5843AC2}"/>
              </a:ext>
            </a:extLst>
          </p:cNvPr>
          <p:cNvSpPr txBox="1">
            <a:spLocks noChangeArrowheads="1"/>
          </p:cNvSpPr>
          <p:nvPr/>
        </p:nvSpPr>
        <p:spPr bwMode="auto">
          <a:xfrm>
            <a:off x="419101" y="6477000"/>
            <a:ext cx="83057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hangingPunct="1"/>
            <a:r>
              <a:rPr lang="en-US" sz="1200" dirty="0">
                <a:solidFill>
                  <a:srgbClr val="000000"/>
                </a:solidFill>
                <a:latin typeface="Calibri" pitchFamily="34" charset="0"/>
                <a:cs typeface="Calibri" pitchFamily="34" charset="0"/>
              </a:rPr>
              <a:t>This presentation was compiled using resources</a:t>
            </a:r>
            <a:r>
              <a:rPr lang="en-US" sz="1200" i="1" dirty="0">
                <a:solidFill>
                  <a:srgbClr val="000000"/>
                </a:solidFill>
                <a:latin typeface="Calibri" pitchFamily="34" charset="0"/>
                <a:cs typeface="Calibri" pitchFamily="34" charset="0"/>
              </a:rPr>
              <a:t> </a:t>
            </a:r>
            <a:r>
              <a:rPr lang="en-US" sz="1200" dirty="0">
                <a:solidFill>
                  <a:srgbClr val="000000"/>
                </a:solidFill>
                <a:latin typeface="Calibri" pitchFamily="34" charset="0"/>
                <a:cs typeface="Calibri" pitchFamily="34" charset="0"/>
              </a:rPr>
              <a:t>obtained from Dr. Vern Peterman, Holly Hills Bible Church – Used with permission.</a:t>
            </a:r>
          </a:p>
        </p:txBody>
      </p:sp>
    </p:spTree>
    <p:extLst>
      <p:ext uri="{BB962C8B-B14F-4D97-AF65-F5344CB8AC3E}">
        <p14:creationId xmlns:p14="http://schemas.microsoft.com/office/powerpoint/2010/main" val="4058441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PRELIMINARY OBSERVATIONS</a:t>
            </a:r>
          </a:p>
          <a:p>
            <a:pPr algn="ctr">
              <a:spcBef>
                <a:spcPct val="50000"/>
              </a:spcBef>
            </a:pPr>
            <a:endParaRPr lang="en-US" altLang="en-US" sz="3600" b="1" dirty="0">
              <a:solidFill>
                <a:srgbClr val="3333CC"/>
              </a:solidFill>
              <a:latin typeface="Calibri" panose="020F0502020204030204" pitchFamily="34" charset="0"/>
            </a:endParaRPr>
          </a:p>
        </p:txBody>
      </p:sp>
      <p:sp>
        <p:nvSpPr>
          <p:cNvPr id="4" name="Text Box 1028"/>
          <p:cNvSpPr txBox="1">
            <a:spLocks noChangeArrowheads="1"/>
          </p:cNvSpPr>
          <p:nvPr/>
        </p:nvSpPr>
        <p:spPr bwMode="auto">
          <a:xfrm>
            <a:off x="152400" y="1143000"/>
            <a:ext cx="883920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Use of ‘we’ with </a:t>
            </a:r>
            <a:r>
              <a:rPr lang="en-US" sz="3400" dirty="0">
                <a:solidFill>
                  <a:srgbClr val="3333CC"/>
                </a:solidFill>
                <a:latin typeface="Calibri" panose="020F0502020204030204" pitchFamily="34" charset="0"/>
              </a:rPr>
              <a:t>reference to physical senses</a:t>
            </a:r>
            <a:endParaRPr lang="en-US" altLang="en-US" sz="3400" dirty="0">
              <a:solidFill>
                <a:srgbClr val="3333CC"/>
              </a:solidFill>
              <a:latin typeface="Calibri" panose="020F0502020204030204" pitchFamily="34" charset="0"/>
            </a:endParaRPr>
          </a:p>
          <a:p>
            <a:pPr marL="461963" indent="-461963">
              <a:spcBef>
                <a:spcPct val="50000"/>
              </a:spcBef>
              <a:buFont typeface="+mj-lt"/>
              <a:buAutoNum type="arabicPeriod"/>
            </a:pPr>
            <a:r>
              <a:rPr lang="en-US" altLang="en-US" sz="3400" b="1" u="sng" dirty="0">
                <a:solidFill>
                  <a:srgbClr val="3333CC"/>
                </a:solidFill>
                <a:highlight>
                  <a:srgbClr val="00FFFF"/>
                </a:highlight>
                <a:latin typeface="Calibri" panose="020F0502020204030204" pitchFamily="34" charset="0"/>
              </a:rPr>
              <a:t>Actions based</a:t>
            </a:r>
            <a:r>
              <a:rPr lang="en-US" altLang="en-US" sz="3400" b="1" u="sng" dirty="0">
                <a:solidFill>
                  <a:srgbClr val="3333CC"/>
                </a:solidFill>
                <a:latin typeface="Calibri" panose="020F0502020204030204" pitchFamily="34" charset="0"/>
              </a:rPr>
              <a:t> </a:t>
            </a:r>
            <a:r>
              <a:rPr lang="en-US" altLang="en-US" sz="3400" b="1" dirty="0">
                <a:solidFill>
                  <a:srgbClr val="3333CC"/>
                </a:solidFill>
                <a:latin typeface="Calibri" panose="020F0502020204030204" pitchFamily="34" charset="0"/>
              </a:rPr>
              <a:t>upon the response to </a:t>
            </a:r>
            <a:r>
              <a:rPr lang="en-US" sz="3400" b="1" dirty="0">
                <a:solidFill>
                  <a:srgbClr val="3333CC"/>
                </a:solidFill>
                <a:latin typeface="Calibri" panose="020F0502020204030204" pitchFamily="34" charset="0"/>
              </a:rPr>
              <a:t>physical senses.</a:t>
            </a:r>
            <a:endParaRPr lang="en-US" altLang="en-US" sz="3400" b="1" dirty="0">
              <a:solidFill>
                <a:srgbClr val="3333CC"/>
              </a:solidFill>
              <a:latin typeface="Calibri" panose="020F0502020204030204" pitchFamily="34" charset="0"/>
            </a:endParaRP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The Apostle’s reason for writing.</a:t>
            </a: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The Apostle’s consistency in stating his purpose in his writings.</a:t>
            </a:r>
          </a:p>
        </p:txBody>
      </p:sp>
    </p:spTree>
    <p:extLst>
      <p:ext uri="{BB962C8B-B14F-4D97-AF65-F5344CB8AC3E}">
        <p14:creationId xmlns:p14="http://schemas.microsoft.com/office/powerpoint/2010/main" val="846533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68610" name="Rectangle 2050"/>
          <p:cNvSpPr>
            <a:spLocks noGrp="1" noChangeArrowheads="1"/>
          </p:cNvSpPr>
          <p:nvPr>
            <p:ph type="body" idx="1"/>
          </p:nvPr>
        </p:nvSpPr>
        <p:spPr>
          <a:xfrm>
            <a:off x="228600" y="228600"/>
            <a:ext cx="8686800" cy="6400800"/>
          </a:xfrm>
        </p:spPr>
        <p:txBody>
          <a:bodyPr/>
          <a:lstStyle/>
          <a:p>
            <a:pPr marL="0" indent="0" algn="ctr">
              <a:buNone/>
            </a:pPr>
            <a:r>
              <a:rPr lang="en-US" sz="3600" b="1" dirty="0">
                <a:solidFill>
                  <a:srgbClr val="0000CC"/>
                </a:solidFill>
              </a:rPr>
              <a:t>1 John 1:1–4 (NASB95) </a:t>
            </a:r>
          </a:p>
          <a:p>
            <a:pPr marL="0" indent="0" algn="just">
              <a:buNone/>
            </a:pPr>
            <a:r>
              <a:rPr lang="en-US" sz="2800" baseline="30000" dirty="0"/>
              <a:t>1</a:t>
            </a:r>
            <a:r>
              <a:rPr lang="en-US" sz="2800" dirty="0"/>
              <a:t> What was from the beginning, what we have heard, what we have seen with our eyes, what we have looked at and touched with our hands, concerning the Word of Life— </a:t>
            </a:r>
            <a:r>
              <a:rPr lang="en-US" sz="2800" baseline="30000" dirty="0"/>
              <a:t>2</a:t>
            </a:r>
            <a:r>
              <a:rPr lang="en-US" sz="2800" dirty="0"/>
              <a:t> and the life was manifested, and </a:t>
            </a:r>
            <a:r>
              <a:rPr lang="en-US" sz="2800" b="1" u="sng" dirty="0">
                <a:solidFill>
                  <a:srgbClr val="0000CC"/>
                </a:solidFill>
              </a:rPr>
              <a:t>we</a:t>
            </a:r>
            <a:r>
              <a:rPr lang="en-US" sz="2800" dirty="0"/>
              <a:t> have seen and </a:t>
            </a:r>
            <a:r>
              <a:rPr lang="en-US" sz="2800" b="1" u="sng" dirty="0">
                <a:solidFill>
                  <a:srgbClr val="0000CC"/>
                </a:solidFill>
              </a:rPr>
              <a:t>testify</a:t>
            </a:r>
            <a:r>
              <a:rPr lang="en-US" sz="2800" dirty="0"/>
              <a:t> and </a:t>
            </a:r>
            <a:r>
              <a:rPr lang="en-US" sz="2800" b="1" u="sng" dirty="0">
                <a:solidFill>
                  <a:srgbClr val="0000CC"/>
                </a:solidFill>
              </a:rPr>
              <a:t>proclaim</a:t>
            </a:r>
            <a:r>
              <a:rPr lang="en-US" sz="2800" dirty="0"/>
              <a:t> to you the eternal life, which was with the Father and was manifested to us— </a:t>
            </a:r>
            <a:r>
              <a:rPr lang="en-US" sz="2800" baseline="30000" dirty="0"/>
              <a:t>3</a:t>
            </a:r>
            <a:r>
              <a:rPr lang="en-US" sz="2800" dirty="0"/>
              <a:t> what we have seen and heard </a:t>
            </a:r>
            <a:r>
              <a:rPr lang="en-US" sz="2800" b="1" u="sng" dirty="0">
                <a:solidFill>
                  <a:srgbClr val="0000CC"/>
                </a:solidFill>
              </a:rPr>
              <a:t>we proclaim</a:t>
            </a:r>
            <a:r>
              <a:rPr lang="en-US" sz="2800" dirty="0"/>
              <a:t> to you also, so that you too may have fellowship with us; and indeed our fellowship is with the Father, and with His Son Jesus Christ. </a:t>
            </a:r>
            <a:r>
              <a:rPr lang="en-US" sz="2800" baseline="30000" dirty="0"/>
              <a:t>4</a:t>
            </a:r>
            <a:r>
              <a:rPr lang="en-US" sz="2800" dirty="0"/>
              <a:t> These things </a:t>
            </a:r>
            <a:r>
              <a:rPr lang="en-US" sz="2800" b="1" u="sng" dirty="0">
                <a:solidFill>
                  <a:srgbClr val="0000CC"/>
                </a:solidFill>
              </a:rPr>
              <a:t>we write</a:t>
            </a:r>
            <a:r>
              <a:rPr lang="en-US" sz="2800" dirty="0"/>
              <a:t>, so that our joy may be made complete. </a:t>
            </a:r>
          </a:p>
        </p:txBody>
      </p:sp>
    </p:spTree>
    <p:extLst>
      <p:ext uri="{BB962C8B-B14F-4D97-AF65-F5344CB8AC3E}">
        <p14:creationId xmlns:p14="http://schemas.microsoft.com/office/powerpoint/2010/main" val="3898201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PRELIMINARY OBSERVATIONS</a:t>
            </a:r>
          </a:p>
          <a:p>
            <a:pPr algn="ctr">
              <a:spcBef>
                <a:spcPct val="50000"/>
              </a:spcBef>
            </a:pPr>
            <a:endParaRPr lang="en-US" altLang="en-US" sz="3600" b="1" dirty="0">
              <a:solidFill>
                <a:srgbClr val="3333CC"/>
              </a:solidFill>
              <a:latin typeface="Calibri" panose="020F0502020204030204" pitchFamily="34" charset="0"/>
            </a:endParaRPr>
          </a:p>
        </p:txBody>
      </p:sp>
      <p:sp>
        <p:nvSpPr>
          <p:cNvPr id="4" name="Text Box 1028"/>
          <p:cNvSpPr txBox="1">
            <a:spLocks noChangeArrowheads="1"/>
          </p:cNvSpPr>
          <p:nvPr/>
        </p:nvSpPr>
        <p:spPr bwMode="auto">
          <a:xfrm>
            <a:off x="152400" y="1143000"/>
            <a:ext cx="883920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Use of ‘we’ with </a:t>
            </a:r>
            <a:r>
              <a:rPr lang="en-US" sz="3400" dirty="0">
                <a:solidFill>
                  <a:srgbClr val="3333CC"/>
                </a:solidFill>
                <a:latin typeface="Calibri" panose="020F0502020204030204" pitchFamily="34" charset="0"/>
              </a:rPr>
              <a:t>reference to physical senses</a:t>
            </a:r>
            <a:endParaRPr lang="en-US" altLang="en-US" sz="3400" dirty="0">
              <a:solidFill>
                <a:srgbClr val="3333CC"/>
              </a:solidFill>
              <a:latin typeface="Calibri" panose="020F0502020204030204" pitchFamily="34" charset="0"/>
            </a:endParaRP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Action based upon the response to </a:t>
            </a:r>
            <a:r>
              <a:rPr lang="en-US" sz="3400" dirty="0">
                <a:solidFill>
                  <a:srgbClr val="3333CC"/>
                </a:solidFill>
                <a:latin typeface="Calibri" panose="020F0502020204030204" pitchFamily="34" charset="0"/>
              </a:rPr>
              <a:t>physical senses.</a:t>
            </a:r>
            <a:endParaRPr lang="en-US" altLang="en-US" sz="3400" dirty="0">
              <a:solidFill>
                <a:srgbClr val="3333CC"/>
              </a:solidFill>
              <a:latin typeface="Calibri" panose="020F0502020204030204" pitchFamily="34" charset="0"/>
            </a:endParaRPr>
          </a:p>
          <a:p>
            <a:pPr marL="461963" indent="-461963">
              <a:spcBef>
                <a:spcPct val="50000"/>
              </a:spcBef>
              <a:buFont typeface="+mj-lt"/>
              <a:buAutoNum type="arabicPeriod"/>
            </a:pPr>
            <a:r>
              <a:rPr lang="en-US" altLang="en-US" sz="3400" b="1" dirty="0">
                <a:solidFill>
                  <a:srgbClr val="3333CC"/>
                </a:solidFill>
                <a:latin typeface="Calibri" panose="020F0502020204030204" pitchFamily="34" charset="0"/>
              </a:rPr>
              <a:t>The Apostle’s </a:t>
            </a:r>
            <a:r>
              <a:rPr lang="en-US" altLang="en-US" sz="3400" b="1" u="sng" dirty="0">
                <a:solidFill>
                  <a:srgbClr val="3333CC"/>
                </a:solidFill>
                <a:highlight>
                  <a:srgbClr val="00FFFF"/>
                </a:highlight>
                <a:latin typeface="Calibri" panose="020F0502020204030204" pitchFamily="34" charset="0"/>
              </a:rPr>
              <a:t>reason for writing</a:t>
            </a:r>
            <a:r>
              <a:rPr lang="en-US" altLang="en-US" sz="3400" b="1" dirty="0">
                <a:solidFill>
                  <a:srgbClr val="3333CC"/>
                </a:solidFill>
                <a:highlight>
                  <a:srgbClr val="00FFFF"/>
                </a:highlight>
                <a:latin typeface="Calibri" panose="020F0502020204030204" pitchFamily="34" charset="0"/>
              </a:rPr>
              <a:t>.</a:t>
            </a: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The Apostle’s consistency in stating his purpose in his writings.</a:t>
            </a:r>
          </a:p>
        </p:txBody>
      </p:sp>
    </p:spTree>
    <p:extLst>
      <p:ext uri="{BB962C8B-B14F-4D97-AF65-F5344CB8AC3E}">
        <p14:creationId xmlns:p14="http://schemas.microsoft.com/office/powerpoint/2010/main" val="248017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68610" name="Rectangle 2050"/>
          <p:cNvSpPr>
            <a:spLocks noGrp="1" noChangeArrowheads="1"/>
          </p:cNvSpPr>
          <p:nvPr>
            <p:ph type="body" idx="1"/>
          </p:nvPr>
        </p:nvSpPr>
        <p:spPr>
          <a:xfrm>
            <a:off x="228600" y="228600"/>
            <a:ext cx="8686800" cy="6400800"/>
          </a:xfrm>
        </p:spPr>
        <p:txBody>
          <a:bodyPr/>
          <a:lstStyle/>
          <a:p>
            <a:pPr marL="0" indent="0" algn="ctr">
              <a:buNone/>
            </a:pPr>
            <a:r>
              <a:rPr lang="en-US" sz="3600" b="1" dirty="0">
                <a:solidFill>
                  <a:srgbClr val="0000CC"/>
                </a:solidFill>
              </a:rPr>
              <a:t>1 John 1:1–4 (NASB95) </a:t>
            </a:r>
          </a:p>
          <a:p>
            <a:pPr marL="0" indent="0" algn="just">
              <a:buNone/>
            </a:pPr>
            <a:r>
              <a:rPr lang="en-US" sz="2800" baseline="30000" dirty="0"/>
              <a:t>1</a:t>
            </a:r>
            <a:r>
              <a:rPr lang="en-US" sz="2800" dirty="0"/>
              <a:t> What was from the beginning, what we have heard, what we have seen with our eyes, what we have looked at and touched with our hands, concerning the Word of Life— </a:t>
            </a:r>
            <a:r>
              <a:rPr lang="en-US" sz="2800" baseline="30000" dirty="0"/>
              <a:t>2</a:t>
            </a:r>
            <a:r>
              <a:rPr lang="en-US" sz="2800" dirty="0"/>
              <a:t> and the life was manifested, and we have seen and testify and proclaim to you the eternal life, which was with the Father and was manifested to us— </a:t>
            </a:r>
            <a:r>
              <a:rPr lang="en-US" sz="2800" baseline="30000" dirty="0"/>
              <a:t>3</a:t>
            </a:r>
            <a:r>
              <a:rPr lang="en-US" sz="2800" dirty="0"/>
              <a:t> what we have seen and heard we proclaim to you also, </a:t>
            </a:r>
            <a:r>
              <a:rPr lang="en-US" sz="2800" b="1" u="sng" dirty="0">
                <a:solidFill>
                  <a:srgbClr val="0000CC"/>
                </a:solidFill>
              </a:rPr>
              <a:t>so that you too may have fellowship with us</a:t>
            </a:r>
            <a:r>
              <a:rPr lang="en-US" sz="2800" dirty="0"/>
              <a:t>; and indeed our fellowship is with the Father, and with His Son Jesus Christ. </a:t>
            </a:r>
            <a:r>
              <a:rPr lang="en-US" sz="2800" baseline="30000" dirty="0"/>
              <a:t>4</a:t>
            </a:r>
            <a:r>
              <a:rPr lang="en-US" sz="2800" dirty="0"/>
              <a:t> These things we write, </a:t>
            </a:r>
            <a:r>
              <a:rPr lang="en-US" sz="2800" b="1" u="sng" dirty="0">
                <a:solidFill>
                  <a:srgbClr val="0000CC"/>
                </a:solidFill>
              </a:rPr>
              <a:t>so that our joy may be made complete</a:t>
            </a:r>
            <a:r>
              <a:rPr lang="en-US" sz="2800" dirty="0"/>
              <a:t>. </a:t>
            </a:r>
          </a:p>
        </p:txBody>
      </p:sp>
    </p:spTree>
    <p:extLst>
      <p:ext uri="{BB962C8B-B14F-4D97-AF65-F5344CB8AC3E}">
        <p14:creationId xmlns:p14="http://schemas.microsoft.com/office/powerpoint/2010/main" val="369275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PRELIMINARY OBSERVATIONS</a:t>
            </a:r>
          </a:p>
          <a:p>
            <a:pPr algn="ctr">
              <a:spcBef>
                <a:spcPct val="50000"/>
              </a:spcBef>
            </a:pPr>
            <a:endParaRPr lang="en-US" altLang="en-US" sz="3600" b="1" dirty="0">
              <a:solidFill>
                <a:srgbClr val="3333CC"/>
              </a:solidFill>
              <a:latin typeface="Calibri" panose="020F0502020204030204" pitchFamily="34" charset="0"/>
            </a:endParaRPr>
          </a:p>
        </p:txBody>
      </p:sp>
      <p:sp>
        <p:nvSpPr>
          <p:cNvPr id="4" name="Text Box 1028"/>
          <p:cNvSpPr txBox="1">
            <a:spLocks noChangeArrowheads="1"/>
          </p:cNvSpPr>
          <p:nvPr/>
        </p:nvSpPr>
        <p:spPr bwMode="auto">
          <a:xfrm>
            <a:off x="152400" y="1143000"/>
            <a:ext cx="883920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Use of ‘we’ with </a:t>
            </a:r>
            <a:r>
              <a:rPr lang="en-US" sz="3400" dirty="0">
                <a:solidFill>
                  <a:srgbClr val="3333CC"/>
                </a:solidFill>
                <a:latin typeface="Calibri" panose="020F0502020204030204" pitchFamily="34" charset="0"/>
              </a:rPr>
              <a:t>reference to physical senses</a:t>
            </a:r>
            <a:endParaRPr lang="en-US" altLang="en-US" sz="3400" dirty="0">
              <a:solidFill>
                <a:srgbClr val="3333CC"/>
              </a:solidFill>
              <a:latin typeface="Calibri" panose="020F0502020204030204" pitchFamily="34" charset="0"/>
            </a:endParaRP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Action based upon the response to </a:t>
            </a:r>
            <a:r>
              <a:rPr lang="en-US" sz="3400" dirty="0">
                <a:solidFill>
                  <a:srgbClr val="3333CC"/>
                </a:solidFill>
                <a:latin typeface="Calibri" panose="020F0502020204030204" pitchFamily="34" charset="0"/>
              </a:rPr>
              <a:t>physical senses.</a:t>
            </a:r>
            <a:endParaRPr lang="en-US" altLang="en-US" sz="3400" dirty="0">
              <a:solidFill>
                <a:srgbClr val="3333CC"/>
              </a:solidFill>
              <a:latin typeface="Calibri" panose="020F0502020204030204" pitchFamily="34" charset="0"/>
            </a:endParaRP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The Apostle’s reason for writing.</a:t>
            </a:r>
          </a:p>
          <a:p>
            <a:pPr marL="461963" indent="-461963">
              <a:spcBef>
                <a:spcPct val="50000"/>
              </a:spcBef>
              <a:buFont typeface="+mj-lt"/>
              <a:buAutoNum type="arabicPeriod"/>
            </a:pPr>
            <a:r>
              <a:rPr lang="en-US" altLang="en-US" sz="3400" b="1" dirty="0">
                <a:solidFill>
                  <a:srgbClr val="3333CC"/>
                </a:solidFill>
                <a:latin typeface="Calibri" panose="020F0502020204030204" pitchFamily="34" charset="0"/>
              </a:rPr>
              <a:t>The Apostle’s </a:t>
            </a:r>
            <a:r>
              <a:rPr lang="en-US" altLang="en-US" sz="3400" b="1" u="sng" dirty="0">
                <a:solidFill>
                  <a:srgbClr val="3333CC"/>
                </a:solidFill>
                <a:highlight>
                  <a:srgbClr val="00FFFF"/>
                </a:highlight>
                <a:latin typeface="Calibri" panose="020F0502020204030204" pitchFamily="34" charset="0"/>
              </a:rPr>
              <a:t>consistency</a:t>
            </a:r>
            <a:r>
              <a:rPr lang="en-US" altLang="en-US" sz="3400" b="1" dirty="0">
                <a:solidFill>
                  <a:srgbClr val="3333CC"/>
                </a:solidFill>
                <a:highlight>
                  <a:srgbClr val="00FFFF"/>
                </a:highlight>
                <a:latin typeface="Calibri" panose="020F0502020204030204" pitchFamily="34" charset="0"/>
              </a:rPr>
              <a:t> </a:t>
            </a:r>
            <a:r>
              <a:rPr lang="en-US" altLang="en-US" sz="3400" b="1" dirty="0">
                <a:solidFill>
                  <a:srgbClr val="3333CC"/>
                </a:solidFill>
                <a:latin typeface="Calibri" panose="020F0502020204030204" pitchFamily="34" charset="0"/>
              </a:rPr>
              <a:t>in stating his purpose in his writings.</a:t>
            </a:r>
          </a:p>
        </p:txBody>
      </p:sp>
    </p:spTree>
    <p:extLst>
      <p:ext uri="{BB962C8B-B14F-4D97-AF65-F5344CB8AC3E}">
        <p14:creationId xmlns:p14="http://schemas.microsoft.com/office/powerpoint/2010/main" val="385083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68610" name="Rectangle 2050"/>
          <p:cNvSpPr>
            <a:spLocks noGrp="1" noChangeArrowheads="1"/>
          </p:cNvSpPr>
          <p:nvPr>
            <p:ph type="body" idx="1"/>
          </p:nvPr>
        </p:nvSpPr>
        <p:spPr>
          <a:xfrm>
            <a:off x="228600" y="228600"/>
            <a:ext cx="8686800" cy="6400800"/>
          </a:xfrm>
        </p:spPr>
        <p:txBody>
          <a:bodyPr/>
          <a:lstStyle/>
          <a:p>
            <a:pPr marL="0" indent="0" algn="ctr">
              <a:buNone/>
            </a:pPr>
            <a:r>
              <a:rPr lang="en-US" sz="3600" b="1" dirty="0">
                <a:solidFill>
                  <a:srgbClr val="0000CC"/>
                </a:solidFill>
              </a:rPr>
              <a:t>John 20:30-31 (NASB95) </a:t>
            </a:r>
          </a:p>
          <a:p>
            <a:pPr marL="0" indent="0" algn="just">
              <a:buNone/>
            </a:pPr>
            <a:r>
              <a:rPr lang="en-US" sz="3600" baseline="30000" dirty="0"/>
              <a:t>30</a:t>
            </a:r>
            <a:r>
              <a:rPr lang="en-US" sz="3600" dirty="0"/>
              <a:t> Therefore many other signs Jesus also performed in the presence of the disciples, which are not written in this book; </a:t>
            </a:r>
            <a:r>
              <a:rPr lang="en-US" sz="3600" baseline="30000" dirty="0"/>
              <a:t>31</a:t>
            </a:r>
            <a:r>
              <a:rPr lang="en-US" sz="3600" dirty="0"/>
              <a:t> but </a:t>
            </a:r>
            <a:r>
              <a:rPr lang="en-US" sz="3600" b="1" u="sng" dirty="0">
                <a:solidFill>
                  <a:srgbClr val="0000CC"/>
                </a:solidFill>
              </a:rPr>
              <a:t>these have been written so that you may believe</a:t>
            </a:r>
            <a:r>
              <a:rPr lang="en-US" sz="3600" b="1" dirty="0">
                <a:solidFill>
                  <a:srgbClr val="0000CC"/>
                </a:solidFill>
              </a:rPr>
              <a:t> </a:t>
            </a:r>
            <a:r>
              <a:rPr lang="en-US" sz="3600" dirty="0"/>
              <a:t>that Jesus is the Christ, the Son of God; </a:t>
            </a:r>
            <a:r>
              <a:rPr lang="en-US" sz="3600" b="1" u="sng" dirty="0">
                <a:solidFill>
                  <a:srgbClr val="0000CC"/>
                </a:solidFill>
              </a:rPr>
              <a:t>and that believing you may have life in His name</a:t>
            </a:r>
            <a:r>
              <a:rPr lang="en-US" sz="3600" dirty="0"/>
              <a:t>. </a:t>
            </a:r>
          </a:p>
        </p:txBody>
      </p:sp>
    </p:spTree>
    <p:extLst>
      <p:ext uri="{BB962C8B-B14F-4D97-AF65-F5344CB8AC3E}">
        <p14:creationId xmlns:p14="http://schemas.microsoft.com/office/powerpoint/2010/main" val="218098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68610" name="Rectangle 2050"/>
          <p:cNvSpPr>
            <a:spLocks noGrp="1" noChangeArrowheads="1"/>
          </p:cNvSpPr>
          <p:nvPr>
            <p:ph type="body" idx="1"/>
          </p:nvPr>
        </p:nvSpPr>
        <p:spPr>
          <a:xfrm>
            <a:off x="228600" y="228600"/>
            <a:ext cx="8686800" cy="6400800"/>
          </a:xfrm>
        </p:spPr>
        <p:txBody>
          <a:bodyPr/>
          <a:lstStyle/>
          <a:p>
            <a:pPr marL="0" indent="0" algn="ctr">
              <a:buNone/>
            </a:pPr>
            <a:r>
              <a:rPr lang="en-US" sz="3600" b="1" dirty="0">
                <a:solidFill>
                  <a:srgbClr val="0000CC"/>
                </a:solidFill>
              </a:rPr>
              <a:t>1 John 1:1–4 (NASB95) </a:t>
            </a:r>
          </a:p>
          <a:p>
            <a:pPr marL="0" indent="0" algn="just">
              <a:buNone/>
            </a:pPr>
            <a:r>
              <a:rPr lang="en-US" sz="2800" baseline="30000" dirty="0"/>
              <a:t>1</a:t>
            </a:r>
            <a:r>
              <a:rPr lang="en-US" sz="2800" dirty="0"/>
              <a:t> What was from the beginning, what we have heard, what we have seen with our eyes, what we have looked at and touched with our hands, concerning the Word of Life— </a:t>
            </a:r>
            <a:r>
              <a:rPr lang="en-US" sz="2800" baseline="30000" dirty="0"/>
              <a:t>2</a:t>
            </a:r>
            <a:r>
              <a:rPr lang="en-US" sz="2800" dirty="0"/>
              <a:t> and the life was manifested, and we have seen and testify and proclaim to you the eternal life, which was with the Father and was manifested to us— </a:t>
            </a:r>
            <a:r>
              <a:rPr lang="en-US" sz="2800" baseline="30000" dirty="0"/>
              <a:t>3</a:t>
            </a:r>
            <a:r>
              <a:rPr lang="en-US" sz="2800" dirty="0"/>
              <a:t> what we have seen and heard we proclaim to you also, </a:t>
            </a:r>
            <a:r>
              <a:rPr lang="en-US" sz="2800" b="1" u="sng" dirty="0">
                <a:solidFill>
                  <a:srgbClr val="0000CC"/>
                </a:solidFill>
              </a:rPr>
              <a:t>so that you too may have fellowship with us</a:t>
            </a:r>
            <a:r>
              <a:rPr lang="en-US" sz="2800" dirty="0"/>
              <a:t>; and indeed our fellowship is with the Father, and with His Son Jesus Christ. </a:t>
            </a:r>
            <a:r>
              <a:rPr lang="en-US" sz="2800" baseline="30000" dirty="0"/>
              <a:t>4</a:t>
            </a:r>
            <a:r>
              <a:rPr lang="en-US" sz="2800" dirty="0"/>
              <a:t> These things we write, </a:t>
            </a:r>
            <a:r>
              <a:rPr lang="en-US" sz="2800" b="1" u="sng" dirty="0">
                <a:solidFill>
                  <a:srgbClr val="0000CC"/>
                </a:solidFill>
              </a:rPr>
              <a:t>so that our joy may be made complete</a:t>
            </a:r>
            <a:r>
              <a:rPr lang="en-US" sz="2800" dirty="0"/>
              <a:t>. </a:t>
            </a:r>
          </a:p>
        </p:txBody>
      </p:sp>
    </p:spTree>
    <p:extLst>
      <p:ext uri="{BB962C8B-B14F-4D97-AF65-F5344CB8AC3E}">
        <p14:creationId xmlns:p14="http://schemas.microsoft.com/office/powerpoint/2010/main" val="4117261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Outline</a:t>
            </a:r>
          </a:p>
        </p:txBody>
      </p:sp>
      <p:sp>
        <p:nvSpPr>
          <p:cNvPr id="4" name="Text Box 1028"/>
          <p:cNvSpPr txBox="1">
            <a:spLocks noChangeArrowheads="1"/>
          </p:cNvSpPr>
          <p:nvPr/>
        </p:nvSpPr>
        <p:spPr bwMode="auto">
          <a:xfrm>
            <a:off x="828675" y="1143000"/>
            <a:ext cx="74866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Preliminary Observations</a:t>
            </a:r>
          </a:p>
          <a:p>
            <a:pPr marL="461963" indent="-461963">
              <a:spcBef>
                <a:spcPct val="50000"/>
              </a:spcBef>
              <a:buFont typeface="+mj-lt"/>
              <a:buAutoNum type="arabicPeriod"/>
            </a:pPr>
            <a:r>
              <a:rPr lang="en-US" altLang="en-US" sz="3600" b="1" dirty="0">
                <a:solidFill>
                  <a:srgbClr val="3333CC"/>
                </a:solidFill>
                <a:highlight>
                  <a:srgbClr val="00FFFF"/>
                </a:highlight>
                <a:latin typeface="Calibri" panose="020F0502020204030204" pitchFamily="34" charset="0"/>
              </a:rPr>
              <a:t>EXEGESIS / EXPOSITION OF VERSE 1</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2</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3-4</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0" y="4419600"/>
            <a:ext cx="2286000" cy="2286000"/>
          </a:xfrm>
          <a:prstGeom prst="rect">
            <a:avLst/>
          </a:prstGeom>
        </p:spPr>
      </p:pic>
    </p:spTree>
    <p:extLst>
      <p:ext uri="{BB962C8B-B14F-4D97-AF65-F5344CB8AC3E}">
        <p14:creationId xmlns:p14="http://schemas.microsoft.com/office/powerpoint/2010/main" val="3638026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074" name="Rectangle 2"/>
          <p:cNvSpPr>
            <a:spLocks noGrp="1" noChangeArrowheads="1"/>
          </p:cNvSpPr>
          <p:nvPr>
            <p:ph type="body" idx="1"/>
          </p:nvPr>
        </p:nvSpPr>
        <p:spPr>
          <a:xfrm>
            <a:off x="228600" y="228600"/>
            <a:ext cx="8686800" cy="2590800"/>
          </a:xfrm>
        </p:spPr>
        <p:txBody>
          <a:bodyPr/>
          <a:lstStyle/>
          <a:p>
            <a:pPr marL="0" lvl="0" indent="0" algn="ctr">
              <a:buNone/>
            </a:pPr>
            <a:r>
              <a:rPr lang="en-US" sz="3600" b="1" dirty="0">
                <a:solidFill>
                  <a:schemeClr val="accent2"/>
                </a:solidFill>
              </a:rPr>
              <a:t>1 John 1:1 (NASB95) </a:t>
            </a:r>
          </a:p>
          <a:p>
            <a:pPr marL="0" lvl="0" indent="0" algn="just">
              <a:buNone/>
            </a:pPr>
            <a:r>
              <a:rPr lang="en-US" baseline="30000" dirty="0">
                <a:solidFill>
                  <a:srgbClr val="000000"/>
                </a:solidFill>
              </a:rPr>
              <a:t>1</a:t>
            </a:r>
            <a:r>
              <a:rPr lang="en-US" dirty="0">
                <a:solidFill>
                  <a:srgbClr val="000000"/>
                </a:solidFill>
              </a:rPr>
              <a:t> </a:t>
            </a:r>
            <a:r>
              <a:rPr lang="en-US" b="1" dirty="0">
                <a:solidFill>
                  <a:schemeClr val="accent2"/>
                </a:solidFill>
              </a:rPr>
              <a:t>What was from the beginning</a:t>
            </a:r>
            <a:r>
              <a:rPr lang="en-US" dirty="0">
                <a:solidFill>
                  <a:srgbClr val="000000"/>
                </a:solidFill>
              </a:rPr>
              <a:t>, what we have heard, what we have seen with our eyes, what we have looked at and touched with our hands, concerning the Word of Life—</a:t>
            </a:r>
            <a:endParaRPr lang="en-US" altLang="en-US" dirty="0"/>
          </a:p>
        </p:txBody>
      </p:sp>
      <p:pic>
        <p:nvPicPr>
          <p:cNvPr id="3081" name="Picture 9" descr="testrev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3429000"/>
            <a:ext cx="3954463" cy="2674938"/>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10" descr="washing_fee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2819400"/>
            <a:ext cx="2895600" cy="2117725"/>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3083" name="Picture 11" descr="Christ%20-%20Calls%20Disciples%20-%20Harry%20Anders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4527550"/>
            <a:ext cx="2819400" cy="2057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457200" y="152400"/>
            <a:ext cx="8229600" cy="51816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lnSpc>
                <a:spcPct val="90000"/>
              </a:lnSpc>
              <a:buFontTx/>
              <a:buNone/>
            </a:pPr>
            <a:r>
              <a:rPr lang="en-US" altLang="en-US" sz="3600" b="1" dirty="0">
                <a:solidFill>
                  <a:schemeClr val="accent2"/>
                </a:solidFill>
                <a:latin typeface="Calibri" panose="020F0502020204030204" pitchFamily="34" charset="0"/>
              </a:rPr>
              <a:t>Genesis 1:1</a:t>
            </a:r>
          </a:p>
          <a:p>
            <a:pPr marL="0" indent="0" algn="just">
              <a:lnSpc>
                <a:spcPct val="90000"/>
              </a:lnSpc>
              <a:buFontTx/>
              <a:buNone/>
            </a:pPr>
            <a:r>
              <a:rPr lang="en-US" altLang="en-US" sz="3600" b="1" u="sng" dirty="0">
                <a:solidFill>
                  <a:schemeClr val="accent2"/>
                </a:solidFill>
                <a:latin typeface="Calibri" panose="020F0502020204030204" pitchFamily="34" charset="0"/>
              </a:rPr>
              <a:t>In the beginning God</a:t>
            </a:r>
            <a:r>
              <a:rPr lang="en-US" altLang="en-US" sz="3600" b="1" dirty="0">
                <a:latin typeface="Calibri" panose="020F0502020204030204" pitchFamily="34" charset="0"/>
              </a:rPr>
              <a:t> created the heavens and the earth.</a:t>
            </a:r>
          </a:p>
          <a:p>
            <a:pPr marL="0" indent="0" algn="ctr">
              <a:lnSpc>
                <a:spcPct val="90000"/>
              </a:lnSpc>
              <a:buNone/>
            </a:pPr>
            <a:r>
              <a:rPr lang="en-US" altLang="en-US" sz="3600" b="1" dirty="0">
                <a:solidFill>
                  <a:schemeClr val="accent2"/>
                </a:solidFill>
                <a:latin typeface="Calibri" panose="020F0502020204030204" pitchFamily="34" charset="0"/>
              </a:rPr>
              <a:t>John 1:1</a:t>
            </a:r>
          </a:p>
          <a:p>
            <a:pPr marL="0" indent="0" algn="just">
              <a:lnSpc>
                <a:spcPct val="90000"/>
              </a:lnSpc>
              <a:buFontTx/>
              <a:buNone/>
            </a:pPr>
            <a:r>
              <a:rPr lang="en-US" altLang="en-US" sz="3600" b="1" u="sng" dirty="0">
                <a:solidFill>
                  <a:schemeClr val="accent2"/>
                </a:solidFill>
                <a:latin typeface="Calibri" panose="020F0502020204030204" pitchFamily="34" charset="0"/>
              </a:rPr>
              <a:t>In the beginning</a:t>
            </a:r>
            <a:r>
              <a:rPr lang="en-US" altLang="en-US" sz="3600" b="1" dirty="0">
                <a:solidFill>
                  <a:schemeClr val="accent2"/>
                </a:solidFill>
                <a:latin typeface="Calibri" panose="020F0502020204030204" pitchFamily="34" charset="0"/>
              </a:rPr>
              <a:t> </a:t>
            </a:r>
            <a:r>
              <a:rPr lang="en-US" altLang="en-US" sz="3600" b="1" dirty="0">
                <a:latin typeface="Calibri" panose="020F0502020204030204" pitchFamily="34" charset="0"/>
              </a:rPr>
              <a:t>was the Word, and the Word was with </a:t>
            </a:r>
            <a:r>
              <a:rPr lang="en-US" altLang="en-US" sz="3600" b="1" dirty="0">
                <a:solidFill>
                  <a:schemeClr val="accent2"/>
                </a:solidFill>
                <a:latin typeface="Calibri" panose="020F0502020204030204" pitchFamily="34" charset="0"/>
              </a:rPr>
              <a:t>God</a:t>
            </a:r>
            <a:r>
              <a:rPr lang="en-US" altLang="en-US" sz="3600" b="1" dirty="0">
                <a:latin typeface="Calibri" panose="020F0502020204030204" pitchFamily="34" charset="0"/>
              </a:rPr>
              <a:t>, and the Word </a:t>
            </a:r>
            <a:r>
              <a:rPr lang="en-US" altLang="en-US" sz="3600" b="1" dirty="0"/>
              <a:t>was God</a:t>
            </a:r>
            <a:r>
              <a:rPr lang="en-US" altLang="en-US" sz="3600" b="1" dirty="0">
                <a:latin typeface="Calibri" panose="020F0502020204030204" pitchFamily="34" charset="0"/>
              </a:rPr>
              <a:t>.</a:t>
            </a:r>
            <a:r>
              <a:rPr lang="en-US" altLang="en-US" sz="3600" dirty="0">
                <a:latin typeface="Calibri" panose="020F0502020204030204" pitchFamily="34" charset="0"/>
              </a:rPr>
              <a:t> </a:t>
            </a:r>
          </a:p>
        </p:txBody>
      </p:sp>
    </p:spTree>
    <p:extLst>
      <p:ext uri="{BB962C8B-B14F-4D97-AF65-F5344CB8AC3E}">
        <p14:creationId xmlns:p14="http://schemas.microsoft.com/office/powerpoint/2010/main" val="415807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3077" name="Text Box 5"/>
          <p:cNvSpPr txBox="1">
            <a:spLocks noChangeArrowheads="1"/>
          </p:cNvSpPr>
          <p:nvPr/>
        </p:nvSpPr>
        <p:spPr bwMode="auto">
          <a:xfrm>
            <a:off x="1924050" y="5628382"/>
            <a:ext cx="5295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 the 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written word of God</a:t>
            </a:r>
            <a:endParaRPr lang="en-US" altLang="en-US" sz="3200" b="1" dirty="0">
              <a:solidFill>
                <a:schemeClr val="accent2"/>
              </a:solidFill>
              <a:latin typeface="Calibri" panose="020F0502020204030204" pitchFamily="34" charset="0"/>
              <a:cs typeface="Calibri" panose="020F0502020204030204" pitchFamily="34" charset="0"/>
            </a:endParaRPr>
          </a:p>
        </p:txBody>
      </p:sp>
      <p:pic>
        <p:nvPicPr>
          <p:cNvPr id="3081" name="Picture 9" descr="Bible_Light on it_cropp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312860"/>
            <a:ext cx="4114800" cy="272355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10" descr="Identification Truths Pictur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286000"/>
            <a:ext cx="4114800" cy="270034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6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6386" name="Rectangle 2"/>
          <p:cNvSpPr>
            <a:spLocks noGrp="1" noChangeArrowheads="1"/>
          </p:cNvSpPr>
          <p:nvPr>
            <p:ph type="body" idx="1"/>
          </p:nvPr>
        </p:nvSpPr>
        <p:spPr>
          <a:xfrm>
            <a:off x="228600" y="152400"/>
            <a:ext cx="8686800" cy="2590800"/>
          </a:xfrm>
        </p:spPr>
        <p:txBody>
          <a:bodyPr/>
          <a:lstStyle/>
          <a:p>
            <a:pPr marL="0" lvl="0" indent="0" algn="ctr">
              <a:spcBef>
                <a:spcPts val="0"/>
              </a:spcBef>
              <a:spcAft>
                <a:spcPts val="1200"/>
              </a:spcAft>
              <a:buNone/>
            </a:pPr>
            <a:r>
              <a:rPr lang="en-US" sz="3600" b="1" dirty="0">
                <a:solidFill>
                  <a:schemeClr val="accent2"/>
                </a:solidFill>
              </a:rPr>
              <a:t>1 John 1:1 (NASB95) </a:t>
            </a:r>
          </a:p>
          <a:p>
            <a:pPr marL="0" lvl="0" indent="0" algn="just">
              <a:buNone/>
            </a:pPr>
            <a:r>
              <a:rPr lang="en-US" baseline="30000" dirty="0">
                <a:solidFill>
                  <a:srgbClr val="000000"/>
                </a:solidFill>
              </a:rPr>
              <a:t>1</a:t>
            </a:r>
            <a:r>
              <a:rPr lang="en-US" dirty="0">
                <a:solidFill>
                  <a:srgbClr val="000000"/>
                </a:solidFill>
              </a:rPr>
              <a:t> </a:t>
            </a:r>
            <a:r>
              <a:rPr lang="en-US" b="1" dirty="0">
                <a:solidFill>
                  <a:schemeClr val="accent2"/>
                </a:solidFill>
              </a:rPr>
              <a:t>What was from the beginning</a:t>
            </a:r>
            <a:r>
              <a:rPr lang="en-US" dirty="0">
                <a:solidFill>
                  <a:srgbClr val="000000"/>
                </a:solidFill>
              </a:rPr>
              <a:t>, what we have heard, what we have seen with our eyes, what we have looked at and touched with our hands, concerning the Word of Life—</a:t>
            </a:r>
            <a:endParaRPr lang="en-US" altLang="en-US" dirty="0"/>
          </a:p>
        </p:txBody>
      </p:sp>
      <p:pic>
        <p:nvPicPr>
          <p:cNvPr id="16389" name="Picture 5" descr="solar-syste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3593" y="3276600"/>
            <a:ext cx="379681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8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228600" y="152400"/>
            <a:ext cx="8686800" cy="32004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spcBef>
                <a:spcPts val="0"/>
              </a:spcBef>
              <a:spcAft>
                <a:spcPts val="1200"/>
              </a:spcAft>
              <a:buNone/>
            </a:pPr>
            <a:r>
              <a:rPr lang="en-US" sz="3600" b="1" dirty="0">
                <a:solidFill>
                  <a:schemeClr val="accent2"/>
                </a:solidFill>
              </a:rPr>
              <a:t>1 John 2:7 (NASB95) </a:t>
            </a:r>
          </a:p>
          <a:p>
            <a:pPr marL="0" indent="0" algn="just">
              <a:buNone/>
            </a:pPr>
            <a:r>
              <a:rPr lang="en-US" dirty="0"/>
              <a:t>Beloved, I am not writing a new commandment to you, but an old commandment which you have had </a:t>
            </a:r>
            <a:r>
              <a:rPr lang="en-US" b="1" i="1" u="sng" dirty="0">
                <a:solidFill>
                  <a:schemeClr val="accent2"/>
                </a:solidFill>
              </a:rPr>
              <a:t>from the beginning</a:t>
            </a:r>
            <a:r>
              <a:rPr lang="en-US" dirty="0"/>
              <a:t>; the old commandment is the word which you have heard.</a:t>
            </a:r>
          </a:p>
        </p:txBody>
      </p:sp>
    </p:spTree>
    <p:extLst>
      <p:ext uri="{BB962C8B-B14F-4D97-AF65-F5344CB8AC3E}">
        <p14:creationId xmlns:p14="http://schemas.microsoft.com/office/powerpoint/2010/main" val="2690726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228600" y="152400"/>
            <a:ext cx="8686800" cy="51816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spcBef>
                <a:spcPts val="0"/>
              </a:spcBef>
              <a:spcAft>
                <a:spcPts val="1200"/>
              </a:spcAft>
              <a:buNone/>
            </a:pPr>
            <a:r>
              <a:rPr lang="en-US" sz="3600" b="1" dirty="0">
                <a:solidFill>
                  <a:schemeClr val="accent2"/>
                </a:solidFill>
              </a:rPr>
              <a:t>1 John 2:13-14a (NASB95) </a:t>
            </a:r>
          </a:p>
          <a:p>
            <a:pPr marL="0" indent="0" algn="just">
              <a:buNone/>
            </a:pPr>
            <a:r>
              <a:rPr lang="en-US" baseline="30000" dirty="0"/>
              <a:t>13</a:t>
            </a:r>
            <a:r>
              <a:rPr lang="en-US" dirty="0"/>
              <a:t> I am writing to you, fathers, because you know Him who has been </a:t>
            </a:r>
            <a:r>
              <a:rPr lang="en-US" b="1" i="1" u="sng" dirty="0">
                <a:solidFill>
                  <a:schemeClr val="accent2"/>
                </a:solidFill>
              </a:rPr>
              <a:t>from the beginning</a:t>
            </a:r>
            <a:r>
              <a:rPr lang="en-US" dirty="0"/>
              <a:t>. I am writing to you, young men, because you have overcome the evil one. I have written to you, children, because you know the Father. </a:t>
            </a:r>
            <a:r>
              <a:rPr lang="en-US" baseline="30000" dirty="0"/>
              <a:t>14</a:t>
            </a:r>
            <a:r>
              <a:rPr lang="en-US" dirty="0"/>
              <a:t> I have written to you, fathers, because you know Him who has been </a:t>
            </a:r>
            <a:r>
              <a:rPr lang="en-US" b="1" i="1" u="sng" dirty="0">
                <a:solidFill>
                  <a:schemeClr val="accent2"/>
                </a:solidFill>
              </a:rPr>
              <a:t>from the beginning</a:t>
            </a:r>
            <a:r>
              <a:rPr lang="en-US" dirty="0"/>
              <a:t>…</a:t>
            </a:r>
          </a:p>
        </p:txBody>
      </p:sp>
    </p:spTree>
    <p:extLst>
      <p:ext uri="{BB962C8B-B14F-4D97-AF65-F5344CB8AC3E}">
        <p14:creationId xmlns:p14="http://schemas.microsoft.com/office/powerpoint/2010/main" val="3690397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228600" y="152400"/>
            <a:ext cx="8686800" cy="51816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spcBef>
                <a:spcPts val="0"/>
              </a:spcBef>
              <a:spcAft>
                <a:spcPts val="1200"/>
              </a:spcAft>
              <a:buNone/>
            </a:pPr>
            <a:r>
              <a:rPr lang="en-US" sz="3600" b="1" dirty="0">
                <a:solidFill>
                  <a:schemeClr val="accent2"/>
                </a:solidFill>
              </a:rPr>
              <a:t>1 John 2:24 (NASB95) </a:t>
            </a:r>
          </a:p>
          <a:p>
            <a:pPr marL="0" indent="0" algn="just">
              <a:buNone/>
            </a:pPr>
            <a:r>
              <a:rPr lang="en-US" dirty="0"/>
              <a:t>As for you, let that abide in you which you heard </a:t>
            </a:r>
            <a:r>
              <a:rPr lang="en-US" b="1" i="1" u="sng" dirty="0">
                <a:solidFill>
                  <a:schemeClr val="accent2"/>
                </a:solidFill>
              </a:rPr>
              <a:t>from the beginning</a:t>
            </a:r>
            <a:r>
              <a:rPr lang="en-US" dirty="0"/>
              <a:t>. If what you heard </a:t>
            </a:r>
            <a:r>
              <a:rPr lang="en-US" b="1" i="1" u="sng" dirty="0">
                <a:solidFill>
                  <a:schemeClr val="accent2"/>
                </a:solidFill>
              </a:rPr>
              <a:t>from the beginning</a:t>
            </a:r>
            <a:r>
              <a:rPr lang="en-US" dirty="0"/>
              <a:t> abides in you, you also will abide in the Son and in the Father.</a:t>
            </a:r>
          </a:p>
          <a:p>
            <a:pPr marL="0" indent="0" algn="just">
              <a:buNone/>
            </a:pPr>
            <a:endParaRPr lang="en-US" dirty="0"/>
          </a:p>
        </p:txBody>
      </p:sp>
    </p:spTree>
    <p:extLst>
      <p:ext uri="{BB962C8B-B14F-4D97-AF65-F5344CB8AC3E}">
        <p14:creationId xmlns:p14="http://schemas.microsoft.com/office/powerpoint/2010/main" val="2508441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228600" y="152400"/>
            <a:ext cx="8686800" cy="34290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spcBef>
                <a:spcPts val="0"/>
              </a:spcBef>
              <a:spcAft>
                <a:spcPts val="1200"/>
              </a:spcAft>
              <a:buNone/>
            </a:pPr>
            <a:r>
              <a:rPr lang="en-US" sz="3600" b="1" dirty="0">
                <a:solidFill>
                  <a:schemeClr val="accent2"/>
                </a:solidFill>
              </a:rPr>
              <a:t>1 John 3:11 (NASB95) </a:t>
            </a:r>
          </a:p>
          <a:p>
            <a:pPr marL="0" indent="0" algn="just">
              <a:buNone/>
            </a:pPr>
            <a:r>
              <a:rPr lang="en-US" dirty="0"/>
              <a:t>For this is the message which you have heard </a:t>
            </a:r>
            <a:r>
              <a:rPr lang="en-US" b="1" i="1" u="sng" dirty="0">
                <a:solidFill>
                  <a:schemeClr val="accent2"/>
                </a:solidFill>
              </a:rPr>
              <a:t>from the beginning</a:t>
            </a:r>
            <a:r>
              <a:rPr lang="en-US" dirty="0"/>
              <a:t>, that we should love one another;</a:t>
            </a:r>
          </a:p>
        </p:txBody>
      </p:sp>
    </p:spTree>
    <p:extLst>
      <p:ext uri="{BB962C8B-B14F-4D97-AF65-F5344CB8AC3E}">
        <p14:creationId xmlns:p14="http://schemas.microsoft.com/office/powerpoint/2010/main" val="85421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34146" name="Rectangle 2"/>
          <p:cNvSpPr>
            <a:spLocks noGrp="1" noChangeArrowheads="1"/>
          </p:cNvSpPr>
          <p:nvPr>
            <p:ph type="body" idx="1"/>
          </p:nvPr>
        </p:nvSpPr>
        <p:spPr>
          <a:xfrm>
            <a:off x="228600" y="152400"/>
            <a:ext cx="8686800" cy="3429000"/>
          </a:xfrm>
        </p:spPr>
        <p:txBody>
          <a:bodyPr/>
          <a:lstStyle/>
          <a:p>
            <a:pPr marL="0" indent="0">
              <a:lnSpc>
                <a:spcPct val="90000"/>
              </a:lnSpc>
              <a:buFontTx/>
              <a:buNone/>
            </a:pPr>
            <a:endParaRPr lang="en-US" altLang="en-US" sz="800" dirty="0">
              <a:solidFill>
                <a:schemeClr val="accent2"/>
              </a:solidFill>
              <a:latin typeface="Calibri" panose="020F0502020204030204" pitchFamily="34" charset="0"/>
            </a:endParaRPr>
          </a:p>
          <a:p>
            <a:pPr marL="0" indent="0" algn="ctr">
              <a:spcBef>
                <a:spcPts val="0"/>
              </a:spcBef>
              <a:spcAft>
                <a:spcPts val="1200"/>
              </a:spcAft>
              <a:buNone/>
            </a:pPr>
            <a:r>
              <a:rPr lang="en-US" sz="3600" b="1" dirty="0">
                <a:solidFill>
                  <a:schemeClr val="accent2"/>
                </a:solidFill>
              </a:rPr>
              <a:t>1 John 5:13 (NASB95) </a:t>
            </a:r>
          </a:p>
          <a:p>
            <a:pPr marL="0" indent="0" algn="just">
              <a:buNone/>
            </a:pPr>
            <a:r>
              <a:rPr lang="en-US" dirty="0"/>
              <a:t>These things I have written </a:t>
            </a:r>
            <a:r>
              <a:rPr lang="en-US" b="1" i="1" u="sng" dirty="0">
                <a:solidFill>
                  <a:schemeClr val="accent2"/>
                </a:solidFill>
              </a:rPr>
              <a:t>to you who believe</a:t>
            </a:r>
            <a:r>
              <a:rPr lang="en-US" dirty="0"/>
              <a:t> in the name of the Son of God, </a:t>
            </a:r>
            <a:r>
              <a:rPr lang="en-US" b="1" i="1" u="sng" dirty="0">
                <a:solidFill>
                  <a:schemeClr val="accent2"/>
                </a:solidFill>
              </a:rPr>
              <a:t>so that you may know that you have eternal life</a:t>
            </a:r>
            <a:r>
              <a:rPr lang="en-US" dirty="0"/>
              <a:t>. (cf. John 20:30-31)</a:t>
            </a:r>
          </a:p>
        </p:txBody>
      </p:sp>
      <p:pic>
        <p:nvPicPr>
          <p:cNvPr id="2" name="Picture 1">
            <a:extLst>
              <a:ext uri="{FF2B5EF4-FFF2-40B4-BE49-F238E27FC236}">
                <a16:creationId xmlns:a16="http://schemas.microsoft.com/office/drawing/2014/main" id="{A23EAD01-08E2-4E56-A0B2-A3FBF4E1FC30}"/>
              </a:ext>
            </a:extLst>
          </p:cNvPr>
          <p:cNvPicPr>
            <a:picLocks noChangeAspect="1"/>
          </p:cNvPicPr>
          <p:nvPr/>
        </p:nvPicPr>
        <p:blipFill>
          <a:blip r:embed="rId4"/>
          <a:stretch>
            <a:fillRect/>
          </a:stretch>
        </p:blipFill>
        <p:spPr>
          <a:xfrm>
            <a:off x="772000" y="3124200"/>
            <a:ext cx="7600000" cy="1828571"/>
          </a:xfrm>
          <a:prstGeom prst="rect">
            <a:avLst/>
          </a:prstGeom>
        </p:spPr>
      </p:pic>
    </p:spTree>
    <p:extLst>
      <p:ext uri="{BB962C8B-B14F-4D97-AF65-F5344CB8AC3E}">
        <p14:creationId xmlns:p14="http://schemas.microsoft.com/office/powerpoint/2010/main" val="426513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6386" name="Rectangle 2"/>
          <p:cNvSpPr>
            <a:spLocks noGrp="1" noChangeArrowheads="1"/>
          </p:cNvSpPr>
          <p:nvPr>
            <p:ph type="body" idx="1"/>
          </p:nvPr>
        </p:nvSpPr>
        <p:spPr>
          <a:xfrm>
            <a:off x="1333499" y="1142999"/>
            <a:ext cx="6477000" cy="3347937"/>
          </a:xfrm>
        </p:spPr>
        <p:txBody>
          <a:bodyPr/>
          <a:lstStyle/>
          <a:p>
            <a:pPr marL="0" lvl="0" indent="0" algn="just">
              <a:spcBef>
                <a:spcPts val="0"/>
              </a:spcBef>
              <a:spcAft>
                <a:spcPts val="600"/>
              </a:spcAft>
              <a:buNone/>
            </a:pPr>
            <a:r>
              <a:rPr lang="en-US" baseline="30000" dirty="0">
                <a:solidFill>
                  <a:srgbClr val="000000"/>
                </a:solidFill>
              </a:rPr>
              <a:t>1</a:t>
            </a:r>
            <a:r>
              <a:rPr lang="en-US" dirty="0">
                <a:solidFill>
                  <a:srgbClr val="000000"/>
                </a:solidFill>
              </a:rPr>
              <a:t> </a:t>
            </a:r>
            <a:r>
              <a:rPr lang="en-US" dirty="0"/>
              <a:t>What was from the beginning, </a:t>
            </a:r>
          </a:p>
          <a:p>
            <a:pPr marL="400050" lvl="1" indent="0" algn="just">
              <a:spcBef>
                <a:spcPts val="0"/>
              </a:spcBef>
              <a:spcAft>
                <a:spcPts val="600"/>
              </a:spcAft>
              <a:buNone/>
            </a:pPr>
            <a:r>
              <a:rPr lang="en-US" sz="3200" dirty="0"/>
              <a:t>what we have </a:t>
            </a:r>
            <a:r>
              <a:rPr lang="en-US" sz="3200" b="1" u="sng" dirty="0">
                <a:solidFill>
                  <a:schemeClr val="accent2"/>
                </a:solidFill>
                <a:highlight>
                  <a:srgbClr val="00FFFF"/>
                </a:highlight>
              </a:rPr>
              <a:t>heard</a:t>
            </a:r>
            <a:r>
              <a:rPr lang="en-US" sz="3200" dirty="0"/>
              <a:t>, </a:t>
            </a:r>
          </a:p>
          <a:p>
            <a:pPr marL="400050" lvl="1" indent="0" algn="just">
              <a:spcBef>
                <a:spcPts val="0"/>
              </a:spcBef>
              <a:spcAft>
                <a:spcPts val="600"/>
              </a:spcAft>
              <a:buNone/>
            </a:pPr>
            <a:r>
              <a:rPr lang="en-US" sz="3200" dirty="0"/>
              <a:t>what we have </a:t>
            </a:r>
            <a:r>
              <a:rPr lang="en-US" sz="3200" b="1" u="sng" dirty="0">
                <a:solidFill>
                  <a:schemeClr val="accent2"/>
                </a:solidFill>
                <a:highlight>
                  <a:srgbClr val="00FFFF"/>
                </a:highlight>
              </a:rPr>
              <a:t>seen</a:t>
            </a:r>
            <a:r>
              <a:rPr lang="en-US" sz="3200" dirty="0"/>
              <a:t> </a:t>
            </a:r>
            <a:r>
              <a:rPr lang="en-US" sz="3200" i="1" dirty="0"/>
              <a:t>with our eyes</a:t>
            </a:r>
            <a:r>
              <a:rPr lang="en-US" sz="3200" dirty="0"/>
              <a:t>, </a:t>
            </a:r>
          </a:p>
          <a:p>
            <a:pPr marL="400050" lvl="1" indent="0" algn="just">
              <a:spcBef>
                <a:spcPts val="0"/>
              </a:spcBef>
              <a:spcAft>
                <a:spcPts val="600"/>
              </a:spcAft>
              <a:buNone/>
            </a:pPr>
            <a:r>
              <a:rPr lang="en-US" sz="3200" dirty="0"/>
              <a:t>what we have looked at and </a:t>
            </a:r>
          </a:p>
          <a:p>
            <a:pPr marL="0" lvl="0" indent="0" algn="just">
              <a:spcBef>
                <a:spcPts val="0"/>
              </a:spcBef>
              <a:spcAft>
                <a:spcPts val="600"/>
              </a:spcAft>
              <a:buNone/>
            </a:pPr>
            <a:r>
              <a:rPr lang="en-US" b="1" u="sng" dirty="0">
                <a:solidFill>
                  <a:schemeClr val="accent2"/>
                </a:solidFill>
                <a:highlight>
                  <a:srgbClr val="00FFFF"/>
                </a:highlight>
              </a:rPr>
              <a:t>touched</a:t>
            </a:r>
            <a:r>
              <a:rPr lang="en-US" dirty="0"/>
              <a:t> </a:t>
            </a:r>
            <a:r>
              <a:rPr lang="en-US" i="1" dirty="0"/>
              <a:t>with our hands</a:t>
            </a:r>
            <a:r>
              <a:rPr lang="en-US" dirty="0"/>
              <a:t>, </a:t>
            </a:r>
          </a:p>
          <a:p>
            <a:pPr marL="0" lvl="0" indent="0" algn="just">
              <a:spcBef>
                <a:spcPts val="0"/>
              </a:spcBef>
              <a:spcAft>
                <a:spcPts val="600"/>
              </a:spcAft>
              <a:buNone/>
            </a:pPr>
            <a:r>
              <a:rPr lang="en-US" dirty="0"/>
              <a:t>concerning the Word of Life—</a:t>
            </a:r>
            <a:endParaRPr lang="en-US" altLang="en-US" sz="2800" dirty="0"/>
          </a:p>
        </p:txBody>
      </p:sp>
      <p:pic>
        <p:nvPicPr>
          <p:cNvPr id="7" name="Picture 6" descr="Jesus with John the Bapti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67600" y="3916824"/>
            <a:ext cx="1409700" cy="187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94118" y="137926"/>
            <a:ext cx="8755765" cy="646331"/>
          </a:xfrm>
          <a:prstGeom prst="rect">
            <a:avLst/>
          </a:prstGeom>
        </p:spPr>
        <p:txBody>
          <a:bodyPr wrap="square">
            <a:spAutoFit/>
          </a:bodyPr>
          <a:lstStyle/>
          <a:p>
            <a:pPr lvl="0" algn="ctr" defTabSz="347663">
              <a:spcBef>
                <a:spcPts val="0"/>
              </a:spcBef>
              <a:spcAft>
                <a:spcPts val="12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1:1</a:t>
            </a:r>
          </a:p>
        </p:txBody>
      </p:sp>
    </p:spTree>
    <p:extLst>
      <p:ext uri="{BB962C8B-B14F-4D97-AF65-F5344CB8AC3E}">
        <p14:creationId xmlns:p14="http://schemas.microsoft.com/office/powerpoint/2010/main" val="315340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6386" name="Rectangle 2"/>
          <p:cNvSpPr>
            <a:spLocks noGrp="1" noChangeArrowheads="1"/>
          </p:cNvSpPr>
          <p:nvPr>
            <p:ph type="body" idx="1"/>
          </p:nvPr>
        </p:nvSpPr>
        <p:spPr>
          <a:xfrm>
            <a:off x="1333499" y="1143000"/>
            <a:ext cx="6477000" cy="3352800"/>
          </a:xfrm>
        </p:spPr>
        <p:txBody>
          <a:bodyPr/>
          <a:lstStyle/>
          <a:p>
            <a:pPr marL="0" lvl="0" indent="0" algn="just">
              <a:spcBef>
                <a:spcPts val="0"/>
              </a:spcBef>
              <a:spcAft>
                <a:spcPts val="600"/>
              </a:spcAft>
              <a:buNone/>
            </a:pPr>
            <a:r>
              <a:rPr lang="en-US" baseline="30000" dirty="0">
                <a:solidFill>
                  <a:srgbClr val="000000"/>
                </a:solidFill>
              </a:rPr>
              <a:t>1</a:t>
            </a:r>
            <a:r>
              <a:rPr lang="en-US" dirty="0">
                <a:solidFill>
                  <a:srgbClr val="000000"/>
                </a:solidFill>
              </a:rPr>
              <a:t> What was </a:t>
            </a:r>
            <a:r>
              <a:rPr lang="en-US" dirty="0"/>
              <a:t>from the beginning</a:t>
            </a:r>
            <a:r>
              <a:rPr lang="en-US" dirty="0">
                <a:solidFill>
                  <a:srgbClr val="000000"/>
                </a:solidFill>
              </a:rPr>
              <a:t>, </a:t>
            </a:r>
          </a:p>
          <a:p>
            <a:pPr marL="400050" lvl="1" indent="0" algn="just">
              <a:spcBef>
                <a:spcPts val="0"/>
              </a:spcBef>
              <a:spcAft>
                <a:spcPts val="600"/>
              </a:spcAft>
              <a:buNone/>
            </a:pPr>
            <a:r>
              <a:rPr lang="en-US" sz="3200" dirty="0"/>
              <a:t>what </a:t>
            </a:r>
            <a:r>
              <a:rPr lang="en-US" sz="3200" b="1" u="sng" dirty="0">
                <a:solidFill>
                  <a:schemeClr val="accent2"/>
                </a:solidFill>
                <a:highlight>
                  <a:srgbClr val="00FFFF"/>
                </a:highlight>
              </a:rPr>
              <a:t>we</a:t>
            </a:r>
            <a:r>
              <a:rPr lang="en-US" sz="3200" dirty="0"/>
              <a:t> have </a:t>
            </a:r>
            <a:r>
              <a:rPr lang="en-US" sz="3200" dirty="0">
                <a:solidFill>
                  <a:srgbClr val="000000"/>
                </a:solidFill>
              </a:rPr>
              <a:t>heard, </a:t>
            </a:r>
          </a:p>
          <a:p>
            <a:pPr marL="400050" lvl="1" indent="0" algn="just">
              <a:spcBef>
                <a:spcPts val="0"/>
              </a:spcBef>
              <a:spcAft>
                <a:spcPts val="600"/>
              </a:spcAft>
              <a:buNone/>
            </a:pPr>
            <a:r>
              <a:rPr lang="en-US" sz="3200" dirty="0"/>
              <a:t>what</a:t>
            </a:r>
            <a:r>
              <a:rPr lang="en-US" sz="3200" b="1" dirty="0">
                <a:solidFill>
                  <a:schemeClr val="accent2"/>
                </a:solidFill>
              </a:rPr>
              <a:t> </a:t>
            </a:r>
            <a:r>
              <a:rPr lang="en-US" sz="3200" b="1" u="sng" dirty="0">
                <a:solidFill>
                  <a:schemeClr val="accent2"/>
                </a:solidFill>
                <a:highlight>
                  <a:srgbClr val="00FFFF"/>
                </a:highlight>
              </a:rPr>
              <a:t>we</a:t>
            </a:r>
            <a:r>
              <a:rPr lang="en-US" sz="3200" b="1" dirty="0">
                <a:solidFill>
                  <a:schemeClr val="accent2"/>
                </a:solidFill>
              </a:rPr>
              <a:t> </a:t>
            </a:r>
            <a:r>
              <a:rPr lang="en-US" sz="3200" dirty="0"/>
              <a:t>have</a:t>
            </a:r>
            <a:r>
              <a:rPr lang="en-US" sz="3200" b="1" dirty="0">
                <a:solidFill>
                  <a:srgbClr val="000000"/>
                </a:solidFill>
              </a:rPr>
              <a:t> </a:t>
            </a:r>
            <a:r>
              <a:rPr lang="en-US" sz="3200" dirty="0">
                <a:solidFill>
                  <a:srgbClr val="000000"/>
                </a:solidFill>
              </a:rPr>
              <a:t>seen </a:t>
            </a:r>
            <a:r>
              <a:rPr lang="en-US" sz="3200" dirty="0"/>
              <a:t>with our eyes, </a:t>
            </a:r>
          </a:p>
          <a:p>
            <a:pPr marL="400050" lvl="1" indent="0" algn="just">
              <a:spcBef>
                <a:spcPts val="0"/>
              </a:spcBef>
              <a:spcAft>
                <a:spcPts val="600"/>
              </a:spcAft>
              <a:buNone/>
            </a:pPr>
            <a:r>
              <a:rPr lang="en-US" sz="3200" dirty="0"/>
              <a:t>what</a:t>
            </a:r>
            <a:r>
              <a:rPr lang="en-US" sz="3200" b="1" dirty="0">
                <a:solidFill>
                  <a:schemeClr val="accent2"/>
                </a:solidFill>
              </a:rPr>
              <a:t> </a:t>
            </a:r>
            <a:r>
              <a:rPr lang="en-US" sz="3200" b="1" u="sng" dirty="0">
                <a:solidFill>
                  <a:schemeClr val="accent2"/>
                </a:solidFill>
                <a:highlight>
                  <a:srgbClr val="00FFFF"/>
                </a:highlight>
              </a:rPr>
              <a:t>we</a:t>
            </a:r>
            <a:r>
              <a:rPr lang="en-US" sz="3200" b="1" dirty="0">
                <a:solidFill>
                  <a:schemeClr val="accent2"/>
                </a:solidFill>
              </a:rPr>
              <a:t> </a:t>
            </a:r>
            <a:r>
              <a:rPr lang="en-US" sz="3200" dirty="0"/>
              <a:t>have</a:t>
            </a:r>
            <a:r>
              <a:rPr lang="en-US" sz="3200" b="1" dirty="0">
                <a:solidFill>
                  <a:schemeClr val="accent2"/>
                </a:solidFill>
              </a:rPr>
              <a:t> </a:t>
            </a:r>
            <a:r>
              <a:rPr lang="en-US" sz="3200" dirty="0">
                <a:solidFill>
                  <a:srgbClr val="000000"/>
                </a:solidFill>
              </a:rPr>
              <a:t>looked at and </a:t>
            </a:r>
          </a:p>
          <a:p>
            <a:pPr marL="0" lvl="0" indent="0" algn="just">
              <a:spcBef>
                <a:spcPts val="0"/>
              </a:spcBef>
              <a:spcAft>
                <a:spcPts val="600"/>
              </a:spcAft>
              <a:buNone/>
            </a:pPr>
            <a:r>
              <a:rPr lang="en-US" dirty="0">
                <a:solidFill>
                  <a:srgbClr val="000000"/>
                </a:solidFill>
              </a:rPr>
              <a:t>touched </a:t>
            </a:r>
            <a:r>
              <a:rPr lang="en-US" dirty="0"/>
              <a:t>with our hands, </a:t>
            </a:r>
          </a:p>
          <a:p>
            <a:pPr marL="0" lvl="0" indent="0" algn="just">
              <a:spcBef>
                <a:spcPts val="0"/>
              </a:spcBef>
              <a:spcAft>
                <a:spcPts val="600"/>
              </a:spcAft>
              <a:buNone/>
            </a:pPr>
            <a:r>
              <a:rPr lang="en-US" dirty="0">
                <a:solidFill>
                  <a:srgbClr val="000000"/>
                </a:solidFill>
              </a:rPr>
              <a:t>concerning the Word of Life—</a:t>
            </a:r>
            <a:endParaRPr lang="en-US" altLang="en-US" sz="2800" dirty="0"/>
          </a:p>
        </p:txBody>
      </p:sp>
      <p:pic>
        <p:nvPicPr>
          <p:cNvPr id="7" name="Picture 6" descr="Jesus with John the Bapti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67600" y="3916824"/>
            <a:ext cx="1409700" cy="187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94118" y="137926"/>
            <a:ext cx="8755765" cy="646331"/>
          </a:xfrm>
          <a:prstGeom prst="rect">
            <a:avLst/>
          </a:prstGeom>
        </p:spPr>
        <p:txBody>
          <a:bodyPr wrap="square">
            <a:spAutoFit/>
          </a:bodyPr>
          <a:lstStyle/>
          <a:p>
            <a:pPr lvl="0" algn="ctr" defTabSz="347663">
              <a:spcBef>
                <a:spcPts val="0"/>
              </a:spcBef>
              <a:spcAft>
                <a:spcPts val="12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1:1</a:t>
            </a:r>
          </a:p>
        </p:txBody>
      </p:sp>
    </p:spTree>
    <p:extLst>
      <p:ext uri="{BB962C8B-B14F-4D97-AF65-F5344CB8AC3E}">
        <p14:creationId xmlns:p14="http://schemas.microsoft.com/office/powerpoint/2010/main" val="214157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6386" name="Rectangle 2"/>
          <p:cNvSpPr>
            <a:spLocks noGrp="1" noChangeArrowheads="1"/>
          </p:cNvSpPr>
          <p:nvPr>
            <p:ph type="body" idx="1"/>
          </p:nvPr>
        </p:nvSpPr>
        <p:spPr>
          <a:xfrm>
            <a:off x="1333499" y="1143000"/>
            <a:ext cx="6477000" cy="3581400"/>
          </a:xfrm>
        </p:spPr>
        <p:txBody>
          <a:bodyPr/>
          <a:lstStyle/>
          <a:p>
            <a:pPr marL="0" lvl="0" indent="0" algn="just">
              <a:spcBef>
                <a:spcPts val="0"/>
              </a:spcBef>
              <a:spcAft>
                <a:spcPts val="600"/>
              </a:spcAft>
              <a:buNone/>
            </a:pPr>
            <a:r>
              <a:rPr lang="en-US" baseline="30000" dirty="0">
                <a:solidFill>
                  <a:srgbClr val="000000"/>
                </a:solidFill>
              </a:rPr>
              <a:t>1</a:t>
            </a:r>
            <a:r>
              <a:rPr lang="en-US" dirty="0">
                <a:solidFill>
                  <a:srgbClr val="000000"/>
                </a:solidFill>
              </a:rPr>
              <a:t> What was from the beginning, </a:t>
            </a:r>
          </a:p>
          <a:p>
            <a:pPr marL="400050" lvl="1" indent="0" algn="just">
              <a:spcBef>
                <a:spcPts val="0"/>
              </a:spcBef>
              <a:spcAft>
                <a:spcPts val="600"/>
              </a:spcAft>
              <a:buNone/>
            </a:pPr>
            <a:r>
              <a:rPr lang="en-US" sz="3200" dirty="0">
                <a:solidFill>
                  <a:srgbClr val="000000"/>
                </a:solidFill>
              </a:rPr>
              <a:t>what </a:t>
            </a:r>
            <a:r>
              <a:rPr lang="en-US" sz="3200" b="1" dirty="0">
                <a:solidFill>
                  <a:schemeClr val="accent2"/>
                </a:solidFill>
                <a:highlight>
                  <a:srgbClr val="00FFFF"/>
                </a:highlight>
              </a:rPr>
              <a:t>we have heard</a:t>
            </a:r>
            <a:r>
              <a:rPr lang="en-US" sz="3200" dirty="0">
                <a:solidFill>
                  <a:srgbClr val="000000"/>
                </a:solidFill>
              </a:rPr>
              <a:t>, </a:t>
            </a:r>
          </a:p>
          <a:p>
            <a:pPr marL="400050" lvl="1" indent="0" algn="just">
              <a:spcBef>
                <a:spcPts val="0"/>
              </a:spcBef>
              <a:spcAft>
                <a:spcPts val="600"/>
              </a:spcAft>
              <a:buNone/>
            </a:pPr>
            <a:r>
              <a:rPr lang="en-US" sz="3200" dirty="0">
                <a:solidFill>
                  <a:srgbClr val="000000"/>
                </a:solidFill>
              </a:rPr>
              <a:t>what </a:t>
            </a:r>
            <a:r>
              <a:rPr lang="en-US" sz="3200" b="1" dirty="0">
                <a:solidFill>
                  <a:schemeClr val="accent2"/>
                </a:solidFill>
                <a:highlight>
                  <a:srgbClr val="00FFFF"/>
                </a:highlight>
              </a:rPr>
              <a:t>we have</a:t>
            </a:r>
            <a:r>
              <a:rPr lang="en-US" sz="3200" b="1" dirty="0">
                <a:solidFill>
                  <a:srgbClr val="000000"/>
                </a:solidFill>
                <a:highlight>
                  <a:srgbClr val="00FFFF"/>
                </a:highlight>
              </a:rPr>
              <a:t> </a:t>
            </a:r>
            <a:r>
              <a:rPr lang="en-US" sz="3200" b="1" dirty="0">
                <a:solidFill>
                  <a:schemeClr val="accent2"/>
                </a:solidFill>
                <a:highlight>
                  <a:srgbClr val="00FFFF"/>
                </a:highlight>
              </a:rPr>
              <a:t>seen</a:t>
            </a:r>
            <a:r>
              <a:rPr lang="en-US" sz="3200" dirty="0">
                <a:solidFill>
                  <a:srgbClr val="000000"/>
                </a:solidFill>
                <a:highlight>
                  <a:srgbClr val="00FFFF"/>
                </a:highlight>
              </a:rPr>
              <a:t> </a:t>
            </a:r>
            <a:r>
              <a:rPr lang="en-US" sz="3200" dirty="0">
                <a:solidFill>
                  <a:srgbClr val="000000"/>
                </a:solidFill>
              </a:rPr>
              <a:t>with our eyes, </a:t>
            </a:r>
          </a:p>
          <a:p>
            <a:pPr marL="400050" lvl="1" indent="0" algn="just">
              <a:spcBef>
                <a:spcPts val="0"/>
              </a:spcBef>
              <a:spcAft>
                <a:spcPts val="600"/>
              </a:spcAft>
              <a:buNone/>
            </a:pPr>
            <a:r>
              <a:rPr lang="en-US" sz="3200" dirty="0">
                <a:solidFill>
                  <a:srgbClr val="000000"/>
                </a:solidFill>
              </a:rPr>
              <a:t>what </a:t>
            </a:r>
            <a:r>
              <a:rPr lang="en-US" sz="3200" b="1" dirty="0">
                <a:solidFill>
                  <a:schemeClr val="accent2"/>
                </a:solidFill>
                <a:highlight>
                  <a:srgbClr val="00FFFF"/>
                </a:highlight>
              </a:rPr>
              <a:t>we have looked </a:t>
            </a:r>
            <a:r>
              <a:rPr lang="en-US" sz="3200" dirty="0">
                <a:solidFill>
                  <a:srgbClr val="000000"/>
                </a:solidFill>
              </a:rPr>
              <a:t>at and </a:t>
            </a:r>
          </a:p>
          <a:p>
            <a:pPr marL="800100" lvl="2" indent="0" algn="just">
              <a:spcBef>
                <a:spcPts val="0"/>
              </a:spcBef>
              <a:spcAft>
                <a:spcPts val="600"/>
              </a:spcAft>
              <a:buNone/>
            </a:pPr>
            <a:r>
              <a:rPr lang="en-US" sz="3200" b="1" dirty="0">
                <a:solidFill>
                  <a:schemeClr val="accent2"/>
                </a:solidFill>
                <a:highlight>
                  <a:srgbClr val="00FFFF"/>
                </a:highlight>
              </a:rPr>
              <a:t>touched</a:t>
            </a:r>
            <a:r>
              <a:rPr lang="en-US" sz="3200" dirty="0">
                <a:solidFill>
                  <a:srgbClr val="000000"/>
                </a:solidFill>
              </a:rPr>
              <a:t> with our hands, </a:t>
            </a:r>
          </a:p>
          <a:p>
            <a:pPr marL="400050" lvl="1" indent="0" algn="just">
              <a:spcBef>
                <a:spcPts val="0"/>
              </a:spcBef>
              <a:spcAft>
                <a:spcPts val="600"/>
              </a:spcAft>
              <a:buNone/>
            </a:pPr>
            <a:r>
              <a:rPr lang="en-US" sz="3200" dirty="0">
                <a:solidFill>
                  <a:srgbClr val="000000"/>
                </a:solidFill>
              </a:rPr>
              <a:t>concerning the Word of Life—</a:t>
            </a:r>
            <a:endParaRPr lang="en-US" altLang="en-US" sz="3200" dirty="0"/>
          </a:p>
        </p:txBody>
      </p:sp>
      <p:pic>
        <p:nvPicPr>
          <p:cNvPr id="7" name="Picture 7" descr="washing-fee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800" y="3414542"/>
            <a:ext cx="1654342" cy="224184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94118" y="137926"/>
            <a:ext cx="8755765" cy="646331"/>
          </a:xfrm>
          <a:prstGeom prst="rect">
            <a:avLst/>
          </a:prstGeom>
        </p:spPr>
        <p:txBody>
          <a:bodyPr wrap="square">
            <a:spAutoFit/>
          </a:bodyPr>
          <a:lstStyle/>
          <a:p>
            <a:pPr lvl="0" algn="ctr" defTabSz="347663">
              <a:spcBef>
                <a:spcPts val="0"/>
              </a:spcBef>
              <a:spcAft>
                <a:spcPts val="12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1:1</a:t>
            </a:r>
          </a:p>
        </p:txBody>
      </p:sp>
    </p:spTree>
    <p:extLst>
      <p:ext uri="{BB962C8B-B14F-4D97-AF65-F5344CB8AC3E}">
        <p14:creationId xmlns:p14="http://schemas.microsoft.com/office/powerpoint/2010/main" val="3774101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6386" name="Rectangle 2"/>
          <p:cNvSpPr>
            <a:spLocks noGrp="1" noChangeArrowheads="1"/>
          </p:cNvSpPr>
          <p:nvPr>
            <p:ph type="body" idx="1"/>
          </p:nvPr>
        </p:nvSpPr>
        <p:spPr>
          <a:xfrm>
            <a:off x="1333499" y="1143000"/>
            <a:ext cx="6477000" cy="3581400"/>
          </a:xfrm>
        </p:spPr>
        <p:txBody>
          <a:bodyPr/>
          <a:lstStyle/>
          <a:p>
            <a:pPr marL="0" lvl="0" indent="0" algn="just">
              <a:spcBef>
                <a:spcPts val="0"/>
              </a:spcBef>
              <a:spcAft>
                <a:spcPts val="600"/>
              </a:spcAft>
              <a:buNone/>
            </a:pPr>
            <a:r>
              <a:rPr lang="en-US" baseline="30000" dirty="0">
                <a:solidFill>
                  <a:srgbClr val="000000"/>
                </a:solidFill>
              </a:rPr>
              <a:t>1</a:t>
            </a:r>
            <a:r>
              <a:rPr lang="en-US" dirty="0">
                <a:solidFill>
                  <a:srgbClr val="000000"/>
                </a:solidFill>
              </a:rPr>
              <a:t> What was from the beginning, </a:t>
            </a:r>
          </a:p>
          <a:p>
            <a:pPr marL="400050" lvl="1" indent="0" algn="just">
              <a:spcBef>
                <a:spcPts val="0"/>
              </a:spcBef>
              <a:spcAft>
                <a:spcPts val="600"/>
              </a:spcAft>
              <a:buNone/>
            </a:pPr>
            <a:r>
              <a:rPr lang="en-US" sz="3200" dirty="0">
                <a:solidFill>
                  <a:srgbClr val="000000"/>
                </a:solidFill>
              </a:rPr>
              <a:t>what we have</a:t>
            </a:r>
            <a:r>
              <a:rPr lang="en-US" sz="3200" b="1" dirty="0">
                <a:solidFill>
                  <a:schemeClr val="accent2"/>
                </a:solidFill>
              </a:rPr>
              <a:t> </a:t>
            </a:r>
            <a:r>
              <a:rPr lang="en-US" sz="3200" b="1" dirty="0">
                <a:solidFill>
                  <a:schemeClr val="accent2"/>
                </a:solidFill>
                <a:highlight>
                  <a:srgbClr val="00FFFF"/>
                </a:highlight>
              </a:rPr>
              <a:t>heard</a:t>
            </a:r>
            <a:r>
              <a:rPr lang="en-US" sz="3200" dirty="0">
                <a:solidFill>
                  <a:srgbClr val="000000"/>
                </a:solidFill>
              </a:rPr>
              <a:t>, </a:t>
            </a:r>
          </a:p>
          <a:p>
            <a:pPr marL="400050" lvl="1" indent="0" algn="just">
              <a:spcBef>
                <a:spcPts val="0"/>
              </a:spcBef>
              <a:spcAft>
                <a:spcPts val="600"/>
              </a:spcAft>
              <a:buNone/>
            </a:pPr>
            <a:r>
              <a:rPr lang="en-US" sz="3200" dirty="0">
                <a:solidFill>
                  <a:srgbClr val="000000"/>
                </a:solidFill>
              </a:rPr>
              <a:t>what we have</a:t>
            </a:r>
            <a:r>
              <a:rPr lang="en-US" sz="3200" b="1" dirty="0">
                <a:solidFill>
                  <a:srgbClr val="000000"/>
                </a:solidFill>
              </a:rPr>
              <a:t> </a:t>
            </a:r>
            <a:r>
              <a:rPr lang="en-US" sz="3200" b="1" dirty="0">
                <a:solidFill>
                  <a:schemeClr val="accent2"/>
                </a:solidFill>
                <a:highlight>
                  <a:srgbClr val="00FFFF"/>
                </a:highlight>
              </a:rPr>
              <a:t>seen</a:t>
            </a:r>
            <a:r>
              <a:rPr lang="en-US" sz="3200" dirty="0">
                <a:solidFill>
                  <a:srgbClr val="000000"/>
                </a:solidFill>
                <a:highlight>
                  <a:srgbClr val="00FFFF"/>
                </a:highlight>
              </a:rPr>
              <a:t> </a:t>
            </a:r>
            <a:r>
              <a:rPr lang="en-US" sz="3200" b="1" u="sng" dirty="0">
                <a:solidFill>
                  <a:srgbClr val="C00000"/>
                </a:solidFill>
                <a:highlight>
                  <a:srgbClr val="FFFF00"/>
                </a:highlight>
              </a:rPr>
              <a:t>with our eyes</a:t>
            </a:r>
            <a:r>
              <a:rPr lang="en-US" sz="3200" dirty="0">
                <a:solidFill>
                  <a:srgbClr val="000000"/>
                </a:solidFill>
              </a:rPr>
              <a:t>, </a:t>
            </a:r>
          </a:p>
          <a:p>
            <a:pPr marL="400050" lvl="1" indent="0" algn="just">
              <a:spcBef>
                <a:spcPts val="0"/>
              </a:spcBef>
              <a:spcAft>
                <a:spcPts val="600"/>
              </a:spcAft>
              <a:buNone/>
            </a:pPr>
            <a:r>
              <a:rPr lang="en-US" sz="3200" dirty="0">
                <a:solidFill>
                  <a:srgbClr val="000000"/>
                </a:solidFill>
              </a:rPr>
              <a:t>what we have</a:t>
            </a:r>
            <a:r>
              <a:rPr lang="en-US" sz="3200" b="1" dirty="0">
                <a:solidFill>
                  <a:schemeClr val="accent2"/>
                </a:solidFill>
              </a:rPr>
              <a:t> </a:t>
            </a:r>
            <a:r>
              <a:rPr lang="en-US" sz="3200" b="1" dirty="0">
                <a:solidFill>
                  <a:schemeClr val="accent2"/>
                </a:solidFill>
                <a:highlight>
                  <a:srgbClr val="00FFFF"/>
                </a:highlight>
              </a:rPr>
              <a:t>looked at </a:t>
            </a:r>
            <a:r>
              <a:rPr lang="en-US" sz="3200" dirty="0">
                <a:solidFill>
                  <a:srgbClr val="000000"/>
                </a:solidFill>
              </a:rPr>
              <a:t>and </a:t>
            </a:r>
          </a:p>
          <a:p>
            <a:pPr marL="800100" lvl="2" indent="0" algn="just">
              <a:spcBef>
                <a:spcPts val="0"/>
              </a:spcBef>
              <a:spcAft>
                <a:spcPts val="600"/>
              </a:spcAft>
              <a:buNone/>
            </a:pPr>
            <a:r>
              <a:rPr lang="en-US" sz="3200" b="1" dirty="0">
                <a:solidFill>
                  <a:schemeClr val="accent2"/>
                </a:solidFill>
                <a:highlight>
                  <a:srgbClr val="00FFFF"/>
                </a:highlight>
              </a:rPr>
              <a:t>touched </a:t>
            </a:r>
            <a:r>
              <a:rPr lang="en-US" sz="3200" b="1" u="sng" dirty="0">
                <a:solidFill>
                  <a:srgbClr val="C00000"/>
                </a:solidFill>
                <a:highlight>
                  <a:srgbClr val="FFFF00"/>
                </a:highlight>
              </a:rPr>
              <a:t>with our hands</a:t>
            </a:r>
            <a:r>
              <a:rPr lang="en-US" sz="3200" dirty="0">
                <a:solidFill>
                  <a:srgbClr val="000000"/>
                </a:solidFill>
              </a:rPr>
              <a:t>, </a:t>
            </a:r>
          </a:p>
          <a:p>
            <a:pPr marL="400050" lvl="1" indent="0" algn="just">
              <a:spcBef>
                <a:spcPts val="0"/>
              </a:spcBef>
              <a:spcAft>
                <a:spcPts val="600"/>
              </a:spcAft>
              <a:buNone/>
            </a:pPr>
            <a:r>
              <a:rPr lang="en-US" sz="3200" dirty="0">
                <a:solidFill>
                  <a:srgbClr val="000000"/>
                </a:solidFill>
              </a:rPr>
              <a:t>concerning the Word of Life—</a:t>
            </a:r>
            <a:endParaRPr lang="en-US" altLang="en-US" sz="3200" dirty="0"/>
          </a:p>
        </p:txBody>
      </p:sp>
      <p:pic>
        <p:nvPicPr>
          <p:cNvPr id="5" name="Picture 6" descr="exorci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792" y="3505200"/>
            <a:ext cx="1599408" cy="2286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94118" y="137926"/>
            <a:ext cx="8755765" cy="646331"/>
          </a:xfrm>
          <a:prstGeom prst="rect">
            <a:avLst/>
          </a:prstGeom>
        </p:spPr>
        <p:txBody>
          <a:bodyPr wrap="square">
            <a:spAutoFit/>
          </a:bodyPr>
          <a:lstStyle/>
          <a:p>
            <a:pPr lvl="0" algn="ctr" defTabSz="347663">
              <a:spcBef>
                <a:spcPts val="0"/>
              </a:spcBef>
              <a:spcAft>
                <a:spcPts val="12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1:1</a:t>
            </a:r>
          </a:p>
        </p:txBody>
      </p:sp>
    </p:spTree>
    <p:extLst>
      <p:ext uri="{BB962C8B-B14F-4D97-AF65-F5344CB8AC3E}">
        <p14:creationId xmlns:p14="http://schemas.microsoft.com/office/powerpoint/2010/main" val="1046193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95400"/>
            <a:ext cx="5537200" cy="3810000"/>
          </a:xfrm>
          <a:prstGeom prst="rect">
            <a:avLst/>
          </a:prstGeom>
        </p:spPr>
      </p:pic>
      <p:sp>
        <p:nvSpPr>
          <p:cNvPr id="113666"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113667" name="Rectangle 3"/>
          <p:cNvSpPr>
            <a:spLocks noGrp="1" noChangeArrowheads="1"/>
          </p:cNvSpPr>
          <p:nvPr>
            <p:ph type="body" sz="half" idx="1"/>
          </p:nvPr>
        </p:nvSpPr>
        <p:spPr>
          <a:xfrm>
            <a:off x="304799" y="1371600"/>
            <a:ext cx="5461001" cy="2819400"/>
          </a:xfrm>
        </p:spPr>
        <p:txBody>
          <a:bodyPr/>
          <a:lstStyle/>
          <a:p>
            <a:pPr marL="0" indent="0" algn="ctr">
              <a:spcBef>
                <a:spcPts val="0"/>
              </a:spcBef>
              <a:spcAft>
                <a:spcPts val="600"/>
              </a:spcAft>
              <a:buNone/>
            </a:pPr>
            <a:r>
              <a:rPr lang="en-US" altLang="en-US" sz="2800" b="1" dirty="0">
                <a:solidFill>
                  <a:srgbClr val="0000CC"/>
                </a:solidFill>
              </a:rPr>
              <a:t>2 Corinthians 3:18</a:t>
            </a:r>
          </a:p>
          <a:p>
            <a:pPr marL="0" indent="0">
              <a:spcBef>
                <a:spcPts val="0"/>
              </a:spcBef>
              <a:spcAft>
                <a:spcPts val="1200"/>
              </a:spcAft>
              <a:buNone/>
            </a:pPr>
            <a:r>
              <a:rPr lang="en-US" altLang="en-US" sz="2800" dirty="0"/>
              <a:t>“But we all… beholding… the glory of the Lord”</a:t>
            </a:r>
          </a:p>
          <a:p>
            <a:pPr marL="0" indent="0" algn="ctr">
              <a:spcBef>
                <a:spcPts val="0"/>
              </a:spcBef>
              <a:spcAft>
                <a:spcPts val="600"/>
              </a:spcAft>
              <a:buNone/>
            </a:pPr>
            <a:r>
              <a:rPr lang="en-US" altLang="en-US" sz="2800" b="1" dirty="0">
                <a:solidFill>
                  <a:srgbClr val="0000CC"/>
                </a:solidFill>
              </a:rPr>
              <a:t>John 1:14</a:t>
            </a:r>
          </a:p>
          <a:p>
            <a:pPr marL="0" indent="0">
              <a:spcBef>
                <a:spcPts val="0"/>
              </a:spcBef>
              <a:spcAft>
                <a:spcPts val="1200"/>
              </a:spcAft>
              <a:buNone/>
            </a:pPr>
            <a:r>
              <a:rPr lang="en-US" altLang="en-US" sz="2800" dirty="0"/>
              <a:t>“we saw His glory…full of grace and truth” (see 1:1-18)</a:t>
            </a:r>
          </a:p>
        </p:txBody>
      </p:sp>
      <p:pic>
        <p:nvPicPr>
          <p:cNvPr id="113673" name="Picture 9" descr="Transfigura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87" y="1295400"/>
            <a:ext cx="2640013" cy="3809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2171700" y="5638800"/>
            <a:ext cx="5295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 the </a:t>
            </a:r>
            <a:r>
              <a:rPr lang="en-US" altLang="en-US" sz="3200" b="1" dirty="0">
                <a:solidFill>
                  <a:srgbClr val="C00000"/>
                </a:solidFill>
                <a:latin typeface="Calibri" panose="020F0502020204030204" pitchFamily="34" charset="0"/>
                <a:cs typeface="Times New Roman" panose="02020603050405020304" pitchFamily="18" charset="0"/>
              </a:rPr>
              <a:t>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a:t>
            </a:r>
            <a:r>
              <a:rPr lang="en-US" altLang="en-US" sz="3200" b="1" dirty="0">
                <a:solidFill>
                  <a:schemeClr val="accent1">
                    <a:lumMod val="50000"/>
                  </a:schemeClr>
                </a:solidFill>
                <a:latin typeface="Calibri" panose="020F0502020204030204" pitchFamily="34" charset="0"/>
                <a:cs typeface="Times New Roman" panose="02020603050405020304" pitchFamily="18" charset="0"/>
              </a:rPr>
              <a:t>written word of God</a:t>
            </a:r>
            <a:endParaRPr lang="en-US" altLang="en-US" sz="3200" b="1"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1532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3554" name="Rectangle 2"/>
          <p:cNvSpPr>
            <a:spLocks noGrp="1" noChangeArrowheads="1"/>
          </p:cNvSpPr>
          <p:nvPr>
            <p:ph type="body" idx="1"/>
          </p:nvPr>
        </p:nvSpPr>
        <p:spPr>
          <a:xfrm>
            <a:off x="228600" y="152400"/>
            <a:ext cx="8686800" cy="2133600"/>
          </a:xfrm>
        </p:spPr>
        <p:txBody>
          <a:bodyPr/>
          <a:lstStyle/>
          <a:p>
            <a:pPr marL="0" indent="0" algn="ctr">
              <a:lnSpc>
                <a:spcPct val="90000"/>
              </a:lnSpc>
              <a:buFontTx/>
              <a:buNone/>
            </a:pPr>
            <a:r>
              <a:rPr lang="en-US" altLang="en-US" sz="3600" b="1" dirty="0">
                <a:solidFill>
                  <a:srgbClr val="0000CC"/>
                </a:solidFill>
              </a:rPr>
              <a:t>John 1:14 </a:t>
            </a:r>
            <a:r>
              <a:rPr lang="en-US" sz="3600" b="1" dirty="0">
                <a:solidFill>
                  <a:srgbClr val="0000CC"/>
                </a:solidFill>
              </a:rPr>
              <a:t>(NASB95) </a:t>
            </a:r>
            <a:endParaRPr lang="en-US" altLang="en-US" sz="3600" b="1" dirty="0">
              <a:solidFill>
                <a:srgbClr val="0000CC"/>
              </a:solidFill>
            </a:endParaRPr>
          </a:p>
          <a:p>
            <a:pPr marL="0" indent="0" algn="just">
              <a:lnSpc>
                <a:spcPct val="90000"/>
              </a:lnSpc>
              <a:buFontTx/>
              <a:buNone/>
            </a:pPr>
            <a:r>
              <a:rPr lang="en-US" altLang="en-US" dirty="0"/>
              <a:t>And the Word became flesh, and dwelt among us, and </a:t>
            </a:r>
            <a:r>
              <a:rPr lang="en-US" altLang="en-US" b="1" u="sng" dirty="0">
                <a:solidFill>
                  <a:schemeClr val="accent2"/>
                </a:solidFill>
              </a:rPr>
              <a:t>we saw</a:t>
            </a:r>
            <a:r>
              <a:rPr lang="en-US" altLang="en-US" b="1" dirty="0">
                <a:solidFill>
                  <a:schemeClr val="accent2"/>
                </a:solidFill>
              </a:rPr>
              <a:t> </a:t>
            </a:r>
            <a:r>
              <a:rPr lang="en-US" altLang="en-US" dirty="0"/>
              <a:t>His glory, glory as of the only begotten from the Father,</a:t>
            </a:r>
            <a:r>
              <a:rPr lang="en-US" altLang="en-US" sz="1800" dirty="0"/>
              <a:t> </a:t>
            </a:r>
            <a:r>
              <a:rPr lang="en-US" altLang="en-US" dirty="0"/>
              <a:t>full</a:t>
            </a:r>
            <a:r>
              <a:rPr lang="en-US" altLang="en-US" sz="2400" dirty="0"/>
              <a:t> </a:t>
            </a:r>
            <a:r>
              <a:rPr lang="en-US" altLang="en-US" dirty="0"/>
              <a:t>of</a:t>
            </a:r>
            <a:r>
              <a:rPr lang="en-US" altLang="en-US" sz="2400" dirty="0"/>
              <a:t> </a:t>
            </a:r>
            <a:r>
              <a:rPr lang="en-US" altLang="en-US" dirty="0"/>
              <a:t>grace</a:t>
            </a:r>
            <a:r>
              <a:rPr lang="en-US" altLang="en-US" sz="2400" dirty="0"/>
              <a:t> </a:t>
            </a:r>
            <a:r>
              <a:rPr lang="en-US" altLang="en-US" dirty="0"/>
              <a:t>and</a:t>
            </a:r>
            <a:r>
              <a:rPr lang="en-US" altLang="en-US" sz="2400" dirty="0"/>
              <a:t> </a:t>
            </a:r>
            <a:r>
              <a:rPr lang="en-US" altLang="en-US" dirty="0"/>
              <a:t>truth. </a:t>
            </a:r>
          </a:p>
        </p:txBody>
      </p:sp>
      <p:sp>
        <p:nvSpPr>
          <p:cNvPr id="6" name="Rectangle 2"/>
          <p:cNvSpPr txBox="1">
            <a:spLocks noChangeArrowheads="1"/>
          </p:cNvSpPr>
          <p:nvPr/>
        </p:nvSpPr>
        <p:spPr bwMode="auto">
          <a:xfrm>
            <a:off x="228600" y="2438400"/>
            <a:ext cx="8686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sz="3600" b="1" dirty="0">
                <a:solidFill>
                  <a:srgbClr val="0000CC"/>
                </a:solidFill>
              </a:rPr>
              <a:t>1 John 1:1 (NASB95) </a:t>
            </a:r>
          </a:p>
          <a:p>
            <a:pPr marL="0" indent="0" algn="just">
              <a:buFontTx/>
              <a:buNone/>
            </a:pPr>
            <a:r>
              <a:rPr lang="en-US" baseline="30000" dirty="0">
                <a:solidFill>
                  <a:srgbClr val="000000"/>
                </a:solidFill>
              </a:rPr>
              <a:t>1</a:t>
            </a:r>
            <a:r>
              <a:rPr lang="en-US" dirty="0">
                <a:solidFill>
                  <a:srgbClr val="000000"/>
                </a:solidFill>
              </a:rPr>
              <a:t> What was from the beginning, what we have heard, what we have seen with our eyes, what </a:t>
            </a:r>
            <a:r>
              <a:rPr lang="en-US" b="1" u="sng" dirty="0">
                <a:solidFill>
                  <a:schemeClr val="accent2"/>
                </a:solidFill>
              </a:rPr>
              <a:t>we have looked at</a:t>
            </a:r>
            <a:r>
              <a:rPr lang="en-US" dirty="0">
                <a:solidFill>
                  <a:srgbClr val="000000"/>
                </a:solidFill>
              </a:rPr>
              <a:t> and touched with our hands, concerning the Word of Life—</a:t>
            </a:r>
            <a:endParaRPr lang="en-US" altLang="en-US" dirty="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16386" name="Rectangle 2"/>
          <p:cNvSpPr>
            <a:spLocks noGrp="1" noChangeArrowheads="1"/>
          </p:cNvSpPr>
          <p:nvPr>
            <p:ph type="body" idx="1"/>
          </p:nvPr>
        </p:nvSpPr>
        <p:spPr>
          <a:xfrm>
            <a:off x="228600" y="152400"/>
            <a:ext cx="8686800" cy="2590800"/>
          </a:xfrm>
        </p:spPr>
        <p:txBody>
          <a:bodyPr/>
          <a:lstStyle/>
          <a:p>
            <a:pPr marL="0" lvl="0" indent="0" algn="ctr">
              <a:buNone/>
            </a:pPr>
            <a:r>
              <a:rPr lang="en-US" sz="3600" b="1" dirty="0">
                <a:solidFill>
                  <a:srgbClr val="0000CC"/>
                </a:solidFill>
              </a:rPr>
              <a:t>1 John 1:1 (NASB95) </a:t>
            </a:r>
          </a:p>
          <a:p>
            <a:pPr marL="0" lvl="0" indent="0" algn="just">
              <a:buNone/>
            </a:pPr>
            <a:r>
              <a:rPr lang="en-US" baseline="30000" dirty="0">
                <a:solidFill>
                  <a:srgbClr val="000000"/>
                </a:solidFill>
              </a:rPr>
              <a:t>1</a:t>
            </a:r>
            <a:r>
              <a:rPr lang="en-US" dirty="0">
                <a:solidFill>
                  <a:srgbClr val="000000"/>
                </a:solidFill>
              </a:rPr>
              <a:t> What was from the beginning, what we have heard, what we have seen with our eyes, what we have looked at and touched with our hands, concerning </a:t>
            </a:r>
            <a:r>
              <a:rPr lang="en-US" b="1" u="sng" dirty="0">
                <a:solidFill>
                  <a:srgbClr val="0000CC"/>
                </a:solidFill>
              </a:rPr>
              <a:t>the Word of Life</a:t>
            </a:r>
            <a:r>
              <a:rPr lang="en-US" dirty="0">
                <a:solidFill>
                  <a:srgbClr val="000000"/>
                </a:solidFill>
              </a:rPr>
              <a:t>—</a:t>
            </a:r>
            <a:endParaRPr lang="en-US" altLang="en-US" dirty="0"/>
          </a:p>
        </p:txBody>
      </p:sp>
      <p:pic>
        <p:nvPicPr>
          <p:cNvPr id="5" name="Picture 6" descr="rembrandt-sea-galile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3276600"/>
            <a:ext cx="1465660" cy="182880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7" descr="Jesus Christ &amp; Lam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62810" y="3276600"/>
            <a:ext cx="1427560" cy="182880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jesus_temple_driving out money chang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08960" y="3257550"/>
            <a:ext cx="2926080" cy="182880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27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228600" y="152400"/>
            <a:ext cx="8686800" cy="4953000"/>
          </a:xfrm>
        </p:spPr>
        <p:txBody>
          <a:bodyPr/>
          <a:lstStyle/>
          <a:p>
            <a:pPr marL="0" indent="0" algn="ctr">
              <a:spcBef>
                <a:spcPts val="0"/>
              </a:spcBef>
              <a:spcAft>
                <a:spcPts val="1200"/>
              </a:spcAft>
              <a:buFontTx/>
              <a:buNone/>
            </a:pPr>
            <a:r>
              <a:rPr lang="en-US" altLang="en-US" b="1" dirty="0">
                <a:solidFill>
                  <a:schemeClr val="accent2"/>
                </a:solidFill>
                <a:latin typeface="Calibri" panose="020F0502020204030204" pitchFamily="34" charset="0"/>
              </a:rPr>
              <a:t>John 1:1</a:t>
            </a:r>
          </a:p>
          <a:p>
            <a:pPr marL="0" indent="0" algn="just">
              <a:spcBef>
                <a:spcPts val="0"/>
              </a:spcBef>
              <a:spcAft>
                <a:spcPts val="1200"/>
              </a:spcAft>
              <a:buFontTx/>
              <a:buNone/>
            </a:pPr>
            <a:r>
              <a:rPr lang="en-US" altLang="en-US" dirty="0">
                <a:latin typeface="Calibri" panose="020F0502020204030204" pitchFamily="34" charset="0"/>
              </a:rPr>
              <a:t>In the beginning was the Word, and the Word was with God, and </a:t>
            </a:r>
            <a:r>
              <a:rPr lang="en-US" altLang="en-US" b="1" u="sng" dirty="0">
                <a:solidFill>
                  <a:schemeClr val="accent2"/>
                </a:solidFill>
                <a:latin typeface="Calibri" panose="020F0502020204030204" pitchFamily="34" charset="0"/>
              </a:rPr>
              <a:t>the Word</a:t>
            </a:r>
            <a:r>
              <a:rPr lang="en-US" altLang="en-US" b="1" dirty="0">
                <a:solidFill>
                  <a:schemeClr val="accent2"/>
                </a:solidFill>
                <a:latin typeface="Calibri" panose="020F0502020204030204" pitchFamily="34" charset="0"/>
              </a:rPr>
              <a:t> was God</a:t>
            </a:r>
            <a:r>
              <a:rPr lang="en-US" altLang="en-US" dirty="0">
                <a:latin typeface="Calibri" panose="020F0502020204030204" pitchFamily="34" charset="0"/>
              </a:rPr>
              <a:t>.</a:t>
            </a:r>
          </a:p>
          <a:p>
            <a:pPr marL="0" indent="0" algn="ctr">
              <a:spcBef>
                <a:spcPts val="0"/>
              </a:spcBef>
              <a:spcAft>
                <a:spcPts val="1200"/>
              </a:spcAft>
              <a:buFontTx/>
              <a:buNone/>
            </a:pPr>
            <a:r>
              <a:rPr lang="en-US" altLang="en-US" b="1" dirty="0">
                <a:solidFill>
                  <a:schemeClr val="accent2"/>
                </a:solidFill>
                <a:latin typeface="Calibri" panose="020F0502020204030204" pitchFamily="34" charset="0"/>
              </a:rPr>
              <a:t>John 1:14</a:t>
            </a:r>
          </a:p>
          <a:p>
            <a:pPr marL="0" indent="0" algn="just">
              <a:spcBef>
                <a:spcPts val="0"/>
              </a:spcBef>
              <a:spcAft>
                <a:spcPts val="1200"/>
              </a:spcAft>
              <a:buFontTx/>
              <a:buNone/>
            </a:pPr>
            <a:r>
              <a:rPr lang="en-US" altLang="en-US" dirty="0">
                <a:latin typeface="Calibri" panose="020F0502020204030204" pitchFamily="34" charset="0"/>
              </a:rPr>
              <a:t>And </a:t>
            </a:r>
            <a:r>
              <a:rPr lang="en-US" altLang="en-US" b="1" u="sng" dirty="0">
                <a:solidFill>
                  <a:schemeClr val="accent2"/>
                </a:solidFill>
                <a:latin typeface="Calibri" panose="020F0502020204030204" pitchFamily="34" charset="0"/>
              </a:rPr>
              <a:t>the Word</a:t>
            </a:r>
            <a:r>
              <a:rPr lang="en-US" altLang="en-US" b="1" dirty="0">
                <a:solidFill>
                  <a:schemeClr val="accent2"/>
                </a:solidFill>
                <a:latin typeface="Calibri" panose="020F0502020204030204" pitchFamily="34" charset="0"/>
              </a:rPr>
              <a:t> became flesh</a:t>
            </a:r>
            <a:r>
              <a:rPr lang="en-US" altLang="en-US" dirty="0">
                <a:latin typeface="Calibri" panose="020F0502020204030204" pitchFamily="34" charset="0"/>
              </a:rPr>
              <a:t>, and dwelt among us, and we saw His glory, glory as of the only begotten from the Father, full of grace and truth.</a:t>
            </a:r>
          </a:p>
          <a:p>
            <a:pPr marL="0" indent="0" algn="ctr">
              <a:spcBef>
                <a:spcPts val="0"/>
              </a:spcBef>
              <a:spcAft>
                <a:spcPts val="1200"/>
              </a:spcAft>
              <a:buNone/>
            </a:pPr>
            <a:r>
              <a:rPr lang="en-US" altLang="en-US" b="1" dirty="0">
                <a:solidFill>
                  <a:schemeClr val="accent2"/>
                </a:solidFill>
              </a:rPr>
              <a:t>Revelation 19:13b</a:t>
            </a:r>
          </a:p>
          <a:p>
            <a:pPr marL="0" indent="0">
              <a:spcBef>
                <a:spcPts val="0"/>
              </a:spcBef>
              <a:spcAft>
                <a:spcPts val="1200"/>
              </a:spcAft>
              <a:buFontTx/>
              <a:buNone/>
            </a:pPr>
            <a:r>
              <a:rPr lang="en-US" altLang="en-US" dirty="0"/>
              <a:t>…and His name is called, </a:t>
            </a:r>
            <a:r>
              <a:rPr lang="en-US" altLang="en-US" b="1" u="sng" dirty="0">
                <a:solidFill>
                  <a:schemeClr val="accent2"/>
                </a:solidFill>
              </a:rPr>
              <a:t>The Word</a:t>
            </a:r>
            <a:r>
              <a:rPr lang="en-US" altLang="en-US" b="1" dirty="0">
                <a:solidFill>
                  <a:schemeClr val="accent2"/>
                </a:solidFill>
              </a:rPr>
              <a:t> of God</a:t>
            </a:r>
            <a:r>
              <a:rPr lang="en-US" altLang="en-US" dirty="0"/>
              <a:t>. </a:t>
            </a:r>
          </a:p>
          <a:p>
            <a:pPr marL="0" indent="0" algn="just">
              <a:spcBef>
                <a:spcPts val="0"/>
              </a:spcBef>
              <a:spcAft>
                <a:spcPts val="0"/>
              </a:spcAft>
              <a:buFontTx/>
              <a:buNone/>
            </a:pPr>
            <a:endParaRPr lang="en-US" altLang="en-US" sz="2800" dirty="0">
              <a:latin typeface="Calibri" panose="020F0502020204030204" pitchFamily="34" charset="0"/>
            </a:endParaRPr>
          </a:p>
        </p:txBody>
      </p:sp>
    </p:spTree>
    <p:extLst>
      <p:ext uri="{BB962C8B-B14F-4D97-AF65-F5344CB8AC3E}">
        <p14:creationId xmlns:p14="http://schemas.microsoft.com/office/powerpoint/2010/main" val="3342114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762000" y="152400"/>
            <a:ext cx="7620000" cy="2971800"/>
          </a:xfrm>
        </p:spPr>
        <p:txBody>
          <a:bodyPr/>
          <a:lstStyle/>
          <a:p>
            <a:pPr marL="0" indent="0" algn="ctr">
              <a:spcBef>
                <a:spcPts val="0"/>
              </a:spcBef>
              <a:spcAft>
                <a:spcPts val="600"/>
              </a:spcAft>
              <a:buFontTx/>
              <a:buNone/>
            </a:pPr>
            <a:r>
              <a:rPr lang="en-US" altLang="en-US" sz="3600" b="1" dirty="0">
                <a:solidFill>
                  <a:schemeClr val="accent2"/>
                </a:solidFill>
                <a:latin typeface="Calibri" panose="020F0502020204030204" pitchFamily="34" charset="0"/>
              </a:rPr>
              <a:t>1 John 1:1</a:t>
            </a:r>
          </a:p>
          <a:p>
            <a:pPr marL="0" indent="0" algn="just">
              <a:spcBef>
                <a:spcPts val="0"/>
              </a:spcBef>
              <a:spcAft>
                <a:spcPts val="0"/>
              </a:spcAft>
              <a:buFontTx/>
              <a:buNone/>
            </a:pPr>
            <a:r>
              <a:rPr lang="en-US" altLang="en-US" dirty="0">
                <a:latin typeface="Calibri" panose="020F0502020204030204" pitchFamily="34" charset="0"/>
              </a:rPr>
              <a:t>What was from the beginning, what we have heard, what we have seen with our eyes, what we have looked at and touched with our hands, concerning </a:t>
            </a:r>
            <a:r>
              <a:rPr lang="en-US" altLang="en-US" b="1" u="sng" dirty="0">
                <a:solidFill>
                  <a:schemeClr val="accent2"/>
                </a:solidFill>
                <a:latin typeface="Calibri" panose="020F0502020204030204" pitchFamily="34" charset="0"/>
              </a:rPr>
              <a:t>the Word</a:t>
            </a:r>
            <a:r>
              <a:rPr lang="en-US" altLang="en-US" b="1" dirty="0">
                <a:solidFill>
                  <a:schemeClr val="accent2"/>
                </a:solidFill>
                <a:latin typeface="Calibri" panose="020F0502020204030204" pitchFamily="34" charset="0"/>
              </a:rPr>
              <a:t> of Life</a:t>
            </a:r>
            <a:r>
              <a:rPr lang="en-US" altLang="en-US" dirty="0">
                <a:latin typeface="Calibri" panose="020F0502020204030204" pitchFamily="34" charset="0"/>
              </a:rPr>
              <a:t>—</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9287" y="2895600"/>
            <a:ext cx="4925426" cy="2286000"/>
          </a:xfrm>
          <a:prstGeom prst="rect">
            <a:avLst/>
          </a:prstGeom>
        </p:spPr>
      </p:pic>
    </p:spTree>
    <p:extLst>
      <p:ext uri="{BB962C8B-B14F-4D97-AF65-F5344CB8AC3E}">
        <p14:creationId xmlns:p14="http://schemas.microsoft.com/office/powerpoint/2010/main" val="1695220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121535" y="152400"/>
            <a:ext cx="8900930" cy="4343400"/>
          </a:xfrm>
        </p:spPr>
        <p:txBody>
          <a:bodyPr/>
          <a:lstStyle/>
          <a:p>
            <a:pPr marL="0" indent="0" algn="ctr">
              <a:buNone/>
            </a:pPr>
            <a:r>
              <a:rPr lang="en-US" sz="3600" b="1" dirty="0">
                <a:solidFill>
                  <a:schemeClr val="accent2"/>
                </a:solidFill>
              </a:rPr>
              <a:t>John 20:24–27 (NASB95) </a:t>
            </a:r>
          </a:p>
          <a:p>
            <a:pPr marL="0" indent="0" algn="just">
              <a:buNone/>
            </a:pPr>
            <a:r>
              <a:rPr lang="en-US" baseline="30000" dirty="0"/>
              <a:t>24</a:t>
            </a:r>
            <a:r>
              <a:rPr lang="en-US" dirty="0"/>
              <a:t> But Thomas,…said to them, “Unless I see in His hands the imprint of the nails, and put my finger into the place of the nails, and put my hand into His side, I will not believe.”…Jesus came,…said to Thomas, “Reach here with </a:t>
            </a:r>
            <a:r>
              <a:rPr lang="en-US" b="1" dirty="0">
                <a:solidFill>
                  <a:schemeClr val="accent2"/>
                </a:solidFill>
              </a:rPr>
              <a:t>your finger</a:t>
            </a:r>
            <a:r>
              <a:rPr lang="en-US" dirty="0"/>
              <a:t>, and see My hands; and reach here </a:t>
            </a:r>
            <a:r>
              <a:rPr lang="en-US" b="1" dirty="0">
                <a:solidFill>
                  <a:schemeClr val="accent2"/>
                </a:solidFill>
              </a:rPr>
              <a:t>your hand </a:t>
            </a:r>
            <a:r>
              <a:rPr lang="en-US" dirty="0"/>
              <a:t>and put it into My side; and do not be unbelieving, but believing.” </a:t>
            </a:r>
          </a:p>
        </p:txBody>
      </p:sp>
    </p:spTree>
    <p:extLst>
      <p:ext uri="{BB962C8B-B14F-4D97-AF65-F5344CB8AC3E}">
        <p14:creationId xmlns:p14="http://schemas.microsoft.com/office/powerpoint/2010/main" val="800478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121533" y="152400"/>
            <a:ext cx="8900931" cy="4876800"/>
          </a:xfrm>
        </p:spPr>
        <p:txBody>
          <a:bodyPr/>
          <a:lstStyle/>
          <a:p>
            <a:pPr marL="0" indent="0" algn="ctr">
              <a:spcBef>
                <a:spcPts val="0"/>
              </a:spcBef>
              <a:spcAft>
                <a:spcPts val="600"/>
              </a:spcAft>
              <a:buFontTx/>
              <a:buNone/>
            </a:pPr>
            <a:r>
              <a:rPr lang="en-US" altLang="en-US" sz="3600" b="1" dirty="0">
                <a:solidFill>
                  <a:schemeClr val="accent2"/>
                </a:solidFill>
                <a:latin typeface="Calibri" panose="020F0502020204030204" pitchFamily="34" charset="0"/>
              </a:rPr>
              <a:t>1 John 1:1</a:t>
            </a:r>
          </a:p>
          <a:p>
            <a:pPr marL="0" indent="0" algn="just">
              <a:spcBef>
                <a:spcPts val="0"/>
              </a:spcBef>
              <a:spcAft>
                <a:spcPts val="0"/>
              </a:spcAft>
              <a:buFontTx/>
              <a:buNone/>
            </a:pPr>
            <a:r>
              <a:rPr lang="en-US" altLang="en-US" dirty="0">
                <a:latin typeface="Calibri" panose="020F0502020204030204" pitchFamily="34" charset="0"/>
              </a:rPr>
              <a:t>What was from the beginning, what we have heard, what we have seen with our eyes, what we have looked at and touched with our hands, concerning </a:t>
            </a:r>
            <a:r>
              <a:rPr lang="en-US" altLang="en-US" b="1" dirty="0">
                <a:solidFill>
                  <a:schemeClr val="accent2"/>
                </a:solidFill>
                <a:latin typeface="Calibri" panose="020F0502020204030204" pitchFamily="34" charset="0"/>
              </a:rPr>
              <a:t>the Word of Life</a:t>
            </a:r>
            <a:r>
              <a:rPr lang="en-US" altLang="en-US" dirty="0">
                <a:latin typeface="Calibri" panose="020F0502020204030204" pitchFamily="34" charset="0"/>
              </a:rPr>
              <a:t>—</a:t>
            </a:r>
          </a:p>
          <a:p>
            <a:pPr marL="0" indent="0" algn="just">
              <a:spcBef>
                <a:spcPts val="0"/>
              </a:spcBef>
              <a:spcAft>
                <a:spcPts val="0"/>
              </a:spcAft>
              <a:buFontTx/>
              <a:buNone/>
            </a:pPr>
            <a:endParaRPr lang="en-US" altLang="en-US" dirty="0"/>
          </a:p>
          <a:p>
            <a:pPr marL="0" indent="0" algn="just">
              <a:spcBef>
                <a:spcPts val="0"/>
              </a:spcBef>
              <a:spcAft>
                <a:spcPts val="0"/>
              </a:spcAft>
              <a:buFontTx/>
              <a:buNone/>
            </a:pPr>
            <a:r>
              <a:rPr lang="el-GR" altLang="en-US" dirty="0"/>
              <a:t> Ὃ ἦν ἀπ̓ ἀρχῆς, ὃ ἀκηκόαμεν, ὃ ἑωράκαμεν τοῖς ὀφθαλμοῖς ἡμῶν, ὃ ἐθεασάμεθα καὶ αἱ χεῖρες ἡμῶν ἐψηλάφησαν περὶ </a:t>
            </a:r>
            <a:r>
              <a:rPr lang="el-GR" altLang="en-US" b="1" dirty="0">
                <a:solidFill>
                  <a:schemeClr val="accent2"/>
                </a:solidFill>
                <a:highlight>
                  <a:srgbClr val="00FFFF"/>
                </a:highlight>
              </a:rPr>
              <a:t>τοῦ</a:t>
            </a:r>
            <a:r>
              <a:rPr lang="el-GR" altLang="en-US" b="1" dirty="0">
                <a:solidFill>
                  <a:schemeClr val="accent2"/>
                </a:solidFill>
              </a:rPr>
              <a:t> λόγου </a:t>
            </a:r>
            <a:r>
              <a:rPr lang="el-GR" altLang="en-US" b="1" dirty="0">
                <a:solidFill>
                  <a:schemeClr val="accent2"/>
                </a:solidFill>
                <a:highlight>
                  <a:srgbClr val="00FFFF"/>
                </a:highlight>
              </a:rPr>
              <a:t>τῆς</a:t>
            </a:r>
            <a:r>
              <a:rPr lang="el-GR" altLang="en-US" b="1" dirty="0">
                <a:solidFill>
                  <a:schemeClr val="accent2"/>
                </a:solidFill>
              </a:rPr>
              <a:t> ζωῆς-</a:t>
            </a:r>
            <a:endParaRPr lang="en-US" altLang="en-US" b="1" dirty="0">
              <a:solidFill>
                <a:schemeClr val="accent2"/>
              </a:solidFill>
            </a:endParaRPr>
          </a:p>
        </p:txBody>
      </p:sp>
    </p:spTree>
    <p:extLst>
      <p:ext uri="{BB962C8B-B14F-4D97-AF65-F5344CB8AC3E}">
        <p14:creationId xmlns:p14="http://schemas.microsoft.com/office/powerpoint/2010/main" val="1330418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121533" y="152400"/>
            <a:ext cx="8900931" cy="2819400"/>
          </a:xfrm>
        </p:spPr>
        <p:txBody>
          <a:bodyPr/>
          <a:lstStyle/>
          <a:p>
            <a:pPr marL="0" indent="0" algn="ctr">
              <a:spcBef>
                <a:spcPts val="0"/>
              </a:spcBef>
              <a:spcAft>
                <a:spcPts val="600"/>
              </a:spcAft>
              <a:buFontTx/>
              <a:buNone/>
            </a:pPr>
            <a:r>
              <a:rPr lang="en-US" altLang="en-US" sz="3600" b="1" dirty="0">
                <a:solidFill>
                  <a:schemeClr val="accent2"/>
                </a:solidFill>
                <a:latin typeface="Calibri" panose="020F0502020204030204" pitchFamily="34" charset="0"/>
              </a:rPr>
              <a:t>1 John 1:1</a:t>
            </a:r>
          </a:p>
          <a:p>
            <a:pPr marL="0" indent="0" algn="just">
              <a:spcBef>
                <a:spcPts val="0"/>
              </a:spcBef>
              <a:spcAft>
                <a:spcPts val="0"/>
              </a:spcAft>
              <a:buFontTx/>
              <a:buNone/>
            </a:pPr>
            <a:r>
              <a:rPr lang="en-US" altLang="en-US" dirty="0">
                <a:latin typeface="Calibri" panose="020F0502020204030204" pitchFamily="34" charset="0"/>
              </a:rPr>
              <a:t>What was from the beginning, what we have heard, what we have seen with our eyes, what we have looked at and touched with our hands, concerning </a:t>
            </a:r>
            <a:r>
              <a:rPr lang="en-US" altLang="en-US" b="1" dirty="0">
                <a:solidFill>
                  <a:schemeClr val="accent2"/>
                </a:solidFill>
                <a:latin typeface="Calibri" panose="020F0502020204030204" pitchFamily="34" charset="0"/>
              </a:rPr>
              <a:t>the Word of Life</a:t>
            </a:r>
            <a:r>
              <a:rPr lang="en-US" altLang="en-US" dirty="0">
                <a:latin typeface="Calibri" panose="020F0502020204030204" pitchFamily="34" charset="0"/>
              </a:rPr>
              <a:t>—</a:t>
            </a:r>
          </a:p>
        </p:txBody>
      </p:sp>
      <p:pic>
        <p:nvPicPr>
          <p:cNvPr id="2" name="Picture 1">
            <a:extLst>
              <a:ext uri="{FF2B5EF4-FFF2-40B4-BE49-F238E27FC236}">
                <a16:creationId xmlns:a16="http://schemas.microsoft.com/office/drawing/2014/main" id="{DDF4B9E3-2A77-4214-A234-72ABDE8C5E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21558" y="2971800"/>
            <a:ext cx="3100884"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07250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25602" name="Rectangle 2"/>
          <p:cNvSpPr>
            <a:spLocks noGrp="1" noChangeArrowheads="1"/>
          </p:cNvSpPr>
          <p:nvPr>
            <p:ph type="body" idx="1"/>
          </p:nvPr>
        </p:nvSpPr>
        <p:spPr>
          <a:xfrm>
            <a:off x="762000" y="152400"/>
            <a:ext cx="7620000" cy="2971800"/>
          </a:xfrm>
        </p:spPr>
        <p:txBody>
          <a:bodyPr/>
          <a:lstStyle/>
          <a:p>
            <a:pPr marL="0" indent="0" algn="ctr">
              <a:spcBef>
                <a:spcPts val="0"/>
              </a:spcBef>
              <a:spcAft>
                <a:spcPts val="600"/>
              </a:spcAft>
              <a:buFontTx/>
              <a:buNone/>
            </a:pPr>
            <a:r>
              <a:rPr lang="en-US" altLang="en-US" sz="3600" b="1" dirty="0">
                <a:solidFill>
                  <a:schemeClr val="accent2"/>
                </a:solidFill>
                <a:latin typeface="Calibri" panose="020F0502020204030204" pitchFamily="34" charset="0"/>
              </a:rPr>
              <a:t>1 John 1:1</a:t>
            </a:r>
          </a:p>
          <a:p>
            <a:pPr marL="0" indent="0" algn="just">
              <a:spcBef>
                <a:spcPts val="0"/>
              </a:spcBef>
              <a:spcAft>
                <a:spcPts val="0"/>
              </a:spcAft>
              <a:buFontTx/>
              <a:buNone/>
            </a:pPr>
            <a:r>
              <a:rPr lang="en-US" altLang="en-US" dirty="0">
                <a:latin typeface="Calibri" panose="020F0502020204030204" pitchFamily="34" charset="0"/>
              </a:rPr>
              <a:t>What was from the beginning, what we have heard, what we have seen with our eyes, what we have looked at and </a:t>
            </a:r>
            <a:r>
              <a:rPr lang="en-US" altLang="en-US" b="1" u="sng" dirty="0">
                <a:solidFill>
                  <a:schemeClr val="accent2"/>
                </a:solidFill>
              </a:rPr>
              <a:t>touched with our hands, concerning the Word of Life</a:t>
            </a:r>
            <a:r>
              <a:rPr lang="en-US" altLang="en-US" dirty="0">
                <a:latin typeface="Calibri" panose="020F0502020204030204" pitchFamily="34" charset="0"/>
              </a:rPr>
              <a:t>—</a:t>
            </a:r>
          </a:p>
        </p:txBody>
      </p:sp>
      <p:pic>
        <p:nvPicPr>
          <p:cNvPr id="6" name="Picture 6" descr="Jesus at mealtime with disciples"/>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609600" y="2971800"/>
            <a:ext cx="3451438" cy="2286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washing_fee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11220" y="2971800"/>
            <a:ext cx="3446588" cy="22860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08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5842" name="Rectangle 2"/>
          <p:cNvSpPr>
            <a:spLocks noGrp="1" noChangeArrowheads="1"/>
          </p:cNvSpPr>
          <p:nvPr>
            <p:ph type="body" idx="1"/>
          </p:nvPr>
        </p:nvSpPr>
        <p:spPr>
          <a:xfrm>
            <a:off x="121534" y="228600"/>
            <a:ext cx="8900931" cy="3398638"/>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buNone/>
            </a:pPr>
            <a:r>
              <a:rPr lang="en-US" sz="3600" b="1" dirty="0">
                <a:solidFill>
                  <a:schemeClr val="accent2"/>
                </a:solidFill>
              </a:rPr>
              <a:t>John 20:19-20 (NASB95) </a:t>
            </a:r>
          </a:p>
          <a:p>
            <a:pPr marL="0" indent="0" algn="just">
              <a:buNone/>
            </a:pPr>
            <a:r>
              <a:rPr lang="en-US" sz="2800" baseline="30000" dirty="0"/>
              <a:t>19</a:t>
            </a:r>
            <a:r>
              <a:rPr lang="en-US" sz="2800" dirty="0"/>
              <a:t> So when it was evening on that day, the first </a:t>
            </a:r>
            <a:r>
              <a:rPr lang="en-US" sz="2800" i="1" dirty="0"/>
              <a:t>day</a:t>
            </a:r>
            <a:r>
              <a:rPr lang="en-US" sz="2800" dirty="0"/>
              <a:t> of the week, and when the doors were shut where the disciples were, for fear of the Jews, Jesus came and stood in their midst and said to them, “Peace </a:t>
            </a:r>
            <a:r>
              <a:rPr lang="en-US" sz="2800" i="1" dirty="0"/>
              <a:t>be</a:t>
            </a:r>
            <a:r>
              <a:rPr lang="en-US" sz="2800" dirty="0"/>
              <a:t> with you.” </a:t>
            </a:r>
            <a:r>
              <a:rPr lang="en-US" sz="2800" baseline="30000" dirty="0"/>
              <a:t>20</a:t>
            </a:r>
            <a:r>
              <a:rPr lang="en-US" sz="2800" dirty="0"/>
              <a:t> And when He had said this, </a:t>
            </a:r>
            <a:r>
              <a:rPr lang="en-US" sz="2800" b="1" u="sng" dirty="0">
                <a:solidFill>
                  <a:schemeClr val="accent2"/>
                </a:solidFill>
              </a:rPr>
              <a:t>He showed them both His hands and His side</a:t>
            </a:r>
            <a:r>
              <a:rPr lang="en-US" sz="2800" dirty="0"/>
              <a:t>. The disciples then rejoiced when they saw the Lord. </a:t>
            </a:r>
          </a:p>
        </p:txBody>
      </p:sp>
      <p:pic>
        <p:nvPicPr>
          <p:cNvPr id="10" name="Picture 3" descr="Jesus at mealtime with disciples"/>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1637523" y="3505200"/>
            <a:ext cx="5868954" cy="164592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5842" name="Rectangle 2"/>
          <p:cNvSpPr>
            <a:spLocks noGrp="1" noChangeArrowheads="1"/>
          </p:cNvSpPr>
          <p:nvPr>
            <p:ph type="body" idx="1"/>
          </p:nvPr>
        </p:nvSpPr>
        <p:spPr>
          <a:xfrm>
            <a:off x="121534" y="228600"/>
            <a:ext cx="8900931" cy="3398638"/>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buNone/>
            </a:pPr>
            <a:r>
              <a:rPr lang="en-US" sz="3600" b="1" dirty="0">
                <a:solidFill>
                  <a:schemeClr val="accent2"/>
                </a:solidFill>
              </a:rPr>
              <a:t>John 20:24–25 (NASB95) </a:t>
            </a:r>
          </a:p>
          <a:p>
            <a:pPr marL="0" indent="0" algn="just">
              <a:buNone/>
            </a:pPr>
            <a:r>
              <a:rPr lang="en-US" sz="2800" baseline="30000" dirty="0"/>
              <a:t>24</a:t>
            </a:r>
            <a:r>
              <a:rPr lang="en-US" sz="2800" dirty="0"/>
              <a:t> But Thomas, one of the twelve, called </a:t>
            </a:r>
            <a:r>
              <a:rPr lang="en-US" sz="2800" dirty="0" err="1"/>
              <a:t>Didymus</a:t>
            </a:r>
            <a:r>
              <a:rPr lang="en-US" sz="2800" dirty="0"/>
              <a:t>, was not with them when Jesus came. </a:t>
            </a:r>
            <a:r>
              <a:rPr lang="en-US" sz="2800" baseline="30000" dirty="0"/>
              <a:t>25</a:t>
            </a:r>
            <a:r>
              <a:rPr lang="en-US" sz="2800" dirty="0"/>
              <a:t> So the other disciples were saying to him, “We have seen the Lord!” </a:t>
            </a:r>
            <a:r>
              <a:rPr lang="en-US" sz="2800" b="1" u="sng" dirty="0">
                <a:solidFill>
                  <a:schemeClr val="accent2"/>
                </a:solidFill>
              </a:rPr>
              <a:t>But he said to them, “Unless I see in His hands the imprint of the nails, and put my finger into the place of the nails, and put my hand into His side, I will not believe</a:t>
            </a:r>
            <a:r>
              <a:rPr lang="en-US" sz="2800" b="1" dirty="0">
                <a:solidFill>
                  <a:schemeClr val="accent2"/>
                </a:solidFill>
              </a:rPr>
              <a:t>.”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5503" y="3581400"/>
            <a:ext cx="2432994" cy="182880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2567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1295400"/>
            <a:ext cx="5994400" cy="3520725"/>
          </a:xfrm>
          <a:prstGeom prst="rect">
            <a:avLst/>
          </a:prstGeom>
        </p:spPr>
      </p:pic>
      <p:sp>
        <p:nvSpPr>
          <p:cNvPr id="115714" name="Rectangle 1026"/>
          <p:cNvSpPr>
            <a:spLocks noGrp="1" noChangeArrowheads="1"/>
          </p:cNvSpPr>
          <p:nvPr>
            <p:ph type="title"/>
          </p:nvPr>
        </p:nvSpPr>
        <p:spPr>
          <a:xfrm>
            <a:off x="685800" y="228600"/>
            <a:ext cx="7772400" cy="1143000"/>
          </a:xfrm>
        </p:spPr>
        <p:txBody>
          <a:bodyPr/>
          <a:lstStyle/>
          <a:p>
            <a:r>
              <a:rPr lang="en-US" altLang="en-US" sz="3600" b="1" dirty="0">
                <a:solidFill>
                  <a:schemeClr val="accent2"/>
                </a:solidFill>
                <a:cs typeface="Times New Roman" panose="02020603050405020304" pitchFamily="18" charset="0"/>
              </a:rPr>
              <a:t>Beholding the Lord through His word</a:t>
            </a:r>
          </a:p>
        </p:txBody>
      </p:sp>
      <p:sp>
        <p:nvSpPr>
          <p:cNvPr id="115716" name="Rectangle 1028"/>
          <p:cNvSpPr>
            <a:spLocks noGrp="1" noChangeArrowheads="1"/>
          </p:cNvSpPr>
          <p:nvPr>
            <p:ph type="body" sz="half" idx="2"/>
          </p:nvPr>
        </p:nvSpPr>
        <p:spPr>
          <a:xfrm>
            <a:off x="3048000" y="1524000"/>
            <a:ext cx="5943600" cy="2438400"/>
          </a:xfrm>
        </p:spPr>
        <p:txBody>
          <a:bodyPr/>
          <a:lstStyle/>
          <a:p>
            <a:pPr marL="0" indent="0" algn="ctr">
              <a:lnSpc>
                <a:spcPct val="90000"/>
              </a:lnSpc>
              <a:spcBef>
                <a:spcPts val="0"/>
              </a:spcBef>
              <a:spcAft>
                <a:spcPts val="600"/>
              </a:spcAft>
              <a:buNone/>
            </a:pPr>
            <a:r>
              <a:rPr lang="en-US" altLang="en-US" sz="2800" b="1" dirty="0">
                <a:solidFill>
                  <a:srgbClr val="0000CC"/>
                </a:solidFill>
              </a:rPr>
              <a:t>1 John 1:3</a:t>
            </a:r>
          </a:p>
          <a:p>
            <a:pPr marL="0" indent="0">
              <a:lnSpc>
                <a:spcPct val="90000"/>
              </a:lnSpc>
              <a:spcBef>
                <a:spcPts val="0"/>
              </a:spcBef>
              <a:spcAft>
                <a:spcPts val="1200"/>
              </a:spcAft>
              <a:buNone/>
            </a:pPr>
            <a:r>
              <a:rPr lang="en-US" altLang="en-US" sz="2800" dirty="0"/>
              <a:t>“we have seen with our eyes…the Word of Life” (see 1:1-4)</a:t>
            </a:r>
          </a:p>
          <a:p>
            <a:pPr marL="0" indent="0" algn="ctr">
              <a:lnSpc>
                <a:spcPct val="90000"/>
              </a:lnSpc>
              <a:spcBef>
                <a:spcPts val="0"/>
              </a:spcBef>
              <a:spcAft>
                <a:spcPts val="600"/>
              </a:spcAft>
              <a:buNone/>
            </a:pPr>
            <a:r>
              <a:rPr lang="en-US" altLang="en-US" sz="2800" b="1" dirty="0">
                <a:solidFill>
                  <a:srgbClr val="0000CC"/>
                </a:solidFill>
              </a:rPr>
              <a:t>Hebrews 12:2</a:t>
            </a:r>
          </a:p>
          <a:p>
            <a:pPr marL="0" indent="0">
              <a:lnSpc>
                <a:spcPct val="90000"/>
              </a:lnSpc>
              <a:spcBef>
                <a:spcPts val="0"/>
              </a:spcBef>
              <a:spcAft>
                <a:spcPts val="1200"/>
              </a:spcAft>
              <a:buNone/>
            </a:pPr>
            <a:r>
              <a:rPr lang="en-US" altLang="en-US" sz="2800" dirty="0"/>
              <a:t>“fixing our eyes on Jesus” (see 12:1-2)</a:t>
            </a:r>
          </a:p>
        </p:txBody>
      </p:sp>
      <p:pic>
        <p:nvPicPr>
          <p:cNvPr id="115721" name="Picture 1033" descr="content_im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295400"/>
            <a:ext cx="2819400"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2171700" y="5638800"/>
            <a:ext cx="52959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Seeing the </a:t>
            </a:r>
            <a:r>
              <a:rPr lang="en-US" altLang="en-US" sz="3200" b="1" dirty="0">
                <a:solidFill>
                  <a:srgbClr val="C00000"/>
                </a:solidFill>
                <a:latin typeface="Calibri" panose="020F0502020204030204" pitchFamily="34" charset="0"/>
                <a:cs typeface="Times New Roman" panose="02020603050405020304" pitchFamily="18" charset="0"/>
              </a:rPr>
              <a:t>Living Word of God</a:t>
            </a:r>
          </a:p>
          <a:p>
            <a:pPr algn="ctr">
              <a:spcBef>
                <a:spcPts val="0"/>
              </a:spcBef>
            </a:pPr>
            <a:r>
              <a:rPr lang="en-US" altLang="en-US" sz="3200" b="1" dirty="0">
                <a:solidFill>
                  <a:schemeClr val="accent2"/>
                </a:solidFill>
                <a:latin typeface="Calibri" panose="020F0502020204030204" pitchFamily="34" charset="0"/>
                <a:cs typeface="Times New Roman" panose="02020603050405020304" pitchFamily="18" charset="0"/>
              </a:rPr>
              <a:t>in the </a:t>
            </a:r>
            <a:r>
              <a:rPr lang="en-US" altLang="en-US" sz="3200" b="1" dirty="0">
                <a:solidFill>
                  <a:schemeClr val="accent1">
                    <a:lumMod val="50000"/>
                  </a:schemeClr>
                </a:solidFill>
                <a:latin typeface="Calibri" panose="020F0502020204030204" pitchFamily="34" charset="0"/>
                <a:cs typeface="Times New Roman" panose="02020603050405020304" pitchFamily="18" charset="0"/>
              </a:rPr>
              <a:t>written word of God</a:t>
            </a:r>
            <a:endParaRPr lang="en-US" altLang="en-US" sz="3200" b="1"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1297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7890" name="Rectangle 2"/>
          <p:cNvSpPr>
            <a:spLocks noGrp="1" noChangeArrowheads="1"/>
          </p:cNvSpPr>
          <p:nvPr>
            <p:ph type="body" idx="1"/>
          </p:nvPr>
        </p:nvSpPr>
        <p:spPr>
          <a:xfrm>
            <a:off x="228600" y="228600"/>
            <a:ext cx="8686800" cy="6629400"/>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buNone/>
            </a:pPr>
            <a:r>
              <a:rPr lang="en-US" sz="3600" b="1" dirty="0">
                <a:solidFill>
                  <a:schemeClr val="accent2"/>
                </a:solidFill>
              </a:rPr>
              <a:t>John 20:26 (NASB95) </a:t>
            </a:r>
          </a:p>
          <a:p>
            <a:pPr marL="0" indent="0" algn="just">
              <a:buNone/>
            </a:pPr>
            <a:r>
              <a:rPr lang="en-US" sz="2800" baseline="30000" dirty="0"/>
              <a:t>26</a:t>
            </a:r>
            <a:r>
              <a:rPr lang="en-US" sz="2800" dirty="0"/>
              <a:t> After eight days His disciples were again inside, and Thomas with them. Jesus came, the doors having been shut, and stood in their midst and said, “Peace </a:t>
            </a:r>
            <a:r>
              <a:rPr lang="en-US" sz="2800" i="1" dirty="0"/>
              <a:t>be</a:t>
            </a:r>
            <a:r>
              <a:rPr lang="en-US" sz="2800" dirty="0"/>
              <a:t> with you.”</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4713" y="2362200"/>
            <a:ext cx="3874575" cy="2743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7890" name="Rectangle 2"/>
          <p:cNvSpPr>
            <a:spLocks noGrp="1" noChangeArrowheads="1"/>
          </p:cNvSpPr>
          <p:nvPr>
            <p:ph type="body" idx="1"/>
          </p:nvPr>
        </p:nvSpPr>
        <p:spPr>
          <a:xfrm>
            <a:off x="228600" y="228600"/>
            <a:ext cx="8686800" cy="6629400"/>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buNone/>
            </a:pPr>
            <a:r>
              <a:rPr lang="en-US" sz="3600" b="1" dirty="0">
                <a:solidFill>
                  <a:schemeClr val="accent2"/>
                </a:solidFill>
              </a:rPr>
              <a:t>John 20:27 (NASB95) </a:t>
            </a:r>
          </a:p>
          <a:p>
            <a:pPr marL="0" indent="0" algn="just">
              <a:buNone/>
            </a:pPr>
            <a:r>
              <a:rPr lang="en-US" sz="2800" baseline="30000" dirty="0"/>
              <a:t>27</a:t>
            </a:r>
            <a:r>
              <a:rPr lang="en-US" sz="2800" dirty="0"/>
              <a:t> Then He said to Thomas, “Reach here with your finger, and see My hands; and reach here your hand and put it into My side; and do not be unbelieving, but believing.”</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8999" y="2438400"/>
            <a:ext cx="2306003" cy="2743200"/>
          </a:xfrm>
          <a:prstGeom prst="rect">
            <a:avLst/>
          </a:prstGeom>
        </p:spPr>
      </p:pic>
    </p:spTree>
    <p:extLst>
      <p:ext uri="{BB962C8B-B14F-4D97-AF65-F5344CB8AC3E}">
        <p14:creationId xmlns:p14="http://schemas.microsoft.com/office/powerpoint/2010/main" val="2944278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7890" name="Rectangle 2"/>
          <p:cNvSpPr>
            <a:spLocks noGrp="1" noChangeArrowheads="1"/>
          </p:cNvSpPr>
          <p:nvPr>
            <p:ph type="body" idx="1"/>
          </p:nvPr>
        </p:nvSpPr>
        <p:spPr>
          <a:xfrm>
            <a:off x="228600" y="228600"/>
            <a:ext cx="8686800" cy="6629400"/>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buNone/>
            </a:pPr>
            <a:r>
              <a:rPr lang="en-US" sz="3600" b="1" dirty="0">
                <a:solidFill>
                  <a:schemeClr val="accent2"/>
                </a:solidFill>
              </a:rPr>
              <a:t>John 20:28–29 (NASB95) </a:t>
            </a:r>
          </a:p>
          <a:p>
            <a:pPr marL="0" indent="0" algn="just">
              <a:buNone/>
            </a:pPr>
            <a:r>
              <a:rPr lang="en-US" sz="2800" baseline="30000" dirty="0"/>
              <a:t>28</a:t>
            </a:r>
            <a:r>
              <a:rPr lang="en-US" sz="2800" dirty="0"/>
              <a:t> Thomas answered and said to Him, </a:t>
            </a:r>
            <a:r>
              <a:rPr lang="en-US" sz="2800" b="1" dirty="0">
                <a:solidFill>
                  <a:schemeClr val="accent2"/>
                </a:solidFill>
              </a:rPr>
              <a:t>“</a:t>
            </a:r>
            <a:r>
              <a:rPr lang="en-US" sz="2800" b="1" u="sng" dirty="0">
                <a:solidFill>
                  <a:schemeClr val="accent2"/>
                </a:solidFill>
              </a:rPr>
              <a:t>My Lord and my God!</a:t>
            </a:r>
            <a:r>
              <a:rPr lang="en-US" sz="2800" b="1" dirty="0">
                <a:solidFill>
                  <a:schemeClr val="accent2"/>
                </a:solidFill>
              </a:rPr>
              <a:t>”</a:t>
            </a:r>
            <a:r>
              <a:rPr lang="en-US" sz="2800" dirty="0"/>
              <a:t> </a:t>
            </a:r>
            <a:r>
              <a:rPr lang="en-US" sz="2800" baseline="30000" dirty="0"/>
              <a:t>29</a:t>
            </a:r>
            <a:r>
              <a:rPr lang="en-US" sz="2800" dirty="0"/>
              <a:t> Jesus said to him, “Because you have seen Me, have you believed? Blessed </a:t>
            </a:r>
            <a:r>
              <a:rPr lang="en-US" sz="2800" i="1" dirty="0"/>
              <a:t>are</a:t>
            </a:r>
            <a:r>
              <a:rPr lang="en-US" sz="2800" dirty="0"/>
              <a:t> they who did not see, and </a:t>
            </a:r>
            <a:r>
              <a:rPr lang="en-US" sz="2800" i="1" dirty="0"/>
              <a:t>yet</a:t>
            </a:r>
            <a:r>
              <a:rPr lang="en-US" sz="2800" dirty="0"/>
              <a:t> believed.” </a:t>
            </a:r>
            <a:r>
              <a:rPr lang="en-US" sz="2800" i="1" dirty="0"/>
              <a:t>(cf. </a:t>
            </a:r>
            <a:r>
              <a:rPr lang="en-US" altLang="en-US" sz="2800" i="1" dirty="0"/>
              <a:t>Luke 24:36-43</a:t>
            </a:r>
            <a:r>
              <a:rPr lang="en-US" sz="2800" i="1" dirty="0"/>
              <a:t>)</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7048" y="2667000"/>
            <a:ext cx="4129905" cy="2743200"/>
          </a:xfrm>
          <a:prstGeom prst="rect">
            <a:avLst/>
          </a:prstGeom>
        </p:spPr>
      </p:pic>
    </p:spTree>
    <p:extLst>
      <p:ext uri="{BB962C8B-B14F-4D97-AF65-F5344CB8AC3E}">
        <p14:creationId xmlns:p14="http://schemas.microsoft.com/office/powerpoint/2010/main" val="1497407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Outline</a:t>
            </a:r>
          </a:p>
        </p:txBody>
      </p:sp>
      <p:sp>
        <p:nvSpPr>
          <p:cNvPr id="4" name="Text Box 1028"/>
          <p:cNvSpPr txBox="1">
            <a:spLocks noChangeArrowheads="1"/>
          </p:cNvSpPr>
          <p:nvPr/>
        </p:nvSpPr>
        <p:spPr bwMode="auto">
          <a:xfrm>
            <a:off x="828675" y="1143000"/>
            <a:ext cx="74866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Preliminary Observations</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of Verse 1</a:t>
            </a:r>
          </a:p>
          <a:p>
            <a:pPr marL="461963" indent="-461963">
              <a:spcBef>
                <a:spcPct val="50000"/>
              </a:spcBef>
              <a:buFont typeface="+mj-lt"/>
              <a:buAutoNum type="arabicPeriod"/>
            </a:pPr>
            <a:r>
              <a:rPr lang="en-US" altLang="en-US" sz="3600" b="1" dirty="0">
                <a:solidFill>
                  <a:srgbClr val="3333CC"/>
                </a:solidFill>
                <a:highlight>
                  <a:srgbClr val="00FFFF"/>
                </a:highlight>
                <a:latin typeface="Calibri" panose="020F0502020204030204" pitchFamily="34" charset="0"/>
              </a:rPr>
              <a:t>EXEGESIS / EXPOSITION VERSE 2</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3-4</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0" y="4419600"/>
            <a:ext cx="2286000" cy="2286000"/>
          </a:xfrm>
          <a:prstGeom prst="rect">
            <a:avLst/>
          </a:prstGeom>
        </p:spPr>
      </p:pic>
    </p:spTree>
    <p:extLst>
      <p:ext uri="{BB962C8B-B14F-4D97-AF65-F5344CB8AC3E}">
        <p14:creationId xmlns:p14="http://schemas.microsoft.com/office/powerpoint/2010/main" val="358012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7890" name="Rectangle 2"/>
          <p:cNvSpPr>
            <a:spLocks noGrp="1" noChangeArrowheads="1"/>
          </p:cNvSpPr>
          <p:nvPr>
            <p:ph type="body" idx="1"/>
          </p:nvPr>
        </p:nvSpPr>
        <p:spPr>
          <a:xfrm>
            <a:off x="228600" y="228600"/>
            <a:ext cx="8686800" cy="6629400"/>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spcBef>
                <a:spcPts val="0"/>
              </a:spcBef>
              <a:spcAft>
                <a:spcPts val="1200"/>
              </a:spcAft>
              <a:buNone/>
            </a:pPr>
            <a:r>
              <a:rPr lang="en-US" sz="4000" b="1" dirty="0">
                <a:solidFill>
                  <a:schemeClr val="accent2"/>
                </a:solidFill>
              </a:rPr>
              <a:t>1 John 1:2 (NASB95) </a:t>
            </a:r>
          </a:p>
          <a:p>
            <a:pPr marL="0" indent="0" algn="just">
              <a:buNone/>
            </a:pPr>
            <a:r>
              <a:rPr lang="en-US" sz="3600" baseline="30000" dirty="0"/>
              <a:t>2</a:t>
            </a:r>
            <a:r>
              <a:rPr lang="en-US" sz="3600" dirty="0"/>
              <a:t> and the life was manifested, and we have seen and testify and proclaim to you the eternal life, which was with the Father and was manifested to us— </a:t>
            </a:r>
          </a:p>
        </p:txBody>
      </p:sp>
    </p:spTree>
    <p:extLst>
      <p:ext uri="{BB962C8B-B14F-4D97-AF65-F5344CB8AC3E}">
        <p14:creationId xmlns:p14="http://schemas.microsoft.com/office/powerpoint/2010/main" val="1619678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6F0031-4C82-473B-A586-70932DDFA9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6" name="Rectangle 2"/>
          <p:cNvSpPr txBox="1">
            <a:spLocks noChangeArrowheads="1"/>
          </p:cNvSpPr>
          <p:nvPr/>
        </p:nvSpPr>
        <p:spPr bwMode="auto">
          <a:xfrm>
            <a:off x="342900" y="838200"/>
            <a:ext cx="8458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3" indent="0" defTabSz="347663">
              <a:spcBef>
                <a:spcPts val="600"/>
              </a:spcBef>
              <a:spcAft>
                <a:spcPts val="600"/>
              </a:spcAft>
              <a:buFontTx/>
              <a:buNone/>
            </a:pPr>
            <a:r>
              <a:rPr lang="en-US" altLang="en-US" sz="3200" b="1" dirty="0">
                <a:solidFill>
                  <a:schemeClr val="accent2"/>
                </a:solidFill>
              </a:rPr>
              <a:t>and</a:t>
            </a:r>
            <a:r>
              <a:rPr lang="en-US" altLang="en-US" sz="3200" dirty="0"/>
              <a:t> </a:t>
            </a:r>
            <a:r>
              <a:rPr lang="en-US" altLang="en-US" sz="3200" u="sng" dirty="0"/>
              <a:t>the life</a:t>
            </a:r>
            <a:r>
              <a:rPr lang="en-US" altLang="en-US" sz="3200" dirty="0"/>
              <a:t> </a:t>
            </a:r>
            <a:r>
              <a:rPr lang="en-US" altLang="en-US" sz="3200" b="1" i="1" dirty="0"/>
              <a:t>was manifested </a:t>
            </a:r>
            <a:r>
              <a:rPr lang="en-US" altLang="en-US" sz="3200" dirty="0">
                <a:solidFill>
                  <a:srgbClr val="C00000"/>
                </a:solidFill>
              </a:rPr>
              <a:t>[to us]</a:t>
            </a:r>
            <a:r>
              <a:rPr lang="en-US" altLang="en-US" sz="3200" dirty="0"/>
              <a:t>, </a:t>
            </a:r>
          </a:p>
          <a:p>
            <a:pPr marL="914400" lvl="3" indent="0" defTabSz="347663">
              <a:spcBef>
                <a:spcPts val="600"/>
              </a:spcBef>
              <a:spcAft>
                <a:spcPts val="600"/>
              </a:spcAft>
              <a:buFontTx/>
              <a:buNone/>
            </a:pPr>
            <a:r>
              <a:rPr lang="en-US" altLang="en-US" sz="3200" b="1" dirty="0">
                <a:solidFill>
                  <a:schemeClr val="accent2"/>
                </a:solidFill>
              </a:rPr>
              <a:t>and</a:t>
            </a:r>
            <a:r>
              <a:rPr lang="en-US" altLang="en-US" sz="3200" dirty="0"/>
              <a:t> we have seen </a:t>
            </a:r>
          </a:p>
          <a:p>
            <a:pPr marL="914400" lvl="3" indent="0" defTabSz="347663">
              <a:spcBef>
                <a:spcPts val="600"/>
              </a:spcBef>
              <a:spcAft>
                <a:spcPts val="600"/>
              </a:spcAft>
              <a:buFontTx/>
              <a:buNone/>
            </a:pPr>
            <a:r>
              <a:rPr lang="en-US" altLang="en-US" sz="3200" b="1" dirty="0">
                <a:solidFill>
                  <a:schemeClr val="accent2"/>
                </a:solidFill>
              </a:rPr>
              <a:t>and</a:t>
            </a:r>
            <a:r>
              <a:rPr lang="en-US" altLang="en-US" sz="3200" dirty="0"/>
              <a:t> [we] testify </a:t>
            </a:r>
          </a:p>
          <a:p>
            <a:pPr marL="914400" lvl="3" indent="0" defTabSz="347663">
              <a:spcBef>
                <a:spcPts val="600"/>
              </a:spcBef>
              <a:spcAft>
                <a:spcPts val="600"/>
              </a:spcAft>
              <a:buFontTx/>
              <a:buNone/>
            </a:pPr>
            <a:r>
              <a:rPr lang="en-US" altLang="en-US" sz="3200" b="1" dirty="0">
                <a:solidFill>
                  <a:schemeClr val="accent2"/>
                </a:solidFill>
              </a:rPr>
              <a:t>and</a:t>
            </a:r>
            <a:r>
              <a:rPr lang="en-US" altLang="en-US" sz="3200" dirty="0"/>
              <a:t> [we]	proclaim </a:t>
            </a:r>
            <a:r>
              <a:rPr lang="en-US" altLang="en-US" sz="3200" dirty="0">
                <a:solidFill>
                  <a:srgbClr val="C00000"/>
                </a:solidFill>
              </a:rPr>
              <a:t>to you</a:t>
            </a:r>
          </a:p>
          <a:p>
            <a:pPr marL="914400" lvl="3" indent="0" defTabSz="347663">
              <a:spcBef>
                <a:spcPts val="600"/>
              </a:spcBef>
              <a:spcAft>
                <a:spcPts val="600"/>
              </a:spcAft>
              <a:buFontTx/>
              <a:buNone/>
            </a:pPr>
            <a:r>
              <a:rPr lang="en-US" altLang="en-US" sz="3200" dirty="0"/>
              <a:t>		</a:t>
            </a:r>
            <a:r>
              <a:rPr lang="en-US" altLang="en-US" sz="3200" u="sng" dirty="0"/>
              <a:t>the eternal life</a:t>
            </a:r>
            <a:r>
              <a:rPr lang="en-US" altLang="en-US" sz="3200" dirty="0"/>
              <a:t>, </a:t>
            </a:r>
          </a:p>
          <a:p>
            <a:pPr marL="914400" lvl="3" indent="0" defTabSz="347663">
              <a:spcBef>
                <a:spcPts val="600"/>
              </a:spcBef>
              <a:spcAft>
                <a:spcPts val="600"/>
              </a:spcAft>
              <a:buFontTx/>
              <a:buNone/>
            </a:pPr>
            <a:r>
              <a:rPr lang="en-US" altLang="en-US" sz="3200" dirty="0"/>
              <a:t>		which was with the Father </a:t>
            </a:r>
          </a:p>
          <a:p>
            <a:pPr marL="914400" lvl="3" indent="0" defTabSz="347663">
              <a:spcBef>
                <a:spcPts val="600"/>
              </a:spcBef>
              <a:spcAft>
                <a:spcPts val="600"/>
              </a:spcAft>
              <a:buFontTx/>
              <a:buNone/>
            </a:pPr>
            <a:r>
              <a:rPr lang="en-US" altLang="en-US" sz="3200" b="1" dirty="0">
                <a:solidFill>
                  <a:schemeClr val="accent2"/>
                </a:solidFill>
              </a:rPr>
              <a:t>and [the life]</a:t>
            </a:r>
            <a:r>
              <a:rPr lang="en-US" altLang="en-US" sz="3200" dirty="0">
                <a:solidFill>
                  <a:srgbClr val="0000FF"/>
                </a:solidFill>
              </a:rPr>
              <a:t> </a:t>
            </a:r>
            <a:r>
              <a:rPr lang="en-US" altLang="en-US" sz="3200" b="1" i="1" dirty="0"/>
              <a:t>was manifested</a:t>
            </a:r>
            <a:r>
              <a:rPr lang="en-US" altLang="en-US" sz="3200" dirty="0"/>
              <a:t> </a:t>
            </a:r>
            <a:r>
              <a:rPr lang="en-US" altLang="en-US" sz="3200" dirty="0">
                <a:solidFill>
                  <a:srgbClr val="C00000"/>
                </a:solidFill>
              </a:rPr>
              <a:t>to us</a:t>
            </a:r>
            <a:r>
              <a:rPr lang="en-US" altLang="en-US" sz="3200" dirty="0"/>
              <a:t>--</a:t>
            </a:r>
            <a:endParaRPr lang="en-US" altLang="en-US" sz="3600" dirty="0"/>
          </a:p>
        </p:txBody>
      </p:sp>
      <p:sp>
        <p:nvSpPr>
          <p:cNvPr id="2" name="Rectangle 1">
            <a:extLst>
              <a:ext uri="{FF2B5EF4-FFF2-40B4-BE49-F238E27FC236}">
                <a16:creationId xmlns:a16="http://schemas.microsoft.com/office/drawing/2014/main" id="{166AE1D5-FC2F-45E1-B242-8CF835BCBD2F}"/>
              </a:ext>
            </a:extLst>
          </p:cNvPr>
          <p:cNvSpPr/>
          <p:nvPr/>
        </p:nvSpPr>
        <p:spPr>
          <a:xfrm>
            <a:off x="746568" y="152400"/>
            <a:ext cx="7650865" cy="646331"/>
          </a:xfrm>
          <a:prstGeom prst="rect">
            <a:avLst/>
          </a:prstGeom>
        </p:spPr>
        <p:txBody>
          <a:bodyPr wrap="square">
            <a:spAutoFit/>
          </a:bodyPr>
          <a:lstStyle/>
          <a:p>
            <a:pPr lvl="0" algn="ctr" defTabSz="347663">
              <a:spcBef>
                <a:spcPts val="600"/>
              </a:spcBef>
              <a:spcAft>
                <a:spcPts val="6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1:2</a:t>
            </a:r>
          </a:p>
        </p:txBody>
      </p:sp>
    </p:spTree>
    <p:extLst>
      <p:ext uri="{BB962C8B-B14F-4D97-AF65-F5344CB8AC3E}">
        <p14:creationId xmlns:p14="http://schemas.microsoft.com/office/powerpoint/2010/main" val="1311001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7890" name="Rectangle 2"/>
          <p:cNvSpPr>
            <a:spLocks noGrp="1" noChangeArrowheads="1"/>
          </p:cNvSpPr>
          <p:nvPr>
            <p:ph type="body" idx="1"/>
          </p:nvPr>
        </p:nvSpPr>
        <p:spPr>
          <a:xfrm>
            <a:off x="228600" y="228600"/>
            <a:ext cx="8686800" cy="5029200"/>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spcBef>
                <a:spcPts val="0"/>
              </a:spcBef>
              <a:spcAft>
                <a:spcPts val="1200"/>
              </a:spcAft>
              <a:buNone/>
            </a:pPr>
            <a:r>
              <a:rPr lang="en-US" b="1" dirty="0">
                <a:solidFill>
                  <a:schemeClr val="accent2"/>
                </a:solidFill>
              </a:rPr>
              <a:t>1 John 1:2 (NASB95) </a:t>
            </a:r>
          </a:p>
          <a:p>
            <a:pPr marL="0" indent="0" algn="just">
              <a:spcBef>
                <a:spcPts val="0"/>
              </a:spcBef>
              <a:spcAft>
                <a:spcPts val="1200"/>
              </a:spcAft>
              <a:buNone/>
            </a:pPr>
            <a:r>
              <a:rPr lang="en-US" baseline="30000" dirty="0"/>
              <a:t>2</a:t>
            </a:r>
            <a:r>
              <a:rPr lang="en-US" dirty="0"/>
              <a:t> and the life </a:t>
            </a:r>
            <a:r>
              <a:rPr lang="en-US" b="1" u="sng" dirty="0">
                <a:solidFill>
                  <a:schemeClr val="accent2"/>
                </a:solidFill>
              </a:rPr>
              <a:t>was manifested</a:t>
            </a:r>
            <a:r>
              <a:rPr lang="en-US" dirty="0"/>
              <a:t>, and we have seen and testify and proclaim to you the eternal life, which was with the Father and was manifested to us— </a:t>
            </a:r>
          </a:p>
          <a:p>
            <a:pPr marL="0" indent="0" algn="ctr">
              <a:spcBef>
                <a:spcPts val="0"/>
              </a:spcBef>
              <a:spcAft>
                <a:spcPts val="1200"/>
              </a:spcAft>
              <a:buNone/>
            </a:pPr>
            <a:r>
              <a:rPr lang="en-US" b="1" dirty="0">
                <a:solidFill>
                  <a:schemeClr val="accent2"/>
                </a:solidFill>
              </a:rPr>
              <a:t>John 21:1 (NASB95) </a:t>
            </a:r>
          </a:p>
          <a:p>
            <a:pPr marL="0" indent="0">
              <a:spcBef>
                <a:spcPts val="0"/>
              </a:spcBef>
              <a:spcAft>
                <a:spcPts val="1200"/>
              </a:spcAft>
              <a:buNone/>
            </a:pPr>
            <a:r>
              <a:rPr lang="en-US" baseline="30000" dirty="0"/>
              <a:t>1</a:t>
            </a:r>
            <a:r>
              <a:rPr lang="en-US" dirty="0"/>
              <a:t> After these things Jesus </a:t>
            </a:r>
            <a:r>
              <a:rPr lang="en-US" b="1" u="sng" dirty="0">
                <a:solidFill>
                  <a:schemeClr val="accent2"/>
                </a:solidFill>
              </a:rPr>
              <a:t>manifested</a:t>
            </a:r>
            <a:r>
              <a:rPr lang="en-US" dirty="0"/>
              <a:t> </a:t>
            </a:r>
            <a:r>
              <a:rPr lang="en-US" i="1" dirty="0"/>
              <a:t>Himself</a:t>
            </a:r>
            <a:r>
              <a:rPr lang="en-US" dirty="0"/>
              <a:t> again to the disciples at the Sea of </a:t>
            </a:r>
            <a:r>
              <a:rPr lang="en-US" dirty="0" err="1"/>
              <a:t>Tiberias</a:t>
            </a:r>
            <a:r>
              <a:rPr lang="en-US" dirty="0"/>
              <a:t>, and He manifested Himself in this way. </a:t>
            </a:r>
          </a:p>
        </p:txBody>
      </p:sp>
    </p:spTree>
    <p:extLst>
      <p:ext uri="{BB962C8B-B14F-4D97-AF65-F5344CB8AC3E}">
        <p14:creationId xmlns:p14="http://schemas.microsoft.com/office/powerpoint/2010/main" val="3426772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7890" name="Rectangle 2"/>
          <p:cNvSpPr>
            <a:spLocks noGrp="1" noChangeArrowheads="1"/>
          </p:cNvSpPr>
          <p:nvPr>
            <p:ph type="body" idx="1"/>
          </p:nvPr>
        </p:nvSpPr>
        <p:spPr>
          <a:xfrm>
            <a:off x="228600" y="228600"/>
            <a:ext cx="8686800" cy="6629400"/>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spcBef>
                <a:spcPts val="0"/>
              </a:spcBef>
              <a:spcAft>
                <a:spcPts val="1200"/>
              </a:spcAft>
              <a:buNone/>
            </a:pPr>
            <a:r>
              <a:rPr lang="en-US" sz="4000" b="1" dirty="0">
                <a:solidFill>
                  <a:schemeClr val="accent2"/>
                </a:solidFill>
              </a:rPr>
              <a:t>1 John 1:2 (NASB95) </a:t>
            </a:r>
          </a:p>
          <a:p>
            <a:pPr marL="0" indent="0" algn="just">
              <a:buNone/>
            </a:pPr>
            <a:r>
              <a:rPr lang="en-US" sz="3600" baseline="30000" dirty="0"/>
              <a:t>2</a:t>
            </a:r>
            <a:r>
              <a:rPr lang="en-US" sz="3600" dirty="0"/>
              <a:t> and the life was manifested, and we have seen and </a:t>
            </a:r>
            <a:r>
              <a:rPr lang="en-US" sz="3600" b="1" u="sng" dirty="0">
                <a:solidFill>
                  <a:schemeClr val="accent2"/>
                </a:solidFill>
              </a:rPr>
              <a:t>testify and proclaim</a:t>
            </a:r>
            <a:r>
              <a:rPr lang="en-US" sz="3600" dirty="0"/>
              <a:t> to you the eternal life, which was with the Father and was manifested to us— </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9025" y="3352800"/>
            <a:ext cx="2745950" cy="1828800"/>
          </a:xfrm>
          <a:prstGeom prst="rect">
            <a:avLst/>
          </a:prstGeom>
        </p:spPr>
      </p:pic>
    </p:spTree>
    <p:extLst>
      <p:ext uri="{BB962C8B-B14F-4D97-AF65-F5344CB8AC3E}">
        <p14:creationId xmlns:p14="http://schemas.microsoft.com/office/powerpoint/2010/main" val="961432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37890" name="Rectangle 2"/>
          <p:cNvSpPr>
            <a:spLocks noGrp="1" noChangeArrowheads="1"/>
          </p:cNvSpPr>
          <p:nvPr>
            <p:ph type="body" idx="1"/>
          </p:nvPr>
        </p:nvSpPr>
        <p:spPr>
          <a:xfrm>
            <a:off x="228600" y="228600"/>
            <a:ext cx="8686800" cy="6629400"/>
          </a:xfrm>
          <a:ln/>
          <a:extLst>
            <a:ext uri="{91240B29-F687-4F45-9708-019B960494DF}">
              <a14:hiddenLine xmlns:a14="http://schemas.microsoft.com/office/drawing/2010/main" w="38100" cmpd="sng">
                <a:solidFill>
                  <a:schemeClr val="tx1"/>
                </a:solidFill>
                <a:miter lim="800000"/>
                <a:headEnd/>
                <a:tailEnd/>
              </a14:hiddenLine>
            </a:ext>
          </a:extLst>
        </p:spPr>
        <p:txBody>
          <a:bodyPr/>
          <a:lstStyle/>
          <a:p>
            <a:pPr marL="0" indent="0" algn="ctr">
              <a:spcBef>
                <a:spcPts val="0"/>
              </a:spcBef>
              <a:spcAft>
                <a:spcPts val="1200"/>
              </a:spcAft>
              <a:buNone/>
            </a:pPr>
            <a:r>
              <a:rPr lang="en-US" b="1" dirty="0">
                <a:solidFill>
                  <a:schemeClr val="accent2"/>
                </a:solidFill>
              </a:rPr>
              <a:t>Acts 9:20 (NASB95)</a:t>
            </a:r>
          </a:p>
          <a:p>
            <a:pPr marL="0" indent="0" algn="ctr">
              <a:spcBef>
                <a:spcPts val="0"/>
              </a:spcBef>
              <a:spcAft>
                <a:spcPts val="1200"/>
              </a:spcAft>
              <a:buNone/>
            </a:pPr>
            <a:r>
              <a:rPr lang="en-US" dirty="0"/>
              <a:t>and immediately [Saul] began to </a:t>
            </a:r>
            <a:r>
              <a:rPr lang="en-US" b="1" u="sng" dirty="0">
                <a:solidFill>
                  <a:schemeClr val="accent2"/>
                </a:solidFill>
              </a:rPr>
              <a:t>proclaim</a:t>
            </a:r>
            <a:r>
              <a:rPr lang="en-US" dirty="0"/>
              <a:t> Jesus in the synagogues, saying, “He is the Son of God.”</a:t>
            </a:r>
          </a:p>
          <a:p>
            <a:pPr marL="0" indent="0" algn="ctr">
              <a:spcBef>
                <a:spcPts val="0"/>
              </a:spcBef>
              <a:spcAft>
                <a:spcPts val="1200"/>
              </a:spcAft>
              <a:buNone/>
            </a:pPr>
            <a:r>
              <a:rPr lang="en-US" b="1" dirty="0">
                <a:solidFill>
                  <a:schemeClr val="accent2"/>
                </a:solidFill>
              </a:rPr>
              <a:t>1 John 4:14 (NASB95)</a:t>
            </a:r>
          </a:p>
          <a:p>
            <a:pPr marL="0" indent="0" algn="ctr">
              <a:spcBef>
                <a:spcPts val="0"/>
              </a:spcBef>
              <a:spcAft>
                <a:spcPts val="1200"/>
              </a:spcAft>
              <a:buNone/>
            </a:pPr>
            <a:r>
              <a:rPr lang="en-US" dirty="0"/>
              <a:t>We have seen and </a:t>
            </a:r>
            <a:r>
              <a:rPr lang="en-US" b="1" u="sng" dirty="0">
                <a:solidFill>
                  <a:schemeClr val="accent2"/>
                </a:solidFill>
              </a:rPr>
              <a:t>testify</a:t>
            </a:r>
            <a:r>
              <a:rPr lang="en-US" dirty="0"/>
              <a:t> that the Father has sent the Son to be the Savior of the world.</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2269" y="3810000"/>
            <a:ext cx="2059463" cy="1371600"/>
          </a:xfrm>
          <a:prstGeom prst="rect">
            <a:avLst/>
          </a:prstGeom>
        </p:spPr>
      </p:pic>
    </p:spTree>
    <p:extLst>
      <p:ext uri="{BB962C8B-B14F-4D97-AF65-F5344CB8AC3E}">
        <p14:creationId xmlns:p14="http://schemas.microsoft.com/office/powerpoint/2010/main" val="1059209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pic>
        <p:nvPicPr>
          <p:cNvPr id="41991" name="Picture 7" descr="jesus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8071" y="3581400"/>
            <a:ext cx="15610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Christ calling disciples at Galile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61270" y="3581400"/>
            <a:ext cx="25543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993" name="Picture 9" descr="Tomb with Mary Magdalene  &amp; two other wome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04671" y="3581400"/>
            <a:ext cx="1334529"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5300" y="152400"/>
            <a:ext cx="8153400" cy="3188565"/>
          </a:xfrm>
          <a:prstGeom prst="rect">
            <a:avLst/>
          </a:prstGeom>
        </p:spPr>
        <p:txBody>
          <a:bodyPr wrap="square">
            <a:spAutoFit/>
          </a:bodyPr>
          <a:lstStyle/>
          <a:p>
            <a:pPr algn="ctr">
              <a:spcBef>
                <a:spcPts val="0"/>
              </a:spcBef>
              <a:spcAft>
                <a:spcPts val="1200"/>
              </a:spcAft>
            </a:pPr>
            <a:r>
              <a:rPr lang="en-US" sz="4000" b="1" dirty="0">
                <a:solidFill>
                  <a:schemeClr val="accent2"/>
                </a:solidFill>
                <a:latin typeface="Calibri" panose="020F0502020204030204" pitchFamily="34" charset="0"/>
                <a:cs typeface="Calibri" panose="020F0502020204030204" pitchFamily="34" charset="0"/>
              </a:rPr>
              <a:t>1 John 1:2 (NASB95) </a:t>
            </a:r>
          </a:p>
          <a:p>
            <a:pPr lvl="0" algn="just">
              <a:spcBef>
                <a:spcPct val="20000"/>
              </a:spcBef>
            </a:pPr>
            <a:r>
              <a:rPr lang="en-US" sz="3600" baseline="30000" dirty="0">
                <a:solidFill>
                  <a:srgbClr val="000000"/>
                </a:solidFill>
                <a:latin typeface="Calibri" panose="020F0502020204030204" pitchFamily="34" charset="0"/>
                <a:cs typeface="Calibri" panose="020F0502020204030204" pitchFamily="34" charset="0"/>
              </a:rPr>
              <a:t>2</a:t>
            </a:r>
            <a:r>
              <a:rPr lang="en-US" sz="3600" dirty="0">
                <a:solidFill>
                  <a:srgbClr val="000000"/>
                </a:solidFill>
                <a:latin typeface="Calibri" panose="020F0502020204030204" pitchFamily="34" charset="0"/>
                <a:cs typeface="Calibri" panose="020F0502020204030204" pitchFamily="34" charset="0"/>
              </a:rPr>
              <a:t> and </a:t>
            </a:r>
            <a:r>
              <a:rPr lang="en-US" sz="3600" b="1" u="sng" dirty="0">
                <a:solidFill>
                  <a:srgbClr val="3333CC"/>
                </a:solidFill>
                <a:latin typeface="Calibri" panose="020F0502020204030204" pitchFamily="34" charset="0"/>
                <a:cs typeface="Calibri" panose="020F0502020204030204" pitchFamily="34" charset="0"/>
              </a:rPr>
              <a:t>the life</a:t>
            </a:r>
            <a:r>
              <a:rPr lang="en-US" sz="3600" dirty="0">
                <a:solidFill>
                  <a:srgbClr val="000000"/>
                </a:solidFill>
                <a:latin typeface="Calibri" panose="020F0502020204030204" pitchFamily="34" charset="0"/>
                <a:cs typeface="Calibri" panose="020F0502020204030204" pitchFamily="34" charset="0"/>
              </a:rPr>
              <a:t> was manifested, and we have seen and testify and proclaim to you </a:t>
            </a:r>
            <a:r>
              <a:rPr lang="en-US" sz="3600" b="1" u="sng" dirty="0">
                <a:solidFill>
                  <a:srgbClr val="3333CC"/>
                </a:solidFill>
                <a:latin typeface="Calibri" panose="020F0502020204030204" pitchFamily="34" charset="0"/>
                <a:cs typeface="Calibri" panose="020F0502020204030204" pitchFamily="34" charset="0"/>
              </a:rPr>
              <a:t>the eternal life</a:t>
            </a:r>
            <a:r>
              <a:rPr lang="en-US" sz="3600" dirty="0">
                <a:solidFill>
                  <a:srgbClr val="000000"/>
                </a:solidFill>
                <a:latin typeface="Calibri" panose="020F0502020204030204" pitchFamily="34" charset="0"/>
                <a:cs typeface="Calibri" panose="020F0502020204030204" pitchFamily="34" charset="0"/>
              </a:rPr>
              <a:t>, which was with the Father and was manifested to us—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68610" name="Rectangle 2050"/>
          <p:cNvSpPr>
            <a:spLocks noGrp="1" noChangeArrowheads="1"/>
          </p:cNvSpPr>
          <p:nvPr>
            <p:ph type="body" idx="1"/>
          </p:nvPr>
        </p:nvSpPr>
        <p:spPr>
          <a:xfrm>
            <a:off x="228600" y="228600"/>
            <a:ext cx="8686800" cy="6400800"/>
          </a:xfrm>
        </p:spPr>
        <p:txBody>
          <a:bodyPr/>
          <a:lstStyle/>
          <a:p>
            <a:pPr marL="0" indent="0" algn="ctr">
              <a:buNone/>
            </a:pPr>
            <a:r>
              <a:rPr lang="en-US" sz="3600" b="1" dirty="0">
                <a:solidFill>
                  <a:srgbClr val="0000CC"/>
                </a:solidFill>
              </a:rPr>
              <a:t>1 John 1:1–4 (NASB95) </a:t>
            </a:r>
          </a:p>
          <a:p>
            <a:pPr marL="0" indent="0" algn="just">
              <a:buNone/>
            </a:pPr>
            <a:r>
              <a:rPr lang="en-US" sz="2800" baseline="30000" dirty="0"/>
              <a:t>1</a:t>
            </a:r>
            <a:r>
              <a:rPr lang="en-US" sz="2800" dirty="0"/>
              <a:t> What was from the beginning, what we have heard, what we have seen with our eyes, what we have looked at and touched with our hands, concerning the Word of Life— </a:t>
            </a:r>
            <a:r>
              <a:rPr lang="en-US" sz="2800" baseline="30000" dirty="0"/>
              <a:t>2</a:t>
            </a:r>
            <a:r>
              <a:rPr lang="en-US" sz="2800" dirty="0"/>
              <a:t> and the life was manifested, and we have seen and testify and proclaim to you the eternal life, which was with the Father and was manifested to us— </a:t>
            </a:r>
            <a:r>
              <a:rPr lang="en-US" sz="2800" baseline="30000" dirty="0"/>
              <a:t>3</a:t>
            </a:r>
            <a:r>
              <a:rPr lang="en-US" sz="2800" dirty="0"/>
              <a:t> what we have seen and heard we proclaim to you also, so that you too may have fellowship with us; and indeed our fellowship is with the Father, and with His Son Jesus Christ. </a:t>
            </a:r>
            <a:r>
              <a:rPr lang="en-US" sz="2800" baseline="30000" dirty="0"/>
              <a:t>4</a:t>
            </a:r>
            <a:r>
              <a:rPr lang="en-US" sz="2800" dirty="0"/>
              <a:t> These things we write, so that our joy may be made complete.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 name="Rectangle 3"/>
          <p:cNvSpPr/>
          <p:nvPr/>
        </p:nvSpPr>
        <p:spPr>
          <a:xfrm>
            <a:off x="304800" y="180751"/>
            <a:ext cx="8534400" cy="3606115"/>
          </a:xfrm>
          <a:prstGeom prst="rect">
            <a:avLst/>
          </a:prstGeom>
        </p:spPr>
        <p:txBody>
          <a:bodyPr wrap="square">
            <a:spAutoFit/>
          </a:bodyPr>
          <a:lstStyle/>
          <a:p>
            <a:pPr marL="0" marR="0" algn="ctr">
              <a:spcBef>
                <a:spcPts val="0"/>
              </a:spcBef>
              <a:spcAft>
                <a:spcPts val="1000"/>
              </a:spcAft>
            </a:pPr>
            <a:r>
              <a:rPr lang="en-US" sz="4000" b="1" dirty="0">
                <a:solidFill>
                  <a:schemeClr val="accent2"/>
                </a:solidFill>
                <a:latin typeface="Calibri" panose="020F0502020204030204" pitchFamily="34" charset="0"/>
                <a:cs typeface="Calibri" panose="020F0502020204030204" pitchFamily="34" charset="0"/>
              </a:rPr>
              <a:t>Colossians 3:3–4 (NASB95) </a:t>
            </a:r>
          </a:p>
          <a:p>
            <a:pPr marL="0" marR="0" algn="just">
              <a:spcBef>
                <a:spcPts val="0"/>
              </a:spcBef>
              <a:spcAft>
                <a:spcPts val="1000"/>
              </a:spcAft>
            </a:pPr>
            <a:r>
              <a:rPr lang="en-US" sz="3600" baseline="30000" dirty="0">
                <a:latin typeface="Calibri" panose="020F0502020204030204" pitchFamily="34" charset="0"/>
              </a:rPr>
              <a:t>3</a:t>
            </a:r>
            <a:r>
              <a:rPr lang="en-US" sz="3600" dirty="0">
                <a:latin typeface="Calibri" panose="020F0502020204030204" pitchFamily="34" charset="0"/>
              </a:rPr>
              <a:t> For you have died and </a:t>
            </a:r>
            <a:r>
              <a:rPr lang="en-US" sz="3600" b="1" u="sng" dirty="0">
                <a:solidFill>
                  <a:srgbClr val="3333CC"/>
                </a:solidFill>
                <a:latin typeface="Calibri" panose="020F0502020204030204" pitchFamily="34" charset="0"/>
                <a:cs typeface="Calibri" panose="020F0502020204030204" pitchFamily="34" charset="0"/>
              </a:rPr>
              <a:t>your life</a:t>
            </a:r>
            <a:r>
              <a:rPr lang="en-US" sz="3600" dirty="0">
                <a:latin typeface="Calibri" panose="020F0502020204030204" pitchFamily="34" charset="0"/>
              </a:rPr>
              <a:t> </a:t>
            </a:r>
            <a:r>
              <a:rPr lang="en-US" sz="3600" b="1" dirty="0">
                <a:solidFill>
                  <a:srgbClr val="3333CC"/>
                </a:solidFill>
                <a:latin typeface="Calibri" panose="020F0502020204030204" pitchFamily="34" charset="0"/>
                <a:cs typeface="Calibri" panose="020F0502020204030204" pitchFamily="34" charset="0"/>
              </a:rPr>
              <a:t>[the life of you]</a:t>
            </a:r>
            <a:r>
              <a:rPr lang="en-US" sz="3600" dirty="0">
                <a:latin typeface="Calibri" panose="020F0502020204030204" pitchFamily="34" charset="0"/>
              </a:rPr>
              <a:t> is hidden with Christ in God. </a:t>
            </a:r>
            <a:r>
              <a:rPr lang="en-US" sz="3600" baseline="30000" dirty="0">
                <a:latin typeface="Calibri" panose="020F0502020204030204" pitchFamily="34" charset="0"/>
              </a:rPr>
              <a:t>4</a:t>
            </a:r>
            <a:r>
              <a:rPr lang="en-US" sz="3600" dirty="0">
                <a:latin typeface="Calibri" panose="020F0502020204030204" pitchFamily="34" charset="0"/>
              </a:rPr>
              <a:t> When Christ, who is </a:t>
            </a:r>
            <a:r>
              <a:rPr lang="en-US" sz="3600" b="1" u="sng" dirty="0">
                <a:solidFill>
                  <a:srgbClr val="3333CC"/>
                </a:solidFill>
                <a:latin typeface="Calibri" panose="020F0502020204030204" pitchFamily="34" charset="0"/>
                <a:cs typeface="Calibri" panose="020F0502020204030204" pitchFamily="34" charset="0"/>
              </a:rPr>
              <a:t>our life</a:t>
            </a:r>
            <a:r>
              <a:rPr lang="en-US" sz="3600" dirty="0">
                <a:latin typeface="Calibri" panose="020F0502020204030204" pitchFamily="34" charset="0"/>
              </a:rPr>
              <a:t>, </a:t>
            </a:r>
            <a:r>
              <a:rPr lang="en-US" sz="3600" b="1" dirty="0">
                <a:solidFill>
                  <a:srgbClr val="3333CC"/>
                </a:solidFill>
                <a:latin typeface="Calibri" panose="020F0502020204030204" pitchFamily="34" charset="0"/>
                <a:cs typeface="Calibri" panose="020F0502020204030204" pitchFamily="34" charset="0"/>
              </a:rPr>
              <a:t>[the life of us]</a:t>
            </a:r>
            <a:r>
              <a:rPr lang="en-US" sz="3600" dirty="0">
                <a:latin typeface="Calibri" panose="020F0502020204030204" pitchFamily="34" charset="0"/>
              </a:rPr>
              <a:t> is revealed, then you also will be revealed with Him in glory. </a:t>
            </a:r>
            <a:endParaRPr lang="en-US" sz="3600" dirty="0">
              <a:effectLst/>
              <a:latin typeface="Calibri" panose="020F0502020204030204" pitchFamily="34" charset="0"/>
            </a:endParaRPr>
          </a:p>
        </p:txBody>
      </p:sp>
      <p:pic>
        <p:nvPicPr>
          <p:cNvPr id="15" name="Picture 4" descr="clouds blue sky sun ray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05099" y="3678132"/>
            <a:ext cx="3733800" cy="173206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800" y="228600"/>
            <a:ext cx="8788400" cy="1524000"/>
          </a:xfrm>
        </p:spPr>
        <p:txBody>
          <a:bodyPr/>
          <a:lstStyle/>
          <a:p>
            <a:r>
              <a:rPr lang="en-US" altLang="en-US" sz="4800" b="1" dirty="0">
                <a:solidFill>
                  <a:schemeClr val="accent2"/>
                </a:solidFill>
              </a:rPr>
              <a:t>If these things are true, </a:t>
            </a:r>
            <a:r>
              <a:rPr lang="en-US" altLang="en-US" sz="4800" b="1" i="1" dirty="0">
                <a:solidFill>
                  <a:schemeClr val="accent2"/>
                </a:solidFill>
              </a:rPr>
              <a:t>(and they are)</a:t>
            </a:r>
            <a:r>
              <a:rPr lang="en-US" altLang="en-US" sz="4800" b="1" dirty="0">
                <a:solidFill>
                  <a:schemeClr val="accent2"/>
                </a:solidFill>
              </a:rPr>
              <a:t>, why would you worry?</a:t>
            </a:r>
          </a:p>
        </p:txBody>
      </p:sp>
      <p:pic>
        <p:nvPicPr>
          <p:cNvPr id="3" name="Picture 2"/>
          <p:cNvPicPr>
            <a:picLocks noChangeAspect="1"/>
          </p:cNvPicPr>
          <p:nvPr/>
        </p:nvPicPr>
        <p:blipFill>
          <a:blip r:embed="rId2"/>
          <a:stretch>
            <a:fillRect/>
          </a:stretch>
        </p:blipFill>
        <p:spPr>
          <a:xfrm>
            <a:off x="2469438" y="2057400"/>
            <a:ext cx="4205124" cy="4114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5058" name="Rectangle 2"/>
          <p:cNvSpPr>
            <a:spLocks noGrp="1" noChangeArrowheads="1"/>
          </p:cNvSpPr>
          <p:nvPr>
            <p:ph type="body" idx="1"/>
          </p:nvPr>
        </p:nvSpPr>
        <p:spPr>
          <a:xfrm>
            <a:off x="228600" y="228600"/>
            <a:ext cx="8686800" cy="6324600"/>
          </a:xfrm>
        </p:spPr>
        <p:txBody>
          <a:bodyPr/>
          <a:lstStyle/>
          <a:p>
            <a:pPr marL="0" indent="0" algn="ctr">
              <a:lnSpc>
                <a:spcPct val="90000"/>
              </a:lnSpc>
              <a:spcBef>
                <a:spcPts val="0"/>
              </a:spcBef>
              <a:spcAft>
                <a:spcPts val="1000"/>
              </a:spcAft>
              <a:buFontTx/>
              <a:buNone/>
            </a:pPr>
            <a:r>
              <a:rPr lang="en-US" altLang="en-US" sz="3600" b="1" dirty="0">
                <a:solidFill>
                  <a:schemeClr val="accent2"/>
                </a:solidFill>
              </a:rPr>
              <a:t>John 14:1-6 </a:t>
            </a:r>
            <a:r>
              <a:rPr lang="en-US" sz="3600" b="1" dirty="0">
                <a:solidFill>
                  <a:schemeClr val="accent2"/>
                </a:solidFill>
              </a:rPr>
              <a:t>(NASB95)</a:t>
            </a:r>
            <a:endParaRPr lang="en-US" altLang="en-US" sz="3600" b="1" dirty="0">
              <a:solidFill>
                <a:schemeClr val="accent2"/>
              </a:solidFill>
            </a:endParaRPr>
          </a:p>
          <a:p>
            <a:pPr marL="0" indent="0" algn="just">
              <a:lnSpc>
                <a:spcPct val="90000"/>
              </a:lnSpc>
              <a:buFontTx/>
              <a:buNone/>
            </a:pPr>
            <a:r>
              <a:rPr lang="en-US" altLang="en-US" sz="2800" baseline="30000" dirty="0"/>
              <a:t>1</a:t>
            </a:r>
            <a:r>
              <a:rPr lang="en-US" altLang="en-US" sz="2800" b="1" u="sng" dirty="0">
                <a:solidFill>
                  <a:srgbClr val="3333CC"/>
                </a:solidFill>
              </a:rPr>
              <a:t>Do not</a:t>
            </a:r>
            <a:r>
              <a:rPr lang="en-US" altLang="en-US" sz="2800" b="1" dirty="0">
                <a:solidFill>
                  <a:srgbClr val="3333CC"/>
                </a:solidFill>
              </a:rPr>
              <a:t> let your heart be troubled; believe in God, believe also in Me. </a:t>
            </a:r>
            <a:r>
              <a:rPr lang="en-US" altLang="en-US" sz="2800" baseline="30000" dirty="0"/>
              <a:t>2</a:t>
            </a:r>
            <a:r>
              <a:rPr lang="en-US" altLang="en-US" sz="2800" dirty="0"/>
              <a:t>"In My Father's house are many dwelling places; if it were not so, I would have told you; for I go to prepare a place for you.  </a:t>
            </a:r>
            <a:r>
              <a:rPr lang="en-US" altLang="en-US" sz="2800" baseline="30000" dirty="0"/>
              <a:t>3</a:t>
            </a:r>
            <a:r>
              <a:rPr lang="en-US" altLang="en-US" sz="2800" dirty="0"/>
              <a:t>"If I go and prepare a place  for you, I will come again and receive you to Myself, that where I am, there you may be also.  </a:t>
            </a:r>
            <a:r>
              <a:rPr lang="en-US" altLang="en-US" sz="2800" baseline="30000" dirty="0"/>
              <a:t>4</a:t>
            </a:r>
            <a:r>
              <a:rPr lang="en-US" altLang="en-US" sz="2800" dirty="0"/>
              <a:t>"And you know the way where I am going."  </a:t>
            </a:r>
            <a:r>
              <a:rPr lang="en-US" altLang="en-US" sz="2800" baseline="30000" dirty="0"/>
              <a:t>5</a:t>
            </a:r>
            <a:r>
              <a:rPr lang="en-US" altLang="en-US" sz="2800" dirty="0"/>
              <a:t>Thomas said to Him, "Lord, we do not know where You are going, how do we know the way?" </a:t>
            </a:r>
            <a:r>
              <a:rPr lang="en-US" altLang="en-US" sz="2800" baseline="30000" dirty="0"/>
              <a:t>6</a:t>
            </a:r>
            <a:r>
              <a:rPr lang="en-US" altLang="en-US" sz="2800" b="1" dirty="0">
                <a:solidFill>
                  <a:srgbClr val="3333CC"/>
                </a:solidFill>
              </a:rPr>
              <a:t>Jesus said to him, "I am the way, and the truth, and </a:t>
            </a:r>
            <a:r>
              <a:rPr lang="en-US" altLang="en-US" sz="2800" b="1" u="sng" dirty="0">
                <a:solidFill>
                  <a:srgbClr val="3333CC"/>
                </a:solidFill>
                <a:highlight>
                  <a:srgbClr val="FFFFCC"/>
                </a:highlight>
              </a:rPr>
              <a:t>the life</a:t>
            </a:r>
            <a:r>
              <a:rPr lang="en-US" altLang="en-US" sz="2800" b="1" dirty="0">
                <a:solidFill>
                  <a:srgbClr val="3333CC"/>
                </a:solidFill>
              </a:rPr>
              <a:t>; no one comes to the Father but through Me.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300" y="76200"/>
            <a:ext cx="7391400" cy="1200329"/>
          </a:xfrm>
          <a:prstGeom prst="rect">
            <a:avLst/>
          </a:prstGeom>
        </p:spPr>
        <p:txBody>
          <a:bodyPr wrap="square">
            <a:spAutoFit/>
          </a:bodyPr>
          <a:lstStyle/>
          <a:p>
            <a:pPr marL="0" marR="0" algn="ctr">
              <a:spcBef>
                <a:spcPts val="0"/>
              </a:spcBef>
              <a:spcAft>
                <a:spcPts val="0"/>
              </a:spcAft>
            </a:pPr>
            <a:r>
              <a:rPr lang="en-US" sz="3600" b="1" i="1" dirty="0">
                <a:solidFill>
                  <a:schemeClr val="accent2"/>
                </a:solidFill>
                <a:latin typeface="Calibri" panose="020F0502020204030204" pitchFamily="34" charset="0"/>
                <a:ea typeface="+mj-ea"/>
                <a:cs typeface="Calibri" panose="020F0502020204030204" pitchFamily="34" charset="0"/>
              </a:rPr>
              <a:t>Have you ever wished that somebody had posted a warning sign?</a:t>
            </a:r>
          </a:p>
        </p:txBody>
      </p:sp>
      <p:pic>
        <p:nvPicPr>
          <p:cNvPr id="4" name="Picture 3">
            <a:extLst>
              <a:ext uri="{FF2B5EF4-FFF2-40B4-BE49-F238E27FC236}">
                <a16:creationId xmlns:a16="http://schemas.microsoft.com/office/drawing/2014/main" id="{CC567D6D-62CF-4126-A4E1-ACD1A2760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127" y="1600200"/>
            <a:ext cx="7469746" cy="4572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903" y="457200"/>
            <a:ext cx="7860195" cy="59436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228600"/>
            <a:ext cx="9144000" cy="1143000"/>
          </a:xfrm>
        </p:spPr>
        <p:txBody>
          <a:bodyPr/>
          <a:lstStyle/>
          <a:p>
            <a:r>
              <a:rPr lang="en-US" altLang="en-US" sz="3600" b="1" dirty="0">
                <a:solidFill>
                  <a:schemeClr val="accent2"/>
                </a:solidFill>
                <a:ea typeface="+mn-ea"/>
              </a:rPr>
              <a:t>JOHN IS ALSO ISSUING A CRITICAL WARNING </a:t>
            </a:r>
          </a:p>
        </p:txBody>
      </p:sp>
      <p:sp>
        <p:nvSpPr>
          <p:cNvPr id="48131" name="Rectangle 3"/>
          <p:cNvSpPr>
            <a:spLocks noGrp="1" noChangeArrowheads="1"/>
          </p:cNvSpPr>
          <p:nvPr>
            <p:ph type="body" sz="half" idx="1"/>
          </p:nvPr>
        </p:nvSpPr>
        <p:spPr>
          <a:xfrm>
            <a:off x="304800" y="1600200"/>
            <a:ext cx="5181600" cy="3962400"/>
          </a:xfrm>
        </p:spPr>
        <p:txBody>
          <a:bodyPr/>
          <a:lstStyle/>
          <a:p>
            <a:pPr algn="just">
              <a:spcBef>
                <a:spcPts val="0"/>
              </a:spcBef>
              <a:spcAft>
                <a:spcPts val="1200"/>
              </a:spcAft>
            </a:pPr>
            <a:r>
              <a:rPr lang="en-US" altLang="en-US" dirty="0"/>
              <a:t>Saying that Christ is not actual</a:t>
            </a:r>
            <a:r>
              <a:rPr lang="en-US" altLang="en-US" sz="2000" dirty="0"/>
              <a:t> </a:t>
            </a:r>
            <a:r>
              <a:rPr lang="en-US" altLang="en-US" dirty="0"/>
              <a:t>and</a:t>
            </a:r>
            <a:r>
              <a:rPr lang="en-US" altLang="en-US" sz="2000" dirty="0"/>
              <a:t> </a:t>
            </a:r>
            <a:r>
              <a:rPr lang="en-US" altLang="en-US" dirty="0"/>
              <a:t>real is  a spiritual dead end. (Docetism)</a:t>
            </a:r>
          </a:p>
          <a:p>
            <a:pPr algn="just">
              <a:spcBef>
                <a:spcPts val="0"/>
              </a:spcBef>
              <a:spcAft>
                <a:spcPts val="1200"/>
              </a:spcAft>
            </a:pPr>
            <a:r>
              <a:rPr lang="en-US" altLang="en-US" dirty="0"/>
              <a:t>Saying that Christ is only spiritually or mystically true is also a spiritual dead end. (Gnosticism)</a:t>
            </a:r>
          </a:p>
        </p:txBody>
      </p:sp>
      <p:pic>
        <p:nvPicPr>
          <p:cNvPr id="117766" name="Picture 1030" descr="dead_end_lakr_ontario"/>
          <p:cNvPicPr>
            <a:picLocks noChangeAspect="1" noChangeArrowheads="1"/>
          </p:cNvPicPr>
          <p:nvPr/>
        </p:nvPicPr>
        <p:blipFill>
          <a:blip r:embed="rId3" cstate="email">
            <a:lum bright="18000" contrast="6000"/>
            <a:extLst>
              <a:ext uri="{28A0092B-C50C-407E-A947-70E740481C1C}">
                <a14:useLocalDpi xmlns:a14="http://schemas.microsoft.com/office/drawing/2010/main"/>
              </a:ext>
            </a:extLst>
          </a:blip>
          <a:srcRect/>
          <a:stretch>
            <a:fillRect/>
          </a:stretch>
        </p:blipFill>
        <p:spPr bwMode="auto">
          <a:xfrm>
            <a:off x="5715000" y="1752600"/>
            <a:ext cx="304800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5058" name="Rectangle 2"/>
          <p:cNvSpPr>
            <a:spLocks noGrp="1" noChangeArrowheads="1"/>
          </p:cNvSpPr>
          <p:nvPr>
            <p:ph type="body" idx="1"/>
          </p:nvPr>
        </p:nvSpPr>
        <p:spPr>
          <a:xfrm>
            <a:off x="228600" y="228600"/>
            <a:ext cx="8686800" cy="4343400"/>
          </a:xfrm>
        </p:spPr>
        <p:txBody>
          <a:bodyPr/>
          <a:lstStyle/>
          <a:p>
            <a:pPr marL="0" indent="0" algn="ctr">
              <a:spcBef>
                <a:spcPts val="0"/>
              </a:spcBef>
              <a:spcAft>
                <a:spcPts val="1200"/>
              </a:spcAft>
              <a:buNone/>
            </a:pPr>
            <a:r>
              <a:rPr lang="en-US" sz="3600" b="1" dirty="0">
                <a:solidFill>
                  <a:schemeClr val="accent2"/>
                </a:solidFill>
              </a:rPr>
              <a:t>John 19:26–27 (NASB95) </a:t>
            </a:r>
          </a:p>
          <a:p>
            <a:pPr marL="0" indent="0" algn="just">
              <a:spcBef>
                <a:spcPts val="0"/>
              </a:spcBef>
              <a:buNone/>
            </a:pPr>
            <a:r>
              <a:rPr lang="en-US" sz="3600" baseline="30000" dirty="0"/>
              <a:t>26</a:t>
            </a:r>
            <a:r>
              <a:rPr lang="en-US" sz="3600" dirty="0"/>
              <a:t> When Jesus then saw His mother, and the disciple whom He loved standing nearby, He said to His mother, </a:t>
            </a:r>
            <a:r>
              <a:rPr lang="en-US" sz="3600" b="1" dirty="0">
                <a:solidFill>
                  <a:srgbClr val="C00000"/>
                </a:solidFill>
              </a:rPr>
              <a:t>“Woman, behold, your son!”</a:t>
            </a:r>
            <a:r>
              <a:rPr lang="en-US" sz="3600" dirty="0"/>
              <a:t> </a:t>
            </a:r>
            <a:r>
              <a:rPr lang="en-US" sz="3600" baseline="30000" dirty="0"/>
              <a:t>27</a:t>
            </a:r>
            <a:r>
              <a:rPr lang="en-US" sz="3600" dirty="0"/>
              <a:t> Then He said to the disciple, </a:t>
            </a:r>
            <a:r>
              <a:rPr lang="en-US" sz="3600" b="1" dirty="0">
                <a:solidFill>
                  <a:srgbClr val="C00000"/>
                </a:solidFill>
              </a:rPr>
              <a:t>“Behold, your mother!”</a:t>
            </a:r>
            <a:r>
              <a:rPr lang="en-US" sz="3600" dirty="0"/>
              <a:t> From that hour the disciple took her into his own </a:t>
            </a:r>
            <a:r>
              <a:rPr lang="en-US" sz="3600" i="1" dirty="0"/>
              <a:t>household.</a:t>
            </a:r>
            <a:r>
              <a:rPr lang="en-US" sz="3600" dirty="0">
                <a:cs typeface="+mn-cs"/>
              </a:rPr>
              <a:t> </a:t>
            </a:r>
          </a:p>
        </p:txBody>
      </p:sp>
    </p:spTree>
    <p:extLst>
      <p:ext uri="{BB962C8B-B14F-4D97-AF65-F5344CB8AC3E}">
        <p14:creationId xmlns:p14="http://schemas.microsoft.com/office/powerpoint/2010/main" val="3024846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90500" y="228600"/>
            <a:ext cx="8763000" cy="1143000"/>
          </a:xfrm>
        </p:spPr>
        <p:txBody>
          <a:bodyPr/>
          <a:lstStyle/>
          <a:p>
            <a:r>
              <a:rPr lang="en-US" altLang="en-US" sz="3600" b="1" dirty="0">
                <a:solidFill>
                  <a:schemeClr val="accent2"/>
                </a:solidFill>
                <a:ea typeface="+mn-ea"/>
              </a:rPr>
              <a:t>JOHN IS ALSO ISSUING A CRITICAL WARNING </a:t>
            </a:r>
          </a:p>
        </p:txBody>
      </p:sp>
      <p:sp>
        <p:nvSpPr>
          <p:cNvPr id="187396" name="Rectangle 4"/>
          <p:cNvSpPr>
            <a:spLocks noGrp="1" noChangeArrowheads="1"/>
          </p:cNvSpPr>
          <p:nvPr>
            <p:ph type="body" sz="half" idx="2"/>
          </p:nvPr>
        </p:nvSpPr>
        <p:spPr>
          <a:xfrm>
            <a:off x="3733800" y="1600200"/>
            <a:ext cx="5105400" cy="3505200"/>
          </a:xfrm>
        </p:spPr>
        <p:txBody>
          <a:bodyPr/>
          <a:lstStyle/>
          <a:p>
            <a:pPr algn="just">
              <a:spcBef>
                <a:spcPts val="0"/>
              </a:spcBef>
              <a:spcAft>
                <a:spcPts val="1200"/>
              </a:spcAft>
            </a:pPr>
            <a:r>
              <a:rPr lang="en-US" altLang="en-US" dirty="0"/>
              <a:t>Saying that Christ didn’t actually die and resurrect physically in a real body is a spiritual dead end.</a:t>
            </a:r>
          </a:p>
          <a:p>
            <a:pPr algn="just">
              <a:spcBef>
                <a:spcPts val="0"/>
              </a:spcBef>
              <a:spcAft>
                <a:spcPts val="1200"/>
              </a:spcAft>
            </a:pPr>
            <a:r>
              <a:rPr lang="en-US" altLang="en-US" dirty="0"/>
              <a:t>Saying that we can find life in anyone or anything else is a also spiritual dead end. </a:t>
            </a:r>
          </a:p>
        </p:txBody>
      </p:sp>
      <p:pic>
        <p:nvPicPr>
          <p:cNvPr id="6" name="Picture 1030" descr="dead_end_lakr_ontario"/>
          <p:cNvPicPr>
            <a:picLocks noChangeAspect="1" noChangeArrowheads="1"/>
          </p:cNvPicPr>
          <p:nvPr/>
        </p:nvPicPr>
        <p:blipFill>
          <a:blip r:embed="rId3" cstate="email">
            <a:lum bright="18000" contrast="6000"/>
            <a:extLst>
              <a:ext uri="{28A0092B-C50C-407E-A947-70E740481C1C}">
                <a14:useLocalDpi xmlns:a14="http://schemas.microsoft.com/office/drawing/2010/main"/>
              </a:ext>
            </a:extLst>
          </a:blip>
          <a:srcRect/>
          <a:stretch>
            <a:fillRect/>
          </a:stretch>
        </p:blipFill>
        <p:spPr bwMode="auto">
          <a:xfrm>
            <a:off x="381000" y="1752600"/>
            <a:ext cx="3048000" cy="411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Outline</a:t>
            </a:r>
          </a:p>
        </p:txBody>
      </p:sp>
      <p:sp>
        <p:nvSpPr>
          <p:cNvPr id="4" name="Text Box 1028"/>
          <p:cNvSpPr txBox="1">
            <a:spLocks noChangeArrowheads="1"/>
          </p:cNvSpPr>
          <p:nvPr/>
        </p:nvSpPr>
        <p:spPr bwMode="auto">
          <a:xfrm>
            <a:off x="828675" y="1143000"/>
            <a:ext cx="74866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Preliminary Observations</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Of Verse 1</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2</a:t>
            </a:r>
          </a:p>
          <a:p>
            <a:pPr marL="461963" indent="-461963">
              <a:spcBef>
                <a:spcPct val="50000"/>
              </a:spcBef>
              <a:buFont typeface="+mj-lt"/>
              <a:buAutoNum type="arabicPeriod"/>
            </a:pPr>
            <a:r>
              <a:rPr lang="en-US" altLang="en-US" sz="3600" b="1" dirty="0">
                <a:solidFill>
                  <a:srgbClr val="3333CC"/>
                </a:solidFill>
                <a:highlight>
                  <a:srgbClr val="00FFFF"/>
                </a:highlight>
                <a:latin typeface="Calibri" panose="020F0502020204030204" pitchFamily="34" charset="0"/>
              </a:rPr>
              <a:t>Exegesis / Exposition Verse 3-4</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0" y="4419600"/>
            <a:ext cx="2286000" cy="2286000"/>
          </a:xfrm>
          <a:prstGeom prst="rect">
            <a:avLst/>
          </a:prstGeom>
        </p:spPr>
      </p:pic>
    </p:spTree>
    <p:extLst>
      <p:ext uri="{BB962C8B-B14F-4D97-AF65-F5344CB8AC3E}">
        <p14:creationId xmlns:p14="http://schemas.microsoft.com/office/powerpoint/2010/main" val="1519429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122" name="Rectangle 2"/>
          <p:cNvSpPr>
            <a:spLocks noGrp="1" noChangeArrowheads="1"/>
          </p:cNvSpPr>
          <p:nvPr>
            <p:ph type="body" idx="1"/>
          </p:nvPr>
        </p:nvSpPr>
        <p:spPr>
          <a:xfrm>
            <a:off x="228600" y="228600"/>
            <a:ext cx="8763000" cy="3276600"/>
          </a:xfrm>
        </p:spPr>
        <p:txBody>
          <a:bodyPr/>
          <a:lstStyle/>
          <a:p>
            <a:pPr marL="0" indent="0" algn="ctr">
              <a:lnSpc>
                <a:spcPct val="90000"/>
              </a:lnSpc>
              <a:spcBef>
                <a:spcPts val="0"/>
              </a:spcBef>
              <a:spcAft>
                <a:spcPts val="1000"/>
              </a:spcAft>
              <a:buNone/>
            </a:pPr>
            <a:r>
              <a:rPr lang="en-US" sz="3600" b="1" dirty="0">
                <a:solidFill>
                  <a:schemeClr val="accent2"/>
                </a:solidFill>
              </a:rPr>
              <a:t>1 John 1:3–4 (NASB95) </a:t>
            </a:r>
          </a:p>
          <a:p>
            <a:pPr marL="0" indent="0" algn="just">
              <a:buNone/>
            </a:pPr>
            <a:r>
              <a:rPr lang="en-US" baseline="30000" dirty="0"/>
              <a:t>3</a:t>
            </a:r>
            <a:r>
              <a:rPr lang="en-US" dirty="0"/>
              <a:t> what we have seen and heard we proclaim to you also, so that you too may have fellowship with us; and indeed our fellowship is with the Father, and with His Son Jesus Christ. </a:t>
            </a:r>
            <a:r>
              <a:rPr lang="en-US" baseline="30000" dirty="0"/>
              <a:t>4</a:t>
            </a:r>
            <a:r>
              <a:rPr lang="en-US" dirty="0"/>
              <a:t> These things we write, so that our joy may be made complete.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Outline</a:t>
            </a:r>
          </a:p>
        </p:txBody>
      </p:sp>
      <p:sp>
        <p:nvSpPr>
          <p:cNvPr id="4" name="Text Box 1028"/>
          <p:cNvSpPr txBox="1">
            <a:spLocks noChangeArrowheads="1"/>
          </p:cNvSpPr>
          <p:nvPr/>
        </p:nvSpPr>
        <p:spPr bwMode="auto">
          <a:xfrm>
            <a:off x="1504950" y="1143000"/>
            <a:ext cx="68008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Preliminary Observations</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of Verse 1</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2</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3-4</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0" y="4419600"/>
            <a:ext cx="2286000" cy="2286000"/>
          </a:xfrm>
          <a:prstGeom prst="rect">
            <a:avLst/>
          </a:prstGeom>
        </p:spPr>
      </p:pic>
    </p:spTree>
    <p:extLst>
      <p:ext uri="{BB962C8B-B14F-4D97-AF65-F5344CB8AC3E}">
        <p14:creationId xmlns:p14="http://schemas.microsoft.com/office/powerpoint/2010/main" val="1021476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6E3F44-B997-4F47-A7F1-2775370EC8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7106" name="Rectangle 2"/>
          <p:cNvSpPr>
            <a:spLocks noGrp="1" noChangeArrowheads="1"/>
          </p:cNvSpPr>
          <p:nvPr>
            <p:ph type="body" idx="1"/>
          </p:nvPr>
        </p:nvSpPr>
        <p:spPr>
          <a:xfrm>
            <a:off x="561975" y="838200"/>
            <a:ext cx="8020050" cy="4419600"/>
          </a:xfrm>
        </p:spPr>
        <p:txBody>
          <a:bodyPr/>
          <a:lstStyle/>
          <a:p>
            <a:pPr marL="0" indent="0" defTabSz="454025">
              <a:spcBef>
                <a:spcPts val="0"/>
              </a:spcBef>
              <a:spcAft>
                <a:spcPts val="600"/>
              </a:spcAft>
              <a:buFontTx/>
              <a:buNone/>
            </a:pPr>
            <a:r>
              <a:rPr lang="en-US" altLang="en-US" b="1" i="1" dirty="0">
                <a:solidFill>
                  <a:srgbClr val="006600"/>
                </a:solidFill>
              </a:rPr>
              <a:t>what we have seen and heard</a:t>
            </a:r>
            <a:endParaRPr lang="en-US" altLang="en-US" b="1" dirty="0"/>
          </a:p>
          <a:p>
            <a:pPr marL="0" indent="0" defTabSz="454025">
              <a:spcBef>
                <a:spcPts val="0"/>
              </a:spcBef>
              <a:spcAft>
                <a:spcPts val="600"/>
              </a:spcAft>
              <a:buFontTx/>
              <a:buNone/>
            </a:pPr>
            <a:r>
              <a:rPr lang="en-US" altLang="en-US" b="1" dirty="0">
                <a:highlight>
                  <a:srgbClr val="FFFFCC"/>
                </a:highlight>
              </a:rPr>
              <a:t>we proclaim</a:t>
            </a:r>
            <a:r>
              <a:rPr lang="en-US" altLang="en-US" b="1" dirty="0"/>
              <a:t> </a:t>
            </a:r>
            <a:r>
              <a:rPr lang="en-US" altLang="en-US" dirty="0"/>
              <a:t>to you also, </a:t>
            </a:r>
          </a:p>
          <a:p>
            <a:pPr marL="400050" lvl="1" indent="0" defTabSz="454025">
              <a:spcBef>
                <a:spcPts val="0"/>
              </a:spcBef>
              <a:spcAft>
                <a:spcPts val="600"/>
              </a:spcAft>
              <a:buNone/>
            </a:pPr>
            <a:r>
              <a:rPr lang="en-US" altLang="en-US" sz="3200" b="1" u="sng" dirty="0">
                <a:solidFill>
                  <a:schemeClr val="accent2"/>
                </a:solidFill>
              </a:rPr>
              <a:t>so that</a:t>
            </a:r>
            <a:r>
              <a:rPr lang="en-US" altLang="en-US" sz="3200" b="1" dirty="0"/>
              <a:t> </a:t>
            </a:r>
            <a:r>
              <a:rPr lang="en-US" altLang="en-US" sz="3200" dirty="0"/>
              <a:t>you too may have fellowship with us; and indeed our fellowship is with the Father, 	and with His Son Jesus Christ.</a:t>
            </a:r>
          </a:p>
          <a:p>
            <a:pPr marL="0" indent="0" defTabSz="454025">
              <a:spcBef>
                <a:spcPts val="0"/>
              </a:spcBef>
              <a:spcAft>
                <a:spcPts val="600"/>
              </a:spcAft>
              <a:buNone/>
            </a:pPr>
            <a:r>
              <a:rPr lang="en-US" altLang="en-US" b="1" i="1" dirty="0">
                <a:solidFill>
                  <a:srgbClr val="006600"/>
                </a:solidFill>
              </a:rPr>
              <a:t>These things</a:t>
            </a:r>
          </a:p>
          <a:p>
            <a:pPr marL="0" indent="0" defTabSz="454025">
              <a:spcBef>
                <a:spcPts val="0"/>
              </a:spcBef>
              <a:spcAft>
                <a:spcPts val="600"/>
              </a:spcAft>
              <a:buFontTx/>
              <a:buNone/>
            </a:pPr>
            <a:r>
              <a:rPr lang="en-US" altLang="en-US" b="1" dirty="0">
                <a:highlight>
                  <a:srgbClr val="FFFFCC"/>
                </a:highlight>
              </a:rPr>
              <a:t>we write</a:t>
            </a:r>
            <a:r>
              <a:rPr lang="en-US" altLang="en-US" dirty="0"/>
              <a:t>,</a:t>
            </a:r>
            <a:r>
              <a:rPr lang="en-US" altLang="en-US" i="1" dirty="0">
                <a:solidFill>
                  <a:srgbClr val="669900"/>
                </a:solidFill>
              </a:rPr>
              <a:t> 	</a:t>
            </a:r>
            <a:r>
              <a:rPr lang="en-US" altLang="en-US" dirty="0"/>
              <a:t>								  </a:t>
            </a:r>
          </a:p>
          <a:p>
            <a:pPr marL="0" indent="0" defTabSz="454025">
              <a:spcBef>
                <a:spcPts val="0"/>
              </a:spcBef>
              <a:spcAft>
                <a:spcPts val="600"/>
              </a:spcAft>
              <a:buFontTx/>
              <a:buNone/>
            </a:pPr>
            <a:r>
              <a:rPr lang="en-US" altLang="en-US" b="1" u="sng" dirty="0">
                <a:solidFill>
                  <a:schemeClr val="accent2"/>
                </a:solidFill>
              </a:rPr>
              <a:t>so that</a:t>
            </a:r>
            <a:r>
              <a:rPr lang="en-US" altLang="en-US" b="1" dirty="0"/>
              <a:t> </a:t>
            </a:r>
            <a:r>
              <a:rPr lang="en-US" altLang="en-US" dirty="0"/>
              <a:t>our joy may be made complete.</a:t>
            </a:r>
          </a:p>
        </p:txBody>
      </p:sp>
      <p:sp>
        <p:nvSpPr>
          <p:cNvPr id="4" name="Rectangle 3">
            <a:extLst>
              <a:ext uri="{FF2B5EF4-FFF2-40B4-BE49-F238E27FC236}">
                <a16:creationId xmlns:a16="http://schemas.microsoft.com/office/drawing/2014/main" id="{A7F36ECB-7E13-49B0-A8CC-6938949EA356}"/>
              </a:ext>
            </a:extLst>
          </p:cNvPr>
          <p:cNvSpPr/>
          <p:nvPr/>
        </p:nvSpPr>
        <p:spPr>
          <a:xfrm>
            <a:off x="525684" y="152400"/>
            <a:ext cx="8092632" cy="646331"/>
          </a:xfrm>
          <a:prstGeom prst="rect">
            <a:avLst/>
          </a:prstGeom>
        </p:spPr>
        <p:txBody>
          <a:bodyPr wrap="square">
            <a:spAutoFit/>
          </a:bodyPr>
          <a:lstStyle/>
          <a:p>
            <a:pPr lvl="0" algn="ctr" defTabSz="347663">
              <a:spcBef>
                <a:spcPts val="600"/>
              </a:spcBef>
              <a:spcAft>
                <a:spcPts val="6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1:3-4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122" name="Rectangle 2"/>
          <p:cNvSpPr>
            <a:spLocks noGrp="1" noChangeArrowheads="1"/>
          </p:cNvSpPr>
          <p:nvPr>
            <p:ph type="body" idx="1"/>
          </p:nvPr>
        </p:nvSpPr>
        <p:spPr>
          <a:xfrm>
            <a:off x="228600" y="228600"/>
            <a:ext cx="8763000" cy="3276600"/>
          </a:xfrm>
        </p:spPr>
        <p:txBody>
          <a:bodyPr/>
          <a:lstStyle/>
          <a:p>
            <a:pPr marL="0" indent="0" algn="ctr">
              <a:lnSpc>
                <a:spcPct val="90000"/>
              </a:lnSpc>
              <a:spcBef>
                <a:spcPts val="0"/>
              </a:spcBef>
              <a:spcAft>
                <a:spcPts val="1000"/>
              </a:spcAft>
              <a:buNone/>
            </a:pPr>
            <a:r>
              <a:rPr lang="en-US" sz="3600" b="1" dirty="0">
                <a:solidFill>
                  <a:schemeClr val="accent2"/>
                </a:solidFill>
              </a:rPr>
              <a:t>1 John 1:3–4 (NASB95) </a:t>
            </a:r>
          </a:p>
          <a:p>
            <a:pPr marL="0" indent="0" algn="just">
              <a:buNone/>
            </a:pPr>
            <a:r>
              <a:rPr lang="en-US" baseline="30000" dirty="0"/>
              <a:t>3</a:t>
            </a:r>
            <a:r>
              <a:rPr lang="en-US" dirty="0"/>
              <a:t> </a:t>
            </a:r>
            <a:r>
              <a:rPr lang="en-US" b="1" u="sng" dirty="0">
                <a:solidFill>
                  <a:schemeClr val="accent2"/>
                </a:solidFill>
              </a:rPr>
              <a:t>what we have seen and heard we proclaim to you also</a:t>
            </a:r>
            <a:r>
              <a:rPr lang="en-US" dirty="0"/>
              <a:t>, so that you too may have fellowship with us; and indeed our fellowship is with the Father, and with His Son Jesus Christ. </a:t>
            </a:r>
            <a:r>
              <a:rPr lang="en-US" baseline="30000" dirty="0"/>
              <a:t>4</a:t>
            </a:r>
            <a:r>
              <a:rPr lang="en-US" dirty="0"/>
              <a:t> </a:t>
            </a:r>
            <a:r>
              <a:rPr lang="en-US" b="1" u="sng" dirty="0">
                <a:solidFill>
                  <a:schemeClr val="accent2"/>
                </a:solidFill>
              </a:rPr>
              <a:t>These things we write</a:t>
            </a:r>
            <a:r>
              <a:rPr lang="en-US" dirty="0"/>
              <a:t>, so that our joy may be made complete. </a:t>
            </a:r>
          </a:p>
        </p:txBody>
      </p:sp>
    </p:spTree>
    <p:extLst>
      <p:ext uri="{BB962C8B-B14F-4D97-AF65-F5344CB8AC3E}">
        <p14:creationId xmlns:p14="http://schemas.microsoft.com/office/powerpoint/2010/main" val="176616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122" name="Rectangle 2"/>
          <p:cNvSpPr>
            <a:spLocks noGrp="1" noChangeArrowheads="1"/>
          </p:cNvSpPr>
          <p:nvPr>
            <p:ph type="body" idx="1"/>
          </p:nvPr>
        </p:nvSpPr>
        <p:spPr>
          <a:xfrm>
            <a:off x="228600" y="228600"/>
            <a:ext cx="8763000" cy="3276600"/>
          </a:xfrm>
        </p:spPr>
        <p:txBody>
          <a:bodyPr/>
          <a:lstStyle/>
          <a:p>
            <a:pPr marL="0" indent="0" algn="ctr">
              <a:lnSpc>
                <a:spcPct val="90000"/>
              </a:lnSpc>
              <a:spcBef>
                <a:spcPts val="0"/>
              </a:spcBef>
              <a:spcAft>
                <a:spcPts val="1000"/>
              </a:spcAft>
              <a:buNone/>
            </a:pPr>
            <a:r>
              <a:rPr lang="en-US" sz="3600" b="1" dirty="0">
                <a:solidFill>
                  <a:schemeClr val="accent2"/>
                </a:solidFill>
              </a:rPr>
              <a:t>1 John 1:3–4 (NASB95) </a:t>
            </a:r>
          </a:p>
          <a:p>
            <a:pPr marL="0" indent="0" algn="just">
              <a:buNone/>
            </a:pPr>
            <a:r>
              <a:rPr lang="en-US" baseline="30000" dirty="0"/>
              <a:t>3</a:t>
            </a:r>
            <a:r>
              <a:rPr lang="en-US" dirty="0"/>
              <a:t> what we have seen and heard we proclaim to you also, </a:t>
            </a:r>
            <a:r>
              <a:rPr lang="en-US" b="1" u="sng" dirty="0">
                <a:solidFill>
                  <a:schemeClr val="accent2"/>
                </a:solidFill>
              </a:rPr>
              <a:t>so that</a:t>
            </a:r>
            <a:r>
              <a:rPr lang="en-US" dirty="0"/>
              <a:t> you too may have fellowship with us; and indeed our fellowship is with the Father, and with His Son Jesus Christ. </a:t>
            </a:r>
            <a:r>
              <a:rPr lang="en-US" baseline="30000" dirty="0"/>
              <a:t>4</a:t>
            </a:r>
            <a:r>
              <a:rPr lang="en-US" dirty="0"/>
              <a:t> These things we write, </a:t>
            </a:r>
            <a:r>
              <a:rPr lang="en-US" b="1" u="sng" dirty="0">
                <a:solidFill>
                  <a:schemeClr val="accent2"/>
                </a:solidFill>
              </a:rPr>
              <a:t>so that</a:t>
            </a:r>
            <a:r>
              <a:rPr lang="en-US" dirty="0"/>
              <a:t> our joy may be made complete. </a:t>
            </a:r>
          </a:p>
        </p:txBody>
      </p:sp>
    </p:spTree>
    <p:extLst>
      <p:ext uri="{BB962C8B-B14F-4D97-AF65-F5344CB8AC3E}">
        <p14:creationId xmlns:p14="http://schemas.microsoft.com/office/powerpoint/2010/main" val="1282541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4B7CC-713E-4EB5-AD24-1292FABA6C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7106" name="Rectangle 2"/>
          <p:cNvSpPr>
            <a:spLocks noGrp="1" noChangeArrowheads="1"/>
          </p:cNvSpPr>
          <p:nvPr>
            <p:ph type="body" idx="1"/>
          </p:nvPr>
        </p:nvSpPr>
        <p:spPr>
          <a:xfrm>
            <a:off x="485775" y="914400"/>
            <a:ext cx="8172450" cy="5029200"/>
          </a:xfrm>
        </p:spPr>
        <p:txBody>
          <a:bodyPr/>
          <a:lstStyle/>
          <a:p>
            <a:pPr marL="0" indent="0" defTabSz="454025">
              <a:spcBef>
                <a:spcPts val="0"/>
              </a:spcBef>
              <a:spcAft>
                <a:spcPts val="600"/>
              </a:spcAft>
              <a:buFontTx/>
              <a:buNone/>
            </a:pPr>
            <a:r>
              <a:rPr lang="en-US" altLang="en-US" b="1" i="1" dirty="0">
                <a:solidFill>
                  <a:srgbClr val="006600"/>
                </a:solidFill>
              </a:rPr>
              <a:t>what we have seen and heard</a:t>
            </a:r>
            <a:endParaRPr lang="en-US" altLang="en-US" b="1" dirty="0"/>
          </a:p>
          <a:p>
            <a:pPr marL="0" indent="0" defTabSz="454025">
              <a:spcBef>
                <a:spcPts val="0"/>
              </a:spcBef>
              <a:spcAft>
                <a:spcPts val="600"/>
              </a:spcAft>
              <a:buFontTx/>
              <a:buNone/>
            </a:pPr>
            <a:r>
              <a:rPr lang="en-US" altLang="en-US" dirty="0"/>
              <a:t>we proclaim to you also, </a:t>
            </a:r>
          </a:p>
          <a:p>
            <a:pPr marL="400050" lvl="1" indent="0" defTabSz="454025">
              <a:spcBef>
                <a:spcPts val="0"/>
              </a:spcBef>
              <a:spcAft>
                <a:spcPts val="600"/>
              </a:spcAft>
              <a:buNone/>
            </a:pPr>
            <a:r>
              <a:rPr lang="en-US" altLang="en-US" sz="3200" b="1" u="sng" dirty="0">
                <a:solidFill>
                  <a:schemeClr val="accent2"/>
                </a:solidFill>
                <a:highlight>
                  <a:srgbClr val="FFFFCC"/>
                </a:highlight>
              </a:rPr>
              <a:t>so that you too may have fellowship with us</a:t>
            </a:r>
            <a:r>
              <a:rPr lang="en-US" altLang="en-US" sz="3200" dirty="0"/>
              <a:t>; and indeed our fellowship is with the Father, 	and with His Son Jesus Christ.</a:t>
            </a:r>
          </a:p>
          <a:p>
            <a:pPr marL="0" indent="0" defTabSz="454025">
              <a:spcBef>
                <a:spcPts val="0"/>
              </a:spcBef>
              <a:spcAft>
                <a:spcPts val="600"/>
              </a:spcAft>
              <a:buNone/>
            </a:pPr>
            <a:r>
              <a:rPr lang="en-US" altLang="en-US" b="1" i="1" dirty="0">
                <a:solidFill>
                  <a:srgbClr val="006600"/>
                </a:solidFill>
              </a:rPr>
              <a:t>These things</a:t>
            </a:r>
          </a:p>
          <a:p>
            <a:pPr marL="0" indent="0" defTabSz="454025">
              <a:spcBef>
                <a:spcPts val="0"/>
              </a:spcBef>
              <a:spcAft>
                <a:spcPts val="600"/>
              </a:spcAft>
              <a:buFontTx/>
              <a:buNone/>
            </a:pPr>
            <a:r>
              <a:rPr lang="en-US" altLang="en-US" dirty="0"/>
              <a:t>we write,</a:t>
            </a:r>
            <a:r>
              <a:rPr lang="en-US" altLang="en-US" i="1" dirty="0">
                <a:solidFill>
                  <a:srgbClr val="669900"/>
                </a:solidFill>
              </a:rPr>
              <a:t> 	</a:t>
            </a:r>
            <a:r>
              <a:rPr lang="en-US" altLang="en-US" dirty="0"/>
              <a:t>								  </a:t>
            </a:r>
          </a:p>
          <a:p>
            <a:pPr marL="0" indent="0" defTabSz="454025">
              <a:spcBef>
                <a:spcPts val="0"/>
              </a:spcBef>
              <a:spcAft>
                <a:spcPts val="600"/>
              </a:spcAft>
              <a:buFontTx/>
              <a:buNone/>
            </a:pPr>
            <a:r>
              <a:rPr lang="en-US" altLang="en-US" b="1" u="sng" dirty="0">
                <a:solidFill>
                  <a:schemeClr val="accent2"/>
                </a:solidFill>
                <a:highlight>
                  <a:srgbClr val="FFFFCC"/>
                </a:highlight>
              </a:rPr>
              <a:t>so that</a:t>
            </a:r>
            <a:r>
              <a:rPr lang="en-US" altLang="en-US" b="1" dirty="0"/>
              <a:t> </a:t>
            </a:r>
            <a:r>
              <a:rPr lang="en-US" altLang="en-US" dirty="0"/>
              <a:t>our joy may be made complete.</a:t>
            </a:r>
          </a:p>
        </p:txBody>
      </p:sp>
      <p:sp>
        <p:nvSpPr>
          <p:cNvPr id="4" name="Rectangle 3">
            <a:extLst>
              <a:ext uri="{FF2B5EF4-FFF2-40B4-BE49-F238E27FC236}">
                <a16:creationId xmlns:a16="http://schemas.microsoft.com/office/drawing/2014/main" id="{8E11F805-8B2B-4AFE-8476-D9DF1D26E964}"/>
              </a:ext>
            </a:extLst>
          </p:cNvPr>
          <p:cNvSpPr/>
          <p:nvPr/>
        </p:nvSpPr>
        <p:spPr>
          <a:xfrm>
            <a:off x="563784" y="152400"/>
            <a:ext cx="8016432" cy="646331"/>
          </a:xfrm>
          <a:prstGeom prst="rect">
            <a:avLst/>
          </a:prstGeom>
        </p:spPr>
        <p:txBody>
          <a:bodyPr wrap="square">
            <a:spAutoFit/>
          </a:bodyPr>
          <a:lstStyle/>
          <a:p>
            <a:pPr lvl="0" algn="ctr" defTabSz="347663">
              <a:spcBef>
                <a:spcPts val="600"/>
              </a:spcBef>
              <a:spcAft>
                <a:spcPts val="6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1:3-4</a:t>
            </a:r>
          </a:p>
        </p:txBody>
      </p:sp>
    </p:spTree>
    <p:extLst>
      <p:ext uri="{BB962C8B-B14F-4D97-AF65-F5344CB8AC3E}">
        <p14:creationId xmlns:p14="http://schemas.microsoft.com/office/powerpoint/2010/main" val="2687903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E1686-57EB-4709-9D16-6B93736DF4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7106" name="Rectangle 2"/>
          <p:cNvSpPr>
            <a:spLocks noGrp="1" noChangeArrowheads="1"/>
          </p:cNvSpPr>
          <p:nvPr>
            <p:ph type="body" idx="1"/>
          </p:nvPr>
        </p:nvSpPr>
        <p:spPr>
          <a:xfrm>
            <a:off x="485775" y="914400"/>
            <a:ext cx="8172450" cy="4495800"/>
          </a:xfrm>
        </p:spPr>
        <p:txBody>
          <a:bodyPr/>
          <a:lstStyle/>
          <a:p>
            <a:pPr marL="0" indent="0" defTabSz="454025">
              <a:spcBef>
                <a:spcPts val="0"/>
              </a:spcBef>
              <a:spcAft>
                <a:spcPts val="600"/>
              </a:spcAft>
              <a:buFontTx/>
              <a:buNone/>
            </a:pPr>
            <a:r>
              <a:rPr lang="en-US" altLang="en-US" b="1" i="1" dirty="0">
                <a:solidFill>
                  <a:srgbClr val="006600"/>
                </a:solidFill>
              </a:rPr>
              <a:t>what we have seen and heard</a:t>
            </a:r>
            <a:endParaRPr lang="en-US" altLang="en-US" b="1" dirty="0"/>
          </a:p>
          <a:p>
            <a:pPr marL="0" indent="0" defTabSz="454025">
              <a:spcBef>
                <a:spcPts val="0"/>
              </a:spcBef>
              <a:spcAft>
                <a:spcPts val="600"/>
              </a:spcAft>
              <a:buFontTx/>
              <a:buNone/>
            </a:pPr>
            <a:r>
              <a:rPr lang="en-US" altLang="en-US" dirty="0"/>
              <a:t>we proclaim to you also, </a:t>
            </a:r>
          </a:p>
          <a:p>
            <a:pPr marL="400050" lvl="1" indent="0" defTabSz="454025">
              <a:spcBef>
                <a:spcPts val="0"/>
              </a:spcBef>
              <a:spcAft>
                <a:spcPts val="600"/>
              </a:spcAft>
              <a:buNone/>
            </a:pPr>
            <a:r>
              <a:rPr lang="en-US" altLang="en-US" sz="3200" b="1" u="sng" dirty="0">
                <a:solidFill>
                  <a:schemeClr val="accent2"/>
                </a:solidFill>
                <a:highlight>
                  <a:srgbClr val="FFFFCC"/>
                </a:highlight>
              </a:rPr>
              <a:t>so that </a:t>
            </a:r>
            <a:r>
              <a:rPr lang="en-US" altLang="en-US" sz="3200" dirty="0"/>
              <a:t>you too may have fellowship with us; and </a:t>
            </a:r>
            <a:r>
              <a:rPr lang="en-US" altLang="en-US" sz="3200" b="1" u="sng" dirty="0">
                <a:solidFill>
                  <a:schemeClr val="accent2"/>
                </a:solidFill>
                <a:highlight>
                  <a:srgbClr val="FFFFCC"/>
                </a:highlight>
              </a:rPr>
              <a:t>indeed our fellowship is with the Father</a:t>
            </a:r>
            <a:r>
              <a:rPr lang="en-US" altLang="en-US" sz="3200" dirty="0"/>
              <a:t>, 	and </a:t>
            </a:r>
            <a:r>
              <a:rPr lang="en-US" altLang="en-US" sz="3200" b="1" u="sng" dirty="0">
                <a:solidFill>
                  <a:schemeClr val="accent2"/>
                </a:solidFill>
                <a:highlight>
                  <a:srgbClr val="FFFFCC"/>
                </a:highlight>
              </a:rPr>
              <a:t>with His Son Jesus Christ</a:t>
            </a:r>
            <a:r>
              <a:rPr lang="en-US" altLang="en-US" sz="3200" dirty="0"/>
              <a:t>.</a:t>
            </a:r>
          </a:p>
          <a:p>
            <a:pPr marL="0" indent="0" defTabSz="454025">
              <a:spcBef>
                <a:spcPts val="0"/>
              </a:spcBef>
              <a:spcAft>
                <a:spcPts val="600"/>
              </a:spcAft>
              <a:buNone/>
            </a:pPr>
            <a:r>
              <a:rPr lang="en-US" altLang="en-US" b="1" i="1" dirty="0">
                <a:solidFill>
                  <a:srgbClr val="006600"/>
                </a:solidFill>
              </a:rPr>
              <a:t>These things</a:t>
            </a:r>
          </a:p>
          <a:p>
            <a:pPr marL="0" indent="0" defTabSz="454025">
              <a:spcBef>
                <a:spcPts val="0"/>
              </a:spcBef>
              <a:spcAft>
                <a:spcPts val="600"/>
              </a:spcAft>
              <a:buFontTx/>
              <a:buNone/>
            </a:pPr>
            <a:r>
              <a:rPr lang="en-US" altLang="en-US" dirty="0"/>
              <a:t>we write,</a:t>
            </a:r>
            <a:r>
              <a:rPr lang="en-US" altLang="en-US" i="1" dirty="0">
                <a:solidFill>
                  <a:srgbClr val="669900"/>
                </a:solidFill>
              </a:rPr>
              <a:t> 	</a:t>
            </a:r>
            <a:r>
              <a:rPr lang="en-US" altLang="en-US" dirty="0"/>
              <a:t>								  </a:t>
            </a:r>
          </a:p>
          <a:p>
            <a:pPr marL="0" indent="0" defTabSz="454025">
              <a:spcBef>
                <a:spcPts val="0"/>
              </a:spcBef>
              <a:spcAft>
                <a:spcPts val="600"/>
              </a:spcAft>
              <a:buFontTx/>
              <a:buNone/>
            </a:pPr>
            <a:r>
              <a:rPr lang="en-US" altLang="en-US" b="1" u="sng" dirty="0">
                <a:solidFill>
                  <a:schemeClr val="accent2"/>
                </a:solidFill>
                <a:highlight>
                  <a:srgbClr val="FFFFCC"/>
                </a:highlight>
              </a:rPr>
              <a:t>so that</a:t>
            </a:r>
            <a:r>
              <a:rPr lang="en-US" altLang="en-US" b="1" dirty="0"/>
              <a:t> </a:t>
            </a:r>
            <a:r>
              <a:rPr lang="en-US" altLang="en-US" dirty="0"/>
              <a:t>our joy may be made complete.</a:t>
            </a:r>
          </a:p>
        </p:txBody>
      </p:sp>
      <p:sp>
        <p:nvSpPr>
          <p:cNvPr id="4" name="Rectangle 3">
            <a:extLst>
              <a:ext uri="{FF2B5EF4-FFF2-40B4-BE49-F238E27FC236}">
                <a16:creationId xmlns:a16="http://schemas.microsoft.com/office/drawing/2014/main" id="{0751ABC0-E62D-458D-AEF1-CCB7022F90DA}"/>
              </a:ext>
            </a:extLst>
          </p:cNvPr>
          <p:cNvSpPr/>
          <p:nvPr/>
        </p:nvSpPr>
        <p:spPr>
          <a:xfrm>
            <a:off x="563784" y="152400"/>
            <a:ext cx="8016432" cy="646331"/>
          </a:xfrm>
          <a:prstGeom prst="rect">
            <a:avLst/>
          </a:prstGeom>
        </p:spPr>
        <p:txBody>
          <a:bodyPr wrap="square">
            <a:spAutoFit/>
          </a:bodyPr>
          <a:lstStyle/>
          <a:p>
            <a:pPr lvl="0" algn="ctr" defTabSz="347663">
              <a:spcBef>
                <a:spcPts val="600"/>
              </a:spcBef>
              <a:spcAft>
                <a:spcPts val="6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1:3-4</a:t>
            </a:r>
          </a:p>
        </p:txBody>
      </p:sp>
    </p:spTree>
    <p:extLst>
      <p:ext uri="{BB962C8B-B14F-4D97-AF65-F5344CB8AC3E}">
        <p14:creationId xmlns:p14="http://schemas.microsoft.com/office/powerpoint/2010/main" val="3030320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1E8CFA-8336-47CC-AD92-8435FFD6B1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7106" name="Rectangle 2"/>
          <p:cNvSpPr>
            <a:spLocks noGrp="1" noChangeArrowheads="1"/>
          </p:cNvSpPr>
          <p:nvPr>
            <p:ph type="body" idx="1"/>
          </p:nvPr>
        </p:nvSpPr>
        <p:spPr>
          <a:xfrm>
            <a:off x="485775" y="914400"/>
            <a:ext cx="8172450" cy="4572000"/>
          </a:xfrm>
        </p:spPr>
        <p:txBody>
          <a:bodyPr/>
          <a:lstStyle/>
          <a:p>
            <a:pPr marL="0" indent="0" defTabSz="454025">
              <a:spcBef>
                <a:spcPts val="0"/>
              </a:spcBef>
              <a:spcAft>
                <a:spcPts val="600"/>
              </a:spcAft>
              <a:buFontTx/>
              <a:buNone/>
            </a:pPr>
            <a:r>
              <a:rPr lang="en-US" altLang="en-US" b="1" i="1" dirty="0">
                <a:solidFill>
                  <a:srgbClr val="006600"/>
                </a:solidFill>
              </a:rPr>
              <a:t>what we have seen and heard</a:t>
            </a:r>
            <a:endParaRPr lang="en-US" altLang="en-US" b="1" dirty="0"/>
          </a:p>
          <a:p>
            <a:pPr marL="0" indent="0" defTabSz="454025">
              <a:spcBef>
                <a:spcPts val="0"/>
              </a:spcBef>
              <a:spcAft>
                <a:spcPts val="600"/>
              </a:spcAft>
              <a:buFontTx/>
              <a:buNone/>
            </a:pPr>
            <a:r>
              <a:rPr lang="en-US" altLang="en-US" dirty="0"/>
              <a:t>we proclaim to you also, </a:t>
            </a:r>
          </a:p>
          <a:p>
            <a:pPr marL="400050" lvl="1" indent="0" defTabSz="454025">
              <a:spcBef>
                <a:spcPts val="0"/>
              </a:spcBef>
              <a:spcAft>
                <a:spcPts val="600"/>
              </a:spcAft>
              <a:buNone/>
            </a:pPr>
            <a:r>
              <a:rPr lang="en-US" altLang="en-US" sz="3200" b="1" u="sng" dirty="0">
                <a:solidFill>
                  <a:schemeClr val="accent2"/>
                </a:solidFill>
                <a:highlight>
                  <a:srgbClr val="FFFFCC"/>
                </a:highlight>
              </a:rPr>
              <a:t>so that </a:t>
            </a:r>
            <a:r>
              <a:rPr lang="en-US" altLang="en-US" sz="3200" dirty="0"/>
              <a:t>you too may have fellowship with us; and indeed our fellowship is with the Father, 	and with His Son Jesus Christ.</a:t>
            </a:r>
          </a:p>
          <a:p>
            <a:pPr marL="0" indent="0" defTabSz="454025">
              <a:spcBef>
                <a:spcPts val="0"/>
              </a:spcBef>
              <a:spcAft>
                <a:spcPts val="600"/>
              </a:spcAft>
              <a:buNone/>
            </a:pPr>
            <a:r>
              <a:rPr lang="en-US" altLang="en-US" b="1" i="1" dirty="0">
                <a:solidFill>
                  <a:srgbClr val="006600"/>
                </a:solidFill>
              </a:rPr>
              <a:t>These things</a:t>
            </a:r>
          </a:p>
          <a:p>
            <a:pPr marL="0" indent="0" defTabSz="454025">
              <a:spcBef>
                <a:spcPts val="0"/>
              </a:spcBef>
              <a:spcAft>
                <a:spcPts val="600"/>
              </a:spcAft>
              <a:buFontTx/>
              <a:buNone/>
            </a:pPr>
            <a:r>
              <a:rPr lang="en-US" altLang="en-US" dirty="0"/>
              <a:t>we write,</a:t>
            </a:r>
            <a:r>
              <a:rPr lang="en-US" altLang="en-US" i="1" dirty="0">
                <a:solidFill>
                  <a:srgbClr val="669900"/>
                </a:solidFill>
              </a:rPr>
              <a:t> 	</a:t>
            </a:r>
            <a:r>
              <a:rPr lang="en-US" altLang="en-US" dirty="0"/>
              <a:t>								  </a:t>
            </a:r>
          </a:p>
          <a:p>
            <a:pPr marL="0" indent="0" defTabSz="454025">
              <a:spcBef>
                <a:spcPts val="0"/>
              </a:spcBef>
              <a:spcAft>
                <a:spcPts val="600"/>
              </a:spcAft>
              <a:buFontTx/>
              <a:buNone/>
            </a:pPr>
            <a:r>
              <a:rPr lang="en-US" altLang="en-US" b="1" u="sng" dirty="0">
                <a:solidFill>
                  <a:schemeClr val="accent2"/>
                </a:solidFill>
                <a:highlight>
                  <a:srgbClr val="FFFFCC"/>
                </a:highlight>
              </a:rPr>
              <a:t>so that our joy may be made  complete.</a:t>
            </a:r>
          </a:p>
        </p:txBody>
      </p:sp>
      <p:sp>
        <p:nvSpPr>
          <p:cNvPr id="4" name="Rectangle 3">
            <a:extLst>
              <a:ext uri="{FF2B5EF4-FFF2-40B4-BE49-F238E27FC236}">
                <a16:creationId xmlns:a16="http://schemas.microsoft.com/office/drawing/2014/main" id="{B9247F56-BF55-407C-A9E6-0654964E4D99}"/>
              </a:ext>
            </a:extLst>
          </p:cNvPr>
          <p:cNvSpPr/>
          <p:nvPr/>
        </p:nvSpPr>
        <p:spPr>
          <a:xfrm>
            <a:off x="563784" y="152400"/>
            <a:ext cx="8016432" cy="646331"/>
          </a:xfrm>
          <a:prstGeom prst="rect">
            <a:avLst/>
          </a:prstGeom>
        </p:spPr>
        <p:txBody>
          <a:bodyPr wrap="square">
            <a:spAutoFit/>
          </a:bodyPr>
          <a:lstStyle/>
          <a:p>
            <a:pPr lvl="0" algn="ctr" defTabSz="347663">
              <a:spcBef>
                <a:spcPts val="600"/>
              </a:spcBef>
              <a:spcAft>
                <a:spcPts val="6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1:3-4</a:t>
            </a:r>
          </a:p>
        </p:txBody>
      </p:sp>
    </p:spTree>
    <p:extLst>
      <p:ext uri="{BB962C8B-B14F-4D97-AF65-F5344CB8AC3E}">
        <p14:creationId xmlns:p14="http://schemas.microsoft.com/office/powerpoint/2010/main" val="3003249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5122" name="Rectangle 2"/>
          <p:cNvSpPr>
            <a:spLocks noGrp="1" noChangeArrowheads="1"/>
          </p:cNvSpPr>
          <p:nvPr>
            <p:ph type="body" idx="1"/>
          </p:nvPr>
        </p:nvSpPr>
        <p:spPr>
          <a:xfrm>
            <a:off x="228600" y="152400"/>
            <a:ext cx="8763000" cy="4724400"/>
          </a:xfrm>
        </p:spPr>
        <p:txBody>
          <a:bodyPr/>
          <a:lstStyle/>
          <a:p>
            <a:pPr marL="0" indent="0" algn="ctr">
              <a:spcBef>
                <a:spcPts val="0"/>
              </a:spcBef>
              <a:spcAft>
                <a:spcPts val="1200"/>
              </a:spcAft>
              <a:buNone/>
            </a:pPr>
            <a:r>
              <a:rPr lang="en-US" sz="4000" b="1" dirty="0">
                <a:solidFill>
                  <a:schemeClr val="accent2"/>
                </a:solidFill>
              </a:rPr>
              <a:t>1 John 1:4 (NASB95) </a:t>
            </a:r>
          </a:p>
          <a:p>
            <a:pPr marL="0" indent="0" algn="just">
              <a:spcBef>
                <a:spcPts val="0"/>
              </a:spcBef>
              <a:spcAft>
                <a:spcPts val="1200"/>
              </a:spcAft>
              <a:buNone/>
            </a:pPr>
            <a:r>
              <a:rPr lang="en-US" sz="3600" baseline="30000" dirty="0"/>
              <a:t>4</a:t>
            </a:r>
            <a:r>
              <a:rPr lang="en-US" sz="3600" dirty="0"/>
              <a:t> </a:t>
            </a:r>
            <a:r>
              <a:rPr lang="en-US" sz="3600" b="1" dirty="0">
                <a:solidFill>
                  <a:srgbClr val="006600"/>
                </a:solidFill>
              </a:rPr>
              <a:t>These things we write, </a:t>
            </a:r>
            <a:r>
              <a:rPr lang="en-US" sz="3600" dirty="0"/>
              <a:t>so that </a:t>
            </a:r>
            <a:r>
              <a:rPr lang="en-US" sz="3600" b="1" dirty="0">
                <a:solidFill>
                  <a:schemeClr val="accent2"/>
                </a:solidFill>
              </a:rPr>
              <a:t>our joy may be </a:t>
            </a:r>
            <a:r>
              <a:rPr lang="en-US" sz="3600" b="1" u="sng" dirty="0">
                <a:solidFill>
                  <a:schemeClr val="accent2"/>
                </a:solidFill>
              </a:rPr>
              <a:t>made complete</a:t>
            </a:r>
            <a:r>
              <a:rPr lang="en-US" sz="3600" dirty="0"/>
              <a:t>. </a:t>
            </a:r>
            <a:endParaRPr lang="en-US" sz="3600" b="1" dirty="0">
              <a:solidFill>
                <a:schemeClr val="accent2"/>
              </a:solidFill>
            </a:endParaRPr>
          </a:p>
          <a:p>
            <a:pPr marL="0" indent="0" algn="ctr">
              <a:spcBef>
                <a:spcPts val="0"/>
              </a:spcBef>
              <a:spcAft>
                <a:spcPts val="1200"/>
              </a:spcAft>
              <a:buNone/>
            </a:pPr>
            <a:r>
              <a:rPr lang="en-US" sz="3600" b="1" dirty="0">
                <a:solidFill>
                  <a:schemeClr val="accent2"/>
                </a:solidFill>
              </a:rPr>
              <a:t>John 17:13 (NASB95) </a:t>
            </a:r>
          </a:p>
          <a:p>
            <a:pPr marL="0" indent="0">
              <a:spcBef>
                <a:spcPts val="0"/>
              </a:spcBef>
              <a:spcAft>
                <a:spcPts val="1200"/>
              </a:spcAft>
              <a:buNone/>
            </a:pPr>
            <a:r>
              <a:rPr lang="en-US" sz="3600" b="1" dirty="0">
                <a:solidFill>
                  <a:srgbClr val="C00000"/>
                </a:solidFill>
              </a:rPr>
              <a:t>“But now I come to You; and </a:t>
            </a:r>
            <a:r>
              <a:rPr lang="en-US" sz="3600" b="1" dirty="0">
                <a:solidFill>
                  <a:srgbClr val="006600"/>
                </a:solidFill>
              </a:rPr>
              <a:t>these things I speak</a:t>
            </a:r>
            <a:r>
              <a:rPr lang="en-US" sz="3600" b="1" dirty="0">
                <a:solidFill>
                  <a:srgbClr val="C00000"/>
                </a:solidFill>
              </a:rPr>
              <a:t> in the world so that they may have My joy </a:t>
            </a:r>
            <a:r>
              <a:rPr lang="en-US" sz="3600" b="1" u="sng" dirty="0">
                <a:solidFill>
                  <a:srgbClr val="C00000"/>
                </a:solidFill>
                <a:highlight>
                  <a:srgbClr val="FFFFCC"/>
                </a:highlight>
              </a:rPr>
              <a:t>made full</a:t>
            </a:r>
            <a:r>
              <a:rPr lang="en-US" sz="3600" b="1" dirty="0">
                <a:solidFill>
                  <a:srgbClr val="C00000"/>
                </a:solidFill>
              </a:rPr>
              <a:t> in themselves. </a:t>
            </a:r>
          </a:p>
        </p:txBody>
      </p:sp>
    </p:spTree>
    <p:extLst>
      <p:ext uri="{BB962C8B-B14F-4D97-AF65-F5344CB8AC3E}">
        <p14:creationId xmlns:p14="http://schemas.microsoft.com/office/powerpoint/2010/main" val="3215861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278342-77F3-4EB3-98C5-F7076BA70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34" y="91150"/>
            <a:ext cx="8900931" cy="6675699"/>
          </a:xfrm>
          <a:prstGeom prst="rect">
            <a:avLst/>
          </a:prstGeom>
        </p:spPr>
      </p:pic>
      <p:sp>
        <p:nvSpPr>
          <p:cNvPr id="47106" name="Rectangle 2"/>
          <p:cNvSpPr>
            <a:spLocks noGrp="1" noChangeArrowheads="1"/>
          </p:cNvSpPr>
          <p:nvPr>
            <p:ph type="body" idx="1"/>
          </p:nvPr>
        </p:nvSpPr>
        <p:spPr>
          <a:xfrm>
            <a:off x="485775" y="914400"/>
            <a:ext cx="8172450" cy="4495800"/>
          </a:xfrm>
        </p:spPr>
        <p:txBody>
          <a:bodyPr/>
          <a:lstStyle/>
          <a:p>
            <a:pPr marL="0" indent="0" defTabSz="454025">
              <a:spcBef>
                <a:spcPts val="0"/>
              </a:spcBef>
              <a:spcAft>
                <a:spcPts val="600"/>
              </a:spcAft>
              <a:buFontTx/>
              <a:buNone/>
            </a:pPr>
            <a:r>
              <a:rPr lang="en-US" altLang="en-US" b="1" i="1" dirty="0">
                <a:solidFill>
                  <a:srgbClr val="006600"/>
                </a:solidFill>
              </a:rPr>
              <a:t>what we have seen and heard</a:t>
            </a:r>
            <a:endParaRPr lang="en-US" altLang="en-US" b="1" dirty="0"/>
          </a:p>
          <a:p>
            <a:pPr marL="0" indent="0" defTabSz="454025">
              <a:spcBef>
                <a:spcPts val="0"/>
              </a:spcBef>
              <a:spcAft>
                <a:spcPts val="600"/>
              </a:spcAft>
              <a:buFontTx/>
              <a:buNone/>
            </a:pPr>
            <a:r>
              <a:rPr lang="en-US" altLang="en-US" dirty="0"/>
              <a:t>we proclaim to you also, </a:t>
            </a:r>
          </a:p>
          <a:p>
            <a:pPr marL="400050" lvl="1" indent="0" defTabSz="454025">
              <a:spcBef>
                <a:spcPts val="0"/>
              </a:spcBef>
              <a:spcAft>
                <a:spcPts val="600"/>
              </a:spcAft>
              <a:buNone/>
            </a:pPr>
            <a:r>
              <a:rPr lang="en-US" altLang="en-US" sz="3200" b="1" u="sng" dirty="0">
                <a:solidFill>
                  <a:schemeClr val="accent2"/>
                </a:solidFill>
                <a:highlight>
                  <a:srgbClr val="FFFFCC"/>
                </a:highlight>
              </a:rPr>
              <a:t>so that </a:t>
            </a:r>
            <a:r>
              <a:rPr lang="en-US" altLang="en-US" sz="3200" dirty="0"/>
              <a:t>you too may have fellowship with us; and indeed our fellowship is with the Father, 	and with His Son Jesus Christ.</a:t>
            </a:r>
          </a:p>
          <a:p>
            <a:pPr marL="0" indent="0" defTabSz="454025">
              <a:spcBef>
                <a:spcPts val="0"/>
              </a:spcBef>
              <a:spcAft>
                <a:spcPts val="600"/>
              </a:spcAft>
              <a:buNone/>
            </a:pPr>
            <a:r>
              <a:rPr lang="en-US" altLang="en-US" b="1" i="1" dirty="0">
                <a:solidFill>
                  <a:srgbClr val="006600"/>
                </a:solidFill>
              </a:rPr>
              <a:t>These things</a:t>
            </a:r>
          </a:p>
          <a:p>
            <a:pPr marL="0" indent="0" defTabSz="454025">
              <a:spcBef>
                <a:spcPts val="0"/>
              </a:spcBef>
              <a:spcAft>
                <a:spcPts val="600"/>
              </a:spcAft>
              <a:buFontTx/>
              <a:buNone/>
            </a:pPr>
            <a:r>
              <a:rPr lang="en-US" altLang="en-US" dirty="0"/>
              <a:t>we write,</a:t>
            </a:r>
            <a:r>
              <a:rPr lang="en-US" altLang="en-US" i="1" dirty="0">
                <a:solidFill>
                  <a:srgbClr val="669900"/>
                </a:solidFill>
              </a:rPr>
              <a:t> 	</a:t>
            </a:r>
            <a:r>
              <a:rPr lang="en-US" altLang="en-US" dirty="0"/>
              <a:t>								  </a:t>
            </a:r>
          </a:p>
          <a:p>
            <a:pPr marL="0" indent="0" defTabSz="454025">
              <a:spcBef>
                <a:spcPts val="0"/>
              </a:spcBef>
              <a:spcAft>
                <a:spcPts val="600"/>
              </a:spcAft>
              <a:buFontTx/>
              <a:buNone/>
            </a:pPr>
            <a:r>
              <a:rPr lang="en-US" altLang="en-US" b="1" u="sng" dirty="0">
                <a:solidFill>
                  <a:schemeClr val="accent2"/>
                </a:solidFill>
                <a:highlight>
                  <a:srgbClr val="FFFFCC"/>
                </a:highlight>
              </a:rPr>
              <a:t>so that our joy may be made complete.</a:t>
            </a:r>
          </a:p>
        </p:txBody>
      </p:sp>
      <p:sp>
        <p:nvSpPr>
          <p:cNvPr id="4" name="Rectangle 3">
            <a:extLst>
              <a:ext uri="{FF2B5EF4-FFF2-40B4-BE49-F238E27FC236}">
                <a16:creationId xmlns:a16="http://schemas.microsoft.com/office/drawing/2014/main" id="{1810B6D7-7D3A-4D41-B98E-D2F60DFFF488}"/>
              </a:ext>
            </a:extLst>
          </p:cNvPr>
          <p:cNvSpPr/>
          <p:nvPr/>
        </p:nvSpPr>
        <p:spPr>
          <a:xfrm>
            <a:off x="563784" y="152400"/>
            <a:ext cx="8016432" cy="646331"/>
          </a:xfrm>
          <a:prstGeom prst="rect">
            <a:avLst/>
          </a:prstGeom>
        </p:spPr>
        <p:txBody>
          <a:bodyPr wrap="square">
            <a:spAutoFit/>
          </a:bodyPr>
          <a:lstStyle/>
          <a:p>
            <a:pPr lvl="0" algn="ctr" defTabSz="347663">
              <a:spcBef>
                <a:spcPts val="600"/>
              </a:spcBef>
              <a:spcAft>
                <a:spcPts val="600"/>
              </a:spcAft>
            </a:pPr>
            <a:r>
              <a:rPr lang="en-US" altLang="en-US" sz="3600" b="1" dirty="0">
                <a:solidFill>
                  <a:srgbClr val="3333CC"/>
                </a:solidFill>
                <a:latin typeface="Calibri" panose="020F0502020204030204" pitchFamily="34" charset="0"/>
                <a:cs typeface="Calibri" panose="020F0502020204030204" pitchFamily="34" charset="0"/>
              </a:rPr>
              <a:t>Revealing the poetic form of 1 John 1:3-4</a:t>
            </a:r>
          </a:p>
        </p:txBody>
      </p:sp>
    </p:spTree>
    <p:extLst>
      <p:ext uri="{BB962C8B-B14F-4D97-AF65-F5344CB8AC3E}">
        <p14:creationId xmlns:p14="http://schemas.microsoft.com/office/powerpoint/2010/main" val="379523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1" y="457200"/>
            <a:ext cx="7924799" cy="59436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ea typeface="+mn-ea"/>
              </a:rPr>
              <a:t>WHAT’S THE POINT OF ALL THIS? </a:t>
            </a:r>
          </a:p>
        </p:txBody>
      </p:sp>
      <p:sp>
        <p:nvSpPr>
          <p:cNvPr id="95235" name="Rectangle 3"/>
          <p:cNvSpPr>
            <a:spLocks noGrp="1" noChangeArrowheads="1"/>
          </p:cNvSpPr>
          <p:nvPr>
            <p:ph type="body" sz="half" idx="1"/>
          </p:nvPr>
        </p:nvSpPr>
        <p:spPr>
          <a:xfrm>
            <a:off x="152400" y="1600200"/>
            <a:ext cx="4724400" cy="4267200"/>
          </a:xfrm>
        </p:spPr>
        <p:txBody>
          <a:bodyPr/>
          <a:lstStyle/>
          <a:p>
            <a:pPr algn="just">
              <a:spcBef>
                <a:spcPts val="0"/>
              </a:spcBef>
              <a:spcAft>
                <a:spcPts val="1200"/>
              </a:spcAft>
            </a:pPr>
            <a:r>
              <a:rPr lang="en-US" altLang="en-US" dirty="0"/>
              <a:t>Paul wrote that as we behold the Lord through His written word, we  are changed from glory to glory </a:t>
            </a:r>
            <a:r>
              <a:rPr lang="en-US" altLang="en-US" i="1" dirty="0"/>
              <a:t>(2 Corinthians 3:18)</a:t>
            </a:r>
          </a:p>
          <a:p>
            <a:pPr algn="just">
              <a:spcBef>
                <a:spcPts val="0"/>
              </a:spcBef>
              <a:spcAft>
                <a:spcPts val="1200"/>
              </a:spcAft>
            </a:pPr>
            <a:r>
              <a:rPr lang="en-US" altLang="en-US" dirty="0"/>
              <a:t>God’s written word is His </a:t>
            </a:r>
            <a:r>
              <a:rPr lang="en-US" altLang="en-US" b="1" i="1" dirty="0">
                <a:solidFill>
                  <a:schemeClr val="accent2"/>
                </a:solidFill>
              </a:rPr>
              <a:t>glory growth tool </a:t>
            </a:r>
            <a:r>
              <a:rPr lang="en-US" altLang="en-US" dirty="0"/>
              <a:t>in our lives!</a:t>
            </a:r>
          </a:p>
        </p:txBody>
      </p:sp>
      <p:pic>
        <p:nvPicPr>
          <p:cNvPr id="95239" name="Picture 7" descr="Scripture copying Sce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96540" y="1676400"/>
            <a:ext cx="391886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Outline</a:t>
            </a:r>
          </a:p>
        </p:txBody>
      </p:sp>
      <p:sp>
        <p:nvSpPr>
          <p:cNvPr id="4" name="Text Box 1028"/>
          <p:cNvSpPr txBox="1">
            <a:spLocks noChangeArrowheads="1"/>
          </p:cNvSpPr>
          <p:nvPr/>
        </p:nvSpPr>
        <p:spPr bwMode="auto">
          <a:xfrm>
            <a:off x="1504950" y="1143000"/>
            <a:ext cx="69532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600" b="1" dirty="0">
                <a:solidFill>
                  <a:srgbClr val="3333CC"/>
                </a:solidFill>
                <a:highlight>
                  <a:srgbClr val="00FFFF"/>
                </a:highlight>
                <a:latin typeface="Calibri" panose="020F0502020204030204" pitchFamily="34" charset="0"/>
              </a:rPr>
              <a:t>PRELIMINARY OBSERVATIONS</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of Verse 1</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2</a:t>
            </a:r>
          </a:p>
          <a:p>
            <a:pPr marL="461963" indent="-461963">
              <a:spcBef>
                <a:spcPct val="50000"/>
              </a:spcBef>
              <a:buFont typeface="+mj-lt"/>
              <a:buAutoNum type="arabicPeriod"/>
            </a:pPr>
            <a:r>
              <a:rPr lang="en-US" altLang="en-US" sz="3600" dirty="0">
                <a:solidFill>
                  <a:srgbClr val="3333CC"/>
                </a:solidFill>
                <a:latin typeface="Calibri" panose="020F0502020204030204" pitchFamily="34" charset="0"/>
              </a:rPr>
              <a:t>Exegesis / Exposition Verse 3-4</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0" y="4419600"/>
            <a:ext cx="2286000" cy="2286000"/>
          </a:xfrm>
          <a:prstGeom prst="rect">
            <a:avLst/>
          </a:prstGeom>
        </p:spPr>
      </p:pic>
    </p:spTree>
    <p:extLst>
      <p:ext uri="{BB962C8B-B14F-4D97-AF65-F5344CB8AC3E}">
        <p14:creationId xmlns:p14="http://schemas.microsoft.com/office/powerpoint/2010/main" val="1897251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228600"/>
            <a:ext cx="7772400" cy="1143000"/>
          </a:xfrm>
        </p:spPr>
        <p:txBody>
          <a:bodyPr/>
          <a:lstStyle/>
          <a:p>
            <a:r>
              <a:rPr lang="en-US" altLang="en-US" sz="3600" b="1" dirty="0">
                <a:solidFill>
                  <a:schemeClr val="accent2"/>
                </a:solidFill>
                <a:ea typeface="+mn-ea"/>
              </a:rPr>
              <a:t>WHAT’S THE POINT OF ALL THIS? </a:t>
            </a:r>
          </a:p>
        </p:txBody>
      </p:sp>
      <p:sp>
        <p:nvSpPr>
          <p:cNvPr id="93188" name="Rectangle 4"/>
          <p:cNvSpPr>
            <a:spLocks noGrp="1" noChangeArrowheads="1"/>
          </p:cNvSpPr>
          <p:nvPr>
            <p:ph type="body" sz="half" idx="2"/>
          </p:nvPr>
        </p:nvSpPr>
        <p:spPr>
          <a:xfrm>
            <a:off x="3810000" y="1623219"/>
            <a:ext cx="5181600" cy="3886200"/>
          </a:xfrm>
        </p:spPr>
        <p:txBody>
          <a:bodyPr/>
          <a:lstStyle/>
          <a:p>
            <a:pPr algn="just">
              <a:lnSpc>
                <a:spcPct val="90000"/>
              </a:lnSpc>
              <a:spcBef>
                <a:spcPts val="0"/>
              </a:spcBef>
              <a:spcAft>
                <a:spcPts val="1200"/>
              </a:spcAft>
            </a:pPr>
            <a:r>
              <a:rPr lang="en-US" altLang="en-US" dirty="0"/>
              <a:t>John wrote that when Christ walked this earth, he and the apostles did behold His glory (</a:t>
            </a:r>
            <a:r>
              <a:rPr lang="en-US" altLang="en-US" i="1" dirty="0"/>
              <a:t>John 1:14)</a:t>
            </a:r>
          </a:p>
          <a:p>
            <a:pPr algn="just">
              <a:lnSpc>
                <a:spcPct val="90000"/>
              </a:lnSpc>
              <a:spcBef>
                <a:spcPts val="0"/>
              </a:spcBef>
              <a:spcAft>
                <a:spcPts val="1200"/>
              </a:spcAft>
            </a:pPr>
            <a:r>
              <a:rPr lang="en-US" altLang="en-US" dirty="0"/>
              <a:t>We are therefore changed from glory to glory as we read and hear of John beholding Christ</a:t>
            </a:r>
          </a:p>
        </p:txBody>
      </p:sp>
      <p:sp>
        <p:nvSpPr>
          <p:cNvPr id="93199" name="Rectangle 15"/>
          <p:cNvSpPr>
            <a:spLocks noChangeArrowheads="1"/>
          </p:cNvSpPr>
          <p:nvPr/>
        </p:nvSpPr>
        <p:spPr bwMode="auto">
          <a:xfrm>
            <a:off x="3048000" y="2211387"/>
            <a:ext cx="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cs typeface="Calibri" panose="020F0502020204030204" pitchFamily="34" charset="0"/>
            </a:endParaRPr>
          </a:p>
        </p:txBody>
      </p:sp>
      <p:pic>
        <p:nvPicPr>
          <p:cNvPr id="93200" name="Picture 16" descr="J-wal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782762"/>
            <a:ext cx="22860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93201" name="Picture 17" descr="preach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3459162"/>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3197" name="Picture 13" descr="Jesus Teachi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9412" y="4297362"/>
            <a:ext cx="1296988" cy="1874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0"/>
            <a:ext cx="7772400" cy="1143000"/>
          </a:xfrm>
        </p:spPr>
        <p:txBody>
          <a:bodyPr/>
          <a:lstStyle/>
          <a:p>
            <a:r>
              <a:rPr lang="en-US" sz="4800" b="1" dirty="0">
                <a:solidFill>
                  <a:schemeClr val="accent2"/>
                </a:solidFill>
                <a:ea typeface="+mn-ea"/>
              </a:rPr>
              <a:t>CONCLUSION</a:t>
            </a:r>
          </a:p>
        </p:txBody>
      </p:sp>
    </p:spTree>
    <p:extLst>
      <p:ext uri="{BB962C8B-B14F-4D97-AF65-F5344CB8AC3E}">
        <p14:creationId xmlns:p14="http://schemas.microsoft.com/office/powerpoint/2010/main" val="32959659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19100" y="228600"/>
            <a:ext cx="8305800" cy="1143000"/>
          </a:xfrm>
        </p:spPr>
        <p:txBody>
          <a:bodyPr/>
          <a:lstStyle/>
          <a:p>
            <a:r>
              <a:rPr lang="en-US" altLang="en-US" sz="3600" b="1" dirty="0">
                <a:solidFill>
                  <a:schemeClr val="accent2"/>
                </a:solidFill>
                <a:ea typeface="+mn-ea"/>
              </a:rPr>
              <a:t>WHERE DOES THIS ALL END… OR DOES IT?</a:t>
            </a:r>
          </a:p>
        </p:txBody>
      </p:sp>
      <p:pic>
        <p:nvPicPr>
          <p:cNvPr id="65544" name="Picture 8" descr="Road ends ahead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47800"/>
            <a:ext cx="8382000" cy="47593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28600"/>
            <a:ext cx="8229600" cy="1143000"/>
          </a:xfrm>
        </p:spPr>
        <p:txBody>
          <a:bodyPr/>
          <a:lstStyle/>
          <a:p>
            <a:r>
              <a:rPr lang="en-US" altLang="en-US" sz="3600" b="1" dirty="0">
                <a:solidFill>
                  <a:schemeClr val="accent2"/>
                </a:solidFill>
                <a:ea typeface="+mn-ea"/>
              </a:rPr>
              <a:t>WHERE DOES THIS ALL END… OR DOES IT?</a:t>
            </a:r>
          </a:p>
        </p:txBody>
      </p:sp>
      <p:sp>
        <p:nvSpPr>
          <p:cNvPr id="102403" name="Rectangle 3"/>
          <p:cNvSpPr>
            <a:spLocks noGrp="1" noChangeArrowheads="1"/>
          </p:cNvSpPr>
          <p:nvPr>
            <p:ph type="body" sz="half" idx="1"/>
          </p:nvPr>
        </p:nvSpPr>
        <p:spPr>
          <a:xfrm>
            <a:off x="609600" y="1600200"/>
            <a:ext cx="7924800" cy="2362199"/>
          </a:xfrm>
        </p:spPr>
        <p:txBody>
          <a:bodyPr/>
          <a:lstStyle/>
          <a:p>
            <a:pPr algn="just">
              <a:lnSpc>
                <a:spcPct val="90000"/>
              </a:lnSpc>
              <a:spcBef>
                <a:spcPts val="0"/>
              </a:spcBef>
              <a:spcAft>
                <a:spcPts val="1200"/>
              </a:spcAft>
            </a:pPr>
            <a:r>
              <a:rPr lang="en-US" altLang="en-US" dirty="0"/>
              <a:t>Here in today’s passage (1 John 1:1-4), we find that John’s </a:t>
            </a:r>
            <a:r>
              <a:rPr lang="en-US" altLang="en-US" b="1" i="1" dirty="0"/>
              <a:t>beholding</a:t>
            </a:r>
            <a:r>
              <a:rPr lang="en-US" altLang="en-US" dirty="0"/>
              <a:t>, </a:t>
            </a:r>
            <a:r>
              <a:rPr lang="en-US" altLang="en-US" b="1" i="1" dirty="0"/>
              <a:t>touching</a:t>
            </a:r>
            <a:r>
              <a:rPr lang="en-US" altLang="en-US" dirty="0"/>
              <a:t> and </a:t>
            </a:r>
            <a:r>
              <a:rPr lang="en-US" altLang="en-US" b="1" i="1" dirty="0"/>
              <a:t>hearing</a:t>
            </a:r>
            <a:r>
              <a:rPr lang="en-US" altLang="en-US" dirty="0"/>
              <a:t> Christ - </a:t>
            </a:r>
            <a:r>
              <a:rPr lang="en-US" altLang="en-US" b="1" i="1" dirty="0"/>
              <a:t>the Life</a:t>
            </a:r>
            <a:r>
              <a:rPr lang="en-US" altLang="en-US" dirty="0"/>
              <a:t>, the eternal One - is a continuously open invitation for us to join in a </a:t>
            </a:r>
            <a:r>
              <a:rPr lang="en-US" altLang="en-US" b="1" i="1" dirty="0"/>
              <a:t>fellowship</a:t>
            </a:r>
            <a:r>
              <a:rPr lang="en-US" altLang="en-US" dirty="0"/>
              <a:t>…</a:t>
            </a:r>
          </a:p>
        </p:txBody>
      </p:sp>
      <p:pic>
        <p:nvPicPr>
          <p:cNvPr id="102407" name="Picture 7" descr="Thomas sees Jesu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4030663"/>
            <a:ext cx="3810000" cy="252730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102408" name="Picture 8" descr="J-walk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4030663"/>
            <a:ext cx="2590800" cy="2527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228600"/>
            <a:ext cx="8229600" cy="1143000"/>
          </a:xfrm>
        </p:spPr>
        <p:txBody>
          <a:bodyPr/>
          <a:lstStyle/>
          <a:p>
            <a:r>
              <a:rPr lang="en-US" altLang="en-US" sz="3600" b="1" dirty="0">
                <a:solidFill>
                  <a:schemeClr val="accent2"/>
                </a:solidFill>
                <a:ea typeface="+mn-ea"/>
              </a:rPr>
              <a:t>WHERE DOES THIS ALL END… OR DOES IT?</a:t>
            </a:r>
          </a:p>
        </p:txBody>
      </p:sp>
      <p:sp>
        <p:nvSpPr>
          <p:cNvPr id="100356" name="Rectangle 4"/>
          <p:cNvSpPr>
            <a:spLocks noGrp="1" noChangeArrowheads="1"/>
          </p:cNvSpPr>
          <p:nvPr>
            <p:ph type="body" sz="half" idx="2"/>
          </p:nvPr>
        </p:nvSpPr>
        <p:spPr>
          <a:xfrm>
            <a:off x="4800600" y="1563240"/>
            <a:ext cx="4191000" cy="2710809"/>
          </a:xfrm>
        </p:spPr>
        <p:txBody>
          <a:bodyPr/>
          <a:lstStyle/>
          <a:p>
            <a:pPr algn="just">
              <a:lnSpc>
                <a:spcPct val="90000"/>
              </a:lnSpc>
              <a:spcBef>
                <a:spcPts val="0"/>
              </a:spcBef>
              <a:spcAft>
                <a:spcPts val="1200"/>
              </a:spcAft>
            </a:pPr>
            <a:r>
              <a:rPr lang="en-US" altLang="en-US" dirty="0"/>
              <a:t>It is a fellowship the apostles shared with one another, and with the Father of glory and with Jesus Christ, His glorious Son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321" y="1563240"/>
            <a:ext cx="4446996" cy="2710809"/>
          </a:xfrm>
          <a:prstGeom prst="rect">
            <a:avLst/>
          </a:prstGeom>
        </p:spPr>
      </p:pic>
      <p:sp>
        <p:nvSpPr>
          <p:cNvPr id="5" name="Rectangle 4"/>
          <p:cNvSpPr txBox="1">
            <a:spLocks noChangeArrowheads="1"/>
          </p:cNvSpPr>
          <p:nvPr/>
        </p:nvSpPr>
        <p:spPr bwMode="auto">
          <a:xfrm>
            <a:off x="137160" y="4502649"/>
            <a:ext cx="8854440" cy="105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spcBef>
                <a:spcPts val="0"/>
              </a:spcBef>
              <a:spcAft>
                <a:spcPts val="1200"/>
              </a:spcAft>
            </a:pPr>
            <a:r>
              <a:rPr lang="en-US" altLang="en-US" dirty="0"/>
              <a:t>That is not a joy that disappoints, but is </a:t>
            </a:r>
            <a:r>
              <a:rPr lang="en-US" altLang="en-US" i="1" dirty="0"/>
              <a:t>full, complete, total, and eternal – </a:t>
            </a:r>
            <a:r>
              <a:rPr lang="en-US" altLang="en-US" b="1" i="1" dirty="0"/>
              <a:t>the Life!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8"/>
          <p:cNvSpPr txBox="1">
            <a:spLocks noChangeArrowheads="1"/>
          </p:cNvSpPr>
          <p:nvPr/>
        </p:nvSpPr>
        <p:spPr bwMode="auto">
          <a:xfrm>
            <a:off x="304800" y="228600"/>
            <a:ext cx="8534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rgbClr val="3333CC"/>
                </a:solidFill>
                <a:latin typeface="Calibri" panose="020F0502020204030204" pitchFamily="34" charset="0"/>
              </a:rPr>
              <a:t>PRELIMINARY OBSERVATIONS</a:t>
            </a:r>
          </a:p>
          <a:p>
            <a:pPr algn="ctr">
              <a:spcBef>
                <a:spcPct val="50000"/>
              </a:spcBef>
            </a:pPr>
            <a:endParaRPr lang="en-US" altLang="en-US" sz="3600" b="1" dirty="0">
              <a:solidFill>
                <a:srgbClr val="3333CC"/>
              </a:solidFill>
              <a:latin typeface="Calibri" panose="020F0502020204030204" pitchFamily="34" charset="0"/>
            </a:endParaRPr>
          </a:p>
        </p:txBody>
      </p:sp>
      <p:sp>
        <p:nvSpPr>
          <p:cNvPr id="4" name="Text Box 1028"/>
          <p:cNvSpPr txBox="1">
            <a:spLocks noChangeArrowheads="1"/>
          </p:cNvSpPr>
          <p:nvPr/>
        </p:nvSpPr>
        <p:spPr bwMode="auto">
          <a:xfrm>
            <a:off x="152400" y="1143000"/>
            <a:ext cx="8839200"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61963" indent="-461963">
              <a:spcBef>
                <a:spcPct val="50000"/>
              </a:spcBef>
              <a:buFont typeface="+mj-lt"/>
              <a:buAutoNum type="arabicPeriod"/>
            </a:pPr>
            <a:r>
              <a:rPr lang="en-US" altLang="en-US" sz="3400" b="1" dirty="0">
                <a:solidFill>
                  <a:srgbClr val="3333CC"/>
                </a:solidFill>
                <a:latin typeface="Calibri" panose="020F0502020204030204" pitchFamily="34" charset="0"/>
              </a:rPr>
              <a:t>Use of ‘we’ with </a:t>
            </a:r>
            <a:r>
              <a:rPr lang="en-US" sz="3400" b="1" dirty="0">
                <a:solidFill>
                  <a:srgbClr val="3333CC"/>
                </a:solidFill>
                <a:latin typeface="Calibri" panose="020F0502020204030204" pitchFamily="34" charset="0"/>
              </a:rPr>
              <a:t>reference to </a:t>
            </a:r>
            <a:r>
              <a:rPr lang="en-US" sz="3400" b="1" u="sng" dirty="0">
                <a:solidFill>
                  <a:srgbClr val="3333CC"/>
                </a:solidFill>
                <a:highlight>
                  <a:srgbClr val="00FFFF"/>
                </a:highlight>
                <a:latin typeface="Calibri" panose="020F0502020204030204" pitchFamily="34" charset="0"/>
              </a:rPr>
              <a:t>physical senses</a:t>
            </a:r>
            <a:endParaRPr lang="en-US" altLang="en-US" sz="3400" b="1" u="sng" dirty="0">
              <a:solidFill>
                <a:srgbClr val="3333CC"/>
              </a:solidFill>
              <a:highlight>
                <a:srgbClr val="00FFFF"/>
              </a:highlight>
              <a:latin typeface="Calibri" panose="020F0502020204030204" pitchFamily="34" charset="0"/>
            </a:endParaRP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Action based upon the response to </a:t>
            </a:r>
            <a:r>
              <a:rPr lang="en-US" sz="3400" dirty="0">
                <a:solidFill>
                  <a:srgbClr val="3333CC"/>
                </a:solidFill>
                <a:latin typeface="Calibri" panose="020F0502020204030204" pitchFamily="34" charset="0"/>
              </a:rPr>
              <a:t>physical senses.</a:t>
            </a:r>
            <a:endParaRPr lang="en-US" altLang="en-US" sz="3400" dirty="0">
              <a:solidFill>
                <a:srgbClr val="3333CC"/>
              </a:solidFill>
              <a:latin typeface="Calibri" panose="020F0502020204030204" pitchFamily="34" charset="0"/>
            </a:endParaRP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The Apostle’s reason for writing.</a:t>
            </a:r>
          </a:p>
          <a:p>
            <a:pPr marL="461963" indent="-461963">
              <a:spcBef>
                <a:spcPct val="50000"/>
              </a:spcBef>
              <a:buFont typeface="+mj-lt"/>
              <a:buAutoNum type="arabicPeriod"/>
            </a:pPr>
            <a:r>
              <a:rPr lang="en-US" altLang="en-US" sz="3400" dirty="0">
                <a:solidFill>
                  <a:srgbClr val="3333CC"/>
                </a:solidFill>
                <a:latin typeface="Calibri" panose="020F0502020204030204" pitchFamily="34" charset="0"/>
              </a:rPr>
              <a:t>The Apostle’s consistency in stating his purpose in his writings.</a:t>
            </a:r>
          </a:p>
        </p:txBody>
      </p:sp>
    </p:spTree>
    <p:extLst>
      <p:ext uri="{BB962C8B-B14F-4D97-AF65-F5344CB8AC3E}">
        <p14:creationId xmlns:p14="http://schemas.microsoft.com/office/powerpoint/2010/main" val="1514342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 y="91440"/>
            <a:ext cx="8900160" cy="6675120"/>
          </a:xfrm>
          <a:prstGeom prst="rect">
            <a:avLst/>
          </a:prstGeom>
        </p:spPr>
      </p:pic>
      <p:sp>
        <p:nvSpPr>
          <p:cNvPr id="68610" name="Rectangle 2050"/>
          <p:cNvSpPr>
            <a:spLocks noGrp="1" noChangeArrowheads="1"/>
          </p:cNvSpPr>
          <p:nvPr>
            <p:ph type="body" idx="1"/>
          </p:nvPr>
        </p:nvSpPr>
        <p:spPr>
          <a:xfrm>
            <a:off x="228600" y="228600"/>
            <a:ext cx="8686800" cy="6400800"/>
          </a:xfrm>
        </p:spPr>
        <p:txBody>
          <a:bodyPr/>
          <a:lstStyle/>
          <a:p>
            <a:pPr marL="0" indent="0" algn="ctr">
              <a:buNone/>
            </a:pPr>
            <a:r>
              <a:rPr lang="en-US" sz="3600" b="1" dirty="0">
                <a:solidFill>
                  <a:srgbClr val="0000CC"/>
                </a:solidFill>
              </a:rPr>
              <a:t>1 John 1:1–4 (NASB95) </a:t>
            </a:r>
          </a:p>
          <a:p>
            <a:pPr marL="0" indent="0" algn="just">
              <a:buNone/>
            </a:pPr>
            <a:r>
              <a:rPr lang="en-US" sz="2800" baseline="30000" dirty="0"/>
              <a:t>1</a:t>
            </a:r>
            <a:r>
              <a:rPr lang="en-US" sz="2800" dirty="0"/>
              <a:t> What was from the beginning, what </a:t>
            </a:r>
            <a:r>
              <a:rPr lang="en-US" sz="2800" b="1" u="sng" dirty="0">
                <a:solidFill>
                  <a:srgbClr val="0000CC"/>
                </a:solidFill>
              </a:rPr>
              <a:t>we have heard</a:t>
            </a:r>
            <a:r>
              <a:rPr lang="en-US" sz="2800" dirty="0"/>
              <a:t>, what </a:t>
            </a:r>
            <a:r>
              <a:rPr lang="en-US" sz="2800" b="1" u="sng" dirty="0">
                <a:solidFill>
                  <a:srgbClr val="0000CC"/>
                </a:solidFill>
              </a:rPr>
              <a:t>we have seen </a:t>
            </a:r>
            <a:r>
              <a:rPr lang="en-US" sz="2800" dirty="0"/>
              <a:t>with our eyes, what </a:t>
            </a:r>
            <a:r>
              <a:rPr lang="en-US" sz="2800" b="1" u="sng" dirty="0">
                <a:solidFill>
                  <a:srgbClr val="0000CC"/>
                </a:solidFill>
              </a:rPr>
              <a:t>we have looked at </a:t>
            </a:r>
            <a:r>
              <a:rPr lang="en-US" sz="2800" dirty="0"/>
              <a:t>and </a:t>
            </a:r>
            <a:r>
              <a:rPr lang="en-US" sz="2800" b="1" u="sng" dirty="0">
                <a:solidFill>
                  <a:srgbClr val="0000CC"/>
                </a:solidFill>
              </a:rPr>
              <a:t>touched</a:t>
            </a:r>
            <a:r>
              <a:rPr lang="en-US" sz="2800" dirty="0"/>
              <a:t> with our hands, concerning the Word of Life— </a:t>
            </a:r>
            <a:r>
              <a:rPr lang="en-US" sz="2800" baseline="30000" dirty="0"/>
              <a:t>2</a:t>
            </a:r>
            <a:r>
              <a:rPr lang="en-US" sz="2800" dirty="0"/>
              <a:t> and the life was manifested, and </a:t>
            </a:r>
            <a:r>
              <a:rPr lang="en-US" sz="2800" b="1" u="sng" dirty="0">
                <a:solidFill>
                  <a:srgbClr val="0000CC"/>
                </a:solidFill>
              </a:rPr>
              <a:t>we have seen </a:t>
            </a:r>
            <a:r>
              <a:rPr lang="en-US" sz="2800" dirty="0"/>
              <a:t>and testify and proclaim to you the eternal life, which was with the Father and was manifested to us— </a:t>
            </a:r>
            <a:r>
              <a:rPr lang="en-US" sz="2800" baseline="30000" dirty="0"/>
              <a:t>3</a:t>
            </a:r>
            <a:r>
              <a:rPr lang="en-US" sz="2800" dirty="0"/>
              <a:t> what </a:t>
            </a:r>
            <a:r>
              <a:rPr lang="en-US" sz="2800" b="1" u="sng" dirty="0">
                <a:solidFill>
                  <a:srgbClr val="0000CC"/>
                </a:solidFill>
              </a:rPr>
              <a:t>we have seen and heard</a:t>
            </a:r>
            <a:r>
              <a:rPr lang="en-US" sz="2800" dirty="0"/>
              <a:t> we proclaim to you also, so that you too may have fellowship with us; and indeed our fellowship is with the Father, and with His Son Jesus Christ. </a:t>
            </a:r>
            <a:r>
              <a:rPr lang="en-US" sz="2800" baseline="30000" dirty="0"/>
              <a:t>4</a:t>
            </a:r>
            <a:r>
              <a:rPr lang="en-US" sz="2800" dirty="0"/>
              <a:t> These things we write, so that our joy may be made complete. </a:t>
            </a:r>
          </a:p>
        </p:txBody>
      </p:sp>
    </p:spTree>
    <p:extLst>
      <p:ext uri="{BB962C8B-B14F-4D97-AF65-F5344CB8AC3E}">
        <p14:creationId xmlns:p14="http://schemas.microsoft.com/office/powerpoint/2010/main" val="411842689"/>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8407</TotalTime>
  <Words>5909</Words>
  <Application>Microsoft Office PowerPoint</Application>
  <PresentationFormat>On-screen Show (4:3)</PresentationFormat>
  <Paragraphs>532</Paragraphs>
  <Slides>74</Slides>
  <Notes>58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74</vt:i4>
      </vt:variant>
    </vt:vector>
  </HeadingPairs>
  <TitlesOfParts>
    <vt:vector size="79" baseType="lpstr">
      <vt:lpstr>Arial</vt:lpstr>
      <vt:lpstr>Calibri</vt:lpstr>
      <vt:lpstr>Times New Roman</vt:lpstr>
      <vt:lpstr>Default Design</vt:lpstr>
      <vt:lpstr>1_Default Design</vt:lpstr>
      <vt:lpstr>Beholding the Lord through His Word – Part 3</vt:lpstr>
      <vt:lpstr>Beholding the Lord through His word</vt:lpstr>
      <vt:lpstr>Beholding the Lord through His word</vt:lpstr>
      <vt:lpstr>Beholding the Lord through His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these things are true, (and they are), why would you worry?</vt:lpstr>
      <vt:lpstr>PowerPoint Presentation</vt:lpstr>
      <vt:lpstr>PowerPoint Presentation</vt:lpstr>
      <vt:lpstr>PowerPoint Presentation</vt:lpstr>
      <vt:lpstr>JOHN IS ALSO ISSUING A CRITICAL WARNING </vt:lpstr>
      <vt:lpstr>PowerPoint Presentation</vt:lpstr>
      <vt:lpstr>JOHN IS ALSO ISSUING A CRITICAL WARNING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THE POINT OF ALL THIS? </vt:lpstr>
      <vt:lpstr>WHAT’S THE POINT OF ALL THIS? </vt:lpstr>
      <vt:lpstr>CONCLUSION</vt:lpstr>
      <vt:lpstr>WHERE DOES THIS ALL END… OR DOES IT?</vt:lpstr>
      <vt:lpstr>WHERE DOES THIS ALL END… OR DOES IT?</vt:lpstr>
      <vt:lpstr>WHERE DOES THIS ALL END… OR DOES IT?</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VP</dc:creator>
  <cp:lastModifiedBy>Jim McGowan</cp:lastModifiedBy>
  <cp:revision>215</cp:revision>
  <cp:lastPrinted>2017-06-24T14:00:09Z</cp:lastPrinted>
  <dcterms:created xsi:type="dcterms:W3CDTF">2007-03-11T23:14:48Z</dcterms:created>
  <dcterms:modified xsi:type="dcterms:W3CDTF">2017-06-24T14:58:57Z</dcterms:modified>
</cp:coreProperties>
</file>