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5" r:id="rId4"/>
    <p:sldId id="266" r:id="rId5"/>
    <p:sldId id="267" r:id="rId6"/>
    <p:sldId id="268" r:id="rId7"/>
    <p:sldId id="270" r:id="rId8"/>
    <p:sldId id="271" r:id="rId9"/>
    <p:sldId id="273" r:id="rId10"/>
    <p:sldId id="286" r:id="rId11"/>
    <p:sldId id="274" r:id="rId12"/>
    <p:sldId id="276" r:id="rId13"/>
    <p:sldId id="280" r:id="rId14"/>
    <p:sldId id="279" r:id="rId15"/>
    <p:sldId id="283" r:id="rId16"/>
    <p:sldId id="284" r:id="rId17"/>
    <p:sldId id="285" r:id="rId18"/>
    <p:sldId id="281" r:id="rId19"/>
    <p:sldId id="290" r:id="rId20"/>
    <p:sldId id="287" r:id="rId21"/>
    <p:sldId id="291" r:id="rId22"/>
    <p:sldId id="288" r:id="rId23"/>
    <p:sldId id="264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880" userDrawn="1">
          <p15:clr>
            <a:srgbClr val="A4A3A4"/>
          </p15:clr>
        </p15:guide>
        <p15:guide id="5" orient="horz" pos="3216" userDrawn="1">
          <p15:clr>
            <a:srgbClr val="A4A3A4"/>
          </p15:clr>
        </p15:guide>
        <p15:guide id="6" orient="horz" pos="816" userDrawn="1">
          <p15:clr>
            <a:srgbClr val="A4A3A4"/>
          </p15:clr>
        </p15:guide>
        <p15:guide id="7" orient="horz" pos="175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719" userDrawn="1">
          <p15:clr>
            <a:srgbClr val="A4A3A4"/>
          </p15:clr>
        </p15:guide>
        <p15:guide id="10" pos="5041" userDrawn="1">
          <p15:clr>
            <a:srgbClr val="A4A3A4"/>
          </p15:clr>
        </p15:guide>
        <p15:guide id="11" pos="4608" userDrawn="1">
          <p15:clr>
            <a:srgbClr val="A4A3A4"/>
          </p15:clr>
        </p15:guide>
        <p15:guide id="12" pos="21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63" autoAdjust="0"/>
  </p:normalViewPr>
  <p:slideViewPr>
    <p:cSldViewPr>
      <p:cViewPr varScale="1">
        <p:scale>
          <a:sx n="94" d="100"/>
          <a:sy n="94" d="100"/>
        </p:scale>
        <p:origin x="102" y="53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2880"/>
        <p:guide pos="719"/>
        <p:guide pos="5041"/>
        <p:guide pos="4608"/>
        <p:guide pos="2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6/24/2017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6/24/2017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603152-B077-42DB-962C-981E6369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71500"/>
            <a:ext cx="4648200" cy="5715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life and works of Luke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in Luke</a:t>
            </a:r>
          </a:p>
        </p:txBody>
      </p:sp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D40DA-01AB-4717-A3AA-C8107342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	The Author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3600" dirty="0"/>
              <a:t>External Evidence</a:t>
            </a:r>
          </a:p>
          <a:p>
            <a:pPr marL="758952" lvl="1" indent="-457200">
              <a:buAutoNum type="alphaUcPeriod"/>
            </a:pPr>
            <a:r>
              <a:rPr lang="en-US" sz="3600" b="1" dirty="0"/>
              <a:t>Internal Evidence</a:t>
            </a:r>
          </a:p>
          <a:p>
            <a:pPr marL="457200" indent="-45720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96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D40DA-01AB-4717-A3AA-C8107342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	The Author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3600" dirty="0"/>
              <a:t>External Evidence</a:t>
            </a:r>
          </a:p>
          <a:p>
            <a:pPr marL="758952" lvl="1" indent="-457200">
              <a:buAutoNum type="alphaUcPeriod"/>
            </a:pPr>
            <a:r>
              <a:rPr lang="en-US" sz="3600" dirty="0"/>
              <a:t>Internal Evidence</a:t>
            </a:r>
          </a:p>
          <a:p>
            <a:pPr marL="758952" lvl="1" indent="-457200">
              <a:buFont typeface="+mj-lt"/>
              <a:buAutoNum type="alphaUcPeriod"/>
            </a:pPr>
            <a:r>
              <a:rPr lang="en-US" sz="3600" b="1" dirty="0"/>
              <a:t>Characteristics of Luke</a:t>
            </a:r>
          </a:p>
          <a:p>
            <a:pPr marL="457200" indent="-45720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82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D40DA-01AB-4717-A3AA-C8107342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	The Author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3600" dirty="0"/>
              <a:t>External Evidence</a:t>
            </a:r>
          </a:p>
          <a:p>
            <a:pPr marL="758952" lvl="1" indent="-457200">
              <a:buAutoNum type="alphaUcPeriod"/>
            </a:pPr>
            <a:r>
              <a:rPr lang="en-US" sz="3600" dirty="0"/>
              <a:t>Internal Evidence</a:t>
            </a:r>
          </a:p>
          <a:p>
            <a:pPr marL="758952" lvl="1" indent="-457200">
              <a:buFont typeface="+mj-lt"/>
              <a:buAutoNum type="alphaUcPeriod"/>
            </a:pPr>
            <a:r>
              <a:rPr lang="en-US" sz="3600" dirty="0"/>
              <a:t>Characteristics of Luke</a:t>
            </a:r>
          </a:p>
          <a:p>
            <a:pPr marL="987552" lvl="2" indent="-457200">
              <a:buFont typeface="+mj-lt"/>
              <a:buAutoNum type="romanLcPeriod"/>
            </a:pPr>
            <a:r>
              <a:rPr lang="en-US" sz="3200" b="1" dirty="0"/>
              <a:t>Gentile believer</a:t>
            </a:r>
          </a:p>
          <a:p>
            <a:pPr marL="457200" indent="-45720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75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D40DA-01AB-4717-A3AA-C8107342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	The Author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3600" dirty="0"/>
              <a:t>External Evidence</a:t>
            </a:r>
          </a:p>
          <a:p>
            <a:pPr marL="758952" lvl="1" indent="-457200">
              <a:buAutoNum type="alphaUcPeriod"/>
            </a:pPr>
            <a:r>
              <a:rPr lang="en-US" sz="3600" dirty="0"/>
              <a:t>Internal Evidence</a:t>
            </a:r>
          </a:p>
          <a:p>
            <a:pPr marL="758952" lvl="1" indent="-457200">
              <a:buFont typeface="+mj-lt"/>
              <a:buAutoNum type="alphaUcPeriod"/>
            </a:pPr>
            <a:r>
              <a:rPr lang="en-US" sz="3600" dirty="0"/>
              <a:t>Characteristics of Luke</a:t>
            </a:r>
          </a:p>
          <a:p>
            <a:pPr marL="987552" lvl="2" indent="-457200">
              <a:buFont typeface="+mj-lt"/>
              <a:buAutoNum type="romanLcPeriod"/>
            </a:pPr>
            <a:r>
              <a:rPr lang="en-US" sz="3200" dirty="0"/>
              <a:t>Gentile believer</a:t>
            </a:r>
          </a:p>
          <a:p>
            <a:pPr marL="987552" lvl="2" indent="-457200">
              <a:buFont typeface="+mj-lt"/>
              <a:buAutoNum type="romanLcPeriod"/>
            </a:pPr>
            <a:r>
              <a:rPr lang="en-US" sz="3200" b="1" dirty="0"/>
              <a:t>Humble</a:t>
            </a:r>
          </a:p>
          <a:p>
            <a:pPr marL="1216152" lvl="3" indent="-457200">
              <a:buFont typeface="+mj-lt"/>
              <a:buAutoNum type="alphaLcParenR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60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8123-4A25-4D76-BCE8-A28C1431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Humility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FD544-8CB4-4079-851A-B74790D64E6C}"/>
              </a:ext>
            </a:extLst>
          </p:cNvPr>
          <p:cNvSpPr txBox="1"/>
          <p:nvPr/>
        </p:nvSpPr>
        <p:spPr>
          <a:xfrm>
            <a:off x="990600" y="1828800"/>
            <a:ext cx="79248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“…humility is considered the proper attitude of human beings toward their Creator. Humility is a grateful and spontaneous awareness that life is a gift, and it is manifested as an ungrudging and unhypocritical acknowledgment of absolute dependence upon God”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10B2E-67B2-4C56-AECF-FDDD38F79390}"/>
              </a:ext>
            </a:extLst>
          </p:cNvPr>
          <p:cNvSpPr txBox="1"/>
          <p:nvPr/>
        </p:nvSpPr>
        <p:spPr>
          <a:xfrm>
            <a:off x="152400" y="5791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Walter A. Elwell and Philip Wesley Comfort, Tyndale Bible Dictionary, Tyndale Reference Library (Wheaton, IL: Tyndale House Publishers, 2001), 618.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76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8123-4A25-4D76-BCE8-A28C1431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Philippians 2:5-8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FD544-8CB4-4079-851A-B74790D64E6C}"/>
              </a:ext>
            </a:extLst>
          </p:cNvPr>
          <p:cNvSpPr txBox="1"/>
          <p:nvPr/>
        </p:nvSpPr>
        <p:spPr>
          <a:xfrm>
            <a:off x="990600" y="18288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“Have this attitude in yourselves which was also in Christ Jesus, who, although He existed in the form of God, did not regard equality with God a thing to be grasped, but emptied Himself, taking the form of a bond-servant, and being made in the likeness of men. Being found in appearance as a man, He humbled Himself by becoming obedient to the point of death, even death on a cross.” </a:t>
            </a:r>
          </a:p>
        </p:txBody>
      </p:sp>
    </p:spTree>
    <p:extLst>
      <p:ext uri="{BB962C8B-B14F-4D97-AF65-F5344CB8AC3E}">
        <p14:creationId xmlns:p14="http://schemas.microsoft.com/office/powerpoint/2010/main" val="40386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8123-4A25-4D76-BCE8-A28C1431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Humility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FD544-8CB4-4079-851A-B74790D64E6C}"/>
              </a:ext>
            </a:extLst>
          </p:cNvPr>
          <p:cNvSpPr txBox="1"/>
          <p:nvPr/>
        </p:nvSpPr>
        <p:spPr>
          <a:xfrm>
            <a:off x="990600" y="1828800"/>
            <a:ext cx="79248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“…humility is considered the proper attitude of human beings toward their Creator. Humility is a grateful and spontaneous awareness that life is a gift, and it is manifested as an ungrudging and unhypocritical acknowledgment of absolute dependence upon God”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10B2E-67B2-4C56-AECF-FDDD38F79390}"/>
              </a:ext>
            </a:extLst>
          </p:cNvPr>
          <p:cNvSpPr txBox="1"/>
          <p:nvPr/>
        </p:nvSpPr>
        <p:spPr>
          <a:xfrm>
            <a:off x="152400" y="5791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Walter A. Elwell and Philip Wesley Comfort, Tyndale Bible Dictionary, Tyndale Reference Library (Wheaton, IL: Tyndale House Publishers, 2001), 618.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42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D40DA-01AB-4717-A3AA-C8107342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2.	The Author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4000" dirty="0"/>
              <a:t>External Evidence</a:t>
            </a:r>
          </a:p>
          <a:p>
            <a:pPr marL="758952" lvl="1" indent="-457200">
              <a:buAutoNum type="alphaUcPeriod"/>
            </a:pPr>
            <a:r>
              <a:rPr lang="en-US" sz="4000" dirty="0"/>
              <a:t>Internal Evidence</a:t>
            </a:r>
          </a:p>
          <a:p>
            <a:pPr marL="758952" lvl="1" indent="-457200">
              <a:buFont typeface="+mj-lt"/>
              <a:buAutoNum type="alphaUcPeriod"/>
            </a:pPr>
            <a:r>
              <a:rPr lang="en-US" sz="4000" dirty="0"/>
              <a:t>Characteristics of Luke</a:t>
            </a:r>
          </a:p>
          <a:p>
            <a:pPr marL="987552" lvl="2" indent="-457200">
              <a:buFont typeface="+mj-lt"/>
              <a:buAutoNum type="romanLcPeriod"/>
            </a:pPr>
            <a:r>
              <a:rPr lang="en-US" sz="3600" dirty="0"/>
              <a:t>Gentile believer</a:t>
            </a:r>
          </a:p>
          <a:p>
            <a:pPr marL="987552" lvl="2" indent="-457200">
              <a:buFont typeface="+mj-lt"/>
              <a:buAutoNum type="romanLcPeriod"/>
            </a:pPr>
            <a:r>
              <a:rPr lang="en-US" sz="3600" dirty="0"/>
              <a:t>Humble</a:t>
            </a:r>
          </a:p>
          <a:p>
            <a:pPr marL="987552" lvl="2" indent="-457200">
              <a:buFont typeface="+mj-lt"/>
              <a:buAutoNum type="romanLcPeriod"/>
            </a:pPr>
            <a:r>
              <a:rPr lang="en-US" sz="3600" b="1" dirty="0"/>
              <a:t>Faithful</a:t>
            </a:r>
          </a:p>
          <a:p>
            <a:pPr marL="1216152" lvl="3" indent="-457200">
              <a:buFont typeface="+mj-lt"/>
              <a:buAutoNum type="alphaLcParenR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501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3F5B5-6965-4623-815B-87B99983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8614"/>
            <a:ext cx="5867400" cy="59835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BDED34-6009-4123-B4E4-952B933A9F3A}"/>
              </a:ext>
            </a:extLst>
          </p:cNvPr>
          <p:cNvSpPr txBox="1"/>
          <p:nvPr/>
        </p:nvSpPr>
        <p:spPr>
          <a:xfrm>
            <a:off x="228600" y="6172200"/>
            <a:ext cx="8763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Source: http://www.christianity.com/church/church-history/church-history-for-kids/jim-elliot-no-fool-11634862.html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D40DA-01AB-4717-A3AA-C8107342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2.	The Author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4000" dirty="0"/>
              <a:t>External Evidence</a:t>
            </a:r>
          </a:p>
          <a:p>
            <a:pPr marL="758952" lvl="1" indent="-457200">
              <a:buAutoNum type="alphaUcPeriod"/>
            </a:pPr>
            <a:r>
              <a:rPr lang="en-US" sz="4000" dirty="0"/>
              <a:t>Internal Evidence</a:t>
            </a:r>
          </a:p>
          <a:p>
            <a:pPr marL="758952" lvl="1" indent="-457200">
              <a:buFont typeface="+mj-lt"/>
              <a:buAutoNum type="alphaUcPeriod"/>
            </a:pPr>
            <a:r>
              <a:rPr lang="en-US" sz="4000" dirty="0"/>
              <a:t>Characteristics of Luke</a:t>
            </a:r>
          </a:p>
          <a:p>
            <a:pPr marL="987552" lvl="2" indent="-457200">
              <a:buFont typeface="+mj-lt"/>
              <a:buAutoNum type="romanLcPeriod"/>
            </a:pPr>
            <a:r>
              <a:rPr lang="en-US" sz="3600" dirty="0"/>
              <a:t>Gentile believer</a:t>
            </a:r>
          </a:p>
          <a:p>
            <a:pPr marL="987552" lvl="2" indent="-457200">
              <a:buFont typeface="+mj-lt"/>
              <a:buAutoNum type="romanLcPeriod"/>
            </a:pPr>
            <a:r>
              <a:rPr lang="en-US" sz="3600" dirty="0"/>
              <a:t>Humble</a:t>
            </a:r>
          </a:p>
          <a:p>
            <a:pPr marL="987552" lvl="2" indent="-457200">
              <a:buFont typeface="+mj-lt"/>
              <a:buAutoNum type="romanLcPeriod"/>
            </a:pPr>
            <a:r>
              <a:rPr lang="en-US" sz="3600" dirty="0"/>
              <a:t>Faithful</a:t>
            </a:r>
          </a:p>
          <a:p>
            <a:pPr marL="1216152" lvl="3" indent="-457200">
              <a:buFont typeface="+mj-lt"/>
              <a:buAutoNum type="alphaLcParenR"/>
            </a:pPr>
            <a:r>
              <a:rPr lang="en-US" sz="3200" b="1" dirty="0"/>
              <a:t>Beloved Physician</a:t>
            </a:r>
          </a:p>
          <a:p>
            <a:pPr marL="1216152" lvl="3" indent="-457200">
              <a:buFont typeface="+mj-lt"/>
              <a:buAutoNum type="alphaLcParenR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64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The Book of Luke is unique</a:t>
            </a:r>
          </a:p>
          <a:p>
            <a:pPr marL="987552" lvl="2" indent="-457200">
              <a:buFont typeface="+mj-lt"/>
              <a:buAutoNum type="romanLcPeriod"/>
            </a:pPr>
            <a:endParaRPr lang="en-US" sz="2800" dirty="0"/>
          </a:p>
          <a:p>
            <a:pPr marL="758952" lvl="1" indent="-457200">
              <a:buFont typeface="+mj-lt"/>
              <a:buAutoNum type="alphaLcParenR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</p:spTree>
    <p:extLst>
      <p:ext uri="{BB962C8B-B14F-4D97-AF65-F5344CB8AC3E}">
        <p14:creationId xmlns:p14="http://schemas.microsoft.com/office/powerpoint/2010/main" val="17925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412F3-304B-457E-94E7-50945C634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8003309" cy="6206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C73745-B206-4DD8-88D7-9DEEF38D0A88}"/>
              </a:ext>
            </a:extLst>
          </p:cNvPr>
          <p:cNvSpPr txBox="1"/>
          <p:nvPr/>
        </p:nvSpPr>
        <p:spPr>
          <a:xfrm>
            <a:off x="76200" y="6267069"/>
            <a:ext cx="8991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http://info.fortbendchristian.org/blog/fbca-alumni-emily-parker-christian-service?utm_content=55928467&amp;utm_medium=social&amp;utm_source=facebook</a:t>
            </a:r>
          </a:p>
        </p:txBody>
      </p:sp>
    </p:spTree>
    <p:extLst>
      <p:ext uri="{BB962C8B-B14F-4D97-AF65-F5344CB8AC3E}">
        <p14:creationId xmlns:p14="http://schemas.microsoft.com/office/powerpoint/2010/main" val="34613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was also…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D40DA-01AB-4717-A3AA-C8107342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905000"/>
            <a:ext cx="8686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2.	The Author</a:t>
            </a:r>
          </a:p>
          <a:p>
            <a:pPr marL="301752" lvl="1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C.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4000" dirty="0"/>
              <a:t>Characteristics of Luke (Cont.)</a:t>
            </a:r>
          </a:p>
          <a:p>
            <a:pPr marL="1616202" lvl="3" indent="-857250">
              <a:buFont typeface="+mj-lt"/>
              <a:buAutoNum type="romanLcPeriod"/>
            </a:pPr>
            <a:r>
              <a:rPr lang="en-US" sz="3600" dirty="0"/>
              <a:t>Not an eye witness</a:t>
            </a:r>
          </a:p>
          <a:p>
            <a:pPr marL="1616202" lvl="3" indent="-857250">
              <a:buFont typeface="+mj-lt"/>
              <a:buAutoNum type="romanLcPeriod"/>
            </a:pPr>
            <a:r>
              <a:rPr lang="en-US" sz="3600" dirty="0"/>
              <a:t>Theologian</a:t>
            </a:r>
          </a:p>
          <a:p>
            <a:pPr marL="1616202" lvl="3" indent="-857250">
              <a:buFont typeface="+mj-lt"/>
              <a:buAutoNum type="romanLcPeriod"/>
            </a:pPr>
            <a:r>
              <a:rPr lang="en-US" sz="3600" dirty="0"/>
              <a:t>Historian</a:t>
            </a:r>
          </a:p>
          <a:p>
            <a:pPr marL="1616202" lvl="3" indent="-857250">
              <a:buFont typeface="+mj-lt"/>
              <a:buAutoNum type="romanLcPeriod"/>
            </a:pPr>
            <a:r>
              <a:rPr lang="en-US" sz="3600" dirty="0"/>
              <a:t>Faithful Preacher</a:t>
            </a:r>
          </a:p>
          <a:p>
            <a:pPr marL="301752" lvl="1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D.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4000" dirty="0"/>
              <a:t>Purpose of the Book</a:t>
            </a:r>
          </a:p>
          <a:p>
            <a:pPr marL="1616202" lvl="3" indent="-857250">
              <a:buFont typeface="+mj-lt"/>
              <a:buAutoNum type="romanLcPeriod"/>
            </a:pPr>
            <a:endParaRPr lang="en-US" sz="3600" dirty="0"/>
          </a:p>
          <a:p>
            <a:pPr marL="758952" lvl="3" indent="0">
              <a:buNone/>
            </a:pPr>
            <a:endParaRPr lang="en-US" sz="3200" b="1" dirty="0"/>
          </a:p>
          <a:p>
            <a:pPr marL="1216152" lvl="3" indent="-457200">
              <a:buFont typeface="+mj-lt"/>
              <a:buAutoNum type="alphaLcParenR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34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52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603152-B077-42DB-962C-981E6369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71500"/>
            <a:ext cx="4648200" cy="5715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life and works of Luke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in Luke</a:t>
            </a:r>
          </a:p>
        </p:txBody>
      </p:sp>
    </p:spTree>
    <p:extLst>
      <p:ext uri="{BB962C8B-B14F-4D97-AF65-F5344CB8AC3E}">
        <p14:creationId xmlns:p14="http://schemas.microsoft.com/office/powerpoint/2010/main" val="17637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The Book of Luke is unique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3200" b="1" dirty="0"/>
              <a:t>Synoptics</a:t>
            </a:r>
            <a:endParaRPr lang="en-US" sz="2800" b="1" dirty="0"/>
          </a:p>
          <a:p>
            <a:pPr marL="758952" lvl="1" indent="-457200">
              <a:buFont typeface="+mj-lt"/>
              <a:buAutoNum type="alphaU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</p:spTree>
    <p:extLst>
      <p:ext uri="{BB962C8B-B14F-4D97-AF65-F5344CB8AC3E}">
        <p14:creationId xmlns:p14="http://schemas.microsoft.com/office/powerpoint/2010/main" val="241246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The Book of Luke is unique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3200" dirty="0"/>
              <a:t>Synoptics</a:t>
            </a:r>
          </a:p>
          <a:p>
            <a:pPr marL="758952" lvl="1" indent="-457200">
              <a:buFont typeface="+mj-lt"/>
              <a:buAutoNum type="alphaUcPeriod"/>
            </a:pPr>
            <a:r>
              <a:rPr lang="en-US" sz="3200" b="1" dirty="0"/>
              <a:t>Unique Qualities</a:t>
            </a:r>
          </a:p>
          <a:p>
            <a:pPr marL="987552" lvl="2" indent="-457200">
              <a:buFont typeface="+mj-lt"/>
              <a:buAutoNum type="romanLcPeriod"/>
            </a:pPr>
            <a:endParaRPr lang="en-US" sz="2800" dirty="0"/>
          </a:p>
          <a:p>
            <a:pPr marL="758952" lvl="1" indent="-457200">
              <a:buFont typeface="+mj-lt"/>
              <a:buAutoNum type="alphaU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</p:spTree>
    <p:extLst>
      <p:ext uri="{BB962C8B-B14F-4D97-AF65-F5344CB8AC3E}">
        <p14:creationId xmlns:p14="http://schemas.microsoft.com/office/powerpoint/2010/main" val="271613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The Book of Luke is unique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3200" dirty="0"/>
              <a:t>Synoptics</a:t>
            </a:r>
          </a:p>
          <a:p>
            <a:pPr marL="758952" lvl="1" indent="-457200">
              <a:buFont typeface="+mj-lt"/>
              <a:buAutoNum type="alphaUcPeriod"/>
            </a:pPr>
            <a:r>
              <a:rPr lang="en-US" sz="3200" dirty="0"/>
              <a:t>Unique Qualities</a:t>
            </a:r>
          </a:p>
          <a:p>
            <a:pPr marL="1101852" lvl="2" indent="-571500">
              <a:buFont typeface="+mj-lt"/>
              <a:buAutoNum type="romanLcPeriod"/>
            </a:pPr>
            <a:r>
              <a:rPr lang="en-US" sz="2600" b="1" dirty="0"/>
              <a:t>Longest book of NT</a:t>
            </a:r>
          </a:p>
          <a:p>
            <a:pPr marL="758952" lvl="1" indent="-457200">
              <a:buFont typeface="+mj-lt"/>
              <a:buAutoNum type="alphaU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</p:spTree>
    <p:extLst>
      <p:ext uri="{BB962C8B-B14F-4D97-AF65-F5344CB8AC3E}">
        <p14:creationId xmlns:p14="http://schemas.microsoft.com/office/powerpoint/2010/main" val="2665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The Book of Luke is unique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3200" dirty="0"/>
              <a:t>Synoptics</a:t>
            </a:r>
          </a:p>
          <a:p>
            <a:pPr marL="758952" lvl="1" indent="-457200">
              <a:buFont typeface="+mj-lt"/>
              <a:buAutoNum type="alphaUcPeriod"/>
            </a:pPr>
            <a:r>
              <a:rPr lang="en-US" sz="3200" dirty="0"/>
              <a:t>Unique Qualities</a:t>
            </a:r>
          </a:p>
          <a:p>
            <a:pPr marL="1101852" lvl="2" indent="-571500">
              <a:buFont typeface="+mj-lt"/>
              <a:buAutoNum type="romanLcPeriod"/>
            </a:pPr>
            <a:r>
              <a:rPr lang="en-US" sz="2600" dirty="0"/>
              <a:t>Longest book of NT</a:t>
            </a:r>
          </a:p>
          <a:p>
            <a:pPr marL="1101852" lvl="2" indent="-571500">
              <a:buFont typeface="+mj-lt"/>
              <a:buAutoNum type="romanLcPeriod"/>
            </a:pPr>
            <a:r>
              <a:rPr lang="en-US" sz="2600" b="1" dirty="0"/>
              <a:t>Most Literary</a:t>
            </a:r>
          </a:p>
          <a:p>
            <a:pPr marL="758952" lvl="1" indent="-457200">
              <a:buFont typeface="+mj-lt"/>
              <a:buAutoNum type="alphaU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</p:spTree>
    <p:extLst>
      <p:ext uri="{BB962C8B-B14F-4D97-AF65-F5344CB8AC3E}">
        <p14:creationId xmlns:p14="http://schemas.microsoft.com/office/powerpoint/2010/main" val="89825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The Book of Luke is unique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3200" dirty="0"/>
              <a:t>Synoptics</a:t>
            </a:r>
          </a:p>
          <a:p>
            <a:pPr marL="758952" lvl="1" indent="-457200">
              <a:buFont typeface="+mj-lt"/>
              <a:buAutoNum type="alphaUcPeriod"/>
            </a:pPr>
            <a:r>
              <a:rPr lang="en-US" sz="3200" dirty="0"/>
              <a:t>Unique Qualities</a:t>
            </a:r>
          </a:p>
          <a:p>
            <a:pPr marL="1101852" lvl="2" indent="-571500">
              <a:buFont typeface="+mj-lt"/>
              <a:buAutoNum type="romanLcPeriod"/>
            </a:pPr>
            <a:r>
              <a:rPr lang="en-US" sz="2600" dirty="0"/>
              <a:t>Longest book of NT</a:t>
            </a:r>
          </a:p>
          <a:p>
            <a:pPr marL="1101852" lvl="2" indent="-571500">
              <a:buFont typeface="+mj-lt"/>
              <a:buAutoNum type="romanLcPeriod"/>
            </a:pPr>
            <a:r>
              <a:rPr lang="en-US" sz="2600" dirty="0"/>
              <a:t>Most Literary</a:t>
            </a:r>
          </a:p>
          <a:p>
            <a:pPr marL="1101852" lvl="2" indent="-571500">
              <a:buFont typeface="+mj-lt"/>
              <a:buAutoNum type="romanLcPeriod"/>
            </a:pPr>
            <a:r>
              <a:rPr lang="en-US" sz="2600" b="1" dirty="0"/>
              <a:t>Exclusive material/events/quotes</a:t>
            </a:r>
          </a:p>
          <a:p>
            <a:pPr marL="758952" lvl="1" indent="-457200">
              <a:buFont typeface="+mj-lt"/>
              <a:buAutoNum type="alphaU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</p:spTree>
    <p:extLst>
      <p:ext uri="{BB962C8B-B14F-4D97-AF65-F5344CB8AC3E}">
        <p14:creationId xmlns:p14="http://schemas.microsoft.com/office/powerpoint/2010/main" val="796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D40DA-01AB-4717-A3AA-C8107342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	</a:t>
            </a:r>
            <a:r>
              <a:rPr lang="en-US" sz="4000" b="1" dirty="0"/>
              <a:t>The Author</a:t>
            </a:r>
          </a:p>
        </p:txBody>
      </p:sp>
    </p:spTree>
    <p:extLst>
      <p:ext uri="{BB962C8B-B14F-4D97-AF65-F5344CB8AC3E}">
        <p14:creationId xmlns:p14="http://schemas.microsoft.com/office/powerpoint/2010/main" val="13270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D40DA-01AB-4717-A3AA-C8107342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800189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	The Author</a:t>
            </a:r>
          </a:p>
          <a:p>
            <a:pPr marL="816102" lvl="1" indent="-514350">
              <a:buFont typeface="+mj-lt"/>
              <a:buAutoNum type="alphaUcPeriod"/>
            </a:pPr>
            <a:r>
              <a:rPr lang="en-US" sz="3600" b="1" dirty="0"/>
              <a:t>External Evidence</a:t>
            </a:r>
          </a:p>
        </p:txBody>
      </p:sp>
    </p:spTree>
    <p:extLst>
      <p:ext uri="{BB962C8B-B14F-4D97-AF65-F5344CB8AC3E}">
        <p14:creationId xmlns:p14="http://schemas.microsoft.com/office/powerpoint/2010/main" val="37558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404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Century Gothic</vt:lpstr>
      <vt:lpstr>Wingdings 3</vt:lpstr>
      <vt:lpstr>Student presentation</vt:lpstr>
      <vt:lpstr>Lessons in Luke</vt:lpstr>
      <vt:lpstr>Luke</vt:lpstr>
      <vt:lpstr>Luke</vt:lpstr>
      <vt:lpstr>Luke</vt:lpstr>
      <vt:lpstr>Luke</vt:lpstr>
      <vt:lpstr>Luke</vt:lpstr>
      <vt:lpstr>Luke</vt:lpstr>
      <vt:lpstr>Luke</vt:lpstr>
      <vt:lpstr>Luke</vt:lpstr>
      <vt:lpstr>Luke</vt:lpstr>
      <vt:lpstr>Luke</vt:lpstr>
      <vt:lpstr>Luke</vt:lpstr>
      <vt:lpstr>Luke</vt:lpstr>
      <vt:lpstr>Humility</vt:lpstr>
      <vt:lpstr>Philippians 2:5-8</vt:lpstr>
      <vt:lpstr>Humility</vt:lpstr>
      <vt:lpstr>Luke</vt:lpstr>
      <vt:lpstr>PowerPoint Presentation</vt:lpstr>
      <vt:lpstr>Luke</vt:lpstr>
      <vt:lpstr>PowerPoint Presentation</vt:lpstr>
      <vt:lpstr>Luke was also…</vt:lpstr>
      <vt:lpstr>Conclusion</vt:lpstr>
      <vt:lpstr>Lessons in Luke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2017-06-14T18:08:20Z</dcterms:created>
  <dcterms:modified xsi:type="dcterms:W3CDTF">2017-06-25T03:31:20Z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