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handoutMasterIdLst>
    <p:handoutMasterId r:id="rId53"/>
  </p:handoutMasterIdLst>
  <p:sldIdLst>
    <p:sldId id="257" r:id="rId2"/>
    <p:sldId id="263" r:id="rId3"/>
    <p:sldId id="287" r:id="rId4"/>
    <p:sldId id="282" r:id="rId5"/>
    <p:sldId id="261" r:id="rId6"/>
    <p:sldId id="305" r:id="rId7"/>
    <p:sldId id="262" r:id="rId8"/>
    <p:sldId id="284" r:id="rId9"/>
    <p:sldId id="277" r:id="rId10"/>
    <p:sldId id="259" r:id="rId11"/>
    <p:sldId id="348" r:id="rId12"/>
    <p:sldId id="349" r:id="rId13"/>
    <p:sldId id="278" r:id="rId14"/>
    <p:sldId id="260" r:id="rId15"/>
    <p:sldId id="350" r:id="rId16"/>
    <p:sldId id="279" r:id="rId17"/>
    <p:sldId id="258" r:id="rId18"/>
    <p:sldId id="351" r:id="rId19"/>
    <p:sldId id="286" r:id="rId20"/>
    <p:sldId id="294" r:id="rId21"/>
    <p:sldId id="296" r:id="rId22"/>
    <p:sldId id="281" r:id="rId23"/>
    <p:sldId id="368" r:id="rId24"/>
    <p:sldId id="367" r:id="rId25"/>
    <p:sldId id="306" r:id="rId26"/>
    <p:sldId id="297" r:id="rId27"/>
    <p:sldId id="298" r:id="rId28"/>
    <p:sldId id="307" r:id="rId29"/>
    <p:sldId id="308" r:id="rId30"/>
    <p:sldId id="309" r:id="rId31"/>
    <p:sldId id="310" r:id="rId32"/>
    <p:sldId id="312" r:id="rId33"/>
    <p:sldId id="314" r:id="rId34"/>
    <p:sldId id="313" r:id="rId35"/>
    <p:sldId id="315" r:id="rId36"/>
    <p:sldId id="316" r:id="rId37"/>
    <p:sldId id="364" r:id="rId38"/>
    <p:sldId id="354" r:id="rId39"/>
    <p:sldId id="355" r:id="rId40"/>
    <p:sldId id="356" r:id="rId41"/>
    <p:sldId id="358" r:id="rId42"/>
    <p:sldId id="359" r:id="rId43"/>
    <p:sldId id="360" r:id="rId44"/>
    <p:sldId id="361" r:id="rId45"/>
    <p:sldId id="362" r:id="rId46"/>
    <p:sldId id="369" r:id="rId47"/>
    <p:sldId id="365" r:id="rId48"/>
    <p:sldId id="363" r:id="rId49"/>
    <p:sldId id="370" r:id="rId50"/>
    <p:sldId id="353" r:id="rId51"/>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94" autoAdjust="0"/>
    <p:restoredTop sz="94660"/>
  </p:normalViewPr>
  <p:slideViewPr>
    <p:cSldViewPr snapToGrid="0">
      <p:cViewPr varScale="1">
        <p:scale>
          <a:sx n="111" d="100"/>
          <a:sy n="111" d="100"/>
        </p:scale>
        <p:origin x="144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583" cy="482027"/>
          </a:xfrm>
          <a:prstGeom prst="rect">
            <a:avLst/>
          </a:prstGeom>
        </p:spPr>
        <p:txBody>
          <a:bodyPr vert="horz" lIns="94851" tIns="47425" rIns="94851" bIns="47425" rtlCol="0"/>
          <a:lstStyle>
            <a:lvl1pPr algn="l">
              <a:defRPr sz="1200"/>
            </a:lvl1pPr>
          </a:lstStyle>
          <a:p>
            <a:r>
              <a:rPr lang="en-US"/>
              <a:t>Dr. Jim McGowan - A Review of the Millennial Kingdom - Part 1</a:t>
            </a:r>
          </a:p>
        </p:txBody>
      </p:sp>
      <p:sp>
        <p:nvSpPr>
          <p:cNvPr id="3" name="Date Placeholder 2"/>
          <p:cNvSpPr>
            <a:spLocks noGrp="1"/>
          </p:cNvSpPr>
          <p:nvPr>
            <p:ph type="dt" sz="quarter" idx="1"/>
          </p:nvPr>
        </p:nvSpPr>
        <p:spPr>
          <a:xfrm>
            <a:off x="4142962" y="1"/>
            <a:ext cx="3170583" cy="482027"/>
          </a:xfrm>
          <a:prstGeom prst="rect">
            <a:avLst/>
          </a:prstGeom>
        </p:spPr>
        <p:txBody>
          <a:bodyPr vert="horz" lIns="94851" tIns="47425" rIns="94851" bIns="47425" rtlCol="0"/>
          <a:lstStyle>
            <a:lvl1pPr algn="r">
              <a:defRPr sz="1200"/>
            </a:lvl1pPr>
          </a:lstStyle>
          <a:p>
            <a:fld id="{88D3B460-B8C1-405F-98C2-12D922C090FA}" type="datetime1">
              <a:rPr lang="en-US" smtClean="0"/>
              <a:t>5/3/2017</a:t>
            </a:fld>
            <a:endParaRPr lang="en-US"/>
          </a:p>
        </p:txBody>
      </p:sp>
      <p:sp>
        <p:nvSpPr>
          <p:cNvPr id="4" name="Footer Placeholder 3"/>
          <p:cNvSpPr>
            <a:spLocks noGrp="1"/>
          </p:cNvSpPr>
          <p:nvPr>
            <p:ph type="ftr" sz="quarter" idx="2"/>
          </p:nvPr>
        </p:nvSpPr>
        <p:spPr>
          <a:xfrm>
            <a:off x="0" y="9119173"/>
            <a:ext cx="3170583" cy="482027"/>
          </a:xfrm>
          <a:prstGeom prst="rect">
            <a:avLst/>
          </a:prstGeom>
        </p:spPr>
        <p:txBody>
          <a:bodyPr vert="horz" lIns="94851" tIns="47425" rIns="94851" bIns="47425" rtlCol="0" anchor="b"/>
          <a:lstStyle>
            <a:lvl1pPr algn="l">
              <a:defRPr sz="1200"/>
            </a:lvl1pPr>
          </a:lstStyle>
          <a:p>
            <a:r>
              <a:rPr lang="en-US"/>
              <a:t>Sugar Land Bible Church</a:t>
            </a:r>
          </a:p>
        </p:txBody>
      </p:sp>
      <p:sp>
        <p:nvSpPr>
          <p:cNvPr id="5" name="Slide Number Placeholder 4"/>
          <p:cNvSpPr>
            <a:spLocks noGrp="1"/>
          </p:cNvSpPr>
          <p:nvPr>
            <p:ph type="sldNum" sz="quarter" idx="3"/>
          </p:nvPr>
        </p:nvSpPr>
        <p:spPr>
          <a:xfrm>
            <a:off x="4142962" y="9119173"/>
            <a:ext cx="3170583" cy="482027"/>
          </a:xfrm>
          <a:prstGeom prst="rect">
            <a:avLst/>
          </a:prstGeom>
        </p:spPr>
        <p:txBody>
          <a:bodyPr vert="horz" lIns="94851" tIns="47425" rIns="94851" bIns="47425" rtlCol="0" anchor="b"/>
          <a:lstStyle>
            <a:lvl1pPr algn="r">
              <a:defRPr sz="1200"/>
            </a:lvl1pPr>
          </a:lstStyle>
          <a:p>
            <a:fld id="{89DCA80F-6DDA-48A5-8C28-C23CDC3F395A}" type="slidenum">
              <a:rPr lang="en-US" smtClean="0"/>
              <a:t>‹#›</a:t>
            </a:fld>
            <a:endParaRPr lang="en-US"/>
          </a:p>
        </p:txBody>
      </p:sp>
    </p:spTree>
    <p:extLst>
      <p:ext uri="{BB962C8B-B14F-4D97-AF65-F5344CB8AC3E}">
        <p14:creationId xmlns:p14="http://schemas.microsoft.com/office/powerpoint/2010/main" val="88189613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r>
              <a:rPr lang="en-US"/>
              <a:t>Dr. Jim McGowan - A Review of the Millennial Kingdom - Part 1</a:t>
            </a:r>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903DE80E-8B7F-4EB0-AD24-7DC5FFD2D522}" type="datetime1">
              <a:rPr lang="en-US" smtClean="0"/>
              <a:t>5/3/2017</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r>
              <a:rPr lang="en-US"/>
              <a:t>Sugar Land Bible Church</a:t>
            </a:r>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BFA27EB0-84B8-4FDE-9CC3-FAE8A9B712E4}" type="slidenum">
              <a:rPr lang="en-US" smtClean="0"/>
              <a:t>‹#›</a:t>
            </a:fld>
            <a:endParaRPr lang="en-US"/>
          </a:p>
        </p:txBody>
      </p:sp>
    </p:spTree>
    <p:extLst>
      <p:ext uri="{BB962C8B-B14F-4D97-AF65-F5344CB8AC3E}">
        <p14:creationId xmlns:p14="http://schemas.microsoft.com/office/powerpoint/2010/main" val="589874784"/>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DCA851C-EE4C-4EBF-A76E-EBB70CD06945}" type="datetimeFigureOut">
              <a:rPr lang="en-US" smtClean="0"/>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B6CD3E-EF97-4C7F-9AE9-4E68E9E7FCA0}" type="slidenum">
              <a:rPr lang="en-US" smtClean="0"/>
              <a:t>‹#›</a:t>
            </a:fld>
            <a:endParaRPr lang="en-US"/>
          </a:p>
        </p:txBody>
      </p:sp>
    </p:spTree>
    <p:extLst>
      <p:ext uri="{BB962C8B-B14F-4D97-AF65-F5344CB8AC3E}">
        <p14:creationId xmlns:p14="http://schemas.microsoft.com/office/powerpoint/2010/main" val="1126429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CA851C-EE4C-4EBF-A76E-EBB70CD06945}" type="datetimeFigureOut">
              <a:rPr lang="en-US" smtClean="0"/>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B6CD3E-EF97-4C7F-9AE9-4E68E9E7FCA0}" type="slidenum">
              <a:rPr lang="en-US" smtClean="0"/>
              <a:t>‹#›</a:t>
            </a:fld>
            <a:endParaRPr lang="en-US"/>
          </a:p>
        </p:txBody>
      </p:sp>
    </p:spTree>
    <p:extLst>
      <p:ext uri="{BB962C8B-B14F-4D97-AF65-F5344CB8AC3E}">
        <p14:creationId xmlns:p14="http://schemas.microsoft.com/office/powerpoint/2010/main" val="169318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CA851C-EE4C-4EBF-A76E-EBB70CD06945}" type="datetimeFigureOut">
              <a:rPr lang="en-US" smtClean="0"/>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B6CD3E-EF97-4C7F-9AE9-4E68E9E7FCA0}" type="slidenum">
              <a:rPr lang="en-US" smtClean="0"/>
              <a:t>‹#›</a:t>
            </a:fld>
            <a:endParaRPr lang="en-US"/>
          </a:p>
        </p:txBody>
      </p:sp>
    </p:spTree>
    <p:extLst>
      <p:ext uri="{BB962C8B-B14F-4D97-AF65-F5344CB8AC3E}">
        <p14:creationId xmlns:p14="http://schemas.microsoft.com/office/powerpoint/2010/main" val="1539021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CA851C-EE4C-4EBF-A76E-EBB70CD06945}" type="datetimeFigureOut">
              <a:rPr lang="en-US" smtClean="0"/>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B6CD3E-EF97-4C7F-9AE9-4E68E9E7FCA0}" type="slidenum">
              <a:rPr lang="en-US" smtClean="0"/>
              <a:t>‹#›</a:t>
            </a:fld>
            <a:endParaRPr lang="en-US"/>
          </a:p>
        </p:txBody>
      </p:sp>
    </p:spTree>
    <p:extLst>
      <p:ext uri="{BB962C8B-B14F-4D97-AF65-F5344CB8AC3E}">
        <p14:creationId xmlns:p14="http://schemas.microsoft.com/office/powerpoint/2010/main" val="2624314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DCA851C-EE4C-4EBF-A76E-EBB70CD06945}" type="datetimeFigureOut">
              <a:rPr lang="en-US" smtClean="0"/>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B6CD3E-EF97-4C7F-9AE9-4E68E9E7FCA0}" type="slidenum">
              <a:rPr lang="en-US" smtClean="0"/>
              <a:t>‹#›</a:t>
            </a:fld>
            <a:endParaRPr lang="en-US"/>
          </a:p>
        </p:txBody>
      </p:sp>
    </p:spTree>
    <p:extLst>
      <p:ext uri="{BB962C8B-B14F-4D97-AF65-F5344CB8AC3E}">
        <p14:creationId xmlns:p14="http://schemas.microsoft.com/office/powerpoint/2010/main" val="468934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CA851C-EE4C-4EBF-A76E-EBB70CD06945}" type="datetimeFigureOut">
              <a:rPr lang="en-US" smtClean="0"/>
              <a:t>5/3/2017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B6CD3E-EF97-4C7F-9AE9-4E68E9E7FCA0}" type="slidenum">
              <a:rPr lang="en-US" smtClean="0"/>
              <a:t>‹#›</a:t>
            </a:fld>
            <a:endParaRPr lang="en-US"/>
          </a:p>
        </p:txBody>
      </p:sp>
    </p:spTree>
    <p:extLst>
      <p:ext uri="{BB962C8B-B14F-4D97-AF65-F5344CB8AC3E}">
        <p14:creationId xmlns:p14="http://schemas.microsoft.com/office/powerpoint/2010/main" val="3787186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CA851C-EE4C-4EBF-A76E-EBB70CD06945}" type="datetimeFigureOut">
              <a:rPr lang="en-US" smtClean="0"/>
              <a:t>5/3/2017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B6CD3E-EF97-4C7F-9AE9-4E68E9E7FCA0}" type="slidenum">
              <a:rPr lang="en-US" smtClean="0"/>
              <a:t>‹#›</a:t>
            </a:fld>
            <a:endParaRPr lang="en-US"/>
          </a:p>
        </p:txBody>
      </p:sp>
    </p:spTree>
    <p:extLst>
      <p:ext uri="{BB962C8B-B14F-4D97-AF65-F5344CB8AC3E}">
        <p14:creationId xmlns:p14="http://schemas.microsoft.com/office/powerpoint/2010/main" val="834886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CA851C-EE4C-4EBF-A76E-EBB70CD06945}" type="datetimeFigureOut">
              <a:rPr lang="en-US" smtClean="0"/>
              <a:t>5/3/2017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B6CD3E-EF97-4C7F-9AE9-4E68E9E7FCA0}" type="slidenum">
              <a:rPr lang="en-US" smtClean="0"/>
              <a:t>‹#›</a:t>
            </a:fld>
            <a:endParaRPr lang="en-US"/>
          </a:p>
        </p:txBody>
      </p:sp>
    </p:spTree>
    <p:extLst>
      <p:ext uri="{BB962C8B-B14F-4D97-AF65-F5344CB8AC3E}">
        <p14:creationId xmlns:p14="http://schemas.microsoft.com/office/powerpoint/2010/main" val="254473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CA851C-EE4C-4EBF-A76E-EBB70CD06945}" type="datetimeFigureOut">
              <a:rPr lang="en-US" smtClean="0"/>
              <a:t>5/3/2017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B6CD3E-EF97-4C7F-9AE9-4E68E9E7FCA0}" type="slidenum">
              <a:rPr lang="en-US" smtClean="0"/>
              <a:t>‹#›</a:t>
            </a:fld>
            <a:endParaRPr lang="en-US"/>
          </a:p>
        </p:txBody>
      </p:sp>
    </p:spTree>
    <p:extLst>
      <p:ext uri="{BB962C8B-B14F-4D97-AF65-F5344CB8AC3E}">
        <p14:creationId xmlns:p14="http://schemas.microsoft.com/office/powerpoint/2010/main" val="2107837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CA851C-EE4C-4EBF-A76E-EBB70CD06945}" type="datetimeFigureOut">
              <a:rPr lang="en-US" smtClean="0"/>
              <a:t>5/3/2017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B6CD3E-EF97-4C7F-9AE9-4E68E9E7FCA0}" type="slidenum">
              <a:rPr lang="en-US" smtClean="0"/>
              <a:t>‹#›</a:t>
            </a:fld>
            <a:endParaRPr lang="en-US"/>
          </a:p>
        </p:txBody>
      </p:sp>
    </p:spTree>
    <p:extLst>
      <p:ext uri="{BB962C8B-B14F-4D97-AF65-F5344CB8AC3E}">
        <p14:creationId xmlns:p14="http://schemas.microsoft.com/office/powerpoint/2010/main" val="4159385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CA851C-EE4C-4EBF-A76E-EBB70CD06945}" type="datetimeFigureOut">
              <a:rPr lang="en-US" smtClean="0"/>
              <a:t>5/3/2017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B6CD3E-EF97-4C7F-9AE9-4E68E9E7FCA0}" type="slidenum">
              <a:rPr lang="en-US" smtClean="0"/>
              <a:t>‹#›</a:t>
            </a:fld>
            <a:endParaRPr lang="en-US"/>
          </a:p>
        </p:txBody>
      </p:sp>
    </p:spTree>
    <p:extLst>
      <p:ext uri="{BB962C8B-B14F-4D97-AF65-F5344CB8AC3E}">
        <p14:creationId xmlns:p14="http://schemas.microsoft.com/office/powerpoint/2010/main" val="1433917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CA851C-EE4C-4EBF-A76E-EBB70CD06945}" type="datetimeFigureOut">
              <a:rPr lang="en-US" smtClean="0"/>
              <a:t>5/3/2017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B6CD3E-EF97-4C7F-9AE9-4E68E9E7FCA0}" type="slidenum">
              <a:rPr lang="en-US" smtClean="0"/>
              <a:t>‹#›</a:t>
            </a:fld>
            <a:endParaRPr lang="en-US"/>
          </a:p>
        </p:txBody>
      </p:sp>
    </p:spTree>
    <p:extLst>
      <p:ext uri="{BB962C8B-B14F-4D97-AF65-F5344CB8AC3E}">
        <p14:creationId xmlns:p14="http://schemas.microsoft.com/office/powerpoint/2010/main" val="25615516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9411"/>
            <a:ext cx="7772400" cy="783355"/>
          </a:xfrm>
        </p:spPr>
        <p:txBody>
          <a:bodyPr anchor="ctr">
            <a:normAutofit fontScale="90000"/>
          </a:bodyPr>
          <a:lstStyle/>
          <a:p>
            <a:r>
              <a:rPr lang="en-US" sz="4000" b="1" dirty="0">
                <a:latin typeface="+mn-lt"/>
              </a:rPr>
              <a:t>A Review of The Millennial Kingdom</a:t>
            </a:r>
            <a:br>
              <a:rPr lang="en-US" sz="4000" b="1" dirty="0">
                <a:latin typeface="+mn-lt"/>
              </a:rPr>
            </a:br>
            <a:r>
              <a:rPr lang="en-US" sz="3100" b="1" dirty="0">
                <a:latin typeface="+mn-lt"/>
              </a:rPr>
              <a:t>Part 1 </a:t>
            </a:r>
            <a:endParaRPr lang="en-US" sz="4000" b="1" dirty="0">
              <a:latin typeface="+mn-lt"/>
            </a:endParaRPr>
          </a:p>
        </p:txBody>
      </p:sp>
      <p:sp>
        <p:nvSpPr>
          <p:cNvPr id="3" name="Subtitle 2"/>
          <p:cNvSpPr>
            <a:spLocks noGrp="1"/>
          </p:cNvSpPr>
          <p:nvPr>
            <p:ph type="subTitle" idx="1"/>
          </p:nvPr>
        </p:nvSpPr>
        <p:spPr>
          <a:xfrm>
            <a:off x="2892751" y="992024"/>
            <a:ext cx="3358498" cy="1063951"/>
          </a:xfrm>
        </p:spPr>
        <p:txBody>
          <a:bodyPr>
            <a:normAutofit/>
          </a:bodyPr>
          <a:lstStyle/>
          <a:p>
            <a:r>
              <a:rPr lang="en-US" dirty="0"/>
              <a:t>Jim McGowan, Th.D.</a:t>
            </a:r>
            <a:br>
              <a:rPr lang="en-US" dirty="0"/>
            </a:br>
            <a:r>
              <a:rPr lang="en-US" sz="2000" dirty="0"/>
              <a:t>Sugar Land Bible Church</a:t>
            </a:r>
            <a:br>
              <a:rPr lang="en-US" dirty="0"/>
            </a:br>
            <a:r>
              <a:rPr lang="en-US" sz="2000" dirty="0"/>
              <a:t>05-03-2017</a:t>
            </a:r>
          </a:p>
          <a:p>
            <a:endParaRPr lang="en-US" dirty="0"/>
          </a:p>
        </p:txBody>
      </p:sp>
      <p:pic>
        <p:nvPicPr>
          <p:cNvPr id="4" name="Picture 3"/>
          <p:cNvPicPr>
            <a:picLocks noChangeAspect="1"/>
          </p:cNvPicPr>
          <p:nvPr/>
        </p:nvPicPr>
        <p:blipFill>
          <a:blip r:embed="rId2"/>
          <a:stretch>
            <a:fillRect/>
          </a:stretch>
        </p:blipFill>
        <p:spPr>
          <a:xfrm>
            <a:off x="2809875" y="2002571"/>
            <a:ext cx="3524250" cy="3810000"/>
          </a:xfrm>
          <a:prstGeom prst="rect">
            <a:avLst/>
          </a:prstGeom>
        </p:spPr>
      </p:pic>
      <p:sp>
        <p:nvSpPr>
          <p:cNvPr id="5" name="Subtitle 2"/>
          <p:cNvSpPr txBox="1">
            <a:spLocks/>
          </p:cNvSpPr>
          <p:nvPr/>
        </p:nvSpPr>
        <p:spPr>
          <a:xfrm>
            <a:off x="844732" y="6289709"/>
            <a:ext cx="7454537" cy="541945"/>
          </a:xfrm>
          <a:prstGeom prst="rect">
            <a:avLst/>
          </a:prstGeom>
        </p:spPr>
        <p:txBody>
          <a:bodyPr vert="horz" lIns="91440" tIns="45720" rIns="91440" bIns="45720" rtlCol="0" anchor="ctr">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dirty="0"/>
              <a:t>This presentation was compiled using the following resources: Charting the End Times; Major Bible Themes, Not By Bread Alone: An Outlined Guide to Bible Doctrine, The Footsteps of the Messiah: A Study of the Sequence of Prophetic Events, The Prophecy Knowledge Handbook, and materials provided by Dr. Andy Woods and Dr. Vern Peterman.</a:t>
            </a:r>
          </a:p>
        </p:txBody>
      </p:sp>
    </p:spTree>
    <p:extLst>
      <p:ext uri="{BB962C8B-B14F-4D97-AF65-F5344CB8AC3E}">
        <p14:creationId xmlns:p14="http://schemas.microsoft.com/office/powerpoint/2010/main" val="2186047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6804" y="1153682"/>
            <a:ext cx="8870392" cy="4206240"/>
          </a:xfrm>
          <a:prstGeom prst="rect">
            <a:avLst/>
          </a:prstGeom>
        </p:spPr>
      </p:pic>
      <p:sp>
        <p:nvSpPr>
          <p:cNvPr id="7" name="Title 1"/>
          <p:cNvSpPr txBox="1">
            <a:spLocks/>
          </p:cNvSpPr>
          <p:nvPr/>
        </p:nvSpPr>
        <p:spPr>
          <a:xfrm>
            <a:off x="628650" y="185665"/>
            <a:ext cx="7886700" cy="89965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685800" indent="-685800">
              <a:buFont typeface="+mj-lt"/>
              <a:buAutoNum type="romanUcPeriod" startAt="2"/>
            </a:pPr>
            <a:r>
              <a:rPr lang="en-US" sz="3600" b="1" dirty="0">
                <a:solidFill>
                  <a:srgbClr val="0000FF"/>
                </a:solidFill>
                <a:latin typeface="+mn-lt"/>
              </a:rPr>
              <a:t>Millennial Views of the Kingdom </a:t>
            </a:r>
          </a:p>
        </p:txBody>
      </p:sp>
    </p:spTree>
    <p:extLst>
      <p:ext uri="{BB962C8B-B14F-4D97-AF65-F5344CB8AC3E}">
        <p14:creationId xmlns:p14="http://schemas.microsoft.com/office/powerpoint/2010/main" val="1847875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2752"/>
            <a:ext cx="7886700" cy="831289"/>
          </a:xfrm>
        </p:spPr>
        <p:txBody>
          <a:bodyPr/>
          <a:lstStyle/>
          <a:p>
            <a:pPr marL="685800" indent="-685800" algn="ctr">
              <a:buFont typeface="+mj-lt"/>
              <a:buAutoNum type="romanUcPeriod" startAt="2"/>
            </a:pPr>
            <a:r>
              <a:rPr lang="en-US" sz="3600" b="1" dirty="0">
                <a:solidFill>
                  <a:srgbClr val="0000FF"/>
                </a:solidFill>
                <a:latin typeface="+mn-lt"/>
              </a:rPr>
              <a:t>Millennial Views of the Kingdom </a:t>
            </a:r>
          </a:p>
        </p:txBody>
      </p:sp>
      <p:sp>
        <p:nvSpPr>
          <p:cNvPr id="3" name="Content Placeholder 2"/>
          <p:cNvSpPr>
            <a:spLocks noGrp="1"/>
          </p:cNvSpPr>
          <p:nvPr>
            <p:ph idx="1"/>
          </p:nvPr>
        </p:nvSpPr>
        <p:spPr>
          <a:xfrm>
            <a:off x="128187" y="1145136"/>
            <a:ext cx="8904718" cy="5031827"/>
          </a:xfrm>
        </p:spPr>
        <p:txBody>
          <a:bodyPr>
            <a:normAutofit lnSpcReduction="10000"/>
          </a:bodyPr>
          <a:lstStyle/>
          <a:p>
            <a:pPr marL="228600" lvl="1">
              <a:spcBef>
                <a:spcPts val="1000"/>
              </a:spcBef>
              <a:spcAft>
                <a:spcPts val="1200"/>
              </a:spcAft>
              <a:buClr>
                <a:schemeClr val="tx1"/>
              </a:buClr>
            </a:pPr>
            <a:r>
              <a:rPr lang="en-US" sz="2800" dirty="0"/>
              <a:t>Amillennial interpretations</a:t>
            </a:r>
          </a:p>
          <a:p>
            <a:pPr marL="684213" lvl="2" indent="-457200" algn="just">
              <a:lnSpc>
                <a:spcPct val="100000"/>
              </a:lnSpc>
              <a:spcBef>
                <a:spcPts val="0"/>
              </a:spcBef>
              <a:spcAft>
                <a:spcPts val="1200"/>
              </a:spcAft>
              <a:buClr>
                <a:srgbClr val="CC00FF"/>
              </a:buClr>
              <a:buFont typeface="Calibri" panose="020F0502020204030204" pitchFamily="34" charset="0"/>
              <a:buChar char="−"/>
            </a:pPr>
            <a:r>
              <a:rPr lang="en-US" sz="2800" dirty="0"/>
              <a:t>Augustinian - there will be no literal future thousand-year reign of Christ on earth. The Millennium refers to the present age or possibly the last thousand years of the present age.</a:t>
            </a:r>
          </a:p>
          <a:p>
            <a:pPr marL="228600" lvl="1">
              <a:spcBef>
                <a:spcPts val="1000"/>
              </a:spcBef>
              <a:spcAft>
                <a:spcPts val="1200"/>
              </a:spcAft>
              <a:buClr>
                <a:schemeClr val="tx1"/>
              </a:buClr>
            </a:pPr>
            <a:r>
              <a:rPr lang="en-US" sz="2800" dirty="0"/>
              <a:t>Modified Amillennial interpretations</a:t>
            </a:r>
          </a:p>
          <a:p>
            <a:pPr marL="684213" lvl="2" indent="-457200" algn="just">
              <a:lnSpc>
                <a:spcPct val="100000"/>
              </a:lnSpc>
              <a:spcBef>
                <a:spcPts val="0"/>
              </a:spcBef>
              <a:spcAft>
                <a:spcPts val="1200"/>
              </a:spcAft>
              <a:buClr>
                <a:srgbClr val="CC00FF"/>
              </a:buClr>
              <a:buFont typeface="Calibri" panose="020F0502020204030204" pitchFamily="34" charset="0"/>
              <a:buChar char="−"/>
            </a:pPr>
            <a:r>
              <a:rPr lang="en-US" sz="2800" dirty="0"/>
              <a:t>The Millennium is fulfilled in the time between the death and resurrection of a Christian.</a:t>
            </a:r>
          </a:p>
          <a:p>
            <a:pPr marL="684213" lvl="2" indent="-457200" algn="just">
              <a:lnSpc>
                <a:spcPct val="100000"/>
              </a:lnSpc>
              <a:spcBef>
                <a:spcPts val="0"/>
              </a:spcBef>
              <a:spcAft>
                <a:spcPts val="1200"/>
              </a:spcAft>
              <a:buClr>
                <a:srgbClr val="CC00FF"/>
              </a:buClr>
              <a:buFont typeface="Calibri" panose="020F0502020204030204" pitchFamily="34" charset="0"/>
              <a:buChar char="−"/>
            </a:pPr>
            <a:r>
              <a:rPr lang="en-US" sz="2800" dirty="0"/>
              <a:t>The Millennium will be fulfilled in the new heaven and the new earth described in Revelation 21–22.</a:t>
            </a:r>
          </a:p>
          <a:p>
            <a:pPr marL="914400" lvl="2" indent="-457200">
              <a:lnSpc>
                <a:spcPct val="100000"/>
              </a:lnSpc>
              <a:spcBef>
                <a:spcPts val="0"/>
              </a:spcBef>
              <a:spcAft>
                <a:spcPts val="1200"/>
              </a:spcAft>
              <a:buClr>
                <a:srgbClr val="CC00FF"/>
              </a:buClr>
              <a:buFont typeface="Calibri" panose="020F0502020204030204" pitchFamily="34" charset="0"/>
              <a:buChar char="−"/>
            </a:pPr>
            <a:endParaRPr lang="en-US" sz="2800" dirty="0"/>
          </a:p>
        </p:txBody>
      </p:sp>
    </p:spTree>
    <p:extLst>
      <p:ext uri="{BB962C8B-B14F-4D97-AF65-F5344CB8AC3E}">
        <p14:creationId xmlns:p14="http://schemas.microsoft.com/office/powerpoint/2010/main" val="312729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2752"/>
            <a:ext cx="7886700" cy="831289"/>
          </a:xfrm>
        </p:spPr>
        <p:txBody>
          <a:bodyPr/>
          <a:lstStyle/>
          <a:p>
            <a:pPr marL="685800" indent="-685800" algn="ctr">
              <a:buFont typeface="+mj-lt"/>
              <a:buAutoNum type="romanUcPeriod" startAt="2"/>
            </a:pPr>
            <a:r>
              <a:rPr lang="en-US" sz="3600" b="1" dirty="0">
                <a:solidFill>
                  <a:srgbClr val="0000FF"/>
                </a:solidFill>
                <a:latin typeface="+mn-lt"/>
              </a:rPr>
              <a:t>Millennial Views of the Kingdom </a:t>
            </a:r>
          </a:p>
        </p:txBody>
      </p:sp>
      <p:sp>
        <p:nvSpPr>
          <p:cNvPr id="3" name="Content Placeholder 2"/>
          <p:cNvSpPr>
            <a:spLocks noGrp="1"/>
          </p:cNvSpPr>
          <p:nvPr>
            <p:ph idx="1"/>
          </p:nvPr>
        </p:nvSpPr>
        <p:spPr>
          <a:xfrm>
            <a:off x="128187" y="1145136"/>
            <a:ext cx="8887626" cy="5031827"/>
          </a:xfrm>
        </p:spPr>
        <p:txBody>
          <a:bodyPr>
            <a:normAutofit/>
          </a:bodyPr>
          <a:lstStyle/>
          <a:p>
            <a:pPr marL="228600" lvl="1">
              <a:spcBef>
                <a:spcPts val="1000"/>
              </a:spcBef>
              <a:spcAft>
                <a:spcPts val="1200"/>
              </a:spcAft>
              <a:buClr>
                <a:schemeClr val="tx1"/>
              </a:buClr>
            </a:pPr>
            <a:r>
              <a:rPr lang="en-US" sz="2800" dirty="0"/>
              <a:t>Modified Amillennial interpretations (cont’d)</a:t>
            </a:r>
          </a:p>
          <a:p>
            <a:pPr marL="684213" lvl="2" indent="-457200" algn="just">
              <a:lnSpc>
                <a:spcPct val="100000"/>
              </a:lnSpc>
              <a:spcBef>
                <a:spcPts val="0"/>
              </a:spcBef>
              <a:spcAft>
                <a:spcPts val="1200"/>
              </a:spcAft>
              <a:buClr>
                <a:srgbClr val="CC00FF"/>
              </a:buClr>
              <a:buFont typeface="Calibri" panose="020F0502020204030204" pitchFamily="34" charset="0"/>
              <a:buChar char="−"/>
            </a:pPr>
            <a:r>
              <a:rPr lang="en-US" sz="2800" dirty="0"/>
              <a:t>Millennial passages are conditional and will not be fulfilled due to the departure of Israel from the faith. Still others suggest that the kingdom on earth was fulfilled in the reign of Solomon who controlled the land promised to Abraham (Gen. 15:18).</a:t>
            </a:r>
          </a:p>
          <a:p>
            <a:pPr marL="684213" lvl="2" indent="-457200" algn="just">
              <a:lnSpc>
                <a:spcPct val="110000"/>
              </a:lnSpc>
              <a:spcBef>
                <a:spcPts val="0"/>
              </a:spcBef>
              <a:spcAft>
                <a:spcPts val="1200"/>
              </a:spcAft>
              <a:buClr>
                <a:srgbClr val="CC00FF"/>
              </a:buClr>
              <a:buFont typeface="Calibri" panose="020F0502020204030204" pitchFamily="34" charset="0"/>
              <a:buChar char="−"/>
            </a:pPr>
            <a:r>
              <a:rPr lang="en-US" sz="2800" dirty="0"/>
              <a:t>The </a:t>
            </a:r>
            <a:r>
              <a:rPr lang="en-US" sz="2800" dirty="0" err="1"/>
              <a:t>neoorthodox</a:t>
            </a:r>
            <a:r>
              <a:rPr lang="en-US" sz="2800" dirty="0"/>
              <a:t> view considers the kingdom being fulfilled now in the experience of individual Christians.</a:t>
            </a:r>
          </a:p>
          <a:p>
            <a:pPr marL="914400" lvl="2" indent="-457200">
              <a:lnSpc>
                <a:spcPct val="100000"/>
              </a:lnSpc>
              <a:spcBef>
                <a:spcPts val="0"/>
              </a:spcBef>
              <a:spcAft>
                <a:spcPts val="1200"/>
              </a:spcAft>
              <a:buClr>
                <a:srgbClr val="CC00FF"/>
              </a:buClr>
              <a:buFont typeface="Calibri" panose="020F0502020204030204" pitchFamily="34" charset="0"/>
              <a:buChar char="−"/>
            </a:pPr>
            <a:endParaRPr lang="en-US" sz="2800" dirty="0"/>
          </a:p>
        </p:txBody>
      </p:sp>
    </p:spTree>
    <p:extLst>
      <p:ext uri="{BB962C8B-B14F-4D97-AF65-F5344CB8AC3E}">
        <p14:creationId xmlns:p14="http://schemas.microsoft.com/office/powerpoint/2010/main" val="70795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5665"/>
            <a:ext cx="7886700" cy="899651"/>
          </a:xfrm>
        </p:spPr>
        <p:txBody>
          <a:bodyPr>
            <a:normAutofit/>
          </a:bodyPr>
          <a:lstStyle/>
          <a:p>
            <a:pPr marL="685800" indent="-685800" algn="ctr">
              <a:buFont typeface="+mj-lt"/>
              <a:buAutoNum type="romanUcPeriod" startAt="2"/>
            </a:pPr>
            <a:r>
              <a:rPr lang="en-US" sz="3600" b="1" dirty="0">
                <a:solidFill>
                  <a:srgbClr val="0000FF"/>
                </a:solidFill>
                <a:latin typeface="+mn-lt"/>
              </a:rPr>
              <a:t>Millennial Views of the Kingdom </a:t>
            </a:r>
          </a:p>
        </p:txBody>
      </p:sp>
      <p:sp>
        <p:nvSpPr>
          <p:cNvPr id="3" name="Content Placeholder 2"/>
          <p:cNvSpPr>
            <a:spLocks noGrp="1"/>
          </p:cNvSpPr>
          <p:nvPr>
            <p:ph idx="1"/>
          </p:nvPr>
        </p:nvSpPr>
        <p:spPr>
          <a:xfrm>
            <a:off x="2533650" y="1153682"/>
            <a:ext cx="4076700" cy="2646793"/>
          </a:xfrm>
        </p:spPr>
        <p:txBody>
          <a:bodyPr>
            <a:noAutofit/>
          </a:bodyPr>
          <a:lstStyle/>
          <a:p>
            <a:pPr marL="971550" lvl="1" indent="-514350">
              <a:lnSpc>
                <a:spcPct val="100000"/>
              </a:lnSpc>
              <a:spcBef>
                <a:spcPts val="0"/>
              </a:spcBef>
              <a:spcAft>
                <a:spcPts val="3000"/>
              </a:spcAft>
              <a:buFont typeface="+mj-lt"/>
              <a:buAutoNum type="alphaUcPeriod"/>
            </a:pPr>
            <a:r>
              <a:rPr lang="en-US" sz="3200" b="1" dirty="0"/>
              <a:t>Amillennial</a:t>
            </a:r>
          </a:p>
          <a:p>
            <a:pPr marL="971550" lvl="1" indent="-514350">
              <a:lnSpc>
                <a:spcPct val="100000"/>
              </a:lnSpc>
              <a:spcBef>
                <a:spcPts val="0"/>
              </a:spcBef>
              <a:spcAft>
                <a:spcPts val="3000"/>
              </a:spcAft>
              <a:buFont typeface="+mj-lt"/>
              <a:buAutoNum type="alphaUcPeriod"/>
            </a:pPr>
            <a:r>
              <a:rPr lang="en-US" sz="3200" b="1" u="sng" dirty="0">
                <a:solidFill>
                  <a:srgbClr val="00B050"/>
                </a:solidFill>
              </a:rPr>
              <a:t>Post-Millennial</a:t>
            </a:r>
          </a:p>
          <a:p>
            <a:pPr marL="971550" lvl="1" indent="-514350">
              <a:lnSpc>
                <a:spcPct val="100000"/>
              </a:lnSpc>
              <a:spcBef>
                <a:spcPts val="0"/>
              </a:spcBef>
              <a:spcAft>
                <a:spcPts val="3000"/>
              </a:spcAft>
              <a:buFont typeface="+mj-lt"/>
              <a:buAutoNum type="alphaUcPeriod"/>
            </a:pPr>
            <a:r>
              <a:rPr lang="en-US" sz="3200" b="1" dirty="0"/>
              <a:t>Pre-Millennial</a:t>
            </a:r>
          </a:p>
        </p:txBody>
      </p:sp>
    </p:spTree>
    <p:extLst>
      <p:ext uri="{BB962C8B-B14F-4D97-AF65-F5344CB8AC3E}">
        <p14:creationId xmlns:p14="http://schemas.microsoft.com/office/powerpoint/2010/main" val="954092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929" y="1153682"/>
            <a:ext cx="8982142" cy="4206240"/>
          </a:xfrm>
          <a:prstGeom prst="rect">
            <a:avLst/>
          </a:prstGeom>
        </p:spPr>
      </p:pic>
      <p:sp>
        <p:nvSpPr>
          <p:cNvPr id="7" name="Title 1"/>
          <p:cNvSpPr txBox="1">
            <a:spLocks/>
          </p:cNvSpPr>
          <p:nvPr/>
        </p:nvSpPr>
        <p:spPr>
          <a:xfrm>
            <a:off x="628650" y="185665"/>
            <a:ext cx="7886700" cy="89965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685800" indent="-685800">
              <a:buFont typeface="+mj-lt"/>
              <a:buAutoNum type="romanUcPeriod" startAt="2"/>
            </a:pPr>
            <a:r>
              <a:rPr lang="en-US" sz="3600" b="1" dirty="0">
                <a:solidFill>
                  <a:srgbClr val="0000FF"/>
                </a:solidFill>
                <a:latin typeface="+mn-lt"/>
              </a:rPr>
              <a:t>Millennial Views of the Kingdom </a:t>
            </a:r>
          </a:p>
        </p:txBody>
      </p:sp>
    </p:spTree>
    <p:extLst>
      <p:ext uri="{BB962C8B-B14F-4D97-AF65-F5344CB8AC3E}">
        <p14:creationId xmlns:p14="http://schemas.microsoft.com/office/powerpoint/2010/main" val="1448023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2752"/>
            <a:ext cx="7886700" cy="831289"/>
          </a:xfrm>
        </p:spPr>
        <p:txBody>
          <a:bodyPr/>
          <a:lstStyle/>
          <a:p>
            <a:pPr marL="685800" indent="-685800" algn="ctr">
              <a:buFont typeface="+mj-lt"/>
              <a:buAutoNum type="romanUcPeriod" startAt="2"/>
            </a:pPr>
            <a:r>
              <a:rPr lang="en-US" sz="3600" b="1" dirty="0">
                <a:solidFill>
                  <a:srgbClr val="0000FF"/>
                </a:solidFill>
                <a:latin typeface="+mn-lt"/>
              </a:rPr>
              <a:t>Millennial Views of the Kingdom </a:t>
            </a:r>
          </a:p>
        </p:txBody>
      </p:sp>
      <p:sp>
        <p:nvSpPr>
          <p:cNvPr id="3" name="Content Placeholder 2"/>
          <p:cNvSpPr>
            <a:spLocks noGrp="1"/>
          </p:cNvSpPr>
          <p:nvPr>
            <p:ph idx="1"/>
          </p:nvPr>
        </p:nvSpPr>
        <p:spPr>
          <a:xfrm>
            <a:off x="128187" y="1145136"/>
            <a:ext cx="8802168" cy="5031827"/>
          </a:xfrm>
        </p:spPr>
        <p:txBody>
          <a:bodyPr>
            <a:normAutofit/>
          </a:bodyPr>
          <a:lstStyle/>
          <a:p>
            <a:pPr marL="228600" lvl="1">
              <a:spcBef>
                <a:spcPts val="1000"/>
              </a:spcBef>
              <a:spcAft>
                <a:spcPts val="1200"/>
              </a:spcAft>
              <a:buClr>
                <a:schemeClr val="tx1"/>
              </a:buClr>
            </a:pPr>
            <a:r>
              <a:rPr lang="en-US" sz="2800" dirty="0"/>
              <a:t>Post-Millennial interpretations</a:t>
            </a:r>
          </a:p>
          <a:p>
            <a:pPr marL="684213" lvl="2" indent="-457200" algn="just">
              <a:lnSpc>
                <a:spcPct val="100000"/>
              </a:lnSpc>
              <a:spcBef>
                <a:spcPts val="0"/>
              </a:spcBef>
              <a:spcAft>
                <a:spcPts val="1200"/>
              </a:spcAft>
              <a:buClr>
                <a:srgbClr val="CC00FF"/>
              </a:buClr>
              <a:buFont typeface="Calibri" panose="020F0502020204030204" pitchFamily="34" charset="0"/>
              <a:buChar char="−"/>
            </a:pPr>
            <a:r>
              <a:rPr lang="en-US" sz="2800" dirty="0"/>
              <a:t>18</a:t>
            </a:r>
            <a:r>
              <a:rPr lang="en-US" sz="2800" baseline="30000" dirty="0"/>
              <a:t>th</a:t>
            </a:r>
            <a:r>
              <a:rPr lang="en-US" sz="2800" dirty="0"/>
              <a:t> Century - the Gospel will triumph to such an extent in the world that the whole world will be Christianized, bringing in a golden age which will correspond to the millennial kingdom. The Millennium will be the last 1,000 years of the present age.</a:t>
            </a:r>
          </a:p>
          <a:p>
            <a:pPr marL="684213" lvl="2" indent="-457200" algn="just">
              <a:lnSpc>
                <a:spcPct val="100000"/>
              </a:lnSpc>
              <a:spcBef>
                <a:spcPts val="0"/>
              </a:spcBef>
              <a:spcAft>
                <a:spcPts val="1200"/>
              </a:spcAft>
              <a:buClr>
                <a:srgbClr val="CC00FF"/>
              </a:buClr>
              <a:buFont typeface="Calibri" panose="020F0502020204030204" pitchFamily="34" charset="0"/>
              <a:buChar char="−"/>
            </a:pPr>
            <a:r>
              <a:rPr lang="en-US" sz="2800" dirty="0"/>
              <a:t>20</a:t>
            </a:r>
            <a:r>
              <a:rPr lang="en-US" sz="2800" baseline="30000" dirty="0"/>
              <a:t>th</a:t>
            </a:r>
            <a:r>
              <a:rPr lang="en-US" sz="2800" dirty="0"/>
              <a:t> Century - influenced by evolution, has become less biblical and adopted the concept of spiritual progress over a long period of time as in a general way bringing in a golden age. It is not considered orthodox. </a:t>
            </a:r>
          </a:p>
        </p:txBody>
      </p:sp>
    </p:spTree>
    <p:extLst>
      <p:ext uri="{BB962C8B-B14F-4D97-AF65-F5344CB8AC3E}">
        <p14:creationId xmlns:p14="http://schemas.microsoft.com/office/powerpoint/2010/main" val="229446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5665"/>
            <a:ext cx="7886700" cy="899651"/>
          </a:xfrm>
        </p:spPr>
        <p:txBody>
          <a:bodyPr>
            <a:normAutofit/>
          </a:bodyPr>
          <a:lstStyle/>
          <a:p>
            <a:pPr marL="685800" indent="-685800" algn="ctr">
              <a:buFont typeface="+mj-lt"/>
              <a:buAutoNum type="romanUcPeriod" startAt="2"/>
            </a:pPr>
            <a:r>
              <a:rPr lang="en-US" sz="3600" b="1" dirty="0">
                <a:solidFill>
                  <a:srgbClr val="0000FF"/>
                </a:solidFill>
                <a:latin typeface="+mn-lt"/>
              </a:rPr>
              <a:t>Millennial Views of the Kingdom </a:t>
            </a:r>
          </a:p>
        </p:txBody>
      </p:sp>
      <p:sp>
        <p:nvSpPr>
          <p:cNvPr id="3" name="Content Placeholder 2"/>
          <p:cNvSpPr>
            <a:spLocks noGrp="1"/>
          </p:cNvSpPr>
          <p:nvPr>
            <p:ph idx="1"/>
          </p:nvPr>
        </p:nvSpPr>
        <p:spPr>
          <a:xfrm>
            <a:off x="2533650" y="1153682"/>
            <a:ext cx="4076700" cy="2646793"/>
          </a:xfrm>
        </p:spPr>
        <p:txBody>
          <a:bodyPr>
            <a:noAutofit/>
          </a:bodyPr>
          <a:lstStyle/>
          <a:p>
            <a:pPr marL="971550" lvl="1" indent="-514350">
              <a:lnSpc>
                <a:spcPct val="100000"/>
              </a:lnSpc>
              <a:spcBef>
                <a:spcPts val="0"/>
              </a:spcBef>
              <a:spcAft>
                <a:spcPts val="3000"/>
              </a:spcAft>
              <a:buFont typeface="+mj-lt"/>
              <a:buAutoNum type="alphaUcPeriod"/>
            </a:pPr>
            <a:r>
              <a:rPr lang="en-US" sz="3200" b="1" dirty="0"/>
              <a:t>Amillennial</a:t>
            </a:r>
          </a:p>
          <a:p>
            <a:pPr marL="971550" lvl="1" indent="-514350">
              <a:lnSpc>
                <a:spcPct val="100000"/>
              </a:lnSpc>
              <a:spcBef>
                <a:spcPts val="0"/>
              </a:spcBef>
              <a:spcAft>
                <a:spcPts val="3000"/>
              </a:spcAft>
              <a:buFont typeface="+mj-lt"/>
              <a:buAutoNum type="alphaUcPeriod"/>
            </a:pPr>
            <a:r>
              <a:rPr lang="en-US" sz="3200" b="1" dirty="0"/>
              <a:t>Post-Millennial</a:t>
            </a:r>
          </a:p>
          <a:p>
            <a:pPr marL="971550" lvl="1" indent="-514350">
              <a:lnSpc>
                <a:spcPct val="100000"/>
              </a:lnSpc>
              <a:spcBef>
                <a:spcPts val="0"/>
              </a:spcBef>
              <a:spcAft>
                <a:spcPts val="3000"/>
              </a:spcAft>
              <a:buFont typeface="+mj-lt"/>
              <a:buAutoNum type="alphaUcPeriod"/>
            </a:pPr>
            <a:r>
              <a:rPr lang="en-US" sz="3200" b="1" u="sng" dirty="0">
                <a:solidFill>
                  <a:srgbClr val="00B050"/>
                </a:solidFill>
              </a:rPr>
              <a:t>Pre-Millennial</a:t>
            </a:r>
          </a:p>
        </p:txBody>
      </p:sp>
    </p:spTree>
    <p:extLst>
      <p:ext uri="{BB962C8B-B14F-4D97-AF65-F5344CB8AC3E}">
        <p14:creationId xmlns:p14="http://schemas.microsoft.com/office/powerpoint/2010/main" val="3463137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722" y="1145136"/>
            <a:ext cx="8954556" cy="3840480"/>
          </a:xfrm>
          <a:prstGeom prst="rect">
            <a:avLst/>
          </a:prstGeom>
        </p:spPr>
      </p:pic>
      <p:sp>
        <p:nvSpPr>
          <p:cNvPr id="7" name="Title 1"/>
          <p:cNvSpPr txBox="1">
            <a:spLocks/>
          </p:cNvSpPr>
          <p:nvPr/>
        </p:nvSpPr>
        <p:spPr>
          <a:xfrm>
            <a:off x="628650" y="185665"/>
            <a:ext cx="7886700" cy="89965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685800" indent="-685800">
              <a:buFont typeface="+mj-lt"/>
              <a:buAutoNum type="romanUcPeriod" startAt="2"/>
            </a:pPr>
            <a:r>
              <a:rPr lang="en-US" sz="3600" b="1" dirty="0">
                <a:solidFill>
                  <a:srgbClr val="0000FF"/>
                </a:solidFill>
                <a:latin typeface="+mn-lt"/>
              </a:rPr>
              <a:t>Millennial Views of the Kingdom </a:t>
            </a:r>
          </a:p>
        </p:txBody>
      </p:sp>
    </p:spTree>
    <p:extLst>
      <p:ext uri="{BB962C8B-B14F-4D97-AF65-F5344CB8AC3E}">
        <p14:creationId xmlns:p14="http://schemas.microsoft.com/office/powerpoint/2010/main" val="2105444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2752"/>
            <a:ext cx="7886700" cy="831289"/>
          </a:xfrm>
        </p:spPr>
        <p:txBody>
          <a:bodyPr/>
          <a:lstStyle/>
          <a:p>
            <a:pPr marL="685800" indent="-685800" algn="ctr">
              <a:buFont typeface="+mj-lt"/>
              <a:buAutoNum type="romanUcPeriod" startAt="2"/>
            </a:pPr>
            <a:r>
              <a:rPr lang="en-US" sz="3600" b="1" dirty="0">
                <a:solidFill>
                  <a:srgbClr val="0000FF"/>
                </a:solidFill>
                <a:latin typeface="+mn-lt"/>
              </a:rPr>
              <a:t>Millennial Views of the Kingdom </a:t>
            </a:r>
          </a:p>
        </p:txBody>
      </p:sp>
      <p:sp>
        <p:nvSpPr>
          <p:cNvPr id="3" name="Content Placeholder 2"/>
          <p:cNvSpPr>
            <a:spLocks noGrp="1"/>
          </p:cNvSpPr>
          <p:nvPr>
            <p:ph idx="1"/>
          </p:nvPr>
        </p:nvSpPr>
        <p:spPr>
          <a:xfrm>
            <a:off x="128187" y="1145136"/>
            <a:ext cx="8879080" cy="5031827"/>
          </a:xfrm>
        </p:spPr>
        <p:txBody>
          <a:bodyPr>
            <a:normAutofit lnSpcReduction="10000"/>
          </a:bodyPr>
          <a:lstStyle/>
          <a:p>
            <a:pPr marL="228600" lvl="1">
              <a:spcBef>
                <a:spcPts val="1000"/>
              </a:spcBef>
              <a:spcAft>
                <a:spcPts val="1200"/>
              </a:spcAft>
              <a:buClr>
                <a:schemeClr val="tx1"/>
              </a:buClr>
            </a:pPr>
            <a:r>
              <a:rPr lang="en-US" sz="2800" dirty="0"/>
              <a:t>Pre-Millennial</a:t>
            </a:r>
          </a:p>
          <a:p>
            <a:pPr marL="684213" lvl="2" indent="-457200" algn="just">
              <a:lnSpc>
                <a:spcPct val="100000"/>
              </a:lnSpc>
              <a:spcBef>
                <a:spcPts val="0"/>
              </a:spcBef>
              <a:spcAft>
                <a:spcPts val="1200"/>
              </a:spcAft>
              <a:buClr>
                <a:srgbClr val="CC00FF"/>
              </a:buClr>
              <a:buFont typeface="Calibri" panose="020F0502020204030204" pitchFamily="34" charset="0"/>
              <a:buChar char="−"/>
            </a:pPr>
            <a:r>
              <a:rPr lang="en-US" sz="2800" b="1" i="1" dirty="0"/>
              <a:t>This was the predominant view of the early church as witnessed by the early church fathers. </a:t>
            </a:r>
            <a:r>
              <a:rPr lang="en-US" sz="2800" dirty="0"/>
              <a:t>It wasn’t until the 3</a:t>
            </a:r>
            <a:r>
              <a:rPr lang="en-US" sz="2800" baseline="30000" dirty="0"/>
              <a:t>rd</a:t>
            </a:r>
            <a:r>
              <a:rPr lang="en-US" sz="2800" dirty="0"/>
              <a:t> century, under the influence of the Alexandria school of theology, that allegorical interpretation of Scripture, succeeded in displacing the premillennial view.</a:t>
            </a:r>
          </a:p>
          <a:p>
            <a:pPr marL="684213" lvl="2" indent="-457200" algn="just">
              <a:lnSpc>
                <a:spcPct val="100000"/>
              </a:lnSpc>
              <a:spcBef>
                <a:spcPts val="0"/>
              </a:spcBef>
              <a:spcAft>
                <a:spcPts val="1200"/>
              </a:spcAft>
              <a:buClr>
                <a:srgbClr val="CC00FF"/>
              </a:buClr>
              <a:buFont typeface="Calibri" panose="020F0502020204030204" pitchFamily="34" charset="0"/>
              <a:buChar char="−"/>
            </a:pPr>
            <a:r>
              <a:rPr lang="en-US" sz="2800" dirty="0"/>
              <a:t>The premillennial interpretation has no liberal adherents because it takes the view all scripture including prophecies, are to be interpreted in their normal literal sense, using a consistent hermeneutic.</a:t>
            </a:r>
          </a:p>
          <a:p>
            <a:pPr marL="227013" lvl="2" indent="0" algn="just">
              <a:lnSpc>
                <a:spcPct val="100000"/>
              </a:lnSpc>
              <a:spcBef>
                <a:spcPts val="0"/>
              </a:spcBef>
              <a:spcAft>
                <a:spcPts val="1200"/>
              </a:spcAft>
              <a:buClr>
                <a:srgbClr val="CC00FF"/>
              </a:buClr>
              <a:buNone/>
            </a:pPr>
            <a:endParaRPr lang="en-US" sz="2800" dirty="0"/>
          </a:p>
        </p:txBody>
      </p:sp>
    </p:spTree>
    <p:extLst>
      <p:ext uri="{BB962C8B-B14F-4D97-AF65-F5344CB8AC3E}">
        <p14:creationId xmlns:p14="http://schemas.microsoft.com/office/powerpoint/2010/main" val="64078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5665"/>
            <a:ext cx="7886700" cy="899651"/>
          </a:xfrm>
        </p:spPr>
        <p:txBody>
          <a:bodyPr>
            <a:normAutofit/>
          </a:bodyPr>
          <a:lstStyle/>
          <a:p>
            <a:pPr algn="ctr"/>
            <a:r>
              <a:rPr lang="en-US" sz="3600" b="1" dirty="0">
                <a:latin typeface="+mn-lt"/>
              </a:rPr>
              <a:t>Outline</a:t>
            </a:r>
          </a:p>
        </p:txBody>
      </p:sp>
      <p:sp>
        <p:nvSpPr>
          <p:cNvPr id="3" name="Content Placeholder 2"/>
          <p:cNvSpPr>
            <a:spLocks noGrp="1"/>
          </p:cNvSpPr>
          <p:nvPr>
            <p:ph idx="1"/>
          </p:nvPr>
        </p:nvSpPr>
        <p:spPr>
          <a:xfrm>
            <a:off x="1258490" y="1153682"/>
            <a:ext cx="6742509" cy="2589643"/>
          </a:xfrm>
        </p:spPr>
        <p:txBody>
          <a:bodyPr>
            <a:noAutofit/>
          </a:bodyPr>
          <a:lstStyle/>
          <a:p>
            <a:pPr marL="461963" indent="-461963">
              <a:lnSpc>
                <a:spcPct val="100000"/>
              </a:lnSpc>
              <a:spcBef>
                <a:spcPts val="0"/>
              </a:spcBef>
              <a:spcAft>
                <a:spcPts val="3000"/>
              </a:spcAft>
              <a:buFont typeface="+mj-lt"/>
              <a:buAutoNum type="romanUcPeriod"/>
            </a:pPr>
            <a:r>
              <a:rPr lang="en-US" sz="3200" b="1" dirty="0"/>
              <a:t>Overview of the Millennial Kingdom</a:t>
            </a:r>
          </a:p>
          <a:p>
            <a:pPr marL="461963" indent="-461963">
              <a:lnSpc>
                <a:spcPct val="100000"/>
              </a:lnSpc>
              <a:spcBef>
                <a:spcPts val="0"/>
              </a:spcBef>
              <a:spcAft>
                <a:spcPts val="3000"/>
              </a:spcAft>
              <a:buFont typeface="+mj-lt"/>
              <a:buAutoNum type="romanUcPeriod"/>
            </a:pPr>
            <a:r>
              <a:rPr lang="en-US" sz="3200" b="1" dirty="0"/>
              <a:t>Millennial Views of the Kingdom </a:t>
            </a:r>
          </a:p>
          <a:p>
            <a:pPr marL="461963" indent="-461963">
              <a:lnSpc>
                <a:spcPct val="100000"/>
              </a:lnSpc>
              <a:spcBef>
                <a:spcPts val="0"/>
              </a:spcBef>
              <a:spcAft>
                <a:spcPts val="3000"/>
              </a:spcAft>
              <a:buFont typeface="+mj-lt"/>
              <a:buAutoNum type="romanUcPeriod"/>
            </a:pPr>
            <a:r>
              <a:rPr lang="en-US" sz="3200" b="1" u="sng" dirty="0">
                <a:solidFill>
                  <a:srgbClr val="0000FF"/>
                </a:solidFill>
              </a:rPr>
              <a:t>Nature of Millennium</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03546" y="3924300"/>
            <a:ext cx="2536908" cy="2743200"/>
          </a:xfrm>
          <a:prstGeom prst="rect">
            <a:avLst/>
          </a:prstGeom>
        </p:spPr>
      </p:pic>
    </p:spTree>
    <p:extLst>
      <p:ext uri="{BB962C8B-B14F-4D97-AF65-F5344CB8AC3E}">
        <p14:creationId xmlns:p14="http://schemas.microsoft.com/office/powerpoint/2010/main" val="2718505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5665"/>
            <a:ext cx="7886700" cy="899651"/>
          </a:xfrm>
        </p:spPr>
        <p:txBody>
          <a:bodyPr>
            <a:normAutofit/>
          </a:bodyPr>
          <a:lstStyle/>
          <a:p>
            <a:pPr algn="ctr"/>
            <a:r>
              <a:rPr lang="en-US" sz="3600" b="1" dirty="0">
                <a:latin typeface="+mn-lt"/>
              </a:rPr>
              <a:t>Outline</a:t>
            </a:r>
          </a:p>
        </p:txBody>
      </p:sp>
      <p:sp>
        <p:nvSpPr>
          <p:cNvPr id="3" name="Content Placeholder 2"/>
          <p:cNvSpPr>
            <a:spLocks noGrp="1"/>
          </p:cNvSpPr>
          <p:nvPr>
            <p:ph idx="1"/>
          </p:nvPr>
        </p:nvSpPr>
        <p:spPr>
          <a:xfrm>
            <a:off x="1244204" y="1153682"/>
            <a:ext cx="6775846" cy="2837293"/>
          </a:xfrm>
        </p:spPr>
        <p:txBody>
          <a:bodyPr>
            <a:noAutofit/>
          </a:bodyPr>
          <a:lstStyle/>
          <a:p>
            <a:pPr marL="461963" indent="-461963">
              <a:lnSpc>
                <a:spcPct val="100000"/>
              </a:lnSpc>
              <a:spcBef>
                <a:spcPts val="0"/>
              </a:spcBef>
              <a:spcAft>
                <a:spcPts val="3000"/>
              </a:spcAft>
              <a:buFont typeface="+mj-lt"/>
              <a:buAutoNum type="romanUcPeriod"/>
            </a:pPr>
            <a:r>
              <a:rPr lang="en-US" sz="3200" b="1" dirty="0"/>
              <a:t>Overview of the Millennial Kingdom</a:t>
            </a:r>
          </a:p>
          <a:p>
            <a:pPr marL="461963" indent="-461963">
              <a:lnSpc>
                <a:spcPct val="100000"/>
              </a:lnSpc>
              <a:spcBef>
                <a:spcPts val="0"/>
              </a:spcBef>
              <a:spcAft>
                <a:spcPts val="3000"/>
              </a:spcAft>
              <a:buFont typeface="+mj-lt"/>
              <a:buAutoNum type="romanUcPeriod"/>
            </a:pPr>
            <a:r>
              <a:rPr lang="en-US" sz="3200" b="1" dirty="0"/>
              <a:t>Millennial Views of the Kingdom </a:t>
            </a:r>
          </a:p>
          <a:p>
            <a:pPr marL="461963" indent="-461963">
              <a:lnSpc>
                <a:spcPct val="100000"/>
              </a:lnSpc>
              <a:spcBef>
                <a:spcPts val="0"/>
              </a:spcBef>
              <a:spcAft>
                <a:spcPts val="3000"/>
              </a:spcAft>
              <a:buFont typeface="+mj-lt"/>
              <a:buAutoNum type="romanUcPeriod"/>
            </a:pPr>
            <a:r>
              <a:rPr lang="en-US" sz="3200" b="1" dirty="0"/>
              <a:t>Nature of Millennium</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03546" y="3924300"/>
            <a:ext cx="2536908" cy="2743200"/>
          </a:xfrm>
          <a:prstGeom prst="rect">
            <a:avLst/>
          </a:prstGeom>
        </p:spPr>
      </p:pic>
    </p:spTree>
    <p:extLst>
      <p:ext uri="{BB962C8B-B14F-4D97-AF65-F5344CB8AC3E}">
        <p14:creationId xmlns:p14="http://schemas.microsoft.com/office/powerpoint/2010/main" val="308410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5665"/>
            <a:ext cx="7886700" cy="899651"/>
          </a:xfrm>
        </p:spPr>
        <p:txBody>
          <a:bodyPr>
            <a:normAutofit/>
          </a:bodyPr>
          <a:lstStyle/>
          <a:p>
            <a:pPr marL="685800" lvl="0" indent="-685800" algn="ctr">
              <a:spcAft>
                <a:spcPts val="600"/>
              </a:spcAft>
              <a:buFont typeface="+mj-lt"/>
              <a:buAutoNum type="romanUcPeriod" startAt="3"/>
            </a:pPr>
            <a:r>
              <a:rPr lang="en-US" sz="3600" b="1" dirty="0">
                <a:solidFill>
                  <a:srgbClr val="0000FF"/>
                </a:solidFill>
                <a:latin typeface="+mn-lt"/>
              </a:rPr>
              <a:t>Nature of Millennium</a:t>
            </a:r>
          </a:p>
        </p:txBody>
      </p:sp>
      <p:sp>
        <p:nvSpPr>
          <p:cNvPr id="3" name="Content Placeholder 2"/>
          <p:cNvSpPr>
            <a:spLocks noGrp="1"/>
          </p:cNvSpPr>
          <p:nvPr>
            <p:ph idx="1"/>
          </p:nvPr>
        </p:nvSpPr>
        <p:spPr>
          <a:xfrm>
            <a:off x="932594" y="1153682"/>
            <a:ext cx="7278813" cy="4280960"/>
          </a:xfrm>
        </p:spPr>
        <p:txBody>
          <a:bodyPr>
            <a:noAutofit/>
          </a:bodyPr>
          <a:lstStyle/>
          <a:p>
            <a:pPr marL="971550" lvl="1" indent="-514350">
              <a:lnSpc>
                <a:spcPct val="100000"/>
              </a:lnSpc>
              <a:spcBef>
                <a:spcPts val="0"/>
              </a:spcBef>
              <a:spcAft>
                <a:spcPts val="3000"/>
              </a:spcAft>
              <a:buFont typeface="+mj-lt"/>
              <a:buAutoNum type="alphaUcPeriod"/>
            </a:pPr>
            <a:r>
              <a:rPr lang="en-US" sz="3200" b="1" dirty="0"/>
              <a:t>Duration of the Kingdom </a:t>
            </a:r>
          </a:p>
          <a:p>
            <a:pPr marL="971550" lvl="1" indent="-514350">
              <a:lnSpc>
                <a:spcPct val="100000"/>
              </a:lnSpc>
              <a:spcBef>
                <a:spcPts val="0"/>
              </a:spcBef>
              <a:spcAft>
                <a:spcPts val="3000"/>
              </a:spcAft>
              <a:buFont typeface="+mj-lt"/>
              <a:buAutoNum type="alphaUcPeriod"/>
            </a:pPr>
            <a:r>
              <a:rPr lang="en-US" sz="3200" b="1" dirty="0"/>
              <a:t>General Conditions</a:t>
            </a:r>
          </a:p>
          <a:p>
            <a:pPr marL="971550" lvl="1" indent="-514350">
              <a:lnSpc>
                <a:spcPct val="100000"/>
              </a:lnSpc>
              <a:spcBef>
                <a:spcPts val="0"/>
              </a:spcBef>
              <a:spcAft>
                <a:spcPts val="3000"/>
              </a:spcAft>
              <a:buFont typeface="+mj-lt"/>
              <a:buAutoNum type="alphaUcPeriod"/>
            </a:pPr>
            <a:r>
              <a:rPr lang="en-US" sz="3200" b="1" dirty="0"/>
              <a:t>Political Conditions</a:t>
            </a:r>
          </a:p>
          <a:p>
            <a:pPr marL="971550" lvl="1" indent="-514350">
              <a:lnSpc>
                <a:spcPct val="100000"/>
              </a:lnSpc>
              <a:spcBef>
                <a:spcPts val="0"/>
              </a:spcBef>
              <a:spcAft>
                <a:spcPts val="3000"/>
              </a:spcAft>
              <a:buFont typeface="+mj-lt"/>
              <a:buAutoNum type="alphaUcPeriod"/>
            </a:pPr>
            <a:r>
              <a:rPr lang="en-US" sz="3200" b="1" dirty="0"/>
              <a:t>Governors, Governed In Millennium</a:t>
            </a:r>
          </a:p>
          <a:p>
            <a:pPr marL="971550" lvl="1" indent="-514350">
              <a:lnSpc>
                <a:spcPct val="100000"/>
              </a:lnSpc>
              <a:spcBef>
                <a:spcPts val="0"/>
              </a:spcBef>
              <a:spcAft>
                <a:spcPts val="3000"/>
              </a:spcAft>
              <a:buFont typeface="+mj-lt"/>
              <a:buAutoNum type="alphaUcPeriod"/>
            </a:pPr>
            <a:r>
              <a:rPr lang="en-US" sz="3200" b="1" dirty="0"/>
              <a:t> Spiritual Conditions</a:t>
            </a:r>
          </a:p>
        </p:txBody>
      </p:sp>
    </p:spTree>
    <p:extLst>
      <p:ext uri="{BB962C8B-B14F-4D97-AF65-F5344CB8AC3E}">
        <p14:creationId xmlns:p14="http://schemas.microsoft.com/office/powerpoint/2010/main" val="153719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1" dur="500"/>
                                        <p:tgtEl>
                                          <p:spTgt spid="3">
                                            <p:txEl>
                                              <p:pRg st="1" end="1"/>
                                            </p:txEl>
                                          </p:spTgt>
                                        </p:tgtEl>
                                      </p:cBhvr>
                                    </p:animEffect>
                                  </p:childTnLst>
                                </p:cTn>
                              </p:par>
                            </p:childTnLst>
                          </p:cTn>
                        </p:par>
                        <p:par>
                          <p:cTn id="12" fill="hold">
                            <p:stCondLst>
                              <p:cond delay="1500"/>
                            </p:stCondLst>
                            <p:childTnLst>
                              <p:par>
                                <p:cTn id="13" presetID="14" presetClass="entr" presetSubtype="10" fill="hold" nodeType="after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childTnLst>
                          </p:cTn>
                        </p:par>
                        <p:par>
                          <p:cTn id="16" fill="hold">
                            <p:stCondLst>
                              <p:cond delay="2500"/>
                            </p:stCondLst>
                            <p:childTnLst>
                              <p:par>
                                <p:cTn id="17" presetID="14" presetClass="entr" presetSubtype="10" fill="hold" nodeType="afterEffect">
                                  <p:stCondLst>
                                    <p:cond delay="5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9" dur="500"/>
                                        <p:tgtEl>
                                          <p:spTgt spid="3">
                                            <p:txEl>
                                              <p:pRg st="3" end="3"/>
                                            </p:txEl>
                                          </p:spTgt>
                                        </p:tgtEl>
                                      </p:cBhvr>
                                    </p:animEffect>
                                  </p:childTnLst>
                                </p:cTn>
                              </p:par>
                            </p:childTnLst>
                          </p:cTn>
                        </p:par>
                        <p:par>
                          <p:cTn id="20" fill="hold">
                            <p:stCondLst>
                              <p:cond delay="3500"/>
                            </p:stCondLst>
                            <p:childTnLst>
                              <p:par>
                                <p:cTn id="21" presetID="14" presetClass="entr" presetSubtype="10" fill="hold" nodeType="afterEffect">
                                  <p:stCondLst>
                                    <p:cond delay="5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5665"/>
            <a:ext cx="7886700" cy="899651"/>
          </a:xfrm>
        </p:spPr>
        <p:txBody>
          <a:bodyPr>
            <a:normAutofit/>
          </a:bodyPr>
          <a:lstStyle/>
          <a:p>
            <a:pPr marL="685800" lvl="0" indent="-685800" algn="ctr">
              <a:spcAft>
                <a:spcPts val="600"/>
              </a:spcAft>
              <a:buFont typeface="+mj-lt"/>
              <a:buAutoNum type="romanUcPeriod" startAt="3"/>
            </a:pPr>
            <a:r>
              <a:rPr lang="en-US" sz="3600" b="1" dirty="0">
                <a:solidFill>
                  <a:srgbClr val="0000FF"/>
                </a:solidFill>
                <a:latin typeface="+mn-lt"/>
              </a:rPr>
              <a:t>Nature of Millennium</a:t>
            </a:r>
          </a:p>
        </p:txBody>
      </p:sp>
      <p:sp>
        <p:nvSpPr>
          <p:cNvPr id="3" name="Content Placeholder 2"/>
          <p:cNvSpPr>
            <a:spLocks noGrp="1"/>
          </p:cNvSpPr>
          <p:nvPr>
            <p:ph idx="1"/>
          </p:nvPr>
        </p:nvSpPr>
        <p:spPr>
          <a:xfrm>
            <a:off x="932594" y="1153682"/>
            <a:ext cx="7278813" cy="3465943"/>
          </a:xfrm>
        </p:spPr>
        <p:txBody>
          <a:bodyPr>
            <a:noAutofit/>
          </a:bodyPr>
          <a:lstStyle/>
          <a:p>
            <a:pPr marL="971550" lvl="1" indent="-514350">
              <a:lnSpc>
                <a:spcPct val="100000"/>
              </a:lnSpc>
              <a:spcBef>
                <a:spcPts val="0"/>
              </a:spcBef>
              <a:spcAft>
                <a:spcPts val="3000"/>
              </a:spcAft>
              <a:buFont typeface="+mj-lt"/>
              <a:buAutoNum type="alphaUcPeriod"/>
            </a:pPr>
            <a:r>
              <a:rPr lang="en-US" sz="3200" b="1" u="sng" dirty="0">
                <a:solidFill>
                  <a:srgbClr val="00B050"/>
                </a:solidFill>
              </a:rPr>
              <a:t>Duration of the Kingdom </a:t>
            </a:r>
          </a:p>
          <a:p>
            <a:pPr marL="971550" lvl="1" indent="-514350">
              <a:lnSpc>
                <a:spcPct val="100000"/>
              </a:lnSpc>
              <a:spcBef>
                <a:spcPts val="0"/>
              </a:spcBef>
              <a:spcAft>
                <a:spcPts val="3000"/>
              </a:spcAft>
              <a:buFont typeface="+mj-lt"/>
              <a:buAutoNum type="alphaUcPeriod"/>
            </a:pPr>
            <a:r>
              <a:rPr lang="en-US" sz="3200" b="1" dirty="0"/>
              <a:t>General Conditions</a:t>
            </a:r>
          </a:p>
          <a:p>
            <a:pPr marL="971550" lvl="1" indent="-514350">
              <a:lnSpc>
                <a:spcPct val="100000"/>
              </a:lnSpc>
              <a:spcBef>
                <a:spcPts val="0"/>
              </a:spcBef>
              <a:spcAft>
                <a:spcPts val="3000"/>
              </a:spcAft>
              <a:buFont typeface="+mj-lt"/>
              <a:buAutoNum type="alphaUcPeriod"/>
            </a:pPr>
            <a:r>
              <a:rPr lang="en-US" sz="3200" b="1" dirty="0"/>
              <a:t>Political Conditions</a:t>
            </a:r>
          </a:p>
          <a:p>
            <a:pPr marL="971550" lvl="1" indent="-514350">
              <a:lnSpc>
                <a:spcPct val="100000"/>
              </a:lnSpc>
              <a:spcBef>
                <a:spcPts val="0"/>
              </a:spcBef>
              <a:spcAft>
                <a:spcPts val="3000"/>
              </a:spcAft>
              <a:buFont typeface="+mj-lt"/>
              <a:buAutoNum type="alphaUcPeriod"/>
            </a:pPr>
            <a:r>
              <a:rPr lang="en-US" sz="3200" b="1" dirty="0"/>
              <a:t>Governors, Governed In Millennium </a:t>
            </a:r>
          </a:p>
        </p:txBody>
      </p:sp>
    </p:spTree>
    <p:extLst>
      <p:ext uri="{BB962C8B-B14F-4D97-AF65-F5344CB8AC3E}">
        <p14:creationId xmlns:p14="http://schemas.microsoft.com/office/powerpoint/2010/main" val="1375253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5665"/>
            <a:ext cx="7886700" cy="899651"/>
          </a:xfrm>
        </p:spPr>
        <p:txBody>
          <a:bodyPr>
            <a:normAutofit/>
          </a:bodyPr>
          <a:lstStyle/>
          <a:p>
            <a:pPr marL="971550" lvl="1" indent="-514350" algn="ctr" rtl="0">
              <a:spcAft>
                <a:spcPts val="3000"/>
              </a:spcAft>
              <a:buFont typeface="+mj-lt"/>
              <a:buAutoNum type="alphaUcPeriod"/>
            </a:pPr>
            <a:r>
              <a:rPr lang="en-US" sz="3600" b="1" kern="1200" dirty="0">
                <a:solidFill>
                  <a:srgbClr val="00B050"/>
                </a:solidFill>
                <a:latin typeface="+mn-lt"/>
                <a:ea typeface="+mn-ea"/>
                <a:cs typeface="+mn-cs"/>
              </a:rPr>
              <a:t>Duration of the Kingdom </a:t>
            </a:r>
          </a:p>
        </p:txBody>
      </p:sp>
      <p:sp>
        <p:nvSpPr>
          <p:cNvPr id="3" name="Content Placeholder 2"/>
          <p:cNvSpPr>
            <a:spLocks noGrp="1"/>
          </p:cNvSpPr>
          <p:nvPr>
            <p:ph idx="1"/>
          </p:nvPr>
        </p:nvSpPr>
        <p:spPr>
          <a:xfrm>
            <a:off x="470263" y="1153683"/>
            <a:ext cx="2531729" cy="1184075"/>
          </a:xfrm>
        </p:spPr>
        <p:txBody>
          <a:bodyPr>
            <a:noAutofit/>
          </a:bodyPr>
          <a:lstStyle/>
          <a:p>
            <a:pPr marL="339725" lvl="1" indent="-339725" algn="just">
              <a:lnSpc>
                <a:spcPct val="100000"/>
              </a:lnSpc>
              <a:spcBef>
                <a:spcPts val="0"/>
              </a:spcBef>
              <a:spcAft>
                <a:spcPts val="600"/>
              </a:spcAft>
            </a:pPr>
            <a:r>
              <a:rPr lang="en-US" sz="3200" b="1" dirty="0"/>
              <a:t>1000 years</a:t>
            </a:r>
          </a:p>
          <a:p>
            <a:pPr marL="339725" lvl="1" indent="-339725" algn="just">
              <a:lnSpc>
                <a:spcPct val="100000"/>
              </a:lnSpc>
              <a:spcBef>
                <a:spcPts val="0"/>
              </a:spcBef>
              <a:spcAft>
                <a:spcPts val="600"/>
              </a:spcAft>
            </a:pPr>
            <a:r>
              <a:rPr lang="en-US" sz="3200" b="1" dirty="0"/>
              <a:t>Eternal</a:t>
            </a:r>
          </a:p>
        </p:txBody>
      </p:sp>
      <p:pic>
        <p:nvPicPr>
          <p:cNvPr id="4" name="Picture 3"/>
          <p:cNvPicPr>
            <a:picLocks noChangeAspect="1"/>
          </p:cNvPicPr>
          <p:nvPr/>
        </p:nvPicPr>
        <p:blipFill>
          <a:blip r:embed="rId2"/>
          <a:stretch>
            <a:fillRect/>
          </a:stretch>
        </p:blipFill>
        <p:spPr>
          <a:xfrm>
            <a:off x="1533525" y="2406125"/>
            <a:ext cx="6076950" cy="3400425"/>
          </a:xfrm>
          <a:prstGeom prst="rect">
            <a:avLst/>
          </a:prstGeom>
        </p:spPr>
      </p:pic>
    </p:spTree>
    <p:extLst>
      <p:ext uri="{BB962C8B-B14F-4D97-AF65-F5344CB8AC3E}">
        <p14:creationId xmlns:p14="http://schemas.microsoft.com/office/powerpoint/2010/main" val="1863326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5665"/>
            <a:ext cx="7886700" cy="899651"/>
          </a:xfrm>
        </p:spPr>
        <p:txBody>
          <a:bodyPr>
            <a:normAutofit/>
          </a:bodyPr>
          <a:lstStyle/>
          <a:p>
            <a:pPr marL="971550" lvl="1" indent="-514350" algn="ctr" rtl="0">
              <a:spcAft>
                <a:spcPts val="3000"/>
              </a:spcAft>
              <a:buFont typeface="+mj-lt"/>
              <a:buAutoNum type="alphaUcPeriod"/>
            </a:pPr>
            <a:r>
              <a:rPr lang="en-US" sz="3600" b="1" kern="1200" dirty="0">
                <a:solidFill>
                  <a:srgbClr val="00B050"/>
                </a:solidFill>
                <a:latin typeface="+mn-lt"/>
                <a:ea typeface="+mn-ea"/>
                <a:cs typeface="+mn-cs"/>
              </a:rPr>
              <a:t>Duration of the Kingdom </a:t>
            </a:r>
          </a:p>
        </p:txBody>
      </p:sp>
      <p:sp>
        <p:nvSpPr>
          <p:cNvPr id="3" name="Content Placeholder 2"/>
          <p:cNvSpPr>
            <a:spLocks noGrp="1"/>
          </p:cNvSpPr>
          <p:nvPr>
            <p:ph idx="1"/>
          </p:nvPr>
        </p:nvSpPr>
        <p:spPr>
          <a:xfrm>
            <a:off x="470263" y="1153683"/>
            <a:ext cx="8220891" cy="2572928"/>
          </a:xfrm>
        </p:spPr>
        <p:txBody>
          <a:bodyPr>
            <a:noAutofit/>
          </a:bodyPr>
          <a:lstStyle/>
          <a:p>
            <a:pPr marL="339725" lvl="1" indent="-339725" algn="just">
              <a:lnSpc>
                <a:spcPct val="100000"/>
              </a:lnSpc>
              <a:spcBef>
                <a:spcPts val="0"/>
              </a:spcBef>
              <a:spcAft>
                <a:spcPts val="600"/>
              </a:spcAft>
            </a:pPr>
            <a:r>
              <a:rPr lang="en-US" sz="3200" b="1" dirty="0"/>
              <a:t>1000 years</a:t>
            </a:r>
          </a:p>
          <a:p>
            <a:pPr marL="914400" lvl="2" indent="-457200" algn="just">
              <a:lnSpc>
                <a:spcPct val="100000"/>
              </a:lnSpc>
              <a:spcBef>
                <a:spcPts val="0"/>
              </a:spcBef>
              <a:spcAft>
                <a:spcPts val="600"/>
              </a:spcAft>
              <a:buClr>
                <a:srgbClr val="CC00FF"/>
              </a:buClr>
              <a:buFont typeface="Calibri" panose="020F0502020204030204" pitchFamily="34" charset="0"/>
              <a:buChar char="−"/>
            </a:pPr>
            <a:r>
              <a:rPr lang="en-US" sz="2800" dirty="0"/>
              <a:t>The term Millennium comes from a Latin phrase meaning “one-thousand years.” There are six references to 1,000 years within </a:t>
            </a:r>
            <a:r>
              <a:rPr lang="en-US" sz="2800" b="1" dirty="0"/>
              <a:t>Rev. 20:1-7</a:t>
            </a:r>
            <a:r>
              <a:rPr lang="en-US" sz="2800" dirty="0"/>
              <a:t>.</a:t>
            </a:r>
          </a:p>
        </p:txBody>
      </p:sp>
      <p:pic>
        <p:nvPicPr>
          <p:cNvPr id="5" name="Picture 4"/>
          <p:cNvPicPr>
            <a:picLocks noChangeAspect="1"/>
          </p:cNvPicPr>
          <p:nvPr/>
        </p:nvPicPr>
        <p:blipFill>
          <a:blip r:embed="rId2"/>
          <a:stretch>
            <a:fillRect/>
          </a:stretch>
        </p:blipFill>
        <p:spPr>
          <a:xfrm>
            <a:off x="2529328" y="4408106"/>
            <a:ext cx="4085345" cy="2286000"/>
          </a:xfrm>
          <a:prstGeom prst="rect">
            <a:avLst/>
          </a:prstGeom>
        </p:spPr>
      </p:pic>
    </p:spTree>
    <p:extLst>
      <p:ext uri="{BB962C8B-B14F-4D97-AF65-F5344CB8AC3E}">
        <p14:creationId xmlns:p14="http://schemas.microsoft.com/office/powerpoint/2010/main" val="937177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5665"/>
            <a:ext cx="7886700" cy="899651"/>
          </a:xfrm>
        </p:spPr>
        <p:txBody>
          <a:bodyPr>
            <a:normAutofit/>
          </a:bodyPr>
          <a:lstStyle/>
          <a:p>
            <a:pPr marL="971550" lvl="1" indent="-514350" algn="ctr" rtl="0">
              <a:spcAft>
                <a:spcPts val="3000"/>
              </a:spcAft>
              <a:buFont typeface="+mj-lt"/>
              <a:buAutoNum type="alphaUcPeriod"/>
            </a:pPr>
            <a:r>
              <a:rPr lang="en-US" sz="3600" b="1" kern="1200" dirty="0">
                <a:solidFill>
                  <a:srgbClr val="00B050"/>
                </a:solidFill>
                <a:latin typeface="+mn-lt"/>
                <a:ea typeface="+mn-ea"/>
                <a:cs typeface="+mn-cs"/>
              </a:rPr>
              <a:t>Duration of the Kingdom </a:t>
            </a:r>
          </a:p>
        </p:txBody>
      </p:sp>
      <p:sp>
        <p:nvSpPr>
          <p:cNvPr id="3" name="Content Placeholder 2"/>
          <p:cNvSpPr>
            <a:spLocks noGrp="1"/>
          </p:cNvSpPr>
          <p:nvPr>
            <p:ph idx="1"/>
          </p:nvPr>
        </p:nvSpPr>
        <p:spPr>
          <a:xfrm>
            <a:off x="470263" y="1153683"/>
            <a:ext cx="8466703" cy="3202657"/>
          </a:xfrm>
        </p:spPr>
        <p:txBody>
          <a:bodyPr>
            <a:noAutofit/>
          </a:bodyPr>
          <a:lstStyle/>
          <a:p>
            <a:pPr marL="339725" lvl="1" indent="-339725" algn="just">
              <a:lnSpc>
                <a:spcPct val="100000"/>
              </a:lnSpc>
              <a:spcBef>
                <a:spcPts val="0"/>
              </a:spcBef>
              <a:spcAft>
                <a:spcPts val="600"/>
              </a:spcAft>
              <a:buClr>
                <a:schemeClr val="tx1"/>
              </a:buClr>
            </a:pPr>
            <a:r>
              <a:rPr lang="en-US" sz="3200" b="1" dirty="0"/>
              <a:t>Eternal</a:t>
            </a:r>
          </a:p>
          <a:p>
            <a:pPr marL="914400" lvl="2" indent="-457200" algn="just">
              <a:lnSpc>
                <a:spcPct val="100000"/>
              </a:lnSpc>
              <a:spcBef>
                <a:spcPts val="0"/>
              </a:spcBef>
              <a:spcAft>
                <a:spcPts val="600"/>
              </a:spcAft>
              <a:buClr>
                <a:srgbClr val="CC00FF"/>
              </a:buClr>
              <a:buFont typeface="Calibri" panose="020F0502020204030204" pitchFamily="34" charset="0"/>
              <a:buChar char="−"/>
            </a:pPr>
            <a:r>
              <a:rPr lang="en-US" sz="2800" dirty="0"/>
              <a:t>Most Scriptures also speak of an eternal aspect to Messiah’s Kingdom on earth (cf. </a:t>
            </a:r>
            <a:r>
              <a:rPr lang="en-US" sz="2800" b="1" dirty="0"/>
              <a:t>2 Sam. 7:13</a:t>
            </a:r>
            <a:r>
              <a:rPr lang="en-US" sz="2800" dirty="0"/>
              <a:t>,</a:t>
            </a:r>
            <a:r>
              <a:rPr lang="en-US" sz="2800" b="1" dirty="0"/>
              <a:t> 28-29</a:t>
            </a:r>
            <a:r>
              <a:rPr lang="en-US" sz="2800" dirty="0"/>
              <a:t>;</a:t>
            </a:r>
            <a:r>
              <a:rPr lang="en-US" sz="2800" b="1" dirty="0"/>
              <a:t> 1 Chron. 17:12</a:t>
            </a:r>
            <a:r>
              <a:rPr lang="en-US" sz="2800" dirty="0"/>
              <a:t>,</a:t>
            </a:r>
            <a:r>
              <a:rPr lang="en-US" sz="2800" b="1" dirty="0"/>
              <a:t> 14, 23</a:t>
            </a:r>
            <a:r>
              <a:rPr lang="en-US" sz="2800" dirty="0"/>
              <a:t>; Psa. 72:5, 17; </a:t>
            </a:r>
            <a:r>
              <a:rPr lang="en-US" sz="2800" b="1" dirty="0"/>
              <a:t>89:3-4</a:t>
            </a:r>
            <a:r>
              <a:rPr lang="en-US" sz="2800" dirty="0"/>
              <a:t>,</a:t>
            </a:r>
            <a:r>
              <a:rPr lang="en-US" sz="2800" b="1" dirty="0"/>
              <a:t> 34-37</a:t>
            </a:r>
            <a:r>
              <a:rPr lang="en-US" sz="2800" dirty="0"/>
              <a:t>; </a:t>
            </a:r>
            <a:r>
              <a:rPr lang="en-US" sz="2800" b="1" dirty="0"/>
              <a:t>Isa. 9:6-7</a:t>
            </a:r>
            <a:r>
              <a:rPr lang="en-US" sz="2800" dirty="0"/>
              <a:t>; 55:3; 56:5; </a:t>
            </a:r>
            <a:r>
              <a:rPr lang="en-US" sz="2800" b="1" dirty="0"/>
              <a:t>60:19-21</a:t>
            </a:r>
            <a:r>
              <a:rPr lang="en-US" sz="2800" dirty="0"/>
              <a:t>; 61:8; Jer. 32:40; </a:t>
            </a:r>
            <a:r>
              <a:rPr lang="en-US" sz="2800" b="1" dirty="0"/>
              <a:t>33:14-17</a:t>
            </a:r>
            <a:r>
              <a:rPr lang="en-US" sz="2800" dirty="0"/>
              <a:t>,</a:t>
            </a:r>
            <a:r>
              <a:rPr lang="en-US" sz="2800" b="1" dirty="0"/>
              <a:t> 20-21</a:t>
            </a:r>
            <a:r>
              <a:rPr lang="en-US" sz="2800" dirty="0"/>
              <a:t>; Ezek. 16:60; </a:t>
            </a:r>
            <a:r>
              <a:rPr lang="en-US" sz="2800" b="1" dirty="0"/>
              <a:t>43:7-9</a:t>
            </a:r>
            <a:r>
              <a:rPr lang="en-US" sz="2800" dirty="0"/>
              <a:t>; Dan. 9:24; Hosea 2:19; Amos 9:15; and </a:t>
            </a:r>
            <a:r>
              <a:rPr lang="en-US" sz="2800" b="1" dirty="0"/>
              <a:t>Luke 1:30-33</a:t>
            </a:r>
            <a:r>
              <a:rPr lang="en-US" sz="2800" dirty="0"/>
              <a:t>).</a:t>
            </a:r>
          </a:p>
        </p:txBody>
      </p:sp>
      <p:pic>
        <p:nvPicPr>
          <p:cNvPr id="4" name="Picture 3"/>
          <p:cNvPicPr>
            <a:picLocks noChangeAspect="1"/>
          </p:cNvPicPr>
          <p:nvPr/>
        </p:nvPicPr>
        <p:blipFill>
          <a:blip r:embed="rId2"/>
          <a:stretch>
            <a:fillRect/>
          </a:stretch>
        </p:blipFill>
        <p:spPr>
          <a:xfrm>
            <a:off x="2529328" y="4408106"/>
            <a:ext cx="4085345" cy="2286000"/>
          </a:xfrm>
          <a:prstGeom prst="rect">
            <a:avLst/>
          </a:prstGeom>
        </p:spPr>
      </p:pic>
    </p:spTree>
    <p:extLst>
      <p:ext uri="{BB962C8B-B14F-4D97-AF65-F5344CB8AC3E}">
        <p14:creationId xmlns:p14="http://schemas.microsoft.com/office/powerpoint/2010/main" val="13396166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5665"/>
            <a:ext cx="7886700" cy="899651"/>
          </a:xfrm>
        </p:spPr>
        <p:txBody>
          <a:bodyPr>
            <a:normAutofit/>
          </a:bodyPr>
          <a:lstStyle/>
          <a:p>
            <a:pPr marL="971550" lvl="1" indent="-514350" algn="ctr" rtl="0">
              <a:spcAft>
                <a:spcPts val="3000"/>
              </a:spcAft>
              <a:buFont typeface="+mj-lt"/>
              <a:buAutoNum type="alphaUcPeriod"/>
            </a:pPr>
            <a:r>
              <a:rPr lang="en-US" sz="3600" b="1" kern="1200" dirty="0">
                <a:solidFill>
                  <a:srgbClr val="00B050"/>
                </a:solidFill>
                <a:latin typeface="+mn-lt"/>
                <a:ea typeface="+mn-ea"/>
                <a:cs typeface="+mn-cs"/>
              </a:rPr>
              <a:t>Duration of the Kingdom </a:t>
            </a:r>
          </a:p>
        </p:txBody>
      </p:sp>
      <p:sp>
        <p:nvSpPr>
          <p:cNvPr id="3" name="Content Placeholder 2"/>
          <p:cNvSpPr>
            <a:spLocks noGrp="1"/>
          </p:cNvSpPr>
          <p:nvPr>
            <p:ph idx="1"/>
          </p:nvPr>
        </p:nvSpPr>
        <p:spPr>
          <a:xfrm>
            <a:off x="470263" y="1153683"/>
            <a:ext cx="8220891" cy="5194866"/>
          </a:xfrm>
        </p:spPr>
        <p:txBody>
          <a:bodyPr>
            <a:noAutofit/>
          </a:bodyPr>
          <a:lstStyle/>
          <a:p>
            <a:pPr marL="0" lvl="1" indent="0" algn="just">
              <a:lnSpc>
                <a:spcPct val="100000"/>
              </a:lnSpc>
              <a:spcBef>
                <a:spcPts val="0"/>
              </a:spcBef>
              <a:spcAft>
                <a:spcPts val="600"/>
              </a:spcAft>
              <a:buNone/>
            </a:pPr>
            <a:r>
              <a:rPr lang="en-US" dirty="0"/>
              <a:t>While most of the time we think in terms of the 1,000 years time frame for the Theocratic Kingdom, we must understand that Christ’s rule over the earth will continue eternally. So in one sense the Millennial Kingdom does come to an end, but in a fuller sense, it is actually eternal. Perhaps a better way of looking at it is that at the end of 1,000 years, there will be a new and different phase of the Theocratic Kingdom. </a:t>
            </a:r>
          </a:p>
          <a:p>
            <a:pPr marL="0" lvl="1" indent="0" algn="just">
              <a:lnSpc>
                <a:spcPct val="100000"/>
              </a:lnSpc>
              <a:spcBef>
                <a:spcPts val="0"/>
              </a:spcBef>
              <a:spcAft>
                <a:spcPts val="600"/>
              </a:spcAft>
              <a:buNone/>
            </a:pPr>
            <a:r>
              <a:rPr lang="en-US" dirty="0"/>
              <a:t>The reason the Kingdom can be viewed as both ending after 1,000 years and yet continuing eternally is that 1,000 years marks the earth’s transformation into sinless resubmission to God and a total merger into the rest of God’s universal Kingdom. At the end of the first 1,000 years the earthly Kingdom merges with the eternal Kingdom (</a:t>
            </a:r>
            <a:r>
              <a:rPr lang="en-US" b="1" dirty="0"/>
              <a:t>1 Cor. 15:24-28</a:t>
            </a:r>
            <a:r>
              <a:rPr lang="en-US" dirty="0"/>
              <a:t>). </a:t>
            </a:r>
            <a:endParaRPr lang="en-US" sz="2800" dirty="0"/>
          </a:p>
        </p:txBody>
      </p:sp>
    </p:spTree>
    <p:extLst>
      <p:ext uri="{BB962C8B-B14F-4D97-AF65-F5344CB8AC3E}">
        <p14:creationId xmlns:p14="http://schemas.microsoft.com/office/powerpoint/2010/main" val="2005176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5665"/>
            <a:ext cx="7886700" cy="899651"/>
          </a:xfrm>
        </p:spPr>
        <p:txBody>
          <a:bodyPr>
            <a:normAutofit/>
          </a:bodyPr>
          <a:lstStyle/>
          <a:p>
            <a:pPr marL="685800" lvl="0" indent="-685800" algn="ctr">
              <a:spcAft>
                <a:spcPts val="600"/>
              </a:spcAft>
              <a:buFont typeface="+mj-lt"/>
              <a:buAutoNum type="romanUcPeriod" startAt="3"/>
            </a:pPr>
            <a:r>
              <a:rPr lang="en-US" sz="3600" b="1" dirty="0">
                <a:solidFill>
                  <a:srgbClr val="0000FF"/>
                </a:solidFill>
                <a:latin typeface="+mn-lt"/>
              </a:rPr>
              <a:t>Nature of Millennium</a:t>
            </a:r>
          </a:p>
        </p:txBody>
      </p:sp>
      <p:sp>
        <p:nvSpPr>
          <p:cNvPr id="3" name="Content Placeholder 2"/>
          <p:cNvSpPr>
            <a:spLocks noGrp="1"/>
          </p:cNvSpPr>
          <p:nvPr>
            <p:ph idx="1"/>
          </p:nvPr>
        </p:nvSpPr>
        <p:spPr>
          <a:xfrm>
            <a:off x="932594" y="1153682"/>
            <a:ext cx="7278813" cy="3465943"/>
          </a:xfrm>
        </p:spPr>
        <p:txBody>
          <a:bodyPr>
            <a:noAutofit/>
          </a:bodyPr>
          <a:lstStyle/>
          <a:p>
            <a:pPr marL="971550" lvl="1" indent="-514350">
              <a:lnSpc>
                <a:spcPct val="100000"/>
              </a:lnSpc>
              <a:spcBef>
                <a:spcPts val="0"/>
              </a:spcBef>
              <a:spcAft>
                <a:spcPts val="3000"/>
              </a:spcAft>
              <a:buFont typeface="+mj-lt"/>
              <a:buAutoNum type="alphaUcPeriod"/>
            </a:pPr>
            <a:r>
              <a:rPr lang="en-US" sz="3200" b="1" dirty="0"/>
              <a:t>Duration of the Kingdom </a:t>
            </a:r>
          </a:p>
          <a:p>
            <a:pPr marL="971550" lvl="1" indent="-514350">
              <a:lnSpc>
                <a:spcPct val="100000"/>
              </a:lnSpc>
              <a:spcBef>
                <a:spcPts val="0"/>
              </a:spcBef>
              <a:spcAft>
                <a:spcPts val="3000"/>
              </a:spcAft>
              <a:buFont typeface="+mj-lt"/>
              <a:buAutoNum type="alphaUcPeriod"/>
            </a:pPr>
            <a:r>
              <a:rPr lang="en-US" sz="3200" b="1" u="sng" dirty="0">
                <a:solidFill>
                  <a:srgbClr val="00B050"/>
                </a:solidFill>
              </a:rPr>
              <a:t>General Conditions</a:t>
            </a:r>
          </a:p>
          <a:p>
            <a:pPr marL="971550" lvl="1" indent="-514350">
              <a:lnSpc>
                <a:spcPct val="100000"/>
              </a:lnSpc>
              <a:spcBef>
                <a:spcPts val="0"/>
              </a:spcBef>
              <a:spcAft>
                <a:spcPts val="3000"/>
              </a:spcAft>
              <a:buFont typeface="+mj-lt"/>
              <a:buAutoNum type="alphaUcPeriod"/>
            </a:pPr>
            <a:r>
              <a:rPr lang="en-US" sz="3200" b="1" dirty="0"/>
              <a:t>Political Conditions</a:t>
            </a:r>
          </a:p>
          <a:p>
            <a:pPr marL="971550" lvl="1" indent="-514350">
              <a:lnSpc>
                <a:spcPct val="100000"/>
              </a:lnSpc>
              <a:spcBef>
                <a:spcPts val="0"/>
              </a:spcBef>
              <a:spcAft>
                <a:spcPts val="3000"/>
              </a:spcAft>
              <a:buFont typeface="+mj-lt"/>
              <a:buAutoNum type="alphaUcPeriod"/>
            </a:pPr>
            <a:r>
              <a:rPr lang="en-US" sz="3200" b="1" dirty="0"/>
              <a:t>Governors, Governed In Millennium</a:t>
            </a:r>
          </a:p>
          <a:p>
            <a:pPr marL="971550" lvl="1" indent="-514350">
              <a:lnSpc>
                <a:spcPct val="100000"/>
              </a:lnSpc>
              <a:spcBef>
                <a:spcPts val="0"/>
              </a:spcBef>
              <a:spcAft>
                <a:spcPts val="3000"/>
              </a:spcAft>
              <a:buFont typeface="+mj-lt"/>
              <a:buAutoNum type="alphaUcPeriod"/>
            </a:pPr>
            <a:r>
              <a:rPr lang="en-US" sz="3200" b="1" dirty="0"/>
              <a:t> Spiritual Conditions</a:t>
            </a:r>
          </a:p>
        </p:txBody>
      </p:sp>
    </p:spTree>
    <p:extLst>
      <p:ext uri="{BB962C8B-B14F-4D97-AF65-F5344CB8AC3E}">
        <p14:creationId xmlns:p14="http://schemas.microsoft.com/office/powerpoint/2010/main" val="21858534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5665"/>
            <a:ext cx="7886700" cy="899651"/>
          </a:xfrm>
        </p:spPr>
        <p:txBody>
          <a:bodyPr>
            <a:normAutofit/>
          </a:bodyPr>
          <a:lstStyle/>
          <a:p>
            <a:pPr marL="914400" lvl="1" indent="-457200" algn="ctr" rtl="0">
              <a:spcAft>
                <a:spcPts val="3000"/>
              </a:spcAft>
              <a:buFont typeface="+mj-lt"/>
              <a:buAutoNum type="alphaUcPeriod" startAt="2"/>
            </a:pPr>
            <a:r>
              <a:rPr lang="en-US" sz="3600" b="1" kern="1200" dirty="0">
                <a:solidFill>
                  <a:srgbClr val="00B050"/>
                </a:solidFill>
                <a:latin typeface="+mn-lt"/>
                <a:ea typeface="+mn-ea"/>
                <a:cs typeface="+mn-cs"/>
              </a:rPr>
              <a:t>General Conditions</a:t>
            </a:r>
          </a:p>
        </p:txBody>
      </p:sp>
      <p:sp>
        <p:nvSpPr>
          <p:cNvPr id="3" name="Content Placeholder 2"/>
          <p:cNvSpPr>
            <a:spLocks noGrp="1"/>
          </p:cNvSpPr>
          <p:nvPr>
            <p:ph idx="1"/>
          </p:nvPr>
        </p:nvSpPr>
        <p:spPr>
          <a:xfrm>
            <a:off x="2066497" y="1153682"/>
            <a:ext cx="5011006" cy="4599417"/>
          </a:xfrm>
        </p:spPr>
        <p:txBody>
          <a:bodyPr>
            <a:noAutofit/>
          </a:bodyPr>
          <a:lstStyle/>
          <a:p>
            <a:pPr marL="457200" lvl="1" indent="-457200">
              <a:lnSpc>
                <a:spcPct val="100000"/>
              </a:lnSpc>
              <a:spcBef>
                <a:spcPts val="0"/>
              </a:spcBef>
              <a:spcAft>
                <a:spcPts val="1200"/>
              </a:spcAft>
            </a:pPr>
            <a:r>
              <a:rPr lang="en-US" sz="3200" b="1" dirty="0"/>
              <a:t>Better Health Conditions </a:t>
            </a:r>
          </a:p>
          <a:p>
            <a:pPr marL="457200" lvl="1" indent="-457200">
              <a:lnSpc>
                <a:spcPct val="100000"/>
              </a:lnSpc>
              <a:spcBef>
                <a:spcPts val="0"/>
              </a:spcBef>
              <a:spcAft>
                <a:spcPts val="1200"/>
              </a:spcAft>
            </a:pPr>
            <a:r>
              <a:rPr lang="en-US" sz="3200" b="1" dirty="0"/>
              <a:t>Increased Fertility</a:t>
            </a:r>
          </a:p>
          <a:p>
            <a:pPr marL="457200" lvl="1" indent="-457200">
              <a:lnSpc>
                <a:spcPct val="100000"/>
              </a:lnSpc>
              <a:spcBef>
                <a:spcPts val="0"/>
              </a:spcBef>
              <a:spcAft>
                <a:spcPts val="1200"/>
              </a:spcAft>
            </a:pPr>
            <a:r>
              <a:rPr lang="en-US" sz="3200" b="1" dirty="0"/>
              <a:t>Labor and Productivity</a:t>
            </a:r>
          </a:p>
          <a:p>
            <a:pPr marL="457200" lvl="1" indent="-457200">
              <a:lnSpc>
                <a:spcPct val="100000"/>
              </a:lnSpc>
              <a:spcBef>
                <a:spcPts val="0"/>
              </a:spcBef>
              <a:spcAft>
                <a:spcPts val="1200"/>
              </a:spcAft>
            </a:pPr>
            <a:r>
              <a:rPr lang="en-US" sz="3200" b="1" dirty="0"/>
              <a:t>Partial Removal of Curse</a:t>
            </a:r>
          </a:p>
          <a:p>
            <a:pPr marL="457200" lvl="1" indent="-457200">
              <a:lnSpc>
                <a:spcPct val="100000"/>
              </a:lnSpc>
              <a:spcBef>
                <a:spcPts val="0"/>
              </a:spcBef>
              <a:spcAft>
                <a:spcPts val="1200"/>
              </a:spcAft>
            </a:pPr>
            <a:r>
              <a:rPr lang="en-US" sz="3200" b="1" dirty="0"/>
              <a:t>Glory</a:t>
            </a:r>
          </a:p>
          <a:p>
            <a:pPr marL="457200" lvl="1" indent="-457200">
              <a:lnSpc>
                <a:spcPct val="100000"/>
              </a:lnSpc>
              <a:spcBef>
                <a:spcPts val="0"/>
              </a:spcBef>
              <a:spcAft>
                <a:spcPts val="1200"/>
              </a:spcAft>
            </a:pPr>
            <a:r>
              <a:rPr lang="en-US" sz="3200" b="1" dirty="0"/>
              <a:t>Joy</a:t>
            </a:r>
          </a:p>
          <a:p>
            <a:pPr marL="457200" lvl="1" indent="-457200">
              <a:lnSpc>
                <a:spcPct val="100000"/>
              </a:lnSpc>
              <a:spcBef>
                <a:spcPts val="0"/>
              </a:spcBef>
              <a:spcAft>
                <a:spcPts val="1200"/>
              </a:spcAft>
            </a:pPr>
            <a:r>
              <a:rPr lang="en-US" sz="3200" b="1" dirty="0"/>
              <a:t>Wealth</a:t>
            </a:r>
          </a:p>
        </p:txBody>
      </p:sp>
    </p:spTree>
    <p:extLst>
      <p:ext uri="{BB962C8B-B14F-4D97-AF65-F5344CB8AC3E}">
        <p14:creationId xmlns:p14="http://schemas.microsoft.com/office/powerpoint/2010/main" val="2018885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1000"/>
                            </p:stCondLst>
                            <p:childTnLst>
                              <p:par>
                                <p:cTn id="9" presetID="14" presetClass="entr" presetSubtype="10" fill="hold"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1" dur="500"/>
                                        <p:tgtEl>
                                          <p:spTgt spid="3">
                                            <p:txEl>
                                              <p:pRg st="1" end="1"/>
                                            </p:txEl>
                                          </p:spTgt>
                                        </p:tgtEl>
                                      </p:cBhvr>
                                    </p:animEffect>
                                  </p:childTnLst>
                                </p:cTn>
                              </p:par>
                            </p:childTnLst>
                          </p:cTn>
                        </p:par>
                        <p:par>
                          <p:cTn id="12" fill="hold">
                            <p:stCondLst>
                              <p:cond delay="2000"/>
                            </p:stCondLst>
                            <p:childTnLst>
                              <p:par>
                                <p:cTn id="13" presetID="14" presetClass="entr" presetSubtype="10" fill="hold" nodeType="after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childTnLst>
                          </p:cTn>
                        </p:par>
                        <p:par>
                          <p:cTn id="16" fill="hold">
                            <p:stCondLst>
                              <p:cond delay="3000"/>
                            </p:stCondLst>
                            <p:childTnLst>
                              <p:par>
                                <p:cTn id="17" presetID="14" presetClass="entr" presetSubtype="10" fill="hold" nodeType="afterEffect">
                                  <p:stCondLst>
                                    <p:cond delay="5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9" dur="500"/>
                                        <p:tgtEl>
                                          <p:spTgt spid="3">
                                            <p:txEl>
                                              <p:pRg st="3" end="3"/>
                                            </p:txEl>
                                          </p:spTgt>
                                        </p:tgtEl>
                                      </p:cBhvr>
                                    </p:animEffect>
                                  </p:childTnLst>
                                </p:cTn>
                              </p:par>
                            </p:childTnLst>
                          </p:cTn>
                        </p:par>
                        <p:par>
                          <p:cTn id="20" fill="hold">
                            <p:stCondLst>
                              <p:cond delay="4000"/>
                            </p:stCondLst>
                            <p:childTnLst>
                              <p:par>
                                <p:cTn id="21" presetID="14" presetClass="entr" presetSubtype="10" fill="hold" nodeType="afterEffect">
                                  <p:stCondLst>
                                    <p:cond delay="5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3" dur="500"/>
                                        <p:tgtEl>
                                          <p:spTgt spid="3">
                                            <p:txEl>
                                              <p:pRg st="4" end="4"/>
                                            </p:txEl>
                                          </p:spTgt>
                                        </p:tgtEl>
                                      </p:cBhvr>
                                    </p:animEffect>
                                  </p:childTnLst>
                                </p:cTn>
                              </p:par>
                            </p:childTnLst>
                          </p:cTn>
                        </p:par>
                        <p:par>
                          <p:cTn id="24" fill="hold">
                            <p:stCondLst>
                              <p:cond delay="5000"/>
                            </p:stCondLst>
                            <p:childTnLst>
                              <p:par>
                                <p:cTn id="25" presetID="14" presetClass="entr" presetSubtype="10" fill="hold" nodeType="afterEffect">
                                  <p:stCondLst>
                                    <p:cond delay="50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7" dur="500"/>
                                        <p:tgtEl>
                                          <p:spTgt spid="3">
                                            <p:txEl>
                                              <p:pRg st="5" end="5"/>
                                            </p:txEl>
                                          </p:spTgt>
                                        </p:tgtEl>
                                      </p:cBhvr>
                                    </p:animEffect>
                                  </p:childTnLst>
                                </p:cTn>
                              </p:par>
                            </p:childTnLst>
                          </p:cTn>
                        </p:par>
                        <p:par>
                          <p:cTn id="28" fill="hold">
                            <p:stCondLst>
                              <p:cond delay="6000"/>
                            </p:stCondLst>
                            <p:childTnLst>
                              <p:par>
                                <p:cTn id="29" presetID="14" presetClass="entr" presetSubtype="10" fill="hold" nodeType="afterEffect">
                                  <p:stCondLst>
                                    <p:cond delay="50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5665"/>
            <a:ext cx="7886700" cy="899651"/>
          </a:xfrm>
        </p:spPr>
        <p:txBody>
          <a:bodyPr>
            <a:normAutofit/>
          </a:bodyPr>
          <a:lstStyle/>
          <a:p>
            <a:pPr marL="914400" lvl="1" indent="-457200" algn="ctr" rtl="0">
              <a:spcAft>
                <a:spcPts val="3000"/>
              </a:spcAft>
              <a:buFont typeface="+mj-lt"/>
              <a:buAutoNum type="alphaUcPeriod" startAt="2"/>
            </a:pPr>
            <a:r>
              <a:rPr lang="en-US" sz="3600" b="1" kern="1200" dirty="0">
                <a:solidFill>
                  <a:srgbClr val="00B050"/>
                </a:solidFill>
                <a:latin typeface="+mn-lt"/>
                <a:ea typeface="+mn-ea"/>
                <a:cs typeface="+mn-cs"/>
              </a:rPr>
              <a:t>General Conditions</a:t>
            </a:r>
          </a:p>
        </p:txBody>
      </p:sp>
      <p:sp>
        <p:nvSpPr>
          <p:cNvPr id="3" name="Content Placeholder 2"/>
          <p:cNvSpPr>
            <a:spLocks noGrp="1"/>
          </p:cNvSpPr>
          <p:nvPr>
            <p:ph idx="1"/>
          </p:nvPr>
        </p:nvSpPr>
        <p:spPr>
          <a:xfrm>
            <a:off x="113211" y="1153682"/>
            <a:ext cx="8926286" cy="5456124"/>
          </a:xfrm>
        </p:spPr>
        <p:txBody>
          <a:bodyPr>
            <a:noAutofit/>
          </a:bodyPr>
          <a:lstStyle/>
          <a:p>
            <a:pPr marL="457200" lvl="1" indent="-457200">
              <a:lnSpc>
                <a:spcPct val="100000"/>
              </a:lnSpc>
              <a:spcBef>
                <a:spcPts val="0"/>
              </a:spcBef>
              <a:spcAft>
                <a:spcPts val="1200"/>
              </a:spcAft>
            </a:pPr>
            <a:r>
              <a:rPr lang="en-US" sz="3200" b="1" dirty="0"/>
              <a:t>Better Health Conditions </a:t>
            </a:r>
          </a:p>
          <a:p>
            <a:pPr marL="914400" lvl="2" indent="-457200" algn="just">
              <a:lnSpc>
                <a:spcPct val="100000"/>
              </a:lnSpc>
              <a:spcBef>
                <a:spcPts val="0"/>
              </a:spcBef>
              <a:spcAft>
                <a:spcPts val="900"/>
              </a:spcAft>
              <a:buClr>
                <a:srgbClr val="CC00FF"/>
              </a:buClr>
              <a:buFont typeface="Calibri" panose="020F0502020204030204" pitchFamily="34" charset="0"/>
              <a:buChar char="−"/>
            </a:pPr>
            <a:r>
              <a:rPr lang="en-US" sz="2700" dirty="0"/>
              <a:t>The effects of sin’s curse will be greatly diminished, but surviving “Tribulation believers” entering the millennial Kingdom in an unglorified state, will still be subject to physical sickness and even death. They will still have a sin nature.</a:t>
            </a:r>
          </a:p>
          <a:p>
            <a:pPr marL="914400" lvl="2" indent="-457200" algn="just">
              <a:lnSpc>
                <a:spcPct val="100000"/>
              </a:lnSpc>
              <a:spcBef>
                <a:spcPts val="0"/>
              </a:spcBef>
              <a:spcAft>
                <a:spcPts val="900"/>
              </a:spcAft>
              <a:buClr>
                <a:srgbClr val="CC00FF"/>
              </a:buClr>
              <a:buFont typeface="Calibri" panose="020F0502020204030204" pitchFamily="34" charset="0"/>
              <a:buChar char="−"/>
            </a:pPr>
            <a:r>
              <a:rPr lang="en-US" sz="2700" dirty="0"/>
              <a:t>Isaiah teaches that death at age 100 will be considered premature in the coming Kingdom (</a:t>
            </a:r>
            <a:r>
              <a:rPr lang="en-US" sz="2700" b="1" dirty="0"/>
              <a:t>Isa. 65:20</a:t>
            </a:r>
            <a:r>
              <a:rPr lang="en-US" sz="2700" dirty="0"/>
              <a:t>).</a:t>
            </a:r>
          </a:p>
          <a:p>
            <a:pPr marL="914400" lvl="2" indent="-457200" algn="just">
              <a:lnSpc>
                <a:spcPct val="100000"/>
              </a:lnSpc>
              <a:spcBef>
                <a:spcPts val="0"/>
              </a:spcBef>
              <a:spcAft>
                <a:spcPts val="900"/>
              </a:spcAft>
              <a:buClr>
                <a:srgbClr val="CC00FF"/>
              </a:buClr>
              <a:buFont typeface="Calibri" panose="020F0502020204030204" pitchFamily="34" charset="0"/>
              <a:buChar char="−"/>
            </a:pPr>
            <a:r>
              <a:rPr lang="en-US" sz="2700" dirty="0"/>
              <a:t>Some theologians believe that sickness will only come as a result of willful sin (cf. </a:t>
            </a:r>
            <a:r>
              <a:rPr lang="en-US" sz="2700" b="1" dirty="0"/>
              <a:t>Jer. 31:30</a:t>
            </a:r>
            <a:r>
              <a:rPr lang="en-US" sz="2700" dirty="0"/>
              <a:t>).</a:t>
            </a:r>
          </a:p>
          <a:p>
            <a:pPr marL="914400" lvl="2" indent="-457200" algn="just">
              <a:lnSpc>
                <a:spcPct val="100000"/>
              </a:lnSpc>
              <a:spcBef>
                <a:spcPts val="0"/>
              </a:spcBef>
              <a:spcAft>
                <a:spcPts val="900"/>
              </a:spcAft>
              <a:buClr>
                <a:srgbClr val="CC00FF"/>
              </a:buClr>
              <a:buFont typeface="Calibri" panose="020F0502020204030204" pitchFamily="34" charset="0"/>
              <a:buChar char="−"/>
            </a:pPr>
            <a:r>
              <a:rPr lang="en-US" sz="2700" b="1" dirty="0"/>
              <a:t>Isa. 29:18</a:t>
            </a:r>
            <a:r>
              <a:rPr lang="en-US" sz="2700" dirty="0"/>
              <a:t>; 33:24, 35:5-6; 65:20; Jer. 30:17; Ezek. 34:16; </a:t>
            </a:r>
            <a:r>
              <a:rPr lang="en-US" sz="2700" b="1" dirty="0"/>
              <a:t>Mal. 4:2  </a:t>
            </a:r>
          </a:p>
        </p:txBody>
      </p:sp>
    </p:spTree>
    <p:extLst>
      <p:ext uri="{BB962C8B-B14F-4D97-AF65-F5344CB8AC3E}">
        <p14:creationId xmlns:p14="http://schemas.microsoft.com/office/powerpoint/2010/main" val="33005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5665"/>
            <a:ext cx="7886700" cy="899651"/>
          </a:xfrm>
        </p:spPr>
        <p:txBody>
          <a:bodyPr>
            <a:normAutofit/>
          </a:bodyPr>
          <a:lstStyle/>
          <a:p>
            <a:pPr marL="914400" lvl="1" indent="-457200" algn="ctr" rtl="0">
              <a:spcAft>
                <a:spcPts val="3000"/>
              </a:spcAft>
              <a:buFont typeface="+mj-lt"/>
              <a:buAutoNum type="alphaUcPeriod" startAt="2"/>
            </a:pPr>
            <a:r>
              <a:rPr lang="en-US" sz="3600" b="1" kern="1200" dirty="0">
                <a:solidFill>
                  <a:srgbClr val="00B050"/>
                </a:solidFill>
                <a:latin typeface="+mn-lt"/>
                <a:ea typeface="+mn-ea"/>
                <a:cs typeface="+mn-cs"/>
              </a:rPr>
              <a:t>General Conditions</a:t>
            </a:r>
          </a:p>
        </p:txBody>
      </p:sp>
      <p:sp>
        <p:nvSpPr>
          <p:cNvPr id="3" name="Content Placeholder 2"/>
          <p:cNvSpPr>
            <a:spLocks noGrp="1"/>
          </p:cNvSpPr>
          <p:nvPr>
            <p:ph idx="1"/>
          </p:nvPr>
        </p:nvSpPr>
        <p:spPr>
          <a:xfrm>
            <a:off x="113211" y="1153682"/>
            <a:ext cx="8926286" cy="5456124"/>
          </a:xfrm>
        </p:spPr>
        <p:txBody>
          <a:bodyPr>
            <a:noAutofit/>
          </a:bodyPr>
          <a:lstStyle/>
          <a:p>
            <a:pPr marL="457200" lvl="1" indent="-457200">
              <a:lnSpc>
                <a:spcPct val="100000"/>
              </a:lnSpc>
              <a:spcBef>
                <a:spcPts val="0"/>
              </a:spcBef>
              <a:spcAft>
                <a:spcPts val="1200"/>
              </a:spcAft>
            </a:pPr>
            <a:r>
              <a:rPr lang="en-US" sz="3200" b="1" dirty="0"/>
              <a:t>Increased Fertility </a:t>
            </a:r>
          </a:p>
          <a:p>
            <a:pPr marL="914400" lvl="2" indent="-457200" algn="just">
              <a:lnSpc>
                <a:spcPct val="100000"/>
              </a:lnSpc>
              <a:spcBef>
                <a:spcPts val="0"/>
              </a:spcBef>
              <a:spcAft>
                <a:spcPts val="1200"/>
              </a:spcAft>
              <a:buClr>
                <a:srgbClr val="CC00FF"/>
              </a:buClr>
              <a:buFont typeface="Calibri" panose="020F0502020204030204" pitchFamily="34" charset="0"/>
              <a:buChar char="−"/>
            </a:pPr>
            <a:r>
              <a:rPr lang="en-US" sz="2700" dirty="0"/>
              <a:t>There will be both glorified and non-glorified people in the Kingdom. Initially, glorified saints (O.T. saints, Church saints, and martyred tribulation saints) will most likely greatly outnumber the surviving tribulation saints who still possess “normal” bodies.</a:t>
            </a:r>
          </a:p>
          <a:p>
            <a:pPr marL="914400" lvl="2" indent="-457200" algn="just">
              <a:lnSpc>
                <a:spcPct val="100000"/>
              </a:lnSpc>
              <a:spcBef>
                <a:spcPts val="0"/>
              </a:spcBef>
              <a:spcAft>
                <a:spcPts val="1200"/>
              </a:spcAft>
              <a:buClr>
                <a:srgbClr val="CC00FF"/>
              </a:buClr>
              <a:buFont typeface="Calibri" panose="020F0502020204030204" pitchFamily="34" charset="0"/>
              <a:buChar char="−"/>
            </a:pPr>
            <a:r>
              <a:rPr lang="en-US" sz="2700" dirty="0"/>
              <a:t>Given the better health conditions women will likely be fruitful for centuries with no danger of death in childbirth so eventually “glorified saints” will be kept very busy administering a huge population.  </a:t>
            </a:r>
          </a:p>
          <a:p>
            <a:pPr marL="914400" lvl="2" indent="-457200" algn="just">
              <a:lnSpc>
                <a:spcPct val="100000"/>
              </a:lnSpc>
              <a:spcBef>
                <a:spcPts val="0"/>
              </a:spcBef>
              <a:spcAft>
                <a:spcPts val="1200"/>
              </a:spcAft>
              <a:buClr>
                <a:srgbClr val="CC00FF"/>
              </a:buClr>
              <a:buFont typeface="Calibri" panose="020F0502020204030204" pitchFamily="34" charset="0"/>
              <a:buChar char="−"/>
            </a:pPr>
            <a:r>
              <a:rPr lang="en-US" sz="2700" b="1" dirty="0"/>
              <a:t>Deut. 30:9</a:t>
            </a:r>
            <a:r>
              <a:rPr lang="en-US" sz="2700" dirty="0"/>
              <a:t>; </a:t>
            </a:r>
            <a:r>
              <a:rPr lang="en-US" sz="2700" b="1" dirty="0"/>
              <a:t>Jer. 30:19b-20a</a:t>
            </a:r>
            <a:r>
              <a:rPr lang="en-US" sz="2700" dirty="0"/>
              <a:t>; </a:t>
            </a:r>
            <a:r>
              <a:rPr lang="en-US" sz="2700" b="1" dirty="0"/>
              <a:t>31:27</a:t>
            </a:r>
            <a:r>
              <a:rPr lang="en-US" sz="2700" dirty="0"/>
              <a:t>; Isa. 65:20a; </a:t>
            </a:r>
            <a:r>
              <a:rPr lang="en-US" sz="2700" b="1" dirty="0"/>
              <a:t>Ezek. 36:10-11</a:t>
            </a:r>
          </a:p>
        </p:txBody>
      </p:sp>
    </p:spTree>
    <p:extLst>
      <p:ext uri="{BB962C8B-B14F-4D97-AF65-F5344CB8AC3E}">
        <p14:creationId xmlns:p14="http://schemas.microsoft.com/office/powerpoint/2010/main" val="49511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5665"/>
            <a:ext cx="7886700" cy="899651"/>
          </a:xfrm>
        </p:spPr>
        <p:txBody>
          <a:bodyPr>
            <a:normAutofit/>
          </a:bodyPr>
          <a:lstStyle/>
          <a:p>
            <a:pPr algn="ctr"/>
            <a:r>
              <a:rPr lang="en-US" sz="3600" b="1" dirty="0">
                <a:latin typeface="+mn-lt"/>
              </a:rPr>
              <a:t>Outline</a:t>
            </a:r>
          </a:p>
        </p:txBody>
      </p:sp>
      <p:sp>
        <p:nvSpPr>
          <p:cNvPr id="3" name="Content Placeholder 2"/>
          <p:cNvSpPr>
            <a:spLocks noGrp="1"/>
          </p:cNvSpPr>
          <p:nvPr>
            <p:ph idx="1"/>
          </p:nvPr>
        </p:nvSpPr>
        <p:spPr>
          <a:xfrm>
            <a:off x="1244204" y="1153682"/>
            <a:ext cx="6756796" cy="2837293"/>
          </a:xfrm>
        </p:spPr>
        <p:txBody>
          <a:bodyPr>
            <a:noAutofit/>
          </a:bodyPr>
          <a:lstStyle/>
          <a:p>
            <a:pPr marL="461963" indent="-461963">
              <a:lnSpc>
                <a:spcPct val="100000"/>
              </a:lnSpc>
              <a:spcBef>
                <a:spcPts val="0"/>
              </a:spcBef>
              <a:spcAft>
                <a:spcPts val="3000"/>
              </a:spcAft>
              <a:buFont typeface="+mj-lt"/>
              <a:buAutoNum type="romanUcPeriod"/>
            </a:pPr>
            <a:r>
              <a:rPr lang="en-US" sz="3200" b="1" u="sng" dirty="0">
                <a:solidFill>
                  <a:srgbClr val="0000FF"/>
                </a:solidFill>
              </a:rPr>
              <a:t>Overview of the Millennial Kingdom</a:t>
            </a:r>
          </a:p>
          <a:p>
            <a:pPr marL="461963" indent="-461963">
              <a:lnSpc>
                <a:spcPct val="100000"/>
              </a:lnSpc>
              <a:spcBef>
                <a:spcPts val="0"/>
              </a:spcBef>
              <a:spcAft>
                <a:spcPts val="3000"/>
              </a:spcAft>
              <a:buFont typeface="+mj-lt"/>
              <a:buAutoNum type="romanUcPeriod"/>
            </a:pPr>
            <a:r>
              <a:rPr lang="en-US" sz="3200" b="1" dirty="0"/>
              <a:t>Millennial Views of the Kingdom </a:t>
            </a:r>
          </a:p>
          <a:p>
            <a:pPr marL="461963" indent="-461963">
              <a:lnSpc>
                <a:spcPct val="100000"/>
              </a:lnSpc>
              <a:spcBef>
                <a:spcPts val="0"/>
              </a:spcBef>
              <a:spcAft>
                <a:spcPts val="3000"/>
              </a:spcAft>
              <a:buFont typeface="+mj-lt"/>
              <a:buAutoNum type="romanUcPeriod"/>
            </a:pPr>
            <a:r>
              <a:rPr lang="en-US" sz="3200" b="1" dirty="0"/>
              <a:t>Nature of Millennium</a:t>
            </a:r>
          </a:p>
        </p:txBody>
      </p:sp>
    </p:spTree>
    <p:extLst>
      <p:ext uri="{BB962C8B-B14F-4D97-AF65-F5344CB8AC3E}">
        <p14:creationId xmlns:p14="http://schemas.microsoft.com/office/powerpoint/2010/main" val="5464915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5665"/>
            <a:ext cx="7886700" cy="899651"/>
          </a:xfrm>
        </p:spPr>
        <p:txBody>
          <a:bodyPr>
            <a:normAutofit/>
          </a:bodyPr>
          <a:lstStyle/>
          <a:p>
            <a:pPr marL="914400" lvl="1" indent="-457200" algn="ctr" rtl="0">
              <a:spcAft>
                <a:spcPts val="3000"/>
              </a:spcAft>
              <a:buFont typeface="+mj-lt"/>
              <a:buAutoNum type="alphaUcPeriod" startAt="2"/>
            </a:pPr>
            <a:r>
              <a:rPr lang="en-US" sz="3600" b="1" kern="1200" dirty="0">
                <a:solidFill>
                  <a:srgbClr val="00B050"/>
                </a:solidFill>
                <a:latin typeface="+mn-lt"/>
                <a:ea typeface="+mn-ea"/>
                <a:cs typeface="+mn-cs"/>
              </a:rPr>
              <a:t>General Conditions</a:t>
            </a:r>
          </a:p>
        </p:txBody>
      </p:sp>
      <p:sp>
        <p:nvSpPr>
          <p:cNvPr id="3" name="Content Placeholder 2"/>
          <p:cNvSpPr>
            <a:spLocks noGrp="1"/>
          </p:cNvSpPr>
          <p:nvPr>
            <p:ph idx="1"/>
          </p:nvPr>
        </p:nvSpPr>
        <p:spPr>
          <a:xfrm>
            <a:off x="113211" y="1153682"/>
            <a:ext cx="8926286" cy="5456124"/>
          </a:xfrm>
        </p:spPr>
        <p:txBody>
          <a:bodyPr>
            <a:noAutofit/>
          </a:bodyPr>
          <a:lstStyle/>
          <a:p>
            <a:pPr marL="457200" lvl="1" indent="-457200">
              <a:lnSpc>
                <a:spcPct val="100000"/>
              </a:lnSpc>
              <a:spcBef>
                <a:spcPts val="0"/>
              </a:spcBef>
              <a:spcAft>
                <a:spcPts val="1200"/>
              </a:spcAft>
            </a:pPr>
            <a:r>
              <a:rPr lang="en-US" sz="3200" b="1" dirty="0"/>
              <a:t>Labor and Productivity </a:t>
            </a:r>
          </a:p>
          <a:p>
            <a:pPr marL="914400" lvl="2" indent="-457200" algn="just">
              <a:lnSpc>
                <a:spcPct val="100000"/>
              </a:lnSpc>
              <a:spcBef>
                <a:spcPts val="0"/>
              </a:spcBef>
              <a:spcAft>
                <a:spcPts val="1200"/>
              </a:spcAft>
              <a:buClr>
                <a:srgbClr val="CC00FF"/>
              </a:buClr>
              <a:buFont typeface="Calibri" panose="020F0502020204030204" pitchFamily="34" charset="0"/>
              <a:buChar char="−"/>
            </a:pPr>
            <a:r>
              <a:rPr lang="en-US" sz="2700" dirty="0"/>
              <a:t>There will be increased rainfall in areas that are now agriculturally unproductive and it is possible that the sun will be modified to increase crop yield. (</a:t>
            </a:r>
            <a:r>
              <a:rPr lang="en-US" sz="2700" b="1" dirty="0"/>
              <a:t>Isa. 30:23-26</a:t>
            </a:r>
            <a:r>
              <a:rPr lang="en-US" sz="2700" dirty="0"/>
              <a:t>; </a:t>
            </a:r>
            <a:r>
              <a:rPr lang="en-US" sz="2700" b="1" dirty="0"/>
              <a:t>35: 6b-7</a:t>
            </a:r>
            <a:r>
              <a:rPr lang="en-US" sz="2700" dirty="0"/>
              <a:t>; Ezek. 34:26; </a:t>
            </a:r>
            <a:r>
              <a:rPr lang="en-US" sz="2700" b="1" dirty="0"/>
              <a:t>Joel 2:23</a:t>
            </a:r>
            <a:r>
              <a:rPr lang="en-US" sz="2700" dirty="0"/>
              <a:t>)</a:t>
            </a:r>
          </a:p>
          <a:p>
            <a:pPr marL="914400" lvl="2" indent="-457200" algn="just">
              <a:lnSpc>
                <a:spcPct val="100000"/>
              </a:lnSpc>
              <a:spcBef>
                <a:spcPts val="0"/>
              </a:spcBef>
              <a:spcAft>
                <a:spcPts val="1200"/>
              </a:spcAft>
              <a:buClr>
                <a:srgbClr val="CC00FF"/>
              </a:buClr>
              <a:buFont typeface="Calibri" panose="020F0502020204030204" pitchFamily="34" charset="0"/>
              <a:buChar char="−"/>
            </a:pPr>
            <a:r>
              <a:rPr lang="en-US" sz="2700" dirty="0"/>
              <a:t>The human race will forget famine and hunger. (Isa. 32:15; </a:t>
            </a:r>
            <a:r>
              <a:rPr lang="en-US" sz="2700" b="1" dirty="0"/>
              <a:t>35:1-2a</a:t>
            </a:r>
            <a:r>
              <a:rPr lang="en-US" sz="2700" dirty="0"/>
              <a:t>; </a:t>
            </a:r>
            <a:r>
              <a:rPr lang="en-US" sz="2700" b="1" dirty="0"/>
              <a:t>Jer. 31:12</a:t>
            </a:r>
            <a:r>
              <a:rPr lang="en-US" sz="2700" dirty="0"/>
              <a:t>; Ezek. 34:27; </a:t>
            </a:r>
            <a:r>
              <a:rPr lang="en-US" sz="2700" b="1" dirty="0"/>
              <a:t>36:8-11</a:t>
            </a:r>
            <a:r>
              <a:rPr lang="en-US" sz="2700" dirty="0"/>
              <a:t>, </a:t>
            </a:r>
            <a:r>
              <a:rPr lang="en-US" sz="2700" b="1" dirty="0"/>
              <a:t>29-30</a:t>
            </a:r>
            <a:r>
              <a:rPr lang="en-US" sz="2700" dirty="0"/>
              <a:t>; Joel 2:21-27; 3:18; </a:t>
            </a:r>
            <a:r>
              <a:rPr lang="en-US" sz="2700" b="1" dirty="0"/>
              <a:t>Amos 9:13-14a</a:t>
            </a:r>
            <a:r>
              <a:rPr lang="en-US" sz="2700" dirty="0"/>
              <a:t>; </a:t>
            </a:r>
            <a:r>
              <a:rPr lang="en-US" sz="2700" b="1" dirty="0"/>
              <a:t>Zech. 8:11-12</a:t>
            </a:r>
            <a:r>
              <a:rPr lang="en-US" sz="2700" dirty="0"/>
              <a:t>; 9:17)</a:t>
            </a:r>
          </a:p>
          <a:p>
            <a:pPr marL="914400" lvl="2" indent="-457200" algn="just">
              <a:lnSpc>
                <a:spcPct val="100000"/>
              </a:lnSpc>
              <a:spcBef>
                <a:spcPts val="0"/>
              </a:spcBef>
              <a:spcAft>
                <a:spcPts val="1200"/>
              </a:spcAft>
              <a:buClr>
                <a:srgbClr val="CC00FF"/>
              </a:buClr>
              <a:buFont typeface="Calibri" panose="020F0502020204030204" pitchFamily="34" charset="0"/>
              <a:buChar char="−"/>
            </a:pPr>
            <a:r>
              <a:rPr lang="en-US" sz="2700" dirty="0"/>
              <a:t>Many verses give a picture of normal human work in the Kingdom such as planting and building (</a:t>
            </a:r>
            <a:r>
              <a:rPr lang="en-US" sz="2700" b="1" dirty="0" err="1"/>
              <a:t>Deut</a:t>
            </a:r>
            <a:r>
              <a:rPr lang="en-US" sz="2700" b="1" dirty="0"/>
              <a:t> 30:9</a:t>
            </a:r>
            <a:r>
              <a:rPr lang="en-US" sz="2700" dirty="0"/>
              <a:t>; </a:t>
            </a:r>
            <a:r>
              <a:rPr lang="en-US" sz="2700" b="1" dirty="0"/>
              <a:t>Isa. 62:8-9</a:t>
            </a:r>
            <a:r>
              <a:rPr lang="en-US" sz="2700" dirty="0"/>
              <a:t>; </a:t>
            </a:r>
            <a:r>
              <a:rPr lang="en-US" sz="2700" b="1" dirty="0"/>
              <a:t>65:21-23</a:t>
            </a:r>
            <a:r>
              <a:rPr lang="en-US" sz="2700" dirty="0"/>
              <a:t>; </a:t>
            </a:r>
            <a:r>
              <a:rPr lang="en-US" sz="2700" b="1" dirty="0"/>
              <a:t>Jer. 31:5</a:t>
            </a:r>
            <a:r>
              <a:rPr lang="en-US" sz="2700" dirty="0"/>
              <a:t>, </a:t>
            </a:r>
            <a:r>
              <a:rPr lang="en-US" sz="2700" b="1" dirty="0"/>
              <a:t>23-25</a:t>
            </a:r>
            <a:r>
              <a:rPr lang="en-US" sz="2700" dirty="0"/>
              <a:t>).</a:t>
            </a:r>
          </a:p>
        </p:txBody>
      </p:sp>
    </p:spTree>
    <p:extLst>
      <p:ext uri="{BB962C8B-B14F-4D97-AF65-F5344CB8AC3E}">
        <p14:creationId xmlns:p14="http://schemas.microsoft.com/office/powerpoint/2010/main" val="426033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5665"/>
            <a:ext cx="7886700" cy="899651"/>
          </a:xfrm>
        </p:spPr>
        <p:txBody>
          <a:bodyPr>
            <a:normAutofit/>
          </a:bodyPr>
          <a:lstStyle/>
          <a:p>
            <a:pPr marL="914400" lvl="1" indent="-457200" algn="ctr" rtl="0">
              <a:spcAft>
                <a:spcPts val="3000"/>
              </a:spcAft>
              <a:buFont typeface="+mj-lt"/>
              <a:buAutoNum type="alphaUcPeriod" startAt="2"/>
            </a:pPr>
            <a:r>
              <a:rPr lang="en-US" sz="3600" b="1" kern="1200" dirty="0">
                <a:solidFill>
                  <a:srgbClr val="00B050"/>
                </a:solidFill>
                <a:latin typeface="+mn-lt"/>
                <a:ea typeface="+mn-ea"/>
                <a:cs typeface="+mn-cs"/>
              </a:rPr>
              <a:t>General Conditions</a:t>
            </a:r>
          </a:p>
        </p:txBody>
      </p:sp>
      <p:sp>
        <p:nvSpPr>
          <p:cNvPr id="3" name="Content Placeholder 2"/>
          <p:cNvSpPr>
            <a:spLocks noGrp="1"/>
          </p:cNvSpPr>
          <p:nvPr>
            <p:ph idx="1"/>
          </p:nvPr>
        </p:nvSpPr>
        <p:spPr>
          <a:xfrm>
            <a:off x="113211" y="1153682"/>
            <a:ext cx="8926286" cy="2702326"/>
          </a:xfrm>
        </p:spPr>
        <p:txBody>
          <a:bodyPr>
            <a:noAutofit/>
          </a:bodyPr>
          <a:lstStyle/>
          <a:p>
            <a:pPr marL="457200" lvl="1" indent="-457200">
              <a:lnSpc>
                <a:spcPct val="100000"/>
              </a:lnSpc>
              <a:spcBef>
                <a:spcPts val="0"/>
              </a:spcBef>
              <a:spcAft>
                <a:spcPts val="1200"/>
              </a:spcAft>
            </a:pPr>
            <a:r>
              <a:rPr lang="en-US" sz="3200" b="1" dirty="0"/>
              <a:t>Labor and Productivity (cont’d)</a:t>
            </a:r>
          </a:p>
          <a:p>
            <a:pPr marL="914400" lvl="2" indent="-457200" algn="just">
              <a:lnSpc>
                <a:spcPct val="100000"/>
              </a:lnSpc>
              <a:spcBef>
                <a:spcPts val="0"/>
              </a:spcBef>
              <a:spcAft>
                <a:spcPts val="1200"/>
              </a:spcAft>
              <a:buClr>
                <a:srgbClr val="CC00FF"/>
              </a:buClr>
              <a:buFont typeface="Calibri" panose="020F0502020204030204" pitchFamily="34" charset="0"/>
              <a:buChar char="−"/>
            </a:pPr>
            <a:r>
              <a:rPr lang="en-US" sz="2800" dirty="0"/>
              <a:t>The Word of God emphasizes the fair distribution of wealth where only those who refuse to worship Christ will suffer.</a:t>
            </a:r>
          </a:p>
          <a:p>
            <a:pPr marL="914400" lvl="2" indent="-457200" algn="just">
              <a:lnSpc>
                <a:spcPct val="100000"/>
              </a:lnSpc>
              <a:spcBef>
                <a:spcPts val="0"/>
              </a:spcBef>
              <a:spcAft>
                <a:spcPts val="1200"/>
              </a:spcAft>
              <a:buClr>
                <a:srgbClr val="CC00FF"/>
              </a:buClr>
              <a:buFont typeface="Calibri" panose="020F0502020204030204" pitchFamily="34" charset="0"/>
              <a:buChar char="−"/>
            </a:pPr>
            <a:r>
              <a:rPr lang="en-US" sz="2800" b="1" dirty="0"/>
              <a:t>Micah 4:4</a:t>
            </a:r>
            <a:r>
              <a:rPr lang="en-US" sz="2800" dirty="0"/>
              <a:t>; Isa. 62:8-9; Isa. 65:22; cf. </a:t>
            </a:r>
            <a:r>
              <a:rPr lang="en-US" sz="2800" b="1" dirty="0"/>
              <a:t>Zech. 14:16-19</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60383" y="4019916"/>
            <a:ext cx="2823234" cy="2743200"/>
          </a:xfrm>
          <a:prstGeom prst="rect">
            <a:avLst/>
          </a:prstGeom>
        </p:spPr>
      </p:pic>
    </p:spTree>
    <p:extLst>
      <p:ext uri="{BB962C8B-B14F-4D97-AF65-F5344CB8AC3E}">
        <p14:creationId xmlns:p14="http://schemas.microsoft.com/office/powerpoint/2010/main" val="23171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5665"/>
            <a:ext cx="7886700" cy="899651"/>
          </a:xfrm>
        </p:spPr>
        <p:txBody>
          <a:bodyPr>
            <a:normAutofit/>
          </a:bodyPr>
          <a:lstStyle/>
          <a:p>
            <a:pPr marL="914400" lvl="1" indent="-457200" algn="ctr" rtl="0">
              <a:spcAft>
                <a:spcPts val="3000"/>
              </a:spcAft>
              <a:buFont typeface="+mj-lt"/>
              <a:buAutoNum type="alphaUcPeriod" startAt="2"/>
            </a:pPr>
            <a:r>
              <a:rPr lang="en-US" sz="3600" b="1" kern="1200" dirty="0">
                <a:solidFill>
                  <a:srgbClr val="00B050"/>
                </a:solidFill>
                <a:latin typeface="+mn-lt"/>
                <a:ea typeface="+mn-ea"/>
                <a:cs typeface="+mn-cs"/>
              </a:rPr>
              <a:t>General Conditions</a:t>
            </a:r>
          </a:p>
        </p:txBody>
      </p:sp>
      <p:sp>
        <p:nvSpPr>
          <p:cNvPr id="3" name="Content Placeholder 2"/>
          <p:cNvSpPr>
            <a:spLocks noGrp="1"/>
          </p:cNvSpPr>
          <p:nvPr>
            <p:ph idx="1"/>
          </p:nvPr>
        </p:nvSpPr>
        <p:spPr>
          <a:xfrm>
            <a:off x="113211" y="1153682"/>
            <a:ext cx="8926286" cy="5456124"/>
          </a:xfrm>
        </p:spPr>
        <p:txBody>
          <a:bodyPr>
            <a:noAutofit/>
          </a:bodyPr>
          <a:lstStyle/>
          <a:p>
            <a:pPr marL="457200" lvl="1" indent="-457200">
              <a:lnSpc>
                <a:spcPct val="100000"/>
              </a:lnSpc>
              <a:spcBef>
                <a:spcPts val="0"/>
              </a:spcBef>
              <a:spcAft>
                <a:spcPts val="1200"/>
              </a:spcAft>
            </a:pPr>
            <a:r>
              <a:rPr lang="en-US" sz="3200" b="1" dirty="0"/>
              <a:t>Partial Removal of Curse </a:t>
            </a:r>
          </a:p>
          <a:p>
            <a:pPr marL="914400" lvl="2" indent="-457200" algn="just">
              <a:lnSpc>
                <a:spcPct val="100000"/>
              </a:lnSpc>
              <a:spcBef>
                <a:spcPts val="0"/>
              </a:spcBef>
              <a:spcAft>
                <a:spcPts val="1200"/>
              </a:spcAft>
              <a:buClr>
                <a:srgbClr val="CC00FF"/>
              </a:buClr>
              <a:buFont typeface="Calibri" panose="020F0502020204030204" pitchFamily="34" charset="0"/>
              <a:buChar char="−"/>
            </a:pPr>
            <a:r>
              <a:rPr lang="en-US" sz="2800" dirty="0"/>
              <a:t>Increase in lifespans, fertility, productivity, the reduction of sickness, and especially changes in animal behavior all indicate a lessening of sin’s harmful affects.</a:t>
            </a:r>
          </a:p>
          <a:p>
            <a:pPr marL="914400" lvl="2" indent="-457200" algn="just">
              <a:lnSpc>
                <a:spcPct val="100000"/>
              </a:lnSpc>
              <a:spcBef>
                <a:spcPts val="0"/>
              </a:spcBef>
              <a:spcAft>
                <a:spcPts val="1200"/>
              </a:spcAft>
              <a:buClr>
                <a:srgbClr val="CC00FF"/>
              </a:buClr>
              <a:buFont typeface="Calibri" panose="020F0502020204030204" pitchFamily="34" charset="0"/>
              <a:buChar char="−"/>
            </a:pPr>
            <a:r>
              <a:rPr lang="en-US" sz="2800" dirty="0"/>
              <a:t>The millennial Kingdom will not be a total eradication of sin or a total removal of its curse, but the Millennium will bring in a great reduction in sorrow caused by sin.</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61002" y="5155002"/>
            <a:ext cx="1421996" cy="1600200"/>
          </a:xfrm>
          <a:prstGeom prst="rect">
            <a:avLst/>
          </a:prstGeom>
        </p:spPr>
      </p:pic>
    </p:spTree>
    <p:extLst>
      <p:ext uri="{BB962C8B-B14F-4D97-AF65-F5344CB8AC3E}">
        <p14:creationId xmlns:p14="http://schemas.microsoft.com/office/powerpoint/2010/main" val="328765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5665"/>
            <a:ext cx="7886700" cy="899651"/>
          </a:xfrm>
        </p:spPr>
        <p:txBody>
          <a:bodyPr>
            <a:normAutofit/>
          </a:bodyPr>
          <a:lstStyle/>
          <a:p>
            <a:pPr marL="914400" lvl="1" indent="-457200" algn="ctr" rtl="0">
              <a:spcAft>
                <a:spcPts val="3000"/>
              </a:spcAft>
              <a:buFont typeface="+mj-lt"/>
              <a:buAutoNum type="alphaUcPeriod" startAt="2"/>
            </a:pPr>
            <a:r>
              <a:rPr lang="en-US" sz="3600" b="1" kern="1200" dirty="0">
                <a:solidFill>
                  <a:srgbClr val="00B050"/>
                </a:solidFill>
                <a:latin typeface="+mn-lt"/>
                <a:ea typeface="+mn-ea"/>
                <a:cs typeface="+mn-cs"/>
              </a:rPr>
              <a:t>General Conditions</a:t>
            </a:r>
          </a:p>
        </p:txBody>
      </p:sp>
      <p:sp>
        <p:nvSpPr>
          <p:cNvPr id="3" name="Content Placeholder 2"/>
          <p:cNvSpPr>
            <a:spLocks noGrp="1"/>
          </p:cNvSpPr>
          <p:nvPr>
            <p:ph idx="1"/>
          </p:nvPr>
        </p:nvSpPr>
        <p:spPr>
          <a:xfrm>
            <a:off x="113211" y="1153682"/>
            <a:ext cx="8926286" cy="5456124"/>
          </a:xfrm>
        </p:spPr>
        <p:txBody>
          <a:bodyPr>
            <a:noAutofit/>
          </a:bodyPr>
          <a:lstStyle/>
          <a:p>
            <a:pPr marL="457200" lvl="1" indent="-457200">
              <a:lnSpc>
                <a:spcPct val="100000"/>
              </a:lnSpc>
              <a:spcBef>
                <a:spcPts val="0"/>
              </a:spcBef>
              <a:spcAft>
                <a:spcPts val="1200"/>
              </a:spcAft>
            </a:pPr>
            <a:r>
              <a:rPr lang="en-US" sz="3200" b="1" dirty="0"/>
              <a:t>Partial Removal of Curse </a:t>
            </a:r>
          </a:p>
          <a:p>
            <a:pPr marL="914400" lvl="2" indent="-457200" algn="just">
              <a:lnSpc>
                <a:spcPct val="100000"/>
              </a:lnSpc>
              <a:spcBef>
                <a:spcPts val="0"/>
              </a:spcBef>
              <a:spcAft>
                <a:spcPts val="1200"/>
              </a:spcAft>
              <a:buClr>
                <a:srgbClr val="CC00FF"/>
              </a:buClr>
              <a:buFont typeface="Calibri" panose="020F0502020204030204" pitchFamily="34" charset="0"/>
              <a:buChar char="−"/>
            </a:pPr>
            <a:r>
              <a:rPr lang="en-US" sz="2800" dirty="0"/>
              <a:t>Millennial conditions for animals will revert to the pre-fall status when they did not consume meat and were tame and friendly to man. </a:t>
            </a:r>
          </a:p>
          <a:p>
            <a:pPr marL="914400" lvl="2" indent="-457200" algn="just">
              <a:lnSpc>
                <a:spcPct val="100000"/>
              </a:lnSpc>
              <a:spcBef>
                <a:spcPts val="0"/>
              </a:spcBef>
              <a:spcAft>
                <a:spcPts val="1200"/>
              </a:spcAft>
              <a:buClr>
                <a:srgbClr val="CC00FF"/>
              </a:buClr>
              <a:buFont typeface="Calibri" panose="020F0502020204030204" pitchFamily="34" charset="0"/>
              <a:buChar char="−"/>
            </a:pPr>
            <a:r>
              <a:rPr lang="en-US" sz="2800" b="1" dirty="0"/>
              <a:t>Isa. 11:6-9</a:t>
            </a:r>
            <a:r>
              <a:rPr lang="en-US" sz="2800" dirty="0"/>
              <a:t>; 35:9; 65:25; </a:t>
            </a:r>
            <a:r>
              <a:rPr lang="en-US" sz="2800" b="1" dirty="0"/>
              <a:t>Ezek. 34:25</a:t>
            </a:r>
            <a:r>
              <a:rPr lang="en-US" sz="2800" dirty="0"/>
              <a:t>; </a:t>
            </a:r>
            <a:r>
              <a:rPr lang="en-US" sz="2800" b="1" dirty="0"/>
              <a:t>Hosea 2:18</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95433" y="3918242"/>
            <a:ext cx="3753134" cy="2743200"/>
          </a:xfrm>
          <a:prstGeom prst="rect">
            <a:avLst/>
          </a:prstGeom>
        </p:spPr>
      </p:pic>
    </p:spTree>
    <p:extLst>
      <p:ext uri="{BB962C8B-B14F-4D97-AF65-F5344CB8AC3E}">
        <p14:creationId xmlns:p14="http://schemas.microsoft.com/office/powerpoint/2010/main" val="300039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5665"/>
            <a:ext cx="7886700" cy="899651"/>
          </a:xfrm>
        </p:spPr>
        <p:txBody>
          <a:bodyPr>
            <a:normAutofit/>
          </a:bodyPr>
          <a:lstStyle/>
          <a:p>
            <a:pPr marL="914400" lvl="1" indent="-457200" algn="ctr" rtl="0">
              <a:spcAft>
                <a:spcPts val="3000"/>
              </a:spcAft>
              <a:buFont typeface="+mj-lt"/>
              <a:buAutoNum type="alphaUcPeriod" startAt="2"/>
            </a:pPr>
            <a:r>
              <a:rPr lang="en-US" sz="3600" b="1" kern="1200" dirty="0">
                <a:solidFill>
                  <a:srgbClr val="00B050"/>
                </a:solidFill>
                <a:latin typeface="+mn-lt"/>
                <a:ea typeface="+mn-ea"/>
                <a:cs typeface="+mn-cs"/>
              </a:rPr>
              <a:t>General Conditions</a:t>
            </a:r>
          </a:p>
        </p:txBody>
      </p:sp>
      <p:sp>
        <p:nvSpPr>
          <p:cNvPr id="3" name="Content Placeholder 2"/>
          <p:cNvSpPr>
            <a:spLocks noGrp="1"/>
          </p:cNvSpPr>
          <p:nvPr>
            <p:ph idx="1"/>
          </p:nvPr>
        </p:nvSpPr>
        <p:spPr>
          <a:xfrm>
            <a:off x="113211" y="1153682"/>
            <a:ext cx="8926286" cy="2995624"/>
          </a:xfrm>
        </p:spPr>
        <p:txBody>
          <a:bodyPr>
            <a:noAutofit/>
          </a:bodyPr>
          <a:lstStyle/>
          <a:p>
            <a:pPr marL="457200" lvl="1" indent="-457200">
              <a:lnSpc>
                <a:spcPct val="100000"/>
              </a:lnSpc>
              <a:spcBef>
                <a:spcPts val="0"/>
              </a:spcBef>
              <a:spcAft>
                <a:spcPts val="1200"/>
              </a:spcAft>
            </a:pPr>
            <a:r>
              <a:rPr lang="en-US" sz="3200" b="1" dirty="0"/>
              <a:t>Glory </a:t>
            </a:r>
          </a:p>
          <a:p>
            <a:pPr marL="914400" lvl="2" indent="-457200" algn="just">
              <a:lnSpc>
                <a:spcPct val="100000"/>
              </a:lnSpc>
              <a:spcBef>
                <a:spcPts val="0"/>
              </a:spcBef>
              <a:spcAft>
                <a:spcPts val="1200"/>
              </a:spcAft>
              <a:buClr>
                <a:srgbClr val="CC00FF"/>
              </a:buClr>
              <a:buFont typeface="Calibri" panose="020F0502020204030204" pitchFamily="34" charset="0"/>
              <a:buChar char="−"/>
            </a:pPr>
            <a:r>
              <a:rPr lang="en-US" sz="2800" dirty="0"/>
              <a:t>Christ will return in a glorious manner and bring glory to the world. The Millennium will be a time of unimaginable splendor with visible displays of God’s power, majesty, and wealth.</a:t>
            </a:r>
          </a:p>
          <a:p>
            <a:pPr marL="914400" lvl="2" indent="-457200" algn="just">
              <a:lnSpc>
                <a:spcPct val="100000"/>
              </a:lnSpc>
              <a:spcBef>
                <a:spcPts val="0"/>
              </a:spcBef>
              <a:spcAft>
                <a:spcPts val="1200"/>
              </a:spcAft>
              <a:buClr>
                <a:srgbClr val="CC00FF"/>
              </a:buClr>
              <a:buFont typeface="Calibri" panose="020F0502020204030204" pitchFamily="34" charset="0"/>
              <a:buChar char="−"/>
            </a:pPr>
            <a:r>
              <a:rPr lang="en-US" sz="2800" b="1" dirty="0"/>
              <a:t>Isa. 4:5</a:t>
            </a:r>
            <a:r>
              <a:rPr lang="en-US" sz="2800" dirty="0"/>
              <a:t>; </a:t>
            </a:r>
            <a:r>
              <a:rPr lang="en-US" sz="2800" b="1" dirty="0"/>
              <a:t>Isa. 24:23</a:t>
            </a:r>
            <a:r>
              <a:rPr lang="en-US" sz="2800" dirty="0"/>
              <a:t>; </a:t>
            </a:r>
            <a:r>
              <a:rPr lang="en-US" sz="2800" b="1" dirty="0"/>
              <a:t>35:2b</a:t>
            </a:r>
            <a:r>
              <a:rPr lang="en-US" sz="2800" dirty="0"/>
              <a:t>; </a:t>
            </a:r>
            <a:r>
              <a:rPr lang="en-US" sz="2800" b="1" dirty="0"/>
              <a:t>40:5</a:t>
            </a:r>
            <a:r>
              <a:rPr lang="en-US" sz="2800" dirty="0"/>
              <a:t>; </a:t>
            </a:r>
            <a:r>
              <a:rPr lang="en-US" sz="2800" b="1" dirty="0"/>
              <a:t>60:1-3</a:t>
            </a:r>
            <a:r>
              <a:rPr lang="en-US" sz="2800" dirty="0"/>
              <a:t>; </a:t>
            </a:r>
            <a:r>
              <a:rPr lang="en-US" sz="2800" b="1" dirty="0"/>
              <a:t>66:18</a:t>
            </a:r>
          </a:p>
        </p:txBody>
      </p:sp>
      <p:pic>
        <p:nvPicPr>
          <p:cNvPr id="4" name="Picture 3"/>
          <p:cNvPicPr>
            <a:picLocks noChangeAspect="1"/>
          </p:cNvPicPr>
          <p:nvPr/>
        </p:nvPicPr>
        <p:blipFill>
          <a:blip r:embed="rId2"/>
          <a:stretch>
            <a:fillRect/>
          </a:stretch>
        </p:blipFill>
        <p:spPr>
          <a:xfrm>
            <a:off x="2757488" y="4260201"/>
            <a:ext cx="3629025" cy="2390775"/>
          </a:xfrm>
          <a:prstGeom prst="rect">
            <a:avLst/>
          </a:prstGeom>
        </p:spPr>
      </p:pic>
    </p:spTree>
    <p:extLst>
      <p:ext uri="{BB962C8B-B14F-4D97-AF65-F5344CB8AC3E}">
        <p14:creationId xmlns:p14="http://schemas.microsoft.com/office/powerpoint/2010/main" val="8493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5665"/>
            <a:ext cx="7886700" cy="899651"/>
          </a:xfrm>
        </p:spPr>
        <p:txBody>
          <a:bodyPr>
            <a:normAutofit/>
          </a:bodyPr>
          <a:lstStyle/>
          <a:p>
            <a:pPr marL="914400" lvl="1" indent="-457200" algn="ctr" rtl="0">
              <a:spcAft>
                <a:spcPts val="3000"/>
              </a:spcAft>
              <a:buFont typeface="+mj-lt"/>
              <a:buAutoNum type="alphaUcPeriod" startAt="2"/>
            </a:pPr>
            <a:r>
              <a:rPr lang="en-US" sz="3600" b="1" kern="1200" dirty="0">
                <a:solidFill>
                  <a:srgbClr val="00B050"/>
                </a:solidFill>
                <a:latin typeface="+mn-lt"/>
                <a:ea typeface="+mn-ea"/>
                <a:cs typeface="+mn-cs"/>
              </a:rPr>
              <a:t>General Conditions</a:t>
            </a:r>
          </a:p>
        </p:txBody>
      </p:sp>
      <p:sp>
        <p:nvSpPr>
          <p:cNvPr id="3" name="Content Placeholder 2"/>
          <p:cNvSpPr>
            <a:spLocks noGrp="1"/>
          </p:cNvSpPr>
          <p:nvPr>
            <p:ph idx="1"/>
          </p:nvPr>
        </p:nvSpPr>
        <p:spPr>
          <a:xfrm>
            <a:off x="113211" y="1153682"/>
            <a:ext cx="8926286" cy="3470076"/>
          </a:xfrm>
        </p:spPr>
        <p:txBody>
          <a:bodyPr>
            <a:noAutofit/>
          </a:bodyPr>
          <a:lstStyle/>
          <a:p>
            <a:pPr marL="457200" lvl="1" indent="-457200">
              <a:lnSpc>
                <a:spcPct val="100000"/>
              </a:lnSpc>
              <a:spcBef>
                <a:spcPts val="0"/>
              </a:spcBef>
              <a:spcAft>
                <a:spcPts val="1200"/>
              </a:spcAft>
            </a:pPr>
            <a:r>
              <a:rPr lang="en-US" sz="3200" b="1" dirty="0"/>
              <a:t>Joy </a:t>
            </a:r>
          </a:p>
          <a:p>
            <a:pPr marL="914400" lvl="2" indent="-457200" algn="just">
              <a:lnSpc>
                <a:spcPct val="100000"/>
              </a:lnSpc>
              <a:spcBef>
                <a:spcPts val="0"/>
              </a:spcBef>
              <a:spcAft>
                <a:spcPts val="1200"/>
              </a:spcAft>
              <a:buClr>
                <a:srgbClr val="CC00FF"/>
              </a:buClr>
              <a:buFont typeface="Calibri" panose="020F0502020204030204" pitchFamily="34" charset="0"/>
              <a:buChar char="−"/>
            </a:pPr>
            <a:r>
              <a:rPr lang="en-US" sz="2800" dirty="0"/>
              <a:t>The Kingdom period will be a time of happiness and joy. Physical and emotional pain will be replaced by joy that comes from the personal presence of Christ the King.</a:t>
            </a:r>
          </a:p>
          <a:p>
            <a:pPr marL="914400" lvl="2" indent="-457200" algn="just">
              <a:lnSpc>
                <a:spcPct val="100000"/>
              </a:lnSpc>
              <a:spcBef>
                <a:spcPts val="0"/>
              </a:spcBef>
              <a:spcAft>
                <a:spcPts val="1200"/>
              </a:spcAft>
              <a:buClr>
                <a:srgbClr val="CC00FF"/>
              </a:buClr>
              <a:buFont typeface="Calibri" panose="020F0502020204030204" pitchFamily="34" charset="0"/>
              <a:buChar char="−"/>
            </a:pPr>
            <a:r>
              <a:rPr lang="en-US" sz="2800" b="1" dirty="0"/>
              <a:t>Isa. 14:7</a:t>
            </a:r>
            <a:r>
              <a:rPr lang="en-US" sz="2800" dirty="0"/>
              <a:t>; 25:8-9; </a:t>
            </a:r>
            <a:r>
              <a:rPr lang="en-US" sz="2800" b="1" dirty="0"/>
              <a:t>30:29</a:t>
            </a:r>
            <a:r>
              <a:rPr lang="en-US" sz="2800" dirty="0"/>
              <a:t> ; 42:10-12; 60:15; </a:t>
            </a:r>
            <a:r>
              <a:rPr lang="en-US" sz="2800" b="1" dirty="0"/>
              <a:t>61:7</a:t>
            </a:r>
            <a:r>
              <a:rPr lang="en-US" sz="2800" dirty="0"/>
              <a:t>; </a:t>
            </a:r>
            <a:r>
              <a:rPr lang="en-US" sz="2800" b="1" dirty="0"/>
              <a:t>65:18-19</a:t>
            </a:r>
            <a:r>
              <a:rPr lang="en-US" sz="2800" dirty="0"/>
              <a:t>; 66:10-14; </a:t>
            </a:r>
            <a:r>
              <a:rPr lang="en-US" sz="2800" b="1" dirty="0"/>
              <a:t>Jer. 30:18-19</a:t>
            </a:r>
            <a:r>
              <a:rPr lang="en-US" sz="2800" dirty="0"/>
              <a:t>; </a:t>
            </a:r>
            <a:r>
              <a:rPr lang="en-US" sz="2800" b="1" dirty="0"/>
              <a:t>31:13-14</a:t>
            </a:r>
            <a:r>
              <a:rPr lang="en-US" sz="2800" dirty="0"/>
              <a:t>; </a:t>
            </a:r>
            <a:r>
              <a:rPr lang="en-US" sz="2800" b="1" dirty="0"/>
              <a:t>Zeph. 3:14-17</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46400" y="4753166"/>
            <a:ext cx="3251200" cy="1828800"/>
          </a:xfrm>
          <a:prstGeom prst="rect">
            <a:avLst/>
          </a:prstGeom>
        </p:spPr>
      </p:pic>
    </p:spTree>
    <p:extLst>
      <p:ext uri="{BB962C8B-B14F-4D97-AF65-F5344CB8AC3E}">
        <p14:creationId xmlns:p14="http://schemas.microsoft.com/office/powerpoint/2010/main" val="15343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5665"/>
            <a:ext cx="7886700" cy="899651"/>
          </a:xfrm>
        </p:spPr>
        <p:txBody>
          <a:bodyPr>
            <a:normAutofit/>
          </a:bodyPr>
          <a:lstStyle/>
          <a:p>
            <a:pPr marL="914400" lvl="1" indent="-457200" algn="ctr" rtl="0">
              <a:spcAft>
                <a:spcPts val="3000"/>
              </a:spcAft>
              <a:buFont typeface="+mj-lt"/>
              <a:buAutoNum type="alphaUcPeriod" startAt="2"/>
            </a:pPr>
            <a:r>
              <a:rPr lang="en-US" sz="3600" b="1" kern="1200" dirty="0">
                <a:solidFill>
                  <a:srgbClr val="00B050"/>
                </a:solidFill>
                <a:latin typeface="+mn-lt"/>
                <a:ea typeface="+mn-ea"/>
                <a:cs typeface="+mn-cs"/>
              </a:rPr>
              <a:t>General Conditions</a:t>
            </a:r>
          </a:p>
        </p:txBody>
      </p:sp>
      <p:sp>
        <p:nvSpPr>
          <p:cNvPr id="3" name="Content Placeholder 2"/>
          <p:cNvSpPr>
            <a:spLocks noGrp="1"/>
          </p:cNvSpPr>
          <p:nvPr>
            <p:ph idx="1"/>
          </p:nvPr>
        </p:nvSpPr>
        <p:spPr>
          <a:xfrm>
            <a:off x="113211" y="1153682"/>
            <a:ext cx="8926286" cy="3677110"/>
          </a:xfrm>
        </p:spPr>
        <p:txBody>
          <a:bodyPr>
            <a:noAutofit/>
          </a:bodyPr>
          <a:lstStyle/>
          <a:p>
            <a:pPr marL="457200" lvl="1" indent="-457200">
              <a:lnSpc>
                <a:spcPct val="100000"/>
              </a:lnSpc>
              <a:spcBef>
                <a:spcPts val="0"/>
              </a:spcBef>
              <a:spcAft>
                <a:spcPts val="1200"/>
              </a:spcAft>
            </a:pPr>
            <a:r>
              <a:rPr lang="en-US" sz="3200" b="1" dirty="0"/>
              <a:t>Wealth </a:t>
            </a:r>
          </a:p>
          <a:p>
            <a:pPr marL="914400" lvl="2" indent="-457200" algn="just">
              <a:lnSpc>
                <a:spcPct val="100000"/>
              </a:lnSpc>
              <a:spcBef>
                <a:spcPts val="0"/>
              </a:spcBef>
              <a:spcAft>
                <a:spcPts val="1200"/>
              </a:spcAft>
              <a:buClr>
                <a:srgbClr val="CC00FF"/>
              </a:buClr>
              <a:buFont typeface="Calibri" panose="020F0502020204030204" pitchFamily="34" charset="0"/>
              <a:buChar char="−"/>
            </a:pPr>
            <a:r>
              <a:rPr lang="en-US" sz="2800" dirty="0"/>
              <a:t>The wealth of the world will pour into Jerusalem and be given to Christ to whom it belongs.</a:t>
            </a:r>
          </a:p>
          <a:p>
            <a:pPr marL="914400" lvl="2" indent="-457200" algn="just">
              <a:lnSpc>
                <a:spcPct val="100000"/>
              </a:lnSpc>
              <a:spcBef>
                <a:spcPts val="0"/>
              </a:spcBef>
              <a:spcAft>
                <a:spcPts val="1200"/>
              </a:spcAft>
              <a:buClr>
                <a:srgbClr val="CC00FF"/>
              </a:buClr>
              <a:buFont typeface="Calibri" panose="020F0502020204030204" pitchFamily="34" charset="0"/>
              <a:buChar char="−"/>
            </a:pPr>
            <a:r>
              <a:rPr lang="en-US" sz="2800" dirty="0"/>
              <a:t>This wealth will come from existing nations in the Millennium. </a:t>
            </a:r>
          </a:p>
          <a:p>
            <a:pPr marL="914400" lvl="2" indent="-457200" algn="just">
              <a:lnSpc>
                <a:spcPct val="100000"/>
              </a:lnSpc>
              <a:spcBef>
                <a:spcPts val="0"/>
              </a:spcBef>
              <a:spcAft>
                <a:spcPts val="1200"/>
              </a:spcAft>
              <a:buClr>
                <a:srgbClr val="CC00FF"/>
              </a:buClr>
              <a:buFont typeface="Calibri" panose="020F0502020204030204" pitchFamily="34" charset="0"/>
              <a:buChar char="−"/>
            </a:pPr>
            <a:r>
              <a:rPr lang="en-US" sz="2800" b="1" dirty="0"/>
              <a:t>Isa. 19:21-23</a:t>
            </a:r>
            <a:r>
              <a:rPr lang="en-US" sz="2800" dirty="0"/>
              <a:t>; </a:t>
            </a:r>
            <a:r>
              <a:rPr lang="en-US" sz="2800" b="1" dirty="0"/>
              <a:t>60:3-17</a:t>
            </a:r>
            <a:r>
              <a:rPr lang="en-US" sz="2800" dirty="0"/>
              <a:t>; Zech. 14:14, 18; </a:t>
            </a:r>
            <a:r>
              <a:rPr lang="en-US" sz="2800" b="1" dirty="0"/>
              <a:t>Haggai</a:t>
            </a:r>
            <a:r>
              <a:rPr lang="en-US" sz="2800" dirty="0"/>
              <a:t> 2:7; </a:t>
            </a:r>
            <a:r>
              <a:rPr lang="en-US" sz="2800" b="1" dirty="0"/>
              <a:t>Rev. 21:24</a:t>
            </a:r>
            <a:r>
              <a:rPr lang="en-US" sz="2800" dirty="0"/>
              <a:t>; 22:2</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60493" y="4796278"/>
            <a:ext cx="2223015" cy="1828800"/>
          </a:xfrm>
          <a:prstGeom prst="rect">
            <a:avLst/>
          </a:prstGeom>
        </p:spPr>
      </p:pic>
    </p:spTree>
    <p:extLst>
      <p:ext uri="{BB962C8B-B14F-4D97-AF65-F5344CB8AC3E}">
        <p14:creationId xmlns:p14="http://schemas.microsoft.com/office/powerpoint/2010/main" val="81528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10103" y="1523835"/>
            <a:ext cx="3523793" cy="3810330"/>
          </a:xfrm>
          <a:prstGeom prst="rect">
            <a:avLst/>
          </a:prstGeom>
        </p:spPr>
      </p:pic>
      <p:sp>
        <p:nvSpPr>
          <p:cNvPr id="2" name="Title 1"/>
          <p:cNvSpPr>
            <a:spLocks noGrp="1"/>
          </p:cNvSpPr>
          <p:nvPr>
            <p:ph type="title"/>
          </p:nvPr>
        </p:nvSpPr>
        <p:spPr>
          <a:xfrm>
            <a:off x="628649" y="5334165"/>
            <a:ext cx="7886700" cy="1325563"/>
          </a:xfrm>
        </p:spPr>
        <p:txBody>
          <a:bodyPr>
            <a:normAutofit/>
          </a:bodyPr>
          <a:lstStyle/>
          <a:p>
            <a:pPr algn="ctr"/>
            <a:r>
              <a:rPr lang="en-US" sz="3600" b="1" dirty="0">
                <a:latin typeface="+mn-lt"/>
              </a:rPr>
              <a:t>CONCLUSION - PART 1</a:t>
            </a:r>
          </a:p>
        </p:txBody>
      </p:sp>
      <p:sp>
        <p:nvSpPr>
          <p:cNvPr id="6" name="Title 1"/>
          <p:cNvSpPr txBox="1">
            <a:spLocks/>
          </p:cNvSpPr>
          <p:nvPr/>
        </p:nvSpPr>
        <p:spPr>
          <a:xfrm>
            <a:off x="685800" y="199411"/>
            <a:ext cx="7772400" cy="783355"/>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mn-lt"/>
              </a:rPr>
              <a:t>An Review of The Millennial Kingdom </a:t>
            </a:r>
          </a:p>
        </p:txBody>
      </p:sp>
    </p:spTree>
    <p:extLst>
      <p:ext uri="{BB962C8B-B14F-4D97-AF65-F5344CB8AC3E}">
        <p14:creationId xmlns:p14="http://schemas.microsoft.com/office/powerpoint/2010/main" val="5124358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5665"/>
            <a:ext cx="7886700" cy="899651"/>
          </a:xfrm>
        </p:spPr>
        <p:txBody>
          <a:bodyPr>
            <a:normAutofit/>
          </a:bodyPr>
          <a:lstStyle/>
          <a:p>
            <a:pPr algn="ctr"/>
            <a:r>
              <a:rPr lang="en-US" sz="3600" b="1" dirty="0">
                <a:latin typeface="+mn-lt"/>
              </a:rPr>
              <a:t>Outline</a:t>
            </a:r>
          </a:p>
        </p:txBody>
      </p:sp>
      <p:sp>
        <p:nvSpPr>
          <p:cNvPr id="3" name="Content Placeholder 2"/>
          <p:cNvSpPr>
            <a:spLocks noGrp="1"/>
          </p:cNvSpPr>
          <p:nvPr>
            <p:ph idx="1"/>
          </p:nvPr>
        </p:nvSpPr>
        <p:spPr>
          <a:xfrm>
            <a:off x="1244204" y="1153682"/>
            <a:ext cx="6775846" cy="2837293"/>
          </a:xfrm>
        </p:spPr>
        <p:txBody>
          <a:bodyPr>
            <a:noAutofit/>
          </a:bodyPr>
          <a:lstStyle/>
          <a:p>
            <a:pPr marL="461963" indent="-461963">
              <a:lnSpc>
                <a:spcPct val="100000"/>
              </a:lnSpc>
              <a:spcBef>
                <a:spcPts val="0"/>
              </a:spcBef>
              <a:spcAft>
                <a:spcPts val="3000"/>
              </a:spcAft>
              <a:buFont typeface="+mj-lt"/>
              <a:buAutoNum type="romanUcPeriod"/>
            </a:pPr>
            <a:r>
              <a:rPr lang="en-US" sz="3200" b="1" u="sng" dirty="0">
                <a:solidFill>
                  <a:srgbClr val="0000FF"/>
                </a:solidFill>
              </a:rPr>
              <a:t>Overview of the Millennial Kingdom</a:t>
            </a:r>
          </a:p>
          <a:p>
            <a:pPr marL="461963" indent="-461963">
              <a:lnSpc>
                <a:spcPct val="100000"/>
              </a:lnSpc>
              <a:spcBef>
                <a:spcPts val="0"/>
              </a:spcBef>
              <a:spcAft>
                <a:spcPts val="3000"/>
              </a:spcAft>
              <a:buFont typeface="+mj-lt"/>
              <a:buAutoNum type="romanUcPeriod"/>
            </a:pPr>
            <a:r>
              <a:rPr lang="en-US" sz="3200" b="1" dirty="0"/>
              <a:t>Millennial Views of the Kingdom </a:t>
            </a:r>
          </a:p>
          <a:p>
            <a:pPr marL="461963" indent="-461963">
              <a:lnSpc>
                <a:spcPct val="100000"/>
              </a:lnSpc>
              <a:spcBef>
                <a:spcPts val="0"/>
              </a:spcBef>
              <a:spcAft>
                <a:spcPts val="3000"/>
              </a:spcAft>
              <a:buFont typeface="+mj-lt"/>
              <a:buAutoNum type="romanUcPeriod"/>
            </a:pPr>
            <a:r>
              <a:rPr lang="en-US" sz="3200" b="1" dirty="0"/>
              <a:t>Nature of Millennium</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03546" y="3924300"/>
            <a:ext cx="2536908" cy="2743200"/>
          </a:xfrm>
          <a:prstGeom prst="rect">
            <a:avLst/>
          </a:prstGeom>
        </p:spPr>
      </p:pic>
    </p:spTree>
    <p:extLst>
      <p:ext uri="{BB962C8B-B14F-4D97-AF65-F5344CB8AC3E}">
        <p14:creationId xmlns:p14="http://schemas.microsoft.com/office/powerpoint/2010/main" val="15368374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5665"/>
            <a:ext cx="7886700" cy="899651"/>
          </a:xfrm>
        </p:spPr>
        <p:txBody>
          <a:bodyPr>
            <a:normAutofit/>
          </a:bodyPr>
          <a:lstStyle/>
          <a:p>
            <a:pPr marL="461963" lvl="0" indent="-461963" algn="ctr">
              <a:lnSpc>
                <a:spcPct val="100000"/>
              </a:lnSpc>
              <a:spcBef>
                <a:spcPts val="0"/>
              </a:spcBef>
              <a:spcAft>
                <a:spcPts val="3000"/>
              </a:spcAft>
              <a:buFont typeface="+mj-lt"/>
              <a:buAutoNum type="romanUcPeriod"/>
            </a:pPr>
            <a:r>
              <a:rPr lang="en-US" sz="3600" b="1" dirty="0">
                <a:solidFill>
                  <a:srgbClr val="0000FF"/>
                </a:solidFill>
                <a:latin typeface="Calibri" panose="020F0502020204030204"/>
                <a:ea typeface="+mn-ea"/>
                <a:cs typeface="+mn-cs"/>
              </a:rPr>
              <a:t>Overview of the Millennial Kingdom</a:t>
            </a:r>
            <a:endParaRPr lang="en-US" sz="3600" b="1" dirty="0">
              <a:solidFill>
                <a:srgbClr val="0000FF"/>
              </a:solidFill>
              <a:latin typeface="+mn-lt"/>
            </a:endParaRPr>
          </a:p>
        </p:txBody>
      </p:sp>
      <p:sp>
        <p:nvSpPr>
          <p:cNvPr id="3" name="Content Placeholder 2"/>
          <p:cNvSpPr>
            <a:spLocks noGrp="1"/>
          </p:cNvSpPr>
          <p:nvPr>
            <p:ph idx="1"/>
          </p:nvPr>
        </p:nvSpPr>
        <p:spPr>
          <a:xfrm>
            <a:off x="1890118" y="1153683"/>
            <a:ext cx="5363765" cy="2570592"/>
          </a:xfrm>
        </p:spPr>
        <p:txBody>
          <a:bodyPr>
            <a:noAutofit/>
          </a:bodyPr>
          <a:lstStyle/>
          <a:p>
            <a:pPr marL="457200" lvl="1" indent="-457200">
              <a:lnSpc>
                <a:spcPct val="100000"/>
              </a:lnSpc>
              <a:spcBef>
                <a:spcPts val="0"/>
              </a:spcBef>
              <a:spcAft>
                <a:spcPts val="3000"/>
              </a:spcAft>
              <a:buFont typeface="+mj-lt"/>
              <a:buAutoNum type="alphaUcPeriod"/>
            </a:pPr>
            <a:r>
              <a:rPr lang="en-US" sz="3200" b="1" dirty="0"/>
              <a:t>From the 2nd Coming to the Millennial Kingdom</a:t>
            </a:r>
          </a:p>
          <a:p>
            <a:pPr marL="457200" lvl="1" indent="-457200">
              <a:lnSpc>
                <a:spcPct val="100000"/>
              </a:lnSpc>
              <a:spcBef>
                <a:spcPts val="0"/>
              </a:spcBef>
              <a:spcAft>
                <a:spcPts val="3000"/>
              </a:spcAft>
              <a:buFont typeface="+mj-lt"/>
              <a:buAutoNum type="alphaUcPeriod"/>
            </a:pPr>
            <a:r>
              <a:rPr lang="en-US" sz="3200" b="1" dirty="0"/>
              <a:t>A Panoramic View of the Millennial Kingdom</a:t>
            </a:r>
          </a:p>
        </p:txBody>
      </p:sp>
    </p:spTree>
    <p:extLst>
      <p:ext uri="{BB962C8B-B14F-4D97-AF65-F5344CB8AC3E}">
        <p14:creationId xmlns:p14="http://schemas.microsoft.com/office/powerpoint/2010/main" val="852433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5665"/>
            <a:ext cx="7886700" cy="899651"/>
          </a:xfrm>
        </p:spPr>
        <p:txBody>
          <a:bodyPr>
            <a:normAutofit/>
          </a:bodyPr>
          <a:lstStyle/>
          <a:p>
            <a:pPr marL="461963" lvl="0" indent="-461963" algn="ctr">
              <a:lnSpc>
                <a:spcPct val="100000"/>
              </a:lnSpc>
              <a:spcBef>
                <a:spcPts val="0"/>
              </a:spcBef>
              <a:spcAft>
                <a:spcPts val="3000"/>
              </a:spcAft>
              <a:buFont typeface="+mj-lt"/>
              <a:buAutoNum type="romanUcPeriod"/>
            </a:pPr>
            <a:r>
              <a:rPr lang="en-US" sz="3600" b="1" dirty="0">
                <a:solidFill>
                  <a:srgbClr val="0000FF"/>
                </a:solidFill>
                <a:latin typeface="Calibri" panose="020F0502020204030204"/>
                <a:ea typeface="+mn-ea"/>
                <a:cs typeface="+mn-cs"/>
              </a:rPr>
              <a:t>Overview of the Millennial Kingdom</a:t>
            </a:r>
            <a:endParaRPr lang="en-US" sz="3600" b="1" dirty="0">
              <a:solidFill>
                <a:srgbClr val="0000FF"/>
              </a:solidFill>
              <a:latin typeface="+mn-lt"/>
            </a:endParaRPr>
          </a:p>
        </p:txBody>
      </p:sp>
      <p:sp>
        <p:nvSpPr>
          <p:cNvPr id="3" name="Content Placeholder 2"/>
          <p:cNvSpPr>
            <a:spLocks noGrp="1"/>
          </p:cNvSpPr>
          <p:nvPr>
            <p:ph idx="1"/>
          </p:nvPr>
        </p:nvSpPr>
        <p:spPr>
          <a:xfrm>
            <a:off x="1890118" y="1153683"/>
            <a:ext cx="5363765" cy="2570592"/>
          </a:xfrm>
        </p:spPr>
        <p:txBody>
          <a:bodyPr>
            <a:noAutofit/>
          </a:bodyPr>
          <a:lstStyle/>
          <a:p>
            <a:pPr marL="457200" lvl="1" indent="-457200">
              <a:lnSpc>
                <a:spcPct val="100000"/>
              </a:lnSpc>
              <a:spcBef>
                <a:spcPts val="0"/>
              </a:spcBef>
              <a:spcAft>
                <a:spcPts val="3000"/>
              </a:spcAft>
              <a:buFont typeface="+mj-lt"/>
              <a:buAutoNum type="alphaUcPeriod"/>
            </a:pPr>
            <a:r>
              <a:rPr lang="en-US" sz="3200" b="1" u="sng" dirty="0">
                <a:solidFill>
                  <a:srgbClr val="00B050"/>
                </a:solidFill>
              </a:rPr>
              <a:t>From the 2</a:t>
            </a:r>
            <a:r>
              <a:rPr lang="en-US" sz="3200" b="1" u="sng" baseline="30000" dirty="0">
                <a:solidFill>
                  <a:srgbClr val="00B050"/>
                </a:solidFill>
              </a:rPr>
              <a:t>nd</a:t>
            </a:r>
            <a:r>
              <a:rPr lang="en-US" sz="3200" b="1" u="sng" dirty="0">
                <a:solidFill>
                  <a:srgbClr val="00B050"/>
                </a:solidFill>
              </a:rPr>
              <a:t> Coming to the Millennial Kingdom</a:t>
            </a:r>
          </a:p>
          <a:p>
            <a:pPr marL="457200" lvl="1" indent="-457200">
              <a:lnSpc>
                <a:spcPct val="100000"/>
              </a:lnSpc>
              <a:spcBef>
                <a:spcPts val="0"/>
              </a:spcBef>
              <a:spcAft>
                <a:spcPts val="3000"/>
              </a:spcAft>
              <a:buFont typeface="+mj-lt"/>
              <a:buAutoNum type="alphaUcPeriod"/>
            </a:pPr>
            <a:r>
              <a:rPr lang="en-US" sz="3200" b="1" dirty="0"/>
              <a:t>A Panoramic View of the Millennial Kingdom</a:t>
            </a:r>
          </a:p>
        </p:txBody>
      </p:sp>
    </p:spTree>
    <p:extLst>
      <p:ext uri="{BB962C8B-B14F-4D97-AF65-F5344CB8AC3E}">
        <p14:creationId xmlns:p14="http://schemas.microsoft.com/office/powerpoint/2010/main" val="2162325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9397" y="127229"/>
            <a:ext cx="4408595" cy="3200400"/>
          </a:xfrm>
          <a:prstGeom prst="rect">
            <a:avLst/>
          </a:prstGeom>
          <a:ln>
            <a:solidFill>
              <a:schemeClr val="tx1"/>
            </a:solidFill>
          </a:ln>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35260" y="3415922"/>
            <a:ext cx="4700423" cy="3200677"/>
          </a:xfrm>
          <a:prstGeom prst="rect">
            <a:avLst/>
          </a:prstGeom>
          <a:ln>
            <a:solidFill>
              <a:schemeClr val="tx1"/>
            </a:solidFill>
          </a:ln>
        </p:spPr>
      </p:pic>
    </p:spTree>
    <p:extLst>
      <p:ext uri="{BB962C8B-B14F-4D97-AF65-F5344CB8AC3E}">
        <p14:creationId xmlns:p14="http://schemas.microsoft.com/office/powerpoint/2010/main" val="24330928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5665"/>
            <a:ext cx="7886700" cy="899651"/>
          </a:xfrm>
        </p:spPr>
        <p:txBody>
          <a:bodyPr>
            <a:normAutofit/>
          </a:bodyPr>
          <a:lstStyle/>
          <a:p>
            <a:pPr algn="ctr"/>
            <a:r>
              <a:rPr lang="en-US" sz="3600" b="1" dirty="0">
                <a:latin typeface="+mn-lt"/>
              </a:rPr>
              <a:t>Outline</a:t>
            </a:r>
          </a:p>
        </p:txBody>
      </p:sp>
      <p:sp>
        <p:nvSpPr>
          <p:cNvPr id="3" name="Content Placeholder 2"/>
          <p:cNvSpPr>
            <a:spLocks noGrp="1"/>
          </p:cNvSpPr>
          <p:nvPr>
            <p:ph idx="1"/>
          </p:nvPr>
        </p:nvSpPr>
        <p:spPr>
          <a:xfrm>
            <a:off x="1277540" y="1153683"/>
            <a:ext cx="6761559" cy="2751568"/>
          </a:xfrm>
        </p:spPr>
        <p:txBody>
          <a:bodyPr>
            <a:noAutofit/>
          </a:bodyPr>
          <a:lstStyle/>
          <a:p>
            <a:pPr marL="461963" indent="-461963">
              <a:lnSpc>
                <a:spcPct val="100000"/>
              </a:lnSpc>
              <a:spcBef>
                <a:spcPts val="0"/>
              </a:spcBef>
              <a:spcAft>
                <a:spcPts val="3000"/>
              </a:spcAft>
              <a:buFont typeface="+mj-lt"/>
              <a:buAutoNum type="romanUcPeriod"/>
            </a:pPr>
            <a:r>
              <a:rPr lang="en-US" sz="3200" b="1" dirty="0"/>
              <a:t>Overview of the Millennial Kingdom</a:t>
            </a:r>
          </a:p>
          <a:p>
            <a:pPr marL="461963" indent="-461963">
              <a:lnSpc>
                <a:spcPct val="100000"/>
              </a:lnSpc>
              <a:spcBef>
                <a:spcPts val="0"/>
              </a:spcBef>
              <a:spcAft>
                <a:spcPts val="3000"/>
              </a:spcAft>
              <a:buFont typeface="+mj-lt"/>
              <a:buAutoNum type="romanUcPeriod"/>
            </a:pPr>
            <a:r>
              <a:rPr lang="en-US" sz="3200" b="1" u="sng" dirty="0">
                <a:solidFill>
                  <a:srgbClr val="0000FF"/>
                </a:solidFill>
              </a:rPr>
              <a:t>Millennial Views of the Kingdom </a:t>
            </a:r>
          </a:p>
          <a:p>
            <a:pPr marL="461963" indent="-461963">
              <a:lnSpc>
                <a:spcPct val="100000"/>
              </a:lnSpc>
              <a:spcBef>
                <a:spcPts val="0"/>
              </a:spcBef>
              <a:spcAft>
                <a:spcPts val="3000"/>
              </a:spcAft>
              <a:buFont typeface="+mj-lt"/>
              <a:buAutoNum type="romanUcPeriod"/>
            </a:pPr>
            <a:r>
              <a:rPr lang="en-US" sz="3200" b="1" dirty="0"/>
              <a:t>Nature of Millennium</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03546" y="3924300"/>
            <a:ext cx="2536908" cy="2743200"/>
          </a:xfrm>
          <a:prstGeom prst="rect">
            <a:avLst/>
          </a:prstGeom>
        </p:spPr>
      </p:pic>
    </p:spTree>
    <p:extLst>
      <p:ext uri="{BB962C8B-B14F-4D97-AF65-F5344CB8AC3E}">
        <p14:creationId xmlns:p14="http://schemas.microsoft.com/office/powerpoint/2010/main" val="25644910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5665"/>
            <a:ext cx="7886700" cy="899651"/>
          </a:xfrm>
        </p:spPr>
        <p:txBody>
          <a:bodyPr>
            <a:normAutofit/>
          </a:bodyPr>
          <a:lstStyle/>
          <a:p>
            <a:pPr marL="685800" indent="-685800" algn="ctr">
              <a:buFont typeface="+mj-lt"/>
              <a:buAutoNum type="romanUcPeriod" startAt="2"/>
            </a:pPr>
            <a:r>
              <a:rPr lang="en-US" sz="3600" b="1" dirty="0">
                <a:solidFill>
                  <a:srgbClr val="0000FF"/>
                </a:solidFill>
                <a:latin typeface="+mn-lt"/>
              </a:rPr>
              <a:t>Millennial Views of the Kingdom </a:t>
            </a:r>
          </a:p>
        </p:txBody>
      </p:sp>
      <p:sp>
        <p:nvSpPr>
          <p:cNvPr id="3" name="Content Placeholder 2"/>
          <p:cNvSpPr>
            <a:spLocks noGrp="1"/>
          </p:cNvSpPr>
          <p:nvPr>
            <p:ph idx="1"/>
          </p:nvPr>
        </p:nvSpPr>
        <p:spPr>
          <a:xfrm>
            <a:off x="2533650" y="1153682"/>
            <a:ext cx="4076700" cy="2646793"/>
          </a:xfrm>
        </p:spPr>
        <p:txBody>
          <a:bodyPr>
            <a:noAutofit/>
          </a:bodyPr>
          <a:lstStyle/>
          <a:p>
            <a:pPr marL="971550" lvl="1" indent="-514350">
              <a:lnSpc>
                <a:spcPct val="100000"/>
              </a:lnSpc>
              <a:spcBef>
                <a:spcPts val="0"/>
              </a:spcBef>
              <a:spcAft>
                <a:spcPts val="3000"/>
              </a:spcAft>
              <a:buFont typeface="+mj-lt"/>
              <a:buAutoNum type="alphaUcPeriod"/>
            </a:pPr>
            <a:r>
              <a:rPr lang="en-US" sz="3200" b="1" dirty="0"/>
              <a:t>Amillennial</a:t>
            </a:r>
          </a:p>
          <a:p>
            <a:pPr marL="971550" lvl="1" indent="-514350">
              <a:lnSpc>
                <a:spcPct val="100000"/>
              </a:lnSpc>
              <a:spcBef>
                <a:spcPts val="0"/>
              </a:spcBef>
              <a:spcAft>
                <a:spcPts val="3000"/>
              </a:spcAft>
              <a:buFont typeface="+mj-lt"/>
              <a:buAutoNum type="alphaUcPeriod"/>
            </a:pPr>
            <a:r>
              <a:rPr lang="en-US" sz="3200" b="1" dirty="0"/>
              <a:t>Post-Millennial</a:t>
            </a:r>
          </a:p>
          <a:p>
            <a:pPr marL="971550" lvl="1" indent="-514350">
              <a:lnSpc>
                <a:spcPct val="100000"/>
              </a:lnSpc>
              <a:spcBef>
                <a:spcPts val="0"/>
              </a:spcBef>
              <a:spcAft>
                <a:spcPts val="3000"/>
              </a:spcAft>
              <a:buFont typeface="+mj-lt"/>
              <a:buAutoNum type="alphaUcPeriod"/>
            </a:pPr>
            <a:r>
              <a:rPr lang="en-US" sz="3200" b="1" dirty="0"/>
              <a:t>Pre-Millennial</a:t>
            </a:r>
          </a:p>
        </p:txBody>
      </p:sp>
    </p:spTree>
    <p:extLst>
      <p:ext uri="{BB962C8B-B14F-4D97-AF65-F5344CB8AC3E}">
        <p14:creationId xmlns:p14="http://schemas.microsoft.com/office/powerpoint/2010/main" val="15430939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2354" y="125031"/>
            <a:ext cx="3606763" cy="2103120"/>
          </a:xfrm>
          <a:prstGeom prst="rect">
            <a:avLst/>
          </a:prstGeom>
          <a:ln>
            <a:solidFill>
              <a:schemeClr val="tx1"/>
            </a:solidFill>
          </a:ln>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46323" y="2377440"/>
            <a:ext cx="3651354" cy="2103120"/>
          </a:xfrm>
          <a:prstGeom prst="rect">
            <a:avLst/>
          </a:prstGeom>
          <a:ln>
            <a:solidFill>
              <a:schemeClr val="tx1"/>
            </a:solidFill>
          </a:ln>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09090" y="4658679"/>
            <a:ext cx="3917995" cy="2103120"/>
          </a:xfrm>
          <a:prstGeom prst="rect">
            <a:avLst/>
          </a:prstGeom>
          <a:ln>
            <a:solidFill>
              <a:schemeClr val="tx1"/>
            </a:solidFill>
          </a:ln>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96538" y="125031"/>
            <a:ext cx="1350923" cy="1371600"/>
          </a:xfrm>
          <a:prstGeom prst="rect">
            <a:avLst/>
          </a:prstGeom>
        </p:spPr>
      </p:pic>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563445" y="2373127"/>
            <a:ext cx="1328738" cy="1371600"/>
          </a:xfrm>
          <a:prstGeom prst="rect">
            <a:avLst/>
          </a:prstGeom>
        </p:spPr>
      </p:pic>
      <p:pic>
        <p:nvPicPr>
          <p:cNvPr id="13" name="Picture 1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537025" y="4658679"/>
            <a:ext cx="2424183" cy="2035935"/>
          </a:xfrm>
          <a:prstGeom prst="rect">
            <a:avLst/>
          </a:prstGeom>
        </p:spPr>
      </p:pic>
    </p:spTree>
    <p:extLst>
      <p:ext uri="{BB962C8B-B14F-4D97-AF65-F5344CB8AC3E}">
        <p14:creationId xmlns:p14="http://schemas.microsoft.com/office/powerpoint/2010/main" val="29800055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5665"/>
            <a:ext cx="7886700" cy="899651"/>
          </a:xfrm>
        </p:spPr>
        <p:txBody>
          <a:bodyPr>
            <a:normAutofit/>
          </a:bodyPr>
          <a:lstStyle/>
          <a:p>
            <a:pPr algn="ctr"/>
            <a:r>
              <a:rPr lang="en-US" sz="3600" b="1" dirty="0">
                <a:latin typeface="+mn-lt"/>
              </a:rPr>
              <a:t>Outline</a:t>
            </a:r>
          </a:p>
        </p:txBody>
      </p:sp>
      <p:sp>
        <p:nvSpPr>
          <p:cNvPr id="3" name="Content Placeholder 2"/>
          <p:cNvSpPr>
            <a:spLocks noGrp="1"/>
          </p:cNvSpPr>
          <p:nvPr>
            <p:ph idx="1"/>
          </p:nvPr>
        </p:nvSpPr>
        <p:spPr>
          <a:xfrm>
            <a:off x="1258490" y="1153682"/>
            <a:ext cx="6742509" cy="2589643"/>
          </a:xfrm>
        </p:spPr>
        <p:txBody>
          <a:bodyPr>
            <a:noAutofit/>
          </a:bodyPr>
          <a:lstStyle/>
          <a:p>
            <a:pPr marL="461963" indent="-461963">
              <a:lnSpc>
                <a:spcPct val="100000"/>
              </a:lnSpc>
              <a:spcBef>
                <a:spcPts val="0"/>
              </a:spcBef>
              <a:spcAft>
                <a:spcPts val="3000"/>
              </a:spcAft>
              <a:buFont typeface="+mj-lt"/>
              <a:buAutoNum type="romanUcPeriod"/>
            </a:pPr>
            <a:r>
              <a:rPr lang="en-US" sz="3200" b="1" dirty="0"/>
              <a:t>Overview of the Millennial Kingdom</a:t>
            </a:r>
          </a:p>
          <a:p>
            <a:pPr marL="461963" indent="-461963">
              <a:lnSpc>
                <a:spcPct val="100000"/>
              </a:lnSpc>
              <a:spcBef>
                <a:spcPts val="0"/>
              </a:spcBef>
              <a:spcAft>
                <a:spcPts val="3000"/>
              </a:spcAft>
              <a:buFont typeface="+mj-lt"/>
              <a:buAutoNum type="romanUcPeriod"/>
            </a:pPr>
            <a:r>
              <a:rPr lang="en-US" sz="3200" b="1" dirty="0"/>
              <a:t>Millennial Views of the Kingdom </a:t>
            </a:r>
          </a:p>
          <a:p>
            <a:pPr marL="461963" indent="-461963">
              <a:lnSpc>
                <a:spcPct val="100000"/>
              </a:lnSpc>
              <a:spcBef>
                <a:spcPts val="0"/>
              </a:spcBef>
              <a:spcAft>
                <a:spcPts val="3000"/>
              </a:spcAft>
              <a:buFont typeface="+mj-lt"/>
              <a:buAutoNum type="romanUcPeriod"/>
            </a:pPr>
            <a:r>
              <a:rPr lang="en-US" sz="3200" b="1" u="sng" dirty="0">
                <a:solidFill>
                  <a:srgbClr val="0000FF"/>
                </a:solidFill>
              </a:rPr>
              <a:t>Nature of Millennium</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03546" y="3924300"/>
            <a:ext cx="2536908" cy="2743200"/>
          </a:xfrm>
          <a:prstGeom prst="rect">
            <a:avLst/>
          </a:prstGeom>
        </p:spPr>
      </p:pic>
    </p:spTree>
    <p:extLst>
      <p:ext uri="{BB962C8B-B14F-4D97-AF65-F5344CB8AC3E}">
        <p14:creationId xmlns:p14="http://schemas.microsoft.com/office/powerpoint/2010/main" val="7803059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5665"/>
            <a:ext cx="7886700" cy="899651"/>
          </a:xfrm>
        </p:spPr>
        <p:txBody>
          <a:bodyPr>
            <a:normAutofit/>
          </a:bodyPr>
          <a:lstStyle/>
          <a:p>
            <a:pPr marL="685800" lvl="0" indent="-685800" algn="ctr">
              <a:spcAft>
                <a:spcPts val="600"/>
              </a:spcAft>
              <a:buFont typeface="+mj-lt"/>
              <a:buAutoNum type="romanUcPeriod" startAt="3"/>
            </a:pPr>
            <a:r>
              <a:rPr lang="en-US" sz="3600" b="1" dirty="0">
                <a:solidFill>
                  <a:srgbClr val="0000FF"/>
                </a:solidFill>
                <a:latin typeface="+mn-lt"/>
              </a:rPr>
              <a:t>Nature of Millennium</a:t>
            </a:r>
          </a:p>
        </p:txBody>
      </p:sp>
      <p:sp>
        <p:nvSpPr>
          <p:cNvPr id="3" name="Content Placeholder 2"/>
          <p:cNvSpPr>
            <a:spLocks noGrp="1"/>
          </p:cNvSpPr>
          <p:nvPr>
            <p:ph idx="1"/>
          </p:nvPr>
        </p:nvSpPr>
        <p:spPr>
          <a:xfrm>
            <a:off x="932594" y="1153682"/>
            <a:ext cx="7278813" cy="4280960"/>
          </a:xfrm>
        </p:spPr>
        <p:txBody>
          <a:bodyPr>
            <a:noAutofit/>
          </a:bodyPr>
          <a:lstStyle/>
          <a:p>
            <a:pPr marL="971550" lvl="1" indent="-514350">
              <a:lnSpc>
                <a:spcPct val="100000"/>
              </a:lnSpc>
              <a:spcBef>
                <a:spcPts val="0"/>
              </a:spcBef>
              <a:spcAft>
                <a:spcPts val="3000"/>
              </a:spcAft>
              <a:buFont typeface="+mj-lt"/>
              <a:buAutoNum type="alphaUcPeriod"/>
            </a:pPr>
            <a:r>
              <a:rPr lang="en-US" sz="3200" b="1" dirty="0">
                <a:solidFill>
                  <a:srgbClr val="00B050"/>
                </a:solidFill>
                <a:highlight>
                  <a:srgbClr val="FFFF00"/>
                </a:highlight>
              </a:rPr>
              <a:t>Duration of the Kingdom </a:t>
            </a:r>
          </a:p>
          <a:p>
            <a:pPr marL="971550" lvl="1" indent="-514350">
              <a:lnSpc>
                <a:spcPct val="100000"/>
              </a:lnSpc>
              <a:spcBef>
                <a:spcPts val="0"/>
              </a:spcBef>
              <a:spcAft>
                <a:spcPts val="3000"/>
              </a:spcAft>
              <a:buFont typeface="+mj-lt"/>
              <a:buAutoNum type="alphaUcPeriod"/>
            </a:pPr>
            <a:r>
              <a:rPr lang="en-US" sz="3200" b="1" dirty="0"/>
              <a:t>General Conditions</a:t>
            </a:r>
          </a:p>
          <a:p>
            <a:pPr marL="971550" lvl="1" indent="-514350">
              <a:lnSpc>
                <a:spcPct val="100000"/>
              </a:lnSpc>
              <a:spcBef>
                <a:spcPts val="0"/>
              </a:spcBef>
              <a:spcAft>
                <a:spcPts val="3000"/>
              </a:spcAft>
              <a:buFont typeface="+mj-lt"/>
              <a:buAutoNum type="alphaUcPeriod"/>
            </a:pPr>
            <a:r>
              <a:rPr lang="en-US" sz="3200" b="1" dirty="0"/>
              <a:t>Political Conditions</a:t>
            </a:r>
          </a:p>
          <a:p>
            <a:pPr marL="971550" lvl="1" indent="-514350">
              <a:lnSpc>
                <a:spcPct val="100000"/>
              </a:lnSpc>
              <a:spcBef>
                <a:spcPts val="0"/>
              </a:spcBef>
              <a:spcAft>
                <a:spcPts val="3000"/>
              </a:spcAft>
              <a:buFont typeface="+mj-lt"/>
              <a:buAutoNum type="alphaUcPeriod"/>
            </a:pPr>
            <a:r>
              <a:rPr lang="en-US" sz="3200" b="1" dirty="0"/>
              <a:t>Governors, Governed In Millennium</a:t>
            </a:r>
          </a:p>
          <a:p>
            <a:pPr marL="971550" lvl="1" indent="-514350">
              <a:lnSpc>
                <a:spcPct val="100000"/>
              </a:lnSpc>
              <a:spcBef>
                <a:spcPts val="0"/>
              </a:spcBef>
              <a:spcAft>
                <a:spcPts val="3000"/>
              </a:spcAft>
              <a:buFont typeface="+mj-lt"/>
              <a:buAutoNum type="alphaUcPeriod"/>
            </a:pPr>
            <a:r>
              <a:rPr lang="en-US" sz="3200" b="1" dirty="0"/>
              <a:t> Spiritual Conditions</a:t>
            </a:r>
          </a:p>
        </p:txBody>
      </p:sp>
    </p:spTree>
    <p:extLst>
      <p:ext uri="{BB962C8B-B14F-4D97-AF65-F5344CB8AC3E}">
        <p14:creationId xmlns:p14="http://schemas.microsoft.com/office/powerpoint/2010/main" val="19558187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5665"/>
            <a:ext cx="7886700" cy="899651"/>
          </a:xfrm>
        </p:spPr>
        <p:txBody>
          <a:bodyPr>
            <a:normAutofit/>
          </a:bodyPr>
          <a:lstStyle/>
          <a:p>
            <a:pPr marL="971550" lvl="1" indent="-514350" algn="ctr" rtl="0">
              <a:spcAft>
                <a:spcPts val="3000"/>
              </a:spcAft>
              <a:buFont typeface="+mj-lt"/>
              <a:buAutoNum type="alphaUcPeriod"/>
            </a:pPr>
            <a:r>
              <a:rPr lang="en-US" sz="3600" b="1" kern="1200" dirty="0">
                <a:solidFill>
                  <a:srgbClr val="00B050"/>
                </a:solidFill>
                <a:latin typeface="+mn-lt"/>
                <a:ea typeface="+mn-ea"/>
                <a:cs typeface="+mn-cs"/>
              </a:rPr>
              <a:t>Duration of the Kingdom </a:t>
            </a:r>
          </a:p>
        </p:txBody>
      </p:sp>
      <p:sp>
        <p:nvSpPr>
          <p:cNvPr id="3" name="Content Placeholder 2"/>
          <p:cNvSpPr>
            <a:spLocks noGrp="1"/>
          </p:cNvSpPr>
          <p:nvPr>
            <p:ph idx="1"/>
          </p:nvPr>
        </p:nvSpPr>
        <p:spPr>
          <a:xfrm>
            <a:off x="470263" y="1153683"/>
            <a:ext cx="2531729" cy="1184075"/>
          </a:xfrm>
        </p:spPr>
        <p:txBody>
          <a:bodyPr>
            <a:noAutofit/>
          </a:bodyPr>
          <a:lstStyle/>
          <a:p>
            <a:pPr marL="339725" lvl="1" indent="-339725" algn="just">
              <a:lnSpc>
                <a:spcPct val="100000"/>
              </a:lnSpc>
              <a:spcBef>
                <a:spcPts val="0"/>
              </a:spcBef>
              <a:spcAft>
                <a:spcPts val="600"/>
              </a:spcAft>
            </a:pPr>
            <a:r>
              <a:rPr lang="en-US" sz="3200" b="1" dirty="0"/>
              <a:t>1000 years</a:t>
            </a:r>
          </a:p>
          <a:p>
            <a:pPr marL="339725" lvl="1" indent="-339725" algn="just">
              <a:lnSpc>
                <a:spcPct val="100000"/>
              </a:lnSpc>
              <a:spcBef>
                <a:spcPts val="0"/>
              </a:spcBef>
              <a:spcAft>
                <a:spcPts val="600"/>
              </a:spcAft>
            </a:pPr>
            <a:r>
              <a:rPr lang="en-US" sz="3200" b="1" dirty="0"/>
              <a:t>Eternal</a:t>
            </a:r>
          </a:p>
        </p:txBody>
      </p:sp>
      <p:pic>
        <p:nvPicPr>
          <p:cNvPr id="4" name="Picture 3"/>
          <p:cNvPicPr>
            <a:picLocks noChangeAspect="1"/>
          </p:cNvPicPr>
          <p:nvPr/>
        </p:nvPicPr>
        <p:blipFill>
          <a:blip r:embed="rId2"/>
          <a:stretch>
            <a:fillRect/>
          </a:stretch>
        </p:blipFill>
        <p:spPr>
          <a:xfrm>
            <a:off x="1533525" y="2406125"/>
            <a:ext cx="6076950" cy="3400425"/>
          </a:xfrm>
          <a:prstGeom prst="rect">
            <a:avLst/>
          </a:prstGeom>
        </p:spPr>
      </p:pic>
    </p:spTree>
    <p:extLst>
      <p:ext uri="{BB962C8B-B14F-4D97-AF65-F5344CB8AC3E}">
        <p14:creationId xmlns:p14="http://schemas.microsoft.com/office/powerpoint/2010/main" val="1471920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5665"/>
            <a:ext cx="7886700" cy="899651"/>
          </a:xfrm>
        </p:spPr>
        <p:txBody>
          <a:bodyPr>
            <a:normAutofit/>
          </a:bodyPr>
          <a:lstStyle/>
          <a:p>
            <a:pPr marL="685800" lvl="0" indent="-685800" algn="ctr">
              <a:spcAft>
                <a:spcPts val="600"/>
              </a:spcAft>
              <a:buFont typeface="+mj-lt"/>
              <a:buAutoNum type="romanUcPeriod" startAt="3"/>
            </a:pPr>
            <a:r>
              <a:rPr lang="en-US" sz="3600" b="1" dirty="0">
                <a:solidFill>
                  <a:srgbClr val="0000FF"/>
                </a:solidFill>
                <a:latin typeface="+mn-lt"/>
              </a:rPr>
              <a:t>Nature of Millennium</a:t>
            </a:r>
          </a:p>
        </p:txBody>
      </p:sp>
      <p:sp>
        <p:nvSpPr>
          <p:cNvPr id="3" name="Content Placeholder 2"/>
          <p:cNvSpPr>
            <a:spLocks noGrp="1"/>
          </p:cNvSpPr>
          <p:nvPr>
            <p:ph idx="1"/>
          </p:nvPr>
        </p:nvSpPr>
        <p:spPr>
          <a:xfrm>
            <a:off x="932594" y="1153682"/>
            <a:ext cx="7278813" cy="4280960"/>
          </a:xfrm>
        </p:spPr>
        <p:txBody>
          <a:bodyPr>
            <a:noAutofit/>
          </a:bodyPr>
          <a:lstStyle/>
          <a:p>
            <a:pPr marL="971550" lvl="1" indent="-514350">
              <a:lnSpc>
                <a:spcPct val="100000"/>
              </a:lnSpc>
              <a:spcBef>
                <a:spcPts val="0"/>
              </a:spcBef>
              <a:spcAft>
                <a:spcPts val="3000"/>
              </a:spcAft>
              <a:buFont typeface="+mj-lt"/>
              <a:buAutoNum type="alphaUcPeriod"/>
            </a:pPr>
            <a:r>
              <a:rPr lang="en-US" sz="3200" b="1" dirty="0"/>
              <a:t>Duration of the Kingdom </a:t>
            </a:r>
          </a:p>
          <a:p>
            <a:pPr marL="971550" lvl="1" indent="-514350">
              <a:lnSpc>
                <a:spcPct val="100000"/>
              </a:lnSpc>
              <a:spcBef>
                <a:spcPts val="0"/>
              </a:spcBef>
              <a:spcAft>
                <a:spcPts val="3000"/>
              </a:spcAft>
              <a:buFont typeface="+mj-lt"/>
              <a:buAutoNum type="alphaUcPeriod"/>
            </a:pPr>
            <a:r>
              <a:rPr lang="en-US" sz="3200" b="1" dirty="0">
                <a:solidFill>
                  <a:srgbClr val="00B050"/>
                </a:solidFill>
                <a:highlight>
                  <a:srgbClr val="FFFF00"/>
                </a:highlight>
              </a:rPr>
              <a:t>General Conditions</a:t>
            </a:r>
          </a:p>
          <a:p>
            <a:pPr marL="971550" lvl="1" indent="-514350">
              <a:lnSpc>
                <a:spcPct val="100000"/>
              </a:lnSpc>
              <a:spcBef>
                <a:spcPts val="0"/>
              </a:spcBef>
              <a:spcAft>
                <a:spcPts val="3000"/>
              </a:spcAft>
              <a:buFont typeface="+mj-lt"/>
              <a:buAutoNum type="alphaUcPeriod"/>
            </a:pPr>
            <a:r>
              <a:rPr lang="en-US" sz="3200" b="1" dirty="0"/>
              <a:t>Political Conditions</a:t>
            </a:r>
          </a:p>
          <a:p>
            <a:pPr marL="971550" lvl="1" indent="-514350">
              <a:lnSpc>
                <a:spcPct val="100000"/>
              </a:lnSpc>
              <a:spcBef>
                <a:spcPts val="0"/>
              </a:spcBef>
              <a:spcAft>
                <a:spcPts val="3000"/>
              </a:spcAft>
              <a:buFont typeface="+mj-lt"/>
              <a:buAutoNum type="alphaUcPeriod"/>
            </a:pPr>
            <a:r>
              <a:rPr lang="en-US" sz="3200" b="1" dirty="0"/>
              <a:t>Governors, Governed In Millennium</a:t>
            </a:r>
          </a:p>
          <a:p>
            <a:pPr marL="971550" lvl="1" indent="-514350">
              <a:lnSpc>
                <a:spcPct val="100000"/>
              </a:lnSpc>
              <a:spcBef>
                <a:spcPts val="0"/>
              </a:spcBef>
              <a:spcAft>
                <a:spcPts val="3000"/>
              </a:spcAft>
              <a:buFont typeface="+mj-lt"/>
              <a:buAutoNum type="alphaUcPeriod"/>
            </a:pPr>
            <a:r>
              <a:rPr lang="en-US" sz="3200" b="1" dirty="0"/>
              <a:t> Spiritual Conditions</a:t>
            </a:r>
          </a:p>
        </p:txBody>
      </p:sp>
    </p:spTree>
    <p:extLst>
      <p:ext uri="{BB962C8B-B14F-4D97-AF65-F5344CB8AC3E}">
        <p14:creationId xmlns:p14="http://schemas.microsoft.com/office/powerpoint/2010/main" val="6289722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5665"/>
            <a:ext cx="7886700" cy="899651"/>
          </a:xfrm>
        </p:spPr>
        <p:txBody>
          <a:bodyPr>
            <a:normAutofit/>
          </a:bodyPr>
          <a:lstStyle/>
          <a:p>
            <a:pPr marL="914400" lvl="1" indent="-457200" algn="ctr" rtl="0">
              <a:spcAft>
                <a:spcPts val="3000"/>
              </a:spcAft>
              <a:buFont typeface="+mj-lt"/>
              <a:buAutoNum type="alphaUcPeriod" startAt="2"/>
            </a:pPr>
            <a:r>
              <a:rPr lang="en-US" sz="3600" b="1" kern="1200" dirty="0">
                <a:solidFill>
                  <a:srgbClr val="00B050"/>
                </a:solidFill>
                <a:latin typeface="+mn-lt"/>
                <a:ea typeface="+mn-ea"/>
                <a:cs typeface="+mn-cs"/>
              </a:rPr>
              <a:t>General Conditions</a:t>
            </a:r>
          </a:p>
        </p:txBody>
      </p:sp>
      <p:sp>
        <p:nvSpPr>
          <p:cNvPr id="3" name="Content Placeholder 2"/>
          <p:cNvSpPr>
            <a:spLocks noGrp="1"/>
          </p:cNvSpPr>
          <p:nvPr>
            <p:ph idx="1"/>
          </p:nvPr>
        </p:nvSpPr>
        <p:spPr>
          <a:xfrm>
            <a:off x="2066497" y="1153682"/>
            <a:ext cx="5011006" cy="4599417"/>
          </a:xfrm>
        </p:spPr>
        <p:txBody>
          <a:bodyPr>
            <a:noAutofit/>
          </a:bodyPr>
          <a:lstStyle/>
          <a:p>
            <a:pPr marL="457200" lvl="1" indent="-457200">
              <a:lnSpc>
                <a:spcPct val="100000"/>
              </a:lnSpc>
              <a:spcBef>
                <a:spcPts val="0"/>
              </a:spcBef>
              <a:spcAft>
                <a:spcPts val="1200"/>
              </a:spcAft>
            </a:pPr>
            <a:r>
              <a:rPr lang="en-US" sz="3200" b="1" dirty="0"/>
              <a:t>Better Health Conditions </a:t>
            </a:r>
          </a:p>
          <a:p>
            <a:pPr marL="457200" lvl="1" indent="-457200">
              <a:lnSpc>
                <a:spcPct val="100000"/>
              </a:lnSpc>
              <a:spcBef>
                <a:spcPts val="0"/>
              </a:spcBef>
              <a:spcAft>
                <a:spcPts val="1200"/>
              </a:spcAft>
            </a:pPr>
            <a:r>
              <a:rPr lang="en-US" sz="3200" b="1" dirty="0"/>
              <a:t>Increased Fertility</a:t>
            </a:r>
          </a:p>
          <a:p>
            <a:pPr marL="457200" lvl="1" indent="-457200">
              <a:lnSpc>
                <a:spcPct val="100000"/>
              </a:lnSpc>
              <a:spcBef>
                <a:spcPts val="0"/>
              </a:spcBef>
              <a:spcAft>
                <a:spcPts val="1200"/>
              </a:spcAft>
            </a:pPr>
            <a:r>
              <a:rPr lang="en-US" sz="3200" b="1" dirty="0"/>
              <a:t>Labor and Productivity</a:t>
            </a:r>
          </a:p>
          <a:p>
            <a:pPr marL="457200" lvl="1" indent="-457200">
              <a:lnSpc>
                <a:spcPct val="100000"/>
              </a:lnSpc>
              <a:spcBef>
                <a:spcPts val="0"/>
              </a:spcBef>
              <a:spcAft>
                <a:spcPts val="1200"/>
              </a:spcAft>
            </a:pPr>
            <a:r>
              <a:rPr lang="en-US" sz="3200" b="1" dirty="0"/>
              <a:t>Partial Removal of Curse</a:t>
            </a:r>
          </a:p>
          <a:p>
            <a:pPr marL="457200" lvl="1" indent="-457200">
              <a:lnSpc>
                <a:spcPct val="100000"/>
              </a:lnSpc>
              <a:spcBef>
                <a:spcPts val="0"/>
              </a:spcBef>
              <a:spcAft>
                <a:spcPts val="1200"/>
              </a:spcAft>
            </a:pPr>
            <a:r>
              <a:rPr lang="en-US" sz="3200" b="1" dirty="0"/>
              <a:t>Glory</a:t>
            </a:r>
          </a:p>
          <a:p>
            <a:pPr marL="457200" lvl="1" indent="-457200">
              <a:lnSpc>
                <a:spcPct val="100000"/>
              </a:lnSpc>
              <a:spcBef>
                <a:spcPts val="0"/>
              </a:spcBef>
              <a:spcAft>
                <a:spcPts val="1200"/>
              </a:spcAft>
            </a:pPr>
            <a:r>
              <a:rPr lang="en-US" sz="3200" b="1" dirty="0"/>
              <a:t>Joy</a:t>
            </a:r>
          </a:p>
          <a:p>
            <a:pPr marL="457200" lvl="1" indent="-457200">
              <a:lnSpc>
                <a:spcPct val="100000"/>
              </a:lnSpc>
              <a:spcBef>
                <a:spcPts val="0"/>
              </a:spcBef>
              <a:spcAft>
                <a:spcPts val="1200"/>
              </a:spcAft>
            </a:pPr>
            <a:r>
              <a:rPr lang="en-US" sz="3200" b="1" dirty="0"/>
              <a:t>Wealth</a:t>
            </a:r>
          </a:p>
        </p:txBody>
      </p:sp>
    </p:spTree>
    <p:extLst>
      <p:ext uri="{BB962C8B-B14F-4D97-AF65-F5344CB8AC3E}">
        <p14:creationId xmlns:p14="http://schemas.microsoft.com/office/powerpoint/2010/main" val="14956602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5665"/>
            <a:ext cx="7886700" cy="899651"/>
          </a:xfrm>
        </p:spPr>
        <p:txBody>
          <a:bodyPr>
            <a:normAutofit/>
          </a:bodyPr>
          <a:lstStyle/>
          <a:p>
            <a:pPr marL="685800" lvl="0" indent="-685800" algn="ctr">
              <a:spcAft>
                <a:spcPts val="600"/>
              </a:spcAft>
              <a:buFont typeface="+mj-lt"/>
              <a:buAutoNum type="romanUcPeriod" startAt="3"/>
            </a:pPr>
            <a:r>
              <a:rPr lang="en-US" sz="3600" b="1" dirty="0">
                <a:solidFill>
                  <a:srgbClr val="0000FF"/>
                </a:solidFill>
                <a:latin typeface="+mn-lt"/>
              </a:rPr>
              <a:t>Nature of Millennium</a:t>
            </a:r>
          </a:p>
        </p:txBody>
      </p:sp>
      <p:sp>
        <p:nvSpPr>
          <p:cNvPr id="3" name="Content Placeholder 2"/>
          <p:cNvSpPr>
            <a:spLocks noGrp="1"/>
          </p:cNvSpPr>
          <p:nvPr>
            <p:ph idx="1"/>
          </p:nvPr>
        </p:nvSpPr>
        <p:spPr>
          <a:xfrm>
            <a:off x="932594" y="1153682"/>
            <a:ext cx="7278813" cy="4082552"/>
          </a:xfrm>
        </p:spPr>
        <p:txBody>
          <a:bodyPr>
            <a:noAutofit/>
          </a:bodyPr>
          <a:lstStyle/>
          <a:p>
            <a:pPr marL="971550" lvl="1" indent="-514350">
              <a:lnSpc>
                <a:spcPct val="100000"/>
              </a:lnSpc>
              <a:spcBef>
                <a:spcPts val="0"/>
              </a:spcBef>
              <a:spcAft>
                <a:spcPts val="3000"/>
              </a:spcAft>
              <a:buFont typeface="+mj-lt"/>
              <a:buAutoNum type="alphaUcPeriod"/>
            </a:pPr>
            <a:r>
              <a:rPr lang="en-US" sz="3200" b="1" dirty="0"/>
              <a:t>Duration of the Kingdom </a:t>
            </a:r>
          </a:p>
          <a:p>
            <a:pPr marL="971550" lvl="1" indent="-514350">
              <a:lnSpc>
                <a:spcPct val="100000"/>
              </a:lnSpc>
              <a:spcBef>
                <a:spcPts val="0"/>
              </a:spcBef>
              <a:spcAft>
                <a:spcPts val="3000"/>
              </a:spcAft>
              <a:buFont typeface="+mj-lt"/>
              <a:buAutoNum type="alphaUcPeriod"/>
            </a:pPr>
            <a:r>
              <a:rPr lang="en-US" sz="3200" b="1" dirty="0"/>
              <a:t>General Conditions</a:t>
            </a:r>
          </a:p>
          <a:p>
            <a:pPr marL="971550" lvl="1" indent="-514350">
              <a:lnSpc>
                <a:spcPct val="100000"/>
              </a:lnSpc>
              <a:spcBef>
                <a:spcPts val="0"/>
              </a:spcBef>
              <a:spcAft>
                <a:spcPts val="3000"/>
              </a:spcAft>
              <a:buFont typeface="+mj-lt"/>
              <a:buAutoNum type="alphaUcPeriod"/>
            </a:pPr>
            <a:r>
              <a:rPr lang="en-US" sz="3200" b="1" u="sng" dirty="0">
                <a:solidFill>
                  <a:srgbClr val="00B050"/>
                </a:solidFill>
              </a:rPr>
              <a:t>Political Conditions</a:t>
            </a:r>
          </a:p>
          <a:p>
            <a:pPr marL="971550" lvl="1" indent="-514350">
              <a:lnSpc>
                <a:spcPct val="100000"/>
              </a:lnSpc>
              <a:spcBef>
                <a:spcPts val="0"/>
              </a:spcBef>
              <a:spcAft>
                <a:spcPts val="3000"/>
              </a:spcAft>
              <a:buFont typeface="+mj-lt"/>
              <a:buAutoNum type="alphaUcPeriod"/>
            </a:pPr>
            <a:r>
              <a:rPr lang="en-US" sz="3200" b="1" dirty="0"/>
              <a:t>Governors, Governed In Millennium</a:t>
            </a:r>
          </a:p>
          <a:p>
            <a:pPr marL="971550" lvl="1" indent="-514350">
              <a:lnSpc>
                <a:spcPct val="100000"/>
              </a:lnSpc>
              <a:spcBef>
                <a:spcPts val="0"/>
              </a:spcBef>
              <a:spcAft>
                <a:spcPts val="3000"/>
              </a:spcAft>
              <a:buFont typeface="+mj-lt"/>
              <a:buAutoNum type="alphaUcPeriod"/>
            </a:pPr>
            <a:r>
              <a:rPr lang="en-US" sz="3200" b="1" dirty="0"/>
              <a:t> Spiritual Conditions</a:t>
            </a:r>
          </a:p>
        </p:txBody>
      </p:sp>
    </p:spTree>
    <p:extLst>
      <p:ext uri="{BB962C8B-B14F-4D97-AF65-F5344CB8AC3E}">
        <p14:creationId xmlns:p14="http://schemas.microsoft.com/office/powerpoint/2010/main" val="395913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9412"/>
            <a:ext cx="9144000" cy="638076"/>
          </a:xfrm>
        </p:spPr>
        <p:txBody>
          <a:bodyPr anchor="ctr">
            <a:noAutofit/>
          </a:bodyPr>
          <a:lstStyle/>
          <a:p>
            <a:pPr marL="457200" lvl="1" indent="-457200" algn="ctr" rtl="0">
              <a:spcAft>
                <a:spcPts val="3000"/>
              </a:spcAft>
              <a:buFont typeface="+mj-lt"/>
              <a:buAutoNum type="alphaUcPeriod"/>
            </a:pPr>
            <a:r>
              <a:rPr lang="en-US" sz="3200" b="1" kern="1200" dirty="0">
                <a:solidFill>
                  <a:srgbClr val="00B050"/>
                </a:solidFill>
                <a:latin typeface="+mn-lt"/>
                <a:ea typeface="+mn-ea"/>
                <a:cs typeface="+mn-cs"/>
              </a:rPr>
              <a:t>From the 2nd Coming to the Millennial Kingdom </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4061" y="1136590"/>
            <a:ext cx="8015879" cy="5669280"/>
          </a:xfrm>
          <a:prstGeom prst="rect">
            <a:avLst/>
          </a:prstGeom>
        </p:spPr>
      </p:pic>
    </p:spTree>
    <p:extLst>
      <p:ext uri="{BB962C8B-B14F-4D97-AF65-F5344CB8AC3E}">
        <p14:creationId xmlns:p14="http://schemas.microsoft.com/office/powerpoint/2010/main" val="1364258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40000" y="1600200"/>
            <a:ext cx="4064000" cy="3657600"/>
          </a:xfrm>
          <a:prstGeom prst="rect">
            <a:avLst/>
          </a:prstGeom>
        </p:spPr>
      </p:pic>
    </p:spTree>
    <p:extLst>
      <p:ext uri="{BB962C8B-B14F-4D97-AF65-F5344CB8AC3E}">
        <p14:creationId xmlns:p14="http://schemas.microsoft.com/office/powerpoint/2010/main" val="4000030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5665"/>
            <a:ext cx="7886700" cy="899651"/>
          </a:xfrm>
        </p:spPr>
        <p:txBody>
          <a:bodyPr>
            <a:normAutofit/>
          </a:bodyPr>
          <a:lstStyle/>
          <a:p>
            <a:pPr marL="461963" lvl="0" indent="-461963" algn="ctr">
              <a:lnSpc>
                <a:spcPct val="100000"/>
              </a:lnSpc>
              <a:spcBef>
                <a:spcPts val="0"/>
              </a:spcBef>
              <a:spcAft>
                <a:spcPts val="3000"/>
              </a:spcAft>
              <a:buFont typeface="+mj-lt"/>
              <a:buAutoNum type="romanUcPeriod"/>
            </a:pPr>
            <a:r>
              <a:rPr lang="en-US" sz="3600" b="1" dirty="0">
                <a:solidFill>
                  <a:srgbClr val="0000FF"/>
                </a:solidFill>
                <a:latin typeface="Calibri" panose="020F0502020204030204"/>
                <a:ea typeface="+mn-ea"/>
                <a:cs typeface="+mn-cs"/>
              </a:rPr>
              <a:t>Overview of the Millennial Kingdom</a:t>
            </a:r>
            <a:endParaRPr lang="en-US" sz="3600" b="1" dirty="0">
              <a:solidFill>
                <a:srgbClr val="0000FF"/>
              </a:solidFill>
              <a:latin typeface="+mn-lt"/>
            </a:endParaRPr>
          </a:p>
        </p:txBody>
      </p:sp>
      <p:sp>
        <p:nvSpPr>
          <p:cNvPr id="3" name="Content Placeholder 2"/>
          <p:cNvSpPr>
            <a:spLocks noGrp="1"/>
          </p:cNvSpPr>
          <p:nvPr>
            <p:ph idx="1"/>
          </p:nvPr>
        </p:nvSpPr>
        <p:spPr>
          <a:xfrm>
            <a:off x="1890118" y="1153683"/>
            <a:ext cx="5363765" cy="2570592"/>
          </a:xfrm>
        </p:spPr>
        <p:txBody>
          <a:bodyPr>
            <a:noAutofit/>
          </a:bodyPr>
          <a:lstStyle/>
          <a:p>
            <a:pPr marL="457200" lvl="1" indent="-457200">
              <a:lnSpc>
                <a:spcPct val="100000"/>
              </a:lnSpc>
              <a:spcBef>
                <a:spcPts val="0"/>
              </a:spcBef>
              <a:spcAft>
                <a:spcPts val="3000"/>
              </a:spcAft>
              <a:buFont typeface="+mj-lt"/>
              <a:buAutoNum type="alphaUcPeriod"/>
            </a:pPr>
            <a:r>
              <a:rPr lang="en-US" sz="3200" b="1" dirty="0"/>
              <a:t>From the 2</a:t>
            </a:r>
            <a:r>
              <a:rPr lang="en-US" sz="3200" b="1" baseline="30000" dirty="0"/>
              <a:t>nd</a:t>
            </a:r>
            <a:r>
              <a:rPr lang="en-US" sz="3200" b="1" dirty="0"/>
              <a:t> Coming to the Millennial Kingdom</a:t>
            </a:r>
          </a:p>
          <a:p>
            <a:pPr marL="457200" lvl="1" indent="-457200">
              <a:lnSpc>
                <a:spcPct val="100000"/>
              </a:lnSpc>
              <a:spcBef>
                <a:spcPts val="0"/>
              </a:spcBef>
              <a:spcAft>
                <a:spcPts val="3000"/>
              </a:spcAft>
              <a:buFont typeface="+mj-lt"/>
              <a:buAutoNum type="alphaUcPeriod"/>
            </a:pPr>
            <a:r>
              <a:rPr lang="en-US" sz="3200" b="1" u="sng" dirty="0">
                <a:solidFill>
                  <a:srgbClr val="00B050"/>
                </a:solidFill>
              </a:rPr>
              <a:t>A Panoramic View of the Millennial Kingdom</a:t>
            </a:r>
          </a:p>
        </p:txBody>
      </p:sp>
    </p:spTree>
    <p:extLst>
      <p:ext uri="{BB962C8B-B14F-4D97-AF65-F5344CB8AC3E}">
        <p14:creationId xmlns:p14="http://schemas.microsoft.com/office/powerpoint/2010/main" val="1984783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9412"/>
            <a:ext cx="9144000" cy="638076"/>
          </a:xfrm>
        </p:spPr>
        <p:txBody>
          <a:bodyPr anchor="ctr">
            <a:noAutofit/>
          </a:bodyPr>
          <a:lstStyle/>
          <a:p>
            <a:pPr marL="457200" lvl="1" indent="-457200" algn="ctr" rtl="0">
              <a:spcAft>
                <a:spcPts val="3000"/>
              </a:spcAft>
              <a:buFont typeface="+mj-lt"/>
              <a:buAutoNum type="alphaUcPeriod" startAt="2"/>
            </a:pPr>
            <a:r>
              <a:rPr lang="en-US" sz="3200" b="1" kern="1200" dirty="0">
                <a:solidFill>
                  <a:srgbClr val="00B050"/>
                </a:solidFill>
                <a:latin typeface="+mn-lt"/>
                <a:ea typeface="+mn-ea"/>
                <a:cs typeface="+mn-cs"/>
              </a:rPr>
              <a:t>A Panoramic View of the Millennial Kingdom </a:t>
            </a:r>
          </a:p>
        </p:txBody>
      </p:sp>
      <p:pic>
        <p:nvPicPr>
          <p:cNvPr id="21" name="Picture 2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0454" y="1144172"/>
            <a:ext cx="7383092" cy="5212080"/>
          </a:xfrm>
          <a:prstGeom prst="rect">
            <a:avLst/>
          </a:prstGeom>
        </p:spPr>
      </p:pic>
    </p:spTree>
    <p:extLst>
      <p:ext uri="{BB962C8B-B14F-4D97-AF65-F5344CB8AC3E}">
        <p14:creationId xmlns:p14="http://schemas.microsoft.com/office/powerpoint/2010/main" val="3222203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5665"/>
            <a:ext cx="7886700" cy="899651"/>
          </a:xfrm>
        </p:spPr>
        <p:txBody>
          <a:bodyPr>
            <a:normAutofit/>
          </a:bodyPr>
          <a:lstStyle/>
          <a:p>
            <a:pPr algn="ctr"/>
            <a:r>
              <a:rPr lang="en-US" sz="3600" b="1" dirty="0">
                <a:latin typeface="+mn-lt"/>
              </a:rPr>
              <a:t>Outline</a:t>
            </a:r>
          </a:p>
        </p:txBody>
      </p:sp>
      <p:sp>
        <p:nvSpPr>
          <p:cNvPr id="3" name="Content Placeholder 2"/>
          <p:cNvSpPr>
            <a:spLocks noGrp="1"/>
          </p:cNvSpPr>
          <p:nvPr>
            <p:ph idx="1"/>
          </p:nvPr>
        </p:nvSpPr>
        <p:spPr>
          <a:xfrm>
            <a:off x="1277540" y="1153683"/>
            <a:ext cx="6761559" cy="2751568"/>
          </a:xfrm>
        </p:spPr>
        <p:txBody>
          <a:bodyPr>
            <a:noAutofit/>
          </a:bodyPr>
          <a:lstStyle/>
          <a:p>
            <a:pPr marL="461963" indent="-461963">
              <a:lnSpc>
                <a:spcPct val="100000"/>
              </a:lnSpc>
              <a:spcBef>
                <a:spcPts val="0"/>
              </a:spcBef>
              <a:spcAft>
                <a:spcPts val="3000"/>
              </a:spcAft>
              <a:buFont typeface="+mj-lt"/>
              <a:buAutoNum type="romanUcPeriod"/>
            </a:pPr>
            <a:r>
              <a:rPr lang="en-US" sz="3200" b="1" dirty="0"/>
              <a:t>Overview of the Millennial Kingdom</a:t>
            </a:r>
          </a:p>
          <a:p>
            <a:pPr marL="461963" indent="-461963">
              <a:lnSpc>
                <a:spcPct val="100000"/>
              </a:lnSpc>
              <a:spcBef>
                <a:spcPts val="0"/>
              </a:spcBef>
              <a:spcAft>
                <a:spcPts val="3000"/>
              </a:spcAft>
              <a:buFont typeface="+mj-lt"/>
              <a:buAutoNum type="romanUcPeriod"/>
            </a:pPr>
            <a:r>
              <a:rPr lang="en-US" sz="3200" b="1" u="sng" dirty="0">
                <a:solidFill>
                  <a:srgbClr val="0000FF"/>
                </a:solidFill>
              </a:rPr>
              <a:t>Millennial Views of the Kingdom </a:t>
            </a:r>
          </a:p>
          <a:p>
            <a:pPr marL="461963" indent="-461963">
              <a:lnSpc>
                <a:spcPct val="100000"/>
              </a:lnSpc>
              <a:spcBef>
                <a:spcPts val="0"/>
              </a:spcBef>
              <a:spcAft>
                <a:spcPts val="3000"/>
              </a:spcAft>
              <a:buFont typeface="+mj-lt"/>
              <a:buAutoNum type="romanUcPeriod"/>
            </a:pPr>
            <a:r>
              <a:rPr lang="en-US" sz="3200" b="1" dirty="0"/>
              <a:t>Nature of Millennium</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03546" y="3924300"/>
            <a:ext cx="2536908" cy="2743200"/>
          </a:xfrm>
          <a:prstGeom prst="rect">
            <a:avLst/>
          </a:prstGeom>
        </p:spPr>
      </p:pic>
    </p:spTree>
    <p:extLst>
      <p:ext uri="{BB962C8B-B14F-4D97-AF65-F5344CB8AC3E}">
        <p14:creationId xmlns:p14="http://schemas.microsoft.com/office/powerpoint/2010/main" val="4279815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5665"/>
            <a:ext cx="7886700" cy="899651"/>
          </a:xfrm>
        </p:spPr>
        <p:txBody>
          <a:bodyPr>
            <a:normAutofit/>
          </a:bodyPr>
          <a:lstStyle/>
          <a:p>
            <a:pPr marL="685800" indent="-685800" algn="ctr">
              <a:buFont typeface="+mj-lt"/>
              <a:buAutoNum type="romanUcPeriod" startAt="2"/>
            </a:pPr>
            <a:r>
              <a:rPr lang="en-US" sz="3600" b="1" dirty="0">
                <a:solidFill>
                  <a:srgbClr val="0000FF"/>
                </a:solidFill>
                <a:latin typeface="+mn-lt"/>
              </a:rPr>
              <a:t>Millennial Views of the Kingdom </a:t>
            </a:r>
          </a:p>
        </p:txBody>
      </p:sp>
      <p:sp>
        <p:nvSpPr>
          <p:cNvPr id="3" name="Content Placeholder 2"/>
          <p:cNvSpPr>
            <a:spLocks noGrp="1"/>
          </p:cNvSpPr>
          <p:nvPr>
            <p:ph idx="1"/>
          </p:nvPr>
        </p:nvSpPr>
        <p:spPr>
          <a:xfrm>
            <a:off x="2533650" y="1153682"/>
            <a:ext cx="4076700" cy="2646793"/>
          </a:xfrm>
        </p:spPr>
        <p:txBody>
          <a:bodyPr>
            <a:noAutofit/>
          </a:bodyPr>
          <a:lstStyle/>
          <a:p>
            <a:pPr marL="971550" lvl="1" indent="-514350">
              <a:lnSpc>
                <a:spcPct val="100000"/>
              </a:lnSpc>
              <a:spcBef>
                <a:spcPts val="0"/>
              </a:spcBef>
              <a:spcAft>
                <a:spcPts val="3000"/>
              </a:spcAft>
              <a:buFont typeface="+mj-lt"/>
              <a:buAutoNum type="alphaUcPeriod"/>
            </a:pPr>
            <a:r>
              <a:rPr lang="en-US" sz="3200" b="1" u="sng" dirty="0">
                <a:solidFill>
                  <a:srgbClr val="00B050"/>
                </a:solidFill>
              </a:rPr>
              <a:t>Amillennial</a:t>
            </a:r>
          </a:p>
          <a:p>
            <a:pPr marL="971550" lvl="1" indent="-514350">
              <a:lnSpc>
                <a:spcPct val="100000"/>
              </a:lnSpc>
              <a:spcBef>
                <a:spcPts val="0"/>
              </a:spcBef>
              <a:spcAft>
                <a:spcPts val="3000"/>
              </a:spcAft>
              <a:buFont typeface="+mj-lt"/>
              <a:buAutoNum type="alphaUcPeriod"/>
            </a:pPr>
            <a:r>
              <a:rPr lang="en-US" sz="3200" b="1" dirty="0"/>
              <a:t>Post-Millennial</a:t>
            </a:r>
          </a:p>
          <a:p>
            <a:pPr marL="971550" lvl="1" indent="-514350">
              <a:lnSpc>
                <a:spcPct val="100000"/>
              </a:lnSpc>
              <a:spcBef>
                <a:spcPts val="0"/>
              </a:spcBef>
              <a:spcAft>
                <a:spcPts val="3000"/>
              </a:spcAft>
              <a:buFont typeface="+mj-lt"/>
              <a:buAutoNum type="alphaUcPeriod"/>
            </a:pPr>
            <a:r>
              <a:rPr lang="en-US" sz="3200" b="1" dirty="0"/>
              <a:t>Pre-Millennial</a:t>
            </a:r>
          </a:p>
        </p:txBody>
      </p:sp>
    </p:spTree>
    <p:extLst>
      <p:ext uri="{BB962C8B-B14F-4D97-AF65-F5344CB8AC3E}">
        <p14:creationId xmlns:p14="http://schemas.microsoft.com/office/powerpoint/2010/main" val="97310995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1340</TotalTime>
  <Words>1733</Words>
  <Application>Microsoft Office PowerPoint</Application>
  <PresentationFormat>On-screen Show (4:3)</PresentationFormat>
  <Paragraphs>188</Paragraphs>
  <Slides>50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Calibri</vt:lpstr>
      <vt:lpstr>Calibri Light</vt:lpstr>
      <vt:lpstr>Office Theme</vt:lpstr>
      <vt:lpstr>A Review of The Millennial Kingdom Part 1 </vt:lpstr>
      <vt:lpstr>Outline</vt:lpstr>
      <vt:lpstr>Outline</vt:lpstr>
      <vt:lpstr>Overview of the Millennial Kingdom</vt:lpstr>
      <vt:lpstr>From the 2nd Coming to the Millennial Kingdom </vt:lpstr>
      <vt:lpstr>Overview of the Millennial Kingdom</vt:lpstr>
      <vt:lpstr>A Panoramic View of the Millennial Kingdom </vt:lpstr>
      <vt:lpstr>Outline</vt:lpstr>
      <vt:lpstr>Millennial Views of the Kingdom </vt:lpstr>
      <vt:lpstr>PowerPoint Presentation</vt:lpstr>
      <vt:lpstr>Millennial Views of the Kingdom </vt:lpstr>
      <vt:lpstr>Millennial Views of the Kingdom </vt:lpstr>
      <vt:lpstr>Millennial Views of the Kingdom </vt:lpstr>
      <vt:lpstr>PowerPoint Presentation</vt:lpstr>
      <vt:lpstr>Millennial Views of the Kingdom </vt:lpstr>
      <vt:lpstr>Millennial Views of the Kingdom </vt:lpstr>
      <vt:lpstr>PowerPoint Presentation</vt:lpstr>
      <vt:lpstr>Millennial Views of the Kingdom </vt:lpstr>
      <vt:lpstr>Outline</vt:lpstr>
      <vt:lpstr>Nature of Millennium</vt:lpstr>
      <vt:lpstr>Nature of Millennium</vt:lpstr>
      <vt:lpstr>Duration of the Kingdom </vt:lpstr>
      <vt:lpstr>Duration of the Kingdom </vt:lpstr>
      <vt:lpstr>Duration of the Kingdom </vt:lpstr>
      <vt:lpstr>Duration of the Kingdom </vt:lpstr>
      <vt:lpstr>Nature of Millennium</vt:lpstr>
      <vt:lpstr>General Conditions</vt:lpstr>
      <vt:lpstr>General Conditions</vt:lpstr>
      <vt:lpstr>General Conditions</vt:lpstr>
      <vt:lpstr>General Conditions</vt:lpstr>
      <vt:lpstr>General Conditions</vt:lpstr>
      <vt:lpstr>General Conditions</vt:lpstr>
      <vt:lpstr>General Conditions</vt:lpstr>
      <vt:lpstr>General Conditions</vt:lpstr>
      <vt:lpstr>General Conditions</vt:lpstr>
      <vt:lpstr>General Conditions</vt:lpstr>
      <vt:lpstr>CONCLUSION - PART 1</vt:lpstr>
      <vt:lpstr>Outline</vt:lpstr>
      <vt:lpstr>Overview of the Millennial Kingdom</vt:lpstr>
      <vt:lpstr>PowerPoint Presentation</vt:lpstr>
      <vt:lpstr>Outline</vt:lpstr>
      <vt:lpstr>Millennial Views of the Kingdom </vt:lpstr>
      <vt:lpstr>PowerPoint Presentation</vt:lpstr>
      <vt:lpstr>Outline</vt:lpstr>
      <vt:lpstr>Nature of Millennium</vt:lpstr>
      <vt:lpstr>Duration of the Kingdom </vt:lpstr>
      <vt:lpstr>Nature of Millennium</vt:lpstr>
      <vt:lpstr>General Conditions</vt:lpstr>
      <vt:lpstr>Nature of Millennium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Millennial Kingdom</dc:title>
  <dc:creator>Jim McGowan</dc:creator>
  <cp:lastModifiedBy>Jim McGowan</cp:lastModifiedBy>
  <cp:revision>111</cp:revision>
  <cp:lastPrinted>2017-05-03T15:06:35Z</cp:lastPrinted>
  <dcterms:created xsi:type="dcterms:W3CDTF">2017-04-24T11:46:23Z</dcterms:created>
  <dcterms:modified xsi:type="dcterms:W3CDTF">2017-05-03T15:09:23Z</dcterms:modified>
</cp:coreProperties>
</file>