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791" r:id="rId2"/>
    <p:sldId id="1521" r:id="rId3"/>
    <p:sldId id="1525" r:id="rId4"/>
    <p:sldId id="1577" r:id="rId5"/>
    <p:sldId id="1578" r:id="rId6"/>
    <p:sldId id="1580" r:id="rId7"/>
    <p:sldId id="1581" r:id="rId8"/>
    <p:sldId id="1579" r:id="rId9"/>
    <p:sldId id="1582" r:id="rId10"/>
    <p:sldId id="1606" r:id="rId11"/>
    <p:sldId id="1607" r:id="rId12"/>
    <p:sldId id="1608" r:id="rId13"/>
    <p:sldId id="1583" r:id="rId14"/>
    <p:sldId id="1584" r:id="rId15"/>
    <p:sldId id="1585" r:id="rId16"/>
    <p:sldId id="1586" r:id="rId17"/>
    <p:sldId id="1587" r:id="rId18"/>
    <p:sldId id="1588" r:id="rId19"/>
    <p:sldId id="1589" r:id="rId20"/>
    <p:sldId id="1590" r:id="rId21"/>
    <p:sldId id="1591" r:id="rId22"/>
    <p:sldId id="1592" r:id="rId23"/>
    <p:sldId id="1593" r:id="rId24"/>
    <p:sldId id="1594" r:id="rId25"/>
    <p:sldId id="1595" r:id="rId26"/>
    <p:sldId id="1596" r:id="rId27"/>
    <p:sldId id="1597" r:id="rId28"/>
    <p:sldId id="1598" r:id="rId29"/>
    <p:sldId id="1599" r:id="rId30"/>
    <p:sldId id="1600" r:id="rId31"/>
    <p:sldId id="1601" r:id="rId32"/>
    <p:sldId id="1602" r:id="rId33"/>
    <p:sldId id="1603" r:id="rId34"/>
    <p:sldId id="1604" r:id="rId35"/>
    <p:sldId id="1605" r:id="rId36"/>
    <p:sldId id="1495" r:id="rId37"/>
    <p:sldId id="1485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FFFFCC"/>
    <a:srgbClr val="FFCCFF"/>
    <a:srgbClr val="66FF99"/>
    <a:srgbClr val="0000FF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1309" autoAdjust="0"/>
  </p:normalViewPr>
  <p:slideViewPr>
    <p:cSldViewPr snapToGrid="0">
      <p:cViewPr varScale="1">
        <p:scale>
          <a:sx n="62" d="100"/>
          <a:sy n="62" d="100"/>
        </p:scale>
        <p:origin x="17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8101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"/>
            <a:ext cx="3170238" cy="48101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5/07/2017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88"/>
            <a:ext cx="3170238" cy="481012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7FB46F-FE8A-4DDB-9E5A-5CE56A6045A5}" type="slidenum">
              <a:rPr lang="en-US" altLang="en-US"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8101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8101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5/07/2017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621213"/>
            <a:ext cx="5851525" cy="3779837"/>
          </a:xfrm>
          <a:prstGeom prst="rect">
            <a:avLst/>
          </a:prstGeom>
        </p:spPr>
        <p:txBody>
          <a:bodyPr vert="horz" lIns="96624" tIns="48313" rIns="96624" bIns="4831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88"/>
            <a:ext cx="3170238" cy="481012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B198B154-0582-43CF-B21D-D32FA3CBB6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733" indent="-285666" defTabSz="9649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666" indent="-228534" defTabSz="9649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731" indent="-228534" defTabSz="9649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798" indent="-228534" defTabSz="9649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863" indent="-228534" defTabSz="9649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930" indent="-228534" defTabSz="9649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994" indent="-228534" defTabSz="9649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061" indent="-228534" defTabSz="9649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560484-83D6-4B2D-B062-C1C10F986548}" type="slidenum">
              <a:rPr lang="en-US" altLang="en-US" sz="190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US" alt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 dirty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 dirty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5/07/2017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76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 Steadman – “1</a:t>
            </a:r>
            <a:r>
              <a:rPr lang="en-US" baseline="30000" dirty="0"/>
              <a:t>st</a:t>
            </a:r>
            <a:r>
              <a:rPr lang="en-US" dirty="0"/>
              <a:t> Californians”</a:t>
            </a:r>
          </a:p>
          <a:p>
            <a:endParaRPr lang="en-US" dirty="0"/>
          </a:p>
          <a:p>
            <a:r>
              <a:rPr lang="en-US" dirty="0"/>
              <a:t>Unbelievers vs Categories of Believers</a:t>
            </a:r>
          </a:p>
          <a:p>
            <a:endParaRPr lang="en-US" dirty="0"/>
          </a:p>
          <a:p>
            <a:r>
              <a:rPr lang="en-US" dirty="0"/>
              <a:t>Unbelievers</a:t>
            </a:r>
            <a:r>
              <a:rPr lang="en-US" baseline="0" dirty="0"/>
              <a:t> – </a:t>
            </a:r>
            <a:r>
              <a:rPr lang="el-GR" sz="1300" b="1" dirty="0"/>
              <a:t>ψυχικός </a:t>
            </a:r>
            <a:r>
              <a:rPr lang="en-US" sz="1300" b="1" dirty="0" err="1"/>
              <a:t>psuchikós</a:t>
            </a:r>
            <a:r>
              <a:rPr lang="en-US" baseline="0" dirty="0"/>
              <a:t>; </a:t>
            </a:r>
            <a:r>
              <a:rPr lang="en-US" sz="1300" dirty="0"/>
              <a:t>Natural, pertaining to the natural as distinguished from the spiritual</a:t>
            </a:r>
            <a:endParaRPr lang="en-US" baseline="0" dirty="0"/>
          </a:p>
          <a:p>
            <a:r>
              <a:rPr lang="en-US" baseline="0" dirty="0"/>
              <a:t>Spiritual Believers – </a:t>
            </a:r>
            <a:r>
              <a:rPr lang="el-GR" b="1" baseline="0" dirty="0"/>
              <a:t>πνευματικός </a:t>
            </a:r>
            <a:r>
              <a:rPr lang="en-US" b="1" baseline="0" dirty="0" err="1"/>
              <a:t>pneumatikós</a:t>
            </a:r>
            <a:r>
              <a:rPr lang="en-US" baseline="0" dirty="0"/>
              <a:t>; of persons who are spiritual, enlightened by the Holy Spirit </a:t>
            </a:r>
          </a:p>
          <a:p>
            <a:r>
              <a:rPr lang="en-US" baseline="0" dirty="0"/>
              <a:t>Infant Believers – </a:t>
            </a:r>
            <a:r>
              <a:rPr lang="el-GR" sz="1300" b="1" dirty="0"/>
              <a:t>σάρκινος</a:t>
            </a:r>
            <a:r>
              <a:rPr lang="en-US" sz="1300" b="1" dirty="0"/>
              <a:t> </a:t>
            </a:r>
            <a:r>
              <a:rPr lang="en-US" sz="1300" b="1" i="1" dirty="0" err="1"/>
              <a:t>sárkinos</a:t>
            </a:r>
            <a:r>
              <a:rPr lang="en-US" sz="1300" b="1" i="1" dirty="0"/>
              <a:t>; </a:t>
            </a:r>
            <a:r>
              <a:rPr lang="en-US" sz="1300" i="1" dirty="0"/>
              <a:t>with propensities of the flesh unto sin; </a:t>
            </a:r>
            <a:r>
              <a:rPr lang="el-GR" sz="1300" b="1" i="1" dirty="0"/>
              <a:t>νήπιος </a:t>
            </a:r>
            <a:r>
              <a:rPr lang="en-US" sz="1300" b="1" i="1" dirty="0" err="1"/>
              <a:t>nḗpios</a:t>
            </a:r>
            <a:r>
              <a:rPr lang="en-US" sz="1300" b="1" i="1" dirty="0"/>
              <a:t>; </a:t>
            </a:r>
            <a:r>
              <a:rPr lang="en-US" sz="1300" dirty="0"/>
              <a:t>an infant, child, baby without any definite limitation of age. (This relates to immaturity and lack of instruction)</a:t>
            </a:r>
            <a:endParaRPr lang="en-US" sz="1300" b="1" i="1" dirty="0"/>
          </a:p>
          <a:p>
            <a:r>
              <a:rPr lang="en-US" dirty="0"/>
              <a:t>Carnal Believers</a:t>
            </a:r>
            <a:r>
              <a:rPr lang="en-US" baseline="0" dirty="0"/>
              <a:t> – </a:t>
            </a:r>
            <a:r>
              <a:rPr lang="el-GR" sz="1300" b="1" dirty="0"/>
              <a:t>σαρκικός</a:t>
            </a:r>
            <a:r>
              <a:rPr lang="en-US" sz="1300" b="1" dirty="0"/>
              <a:t> </a:t>
            </a:r>
            <a:r>
              <a:rPr lang="en-US" sz="1300" b="1" i="1" dirty="0" err="1"/>
              <a:t>sarkikós</a:t>
            </a:r>
            <a:r>
              <a:rPr lang="en-US" sz="1300" b="1" i="1" dirty="0"/>
              <a:t>; </a:t>
            </a:r>
            <a:r>
              <a:rPr lang="en-US" sz="1300" i="1" dirty="0"/>
              <a:t>tendency to satisfy the flesh, implying sinfulness, sinful propensity, carnal</a:t>
            </a:r>
            <a:r>
              <a:rPr lang="en-US" sz="1300" dirty="0"/>
              <a:t> (This relates to disobedience and open rebellion)</a:t>
            </a:r>
          </a:p>
          <a:p>
            <a:endParaRPr lang="en-US" sz="13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245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245">
                <a:defRPr/>
              </a:pPr>
              <a:t>33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5102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245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245">
                <a:defRPr/>
              </a:pPr>
              <a:t>34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14951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245">
              <a:defRPr/>
            </a:pPr>
            <a:fld id="{1E6CAAF6-ADD1-4A1F-A4B9-6880554EFCC2}" type="slidenum">
              <a:rPr lang="en-US" altLang="en-US" sz="1900" kern="0">
                <a:solidFill>
                  <a:sysClr val="windowText" lastClr="000000"/>
                </a:solidFill>
              </a:rPr>
              <a:pPr defTabSz="966245">
                <a:defRPr/>
              </a:pPr>
              <a:t>35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245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2478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6FC6-E9CC-4AE2-9D91-7D483FBCA8F2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CA0F-06D0-45D5-966B-BC0DA570E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8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0565-56BC-4606-B690-183210B43A3E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324B-886E-460D-912C-2CA0D33BC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6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8456-5BDA-471F-BF97-D65C5ADB8166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BEC0-6F37-4633-AB26-99B8574EC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34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3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DA17-A2EA-4FEA-8B2E-D8E6E8897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91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F49D-3724-4544-8C09-609974F0F7BB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C3D7-4EF0-45B7-B372-73B36E842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92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F477-4C68-4C1E-86FF-7481A7055811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6DA2-6FF6-4595-92F5-22A0F5E67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9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D65A-C0EE-4AD7-8A58-0B8F10022485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B71B-AA8C-46A5-AC4C-81FD1DC46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7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2815-885E-4900-AF1B-4C4ACEE61EA0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452A-21A5-42E4-B3C0-FA07CA9C4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90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F2B6-EDA6-4AAF-857D-8616360D1575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58FA-6C59-4CBE-A676-1C65C00AA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74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39B0-7FDD-450F-8311-4C08D789A5BF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E3B8-A121-4320-9005-4CA941989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03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E400-B6BD-4AD8-B6D6-59D92F013876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A958-5FFB-46EB-8287-DA3763E65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57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D9EF-EBC4-4C5F-A1A5-63888718FBFA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F1CC-EA39-4347-98EA-7DFEEA891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5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833C87-4D3B-43B8-B25C-DFF65258D843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BEE0D31-C65D-4025-B445-3D7EE25C4B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8" r:id="rId12"/>
    <p:sldLayoutId id="21474839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57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3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52400"/>
            <a:ext cx="80772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Acts 2:38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them, “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each of you be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the name of Jesus Christ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eis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forgiveness of your sins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you will receive the gift of the Holy Spirit.</a:t>
            </a: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17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30924" y="152400"/>
            <a:ext cx="8282152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Matthew 12:41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men of Nineveh will stand up with this generation at the judgment, and will condemn it because they repented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[in the face of/because of] (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eis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preaching of Jonah; and behold, something greater than Jonah is here.</a:t>
            </a: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18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52400"/>
            <a:ext cx="80772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Acts 2:38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them, “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of you be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baptized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name of Jesus Christ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because of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forgiveness of your sins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and you will receive the gift of the Holy Spirit.</a:t>
            </a:r>
            <a:r>
              <a:rPr lang="en-US" altLang="en-US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36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val="238300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val="16527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88768"/>
            <a:ext cx="8229600" cy="69782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Passages From Matthew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51571" y="1155032"/>
            <a:ext cx="4257318" cy="4932945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6:14-15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7:21-23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8:11-12; 25:30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10:32-33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12:31-32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Matt. 24:13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Matt. 25:41</a:t>
            </a:r>
          </a:p>
        </p:txBody>
      </p:sp>
      <p:pic>
        <p:nvPicPr>
          <p:cNvPr id="5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558" y="1720827"/>
            <a:ext cx="2843224" cy="38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926433" y="163635"/>
            <a:ext cx="7315200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anose="020F0502020204030204" pitchFamily="34" charset="0"/>
              </a:rPr>
              <a:t>Matt. 24:13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kern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4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But the one who endures to the end, he will be saved.”</a:t>
            </a:r>
            <a:endParaRPr lang="en-US" altLang="en-US" sz="4400" kern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54" y="2433637"/>
            <a:ext cx="3698293" cy="23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1282700"/>
            <a:ext cx="2212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Passages From Paul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23825" y="1111250"/>
            <a:ext cx="4005263" cy="5487988"/>
          </a:xfrm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Gal. 5:4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Gal. 5:19-21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Rom. 8:13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1 Cor. 8:11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1 Cor. 9:24-27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1 Cor. 11:28-30, 32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1 Cor. 15:2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6089650" y="1111250"/>
            <a:ext cx="291306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Cor. 13:5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Gal. 5:19-21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Philip. 2:12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Col. 1:23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Tim. 5:15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Tim. 2:12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Tim. 4:10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3" y="239713"/>
            <a:ext cx="8791575" cy="3000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anose="020F0502020204030204" pitchFamily="34" charset="0"/>
              </a:rPr>
              <a:t>Galatians 5:4 (NASB)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000" kern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You have been </a:t>
            </a:r>
            <a:r>
              <a:rPr lang="en-US" sz="4000" b="1" u="sng" dirty="0">
                <a:solidFill>
                  <a:srgbClr val="FFFFCC"/>
                </a:solidFill>
                <a:latin typeface="+mn-lt"/>
                <a:cs typeface="Calibri" panose="020F0502020204030204" pitchFamily="34" charset="0"/>
              </a:rPr>
              <a:t>severed from Christ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you who are seeking to be justified by law; </a:t>
            </a:r>
            <a:r>
              <a:rPr lang="en-US" sz="4000" b="1" u="sng" dirty="0">
                <a:solidFill>
                  <a:srgbClr val="FFFFCC"/>
                </a:solidFill>
                <a:latin typeface="+mn-lt"/>
                <a:cs typeface="Calibri" panose="020F0502020204030204" pitchFamily="34" charset="0"/>
              </a:rPr>
              <a:t>you have fallen from grace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1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8191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a. Galatians 5:4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7950" y="1223963"/>
            <a:ext cx="8928100" cy="5354637"/>
          </a:xfrm>
        </p:spPr>
        <p:txBody>
          <a:bodyPr/>
          <a:lstStyle/>
          <a:p>
            <a:pPr marL="461963" indent="-461963" algn="just">
              <a:spcBef>
                <a:spcPct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The Galatians were believers (4:6; 5:16)</a:t>
            </a:r>
          </a:p>
          <a:p>
            <a:pPr marL="461963" indent="-461963" algn="just">
              <a:spcBef>
                <a:spcPct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Three types of Pharisees</a:t>
            </a:r>
          </a:p>
          <a:p>
            <a:pPr marL="461963" indent="-461963" algn="just">
              <a:spcBef>
                <a:spcPct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Galatians is a spiritual life book (3:3)</a:t>
            </a:r>
          </a:p>
          <a:p>
            <a:pPr marL="461963" indent="-461963" algn="just">
              <a:spcBef>
                <a:spcPct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The Galatians were missing God’s grace in the middle tense of their salvation (not the first tense)</a:t>
            </a:r>
          </a:p>
          <a:p>
            <a:pPr marL="461963" indent="-461963" algn="just">
              <a:spcBef>
                <a:spcPct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Reverting to a performance based relationship in daily living is quite a fall from grace</a:t>
            </a:r>
          </a:p>
          <a:p>
            <a:pPr marL="461963" indent="-461963" algn="just">
              <a:spcBef>
                <a:spcPct val="0"/>
              </a:spcBef>
              <a:spcAft>
                <a:spcPts val="1800"/>
              </a:spcAft>
              <a:buClr>
                <a:srgbClr val="66FFFF"/>
              </a:buCl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Galatians 5:4 does not teach a loss of salvation</a:t>
            </a:r>
          </a:p>
        </p:txBody>
      </p:sp>
      <p:pic>
        <p:nvPicPr>
          <p:cNvPr id="25604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613" y="119063"/>
            <a:ext cx="15605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val="202974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1282700"/>
            <a:ext cx="2212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Passages From Paul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123825" y="1111250"/>
            <a:ext cx="4005263" cy="5487988"/>
          </a:xfrm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chemeClr val="bg1"/>
                </a:solidFill>
              </a:rPr>
              <a:t>Gal. 5:4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chemeClr val="bg1"/>
                </a:solidFill>
              </a:rPr>
              <a:t>Gal. 5:19-21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chemeClr val="bg1"/>
                </a:solidFill>
              </a:rPr>
              <a:t>Rom. 8:13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chemeClr val="bg1"/>
                </a:solidFill>
              </a:rPr>
              <a:t>1 Cor. 8:11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chemeClr val="bg1"/>
                </a:solidFill>
              </a:rPr>
              <a:t>1 Cor. 9:24-27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chemeClr val="bg1"/>
                </a:solidFill>
              </a:rPr>
              <a:t>1 Cor. 11:28-30, 32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chemeClr val="bg1"/>
                </a:solidFill>
              </a:rPr>
              <a:t>1 Cor. 15:2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6089650" y="1111250"/>
            <a:ext cx="291306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Cor. 13:5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+mj-lt"/>
              <a:buAutoNum type="alphaLcPeriod" startAt="8"/>
            </a:pPr>
            <a:r>
              <a:rPr lang="en-US" altLang="en-US" sz="3200" b="1" u="sng" dirty="0">
                <a:solidFill>
                  <a:srgbClr val="FFFFCC"/>
                </a:solidFill>
                <a:latin typeface="+mn-lt"/>
                <a:cs typeface="Calibri" panose="020F0502020204030204" pitchFamily="34" charset="0"/>
              </a:rPr>
              <a:t>Philip. 2:12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Col. 1:23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Tim. 5:15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Tim. 2:12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Tim. 4:10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noProof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ians  2:12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4000" dirty="0">
                <a:solidFill>
                  <a:srgbClr val="FFFFFF"/>
                </a:solidFill>
                <a:effectLst/>
                <a:cs typeface="Calibri" panose="020F0502020204030204" pitchFamily="34" charset="0"/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So then, my beloved, just as you have always obeyed, not as in my presence only, but now much more in my absence,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out your salvation with fear and trembling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  <a:r>
              <a:rPr lang="en-US" altLang="en-US" sz="4000" dirty="0">
                <a:solidFill>
                  <a:srgbClr val="FFFFFF"/>
                </a:solidFill>
                <a:effectLst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69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u="sng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67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12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>
                <a:solidFill>
                  <a:schemeClr val="bg1"/>
                </a:solidFill>
              </a:rPr>
              <a:t>Middle tense of salvation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>
                <a:solidFill>
                  <a:schemeClr val="bg1"/>
                </a:solidFill>
              </a:rPr>
              <a:t>Immediate context – Philippians 2:14-16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>
                <a:solidFill>
                  <a:schemeClr val="bg1"/>
                </a:solidFill>
              </a:rPr>
              <a:t>Overall context – Philippians 4:2-3</a:t>
            </a:r>
          </a:p>
        </p:txBody>
      </p:sp>
    </p:spTree>
    <p:extLst>
      <p:ext uri="{BB962C8B-B14F-4D97-AF65-F5344CB8AC3E}">
        <p14:creationId xmlns:p14="http://schemas.microsoft.com/office/powerpoint/2010/main" val="177111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1282700"/>
            <a:ext cx="2212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643" y="265113"/>
            <a:ext cx="9002714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Passages from the General Letters &amp; Revelation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123825" y="1111250"/>
            <a:ext cx="4259489" cy="5487988"/>
          </a:xfrm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5:19-20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3:6, 14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5:9-10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6:4-6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10:26-30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12:14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1:10-11, 20-22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5953126" y="1111250"/>
            <a:ext cx="304958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Jude 11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John 2:3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John 3:9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John 3:15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John 5:16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Rev. 3:5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Rev. 22:18-19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93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3" y="177322"/>
            <a:ext cx="8791575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anose="020F0502020204030204" pitchFamily="34" charset="0"/>
              </a:rPr>
              <a:t>1 John 5:16-17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“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If anyone sees his brother committing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a sin not 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leading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 to death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, he shall ask and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God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 will for him give life to those who commit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sin not leading to death. There is a sin leading to death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; I do not say that he should make request for this. </a:t>
            </a:r>
            <a:r>
              <a:rPr lang="en-US" sz="3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17 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All unrighteousness is sin, and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there is a sin not leading to death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.”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 (NASB)</a:t>
            </a:r>
          </a:p>
        </p:txBody>
      </p:sp>
    </p:spTree>
    <p:extLst>
      <p:ext uri="{BB962C8B-B14F-4D97-AF65-F5344CB8AC3E}">
        <p14:creationId xmlns:p14="http://schemas.microsoft.com/office/powerpoint/2010/main" val="62751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03"/>
            <a:ext cx="8229600" cy="592628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John 5:16-17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924"/>
            <a:ext cx="5825764" cy="530729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brings death</a:t>
            </a:r>
          </a:p>
          <a:p>
            <a:pPr marL="862013" lvl="1" indent="-461963">
              <a:spcBef>
                <a:spcPts val="0"/>
              </a:spcBef>
              <a:spcAft>
                <a:spcPts val="18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6:23</a:t>
            </a:r>
          </a:p>
          <a:p>
            <a:pPr marL="862013" lvl="1" indent="-461963">
              <a:spcBef>
                <a:spcPts val="0"/>
              </a:spcBef>
              <a:spcAft>
                <a:spcPts val="18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1:14-16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divine discipline</a:t>
            </a:r>
          </a:p>
          <a:p>
            <a:pPr marL="862013" lvl="1" indent="-461963">
              <a:spcBef>
                <a:spcPts val="0"/>
              </a:spcBef>
              <a:spcAft>
                <a:spcPts val="18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5:1-11</a:t>
            </a:r>
          </a:p>
          <a:p>
            <a:pPr marL="862013" lvl="1" indent="-461963">
              <a:spcBef>
                <a:spcPts val="0"/>
              </a:spcBef>
              <a:spcAft>
                <a:spcPts val="18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11:30</a:t>
            </a:r>
          </a:p>
          <a:p>
            <a:pPr marL="862013" lvl="1" indent="-461963">
              <a:spcBef>
                <a:spcPts val="0"/>
              </a:spcBef>
              <a:spcAft>
                <a:spcPts val="18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5:16-17</a:t>
            </a:r>
          </a:p>
          <a:p>
            <a:pPr marL="862013" lvl="1" indent="-461963">
              <a:spcBef>
                <a:spcPts val="0"/>
              </a:spcBef>
              <a:spcAft>
                <a:spcPts val="18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2:22-23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09" y="1920109"/>
            <a:ext cx="221913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04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1282700"/>
            <a:ext cx="2212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643" y="265113"/>
            <a:ext cx="9002714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Passages from the General Letters &amp; Revelation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123825" y="1111250"/>
            <a:ext cx="4005263" cy="5487988"/>
          </a:xfrm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Jas. 5:19-20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Heb. 3:6, 14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Heb. 5:9-10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Heb. 6:4-6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Heb. 10:26-30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Heb. 12:14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AutoNum type="alphaLcPeriod"/>
            </a:pPr>
            <a:r>
              <a:rPr lang="en-US" altLang="en-US" b="1" u="sng" dirty="0">
                <a:solidFill>
                  <a:srgbClr val="FFFFCC"/>
                </a:solidFill>
              </a:rPr>
              <a:t>2 Pet. 1:10-11</a:t>
            </a:r>
          </a:p>
          <a:p>
            <a:pPr marL="514350" indent="-51435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5953126" y="1111250"/>
            <a:ext cx="304958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Pet. 2:20-22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2:3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3:9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3:15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5:16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Rev. 3:5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Calibri" panose="020F0502020204030204" pitchFamily="34" charset="0"/>
              <a:buAutoNum type="alphaLcPeriod" startAt="8"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Rev. 22:18-19</a:t>
            </a:r>
          </a:p>
          <a:p>
            <a:pPr>
              <a:spcAft>
                <a:spcPts val="2400"/>
              </a:spcAft>
              <a:buClr>
                <a:srgbClr val="66FFFF"/>
              </a:buClr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4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lIns="92075" tIns="46039" rIns="92075" bIns="46039"/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EXAM!</a:t>
            </a:r>
          </a:p>
        </p:txBody>
      </p:sp>
    </p:spTree>
    <p:extLst>
      <p:ext uri="{BB962C8B-B14F-4D97-AF65-F5344CB8AC3E}">
        <p14:creationId xmlns:p14="http://schemas.microsoft.com/office/powerpoint/2010/main" val="144286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76213" y="169686"/>
            <a:ext cx="87915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2 Peter 1:10-11</a:t>
            </a:r>
          </a:p>
          <a:p>
            <a:pPr algn="just"/>
            <a:r>
              <a:rPr lang="en-US" altLang="en-US" sz="3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3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Therefore, brethren, be all the more diligent </a:t>
            </a:r>
            <a:r>
              <a:rPr lang="en-US" sz="3400" b="1" u="sng" dirty="0">
                <a:solidFill>
                  <a:srgbClr val="FFFFCC"/>
                </a:solidFill>
                <a:latin typeface="+mn-lt"/>
                <a:cs typeface="Calibri" panose="020F0502020204030204" pitchFamily="34" charset="0"/>
              </a:rPr>
              <a:t>to make certain about His calling and choosing you</a:t>
            </a:r>
            <a:r>
              <a:rPr lang="en-US" sz="3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; for as long as you practice these things, you will never stumble; </a:t>
            </a:r>
            <a:r>
              <a:rPr lang="en-US" sz="3400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11 </a:t>
            </a:r>
            <a:r>
              <a:rPr lang="en-US" sz="3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for in this way the entrance into the eternal kingdom of our Lord and Savior Jesus Christ will be abundantly supplied to you.</a:t>
            </a:r>
            <a:r>
              <a:rPr lang="en-US" altLang="en-US" sz="3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” (NASB)</a:t>
            </a:r>
          </a:p>
        </p:txBody>
      </p:sp>
    </p:spTree>
    <p:extLst>
      <p:ext uri="{BB962C8B-B14F-4D97-AF65-F5344CB8AC3E}">
        <p14:creationId xmlns:p14="http://schemas.microsoft.com/office/powerpoint/2010/main" val="2978333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628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Peter 1:10-11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0" y="962890"/>
            <a:ext cx="8694056" cy="5343642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Diligence in the Christian life does not make the believer more secure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However, it can deepen inward assurance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“Abundant entrance into the kingdom”-some believers will be saved but have little reward (1 Cor. 3:15; 2 John 8; Rev. 3:11)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Our ultimate assurance comes from Christ’s promises (John 5:24; 6:47)</a:t>
            </a:r>
          </a:p>
        </p:txBody>
      </p:sp>
      <p:pic>
        <p:nvPicPr>
          <p:cNvPr id="4" name="Picture 2" descr="http://forum.remonstranten-berlin.de/uploads/2010/02/aminius_achterk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71" y="5134788"/>
            <a:ext cx="1146629" cy="15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10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79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Lordship Salvation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Problems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112840"/>
            <a:ext cx="5791200" cy="4830763"/>
          </a:xfrm>
        </p:spPr>
        <p:txBody>
          <a:bodyPr/>
          <a:lstStyle/>
          <a:p>
            <a:pPr marL="493700" indent="-457189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the gospel</a:t>
            </a:r>
          </a:p>
          <a:p>
            <a:pPr marL="493700" indent="-457189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 an impossible burden upon the unsaved</a:t>
            </a:r>
          </a:p>
          <a:p>
            <a:pPr marL="493700" indent="-457189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Confuses justification with sanctification</a:t>
            </a:r>
          </a:p>
          <a:p>
            <a:pPr marL="493700" indent="-457189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Confuses the result of with requirement for salvation</a:t>
            </a:r>
          </a:p>
          <a:p>
            <a:pPr marL="493700" indent="-457189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Fails to make basic dispensational distinctions</a:t>
            </a:r>
          </a:p>
          <a:p>
            <a:pPr marL="493700" indent="-457189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2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Ignores the reality of a carnal Christian</a:t>
            </a:r>
          </a:p>
          <a:p>
            <a:pPr marL="493700" indent="-457189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Destroys the assurance of salvation</a:t>
            </a:r>
          </a:p>
        </p:txBody>
      </p:sp>
      <p:pic>
        <p:nvPicPr>
          <p:cNvPr id="1208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1" y="1281113"/>
            <a:ext cx="3028951" cy="4724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252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5" y="258805"/>
            <a:ext cx="8413209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8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KINDS OF PEOPLE</a:t>
            </a:r>
            <a:b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66FFFF"/>
                </a:solidFill>
                <a:latin typeface="+mn-lt"/>
                <a:ea typeface="+mn-ea"/>
                <a:cs typeface="+mn-cs"/>
              </a:rPr>
              <a:t>1 Corinthians 3:1-3 </a:t>
            </a:r>
          </a:p>
        </p:txBody>
      </p:sp>
      <p:pic>
        <p:nvPicPr>
          <p:cNvPr id="11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828801"/>
            <a:ext cx="2457451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2667000" y="1676400"/>
            <a:ext cx="640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And I, brethren, could not speak to you as to </a:t>
            </a:r>
            <a:r>
              <a:rPr lang="en-US" sz="2800" b="1" dirty="0">
                <a:solidFill>
                  <a:srgbClr val="FFFFCC"/>
                </a:solidFill>
              </a:rPr>
              <a:t>spiritual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people</a:t>
            </a:r>
            <a:r>
              <a:rPr lang="en-US" sz="2800" dirty="0">
                <a:solidFill>
                  <a:schemeClr val="bg1"/>
                </a:solidFill>
              </a:rPr>
              <a:t> but as to </a:t>
            </a:r>
            <a:r>
              <a:rPr lang="en-US" sz="2800" b="1" dirty="0">
                <a:solidFill>
                  <a:srgbClr val="FFFFCC"/>
                </a:solidFill>
              </a:rPr>
              <a:t>carnal</a:t>
            </a:r>
            <a:r>
              <a:rPr lang="en-US" sz="2800" dirty="0">
                <a:solidFill>
                  <a:schemeClr val="bg1"/>
                </a:solidFill>
              </a:rPr>
              <a:t>, as to </a:t>
            </a:r>
            <a:r>
              <a:rPr lang="en-US" sz="2800" b="1" dirty="0">
                <a:solidFill>
                  <a:srgbClr val="FFFFCC"/>
                </a:solidFill>
              </a:rPr>
              <a:t>babes</a:t>
            </a:r>
            <a:r>
              <a:rPr lang="en-US" sz="2800" dirty="0">
                <a:solidFill>
                  <a:schemeClr val="bg1"/>
                </a:solidFill>
              </a:rPr>
              <a:t> in Christ. 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I fed you with milk and not with solid food; for until now you were not able </a:t>
            </a:r>
            <a:r>
              <a:rPr lang="en-US" sz="2800" i="1" dirty="0">
                <a:solidFill>
                  <a:schemeClr val="bg1"/>
                </a:solidFill>
              </a:rPr>
              <a:t>to receive it,</a:t>
            </a:r>
            <a:r>
              <a:rPr lang="en-US" sz="2800" dirty="0">
                <a:solidFill>
                  <a:schemeClr val="bg1"/>
                </a:solidFill>
              </a:rPr>
              <a:t> and even now you are still not able;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for you are still carnal. For where </a:t>
            </a:r>
            <a:r>
              <a:rPr lang="en-US" sz="2800" i="1" dirty="0">
                <a:solidFill>
                  <a:schemeClr val="bg1"/>
                </a:solidFill>
              </a:rPr>
              <a:t>there are</a:t>
            </a:r>
            <a:r>
              <a:rPr lang="en-US" sz="2800" dirty="0">
                <a:solidFill>
                  <a:schemeClr val="bg1"/>
                </a:solidFill>
              </a:rPr>
              <a:t> envy, strife, and divisions among you, are you not carnal and behaving like </a:t>
            </a:r>
            <a:r>
              <a:rPr lang="en-US" sz="2800" i="1" dirty="0">
                <a:solidFill>
                  <a:schemeClr val="bg1"/>
                </a:solidFill>
              </a:rPr>
              <a:t>mere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CC"/>
                </a:solidFill>
              </a:rPr>
              <a:t>men</a:t>
            </a:r>
            <a:r>
              <a:rPr lang="en-US" sz="2800" dirty="0">
                <a:solidFill>
                  <a:schemeClr val="bg1"/>
                </a:solidFill>
              </a:rPr>
              <a:t>? (NKJV)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7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69067"/>
              </p:ext>
            </p:extLst>
          </p:nvPr>
        </p:nvGraphicFramePr>
        <p:xfrm>
          <a:off x="228600" y="1767840"/>
          <a:ext cx="5621867" cy="3992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455979499"/>
                    </a:ext>
                  </a:extLst>
                </a:gridCol>
                <a:gridCol w="2827867">
                  <a:extLst>
                    <a:ext uri="{9D8B030D-6E8A-4147-A177-3AD203B41FA5}">
                      <a16:colId xmlns:a16="http://schemas.microsoft.com/office/drawing/2014/main" val="1492928434"/>
                    </a:ext>
                  </a:extLst>
                </a:gridCol>
              </a:tblGrid>
              <a:tr h="3342640"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Exod. 19:1ff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Acts 10:14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Gal. 2:11-14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Acts 19:18-19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1:2, 7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3:15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6:19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9:24-27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Philip. 4:2-3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66FF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Lot-Gen. 13:12; 19:4-8, 14, 30-38 vs. Gen 19:22; 2 Pet. 2:7-8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23693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904" y="1767840"/>
            <a:ext cx="2761031" cy="3992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040"/>
          </a:xfrm>
        </p:spPr>
        <p:txBody>
          <a:bodyPr/>
          <a:lstStyle/>
          <a:p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Carnal Christianity </a:t>
            </a:r>
            <a:b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 unfortunate possibility”</a:t>
            </a:r>
          </a:p>
        </p:txBody>
      </p:sp>
    </p:spTree>
    <p:extLst>
      <p:ext uri="{BB962C8B-B14F-4D97-AF65-F5344CB8AC3E}">
        <p14:creationId xmlns:p14="http://schemas.microsoft.com/office/powerpoint/2010/main" val="4190153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lIns="92075" tIns="46039" rIns="92075" bIns="46039"/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43230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Clr>
                <a:srgbClr val="66FFFF"/>
              </a:buClr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val="295718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156411" y="1155032"/>
            <a:ext cx="8879305" cy="5334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works (</a:t>
            </a:r>
            <a:r>
              <a:rPr lang="en-US" altLang="en-US" sz="28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2:8-10)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  <p:extLst>
      <p:ext uri="{BB962C8B-B14F-4D97-AF65-F5344CB8AC3E}">
        <p14:creationId xmlns:p14="http://schemas.microsoft.com/office/powerpoint/2010/main" val="421013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61" y="235669"/>
            <a:ext cx="8534400" cy="733721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Capacity for Good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1150070"/>
            <a:ext cx="8836089" cy="3563332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Good works – Ephes. 2:8-10; Jas 2:18, 26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Overcoming habitual sins that characterize unbelievers – Gal. 5:19-21; 1 Cor. 6:9-10; Eph. 5:5; Rev. 21:8; 22:15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Desirable but not automatic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Good works – John 15:8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Habitual Sin  – 2 Pet 2:7; 1 Cor. 3:15; 6:19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hischarisisenough.files.wordpress.com/2011/05/bearing-fru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149" y="4440774"/>
            <a:ext cx="349770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33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7" y="163516"/>
            <a:ext cx="984724" cy="7315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6561" y="1060121"/>
            <a:ext cx="9030878" cy="53245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use is it, my brethren, if someone says he has faith but he has no works? Can that faith save him?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a brother or sister is without clothing and in need of daily food,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one of you says to them, “Go in peace, be warmed and be filled,” and yet you do not give them what is necessary for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body, what use is that?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 so faith, if it has no works, is dead,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itself.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someone may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say, “You have faith and I have works; show me your faith without the works, and I will show you my faith by my works.”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believe that God is one. You do well; the demons also believe, and shudder.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are you willing to recognize, you foolish fellow, that faith without works is useless?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not Abraham our father justified by works when he offered up Isaac his son on the altar?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see that faith was working with his works, and as a result of the works, faith was perfected;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Scripture was fulfilled which says, “</a:t>
            </a:r>
            <a:r>
              <a:rPr lang="en-US" sz="20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Abraham believed God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it was reckoned to him as righteousness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,” and he was called the friend of God.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see that a man is justified by works and not by faith alone.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same way, was not Rahab the harlot also justified by works when she received the messengers and sent them out by another way?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just as the body without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spirit is dead, so also faith without works is dead.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5542" y="222059"/>
            <a:ext cx="2452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James 2:14–26 </a:t>
            </a:r>
          </a:p>
          <a:p>
            <a:pPr algn="ctr"/>
            <a:r>
              <a:rPr lang="en-US" sz="16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(NASB95) </a:t>
            </a:r>
          </a:p>
        </p:txBody>
      </p:sp>
    </p:spTree>
    <p:extLst>
      <p:ext uri="{BB962C8B-B14F-4D97-AF65-F5344CB8AC3E}">
        <p14:creationId xmlns:p14="http://schemas.microsoft.com/office/powerpoint/2010/main" val="390441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0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48156"/>
              </p:ext>
            </p:extLst>
          </p:nvPr>
        </p:nvGraphicFramePr>
        <p:xfrm>
          <a:off x="228600" y="438810"/>
          <a:ext cx="8686800" cy="59803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43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Harmony Between Paul and James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PAUL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JAMES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Issue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Self righteous Judaism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Dead orthodoxy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Justification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Declaration of innocence before God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Evidence of the believer's useful faith before man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Genesis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Gen 15:6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Gen 22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Faith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Justification – “Abram”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Sanctification – “Abraham”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Works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Favor with God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Believer's moral deeds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50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0" name="Group 4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66700" y="381003"/>
          <a:ext cx="8610600" cy="5795793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JUSTIFICATION – SALVATION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DISCIPLESHIP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FREE GIFT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COSTLY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RECEIVED THROUGH FAITH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ENTERED INTO THROUGH COMMITMENT AND OBEDIENCE THROUGH THE SPIRIT’S ENABLEMENT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NOT BY 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INVOLVES OUR 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INSTANT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LIFE-LONG 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JUSTIFICATION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SANCTIFICATION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JESUS PAID THE 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BELIEVER PAYS THE 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TRUSTING JESUS AS SAVIOR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FOLLOWING JESUS AS LORD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BELIEVE THE GOSPEL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OBEY THE COMMANDS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ONE CONDITION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MULTIPLE CONDITIONS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EXPERIENCED BY ALL CHRISTIANS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EXPERIENCED BY SOME CHRISTIANS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RESULTS IN ETERNAL 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RESULTS IN REWARDS &amp; AUTHORITY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8043" name="TextBox 4"/>
          <p:cNvSpPr txBox="1">
            <a:spLocks noChangeArrowheads="1"/>
          </p:cNvSpPr>
          <p:nvPr/>
        </p:nvSpPr>
        <p:spPr bwMode="auto">
          <a:xfrm>
            <a:off x="876300" y="62484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http://www.gracelife.org/resources/gracenotes.asp?id=23</a:t>
            </a:r>
          </a:p>
        </p:txBody>
      </p:sp>
    </p:spTree>
    <p:extLst>
      <p:ext uri="{BB962C8B-B14F-4D97-AF65-F5344CB8AC3E}">
        <p14:creationId xmlns:p14="http://schemas.microsoft.com/office/powerpoint/2010/main" val="108016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10006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Be Baptized? </a:t>
            </a:r>
            <a:b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 Passages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12" y="1616525"/>
            <a:ext cx="4379239" cy="29743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Mark 16:15-16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John 3:5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Acts 2:38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Rom. 6:3-4 &amp; Col. 2:11-12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1 Pet. 3:20-21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705140"/>
            <a:ext cx="4419048" cy="2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656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2061</Words>
  <Application>Microsoft Office PowerPoint</Application>
  <PresentationFormat>On-screen Show (4:3)</PresentationFormat>
  <Paragraphs>311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1_Office Theme</vt:lpstr>
      <vt:lpstr>Soteriology Session 57</vt:lpstr>
      <vt:lpstr>Soteriology Overview</vt:lpstr>
      <vt:lpstr>FINAL EXAM!</vt:lpstr>
      <vt:lpstr>Results of Salvation</vt:lpstr>
      <vt:lpstr>Capacity for Good Works</vt:lpstr>
      <vt:lpstr>PowerPoint Presentation</vt:lpstr>
      <vt:lpstr>PowerPoint Presentation</vt:lpstr>
      <vt:lpstr>PowerPoint Presentation</vt:lpstr>
      <vt:lpstr>Believe and Be Baptized?  Problem Passages</vt:lpstr>
      <vt:lpstr>PowerPoint Presentation</vt:lpstr>
      <vt:lpstr>PowerPoint Presentation</vt:lpstr>
      <vt:lpstr>PowerPoint Presentation</vt:lpstr>
      <vt:lpstr>Evidence for Eternal Security</vt:lpstr>
      <vt:lpstr>Evidence for Eternal Security</vt:lpstr>
      <vt:lpstr>2. Passages From Matthew</vt:lpstr>
      <vt:lpstr>PowerPoint Presentation</vt:lpstr>
      <vt:lpstr>5. Passages From Paul</vt:lpstr>
      <vt:lpstr>PowerPoint Presentation</vt:lpstr>
      <vt:lpstr>a. Galatians 5:4</vt:lpstr>
      <vt:lpstr>5. Passages From Paul</vt:lpstr>
      <vt:lpstr>PowerPoint Presentation</vt:lpstr>
      <vt:lpstr>Three Tenses of Salvation</vt:lpstr>
      <vt:lpstr>Three Tenses of Salvation</vt:lpstr>
      <vt:lpstr>Three Tenses of Salvation</vt:lpstr>
      <vt:lpstr>Philippians 2:12</vt:lpstr>
      <vt:lpstr>Passages from the General Letters &amp; Revelation</vt:lpstr>
      <vt:lpstr>PowerPoint Presentation</vt:lpstr>
      <vt:lpstr>1 John 5:16-17</vt:lpstr>
      <vt:lpstr>Passages from the General Letters &amp; Revelation</vt:lpstr>
      <vt:lpstr>PowerPoint Presentation</vt:lpstr>
      <vt:lpstr>2 Peter 1:10-11</vt:lpstr>
      <vt:lpstr>Lordship Salvation 7 Problems</vt:lpstr>
      <vt:lpstr>PowerPoint Presentation</vt:lpstr>
      <vt:lpstr>4 KINDS OF PEOPLE 1 Corinthians 3:1-3 </vt:lpstr>
      <vt:lpstr>Carnal Christianity  “an unfortunate possibility”</vt:lpstr>
      <vt:lpstr>CONCLUSION</vt:lpstr>
      <vt:lpstr>Soteriology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 Session 7</dc:title>
  <dc:creator>Jim McGowan</dc:creator>
  <cp:lastModifiedBy>Andy Woods</cp:lastModifiedBy>
  <cp:revision>598</cp:revision>
  <cp:lastPrinted>2017-05-05T12:33:50Z</cp:lastPrinted>
  <dcterms:created xsi:type="dcterms:W3CDTF">2016-02-18T16:07:28Z</dcterms:created>
  <dcterms:modified xsi:type="dcterms:W3CDTF">2017-05-06T21:22:25Z</dcterms:modified>
</cp:coreProperties>
</file>