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5"/>
  </p:notesMasterIdLst>
  <p:handoutMasterIdLst>
    <p:handoutMasterId r:id="rId86"/>
  </p:handoutMasterIdLst>
  <p:sldIdLst>
    <p:sldId id="2781" r:id="rId2"/>
    <p:sldId id="2303" r:id="rId3"/>
    <p:sldId id="2304" r:id="rId4"/>
    <p:sldId id="2305" r:id="rId5"/>
    <p:sldId id="2874" r:id="rId6"/>
    <p:sldId id="2319" r:id="rId7"/>
    <p:sldId id="2295" r:id="rId8"/>
    <p:sldId id="2320" r:id="rId9"/>
    <p:sldId id="2375" r:id="rId10"/>
    <p:sldId id="2414" r:id="rId11"/>
    <p:sldId id="2553" r:id="rId12"/>
    <p:sldId id="2623" r:id="rId13"/>
    <p:sldId id="2765" r:id="rId14"/>
    <p:sldId id="2766" r:id="rId15"/>
    <p:sldId id="2875" r:id="rId16"/>
    <p:sldId id="2709" r:id="rId17"/>
    <p:sldId id="2876" r:id="rId18"/>
    <p:sldId id="3018" r:id="rId19"/>
    <p:sldId id="3019" r:id="rId20"/>
    <p:sldId id="3021" r:id="rId21"/>
    <p:sldId id="3030" r:id="rId22"/>
    <p:sldId id="3031" r:id="rId23"/>
    <p:sldId id="3032" r:id="rId24"/>
    <p:sldId id="3033" r:id="rId25"/>
    <p:sldId id="3034" r:id="rId26"/>
    <p:sldId id="3035" r:id="rId27"/>
    <p:sldId id="3022" r:id="rId28"/>
    <p:sldId id="3036" r:id="rId29"/>
    <p:sldId id="3039" r:id="rId30"/>
    <p:sldId id="3037" r:id="rId31"/>
    <p:sldId id="3038" r:id="rId32"/>
    <p:sldId id="3040" r:id="rId33"/>
    <p:sldId id="3023" r:id="rId34"/>
    <p:sldId id="3041" r:id="rId35"/>
    <p:sldId id="3024" r:id="rId36"/>
    <p:sldId id="3042" r:id="rId37"/>
    <p:sldId id="3025" r:id="rId38"/>
    <p:sldId id="3043" r:id="rId39"/>
    <p:sldId id="3044" r:id="rId40"/>
    <p:sldId id="3100" r:id="rId41"/>
    <p:sldId id="3026" r:id="rId42"/>
    <p:sldId id="3045" r:id="rId43"/>
    <p:sldId id="3046" r:id="rId44"/>
    <p:sldId id="3069" r:id="rId45"/>
    <p:sldId id="3051" r:id="rId46"/>
    <p:sldId id="3070" r:id="rId47"/>
    <p:sldId id="3049" r:id="rId48"/>
    <p:sldId id="3050" r:id="rId49"/>
    <p:sldId id="3053" r:id="rId50"/>
    <p:sldId id="3054" r:id="rId51"/>
    <p:sldId id="3052" r:id="rId52"/>
    <p:sldId id="3057" r:id="rId53"/>
    <p:sldId id="3027" r:id="rId54"/>
    <p:sldId id="3055" r:id="rId55"/>
    <p:sldId id="3056" r:id="rId56"/>
    <p:sldId id="3058" r:id="rId57"/>
    <p:sldId id="3029" r:id="rId58"/>
    <p:sldId id="3028" r:id="rId59"/>
    <p:sldId id="3071" r:id="rId60"/>
    <p:sldId id="3094" r:id="rId61"/>
    <p:sldId id="3073" r:id="rId62"/>
    <p:sldId id="3074" r:id="rId63"/>
    <p:sldId id="3095" r:id="rId64"/>
    <p:sldId id="3079" r:id="rId65"/>
    <p:sldId id="3093" r:id="rId66"/>
    <p:sldId id="3092" r:id="rId67"/>
    <p:sldId id="3096" r:id="rId68"/>
    <p:sldId id="3101" r:id="rId69"/>
    <p:sldId id="3080" r:id="rId70"/>
    <p:sldId id="3081" r:id="rId71"/>
    <p:sldId id="3082" r:id="rId72"/>
    <p:sldId id="3083" r:id="rId73"/>
    <p:sldId id="3084" r:id="rId74"/>
    <p:sldId id="3085" r:id="rId75"/>
    <p:sldId id="3097" r:id="rId76"/>
    <p:sldId id="3102" r:id="rId77"/>
    <p:sldId id="3086" r:id="rId78"/>
    <p:sldId id="3087" r:id="rId79"/>
    <p:sldId id="3098" r:id="rId80"/>
    <p:sldId id="3088" r:id="rId81"/>
    <p:sldId id="3089" r:id="rId82"/>
    <p:sldId id="3090" r:id="rId83"/>
    <p:sldId id="3099" r:id="rId84"/>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990099"/>
    <a:srgbClr val="006600"/>
    <a:srgbClr val="FF9900"/>
    <a:srgbClr val="00CC00"/>
    <a:srgbClr val="A6A6A6"/>
    <a:srgbClr val="A50021"/>
    <a:srgbClr val="0000FF"/>
    <a:srgbClr val="FFFF99"/>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1" autoAdjust="0"/>
    <p:restoredTop sz="92932" autoAdjust="0"/>
  </p:normalViewPr>
  <p:slideViewPr>
    <p:cSldViewPr>
      <p:cViewPr varScale="1">
        <p:scale>
          <a:sx n="63" d="100"/>
          <a:sy n="63" d="100"/>
        </p:scale>
        <p:origin x="168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9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2" y="0"/>
            <a:ext cx="3170764" cy="478748"/>
          </a:xfrm>
          <a:prstGeom prst="rect">
            <a:avLst/>
          </a:prstGeom>
          <a:noFill/>
          <a:ln w="9525">
            <a:noFill/>
            <a:miter lim="800000"/>
            <a:headEnd/>
            <a:tailEnd/>
          </a:ln>
        </p:spPr>
        <p:txBody>
          <a:bodyPr vert="horz" wrap="square" lIns="97378" tIns="48690" rIns="97378" bIns="48690" numCol="1" anchor="t" anchorCtr="0" compatLnSpc="1">
            <a:prstTxWarp prst="textNoShape">
              <a:avLst/>
            </a:prstTxWarp>
          </a:bodyPr>
          <a:lstStyle>
            <a:lvl1pPr defTabSz="920835">
              <a:defRPr sz="1300">
                <a:latin typeface="Times New Roman" pitchFamily="18" charset="0"/>
                <a:cs typeface="Arial" charset="0"/>
              </a:defRPr>
            </a:lvl1pPr>
          </a:lstStyle>
          <a:p>
            <a:pPr>
              <a:defRPr/>
            </a:pPr>
            <a:r>
              <a:rPr lang="en-US" dirty="0">
                <a:latin typeface="Calibri" panose="020F0502020204030204" pitchFamily="34" charset="0"/>
                <a:cs typeface="Calibri" panose="020F0502020204030204" pitchFamily="34" charset="0"/>
              </a:rPr>
              <a:t>Dr. Andy Woods - The Coming Kingdom</a:t>
            </a:r>
          </a:p>
        </p:txBody>
      </p:sp>
      <p:sp>
        <p:nvSpPr>
          <p:cNvPr id="36867" name="Rectangle 3"/>
          <p:cNvSpPr>
            <a:spLocks noGrp="1" noChangeArrowheads="1"/>
          </p:cNvSpPr>
          <p:nvPr>
            <p:ph type="dt" sz="quarter" idx="1"/>
          </p:nvPr>
        </p:nvSpPr>
        <p:spPr bwMode="auto">
          <a:xfrm>
            <a:off x="4144437" y="0"/>
            <a:ext cx="3170764" cy="478748"/>
          </a:xfrm>
          <a:prstGeom prst="rect">
            <a:avLst/>
          </a:prstGeom>
          <a:noFill/>
          <a:ln w="9525">
            <a:noFill/>
            <a:miter lim="800000"/>
            <a:headEnd/>
            <a:tailEnd/>
          </a:ln>
        </p:spPr>
        <p:txBody>
          <a:bodyPr vert="horz" wrap="square" lIns="97378" tIns="48690" rIns="97378" bIns="48690" numCol="1" anchor="t" anchorCtr="0" compatLnSpc="1">
            <a:prstTxWarp prst="textNoShape">
              <a:avLst/>
            </a:prstTxWarp>
          </a:bodyPr>
          <a:lstStyle>
            <a:lvl1pPr algn="r" defTabSz="920835">
              <a:defRPr sz="1300">
                <a:latin typeface="Times New Roman" pitchFamily="18" charset="0"/>
                <a:cs typeface="Arial" charset="0"/>
              </a:defRPr>
            </a:lvl1pPr>
          </a:lstStyle>
          <a:p>
            <a:pPr>
              <a:defRPr/>
            </a:pPr>
            <a:r>
              <a:rPr lang="en-US">
                <a:latin typeface="Calibri" panose="020F0502020204030204" pitchFamily="34" charset="0"/>
                <a:cs typeface="Calibri" panose="020F0502020204030204" pitchFamily="34" charset="0"/>
              </a:rPr>
              <a:t>5/10/2017</a:t>
            </a:r>
            <a:endParaRPr lang="en-US" dirty="0">
              <a:latin typeface="Calibri" panose="020F0502020204030204" pitchFamily="34" charset="0"/>
              <a:cs typeface="Calibri" panose="020F0502020204030204" pitchFamily="34" charset="0"/>
            </a:endParaRPr>
          </a:p>
        </p:txBody>
      </p:sp>
      <p:sp>
        <p:nvSpPr>
          <p:cNvPr id="36868" name="Rectangle 4"/>
          <p:cNvSpPr>
            <a:spLocks noGrp="1" noChangeArrowheads="1"/>
          </p:cNvSpPr>
          <p:nvPr>
            <p:ph type="ftr" sz="quarter" idx="2"/>
          </p:nvPr>
        </p:nvSpPr>
        <p:spPr bwMode="auto">
          <a:xfrm>
            <a:off x="2" y="9122452"/>
            <a:ext cx="3170764" cy="478748"/>
          </a:xfrm>
          <a:prstGeom prst="rect">
            <a:avLst/>
          </a:prstGeom>
          <a:noFill/>
          <a:ln w="9525">
            <a:noFill/>
            <a:miter lim="800000"/>
            <a:headEnd/>
            <a:tailEnd/>
          </a:ln>
        </p:spPr>
        <p:txBody>
          <a:bodyPr vert="horz" wrap="square" lIns="97378" tIns="48690" rIns="97378" bIns="48690" numCol="1" anchor="b" anchorCtr="0" compatLnSpc="1">
            <a:prstTxWarp prst="textNoShape">
              <a:avLst/>
            </a:prstTxWarp>
          </a:bodyPr>
          <a:lstStyle>
            <a:lvl1pPr defTabSz="920835">
              <a:defRPr sz="1300">
                <a:latin typeface="Times New Roman" pitchFamily="18" charset="0"/>
                <a:cs typeface="Arial" charset="0"/>
              </a:defRPr>
            </a:lvl1pPr>
          </a:lstStyle>
          <a:p>
            <a:pPr>
              <a:defRPr/>
            </a:pPr>
            <a:r>
              <a:rPr lang="en-US" dirty="0">
                <a:latin typeface="Calibri" panose="020F0502020204030204" pitchFamily="34" charset="0"/>
                <a:cs typeface="Calibri" panose="020F0502020204030204" pitchFamily="34" charset="0"/>
              </a:rPr>
              <a:t>Sugar Land </a:t>
            </a:r>
            <a:r>
              <a:rPr lang="en-US" dirty="0" err="1">
                <a:latin typeface="Calibri" panose="020F0502020204030204" pitchFamily="34" charset="0"/>
                <a:cs typeface="Calibri" panose="020F0502020204030204" pitchFamily="34" charset="0"/>
              </a:rPr>
              <a:t>BIble</a:t>
            </a:r>
            <a:r>
              <a:rPr lang="en-US" dirty="0">
                <a:latin typeface="Calibri" panose="020F0502020204030204" pitchFamily="34" charset="0"/>
                <a:cs typeface="Calibri" panose="020F0502020204030204" pitchFamily="34" charset="0"/>
              </a:rPr>
              <a:t> Church</a:t>
            </a:r>
          </a:p>
        </p:txBody>
      </p:sp>
      <p:sp>
        <p:nvSpPr>
          <p:cNvPr id="36869" name="Rectangle 5"/>
          <p:cNvSpPr>
            <a:spLocks noGrp="1" noChangeArrowheads="1"/>
          </p:cNvSpPr>
          <p:nvPr>
            <p:ph type="sldNum" sz="quarter" idx="3"/>
          </p:nvPr>
        </p:nvSpPr>
        <p:spPr bwMode="auto">
          <a:xfrm>
            <a:off x="4144437" y="9122452"/>
            <a:ext cx="3170764" cy="478748"/>
          </a:xfrm>
          <a:prstGeom prst="rect">
            <a:avLst/>
          </a:prstGeom>
          <a:noFill/>
          <a:ln w="9525">
            <a:noFill/>
            <a:miter lim="800000"/>
            <a:headEnd/>
            <a:tailEnd/>
          </a:ln>
        </p:spPr>
        <p:txBody>
          <a:bodyPr vert="horz" wrap="square" lIns="97378" tIns="48690" rIns="97378" bIns="48690" numCol="1" anchor="b" anchorCtr="0" compatLnSpc="1">
            <a:prstTxWarp prst="textNoShape">
              <a:avLst/>
            </a:prstTxWarp>
          </a:bodyPr>
          <a:lstStyle>
            <a:lvl1pPr algn="r" defTabSz="920835">
              <a:defRPr sz="1300">
                <a:latin typeface="Times New Roman" pitchFamily="18" charset="0"/>
                <a:cs typeface="Arial" charset="0"/>
              </a:defRPr>
            </a:lvl1pPr>
          </a:lstStyle>
          <a:p>
            <a:pPr>
              <a:defRPr/>
            </a:pPr>
            <a:fld id="{17409DFC-8574-46F2-8150-19402387B16D}" type="slidenum">
              <a:rPr lang="en-US">
                <a:latin typeface="Calibri" panose="020F0502020204030204" pitchFamily="34" charset="0"/>
                <a:cs typeface="Calibri" panose="020F0502020204030204" pitchFamily="34" charset="0"/>
              </a:rPr>
              <a:pPr>
                <a:defRPr/>
              </a:pPr>
              <a:t>‹#›</a:t>
            </a:fld>
            <a:endParaRPr lang="en-US" dirty="0">
              <a:latin typeface="Calibri" panose="020F0502020204030204" pitchFamily="34" charset="0"/>
              <a:cs typeface="Calibri" panose="020F0502020204030204" pitchFamily="34" charset="0"/>
            </a:endParaRPr>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2" y="0"/>
            <a:ext cx="3170764" cy="478748"/>
          </a:xfrm>
          <a:prstGeom prst="rect">
            <a:avLst/>
          </a:prstGeom>
          <a:noFill/>
          <a:ln w="9525">
            <a:noFill/>
            <a:miter lim="800000"/>
            <a:headEnd/>
            <a:tailEnd/>
          </a:ln>
        </p:spPr>
        <p:txBody>
          <a:bodyPr vert="horz" wrap="square" lIns="97378" tIns="48690" rIns="97378" bIns="48690" numCol="1" anchor="t" anchorCtr="0" compatLnSpc="1">
            <a:prstTxWarp prst="textNoShape">
              <a:avLst/>
            </a:prstTxWarp>
          </a:bodyPr>
          <a:lstStyle>
            <a:lvl1pPr defTabSz="920835">
              <a:defRPr sz="1300">
                <a:latin typeface="Calibri" panose="020F0502020204030204" pitchFamily="34" charset="0"/>
                <a:cs typeface="Calibri" panose="020F0502020204030204" pitchFamily="34" charset="0"/>
              </a:defRPr>
            </a:lvl1pPr>
          </a:lstStyle>
          <a:p>
            <a:pPr>
              <a:defRPr/>
            </a:pPr>
            <a:r>
              <a:rPr lang="en-US" dirty="0"/>
              <a:t>Dr. Andy Woods - The Coming Kingdom</a:t>
            </a:r>
          </a:p>
        </p:txBody>
      </p:sp>
      <p:sp>
        <p:nvSpPr>
          <p:cNvPr id="3" name="Date Placeholder 2"/>
          <p:cNvSpPr>
            <a:spLocks noGrp="1"/>
          </p:cNvSpPr>
          <p:nvPr>
            <p:ph type="dt" idx="1"/>
          </p:nvPr>
        </p:nvSpPr>
        <p:spPr bwMode="auto">
          <a:xfrm>
            <a:off x="4142750" y="0"/>
            <a:ext cx="3170763" cy="478748"/>
          </a:xfrm>
          <a:prstGeom prst="rect">
            <a:avLst/>
          </a:prstGeom>
          <a:noFill/>
          <a:ln w="9525">
            <a:noFill/>
            <a:miter lim="800000"/>
            <a:headEnd/>
            <a:tailEnd/>
          </a:ln>
        </p:spPr>
        <p:txBody>
          <a:bodyPr vert="horz" wrap="square" lIns="97378" tIns="48690" rIns="97378" bIns="48690" numCol="1" anchor="t" anchorCtr="0" compatLnSpc="1">
            <a:prstTxWarp prst="textNoShape">
              <a:avLst/>
            </a:prstTxWarp>
          </a:bodyPr>
          <a:lstStyle>
            <a:lvl1pPr algn="r" defTabSz="920835">
              <a:defRPr sz="1300">
                <a:latin typeface="Calibri" panose="020F0502020204030204" pitchFamily="34" charset="0"/>
                <a:cs typeface="Calibri" panose="020F0502020204030204" pitchFamily="34" charset="0"/>
              </a:defRPr>
            </a:lvl1pPr>
          </a:lstStyle>
          <a:p>
            <a:pPr>
              <a:defRPr/>
            </a:pPr>
            <a:r>
              <a:rPr lang="en-US"/>
              <a:t>5/10/2017</a:t>
            </a:r>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101024" tIns="50511" rIns="101024" bIns="50511" rtlCol="0" anchor="ctr"/>
          <a:lstStyle/>
          <a:p>
            <a:pPr lvl="0"/>
            <a:endParaRPr lang="en-US" noProof="0" dirty="0"/>
          </a:p>
        </p:txBody>
      </p:sp>
      <p:sp>
        <p:nvSpPr>
          <p:cNvPr id="5" name="Notes Placeholder 4"/>
          <p:cNvSpPr>
            <a:spLocks noGrp="1"/>
          </p:cNvSpPr>
          <p:nvPr>
            <p:ph type="body" sz="quarter" idx="3"/>
          </p:nvPr>
        </p:nvSpPr>
        <p:spPr bwMode="auto">
          <a:xfrm>
            <a:off x="732365" y="4561227"/>
            <a:ext cx="5850473" cy="4318573"/>
          </a:xfrm>
          <a:prstGeom prst="rect">
            <a:avLst/>
          </a:prstGeom>
          <a:noFill/>
          <a:ln w="9525">
            <a:noFill/>
            <a:miter lim="800000"/>
            <a:headEnd/>
            <a:tailEnd/>
          </a:ln>
        </p:spPr>
        <p:txBody>
          <a:bodyPr vert="horz" wrap="square" lIns="97378" tIns="48690" rIns="97378" bIns="4869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2" y="9120813"/>
            <a:ext cx="3170764" cy="478748"/>
          </a:xfrm>
          <a:prstGeom prst="rect">
            <a:avLst/>
          </a:prstGeom>
          <a:noFill/>
          <a:ln w="9525">
            <a:noFill/>
            <a:miter lim="800000"/>
            <a:headEnd/>
            <a:tailEnd/>
          </a:ln>
        </p:spPr>
        <p:txBody>
          <a:bodyPr vert="horz" wrap="square" lIns="97378" tIns="48690" rIns="97378" bIns="48690" numCol="1" anchor="b" anchorCtr="0" compatLnSpc="1">
            <a:prstTxWarp prst="textNoShape">
              <a:avLst/>
            </a:prstTxWarp>
          </a:bodyPr>
          <a:lstStyle>
            <a:lvl1pPr defTabSz="920835">
              <a:defRPr sz="1300">
                <a:latin typeface="Calibri" panose="020F0502020204030204" pitchFamily="34" charset="0"/>
                <a:cs typeface="Arial" charset="0"/>
              </a:defRPr>
            </a:lvl1p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
        <p:nvSpPr>
          <p:cNvPr id="7" name="Slide Number Placeholder 6"/>
          <p:cNvSpPr>
            <a:spLocks noGrp="1"/>
          </p:cNvSpPr>
          <p:nvPr>
            <p:ph type="sldNum" sz="quarter" idx="5"/>
          </p:nvPr>
        </p:nvSpPr>
        <p:spPr bwMode="auto">
          <a:xfrm>
            <a:off x="4142750" y="9120813"/>
            <a:ext cx="3170763" cy="478748"/>
          </a:xfrm>
          <a:prstGeom prst="rect">
            <a:avLst/>
          </a:prstGeom>
          <a:noFill/>
          <a:ln w="9525">
            <a:noFill/>
            <a:miter lim="800000"/>
            <a:headEnd/>
            <a:tailEnd/>
          </a:ln>
        </p:spPr>
        <p:txBody>
          <a:bodyPr vert="horz" wrap="square" lIns="97378" tIns="48690" rIns="97378" bIns="48690" numCol="1" anchor="b" anchorCtr="0" compatLnSpc="1">
            <a:prstTxWarp prst="textNoShape">
              <a:avLst/>
            </a:prstTxWarp>
          </a:bodyPr>
          <a:lstStyle>
            <a:lvl1pPr algn="r" defTabSz="920835">
              <a:defRPr sz="1300">
                <a:latin typeface="Calibri" panose="020F0502020204030204" pitchFamily="34" charset="0"/>
                <a:cs typeface="Calibri" panose="020F0502020204030204" pitchFamily="34" charset="0"/>
              </a:defRPr>
            </a:lvl1pPr>
          </a:lstStyle>
          <a:p>
            <a:pPr>
              <a:defRPr/>
            </a:pPr>
            <a:fld id="{B1F4E4D5-D111-482F-97CA-316C84D86ECF}" type="slidenum">
              <a:rPr lang="en-US" smtClean="0"/>
              <a:pPr>
                <a:defRPr/>
              </a:pPr>
              <a:t>‹#›</a:t>
            </a:fld>
            <a:endParaRPr lang="en-US" dirty="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9065">
              <a:defRPr>
                <a:solidFill>
                  <a:schemeClr val="tx1"/>
                </a:solidFill>
                <a:latin typeface="Arial" panose="020B0604020202020204" pitchFamily="34" charset="0"/>
                <a:cs typeface="Arial" panose="020B0604020202020204" pitchFamily="34" charset="0"/>
              </a:defRPr>
            </a:lvl1pPr>
            <a:lvl2pPr marL="776715" indent="-298736" defTabSz="1009065">
              <a:defRPr>
                <a:solidFill>
                  <a:schemeClr val="tx1"/>
                </a:solidFill>
                <a:latin typeface="Arial" panose="020B0604020202020204" pitchFamily="34" charset="0"/>
                <a:cs typeface="Arial" panose="020B0604020202020204" pitchFamily="34" charset="0"/>
              </a:defRPr>
            </a:lvl2pPr>
            <a:lvl3pPr marL="1194946" indent="-238989" defTabSz="1009065">
              <a:defRPr>
                <a:solidFill>
                  <a:schemeClr val="tx1"/>
                </a:solidFill>
                <a:latin typeface="Arial" panose="020B0604020202020204" pitchFamily="34" charset="0"/>
                <a:cs typeface="Arial" panose="020B0604020202020204" pitchFamily="34" charset="0"/>
              </a:defRPr>
            </a:lvl3pPr>
            <a:lvl4pPr marL="1672924" indent="-238989" defTabSz="1009065">
              <a:defRPr>
                <a:solidFill>
                  <a:schemeClr val="tx1"/>
                </a:solidFill>
                <a:latin typeface="Arial" panose="020B0604020202020204" pitchFamily="34" charset="0"/>
                <a:cs typeface="Arial" panose="020B0604020202020204" pitchFamily="34" charset="0"/>
              </a:defRPr>
            </a:lvl4pPr>
            <a:lvl5pPr marL="2150902" indent="-238989" defTabSz="1009065">
              <a:defRPr>
                <a:solidFill>
                  <a:schemeClr val="tx1"/>
                </a:solidFill>
                <a:latin typeface="Arial" panose="020B0604020202020204" pitchFamily="34" charset="0"/>
                <a:cs typeface="Arial" panose="020B0604020202020204" pitchFamily="34" charset="0"/>
              </a:defRPr>
            </a:lvl5pPr>
            <a:lvl6pPr marL="2628880" indent="-238989" defTabSz="100906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06859" indent="-238989" defTabSz="100906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84836" indent="-238989" defTabSz="100906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62816" indent="-238989" defTabSz="100906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9560484-83D6-4B2D-B062-C1C10F986548}" type="slidenum">
              <a:rPr lang="en-US" altLang="en-US" sz="2000">
                <a:latin typeface="Calibri" panose="020F0502020204030204" pitchFamily="34" charset="0"/>
                <a:cs typeface="Calibri" panose="020F0502020204030204" pitchFamily="34" charset="0"/>
              </a:rPr>
              <a:pPr/>
              <a:t>2</a:t>
            </a:fld>
            <a:endParaRPr lang="en-US" altLang="en-US" sz="2000" dirty="0">
              <a:latin typeface="Calibri" panose="020F0502020204030204" pitchFamily="34" charset="0"/>
              <a:cs typeface="Calibri" panose="020F0502020204030204" pitchFamily="34" charset="0"/>
            </a:endParaRPr>
          </a:p>
        </p:txBody>
      </p:sp>
      <p:sp>
        <p:nvSpPr>
          <p:cNvPr id="2" name="Footer Placeholder 1"/>
          <p:cNvSpPr>
            <a:spLocks noGrp="1"/>
          </p:cNvSpPr>
          <p:nvPr>
            <p:ph type="ftr" sz="quarter" idx="4"/>
          </p:nvPr>
        </p:nvSpPr>
        <p:spPr/>
        <p:txBody>
          <a:bodyPr/>
          <a:lstStyle/>
          <a:p>
            <a:pPr defTabSz="1010455">
              <a:defRPr/>
            </a:pPr>
            <a:r>
              <a:rPr lang="en-US" sz="2000" kern="0" dirty="0">
                <a:solidFill>
                  <a:sysClr val="windowText" lastClr="000000"/>
                </a:solidFill>
                <a:cs typeface="Calibri" panose="020F0502020204030204" pitchFamily="34" charset="0"/>
              </a:rPr>
              <a:t>Sugar Land </a:t>
            </a:r>
            <a:r>
              <a:rPr lang="en-US" sz="2000" kern="0" dirty="0" err="1">
                <a:solidFill>
                  <a:sysClr val="windowText" lastClr="000000"/>
                </a:solidFill>
                <a:cs typeface="Calibri" panose="020F0502020204030204" pitchFamily="34" charset="0"/>
              </a:rPr>
              <a:t>BIble</a:t>
            </a:r>
            <a:r>
              <a:rPr lang="en-US" sz="2000" kern="0" dirty="0">
                <a:solidFill>
                  <a:sysClr val="windowText" lastClr="000000"/>
                </a:solidFill>
                <a:cs typeface="Calibri" panose="020F0502020204030204" pitchFamily="34" charset="0"/>
              </a:rPr>
              <a:t> Church</a:t>
            </a:r>
          </a:p>
        </p:txBody>
      </p:sp>
      <p:sp>
        <p:nvSpPr>
          <p:cNvPr id="3" name="Header Placeholder 2"/>
          <p:cNvSpPr>
            <a:spLocks noGrp="1"/>
          </p:cNvSpPr>
          <p:nvPr>
            <p:ph type="hdr" sz="quarter"/>
          </p:nvPr>
        </p:nvSpPr>
        <p:spPr/>
        <p:txBody>
          <a:bodyPr/>
          <a:lstStyle/>
          <a:p>
            <a:pPr defTabSz="1010455">
              <a:defRPr/>
            </a:pPr>
            <a:r>
              <a:rPr lang="en-US" sz="2000" kern="0" dirty="0">
                <a:solidFill>
                  <a:sysClr val="windowText" lastClr="000000"/>
                </a:solidFill>
              </a:rPr>
              <a:t>Dr. Andy Woods - The Coming Kingdom</a:t>
            </a:r>
          </a:p>
        </p:txBody>
      </p:sp>
      <p:sp>
        <p:nvSpPr>
          <p:cNvPr id="4" name="Date Placeholder 3"/>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3416638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13</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5/10/2017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813361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14</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5/10/2017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4269739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15</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5/10/2017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3840110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16</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2629866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17</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3410539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18</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1415590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19</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4072611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20</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1106403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27</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30753303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33</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2322695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5</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5/10/2017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13623728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35</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18855938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37</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22959359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41</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40848970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43</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3399032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44</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38271756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46</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20612125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53</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14478855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58</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26974559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62</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22825970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63</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3303110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6</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5/10/2017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16248870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67</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33354911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75</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6440264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79</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22217603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83</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5/10/2017</a:t>
            </a:r>
            <a:endParaRPr lang="en-US" dirty="0"/>
          </a:p>
        </p:txBody>
      </p:sp>
    </p:spTree>
    <p:extLst>
      <p:ext uri="{BB962C8B-B14F-4D97-AF65-F5344CB8AC3E}">
        <p14:creationId xmlns:p14="http://schemas.microsoft.com/office/powerpoint/2010/main" val="4062200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7</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5/10/2017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3012875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8</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5/10/2017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2626726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9</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5/10/2017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2295957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10</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5/10/2017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3180731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11</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5/10/2017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466552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12</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5/10/2017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1810232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6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Content Placeholder 2"/>
          <p:cNvSpPr>
            <a:spLocks noGrp="1"/>
          </p:cNvSpPr>
          <p:nvPr>
            <p:ph idx="1"/>
          </p:nvPr>
        </p:nvSpPr>
        <p:spPr>
          <a:xfrm>
            <a:off x="1169988" y="1946275"/>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5"/>
          <p:cNvSpPr>
            <a:spLocks noGrp="1" noChangeArrowheads="1"/>
          </p:cNvSpPr>
          <p:nvPr>
            <p:ph type="dt" sz="half" idx="10"/>
          </p:nvPr>
        </p:nvSpPr>
        <p:spPr/>
        <p:txBody>
          <a:bodyPr/>
          <a:lstStyle>
            <a:lvl1pPr>
              <a:defRPr/>
            </a:lvl1pPr>
          </a:lstStyle>
          <a:p>
            <a:pPr>
              <a:defRPr/>
            </a:pPr>
            <a:endParaRPr lang="en-US"/>
          </a:p>
        </p:txBody>
      </p:sp>
      <p:sp>
        <p:nvSpPr>
          <p:cNvPr id="5" name="Rectangle 36"/>
          <p:cNvSpPr>
            <a:spLocks noGrp="1" noChangeArrowheads="1"/>
          </p:cNvSpPr>
          <p:nvPr>
            <p:ph type="ftr" sz="quarter" idx="11"/>
          </p:nvPr>
        </p:nvSpPr>
        <p:spPr/>
        <p:txBody>
          <a:bodyPr/>
          <a:lstStyle>
            <a:lvl1pPr>
              <a:defRPr/>
            </a:lvl1pPr>
          </a:lstStyle>
          <a:p>
            <a:pPr>
              <a:defRPr/>
            </a:pPr>
            <a:endParaRPr lang="en-US"/>
          </a:p>
        </p:txBody>
      </p:sp>
      <p:sp>
        <p:nvSpPr>
          <p:cNvPr id="6" name="Rectangle 37"/>
          <p:cNvSpPr>
            <a:spLocks noGrp="1" noChangeArrowheads="1"/>
          </p:cNvSpPr>
          <p:nvPr>
            <p:ph type="sldNum" sz="quarter" idx="12"/>
          </p:nvPr>
        </p:nvSpPr>
        <p:spPr/>
        <p:txBody>
          <a:bodyPr/>
          <a:lstStyle>
            <a:lvl1pPr>
              <a:defRPr/>
            </a:lvl1pPr>
          </a:lstStyle>
          <a:p>
            <a:pPr>
              <a:defRPr/>
            </a:pPr>
            <a:fld id="{33519BC1-B281-4A15-B06D-83A57A1F2AE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1169988" y="1946275"/>
            <a:ext cx="3810000" cy="4114800"/>
          </a:xfrm>
        </p:spPr>
        <p:txBody>
          <a:bodyPr/>
          <a:lstStyle/>
          <a:p>
            <a:pPr lvl="0"/>
            <a:endParaRPr lang="en-US" noProof="0"/>
          </a:p>
        </p:txBody>
      </p:sp>
      <p:sp>
        <p:nvSpPr>
          <p:cNvPr id="4" name="Text Placeholder 3"/>
          <p:cNvSpPr>
            <a:spLocks noGrp="1"/>
          </p:cNvSpPr>
          <p:nvPr>
            <p:ph type="body" sz="half" idx="2"/>
          </p:nvPr>
        </p:nvSpPr>
        <p:spPr>
          <a:xfrm>
            <a:off x="5132388" y="1946275"/>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5"/>
          <p:cNvSpPr>
            <a:spLocks noGrp="1" noChangeArrowheads="1"/>
          </p:cNvSpPr>
          <p:nvPr>
            <p:ph type="dt" sz="half" idx="10"/>
          </p:nvPr>
        </p:nvSpPr>
        <p:spPr/>
        <p:txBody>
          <a:bodyPr/>
          <a:lstStyle>
            <a:lvl1pPr>
              <a:defRPr/>
            </a:lvl1pPr>
          </a:lstStyle>
          <a:p>
            <a:pPr>
              <a:defRPr/>
            </a:pPr>
            <a:endParaRPr lang="en-US"/>
          </a:p>
        </p:txBody>
      </p:sp>
      <p:sp>
        <p:nvSpPr>
          <p:cNvPr id="6" name="Rectangle 36"/>
          <p:cNvSpPr>
            <a:spLocks noGrp="1" noChangeArrowheads="1"/>
          </p:cNvSpPr>
          <p:nvPr>
            <p:ph type="ftr" sz="quarter" idx="11"/>
          </p:nvPr>
        </p:nvSpPr>
        <p:spPr/>
        <p:txBody>
          <a:bodyPr/>
          <a:lstStyle>
            <a:lvl1pPr>
              <a:defRPr/>
            </a:lvl1pPr>
          </a:lstStyle>
          <a:p>
            <a:pPr>
              <a:defRPr/>
            </a:pPr>
            <a:endParaRPr lang="en-US"/>
          </a:p>
        </p:txBody>
      </p:sp>
      <p:sp>
        <p:nvSpPr>
          <p:cNvPr id="7" name="Rectangle 37"/>
          <p:cNvSpPr>
            <a:spLocks noGrp="1" noChangeArrowheads="1"/>
          </p:cNvSpPr>
          <p:nvPr>
            <p:ph type="sldNum" sz="quarter" idx="12"/>
          </p:nvPr>
        </p:nvSpPr>
        <p:spPr/>
        <p:txBody>
          <a:bodyPr/>
          <a:lstStyle>
            <a:lvl1pPr>
              <a:defRPr/>
            </a:lvl1pPr>
          </a:lstStyle>
          <a:p>
            <a:fld id="{D36E8520-37C3-473E-85E6-D362048BCA9A}" type="slidenum">
              <a:rPr lang="en-US" altLang="en-US"/>
              <a:pPr/>
              <a:t>‹#›</a:t>
            </a:fld>
            <a:endParaRPr lang="en-US" altLang="en-US"/>
          </a:p>
        </p:txBody>
      </p:sp>
    </p:spTree>
    <p:extLst>
      <p:ext uri="{BB962C8B-B14F-4D97-AF65-F5344CB8AC3E}">
        <p14:creationId xmlns:p14="http://schemas.microsoft.com/office/powerpoint/2010/main" val="2396015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42"/>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4971FCA6-7645-460B-AB48-CA8D34B804C4}"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89248235"/>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a:ln/>
        </p:spPr>
        <p:txBody>
          <a:bodyPr/>
          <a:lstStyle>
            <a:lvl1pPr>
              <a:defRPr/>
            </a:lvl1pPr>
          </a:lstStyle>
          <a:p>
            <a:pPr>
              <a:defRPr/>
            </a:pPr>
            <a:endParaRPr lang="en-US"/>
          </a:p>
        </p:txBody>
      </p:sp>
      <p:sp>
        <p:nvSpPr>
          <p:cNvPr id="3" name="Rectangle 36"/>
          <p:cNvSpPr>
            <a:spLocks noGrp="1" noChangeArrowheads="1"/>
          </p:cNvSpPr>
          <p:nvPr>
            <p:ph type="ftr" sz="quarter" idx="11"/>
          </p:nvPr>
        </p:nvSpPr>
        <p:spPr>
          <a:ln/>
        </p:spPr>
        <p:txBody>
          <a:bodyPr/>
          <a:lstStyle>
            <a:lvl1pPr>
              <a:defRPr/>
            </a:lvl1pPr>
          </a:lstStyle>
          <a:p>
            <a:pPr>
              <a:defRPr/>
            </a:pPr>
            <a:endParaRPr lang="en-US"/>
          </a:p>
        </p:txBody>
      </p:sp>
      <p:sp>
        <p:nvSpPr>
          <p:cNvPr id="4" name="Rectangle 37"/>
          <p:cNvSpPr>
            <a:spLocks noGrp="1" noChangeArrowheads="1"/>
          </p:cNvSpPr>
          <p:nvPr>
            <p:ph type="sldNum" sz="quarter" idx="12"/>
          </p:nvPr>
        </p:nvSpPr>
        <p:spPr>
          <a:ln/>
        </p:spPr>
        <p:txBody>
          <a:bodyPr/>
          <a:lstStyle>
            <a:lvl1pPr>
              <a:defRPr/>
            </a:lvl1pPr>
          </a:lstStyle>
          <a:p>
            <a:fld id="{36A302DA-5E71-404F-A421-41C945FF43CD}" type="slidenum">
              <a:rPr lang="en-US" altLang="en-US"/>
              <a:pPr/>
              <a:t>‹#›</a:t>
            </a:fld>
            <a:endParaRPr lang="en-US" altLang="en-US"/>
          </a:p>
        </p:txBody>
      </p:sp>
    </p:spTree>
    <p:extLst>
      <p:ext uri="{BB962C8B-B14F-4D97-AF65-F5344CB8AC3E}">
        <p14:creationId xmlns:p14="http://schemas.microsoft.com/office/powerpoint/2010/main" val="1870058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7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8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0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9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5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1085850" cy="6854825"/>
            <a:chOff x="0" y="0"/>
            <a:chExt cx="684" cy="4318"/>
          </a:xfrm>
        </p:grpSpPr>
        <p:sp>
          <p:nvSpPr>
            <p:cNvPr id="14339"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dirty="0">
                <a:latin typeface="Calibri" panose="020F0502020204030204" pitchFamily="34" charset="0"/>
                <a:cs typeface="Calibri" panose="020F0502020204030204" pitchFamily="34" charset="0"/>
              </a:endParaRPr>
            </a:p>
          </p:txBody>
        </p:sp>
        <p:grpSp>
          <p:nvGrpSpPr>
            <p:cNvPr id="3081" name="Group 4"/>
            <p:cNvGrpSpPr>
              <a:grpSpLocks/>
            </p:cNvGrpSpPr>
            <p:nvPr/>
          </p:nvGrpSpPr>
          <p:grpSpPr bwMode="auto">
            <a:xfrm>
              <a:off x="48" y="102"/>
              <a:ext cx="96" cy="4128"/>
              <a:chOff x="48" y="102"/>
              <a:chExt cx="96" cy="4128"/>
            </a:xfrm>
          </p:grpSpPr>
          <p:sp>
            <p:nvSpPr>
              <p:cNvPr id="1034" name="Rectangle 5"/>
              <p:cNvSpPr>
                <a:spLocks noChangeArrowheads="1"/>
              </p:cNvSpPr>
              <p:nvPr/>
            </p:nvSpPr>
            <p:spPr bwMode="auto">
              <a:xfrm>
                <a:off x="48" y="1105"/>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5" name="Rectangle 6"/>
              <p:cNvSpPr>
                <a:spLocks noChangeArrowheads="1"/>
              </p:cNvSpPr>
              <p:nvPr/>
            </p:nvSpPr>
            <p:spPr bwMode="auto">
              <a:xfrm>
                <a:off x="48" y="1250"/>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6" name="Rectangle 7"/>
              <p:cNvSpPr>
                <a:spLocks noChangeArrowheads="1"/>
              </p:cNvSpPr>
              <p:nvPr/>
            </p:nvSpPr>
            <p:spPr bwMode="auto">
              <a:xfrm>
                <a:off x="48" y="1393"/>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7" name="Rectangle 8"/>
              <p:cNvSpPr>
                <a:spLocks noChangeArrowheads="1"/>
              </p:cNvSpPr>
              <p:nvPr/>
            </p:nvSpPr>
            <p:spPr bwMode="auto">
              <a:xfrm>
                <a:off x="48" y="1538"/>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8" name="Rectangle 9"/>
              <p:cNvSpPr>
                <a:spLocks noChangeArrowheads="1"/>
              </p:cNvSpPr>
              <p:nvPr/>
            </p:nvSpPr>
            <p:spPr bwMode="auto">
              <a:xfrm>
                <a:off x="48" y="1683"/>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9" name="Rectangle 10"/>
              <p:cNvSpPr>
                <a:spLocks noChangeArrowheads="1"/>
              </p:cNvSpPr>
              <p:nvPr/>
            </p:nvSpPr>
            <p:spPr bwMode="auto">
              <a:xfrm>
                <a:off x="48" y="1826"/>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0" name="Rectangle 11"/>
              <p:cNvSpPr>
                <a:spLocks noChangeArrowheads="1"/>
              </p:cNvSpPr>
              <p:nvPr/>
            </p:nvSpPr>
            <p:spPr bwMode="auto">
              <a:xfrm>
                <a:off x="48" y="1971"/>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1" name="Rectangle 12"/>
              <p:cNvSpPr>
                <a:spLocks noChangeArrowheads="1"/>
              </p:cNvSpPr>
              <p:nvPr/>
            </p:nvSpPr>
            <p:spPr bwMode="auto">
              <a:xfrm>
                <a:off x="48" y="2115"/>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2" name="Rectangle 13"/>
              <p:cNvSpPr>
                <a:spLocks noChangeArrowheads="1"/>
              </p:cNvSpPr>
              <p:nvPr/>
            </p:nvSpPr>
            <p:spPr bwMode="auto">
              <a:xfrm>
                <a:off x="48" y="2259"/>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3" name="Rectangle 14"/>
              <p:cNvSpPr>
                <a:spLocks noChangeArrowheads="1"/>
              </p:cNvSpPr>
              <p:nvPr/>
            </p:nvSpPr>
            <p:spPr bwMode="auto">
              <a:xfrm>
                <a:off x="48" y="2403"/>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4" name="Rectangle 15"/>
              <p:cNvSpPr>
                <a:spLocks noChangeArrowheads="1"/>
              </p:cNvSpPr>
              <p:nvPr/>
            </p:nvSpPr>
            <p:spPr bwMode="auto">
              <a:xfrm>
                <a:off x="48" y="2548"/>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5" name="Rectangle 16"/>
              <p:cNvSpPr>
                <a:spLocks noChangeArrowheads="1"/>
              </p:cNvSpPr>
              <p:nvPr/>
            </p:nvSpPr>
            <p:spPr bwMode="auto">
              <a:xfrm>
                <a:off x="48" y="2692"/>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6" name="Rectangle 17"/>
              <p:cNvSpPr>
                <a:spLocks noChangeArrowheads="1"/>
              </p:cNvSpPr>
              <p:nvPr/>
            </p:nvSpPr>
            <p:spPr bwMode="auto">
              <a:xfrm>
                <a:off x="48" y="2836"/>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7" name="Rectangle 18"/>
              <p:cNvSpPr>
                <a:spLocks noChangeArrowheads="1"/>
              </p:cNvSpPr>
              <p:nvPr/>
            </p:nvSpPr>
            <p:spPr bwMode="auto">
              <a:xfrm>
                <a:off x="48" y="2980"/>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8" name="Rectangle 19"/>
              <p:cNvSpPr>
                <a:spLocks noChangeArrowheads="1"/>
              </p:cNvSpPr>
              <p:nvPr/>
            </p:nvSpPr>
            <p:spPr bwMode="auto">
              <a:xfrm>
                <a:off x="48" y="3124"/>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9" name="Rectangle 20"/>
              <p:cNvSpPr>
                <a:spLocks noChangeArrowheads="1"/>
              </p:cNvSpPr>
              <p:nvPr/>
            </p:nvSpPr>
            <p:spPr bwMode="auto">
              <a:xfrm>
                <a:off x="48" y="3269"/>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0" name="Rectangle 21"/>
              <p:cNvSpPr>
                <a:spLocks noChangeArrowheads="1"/>
              </p:cNvSpPr>
              <p:nvPr/>
            </p:nvSpPr>
            <p:spPr bwMode="auto">
              <a:xfrm>
                <a:off x="48" y="3412"/>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1" name="Rectangle 22"/>
              <p:cNvSpPr>
                <a:spLocks noChangeArrowheads="1"/>
              </p:cNvSpPr>
              <p:nvPr/>
            </p:nvSpPr>
            <p:spPr bwMode="auto">
              <a:xfrm>
                <a:off x="48" y="3557"/>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2" name="Rectangle 23"/>
              <p:cNvSpPr>
                <a:spLocks noChangeArrowheads="1"/>
              </p:cNvSpPr>
              <p:nvPr/>
            </p:nvSpPr>
            <p:spPr bwMode="auto">
              <a:xfrm>
                <a:off x="48" y="3702"/>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3" name="Rectangle 24"/>
              <p:cNvSpPr>
                <a:spLocks noChangeArrowheads="1"/>
              </p:cNvSpPr>
              <p:nvPr/>
            </p:nvSpPr>
            <p:spPr bwMode="auto">
              <a:xfrm>
                <a:off x="48" y="3845"/>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4" name="Rectangle 25"/>
              <p:cNvSpPr>
                <a:spLocks noChangeArrowheads="1"/>
              </p:cNvSpPr>
              <p:nvPr/>
            </p:nvSpPr>
            <p:spPr bwMode="auto">
              <a:xfrm>
                <a:off x="48" y="3990"/>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5" name="Rectangle 26"/>
              <p:cNvSpPr>
                <a:spLocks noChangeArrowheads="1"/>
              </p:cNvSpPr>
              <p:nvPr/>
            </p:nvSpPr>
            <p:spPr bwMode="auto">
              <a:xfrm>
                <a:off x="48" y="4133"/>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6" name="Rectangle 27"/>
              <p:cNvSpPr>
                <a:spLocks noChangeArrowheads="1"/>
              </p:cNvSpPr>
              <p:nvPr/>
            </p:nvSpPr>
            <p:spPr bwMode="auto">
              <a:xfrm>
                <a:off x="48" y="102"/>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7" name="Rectangle 28"/>
              <p:cNvSpPr>
                <a:spLocks noChangeArrowheads="1"/>
              </p:cNvSpPr>
              <p:nvPr/>
            </p:nvSpPr>
            <p:spPr bwMode="auto">
              <a:xfrm>
                <a:off x="48" y="246"/>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8" name="Rectangle 29"/>
              <p:cNvSpPr>
                <a:spLocks noChangeArrowheads="1"/>
              </p:cNvSpPr>
              <p:nvPr/>
            </p:nvSpPr>
            <p:spPr bwMode="auto">
              <a:xfrm>
                <a:off x="48" y="391"/>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9" name="Rectangle 30"/>
              <p:cNvSpPr>
                <a:spLocks noChangeArrowheads="1"/>
              </p:cNvSpPr>
              <p:nvPr/>
            </p:nvSpPr>
            <p:spPr bwMode="auto">
              <a:xfrm>
                <a:off x="48" y="535"/>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60" name="Rectangle 31"/>
              <p:cNvSpPr>
                <a:spLocks noChangeArrowheads="1"/>
              </p:cNvSpPr>
              <p:nvPr/>
            </p:nvSpPr>
            <p:spPr bwMode="auto">
              <a:xfrm>
                <a:off x="48" y="679"/>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61" name="Rectangle 32"/>
              <p:cNvSpPr>
                <a:spLocks noChangeArrowheads="1"/>
              </p:cNvSpPr>
              <p:nvPr/>
            </p:nvSpPr>
            <p:spPr bwMode="auto">
              <a:xfrm>
                <a:off x="48" y="823"/>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62" name="Rectangle 33"/>
              <p:cNvSpPr>
                <a:spLocks noChangeArrowheads="1"/>
              </p:cNvSpPr>
              <p:nvPr/>
            </p:nvSpPr>
            <p:spPr bwMode="auto">
              <a:xfrm>
                <a:off x="48" y="968"/>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grpSp>
      </p:grpSp>
      <p:sp>
        <p:nvSpPr>
          <p:cNvPr id="3075"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4371" name="Rectangle 35"/>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Calibri" panose="020F0502020204030204" pitchFamily="34" charset="0"/>
                <a:cs typeface="+mn-cs"/>
              </a:defRPr>
            </a:lvl1pPr>
          </a:lstStyle>
          <a:p>
            <a:pPr>
              <a:defRPr/>
            </a:pPr>
            <a:endParaRPr lang="en-US" dirty="0"/>
          </a:p>
        </p:txBody>
      </p:sp>
      <p:sp>
        <p:nvSpPr>
          <p:cNvPr id="14372" name="Rectangle 3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Calibri" panose="020F0502020204030204" pitchFamily="34" charset="0"/>
                <a:cs typeface="+mn-cs"/>
              </a:defRPr>
            </a:lvl1pPr>
          </a:lstStyle>
          <a:p>
            <a:pPr>
              <a:defRPr/>
            </a:pPr>
            <a:endParaRPr lang="en-US" dirty="0"/>
          </a:p>
        </p:txBody>
      </p:sp>
      <p:sp>
        <p:nvSpPr>
          <p:cNvPr id="14373" name="Rectangle 3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Calibri" panose="020F0502020204030204" pitchFamily="34" charset="0"/>
                <a:cs typeface="+mn-cs"/>
              </a:defRPr>
            </a:lvl1pPr>
          </a:lstStyle>
          <a:p>
            <a:pPr>
              <a:defRPr/>
            </a:pPr>
            <a:fld id="{29C1E47E-A244-4BEC-A489-9879E1058E1B}" type="slidenum">
              <a:rPr lang="en-US" smtClean="0"/>
              <a:pPr>
                <a:defRPr/>
              </a:pPr>
              <a:t>‹#›</a:t>
            </a:fld>
            <a:endParaRPr lang="en-US" dirty="0"/>
          </a:p>
        </p:txBody>
      </p:sp>
      <p:sp>
        <p:nvSpPr>
          <p:cNvPr id="14374" name="Rectangle 38"/>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2" tx1="lt1" bg2="dk1" tx2="lt2" accent1="accent1" accent2="accent2" accent3="accent3" accent4="accent4" accent5="accent5" accent6="accent6" hlink="hlink" folHlink="folHlink"/>
  <p:sldLayoutIdLst>
    <p:sldLayoutId id="2147492635" r:id="rId1"/>
    <p:sldLayoutId id="2147492636" r:id="rId2"/>
    <p:sldLayoutId id="2147492637" r:id="rId3"/>
    <p:sldLayoutId id="2147492638" r:id="rId4"/>
    <p:sldLayoutId id="2147492639" r:id="rId5"/>
    <p:sldLayoutId id="2147492640" r:id="rId6"/>
    <p:sldLayoutId id="2147492641" r:id="rId7"/>
    <p:sldLayoutId id="2147492642" r:id="rId8"/>
    <p:sldLayoutId id="2147492643" r:id="rId9"/>
    <p:sldLayoutId id="2147492644" r:id="rId10"/>
    <p:sldLayoutId id="2147492652" r:id="rId11"/>
    <p:sldLayoutId id="2147492661" r:id="rId12"/>
    <p:sldLayoutId id="2147492662" r:id="rId13"/>
  </p:sldLayoutIdLst>
  <p:txStyles>
    <p:title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6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6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7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8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ages-na.ssl-images-amazon.com/images/I/51ICPeSz%2BKL._SX331_BO1,204,203,200_.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743200" y="152400"/>
            <a:ext cx="4391025" cy="6579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5795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3144584838"/>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3984623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390833889"/>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1632490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309464810"/>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513797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845776067"/>
              </p:ext>
            </p:extLst>
          </p:nvPr>
        </p:nvGraphicFramePr>
        <p:xfrm>
          <a:off x="157043" y="1144368"/>
          <a:ext cx="8829914" cy="3870960"/>
        </p:xfrm>
        <a:graphic>
          <a:graphicData uri="http://schemas.openxmlformats.org/drawingml/2006/table">
            <a:tbl>
              <a:tblPr firstRow="1" bandRow="1">
                <a:tableStyleId>{5940675A-B579-460E-94D1-54222C63F5DA}</a:tableStyleId>
              </a:tblPr>
              <a:tblGrid>
                <a:gridCol w="3876914">
                  <a:extLst>
                    <a:ext uri="{9D8B030D-6E8A-4147-A177-3AD203B41FA5}">
                      <a16:colId xmlns:a16="http://schemas.microsoft.com/office/drawing/2014/main" val="4287931007"/>
                    </a:ext>
                  </a:extLst>
                </a:gridCol>
                <a:gridCol w="4953000">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2675728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1465239735"/>
              </p:ext>
            </p:extLst>
          </p:nvPr>
        </p:nvGraphicFramePr>
        <p:xfrm>
          <a:off x="157043" y="1144368"/>
          <a:ext cx="8829914" cy="3870960"/>
        </p:xfrm>
        <a:graphic>
          <a:graphicData uri="http://schemas.openxmlformats.org/drawingml/2006/table">
            <a:tbl>
              <a:tblPr firstRow="1" bandRow="1">
                <a:tableStyleId>{5940675A-B579-460E-94D1-54222C63F5DA}</a:tableStyleId>
              </a:tblPr>
              <a:tblGrid>
                <a:gridCol w="3876914">
                  <a:extLst>
                    <a:ext uri="{9D8B030D-6E8A-4147-A177-3AD203B41FA5}">
                      <a16:colId xmlns:a16="http://schemas.microsoft.com/office/drawing/2014/main" val="4287931007"/>
                    </a:ext>
                  </a:extLst>
                </a:gridCol>
                <a:gridCol w="4953000">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1005480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2214458065"/>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3982266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1371600"/>
          </a:xfrm>
        </p:spPr>
        <p:txBody>
          <a:bodyPr/>
          <a:lstStyle/>
          <a:p>
            <a:pPr algn="ctr" eaLnBrk="1" hangingPunct="1"/>
            <a:r>
              <a:rPr lang="en-US" altLang="en-US" sz="3600" dirty="0"/>
              <a:t>THE INTERIM AGE</a:t>
            </a:r>
          </a:p>
        </p:txBody>
      </p:sp>
      <p:sp>
        <p:nvSpPr>
          <p:cNvPr id="16387" name="Rectangle 3"/>
          <p:cNvSpPr>
            <a:spLocks noGrp="1" noChangeArrowheads="1"/>
          </p:cNvSpPr>
          <p:nvPr>
            <p:ph type="body" sz="half" idx="2"/>
          </p:nvPr>
        </p:nvSpPr>
        <p:spPr>
          <a:xfrm>
            <a:off x="1138914" y="1570182"/>
            <a:ext cx="6866173" cy="2163618"/>
          </a:xfrm>
        </p:spPr>
        <p:txBody>
          <a:bodyPr/>
          <a:lstStyle/>
          <a:p>
            <a:pPr marL="463550" indent="-463550" eaLnBrk="1" hangingPunct="1">
              <a:spcBef>
                <a:spcPts val="0"/>
              </a:spcBef>
              <a:spcAft>
                <a:spcPts val="5400"/>
              </a:spcAft>
              <a:buSzPct val="100000"/>
              <a:buFont typeface="+mj-lt"/>
              <a:buAutoNum type="arabicPeriod"/>
              <a:defRPr/>
            </a:pPr>
            <a:r>
              <a:rPr lang="en-US" sz="3600" dirty="0"/>
              <a:t>The Inter-advent Age (Matt. 13) </a:t>
            </a:r>
          </a:p>
          <a:p>
            <a:pPr marL="463550" indent="-463550" eaLnBrk="1" hangingPunct="1">
              <a:spcBef>
                <a:spcPts val="0"/>
              </a:spcBef>
              <a:spcAft>
                <a:spcPts val="5400"/>
              </a:spcAft>
              <a:buSzPct val="100000"/>
              <a:buFont typeface="+mj-lt"/>
              <a:buAutoNum type="arabicPeriod"/>
              <a:defRPr/>
            </a:pPr>
            <a:r>
              <a:rPr lang="en-US" sz="3600" dirty="0"/>
              <a:t>The Church Age (Matt. 16:18)</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553202" y="3479863"/>
            <a:ext cx="2363417" cy="3200400"/>
          </a:xfrm>
        </p:spPr>
      </p:pic>
    </p:spTree>
    <p:extLst>
      <p:ext uri="{BB962C8B-B14F-4D97-AF65-F5344CB8AC3E}">
        <p14:creationId xmlns:p14="http://schemas.microsoft.com/office/powerpoint/2010/main" val="787576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838200"/>
          </a:xfrm>
        </p:spPr>
        <p:txBody>
          <a:bodyPr/>
          <a:lstStyle/>
          <a:p>
            <a:pPr algn="ctr" eaLnBrk="1" hangingPunct="1"/>
            <a:r>
              <a:rPr lang="en-US" altLang="en-US" sz="4000" dirty="0">
                <a:effectLst>
                  <a:outerShdw blurRad="38100" dist="38100" dir="2700000" algn="tl">
                    <a:srgbClr val="000000">
                      <a:alpha val="43137"/>
                    </a:srgbClr>
                  </a:outerShdw>
                </a:effectLst>
              </a:rPr>
              <a:t>Five Preliminary Observations</a:t>
            </a:r>
          </a:p>
        </p:txBody>
      </p:sp>
      <p:sp>
        <p:nvSpPr>
          <p:cNvPr id="16387" name="Rectangle 3"/>
          <p:cNvSpPr>
            <a:spLocks noGrp="1" noChangeArrowheads="1"/>
          </p:cNvSpPr>
          <p:nvPr>
            <p:ph type="body" sz="half" idx="2"/>
          </p:nvPr>
        </p:nvSpPr>
        <p:spPr>
          <a:xfrm>
            <a:off x="914400" y="1143000"/>
            <a:ext cx="7315200" cy="4876800"/>
          </a:xfrm>
        </p:spPr>
        <p:txBody>
          <a:bodyPr/>
          <a:lstStyle/>
          <a:p>
            <a:pPr marL="463550" indent="-463550" eaLnBrk="1" hangingPunct="1">
              <a:spcBef>
                <a:spcPts val="0"/>
              </a:spcBef>
              <a:spcAft>
                <a:spcPts val="3600"/>
              </a:spcAft>
              <a:buSzPct val="100000"/>
              <a:buFont typeface="+mj-lt"/>
              <a:buAutoNum type="arabicPeriod"/>
              <a:defRPr/>
            </a:pPr>
            <a:r>
              <a:rPr lang="en-US" sz="3600" dirty="0"/>
              <a:t>An Authentic Age</a:t>
            </a:r>
          </a:p>
          <a:p>
            <a:pPr marL="463550" indent="-463550" eaLnBrk="1" hangingPunct="1">
              <a:spcBef>
                <a:spcPts val="0"/>
              </a:spcBef>
              <a:spcAft>
                <a:spcPts val="3600"/>
              </a:spcAft>
              <a:buSzPct val="100000"/>
              <a:buFont typeface="+mj-lt"/>
              <a:buAutoNum type="arabicPeriod"/>
              <a:defRPr/>
            </a:pPr>
            <a:r>
              <a:rPr lang="en-US" sz="3600" dirty="0"/>
              <a:t>An Age Caused by Israel’s Unbelief</a:t>
            </a:r>
          </a:p>
          <a:p>
            <a:pPr marL="463550" indent="-463550" eaLnBrk="1" hangingPunct="1">
              <a:spcBef>
                <a:spcPts val="0"/>
              </a:spcBef>
              <a:spcAft>
                <a:spcPts val="3600"/>
              </a:spcAft>
              <a:buSzPct val="100000"/>
              <a:buFont typeface="+mj-lt"/>
              <a:buAutoNum type="arabicPeriod"/>
              <a:defRPr/>
            </a:pPr>
            <a:r>
              <a:rPr lang="en-US" sz="3600" dirty="0"/>
              <a:t>A Mystery Age</a:t>
            </a:r>
          </a:p>
          <a:p>
            <a:pPr marL="463550" indent="-463550" eaLnBrk="1" hangingPunct="1">
              <a:spcBef>
                <a:spcPts val="0"/>
              </a:spcBef>
              <a:spcAft>
                <a:spcPts val="3600"/>
              </a:spcAft>
              <a:buSzPct val="100000"/>
              <a:buFont typeface="+mj-lt"/>
              <a:buAutoNum type="arabicPeriod"/>
              <a:defRPr/>
            </a:pPr>
            <a:r>
              <a:rPr lang="en-US" sz="3600" dirty="0"/>
              <a:t>A Priestly Age</a:t>
            </a:r>
          </a:p>
          <a:p>
            <a:pPr marL="463550" indent="-463550" eaLnBrk="1" hangingPunct="1">
              <a:spcBef>
                <a:spcPts val="0"/>
              </a:spcBef>
              <a:spcAft>
                <a:spcPts val="3600"/>
              </a:spcAft>
              <a:buSzPct val="100000"/>
              <a:buFont typeface="+mj-lt"/>
              <a:buAutoNum type="arabicPeriod"/>
              <a:defRPr/>
            </a:pPr>
            <a:r>
              <a:rPr lang="en-US" sz="3600" dirty="0"/>
              <a:t>An Important Age</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53202" y="3479863"/>
            <a:ext cx="2363417" cy="3200400"/>
          </a:xfrm>
          <a:prstGeom prst="rect">
            <a:avLst/>
          </a:prstGeom>
          <a:noFill/>
          <a:ln w="9525">
            <a:noFill/>
            <a:miter lim="800000"/>
            <a:headEnd/>
            <a:tailEnd/>
          </a:ln>
          <a:effectLst/>
        </p:spPr>
      </p:pic>
    </p:spTree>
    <p:extLst>
      <p:ext uri="{BB962C8B-B14F-4D97-AF65-F5344CB8AC3E}">
        <p14:creationId xmlns:p14="http://schemas.microsoft.com/office/powerpoint/2010/main" val="3209277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1371600"/>
          </a:xfrm>
        </p:spPr>
        <p:txBody>
          <a:bodyPr/>
          <a:lstStyle/>
          <a:p>
            <a:pPr algn="ctr" eaLnBrk="1" hangingPunct="1"/>
            <a:r>
              <a:rPr lang="en-US" altLang="en-US" sz="3600" dirty="0"/>
              <a:t>THE INTERIM AGE</a:t>
            </a:r>
          </a:p>
        </p:txBody>
      </p:sp>
      <p:sp>
        <p:nvSpPr>
          <p:cNvPr id="16387" name="Rectangle 3"/>
          <p:cNvSpPr>
            <a:spLocks noGrp="1" noChangeArrowheads="1"/>
          </p:cNvSpPr>
          <p:nvPr>
            <p:ph type="body" sz="half" idx="2"/>
          </p:nvPr>
        </p:nvSpPr>
        <p:spPr>
          <a:xfrm>
            <a:off x="1138914" y="1570182"/>
            <a:ext cx="6866173" cy="2163618"/>
          </a:xfrm>
        </p:spPr>
        <p:txBody>
          <a:bodyPr/>
          <a:lstStyle/>
          <a:p>
            <a:pPr marL="463550" indent="-463550" eaLnBrk="1" hangingPunct="1">
              <a:spcBef>
                <a:spcPts val="0"/>
              </a:spcBef>
              <a:spcAft>
                <a:spcPts val="5400"/>
              </a:spcAft>
              <a:buSzPct val="100000"/>
              <a:buFont typeface="+mj-lt"/>
              <a:buAutoNum type="arabicPeriod"/>
              <a:defRPr/>
            </a:pPr>
            <a:r>
              <a:rPr lang="en-US" sz="3600" b="1" u="sng" dirty="0">
                <a:solidFill>
                  <a:srgbClr val="FFFFCC"/>
                </a:solidFill>
              </a:rPr>
              <a:t>The Inter-advent Age (Matt. 13) </a:t>
            </a:r>
          </a:p>
          <a:p>
            <a:pPr marL="463550" indent="-463550" eaLnBrk="1" hangingPunct="1">
              <a:spcBef>
                <a:spcPts val="0"/>
              </a:spcBef>
              <a:spcAft>
                <a:spcPts val="5400"/>
              </a:spcAft>
              <a:buSzPct val="100000"/>
              <a:buFont typeface="+mj-lt"/>
              <a:buAutoNum type="arabicPeriod"/>
              <a:defRPr/>
            </a:pPr>
            <a:r>
              <a:rPr lang="en-US" sz="3600" dirty="0"/>
              <a:t>The Church Age (Matt. 16:18)</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553202" y="3479863"/>
            <a:ext cx="2363417" cy="3200400"/>
          </a:xfrm>
        </p:spPr>
      </p:pic>
    </p:spTree>
    <p:extLst>
      <p:ext uri="{BB962C8B-B14F-4D97-AF65-F5344CB8AC3E}">
        <p14:creationId xmlns:p14="http://schemas.microsoft.com/office/powerpoint/2010/main" val="2266006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28600"/>
            <a:ext cx="8534400" cy="838200"/>
          </a:xfrm>
        </p:spPr>
        <p:txBody>
          <a:bodyPr/>
          <a:lstStyle/>
          <a:p>
            <a:pPr algn="ctr" eaLnBrk="1" hangingPunct="1"/>
            <a:r>
              <a:rPr lang="en-US" altLang="en-US" sz="4000" dirty="0">
                <a:effectLst>
                  <a:outerShdw blurRad="38100" dist="38100" dir="2700000" algn="tl">
                    <a:srgbClr val="000000">
                      <a:alpha val="43137"/>
                    </a:srgbClr>
                  </a:outerShdw>
                </a:effectLst>
              </a:rPr>
              <a:t>Background to the Matthew 13 Parables</a:t>
            </a:r>
          </a:p>
        </p:txBody>
      </p:sp>
      <p:sp>
        <p:nvSpPr>
          <p:cNvPr id="16387" name="Rectangle 3"/>
          <p:cNvSpPr>
            <a:spLocks noGrp="1" noChangeArrowheads="1"/>
          </p:cNvSpPr>
          <p:nvPr>
            <p:ph type="body" sz="half" idx="2"/>
          </p:nvPr>
        </p:nvSpPr>
        <p:spPr>
          <a:xfrm>
            <a:off x="363402" y="1219200"/>
            <a:ext cx="8780598" cy="4876800"/>
          </a:xfrm>
        </p:spPr>
        <p:txBody>
          <a:bodyPr/>
          <a:lstStyle/>
          <a:p>
            <a:pPr marL="463550" indent="-463550" eaLnBrk="1" hangingPunct="1">
              <a:spcBef>
                <a:spcPts val="0"/>
              </a:spcBef>
              <a:spcAft>
                <a:spcPts val="1800"/>
              </a:spcAft>
              <a:buSzPct val="100000"/>
              <a:buFont typeface="+mj-lt"/>
              <a:buAutoNum type="arabicPeriod"/>
              <a:defRPr/>
            </a:pPr>
            <a:r>
              <a:rPr lang="en-US" dirty="0"/>
              <a:t>Their position in Matthew’s Gospel</a:t>
            </a:r>
          </a:p>
          <a:p>
            <a:pPr marL="463550" indent="-463550" eaLnBrk="1" hangingPunct="1">
              <a:spcBef>
                <a:spcPts val="0"/>
              </a:spcBef>
              <a:spcAft>
                <a:spcPts val="1800"/>
              </a:spcAft>
              <a:buSzPct val="100000"/>
              <a:buFont typeface="+mj-lt"/>
              <a:buAutoNum type="arabicPeriod"/>
              <a:defRPr/>
            </a:pPr>
            <a:r>
              <a:rPr lang="en-US" dirty="0"/>
              <a:t>Their mystery nature</a:t>
            </a:r>
          </a:p>
          <a:p>
            <a:pPr marL="463550" indent="-463550" eaLnBrk="1" hangingPunct="1">
              <a:spcBef>
                <a:spcPts val="0"/>
              </a:spcBef>
              <a:spcAft>
                <a:spcPts val="1800"/>
              </a:spcAft>
              <a:buSzPct val="100000"/>
              <a:buFont typeface="+mj-lt"/>
              <a:buAutoNum type="arabicPeriod"/>
              <a:defRPr/>
            </a:pPr>
            <a:r>
              <a:rPr lang="en-US" dirty="0"/>
              <a:t>They do not represent the kingdom</a:t>
            </a:r>
          </a:p>
          <a:p>
            <a:pPr marL="463550" indent="-463550" eaLnBrk="1" hangingPunct="1">
              <a:spcBef>
                <a:spcPts val="0"/>
              </a:spcBef>
              <a:spcAft>
                <a:spcPts val="1800"/>
              </a:spcAft>
              <a:buSzPct val="100000"/>
              <a:buFont typeface="+mj-lt"/>
              <a:buAutoNum type="arabicPeriod"/>
              <a:defRPr/>
            </a:pPr>
            <a:r>
              <a:rPr lang="en-US" dirty="0"/>
              <a:t>They represent course of the present age</a:t>
            </a:r>
          </a:p>
          <a:p>
            <a:pPr marL="463550" indent="-463550" eaLnBrk="1" hangingPunct="1">
              <a:spcBef>
                <a:spcPts val="0"/>
              </a:spcBef>
              <a:spcAft>
                <a:spcPts val="1800"/>
              </a:spcAft>
              <a:buSzPct val="100000"/>
              <a:buFont typeface="+mj-lt"/>
              <a:buAutoNum type="arabicPeriod"/>
              <a:defRPr/>
            </a:pPr>
            <a:r>
              <a:rPr lang="en-US" dirty="0"/>
              <a:t>The experiences of the kingdom’s sons</a:t>
            </a:r>
          </a:p>
          <a:p>
            <a:pPr marL="463550" indent="-463550" eaLnBrk="1" hangingPunct="1">
              <a:spcBef>
                <a:spcPts val="0"/>
              </a:spcBef>
              <a:spcAft>
                <a:spcPts val="1800"/>
              </a:spcAft>
              <a:buSzPct val="100000"/>
              <a:buFont typeface="+mj-lt"/>
              <a:buAutoNum type="arabicPeriod"/>
              <a:defRPr/>
            </a:pPr>
            <a:r>
              <a:rPr lang="en-US" dirty="0"/>
              <a:t>They are taught in parables</a:t>
            </a:r>
          </a:p>
          <a:p>
            <a:pPr marL="463550" indent="-463550" eaLnBrk="1" hangingPunct="1">
              <a:spcBef>
                <a:spcPts val="0"/>
              </a:spcBef>
              <a:spcAft>
                <a:spcPts val="1800"/>
              </a:spcAft>
              <a:buSzPct val="100000"/>
              <a:buFont typeface="+mj-lt"/>
              <a:buAutoNum type="arabicPeriod"/>
              <a:defRPr/>
            </a:pPr>
            <a:r>
              <a:rPr lang="en-US" dirty="0"/>
              <a:t>Their two-fold division </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67600" y="1219200"/>
            <a:ext cx="1406796" cy="1905000"/>
          </a:xfrm>
          <a:prstGeom prst="rect">
            <a:avLst/>
          </a:prstGeom>
          <a:noFill/>
          <a:ln w="9525">
            <a:noFill/>
            <a:miter lim="800000"/>
            <a:headEnd/>
            <a:tailEnd/>
          </a:ln>
          <a:effectLst/>
        </p:spPr>
      </p:pic>
    </p:spTree>
    <p:extLst>
      <p:ext uri="{BB962C8B-B14F-4D97-AF65-F5344CB8AC3E}">
        <p14:creationId xmlns:p14="http://schemas.microsoft.com/office/powerpoint/2010/main" val="156459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idx="4294967295"/>
          </p:nvPr>
        </p:nvSpPr>
        <p:spPr>
          <a:xfrm>
            <a:off x="1562100" y="594359"/>
            <a:ext cx="6019800" cy="1371600"/>
          </a:xfrm>
        </p:spPr>
        <p:txBody>
          <a:bodyPr/>
          <a:lstStyle/>
          <a:p>
            <a:pPr algn="ctr" eaLnBrk="1" hangingPunct="1">
              <a:defRPr/>
            </a:pPr>
            <a:r>
              <a:rPr lang="en-US" altLang="en-US" b="1" dirty="0">
                <a:solidFill>
                  <a:srgbClr val="00FFFF"/>
                </a:solidFill>
                <a:effectLst>
                  <a:outerShdw blurRad="38100" dist="38100" dir="2700000" algn="tl">
                    <a:srgbClr val="000000">
                      <a:alpha val="43137"/>
                    </a:srgbClr>
                  </a:outerShdw>
                </a:effectLst>
                <a:cs typeface="Calibri" panose="020F0502020204030204" pitchFamily="34" charset="0"/>
              </a:rPr>
              <a:t>The Coming Kingdom</a:t>
            </a:r>
            <a:br>
              <a:rPr lang="en-US" altLang="en-US" b="1" dirty="0">
                <a:solidFill>
                  <a:srgbClr val="00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altLang="en-US" sz="2800" b="1" dirty="0">
                <a:solidFill>
                  <a:srgbClr val="00FFFF"/>
                </a:solidFill>
                <a:effectLst>
                  <a:outerShdw blurRad="38100" dist="38100" dir="2700000" algn="tl">
                    <a:srgbClr val="000000">
                      <a:alpha val="43137"/>
                    </a:srgbClr>
                  </a:outerShdw>
                </a:effectLst>
                <a:cs typeface="Calibri" panose="020F0502020204030204" pitchFamily="34" charset="0"/>
              </a:rPr>
              <a:t>Chapter 10</a:t>
            </a:r>
            <a:endParaRPr lang="en-US" altLang="en-US" b="1" dirty="0">
              <a:solidFill>
                <a:srgbClr val="00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6147" name="Subtitle 2"/>
          <p:cNvSpPr>
            <a:spLocks noGrp="1"/>
          </p:cNvSpPr>
          <p:nvPr>
            <p:ph type="subTitle" idx="4294967295"/>
          </p:nvPr>
        </p:nvSpPr>
        <p:spPr>
          <a:xfrm>
            <a:off x="990600" y="4572001"/>
            <a:ext cx="7467600" cy="1752600"/>
          </a:xfrm>
        </p:spPr>
        <p:txBody>
          <a:bodyPr/>
          <a:lstStyle/>
          <a:p>
            <a:pPr marL="0" indent="0" algn="ctr" eaLnBrk="1" hangingPunct="1">
              <a:buNone/>
            </a:pPr>
            <a:r>
              <a:rPr lang="en-US" altLang="en-US" dirty="0">
                <a:latin typeface="Calibri" panose="020F0502020204030204" pitchFamily="34" charset="0"/>
                <a:cs typeface="Calibri" panose="020F0502020204030204" pitchFamily="34" charset="0"/>
              </a:rPr>
              <a:t>Dr. Andy Woods</a:t>
            </a:r>
          </a:p>
          <a:p>
            <a:pPr eaLnBrk="1" hangingPunct="1"/>
            <a:endParaRPr lang="en-US" altLang="en-US" sz="2000" dirty="0">
              <a:latin typeface="Calibri" panose="020F0502020204030204" pitchFamily="34" charset="0"/>
              <a:cs typeface="Calibri" panose="020F0502020204030204" pitchFamily="34" charset="0"/>
            </a:endParaRPr>
          </a:p>
          <a:p>
            <a:pPr marL="0" indent="0" algn="ctr" eaLnBrk="1" hangingPunct="1">
              <a:buNone/>
            </a:pPr>
            <a:r>
              <a:rPr lang="en-US" altLang="en-US" sz="2000" dirty="0">
                <a:latin typeface="Calibri" panose="020F0502020204030204" pitchFamily="34" charset="0"/>
                <a:cs typeface="Calibri" panose="020F0502020204030204" pitchFamily="34" charset="0"/>
              </a:rPr>
              <a:t>Senior Pastor – Sugar Land Bible Church</a:t>
            </a:r>
          </a:p>
          <a:p>
            <a:pPr marL="0" indent="0" algn="ctr" eaLnBrk="1" hangingPunct="1">
              <a:buNone/>
            </a:pPr>
            <a:r>
              <a:rPr lang="en-US" altLang="en-US" sz="2000" dirty="0">
                <a:cs typeface="Calibri" panose="020F0502020204030204" pitchFamily="34" charset="0"/>
              </a:rPr>
              <a:t>President</a:t>
            </a:r>
            <a:r>
              <a:rPr lang="en-US" altLang="en-US" sz="2000" dirty="0">
                <a:latin typeface="Calibri" panose="020F0502020204030204" pitchFamily="34" charset="0"/>
                <a:cs typeface="Calibri" panose="020F0502020204030204" pitchFamily="34" charset="0"/>
              </a:rPr>
              <a:t> – Chafer Theological Seminary</a:t>
            </a:r>
            <a:r>
              <a:rPr lang="en-US" altLang="en-US" sz="2000" dirty="0">
                <a:solidFill>
                  <a:schemeClr val="bg1"/>
                </a:solidFill>
                <a:latin typeface="Calibri" panose="020F0502020204030204" pitchFamily="34" charset="0"/>
                <a:cs typeface="Calibri" panose="020F0502020204030204" pitchFamily="34" charset="0"/>
              </a:rPr>
              <a:t> </a:t>
            </a:r>
          </a:p>
        </p:txBody>
      </p:sp>
      <p:pic>
        <p:nvPicPr>
          <p:cNvPr id="6148"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916363" y="2362200"/>
            <a:ext cx="1311275" cy="1828800"/>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8812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28600"/>
            <a:ext cx="8534400" cy="838200"/>
          </a:xfrm>
        </p:spPr>
        <p:txBody>
          <a:bodyPr/>
          <a:lstStyle/>
          <a:p>
            <a:pPr algn="ctr" eaLnBrk="1" hangingPunct="1"/>
            <a:r>
              <a:rPr lang="en-US" altLang="en-US" sz="4000" dirty="0">
                <a:effectLst>
                  <a:outerShdw blurRad="38100" dist="38100" dir="2700000" algn="tl">
                    <a:srgbClr val="000000">
                      <a:alpha val="43137"/>
                    </a:srgbClr>
                  </a:outerShdw>
                </a:effectLst>
              </a:rPr>
              <a:t>Background to the Matthew 13 Parables</a:t>
            </a:r>
          </a:p>
        </p:txBody>
      </p:sp>
      <p:sp>
        <p:nvSpPr>
          <p:cNvPr id="16387" name="Rectangle 3"/>
          <p:cNvSpPr>
            <a:spLocks noGrp="1" noChangeArrowheads="1"/>
          </p:cNvSpPr>
          <p:nvPr>
            <p:ph type="body" sz="half" idx="2"/>
          </p:nvPr>
        </p:nvSpPr>
        <p:spPr>
          <a:xfrm>
            <a:off x="363402" y="1219200"/>
            <a:ext cx="8780598" cy="4876800"/>
          </a:xfrm>
        </p:spPr>
        <p:txBody>
          <a:bodyPr/>
          <a:lstStyle/>
          <a:p>
            <a:pPr marL="463550" indent="-463550" eaLnBrk="1" hangingPunct="1">
              <a:spcBef>
                <a:spcPts val="0"/>
              </a:spcBef>
              <a:spcAft>
                <a:spcPts val="1800"/>
              </a:spcAft>
              <a:buSzPct val="100000"/>
              <a:buFont typeface="+mj-lt"/>
              <a:buAutoNum type="arabicPeriod"/>
              <a:defRPr/>
            </a:pPr>
            <a:r>
              <a:rPr lang="en-US" b="1" u="sng" dirty="0">
                <a:solidFill>
                  <a:srgbClr val="FFFFCC"/>
                </a:solidFill>
              </a:rPr>
              <a:t>Their position in Matthew’s Gospel</a:t>
            </a:r>
          </a:p>
          <a:p>
            <a:pPr marL="463550" indent="-463550" eaLnBrk="1" hangingPunct="1">
              <a:spcBef>
                <a:spcPts val="0"/>
              </a:spcBef>
              <a:spcAft>
                <a:spcPts val="1800"/>
              </a:spcAft>
              <a:buSzPct val="100000"/>
              <a:buFont typeface="+mj-lt"/>
              <a:buAutoNum type="arabicPeriod"/>
              <a:defRPr/>
            </a:pPr>
            <a:r>
              <a:rPr lang="en-US" dirty="0"/>
              <a:t>Their mystery nature</a:t>
            </a:r>
          </a:p>
          <a:p>
            <a:pPr marL="463550" indent="-463550" eaLnBrk="1" hangingPunct="1">
              <a:spcBef>
                <a:spcPts val="0"/>
              </a:spcBef>
              <a:spcAft>
                <a:spcPts val="1800"/>
              </a:spcAft>
              <a:buSzPct val="100000"/>
              <a:buFont typeface="+mj-lt"/>
              <a:buAutoNum type="arabicPeriod"/>
              <a:defRPr/>
            </a:pPr>
            <a:r>
              <a:rPr lang="en-US" dirty="0"/>
              <a:t>They do not represent the kingdom</a:t>
            </a:r>
          </a:p>
          <a:p>
            <a:pPr marL="463550" indent="-463550" eaLnBrk="1" hangingPunct="1">
              <a:spcBef>
                <a:spcPts val="0"/>
              </a:spcBef>
              <a:spcAft>
                <a:spcPts val="1800"/>
              </a:spcAft>
              <a:buSzPct val="100000"/>
              <a:buFont typeface="+mj-lt"/>
              <a:buAutoNum type="arabicPeriod"/>
              <a:defRPr/>
            </a:pPr>
            <a:r>
              <a:rPr lang="en-US" dirty="0"/>
              <a:t>They represent course of the present age</a:t>
            </a:r>
          </a:p>
          <a:p>
            <a:pPr marL="463550" indent="-463550" eaLnBrk="1" hangingPunct="1">
              <a:spcBef>
                <a:spcPts val="0"/>
              </a:spcBef>
              <a:spcAft>
                <a:spcPts val="1800"/>
              </a:spcAft>
              <a:buSzPct val="100000"/>
              <a:buFont typeface="+mj-lt"/>
              <a:buAutoNum type="arabicPeriod"/>
              <a:defRPr/>
            </a:pPr>
            <a:r>
              <a:rPr lang="en-US" dirty="0"/>
              <a:t>The experiences of the kingdom’s sons</a:t>
            </a:r>
          </a:p>
          <a:p>
            <a:pPr marL="463550" indent="-463550" eaLnBrk="1" hangingPunct="1">
              <a:spcBef>
                <a:spcPts val="0"/>
              </a:spcBef>
              <a:spcAft>
                <a:spcPts val="1800"/>
              </a:spcAft>
              <a:buSzPct val="100000"/>
              <a:buFont typeface="+mj-lt"/>
              <a:buAutoNum type="arabicPeriod"/>
              <a:defRPr/>
            </a:pPr>
            <a:r>
              <a:rPr lang="en-US" dirty="0"/>
              <a:t>They are taught in parables</a:t>
            </a:r>
          </a:p>
          <a:p>
            <a:pPr marL="463550" indent="-463550" eaLnBrk="1" hangingPunct="1">
              <a:spcBef>
                <a:spcPts val="0"/>
              </a:spcBef>
              <a:spcAft>
                <a:spcPts val="1800"/>
              </a:spcAft>
              <a:buSzPct val="100000"/>
              <a:buFont typeface="+mj-lt"/>
              <a:buAutoNum type="arabicPeriod"/>
              <a:defRPr/>
            </a:pPr>
            <a:r>
              <a:rPr lang="en-US" dirty="0"/>
              <a:t>Their two-fold division </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67600" y="1219200"/>
            <a:ext cx="1406796" cy="1905000"/>
          </a:xfrm>
          <a:prstGeom prst="rect">
            <a:avLst/>
          </a:prstGeom>
          <a:noFill/>
          <a:ln w="9525">
            <a:noFill/>
            <a:miter lim="800000"/>
            <a:headEnd/>
            <a:tailEnd/>
          </a:ln>
          <a:effectLst/>
        </p:spPr>
      </p:pic>
    </p:spTree>
    <p:extLst>
      <p:ext uri="{BB962C8B-B14F-4D97-AF65-F5344CB8AC3E}">
        <p14:creationId xmlns:p14="http://schemas.microsoft.com/office/powerpoint/2010/main" val="3254449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661997" y="152400"/>
            <a:ext cx="7820006" cy="2523768"/>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mj-cs"/>
              </a:rPr>
              <a:t>Matthew 12:24 (NASB)</a:t>
            </a:r>
          </a:p>
          <a:p>
            <a:pPr algn="just">
              <a:spcBef>
                <a:spcPts val="600"/>
              </a:spcBef>
              <a:spcAft>
                <a:spcPts val="600"/>
              </a:spcAft>
            </a:pPr>
            <a:r>
              <a:rPr lang="en-US" altLang="en-US" sz="3600" kern="0" dirty="0">
                <a:latin typeface="Calibri" panose="020F0502020204030204" pitchFamily="34" charset="0"/>
              </a:rPr>
              <a:t>“</a:t>
            </a:r>
            <a:r>
              <a:rPr lang="en-US" sz="3600" dirty="0">
                <a:latin typeface="Calibri" panose="020F0502020204030204" pitchFamily="34" charset="0"/>
              </a:rPr>
              <a:t>But when the Pharisees heard </a:t>
            </a:r>
            <a:r>
              <a:rPr lang="en-US" sz="3600" i="1" dirty="0">
                <a:latin typeface="Calibri" panose="020F0502020204030204" pitchFamily="34" charset="0"/>
              </a:rPr>
              <a:t>this</a:t>
            </a:r>
            <a:r>
              <a:rPr lang="en-US" sz="3600" dirty="0">
                <a:latin typeface="Calibri" panose="020F0502020204030204" pitchFamily="34" charset="0"/>
              </a:rPr>
              <a:t>, they said, “This man casts out demons only by </a:t>
            </a:r>
            <a:r>
              <a:rPr lang="en-US" sz="3600" dirty="0" err="1">
                <a:latin typeface="Calibri" panose="020F0502020204030204" pitchFamily="34" charset="0"/>
              </a:rPr>
              <a:t>Beelzebul</a:t>
            </a:r>
            <a:r>
              <a:rPr lang="en-US" sz="3600" dirty="0">
                <a:latin typeface="Calibri" panose="020F0502020204030204" pitchFamily="34" charset="0"/>
              </a:rPr>
              <a:t> the ruler of the demons.”</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000" y="2667000"/>
            <a:ext cx="3048000" cy="2286000"/>
          </a:xfrm>
          <a:prstGeom prst="ellipse">
            <a:avLst/>
          </a:prstGeom>
          <a:ln>
            <a:noFill/>
          </a:ln>
          <a:effectLst>
            <a:softEdge rad="112500"/>
          </a:effectLst>
        </p:spPr>
      </p:pic>
    </p:spTree>
    <p:extLst>
      <p:ext uri="{BB962C8B-B14F-4D97-AF65-F5344CB8AC3E}">
        <p14:creationId xmlns:p14="http://schemas.microsoft.com/office/powerpoint/2010/main" val="4014378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2400" y="701040"/>
          <a:ext cx="8839200" cy="5638702"/>
        </p:xfrm>
        <a:graphic>
          <a:graphicData uri="http://schemas.openxmlformats.org/drawingml/2006/table">
            <a:tbl>
              <a:tblPr firstRow="1" bandRow="1">
                <a:tableStyleId>{D7AC3CCA-C797-4891-BE02-D94E43425B78}</a:tableStyleId>
              </a:tblPr>
              <a:tblGrid>
                <a:gridCol w="3276600">
                  <a:extLst>
                    <a:ext uri="{9D8B030D-6E8A-4147-A177-3AD203B41FA5}">
                      <a16:colId xmlns:a16="http://schemas.microsoft.com/office/drawing/2014/main" val="1548706622"/>
                    </a:ext>
                  </a:extLst>
                </a:gridCol>
                <a:gridCol w="2895600">
                  <a:extLst>
                    <a:ext uri="{9D8B030D-6E8A-4147-A177-3AD203B41FA5}">
                      <a16:colId xmlns:a16="http://schemas.microsoft.com/office/drawing/2014/main" val="2017861585"/>
                    </a:ext>
                  </a:extLst>
                </a:gridCol>
                <a:gridCol w="2667000">
                  <a:extLst>
                    <a:ext uri="{9D8B030D-6E8A-4147-A177-3AD203B41FA5}">
                      <a16:colId xmlns:a16="http://schemas.microsoft.com/office/drawing/2014/main" val="1115267921"/>
                    </a:ext>
                  </a:extLst>
                </a:gridCol>
              </a:tblGrid>
              <a:tr h="439394">
                <a:tc gridSpan="3">
                  <a:txBody>
                    <a:bodyPr/>
                    <a:lstStyle/>
                    <a:p>
                      <a:pPr algn="ctr"/>
                      <a:r>
                        <a:rPr lang="en-US" sz="3600" dirty="0">
                          <a:solidFill>
                            <a:srgbClr val="FFFFCC"/>
                          </a:solidFill>
                          <a:latin typeface="Calibri" panose="020F0502020204030204" pitchFamily="34" charset="0"/>
                        </a:rPr>
                        <a:t>Transition from Public to Private Ministry</a:t>
                      </a:r>
                    </a:p>
                  </a:txBody>
                  <a:tcPr>
                    <a:solidFill>
                      <a:srgbClr val="00B0F0"/>
                    </a:solidFill>
                  </a:tcPr>
                </a:tc>
                <a:tc hMerge="1">
                  <a:txBody>
                    <a:bodyPr/>
                    <a:lstStyle/>
                    <a:p>
                      <a:endParaRPr lang="en-US" sz="2800" dirty="0">
                        <a:latin typeface="Calibri" panose="020F0502020204030204" pitchFamily="34" charset="0"/>
                      </a:endParaRPr>
                    </a:p>
                  </a:txBody>
                  <a:tcPr/>
                </a:tc>
                <a:tc hMerge="1">
                  <a:txBody>
                    <a:bodyPr/>
                    <a:lstStyle/>
                    <a:p>
                      <a:endParaRPr lang="en-US" sz="2800" dirty="0">
                        <a:latin typeface="Calibri" panose="020F0502020204030204" pitchFamily="34" charset="0"/>
                      </a:endParaRPr>
                    </a:p>
                  </a:txBody>
                  <a:tcPr/>
                </a:tc>
                <a:extLst>
                  <a:ext uri="{0D108BD9-81ED-4DB2-BD59-A6C34878D82A}">
                    <a16:rowId xmlns:a16="http://schemas.microsoft.com/office/drawing/2014/main" val="726409370"/>
                  </a:ext>
                </a:extLst>
              </a:tr>
              <a:tr h="439394">
                <a:tc>
                  <a:txBody>
                    <a:bodyPr/>
                    <a:lstStyle/>
                    <a:p>
                      <a:pPr algn="ctr"/>
                      <a:endParaRPr lang="en-US" sz="2800" b="1" dirty="0">
                        <a:latin typeface="Calibri" panose="020F0502020204030204" pitchFamily="34" charset="0"/>
                      </a:endParaRPr>
                    </a:p>
                  </a:txBody>
                  <a:tcPr/>
                </a:tc>
                <a:tc>
                  <a:txBody>
                    <a:bodyPr/>
                    <a:lstStyle/>
                    <a:p>
                      <a:pPr algn="ctr"/>
                      <a:r>
                        <a:rPr kumimoji="0" lang="en-US" sz="2800" b="1" u="none" strike="noStrike" cap="none" normalizeH="0" baseline="0" dirty="0">
                          <a:ln>
                            <a:noFill/>
                          </a:ln>
                          <a:solidFill>
                            <a:srgbClr val="C00000"/>
                          </a:solidFill>
                          <a:effectLst/>
                          <a:latin typeface="Calibri" panose="020F0502020204030204" pitchFamily="34" charset="0"/>
                        </a:rPr>
                        <a:t>Public</a:t>
                      </a:r>
                      <a:endParaRPr lang="en-US" sz="2800" b="1" dirty="0">
                        <a:solidFill>
                          <a:srgbClr val="C00000"/>
                        </a:solidFill>
                        <a:latin typeface="Calibri" panose="020F0502020204030204" pitchFamily="34" charset="0"/>
                      </a:endParaRPr>
                    </a:p>
                  </a:txBody>
                  <a:tcPr/>
                </a:tc>
                <a:tc>
                  <a:txBody>
                    <a:bodyPr/>
                    <a:lstStyle/>
                    <a:p>
                      <a:pPr algn="ctr"/>
                      <a:r>
                        <a:rPr lang="en-US" sz="2800" b="1" dirty="0">
                          <a:solidFill>
                            <a:srgbClr val="0000FF"/>
                          </a:solidFill>
                          <a:latin typeface="Calibri" panose="020F0502020204030204" pitchFamily="34" charset="0"/>
                        </a:rPr>
                        <a:t>Private</a:t>
                      </a:r>
                    </a:p>
                  </a:txBody>
                  <a:tcPr/>
                </a:tc>
                <a:extLst>
                  <a:ext uri="{0D108BD9-81ED-4DB2-BD59-A6C34878D82A}">
                    <a16:rowId xmlns:a16="http://schemas.microsoft.com/office/drawing/2014/main" val="322325277"/>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Scripture</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Matt. 1–12</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Matt. 13–28</a:t>
                      </a:r>
                      <a:endParaRPr kumimoji="0" lang="en-US" sz="2800" b="0" i="0" u="none" strike="noStrike" cap="none" normalizeH="0" baseline="0" dirty="0">
                        <a:ln>
                          <a:noFill/>
                        </a:ln>
                        <a:solidFill>
                          <a:schemeClr val="bg2"/>
                        </a:solidFill>
                        <a:effectLst/>
                        <a:latin typeface="Calibri" panose="020F0502020204030204" pitchFamily="34" charset="0"/>
                        <a:cs typeface="Calibri" panose="020F0502020204030204" pitchFamily="34" charset="0"/>
                      </a:endParaRPr>
                    </a:p>
                  </a:txBody>
                  <a:tcPr marT="45713" marB="45713" anchor="ctr" horzOverflow="overflow"/>
                </a:tc>
                <a:extLst>
                  <a:ext uri="{0D108BD9-81ED-4DB2-BD59-A6C34878D82A}">
                    <a16:rowId xmlns:a16="http://schemas.microsoft.com/office/drawing/2014/main" val="21921017"/>
                  </a:ext>
                </a:extLst>
              </a:tr>
              <a:tr h="42133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Focus</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Nation</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Remnant</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436724035"/>
                  </a:ext>
                </a:extLst>
              </a:tr>
              <a:tr h="68256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Miracles</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Proof to nation</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Training for remnant</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3012532902"/>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Offer</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Prominent</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Disappears</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1692019242"/>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Teaching</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Discourse</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Parabolic</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1289722862"/>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Interim program</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Not mentioned</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Prominent</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4270603190"/>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i="0" u="none" strike="noStrike" cap="none" normalizeH="0" baseline="0" dirty="0">
                          <a:ln>
                            <a:noFill/>
                          </a:ln>
                          <a:solidFill>
                            <a:schemeClr val="bg2"/>
                          </a:solidFill>
                          <a:effectLst/>
                          <a:latin typeface="Calibri" panose="020F0502020204030204" pitchFamily="34" charset="0"/>
                        </a:rPr>
                        <a:t>Crucifixion; Resurrection</a:t>
                      </a: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a:ln>
                            <a:noFill/>
                          </a:ln>
                          <a:solidFill>
                            <a:schemeClr val="bg2"/>
                          </a:solidFill>
                          <a:effectLst/>
                          <a:latin typeface="Calibri" panose="020F0502020204030204" pitchFamily="34" charset="0"/>
                        </a:rPr>
                        <a:t>Not mentioned (4:17)</a:t>
                      </a: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a:ln>
                            <a:noFill/>
                          </a:ln>
                          <a:solidFill>
                            <a:schemeClr val="bg2"/>
                          </a:solidFill>
                          <a:effectLst/>
                          <a:latin typeface="Calibri" panose="020F0502020204030204" pitchFamily="34" charset="0"/>
                        </a:rPr>
                        <a:t>Prominent (16:21)</a:t>
                      </a:r>
                    </a:p>
                  </a:txBody>
                  <a:tcPr marT="45713" marB="45713" anchor="ctr" horzOverflow="overflow"/>
                </a:tc>
                <a:extLst>
                  <a:ext uri="{0D108BD9-81ED-4DB2-BD59-A6C34878D82A}">
                    <a16:rowId xmlns:a16="http://schemas.microsoft.com/office/drawing/2014/main" val="1280132494"/>
                  </a:ext>
                </a:extLst>
              </a:tr>
            </a:tbl>
          </a:graphicData>
        </a:graphic>
      </p:graphicFrame>
    </p:spTree>
    <p:extLst>
      <p:ext uri="{BB962C8B-B14F-4D97-AF65-F5344CB8AC3E}">
        <p14:creationId xmlns:p14="http://schemas.microsoft.com/office/powerpoint/2010/main" val="3743440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46357"/>
            <a:ext cx="8229600" cy="847152"/>
          </a:xfrm>
        </p:spPr>
        <p:txBody>
          <a:bodyPr/>
          <a:lstStyle/>
          <a:p>
            <a:pPr algn="ctr" eaLnBrk="1" hangingPunct="1"/>
            <a:r>
              <a:rPr lang="en-US" sz="4000" dirty="0">
                <a:solidFill>
                  <a:srgbClr val="00FFFF"/>
                </a:solidFill>
                <a:effectLst>
                  <a:outerShdw blurRad="38100" dist="38100" dir="2700000" algn="tl">
                    <a:srgbClr val="000000">
                      <a:alpha val="43137"/>
                    </a:srgbClr>
                  </a:outerShdw>
                </a:effectLst>
              </a:rPr>
              <a:t>Matthew Outline</a:t>
            </a:r>
          </a:p>
        </p:txBody>
      </p:sp>
      <p:sp>
        <p:nvSpPr>
          <p:cNvPr id="26627" name="Rectangle 3"/>
          <p:cNvSpPr>
            <a:spLocks noGrp="1" noChangeArrowheads="1"/>
          </p:cNvSpPr>
          <p:nvPr>
            <p:ph type="body" idx="1"/>
          </p:nvPr>
        </p:nvSpPr>
        <p:spPr>
          <a:xfrm>
            <a:off x="164969" y="1244338"/>
            <a:ext cx="8814062" cy="5184742"/>
          </a:xfrm>
        </p:spPr>
        <p:txBody>
          <a:bodyPr/>
          <a:lstStyle/>
          <a:p>
            <a:pPr marL="0" indent="0" eaLnBrk="1" hangingPunct="1">
              <a:lnSpc>
                <a:spcPct val="90000"/>
              </a:lnSpc>
              <a:buNone/>
              <a:defRPr/>
            </a:pPr>
            <a:r>
              <a:rPr lang="en-US" sz="2800" dirty="0"/>
              <a:t>Pedigree of the king (1</a:t>
            </a:r>
            <a:r>
              <a:rPr lang="en-US" sz="2800" dirty="0">
                <a:cs typeface="Calibri" panose="020F0502020204030204" pitchFamily="34" charset="0"/>
              </a:rPr>
              <a:t>–2)</a:t>
            </a:r>
            <a:endParaRPr lang="en-US" sz="2800" dirty="0"/>
          </a:p>
          <a:p>
            <a:pPr lvl="1" eaLnBrk="1" hangingPunct="1">
              <a:lnSpc>
                <a:spcPct val="90000"/>
              </a:lnSpc>
              <a:defRPr/>
            </a:pPr>
            <a:r>
              <a:rPr lang="en-US" dirty="0"/>
              <a:t>Preparation of the king (3</a:t>
            </a:r>
            <a:r>
              <a:rPr lang="en-US" dirty="0">
                <a:cs typeface="Calibri" panose="020F0502020204030204" pitchFamily="34" charset="0"/>
              </a:rPr>
              <a:t>–4)</a:t>
            </a:r>
            <a:endParaRPr lang="en-US" dirty="0"/>
          </a:p>
          <a:p>
            <a:pPr lvl="2" eaLnBrk="1" hangingPunct="1">
              <a:lnSpc>
                <a:spcPct val="90000"/>
              </a:lnSpc>
              <a:defRPr/>
            </a:pPr>
            <a:r>
              <a:rPr lang="en-US" sz="2800" dirty="0"/>
              <a:t>Pedagogy of the king (5</a:t>
            </a:r>
            <a:r>
              <a:rPr lang="en-US" sz="2800" dirty="0">
                <a:cs typeface="Calibri" panose="020F0502020204030204" pitchFamily="34" charset="0"/>
              </a:rPr>
              <a:t>–7)</a:t>
            </a:r>
            <a:endParaRPr lang="en-US" sz="2800" dirty="0"/>
          </a:p>
          <a:p>
            <a:pPr lvl="3" eaLnBrk="1" hangingPunct="1">
              <a:lnSpc>
                <a:spcPct val="90000"/>
              </a:lnSpc>
              <a:defRPr/>
            </a:pPr>
            <a:r>
              <a:rPr lang="en-US" sz="2800" dirty="0"/>
              <a:t>Power of the king (8</a:t>
            </a:r>
            <a:r>
              <a:rPr lang="en-US" sz="2800" dirty="0">
                <a:cs typeface="Calibri" panose="020F0502020204030204" pitchFamily="34" charset="0"/>
              </a:rPr>
              <a:t>–9)</a:t>
            </a:r>
          </a:p>
          <a:p>
            <a:pPr lvl="4" eaLnBrk="1" hangingPunct="1">
              <a:lnSpc>
                <a:spcPct val="90000"/>
              </a:lnSpc>
              <a:defRPr/>
            </a:pPr>
            <a:r>
              <a:rPr lang="en-US" sz="2800" dirty="0">
                <a:cs typeface="Calibri" panose="020F0502020204030204" pitchFamily="34" charset="0"/>
              </a:rPr>
              <a:t>Program of the king (10)</a:t>
            </a:r>
            <a:endParaRPr lang="en-US" sz="2800" dirty="0"/>
          </a:p>
          <a:p>
            <a:pPr lvl="5">
              <a:lnSpc>
                <a:spcPct val="90000"/>
              </a:lnSpc>
              <a:defRPr/>
            </a:pPr>
            <a:r>
              <a:rPr lang="en-US" sz="2800" dirty="0">
                <a:latin typeface="Calibri" panose="020F0502020204030204" pitchFamily="34" charset="0"/>
              </a:rPr>
              <a:t>Progressive rejection of the king (11</a:t>
            </a:r>
            <a:r>
              <a:rPr lang="en-US" sz="2800" dirty="0">
                <a:latin typeface="Calibri" panose="020F0502020204030204" pitchFamily="34" charset="0"/>
                <a:cs typeface="Calibri" panose="020F0502020204030204" pitchFamily="34" charset="0"/>
              </a:rPr>
              <a:t>–12)</a:t>
            </a:r>
            <a:endParaRPr lang="en-US" sz="2800" dirty="0">
              <a:latin typeface="Calibri" panose="020F0502020204030204" pitchFamily="34" charset="0"/>
            </a:endParaRPr>
          </a:p>
          <a:p>
            <a:pPr lvl="4" eaLnBrk="1" hangingPunct="1">
              <a:lnSpc>
                <a:spcPct val="90000"/>
              </a:lnSpc>
              <a:defRPr/>
            </a:pPr>
            <a:r>
              <a:rPr lang="en-US" sz="2800" dirty="0"/>
              <a:t>Preparation of the king’s disciples (13</a:t>
            </a:r>
            <a:r>
              <a:rPr lang="en-US" sz="2800" dirty="0">
                <a:cs typeface="Calibri" panose="020F0502020204030204" pitchFamily="34" charset="0"/>
              </a:rPr>
              <a:t>–20)</a:t>
            </a:r>
            <a:endParaRPr lang="en-US" sz="2800" dirty="0"/>
          </a:p>
          <a:p>
            <a:pPr lvl="3" eaLnBrk="1" hangingPunct="1">
              <a:lnSpc>
                <a:spcPct val="90000"/>
              </a:lnSpc>
              <a:defRPr/>
            </a:pPr>
            <a:r>
              <a:rPr lang="en-US" sz="2800" dirty="0"/>
              <a:t>Presentation &amp; rejection of the king (21</a:t>
            </a:r>
            <a:r>
              <a:rPr lang="en-US" sz="2800" dirty="0">
                <a:cs typeface="Calibri" panose="020F0502020204030204" pitchFamily="34" charset="0"/>
              </a:rPr>
              <a:t>–23)</a:t>
            </a:r>
            <a:r>
              <a:rPr lang="en-US" sz="2800" dirty="0"/>
              <a:t> </a:t>
            </a:r>
          </a:p>
          <a:p>
            <a:pPr lvl="2" eaLnBrk="1" hangingPunct="1">
              <a:lnSpc>
                <a:spcPct val="90000"/>
              </a:lnSpc>
              <a:defRPr/>
            </a:pPr>
            <a:r>
              <a:rPr lang="en-US" sz="2800" dirty="0"/>
              <a:t>Prophecies of the king (24</a:t>
            </a:r>
            <a:r>
              <a:rPr lang="en-US" sz="2800" dirty="0">
                <a:cs typeface="Calibri" panose="020F0502020204030204" pitchFamily="34" charset="0"/>
              </a:rPr>
              <a:t>–25)</a:t>
            </a:r>
            <a:endParaRPr lang="en-US" sz="2800" dirty="0"/>
          </a:p>
          <a:p>
            <a:pPr lvl="1" eaLnBrk="1" hangingPunct="1">
              <a:lnSpc>
                <a:spcPct val="90000"/>
              </a:lnSpc>
              <a:defRPr/>
            </a:pPr>
            <a:r>
              <a:rPr lang="en-US" dirty="0"/>
              <a:t>Passion of the king (26</a:t>
            </a:r>
            <a:r>
              <a:rPr lang="en-US" dirty="0">
                <a:cs typeface="Calibri" panose="020F0502020204030204" pitchFamily="34" charset="0"/>
              </a:rPr>
              <a:t>–27)</a:t>
            </a:r>
            <a:endParaRPr lang="en-US" dirty="0"/>
          </a:p>
          <a:p>
            <a:pPr marL="0" indent="0" eaLnBrk="1" hangingPunct="1">
              <a:lnSpc>
                <a:spcPct val="90000"/>
              </a:lnSpc>
              <a:buNone/>
              <a:defRPr/>
            </a:pPr>
            <a:r>
              <a:rPr lang="en-US" sz="2800" dirty="0"/>
              <a:t>Proof of the king (</a:t>
            </a:r>
            <a:r>
              <a:rPr lang="en-US" sz="2800" dirty="0">
                <a:cs typeface="Calibri" panose="020F0502020204030204" pitchFamily="34" charset="0"/>
              </a:rPr>
              <a:t>28)</a:t>
            </a:r>
          </a:p>
        </p:txBody>
      </p:sp>
    </p:spTree>
    <p:extLst>
      <p:ext uri="{BB962C8B-B14F-4D97-AF65-F5344CB8AC3E}">
        <p14:creationId xmlns:p14="http://schemas.microsoft.com/office/powerpoint/2010/main" val="1056996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46357"/>
            <a:ext cx="8229600" cy="847152"/>
          </a:xfrm>
        </p:spPr>
        <p:txBody>
          <a:bodyPr/>
          <a:lstStyle/>
          <a:p>
            <a:pPr algn="ctr" eaLnBrk="1" hangingPunct="1"/>
            <a:r>
              <a:rPr lang="en-US" sz="4000" dirty="0">
                <a:solidFill>
                  <a:srgbClr val="00FFFF"/>
                </a:solidFill>
                <a:effectLst>
                  <a:outerShdw blurRad="38100" dist="38100" dir="2700000" algn="tl">
                    <a:srgbClr val="000000">
                      <a:alpha val="43137"/>
                    </a:srgbClr>
                  </a:outerShdw>
                </a:effectLst>
              </a:rPr>
              <a:t>Matthew Outline</a:t>
            </a:r>
          </a:p>
        </p:txBody>
      </p:sp>
      <p:sp>
        <p:nvSpPr>
          <p:cNvPr id="26627" name="Rectangle 3"/>
          <p:cNvSpPr>
            <a:spLocks noGrp="1" noChangeArrowheads="1"/>
          </p:cNvSpPr>
          <p:nvPr>
            <p:ph type="body" idx="1"/>
          </p:nvPr>
        </p:nvSpPr>
        <p:spPr>
          <a:xfrm>
            <a:off x="164969" y="1244338"/>
            <a:ext cx="8814062" cy="5184742"/>
          </a:xfrm>
        </p:spPr>
        <p:txBody>
          <a:bodyPr/>
          <a:lstStyle/>
          <a:p>
            <a:pPr marL="0" indent="0" eaLnBrk="1" hangingPunct="1">
              <a:lnSpc>
                <a:spcPct val="90000"/>
              </a:lnSpc>
              <a:buNone/>
              <a:defRPr/>
            </a:pPr>
            <a:r>
              <a:rPr lang="en-US" sz="2800" dirty="0"/>
              <a:t>Pedigree of the king (1</a:t>
            </a:r>
            <a:r>
              <a:rPr lang="en-US" sz="2800" dirty="0">
                <a:cs typeface="Calibri" panose="020F0502020204030204" pitchFamily="34" charset="0"/>
              </a:rPr>
              <a:t>–2)</a:t>
            </a:r>
            <a:endParaRPr lang="en-US" sz="2800" dirty="0"/>
          </a:p>
          <a:p>
            <a:pPr lvl="1" eaLnBrk="1" hangingPunct="1">
              <a:lnSpc>
                <a:spcPct val="90000"/>
              </a:lnSpc>
              <a:defRPr/>
            </a:pPr>
            <a:r>
              <a:rPr lang="en-US" dirty="0"/>
              <a:t>Preparation of the king (3</a:t>
            </a:r>
            <a:r>
              <a:rPr lang="en-US" dirty="0">
                <a:cs typeface="Calibri" panose="020F0502020204030204" pitchFamily="34" charset="0"/>
              </a:rPr>
              <a:t>–4)</a:t>
            </a:r>
            <a:endParaRPr lang="en-US" dirty="0"/>
          </a:p>
          <a:p>
            <a:pPr lvl="2" eaLnBrk="1" hangingPunct="1">
              <a:lnSpc>
                <a:spcPct val="90000"/>
              </a:lnSpc>
              <a:defRPr/>
            </a:pPr>
            <a:r>
              <a:rPr lang="en-US" sz="2800" dirty="0"/>
              <a:t>Pedagogy of the king (5</a:t>
            </a:r>
            <a:r>
              <a:rPr lang="en-US" sz="2800" dirty="0">
                <a:cs typeface="Calibri" panose="020F0502020204030204" pitchFamily="34" charset="0"/>
              </a:rPr>
              <a:t>–7)</a:t>
            </a:r>
            <a:endParaRPr lang="en-US" sz="2800" dirty="0"/>
          </a:p>
          <a:p>
            <a:pPr lvl="3" eaLnBrk="1" hangingPunct="1">
              <a:lnSpc>
                <a:spcPct val="90000"/>
              </a:lnSpc>
              <a:defRPr/>
            </a:pPr>
            <a:r>
              <a:rPr lang="en-US" sz="2800" dirty="0"/>
              <a:t>Power of the king (8</a:t>
            </a:r>
            <a:r>
              <a:rPr lang="en-US" sz="2800" dirty="0">
                <a:cs typeface="Calibri" panose="020F0502020204030204" pitchFamily="34" charset="0"/>
              </a:rPr>
              <a:t>–9)</a:t>
            </a:r>
          </a:p>
          <a:p>
            <a:pPr lvl="4" eaLnBrk="1" hangingPunct="1">
              <a:lnSpc>
                <a:spcPct val="90000"/>
              </a:lnSpc>
              <a:defRPr/>
            </a:pPr>
            <a:r>
              <a:rPr lang="en-US" sz="2800" dirty="0">
                <a:cs typeface="Calibri" panose="020F0502020204030204" pitchFamily="34" charset="0"/>
              </a:rPr>
              <a:t>Program of the king (10)</a:t>
            </a:r>
            <a:endParaRPr lang="en-US" sz="2800" dirty="0"/>
          </a:p>
          <a:p>
            <a:pPr lvl="5">
              <a:lnSpc>
                <a:spcPct val="90000"/>
              </a:lnSpc>
              <a:defRPr/>
            </a:pPr>
            <a:r>
              <a:rPr lang="en-US" sz="2800" b="1" u="sng" dirty="0">
                <a:solidFill>
                  <a:srgbClr val="FFFFCC"/>
                </a:solidFill>
                <a:effectLst>
                  <a:outerShdw blurRad="38100" dist="38100" dir="2700000" algn="tl">
                    <a:srgbClr val="000000">
                      <a:alpha val="43137"/>
                    </a:srgbClr>
                  </a:outerShdw>
                </a:effectLst>
                <a:latin typeface="Calibri" panose="020F0502020204030204" pitchFamily="34" charset="0"/>
              </a:rPr>
              <a:t>Progressive rejection of the king (11–12)</a:t>
            </a:r>
          </a:p>
          <a:p>
            <a:pPr lvl="4" eaLnBrk="1" hangingPunct="1">
              <a:lnSpc>
                <a:spcPct val="90000"/>
              </a:lnSpc>
              <a:defRPr/>
            </a:pPr>
            <a:r>
              <a:rPr lang="en-US" sz="2800" dirty="0"/>
              <a:t>Preparation of the king’s disciples (13</a:t>
            </a:r>
            <a:r>
              <a:rPr lang="en-US" sz="2800" dirty="0">
                <a:cs typeface="Calibri" panose="020F0502020204030204" pitchFamily="34" charset="0"/>
              </a:rPr>
              <a:t>–20)</a:t>
            </a:r>
            <a:endParaRPr lang="en-US" sz="2800" dirty="0"/>
          </a:p>
          <a:p>
            <a:pPr lvl="3" eaLnBrk="1" hangingPunct="1">
              <a:lnSpc>
                <a:spcPct val="90000"/>
              </a:lnSpc>
              <a:defRPr/>
            </a:pPr>
            <a:r>
              <a:rPr lang="en-US" sz="2800" dirty="0"/>
              <a:t>Presentation &amp; rejection of the king (21</a:t>
            </a:r>
            <a:r>
              <a:rPr lang="en-US" sz="2800" dirty="0">
                <a:cs typeface="Calibri" panose="020F0502020204030204" pitchFamily="34" charset="0"/>
              </a:rPr>
              <a:t>–23)</a:t>
            </a:r>
            <a:r>
              <a:rPr lang="en-US" sz="2800" dirty="0"/>
              <a:t> </a:t>
            </a:r>
          </a:p>
          <a:p>
            <a:pPr lvl="2" eaLnBrk="1" hangingPunct="1">
              <a:lnSpc>
                <a:spcPct val="90000"/>
              </a:lnSpc>
              <a:defRPr/>
            </a:pPr>
            <a:r>
              <a:rPr lang="en-US" sz="2800" dirty="0"/>
              <a:t>Prophecies of the king (24</a:t>
            </a:r>
            <a:r>
              <a:rPr lang="en-US" sz="2800" dirty="0">
                <a:cs typeface="Calibri" panose="020F0502020204030204" pitchFamily="34" charset="0"/>
              </a:rPr>
              <a:t>–25)</a:t>
            </a:r>
            <a:endParaRPr lang="en-US" sz="2800" dirty="0"/>
          </a:p>
          <a:p>
            <a:pPr lvl="1" eaLnBrk="1" hangingPunct="1">
              <a:lnSpc>
                <a:spcPct val="90000"/>
              </a:lnSpc>
              <a:defRPr/>
            </a:pPr>
            <a:r>
              <a:rPr lang="en-US" dirty="0"/>
              <a:t>Passion of the king (26</a:t>
            </a:r>
            <a:r>
              <a:rPr lang="en-US" dirty="0">
                <a:cs typeface="Calibri" panose="020F0502020204030204" pitchFamily="34" charset="0"/>
              </a:rPr>
              <a:t>–27)</a:t>
            </a:r>
            <a:endParaRPr lang="en-US" dirty="0"/>
          </a:p>
          <a:p>
            <a:pPr marL="0" indent="0" eaLnBrk="1" hangingPunct="1">
              <a:lnSpc>
                <a:spcPct val="90000"/>
              </a:lnSpc>
              <a:buNone/>
              <a:defRPr/>
            </a:pPr>
            <a:r>
              <a:rPr lang="en-US" sz="2800" dirty="0"/>
              <a:t>Proof of the king (</a:t>
            </a:r>
            <a:r>
              <a:rPr lang="en-US" sz="2800" dirty="0">
                <a:cs typeface="Calibri" panose="020F0502020204030204" pitchFamily="34" charset="0"/>
              </a:rPr>
              <a:t>28)</a:t>
            </a:r>
          </a:p>
        </p:txBody>
      </p:sp>
    </p:spTree>
    <p:extLst>
      <p:ext uri="{BB962C8B-B14F-4D97-AF65-F5344CB8AC3E}">
        <p14:creationId xmlns:p14="http://schemas.microsoft.com/office/powerpoint/2010/main" val="1554988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599" y="1143000"/>
            <a:ext cx="8686800" cy="4893647"/>
          </a:xfrm>
          <a:prstGeom prst="rect">
            <a:avLst/>
          </a:prstGeom>
        </p:spPr>
        <p:txBody>
          <a:bodyPr wrap="square">
            <a:spAutoFit/>
          </a:bodyPr>
          <a:lstStyle/>
          <a:p>
            <a:pPr algn="just"/>
            <a:r>
              <a:rPr lang="en-US" dirty="0">
                <a:latin typeface="Calibri" panose="020F0502020204030204" pitchFamily="34" charset="0"/>
                <a:cs typeface="Calibri" panose="020F0502020204030204" pitchFamily="34" charset="0"/>
              </a:rPr>
              <a:t>“[In Matthew 12] we are told, ‘But when the Pharisees heard it, they said, This fellow doth not cast out demons, but by Beelzebub the prince of the demons’—there they committed the sin for which there was no forgiveness. Following our Lord’s sentence upon the Pharisees for their unpardonable blasphemy, we are next told, ‘Then certain of the scribes and the Pharisees answered, Master, we would see a sign from Thee’ (v. 38). His response was that the only sign which should be given to that evil and unfaithful generation should be that of ‘the sign of the prophet Jonah’—i.e., that after three days in the place of death the Servant of God should come forth and go unto the Gentiles. Following this, the Lord solemnly pronounced the coming judgment of Heaven upon that wicked generation, so that their last state should be worse than the first (vv. 43–45). . . .”</a:t>
            </a:r>
          </a:p>
        </p:txBody>
      </p:sp>
      <p:sp>
        <p:nvSpPr>
          <p:cNvPr id="8" name="TextBox 7"/>
          <p:cNvSpPr txBox="1"/>
          <p:nvPr/>
        </p:nvSpPr>
        <p:spPr>
          <a:xfrm>
            <a:off x="723900" y="6477000"/>
            <a:ext cx="7696200"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A. W. Pink (2005). </a:t>
            </a:r>
            <a:r>
              <a:rPr lang="en-US" sz="1400" i="1" dirty="0">
                <a:latin typeface="Calibri" panose="020F0502020204030204" pitchFamily="34" charset="0"/>
                <a:cs typeface="Calibri" panose="020F0502020204030204" pitchFamily="34" charset="0"/>
              </a:rPr>
              <a:t>The Prophetic Parables of Matthew Thirteen</a:t>
            </a:r>
            <a:r>
              <a:rPr lang="en-US" sz="1400" dirty="0">
                <a:latin typeface="Calibri" panose="020F0502020204030204" pitchFamily="34" charset="0"/>
                <a:cs typeface="Calibri" panose="020F0502020204030204" pitchFamily="34" charset="0"/>
              </a:rPr>
              <a:t>. Bellingham, WA: Logos Bible Software.</a:t>
            </a:r>
          </a:p>
        </p:txBody>
      </p:sp>
      <p:sp>
        <p:nvSpPr>
          <p:cNvPr id="3" name="Rectangle 2"/>
          <p:cNvSpPr/>
          <p:nvPr/>
        </p:nvSpPr>
        <p:spPr>
          <a:xfrm>
            <a:off x="590551" y="58103"/>
            <a:ext cx="7962899" cy="954107"/>
          </a:xfrm>
          <a:prstGeom prst="rect">
            <a:avLst/>
          </a:prstGeom>
        </p:spPr>
        <p:txBody>
          <a:bodyPr wrap="square">
            <a:spAutoFit/>
          </a:bodyPr>
          <a:lstStyle/>
          <a:p>
            <a:pPr algn="ctr"/>
            <a:r>
              <a:rPr lang="en-US" sz="2800" dirty="0">
                <a:solidFill>
                  <a:schemeClr val="tx2"/>
                </a:solidFill>
                <a:latin typeface="Calibri" panose="020F0502020204030204" pitchFamily="34" charset="0"/>
                <a:ea typeface="+mj-ea"/>
                <a:cs typeface="Calibri" panose="020F0502020204030204" pitchFamily="34" charset="0"/>
              </a:rPr>
              <a:t>The Prophetic Parables of </a:t>
            </a:r>
          </a:p>
          <a:p>
            <a:pPr algn="ctr"/>
            <a:r>
              <a:rPr lang="en-US" sz="2800" dirty="0">
                <a:solidFill>
                  <a:schemeClr val="tx2"/>
                </a:solidFill>
                <a:latin typeface="Calibri" panose="020F0502020204030204" pitchFamily="34" charset="0"/>
                <a:ea typeface="+mj-ea"/>
                <a:cs typeface="Calibri" panose="020F0502020204030204" pitchFamily="34" charset="0"/>
              </a:rPr>
              <a:t>Matthew Thirteen -  A. W. Pink</a:t>
            </a:r>
          </a:p>
        </p:txBody>
      </p:sp>
    </p:spTree>
    <p:extLst>
      <p:ext uri="{BB962C8B-B14F-4D97-AF65-F5344CB8AC3E}">
        <p14:creationId xmlns:p14="http://schemas.microsoft.com/office/powerpoint/2010/main" val="1305366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120200"/>
            <a:ext cx="9144000" cy="5262979"/>
          </a:xfrm>
          <a:prstGeom prst="rect">
            <a:avLst/>
          </a:prstGeom>
        </p:spPr>
        <p:txBody>
          <a:bodyPr wrap="square">
            <a:spAutoFit/>
          </a:bodyPr>
          <a:lstStyle/>
          <a:p>
            <a:pPr algn="just"/>
            <a:r>
              <a:rPr lang="en-US" dirty="0">
                <a:latin typeface="Calibri" panose="020F0502020204030204" pitchFamily="34" charset="0"/>
                <a:cs typeface="Calibri" panose="020F0502020204030204" pitchFamily="34" charset="0"/>
              </a:rPr>
              <a:t>“The parables of this chapter </a:t>
            </a:r>
            <a:r>
              <a:rPr lang="en-US" b="1" u="sng" dirty="0">
                <a:solidFill>
                  <a:srgbClr val="FFFFCC"/>
                </a:solidFill>
                <a:latin typeface="Calibri" panose="020F0502020204030204" pitchFamily="34" charset="0"/>
              </a:rPr>
              <a:t>[Matthew 13] were spoken by Christ ‘the same day’</a:t>
            </a:r>
            <a:r>
              <a:rPr lang="en-US" dirty="0">
                <a:latin typeface="Calibri" panose="020F0502020204030204" pitchFamily="34" charset="0"/>
                <a:cs typeface="Calibri" panose="020F0502020204030204" pitchFamily="34" charset="0"/>
              </a:rPr>
              <a:t> as when the Pharisees had taken council together to destroy Him, as when they had committed the unpardonable sin, as when He had pronounced solemn judgment upon the Nation, and as when He had severed the fleshly ties which united Him to the Jews and had intimated that henceforth there should be a people united to Him by spiritual bonds. Thus the relation between Matthew 12 and Matthew 13 is that of </a:t>
            </a:r>
            <a:r>
              <a:rPr lang="en-US" b="1" u="sng" dirty="0">
                <a:solidFill>
                  <a:srgbClr val="FFFFCC"/>
                </a:solidFill>
                <a:latin typeface="Calibri" panose="020F0502020204030204" pitchFamily="34" charset="0"/>
              </a:rPr>
              <a:t>cause to effect</a:t>
            </a:r>
            <a:r>
              <a:rPr lang="en-US" dirty="0">
                <a:latin typeface="Calibri" panose="020F0502020204030204" pitchFamily="34" charset="0"/>
                <a:cs typeface="Calibri" panose="020F0502020204030204" pitchFamily="34" charset="0"/>
              </a:rPr>
              <a:t>; in other words, Matthew 12 makes known the cause which led up to Christ’s acting as He did in the thirteenth chapter: that cause was Israel’s rejection of their King and His rejection of them. His action in Matthew 13:1 was indicative of a great </a:t>
            </a:r>
            <a:r>
              <a:rPr lang="en-US" b="1" u="sng" dirty="0">
                <a:solidFill>
                  <a:srgbClr val="FFFFCC"/>
                </a:solidFill>
                <a:latin typeface="Calibri" panose="020F0502020204030204" pitchFamily="34" charset="0"/>
              </a:rPr>
              <a:t>dispensational crisis</a:t>
            </a:r>
            <a:r>
              <a:rPr lang="en-US" dirty="0">
                <a:latin typeface="Calibri" panose="020F0502020204030204" pitchFamily="34" charset="0"/>
                <a:cs typeface="Calibri" panose="020F0502020204030204" pitchFamily="34" charset="0"/>
              </a:rPr>
              <a:t>, it was an anticipation of what is found developed at length in the books of Acts—God, temporarily, turning away from the Jews and turning unto the Gentiles.”</a:t>
            </a:r>
          </a:p>
        </p:txBody>
      </p:sp>
      <p:sp>
        <p:nvSpPr>
          <p:cNvPr id="8" name="TextBox 7"/>
          <p:cNvSpPr txBox="1"/>
          <p:nvPr/>
        </p:nvSpPr>
        <p:spPr>
          <a:xfrm>
            <a:off x="723900" y="6477000"/>
            <a:ext cx="7696200"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A. W. Pink (2005). </a:t>
            </a:r>
            <a:r>
              <a:rPr lang="en-US" sz="1400" i="1" dirty="0">
                <a:latin typeface="Calibri" panose="020F0502020204030204" pitchFamily="34" charset="0"/>
                <a:cs typeface="Calibri" panose="020F0502020204030204" pitchFamily="34" charset="0"/>
              </a:rPr>
              <a:t>The Prophetic Parables of Matthew Thirteen</a:t>
            </a:r>
            <a:r>
              <a:rPr lang="en-US" sz="1400" dirty="0">
                <a:latin typeface="Calibri" panose="020F0502020204030204" pitchFamily="34" charset="0"/>
                <a:cs typeface="Calibri" panose="020F0502020204030204" pitchFamily="34" charset="0"/>
              </a:rPr>
              <a:t>. Bellingham, WA: Logos Bible Software.</a:t>
            </a:r>
          </a:p>
        </p:txBody>
      </p:sp>
      <p:sp>
        <p:nvSpPr>
          <p:cNvPr id="3" name="Rectangle 2"/>
          <p:cNvSpPr/>
          <p:nvPr/>
        </p:nvSpPr>
        <p:spPr>
          <a:xfrm>
            <a:off x="2057400" y="70218"/>
            <a:ext cx="5029200" cy="954107"/>
          </a:xfrm>
          <a:prstGeom prst="rect">
            <a:avLst/>
          </a:prstGeom>
        </p:spPr>
        <p:txBody>
          <a:bodyPr wrap="square">
            <a:spAutoFit/>
          </a:bodyPr>
          <a:lstStyle/>
          <a:p>
            <a:pPr algn="ctr"/>
            <a:r>
              <a:rPr lang="en-US" sz="2800" dirty="0">
                <a:solidFill>
                  <a:schemeClr val="tx2"/>
                </a:solidFill>
                <a:latin typeface="Calibri" panose="020F0502020204030204" pitchFamily="34" charset="0"/>
                <a:ea typeface="+mj-ea"/>
                <a:cs typeface="Calibri" panose="020F0502020204030204" pitchFamily="34" charset="0"/>
              </a:rPr>
              <a:t>The Prophetic Parables of </a:t>
            </a:r>
          </a:p>
          <a:p>
            <a:pPr algn="ctr"/>
            <a:r>
              <a:rPr lang="en-US" sz="2800" dirty="0">
                <a:solidFill>
                  <a:schemeClr val="tx2"/>
                </a:solidFill>
                <a:latin typeface="Calibri" panose="020F0502020204030204" pitchFamily="34" charset="0"/>
                <a:ea typeface="+mj-ea"/>
                <a:cs typeface="Calibri" panose="020F0502020204030204" pitchFamily="34" charset="0"/>
              </a:rPr>
              <a:t>Matthew Thirteen -  A. W. Pink</a:t>
            </a:r>
          </a:p>
        </p:txBody>
      </p:sp>
    </p:spTree>
    <p:extLst>
      <p:ext uri="{BB962C8B-B14F-4D97-AF65-F5344CB8AC3E}">
        <p14:creationId xmlns:p14="http://schemas.microsoft.com/office/powerpoint/2010/main" val="3968348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28600"/>
            <a:ext cx="8534400" cy="838200"/>
          </a:xfrm>
        </p:spPr>
        <p:txBody>
          <a:bodyPr/>
          <a:lstStyle/>
          <a:p>
            <a:pPr algn="ctr" eaLnBrk="1" hangingPunct="1"/>
            <a:r>
              <a:rPr lang="en-US" altLang="en-US" sz="4000" dirty="0">
                <a:effectLst>
                  <a:outerShdw blurRad="38100" dist="38100" dir="2700000" algn="tl">
                    <a:srgbClr val="000000">
                      <a:alpha val="43137"/>
                    </a:srgbClr>
                  </a:outerShdw>
                </a:effectLst>
              </a:rPr>
              <a:t>Background to the Matthew 13 Parables</a:t>
            </a:r>
          </a:p>
        </p:txBody>
      </p:sp>
      <p:sp>
        <p:nvSpPr>
          <p:cNvPr id="16387" name="Rectangle 3"/>
          <p:cNvSpPr>
            <a:spLocks noGrp="1" noChangeArrowheads="1"/>
          </p:cNvSpPr>
          <p:nvPr>
            <p:ph type="body" sz="half" idx="2"/>
          </p:nvPr>
        </p:nvSpPr>
        <p:spPr>
          <a:xfrm>
            <a:off x="363402" y="1219200"/>
            <a:ext cx="8780598" cy="4876800"/>
          </a:xfrm>
        </p:spPr>
        <p:txBody>
          <a:bodyPr/>
          <a:lstStyle/>
          <a:p>
            <a:pPr marL="463550" indent="-463550" eaLnBrk="1" hangingPunct="1">
              <a:spcBef>
                <a:spcPts val="0"/>
              </a:spcBef>
              <a:spcAft>
                <a:spcPts val="1800"/>
              </a:spcAft>
              <a:buSzPct val="100000"/>
              <a:buFont typeface="+mj-lt"/>
              <a:buAutoNum type="arabicPeriod"/>
              <a:defRPr/>
            </a:pPr>
            <a:r>
              <a:rPr lang="en-US" dirty="0"/>
              <a:t>Their position in Matthew’s Gospel</a:t>
            </a:r>
          </a:p>
          <a:p>
            <a:pPr marL="463550" indent="-463550" eaLnBrk="1" hangingPunct="1">
              <a:spcBef>
                <a:spcPts val="0"/>
              </a:spcBef>
              <a:spcAft>
                <a:spcPts val="1800"/>
              </a:spcAft>
              <a:buSzPct val="100000"/>
              <a:buFont typeface="+mj-lt"/>
              <a:buAutoNum type="arabicPeriod"/>
              <a:defRPr/>
            </a:pPr>
            <a:r>
              <a:rPr lang="en-US" b="1" u="sng" dirty="0">
                <a:solidFill>
                  <a:srgbClr val="FFFFCC"/>
                </a:solidFill>
              </a:rPr>
              <a:t>Their mystery nature</a:t>
            </a:r>
          </a:p>
          <a:p>
            <a:pPr marL="463550" indent="-463550" eaLnBrk="1" hangingPunct="1">
              <a:spcBef>
                <a:spcPts val="0"/>
              </a:spcBef>
              <a:spcAft>
                <a:spcPts val="1800"/>
              </a:spcAft>
              <a:buSzPct val="100000"/>
              <a:buFont typeface="+mj-lt"/>
              <a:buAutoNum type="arabicPeriod"/>
              <a:defRPr/>
            </a:pPr>
            <a:r>
              <a:rPr lang="en-US" dirty="0"/>
              <a:t>They do not represent the kingdom</a:t>
            </a:r>
          </a:p>
          <a:p>
            <a:pPr marL="463550" indent="-463550" eaLnBrk="1" hangingPunct="1">
              <a:spcBef>
                <a:spcPts val="0"/>
              </a:spcBef>
              <a:spcAft>
                <a:spcPts val="1800"/>
              </a:spcAft>
              <a:buSzPct val="100000"/>
              <a:buFont typeface="+mj-lt"/>
              <a:buAutoNum type="arabicPeriod"/>
              <a:defRPr/>
            </a:pPr>
            <a:r>
              <a:rPr lang="en-US" dirty="0"/>
              <a:t>They represent course of the present age</a:t>
            </a:r>
          </a:p>
          <a:p>
            <a:pPr marL="463550" indent="-463550" eaLnBrk="1" hangingPunct="1">
              <a:spcBef>
                <a:spcPts val="0"/>
              </a:spcBef>
              <a:spcAft>
                <a:spcPts val="1800"/>
              </a:spcAft>
              <a:buSzPct val="100000"/>
              <a:buFont typeface="+mj-lt"/>
              <a:buAutoNum type="arabicPeriod"/>
              <a:defRPr/>
            </a:pPr>
            <a:r>
              <a:rPr lang="en-US" dirty="0"/>
              <a:t>The experiences of the kingdom’s sons</a:t>
            </a:r>
          </a:p>
          <a:p>
            <a:pPr marL="463550" indent="-463550" eaLnBrk="1" hangingPunct="1">
              <a:spcBef>
                <a:spcPts val="0"/>
              </a:spcBef>
              <a:spcAft>
                <a:spcPts val="1800"/>
              </a:spcAft>
              <a:buSzPct val="100000"/>
              <a:buFont typeface="+mj-lt"/>
              <a:buAutoNum type="arabicPeriod"/>
              <a:defRPr/>
            </a:pPr>
            <a:r>
              <a:rPr lang="en-US" dirty="0"/>
              <a:t>They are taught in parables</a:t>
            </a:r>
          </a:p>
          <a:p>
            <a:pPr marL="463550" indent="-463550" eaLnBrk="1" hangingPunct="1">
              <a:spcBef>
                <a:spcPts val="0"/>
              </a:spcBef>
              <a:spcAft>
                <a:spcPts val="1800"/>
              </a:spcAft>
              <a:buSzPct val="100000"/>
              <a:buFont typeface="+mj-lt"/>
              <a:buAutoNum type="arabicPeriod"/>
              <a:defRPr/>
            </a:pPr>
            <a:r>
              <a:rPr lang="en-US" dirty="0"/>
              <a:t>Their two-fold division </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67600" y="1219200"/>
            <a:ext cx="1406796" cy="1905000"/>
          </a:xfrm>
          <a:prstGeom prst="rect">
            <a:avLst/>
          </a:prstGeom>
          <a:noFill/>
          <a:ln w="9525">
            <a:noFill/>
            <a:miter lim="800000"/>
            <a:headEnd/>
            <a:tailEnd/>
          </a:ln>
          <a:effectLst/>
        </p:spPr>
      </p:pic>
    </p:spTree>
    <p:extLst>
      <p:ext uri="{BB962C8B-B14F-4D97-AF65-F5344CB8AC3E}">
        <p14:creationId xmlns:p14="http://schemas.microsoft.com/office/powerpoint/2010/main" val="1745035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3323987"/>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13:11 (NASB)</a:t>
            </a:r>
          </a:p>
          <a:p>
            <a:pPr algn="just">
              <a:spcBef>
                <a:spcPts val="600"/>
              </a:spcBef>
              <a:spcAft>
                <a:spcPts val="600"/>
              </a:spcAft>
            </a:pP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Jesus answered them, “To you it has been granted to know the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mysteries</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of the kingdom of heaven, but to them it has not been granted.”</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73513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438400" y="228600"/>
            <a:ext cx="4267200" cy="762000"/>
          </a:xfrm>
        </p:spPr>
        <p:txBody>
          <a:bodyPr/>
          <a:lstStyle/>
          <a:p>
            <a:pPr>
              <a:defRPr/>
            </a:pPr>
            <a:r>
              <a:rPr lang="en-US" altLang="en-US" sz="4000" dirty="0">
                <a:solidFill>
                  <a:srgbClr val="00FFFF"/>
                </a:solidFill>
                <a:effectLst>
                  <a:outerShdw blurRad="38100" dist="38100" dir="2700000" algn="tl">
                    <a:srgbClr val="000000">
                      <a:alpha val="43137"/>
                    </a:srgbClr>
                  </a:outerShdw>
                </a:effectLst>
              </a:rPr>
              <a:t>“Mystery” Defined</a:t>
            </a:r>
          </a:p>
        </p:txBody>
      </p:sp>
      <p:sp>
        <p:nvSpPr>
          <p:cNvPr id="108547" name="Content Placeholder 2"/>
          <p:cNvSpPr>
            <a:spLocks noGrp="1"/>
          </p:cNvSpPr>
          <p:nvPr>
            <p:ph idx="1"/>
          </p:nvPr>
        </p:nvSpPr>
        <p:spPr>
          <a:xfrm>
            <a:off x="495300" y="1143000"/>
            <a:ext cx="8153400" cy="4267200"/>
          </a:xfrm>
        </p:spPr>
        <p:txBody>
          <a:bodyPr/>
          <a:lstStyle/>
          <a:p>
            <a:pPr marL="0" indent="0" algn="just">
              <a:buNone/>
            </a:pPr>
            <a:r>
              <a:rPr lang="en-US" sz="3600" dirty="0">
                <a:effectLst/>
              </a:rPr>
              <a:t>“In the N.T, it [</a:t>
            </a:r>
            <a:r>
              <a:rPr lang="en-US" sz="3600" i="1" dirty="0" err="1">
                <a:effectLst/>
              </a:rPr>
              <a:t>mystērion</a:t>
            </a:r>
            <a:r>
              <a:rPr lang="en-US" sz="3600" dirty="0">
                <a:effectLst/>
              </a:rPr>
              <a:t>] denotes, not the mysterious (as with the Eng. word), but that which, being outside the range of unassisted natural apprehension, can be made known only by Divine revelation, and is made known in a manner and at a time appointed by God, and to those who are illumined by His Spirit.”</a:t>
            </a: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p>
        </p:txBody>
      </p:sp>
      <p:sp>
        <p:nvSpPr>
          <p:cNvPr id="108548" name="TextBox 3"/>
          <p:cNvSpPr txBox="1">
            <a:spLocks noChangeArrowheads="1"/>
          </p:cNvSpPr>
          <p:nvPr/>
        </p:nvSpPr>
        <p:spPr bwMode="auto">
          <a:xfrm>
            <a:off x="800100" y="6096000"/>
            <a:ext cx="7543800" cy="584200"/>
          </a:xfrm>
          <a:prstGeom prst="rect">
            <a:avLst/>
          </a:prstGeom>
          <a:noFill/>
          <a:ln w="9525">
            <a:noFill/>
            <a:miter lim="800000"/>
            <a:headEnd/>
            <a:tailEnd/>
          </a:ln>
        </p:spPr>
        <p:txBody>
          <a:bodyPr>
            <a:spAutoFit/>
          </a:bodyPr>
          <a:lstStyle/>
          <a:p>
            <a:pPr algn="ctr"/>
            <a:r>
              <a:rPr lang="en-US" altLang="en-US" sz="1600" dirty="0">
                <a:latin typeface="Calibri" panose="020F0502020204030204" pitchFamily="34" charset="0"/>
                <a:cs typeface="Calibri" panose="020F0502020204030204" pitchFamily="34" charset="0"/>
              </a:rPr>
              <a:t>W. E. Vine, Merrill F. Unger, and William White, </a:t>
            </a:r>
            <a:r>
              <a:rPr lang="en-US" altLang="en-US" sz="1600" i="1" dirty="0">
                <a:latin typeface="Calibri" panose="020F0502020204030204" pitchFamily="34" charset="0"/>
                <a:cs typeface="Calibri" panose="020F0502020204030204" pitchFamily="34" charset="0"/>
              </a:rPr>
              <a:t>Vine's Complete Expository Dictionary of the Old and New Testament Words</a:t>
            </a:r>
            <a:r>
              <a:rPr lang="en-US" altLang="en-US" sz="1600" dirty="0">
                <a:latin typeface="Calibri" panose="020F0502020204030204" pitchFamily="34" charset="0"/>
                <a:cs typeface="Calibri" panose="020F0502020204030204" pitchFamily="34" charset="0"/>
              </a:rPr>
              <a:t> (Nashville: Nelson, 1996), 424.</a:t>
            </a:r>
          </a:p>
        </p:txBody>
      </p:sp>
    </p:spTree>
    <p:extLst>
      <p:ext uri="{BB962C8B-B14F-4D97-AF65-F5344CB8AC3E}">
        <p14:creationId xmlns:p14="http://schemas.microsoft.com/office/powerpoint/2010/main" val="3633869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100" y="228600"/>
            <a:ext cx="4495800" cy="1143000"/>
          </a:xfrm>
        </p:spPr>
        <p:txBody>
          <a:bodyPr/>
          <a:lstStyle/>
          <a:p>
            <a:pPr>
              <a:defRPr/>
            </a:pPr>
            <a:r>
              <a:rPr lang="en-US" sz="3600" dirty="0">
                <a:solidFill>
                  <a:srgbClr val="00FFFF"/>
                </a:solidFill>
              </a:rPr>
              <a:t>Kingdom Study Outline</a:t>
            </a:r>
          </a:p>
        </p:txBody>
      </p:sp>
      <p:sp>
        <p:nvSpPr>
          <p:cNvPr id="12291" name="Content Placeholder 2"/>
          <p:cNvSpPr>
            <a:spLocks noGrp="1"/>
          </p:cNvSpPr>
          <p:nvPr>
            <p:ph idx="1"/>
          </p:nvPr>
        </p:nvSpPr>
        <p:spPr>
          <a:xfrm>
            <a:off x="2395558" y="1600200"/>
            <a:ext cx="6672241" cy="4648200"/>
          </a:xfrm>
        </p:spPr>
        <p:txBody>
          <a:bodyPr/>
          <a:lstStyle/>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What does the Bible Say About the Kingdom?</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The Main Problem with Kingdom Now NT interpretations</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Why do some believe that we are in the kingdom now?</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Why does it matter?</a:t>
            </a:r>
          </a:p>
        </p:txBody>
      </p:sp>
      <p:pic>
        <p:nvPicPr>
          <p:cNvPr id="6" name="Picture 2" descr="http://3.bp.blogspot.com/-QEkPt30fRNQ/US-EfJsZfRI/AAAAAAAASK4/JnP_SUUHRas/s1600/a.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86600" y="5257800"/>
            <a:ext cx="1822451" cy="1220964"/>
          </a:xfrm>
          <a:prstGeom prst="rect">
            <a:avLst/>
          </a:prstGeom>
          <a:noFill/>
          <a:ln w="9525">
            <a:noFill/>
            <a:miter lim="800000"/>
            <a:headEnd/>
            <a:tailEnd/>
          </a:ln>
        </p:spPr>
      </p:pic>
      <p:pic>
        <p:nvPicPr>
          <p:cNvPr id="7"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152400" y="1608034"/>
            <a:ext cx="2090759" cy="2148435"/>
          </a:xfrm>
          <a:prstGeom prst="rect">
            <a:avLst/>
          </a:prstGeom>
          <a:noFill/>
          <a:ln w="9525">
            <a:noFill/>
            <a:miter lim="800000"/>
            <a:headEnd/>
            <a:tailEnd/>
          </a:ln>
        </p:spPr>
      </p:pic>
    </p:spTree>
    <p:extLst>
      <p:ext uri="{BB962C8B-B14F-4D97-AF65-F5344CB8AC3E}">
        <p14:creationId xmlns:p14="http://schemas.microsoft.com/office/powerpoint/2010/main" val="877686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5170646"/>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13:16-17 (NASB)</a:t>
            </a:r>
          </a:p>
          <a:p>
            <a:pPr algn="just">
              <a:spcBef>
                <a:spcPts val="600"/>
              </a:spcBef>
              <a:spcAft>
                <a:spcPts val="600"/>
              </a:spcAft>
            </a:pPr>
            <a:r>
              <a:rPr lang="en-US" sz="4000" dirty="0">
                <a:latin typeface="Calibri" panose="020F0502020204030204" pitchFamily="34" charset="0"/>
              </a:rPr>
              <a:t>“But blessed are your eyes, because they see; and your ears, because they hear. </a:t>
            </a:r>
            <a:r>
              <a:rPr lang="en-US" sz="4000" baseline="30000" dirty="0">
                <a:latin typeface="Calibri" panose="020F0502020204030204" pitchFamily="34" charset="0"/>
              </a:rPr>
              <a:t>17 </a:t>
            </a:r>
            <a:r>
              <a:rPr lang="en-US" sz="4000" dirty="0">
                <a:latin typeface="Calibri" panose="020F0502020204030204" pitchFamily="34" charset="0"/>
              </a:rPr>
              <a:t>For truly I say to you that </a:t>
            </a:r>
            <a:r>
              <a:rPr lang="en-US" sz="4000" b="1" u="sng" dirty="0">
                <a:solidFill>
                  <a:srgbClr val="FFFFCC"/>
                </a:solidFill>
                <a:latin typeface="Calibri" panose="020F0502020204030204" pitchFamily="34" charset="0"/>
              </a:rPr>
              <a:t>many prophets and righteous men desired to see what you see, and did not see </a:t>
            </a:r>
            <a:r>
              <a:rPr lang="en-US" sz="4000" b="1" i="1" u="sng" dirty="0">
                <a:solidFill>
                  <a:srgbClr val="FFFFCC"/>
                </a:solidFill>
                <a:latin typeface="Calibri" panose="020F0502020204030204" pitchFamily="34" charset="0"/>
              </a:rPr>
              <a:t>it</a:t>
            </a:r>
            <a:r>
              <a:rPr lang="en-US" sz="4000" b="1" u="sng" dirty="0">
                <a:solidFill>
                  <a:srgbClr val="FFFFCC"/>
                </a:solidFill>
                <a:latin typeface="Calibri" panose="020F0502020204030204" pitchFamily="34" charset="0"/>
              </a:rPr>
              <a:t>, and to hear what you hear, and did not hear </a:t>
            </a:r>
            <a:r>
              <a:rPr lang="en-US" sz="4000" b="1" i="1" u="sng" dirty="0">
                <a:solidFill>
                  <a:srgbClr val="FFFFCC"/>
                </a:solidFill>
                <a:latin typeface="Calibri" panose="020F0502020204030204" pitchFamily="34" charset="0"/>
              </a:rPr>
              <a:t>it</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757997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4555093"/>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13:35 (NASB)</a:t>
            </a:r>
          </a:p>
          <a:p>
            <a:r>
              <a:rPr lang="en-US" sz="4000" dirty="0">
                <a:latin typeface="Calibri" panose="020F0502020204030204" pitchFamily="34" charset="0"/>
              </a:rPr>
              <a:t>“</a:t>
            </a:r>
            <a:r>
              <a:rPr lang="en-US" sz="4000" i="1" dirty="0">
                <a:latin typeface="Calibri" panose="020F0502020204030204" pitchFamily="34" charset="0"/>
              </a:rPr>
              <a:t>This was</a:t>
            </a:r>
            <a:r>
              <a:rPr lang="en-US" sz="4000" dirty="0">
                <a:latin typeface="Calibri" panose="020F0502020204030204" pitchFamily="34" charset="0"/>
              </a:rPr>
              <a:t> to fulfill what was spoken through the prophet: ‘I </a:t>
            </a:r>
            <a:r>
              <a:rPr lang="en-US" sz="4000" cap="small" dirty="0">
                <a:latin typeface="Calibri" panose="020F0502020204030204" pitchFamily="34" charset="0"/>
              </a:rPr>
              <a:t>will open My mouth in parables</a:t>
            </a:r>
            <a:r>
              <a:rPr lang="en-US" sz="4000" dirty="0">
                <a:latin typeface="Calibri" panose="020F0502020204030204" pitchFamily="34" charset="0"/>
              </a:rPr>
              <a:t>; </a:t>
            </a:r>
            <a:r>
              <a:rPr lang="en-US" sz="4000" b="1" u="sng" dirty="0">
                <a:solidFill>
                  <a:srgbClr val="FFFFCC"/>
                </a:solidFill>
                <a:latin typeface="Calibri" panose="020F0502020204030204" pitchFamily="34" charset="0"/>
              </a:rPr>
              <a:t>I will utter things hidden since the foundation of the world</a:t>
            </a:r>
            <a:r>
              <a:rPr lang="en-US" sz="4000" dirty="0">
                <a:latin typeface="Calibri" panose="020F0502020204030204" pitchFamily="34" charset="0"/>
              </a:rPr>
              <a:t>.’”</a:t>
            </a:r>
          </a:p>
          <a:p>
            <a:pPr algn="just">
              <a:spcBef>
                <a:spcPts val="600"/>
              </a:spcBef>
              <a:spcAft>
                <a:spcPts val="600"/>
              </a:spcAft>
            </a:pP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8928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599" y="1137821"/>
            <a:ext cx="8686800" cy="5262979"/>
          </a:xfrm>
          <a:prstGeom prst="rect">
            <a:avLst/>
          </a:prstGeom>
        </p:spPr>
        <p:txBody>
          <a:bodyPr wrap="square">
            <a:spAutoFit/>
          </a:bodyPr>
          <a:lstStyle/>
          <a:p>
            <a:pPr algn="just"/>
            <a:r>
              <a:rPr lang="en-US" sz="2800" dirty="0">
                <a:latin typeface="Calibri" panose="020F0502020204030204" pitchFamily="34" charset="0"/>
                <a:ea typeface="Times New Roman" panose="02020603050405020304" pitchFamily="18" charset="0"/>
                <a:cs typeface="Calibri" panose="020F0502020204030204" pitchFamily="34" charset="0"/>
              </a:rPr>
              <a:t>“</a:t>
            </a:r>
            <a:r>
              <a:rPr lang="en-US" sz="2800" dirty="0">
                <a:latin typeface="Calibri" panose="020F0502020204030204" pitchFamily="34" charset="0"/>
              </a:rPr>
              <a:t>The eleventh verse of Matthew 13 supplies yet another key, in the word “</a:t>
            </a:r>
            <a:r>
              <a:rPr lang="en-US" sz="2800" i="1" dirty="0">
                <a:latin typeface="Calibri" panose="020F0502020204030204" pitchFamily="34" charset="0"/>
              </a:rPr>
              <a:t>mysteries</a:t>
            </a:r>
            <a:r>
              <a:rPr lang="en-US" sz="2800" dirty="0">
                <a:latin typeface="Calibri" panose="020F0502020204030204" pitchFamily="34" charset="0"/>
              </a:rPr>
              <a:t> of the kingdom of heaven.” In Scripture the term “mystery” signifies a Divine </a:t>
            </a:r>
            <a:r>
              <a:rPr lang="en-US" sz="2800" i="1" dirty="0">
                <a:latin typeface="Calibri" panose="020F0502020204030204" pitchFamily="34" charset="0"/>
              </a:rPr>
              <a:t>secret</a:t>
            </a:r>
            <a:r>
              <a:rPr lang="en-US" sz="2800" dirty="0">
                <a:latin typeface="Calibri" panose="020F0502020204030204" pitchFamily="34" charset="0"/>
              </a:rPr>
              <a:t> made known by the Holy Spirit. This is confirmed by what is told us in verse 35, namely, that Christ was here uttering “things which have been kept secret from the foundation of the world.” Thus, in these parables, Christ was making known that which was </a:t>
            </a:r>
            <a:r>
              <a:rPr lang="en-US" sz="2800" i="1" dirty="0">
                <a:latin typeface="Calibri" panose="020F0502020204030204" pitchFamily="34" charset="0"/>
              </a:rPr>
              <a:t>outside</a:t>
            </a:r>
            <a:r>
              <a:rPr lang="en-US" sz="2800" dirty="0">
                <a:latin typeface="Calibri" panose="020F0502020204030204" pitchFamily="34" charset="0"/>
              </a:rPr>
              <a:t> the scope of O. T. prediction, something which God had </a:t>
            </a:r>
            <a:r>
              <a:rPr lang="en-US" sz="2800" i="1" dirty="0">
                <a:latin typeface="Calibri" panose="020F0502020204030204" pitchFamily="34" charset="0"/>
              </a:rPr>
              <a:t>not</a:t>
            </a:r>
            <a:r>
              <a:rPr lang="en-US" sz="2800" dirty="0">
                <a:latin typeface="Calibri" panose="020F0502020204030204" pitchFamily="34" charset="0"/>
              </a:rPr>
              <a:t> made known to Israel through the prophets. This needs to be carefully noted, for it refutes the popular interpretation of these parables</a:t>
            </a:r>
            <a:r>
              <a:rPr lang="en-US" sz="2800" dirty="0">
                <a:latin typeface="Calibri" panose="020F0502020204030204" pitchFamily="34" charset="0"/>
                <a:cs typeface="Calibri" panose="020F0502020204030204" pitchFamily="34" charset="0"/>
              </a:rPr>
              <a:t>.”</a:t>
            </a:r>
          </a:p>
        </p:txBody>
      </p:sp>
      <p:sp>
        <p:nvSpPr>
          <p:cNvPr id="8" name="TextBox 7"/>
          <p:cNvSpPr txBox="1"/>
          <p:nvPr/>
        </p:nvSpPr>
        <p:spPr>
          <a:xfrm>
            <a:off x="723900" y="6477000"/>
            <a:ext cx="7696200"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A. W. Pink (2005). </a:t>
            </a:r>
            <a:r>
              <a:rPr lang="en-US" sz="1400" i="1" dirty="0">
                <a:latin typeface="Calibri" panose="020F0502020204030204" pitchFamily="34" charset="0"/>
                <a:cs typeface="Calibri" panose="020F0502020204030204" pitchFamily="34" charset="0"/>
              </a:rPr>
              <a:t>The Prophetic Parables of Matthew Thirteen</a:t>
            </a:r>
            <a:r>
              <a:rPr lang="en-US" sz="1400" dirty="0">
                <a:latin typeface="Calibri" panose="020F0502020204030204" pitchFamily="34" charset="0"/>
                <a:cs typeface="Calibri" panose="020F0502020204030204" pitchFamily="34" charset="0"/>
              </a:rPr>
              <a:t>. Bellingham, WA: Logos Bible Software.</a:t>
            </a:r>
          </a:p>
        </p:txBody>
      </p:sp>
      <p:sp>
        <p:nvSpPr>
          <p:cNvPr id="3" name="Rectangle 2"/>
          <p:cNvSpPr/>
          <p:nvPr/>
        </p:nvSpPr>
        <p:spPr>
          <a:xfrm>
            <a:off x="590550" y="58103"/>
            <a:ext cx="7962899" cy="1077218"/>
          </a:xfrm>
          <a:prstGeom prst="rect">
            <a:avLst/>
          </a:prstGeom>
        </p:spPr>
        <p:txBody>
          <a:bodyPr wrap="square">
            <a:spAutoFit/>
          </a:bodyPr>
          <a:lstStyle/>
          <a:p>
            <a:pPr algn="ctr"/>
            <a:r>
              <a:rPr lang="en-US" sz="3200" dirty="0">
                <a:solidFill>
                  <a:schemeClr val="tx2"/>
                </a:solidFill>
                <a:latin typeface="Calibri" panose="020F0502020204030204" pitchFamily="34" charset="0"/>
                <a:ea typeface="+mj-ea"/>
                <a:cs typeface="Calibri" panose="020F0502020204030204" pitchFamily="34" charset="0"/>
              </a:rPr>
              <a:t>The Prophetic Parables of </a:t>
            </a:r>
          </a:p>
          <a:p>
            <a:pPr algn="ctr"/>
            <a:r>
              <a:rPr lang="en-US" sz="3200" dirty="0">
                <a:solidFill>
                  <a:schemeClr val="tx2"/>
                </a:solidFill>
                <a:latin typeface="Calibri" panose="020F0502020204030204" pitchFamily="34" charset="0"/>
                <a:ea typeface="+mj-ea"/>
                <a:cs typeface="Calibri" panose="020F0502020204030204" pitchFamily="34" charset="0"/>
              </a:rPr>
              <a:t>Matthew Thirteen -  A. W. Pink</a:t>
            </a:r>
          </a:p>
        </p:txBody>
      </p:sp>
    </p:spTree>
    <p:extLst>
      <p:ext uri="{BB962C8B-B14F-4D97-AF65-F5344CB8AC3E}">
        <p14:creationId xmlns:p14="http://schemas.microsoft.com/office/powerpoint/2010/main" val="41167505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28600"/>
            <a:ext cx="8534400" cy="838200"/>
          </a:xfrm>
        </p:spPr>
        <p:txBody>
          <a:bodyPr/>
          <a:lstStyle/>
          <a:p>
            <a:pPr algn="ctr" eaLnBrk="1" hangingPunct="1"/>
            <a:r>
              <a:rPr lang="en-US" altLang="en-US" sz="4000" dirty="0">
                <a:effectLst>
                  <a:outerShdw blurRad="38100" dist="38100" dir="2700000" algn="tl">
                    <a:srgbClr val="000000">
                      <a:alpha val="43137"/>
                    </a:srgbClr>
                  </a:outerShdw>
                </a:effectLst>
              </a:rPr>
              <a:t>Background to the Matthew 13 Parables</a:t>
            </a:r>
          </a:p>
        </p:txBody>
      </p:sp>
      <p:sp>
        <p:nvSpPr>
          <p:cNvPr id="16387" name="Rectangle 3"/>
          <p:cNvSpPr>
            <a:spLocks noGrp="1" noChangeArrowheads="1"/>
          </p:cNvSpPr>
          <p:nvPr>
            <p:ph type="body" sz="half" idx="2"/>
          </p:nvPr>
        </p:nvSpPr>
        <p:spPr>
          <a:xfrm>
            <a:off x="363402" y="1219200"/>
            <a:ext cx="8780598" cy="4876800"/>
          </a:xfrm>
        </p:spPr>
        <p:txBody>
          <a:bodyPr/>
          <a:lstStyle/>
          <a:p>
            <a:pPr marL="463550" indent="-463550" eaLnBrk="1" hangingPunct="1">
              <a:spcBef>
                <a:spcPts val="0"/>
              </a:spcBef>
              <a:spcAft>
                <a:spcPts val="1800"/>
              </a:spcAft>
              <a:buSzPct val="100000"/>
              <a:buFont typeface="+mj-lt"/>
              <a:buAutoNum type="arabicPeriod"/>
              <a:defRPr/>
            </a:pPr>
            <a:r>
              <a:rPr lang="en-US" dirty="0"/>
              <a:t>Their position in Matthew’s Gospel</a:t>
            </a:r>
          </a:p>
          <a:p>
            <a:pPr marL="463550" indent="-463550" eaLnBrk="1" hangingPunct="1">
              <a:spcBef>
                <a:spcPts val="0"/>
              </a:spcBef>
              <a:spcAft>
                <a:spcPts val="1800"/>
              </a:spcAft>
              <a:buSzPct val="100000"/>
              <a:buFont typeface="+mj-lt"/>
              <a:buAutoNum type="arabicPeriod"/>
              <a:defRPr/>
            </a:pPr>
            <a:r>
              <a:rPr lang="en-US" dirty="0"/>
              <a:t>Their mystery nature</a:t>
            </a:r>
          </a:p>
          <a:p>
            <a:pPr marL="463550" indent="-463550" eaLnBrk="1" hangingPunct="1">
              <a:spcBef>
                <a:spcPts val="0"/>
              </a:spcBef>
              <a:spcAft>
                <a:spcPts val="1800"/>
              </a:spcAft>
              <a:buSzPct val="100000"/>
              <a:buFont typeface="+mj-lt"/>
              <a:buAutoNum type="arabicPeriod"/>
              <a:defRPr/>
            </a:pPr>
            <a:r>
              <a:rPr lang="en-US" b="1" u="sng" dirty="0">
                <a:solidFill>
                  <a:srgbClr val="FFFFCC"/>
                </a:solidFill>
              </a:rPr>
              <a:t>They do not represent the kingdom</a:t>
            </a:r>
          </a:p>
          <a:p>
            <a:pPr marL="463550" indent="-463550" eaLnBrk="1" hangingPunct="1">
              <a:spcBef>
                <a:spcPts val="0"/>
              </a:spcBef>
              <a:spcAft>
                <a:spcPts val="1800"/>
              </a:spcAft>
              <a:buSzPct val="100000"/>
              <a:buFont typeface="+mj-lt"/>
              <a:buAutoNum type="arabicPeriod"/>
              <a:defRPr/>
            </a:pPr>
            <a:r>
              <a:rPr lang="en-US" dirty="0"/>
              <a:t>They represent course of the present age</a:t>
            </a:r>
          </a:p>
          <a:p>
            <a:pPr marL="463550" indent="-463550" eaLnBrk="1" hangingPunct="1">
              <a:spcBef>
                <a:spcPts val="0"/>
              </a:spcBef>
              <a:spcAft>
                <a:spcPts val="1800"/>
              </a:spcAft>
              <a:buSzPct val="100000"/>
              <a:buFont typeface="+mj-lt"/>
              <a:buAutoNum type="arabicPeriod"/>
              <a:defRPr/>
            </a:pPr>
            <a:r>
              <a:rPr lang="en-US" dirty="0"/>
              <a:t>The experiences of the kingdom’s sons</a:t>
            </a:r>
          </a:p>
          <a:p>
            <a:pPr marL="463550" indent="-463550" eaLnBrk="1" hangingPunct="1">
              <a:spcBef>
                <a:spcPts val="0"/>
              </a:spcBef>
              <a:spcAft>
                <a:spcPts val="1800"/>
              </a:spcAft>
              <a:buSzPct val="100000"/>
              <a:buFont typeface="+mj-lt"/>
              <a:buAutoNum type="arabicPeriod"/>
              <a:defRPr/>
            </a:pPr>
            <a:r>
              <a:rPr lang="en-US" dirty="0"/>
              <a:t>They are taught in parables</a:t>
            </a:r>
          </a:p>
          <a:p>
            <a:pPr marL="463550" indent="-463550" eaLnBrk="1" hangingPunct="1">
              <a:spcBef>
                <a:spcPts val="0"/>
              </a:spcBef>
              <a:spcAft>
                <a:spcPts val="1800"/>
              </a:spcAft>
              <a:buSzPct val="100000"/>
              <a:buFont typeface="+mj-lt"/>
              <a:buAutoNum type="arabicPeriod"/>
              <a:defRPr/>
            </a:pPr>
            <a:r>
              <a:rPr lang="en-US" dirty="0"/>
              <a:t>Their two-fold division </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67600" y="1219200"/>
            <a:ext cx="1406796" cy="1905000"/>
          </a:xfrm>
          <a:prstGeom prst="rect">
            <a:avLst/>
          </a:prstGeom>
          <a:noFill/>
          <a:ln w="9525">
            <a:noFill/>
            <a:miter lim="800000"/>
            <a:headEnd/>
            <a:tailEnd/>
          </a:ln>
          <a:effectLst/>
        </p:spPr>
      </p:pic>
    </p:spTree>
    <p:extLst>
      <p:ext uri="{BB962C8B-B14F-4D97-AF65-F5344CB8AC3E}">
        <p14:creationId xmlns:p14="http://schemas.microsoft.com/office/powerpoint/2010/main" val="25259514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599" y="1137821"/>
            <a:ext cx="8686800" cy="5262979"/>
          </a:xfrm>
          <a:prstGeom prst="rect">
            <a:avLst/>
          </a:prstGeom>
        </p:spPr>
        <p:txBody>
          <a:bodyPr wrap="square">
            <a:spAutoFit/>
          </a:bodyPr>
          <a:lstStyle/>
          <a:p>
            <a:pPr algn="just"/>
            <a:r>
              <a:rPr lang="en-US" sz="2800" dirty="0">
                <a:latin typeface="Calibri" panose="020F0502020204030204" pitchFamily="34" charset="0"/>
                <a:ea typeface="Times New Roman" panose="02020603050405020304" pitchFamily="18" charset="0"/>
                <a:cs typeface="Calibri" panose="020F0502020204030204" pitchFamily="34" charset="0"/>
              </a:rPr>
              <a:t>“</a:t>
            </a:r>
            <a:r>
              <a:rPr lang="en-US" sz="2800" dirty="0">
                <a:latin typeface="Calibri" panose="020F0502020204030204" pitchFamily="34" charset="0"/>
              </a:rPr>
              <a:t>There are many who regard the parables of Matthew 13 as containing predictions of the ushering in of the Millennium: those of the Mustard-tree and the Leaven are regarded as being parallel with the promise that “the knowledge of the glory of the Lord shall cover the earth as the waters cover the sea.” But </a:t>
            </a:r>
            <a:r>
              <a:rPr lang="en-US" sz="2800" i="1" dirty="0">
                <a:latin typeface="Calibri" panose="020F0502020204030204" pitchFamily="34" charset="0"/>
              </a:rPr>
              <a:t>that</a:t>
            </a:r>
            <a:r>
              <a:rPr lang="en-US" sz="2800" dirty="0">
                <a:latin typeface="Calibri" panose="020F0502020204030204" pitchFamily="34" charset="0"/>
              </a:rPr>
              <a:t> statement is found in Isaiah 11:9: </a:t>
            </a:r>
            <a:r>
              <a:rPr lang="en-US" sz="2800" i="1" dirty="0">
                <a:latin typeface="Calibri" panose="020F0502020204030204" pitchFamily="34" charset="0"/>
              </a:rPr>
              <a:t>that</a:t>
            </a:r>
            <a:r>
              <a:rPr lang="en-US" sz="2800" dirty="0">
                <a:latin typeface="Calibri" panose="020F0502020204030204" pitchFamily="34" charset="0"/>
              </a:rPr>
              <a:t> was no “secret” in O. T. times! Therefore, none of the parables in Matthew 13 can be treating of the same subject as Isaiah 11:9, or what is stated in verse 35 would not be true. No; Matthew 13 deals with something </a:t>
            </a:r>
            <a:r>
              <a:rPr lang="en-US" sz="2800" i="1" dirty="0">
                <a:latin typeface="Calibri" panose="020F0502020204030204" pitchFamily="34" charset="0"/>
              </a:rPr>
              <a:t>nowhere</a:t>
            </a:r>
            <a:r>
              <a:rPr lang="en-US" sz="2800" dirty="0">
                <a:latin typeface="Calibri" panose="020F0502020204030204" pitchFamily="34" charset="0"/>
              </a:rPr>
              <a:t> revealed in the O.T.; it is an entirely new revelation</a:t>
            </a:r>
            <a:r>
              <a:rPr lang="en-US" sz="2800" dirty="0">
                <a:latin typeface="Calibri" panose="020F0502020204030204" pitchFamily="34" charset="0"/>
                <a:cs typeface="Calibri" panose="020F0502020204030204" pitchFamily="34" charset="0"/>
              </a:rPr>
              <a:t>.”</a:t>
            </a:r>
          </a:p>
        </p:txBody>
      </p:sp>
      <p:sp>
        <p:nvSpPr>
          <p:cNvPr id="8" name="TextBox 7"/>
          <p:cNvSpPr txBox="1"/>
          <p:nvPr/>
        </p:nvSpPr>
        <p:spPr>
          <a:xfrm>
            <a:off x="723900" y="6477000"/>
            <a:ext cx="7696200"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A. W. Pink (2005). </a:t>
            </a:r>
            <a:r>
              <a:rPr lang="en-US" sz="1400" i="1" dirty="0">
                <a:latin typeface="Calibri" panose="020F0502020204030204" pitchFamily="34" charset="0"/>
                <a:cs typeface="Calibri" panose="020F0502020204030204" pitchFamily="34" charset="0"/>
              </a:rPr>
              <a:t>The Prophetic Parables of Matthew Thirteen</a:t>
            </a:r>
            <a:r>
              <a:rPr lang="en-US" sz="1400" dirty="0">
                <a:latin typeface="Calibri" panose="020F0502020204030204" pitchFamily="34" charset="0"/>
                <a:cs typeface="Calibri" panose="020F0502020204030204" pitchFamily="34" charset="0"/>
              </a:rPr>
              <a:t>. Bellingham, WA: Logos Bible Software.</a:t>
            </a:r>
          </a:p>
        </p:txBody>
      </p:sp>
      <p:sp>
        <p:nvSpPr>
          <p:cNvPr id="3" name="Rectangle 2"/>
          <p:cNvSpPr/>
          <p:nvPr/>
        </p:nvSpPr>
        <p:spPr>
          <a:xfrm>
            <a:off x="590550" y="58103"/>
            <a:ext cx="7962899" cy="1077218"/>
          </a:xfrm>
          <a:prstGeom prst="rect">
            <a:avLst/>
          </a:prstGeom>
        </p:spPr>
        <p:txBody>
          <a:bodyPr wrap="square">
            <a:spAutoFit/>
          </a:bodyPr>
          <a:lstStyle/>
          <a:p>
            <a:pPr algn="ctr"/>
            <a:r>
              <a:rPr lang="en-US" sz="3200" dirty="0">
                <a:solidFill>
                  <a:schemeClr val="tx2"/>
                </a:solidFill>
                <a:latin typeface="Calibri" panose="020F0502020204030204" pitchFamily="34" charset="0"/>
                <a:ea typeface="+mj-ea"/>
                <a:cs typeface="Calibri" panose="020F0502020204030204" pitchFamily="34" charset="0"/>
              </a:rPr>
              <a:t>The Prophetic Parables of </a:t>
            </a:r>
          </a:p>
          <a:p>
            <a:pPr algn="ctr"/>
            <a:r>
              <a:rPr lang="en-US" sz="3200" dirty="0">
                <a:solidFill>
                  <a:schemeClr val="tx2"/>
                </a:solidFill>
                <a:latin typeface="Calibri" panose="020F0502020204030204" pitchFamily="34" charset="0"/>
                <a:ea typeface="+mj-ea"/>
                <a:cs typeface="Calibri" panose="020F0502020204030204" pitchFamily="34" charset="0"/>
              </a:rPr>
              <a:t>Matthew Thirteen -  A. W. Pink</a:t>
            </a:r>
          </a:p>
        </p:txBody>
      </p:sp>
    </p:spTree>
    <p:extLst>
      <p:ext uri="{BB962C8B-B14F-4D97-AF65-F5344CB8AC3E}">
        <p14:creationId xmlns:p14="http://schemas.microsoft.com/office/powerpoint/2010/main" val="7038937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28600"/>
            <a:ext cx="8534400" cy="838200"/>
          </a:xfrm>
        </p:spPr>
        <p:txBody>
          <a:bodyPr/>
          <a:lstStyle/>
          <a:p>
            <a:pPr algn="ctr" eaLnBrk="1" hangingPunct="1"/>
            <a:r>
              <a:rPr lang="en-US" altLang="en-US" sz="4000" dirty="0">
                <a:effectLst>
                  <a:outerShdw blurRad="38100" dist="38100" dir="2700000" algn="tl">
                    <a:srgbClr val="000000">
                      <a:alpha val="43137"/>
                    </a:srgbClr>
                  </a:outerShdw>
                </a:effectLst>
              </a:rPr>
              <a:t>Background to the Matthew 13 Parables</a:t>
            </a:r>
          </a:p>
        </p:txBody>
      </p:sp>
      <p:sp>
        <p:nvSpPr>
          <p:cNvPr id="16387" name="Rectangle 3"/>
          <p:cNvSpPr>
            <a:spLocks noGrp="1" noChangeArrowheads="1"/>
          </p:cNvSpPr>
          <p:nvPr>
            <p:ph type="body" sz="half" idx="2"/>
          </p:nvPr>
        </p:nvSpPr>
        <p:spPr>
          <a:xfrm>
            <a:off x="363402" y="1219200"/>
            <a:ext cx="8780598" cy="4876800"/>
          </a:xfrm>
        </p:spPr>
        <p:txBody>
          <a:bodyPr/>
          <a:lstStyle/>
          <a:p>
            <a:pPr marL="463550" indent="-463550" eaLnBrk="1" hangingPunct="1">
              <a:spcBef>
                <a:spcPts val="0"/>
              </a:spcBef>
              <a:spcAft>
                <a:spcPts val="1800"/>
              </a:spcAft>
              <a:buSzPct val="100000"/>
              <a:buFont typeface="+mj-lt"/>
              <a:buAutoNum type="arabicPeriod"/>
              <a:defRPr/>
            </a:pPr>
            <a:r>
              <a:rPr lang="en-US" dirty="0"/>
              <a:t>Their position in Matthew’s Gospel</a:t>
            </a:r>
          </a:p>
          <a:p>
            <a:pPr marL="463550" indent="-463550" eaLnBrk="1" hangingPunct="1">
              <a:spcBef>
                <a:spcPts val="0"/>
              </a:spcBef>
              <a:spcAft>
                <a:spcPts val="1800"/>
              </a:spcAft>
              <a:buSzPct val="100000"/>
              <a:buFont typeface="+mj-lt"/>
              <a:buAutoNum type="arabicPeriod"/>
              <a:defRPr/>
            </a:pPr>
            <a:r>
              <a:rPr lang="en-US" dirty="0"/>
              <a:t>Their mystery nature</a:t>
            </a:r>
          </a:p>
          <a:p>
            <a:pPr marL="463550" indent="-463550" eaLnBrk="1" hangingPunct="1">
              <a:spcBef>
                <a:spcPts val="0"/>
              </a:spcBef>
              <a:spcAft>
                <a:spcPts val="1800"/>
              </a:spcAft>
              <a:buSzPct val="100000"/>
              <a:buFont typeface="+mj-lt"/>
              <a:buAutoNum type="arabicPeriod"/>
              <a:defRPr/>
            </a:pPr>
            <a:r>
              <a:rPr lang="en-US" dirty="0"/>
              <a:t>They do not represent the kingdom</a:t>
            </a:r>
          </a:p>
          <a:p>
            <a:pPr marL="463550" indent="-463550" eaLnBrk="1" hangingPunct="1">
              <a:spcBef>
                <a:spcPts val="0"/>
              </a:spcBef>
              <a:spcAft>
                <a:spcPts val="1800"/>
              </a:spcAft>
              <a:buSzPct val="100000"/>
              <a:buFont typeface="+mj-lt"/>
              <a:buAutoNum type="arabicPeriod"/>
              <a:defRPr/>
            </a:pPr>
            <a:r>
              <a:rPr lang="en-US" b="1" u="sng" dirty="0">
                <a:solidFill>
                  <a:srgbClr val="FFFFCC"/>
                </a:solidFill>
              </a:rPr>
              <a:t>They represent course of the present age</a:t>
            </a:r>
          </a:p>
          <a:p>
            <a:pPr marL="463550" indent="-463550" eaLnBrk="1" hangingPunct="1">
              <a:spcBef>
                <a:spcPts val="0"/>
              </a:spcBef>
              <a:spcAft>
                <a:spcPts val="1800"/>
              </a:spcAft>
              <a:buSzPct val="100000"/>
              <a:buFont typeface="+mj-lt"/>
              <a:buAutoNum type="arabicPeriod"/>
              <a:defRPr/>
            </a:pPr>
            <a:r>
              <a:rPr lang="en-US" dirty="0"/>
              <a:t>The experiences of the kingdom’s sons</a:t>
            </a:r>
          </a:p>
          <a:p>
            <a:pPr marL="463550" indent="-463550" eaLnBrk="1" hangingPunct="1">
              <a:spcBef>
                <a:spcPts val="0"/>
              </a:spcBef>
              <a:spcAft>
                <a:spcPts val="1800"/>
              </a:spcAft>
              <a:buSzPct val="100000"/>
              <a:buFont typeface="+mj-lt"/>
              <a:buAutoNum type="arabicPeriod"/>
              <a:defRPr/>
            </a:pPr>
            <a:r>
              <a:rPr lang="en-US" dirty="0"/>
              <a:t>They are taught in parables</a:t>
            </a:r>
          </a:p>
          <a:p>
            <a:pPr marL="463550" indent="-463550" eaLnBrk="1" hangingPunct="1">
              <a:spcBef>
                <a:spcPts val="0"/>
              </a:spcBef>
              <a:spcAft>
                <a:spcPts val="1800"/>
              </a:spcAft>
              <a:buSzPct val="100000"/>
              <a:buFont typeface="+mj-lt"/>
              <a:buAutoNum type="arabicPeriod"/>
              <a:defRPr/>
            </a:pPr>
            <a:r>
              <a:rPr lang="en-US" dirty="0"/>
              <a:t>Their two-fold division </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67600" y="1219200"/>
            <a:ext cx="1406796" cy="1905000"/>
          </a:xfrm>
          <a:prstGeom prst="rect">
            <a:avLst/>
          </a:prstGeom>
          <a:noFill/>
          <a:ln w="9525">
            <a:noFill/>
            <a:miter lim="800000"/>
            <a:headEnd/>
            <a:tailEnd/>
          </a:ln>
          <a:effectLst/>
        </p:spPr>
      </p:pic>
    </p:spTree>
    <p:extLst>
      <p:ext uri="{BB962C8B-B14F-4D97-AF65-F5344CB8AC3E}">
        <p14:creationId xmlns:p14="http://schemas.microsoft.com/office/powerpoint/2010/main" val="24461839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905000" y="228600"/>
            <a:ext cx="5334000" cy="762000"/>
          </a:xfrm>
        </p:spPr>
        <p:txBody>
          <a:bodyPr/>
          <a:lstStyle/>
          <a:p>
            <a:pPr algn="ctr" eaLnBrk="1" hangingPunct="1"/>
            <a:r>
              <a:rPr lang="en-US" altLang="en-US" sz="4000" dirty="0"/>
              <a:t>Matthew 13 Parables</a:t>
            </a:r>
          </a:p>
        </p:txBody>
      </p:sp>
      <p:sp>
        <p:nvSpPr>
          <p:cNvPr id="48131" name="Rectangle 3"/>
          <p:cNvSpPr>
            <a:spLocks noGrp="1" noChangeArrowheads="1"/>
          </p:cNvSpPr>
          <p:nvPr>
            <p:ph type="body" idx="1"/>
          </p:nvPr>
        </p:nvSpPr>
        <p:spPr>
          <a:xfrm>
            <a:off x="876300" y="1143000"/>
            <a:ext cx="7391400" cy="5562600"/>
          </a:xfrm>
        </p:spPr>
        <p:txBody>
          <a:bodyPr/>
          <a:lstStyle/>
          <a:p>
            <a:pPr marL="461963" indent="-461963" eaLnBrk="1" hangingPunct="1">
              <a:spcBef>
                <a:spcPts val="0"/>
              </a:spcBef>
              <a:spcAft>
                <a:spcPts val="1200"/>
              </a:spcAft>
              <a:defRPr/>
            </a:pPr>
            <a:r>
              <a:rPr lang="en-US" sz="3600" dirty="0"/>
              <a:t>Sower (13:1-9, 18-23)</a:t>
            </a:r>
          </a:p>
          <a:p>
            <a:pPr marL="461963" indent="-461963" eaLnBrk="1" hangingPunct="1">
              <a:spcBef>
                <a:spcPts val="0"/>
              </a:spcBef>
              <a:spcAft>
                <a:spcPts val="1200"/>
              </a:spcAft>
              <a:defRPr/>
            </a:pPr>
            <a:r>
              <a:rPr lang="en-US" sz="3600" dirty="0"/>
              <a:t>Wheat and tares (13:24-30, 36-43)</a:t>
            </a:r>
          </a:p>
          <a:p>
            <a:pPr marL="461963" indent="-461963" eaLnBrk="1" hangingPunct="1">
              <a:spcBef>
                <a:spcPts val="0"/>
              </a:spcBef>
              <a:spcAft>
                <a:spcPts val="1200"/>
              </a:spcAft>
              <a:defRPr/>
            </a:pPr>
            <a:r>
              <a:rPr lang="en-US" sz="3600" dirty="0"/>
              <a:t>Mustard seed (13:31-32)</a:t>
            </a:r>
          </a:p>
          <a:p>
            <a:pPr marL="461963" indent="-461963" eaLnBrk="1" hangingPunct="1">
              <a:spcBef>
                <a:spcPts val="0"/>
              </a:spcBef>
              <a:spcAft>
                <a:spcPts val="1200"/>
              </a:spcAft>
              <a:defRPr/>
            </a:pPr>
            <a:r>
              <a:rPr lang="en-US" sz="3600" dirty="0"/>
              <a:t>Leaven (13:33)</a:t>
            </a:r>
          </a:p>
          <a:p>
            <a:pPr marL="461963" indent="-461963" eaLnBrk="1" hangingPunct="1">
              <a:spcBef>
                <a:spcPts val="0"/>
              </a:spcBef>
              <a:spcAft>
                <a:spcPts val="1200"/>
              </a:spcAft>
              <a:defRPr/>
            </a:pPr>
            <a:r>
              <a:rPr lang="en-US" sz="3600" dirty="0"/>
              <a:t>Earthen treasure (13:44)</a:t>
            </a:r>
          </a:p>
          <a:p>
            <a:pPr marL="461963" indent="-461963" eaLnBrk="1" hangingPunct="1">
              <a:spcBef>
                <a:spcPts val="0"/>
              </a:spcBef>
              <a:spcAft>
                <a:spcPts val="1200"/>
              </a:spcAft>
              <a:defRPr/>
            </a:pPr>
            <a:r>
              <a:rPr lang="en-US" sz="3600" dirty="0"/>
              <a:t>Pearl of great price (13:45-46)</a:t>
            </a:r>
          </a:p>
          <a:p>
            <a:pPr marL="461963" indent="-461963" eaLnBrk="1" hangingPunct="1">
              <a:spcBef>
                <a:spcPts val="0"/>
              </a:spcBef>
              <a:spcAft>
                <a:spcPts val="1200"/>
              </a:spcAft>
              <a:defRPr/>
            </a:pPr>
            <a:r>
              <a:rPr lang="en-US" sz="3600" dirty="0"/>
              <a:t>Dragnet (13:47-50)</a:t>
            </a:r>
          </a:p>
          <a:p>
            <a:pPr marL="461963" indent="-461963" eaLnBrk="1" hangingPunct="1">
              <a:spcBef>
                <a:spcPts val="0"/>
              </a:spcBef>
              <a:spcAft>
                <a:spcPts val="1200"/>
              </a:spcAft>
              <a:defRPr/>
            </a:pPr>
            <a:r>
              <a:rPr lang="en-US" sz="3600" dirty="0"/>
              <a:t>Householder (13:51-52)</a:t>
            </a:r>
          </a:p>
        </p:txBody>
      </p:sp>
    </p:spTree>
    <p:extLst>
      <p:ext uri="{BB962C8B-B14F-4D97-AF65-F5344CB8AC3E}">
        <p14:creationId xmlns:p14="http://schemas.microsoft.com/office/powerpoint/2010/main" val="5254445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28600"/>
            <a:ext cx="8534400" cy="838200"/>
          </a:xfrm>
        </p:spPr>
        <p:txBody>
          <a:bodyPr/>
          <a:lstStyle/>
          <a:p>
            <a:pPr algn="ctr" eaLnBrk="1" hangingPunct="1"/>
            <a:r>
              <a:rPr lang="en-US" altLang="en-US" sz="4000" dirty="0">
                <a:effectLst>
                  <a:outerShdw blurRad="38100" dist="38100" dir="2700000" algn="tl">
                    <a:srgbClr val="000000">
                      <a:alpha val="43137"/>
                    </a:srgbClr>
                  </a:outerShdw>
                </a:effectLst>
              </a:rPr>
              <a:t>Background to the Matthew 13 Parables</a:t>
            </a:r>
          </a:p>
        </p:txBody>
      </p:sp>
      <p:sp>
        <p:nvSpPr>
          <p:cNvPr id="16387" name="Rectangle 3"/>
          <p:cNvSpPr>
            <a:spLocks noGrp="1" noChangeArrowheads="1"/>
          </p:cNvSpPr>
          <p:nvPr>
            <p:ph type="body" sz="half" idx="2"/>
          </p:nvPr>
        </p:nvSpPr>
        <p:spPr>
          <a:xfrm>
            <a:off x="363402" y="1219200"/>
            <a:ext cx="8780598" cy="4876800"/>
          </a:xfrm>
        </p:spPr>
        <p:txBody>
          <a:bodyPr/>
          <a:lstStyle/>
          <a:p>
            <a:pPr marL="463550" indent="-463550" eaLnBrk="1" hangingPunct="1">
              <a:spcBef>
                <a:spcPts val="0"/>
              </a:spcBef>
              <a:spcAft>
                <a:spcPts val="1800"/>
              </a:spcAft>
              <a:buSzPct val="100000"/>
              <a:buFont typeface="+mj-lt"/>
              <a:buAutoNum type="arabicPeriod"/>
              <a:defRPr/>
            </a:pPr>
            <a:r>
              <a:rPr lang="en-US" dirty="0"/>
              <a:t>Their position in Matthew’s Gospel</a:t>
            </a:r>
          </a:p>
          <a:p>
            <a:pPr marL="463550" indent="-463550" eaLnBrk="1" hangingPunct="1">
              <a:spcBef>
                <a:spcPts val="0"/>
              </a:spcBef>
              <a:spcAft>
                <a:spcPts val="1800"/>
              </a:spcAft>
              <a:buSzPct val="100000"/>
              <a:buFont typeface="+mj-lt"/>
              <a:buAutoNum type="arabicPeriod"/>
              <a:defRPr/>
            </a:pPr>
            <a:r>
              <a:rPr lang="en-US" dirty="0"/>
              <a:t>Their mystery nature</a:t>
            </a:r>
          </a:p>
          <a:p>
            <a:pPr marL="463550" indent="-463550" eaLnBrk="1" hangingPunct="1">
              <a:spcBef>
                <a:spcPts val="0"/>
              </a:spcBef>
              <a:spcAft>
                <a:spcPts val="1800"/>
              </a:spcAft>
              <a:buSzPct val="100000"/>
              <a:buFont typeface="+mj-lt"/>
              <a:buAutoNum type="arabicPeriod"/>
              <a:defRPr/>
            </a:pPr>
            <a:r>
              <a:rPr lang="en-US" dirty="0"/>
              <a:t>They do not represent the kingdom</a:t>
            </a:r>
          </a:p>
          <a:p>
            <a:pPr marL="463550" indent="-463550" eaLnBrk="1" hangingPunct="1">
              <a:spcBef>
                <a:spcPts val="0"/>
              </a:spcBef>
              <a:spcAft>
                <a:spcPts val="1800"/>
              </a:spcAft>
              <a:buSzPct val="100000"/>
              <a:buFont typeface="+mj-lt"/>
              <a:buAutoNum type="arabicPeriod"/>
              <a:defRPr/>
            </a:pPr>
            <a:r>
              <a:rPr lang="en-US" dirty="0"/>
              <a:t>They represent course of the present age</a:t>
            </a:r>
          </a:p>
          <a:p>
            <a:pPr marL="463550" indent="-463550" eaLnBrk="1" hangingPunct="1">
              <a:spcBef>
                <a:spcPts val="0"/>
              </a:spcBef>
              <a:spcAft>
                <a:spcPts val="1800"/>
              </a:spcAft>
              <a:buSzPct val="100000"/>
              <a:buFont typeface="+mj-lt"/>
              <a:buAutoNum type="arabicPeriod"/>
              <a:defRPr/>
            </a:pPr>
            <a:r>
              <a:rPr lang="en-US" b="1" u="sng" dirty="0">
                <a:solidFill>
                  <a:srgbClr val="FFFFCC"/>
                </a:solidFill>
              </a:rPr>
              <a:t>The experiences of the kingdom’s sons</a:t>
            </a:r>
          </a:p>
          <a:p>
            <a:pPr marL="463550" indent="-463550" eaLnBrk="1" hangingPunct="1">
              <a:spcBef>
                <a:spcPts val="0"/>
              </a:spcBef>
              <a:spcAft>
                <a:spcPts val="1800"/>
              </a:spcAft>
              <a:buSzPct val="100000"/>
              <a:buFont typeface="+mj-lt"/>
              <a:buAutoNum type="arabicPeriod"/>
              <a:defRPr/>
            </a:pPr>
            <a:r>
              <a:rPr lang="en-US" dirty="0"/>
              <a:t>They are taught in parables</a:t>
            </a:r>
          </a:p>
          <a:p>
            <a:pPr marL="463550" indent="-463550" eaLnBrk="1" hangingPunct="1">
              <a:spcBef>
                <a:spcPts val="0"/>
              </a:spcBef>
              <a:spcAft>
                <a:spcPts val="1800"/>
              </a:spcAft>
              <a:buSzPct val="100000"/>
              <a:buFont typeface="+mj-lt"/>
              <a:buAutoNum type="arabicPeriod"/>
              <a:defRPr/>
            </a:pPr>
            <a:r>
              <a:rPr lang="en-US" dirty="0"/>
              <a:t>Their two-fold division </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67600" y="1219200"/>
            <a:ext cx="1406796" cy="1905000"/>
          </a:xfrm>
          <a:prstGeom prst="rect">
            <a:avLst/>
          </a:prstGeom>
          <a:noFill/>
          <a:ln w="9525">
            <a:noFill/>
            <a:miter lim="800000"/>
            <a:headEnd/>
            <a:tailEnd/>
          </a:ln>
          <a:effectLst/>
        </p:spPr>
      </p:pic>
    </p:spTree>
    <p:extLst>
      <p:ext uri="{BB962C8B-B14F-4D97-AF65-F5344CB8AC3E}">
        <p14:creationId xmlns:p14="http://schemas.microsoft.com/office/powerpoint/2010/main" val="22544219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3323987"/>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13:38 (NASB)</a:t>
            </a:r>
          </a:p>
          <a:p>
            <a:pPr algn="just">
              <a:spcBef>
                <a:spcPts val="600"/>
              </a:spcBef>
              <a:spcAft>
                <a:spcPts val="600"/>
              </a:spcAft>
            </a:pPr>
            <a:r>
              <a:rPr lang="en-US" sz="4000" baseline="30000" dirty="0">
                <a:latin typeface="Calibri" panose="020F0502020204030204" pitchFamily="34" charset="0"/>
              </a:rPr>
              <a:t>  </a:t>
            </a:r>
            <a:r>
              <a:rPr lang="en-US" sz="4000" dirty="0">
                <a:latin typeface="Calibri" panose="020F0502020204030204" pitchFamily="34" charset="0"/>
              </a:rPr>
              <a:t>“and the field is the world; and </a:t>
            </a:r>
            <a:r>
              <a:rPr lang="en-US" sz="4000" i="1" dirty="0">
                <a:latin typeface="Calibri" panose="020F0502020204030204" pitchFamily="34" charset="0"/>
              </a:rPr>
              <a:t>as for</a:t>
            </a:r>
            <a:r>
              <a:rPr lang="en-US" sz="4000" dirty="0">
                <a:latin typeface="Calibri" panose="020F0502020204030204" pitchFamily="34" charset="0"/>
              </a:rPr>
              <a:t> the good seed, these are the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sons of the kingdom</a:t>
            </a:r>
            <a:r>
              <a:rPr lang="en-US" sz="4000" dirty="0">
                <a:latin typeface="Calibri" panose="020F0502020204030204" pitchFamily="34" charset="0"/>
              </a:rPr>
              <a:t>; and the tares are the sons of the evil </a:t>
            </a:r>
            <a:r>
              <a:rPr lang="en-US" sz="4000" i="1" dirty="0">
                <a:latin typeface="Calibri" panose="020F0502020204030204" pitchFamily="34" charset="0"/>
              </a:rPr>
              <a:t>one</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64632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2893100"/>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Galatians 4:7 (NASB)</a:t>
            </a:r>
          </a:p>
          <a:p>
            <a:pPr algn="just">
              <a:spcBef>
                <a:spcPts val="600"/>
              </a:spcBef>
              <a:spcAft>
                <a:spcPts val="600"/>
              </a:spcAft>
            </a:pPr>
            <a:r>
              <a:rPr lang="en-US" sz="4000" baseline="30000" dirty="0">
                <a:latin typeface="Calibri" panose="020F0502020204030204" pitchFamily="34" charset="0"/>
              </a:rPr>
              <a:t>  </a:t>
            </a:r>
            <a:r>
              <a:rPr lang="en-US" sz="4400" dirty="0">
                <a:latin typeface="Calibri" panose="020F0502020204030204" pitchFamily="34" charset="0"/>
              </a:rPr>
              <a:t>“Therefore you are no longer a slave, but a son; and </a:t>
            </a:r>
            <a:r>
              <a:rPr lang="en-US" sz="44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if a son, then an heir</a:t>
            </a:r>
            <a:r>
              <a:rPr lang="en-US" sz="4400" dirty="0">
                <a:latin typeface="Calibri" panose="020F0502020204030204" pitchFamily="34" charset="0"/>
              </a:rPr>
              <a:t> through God</a:t>
            </a:r>
            <a:r>
              <a:rPr lang="en-US" sz="4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4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8532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100" y="228600"/>
            <a:ext cx="4495800" cy="1143000"/>
          </a:xfrm>
        </p:spPr>
        <p:txBody>
          <a:bodyPr/>
          <a:lstStyle/>
          <a:p>
            <a:pPr>
              <a:defRPr/>
            </a:pPr>
            <a:r>
              <a:rPr lang="en-US" sz="3600" dirty="0">
                <a:solidFill>
                  <a:srgbClr val="00FFFF"/>
                </a:solidFill>
              </a:rPr>
              <a:t>Kingdom Study Outline</a:t>
            </a:r>
          </a:p>
        </p:txBody>
      </p:sp>
      <p:sp>
        <p:nvSpPr>
          <p:cNvPr id="12291" name="Content Placeholder 2"/>
          <p:cNvSpPr>
            <a:spLocks noGrp="1"/>
          </p:cNvSpPr>
          <p:nvPr>
            <p:ph idx="1"/>
          </p:nvPr>
        </p:nvSpPr>
        <p:spPr>
          <a:xfrm>
            <a:off x="2395558" y="1600200"/>
            <a:ext cx="6672241" cy="4648200"/>
          </a:xfrm>
        </p:spPr>
        <p:txBody>
          <a:bodyPr/>
          <a:lstStyle/>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b="1" u="sng" dirty="0">
                <a:solidFill>
                  <a:srgbClr val="FFFFCC"/>
                </a:solidFill>
              </a:rPr>
              <a:t>What does the Bible Say About the Kingdom?</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The Main Problem with Kingdom Now NT interpretations</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Why do some believe that we are in the kingdom now?</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Why does it matter?</a:t>
            </a:r>
          </a:p>
        </p:txBody>
      </p:sp>
      <p:pic>
        <p:nvPicPr>
          <p:cNvPr id="6" name="Picture 2" descr="http://3.bp.blogspot.com/-QEkPt30fRNQ/US-EfJsZfRI/AAAAAAAASK4/JnP_SUUHRas/s1600/a.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86600" y="5257800"/>
            <a:ext cx="1822451" cy="1220964"/>
          </a:xfrm>
          <a:prstGeom prst="rect">
            <a:avLst/>
          </a:prstGeom>
          <a:noFill/>
          <a:ln w="9525">
            <a:noFill/>
            <a:miter lim="800000"/>
            <a:headEnd/>
            <a:tailEnd/>
          </a:ln>
        </p:spPr>
      </p:pic>
      <p:pic>
        <p:nvPicPr>
          <p:cNvPr id="7"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152400" y="1608034"/>
            <a:ext cx="2090759" cy="2148435"/>
          </a:xfrm>
          <a:prstGeom prst="rect">
            <a:avLst/>
          </a:prstGeom>
          <a:noFill/>
          <a:ln w="9525">
            <a:noFill/>
            <a:miter lim="800000"/>
            <a:headEnd/>
            <a:tailEnd/>
          </a:ln>
        </p:spPr>
      </p:pic>
    </p:spTree>
    <p:extLst>
      <p:ext uri="{BB962C8B-B14F-4D97-AF65-F5344CB8AC3E}">
        <p14:creationId xmlns:p14="http://schemas.microsoft.com/office/powerpoint/2010/main" val="17597092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599" y="1190685"/>
            <a:ext cx="8686800" cy="4524315"/>
          </a:xfrm>
          <a:prstGeom prst="rect">
            <a:avLst/>
          </a:prstGeom>
        </p:spPr>
        <p:txBody>
          <a:bodyPr wrap="square">
            <a:spAutoFit/>
          </a:bodyPr>
          <a:lstStyle/>
          <a:p>
            <a:pPr algn="just"/>
            <a:r>
              <a:rPr lang="en-US" sz="3200" dirty="0">
                <a:latin typeface="Calibri" panose="020F0502020204030204" pitchFamily="34" charset="0"/>
                <a:ea typeface="Times New Roman" panose="02020603050405020304" pitchFamily="18" charset="0"/>
                <a:cs typeface="Calibri" panose="020F0502020204030204" pitchFamily="34" charset="0"/>
              </a:rPr>
              <a:t>“</a:t>
            </a:r>
            <a:r>
              <a:rPr lang="en-US" sz="3200" dirty="0">
                <a:latin typeface="Calibri" panose="020F0502020204030204" pitchFamily="34" charset="0"/>
                <a:cs typeface="Calibri" panose="020F0502020204030204" pitchFamily="34" charset="0"/>
              </a:rPr>
              <a:t>When Jesus explained in Matthew 13:36–43 His parable of the tares among the wheat (vv. 24–30), He said “the sons of the kingdom” and “the sons of the evil one” are represented by the good seed and the tares, respectively (v. 38). The latter are obviously unbelievers, and the former are sons of the kingdom not in the sense that the kingdom is present but in the sense that as believers they will inherit the millennial kingdom.”</a:t>
            </a:r>
          </a:p>
        </p:txBody>
      </p:sp>
      <p:sp>
        <p:nvSpPr>
          <p:cNvPr id="8" name="TextBox 7"/>
          <p:cNvSpPr txBox="1"/>
          <p:nvPr/>
        </p:nvSpPr>
        <p:spPr>
          <a:xfrm>
            <a:off x="1603037" y="6258580"/>
            <a:ext cx="5937927" cy="523220"/>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Stanley D. Toussaint and Jay A. Quine, “No, Not Yet: The Contingency of God’s Promised Kingdom,” </a:t>
            </a:r>
            <a:r>
              <a:rPr lang="en-US" sz="1400" i="1" dirty="0" err="1">
                <a:latin typeface="Calibri" panose="020F0502020204030204" pitchFamily="34" charset="0"/>
                <a:cs typeface="Calibri" panose="020F0502020204030204" pitchFamily="34" charset="0"/>
              </a:rPr>
              <a:t>Biblioteca</a:t>
            </a:r>
            <a:r>
              <a:rPr lang="en-US" sz="1400" i="1" dirty="0">
                <a:latin typeface="Calibri" panose="020F0502020204030204" pitchFamily="34" charset="0"/>
                <a:cs typeface="Calibri" panose="020F0502020204030204" pitchFamily="34" charset="0"/>
              </a:rPr>
              <a:t> Sacra</a:t>
            </a:r>
            <a:r>
              <a:rPr lang="en-US" sz="1400" dirty="0">
                <a:latin typeface="Calibri" panose="020F0502020204030204" pitchFamily="34" charset="0"/>
                <a:cs typeface="Calibri" panose="020F0502020204030204" pitchFamily="34" charset="0"/>
              </a:rPr>
              <a:t> 164 (April–June 2007): 140.</a:t>
            </a:r>
          </a:p>
        </p:txBody>
      </p:sp>
      <p:sp>
        <p:nvSpPr>
          <p:cNvPr id="3" name="Rectangle 2"/>
          <p:cNvSpPr/>
          <p:nvPr/>
        </p:nvSpPr>
        <p:spPr>
          <a:xfrm>
            <a:off x="590549" y="228600"/>
            <a:ext cx="7962899" cy="707886"/>
          </a:xfrm>
          <a:prstGeom prst="rect">
            <a:avLst/>
          </a:prstGeom>
        </p:spPr>
        <p:txBody>
          <a:bodyPr wrap="square">
            <a:spAutoFit/>
          </a:bodyPr>
          <a:lstStyle/>
          <a:p>
            <a:pPr algn="ctr"/>
            <a:r>
              <a:rPr 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Word of the Kingdom?</a:t>
            </a:r>
          </a:p>
        </p:txBody>
      </p:sp>
    </p:spTree>
    <p:extLst>
      <p:ext uri="{BB962C8B-B14F-4D97-AF65-F5344CB8AC3E}">
        <p14:creationId xmlns:p14="http://schemas.microsoft.com/office/powerpoint/2010/main" val="40207819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28600"/>
            <a:ext cx="8534400" cy="838200"/>
          </a:xfrm>
        </p:spPr>
        <p:txBody>
          <a:bodyPr/>
          <a:lstStyle/>
          <a:p>
            <a:pPr algn="ctr" eaLnBrk="1" hangingPunct="1"/>
            <a:r>
              <a:rPr lang="en-US" altLang="en-US" sz="4000" dirty="0">
                <a:effectLst>
                  <a:outerShdw blurRad="38100" dist="38100" dir="2700000" algn="tl">
                    <a:srgbClr val="000000">
                      <a:alpha val="43137"/>
                    </a:srgbClr>
                  </a:outerShdw>
                </a:effectLst>
              </a:rPr>
              <a:t>Background to the Matthew 13 Parables</a:t>
            </a:r>
          </a:p>
        </p:txBody>
      </p:sp>
      <p:sp>
        <p:nvSpPr>
          <p:cNvPr id="16387" name="Rectangle 3"/>
          <p:cNvSpPr>
            <a:spLocks noGrp="1" noChangeArrowheads="1"/>
          </p:cNvSpPr>
          <p:nvPr>
            <p:ph type="body" sz="half" idx="2"/>
          </p:nvPr>
        </p:nvSpPr>
        <p:spPr>
          <a:xfrm>
            <a:off x="363402" y="1219200"/>
            <a:ext cx="8780598" cy="4876800"/>
          </a:xfrm>
        </p:spPr>
        <p:txBody>
          <a:bodyPr/>
          <a:lstStyle/>
          <a:p>
            <a:pPr marL="463550" indent="-463550" eaLnBrk="1" hangingPunct="1">
              <a:spcBef>
                <a:spcPts val="0"/>
              </a:spcBef>
              <a:spcAft>
                <a:spcPts val="1800"/>
              </a:spcAft>
              <a:buSzPct val="100000"/>
              <a:buFont typeface="+mj-lt"/>
              <a:buAutoNum type="arabicPeriod"/>
              <a:defRPr/>
            </a:pPr>
            <a:r>
              <a:rPr lang="en-US" dirty="0"/>
              <a:t>Their position in Matthew’s Gospel</a:t>
            </a:r>
          </a:p>
          <a:p>
            <a:pPr marL="463550" indent="-463550" eaLnBrk="1" hangingPunct="1">
              <a:spcBef>
                <a:spcPts val="0"/>
              </a:spcBef>
              <a:spcAft>
                <a:spcPts val="1800"/>
              </a:spcAft>
              <a:buSzPct val="100000"/>
              <a:buFont typeface="+mj-lt"/>
              <a:buAutoNum type="arabicPeriod"/>
              <a:defRPr/>
            </a:pPr>
            <a:r>
              <a:rPr lang="en-US" dirty="0"/>
              <a:t>Their mystery nature</a:t>
            </a:r>
          </a:p>
          <a:p>
            <a:pPr marL="463550" indent="-463550" eaLnBrk="1" hangingPunct="1">
              <a:spcBef>
                <a:spcPts val="0"/>
              </a:spcBef>
              <a:spcAft>
                <a:spcPts val="1800"/>
              </a:spcAft>
              <a:buSzPct val="100000"/>
              <a:buFont typeface="+mj-lt"/>
              <a:buAutoNum type="arabicPeriod"/>
              <a:defRPr/>
            </a:pPr>
            <a:r>
              <a:rPr lang="en-US" dirty="0"/>
              <a:t>They do not represent the kingdom</a:t>
            </a:r>
          </a:p>
          <a:p>
            <a:pPr marL="463550" indent="-463550" eaLnBrk="1" hangingPunct="1">
              <a:spcBef>
                <a:spcPts val="0"/>
              </a:spcBef>
              <a:spcAft>
                <a:spcPts val="1800"/>
              </a:spcAft>
              <a:buSzPct val="100000"/>
              <a:buFont typeface="+mj-lt"/>
              <a:buAutoNum type="arabicPeriod"/>
              <a:defRPr/>
            </a:pPr>
            <a:r>
              <a:rPr lang="en-US" dirty="0"/>
              <a:t>They represent course of the present age</a:t>
            </a:r>
          </a:p>
          <a:p>
            <a:pPr marL="463550" indent="-463550" eaLnBrk="1" hangingPunct="1">
              <a:spcBef>
                <a:spcPts val="0"/>
              </a:spcBef>
              <a:spcAft>
                <a:spcPts val="1800"/>
              </a:spcAft>
              <a:buSzPct val="100000"/>
              <a:buFont typeface="+mj-lt"/>
              <a:buAutoNum type="arabicPeriod"/>
              <a:defRPr/>
            </a:pPr>
            <a:r>
              <a:rPr lang="en-US" dirty="0"/>
              <a:t>The experiences of the kingdom’s sons</a:t>
            </a:r>
          </a:p>
          <a:p>
            <a:pPr marL="463550" indent="-463550" eaLnBrk="1" hangingPunct="1">
              <a:spcBef>
                <a:spcPts val="0"/>
              </a:spcBef>
              <a:spcAft>
                <a:spcPts val="1800"/>
              </a:spcAft>
              <a:buSzPct val="100000"/>
              <a:buFont typeface="+mj-lt"/>
              <a:buAutoNum type="arabicPeriod"/>
              <a:defRPr/>
            </a:pPr>
            <a:r>
              <a:rPr lang="en-US" b="1" u="sng" dirty="0">
                <a:solidFill>
                  <a:srgbClr val="FFFFCC"/>
                </a:solidFill>
              </a:rPr>
              <a:t>They are taught in parables</a:t>
            </a:r>
          </a:p>
          <a:p>
            <a:pPr marL="463550" indent="-463550" eaLnBrk="1" hangingPunct="1">
              <a:spcBef>
                <a:spcPts val="0"/>
              </a:spcBef>
              <a:spcAft>
                <a:spcPts val="1800"/>
              </a:spcAft>
              <a:buSzPct val="100000"/>
              <a:buFont typeface="+mj-lt"/>
              <a:buAutoNum type="arabicPeriod"/>
              <a:defRPr/>
            </a:pPr>
            <a:r>
              <a:rPr lang="en-US" dirty="0"/>
              <a:t>Their two-fold division </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67600" y="1219200"/>
            <a:ext cx="1406796" cy="1905000"/>
          </a:xfrm>
          <a:prstGeom prst="rect">
            <a:avLst/>
          </a:prstGeom>
          <a:noFill/>
          <a:ln w="9525">
            <a:noFill/>
            <a:miter lim="800000"/>
            <a:headEnd/>
            <a:tailEnd/>
          </a:ln>
          <a:effectLst/>
        </p:spPr>
      </p:pic>
    </p:spTree>
    <p:extLst>
      <p:ext uri="{BB962C8B-B14F-4D97-AF65-F5344CB8AC3E}">
        <p14:creationId xmlns:p14="http://schemas.microsoft.com/office/powerpoint/2010/main" val="17358815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0679" y="103344"/>
            <a:ext cx="8882642" cy="6651312"/>
          </a:xfrm>
          <a:prstGeom prst="rect">
            <a:avLst/>
          </a:prstGeom>
        </p:spPr>
      </p:pic>
    </p:spTree>
    <p:extLst>
      <p:ext uri="{BB962C8B-B14F-4D97-AF65-F5344CB8AC3E}">
        <p14:creationId xmlns:p14="http://schemas.microsoft.com/office/powerpoint/2010/main" val="41079499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1371600"/>
          </a:xfrm>
        </p:spPr>
        <p:txBody>
          <a:bodyPr/>
          <a:lstStyle/>
          <a:p>
            <a:pPr algn="ctr" eaLnBrk="1" hangingPunct="1"/>
            <a:r>
              <a:rPr lang="en-US" altLang="en-US" sz="4000" dirty="0"/>
              <a:t>Why Did Jesus Teach in Parables in Matthew 13?</a:t>
            </a:r>
          </a:p>
        </p:txBody>
      </p:sp>
      <p:sp>
        <p:nvSpPr>
          <p:cNvPr id="16387" name="Rectangle 3"/>
          <p:cNvSpPr>
            <a:spLocks noGrp="1" noChangeArrowheads="1"/>
          </p:cNvSpPr>
          <p:nvPr>
            <p:ph type="body" sz="half" idx="2"/>
          </p:nvPr>
        </p:nvSpPr>
        <p:spPr>
          <a:xfrm>
            <a:off x="533400" y="2057400"/>
            <a:ext cx="8077200" cy="1905000"/>
          </a:xfrm>
        </p:spPr>
        <p:txBody>
          <a:bodyPr/>
          <a:lstStyle/>
          <a:p>
            <a:pPr marL="463550" indent="-463550" eaLnBrk="1" hangingPunct="1">
              <a:spcBef>
                <a:spcPts val="0"/>
              </a:spcBef>
              <a:spcAft>
                <a:spcPts val="5400"/>
              </a:spcAft>
              <a:buSzPct val="100000"/>
              <a:buFont typeface="+mj-lt"/>
              <a:buAutoNum type="arabicPeriod"/>
              <a:defRPr/>
            </a:pPr>
            <a:r>
              <a:rPr lang="en-US" sz="3600" dirty="0"/>
              <a:t>To fulfill prophecy (Matt. 13:34-25) </a:t>
            </a:r>
          </a:p>
          <a:p>
            <a:pPr marL="463550" indent="-463550" eaLnBrk="1" hangingPunct="1">
              <a:spcBef>
                <a:spcPts val="0"/>
              </a:spcBef>
              <a:spcAft>
                <a:spcPts val="5400"/>
              </a:spcAft>
              <a:buSzPct val="100000"/>
              <a:buFont typeface="+mj-lt"/>
              <a:buAutoNum type="arabicPeriod"/>
              <a:defRPr/>
            </a:pPr>
            <a:r>
              <a:rPr lang="en-US" sz="3600" dirty="0"/>
              <a:t>To conceal and reveal (Matt. 13:16-17)</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934200" y="3962399"/>
            <a:ext cx="2007075" cy="2717863"/>
          </a:xfrm>
        </p:spPr>
      </p:pic>
    </p:spTree>
    <p:extLst>
      <p:ext uri="{BB962C8B-B14F-4D97-AF65-F5344CB8AC3E}">
        <p14:creationId xmlns:p14="http://schemas.microsoft.com/office/powerpoint/2010/main" val="7203954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1371600"/>
          </a:xfrm>
        </p:spPr>
        <p:txBody>
          <a:bodyPr/>
          <a:lstStyle/>
          <a:p>
            <a:pPr algn="ctr" eaLnBrk="1" hangingPunct="1"/>
            <a:r>
              <a:rPr lang="en-US" altLang="en-US" sz="4000" dirty="0"/>
              <a:t>Why Did Jesus Teach in Parables in Matthew 13?</a:t>
            </a:r>
          </a:p>
        </p:txBody>
      </p:sp>
      <p:sp>
        <p:nvSpPr>
          <p:cNvPr id="16387" name="Rectangle 3"/>
          <p:cNvSpPr>
            <a:spLocks noGrp="1" noChangeArrowheads="1"/>
          </p:cNvSpPr>
          <p:nvPr>
            <p:ph type="body" sz="half" idx="2"/>
          </p:nvPr>
        </p:nvSpPr>
        <p:spPr>
          <a:xfrm>
            <a:off x="533400" y="2057400"/>
            <a:ext cx="8077200" cy="1905000"/>
          </a:xfrm>
        </p:spPr>
        <p:txBody>
          <a:bodyPr/>
          <a:lstStyle/>
          <a:p>
            <a:pPr marL="463550" indent="-463550" eaLnBrk="1" hangingPunct="1">
              <a:spcBef>
                <a:spcPts val="0"/>
              </a:spcBef>
              <a:spcAft>
                <a:spcPts val="5400"/>
              </a:spcAft>
              <a:buSzPct val="100000"/>
              <a:buFont typeface="+mj-lt"/>
              <a:buAutoNum type="arabicPeriod"/>
              <a:defRPr/>
            </a:pPr>
            <a:r>
              <a:rPr lang="en-US" sz="3600" b="1" u="sng" dirty="0">
                <a:solidFill>
                  <a:srgbClr val="FFFFCC"/>
                </a:solidFill>
              </a:rPr>
              <a:t>To fulfill prophecy (Matt. 13:34-25) </a:t>
            </a:r>
          </a:p>
          <a:p>
            <a:pPr marL="463550" indent="-463550" eaLnBrk="1" hangingPunct="1">
              <a:spcBef>
                <a:spcPts val="0"/>
              </a:spcBef>
              <a:spcAft>
                <a:spcPts val="5400"/>
              </a:spcAft>
              <a:buSzPct val="100000"/>
              <a:buFont typeface="+mj-lt"/>
              <a:buAutoNum type="arabicPeriod"/>
              <a:defRPr/>
            </a:pPr>
            <a:r>
              <a:rPr lang="en-US" sz="3600" dirty="0"/>
              <a:t>To conceal and reveal (Matt. 13:16-17)</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934200" y="3962399"/>
            <a:ext cx="2007075" cy="2717863"/>
          </a:xfrm>
        </p:spPr>
      </p:pic>
    </p:spTree>
    <p:extLst>
      <p:ext uri="{BB962C8B-B14F-4D97-AF65-F5344CB8AC3E}">
        <p14:creationId xmlns:p14="http://schemas.microsoft.com/office/powerpoint/2010/main" val="1073747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4555093"/>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13:35 (NASB)</a:t>
            </a:r>
          </a:p>
          <a:p>
            <a:pPr algn="just"/>
            <a:r>
              <a:rPr lang="en-US" sz="4000" dirty="0">
                <a:latin typeface="Calibri" panose="020F0502020204030204" pitchFamily="34" charset="0"/>
              </a:rPr>
              <a:t>“</a:t>
            </a:r>
            <a:r>
              <a:rPr lang="en-US" sz="4000" i="1" dirty="0">
                <a:latin typeface="Calibri" panose="020F0502020204030204" pitchFamily="34" charset="0"/>
              </a:rPr>
              <a:t>This was</a:t>
            </a:r>
            <a:r>
              <a:rPr lang="en-US" sz="4000" dirty="0">
                <a:latin typeface="Calibri" panose="020F0502020204030204" pitchFamily="34" charset="0"/>
              </a:rPr>
              <a:t> to fulfill what was spoken through the prophet: ‘I </a:t>
            </a:r>
            <a:r>
              <a:rPr lang="en-US" sz="4000" cap="small" dirty="0">
                <a:latin typeface="Calibri" panose="020F0502020204030204" pitchFamily="34" charset="0"/>
              </a:rPr>
              <a:t>will open My mouth in parables</a:t>
            </a:r>
            <a:r>
              <a:rPr lang="en-US" sz="4000" dirty="0">
                <a:latin typeface="Calibri" panose="020F0502020204030204" pitchFamily="34" charset="0"/>
              </a:rPr>
              <a:t>; I </a:t>
            </a:r>
            <a:r>
              <a:rPr lang="en-US" sz="4000" cap="small" dirty="0">
                <a:latin typeface="Calibri" panose="020F0502020204030204" pitchFamily="34" charset="0"/>
              </a:rPr>
              <a:t>will utter things hidden since the foundation of the world</a:t>
            </a:r>
            <a:r>
              <a:rPr lang="en-US" sz="4000" dirty="0">
                <a:latin typeface="Calibri" panose="020F0502020204030204" pitchFamily="34" charset="0"/>
              </a:rPr>
              <a:t>.’”</a:t>
            </a:r>
          </a:p>
          <a:p>
            <a:pPr algn="just">
              <a:spcBef>
                <a:spcPts val="600"/>
              </a:spcBef>
              <a:spcAft>
                <a:spcPts val="600"/>
              </a:spcAft>
            </a:pP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33969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1371600"/>
          </a:xfrm>
        </p:spPr>
        <p:txBody>
          <a:bodyPr/>
          <a:lstStyle/>
          <a:p>
            <a:pPr algn="ctr" eaLnBrk="1" hangingPunct="1"/>
            <a:r>
              <a:rPr lang="en-US" altLang="en-US" sz="4000" dirty="0"/>
              <a:t>Why Did Jesus Teach in Parables in Matthew 13?</a:t>
            </a:r>
          </a:p>
        </p:txBody>
      </p:sp>
      <p:sp>
        <p:nvSpPr>
          <p:cNvPr id="16387" name="Rectangle 3"/>
          <p:cNvSpPr>
            <a:spLocks noGrp="1" noChangeArrowheads="1"/>
          </p:cNvSpPr>
          <p:nvPr>
            <p:ph type="body" sz="half" idx="2"/>
          </p:nvPr>
        </p:nvSpPr>
        <p:spPr>
          <a:xfrm>
            <a:off x="533400" y="2057400"/>
            <a:ext cx="8077200" cy="1905000"/>
          </a:xfrm>
        </p:spPr>
        <p:txBody>
          <a:bodyPr/>
          <a:lstStyle/>
          <a:p>
            <a:pPr marL="463550" indent="-463550" eaLnBrk="1" hangingPunct="1">
              <a:spcBef>
                <a:spcPts val="0"/>
              </a:spcBef>
              <a:spcAft>
                <a:spcPts val="5400"/>
              </a:spcAft>
              <a:buSzPct val="100000"/>
              <a:buFont typeface="+mj-lt"/>
              <a:buAutoNum type="arabicPeriod"/>
              <a:defRPr/>
            </a:pPr>
            <a:r>
              <a:rPr lang="en-US" sz="3600" dirty="0"/>
              <a:t>To fulfill prophecy (Matt. 13:34-25) </a:t>
            </a:r>
          </a:p>
          <a:p>
            <a:pPr marL="463550" indent="-463550" eaLnBrk="1" hangingPunct="1">
              <a:spcBef>
                <a:spcPts val="0"/>
              </a:spcBef>
              <a:spcAft>
                <a:spcPts val="5400"/>
              </a:spcAft>
              <a:buSzPct val="100000"/>
              <a:buFont typeface="+mj-lt"/>
              <a:buAutoNum type="arabicPeriod"/>
              <a:defRPr/>
            </a:pPr>
            <a:r>
              <a:rPr lang="en-US" sz="3600" b="1" u="sng" dirty="0">
                <a:solidFill>
                  <a:srgbClr val="FFFFCC"/>
                </a:solidFill>
              </a:rPr>
              <a:t>To conceal and reveal (Matt. 13:16-17)</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934200" y="3962399"/>
            <a:ext cx="2007075" cy="2717863"/>
          </a:xfrm>
        </p:spPr>
      </p:pic>
    </p:spTree>
    <p:extLst>
      <p:ext uri="{BB962C8B-B14F-4D97-AF65-F5344CB8AC3E}">
        <p14:creationId xmlns:p14="http://schemas.microsoft.com/office/powerpoint/2010/main" val="42830570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661997" y="152400"/>
            <a:ext cx="7820006" cy="2523768"/>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mj-cs"/>
              </a:rPr>
              <a:t>Matthew 12:24 (NASB)</a:t>
            </a:r>
          </a:p>
          <a:p>
            <a:pPr algn="just">
              <a:spcBef>
                <a:spcPts val="600"/>
              </a:spcBef>
              <a:spcAft>
                <a:spcPts val="600"/>
              </a:spcAft>
            </a:pPr>
            <a:r>
              <a:rPr lang="en-US" altLang="en-US" sz="3600" kern="0" dirty="0">
                <a:latin typeface="Calibri" panose="020F0502020204030204" pitchFamily="34" charset="0"/>
              </a:rPr>
              <a:t>“</a:t>
            </a:r>
            <a:r>
              <a:rPr lang="en-US" sz="3600" dirty="0">
                <a:latin typeface="Calibri" panose="020F0502020204030204" pitchFamily="34" charset="0"/>
              </a:rPr>
              <a:t>But when the Pharisees heard </a:t>
            </a:r>
            <a:r>
              <a:rPr lang="en-US" sz="3600" i="1" dirty="0">
                <a:latin typeface="Calibri" panose="020F0502020204030204" pitchFamily="34" charset="0"/>
              </a:rPr>
              <a:t>this</a:t>
            </a:r>
            <a:r>
              <a:rPr lang="en-US" sz="3600" dirty="0">
                <a:latin typeface="Calibri" panose="020F0502020204030204" pitchFamily="34" charset="0"/>
              </a:rPr>
              <a:t>, they said, “This man casts out demons only by </a:t>
            </a:r>
            <a:r>
              <a:rPr lang="en-US" sz="3600" dirty="0" err="1">
                <a:latin typeface="Calibri" panose="020F0502020204030204" pitchFamily="34" charset="0"/>
              </a:rPr>
              <a:t>Beelzebul</a:t>
            </a:r>
            <a:r>
              <a:rPr lang="en-US" sz="3600" dirty="0">
                <a:latin typeface="Calibri" panose="020F0502020204030204" pitchFamily="34" charset="0"/>
              </a:rPr>
              <a:t> the ruler of the demons.”</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000" y="2667000"/>
            <a:ext cx="3048000" cy="2286000"/>
          </a:xfrm>
          <a:prstGeom prst="ellipse">
            <a:avLst/>
          </a:prstGeom>
          <a:ln>
            <a:noFill/>
          </a:ln>
          <a:effectLst>
            <a:softEdge rad="112500"/>
          </a:effectLst>
        </p:spPr>
      </p:pic>
    </p:spTree>
    <p:extLst>
      <p:ext uri="{BB962C8B-B14F-4D97-AF65-F5344CB8AC3E}">
        <p14:creationId xmlns:p14="http://schemas.microsoft.com/office/powerpoint/2010/main" val="3079130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2400" y="701040"/>
          <a:ext cx="8839200" cy="5638702"/>
        </p:xfrm>
        <a:graphic>
          <a:graphicData uri="http://schemas.openxmlformats.org/drawingml/2006/table">
            <a:tbl>
              <a:tblPr firstRow="1" bandRow="1">
                <a:tableStyleId>{D7AC3CCA-C797-4891-BE02-D94E43425B78}</a:tableStyleId>
              </a:tblPr>
              <a:tblGrid>
                <a:gridCol w="3276600">
                  <a:extLst>
                    <a:ext uri="{9D8B030D-6E8A-4147-A177-3AD203B41FA5}">
                      <a16:colId xmlns:a16="http://schemas.microsoft.com/office/drawing/2014/main" val="1548706622"/>
                    </a:ext>
                  </a:extLst>
                </a:gridCol>
                <a:gridCol w="2895600">
                  <a:extLst>
                    <a:ext uri="{9D8B030D-6E8A-4147-A177-3AD203B41FA5}">
                      <a16:colId xmlns:a16="http://schemas.microsoft.com/office/drawing/2014/main" val="2017861585"/>
                    </a:ext>
                  </a:extLst>
                </a:gridCol>
                <a:gridCol w="2667000">
                  <a:extLst>
                    <a:ext uri="{9D8B030D-6E8A-4147-A177-3AD203B41FA5}">
                      <a16:colId xmlns:a16="http://schemas.microsoft.com/office/drawing/2014/main" val="1115267921"/>
                    </a:ext>
                  </a:extLst>
                </a:gridCol>
              </a:tblGrid>
              <a:tr h="439394">
                <a:tc gridSpan="3">
                  <a:txBody>
                    <a:bodyPr/>
                    <a:lstStyle/>
                    <a:p>
                      <a:pPr algn="ctr"/>
                      <a:r>
                        <a:rPr lang="en-US" sz="3600" dirty="0">
                          <a:solidFill>
                            <a:srgbClr val="FFFFCC"/>
                          </a:solidFill>
                          <a:latin typeface="Calibri" panose="020F0502020204030204" pitchFamily="34" charset="0"/>
                        </a:rPr>
                        <a:t>Transition from Public to Private Ministry</a:t>
                      </a:r>
                    </a:p>
                  </a:txBody>
                  <a:tcPr>
                    <a:solidFill>
                      <a:srgbClr val="00B0F0"/>
                    </a:solidFill>
                  </a:tcPr>
                </a:tc>
                <a:tc hMerge="1">
                  <a:txBody>
                    <a:bodyPr/>
                    <a:lstStyle/>
                    <a:p>
                      <a:endParaRPr lang="en-US" sz="2800" dirty="0">
                        <a:latin typeface="Calibri" panose="020F0502020204030204" pitchFamily="34" charset="0"/>
                      </a:endParaRPr>
                    </a:p>
                  </a:txBody>
                  <a:tcPr/>
                </a:tc>
                <a:tc hMerge="1">
                  <a:txBody>
                    <a:bodyPr/>
                    <a:lstStyle/>
                    <a:p>
                      <a:endParaRPr lang="en-US" sz="2800" dirty="0">
                        <a:latin typeface="Calibri" panose="020F0502020204030204" pitchFamily="34" charset="0"/>
                      </a:endParaRPr>
                    </a:p>
                  </a:txBody>
                  <a:tcPr/>
                </a:tc>
                <a:extLst>
                  <a:ext uri="{0D108BD9-81ED-4DB2-BD59-A6C34878D82A}">
                    <a16:rowId xmlns:a16="http://schemas.microsoft.com/office/drawing/2014/main" val="726409370"/>
                  </a:ext>
                </a:extLst>
              </a:tr>
              <a:tr h="439394">
                <a:tc>
                  <a:txBody>
                    <a:bodyPr/>
                    <a:lstStyle/>
                    <a:p>
                      <a:pPr algn="ctr"/>
                      <a:endParaRPr lang="en-US" sz="2800" b="1" dirty="0">
                        <a:latin typeface="Calibri" panose="020F0502020204030204" pitchFamily="34" charset="0"/>
                      </a:endParaRPr>
                    </a:p>
                  </a:txBody>
                  <a:tcPr/>
                </a:tc>
                <a:tc>
                  <a:txBody>
                    <a:bodyPr/>
                    <a:lstStyle/>
                    <a:p>
                      <a:pPr algn="ctr"/>
                      <a:r>
                        <a:rPr kumimoji="0" lang="en-US" sz="2800" b="1" u="none" strike="noStrike" cap="none" normalizeH="0" baseline="0" dirty="0">
                          <a:ln>
                            <a:noFill/>
                          </a:ln>
                          <a:solidFill>
                            <a:srgbClr val="C00000"/>
                          </a:solidFill>
                          <a:effectLst/>
                          <a:latin typeface="Calibri" panose="020F0502020204030204" pitchFamily="34" charset="0"/>
                        </a:rPr>
                        <a:t>Public</a:t>
                      </a:r>
                      <a:endParaRPr lang="en-US" sz="2800" b="1" dirty="0">
                        <a:solidFill>
                          <a:srgbClr val="C00000"/>
                        </a:solidFill>
                        <a:latin typeface="Calibri" panose="020F0502020204030204" pitchFamily="34" charset="0"/>
                      </a:endParaRPr>
                    </a:p>
                  </a:txBody>
                  <a:tcPr/>
                </a:tc>
                <a:tc>
                  <a:txBody>
                    <a:bodyPr/>
                    <a:lstStyle/>
                    <a:p>
                      <a:pPr algn="ctr"/>
                      <a:r>
                        <a:rPr lang="en-US" sz="2800" b="1" dirty="0">
                          <a:solidFill>
                            <a:srgbClr val="0000FF"/>
                          </a:solidFill>
                          <a:latin typeface="Calibri" panose="020F0502020204030204" pitchFamily="34" charset="0"/>
                        </a:rPr>
                        <a:t>Private</a:t>
                      </a:r>
                    </a:p>
                  </a:txBody>
                  <a:tcPr/>
                </a:tc>
                <a:extLst>
                  <a:ext uri="{0D108BD9-81ED-4DB2-BD59-A6C34878D82A}">
                    <a16:rowId xmlns:a16="http://schemas.microsoft.com/office/drawing/2014/main" val="322325277"/>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Scripture</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Matt. 1–12</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Matt. 13–28</a:t>
                      </a:r>
                      <a:endParaRPr kumimoji="0" lang="en-US" sz="2800" b="0" i="0" u="none" strike="noStrike" cap="none" normalizeH="0" baseline="0" dirty="0">
                        <a:ln>
                          <a:noFill/>
                        </a:ln>
                        <a:solidFill>
                          <a:schemeClr val="bg2"/>
                        </a:solidFill>
                        <a:effectLst/>
                        <a:latin typeface="Calibri" panose="020F0502020204030204" pitchFamily="34" charset="0"/>
                        <a:cs typeface="Calibri" panose="020F0502020204030204" pitchFamily="34" charset="0"/>
                      </a:endParaRPr>
                    </a:p>
                  </a:txBody>
                  <a:tcPr marT="45713" marB="45713" anchor="ctr" horzOverflow="overflow"/>
                </a:tc>
                <a:extLst>
                  <a:ext uri="{0D108BD9-81ED-4DB2-BD59-A6C34878D82A}">
                    <a16:rowId xmlns:a16="http://schemas.microsoft.com/office/drawing/2014/main" val="21921017"/>
                  </a:ext>
                </a:extLst>
              </a:tr>
              <a:tr h="42133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Focus</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Nation</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Remnant</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436724035"/>
                  </a:ext>
                </a:extLst>
              </a:tr>
              <a:tr h="68256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Miracles</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Proof to nation</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Training for remnant</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3012532902"/>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Offer</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Prominent</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Disappears</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1692019242"/>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Teaching</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Discourse</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Parabolic</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1289722862"/>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Interim program</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Not mentioned</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Prominent</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4270603190"/>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i="0" u="none" strike="noStrike" cap="none" normalizeH="0" baseline="0" dirty="0">
                          <a:ln>
                            <a:noFill/>
                          </a:ln>
                          <a:solidFill>
                            <a:schemeClr val="bg2"/>
                          </a:solidFill>
                          <a:effectLst/>
                          <a:latin typeface="Calibri" panose="020F0502020204030204" pitchFamily="34" charset="0"/>
                        </a:rPr>
                        <a:t>Crucifixion; Resurrection</a:t>
                      </a: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a:ln>
                            <a:noFill/>
                          </a:ln>
                          <a:solidFill>
                            <a:schemeClr val="bg2"/>
                          </a:solidFill>
                          <a:effectLst/>
                          <a:latin typeface="Calibri" panose="020F0502020204030204" pitchFamily="34" charset="0"/>
                        </a:rPr>
                        <a:t>Not mentioned (4:17)</a:t>
                      </a: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a:ln>
                            <a:noFill/>
                          </a:ln>
                          <a:solidFill>
                            <a:schemeClr val="bg2"/>
                          </a:solidFill>
                          <a:effectLst/>
                          <a:latin typeface="Calibri" panose="020F0502020204030204" pitchFamily="34" charset="0"/>
                        </a:rPr>
                        <a:t>Prominent (16:21)</a:t>
                      </a:r>
                    </a:p>
                  </a:txBody>
                  <a:tcPr marT="45713" marB="45713" anchor="ctr" horzOverflow="overflow"/>
                </a:tc>
                <a:extLst>
                  <a:ext uri="{0D108BD9-81ED-4DB2-BD59-A6C34878D82A}">
                    <a16:rowId xmlns:a16="http://schemas.microsoft.com/office/drawing/2014/main" val="1280132494"/>
                  </a:ext>
                </a:extLst>
              </a:tr>
            </a:tbl>
          </a:graphicData>
        </a:graphic>
      </p:graphicFrame>
    </p:spTree>
    <p:extLst>
      <p:ext uri="{BB962C8B-B14F-4D97-AF65-F5344CB8AC3E}">
        <p14:creationId xmlns:p14="http://schemas.microsoft.com/office/powerpoint/2010/main" val="12092432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176216" y="163516"/>
            <a:ext cx="8791575" cy="5293757"/>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11:20-24 (NASB)</a:t>
            </a:r>
          </a:p>
          <a:p>
            <a:pPr algn="just">
              <a:spcBef>
                <a:spcPts val="600"/>
              </a:spcBef>
              <a:spcAft>
                <a:spcPts val="600"/>
              </a:spcAft>
            </a:pPr>
            <a:r>
              <a:rPr lang="en-US" sz="3200" dirty="0">
                <a:latin typeface="Calibri" panose="020F0502020204030204" pitchFamily="34" charset="0"/>
              </a:rPr>
              <a:t>“Then He began to denounce the cities in which most of His miracles were done, because they did not repent. </a:t>
            </a:r>
            <a:r>
              <a:rPr lang="en-US" sz="3200" baseline="30000" dirty="0">
                <a:latin typeface="Calibri" panose="020F0502020204030204" pitchFamily="34" charset="0"/>
              </a:rPr>
              <a:t>21 ’</a:t>
            </a:r>
            <a:r>
              <a:rPr lang="en-US" sz="3200" dirty="0">
                <a:latin typeface="Calibri" panose="020F0502020204030204" pitchFamily="34" charset="0"/>
              </a:rPr>
              <a:t>Woe to you, </a:t>
            </a:r>
            <a:r>
              <a:rPr lang="en-US" sz="3200" dirty="0" err="1">
                <a:latin typeface="Calibri" panose="020F0502020204030204" pitchFamily="34" charset="0"/>
              </a:rPr>
              <a:t>Chorazin</a:t>
            </a:r>
            <a:r>
              <a:rPr lang="en-US" sz="3200" dirty="0">
                <a:latin typeface="Calibri" panose="020F0502020204030204" pitchFamily="34" charset="0"/>
              </a:rPr>
              <a:t>! Woe to you, Bethsaida! For if the miracles had occurred in </a:t>
            </a:r>
            <a:r>
              <a:rPr lang="en-US" sz="3200" dirty="0" err="1">
                <a:latin typeface="Calibri" panose="020F0502020204030204" pitchFamily="34" charset="0"/>
              </a:rPr>
              <a:t>Tyre</a:t>
            </a:r>
            <a:r>
              <a:rPr lang="en-US" sz="3200" dirty="0">
                <a:latin typeface="Calibri" panose="020F0502020204030204" pitchFamily="34" charset="0"/>
              </a:rPr>
              <a:t> and Sidon which occurred in you, they would have repented long ago in sackcloth and ashes. </a:t>
            </a:r>
            <a:r>
              <a:rPr lang="en-US" sz="3200" baseline="30000" dirty="0">
                <a:latin typeface="Calibri" panose="020F0502020204030204" pitchFamily="34" charset="0"/>
              </a:rPr>
              <a:t>22 </a:t>
            </a:r>
            <a:r>
              <a:rPr lang="en-US" sz="3200" dirty="0">
                <a:latin typeface="Calibri" panose="020F0502020204030204" pitchFamily="34" charset="0"/>
              </a:rPr>
              <a:t>Nevertheless I say to you, it will be more tolerable for </a:t>
            </a:r>
            <a:r>
              <a:rPr lang="en-US" sz="3200" dirty="0" err="1">
                <a:latin typeface="Calibri" panose="020F0502020204030204" pitchFamily="34" charset="0"/>
              </a:rPr>
              <a:t>Tyre</a:t>
            </a:r>
            <a:r>
              <a:rPr lang="en-US" sz="3200" dirty="0">
                <a:latin typeface="Calibri" panose="020F0502020204030204" pitchFamily="34" charset="0"/>
              </a:rPr>
              <a:t> and Sidon in </a:t>
            </a:r>
            <a:r>
              <a:rPr lang="en-US" sz="3200" i="1" dirty="0">
                <a:latin typeface="Calibri" panose="020F0502020204030204" pitchFamily="34" charset="0"/>
              </a:rPr>
              <a:t>the</a:t>
            </a:r>
            <a:r>
              <a:rPr lang="en-US" sz="3200" dirty="0">
                <a:latin typeface="Calibri" panose="020F0502020204030204" pitchFamily="34" charset="0"/>
              </a:rPr>
              <a:t> day of judgment than for you</a:t>
            </a:r>
            <a:r>
              <a:rPr lang="en-US" sz="32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32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21255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370495551"/>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10052340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176216" y="163516"/>
            <a:ext cx="8791575" cy="4308872"/>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11:20-24 (NASB)</a:t>
            </a:r>
          </a:p>
          <a:p>
            <a:pPr algn="just">
              <a:spcBef>
                <a:spcPts val="600"/>
              </a:spcBef>
              <a:spcAft>
                <a:spcPts val="600"/>
              </a:spcAft>
            </a:pPr>
            <a:r>
              <a:rPr lang="en-US" sz="3200" dirty="0">
                <a:latin typeface="Calibri" panose="020F0502020204030204" pitchFamily="34" charset="0"/>
              </a:rPr>
              <a:t>“</a:t>
            </a:r>
            <a:r>
              <a:rPr lang="en-US" sz="3200" baseline="30000" dirty="0">
                <a:latin typeface="Calibri" panose="020F0502020204030204" pitchFamily="34" charset="0"/>
              </a:rPr>
              <a:t>23</a:t>
            </a:r>
            <a:r>
              <a:rPr lang="en-US" sz="3200" dirty="0">
                <a:latin typeface="Calibri" panose="020F0502020204030204" pitchFamily="34" charset="0"/>
              </a:rPr>
              <a:t>And you, Capernaum, will not be exalted to heaven, will you? You will descend to Hades; for if the miracles had occurred in Sodom which occurred in you, it would have remained to this day. </a:t>
            </a:r>
            <a:r>
              <a:rPr lang="en-US" sz="3200" baseline="30000" dirty="0">
                <a:latin typeface="Calibri" panose="020F0502020204030204" pitchFamily="34" charset="0"/>
              </a:rPr>
              <a:t>24</a:t>
            </a:r>
            <a:r>
              <a:rPr lang="en-US" sz="3200" dirty="0">
                <a:latin typeface="Calibri" panose="020F0502020204030204" pitchFamily="34" charset="0"/>
              </a:rPr>
              <a:t>Nevertheless I say to you that it will be more tolerable for the land of Sodom in </a:t>
            </a:r>
            <a:r>
              <a:rPr lang="en-US" sz="3200" i="1" dirty="0">
                <a:latin typeface="Calibri" panose="020F0502020204030204" pitchFamily="34" charset="0"/>
              </a:rPr>
              <a:t>the</a:t>
            </a:r>
            <a:r>
              <a:rPr lang="en-US" sz="3200" dirty="0">
                <a:latin typeface="Calibri" panose="020F0502020204030204" pitchFamily="34" charset="0"/>
              </a:rPr>
              <a:t> day of judgment, than for you</a:t>
            </a:r>
            <a:r>
              <a:rPr lang="en-US" sz="32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32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811701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5170646"/>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13:16-17 (NASB)</a:t>
            </a:r>
          </a:p>
          <a:p>
            <a:pPr algn="just">
              <a:spcBef>
                <a:spcPts val="600"/>
              </a:spcBef>
              <a:spcAft>
                <a:spcPts val="600"/>
              </a:spcAft>
            </a:pPr>
            <a:r>
              <a:rPr lang="en-US" sz="4000" dirty="0">
                <a:latin typeface="Calibri" panose="020F0502020204030204" pitchFamily="34" charset="0"/>
              </a:rPr>
              <a:t>“But blessed are your eyes, because they see; and your ears, because they hear. </a:t>
            </a:r>
            <a:r>
              <a:rPr lang="en-US" sz="4000" baseline="30000" dirty="0">
                <a:latin typeface="Calibri" panose="020F0502020204030204" pitchFamily="34" charset="0"/>
              </a:rPr>
              <a:t>17 </a:t>
            </a:r>
            <a:r>
              <a:rPr lang="en-US" sz="4000" dirty="0">
                <a:latin typeface="Calibri" panose="020F0502020204030204" pitchFamily="34" charset="0"/>
              </a:rPr>
              <a:t>For truly I say to you that many prophets and righteous men desired to see what you see, and did not see </a:t>
            </a:r>
            <a:r>
              <a:rPr lang="en-US" sz="4000" i="1" dirty="0">
                <a:latin typeface="Calibri" panose="020F0502020204030204" pitchFamily="34" charset="0"/>
              </a:rPr>
              <a:t>it</a:t>
            </a:r>
            <a:r>
              <a:rPr lang="en-US" sz="4000" dirty="0">
                <a:latin typeface="Calibri" panose="020F0502020204030204" pitchFamily="34" charset="0"/>
              </a:rPr>
              <a:t>, and to hear what you hear, and did not hear </a:t>
            </a:r>
            <a:r>
              <a:rPr lang="en-US" sz="4000" i="1" dirty="0">
                <a:latin typeface="Calibri" panose="020F0502020204030204" pitchFamily="34" charset="0"/>
              </a:rPr>
              <a:t>it</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23982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238894"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2708434"/>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Ephesians 2:20 (NASB)</a:t>
            </a:r>
          </a:p>
          <a:p>
            <a:pPr algn="just">
              <a:spcBef>
                <a:spcPts val="600"/>
              </a:spcBef>
              <a:spcAft>
                <a:spcPts val="600"/>
              </a:spcAft>
            </a:pP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“having been built on the foundation of the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rPr>
              <a:t>apostles</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and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prophets</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Christ Jesus Himself being the corner </a:t>
            </a:r>
            <a:r>
              <a:rPr lang="en-US" sz="4000"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stone</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63415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28600"/>
            <a:ext cx="8534400" cy="838200"/>
          </a:xfrm>
        </p:spPr>
        <p:txBody>
          <a:bodyPr/>
          <a:lstStyle/>
          <a:p>
            <a:pPr algn="ctr" eaLnBrk="1" hangingPunct="1"/>
            <a:r>
              <a:rPr lang="en-US" altLang="en-US" sz="4000" dirty="0">
                <a:effectLst>
                  <a:outerShdw blurRad="38100" dist="38100" dir="2700000" algn="tl">
                    <a:srgbClr val="000000">
                      <a:alpha val="43137"/>
                    </a:srgbClr>
                  </a:outerShdw>
                </a:effectLst>
              </a:rPr>
              <a:t>Background to the Matthew 13 Parables</a:t>
            </a:r>
          </a:p>
        </p:txBody>
      </p:sp>
      <p:sp>
        <p:nvSpPr>
          <p:cNvPr id="16387" name="Rectangle 3"/>
          <p:cNvSpPr>
            <a:spLocks noGrp="1" noChangeArrowheads="1"/>
          </p:cNvSpPr>
          <p:nvPr>
            <p:ph type="body" sz="half" idx="2"/>
          </p:nvPr>
        </p:nvSpPr>
        <p:spPr>
          <a:xfrm>
            <a:off x="363402" y="1219200"/>
            <a:ext cx="8780598" cy="4876800"/>
          </a:xfrm>
        </p:spPr>
        <p:txBody>
          <a:bodyPr/>
          <a:lstStyle/>
          <a:p>
            <a:pPr marL="463550" indent="-463550" eaLnBrk="1" hangingPunct="1">
              <a:spcBef>
                <a:spcPts val="0"/>
              </a:spcBef>
              <a:spcAft>
                <a:spcPts val="1800"/>
              </a:spcAft>
              <a:buSzPct val="100000"/>
              <a:buFont typeface="+mj-lt"/>
              <a:buAutoNum type="arabicPeriod"/>
              <a:defRPr/>
            </a:pPr>
            <a:r>
              <a:rPr lang="en-US" dirty="0"/>
              <a:t>Their position in Matthew’s Gospel</a:t>
            </a:r>
          </a:p>
          <a:p>
            <a:pPr marL="463550" indent="-463550" eaLnBrk="1" hangingPunct="1">
              <a:spcBef>
                <a:spcPts val="0"/>
              </a:spcBef>
              <a:spcAft>
                <a:spcPts val="1800"/>
              </a:spcAft>
              <a:buSzPct val="100000"/>
              <a:buFont typeface="+mj-lt"/>
              <a:buAutoNum type="arabicPeriod"/>
              <a:defRPr/>
            </a:pPr>
            <a:r>
              <a:rPr lang="en-US" dirty="0"/>
              <a:t>Their mystery nature</a:t>
            </a:r>
          </a:p>
          <a:p>
            <a:pPr marL="463550" indent="-463550" eaLnBrk="1" hangingPunct="1">
              <a:spcBef>
                <a:spcPts val="0"/>
              </a:spcBef>
              <a:spcAft>
                <a:spcPts val="1800"/>
              </a:spcAft>
              <a:buSzPct val="100000"/>
              <a:buFont typeface="+mj-lt"/>
              <a:buAutoNum type="arabicPeriod"/>
              <a:defRPr/>
            </a:pPr>
            <a:r>
              <a:rPr lang="en-US" dirty="0"/>
              <a:t>They do not represent the kingdom</a:t>
            </a:r>
          </a:p>
          <a:p>
            <a:pPr marL="463550" indent="-463550" eaLnBrk="1" hangingPunct="1">
              <a:spcBef>
                <a:spcPts val="0"/>
              </a:spcBef>
              <a:spcAft>
                <a:spcPts val="1800"/>
              </a:spcAft>
              <a:buSzPct val="100000"/>
              <a:buFont typeface="+mj-lt"/>
              <a:buAutoNum type="arabicPeriod"/>
              <a:defRPr/>
            </a:pPr>
            <a:r>
              <a:rPr lang="en-US" dirty="0"/>
              <a:t>They represent course of the present age</a:t>
            </a:r>
          </a:p>
          <a:p>
            <a:pPr marL="463550" indent="-463550" eaLnBrk="1" hangingPunct="1">
              <a:spcBef>
                <a:spcPts val="0"/>
              </a:spcBef>
              <a:spcAft>
                <a:spcPts val="1800"/>
              </a:spcAft>
              <a:buSzPct val="100000"/>
              <a:buFont typeface="+mj-lt"/>
              <a:buAutoNum type="arabicPeriod"/>
              <a:defRPr/>
            </a:pPr>
            <a:r>
              <a:rPr lang="en-US" dirty="0"/>
              <a:t>The experiences of the kingdom’s sons</a:t>
            </a:r>
          </a:p>
          <a:p>
            <a:pPr marL="463550" indent="-463550" eaLnBrk="1" hangingPunct="1">
              <a:spcBef>
                <a:spcPts val="0"/>
              </a:spcBef>
              <a:spcAft>
                <a:spcPts val="1800"/>
              </a:spcAft>
              <a:buSzPct val="100000"/>
              <a:buFont typeface="+mj-lt"/>
              <a:buAutoNum type="arabicPeriod"/>
              <a:defRPr/>
            </a:pPr>
            <a:r>
              <a:rPr lang="en-US" dirty="0"/>
              <a:t>They are taught in parables</a:t>
            </a:r>
          </a:p>
          <a:p>
            <a:pPr marL="463550" indent="-463550" eaLnBrk="1" hangingPunct="1">
              <a:spcBef>
                <a:spcPts val="0"/>
              </a:spcBef>
              <a:spcAft>
                <a:spcPts val="1800"/>
              </a:spcAft>
              <a:buSzPct val="100000"/>
              <a:buFont typeface="+mj-lt"/>
              <a:buAutoNum type="arabicPeriod"/>
              <a:defRPr/>
            </a:pPr>
            <a:r>
              <a:rPr lang="en-US" b="1" u="sng" dirty="0">
                <a:solidFill>
                  <a:srgbClr val="FFFFCC"/>
                </a:solidFill>
              </a:rPr>
              <a:t>Their two-fold division </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67600" y="1219200"/>
            <a:ext cx="1406796" cy="1905000"/>
          </a:xfrm>
          <a:prstGeom prst="rect">
            <a:avLst/>
          </a:prstGeom>
          <a:noFill/>
          <a:ln w="9525">
            <a:noFill/>
            <a:miter lim="800000"/>
            <a:headEnd/>
            <a:tailEnd/>
          </a:ln>
          <a:effectLst/>
        </p:spPr>
      </p:pic>
    </p:spTree>
    <p:extLst>
      <p:ext uri="{BB962C8B-B14F-4D97-AF65-F5344CB8AC3E}">
        <p14:creationId xmlns:p14="http://schemas.microsoft.com/office/powerpoint/2010/main" val="3039962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3939540"/>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13:1-2 (NASB)</a:t>
            </a:r>
          </a:p>
          <a:p>
            <a:pPr algn="just">
              <a:spcBef>
                <a:spcPts val="600"/>
              </a:spcBef>
              <a:spcAft>
                <a:spcPts val="600"/>
              </a:spcAft>
            </a:pPr>
            <a:r>
              <a:rPr lang="en-US" sz="4000" dirty="0">
                <a:latin typeface="Calibri" panose="020F0502020204030204" pitchFamily="34" charset="0"/>
              </a:rPr>
              <a:t>“That day Jesus went out of the house and was sitting by the sea. </a:t>
            </a:r>
            <a:r>
              <a:rPr lang="en-US" sz="4000" baseline="30000" dirty="0">
                <a:latin typeface="Calibri" panose="020F0502020204030204" pitchFamily="34" charset="0"/>
              </a:rPr>
              <a:t>2 </a:t>
            </a:r>
            <a:r>
              <a:rPr lang="en-US" sz="4000" dirty="0">
                <a:latin typeface="Calibri" panose="020F0502020204030204" pitchFamily="34" charset="0"/>
              </a:rPr>
              <a:t>And large crowds gathered to Him, so He got into a boat and sat down, and the whole crowd was standing on the beach.</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025397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3323987"/>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13:36 (NASB)</a:t>
            </a:r>
          </a:p>
          <a:p>
            <a:pPr algn="just">
              <a:spcBef>
                <a:spcPts val="600"/>
              </a:spcBef>
              <a:spcAft>
                <a:spcPts val="600"/>
              </a:spcAft>
            </a:pPr>
            <a:r>
              <a:rPr lang="en-US" sz="4000" dirty="0">
                <a:latin typeface="Calibri" panose="020F0502020204030204" pitchFamily="34" charset="0"/>
              </a:rPr>
              <a:t>“Then He left the crowds and went into the house. And His disciples came to Him and said, ‘Explain to us the parable of the tares of the field.’”</a:t>
            </a:r>
          </a:p>
        </p:txBody>
      </p:sp>
    </p:spTree>
    <p:extLst>
      <p:ext uri="{BB962C8B-B14F-4D97-AF65-F5344CB8AC3E}">
        <p14:creationId xmlns:p14="http://schemas.microsoft.com/office/powerpoint/2010/main" val="4812549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838200" y="152400"/>
            <a:ext cx="7772400" cy="685800"/>
          </a:xfrm>
        </p:spPr>
        <p:txBody>
          <a:bodyPr/>
          <a:lstStyle/>
          <a:p>
            <a:pPr algn="ctr" eaLnBrk="1" hangingPunct="1"/>
            <a:r>
              <a:rPr lang="en-US" altLang="en-US" sz="3600" dirty="0"/>
              <a:t>Matthew 13 Parables</a:t>
            </a:r>
          </a:p>
        </p:txBody>
      </p:sp>
      <p:sp>
        <p:nvSpPr>
          <p:cNvPr id="48131" name="Rectangle 3"/>
          <p:cNvSpPr>
            <a:spLocks noGrp="1" noChangeArrowheads="1"/>
          </p:cNvSpPr>
          <p:nvPr>
            <p:ph type="body" idx="1"/>
          </p:nvPr>
        </p:nvSpPr>
        <p:spPr>
          <a:xfrm>
            <a:off x="381000" y="914400"/>
            <a:ext cx="7772400" cy="5791200"/>
          </a:xfrm>
        </p:spPr>
        <p:txBody>
          <a:bodyPr/>
          <a:lstStyle/>
          <a:p>
            <a:pPr marL="461963" indent="-461963" eaLnBrk="1" hangingPunct="1">
              <a:defRPr/>
            </a:pPr>
            <a:r>
              <a:rPr lang="en-US" dirty="0"/>
              <a:t>Public parables (13:1-2)</a:t>
            </a:r>
          </a:p>
          <a:p>
            <a:pPr marL="914400" lvl="1" indent="-457200" eaLnBrk="1" hangingPunct="1">
              <a:defRPr/>
            </a:pPr>
            <a:r>
              <a:rPr lang="en-US" dirty="0"/>
              <a:t>Sower (13:1-9, 18-23)</a:t>
            </a:r>
          </a:p>
          <a:p>
            <a:pPr marL="914400" lvl="1" indent="-457200" eaLnBrk="1" hangingPunct="1">
              <a:defRPr/>
            </a:pPr>
            <a:r>
              <a:rPr lang="en-US" dirty="0"/>
              <a:t>Wheat and tares (13:24-30, 36-43)</a:t>
            </a:r>
          </a:p>
          <a:p>
            <a:pPr marL="914400" lvl="1" indent="-457200" eaLnBrk="1" hangingPunct="1">
              <a:defRPr/>
            </a:pPr>
            <a:r>
              <a:rPr lang="en-US" dirty="0"/>
              <a:t>Mustard seed (13:31-32)</a:t>
            </a:r>
          </a:p>
          <a:p>
            <a:pPr marL="914400" lvl="1" indent="-457200" eaLnBrk="1" hangingPunct="1">
              <a:defRPr/>
            </a:pPr>
            <a:r>
              <a:rPr lang="en-US" dirty="0"/>
              <a:t>Leaven (13:33)</a:t>
            </a:r>
          </a:p>
          <a:p>
            <a:pPr marL="461963" indent="-461963" eaLnBrk="1" hangingPunct="1">
              <a:defRPr/>
            </a:pPr>
            <a:r>
              <a:rPr lang="en-US" dirty="0"/>
              <a:t>Private parables (13:36)</a:t>
            </a:r>
          </a:p>
          <a:p>
            <a:pPr marL="914400" lvl="1" indent="-457200" eaLnBrk="1" hangingPunct="1">
              <a:defRPr/>
            </a:pPr>
            <a:r>
              <a:rPr lang="en-US" dirty="0"/>
              <a:t>Earthen treasure (13:44)</a:t>
            </a:r>
          </a:p>
          <a:p>
            <a:pPr marL="914400" lvl="1" indent="-457200" eaLnBrk="1" hangingPunct="1">
              <a:defRPr/>
            </a:pPr>
            <a:r>
              <a:rPr lang="en-US" dirty="0"/>
              <a:t>Pearl of great price (13:45-46)</a:t>
            </a:r>
          </a:p>
          <a:p>
            <a:pPr marL="914400" lvl="1" indent="-457200" eaLnBrk="1" hangingPunct="1">
              <a:defRPr/>
            </a:pPr>
            <a:r>
              <a:rPr lang="en-US" dirty="0"/>
              <a:t>Dragnet (13:47-50)</a:t>
            </a:r>
          </a:p>
          <a:p>
            <a:pPr marL="914400" lvl="1" indent="-457200" eaLnBrk="1" hangingPunct="1">
              <a:defRPr/>
            </a:pPr>
            <a:r>
              <a:rPr lang="en-US" dirty="0"/>
              <a:t>Householder (13:51-52)</a:t>
            </a:r>
          </a:p>
        </p:txBody>
      </p:sp>
    </p:spTree>
    <p:extLst>
      <p:ext uri="{BB962C8B-B14F-4D97-AF65-F5344CB8AC3E}">
        <p14:creationId xmlns:p14="http://schemas.microsoft.com/office/powerpoint/2010/main" val="19505365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idx="4294967295"/>
          </p:nvPr>
        </p:nvSpPr>
        <p:spPr>
          <a:xfrm>
            <a:off x="685800" y="2857500"/>
            <a:ext cx="7772400" cy="1143000"/>
          </a:xfrm>
        </p:spPr>
        <p:txBody>
          <a:bodyPr/>
          <a:lstStyle/>
          <a:p>
            <a:pPr algn="ctr"/>
            <a:r>
              <a:rPr lang="en-US" altLang="en-US" sz="6000">
                <a:latin typeface="Calibri" panose="020F0502020204030204" pitchFamily="34" charset="0"/>
              </a:rPr>
              <a:t>Conclusion</a:t>
            </a:r>
          </a:p>
        </p:txBody>
      </p:sp>
    </p:spTree>
    <p:extLst>
      <p:ext uri="{BB962C8B-B14F-4D97-AF65-F5344CB8AC3E}">
        <p14:creationId xmlns:p14="http://schemas.microsoft.com/office/powerpoint/2010/main" val="39470037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28600"/>
            <a:ext cx="8534400" cy="838200"/>
          </a:xfrm>
        </p:spPr>
        <p:txBody>
          <a:bodyPr/>
          <a:lstStyle/>
          <a:p>
            <a:pPr algn="ctr" eaLnBrk="1" hangingPunct="1"/>
            <a:r>
              <a:rPr lang="en-US" altLang="en-US" sz="4000" dirty="0">
                <a:effectLst>
                  <a:outerShdw blurRad="38100" dist="38100" dir="2700000" algn="tl">
                    <a:srgbClr val="000000">
                      <a:alpha val="43137"/>
                    </a:srgbClr>
                  </a:outerShdw>
                </a:effectLst>
              </a:rPr>
              <a:t>Background to the Matthew 13 Parables</a:t>
            </a:r>
          </a:p>
        </p:txBody>
      </p:sp>
      <p:sp>
        <p:nvSpPr>
          <p:cNvPr id="16387" name="Rectangle 3"/>
          <p:cNvSpPr>
            <a:spLocks noGrp="1" noChangeArrowheads="1"/>
          </p:cNvSpPr>
          <p:nvPr>
            <p:ph type="body" sz="half" idx="2"/>
          </p:nvPr>
        </p:nvSpPr>
        <p:spPr>
          <a:xfrm>
            <a:off x="363402" y="1219200"/>
            <a:ext cx="8780598" cy="4876800"/>
          </a:xfrm>
        </p:spPr>
        <p:txBody>
          <a:bodyPr/>
          <a:lstStyle/>
          <a:p>
            <a:pPr marL="463550" indent="-463550" eaLnBrk="1" hangingPunct="1">
              <a:spcBef>
                <a:spcPts val="0"/>
              </a:spcBef>
              <a:spcAft>
                <a:spcPts val="1800"/>
              </a:spcAft>
              <a:buSzPct val="100000"/>
              <a:buFont typeface="+mj-lt"/>
              <a:buAutoNum type="arabicPeriod"/>
              <a:defRPr/>
            </a:pPr>
            <a:r>
              <a:rPr lang="en-US" dirty="0"/>
              <a:t>Their position in Matthew’s Gospel</a:t>
            </a:r>
          </a:p>
          <a:p>
            <a:pPr marL="463550" indent="-463550" eaLnBrk="1" hangingPunct="1">
              <a:spcBef>
                <a:spcPts val="0"/>
              </a:spcBef>
              <a:spcAft>
                <a:spcPts val="1800"/>
              </a:spcAft>
              <a:buSzPct val="100000"/>
              <a:buFont typeface="+mj-lt"/>
              <a:buAutoNum type="arabicPeriod"/>
              <a:defRPr/>
            </a:pPr>
            <a:r>
              <a:rPr lang="en-US" dirty="0"/>
              <a:t>Their mystery nature</a:t>
            </a:r>
          </a:p>
          <a:p>
            <a:pPr marL="463550" indent="-463550" eaLnBrk="1" hangingPunct="1">
              <a:spcBef>
                <a:spcPts val="0"/>
              </a:spcBef>
              <a:spcAft>
                <a:spcPts val="1800"/>
              </a:spcAft>
              <a:buSzPct val="100000"/>
              <a:buFont typeface="+mj-lt"/>
              <a:buAutoNum type="arabicPeriod"/>
              <a:defRPr/>
            </a:pPr>
            <a:r>
              <a:rPr lang="en-US" dirty="0"/>
              <a:t>They do not represent the kingdom</a:t>
            </a:r>
          </a:p>
          <a:p>
            <a:pPr marL="463550" indent="-463550" eaLnBrk="1" hangingPunct="1">
              <a:spcBef>
                <a:spcPts val="0"/>
              </a:spcBef>
              <a:spcAft>
                <a:spcPts val="1800"/>
              </a:spcAft>
              <a:buSzPct val="100000"/>
              <a:buFont typeface="+mj-lt"/>
              <a:buAutoNum type="arabicPeriod"/>
              <a:defRPr/>
            </a:pPr>
            <a:r>
              <a:rPr lang="en-US" dirty="0"/>
              <a:t>They represent course of the present age</a:t>
            </a:r>
          </a:p>
          <a:p>
            <a:pPr marL="463550" indent="-463550" eaLnBrk="1" hangingPunct="1">
              <a:spcBef>
                <a:spcPts val="0"/>
              </a:spcBef>
              <a:spcAft>
                <a:spcPts val="1800"/>
              </a:spcAft>
              <a:buSzPct val="100000"/>
              <a:buFont typeface="+mj-lt"/>
              <a:buAutoNum type="arabicPeriod"/>
              <a:defRPr/>
            </a:pPr>
            <a:r>
              <a:rPr lang="en-US" dirty="0"/>
              <a:t>The experiences of the kingdom’s sons</a:t>
            </a:r>
          </a:p>
          <a:p>
            <a:pPr marL="463550" indent="-463550" eaLnBrk="1" hangingPunct="1">
              <a:spcBef>
                <a:spcPts val="0"/>
              </a:spcBef>
              <a:spcAft>
                <a:spcPts val="1800"/>
              </a:spcAft>
              <a:buSzPct val="100000"/>
              <a:buFont typeface="+mj-lt"/>
              <a:buAutoNum type="arabicPeriod"/>
              <a:defRPr/>
            </a:pPr>
            <a:r>
              <a:rPr lang="en-US" dirty="0"/>
              <a:t>They are taught in parables</a:t>
            </a:r>
          </a:p>
          <a:p>
            <a:pPr marL="463550" indent="-463550" eaLnBrk="1" hangingPunct="1">
              <a:spcBef>
                <a:spcPts val="0"/>
              </a:spcBef>
              <a:spcAft>
                <a:spcPts val="1800"/>
              </a:spcAft>
              <a:buSzPct val="100000"/>
              <a:buFont typeface="+mj-lt"/>
              <a:buAutoNum type="arabicPeriod"/>
              <a:defRPr/>
            </a:pPr>
            <a:r>
              <a:rPr lang="en-US" dirty="0"/>
              <a:t>Their two-fold division </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67600" y="1219200"/>
            <a:ext cx="1406796" cy="1905000"/>
          </a:xfrm>
          <a:prstGeom prst="rect">
            <a:avLst/>
          </a:prstGeom>
          <a:noFill/>
          <a:ln w="9525">
            <a:noFill/>
            <a:miter lim="800000"/>
            <a:headEnd/>
            <a:tailEnd/>
          </a:ln>
          <a:effectLst/>
        </p:spPr>
      </p:pic>
    </p:spTree>
    <p:extLst>
      <p:ext uri="{BB962C8B-B14F-4D97-AF65-F5344CB8AC3E}">
        <p14:creationId xmlns:p14="http://schemas.microsoft.com/office/powerpoint/2010/main" val="9051676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152400"/>
            <a:ext cx="7772400" cy="685800"/>
          </a:xfrm>
        </p:spPr>
        <p:txBody>
          <a:bodyPr/>
          <a:lstStyle/>
          <a:p>
            <a:pPr algn="ctr" eaLnBrk="1" hangingPunct="1"/>
            <a:r>
              <a:rPr lang="en-US" altLang="en-US" sz="3600" dirty="0"/>
              <a:t>Matthew 13 Parables</a:t>
            </a:r>
          </a:p>
        </p:txBody>
      </p:sp>
      <p:sp>
        <p:nvSpPr>
          <p:cNvPr id="48131" name="Rectangle 3"/>
          <p:cNvSpPr>
            <a:spLocks noGrp="1" noChangeArrowheads="1"/>
          </p:cNvSpPr>
          <p:nvPr>
            <p:ph type="body" idx="1"/>
          </p:nvPr>
        </p:nvSpPr>
        <p:spPr>
          <a:xfrm>
            <a:off x="381000" y="914400"/>
            <a:ext cx="7772400" cy="5791200"/>
          </a:xfrm>
        </p:spPr>
        <p:txBody>
          <a:bodyPr/>
          <a:lstStyle/>
          <a:p>
            <a:pPr marL="461963" indent="-461963" eaLnBrk="1" hangingPunct="1">
              <a:defRPr/>
            </a:pPr>
            <a:r>
              <a:rPr lang="en-US" sz="3000" b="1" u="sng" dirty="0">
                <a:solidFill>
                  <a:srgbClr val="FFFFCC"/>
                </a:solidFill>
              </a:rPr>
              <a:t>Public parables (13:1-2)</a:t>
            </a:r>
          </a:p>
          <a:p>
            <a:pPr marL="914400" lvl="1" indent="-457200" eaLnBrk="1" hangingPunct="1">
              <a:buSzPct val="100000"/>
              <a:buFont typeface="Courier New" panose="02070309020205020404" pitchFamily="49" charset="0"/>
              <a:buChar char="­"/>
              <a:defRPr/>
            </a:pPr>
            <a:r>
              <a:rPr lang="en-US" sz="3000" dirty="0"/>
              <a:t>Sower (13:1-9, 18-23)</a:t>
            </a:r>
          </a:p>
          <a:p>
            <a:pPr marL="914400" lvl="1" indent="-457200" eaLnBrk="1" hangingPunct="1">
              <a:buSzPct val="100000"/>
              <a:buFont typeface="Courier New" panose="02070309020205020404" pitchFamily="49" charset="0"/>
              <a:buChar char="­"/>
              <a:defRPr/>
            </a:pPr>
            <a:r>
              <a:rPr lang="en-US" sz="3000" dirty="0"/>
              <a:t>Wheat and tares (13:24-30, 36-43)</a:t>
            </a:r>
          </a:p>
          <a:p>
            <a:pPr marL="914400" lvl="1" indent="-457200" eaLnBrk="1" hangingPunct="1">
              <a:buSzPct val="100000"/>
              <a:buFont typeface="Courier New" panose="02070309020205020404" pitchFamily="49" charset="0"/>
              <a:buChar char="­"/>
              <a:defRPr/>
            </a:pPr>
            <a:r>
              <a:rPr lang="en-US" sz="3000" dirty="0"/>
              <a:t>Mustard seed (13:31-32)</a:t>
            </a:r>
          </a:p>
          <a:p>
            <a:pPr marL="914400" lvl="1" indent="-457200" eaLnBrk="1" hangingPunct="1">
              <a:buSzPct val="100000"/>
              <a:buFont typeface="Courier New" panose="02070309020205020404" pitchFamily="49" charset="0"/>
              <a:buChar char="­"/>
              <a:defRPr/>
            </a:pPr>
            <a:r>
              <a:rPr lang="en-US" sz="3000" dirty="0"/>
              <a:t>Leaven (13:33)</a:t>
            </a:r>
          </a:p>
          <a:p>
            <a:pPr marL="461963" indent="-461963" eaLnBrk="1" hangingPunct="1">
              <a:defRPr/>
            </a:pPr>
            <a:r>
              <a:rPr lang="en-US" sz="3000" dirty="0"/>
              <a:t>Private parables (13:36)</a:t>
            </a:r>
          </a:p>
          <a:p>
            <a:pPr marL="914400" lvl="1" indent="-457200" eaLnBrk="1" hangingPunct="1">
              <a:buSzPct val="100000"/>
              <a:buFont typeface="Courier New" panose="02070309020205020404" pitchFamily="49" charset="0"/>
              <a:buChar char="­"/>
              <a:defRPr/>
            </a:pPr>
            <a:r>
              <a:rPr lang="en-US" sz="3000" dirty="0"/>
              <a:t>Earthen treasure (13:44)</a:t>
            </a:r>
          </a:p>
          <a:p>
            <a:pPr marL="914400" lvl="1" indent="-457200" eaLnBrk="1" hangingPunct="1">
              <a:buSzPct val="100000"/>
              <a:buFont typeface="Courier New" panose="02070309020205020404" pitchFamily="49" charset="0"/>
              <a:buChar char="­"/>
              <a:defRPr/>
            </a:pPr>
            <a:r>
              <a:rPr lang="en-US" sz="3000" dirty="0"/>
              <a:t>Pearl of great price (13:45-46)</a:t>
            </a:r>
          </a:p>
          <a:p>
            <a:pPr marL="914400" lvl="1" indent="-457200" eaLnBrk="1" hangingPunct="1">
              <a:buSzPct val="100000"/>
              <a:buFont typeface="Courier New" panose="02070309020205020404" pitchFamily="49" charset="0"/>
              <a:buChar char="­"/>
              <a:defRPr/>
            </a:pPr>
            <a:r>
              <a:rPr lang="en-US" sz="3000" dirty="0"/>
              <a:t>Dragnet (13:47-50)</a:t>
            </a:r>
          </a:p>
          <a:p>
            <a:pPr marL="914400" lvl="1" indent="-457200" eaLnBrk="1" hangingPunct="1">
              <a:buSzPct val="100000"/>
              <a:buFont typeface="Courier New" panose="02070309020205020404" pitchFamily="49" charset="0"/>
              <a:buChar char="­"/>
              <a:defRPr/>
            </a:pPr>
            <a:r>
              <a:rPr lang="en-US" sz="3000" dirty="0"/>
              <a:t>Householder (13:51-52)</a:t>
            </a:r>
          </a:p>
        </p:txBody>
      </p:sp>
    </p:spTree>
    <p:extLst>
      <p:ext uri="{BB962C8B-B14F-4D97-AF65-F5344CB8AC3E}">
        <p14:creationId xmlns:p14="http://schemas.microsoft.com/office/powerpoint/2010/main" val="2038176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1425524202"/>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23882930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152400"/>
            <a:ext cx="7772400" cy="685800"/>
          </a:xfrm>
        </p:spPr>
        <p:txBody>
          <a:bodyPr/>
          <a:lstStyle/>
          <a:p>
            <a:pPr algn="ctr" eaLnBrk="1" hangingPunct="1"/>
            <a:r>
              <a:rPr lang="en-US" altLang="en-US" sz="3600" dirty="0"/>
              <a:t>Matthew 13 Parables</a:t>
            </a:r>
          </a:p>
        </p:txBody>
      </p:sp>
      <p:sp>
        <p:nvSpPr>
          <p:cNvPr id="48131" name="Rectangle 3"/>
          <p:cNvSpPr>
            <a:spLocks noGrp="1" noChangeArrowheads="1"/>
          </p:cNvSpPr>
          <p:nvPr>
            <p:ph type="body" idx="1"/>
          </p:nvPr>
        </p:nvSpPr>
        <p:spPr>
          <a:xfrm>
            <a:off x="381000" y="914400"/>
            <a:ext cx="7772400" cy="5791200"/>
          </a:xfrm>
        </p:spPr>
        <p:txBody>
          <a:bodyPr/>
          <a:lstStyle/>
          <a:p>
            <a:pPr marL="461963" indent="-461963" eaLnBrk="1" hangingPunct="1">
              <a:defRPr/>
            </a:pPr>
            <a:r>
              <a:rPr lang="en-US" sz="3000" b="1" dirty="0">
                <a:solidFill>
                  <a:srgbClr val="FFFFCC"/>
                </a:solidFill>
              </a:rPr>
              <a:t>Public parables (13:1-2)</a:t>
            </a:r>
          </a:p>
          <a:p>
            <a:pPr marL="914400" lvl="1" indent="-457200" eaLnBrk="1" hangingPunct="1">
              <a:buSzPct val="100000"/>
              <a:buFont typeface="Courier New" panose="02070309020205020404" pitchFamily="49" charset="0"/>
              <a:buChar char="­"/>
              <a:defRPr/>
            </a:pPr>
            <a:r>
              <a:rPr lang="en-US" sz="3000" b="1" u="sng" dirty="0">
                <a:solidFill>
                  <a:srgbClr val="FFFFCC"/>
                </a:solidFill>
                <a:ea typeface="+mn-ea"/>
                <a:cs typeface="+mn-cs"/>
              </a:rPr>
              <a:t>Sower (13:1-9, 18-23)</a:t>
            </a:r>
          </a:p>
          <a:p>
            <a:pPr marL="914400" lvl="1" indent="-457200" eaLnBrk="1" hangingPunct="1">
              <a:buSzPct val="100000"/>
              <a:buFont typeface="Courier New" panose="02070309020205020404" pitchFamily="49" charset="0"/>
              <a:buChar char="­"/>
              <a:defRPr/>
            </a:pPr>
            <a:r>
              <a:rPr lang="en-US" sz="3000" dirty="0"/>
              <a:t>Wheat and tares (13:24-30, 36-43)</a:t>
            </a:r>
          </a:p>
          <a:p>
            <a:pPr marL="914400" lvl="1" indent="-457200" eaLnBrk="1" hangingPunct="1">
              <a:buSzPct val="100000"/>
              <a:buFont typeface="Courier New" panose="02070309020205020404" pitchFamily="49" charset="0"/>
              <a:buChar char="­"/>
              <a:defRPr/>
            </a:pPr>
            <a:r>
              <a:rPr lang="en-US" sz="3000" dirty="0"/>
              <a:t>Mustard seed (13:31-32)</a:t>
            </a:r>
          </a:p>
          <a:p>
            <a:pPr marL="914400" lvl="1" indent="-457200" eaLnBrk="1" hangingPunct="1">
              <a:buSzPct val="100000"/>
              <a:buFont typeface="Courier New" panose="02070309020205020404" pitchFamily="49" charset="0"/>
              <a:buChar char="­"/>
              <a:defRPr/>
            </a:pPr>
            <a:r>
              <a:rPr lang="en-US" sz="3000" dirty="0"/>
              <a:t>Leaven (13:33)</a:t>
            </a:r>
          </a:p>
          <a:p>
            <a:pPr marL="461963" indent="-461963" eaLnBrk="1" hangingPunct="1">
              <a:defRPr/>
            </a:pPr>
            <a:r>
              <a:rPr lang="en-US" sz="3000" dirty="0"/>
              <a:t>Private parables (13:36)</a:t>
            </a:r>
          </a:p>
          <a:p>
            <a:pPr marL="914400" lvl="1" indent="-457200" eaLnBrk="1" hangingPunct="1">
              <a:buSzPct val="100000"/>
              <a:buFont typeface="Courier New" panose="02070309020205020404" pitchFamily="49" charset="0"/>
              <a:buChar char="­"/>
              <a:defRPr/>
            </a:pPr>
            <a:r>
              <a:rPr lang="en-US" sz="3000" dirty="0"/>
              <a:t>Earthen treasure (13:44)</a:t>
            </a:r>
          </a:p>
          <a:p>
            <a:pPr marL="914400" lvl="1" indent="-457200" eaLnBrk="1" hangingPunct="1">
              <a:buSzPct val="100000"/>
              <a:buFont typeface="Courier New" panose="02070309020205020404" pitchFamily="49" charset="0"/>
              <a:buChar char="­"/>
              <a:defRPr/>
            </a:pPr>
            <a:r>
              <a:rPr lang="en-US" sz="3000" dirty="0"/>
              <a:t>Pearl of great price (13:45-46)</a:t>
            </a:r>
          </a:p>
          <a:p>
            <a:pPr marL="914400" lvl="1" indent="-457200" eaLnBrk="1" hangingPunct="1">
              <a:buSzPct val="100000"/>
              <a:buFont typeface="Courier New" panose="02070309020205020404" pitchFamily="49" charset="0"/>
              <a:buChar char="­"/>
              <a:defRPr/>
            </a:pPr>
            <a:r>
              <a:rPr lang="en-US" sz="3000" dirty="0"/>
              <a:t>Dragnet (13:47-50)</a:t>
            </a:r>
          </a:p>
          <a:p>
            <a:pPr marL="914400" lvl="1" indent="-457200" eaLnBrk="1" hangingPunct="1">
              <a:buSzPct val="100000"/>
              <a:buFont typeface="Courier New" panose="02070309020205020404" pitchFamily="49" charset="0"/>
              <a:buChar char="­"/>
              <a:defRPr/>
            </a:pPr>
            <a:r>
              <a:rPr lang="en-US" sz="3000" dirty="0"/>
              <a:t>Householder (13:51-52)</a:t>
            </a:r>
          </a:p>
        </p:txBody>
      </p:sp>
    </p:spTree>
    <p:extLst>
      <p:ext uri="{BB962C8B-B14F-4D97-AF65-F5344CB8AC3E}">
        <p14:creationId xmlns:p14="http://schemas.microsoft.com/office/powerpoint/2010/main" val="27268632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304800" y="228600"/>
            <a:ext cx="8534400" cy="762000"/>
          </a:xfrm>
        </p:spPr>
        <p:txBody>
          <a:bodyPr/>
          <a:lstStyle/>
          <a:p>
            <a:pPr algn="ctr" eaLnBrk="1" hangingPunct="1"/>
            <a:r>
              <a:rPr lang="en-US" altLang="en-US" sz="4000" dirty="0"/>
              <a:t>Matthew 13 Parables</a:t>
            </a:r>
          </a:p>
        </p:txBody>
      </p:sp>
      <p:sp>
        <p:nvSpPr>
          <p:cNvPr id="6147" name="Rectangle 3"/>
          <p:cNvSpPr>
            <a:spLocks noGrp="1" noChangeArrowheads="1"/>
          </p:cNvSpPr>
          <p:nvPr>
            <p:ph type="body" idx="4294967295"/>
          </p:nvPr>
        </p:nvSpPr>
        <p:spPr>
          <a:xfrm>
            <a:off x="457200" y="2209801"/>
            <a:ext cx="4800600" cy="2438399"/>
          </a:xfrm>
        </p:spPr>
        <p:txBody>
          <a:bodyPr/>
          <a:lstStyle/>
          <a:p>
            <a:pPr eaLnBrk="1" hangingPunct="1">
              <a:spcBef>
                <a:spcPts val="0"/>
              </a:spcBef>
              <a:spcAft>
                <a:spcPts val="2400"/>
              </a:spcAft>
              <a:buFont typeface="Wingdings" panose="05000000000000000000" pitchFamily="2" charset="2"/>
              <a:buNone/>
              <a:defRPr/>
            </a:pPr>
            <a:r>
              <a:rPr lang="en-US" dirty="0"/>
              <a:t>The Sower:</a:t>
            </a:r>
          </a:p>
          <a:p>
            <a:pPr eaLnBrk="1" hangingPunct="1">
              <a:spcBef>
                <a:spcPts val="0"/>
              </a:spcBef>
              <a:spcAft>
                <a:spcPts val="2400"/>
              </a:spcAft>
              <a:buFont typeface="Wingdings" panose="05000000000000000000" pitchFamily="2" charset="2"/>
              <a:buNone/>
              <a:defRPr/>
            </a:pPr>
            <a:r>
              <a:rPr lang="en-US" dirty="0"/>
              <a:t>Preaching of the gospel with various results</a:t>
            </a:r>
          </a:p>
        </p:txBody>
      </p:sp>
      <p:pic>
        <p:nvPicPr>
          <p:cNvPr id="481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2209800"/>
            <a:ext cx="28575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321841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33400" y="228600"/>
            <a:ext cx="7924800" cy="1371600"/>
          </a:xfrm>
        </p:spPr>
        <p:txBody>
          <a:bodyPr/>
          <a:lstStyle/>
          <a:p>
            <a:pPr algn="ctr" eaLnBrk="1" hangingPunct="1"/>
            <a:r>
              <a:rPr lang="en-US" altLang="en-US" sz="3600" dirty="0"/>
              <a:t>Why The Parable of the Sower Does Not Teach Kingdom Now Theology</a:t>
            </a:r>
          </a:p>
        </p:txBody>
      </p:sp>
      <p:sp>
        <p:nvSpPr>
          <p:cNvPr id="16387" name="Rectangle 3"/>
          <p:cNvSpPr>
            <a:spLocks noGrp="1" noChangeArrowheads="1"/>
          </p:cNvSpPr>
          <p:nvPr>
            <p:ph type="body" sz="half" idx="2"/>
          </p:nvPr>
        </p:nvSpPr>
        <p:spPr>
          <a:xfrm>
            <a:off x="76200" y="2057400"/>
            <a:ext cx="8610600" cy="3962400"/>
          </a:xfrm>
        </p:spPr>
        <p:txBody>
          <a:bodyPr/>
          <a:lstStyle/>
          <a:p>
            <a:pPr marL="463550" indent="-463550" eaLnBrk="1" hangingPunct="1">
              <a:spcBef>
                <a:spcPts val="0"/>
              </a:spcBef>
              <a:spcAft>
                <a:spcPts val="5400"/>
              </a:spcAft>
              <a:buSzPct val="100000"/>
              <a:buFont typeface="+mj-lt"/>
              <a:buAutoNum type="arabicPeriod"/>
              <a:defRPr/>
            </a:pPr>
            <a:r>
              <a:rPr lang="en-US" dirty="0"/>
              <a:t>The sower went out to sow (13:3)</a:t>
            </a:r>
          </a:p>
          <a:p>
            <a:pPr marL="463550" indent="-463550" eaLnBrk="1" hangingPunct="1">
              <a:spcBef>
                <a:spcPts val="0"/>
              </a:spcBef>
              <a:spcAft>
                <a:spcPts val="5400"/>
              </a:spcAft>
              <a:buSzPct val="100000"/>
              <a:buFont typeface="+mj-lt"/>
              <a:buAutoNum type="arabicPeriod"/>
              <a:defRPr/>
            </a:pPr>
            <a:r>
              <a:rPr lang="en-US" dirty="0"/>
              <a:t>The Word of the Kingdom enters hearts (13:19)</a:t>
            </a:r>
          </a:p>
          <a:p>
            <a:pPr marL="463550" indent="-463550" eaLnBrk="1" hangingPunct="1">
              <a:spcBef>
                <a:spcPts val="0"/>
              </a:spcBef>
              <a:spcAft>
                <a:spcPts val="5400"/>
              </a:spcAft>
              <a:buSzPct val="100000"/>
              <a:buFont typeface="+mj-lt"/>
              <a:buAutoNum type="arabicPeriod"/>
              <a:defRPr/>
            </a:pPr>
            <a:r>
              <a:rPr lang="en-US" dirty="0"/>
              <a:t>Only one type of soil is fruitful (13:23)</a:t>
            </a:r>
          </a:p>
          <a:p>
            <a:pPr marL="463550" indent="-463550" eaLnBrk="1" hangingPunct="1">
              <a:spcBef>
                <a:spcPts val="0"/>
              </a:spcBef>
              <a:spcAft>
                <a:spcPts val="5400"/>
              </a:spcAft>
              <a:buSzPct val="100000"/>
              <a:buFont typeface="+mj-lt"/>
              <a:buAutoNum type="arabicPeriod"/>
              <a:defRPr/>
            </a:pPr>
            <a:r>
              <a:rPr lang="en-US" dirty="0"/>
              <a:t>Satan is active (13:19)</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391400" y="4442298"/>
            <a:ext cx="1397475" cy="1892379"/>
          </a:xfrm>
        </p:spPr>
      </p:pic>
    </p:spTree>
    <p:extLst>
      <p:ext uri="{BB962C8B-B14F-4D97-AF65-F5344CB8AC3E}">
        <p14:creationId xmlns:p14="http://schemas.microsoft.com/office/powerpoint/2010/main" val="14235012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33400" y="228600"/>
            <a:ext cx="7924800" cy="1371600"/>
          </a:xfrm>
        </p:spPr>
        <p:txBody>
          <a:bodyPr/>
          <a:lstStyle/>
          <a:p>
            <a:pPr algn="ctr" eaLnBrk="1" hangingPunct="1"/>
            <a:r>
              <a:rPr lang="en-US" altLang="en-US" sz="3600" dirty="0"/>
              <a:t>Why The Parable of the Sower Does Not Teach Kingdom Now Theology</a:t>
            </a:r>
            <a:endParaRPr lang="en-US" altLang="en-US" sz="3600" dirty="0">
              <a:solidFill>
                <a:srgbClr val="FFFF00"/>
              </a:solidFill>
            </a:endParaRPr>
          </a:p>
        </p:txBody>
      </p:sp>
      <p:sp>
        <p:nvSpPr>
          <p:cNvPr id="16387" name="Rectangle 3"/>
          <p:cNvSpPr>
            <a:spLocks noGrp="1" noChangeArrowheads="1"/>
          </p:cNvSpPr>
          <p:nvPr>
            <p:ph type="body" sz="half" idx="2"/>
          </p:nvPr>
        </p:nvSpPr>
        <p:spPr>
          <a:xfrm>
            <a:off x="76200" y="2057400"/>
            <a:ext cx="8610600" cy="3962400"/>
          </a:xfrm>
        </p:spPr>
        <p:txBody>
          <a:bodyPr/>
          <a:lstStyle/>
          <a:p>
            <a:pPr marL="463550" indent="-463550" eaLnBrk="1" hangingPunct="1">
              <a:spcBef>
                <a:spcPts val="0"/>
              </a:spcBef>
              <a:spcAft>
                <a:spcPts val="5400"/>
              </a:spcAft>
              <a:buSzPct val="100000"/>
              <a:buFont typeface="+mj-lt"/>
              <a:buAutoNum type="arabicPeriod"/>
              <a:defRPr/>
            </a:pPr>
            <a:r>
              <a:rPr lang="en-US" b="1" u="sng" dirty="0">
                <a:solidFill>
                  <a:srgbClr val="FFFFCC"/>
                </a:solidFill>
              </a:rPr>
              <a:t>The sower went out to sow (13:3)</a:t>
            </a:r>
          </a:p>
          <a:p>
            <a:pPr marL="463550" indent="-463550" eaLnBrk="1" hangingPunct="1">
              <a:spcBef>
                <a:spcPts val="0"/>
              </a:spcBef>
              <a:spcAft>
                <a:spcPts val="5400"/>
              </a:spcAft>
              <a:buSzPct val="100000"/>
              <a:buFont typeface="+mj-lt"/>
              <a:buAutoNum type="arabicPeriod"/>
              <a:defRPr/>
            </a:pPr>
            <a:r>
              <a:rPr lang="en-US" dirty="0"/>
              <a:t>The Word of the Kingdom enters hearts (13:19)</a:t>
            </a:r>
          </a:p>
          <a:p>
            <a:pPr marL="463550" indent="-463550" eaLnBrk="1" hangingPunct="1">
              <a:spcBef>
                <a:spcPts val="0"/>
              </a:spcBef>
              <a:spcAft>
                <a:spcPts val="5400"/>
              </a:spcAft>
              <a:buSzPct val="100000"/>
              <a:buFont typeface="+mj-lt"/>
              <a:buAutoNum type="arabicPeriod"/>
              <a:defRPr/>
            </a:pPr>
            <a:r>
              <a:rPr lang="en-US" dirty="0"/>
              <a:t>Only one type of soil is fruitful (13:23)</a:t>
            </a:r>
          </a:p>
          <a:p>
            <a:pPr marL="463550" indent="-463550" eaLnBrk="1" hangingPunct="1">
              <a:spcBef>
                <a:spcPts val="0"/>
              </a:spcBef>
              <a:spcAft>
                <a:spcPts val="5400"/>
              </a:spcAft>
              <a:buSzPct val="100000"/>
              <a:buFont typeface="+mj-lt"/>
              <a:buAutoNum type="arabicPeriod"/>
              <a:defRPr/>
            </a:pPr>
            <a:r>
              <a:rPr lang="en-US" dirty="0"/>
              <a:t>Satan is active (13:19)</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391400" y="4442298"/>
            <a:ext cx="1397475" cy="1892379"/>
          </a:xfrm>
        </p:spPr>
      </p:pic>
    </p:spTree>
    <p:extLst>
      <p:ext uri="{BB962C8B-B14F-4D97-AF65-F5344CB8AC3E}">
        <p14:creationId xmlns:p14="http://schemas.microsoft.com/office/powerpoint/2010/main" val="37722805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599" y="1565970"/>
            <a:ext cx="8686800" cy="4524315"/>
          </a:xfrm>
          <a:prstGeom prst="rect">
            <a:avLst/>
          </a:prstGeom>
        </p:spPr>
        <p:txBody>
          <a:bodyPr wrap="square">
            <a:spAutoFit/>
          </a:bodyPr>
          <a:lstStyle/>
          <a:p>
            <a:pPr algn="just"/>
            <a:r>
              <a:rPr lang="en-US" sz="3200" dirty="0">
                <a:latin typeface="Calibri" panose="020F0502020204030204" pitchFamily="34" charset="0"/>
                <a:ea typeface="Times New Roman" panose="02020603050405020304" pitchFamily="18" charset="0"/>
                <a:cs typeface="Calibri" panose="020F0502020204030204" pitchFamily="34" charset="0"/>
              </a:rPr>
              <a:t>“</a:t>
            </a:r>
            <a:r>
              <a:rPr lang="en-US" sz="3200" dirty="0">
                <a:latin typeface="Calibri" panose="020F0502020204030204" pitchFamily="34" charset="0"/>
                <a:cs typeface="Calibri" panose="020F0502020204030204" pitchFamily="34" charset="0"/>
              </a:rPr>
              <a:t>The words </a:t>
            </a:r>
            <a:r>
              <a:rPr lang="en-US" sz="3200" i="1" dirty="0">
                <a:latin typeface="Calibri" panose="020F0502020204030204" pitchFamily="34" charset="0"/>
                <a:cs typeface="Calibri" panose="020F0502020204030204" pitchFamily="34" charset="0"/>
              </a:rPr>
              <a:t>‘went forth</a:t>
            </a:r>
            <a:r>
              <a:rPr lang="en-US" sz="3200" dirty="0">
                <a:latin typeface="Calibri" panose="020F0502020204030204" pitchFamily="34" charset="0"/>
                <a:cs typeface="Calibri" panose="020F0502020204030204" pitchFamily="34" charset="0"/>
              </a:rPr>
              <a:t> to sow,’ or as Mark’s Gospel puts it </a:t>
            </a:r>
            <a:r>
              <a:rPr lang="en-US" sz="3200" i="1" dirty="0">
                <a:latin typeface="Calibri" panose="020F0502020204030204" pitchFamily="34" charset="0"/>
                <a:cs typeface="Calibri" panose="020F0502020204030204" pitchFamily="34" charset="0"/>
              </a:rPr>
              <a:t>‘went out’</a:t>
            </a:r>
            <a:r>
              <a:rPr lang="en-US" sz="3200" dirty="0">
                <a:latin typeface="Calibri" panose="020F0502020204030204" pitchFamily="34" charset="0"/>
                <a:cs typeface="Calibri" panose="020F0502020204030204" pitchFamily="34" charset="0"/>
              </a:rPr>
              <a:t> were indicative of the great dispensational change which was soon to be introduced. There was no longer to be a planting of vines or fig-trees in Israel, but a going out of the mercy of God unto the Gentiles; therefore what we have here is the </a:t>
            </a:r>
            <a:r>
              <a:rPr lang="en-US" sz="3200" i="1" dirty="0">
                <a:latin typeface="Calibri" panose="020F0502020204030204" pitchFamily="34" charset="0"/>
                <a:cs typeface="Calibri" panose="020F0502020204030204" pitchFamily="34" charset="0"/>
              </a:rPr>
              <a:t>broadcast</a:t>
            </a:r>
            <a:r>
              <a:rPr lang="en-US" sz="3200" dirty="0">
                <a:latin typeface="Calibri" panose="020F0502020204030204" pitchFamily="34" charset="0"/>
                <a:cs typeface="Calibri" panose="020F0502020204030204" pitchFamily="34" charset="0"/>
              </a:rPr>
              <a:t> sowing of the Seed in the field at large, for as verse 38 tells us ‘the field is </a:t>
            </a:r>
            <a:r>
              <a:rPr lang="en-US" sz="3200" i="1" dirty="0">
                <a:latin typeface="Calibri" panose="020F0502020204030204" pitchFamily="34" charset="0"/>
                <a:cs typeface="Calibri" panose="020F0502020204030204" pitchFamily="34" charset="0"/>
              </a:rPr>
              <a:t>the world</a:t>
            </a:r>
            <a:r>
              <a:rPr lang="en-US" sz="3200" dirty="0">
                <a:latin typeface="Calibri" panose="020F0502020204030204" pitchFamily="34" charset="0"/>
                <a:cs typeface="Calibri" panose="020F0502020204030204" pitchFamily="34" charset="0"/>
              </a:rPr>
              <a:t>.’”</a:t>
            </a:r>
          </a:p>
        </p:txBody>
      </p:sp>
      <p:sp>
        <p:nvSpPr>
          <p:cNvPr id="8" name="TextBox 7"/>
          <p:cNvSpPr txBox="1"/>
          <p:nvPr/>
        </p:nvSpPr>
        <p:spPr>
          <a:xfrm>
            <a:off x="723900" y="6477000"/>
            <a:ext cx="7696200"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A. W. Pink (2005). </a:t>
            </a:r>
            <a:r>
              <a:rPr lang="en-US" sz="1400" i="1" dirty="0">
                <a:latin typeface="Calibri" panose="020F0502020204030204" pitchFamily="34" charset="0"/>
                <a:cs typeface="Calibri" panose="020F0502020204030204" pitchFamily="34" charset="0"/>
              </a:rPr>
              <a:t>The Prophetic Parables of Matthew Thirteen</a:t>
            </a:r>
            <a:r>
              <a:rPr lang="en-US" sz="1400" dirty="0">
                <a:latin typeface="Calibri" panose="020F0502020204030204" pitchFamily="34" charset="0"/>
                <a:cs typeface="Calibri" panose="020F0502020204030204" pitchFamily="34" charset="0"/>
              </a:rPr>
              <a:t>. Bellingham, WA: Logos Bible Software.</a:t>
            </a:r>
          </a:p>
        </p:txBody>
      </p:sp>
      <p:sp>
        <p:nvSpPr>
          <p:cNvPr id="3" name="Rectangle 2"/>
          <p:cNvSpPr/>
          <p:nvPr/>
        </p:nvSpPr>
        <p:spPr>
          <a:xfrm>
            <a:off x="590550" y="247471"/>
            <a:ext cx="7962899" cy="1200329"/>
          </a:xfrm>
          <a:prstGeom prst="rect">
            <a:avLst/>
          </a:prstGeom>
        </p:spPr>
        <p:txBody>
          <a:bodyPr wrap="square">
            <a:spAutoFit/>
          </a:bodyPr>
          <a:lstStyle/>
          <a:p>
            <a:pPr algn="ctr"/>
            <a:r>
              <a:rPr lang="en-US" sz="3600" dirty="0">
                <a:solidFill>
                  <a:schemeClr val="tx2"/>
                </a:solidFill>
                <a:latin typeface="Calibri" panose="020F0502020204030204" pitchFamily="34" charset="0"/>
                <a:ea typeface="+mj-ea"/>
                <a:cs typeface="Calibri" panose="020F0502020204030204" pitchFamily="34" charset="0"/>
              </a:rPr>
              <a:t>The Prophetic Parables of </a:t>
            </a:r>
          </a:p>
          <a:p>
            <a:pPr algn="ctr"/>
            <a:r>
              <a:rPr lang="en-US" sz="3600" dirty="0">
                <a:solidFill>
                  <a:schemeClr val="tx2"/>
                </a:solidFill>
                <a:latin typeface="Calibri" panose="020F0502020204030204" pitchFamily="34" charset="0"/>
                <a:ea typeface="+mj-ea"/>
                <a:cs typeface="Calibri" panose="020F0502020204030204" pitchFamily="34" charset="0"/>
              </a:rPr>
              <a:t>Matthew Thirteen -  A. W. Pink</a:t>
            </a:r>
          </a:p>
        </p:txBody>
      </p:sp>
    </p:spTree>
    <p:extLst>
      <p:ext uri="{BB962C8B-B14F-4D97-AF65-F5344CB8AC3E}">
        <p14:creationId xmlns:p14="http://schemas.microsoft.com/office/powerpoint/2010/main" val="42789494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176216" y="163516"/>
            <a:ext cx="8791575" cy="4739759"/>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Isaiah 2:2-3 (NASB)</a:t>
            </a:r>
          </a:p>
          <a:p>
            <a:pPr algn="just">
              <a:spcBef>
                <a:spcPts val="600"/>
              </a:spcBef>
              <a:spcAft>
                <a:spcPts val="600"/>
              </a:spcAft>
            </a:pPr>
            <a:r>
              <a:rPr lang="en-US" sz="2800" dirty="0">
                <a:latin typeface="Calibri" panose="020F0502020204030204" pitchFamily="34" charset="0"/>
                <a:cs typeface="Calibri" panose="020F0502020204030204" pitchFamily="34" charset="0"/>
              </a:rPr>
              <a:t>“Now it will come about that In the last days The mountain of the house of the </a:t>
            </a:r>
            <a:r>
              <a:rPr lang="en-US" sz="2800" cap="small" dirty="0">
                <a:latin typeface="Calibri" panose="020F0502020204030204" pitchFamily="34" charset="0"/>
                <a:cs typeface="Calibri" panose="020F0502020204030204" pitchFamily="34" charset="0"/>
              </a:rPr>
              <a:t>Lord</a:t>
            </a:r>
            <a:r>
              <a:rPr lang="en-US" sz="2800" dirty="0">
                <a:latin typeface="Calibri" panose="020F0502020204030204" pitchFamily="34" charset="0"/>
                <a:cs typeface="Calibri" panose="020F0502020204030204" pitchFamily="34" charset="0"/>
              </a:rPr>
              <a:t> Will be established as the chief of the mountains, And will be raised above the hills; And all the nations will stream to it.</a:t>
            </a:r>
            <a:r>
              <a:rPr lang="en-US" sz="2800" baseline="30000" dirty="0">
                <a:latin typeface="Calibri" panose="020F0502020204030204" pitchFamily="34" charset="0"/>
                <a:cs typeface="Calibri" panose="020F0502020204030204" pitchFamily="34" charset="0"/>
              </a:rPr>
              <a:t>3 </a:t>
            </a:r>
            <a:r>
              <a:rPr lang="en-US" sz="2800" dirty="0">
                <a:latin typeface="Calibri" panose="020F0502020204030204" pitchFamily="34" charset="0"/>
                <a:cs typeface="Calibri" panose="020F0502020204030204" pitchFamily="34" charset="0"/>
              </a:rPr>
              <a:t>And many peoples will come and say, ‘Come, let us go up to the mountain of the </a:t>
            </a:r>
            <a:r>
              <a:rPr lang="en-US" sz="2800" cap="small" dirty="0">
                <a:latin typeface="Calibri" panose="020F0502020204030204" pitchFamily="34" charset="0"/>
                <a:cs typeface="Calibri" panose="020F0502020204030204" pitchFamily="34" charset="0"/>
              </a:rPr>
              <a:t>Lord</a:t>
            </a:r>
            <a:r>
              <a:rPr lang="en-US" sz="2800" dirty="0">
                <a:latin typeface="Calibri" panose="020F0502020204030204" pitchFamily="34" charset="0"/>
                <a:cs typeface="Calibri" panose="020F0502020204030204" pitchFamily="34" charset="0"/>
              </a:rPr>
              <a:t>, To the house of the God of Jacob; That He may teach us concerning His ways And that we may walk in His paths.’ For the law will go forth from Zion And the word of the </a:t>
            </a:r>
            <a:r>
              <a:rPr lang="en-US" sz="2800" cap="small" dirty="0">
                <a:latin typeface="Calibri" panose="020F0502020204030204" pitchFamily="34" charset="0"/>
                <a:cs typeface="Calibri" panose="020F0502020204030204" pitchFamily="34" charset="0"/>
              </a:rPr>
              <a:t>Lord</a:t>
            </a:r>
            <a:r>
              <a:rPr lang="en-US" sz="2800" dirty="0">
                <a:latin typeface="Calibri" panose="020F0502020204030204" pitchFamily="34" charset="0"/>
                <a:cs typeface="Calibri" panose="020F0502020204030204" pitchFamily="34" charset="0"/>
              </a:rPr>
              <a:t> from Jerusalem.</a:t>
            </a:r>
            <a:r>
              <a:rPr lang="en-US" sz="28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28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687727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176216" y="163516"/>
            <a:ext cx="8791575" cy="5170646"/>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Zechariah 14:16-18 (NASB)</a:t>
            </a:r>
          </a:p>
          <a:p>
            <a:pPr algn="just">
              <a:spcBef>
                <a:spcPts val="600"/>
              </a:spcBef>
              <a:spcAft>
                <a:spcPts val="600"/>
              </a:spcAft>
            </a:pPr>
            <a:r>
              <a:rPr lang="en-US" sz="2700" dirty="0">
                <a:latin typeface="Calibri" panose="020F0502020204030204" pitchFamily="34" charset="0"/>
                <a:cs typeface="Calibri" panose="020F0502020204030204" pitchFamily="34" charset="0"/>
              </a:rPr>
              <a:t>“Then it will come about that any who are left of all the nations that went against Jerusalem will go up from year to year to worship the King, the </a:t>
            </a:r>
            <a:r>
              <a:rPr lang="en-US" sz="2700" cap="small" dirty="0">
                <a:latin typeface="Calibri" panose="020F0502020204030204" pitchFamily="34" charset="0"/>
                <a:cs typeface="Calibri" panose="020F0502020204030204" pitchFamily="34" charset="0"/>
              </a:rPr>
              <a:t>Lord</a:t>
            </a:r>
            <a:r>
              <a:rPr lang="en-US" sz="2700" dirty="0">
                <a:latin typeface="Calibri" panose="020F0502020204030204" pitchFamily="34" charset="0"/>
                <a:cs typeface="Calibri" panose="020F0502020204030204" pitchFamily="34" charset="0"/>
              </a:rPr>
              <a:t> of hosts, and to celebrate the Feast of Booths. </a:t>
            </a:r>
            <a:r>
              <a:rPr lang="en-US" sz="2700" baseline="30000" dirty="0">
                <a:latin typeface="Calibri" panose="020F0502020204030204" pitchFamily="34" charset="0"/>
                <a:cs typeface="Calibri" panose="020F0502020204030204" pitchFamily="34" charset="0"/>
              </a:rPr>
              <a:t>17 </a:t>
            </a:r>
            <a:r>
              <a:rPr lang="en-US" sz="2700" dirty="0">
                <a:latin typeface="Calibri" panose="020F0502020204030204" pitchFamily="34" charset="0"/>
                <a:cs typeface="Calibri" panose="020F0502020204030204" pitchFamily="34" charset="0"/>
              </a:rPr>
              <a:t>And it will be that whichever of the families of the earth does not go up to Jerusalem to worship the King, the </a:t>
            </a:r>
            <a:r>
              <a:rPr lang="en-US" sz="2700" cap="small" dirty="0">
                <a:latin typeface="Calibri" panose="020F0502020204030204" pitchFamily="34" charset="0"/>
                <a:cs typeface="Calibri" panose="020F0502020204030204" pitchFamily="34" charset="0"/>
              </a:rPr>
              <a:t>Lord</a:t>
            </a:r>
            <a:r>
              <a:rPr lang="en-US" sz="2700" dirty="0">
                <a:latin typeface="Calibri" panose="020F0502020204030204" pitchFamily="34" charset="0"/>
                <a:cs typeface="Calibri" panose="020F0502020204030204" pitchFamily="34" charset="0"/>
              </a:rPr>
              <a:t> of hosts, there will be no rain on them. </a:t>
            </a:r>
            <a:r>
              <a:rPr lang="en-US" sz="2700" baseline="30000" dirty="0">
                <a:latin typeface="Calibri" panose="020F0502020204030204" pitchFamily="34" charset="0"/>
                <a:cs typeface="Calibri" panose="020F0502020204030204" pitchFamily="34" charset="0"/>
              </a:rPr>
              <a:t>18 </a:t>
            </a:r>
            <a:r>
              <a:rPr lang="en-US" sz="2700" dirty="0">
                <a:latin typeface="Calibri" panose="020F0502020204030204" pitchFamily="34" charset="0"/>
                <a:cs typeface="Calibri" panose="020F0502020204030204" pitchFamily="34" charset="0"/>
              </a:rPr>
              <a:t>If the family of Egypt does not go up or enter, then no </a:t>
            </a:r>
            <a:r>
              <a:rPr lang="en-US" sz="2700" i="1" dirty="0">
                <a:latin typeface="Calibri" panose="020F0502020204030204" pitchFamily="34" charset="0"/>
                <a:cs typeface="Calibri" panose="020F0502020204030204" pitchFamily="34" charset="0"/>
              </a:rPr>
              <a:t>rain will fall</a:t>
            </a:r>
            <a:r>
              <a:rPr lang="en-US" sz="2700" dirty="0">
                <a:latin typeface="Calibri" panose="020F0502020204030204" pitchFamily="34" charset="0"/>
                <a:cs typeface="Calibri" panose="020F0502020204030204" pitchFamily="34" charset="0"/>
              </a:rPr>
              <a:t> on them; it will be the plague with which the </a:t>
            </a:r>
            <a:r>
              <a:rPr lang="en-US" sz="2700" cap="small" dirty="0">
                <a:latin typeface="Calibri" panose="020F0502020204030204" pitchFamily="34" charset="0"/>
                <a:cs typeface="Calibri" panose="020F0502020204030204" pitchFamily="34" charset="0"/>
              </a:rPr>
              <a:t>Lord</a:t>
            </a:r>
            <a:r>
              <a:rPr lang="en-US" sz="2700" dirty="0">
                <a:latin typeface="Calibri" panose="020F0502020204030204" pitchFamily="34" charset="0"/>
                <a:cs typeface="Calibri" panose="020F0502020204030204" pitchFamily="34" charset="0"/>
              </a:rPr>
              <a:t> smites the nations who do not go up to celebrate the Feast of Booths</a:t>
            </a:r>
            <a:r>
              <a:rPr lang="en-US" sz="27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27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77165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33400" y="228600"/>
            <a:ext cx="7924800" cy="1371600"/>
          </a:xfrm>
        </p:spPr>
        <p:txBody>
          <a:bodyPr/>
          <a:lstStyle/>
          <a:p>
            <a:pPr algn="ctr" eaLnBrk="1" hangingPunct="1"/>
            <a:r>
              <a:rPr lang="en-US" altLang="en-US" sz="3600" dirty="0"/>
              <a:t>Why The Parable of the Sower Does Not Teach Kingdom Now Theology</a:t>
            </a:r>
            <a:endParaRPr lang="en-US" altLang="en-US" sz="3600" dirty="0">
              <a:solidFill>
                <a:srgbClr val="FFFF00"/>
              </a:solidFill>
            </a:endParaRPr>
          </a:p>
        </p:txBody>
      </p:sp>
      <p:sp>
        <p:nvSpPr>
          <p:cNvPr id="16387" name="Rectangle 3"/>
          <p:cNvSpPr>
            <a:spLocks noGrp="1" noChangeArrowheads="1"/>
          </p:cNvSpPr>
          <p:nvPr>
            <p:ph type="body" sz="half" idx="2"/>
          </p:nvPr>
        </p:nvSpPr>
        <p:spPr>
          <a:xfrm>
            <a:off x="76199" y="2057400"/>
            <a:ext cx="8712675" cy="3962400"/>
          </a:xfrm>
        </p:spPr>
        <p:txBody>
          <a:bodyPr/>
          <a:lstStyle/>
          <a:p>
            <a:pPr marL="463550" indent="-463550" eaLnBrk="1" hangingPunct="1">
              <a:spcBef>
                <a:spcPts val="0"/>
              </a:spcBef>
              <a:spcAft>
                <a:spcPts val="5400"/>
              </a:spcAft>
              <a:buSzPct val="100000"/>
              <a:buFont typeface="+mj-lt"/>
              <a:buAutoNum type="arabicPeriod"/>
              <a:defRPr/>
            </a:pPr>
            <a:r>
              <a:rPr lang="en-US" dirty="0"/>
              <a:t>The sower went out to sow (13:3)</a:t>
            </a:r>
          </a:p>
          <a:p>
            <a:pPr marL="463550" indent="-463550" eaLnBrk="1" hangingPunct="1">
              <a:spcBef>
                <a:spcPts val="0"/>
              </a:spcBef>
              <a:spcAft>
                <a:spcPts val="5400"/>
              </a:spcAft>
              <a:buSzPct val="100000"/>
              <a:buFont typeface="+mj-lt"/>
              <a:buAutoNum type="arabicPeriod"/>
              <a:defRPr/>
            </a:pPr>
            <a:r>
              <a:rPr lang="en-US" b="1" u="sng" dirty="0">
                <a:solidFill>
                  <a:srgbClr val="FFFFCC"/>
                </a:solidFill>
              </a:rPr>
              <a:t>The Word of the Kingdom enters hearts (13:19)</a:t>
            </a:r>
          </a:p>
          <a:p>
            <a:pPr marL="463550" indent="-463550" eaLnBrk="1" hangingPunct="1">
              <a:spcBef>
                <a:spcPts val="0"/>
              </a:spcBef>
              <a:spcAft>
                <a:spcPts val="5400"/>
              </a:spcAft>
              <a:buSzPct val="100000"/>
              <a:buFont typeface="+mj-lt"/>
              <a:buAutoNum type="arabicPeriod"/>
              <a:defRPr/>
            </a:pPr>
            <a:r>
              <a:rPr lang="en-US" dirty="0"/>
              <a:t>Only one type of soil is fruitful (13:23)</a:t>
            </a:r>
          </a:p>
          <a:p>
            <a:pPr marL="463550" indent="-463550" eaLnBrk="1" hangingPunct="1">
              <a:spcBef>
                <a:spcPts val="0"/>
              </a:spcBef>
              <a:spcAft>
                <a:spcPts val="5400"/>
              </a:spcAft>
              <a:buSzPct val="100000"/>
              <a:buFont typeface="+mj-lt"/>
              <a:buAutoNum type="arabicPeriod"/>
              <a:defRPr/>
            </a:pPr>
            <a:r>
              <a:rPr lang="en-US" dirty="0"/>
              <a:t>Satan is active (13:19)</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391400" y="4442298"/>
            <a:ext cx="1397475" cy="1892379"/>
          </a:xfrm>
        </p:spPr>
      </p:pic>
    </p:spTree>
    <p:extLst>
      <p:ext uri="{BB962C8B-B14F-4D97-AF65-F5344CB8AC3E}">
        <p14:creationId xmlns:p14="http://schemas.microsoft.com/office/powerpoint/2010/main" val="17006395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4555093"/>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13:19 (NASB)</a:t>
            </a:r>
          </a:p>
          <a:p>
            <a:pPr algn="just">
              <a:spcBef>
                <a:spcPts val="600"/>
              </a:spcBef>
              <a:spcAft>
                <a:spcPts val="600"/>
              </a:spcAft>
            </a:pPr>
            <a:r>
              <a:rPr lang="en-US" sz="4000" baseline="30000" dirty="0">
                <a:latin typeface="Calibri" panose="020F0502020204030204" pitchFamily="34" charset="0"/>
              </a:rPr>
              <a:t>  </a:t>
            </a:r>
            <a:r>
              <a:rPr lang="en-US" sz="4000" dirty="0">
                <a:latin typeface="Calibri" panose="020F0502020204030204" pitchFamily="34" charset="0"/>
              </a:rPr>
              <a:t>“</a:t>
            </a:r>
            <a:r>
              <a:rPr lang="en-US" sz="4000" dirty="0"/>
              <a:t>When anyone hears </a:t>
            </a:r>
            <a:r>
              <a:rPr lang="en-US" sz="4000" b="1" u="sng" dirty="0">
                <a:solidFill>
                  <a:srgbClr val="FFFFCC"/>
                </a:solidFill>
              </a:rPr>
              <a:t>the word of the kingdom</a:t>
            </a:r>
            <a:r>
              <a:rPr lang="en-US" sz="4000" dirty="0"/>
              <a:t> and does not understand it, the evil </a:t>
            </a:r>
            <a:r>
              <a:rPr lang="en-US" sz="4000" i="1" dirty="0"/>
              <a:t>one</a:t>
            </a:r>
            <a:r>
              <a:rPr lang="en-US" sz="4000" dirty="0"/>
              <a:t> comes and snatches away what has been sown in his heart. This is the one on whom seed was sown beside the road</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815744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599" y="1618595"/>
            <a:ext cx="8686800" cy="2554545"/>
          </a:xfrm>
          <a:prstGeom prst="rect">
            <a:avLst/>
          </a:prstGeom>
        </p:spPr>
        <p:txBody>
          <a:bodyPr wrap="square">
            <a:spAutoFit/>
          </a:bodyPr>
          <a:lstStyle/>
          <a:p>
            <a:pPr algn="just"/>
            <a:r>
              <a:rPr lang="en-US" sz="3200" dirty="0">
                <a:latin typeface="Calibri" panose="020F0502020204030204" pitchFamily="34" charset="0"/>
                <a:ea typeface="Times New Roman" panose="02020603050405020304" pitchFamily="18" charset="0"/>
                <a:cs typeface="Calibri" panose="020F0502020204030204" pitchFamily="34" charset="0"/>
              </a:rPr>
              <a:t>“</a:t>
            </a:r>
            <a:r>
              <a:rPr lang="en-US" sz="3200" dirty="0">
                <a:latin typeface="Calibri" panose="020F0502020204030204" pitchFamily="34" charset="0"/>
                <a:cs typeface="Calibri" panose="020F0502020204030204" pitchFamily="34" charset="0"/>
              </a:rPr>
              <a:t>In verse 19 it is called ‘the </a:t>
            </a:r>
            <a:r>
              <a:rPr lang="en-US" sz="3200" i="1" dirty="0">
                <a:latin typeface="Calibri" panose="020F0502020204030204" pitchFamily="34" charset="0"/>
                <a:cs typeface="Calibri" panose="020F0502020204030204" pitchFamily="34" charset="0"/>
              </a:rPr>
              <a:t>word</a:t>
            </a:r>
            <a:r>
              <a:rPr lang="en-US" sz="3200" dirty="0">
                <a:latin typeface="Calibri" panose="020F0502020204030204" pitchFamily="34" charset="0"/>
                <a:cs typeface="Calibri" panose="020F0502020204030204" pitchFamily="34" charset="0"/>
              </a:rPr>
              <a:t> of the kingdom,’ while in verse 38 we read ‘the good seed are the </a:t>
            </a:r>
            <a:r>
              <a:rPr lang="en-US" sz="3200" i="1" dirty="0">
                <a:latin typeface="Calibri" panose="020F0502020204030204" pitchFamily="34" charset="0"/>
                <a:cs typeface="Calibri" panose="020F0502020204030204" pitchFamily="34" charset="0"/>
              </a:rPr>
              <a:t>children</a:t>
            </a:r>
            <a:r>
              <a:rPr lang="en-US" sz="3200" dirty="0">
                <a:latin typeface="Calibri" panose="020F0502020204030204" pitchFamily="34" charset="0"/>
                <a:cs typeface="Calibri" panose="020F0502020204030204" pitchFamily="34" charset="0"/>
              </a:rPr>
              <a:t> of the kingdom.’ Like produces like: the word of the kingdom produces sons of the kingdom: the fruit is according to the Seed!”</a:t>
            </a:r>
          </a:p>
        </p:txBody>
      </p:sp>
      <p:sp>
        <p:nvSpPr>
          <p:cNvPr id="8" name="TextBox 7"/>
          <p:cNvSpPr txBox="1"/>
          <p:nvPr/>
        </p:nvSpPr>
        <p:spPr>
          <a:xfrm>
            <a:off x="723900" y="6477000"/>
            <a:ext cx="7696200"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A. W. Pink (2005). </a:t>
            </a:r>
            <a:r>
              <a:rPr lang="en-US" sz="1400" i="1" dirty="0">
                <a:latin typeface="Calibri" panose="020F0502020204030204" pitchFamily="34" charset="0"/>
                <a:cs typeface="Calibri" panose="020F0502020204030204" pitchFamily="34" charset="0"/>
              </a:rPr>
              <a:t>The Prophetic Parables of Matthew Thirteen</a:t>
            </a:r>
            <a:r>
              <a:rPr lang="en-US" sz="1400" dirty="0">
                <a:latin typeface="Calibri" panose="020F0502020204030204" pitchFamily="34" charset="0"/>
                <a:cs typeface="Calibri" panose="020F0502020204030204" pitchFamily="34" charset="0"/>
              </a:rPr>
              <a:t>. Bellingham, WA: Logos Bible Software.</a:t>
            </a:r>
          </a:p>
        </p:txBody>
      </p:sp>
      <p:sp>
        <p:nvSpPr>
          <p:cNvPr id="3" name="Rectangle 2"/>
          <p:cNvSpPr/>
          <p:nvPr/>
        </p:nvSpPr>
        <p:spPr>
          <a:xfrm>
            <a:off x="590550" y="247471"/>
            <a:ext cx="7962899" cy="1200329"/>
          </a:xfrm>
          <a:prstGeom prst="rect">
            <a:avLst/>
          </a:prstGeom>
        </p:spPr>
        <p:txBody>
          <a:bodyPr wrap="square">
            <a:spAutoFit/>
          </a:bodyPr>
          <a:lstStyle/>
          <a:p>
            <a:pPr algn="ctr"/>
            <a:r>
              <a:rPr lang="en-US" sz="3600" dirty="0">
                <a:solidFill>
                  <a:schemeClr val="tx2"/>
                </a:solidFill>
                <a:latin typeface="Calibri" panose="020F0502020204030204" pitchFamily="34" charset="0"/>
                <a:ea typeface="+mj-ea"/>
                <a:cs typeface="Calibri" panose="020F0502020204030204" pitchFamily="34" charset="0"/>
              </a:rPr>
              <a:t>The Prophetic Parables of </a:t>
            </a:r>
          </a:p>
          <a:p>
            <a:pPr algn="ctr"/>
            <a:r>
              <a:rPr lang="en-US" sz="3600" dirty="0">
                <a:solidFill>
                  <a:schemeClr val="tx2"/>
                </a:solidFill>
                <a:latin typeface="Calibri" panose="020F0502020204030204" pitchFamily="34" charset="0"/>
                <a:ea typeface="+mj-ea"/>
                <a:cs typeface="Calibri" panose="020F0502020204030204" pitchFamily="34" charset="0"/>
              </a:rPr>
              <a:t>Matthew Thirteen -  A. W. Pink</a:t>
            </a:r>
          </a:p>
        </p:txBody>
      </p:sp>
    </p:spTree>
    <p:extLst>
      <p:ext uri="{BB962C8B-B14F-4D97-AF65-F5344CB8AC3E}">
        <p14:creationId xmlns:p14="http://schemas.microsoft.com/office/powerpoint/2010/main" val="851567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1735140254"/>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37689558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3323987"/>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13:38 (NASB)</a:t>
            </a:r>
          </a:p>
          <a:p>
            <a:pPr algn="just">
              <a:spcBef>
                <a:spcPts val="600"/>
              </a:spcBef>
              <a:spcAft>
                <a:spcPts val="600"/>
              </a:spcAft>
            </a:pPr>
            <a:r>
              <a:rPr lang="en-US" sz="4000" baseline="30000" dirty="0">
                <a:latin typeface="Calibri" panose="020F0502020204030204" pitchFamily="34" charset="0"/>
              </a:rPr>
              <a:t>  </a:t>
            </a:r>
            <a:r>
              <a:rPr lang="en-US" sz="4000" dirty="0">
                <a:latin typeface="Calibri" panose="020F0502020204030204" pitchFamily="34" charset="0"/>
              </a:rPr>
              <a:t>“and the field is the world; and </a:t>
            </a:r>
            <a:r>
              <a:rPr lang="en-US" sz="4000" i="1" dirty="0">
                <a:latin typeface="Calibri" panose="020F0502020204030204" pitchFamily="34" charset="0"/>
              </a:rPr>
              <a:t>as for</a:t>
            </a:r>
            <a:r>
              <a:rPr lang="en-US" sz="4000" dirty="0">
                <a:latin typeface="Calibri" panose="020F0502020204030204" pitchFamily="34" charset="0"/>
              </a:rPr>
              <a:t> the good seed, these are the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sons of the kingdom</a:t>
            </a:r>
            <a:r>
              <a:rPr lang="en-US" sz="4000" dirty="0">
                <a:latin typeface="Calibri" panose="020F0502020204030204" pitchFamily="34" charset="0"/>
              </a:rPr>
              <a:t>; and the tares are the sons of the evil </a:t>
            </a:r>
            <a:r>
              <a:rPr lang="en-US" sz="4000" i="1" dirty="0">
                <a:latin typeface="Calibri" panose="020F0502020204030204" pitchFamily="34" charset="0"/>
              </a:rPr>
              <a:t>one</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755479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2893100"/>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Galatians 4:7 (NASB)</a:t>
            </a:r>
          </a:p>
          <a:p>
            <a:pPr algn="just">
              <a:spcBef>
                <a:spcPts val="600"/>
              </a:spcBef>
              <a:spcAft>
                <a:spcPts val="600"/>
              </a:spcAft>
            </a:pPr>
            <a:r>
              <a:rPr lang="en-US" sz="4000" baseline="30000" dirty="0">
                <a:latin typeface="Calibri" panose="020F0502020204030204" pitchFamily="34" charset="0"/>
              </a:rPr>
              <a:t>  </a:t>
            </a:r>
            <a:r>
              <a:rPr lang="en-US" sz="4400" dirty="0">
                <a:latin typeface="Calibri" panose="020F0502020204030204" pitchFamily="34" charset="0"/>
              </a:rPr>
              <a:t>“Therefore you are no longer a slave, but a son; and </a:t>
            </a:r>
            <a:r>
              <a:rPr lang="en-US" sz="44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if a son, then an heir</a:t>
            </a:r>
            <a:r>
              <a:rPr lang="en-US" sz="4400" dirty="0">
                <a:latin typeface="Calibri" panose="020F0502020204030204" pitchFamily="34" charset="0"/>
              </a:rPr>
              <a:t> through God</a:t>
            </a:r>
            <a:r>
              <a:rPr lang="en-US" sz="4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4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335555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599" y="1190685"/>
            <a:ext cx="8686800" cy="4524315"/>
          </a:xfrm>
          <a:prstGeom prst="rect">
            <a:avLst/>
          </a:prstGeom>
        </p:spPr>
        <p:txBody>
          <a:bodyPr wrap="square">
            <a:spAutoFit/>
          </a:bodyPr>
          <a:lstStyle/>
          <a:p>
            <a:pPr algn="just"/>
            <a:r>
              <a:rPr lang="en-US" sz="3200" dirty="0">
                <a:latin typeface="Calibri" panose="020F0502020204030204" pitchFamily="34" charset="0"/>
                <a:ea typeface="Times New Roman" panose="02020603050405020304" pitchFamily="18" charset="0"/>
                <a:cs typeface="Calibri" panose="020F0502020204030204" pitchFamily="34" charset="0"/>
              </a:rPr>
              <a:t>“</a:t>
            </a:r>
            <a:r>
              <a:rPr lang="en-US" sz="3200" dirty="0">
                <a:latin typeface="Calibri" panose="020F0502020204030204" pitchFamily="34" charset="0"/>
                <a:cs typeface="Calibri" panose="020F0502020204030204" pitchFamily="34" charset="0"/>
              </a:rPr>
              <a:t>When Jesus explained in Matthew 13:36–43 His parable of the tares among the wheat (vv. 24–30), He said “the sons of the kingdom” and “the sons of the evil one” are represented by the good seed and the tares, respectively (v. 38). The latter are obviously unbelievers, and the former are sons of the kingdom not in the sense that the kingdom is present but in the sense that as believers they will inherit the millennial kingdom.”</a:t>
            </a:r>
          </a:p>
        </p:txBody>
      </p:sp>
      <p:sp>
        <p:nvSpPr>
          <p:cNvPr id="8" name="TextBox 7"/>
          <p:cNvSpPr txBox="1"/>
          <p:nvPr/>
        </p:nvSpPr>
        <p:spPr>
          <a:xfrm>
            <a:off x="1603037" y="6258580"/>
            <a:ext cx="5937927" cy="523220"/>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Stanley D. Toussaint and Jay A. Quine, “No, Not Yet: The Contingency of God’s Promised Kingdom,” </a:t>
            </a:r>
            <a:r>
              <a:rPr lang="en-US" sz="1400" i="1" dirty="0" err="1">
                <a:latin typeface="Calibri" panose="020F0502020204030204" pitchFamily="34" charset="0"/>
                <a:cs typeface="Calibri" panose="020F0502020204030204" pitchFamily="34" charset="0"/>
              </a:rPr>
              <a:t>Biblioteca</a:t>
            </a:r>
            <a:r>
              <a:rPr lang="en-US" sz="1400" i="1" dirty="0">
                <a:latin typeface="Calibri" panose="020F0502020204030204" pitchFamily="34" charset="0"/>
                <a:cs typeface="Calibri" panose="020F0502020204030204" pitchFamily="34" charset="0"/>
              </a:rPr>
              <a:t> Sacra</a:t>
            </a:r>
            <a:r>
              <a:rPr lang="en-US" sz="1400" dirty="0">
                <a:latin typeface="Calibri" panose="020F0502020204030204" pitchFamily="34" charset="0"/>
                <a:cs typeface="Calibri" panose="020F0502020204030204" pitchFamily="34" charset="0"/>
              </a:rPr>
              <a:t> 164 (April–June 2007): 140.</a:t>
            </a:r>
          </a:p>
        </p:txBody>
      </p:sp>
      <p:sp>
        <p:nvSpPr>
          <p:cNvPr id="3" name="Rectangle 2"/>
          <p:cNvSpPr/>
          <p:nvPr/>
        </p:nvSpPr>
        <p:spPr>
          <a:xfrm>
            <a:off x="590549" y="228600"/>
            <a:ext cx="7962899" cy="707886"/>
          </a:xfrm>
          <a:prstGeom prst="rect">
            <a:avLst/>
          </a:prstGeom>
        </p:spPr>
        <p:txBody>
          <a:bodyPr wrap="square">
            <a:spAutoFit/>
          </a:bodyPr>
          <a:lstStyle/>
          <a:p>
            <a:pPr algn="ctr"/>
            <a:r>
              <a:rPr 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Word of the Kingdom?</a:t>
            </a:r>
          </a:p>
        </p:txBody>
      </p:sp>
    </p:spTree>
    <p:extLst>
      <p:ext uri="{BB962C8B-B14F-4D97-AF65-F5344CB8AC3E}">
        <p14:creationId xmlns:p14="http://schemas.microsoft.com/office/powerpoint/2010/main" val="22797097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3385542"/>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4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John 3:5 (NASB)</a:t>
            </a:r>
          </a:p>
          <a:p>
            <a:pPr algn="just">
              <a:spcBef>
                <a:spcPts val="600"/>
              </a:spcBef>
              <a:spcAft>
                <a:spcPts val="600"/>
              </a:spcAft>
            </a:pPr>
            <a:r>
              <a:rPr lang="en-US" sz="4000" dirty="0">
                <a:latin typeface="Calibri" panose="020F0502020204030204" pitchFamily="34" charset="0"/>
                <a:cs typeface="Calibri" panose="020F0502020204030204" pitchFamily="34" charset="0"/>
              </a:rPr>
              <a:t>“Jesus answered, “Truly, truly, I say to you, unless one is born of water and the Spirit </a:t>
            </a:r>
            <a:r>
              <a:rPr lang="en-US" sz="4000" b="1" u="sng" dirty="0">
                <a:solidFill>
                  <a:srgbClr val="FFFFCC"/>
                </a:solidFill>
                <a:latin typeface="Calibri" panose="020F0502020204030204" pitchFamily="34" charset="0"/>
                <a:cs typeface="Calibri" panose="020F0502020204030204" pitchFamily="34" charset="0"/>
              </a:rPr>
              <a:t>he cannot enter into the kingdom of God</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37625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4001095"/>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4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25:34 (NASB)</a:t>
            </a:r>
          </a:p>
          <a:p>
            <a:pPr algn="just">
              <a:spcBef>
                <a:spcPts val="600"/>
              </a:spcBef>
              <a:spcAft>
                <a:spcPts val="600"/>
              </a:spcAft>
            </a:pPr>
            <a:r>
              <a:rPr lang="en-US" sz="4000" dirty="0">
                <a:latin typeface="Calibri" panose="020F0502020204030204" pitchFamily="34" charset="0"/>
                <a:cs typeface="Calibri" panose="020F0502020204030204" pitchFamily="34" charset="0"/>
              </a:rPr>
              <a:t>“Then the King will say to those on His right, ‘Come, you who are blessed of My Father, </a:t>
            </a:r>
            <a:r>
              <a:rPr lang="en-US" sz="4000" b="1" u="sng" dirty="0">
                <a:solidFill>
                  <a:srgbClr val="FFFFCC"/>
                </a:solidFill>
                <a:latin typeface="Calibri" panose="020F0502020204030204" pitchFamily="34" charset="0"/>
              </a:rPr>
              <a:t>inherit the kingdom prepared for you from the foundation of the world</a:t>
            </a:r>
            <a:r>
              <a:rPr lang="en-US" sz="4000" dirty="0">
                <a:latin typeface="Calibri" panose="020F0502020204030204" pitchFamily="34" charset="0"/>
                <a:cs typeface="Calibri" panose="020F0502020204030204" pitchFamily="34" charset="0"/>
              </a:rPr>
              <a:t>.”</a:t>
            </a:r>
            <a:endParaRPr lang="en-US" alt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12569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33400" y="228600"/>
            <a:ext cx="7924800" cy="1371600"/>
          </a:xfrm>
        </p:spPr>
        <p:txBody>
          <a:bodyPr/>
          <a:lstStyle/>
          <a:p>
            <a:pPr algn="ctr" eaLnBrk="1" hangingPunct="1"/>
            <a:r>
              <a:rPr lang="en-US" altLang="en-US" sz="3600" dirty="0"/>
              <a:t>Why The Parable of the Sower Does Not Teach Kingdom Now Theology</a:t>
            </a:r>
            <a:endParaRPr lang="en-US" altLang="en-US" sz="3600" dirty="0">
              <a:solidFill>
                <a:srgbClr val="FFFF00"/>
              </a:solidFill>
            </a:endParaRPr>
          </a:p>
        </p:txBody>
      </p:sp>
      <p:sp>
        <p:nvSpPr>
          <p:cNvPr id="16387" name="Rectangle 3"/>
          <p:cNvSpPr>
            <a:spLocks noGrp="1" noChangeArrowheads="1"/>
          </p:cNvSpPr>
          <p:nvPr>
            <p:ph type="body" sz="half" idx="2"/>
          </p:nvPr>
        </p:nvSpPr>
        <p:spPr>
          <a:xfrm>
            <a:off x="76199" y="2057400"/>
            <a:ext cx="8712675" cy="3962400"/>
          </a:xfrm>
        </p:spPr>
        <p:txBody>
          <a:bodyPr/>
          <a:lstStyle/>
          <a:p>
            <a:pPr marL="463550" indent="-463550" eaLnBrk="1" hangingPunct="1">
              <a:spcBef>
                <a:spcPts val="0"/>
              </a:spcBef>
              <a:spcAft>
                <a:spcPts val="5400"/>
              </a:spcAft>
              <a:buSzPct val="100000"/>
              <a:buFont typeface="+mj-lt"/>
              <a:buAutoNum type="arabicPeriod"/>
              <a:defRPr/>
            </a:pPr>
            <a:r>
              <a:rPr lang="en-US" dirty="0"/>
              <a:t>The sower went out to sow (13:3)</a:t>
            </a:r>
          </a:p>
          <a:p>
            <a:pPr marL="463550" indent="-463550" eaLnBrk="1" hangingPunct="1">
              <a:spcBef>
                <a:spcPts val="0"/>
              </a:spcBef>
              <a:spcAft>
                <a:spcPts val="5400"/>
              </a:spcAft>
              <a:buSzPct val="100000"/>
              <a:buFont typeface="+mj-lt"/>
              <a:buAutoNum type="arabicPeriod"/>
              <a:defRPr/>
            </a:pPr>
            <a:r>
              <a:rPr lang="en-US" dirty="0"/>
              <a:t>The Word of the Kingdom enters hearts (13:19)</a:t>
            </a:r>
          </a:p>
          <a:p>
            <a:pPr marL="463550" indent="-463550" eaLnBrk="1" hangingPunct="1">
              <a:spcBef>
                <a:spcPts val="0"/>
              </a:spcBef>
              <a:spcAft>
                <a:spcPts val="5400"/>
              </a:spcAft>
              <a:buSzPct val="100000"/>
              <a:buFont typeface="+mj-lt"/>
              <a:buAutoNum type="arabicPeriod"/>
              <a:defRPr/>
            </a:pPr>
            <a:r>
              <a:rPr lang="en-US" b="1" u="sng" dirty="0">
                <a:solidFill>
                  <a:srgbClr val="FFFFCC"/>
                </a:solidFill>
              </a:rPr>
              <a:t>Only one type of soil is fruitful (13:23)</a:t>
            </a:r>
          </a:p>
          <a:p>
            <a:pPr marL="463550" indent="-463550" eaLnBrk="1" hangingPunct="1">
              <a:spcBef>
                <a:spcPts val="0"/>
              </a:spcBef>
              <a:spcAft>
                <a:spcPts val="5400"/>
              </a:spcAft>
              <a:buSzPct val="100000"/>
              <a:buFont typeface="+mj-lt"/>
              <a:buAutoNum type="arabicPeriod"/>
              <a:defRPr/>
            </a:pPr>
            <a:r>
              <a:rPr lang="en-US" dirty="0"/>
              <a:t>Satan is active (13:19)</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391400" y="4442298"/>
            <a:ext cx="1397475" cy="1892379"/>
          </a:xfrm>
        </p:spPr>
      </p:pic>
    </p:spTree>
    <p:extLst>
      <p:ext uri="{BB962C8B-B14F-4D97-AF65-F5344CB8AC3E}">
        <p14:creationId xmlns:p14="http://schemas.microsoft.com/office/powerpoint/2010/main" val="87795804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3"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4555093"/>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13:23 (NASB)</a:t>
            </a:r>
          </a:p>
          <a:p>
            <a:pPr algn="just">
              <a:spcBef>
                <a:spcPts val="600"/>
              </a:spcBef>
              <a:spcAft>
                <a:spcPts val="600"/>
              </a:spcAft>
            </a:pPr>
            <a:r>
              <a:rPr lang="en-US" sz="4000" baseline="30000" dirty="0">
                <a:latin typeface="Calibri" panose="020F0502020204030204" pitchFamily="34" charset="0"/>
              </a:rPr>
              <a:t>  </a:t>
            </a:r>
            <a:r>
              <a:rPr lang="en-US" sz="4000" dirty="0">
                <a:latin typeface="Calibri" panose="020F0502020204030204" pitchFamily="34" charset="0"/>
              </a:rPr>
              <a:t>“</a:t>
            </a:r>
            <a:r>
              <a:rPr lang="en-US" sz="4000" dirty="0"/>
              <a:t>And the one on whom seed was sown on the good soil, this is the man who hears the word and understands it; who indeed bears fruit and brings forth, </a:t>
            </a:r>
            <a:r>
              <a:rPr lang="en-US" sz="4000" b="1" u="sng" dirty="0">
                <a:solidFill>
                  <a:srgbClr val="FFFFCC"/>
                </a:solidFill>
              </a:rPr>
              <a:t>some a hundredfold, some sixty, and some thirty</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140792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3385542"/>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4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Isaiah 11:9 (NASB)</a:t>
            </a:r>
          </a:p>
          <a:p>
            <a:pPr algn="just">
              <a:spcBef>
                <a:spcPts val="600"/>
              </a:spcBef>
              <a:spcAft>
                <a:spcPts val="600"/>
              </a:spcAft>
            </a:pPr>
            <a:r>
              <a:rPr lang="en-US" sz="4000" dirty="0">
                <a:latin typeface="Calibri" panose="020F0502020204030204" pitchFamily="34" charset="0"/>
                <a:cs typeface="Calibri" panose="020F0502020204030204" pitchFamily="34" charset="0"/>
              </a:rPr>
              <a:t>“They will not hurt or destroy in all My holy mountain, </a:t>
            </a:r>
            <a:r>
              <a:rPr lang="en-US" sz="4000" b="1" u="sng" dirty="0">
                <a:solidFill>
                  <a:srgbClr val="FFFFCC"/>
                </a:solidFill>
                <a:latin typeface="Calibri" panose="020F0502020204030204" pitchFamily="34" charset="0"/>
                <a:cs typeface="Calibri" panose="020F0502020204030204" pitchFamily="34" charset="0"/>
              </a:rPr>
              <a:t>For the earth will be full of the knowledge of the </a:t>
            </a:r>
            <a:r>
              <a:rPr lang="en-US" sz="4000" b="1" u="sng" cap="small" dirty="0">
                <a:solidFill>
                  <a:srgbClr val="FFFFCC"/>
                </a:solidFill>
                <a:latin typeface="Calibri" panose="020F0502020204030204" pitchFamily="34" charset="0"/>
                <a:cs typeface="Calibri" panose="020F0502020204030204" pitchFamily="34" charset="0"/>
              </a:rPr>
              <a:t>Lord </a:t>
            </a:r>
            <a:r>
              <a:rPr lang="en-US" sz="4000" b="1" u="sng" dirty="0">
                <a:solidFill>
                  <a:srgbClr val="FFFFCC"/>
                </a:solidFill>
                <a:latin typeface="Calibri" panose="020F0502020204030204" pitchFamily="34" charset="0"/>
                <a:cs typeface="Calibri" panose="020F0502020204030204" pitchFamily="34" charset="0"/>
              </a:rPr>
              <a:t>As the waters cover the sea</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653512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7289" y="919256"/>
            <a:ext cx="9030511" cy="5632311"/>
          </a:xfrm>
          <a:prstGeom prst="rect">
            <a:avLst/>
          </a:prstGeom>
        </p:spPr>
        <p:txBody>
          <a:bodyPr wrap="square">
            <a:spAutoFit/>
          </a:bodyPr>
          <a:lstStyle/>
          <a:p>
            <a:pPr algn="just"/>
            <a:r>
              <a:rPr lang="en-US" dirty="0">
                <a:latin typeface="Calibri" panose="020F0502020204030204" pitchFamily="34" charset="0"/>
                <a:ea typeface="Times New Roman" panose="02020603050405020304" pitchFamily="18" charset="0"/>
                <a:cs typeface="Calibri" panose="020F0502020204030204" pitchFamily="34" charset="0"/>
              </a:rPr>
              <a:t>“</a:t>
            </a:r>
            <a:r>
              <a:rPr lang="en-US" dirty="0">
                <a:latin typeface="Calibri" panose="020F0502020204030204" pitchFamily="34" charset="0"/>
                <a:cs typeface="Calibri" panose="020F0502020204030204" pitchFamily="34" charset="0"/>
              </a:rPr>
              <a:t>In other words, we are shown what the results of this broadcast sowing of the Seed would be. First of all, most of the ground upon which it fell would prove unfavorable: the hard, shallow, and thorny soils were uncongenial to productiveness. Second, external opposition would be encountered: the birds of the air would come and catch it away. Third, the sun would scorch, and that which was lacking in moisture at its roots would wither away. Only a </a:t>
            </a:r>
            <a:r>
              <a:rPr lang="en-US" i="1" dirty="0">
                <a:latin typeface="Calibri" panose="020F0502020204030204" pitchFamily="34" charset="0"/>
                <a:cs typeface="Calibri" panose="020F0502020204030204" pitchFamily="34" charset="0"/>
              </a:rPr>
              <a:t>fractional</a:t>
            </a:r>
            <a:r>
              <a:rPr lang="en-US" dirty="0">
                <a:latin typeface="Calibri" panose="020F0502020204030204" pitchFamily="34" charset="0"/>
                <a:cs typeface="Calibri" panose="020F0502020204030204" pitchFamily="34" charset="0"/>
              </a:rPr>
              <a:t> part of the Seed sown would yield any increase, and thus all expectations for the ultimate </a:t>
            </a:r>
            <a:r>
              <a:rPr lang="en-US" i="1" dirty="0">
                <a:latin typeface="Calibri" panose="020F0502020204030204" pitchFamily="34" charset="0"/>
                <a:cs typeface="Calibri" panose="020F0502020204030204" pitchFamily="34" charset="0"/>
              </a:rPr>
              <a:t>universal</a:t>
            </a:r>
            <a:r>
              <a:rPr lang="en-US" dirty="0">
                <a:latin typeface="Calibri" panose="020F0502020204030204" pitchFamily="34" charset="0"/>
                <a:cs typeface="Calibri" panose="020F0502020204030204" pitchFamily="34" charset="0"/>
              </a:rPr>
              <a:t> triumph of the Gospel were removed. The plain teaching of our present parable should at once dissipate the optimistic but vain dreams of post-millenarians...Instead of that, the Lord Himself has plainly warned us that instead of the fruitage from the Gospel showing an increase, there would be a marked decrease; for when speaking of the fruit borne He said, “which also bears fruit, and brings forth, some an hundred fold, some sixty, some thirty” (v. 23).”</a:t>
            </a:r>
          </a:p>
        </p:txBody>
      </p:sp>
      <p:sp>
        <p:nvSpPr>
          <p:cNvPr id="8" name="TextBox 7"/>
          <p:cNvSpPr txBox="1"/>
          <p:nvPr/>
        </p:nvSpPr>
        <p:spPr>
          <a:xfrm>
            <a:off x="723900" y="6477000"/>
            <a:ext cx="7696200"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A. W. Pink (2005). </a:t>
            </a:r>
            <a:r>
              <a:rPr lang="en-US" sz="1400" i="1" dirty="0">
                <a:latin typeface="Calibri" panose="020F0502020204030204" pitchFamily="34" charset="0"/>
                <a:cs typeface="Calibri" panose="020F0502020204030204" pitchFamily="34" charset="0"/>
              </a:rPr>
              <a:t>The Prophetic Parables of Matthew Thirteen</a:t>
            </a:r>
            <a:r>
              <a:rPr lang="en-US" sz="1400" dirty="0">
                <a:latin typeface="Calibri" panose="020F0502020204030204" pitchFamily="34" charset="0"/>
                <a:cs typeface="Calibri" panose="020F0502020204030204" pitchFamily="34" charset="0"/>
              </a:rPr>
              <a:t>. Bellingham, WA: Logos Bible Software.</a:t>
            </a:r>
          </a:p>
        </p:txBody>
      </p:sp>
      <p:sp>
        <p:nvSpPr>
          <p:cNvPr id="3" name="Rectangle 2"/>
          <p:cNvSpPr/>
          <p:nvPr/>
        </p:nvSpPr>
        <p:spPr>
          <a:xfrm>
            <a:off x="590550" y="58103"/>
            <a:ext cx="7962899" cy="954107"/>
          </a:xfrm>
          <a:prstGeom prst="rect">
            <a:avLst/>
          </a:prstGeom>
        </p:spPr>
        <p:txBody>
          <a:bodyPr wrap="square">
            <a:spAutoFit/>
          </a:bodyPr>
          <a:lstStyle/>
          <a:p>
            <a:pPr algn="ctr"/>
            <a:r>
              <a:rPr lang="en-US" sz="2800" dirty="0">
                <a:solidFill>
                  <a:schemeClr val="tx2"/>
                </a:solidFill>
                <a:latin typeface="Calibri" panose="020F0502020204030204" pitchFamily="34" charset="0"/>
                <a:ea typeface="+mj-ea"/>
                <a:cs typeface="Calibri" panose="020F0502020204030204" pitchFamily="34" charset="0"/>
              </a:rPr>
              <a:t>The Prophetic Parables of </a:t>
            </a:r>
          </a:p>
          <a:p>
            <a:pPr algn="ctr"/>
            <a:r>
              <a:rPr lang="en-US" sz="2800" dirty="0">
                <a:solidFill>
                  <a:schemeClr val="tx2"/>
                </a:solidFill>
                <a:latin typeface="Calibri" panose="020F0502020204030204" pitchFamily="34" charset="0"/>
                <a:ea typeface="+mj-ea"/>
                <a:cs typeface="Calibri" panose="020F0502020204030204" pitchFamily="34" charset="0"/>
              </a:rPr>
              <a:t>Matthew Thirteen -  A. W. Pink</a:t>
            </a:r>
          </a:p>
        </p:txBody>
      </p:sp>
    </p:spTree>
    <p:extLst>
      <p:ext uri="{BB962C8B-B14F-4D97-AF65-F5344CB8AC3E}">
        <p14:creationId xmlns:p14="http://schemas.microsoft.com/office/powerpoint/2010/main" val="86731589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33400" y="228600"/>
            <a:ext cx="7924800" cy="1371600"/>
          </a:xfrm>
        </p:spPr>
        <p:txBody>
          <a:bodyPr/>
          <a:lstStyle/>
          <a:p>
            <a:pPr algn="ctr" eaLnBrk="1" hangingPunct="1"/>
            <a:r>
              <a:rPr lang="en-US" altLang="en-US" sz="3600" dirty="0"/>
              <a:t>Why The Parable of the Sower Does Not Teach Kingdom Now Theology</a:t>
            </a:r>
            <a:endParaRPr lang="en-US" altLang="en-US" sz="3600" dirty="0">
              <a:solidFill>
                <a:srgbClr val="FFFF00"/>
              </a:solidFill>
            </a:endParaRPr>
          </a:p>
        </p:txBody>
      </p:sp>
      <p:sp>
        <p:nvSpPr>
          <p:cNvPr id="16387" name="Rectangle 3"/>
          <p:cNvSpPr>
            <a:spLocks noGrp="1" noChangeArrowheads="1"/>
          </p:cNvSpPr>
          <p:nvPr>
            <p:ph type="body" sz="half" idx="2"/>
          </p:nvPr>
        </p:nvSpPr>
        <p:spPr>
          <a:xfrm>
            <a:off x="76199" y="2057400"/>
            <a:ext cx="8712675" cy="3962400"/>
          </a:xfrm>
        </p:spPr>
        <p:txBody>
          <a:bodyPr/>
          <a:lstStyle/>
          <a:p>
            <a:pPr marL="463550" indent="-463550" eaLnBrk="1" hangingPunct="1">
              <a:spcBef>
                <a:spcPts val="0"/>
              </a:spcBef>
              <a:spcAft>
                <a:spcPts val="5400"/>
              </a:spcAft>
              <a:buSzPct val="100000"/>
              <a:buFont typeface="+mj-lt"/>
              <a:buAutoNum type="arabicPeriod"/>
              <a:defRPr/>
            </a:pPr>
            <a:r>
              <a:rPr lang="en-US" dirty="0"/>
              <a:t>The sower went out to sow (13:3)</a:t>
            </a:r>
          </a:p>
          <a:p>
            <a:pPr marL="463550" indent="-463550" eaLnBrk="1" hangingPunct="1">
              <a:spcBef>
                <a:spcPts val="0"/>
              </a:spcBef>
              <a:spcAft>
                <a:spcPts val="5400"/>
              </a:spcAft>
              <a:buSzPct val="100000"/>
              <a:buFont typeface="+mj-lt"/>
              <a:buAutoNum type="arabicPeriod"/>
              <a:defRPr/>
            </a:pPr>
            <a:r>
              <a:rPr lang="en-US" dirty="0"/>
              <a:t>The Word of the Kingdom enters hearts (13:19)</a:t>
            </a:r>
          </a:p>
          <a:p>
            <a:pPr marL="463550" indent="-463550" eaLnBrk="1" hangingPunct="1">
              <a:spcBef>
                <a:spcPts val="0"/>
              </a:spcBef>
              <a:spcAft>
                <a:spcPts val="5400"/>
              </a:spcAft>
              <a:buSzPct val="100000"/>
              <a:buFont typeface="+mj-lt"/>
              <a:buAutoNum type="arabicPeriod"/>
              <a:defRPr/>
            </a:pPr>
            <a:r>
              <a:rPr lang="en-US" dirty="0"/>
              <a:t>Only one type of soil is fruitful (13:23)</a:t>
            </a:r>
          </a:p>
          <a:p>
            <a:pPr marL="463550" indent="-463550" eaLnBrk="1" hangingPunct="1">
              <a:spcBef>
                <a:spcPts val="0"/>
              </a:spcBef>
              <a:spcAft>
                <a:spcPts val="5400"/>
              </a:spcAft>
              <a:buSzPct val="100000"/>
              <a:buFont typeface="+mj-lt"/>
              <a:buAutoNum type="arabicPeriod"/>
              <a:defRPr/>
            </a:pPr>
            <a:r>
              <a:rPr lang="en-US" b="1" u="sng" dirty="0">
                <a:solidFill>
                  <a:srgbClr val="FFFFCC"/>
                </a:solidFill>
              </a:rPr>
              <a:t>Satan is active (13:19)</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391400" y="4442298"/>
            <a:ext cx="1397475" cy="1892379"/>
          </a:xfrm>
        </p:spPr>
      </p:pic>
    </p:spTree>
    <p:extLst>
      <p:ext uri="{BB962C8B-B14F-4D97-AF65-F5344CB8AC3E}">
        <p14:creationId xmlns:p14="http://schemas.microsoft.com/office/powerpoint/2010/main" val="773212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2195033159"/>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34687606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176216" y="163516"/>
            <a:ext cx="8791575" cy="5016758"/>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Revelation 20:1-3 (NASB)</a:t>
            </a:r>
          </a:p>
          <a:p>
            <a:pPr algn="just">
              <a:spcBef>
                <a:spcPts val="600"/>
              </a:spcBef>
              <a:spcAft>
                <a:spcPts val="600"/>
              </a:spcAft>
            </a:pPr>
            <a:r>
              <a:rPr lang="en-US" sz="3000" dirty="0">
                <a:latin typeface="Calibri" panose="020F0502020204030204" pitchFamily="34" charset="0"/>
                <a:cs typeface="Calibri" panose="020F0502020204030204" pitchFamily="34" charset="0"/>
              </a:rPr>
              <a:t>“Then I saw an angel coming down from heaven, holding the key of the abyss and a great chain in his hand. </a:t>
            </a:r>
            <a:r>
              <a:rPr lang="en-US" sz="3000" baseline="30000" dirty="0">
                <a:latin typeface="Calibri" panose="020F0502020204030204" pitchFamily="34" charset="0"/>
                <a:cs typeface="Calibri" panose="020F0502020204030204" pitchFamily="34" charset="0"/>
              </a:rPr>
              <a:t>2 </a:t>
            </a:r>
            <a:r>
              <a:rPr lang="en-US" sz="3000" dirty="0">
                <a:latin typeface="Calibri" panose="020F0502020204030204" pitchFamily="34" charset="0"/>
                <a:cs typeface="Calibri" panose="020F0502020204030204" pitchFamily="34" charset="0"/>
              </a:rPr>
              <a:t>And he laid hold of the dragon, the serpent of old, who is the devil and Satan, and bound him for a thousand years; </a:t>
            </a:r>
            <a:r>
              <a:rPr lang="en-US" sz="3000" baseline="30000" dirty="0">
                <a:latin typeface="Calibri" panose="020F0502020204030204" pitchFamily="34" charset="0"/>
                <a:cs typeface="Calibri" panose="020F0502020204030204" pitchFamily="34" charset="0"/>
              </a:rPr>
              <a:t>3 </a:t>
            </a:r>
            <a:r>
              <a:rPr lang="en-US" sz="3000" dirty="0">
                <a:latin typeface="Calibri" panose="020F0502020204030204" pitchFamily="34" charset="0"/>
                <a:cs typeface="Calibri" panose="020F0502020204030204" pitchFamily="34" charset="0"/>
              </a:rPr>
              <a:t>and he threw him into the abyss, and shut </a:t>
            </a:r>
            <a:r>
              <a:rPr lang="en-US" sz="3000" i="1" dirty="0">
                <a:latin typeface="Calibri" panose="020F0502020204030204" pitchFamily="34" charset="0"/>
                <a:cs typeface="Calibri" panose="020F0502020204030204" pitchFamily="34" charset="0"/>
              </a:rPr>
              <a:t>it</a:t>
            </a:r>
            <a:r>
              <a:rPr lang="en-US" sz="3000" dirty="0">
                <a:latin typeface="Calibri" panose="020F0502020204030204" pitchFamily="34" charset="0"/>
                <a:cs typeface="Calibri" panose="020F0502020204030204" pitchFamily="34" charset="0"/>
              </a:rPr>
              <a:t> and sealed </a:t>
            </a:r>
            <a:r>
              <a:rPr lang="en-US" sz="3000" i="1" dirty="0">
                <a:latin typeface="Calibri" panose="020F0502020204030204" pitchFamily="34" charset="0"/>
                <a:cs typeface="Calibri" panose="020F0502020204030204" pitchFamily="34" charset="0"/>
              </a:rPr>
              <a:t>it</a:t>
            </a:r>
            <a:r>
              <a:rPr lang="en-US" sz="3000" dirty="0">
                <a:latin typeface="Calibri" panose="020F0502020204030204" pitchFamily="34" charset="0"/>
                <a:cs typeface="Calibri" panose="020F0502020204030204" pitchFamily="34" charset="0"/>
              </a:rPr>
              <a:t> over him, so that he would not deceive the nations any longer, until the thousand years were completed; after these things he must be released for a short time</a:t>
            </a:r>
            <a:r>
              <a:rPr lang="en-US"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3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750139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176216" y="163516"/>
            <a:ext cx="8791575" cy="5170646"/>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Zechariah 14:16-18 (NASB)</a:t>
            </a:r>
          </a:p>
          <a:p>
            <a:pPr algn="just">
              <a:spcBef>
                <a:spcPts val="600"/>
              </a:spcBef>
              <a:spcAft>
                <a:spcPts val="600"/>
              </a:spcAft>
            </a:pPr>
            <a:r>
              <a:rPr lang="en-US" sz="2700" dirty="0">
                <a:latin typeface="Calibri" panose="020F0502020204030204" pitchFamily="34" charset="0"/>
                <a:cs typeface="Calibri" panose="020F0502020204030204" pitchFamily="34" charset="0"/>
              </a:rPr>
              <a:t>“Then it will come about that any who are left of all the nations that went against Jerusalem will go up from year to year to worship the King, the Lord of hosts, and to celebrate the Feast of Booths. 17 And it will be that whichever of the families of the earth does not go up to Jerusalem to worship the King, the Lord of hosts, there will be no rain on them. 18 If the family of Egypt does not go up or enter, then no rain will fall on them; it will be the plague with which the Lord smites the nations who do not go up to celebrate the Feast of Booths.”</a:t>
            </a:r>
            <a:endParaRPr lang="en-US" altLang="en-US" sz="2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492172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idx="4294967295"/>
          </p:nvPr>
        </p:nvSpPr>
        <p:spPr>
          <a:xfrm>
            <a:off x="685800" y="2857500"/>
            <a:ext cx="7772400" cy="1143000"/>
          </a:xfrm>
        </p:spPr>
        <p:txBody>
          <a:bodyPr/>
          <a:lstStyle/>
          <a:p>
            <a:pPr algn="ctr"/>
            <a:r>
              <a:rPr lang="en-US" altLang="en-US" sz="6000">
                <a:latin typeface="Calibri" panose="020F0502020204030204" pitchFamily="34" charset="0"/>
              </a:rPr>
              <a:t>Conclusion</a:t>
            </a:r>
          </a:p>
        </p:txBody>
      </p:sp>
    </p:spTree>
    <p:extLst>
      <p:ext uri="{BB962C8B-B14F-4D97-AF65-F5344CB8AC3E}">
        <p14:creationId xmlns:p14="http://schemas.microsoft.com/office/powerpoint/2010/main" val="124290719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33400" y="228600"/>
            <a:ext cx="7924800" cy="1371600"/>
          </a:xfrm>
        </p:spPr>
        <p:txBody>
          <a:bodyPr/>
          <a:lstStyle/>
          <a:p>
            <a:pPr algn="ctr" eaLnBrk="1" hangingPunct="1"/>
            <a:r>
              <a:rPr lang="en-US" altLang="en-US" sz="3600" dirty="0"/>
              <a:t>Why The Parable of the Sower Does Not Teach Kingdom Now Theology</a:t>
            </a:r>
            <a:endParaRPr lang="en-US" altLang="en-US" sz="3600" dirty="0">
              <a:solidFill>
                <a:srgbClr val="FFFF00"/>
              </a:solidFill>
            </a:endParaRPr>
          </a:p>
        </p:txBody>
      </p:sp>
      <p:sp>
        <p:nvSpPr>
          <p:cNvPr id="16387" name="Rectangle 3"/>
          <p:cNvSpPr>
            <a:spLocks noGrp="1" noChangeArrowheads="1"/>
          </p:cNvSpPr>
          <p:nvPr>
            <p:ph type="body" sz="half" idx="2"/>
          </p:nvPr>
        </p:nvSpPr>
        <p:spPr>
          <a:xfrm>
            <a:off x="76199" y="2057400"/>
            <a:ext cx="8712675" cy="3962400"/>
          </a:xfrm>
        </p:spPr>
        <p:txBody>
          <a:bodyPr/>
          <a:lstStyle/>
          <a:p>
            <a:pPr marL="463550" indent="-463550" eaLnBrk="1" hangingPunct="1">
              <a:spcBef>
                <a:spcPts val="0"/>
              </a:spcBef>
              <a:spcAft>
                <a:spcPts val="5400"/>
              </a:spcAft>
              <a:buSzPct val="100000"/>
              <a:buFont typeface="+mj-lt"/>
              <a:buAutoNum type="arabicPeriod"/>
              <a:defRPr/>
            </a:pPr>
            <a:r>
              <a:rPr lang="en-US" dirty="0"/>
              <a:t>The sower went out to sow (13:3)</a:t>
            </a:r>
          </a:p>
          <a:p>
            <a:pPr marL="463550" indent="-463550" eaLnBrk="1" hangingPunct="1">
              <a:spcBef>
                <a:spcPts val="0"/>
              </a:spcBef>
              <a:spcAft>
                <a:spcPts val="5400"/>
              </a:spcAft>
              <a:buSzPct val="100000"/>
              <a:buFont typeface="+mj-lt"/>
              <a:buAutoNum type="arabicPeriod"/>
              <a:defRPr/>
            </a:pPr>
            <a:r>
              <a:rPr lang="en-US" dirty="0"/>
              <a:t>The Word of the Kingdom enters hearts (13:19)</a:t>
            </a:r>
          </a:p>
          <a:p>
            <a:pPr marL="463550" indent="-463550" eaLnBrk="1" hangingPunct="1">
              <a:spcBef>
                <a:spcPts val="0"/>
              </a:spcBef>
              <a:spcAft>
                <a:spcPts val="5400"/>
              </a:spcAft>
              <a:buSzPct val="100000"/>
              <a:buFont typeface="+mj-lt"/>
              <a:buAutoNum type="arabicPeriod"/>
              <a:defRPr/>
            </a:pPr>
            <a:r>
              <a:rPr lang="en-US" dirty="0"/>
              <a:t>Only one type of soil is fruitful (13:23)</a:t>
            </a:r>
          </a:p>
          <a:p>
            <a:pPr marL="463550" indent="-463550" eaLnBrk="1" hangingPunct="1">
              <a:spcBef>
                <a:spcPts val="0"/>
              </a:spcBef>
              <a:spcAft>
                <a:spcPts val="5400"/>
              </a:spcAft>
              <a:buSzPct val="100000"/>
              <a:buFont typeface="+mj-lt"/>
              <a:buAutoNum type="arabicPeriod"/>
              <a:defRPr/>
            </a:pPr>
            <a:r>
              <a:rPr lang="en-US" dirty="0"/>
              <a:t>Satan is active (13:19)</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391400" y="4442298"/>
            <a:ext cx="1397475" cy="1892379"/>
          </a:xfrm>
        </p:spPr>
      </p:pic>
    </p:spTree>
    <p:extLst>
      <p:ext uri="{BB962C8B-B14F-4D97-AF65-F5344CB8AC3E}">
        <p14:creationId xmlns:p14="http://schemas.microsoft.com/office/powerpoint/2010/main" val="1953856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3688101907"/>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3623143473"/>
      </p:ext>
    </p:extLst>
  </p:cSld>
  <p:clrMapOvr>
    <a:masterClrMapping/>
  </p:clrMapOvr>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14497</TotalTime>
  <Words>4199</Words>
  <Application>Microsoft Office PowerPoint</Application>
  <PresentationFormat>On-screen Show (4:3)</PresentationFormat>
  <Paragraphs>575</Paragraphs>
  <Slides>83</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83</vt:i4>
      </vt:variant>
    </vt:vector>
  </HeadingPairs>
  <TitlesOfParts>
    <vt:vector size="89" baseType="lpstr">
      <vt:lpstr>Arial</vt:lpstr>
      <vt:lpstr>Calibri</vt:lpstr>
      <vt:lpstr>Courier New</vt:lpstr>
      <vt:lpstr>Times New Roman</vt:lpstr>
      <vt:lpstr>Wingdings</vt:lpstr>
      <vt:lpstr>Azure</vt:lpstr>
      <vt:lpstr>PowerPoint Presentation</vt:lpstr>
      <vt:lpstr>The Coming Kingdom Chapter 10</vt:lpstr>
      <vt:lpstr>Kingdom Study Outline</vt:lpstr>
      <vt:lpstr>Kingdom Study Outline</vt:lpstr>
      <vt:lpstr>1. Kingdom Throughout the Bible</vt:lpstr>
      <vt:lpstr>1. Kingdom Throughout the Bible</vt:lpstr>
      <vt:lpstr>1. Kingdom Throughout the Bible</vt:lpstr>
      <vt:lpstr>1. Kingdom Throughout the Bible</vt:lpstr>
      <vt:lpstr>1. Kingdom Throughout the Bible</vt:lpstr>
      <vt:lpstr>1. Kingdom Throughout the Bible</vt:lpstr>
      <vt:lpstr>1. Kingdom Throughout the Bible</vt:lpstr>
      <vt:lpstr>1. Kingdom Throughout the Bible</vt:lpstr>
      <vt:lpstr>1. Kingdom Throughout the Bible</vt:lpstr>
      <vt:lpstr>1. Kingdom Throughout the Bible</vt:lpstr>
      <vt:lpstr>1. Kingdom Throughout the Bible</vt:lpstr>
      <vt:lpstr>THE INTERIM AGE</vt:lpstr>
      <vt:lpstr>Five Preliminary Observations</vt:lpstr>
      <vt:lpstr>THE INTERIM AGE</vt:lpstr>
      <vt:lpstr>Background to the Matthew 13 Parables</vt:lpstr>
      <vt:lpstr>Background to the Matthew 13 Parables</vt:lpstr>
      <vt:lpstr>PowerPoint Presentation</vt:lpstr>
      <vt:lpstr>PowerPoint Presentation</vt:lpstr>
      <vt:lpstr>Matthew Outline</vt:lpstr>
      <vt:lpstr>Matthew Outline</vt:lpstr>
      <vt:lpstr>PowerPoint Presentation</vt:lpstr>
      <vt:lpstr>PowerPoint Presentation</vt:lpstr>
      <vt:lpstr>Background to the Matthew 13 Parables</vt:lpstr>
      <vt:lpstr>PowerPoint Presentation</vt:lpstr>
      <vt:lpstr>“Mystery” Defined</vt:lpstr>
      <vt:lpstr>PowerPoint Presentation</vt:lpstr>
      <vt:lpstr>PowerPoint Presentation</vt:lpstr>
      <vt:lpstr>PowerPoint Presentation</vt:lpstr>
      <vt:lpstr>Background to the Matthew 13 Parables</vt:lpstr>
      <vt:lpstr>PowerPoint Presentation</vt:lpstr>
      <vt:lpstr>Background to the Matthew 13 Parables</vt:lpstr>
      <vt:lpstr>Matthew 13 Parables</vt:lpstr>
      <vt:lpstr>Background to the Matthew 13 Parables</vt:lpstr>
      <vt:lpstr>PowerPoint Presentation</vt:lpstr>
      <vt:lpstr>PowerPoint Presentation</vt:lpstr>
      <vt:lpstr>PowerPoint Presentation</vt:lpstr>
      <vt:lpstr>Background to the Matthew 13 Parables</vt:lpstr>
      <vt:lpstr>PowerPoint Presentation</vt:lpstr>
      <vt:lpstr>Why Did Jesus Teach in Parables in Matthew 13?</vt:lpstr>
      <vt:lpstr>Why Did Jesus Teach in Parables in Matthew 13?</vt:lpstr>
      <vt:lpstr>PowerPoint Presentation</vt:lpstr>
      <vt:lpstr>Why Did Jesus Teach in Parables in Matthew 13?</vt:lpstr>
      <vt:lpstr>PowerPoint Presentation</vt:lpstr>
      <vt:lpstr>PowerPoint Presentation</vt:lpstr>
      <vt:lpstr>PowerPoint Presentation</vt:lpstr>
      <vt:lpstr>PowerPoint Presentation</vt:lpstr>
      <vt:lpstr>PowerPoint Presentation</vt:lpstr>
      <vt:lpstr>PowerPoint Presentation</vt:lpstr>
      <vt:lpstr>Background to the Matthew 13 Parables</vt:lpstr>
      <vt:lpstr>PowerPoint Presentation</vt:lpstr>
      <vt:lpstr>PowerPoint Presentation</vt:lpstr>
      <vt:lpstr>Matthew 13 Parables</vt:lpstr>
      <vt:lpstr>Conclusion</vt:lpstr>
      <vt:lpstr>Background to the Matthew 13 Parables</vt:lpstr>
      <vt:lpstr>Matthew 13 Parables</vt:lpstr>
      <vt:lpstr>Matthew 13 Parables</vt:lpstr>
      <vt:lpstr>Matthew 13 Parables</vt:lpstr>
      <vt:lpstr>Why The Parable of the Sower Does Not Teach Kingdom Now Theology</vt:lpstr>
      <vt:lpstr>Why The Parable of the Sower Does Not Teach Kingdom Now Theology</vt:lpstr>
      <vt:lpstr>PowerPoint Presentation</vt:lpstr>
      <vt:lpstr>PowerPoint Presentation</vt:lpstr>
      <vt:lpstr>PowerPoint Presentation</vt:lpstr>
      <vt:lpstr>Why The Parable of the Sower Does Not Teach Kingdom Now Theology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The Parable of the Sower Does Not Teach Kingdom Now Theology</vt:lpstr>
      <vt:lpstr>PowerPoint Presentation</vt:lpstr>
      <vt:lpstr>PowerPoint Presentation</vt:lpstr>
      <vt:lpstr>PowerPoint Presentation</vt:lpstr>
      <vt:lpstr>Why The Parable of the Sower Does Not Teach Kingdom Now Theology</vt:lpstr>
      <vt:lpstr>PowerPoint Presentation</vt:lpstr>
      <vt:lpstr>PowerPoint Presentation</vt:lpstr>
      <vt:lpstr>Conclusion</vt:lpstr>
      <vt:lpstr>Why The Parable of the Sower Does Not Teach Kingdom Now Theology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SLBC_010 Kingdom_March 08 2017</dc:title>
  <dc:subject>Kingdom Series</dc:subject>
  <dc:creator>A. Woods</dc:creator>
  <dc:description>Modified by Jim McGowan</dc:description>
  <cp:lastModifiedBy>Andy Woods</cp:lastModifiedBy>
  <cp:revision>1635</cp:revision>
  <cp:lastPrinted>2017-05-10T12:49:44Z</cp:lastPrinted>
  <dcterms:created xsi:type="dcterms:W3CDTF">2009-03-17T12:21:13Z</dcterms:created>
  <dcterms:modified xsi:type="dcterms:W3CDTF">2017-05-10T14:40:34Z</dcterms:modified>
</cp:coreProperties>
</file>