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67"/>
  </p:notesMasterIdLst>
  <p:handoutMasterIdLst>
    <p:handoutMasterId r:id="rId68"/>
  </p:handoutMasterIdLst>
  <p:sldIdLst>
    <p:sldId id="2781" r:id="rId2"/>
    <p:sldId id="2303" r:id="rId3"/>
    <p:sldId id="2304" r:id="rId4"/>
    <p:sldId id="2305" r:id="rId5"/>
    <p:sldId id="2874" r:id="rId6"/>
    <p:sldId id="2319" r:id="rId7"/>
    <p:sldId id="2295" r:id="rId8"/>
    <p:sldId id="2320" r:id="rId9"/>
    <p:sldId id="2375" r:id="rId10"/>
    <p:sldId id="2414" r:id="rId11"/>
    <p:sldId id="2553" r:id="rId12"/>
    <p:sldId id="2623" r:id="rId13"/>
    <p:sldId id="2765" r:id="rId14"/>
    <p:sldId id="2766" r:id="rId15"/>
    <p:sldId id="2875" r:id="rId16"/>
    <p:sldId id="2709" r:id="rId17"/>
    <p:sldId id="2876" r:id="rId18"/>
    <p:sldId id="3018" r:id="rId19"/>
    <p:sldId id="3019" r:id="rId20"/>
    <p:sldId id="3071" r:id="rId21"/>
    <p:sldId id="3123" r:id="rId22"/>
    <p:sldId id="3094" r:id="rId23"/>
    <p:sldId id="3073" r:id="rId24"/>
    <p:sldId id="3074" r:id="rId25"/>
    <p:sldId id="3095" r:id="rId26"/>
    <p:sldId id="3103" r:id="rId27"/>
    <p:sldId id="3079" r:id="rId28"/>
    <p:sldId id="3093" r:id="rId29"/>
    <p:sldId id="3092" r:id="rId30"/>
    <p:sldId id="3124" r:id="rId31"/>
    <p:sldId id="3101" r:id="rId32"/>
    <p:sldId id="3080" r:id="rId33"/>
    <p:sldId id="3081" r:id="rId34"/>
    <p:sldId id="3082" r:id="rId35"/>
    <p:sldId id="3083" r:id="rId36"/>
    <p:sldId id="3084" r:id="rId37"/>
    <p:sldId id="3085" r:id="rId38"/>
    <p:sldId id="3125" r:id="rId39"/>
    <p:sldId id="3102" r:id="rId40"/>
    <p:sldId id="3086" r:id="rId41"/>
    <p:sldId id="3087" r:id="rId42"/>
    <p:sldId id="3126" r:id="rId43"/>
    <p:sldId id="3104" r:id="rId44"/>
    <p:sldId id="3088" r:id="rId45"/>
    <p:sldId id="3089" r:id="rId46"/>
    <p:sldId id="3127" r:id="rId47"/>
    <p:sldId id="3105" r:id="rId48"/>
    <p:sldId id="3106" r:id="rId49"/>
    <p:sldId id="3107" r:id="rId50"/>
    <p:sldId id="3128" r:id="rId51"/>
    <p:sldId id="3117" r:id="rId52"/>
    <p:sldId id="3129" r:id="rId53"/>
    <p:sldId id="3118" r:id="rId54"/>
    <p:sldId id="3122" r:id="rId55"/>
    <p:sldId id="3130" r:id="rId56"/>
    <p:sldId id="3121" r:id="rId57"/>
    <p:sldId id="3131" r:id="rId58"/>
    <p:sldId id="3119" r:id="rId59"/>
    <p:sldId id="3108" r:id="rId60"/>
    <p:sldId id="3109" r:id="rId61"/>
    <p:sldId id="3132" r:id="rId62"/>
    <p:sldId id="3120" r:id="rId63"/>
    <p:sldId id="3133" r:id="rId64"/>
    <p:sldId id="3090" r:id="rId65"/>
    <p:sldId id="3116" r:id="rId66"/>
  </p:sldIdLst>
  <p:sldSz cx="9144000" cy="6858000" type="screen4x3"/>
  <p:notesSz cx="7315200" cy="96012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Arial"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charset="0"/>
      </a:defRPr>
    </a:lvl5pPr>
    <a:lvl6pPr marL="2286000" algn="l" defTabSz="914400" rtl="0" eaLnBrk="1" latinLnBrk="0" hangingPunct="1">
      <a:defRPr sz="2400" kern="1200">
        <a:solidFill>
          <a:schemeClr val="tx1"/>
        </a:solidFill>
        <a:latin typeface="Times New Roman" pitchFamily="18" charset="0"/>
        <a:ea typeface="+mn-ea"/>
        <a:cs typeface="Arial" charset="0"/>
      </a:defRPr>
    </a:lvl6pPr>
    <a:lvl7pPr marL="2743200" algn="l" defTabSz="914400" rtl="0" eaLnBrk="1" latinLnBrk="0" hangingPunct="1">
      <a:defRPr sz="2400" kern="1200">
        <a:solidFill>
          <a:schemeClr val="tx1"/>
        </a:solidFill>
        <a:latin typeface="Times New Roman" pitchFamily="18" charset="0"/>
        <a:ea typeface="+mn-ea"/>
        <a:cs typeface="Arial" charset="0"/>
      </a:defRPr>
    </a:lvl7pPr>
    <a:lvl8pPr marL="3200400" algn="l" defTabSz="914400" rtl="0" eaLnBrk="1" latinLnBrk="0" hangingPunct="1">
      <a:defRPr sz="2400" kern="1200">
        <a:solidFill>
          <a:schemeClr val="tx1"/>
        </a:solidFill>
        <a:latin typeface="Times New Roman" pitchFamily="18" charset="0"/>
        <a:ea typeface="+mn-ea"/>
        <a:cs typeface="Arial" charset="0"/>
      </a:defRPr>
    </a:lvl8pPr>
    <a:lvl9pPr marL="3657600" algn="l" defTabSz="914400" rtl="0" eaLnBrk="1" latinLnBrk="0" hangingPunct="1">
      <a:defRPr sz="24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990099"/>
    <a:srgbClr val="006600"/>
    <a:srgbClr val="FF9900"/>
    <a:srgbClr val="00CC00"/>
    <a:srgbClr val="A6A6A6"/>
    <a:srgbClr val="A50021"/>
    <a:srgbClr val="0000FF"/>
    <a:srgbClr val="FFFF99"/>
    <a:srgbClr val="00B0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31" autoAdjust="0"/>
    <p:restoredTop sz="92932" autoAdjust="0"/>
  </p:normalViewPr>
  <p:slideViewPr>
    <p:cSldViewPr>
      <p:cViewPr varScale="1">
        <p:scale>
          <a:sx n="102" d="100"/>
          <a:sy n="102" d="100"/>
        </p:scale>
        <p:origin x="1794"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2" y="0"/>
            <a:ext cx="3170764" cy="478748"/>
          </a:xfrm>
          <a:prstGeom prst="rect">
            <a:avLst/>
          </a:prstGeom>
          <a:noFill/>
          <a:ln w="9525">
            <a:noFill/>
            <a:miter lim="800000"/>
            <a:headEnd/>
            <a:tailEnd/>
          </a:ln>
        </p:spPr>
        <p:txBody>
          <a:bodyPr vert="horz" wrap="square" lIns="97378" tIns="48690" rIns="97378" bIns="48690" numCol="1" anchor="t" anchorCtr="0" compatLnSpc="1">
            <a:prstTxWarp prst="textNoShape">
              <a:avLst/>
            </a:prstTxWarp>
          </a:bodyPr>
          <a:lstStyle>
            <a:lvl1pPr defTabSz="920835">
              <a:defRPr sz="1300">
                <a:latin typeface="Times New Roman" pitchFamily="18" charset="0"/>
                <a:cs typeface="Arial" charset="0"/>
              </a:defRPr>
            </a:lvl1pPr>
          </a:lstStyle>
          <a:p>
            <a:pPr>
              <a:defRPr/>
            </a:pPr>
            <a:r>
              <a:rPr lang="en-US" dirty="0">
                <a:latin typeface="Calibri" panose="020F0502020204030204" pitchFamily="34" charset="0"/>
                <a:cs typeface="Calibri" panose="020F0502020204030204" pitchFamily="34" charset="0"/>
              </a:rPr>
              <a:t>Dr. Andy Woods - The Coming Kingdom</a:t>
            </a:r>
          </a:p>
        </p:txBody>
      </p:sp>
      <p:sp>
        <p:nvSpPr>
          <p:cNvPr id="36867" name="Rectangle 3"/>
          <p:cNvSpPr>
            <a:spLocks noGrp="1" noChangeArrowheads="1"/>
          </p:cNvSpPr>
          <p:nvPr>
            <p:ph type="dt" sz="quarter" idx="1"/>
          </p:nvPr>
        </p:nvSpPr>
        <p:spPr bwMode="auto">
          <a:xfrm>
            <a:off x="4144437" y="0"/>
            <a:ext cx="3170764" cy="478748"/>
          </a:xfrm>
          <a:prstGeom prst="rect">
            <a:avLst/>
          </a:prstGeom>
          <a:noFill/>
          <a:ln w="9525">
            <a:noFill/>
            <a:miter lim="800000"/>
            <a:headEnd/>
            <a:tailEnd/>
          </a:ln>
        </p:spPr>
        <p:txBody>
          <a:bodyPr vert="horz" wrap="square" lIns="97378" tIns="48690" rIns="97378" bIns="48690" numCol="1" anchor="t" anchorCtr="0" compatLnSpc="1">
            <a:prstTxWarp prst="textNoShape">
              <a:avLst/>
            </a:prstTxWarp>
          </a:bodyPr>
          <a:lstStyle>
            <a:lvl1pPr algn="r" defTabSz="920835">
              <a:defRPr sz="1300">
                <a:latin typeface="Times New Roman" pitchFamily="18" charset="0"/>
                <a:cs typeface="Arial" charset="0"/>
              </a:defRPr>
            </a:lvl1pPr>
          </a:lstStyle>
          <a:p>
            <a:pPr>
              <a:defRPr/>
            </a:pPr>
            <a:r>
              <a:rPr lang="en-US">
                <a:latin typeface="Calibri" panose="020F0502020204030204" pitchFamily="34" charset="0"/>
                <a:cs typeface="Calibri" panose="020F0502020204030204" pitchFamily="34" charset="0"/>
              </a:rPr>
              <a:t>5/17/2017</a:t>
            </a:r>
            <a:endParaRPr lang="en-US" dirty="0">
              <a:latin typeface="Calibri" panose="020F0502020204030204" pitchFamily="34" charset="0"/>
              <a:cs typeface="Calibri" panose="020F0502020204030204" pitchFamily="34" charset="0"/>
            </a:endParaRPr>
          </a:p>
        </p:txBody>
      </p:sp>
      <p:sp>
        <p:nvSpPr>
          <p:cNvPr id="36868" name="Rectangle 4"/>
          <p:cNvSpPr>
            <a:spLocks noGrp="1" noChangeArrowheads="1"/>
          </p:cNvSpPr>
          <p:nvPr>
            <p:ph type="ftr" sz="quarter" idx="2"/>
          </p:nvPr>
        </p:nvSpPr>
        <p:spPr bwMode="auto">
          <a:xfrm>
            <a:off x="2" y="9122452"/>
            <a:ext cx="3170764" cy="478748"/>
          </a:xfrm>
          <a:prstGeom prst="rect">
            <a:avLst/>
          </a:prstGeom>
          <a:noFill/>
          <a:ln w="9525">
            <a:noFill/>
            <a:miter lim="800000"/>
            <a:headEnd/>
            <a:tailEnd/>
          </a:ln>
        </p:spPr>
        <p:txBody>
          <a:bodyPr vert="horz" wrap="square" lIns="97378" tIns="48690" rIns="97378" bIns="48690" numCol="1" anchor="b" anchorCtr="0" compatLnSpc="1">
            <a:prstTxWarp prst="textNoShape">
              <a:avLst/>
            </a:prstTxWarp>
          </a:bodyPr>
          <a:lstStyle>
            <a:lvl1pPr defTabSz="920835">
              <a:defRPr sz="1300">
                <a:latin typeface="Times New Roman" pitchFamily="18" charset="0"/>
                <a:cs typeface="Arial" charset="0"/>
              </a:defRPr>
            </a:lvl1pPr>
          </a:lstStyle>
          <a:p>
            <a:pPr>
              <a:defRPr/>
            </a:pPr>
            <a:r>
              <a:rPr lang="en-US" dirty="0">
                <a:latin typeface="Calibri" panose="020F0502020204030204" pitchFamily="34" charset="0"/>
                <a:cs typeface="Calibri" panose="020F0502020204030204" pitchFamily="34" charset="0"/>
              </a:rPr>
              <a:t>Sugar Land </a:t>
            </a:r>
            <a:r>
              <a:rPr lang="en-US" dirty="0" err="1">
                <a:latin typeface="Calibri" panose="020F0502020204030204" pitchFamily="34" charset="0"/>
                <a:cs typeface="Calibri" panose="020F0502020204030204" pitchFamily="34" charset="0"/>
              </a:rPr>
              <a:t>BIble</a:t>
            </a:r>
            <a:r>
              <a:rPr lang="en-US" dirty="0">
                <a:latin typeface="Calibri" panose="020F0502020204030204" pitchFamily="34" charset="0"/>
                <a:cs typeface="Calibri" panose="020F0502020204030204" pitchFamily="34" charset="0"/>
              </a:rPr>
              <a:t> Church</a:t>
            </a:r>
          </a:p>
        </p:txBody>
      </p:sp>
      <p:sp>
        <p:nvSpPr>
          <p:cNvPr id="36869" name="Rectangle 5"/>
          <p:cNvSpPr>
            <a:spLocks noGrp="1" noChangeArrowheads="1"/>
          </p:cNvSpPr>
          <p:nvPr>
            <p:ph type="sldNum" sz="quarter" idx="3"/>
          </p:nvPr>
        </p:nvSpPr>
        <p:spPr bwMode="auto">
          <a:xfrm>
            <a:off x="4144437" y="9122452"/>
            <a:ext cx="3170764" cy="478748"/>
          </a:xfrm>
          <a:prstGeom prst="rect">
            <a:avLst/>
          </a:prstGeom>
          <a:noFill/>
          <a:ln w="9525">
            <a:noFill/>
            <a:miter lim="800000"/>
            <a:headEnd/>
            <a:tailEnd/>
          </a:ln>
        </p:spPr>
        <p:txBody>
          <a:bodyPr vert="horz" wrap="square" lIns="97378" tIns="48690" rIns="97378" bIns="48690" numCol="1" anchor="b" anchorCtr="0" compatLnSpc="1">
            <a:prstTxWarp prst="textNoShape">
              <a:avLst/>
            </a:prstTxWarp>
          </a:bodyPr>
          <a:lstStyle>
            <a:lvl1pPr algn="r" defTabSz="920835">
              <a:defRPr sz="1300">
                <a:latin typeface="Times New Roman" pitchFamily="18" charset="0"/>
                <a:cs typeface="Arial" charset="0"/>
              </a:defRPr>
            </a:lvl1pPr>
          </a:lstStyle>
          <a:p>
            <a:pPr>
              <a:defRPr/>
            </a:pPr>
            <a:fld id="{17409DFC-8574-46F2-8150-19402387B16D}" type="slidenum">
              <a:rPr lang="en-US">
                <a:latin typeface="Calibri" panose="020F0502020204030204" pitchFamily="34" charset="0"/>
                <a:cs typeface="Calibri" panose="020F0502020204030204" pitchFamily="34" charset="0"/>
              </a:rPr>
              <a:pPr>
                <a:defRPr/>
              </a:pPr>
              <a:t>‹#›</a:t>
            </a:fld>
            <a:endParaRPr lang="en-US" dirty="0">
              <a:latin typeface="Calibri" panose="020F0502020204030204" pitchFamily="34" charset="0"/>
              <a:cs typeface="Calibri" panose="020F0502020204030204" pitchFamily="34" charset="0"/>
            </a:endParaRPr>
          </a:p>
        </p:txBody>
      </p:sp>
    </p:spTree>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2" y="0"/>
            <a:ext cx="3170764" cy="478748"/>
          </a:xfrm>
          <a:prstGeom prst="rect">
            <a:avLst/>
          </a:prstGeom>
          <a:noFill/>
          <a:ln w="9525">
            <a:noFill/>
            <a:miter lim="800000"/>
            <a:headEnd/>
            <a:tailEnd/>
          </a:ln>
        </p:spPr>
        <p:txBody>
          <a:bodyPr vert="horz" wrap="square" lIns="97378" tIns="48690" rIns="97378" bIns="48690" numCol="1" anchor="t" anchorCtr="0" compatLnSpc="1">
            <a:prstTxWarp prst="textNoShape">
              <a:avLst/>
            </a:prstTxWarp>
          </a:bodyPr>
          <a:lstStyle>
            <a:lvl1pPr defTabSz="920835">
              <a:defRPr sz="1300">
                <a:latin typeface="Calibri" panose="020F0502020204030204" pitchFamily="34" charset="0"/>
                <a:cs typeface="Calibri" panose="020F0502020204030204" pitchFamily="34" charset="0"/>
              </a:defRPr>
            </a:lvl1pPr>
          </a:lstStyle>
          <a:p>
            <a:pPr>
              <a:defRPr/>
            </a:pPr>
            <a:r>
              <a:rPr lang="en-US" dirty="0"/>
              <a:t>Dr. Andy Woods - The Coming Kingdom</a:t>
            </a:r>
          </a:p>
        </p:txBody>
      </p:sp>
      <p:sp>
        <p:nvSpPr>
          <p:cNvPr id="3" name="Date Placeholder 2"/>
          <p:cNvSpPr>
            <a:spLocks noGrp="1"/>
          </p:cNvSpPr>
          <p:nvPr>
            <p:ph type="dt" idx="1"/>
          </p:nvPr>
        </p:nvSpPr>
        <p:spPr bwMode="auto">
          <a:xfrm>
            <a:off x="4142750" y="0"/>
            <a:ext cx="3170763" cy="478748"/>
          </a:xfrm>
          <a:prstGeom prst="rect">
            <a:avLst/>
          </a:prstGeom>
          <a:noFill/>
          <a:ln w="9525">
            <a:noFill/>
            <a:miter lim="800000"/>
            <a:headEnd/>
            <a:tailEnd/>
          </a:ln>
        </p:spPr>
        <p:txBody>
          <a:bodyPr vert="horz" wrap="square" lIns="97378" tIns="48690" rIns="97378" bIns="48690" numCol="1" anchor="t" anchorCtr="0" compatLnSpc="1">
            <a:prstTxWarp prst="textNoShape">
              <a:avLst/>
            </a:prstTxWarp>
          </a:bodyPr>
          <a:lstStyle>
            <a:lvl1pPr algn="r" defTabSz="920835">
              <a:defRPr sz="1300">
                <a:latin typeface="Calibri" panose="020F0502020204030204" pitchFamily="34" charset="0"/>
                <a:cs typeface="Calibri" panose="020F0502020204030204" pitchFamily="34" charset="0"/>
              </a:defRPr>
            </a:lvl1pPr>
          </a:lstStyle>
          <a:p>
            <a:pPr>
              <a:defRPr/>
            </a:pPr>
            <a:r>
              <a:rPr lang="en-US"/>
              <a:t>5/17/2017</a:t>
            </a:r>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101024" tIns="50511" rIns="101024" bIns="50511" rtlCol="0" anchor="ctr"/>
          <a:lstStyle/>
          <a:p>
            <a:pPr lvl="0"/>
            <a:endParaRPr lang="en-US" noProof="0" dirty="0"/>
          </a:p>
        </p:txBody>
      </p:sp>
      <p:sp>
        <p:nvSpPr>
          <p:cNvPr id="5" name="Notes Placeholder 4"/>
          <p:cNvSpPr>
            <a:spLocks noGrp="1"/>
          </p:cNvSpPr>
          <p:nvPr>
            <p:ph type="body" sz="quarter" idx="3"/>
          </p:nvPr>
        </p:nvSpPr>
        <p:spPr bwMode="auto">
          <a:xfrm>
            <a:off x="732365" y="4561227"/>
            <a:ext cx="5850473" cy="4318573"/>
          </a:xfrm>
          <a:prstGeom prst="rect">
            <a:avLst/>
          </a:prstGeom>
          <a:noFill/>
          <a:ln w="9525">
            <a:noFill/>
            <a:miter lim="800000"/>
            <a:headEnd/>
            <a:tailEnd/>
          </a:ln>
        </p:spPr>
        <p:txBody>
          <a:bodyPr vert="horz" wrap="square" lIns="97378" tIns="48690" rIns="97378" bIns="4869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bwMode="auto">
          <a:xfrm>
            <a:off x="2" y="9120813"/>
            <a:ext cx="3170764" cy="478748"/>
          </a:xfrm>
          <a:prstGeom prst="rect">
            <a:avLst/>
          </a:prstGeom>
          <a:noFill/>
          <a:ln w="9525">
            <a:noFill/>
            <a:miter lim="800000"/>
            <a:headEnd/>
            <a:tailEnd/>
          </a:ln>
        </p:spPr>
        <p:txBody>
          <a:bodyPr vert="horz" wrap="square" lIns="97378" tIns="48690" rIns="97378" bIns="48690" numCol="1" anchor="b" anchorCtr="0" compatLnSpc="1">
            <a:prstTxWarp prst="textNoShape">
              <a:avLst/>
            </a:prstTxWarp>
          </a:bodyPr>
          <a:lstStyle>
            <a:lvl1pPr defTabSz="920835">
              <a:defRPr sz="1300">
                <a:latin typeface="Calibri" panose="020F0502020204030204" pitchFamily="34" charset="0"/>
                <a:cs typeface="Arial" charset="0"/>
              </a:defRPr>
            </a:lvl1pPr>
          </a:lstStyle>
          <a:p>
            <a:pPr>
              <a:defRPr/>
            </a:pPr>
            <a:r>
              <a:rPr lang="en-US" dirty="0">
                <a:cs typeface="Calibri" panose="020F0502020204030204" pitchFamily="34" charset="0"/>
              </a:rPr>
              <a:t>Sugar Land </a:t>
            </a:r>
            <a:r>
              <a:rPr lang="en-US" dirty="0" err="1">
                <a:cs typeface="Calibri" panose="020F0502020204030204" pitchFamily="34" charset="0"/>
              </a:rPr>
              <a:t>BIble</a:t>
            </a:r>
            <a:r>
              <a:rPr lang="en-US" dirty="0">
                <a:cs typeface="Calibri" panose="020F0502020204030204" pitchFamily="34" charset="0"/>
              </a:rPr>
              <a:t> Church</a:t>
            </a:r>
          </a:p>
        </p:txBody>
      </p:sp>
      <p:sp>
        <p:nvSpPr>
          <p:cNvPr id="7" name="Slide Number Placeholder 6"/>
          <p:cNvSpPr>
            <a:spLocks noGrp="1"/>
          </p:cNvSpPr>
          <p:nvPr>
            <p:ph type="sldNum" sz="quarter" idx="5"/>
          </p:nvPr>
        </p:nvSpPr>
        <p:spPr bwMode="auto">
          <a:xfrm>
            <a:off x="4142750" y="9120813"/>
            <a:ext cx="3170763" cy="478748"/>
          </a:xfrm>
          <a:prstGeom prst="rect">
            <a:avLst/>
          </a:prstGeom>
          <a:noFill/>
          <a:ln w="9525">
            <a:noFill/>
            <a:miter lim="800000"/>
            <a:headEnd/>
            <a:tailEnd/>
          </a:ln>
        </p:spPr>
        <p:txBody>
          <a:bodyPr vert="horz" wrap="square" lIns="97378" tIns="48690" rIns="97378" bIns="48690" numCol="1" anchor="b" anchorCtr="0" compatLnSpc="1">
            <a:prstTxWarp prst="textNoShape">
              <a:avLst/>
            </a:prstTxWarp>
          </a:bodyPr>
          <a:lstStyle>
            <a:lvl1pPr algn="r" defTabSz="920835">
              <a:defRPr sz="1300">
                <a:latin typeface="Calibri" panose="020F0502020204030204" pitchFamily="34" charset="0"/>
                <a:cs typeface="Calibri" panose="020F0502020204030204" pitchFamily="34" charset="0"/>
              </a:defRPr>
            </a:lvl1pPr>
          </a:lstStyle>
          <a:p>
            <a:pPr>
              <a:defRPr/>
            </a:pPr>
            <a:fld id="{B1F4E4D5-D111-482F-97CA-316C84D86ECF}" type="slidenum">
              <a:rPr lang="en-US" smtClean="0"/>
              <a:pPr>
                <a:defRPr/>
              </a:pPr>
              <a:t>‹#›</a:t>
            </a:fld>
            <a:endParaRPr lang="en-US" dirty="0"/>
          </a:p>
        </p:txBody>
      </p:sp>
    </p:spTree>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09065">
              <a:defRPr>
                <a:solidFill>
                  <a:schemeClr val="tx1"/>
                </a:solidFill>
                <a:latin typeface="Arial" panose="020B0604020202020204" pitchFamily="34" charset="0"/>
                <a:cs typeface="Arial" panose="020B0604020202020204" pitchFamily="34" charset="0"/>
              </a:defRPr>
            </a:lvl1pPr>
            <a:lvl2pPr marL="776715" indent="-298736" defTabSz="1009065">
              <a:defRPr>
                <a:solidFill>
                  <a:schemeClr val="tx1"/>
                </a:solidFill>
                <a:latin typeface="Arial" panose="020B0604020202020204" pitchFamily="34" charset="0"/>
                <a:cs typeface="Arial" panose="020B0604020202020204" pitchFamily="34" charset="0"/>
              </a:defRPr>
            </a:lvl2pPr>
            <a:lvl3pPr marL="1194946" indent="-238989" defTabSz="1009065">
              <a:defRPr>
                <a:solidFill>
                  <a:schemeClr val="tx1"/>
                </a:solidFill>
                <a:latin typeface="Arial" panose="020B0604020202020204" pitchFamily="34" charset="0"/>
                <a:cs typeface="Arial" panose="020B0604020202020204" pitchFamily="34" charset="0"/>
              </a:defRPr>
            </a:lvl3pPr>
            <a:lvl4pPr marL="1672924" indent="-238989" defTabSz="1009065">
              <a:defRPr>
                <a:solidFill>
                  <a:schemeClr val="tx1"/>
                </a:solidFill>
                <a:latin typeface="Arial" panose="020B0604020202020204" pitchFamily="34" charset="0"/>
                <a:cs typeface="Arial" panose="020B0604020202020204" pitchFamily="34" charset="0"/>
              </a:defRPr>
            </a:lvl4pPr>
            <a:lvl5pPr marL="2150902" indent="-238989" defTabSz="1009065">
              <a:defRPr>
                <a:solidFill>
                  <a:schemeClr val="tx1"/>
                </a:solidFill>
                <a:latin typeface="Arial" panose="020B0604020202020204" pitchFamily="34" charset="0"/>
                <a:cs typeface="Arial" panose="020B0604020202020204" pitchFamily="34" charset="0"/>
              </a:defRPr>
            </a:lvl5pPr>
            <a:lvl6pPr marL="2628880" indent="-238989" defTabSz="100906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106859" indent="-238989" defTabSz="100906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584836" indent="-238989" defTabSz="100906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062816" indent="-238989" defTabSz="100906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9560484-83D6-4B2D-B062-C1C10F986548}" type="slidenum">
              <a:rPr lang="en-US" altLang="en-US" sz="2000">
                <a:latin typeface="Calibri" panose="020F0502020204030204" pitchFamily="34" charset="0"/>
                <a:cs typeface="Calibri" panose="020F0502020204030204" pitchFamily="34" charset="0"/>
              </a:rPr>
              <a:pPr/>
              <a:t>2</a:t>
            </a:fld>
            <a:endParaRPr lang="en-US" altLang="en-US" sz="2000" dirty="0">
              <a:latin typeface="Calibri" panose="020F0502020204030204" pitchFamily="34" charset="0"/>
              <a:cs typeface="Calibri" panose="020F0502020204030204" pitchFamily="34" charset="0"/>
            </a:endParaRPr>
          </a:p>
        </p:txBody>
      </p:sp>
      <p:sp>
        <p:nvSpPr>
          <p:cNvPr id="2" name="Footer Placeholder 1"/>
          <p:cNvSpPr>
            <a:spLocks noGrp="1"/>
          </p:cNvSpPr>
          <p:nvPr>
            <p:ph type="ftr" sz="quarter" idx="4"/>
          </p:nvPr>
        </p:nvSpPr>
        <p:spPr/>
        <p:txBody>
          <a:bodyPr/>
          <a:lstStyle/>
          <a:p>
            <a:pPr defTabSz="1010455">
              <a:defRPr/>
            </a:pPr>
            <a:r>
              <a:rPr lang="en-US" sz="2000" kern="0" dirty="0">
                <a:solidFill>
                  <a:sysClr val="windowText" lastClr="000000"/>
                </a:solidFill>
                <a:cs typeface="Calibri" panose="020F0502020204030204" pitchFamily="34" charset="0"/>
              </a:rPr>
              <a:t>Sugar Land </a:t>
            </a:r>
            <a:r>
              <a:rPr lang="en-US" sz="2000" kern="0" dirty="0" err="1">
                <a:solidFill>
                  <a:sysClr val="windowText" lastClr="000000"/>
                </a:solidFill>
                <a:cs typeface="Calibri" panose="020F0502020204030204" pitchFamily="34" charset="0"/>
              </a:rPr>
              <a:t>BIble</a:t>
            </a:r>
            <a:r>
              <a:rPr lang="en-US" sz="2000" kern="0" dirty="0">
                <a:solidFill>
                  <a:sysClr val="windowText" lastClr="000000"/>
                </a:solidFill>
                <a:cs typeface="Calibri" panose="020F0502020204030204" pitchFamily="34" charset="0"/>
              </a:rPr>
              <a:t> Church</a:t>
            </a:r>
          </a:p>
        </p:txBody>
      </p:sp>
      <p:sp>
        <p:nvSpPr>
          <p:cNvPr id="3" name="Header Placeholder 2"/>
          <p:cNvSpPr>
            <a:spLocks noGrp="1"/>
          </p:cNvSpPr>
          <p:nvPr>
            <p:ph type="hdr" sz="quarter"/>
          </p:nvPr>
        </p:nvSpPr>
        <p:spPr/>
        <p:txBody>
          <a:bodyPr/>
          <a:lstStyle/>
          <a:p>
            <a:pPr defTabSz="1010455">
              <a:defRPr/>
            </a:pPr>
            <a:r>
              <a:rPr lang="en-US" sz="2000" kern="0" dirty="0">
                <a:solidFill>
                  <a:sysClr val="windowText" lastClr="000000"/>
                </a:solidFill>
              </a:rPr>
              <a:t>Dr. Andy Woods - The Coming Kingdom</a:t>
            </a:r>
          </a:p>
        </p:txBody>
      </p:sp>
      <p:sp>
        <p:nvSpPr>
          <p:cNvPr id="4" name="Date Placeholder 3"/>
          <p:cNvSpPr>
            <a:spLocks noGrp="1"/>
          </p:cNvSpPr>
          <p:nvPr>
            <p:ph type="dt" idx="10"/>
          </p:nvPr>
        </p:nvSpPr>
        <p:spPr/>
        <p:txBody>
          <a:bodyPr/>
          <a:lstStyle/>
          <a:p>
            <a:pPr>
              <a:defRPr/>
            </a:pPr>
            <a:r>
              <a:rPr lang="en-US"/>
              <a:t>5/17/2017</a:t>
            </a:r>
            <a:endParaRPr lang="en-US" dirty="0"/>
          </a:p>
        </p:txBody>
      </p:sp>
    </p:spTree>
    <p:extLst>
      <p:ext uri="{BB962C8B-B14F-4D97-AF65-F5344CB8AC3E}">
        <p14:creationId xmlns:p14="http://schemas.microsoft.com/office/powerpoint/2010/main" val="34166382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p:spPr>
      </p:sp>
      <p:sp>
        <p:nvSpPr>
          <p:cNvPr id="93187" name="Notes Placeholder 2"/>
          <p:cNvSpPr>
            <a:spLocks noGrp="1"/>
          </p:cNvSpPr>
          <p:nvPr>
            <p:ph type="body" idx="1"/>
          </p:nvPr>
        </p:nvSpPr>
        <p:spPr>
          <a:noFill/>
          <a:ln/>
        </p:spPr>
        <p:txBody>
          <a:bodyPr/>
          <a:lstStyle/>
          <a:p>
            <a:endParaRPr lang="en-US" dirty="0">
              <a:latin typeface="Calibri" panose="020F0502020204030204" pitchFamily="34" charset="0"/>
            </a:endParaRPr>
          </a:p>
        </p:txBody>
      </p:sp>
      <p:sp>
        <p:nvSpPr>
          <p:cNvPr id="93188" name="Slide Number Placeholder 3"/>
          <p:cNvSpPr>
            <a:spLocks noGrp="1"/>
          </p:cNvSpPr>
          <p:nvPr>
            <p:ph type="sldNum" sz="quarter" idx="5"/>
          </p:nvPr>
        </p:nvSpPr>
        <p:spPr>
          <a:noFill/>
        </p:spPr>
        <p:txBody>
          <a:bodyPr/>
          <a:lstStyle/>
          <a:p>
            <a:pPr defTabSz="919444"/>
            <a:fld id="{0413A5C8-111D-4E5C-BB4C-D0F238F39719}" type="slidenum">
              <a:rPr lang="en-US" smtClean="0"/>
              <a:pPr defTabSz="919444"/>
              <a:t>13</a:t>
            </a:fld>
            <a:endParaRPr lang="en-US" dirty="0"/>
          </a:p>
        </p:txBody>
      </p:sp>
      <p:sp>
        <p:nvSpPr>
          <p:cNvPr id="5" name="Header Placeholder 4"/>
          <p:cNvSpPr>
            <a:spLocks noGrp="1"/>
          </p:cNvSpPr>
          <p:nvPr>
            <p:ph type="hdr" sz="quarter" idx="10"/>
          </p:nvPr>
        </p:nvSpPr>
        <p:spPr/>
        <p:txBody>
          <a:bodyPr/>
          <a:lstStyle/>
          <a:p>
            <a:pPr>
              <a:defRPr/>
            </a:pPr>
            <a:r>
              <a:rPr lang="en-US" dirty="0"/>
              <a:t>Dr. Andy Woods - The Coming Kingdom</a:t>
            </a:r>
          </a:p>
        </p:txBody>
      </p:sp>
      <p:sp>
        <p:nvSpPr>
          <p:cNvPr id="2" name="Date Placeholder 1"/>
          <p:cNvSpPr>
            <a:spLocks noGrp="1"/>
          </p:cNvSpPr>
          <p:nvPr>
            <p:ph type="dt" idx="11"/>
          </p:nvPr>
        </p:nvSpPr>
        <p:spPr/>
        <p:txBody>
          <a:bodyPr/>
          <a:lstStyle/>
          <a:p>
            <a:pPr>
              <a:defRPr/>
            </a:pPr>
            <a:r>
              <a:rPr lang="en-US"/>
              <a:t>5/17/2017</a:t>
            </a:r>
            <a:endParaRPr lang="en-US" dirty="0"/>
          </a:p>
        </p:txBody>
      </p:sp>
      <p:sp>
        <p:nvSpPr>
          <p:cNvPr id="3" name="Footer Placeholder 2"/>
          <p:cNvSpPr>
            <a:spLocks noGrp="1"/>
          </p:cNvSpPr>
          <p:nvPr>
            <p:ph type="ftr" sz="quarter" idx="12"/>
          </p:nvPr>
        </p:nvSpPr>
        <p:spPr/>
        <p:txBody>
          <a:bodyPr/>
          <a:lstStyle/>
          <a:p>
            <a:pPr>
              <a:defRPr/>
            </a:pPr>
            <a:r>
              <a:rPr lang="en-US" dirty="0">
                <a:cs typeface="Calibri" panose="020F0502020204030204" pitchFamily="34" charset="0"/>
              </a:rPr>
              <a:t>Sugar Land </a:t>
            </a:r>
            <a:r>
              <a:rPr lang="en-US" dirty="0" err="1">
                <a:cs typeface="Calibri" panose="020F0502020204030204" pitchFamily="34" charset="0"/>
              </a:rPr>
              <a:t>BIble</a:t>
            </a:r>
            <a:r>
              <a:rPr lang="en-US" dirty="0">
                <a:cs typeface="Calibri" panose="020F0502020204030204" pitchFamily="34" charset="0"/>
              </a:rPr>
              <a:t> Church</a:t>
            </a:r>
          </a:p>
        </p:txBody>
      </p:sp>
    </p:spTree>
    <p:extLst>
      <p:ext uri="{BB962C8B-B14F-4D97-AF65-F5344CB8AC3E}">
        <p14:creationId xmlns:p14="http://schemas.microsoft.com/office/powerpoint/2010/main" val="8133617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p:spPr>
      </p:sp>
      <p:sp>
        <p:nvSpPr>
          <p:cNvPr id="93187" name="Notes Placeholder 2"/>
          <p:cNvSpPr>
            <a:spLocks noGrp="1"/>
          </p:cNvSpPr>
          <p:nvPr>
            <p:ph type="body" idx="1"/>
          </p:nvPr>
        </p:nvSpPr>
        <p:spPr>
          <a:noFill/>
          <a:ln/>
        </p:spPr>
        <p:txBody>
          <a:bodyPr/>
          <a:lstStyle/>
          <a:p>
            <a:endParaRPr lang="en-US" dirty="0">
              <a:latin typeface="Calibri" panose="020F0502020204030204" pitchFamily="34" charset="0"/>
            </a:endParaRPr>
          </a:p>
        </p:txBody>
      </p:sp>
      <p:sp>
        <p:nvSpPr>
          <p:cNvPr id="93188" name="Slide Number Placeholder 3"/>
          <p:cNvSpPr>
            <a:spLocks noGrp="1"/>
          </p:cNvSpPr>
          <p:nvPr>
            <p:ph type="sldNum" sz="quarter" idx="5"/>
          </p:nvPr>
        </p:nvSpPr>
        <p:spPr>
          <a:noFill/>
        </p:spPr>
        <p:txBody>
          <a:bodyPr/>
          <a:lstStyle/>
          <a:p>
            <a:pPr defTabSz="919444"/>
            <a:fld id="{0413A5C8-111D-4E5C-BB4C-D0F238F39719}" type="slidenum">
              <a:rPr lang="en-US" smtClean="0"/>
              <a:pPr defTabSz="919444"/>
              <a:t>14</a:t>
            </a:fld>
            <a:endParaRPr lang="en-US" dirty="0"/>
          </a:p>
        </p:txBody>
      </p:sp>
      <p:sp>
        <p:nvSpPr>
          <p:cNvPr id="5" name="Header Placeholder 4"/>
          <p:cNvSpPr>
            <a:spLocks noGrp="1"/>
          </p:cNvSpPr>
          <p:nvPr>
            <p:ph type="hdr" sz="quarter" idx="10"/>
          </p:nvPr>
        </p:nvSpPr>
        <p:spPr/>
        <p:txBody>
          <a:bodyPr/>
          <a:lstStyle/>
          <a:p>
            <a:pPr>
              <a:defRPr/>
            </a:pPr>
            <a:r>
              <a:rPr lang="en-US" dirty="0"/>
              <a:t>Dr. Andy Woods - The Coming Kingdom</a:t>
            </a:r>
          </a:p>
        </p:txBody>
      </p:sp>
      <p:sp>
        <p:nvSpPr>
          <p:cNvPr id="2" name="Date Placeholder 1"/>
          <p:cNvSpPr>
            <a:spLocks noGrp="1"/>
          </p:cNvSpPr>
          <p:nvPr>
            <p:ph type="dt" idx="11"/>
          </p:nvPr>
        </p:nvSpPr>
        <p:spPr/>
        <p:txBody>
          <a:bodyPr/>
          <a:lstStyle/>
          <a:p>
            <a:pPr>
              <a:defRPr/>
            </a:pPr>
            <a:r>
              <a:rPr lang="en-US"/>
              <a:t>5/17/2017</a:t>
            </a:r>
            <a:endParaRPr lang="en-US" dirty="0"/>
          </a:p>
        </p:txBody>
      </p:sp>
      <p:sp>
        <p:nvSpPr>
          <p:cNvPr id="3" name="Footer Placeholder 2"/>
          <p:cNvSpPr>
            <a:spLocks noGrp="1"/>
          </p:cNvSpPr>
          <p:nvPr>
            <p:ph type="ftr" sz="quarter" idx="12"/>
          </p:nvPr>
        </p:nvSpPr>
        <p:spPr/>
        <p:txBody>
          <a:bodyPr/>
          <a:lstStyle/>
          <a:p>
            <a:pPr>
              <a:defRPr/>
            </a:pPr>
            <a:r>
              <a:rPr lang="en-US" dirty="0">
                <a:cs typeface="Calibri" panose="020F0502020204030204" pitchFamily="34" charset="0"/>
              </a:rPr>
              <a:t>Sugar Land </a:t>
            </a:r>
            <a:r>
              <a:rPr lang="en-US" dirty="0" err="1">
                <a:cs typeface="Calibri" panose="020F0502020204030204" pitchFamily="34" charset="0"/>
              </a:rPr>
              <a:t>BIble</a:t>
            </a:r>
            <a:r>
              <a:rPr lang="en-US" dirty="0">
                <a:cs typeface="Calibri" panose="020F0502020204030204" pitchFamily="34" charset="0"/>
              </a:rPr>
              <a:t> Church</a:t>
            </a:r>
          </a:p>
        </p:txBody>
      </p:sp>
    </p:spTree>
    <p:extLst>
      <p:ext uri="{BB962C8B-B14F-4D97-AF65-F5344CB8AC3E}">
        <p14:creationId xmlns:p14="http://schemas.microsoft.com/office/powerpoint/2010/main" val="42697395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p:spPr>
      </p:sp>
      <p:sp>
        <p:nvSpPr>
          <p:cNvPr id="93187" name="Notes Placeholder 2"/>
          <p:cNvSpPr>
            <a:spLocks noGrp="1"/>
          </p:cNvSpPr>
          <p:nvPr>
            <p:ph type="body" idx="1"/>
          </p:nvPr>
        </p:nvSpPr>
        <p:spPr>
          <a:noFill/>
          <a:ln/>
        </p:spPr>
        <p:txBody>
          <a:bodyPr/>
          <a:lstStyle/>
          <a:p>
            <a:endParaRPr lang="en-US" dirty="0">
              <a:latin typeface="Calibri" panose="020F0502020204030204" pitchFamily="34" charset="0"/>
            </a:endParaRPr>
          </a:p>
        </p:txBody>
      </p:sp>
      <p:sp>
        <p:nvSpPr>
          <p:cNvPr id="93188" name="Slide Number Placeholder 3"/>
          <p:cNvSpPr>
            <a:spLocks noGrp="1"/>
          </p:cNvSpPr>
          <p:nvPr>
            <p:ph type="sldNum" sz="quarter" idx="5"/>
          </p:nvPr>
        </p:nvSpPr>
        <p:spPr>
          <a:noFill/>
        </p:spPr>
        <p:txBody>
          <a:bodyPr/>
          <a:lstStyle/>
          <a:p>
            <a:pPr defTabSz="919444"/>
            <a:fld id="{0413A5C8-111D-4E5C-BB4C-D0F238F39719}" type="slidenum">
              <a:rPr lang="en-US" smtClean="0"/>
              <a:pPr defTabSz="919444"/>
              <a:t>15</a:t>
            </a:fld>
            <a:endParaRPr lang="en-US" dirty="0"/>
          </a:p>
        </p:txBody>
      </p:sp>
      <p:sp>
        <p:nvSpPr>
          <p:cNvPr id="5" name="Header Placeholder 4"/>
          <p:cNvSpPr>
            <a:spLocks noGrp="1"/>
          </p:cNvSpPr>
          <p:nvPr>
            <p:ph type="hdr" sz="quarter" idx="10"/>
          </p:nvPr>
        </p:nvSpPr>
        <p:spPr/>
        <p:txBody>
          <a:bodyPr/>
          <a:lstStyle/>
          <a:p>
            <a:pPr>
              <a:defRPr/>
            </a:pPr>
            <a:r>
              <a:rPr lang="en-US" dirty="0"/>
              <a:t>Dr. Andy Woods - The Coming Kingdom</a:t>
            </a:r>
          </a:p>
        </p:txBody>
      </p:sp>
      <p:sp>
        <p:nvSpPr>
          <p:cNvPr id="2" name="Date Placeholder 1"/>
          <p:cNvSpPr>
            <a:spLocks noGrp="1"/>
          </p:cNvSpPr>
          <p:nvPr>
            <p:ph type="dt" idx="11"/>
          </p:nvPr>
        </p:nvSpPr>
        <p:spPr/>
        <p:txBody>
          <a:bodyPr/>
          <a:lstStyle/>
          <a:p>
            <a:pPr>
              <a:defRPr/>
            </a:pPr>
            <a:r>
              <a:rPr lang="en-US"/>
              <a:t>5/17/2017</a:t>
            </a:r>
            <a:endParaRPr lang="en-US" dirty="0"/>
          </a:p>
        </p:txBody>
      </p:sp>
      <p:sp>
        <p:nvSpPr>
          <p:cNvPr id="3" name="Footer Placeholder 2"/>
          <p:cNvSpPr>
            <a:spLocks noGrp="1"/>
          </p:cNvSpPr>
          <p:nvPr>
            <p:ph type="ftr" sz="quarter" idx="12"/>
          </p:nvPr>
        </p:nvSpPr>
        <p:spPr/>
        <p:txBody>
          <a:bodyPr/>
          <a:lstStyle/>
          <a:p>
            <a:pPr>
              <a:defRPr/>
            </a:pPr>
            <a:r>
              <a:rPr lang="en-US" dirty="0">
                <a:cs typeface="Calibri" panose="020F0502020204030204" pitchFamily="34" charset="0"/>
              </a:rPr>
              <a:t>Sugar Land </a:t>
            </a:r>
            <a:r>
              <a:rPr lang="en-US" dirty="0" err="1">
                <a:cs typeface="Calibri" panose="020F0502020204030204" pitchFamily="34" charset="0"/>
              </a:rPr>
              <a:t>BIble</a:t>
            </a:r>
            <a:r>
              <a:rPr lang="en-US" dirty="0">
                <a:cs typeface="Calibri" panose="020F0502020204030204" pitchFamily="34" charset="0"/>
              </a:rPr>
              <a:t> Church</a:t>
            </a:r>
          </a:p>
        </p:txBody>
      </p:sp>
    </p:spTree>
    <p:extLst>
      <p:ext uri="{BB962C8B-B14F-4D97-AF65-F5344CB8AC3E}">
        <p14:creationId xmlns:p14="http://schemas.microsoft.com/office/powerpoint/2010/main" val="38401104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8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Calibri" panose="020F0502020204030204" pitchFamily="34" charset="0"/>
            </a:endParaRPr>
          </a:p>
        </p:txBody>
      </p:sp>
      <p:sp>
        <p:nvSpPr>
          <p:cNvPr id="1382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279" eaLnBrk="0" hangingPunct="0">
              <a:defRPr sz="2500">
                <a:solidFill>
                  <a:schemeClr val="tx1"/>
                </a:solidFill>
                <a:latin typeface="Times New Roman" panose="02020603050405020304" pitchFamily="18" charset="0"/>
                <a:cs typeface="Arial" panose="020B0604020202020204" pitchFamily="34" charset="0"/>
              </a:defRPr>
            </a:lvl1pPr>
            <a:lvl2pPr marL="770662" indent="-296408" defTabSz="912279" eaLnBrk="0" hangingPunct="0">
              <a:defRPr sz="2500">
                <a:solidFill>
                  <a:schemeClr val="tx1"/>
                </a:solidFill>
                <a:latin typeface="Times New Roman" panose="02020603050405020304" pitchFamily="18" charset="0"/>
                <a:cs typeface="Arial" panose="020B0604020202020204" pitchFamily="34" charset="0"/>
              </a:defRPr>
            </a:lvl2pPr>
            <a:lvl3pPr marL="1185634" indent="-237127" defTabSz="912279" eaLnBrk="0" hangingPunct="0">
              <a:defRPr sz="2500">
                <a:solidFill>
                  <a:schemeClr val="tx1"/>
                </a:solidFill>
                <a:latin typeface="Times New Roman" panose="02020603050405020304" pitchFamily="18" charset="0"/>
                <a:cs typeface="Arial" panose="020B0604020202020204" pitchFamily="34" charset="0"/>
              </a:defRPr>
            </a:lvl3pPr>
            <a:lvl4pPr marL="1659887" indent="-237127" defTabSz="912279" eaLnBrk="0" hangingPunct="0">
              <a:defRPr sz="2500">
                <a:solidFill>
                  <a:schemeClr val="tx1"/>
                </a:solidFill>
                <a:latin typeface="Times New Roman" panose="02020603050405020304" pitchFamily="18" charset="0"/>
                <a:cs typeface="Arial" panose="020B0604020202020204" pitchFamily="34" charset="0"/>
              </a:defRPr>
            </a:lvl4pPr>
            <a:lvl5pPr marL="2134141" indent="-237127" defTabSz="912279" eaLnBrk="0" hangingPunct="0">
              <a:defRPr sz="2500">
                <a:solidFill>
                  <a:schemeClr val="tx1"/>
                </a:solidFill>
                <a:latin typeface="Times New Roman" panose="02020603050405020304" pitchFamily="18" charset="0"/>
                <a:cs typeface="Arial" panose="020B0604020202020204" pitchFamily="34" charset="0"/>
              </a:defRPr>
            </a:lvl5pPr>
            <a:lvl6pPr marL="2608395"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6pPr>
            <a:lvl7pPr marL="3082648"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7pPr>
            <a:lvl8pPr marL="3556902"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8pPr>
            <a:lvl9pPr marL="4031155"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9pPr>
          </a:lstStyle>
          <a:p>
            <a:pPr eaLnBrk="1" hangingPunct="1"/>
            <a:fld id="{59C21613-B277-418A-868C-8142072CA599}" type="slidenum">
              <a:rPr lang="en-US" altLang="en-US" sz="1300">
                <a:latin typeface="Calibri" panose="020F0502020204030204" pitchFamily="34" charset="0"/>
                <a:cs typeface="Calibri" panose="020F0502020204030204" pitchFamily="34" charset="0"/>
              </a:rPr>
              <a:pPr eaLnBrk="1" hangingPunct="1"/>
              <a:t>16</a:t>
            </a:fld>
            <a:endParaRPr lang="en-US" altLang="en-US" sz="1300" dirty="0">
              <a:latin typeface="Calibri" panose="020F0502020204030204" pitchFamily="34" charset="0"/>
              <a:cs typeface="Calibri" panose="020F0502020204030204" pitchFamily="34" charset="0"/>
            </a:endParaRPr>
          </a:p>
        </p:txBody>
      </p:sp>
      <p:sp>
        <p:nvSpPr>
          <p:cNvPr id="2" name="Date Placeholder 1"/>
          <p:cNvSpPr>
            <a:spLocks noGrp="1"/>
          </p:cNvSpPr>
          <p:nvPr>
            <p:ph type="dt" idx="10"/>
          </p:nvPr>
        </p:nvSpPr>
        <p:spPr/>
        <p:txBody>
          <a:bodyPr/>
          <a:lstStyle/>
          <a:p>
            <a:pPr>
              <a:defRPr/>
            </a:pPr>
            <a:r>
              <a:rPr lang="en-US"/>
              <a:t>5/17/2017</a:t>
            </a:r>
            <a:endParaRPr lang="en-US" dirty="0"/>
          </a:p>
        </p:txBody>
      </p:sp>
    </p:spTree>
    <p:extLst>
      <p:ext uri="{BB962C8B-B14F-4D97-AF65-F5344CB8AC3E}">
        <p14:creationId xmlns:p14="http://schemas.microsoft.com/office/powerpoint/2010/main" val="26298666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8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Calibri" panose="020F0502020204030204" pitchFamily="34" charset="0"/>
            </a:endParaRPr>
          </a:p>
        </p:txBody>
      </p:sp>
      <p:sp>
        <p:nvSpPr>
          <p:cNvPr id="1382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279" eaLnBrk="0" hangingPunct="0">
              <a:defRPr sz="2500">
                <a:solidFill>
                  <a:schemeClr val="tx1"/>
                </a:solidFill>
                <a:latin typeface="Times New Roman" panose="02020603050405020304" pitchFamily="18" charset="0"/>
                <a:cs typeface="Arial" panose="020B0604020202020204" pitchFamily="34" charset="0"/>
              </a:defRPr>
            </a:lvl1pPr>
            <a:lvl2pPr marL="770662" indent="-296408" defTabSz="912279" eaLnBrk="0" hangingPunct="0">
              <a:defRPr sz="2500">
                <a:solidFill>
                  <a:schemeClr val="tx1"/>
                </a:solidFill>
                <a:latin typeface="Times New Roman" panose="02020603050405020304" pitchFamily="18" charset="0"/>
                <a:cs typeface="Arial" panose="020B0604020202020204" pitchFamily="34" charset="0"/>
              </a:defRPr>
            </a:lvl2pPr>
            <a:lvl3pPr marL="1185634" indent="-237127" defTabSz="912279" eaLnBrk="0" hangingPunct="0">
              <a:defRPr sz="2500">
                <a:solidFill>
                  <a:schemeClr val="tx1"/>
                </a:solidFill>
                <a:latin typeface="Times New Roman" panose="02020603050405020304" pitchFamily="18" charset="0"/>
                <a:cs typeface="Arial" panose="020B0604020202020204" pitchFamily="34" charset="0"/>
              </a:defRPr>
            </a:lvl3pPr>
            <a:lvl4pPr marL="1659887" indent="-237127" defTabSz="912279" eaLnBrk="0" hangingPunct="0">
              <a:defRPr sz="2500">
                <a:solidFill>
                  <a:schemeClr val="tx1"/>
                </a:solidFill>
                <a:latin typeface="Times New Roman" panose="02020603050405020304" pitchFamily="18" charset="0"/>
                <a:cs typeface="Arial" panose="020B0604020202020204" pitchFamily="34" charset="0"/>
              </a:defRPr>
            </a:lvl4pPr>
            <a:lvl5pPr marL="2134141" indent="-237127" defTabSz="912279" eaLnBrk="0" hangingPunct="0">
              <a:defRPr sz="2500">
                <a:solidFill>
                  <a:schemeClr val="tx1"/>
                </a:solidFill>
                <a:latin typeface="Times New Roman" panose="02020603050405020304" pitchFamily="18" charset="0"/>
                <a:cs typeface="Arial" panose="020B0604020202020204" pitchFamily="34" charset="0"/>
              </a:defRPr>
            </a:lvl5pPr>
            <a:lvl6pPr marL="2608395"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6pPr>
            <a:lvl7pPr marL="3082648"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7pPr>
            <a:lvl8pPr marL="3556902"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8pPr>
            <a:lvl9pPr marL="4031155"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9pPr>
          </a:lstStyle>
          <a:p>
            <a:pPr eaLnBrk="1" hangingPunct="1"/>
            <a:fld id="{59C21613-B277-418A-868C-8142072CA599}" type="slidenum">
              <a:rPr lang="en-US" altLang="en-US" sz="1300">
                <a:latin typeface="Calibri" panose="020F0502020204030204" pitchFamily="34" charset="0"/>
                <a:cs typeface="Calibri" panose="020F0502020204030204" pitchFamily="34" charset="0"/>
              </a:rPr>
              <a:pPr eaLnBrk="1" hangingPunct="1"/>
              <a:t>17</a:t>
            </a:fld>
            <a:endParaRPr lang="en-US" altLang="en-US" sz="1300" dirty="0">
              <a:latin typeface="Calibri" panose="020F0502020204030204" pitchFamily="34" charset="0"/>
              <a:cs typeface="Calibri" panose="020F0502020204030204" pitchFamily="34" charset="0"/>
            </a:endParaRPr>
          </a:p>
        </p:txBody>
      </p:sp>
      <p:sp>
        <p:nvSpPr>
          <p:cNvPr id="2" name="Date Placeholder 1"/>
          <p:cNvSpPr>
            <a:spLocks noGrp="1"/>
          </p:cNvSpPr>
          <p:nvPr>
            <p:ph type="dt" idx="10"/>
          </p:nvPr>
        </p:nvSpPr>
        <p:spPr/>
        <p:txBody>
          <a:bodyPr/>
          <a:lstStyle/>
          <a:p>
            <a:pPr>
              <a:defRPr/>
            </a:pPr>
            <a:r>
              <a:rPr lang="en-US"/>
              <a:t>5/17/2017</a:t>
            </a:r>
            <a:endParaRPr lang="en-US" dirty="0"/>
          </a:p>
        </p:txBody>
      </p:sp>
    </p:spTree>
    <p:extLst>
      <p:ext uri="{BB962C8B-B14F-4D97-AF65-F5344CB8AC3E}">
        <p14:creationId xmlns:p14="http://schemas.microsoft.com/office/powerpoint/2010/main" val="34105394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8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Calibri" panose="020F0502020204030204" pitchFamily="34" charset="0"/>
            </a:endParaRPr>
          </a:p>
        </p:txBody>
      </p:sp>
      <p:sp>
        <p:nvSpPr>
          <p:cNvPr id="1382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279" eaLnBrk="0" hangingPunct="0">
              <a:defRPr sz="2500">
                <a:solidFill>
                  <a:schemeClr val="tx1"/>
                </a:solidFill>
                <a:latin typeface="Times New Roman" panose="02020603050405020304" pitchFamily="18" charset="0"/>
                <a:cs typeface="Arial" panose="020B0604020202020204" pitchFamily="34" charset="0"/>
              </a:defRPr>
            </a:lvl1pPr>
            <a:lvl2pPr marL="770662" indent="-296408" defTabSz="912279" eaLnBrk="0" hangingPunct="0">
              <a:defRPr sz="2500">
                <a:solidFill>
                  <a:schemeClr val="tx1"/>
                </a:solidFill>
                <a:latin typeface="Times New Roman" panose="02020603050405020304" pitchFamily="18" charset="0"/>
                <a:cs typeface="Arial" panose="020B0604020202020204" pitchFamily="34" charset="0"/>
              </a:defRPr>
            </a:lvl2pPr>
            <a:lvl3pPr marL="1185634" indent="-237127" defTabSz="912279" eaLnBrk="0" hangingPunct="0">
              <a:defRPr sz="2500">
                <a:solidFill>
                  <a:schemeClr val="tx1"/>
                </a:solidFill>
                <a:latin typeface="Times New Roman" panose="02020603050405020304" pitchFamily="18" charset="0"/>
                <a:cs typeface="Arial" panose="020B0604020202020204" pitchFamily="34" charset="0"/>
              </a:defRPr>
            </a:lvl3pPr>
            <a:lvl4pPr marL="1659887" indent="-237127" defTabSz="912279" eaLnBrk="0" hangingPunct="0">
              <a:defRPr sz="2500">
                <a:solidFill>
                  <a:schemeClr val="tx1"/>
                </a:solidFill>
                <a:latin typeface="Times New Roman" panose="02020603050405020304" pitchFamily="18" charset="0"/>
                <a:cs typeface="Arial" panose="020B0604020202020204" pitchFamily="34" charset="0"/>
              </a:defRPr>
            </a:lvl4pPr>
            <a:lvl5pPr marL="2134141" indent="-237127" defTabSz="912279" eaLnBrk="0" hangingPunct="0">
              <a:defRPr sz="2500">
                <a:solidFill>
                  <a:schemeClr val="tx1"/>
                </a:solidFill>
                <a:latin typeface="Times New Roman" panose="02020603050405020304" pitchFamily="18" charset="0"/>
                <a:cs typeface="Arial" panose="020B0604020202020204" pitchFamily="34" charset="0"/>
              </a:defRPr>
            </a:lvl5pPr>
            <a:lvl6pPr marL="2608395"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6pPr>
            <a:lvl7pPr marL="3082648"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7pPr>
            <a:lvl8pPr marL="3556902"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8pPr>
            <a:lvl9pPr marL="4031155"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9pPr>
          </a:lstStyle>
          <a:p>
            <a:pPr eaLnBrk="1" hangingPunct="1"/>
            <a:fld id="{59C21613-B277-418A-868C-8142072CA599}" type="slidenum">
              <a:rPr lang="en-US" altLang="en-US" sz="1300">
                <a:latin typeface="Calibri" panose="020F0502020204030204" pitchFamily="34" charset="0"/>
                <a:cs typeface="Calibri" panose="020F0502020204030204" pitchFamily="34" charset="0"/>
              </a:rPr>
              <a:pPr eaLnBrk="1" hangingPunct="1"/>
              <a:t>18</a:t>
            </a:fld>
            <a:endParaRPr lang="en-US" altLang="en-US" sz="1300" dirty="0">
              <a:latin typeface="Calibri" panose="020F0502020204030204" pitchFamily="34" charset="0"/>
              <a:cs typeface="Calibri" panose="020F0502020204030204" pitchFamily="34" charset="0"/>
            </a:endParaRPr>
          </a:p>
        </p:txBody>
      </p:sp>
      <p:sp>
        <p:nvSpPr>
          <p:cNvPr id="2" name="Date Placeholder 1"/>
          <p:cNvSpPr>
            <a:spLocks noGrp="1"/>
          </p:cNvSpPr>
          <p:nvPr>
            <p:ph type="dt" idx="10"/>
          </p:nvPr>
        </p:nvSpPr>
        <p:spPr/>
        <p:txBody>
          <a:bodyPr/>
          <a:lstStyle/>
          <a:p>
            <a:pPr>
              <a:defRPr/>
            </a:pPr>
            <a:r>
              <a:rPr lang="en-US"/>
              <a:t>5/17/2017</a:t>
            </a:r>
            <a:endParaRPr lang="en-US" dirty="0"/>
          </a:p>
        </p:txBody>
      </p:sp>
    </p:spTree>
    <p:extLst>
      <p:ext uri="{BB962C8B-B14F-4D97-AF65-F5344CB8AC3E}">
        <p14:creationId xmlns:p14="http://schemas.microsoft.com/office/powerpoint/2010/main" val="14155907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8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Calibri" panose="020F0502020204030204" pitchFamily="34" charset="0"/>
            </a:endParaRPr>
          </a:p>
        </p:txBody>
      </p:sp>
      <p:sp>
        <p:nvSpPr>
          <p:cNvPr id="1382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279" eaLnBrk="0" hangingPunct="0">
              <a:defRPr sz="2500">
                <a:solidFill>
                  <a:schemeClr val="tx1"/>
                </a:solidFill>
                <a:latin typeface="Times New Roman" panose="02020603050405020304" pitchFamily="18" charset="0"/>
                <a:cs typeface="Arial" panose="020B0604020202020204" pitchFamily="34" charset="0"/>
              </a:defRPr>
            </a:lvl1pPr>
            <a:lvl2pPr marL="770662" indent="-296408" defTabSz="912279" eaLnBrk="0" hangingPunct="0">
              <a:defRPr sz="2500">
                <a:solidFill>
                  <a:schemeClr val="tx1"/>
                </a:solidFill>
                <a:latin typeface="Times New Roman" panose="02020603050405020304" pitchFamily="18" charset="0"/>
                <a:cs typeface="Arial" panose="020B0604020202020204" pitchFamily="34" charset="0"/>
              </a:defRPr>
            </a:lvl2pPr>
            <a:lvl3pPr marL="1185634" indent="-237127" defTabSz="912279" eaLnBrk="0" hangingPunct="0">
              <a:defRPr sz="2500">
                <a:solidFill>
                  <a:schemeClr val="tx1"/>
                </a:solidFill>
                <a:latin typeface="Times New Roman" panose="02020603050405020304" pitchFamily="18" charset="0"/>
                <a:cs typeface="Arial" panose="020B0604020202020204" pitchFamily="34" charset="0"/>
              </a:defRPr>
            </a:lvl3pPr>
            <a:lvl4pPr marL="1659887" indent="-237127" defTabSz="912279" eaLnBrk="0" hangingPunct="0">
              <a:defRPr sz="2500">
                <a:solidFill>
                  <a:schemeClr val="tx1"/>
                </a:solidFill>
                <a:latin typeface="Times New Roman" panose="02020603050405020304" pitchFamily="18" charset="0"/>
                <a:cs typeface="Arial" panose="020B0604020202020204" pitchFamily="34" charset="0"/>
              </a:defRPr>
            </a:lvl4pPr>
            <a:lvl5pPr marL="2134141" indent="-237127" defTabSz="912279" eaLnBrk="0" hangingPunct="0">
              <a:defRPr sz="2500">
                <a:solidFill>
                  <a:schemeClr val="tx1"/>
                </a:solidFill>
                <a:latin typeface="Times New Roman" panose="02020603050405020304" pitchFamily="18" charset="0"/>
                <a:cs typeface="Arial" panose="020B0604020202020204" pitchFamily="34" charset="0"/>
              </a:defRPr>
            </a:lvl5pPr>
            <a:lvl6pPr marL="2608395"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6pPr>
            <a:lvl7pPr marL="3082648"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7pPr>
            <a:lvl8pPr marL="3556902"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8pPr>
            <a:lvl9pPr marL="4031155"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9pPr>
          </a:lstStyle>
          <a:p>
            <a:pPr eaLnBrk="1" hangingPunct="1"/>
            <a:fld id="{59C21613-B277-418A-868C-8142072CA599}" type="slidenum">
              <a:rPr lang="en-US" altLang="en-US" sz="1300">
                <a:latin typeface="Calibri" panose="020F0502020204030204" pitchFamily="34" charset="0"/>
                <a:cs typeface="Calibri" panose="020F0502020204030204" pitchFamily="34" charset="0"/>
              </a:rPr>
              <a:pPr eaLnBrk="1" hangingPunct="1"/>
              <a:t>19</a:t>
            </a:fld>
            <a:endParaRPr lang="en-US" altLang="en-US" sz="1300" dirty="0">
              <a:latin typeface="Calibri" panose="020F0502020204030204" pitchFamily="34" charset="0"/>
              <a:cs typeface="Calibri" panose="020F0502020204030204" pitchFamily="34" charset="0"/>
            </a:endParaRPr>
          </a:p>
        </p:txBody>
      </p:sp>
      <p:sp>
        <p:nvSpPr>
          <p:cNvPr id="2" name="Date Placeholder 1"/>
          <p:cNvSpPr>
            <a:spLocks noGrp="1"/>
          </p:cNvSpPr>
          <p:nvPr>
            <p:ph type="dt" idx="10"/>
          </p:nvPr>
        </p:nvSpPr>
        <p:spPr/>
        <p:txBody>
          <a:bodyPr/>
          <a:lstStyle/>
          <a:p>
            <a:pPr>
              <a:defRPr/>
            </a:pPr>
            <a:r>
              <a:rPr lang="en-US"/>
              <a:t>5/17/2017</a:t>
            </a:r>
            <a:endParaRPr lang="en-US" dirty="0"/>
          </a:p>
        </p:txBody>
      </p:sp>
    </p:spTree>
    <p:extLst>
      <p:ext uri="{BB962C8B-B14F-4D97-AF65-F5344CB8AC3E}">
        <p14:creationId xmlns:p14="http://schemas.microsoft.com/office/powerpoint/2010/main" val="40726114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8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Calibri" panose="020F0502020204030204" pitchFamily="34" charset="0"/>
            </a:endParaRPr>
          </a:p>
        </p:txBody>
      </p:sp>
      <p:sp>
        <p:nvSpPr>
          <p:cNvPr id="1382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279" eaLnBrk="0" hangingPunct="0">
              <a:defRPr sz="2500">
                <a:solidFill>
                  <a:schemeClr val="tx1"/>
                </a:solidFill>
                <a:latin typeface="Times New Roman" panose="02020603050405020304" pitchFamily="18" charset="0"/>
                <a:cs typeface="Arial" panose="020B0604020202020204" pitchFamily="34" charset="0"/>
              </a:defRPr>
            </a:lvl1pPr>
            <a:lvl2pPr marL="770662" indent="-296408" defTabSz="912279" eaLnBrk="0" hangingPunct="0">
              <a:defRPr sz="2500">
                <a:solidFill>
                  <a:schemeClr val="tx1"/>
                </a:solidFill>
                <a:latin typeface="Times New Roman" panose="02020603050405020304" pitchFamily="18" charset="0"/>
                <a:cs typeface="Arial" panose="020B0604020202020204" pitchFamily="34" charset="0"/>
              </a:defRPr>
            </a:lvl2pPr>
            <a:lvl3pPr marL="1185634" indent="-237127" defTabSz="912279" eaLnBrk="0" hangingPunct="0">
              <a:defRPr sz="2500">
                <a:solidFill>
                  <a:schemeClr val="tx1"/>
                </a:solidFill>
                <a:latin typeface="Times New Roman" panose="02020603050405020304" pitchFamily="18" charset="0"/>
                <a:cs typeface="Arial" panose="020B0604020202020204" pitchFamily="34" charset="0"/>
              </a:defRPr>
            </a:lvl3pPr>
            <a:lvl4pPr marL="1659887" indent="-237127" defTabSz="912279" eaLnBrk="0" hangingPunct="0">
              <a:defRPr sz="2500">
                <a:solidFill>
                  <a:schemeClr val="tx1"/>
                </a:solidFill>
                <a:latin typeface="Times New Roman" panose="02020603050405020304" pitchFamily="18" charset="0"/>
                <a:cs typeface="Arial" panose="020B0604020202020204" pitchFamily="34" charset="0"/>
              </a:defRPr>
            </a:lvl4pPr>
            <a:lvl5pPr marL="2134141" indent="-237127" defTabSz="912279" eaLnBrk="0" hangingPunct="0">
              <a:defRPr sz="2500">
                <a:solidFill>
                  <a:schemeClr val="tx1"/>
                </a:solidFill>
                <a:latin typeface="Times New Roman" panose="02020603050405020304" pitchFamily="18" charset="0"/>
                <a:cs typeface="Arial" panose="020B0604020202020204" pitchFamily="34" charset="0"/>
              </a:defRPr>
            </a:lvl5pPr>
            <a:lvl6pPr marL="2608395"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6pPr>
            <a:lvl7pPr marL="3082648"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7pPr>
            <a:lvl8pPr marL="3556902"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8pPr>
            <a:lvl9pPr marL="4031155"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9pPr>
          </a:lstStyle>
          <a:p>
            <a:pPr eaLnBrk="1" hangingPunct="1"/>
            <a:fld id="{59C21613-B277-418A-868C-8142072CA599}" type="slidenum">
              <a:rPr lang="en-US" altLang="en-US" sz="1300">
                <a:latin typeface="Calibri" panose="020F0502020204030204" pitchFamily="34" charset="0"/>
                <a:cs typeface="Calibri" panose="020F0502020204030204" pitchFamily="34" charset="0"/>
              </a:rPr>
              <a:pPr eaLnBrk="1" hangingPunct="1"/>
              <a:t>24</a:t>
            </a:fld>
            <a:endParaRPr lang="en-US" altLang="en-US" sz="1300" dirty="0">
              <a:latin typeface="Calibri" panose="020F0502020204030204" pitchFamily="34" charset="0"/>
              <a:cs typeface="Calibri" panose="020F0502020204030204" pitchFamily="34" charset="0"/>
            </a:endParaRPr>
          </a:p>
        </p:txBody>
      </p:sp>
      <p:sp>
        <p:nvSpPr>
          <p:cNvPr id="2" name="Date Placeholder 1"/>
          <p:cNvSpPr>
            <a:spLocks noGrp="1"/>
          </p:cNvSpPr>
          <p:nvPr>
            <p:ph type="dt" idx="10"/>
          </p:nvPr>
        </p:nvSpPr>
        <p:spPr/>
        <p:txBody>
          <a:bodyPr/>
          <a:lstStyle/>
          <a:p>
            <a:pPr>
              <a:defRPr/>
            </a:pPr>
            <a:r>
              <a:rPr lang="en-US"/>
              <a:t>5/17/2017</a:t>
            </a:r>
            <a:endParaRPr lang="en-US" dirty="0"/>
          </a:p>
        </p:txBody>
      </p:sp>
    </p:spTree>
    <p:extLst>
      <p:ext uri="{BB962C8B-B14F-4D97-AF65-F5344CB8AC3E}">
        <p14:creationId xmlns:p14="http://schemas.microsoft.com/office/powerpoint/2010/main" val="22825970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8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Calibri" panose="020F0502020204030204" pitchFamily="34" charset="0"/>
            </a:endParaRPr>
          </a:p>
        </p:txBody>
      </p:sp>
      <p:sp>
        <p:nvSpPr>
          <p:cNvPr id="1382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279" eaLnBrk="0" hangingPunct="0">
              <a:defRPr sz="2500">
                <a:solidFill>
                  <a:schemeClr val="tx1"/>
                </a:solidFill>
                <a:latin typeface="Times New Roman" panose="02020603050405020304" pitchFamily="18" charset="0"/>
                <a:cs typeface="Arial" panose="020B0604020202020204" pitchFamily="34" charset="0"/>
              </a:defRPr>
            </a:lvl1pPr>
            <a:lvl2pPr marL="770662" indent="-296408" defTabSz="912279" eaLnBrk="0" hangingPunct="0">
              <a:defRPr sz="2500">
                <a:solidFill>
                  <a:schemeClr val="tx1"/>
                </a:solidFill>
                <a:latin typeface="Times New Roman" panose="02020603050405020304" pitchFamily="18" charset="0"/>
                <a:cs typeface="Arial" panose="020B0604020202020204" pitchFamily="34" charset="0"/>
              </a:defRPr>
            </a:lvl2pPr>
            <a:lvl3pPr marL="1185634" indent="-237127" defTabSz="912279" eaLnBrk="0" hangingPunct="0">
              <a:defRPr sz="2500">
                <a:solidFill>
                  <a:schemeClr val="tx1"/>
                </a:solidFill>
                <a:latin typeface="Times New Roman" panose="02020603050405020304" pitchFamily="18" charset="0"/>
                <a:cs typeface="Arial" panose="020B0604020202020204" pitchFamily="34" charset="0"/>
              </a:defRPr>
            </a:lvl3pPr>
            <a:lvl4pPr marL="1659887" indent="-237127" defTabSz="912279" eaLnBrk="0" hangingPunct="0">
              <a:defRPr sz="2500">
                <a:solidFill>
                  <a:schemeClr val="tx1"/>
                </a:solidFill>
                <a:latin typeface="Times New Roman" panose="02020603050405020304" pitchFamily="18" charset="0"/>
                <a:cs typeface="Arial" panose="020B0604020202020204" pitchFamily="34" charset="0"/>
              </a:defRPr>
            </a:lvl4pPr>
            <a:lvl5pPr marL="2134141" indent="-237127" defTabSz="912279" eaLnBrk="0" hangingPunct="0">
              <a:defRPr sz="2500">
                <a:solidFill>
                  <a:schemeClr val="tx1"/>
                </a:solidFill>
                <a:latin typeface="Times New Roman" panose="02020603050405020304" pitchFamily="18" charset="0"/>
                <a:cs typeface="Arial" panose="020B0604020202020204" pitchFamily="34" charset="0"/>
              </a:defRPr>
            </a:lvl5pPr>
            <a:lvl6pPr marL="2608395"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6pPr>
            <a:lvl7pPr marL="3082648"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7pPr>
            <a:lvl8pPr marL="3556902"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8pPr>
            <a:lvl9pPr marL="4031155"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9pPr>
          </a:lstStyle>
          <a:p>
            <a:pPr eaLnBrk="1" hangingPunct="1"/>
            <a:fld id="{59C21613-B277-418A-868C-8142072CA599}" type="slidenum">
              <a:rPr lang="en-US" altLang="en-US" sz="1300">
                <a:latin typeface="Calibri" panose="020F0502020204030204" pitchFamily="34" charset="0"/>
                <a:cs typeface="Calibri" panose="020F0502020204030204" pitchFamily="34" charset="0"/>
              </a:rPr>
              <a:pPr eaLnBrk="1" hangingPunct="1"/>
              <a:t>25</a:t>
            </a:fld>
            <a:endParaRPr lang="en-US" altLang="en-US" sz="1300" dirty="0">
              <a:latin typeface="Calibri" panose="020F0502020204030204" pitchFamily="34" charset="0"/>
              <a:cs typeface="Calibri" panose="020F0502020204030204" pitchFamily="34" charset="0"/>
            </a:endParaRPr>
          </a:p>
        </p:txBody>
      </p:sp>
      <p:sp>
        <p:nvSpPr>
          <p:cNvPr id="2" name="Date Placeholder 1"/>
          <p:cNvSpPr>
            <a:spLocks noGrp="1"/>
          </p:cNvSpPr>
          <p:nvPr>
            <p:ph type="dt" idx="10"/>
          </p:nvPr>
        </p:nvSpPr>
        <p:spPr/>
        <p:txBody>
          <a:bodyPr/>
          <a:lstStyle/>
          <a:p>
            <a:pPr>
              <a:defRPr/>
            </a:pPr>
            <a:r>
              <a:rPr lang="en-US"/>
              <a:t>5/17/2017</a:t>
            </a:r>
            <a:endParaRPr lang="en-US" dirty="0"/>
          </a:p>
        </p:txBody>
      </p:sp>
    </p:spTree>
    <p:extLst>
      <p:ext uri="{BB962C8B-B14F-4D97-AF65-F5344CB8AC3E}">
        <p14:creationId xmlns:p14="http://schemas.microsoft.com/office/powerpoint/2010/main" val="33031106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8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Calibri" panose="020F0502020204030204" pitchFamily="34" charset="0"/>
            </a:endParaRPr>
          </a:p>
        </p:txBody>
      </p:sp>
      <p:sp>
        <p:nvSpPr>
          <p:cNvPr id="1382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279" eaLnBrk="0" hangingPunct="0">
              <a:defRPr sz="2500">
                <a:solidFill>
                  <a:schemeClr val="tx1"/>
                </a:solidFill>
                <a:latin typeface="Times New Roman" panose="02020603050405020304" pitchFamily="18" charset="0"/>
                <a:cs typeface="Arial" panose="020B0604020202020204" pitchFamily="34" charset="0"/>
              </a:defRPr>
            </a:lvl1pPr>
            <a:lvl2pPr marL="770662" indent="-296408" defTabSz="912279" eaLnBrk="0" hangingPunct="0">
              <a:defRPr sz="2500">
                <a:solidFill>
                  <a:schemeClr val="tx1"/>
                </a:solidFill>
                <a:latin typeface="Times New Roman" panose="02020603050405020304" pitchFamily="18" charset="0"/>
                <a:cs typeface="Arial" panose="020B0604020202020204" pitchFamily="34" charset="0"/>
              </a:defRPr>
            </a:lvl2pPr>
            <a:lvl3pPr marL="1185634" indent="-237127" defTabSz="912279" eaLnBrk="0" hangingPunct="0">
              <a:defRPr sz="2500">
                <a:solidFill>
                  <a:schemeClr val="tx1"/>
                </a:solidFill>
                <a:latin typeface="Times New Roman" panose="02020603050405020304" pitchFamily="18" charset="0"/>
                <a:cs typeface="Arial" panose="020B0604020202020204" pitchFamily="34" charset="0"/>
              </a:defRPr>
            </a:lvl3pPr>
            <a:lvl4pPr marL="1659887" indent="-237127" defTabSz="912279" eaLnBrk="0" hangingPunct="0">
              <a:defRPr sz="2500">
                <a:solidFill>
                  <a:schemeClr val="tx1"/>
                </a:solidFill>
                <a:latin typeface="Times New Roman" panose="02020603050405020304" pitchFamily="18" charset="0"/>
                <a:cs typeface="Arial" panose="020B0604020202020204" pitchFamily="34" charset="0"/>
              </a:defRPr>
            </a:lvl4pPr>
            <a:lvl5pPr marL="2134141" indent="-237127" defTabSz="912279" eaLnBrk="0" hangingPunct="0">
              <a:defRPr sz="2500">
                <a:solidFill>
                  <a:schemeClr val="tx1"/>
                </a:solidFill>
                <a:latin typeface="Times New Roman" panose="02020603050405020304" pitchFamily="18" charset="0"/>
                <a:cs typeface="Arial" panose="020B0604020202020204" pitchFamily="34" charset="0"/>
              </a:defRPr>
            </a:lvl5pPr>
            <a:lvl6pPr marL="2608395"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6pPr>
            <a:lvl7pPr marL="3082648"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7pPr>
            <a:lvl8pPr marL="3556902"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8pPr>
            <a:lvl9pPr marL="4031155"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9pPr>
          </a:lstStyle>
          <a:p>
            <a:pPr eaLnBrk="1" hangingPunct="1"/>
            <a:fld id="{59C21613-B277-418A-868C-8142072CA599}" type="slidenum">
              <a:rPr lang="en-US" altLang="en-US" sz="1300">
                <a:latin typeface="Calibri" panose="020F0502020204030204" pitchFamily="34" charset="0"/>
                <a:cs typeface="Calibri" panose="020F0502020204030204" pitchFamily="34" charset="0"/>
              </a:rPr>
              <a:pPr eaLnBrk="1" hangingPunct="1"/>
              <a:t>30</a:t>
            </a:fld>
            <a:endParaRPr lang="en-US" altLang="en-US" sz="1300" dirty="0">
              <a:latin typeface="Calibri" panose="020F0502020204030204" pitchFamily="34" charset="0"/>
              <a:cs typeface="Calibri" panose="020F0502020204030204" pitchFamily="34" charset="0"/>
            </a:endParaRPr>
          </a:p>
        </p:txBody>
      </p:sp>
      <p:sp>
        <p:nvSpPr>
          <p:cNvPr id="2" name="Date Placeholder 1"/>
          <p:cNvSpPr>
            <a:spLocks noGrp="1"/>
          </p:cNvSpPr>
          <p:nvPr>
            <p:ph type="dt" idx="10"/>
          </p:nvPr>
        </p:nvSpPr>
        <p:spPr/>
        <p:txBody>
          <a:bodyPr/>
          <a:lstStyle/>
          <a:p>
            <a:pPr>
              <a:defRPr/>
            </a:pPr>
            <a:r>
              <a:rPr lang="en-US"/>
              <a:t>5/17/2017</a:t>
            </a:r>
            <a:endParaRPr lang="en-US" dirty="0"/>
          </a:p>
        </p:txBody>
      </p:sp>
    </p:spTree>
    <p:extLst>
      <p:ext uri="{BB962C8B-B14F-4D97-AF65-F5344CB8AC3E}">
        <p14:creationId xmlns:p14="http://schemas.microsoft.com/office/powerpoint/2010/main" val="33912723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p:spPr>
      </p:sp>
      <p:sp>
        <p:nvSpPr>
          <p:cNvPr id="93187" name="Notes Placeholder 2"/>
          <p:cNvSpPr>
            <a:spLocks noGrp="1"/>
          </p:cNvSpPr>
          <p:nvPr>
            <p:ph type="body" idx="1"/>
          </p:nvPr>
        </p:nvSpPr>
        <p:spPr>
          <a:noFill/>
          <a:ln/>
        </p:spPr>
        <p:txBody>
          <a:bodyPr/>
          <a:lstStyle/>
          <a:p>
            <a:endParaRPr lang="en-US" dirty="0">
              <a:latin typeface="Calibri" panose="020F0502020204030204" pitchFamily="34" charset="0"/>
            </a:endParaRPr>
          </a:p>
        </p:txBody>
      </p:sp>
      <p:sp>
        <p:nvSpPr>
          <p:cNvPr id="93188" name="Slide Number Placeholder 3"/>
          <p:cNvSpPr>
            <a:spLocks noGrp="1"/>
          </p:cNvSpPr>
          <p:nvPr>
            <p:ph type="sldNum" sz="quarter" idx="5"/>
          </p:nvPr>
        </p:nvSpPr>
        <p:spPr>
          <a:noFill/>
        </p:spPr>
        <p:txBody>
          <a:bodyPr/>
          <a:lstStyle/>
          <a:p>
            <a:pPr defTabSz="919444"/>
            <a:fld id="{0413A5C8-111D-4E5C-BB4C-D0F238F39719}" type="slidenum">
              <a:rPr lang="en-US" smtClean="0"/>
              <a:pPr defTabSz="919444"/>
              <a:t>5</a:t>
            </a:fld>
            <a:endParaRPr lang="en-US" dirty="0"/>
          </a:p>
        </p:txBody>
      </p:sp>
      <p:sp>
        <p:nvSpPr>
          <p:cNvPr id="5" name="Header Placeholder 4"/>
          <p:cNvSpPr>
            <a:spLocks noGrp="1"/>
          </p:cNvSpPr>
          <p:nvPr>
            <p:ph type="hdr" sz="quarter" idx="10"/>
          </p:nvPr>
        </p:nvSpPr>
        <p:spPr/>
        <p:txBody>
          <a:bodyPr/>
          <a:lstStyle/>
          <a:p>
            <a:pPr>
              <a:defRPr/>
            </a:pPr>
            <a:r>
              <a:rPr lang="en-US" dirty="0"/>
              <a:t>Dr. Andy Woods - The Coming Kingdom</a:t>
            </a:r>
          </a:p>
        </p:txBody>
      </p:sp>
      <p:sp>
        <p:nvSpPr>
          <p:cNvPr id="2" name="Date Placeholder 1"/>
          <p:cNvSpPr>
            <a:spLocks noGrp="1"/>
          </p:cNvSpPr>
          <p:nvPr>
            <p:ph type="dt" idx="11"/>
          </p:nvPr>
        </p:nvSpPr>
        <p:spPr/>
        <p:txBody>
          <a:bodyPr/>
          <a:lstStyle/>
          <a:p>
            <a:pPr>
              <a:defRPr/>
            </a:pPr>
            <a:r>
              <a:rPr lang="en-US"/>
              <a:t>5/17/2017</a:t>
            </a:r>
            <a:endParaRPr lang="en-US" dirty="0"/>
          </a:p>
        </p:txBody>
      </p:sp>
      <p:sp>
        <p:nvSpPr>
          <p:cNvPr id="3" name="Footer Placeholder 2"/>
          <p:cNvSpPr>
            <a:spLocks noGrp="1"/>
          </p:cNvSpPr>
          <p:nvPr>
            <p:ph type="ftr" sz="quarter" idx="12"/>
          </p:nvPr>
        </p:nvSpPr>
        <p:spPr/>
        <p:txBody>
          <a:bodyPr/>
          <a:lstStyle/>
          <a:p>
            <a:pPr>
              <a:defRPr/>
            </a:pPr>
            <a:r>
              <a:rPr lang="en-US" dirty="0">
                <a:cs typeface="Calibri" panose="020F0502020204030204" pitchFamily="34" charset="0"/>
              </a:rPr>
              <a:t>Sugar Land </a:t>
            </a:r>
            <a:r>
              <a:rPr lang="en-US" dirty="0" err="1">
                <a:cs typeface="Calibri" panose="020F0502020204030204" pitchFamily="34" charset="0"/>
              </a:rPr>
              <a:t>BIble</a:t>
            </a:r>
            <a:r>
              <a:rPr lang="en-US" dirty="0">
                <a:cs typeface="Calibri" panose="020F0502020204030204" pitchFamily="34" charset="0"/>
              </a:rPr>
              <a:t> Church</a:t>
            </a:r>
          </a:p>
        </p:txBody>
      </p:sp>
    </p:spTree>
    <p:extLst>
      <p:ext uri="{BB962C8B-B14F-4D97-AF65-F5344CB8AC3E}">
        <p14:creationId xmlns:p14="http://schemas.microsoft.com/office/powerpoint/2010/main" val="13623728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8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Calibri" panose="020F0502020204030204" pitchFamily="34" charset="0"/>
            </a:endParaRPr>
          </a:p>
        </p:txBody>
      </p:sp>
      <p:sp>
        <p:nvSpPr>
          <p:cNvPr id="1382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279" eaLnBrk="0" hangingPunct="0">
              <a:defRPr sz="2500">
                <a:solidFill>
                  <a:schemeClr val="tx1"/>
                </a:solidFill>
                <a:latin typeface="Times New Roman" panose="02020603050405020304" pitchFamily="18" charset="0"/>
                <a:cs typeface="Arial" panose="020B0604020202020204" pitchFamily="34" charset="0"/>
              </a:defRPr>
            </a:lvl1pPr>
            <a:lvl2pPr marL="770662" indent="-296408" defTabSz="912279" eaLnBrk="0" hangingPunct="0">
              <a:defRPr sz="2500">
                <a:solidFill>
                  <a:schemeClr val="tx1"/>
                </a:solidFill>
                <a:latin typeface="Times New Roman" panose="02020603050405020304" pitchFamily="18" charset="0"/>
                <a:cs typeface="Arial" panose="020B0604020202020204" pitchFamily="34" charset="0"/>
              </a:defRPr>
            </a:lvl2pPr>
            <a:lvl3pPr marL="1185634" indent="-237127" defTabSz="912279" eaLnBrk="0" hangingPunct="0">
              <a:defRPr sz="2500">
                <a:solidFill>
                  <a:schemeClr val="tx1"/>
                </a:solidFill>
                <a:latin typeface="Times New Roman" panose="02020603050405020304" pitchFamily="18" charset="0"/>
                <a:cs typeface="Arial" panose="020B0604020202020204" pitchFamily="34" charset="0"/>
              </a:defRPr>
            </a:lvl3pPr>
            <a:lvl4pPr marL="1659887" indent="-237127" defTabSz="912279" eaLnBrk="0" hangingPunct="0">
              <a:defRPr sz="2500">
                <a:solidFill>
                  <a:schemeClr val="tx1"/>
                </a:solidFill>
                <a:latin typeface="Times New Roman" panose="02020603050405020304" pitchFamily="18" charset="0"/>
                <a:cs typeface="Arial" panose="020B0604020202020204" pitchFamily="34" charset="0"/>
              </a:defRPr>
            </a:lvl4pPr>
            <a:lvl5pPr marL="2134141" indent="-237127" defTabSz="912279" eaLnBrk="0" hangingPunct="0">
              <a:defRPr sz="2500">
                <a:solidFill>
                  <a:schemeClr val="tx1"/>
                </a:solidFill>
                <a:latin typeface="Times New Roman" panose="02020603050405020304" pitchFamily="18" charset="0"/>
                <a:cs typeface="Arial" panose="020B0604020202020204" pitchFamily="34" charset="0"/>
              </a:defRPr>
            </a:lvl5pPr>
            <a:lvl6pPr marL="2608395"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6pPr>
            <a:lvl7pPr marL="3082648"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7pPr>
            <a:lvl8pPr marL="3556902"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8pPr>
            <a:lvl9pPr marL="4031155"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9pPr>
          </a:lstStyle>
          <a:p>
            <a:pPr eaLnBrk="1" hangingPunct="1"/>
            <a:fld id="{59C21613-B277-418A-868C-8142072CA599}" type="slidenum">
              <a:rPr lang="en-US" altLang="en-US" sz="1300">
                <a:latin typeface="Calibri" panose="020F0502020204030204" pitchFamily="34" charset="0"/>
                <a:cs typeface="Calibri" panose="020F0502020204030204" pitchFamily="34" charset="0"/>
              </a:rPr>
              <a:pPr eaLnBrk="1" hangingPunct="1"/>
              <a:t>38</a:t>
            </a:fld>
            <a:endParaRPr lang="en-US" altLang="en-US" sz="1300" dirty="0">
              <a:latin typeface="Calibri" panose="020F0502020204030204" pitchFamily="34" charset="0"/>
              <a:cs typeface="Calibri" panose="020F0502020204030204" pitchFamily="34" charset="0"/>
            </a:endParaRPr>
          </a:p>
        </p:txBody>
      </p:sp>
      <p:sp>
        <p:nvSpPr>
          <p:cNvPr id="2" name="Date Placeholder 1"/>
          <p:cNvSpPr>
            <a:spLocks noGrp="1"/>
          </p:cNvSpPr>
          <p:nvPr>
            <p:ph type="dt" idx="10"/>
          </p:nvPr>
        </p:nvSpPr>
        <p:spPr/>
        <p:txBody>
          <a:bodyPr/>
          <a:lstStyle/>
          <a:p>
            <a:pPr>
              <a:defRPr/>
            </a:pPr>
            <a:r>
              <a:rPr lang="en-US"/>
              <a:t>5/17/2017</a:t>
            </a:r>
            <a:endParaRPr lang="en-US" dirty="0"/>
          </a:p>
        </p:txBody>
      </p:sp>
    </p:spTree>
    <p:extLst>
      <p:ext uri="{BB962C8B-B14F-4D97-AF65-F5344CB8AC3E}">
        <p14:creationId xmlns:p14="http://schemas.microsoft.com/office/powerpoint/2010/main" val="12771812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8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Calibri" panose="020F0502020204030204" pitchFamily="34" charset="0"/>
            </a:endParaRPr>
          </a:p>
        </p:txBody>
      </p:sp>
      <p:sp>
        <p:nvSpPr>
          <p:cNvPr id="1382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279" eaLnBrk="0" hangingPunct="0">
              <a:defRPr sz="2500">
                <a:solidFill>
                  <a:schemeClr val="tx1"/>
                </a:solidFill>
                <a:latin typeface="Times New Roman" panose="02020603050405020304" pitchFamily="18" charset="0"/>
                <a:cs typeface="Arial" panose="020B0604020202020204" pitchFamily="34" charset="0"/>
              </a:defRPr>
            </a:lvl1pPr>
            <a:lvl2pPr marL="770662" indent="-296408" defTabSz="912279" eaLnBrk="0" hangingPunct="0">
              <a:defRPr sz="2500">
                <a:solidFill>
                  <a:schemeClr val="tx1"/>
                </a:solidFill>
                <a:latin typeface="Times New Roman" panose="02020603050405020304" pitchFamily="18" charset="0"/>
                <a:cs typeface="Arial" panose="020B0604020202020204" pitchFamily="34" charset="0"/>
              </a:defRPr>
            </a:lvl2pPr>
            <a:lvl3pPr marL="1185634" indent="-237127" defTabSz="912279" eaLnBrk="0" hangingPunct="0">
              <a:defRPr sz="2500">
                <a:solidFill>
                  <a:schemeClr val="tx1"/>
                </a:solidFill>
                <a:latin typeface="Times New Roman" panose="02020603050405020304" pitchFamily="18" charset="0"/>
                <a:cs typeface="Arial" panose="020B0604020202020204" pitchFamily="34" charset="0"/>
              </a:defRPr>
            </a:lvl3pPr>
            <a:lvl4pPr marL="1659887" indent="-237127" defTabSz="912279" eaLnBrk="0" hangingPunct="0">
              <a:defRPr sz="2500">
                <a:solidFill>
                  <a:schemeClr val="tx1"/>
                </a:solidFill>
                <a:latin typeface="Times New Roman" panose="02020603050405020304" pitchFamily="18" charset="0"/>
                <a:cs typeface="Arial" panose="020B0604020202020204" pitchFamily="34" charset="0"/>
              </a:defRPr>
            </a:lvl4pPr>
            <a:lvl5pPr marL="2134141" indent="-237127" defTabSz="912279" eaLnBrk="0" hangingPunct="0">
              <a:defRPr sz="2500">
                <a:solidFill>
                  <a:schemeClr val="tx1"/>
                </a:solidFill>
                <a:latin typeface="Times New Roman" panose="02020603050405020304" pitchFamily="18" charset="0"/>
                <a:cs typeface="Arial" panose="020B0604020202020204" pitchFamily="34" charset="0"/>
              </a:defRPr>
            </a:lvl5pPr>
            <a:lvl6pPr marL="2608395"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6pPr>
            <a:lvl7pPr marL="3082648"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7pPr>
            <a:lvl8pPr marL="3556902"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8pPr>
            <a:lvl9pPr marL="4031155"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9pPr>
          </a:lstStyle>
          <a:p>
            <a:pPr eaLnBrk="1" hangingPunct="1"/>
            <a:fld id="{59C21613-B277-418A-868C-8142072CA599}" type="slidenum">
              <a:rPr lang="en-US" altLang="en-US" sz="1300">
                <a:latin typeface="Calibri" panose="020F0502020204030204" pitchFamily="34" charset="0"/>
                <a:cs typeface="Calibri" panose="020F0502020204030204" pitchFamily="34" charset="0"/>
              </a:rPr>
              <a:pPr eaLnBrk="1" hangingPunct="1"/>
              <a:t>42</a:t>
            </a:fld>
            <a:endParaRPr lang="en-US" altLang="en-US" sz="1300" dirty="0">
              <a:latin typeface="Calibri" panose="020F0502020204030204" pitchFamily="34" charset="0"/>
              <a:cs typeface="Calibri" panose="020F0502020204030204" pitchFamily="34" charset="0"/>
            </a:endParaRPr>
          </a:p>
        </p:txBody>
      </p:sp>
      <p:sp>
        <p:nvSpPr>
          <p:cNvPr id="2" name="Date Placeholder 1"/>
          <p:cNvSpPr>
            <a:spLocks noGrp="1"/>
          </p:cNvSpPr>
          <p:nvPr>
            <p:ph type="dt" idx="10"/>
          </p:nvPr>
        </p:nvSpPr>
        <p:spPr/>
        <p:txBody>
          <a:bodyPr/>
          <a:lstStyle/>
          <a:p>
            <a:pPr>
              <a:defRPr/>
            </a:pPr>
            <a:r>
              <a:rPr lang="en-US"/>
              <a:t>5/17/2017</a:t>
            </a:r>
            <a:endParaRPr lang="en-US" dirty="0"/>
          </a:p>
        </p:txBody>
      </p:sp>
    </p:spTree>
    <p:extLst>
      <p:ext uri="{BB962C8B-B14F-4D97-AF65-F5344CB8AC3E}">
        <p14:creationId xmlns:p14="http://schemas.microsoft.com/office/powerpoint/2010/main" val="253102374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8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Calibri" panose="020F0502020204030204" pitchFamily="34" charset="0"/>
            </a:endParaRPr>
          </a:p>
        </p:txBody>
      </p:sp>
      <p:sp>
        <p:nvSpPr>
          <p:cNvPr id="1382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279" eaLnBrk="0" hangingPunct="0">
              <a:defRPr sz="2500">
                <a:solidFill>
                  <a:schemeClr val="tx1"/>
                </a:solidFill>
                <a:latin typeface="Times New Roman" panose="02020603050405020304" pitchFamily="18" charset="0"/>
                <a:cs typeface="Arial" panose="020B0604020202020204" pitchFamily="34" charset="0"/>
              </a:defRPr>
            </a:lvl1pPr>
            <a:lvl2pPr marL="770662" indent="-296408" defTabSz="912279" eaLnBrk="0" hangingPunct="0">
              <a:defRPr sz="2500">
                <a:solidFill>
                  <a:schemeClr val="tx1"/>
                </a:solidFill>
                <a:latin typeface="Times New Roman" panose="02020603050405020304" pitchFamily="18" charset="0"/>
                <a:cs typeface="Arial" panose="020B0604020202020204" pitchFamily="34" charset="0"/>
              </a:defRPr>
            </a:lvl2pPr>
            <a:lvl3pPr marL="1185634" indent="-237127" defTabSz="912279" eaLnBrk="0" hangingPunct="0">
              <a:defRPr sz="2500">
                <a:solidFill>
                  <a:schemeClr val="tx1"/>
                </a:solidFill>
                <a:latin typeface="Times New Roman" panose="02020603050405020304" pitchFamily="18" charset="0"/>
                <a:cs typeface="Arial" panose="020B0604020202020204" pitchFamily="34" charset="0"/>
              </a:defRPr>
            </a:lvl3pPr>
            <a:lvl4pPr marL="1659887" indent="-237127" defTabSz="912279" eaLnBrk="0" hangingPunct="0">
              <a:defRPr sz="2500">
                <a:solidFill>
                  <a:schemeClr val="tx1"/>
                </a:solidFill>
                <a:latin typeface="Times New Roman" panose="02020603050405020304" pitchFamily="18" charset="0"/>
                <a:cs typeface="Arial" panose="020B0604020202020204" pitchFamily="34" charset="0"/>
              </a:defRPr>
            </a:lvl4pPr>
            <a:lvl5pPr marL="2134141" indent="-237127" defTabSz="912279" eaLnBrk="0" hangingPunct="0">
              <a:defRPr sz="2500">
                <a:solidFill>
                  <a:schemeClr val="tx1"/>
                </a:solidFill>
                <a:latin typeface="Times New Roman" panose="02020603050405020304" pitchFamily="18" charset="0"/>
                <a:cs typeface="Arial" panose="020B0604020202020204" pitchFamily="34" charset="0"/>
              </a:defRPr>
            </a:lvl5pPr>
            <a:lvl6pPr marL="2608395"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6pPr>
            <a:lvl7pPr marL="3082648"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7pPr>
            <a:lvl8pPr marL="3556902"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8pPr>
            <a:lvl9pPr marL="4031155"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9pPr>
          </a:lstStyle>
          <a:p>
            <a:pPr eaLnBrk="1" hangingPunct="1"/>
            <a:fld id="{59C21613-B277-418A-868C-8142072CA599}" type="slidenum">
              <a:rPr lang="en-US" altLang="en-US" sz="1300">
                <a:latin typeface="Calibri" panose="020F0502020204030204" pitchFamily="34" charset="0"/>
                <a:cs typeface="Calibri" panose="020F0502020204030204" pitchFamily="34" charset="0"/>
              </a:rPr>
              <a:pPr eaLnBrk="1" hangingPunct="1"/>
              <a:t>46</a:t>
            </a:fld>
            <a:endParaRPr lang="en-US" altLang="en-US" sz="1300" dirty="0">
              <a:latin typeface="Calibri" panose="020F0502020204030204" pitchFamily="34" charset="0"/>
              <a:cs typeface="Calibri" panose="020F0502020204030204" pitchFamily="34" charset="0"/>
            </a:endParaRPr>
          </a:p>
        </p:txBody>
      </p:sp>
      <p:sp>
        <p:nvSpPr>
          <p:cNvPr id="2" name="Date Placeholder 1"/>
          <p:cNvSpPr>
            <a:spLocks noGrp="1"/>
          </p:cNvSpPr>
          <p:nvPr>
            <p:ph type="dt" idx="10"/>
          </p:nvPr>
        </p:nvSpPr>
        <p:spPr/>
        <p:txBody>
          <a:bodyPr/>
          <a:lstStyle/>
          <a:p>
            <a:pPr>
              <a:defRPr/>
            </a:pPr>
            <a:r>
              <a:rPr lang="en-US"/>
              <a:t>5/17/2017</a:t>
            </a:r>
            <a:endParaRPr lang="en-US" dirty="0"/>
          </a:p>
        </p:txBody>
      </p:sp>
    </p:spTree>
    <p:extLst>
      <p:ext uri="{BB962C8B-B14F-4D97-AF65-F5344CB8AC3E}">
        <p14:creationId xmlns:p14="http://schemas.microsoft.com/office/powerpoint/2010/main" val="30609502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8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Calibri" panose="020F0502020204030204" pitchFamily="34" charset="0"/>
            </a:endParaRPr>
          </a:p>
        </p:txBody>
      </p:sp>
      <p:sp>
        <p:nvSpPr>
          <p:cNvPr id="1382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279" eaLnBrk="0" hangingPunct="0">
              <a:defRPr sz="2500">
                <a:solidFill>
                  <a:schemeClr val="tx1"/>
                </a:solidFill>
                <a:latin typeface="Times New Roman" panose="02020603050405020304" pitchFamily="18" charset="0"/>
                <a:cs typeface="Arial" panose="020B0604020202020204" pitchFamily="34" charset="0"/>
              </a:defRPr>
            </a:lvl1pPr>
            <a:lvl2pPr marL="770662" indent="-296408" defTabSz="912279" eaLnBrk="0" hangingPunct="0">
              <a:defRPr sz="2500">
                <a:solidFill>
                  <a:schemeClr val="tx1"/>
                </a:solidFill>
                <a:latin typeface="Times New Roman" panose="02020603050405020304" pitchFamily="18" charset="0"/>
                <a:cs typeface="Arial" panose="020B0604020202020204" pitchFamily="34" charset="0"/>
              </a:defRPr>
            </a:lvl2pPr>
            <a:lvl3pPr marL="1185634" indent="-237127" defTabSz="912279" eaLnBrk="0" hangingPunct="0">
              <a:defRPr sz="2500">
                <a:solidFill>
                  <a:schemeClr val="tx1"/>
                </a:solidFill>
                <a:latin typeface="Times New Roman" panose="02020603050405020304" pitchFamily="18" charset="0"/>
                <a:cs typeface="Arial" panose="020B0604020202020204" pitchFamily="34" charset="0"/>
              </a:defRPr>
            </a:lvl3pPr>
            <a:lvl4pPr marL="1659887" indent="-237127" defTabSz="912279" eaLnBrk="0" hangingPunct="0">
              <a:defRPr sz="2500">
                <a:solidFill>
                  <a:schemeClr val="tx1"/>
                </a:solidFill>
                <a:latin typeface="Times New Roman" panose="02020603050405020304" pitchFamily="18" charset="0"/>
                <a:cs typeface="Arial" panose="020B0604020202020204" pitchFamily="34" charset="0"/>
              </a:defRPr>
            </a:lvl4pPr>
            <a:lvl5pPr marL="2134141" indent="-237127" defTabSz="912279" eaLnBrk="0" hangingPunct="0">
              <a:defRPr sz="2500">
                <a:solidFill>
                  <a:schemeClr val="tx1"/>
                </a:solidFill>
                <a:latin typeface="Times New Roman" panose="02020603050405020304" pitchFamily="18" charset="0"/>
                <a:cs typeface="Arial" panose="020B0604020202020204" pitchFamily="34" charset="0"/>
              </a:defRPr>
            </a:lvl5pPr>
            <a:lvl6pPr marL="2608395"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6pPr>
            <a:lvl7pPr marL="3082648"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7pPr>
            <a:lvl8pPr marL="3556902"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8pPr>
            <a:lvl9pPr marL="4031155"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9pPr>
          </a:lstStyle>
          <a:p>
            <a:pPr eaLnBrk="1" hangingPunct="1"/>
            <a:fld id="{59C21613-B277-418A-868C-8142072CA599}" type="slidenum">
              <a:rPr lang="en-US" altLang="en-US" sz="1300">
                <a:latin typeface="Calibri" panose="020F0502020204030204" pitchFamily="34" charset="0"/>
                <a:cs typeface="Calibri" panose="020F0502020204030204" pitchFamily="34" charset="0"/>
              </a:rPr>
              <a:pPr eaLnBrk="1" hangingPunct="1"/>
              <a:t>49</a:t>
            </a:fld>
            <a:endParaRPr lang="en-US" altLang="en-US" sz="1300" dirty="0">
              <a:latin typeface="Calibri" panose="020F0502020204030204" pitchFamily="34" charset="0"/>
              <a:cs typeface="Calibri" panose="020F0502020204030204" pitchFamily="34" charset="0"/>
            </a:endParaRPr>
          </a:p>
        </p:txBody>
      </p:sp>
      <p:sp>
        <p:nvSpPr>
          <p:cNvPr id="2" name="Date Placeholder 1"/>
          <p:cNvSpPr>
            <a:spLocks noGrp="1"/>
          </p:cNvSpPr>
          <p:nvPr>
            <p:ph type="dt" idx="10"/>
          </p:nvPr>
        </p:nvSpPr>
        <p:spPr/>
        <p:txBody>
          <a:bodyPr/>
          <a:lstStyle/>
          <a:p>
            <a:pPr>
              <a:defRPr/>
            </a:pPr>
            <a:r>
              <a:rPr lang="en-US"/>
              <a:t>5/17/2017</a:t>
            </a:r>
            <a:endParaRPr lang="en-US" dirty="0"/>
          </a:p>
        </p:txBody>
      </p:sp>
    </p:spTree>
    <p:extLst>
      <p:ext uri="{BB962C8B-B14F-4D97-AF65-F5344CB8AC3E}">
        <p14:creationId xmlns:p14="http://schemas.microsoft.com/office/powerpoint/2010/main" val="141071448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8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Calibri" panose="020F0502020204030204" pitchFamily="34" charset="0"/>
            </a:endParaRPr>
          </a:p>
        </p:txBody>
      </p:sp>
      <p:sp>
        <p:nvSpPr>
          <p:cNvPr id="1382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279" eaLnBrk="0" hangingPunct="0">
              <a:defRPr sz="2500">
                <a:solidFill>
                  <a:schemeClr val="tx1"/>
                </a:solidFill>
                <a:latin typeface="Times New Roman" panose="02020603050405020304" pitchFamily="18" charset="0"/>
                <a:cs typeface="Arial" panose="020B0604020202020204" pitchFamily="34" charset="0"/>
              </a:defRPr>
            </a:lvl1pPr>
            <a:lvl2pPr marL="770662" indent="-296408" defTabSz="912279" eaLnBrk="0" hangingPunct="0">
              <a:defRPr sz="2500">
                <a:solidFill>
                  <a:schemeClr val="tx1"/>
                </a:solidFill>
                <a:latin typeface="Times New Roman" panose="02020603050405020304" pitchFamily="18" charset="0"/>
                <a:cs typeface="Arial" panose="020B0604020202020204" pitchFamily="34" charset="0"/>
              </a:defRPr>
            </a:lvl2pPr>
            <a:lvl3pPr marL="1185634" indent="-237127" defTabSz="912279" eaLnBrk="0" hangingPunct="0">
              <a:defRPr sz="2500">
                <a:solidFill>
                  <a:schemeClr val="tx1"/>
                </a:solidFill>
                <a:latin typeface="Times New Roman" panose="02020603050405020304" pitchFamily="18" charset="0"/>
                <a:cs typeface="Arial" panose="020B0604020202020204" pitchFamily="34" charset="0"/>
              </a:defRPr>
            </a:lvl3pPr>
            <a:lvl4pPr marL="1659887" indent="-237127" defTabSz="912279" eaLnBrk="0" hangingPunct="0">
              <a:defRPr sz="2500">
                <a:solidFill>
                  <a:schemeClr val="tx1"/>
                </a:solidFill>
                <a:latin typeface="Times New Roman" panose="02020603050405020304" pitchFamily="18" charset="0"/>
                <a:cs typeface="Arial" panose="020B0604020202020204" pitchFamily="34" charset="0"/>
              </a:defRPr>
            </a:lvl4pPr>
            <a:lvl5pPr marL="2134141" indent="-237127" defTabSz="912279" eaLnBrk="0" hangingPunct="0">
              <a:defRPr sz="2500">
                <a:solidFill>
                  <a:schemeClr val="tx1"/>
                </a:solidFill>
                <a:latin typeface="Times New Roman" panose="02020603050405020304" pitchFamily="18" charset="0"/>
                <a:cs typeface="Arial" panose="020B0604020202020204" pitchFamily="34" charset="0"/>
              </a:defRPr>
            </a:lvl5pPr>
            <a:lvl6pPr marL="2608395"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6pPr>
            <a:lvl7pPr marL="3082648"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7pPr>
            <a:lvl8pPr marL="3556902"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8pPr>
            <a:lvl9pPr marL="4031155"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9pPr>
          </a:lstStyle>
          <a:p>
            <a:pPr eaLnBrk="1" hangingPunct="1"/>
            <a:fld id="{59C21613-B277-418A-868C-8142072CA599}" type="slidenum">
              <a:rPr lang="en-US" altLang="en-US" sz="1300">
                <a:latin typeface="Calibri" panose="020F0502020204030204" pitchFamily="34" charset="0"/>
                <a:cs typeface="Calibri" panose="020F0502020204030204" pitchFamily="34" charset="0"/>
              </a:rPr>
              <a:pPr eaLnBrk="1" hangingPunct="1"/>
              <a:t>50</a:t>
            </a:fld>
            <a:endParaRPr lang="en-US" altLang="en-US" sz="1300" dirty="0">
              <a:latin typeface="Calibri" panose="020F0502020204030204" pitchFamily="34" charset="0"/>
              <a:cs typeface="Calibri" panose="020F0502020204030204" pitchFamily="34" charset="0"/>
            </a:endParaRPr>
          </a:p>
        </p:txBody>
      </p:sp>
      <p:sp>
        <p:nvSpPr>
          <p:cNvPr id="2" name="Date Placeholder 1"/>
          <p:cNvSpPr>
            <a:spLocks noGrp="1"/>
          </p:cNvSpPr>
          <p:nvPr>
            <p:ph type="dt" idx="10"/>
          </p:nvPr>
        </p:nvSpPr>
        <p:spPr/>
        <p:txBody>
          <a:bodyPr/>
          <a:lstStyle/>
          <a:p>
            <a:pPr>
              <a:defRPr/>
            </a:pPr>
            <a:r>
              <a:rPr lang="en-US"/>
              <a:t>5/17/2017</a:t>
            </a:r>
            <a:endParaRPr lang="en-US" dirty="0"/>
          </a:p>
        </p:txBody>
      </p:sp>
    </p:spTree>
    <p:extLst>
      <p:ext uri="{BB962C8B-B14F-4D97-AF65-F5344CB8AC3E}">
        <p14:creationId xmlns:p14="http://schemas.microsoft.com/office/powerpoint/2010/main" val="38603888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8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Calibri" panose="020F0502020204030204" pitchFamily="34" charset="0"/>
            </a:endParaRPr>
          </a:p>
        </p:txBody>
      </p:sp>
      <p:sp>
        <p:nvSpPr>
          <p:cNvPr id="1382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279" eaLnBrk="0" hangingPunct="0">
              <a:defRPr sz="2500">
                <a:solidFill>
                  <a:schemeClr val="tx1"/>
                </a:solidFill>
                <a:latin typeface="Times New Roman" panose="02020603050405020304" pitchFamily="18" charset="0"/>
                <a:cs typeface="Arial" panose="020B0604020202020204" pitchFamily="34" charset="0"/>
              </a:defRPr>
            </a:lvl1pPr>
            <a:lvl2pPr marL="770662" indent="-296408" defTabSz="912279" eaLnBrk="0" hangingPunct="0">
              <a:defRPr sz="2500">
                <a:solidFill>
                  <a:schemeClr val="tx1"/>
                </a:solidFill>
                <a:latin typeface="Times New Roman" panose="02020603050405020304" pitchFamily="18" charset="0"/>
                <a:cs typeface="Arial" panose="020B0604020202020204" pitchFamily="34" charset="0"/>
              </a:defRPr>
            </a:lvl2pPr>
            <a:lvl3pPr marL="1185634" indent="-237127" defTabSz="912279" eaLnBrk="0" hangingPunct="0">
              <a:defRPr sz="2500">
                <a:solidFill>
                  <a:schemeClr val="tx1"/>
                </a:solidFill>
                <a:latin typeface="Times New Roman" panose="02020603050405020304" pitchFamily="18" charset="0"/>
                <a:cs typeface="Arial" panose="020B0604020202020204" pitchFamily="34" charset="0"/>
              </a:defRPr>
            </a:lvl3pPr>
            <a:lvl4pPr marL="1659887" indent="-237127" defTabSz="912279" eaLnBrk="0" hangingPunct="0">
              <a:defRPr sz="2500">
                <a:solidFill>
                  <a:schemeClr val="tx1"/>
                </a:solidFill>
                <a:latin typeface="Times New Roman" panose="02020603050405020304" pitchFamily="18" charset="0"/>
                <a:cs typeface="Arial" panose="020B0604020202020204" pitchFamily="34" charset="0"/>
              </a:defRPr>
            </a:lvl4pPr>
            <a:lvl5pPr marL="2134141" indent="-237127" defTabSz="912279" eaLnBrk="0" hangingPunct="0">
              <a:defRPr sz="2500">
                <a:solidFill>
                  <a:schemeClr val="tx1"/>
                </a:solidFill>
                <a:latin typeface="Times New Roman" panose="02020603050405020304" pitchFamily="18" charset="0"/>
                <a:cs typeface="Arial" panose="020B0604020202020204" pitchFamily="34" charset="0"/>
              </a:defRPr>
            </a:lvl5pPr>
            <a:lvl6pPr marL="2608395"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6pPr>
            <a:lvl7pPr marL="3082648"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7pPr>
            <a:lvl8pPr marL="3556902"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8pPr>
            <a:lvl9pPr marL="4031155"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9pPr>
          </a:lstStyle>
          <a:p>
            <a:pPr eaLnBrk="1" hangingPunct="1"/>
            <a:fld id="{59C21613-B277-418A-868C-8142072CA599}" type="slidenum">
              <a:rPr lang="en-US" altLang="en-US" sz="1300">
                <a:latin typeface="Calibri" panose="020F0502020204030204" pitchFamily="34" charset="0"/>
                <a:cs typeface="Calibri" panose="020F0502020204030204" pitchFamily="34" charset="0"/>
              </a:rPr>
              <a:pPr eaLnBrk="1" hangingPunct="1"/>
              <a:t>52</a:t>
            </a:fld>
            <a:endParaRPr lang="en-US" altLang="en-US" sz="1300" dirty="0">
              <a:latin typeface="Calibri" panose="020F0502020204030204" pitchFamily="34" charset="0"/>
              <a:cs typeface="Calibri" panose="020F0502020204030204" pitchFamily="34" charset="0"/>
            </a:endParaRPr>
          </a:p>
        </p:txBody>
      </p:sp>
      <p:sp>
        <p:nvSpPr>
          <p:cNvPr id="2" name="Date Placeholder 1"/>
          <p:cNvSpPr>
            <a:spLocks noGrp="1"/>
          </p:cNvSpPr>
          <p:nvPr>
            <p:ph type="dt" idx="10"/>
          </p:nvPr>
        </p:nvSpPr>
        <p:spPr/>
        <p:txBody>
          <a:bodyPr/>
          <a:lstStyle/>
          <a:p>
            <a:pPr>
              <a:defRPr/>
            </a:pPr>
            <a:r>
              <a:rPr lang="en-US"/>
              <a:t>5/17/2017</a:t>
            </a:r>
            <a:endParaRPr lang="en-US" dirty="0"/>
          </a:p>
        </p:txBody>
      </p:sp>
    </p:spTree>
    <p:extLst>
      <p:ext uri="{BB962C8B-B14F-4D97-AF65-F5344CB8AC3E}">
        <p14:creationId xmlns:p14="http://schemas.microsoft.com/office/powerpoint/2010/main" val="377056732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8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Calibri" panose="020F0502020204030204" pitchFamily="34" charset="0"/>
            </a:endParaRPr>
          </a:p>
        </p:txBody>
      </p:sp>
      <p:sp>
        <p:nvSpPr>
          <p:cNvPr id="1382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279" eaLnBrk="0" hangingPunct="0">
              <a:defRPr sz="2500">
                <a:solidFill>
                  <a:schemeClr val="tx1"/>
                </a:solidFill>
                <a:latin typeface="Times New Roman" panose="02020603050405020304" pitchFamily="18" charset="0"/>
                <a:cs typeface="Arial" panose="020B0604020202020204" pitchFamily="34" charset="0"/>
              </a:defRPr>
            </a:lvl1pPr>
            <a:lvl2pPr marL="770662" indent="-296408" defTabSz="912279" eaLnBrk="0" hangingPunct="0">
              <a:defRPr sz="2500">
                <a:solidFill>
                  <a:schemeClr val="tx1"/>
                </a:solidFill>
                <a:latin typeface="Times New Roman" panose="02020603050405020304" pitchFamily="18" charset="0"/>
                <a:cs typeface="Arial" panose="020B0604020202020204" pitchFamily="34" charset="0"/>
              </a:defRPr>
            </a:lvl2pPr>
            <a:lvl3pPr marL="1185634" indent="-237127" defTabSz="912279" eaLnBrk="0" hangingPunct="0">
              <a:defRPr sz="2500">
                <a:solidFill>
                  <a:schemeClr val="tx1"/>
                </a:solidFill>
                <a:latin typeface="Times New Roman" panose="02020603050405020304" pitchFamily="18" charset="0"/>
                <a:cs typeface="Arial" panose="020B0604020202020204" pitchFamily="34" charset="0"/>
              </a:defRPr>
            </a:lvl3pPr>
            <a:lvl4pPr marL="1659887" indent="-237127" defTabSz="912279" eaLnBrk="0" hangingPunct="0">
              <a:defRPr sz="2500">
                <a:solidFill>
                  <a:schemeClr val="tx1"/>
                </a:solidFill>
                <a:latin typeface="Times New Roman" panose="02020603050405020304" pitchFamily="18" charset="0"/>
                <a:cs typeface="Arial" panose="020B0604020202020204" pitchFamily="34" charset="0"/>
              </a:defRPr>
            </a:lvl4pPr>
            <a:lvl5pPr marL="2134141" indent="-237127" defTabSz="912279" eaLnBrk="0" hangingPunct="0">
              <a:defRPr sz="2500">
                <a:solidFill>
                  <a:schemeClr val="tx1"/>
                </a:solidFill>
                <a:latin typeface="Times New Roman" panose="02020603050405020304" pitchFamily="18" charset="0"/>
                <a:cs typeface="Arial" panose="020B0604020202020204" pitchFamily="34" charset="0"/>
              </a:defRPr>
            </a:lvl5pPr>
            <a:lvl6pPr marL="2608395"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6pPr>
            <a:lvl7pPr marL="3082648"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7pPr>
            <a:lvl8pPr marL="3556902"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8pPr>
            <a:lvl9pPr marL="4031155"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9pPr>
          </a:lstStyle>
          <a:p>
            <a:pPr eaLnBrk="1" hangingPunct="1"/>
            <a:fld id="{59C21613-B277-418A-868C-8142072CA599}" type="slidenum">
              <a:rPr lang="en-US" altLang="en-US" sz="1300">
                <a:latin typeface="Calibri" panose="020F0502020204030204" pitchFamily="34" charset="0"/>
                <a:cs typeface="Calibri" panose="020F0502020204030204" pitchFamily="34" charset="0"/>
              </a:rPr>
              <a:pPr eaLnBrk="1" hangingPunct="1"/>
              <a:t>55</a:t>
            </a:fld>
            <a:endParaRPr lang="en-US" altLang="en-US" sz="1300" dirty="0">
              <a:latin typeface="Calibri" panose="020F0502020204030204" pitchFamily="34" charset="0"/>
              <a:cs typeface="Calibri" panose="020F0502020204030204" pitchFamily="34" charset="0"/>
            </a:endParaRPr>
          </a:p>
        </p:txBody>
      </p:sp>
      <p:sp>
        <p:nvSpPr>
          <p:cNvPr id="2" name="Date Placeholder 1"/>
          <p:cNvSpPr>
            <a:spLocks noGrp="1"/>
          </p:cNvSpPr>
          <p:nvPr>
            <p:ph type="dt" idx="10"/>
          </p:nvPr>
        </p:nvSpPr>
        <p:spPr/>
        <p:txBody>
          <a:bodyPr/>
          <a:lstStyle/>
          <a:p>
            <a:pPr>
              <a:defRPr/>
            </a:pPr>
            <a:r>
              <a:rPr lang="en-US"/>
              <a:t>5/17/2017</a:t>
            </a:r>
            <a:endParaRPr lang="en-US" dirty="0"/>
          </a:p>
        </p:txBody>
      </p:sp>
    </p:spTree>
    <p:extLst>
      <p:ext uri="{BB962C8B-B14F-4D97-AF65-F5344CB8AC3E}">
        <p14:creationId xmlns:p14="http://schemas.microsoft.com/office/powerpoint/2010/main" val="190413623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8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Calibri" panose="020F0502020204030204" pitchFamily="34" charset="0"/>
            </a:endParaRPr>
          </a:p>
        </p:txBody>
      </p:sp>
      <p:sp>
        <p:nvSpPr>
          <p:cNvPr id="1382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279" eaLnBrk="0" hangingPunct="0">
              <a:defRPr sz="2500">
                <a:solidFill>
                  <a:schemeClr val="tx1"/>
                </a:solidFill>
                <a:latin typeface="Times New Roman" panose="02020603050405020304" pitchFamily="18" charset="0"/>
                <a:cs typeface="Arial" panose="020B0604020202020204" pitchFamily="34" charset="0"/>
              </a:defRPr>
            </a:lvl1pPr>
            <a:lvl2pPr marL="770662" indent="-296408" defTabSz="912279" eaLnBrk="0" hangingPunct="0">
              <a:defRPr sz="2500">
                <a:solidFill>
                  <a:schemeClr val="tx1"/>
                </a:solidFill>
                <a:latin typeface="Times New Roman" panose="02020603050405020304" pitchFamily="18" charset="0"/>
                <a:cs typeface="Arial" panose="020B0604020202020204" pitchFamily="34" charset="0"/>
              </a:defRPr>
            </a:lvl2pPr>
            <a:lvl3pPr marL="1185634" indent="-237127" defTabSz="912279" eaLnBrk="0" hangingPunct="0">
              <a:defRPr sz="2500">
                <a:solidFill>
                  <a:schemeClr val="tx1"/>
                </a:solidFill>
                <a:latin typeface="Times New Roman" panose="02020603050405020304" pitchFamily="18" charset="0"/>
                <a:cs typeface="Arial" panose="020B0604020202020204" pitchFamily="34" charset="0"/>
              </a:defRPr>
            </a:lvl3pPr>
            <a:lvl4pPr marL="1659887" indent="-237127" defTabSz="912279" eaLnBrk="0" hangingPunct="0">
              <a:defRPr sz="2500">
                <a:solidFill>
                  <a:schemeClr val="tx1"/>
                </a:solidFill>
                <a:latin typeface="Times New Roman" panose="02020603050405020304" pitchFamily="18" charset="0"/>
                <a:cs typeface="Arial" panose="020B0604020202020204" pitchFamily="34" charset="0"/>
              </a:defRPr>
            </a:lvl4pPr>
            <a:lvl5pPr marL="2134141" indent="-237127" defTabSz="912279" eaLnBrk="0" hangingPunct="0">
              <a:defRPr sz="2500">
                <a:solidFill>
                  <a:schemeClr val="tx1"/>
                </a:solidFill>
                <a:latin typeface="Times New Roman" panose="02020603050405020304" pitchFamily="18" charset="0"/>
                <a:cs typeface="Arial" panose="020B0604020202020204" pitchFamily="34" charset="0"/>
              </a:defRPr>
            </a:lvl5pPr>
            <a:lvl6pPr marL="2608395"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6pPr>
            <a:lvl7pPr marL="3082648"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7pPr>
            <a:lvl8pPr marL="3556902"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8pPr>
            <a:lvl9pPr marL="4031155"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9pPr>
          </a:lstStyle>
          <a:p>
            <a:pPr eaLnBrk="1" hangingPunct="1"/>
            <a:fld id="{59C21613-B277-418A-868C-8142072CA599}" type="slidenum">
              <a:rPr lang="en-US" altLang="en-US" sz="1300">
                <a:latin typeface="Calibri" panose="020F0502020204030204" pitchFamily="34" charset="0"/>
                <a:cs typeface="Calibri" panose="020F0502020204030204" pitchFamily="34" charset="0"/>
              </a:rPr>
              <a:pPr eaLnBrk="1" hangingPunct="1"/>
              <a:t>57</a:t>
            </a:fld>
            <a:endParaRPr lang="en-US" altLang="en-US" sz="1300" dirty="0">
              <a:latin typeface="Calibri" panose="020F0502020204030204" pitchFamily="34" charset="0"/>
              <a:cs typeface="Calibri" panose="020F0502020204030204" pitchFamily="34" charset="0"/>
            </a:endParaRPr>
          </a:p>
        </p:txBody>
      </p:sp>
      <p:sp>
        <p:nvSpPr>
          <p:cNvPr id="2" name="Date Placeholder 1"/>
          <p:cNvSpPr>
            <a:spLocks noGrp="1"/>
          </p:cNvSpPr>
          <p:nvPr>
            <p:ph type="dt" idx="10"/>
          </p:nvPr>
        </p:nvSpPr>
        <p:spPr/>
        <p:txBody>
          <a:bodyPr/>
          <a:lstStyle/>
          <a:p>
            <a:pPr>
              <a:defRPr/>
            </a:pPr>
            <a:r>
              <a:rPr lang="en-US"/>
              <a:t>5/17/2017</a:t>
            </a:r>
            <a:endParaRPr lang="en-US" dirty="0"/>
          </a:p>
        </p:txBody>
      </p:sp>
    </p:spTree>
    <p:extLst>
      <p:ext uri="{BB962C8B-B14F-4D97-AF65-F5344CB8AC3E}">
        <p14:creationId xmlns:p14="http://schemas.microsoft.com/office/powerpoint/2010/main" val="163877510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8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Calibri" panose="020F0502020204030204" pitchFamily="34" charset="0"/>
            </a:endParaRPr>
          </a:p>
        </p:txBody>
      </p:sp>
      <p:sp>
        <p:nvSpPr>
          <p:cNvPr id="1382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279" eaLnBrk="0" hangingPunct="0">
              <a:defRPr sz="2500">
                <a:solidFill>
                  <a:schemeClr val="tx1"/>
                </a:solidFill>
                <a:latin typeface="Times New Roman" panose="02020603050405020304" pitchFamily="18" charset="0"/>
                <a:cs typeface="Arial" panose="020B0604020202020204" pitchFamily="34" charset="0"/>
              </a:defRPr>
            </a:lvl1pPr>
            <a:lvl2pPr marL="770662" indent="-296408" defTabSz="912279" eaLnBrk="0" hangingPunct="0">
              <a:defRPr sz="2500">
                <a:solidFill>
                  <a:schemeClr val="tx1"/>
                </a:solidFill>
                <a:latin typeface="Times New Roman" panose="02020603050405020304" pitchFamily="18" charset="0"/>
                <a:cs typeface="Arial" panose="020B0604020202020204" pitchFamily="34" charset="0"/>
              </a:defRPr>
            </a:lvl2pPr>
            <a:lvl3pPr marL="1185634" indent="-237127" defTabSz="912279" eaLnBrk="0" hangingPunct="0">
              <a:defRPr sz="2500">
                <a:solidFill>
                  <a:schemeClr val="tx1"/>
                </a:solidFill>
                <a:latin typeface="Times New Roman" panose="02020603050405020304" pitchFamily="18" charset="0"/>
                <a:cs typeface="Arial" panose="020B0604020202020204" pitchFamily="34" charset="0"/>
              </a:defRPr>
            </a:lvl3pPr>
            <a:lvl4pPr marL="1659887" indent="-237127" defTabSz="912279" eaLnBrk="0" hangingPunct="0">
              <a:defRPr sz="2500">
                <a:solidFill>
                  <a:schemeClr val="tx1"/>
                </a:solidFill>
                <a:latin typeface="Times New Roman" panose="02020603050405020304" pitchFamily="18" charset="0"/>
                <a:cs typeface="Arial" panose="020B0604020202020204" pitchFamily="34" charset="0"/>
              </a:defRPr>
            </a:lvl4pPr>
            <a:lvl5pPr marL="2134141" indent="-237127" defTabSz="912279" eaLnBrk="0" hangingPunct="0">
              <a:defRPr sz="2500">
                <a:solidFill>
                  <a:schemeClr val="tx1"/>
                </a:solidFill>
                <a:latin typeface="Times New Roman" panose="02020603050405020304" pitchFamily="18" charset="0"/>
                <a:cs typeface="Arial" panose="020B0604020202020204" pitchFamily="34" charset="0"/>
              </a:defRPr>
            </a:lvl5pPr>
            <a:lvl6pPr marL="2608395"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6pPr>
            <a:lvl7pPr marL="3082648"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7pPr>
            <a:lvl8pPr marL="3556902"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8pPr>
            <a:lvl9pPr marL="4031155"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9pPr>
          </a:lstStyle>
          <a:p>
            <a:pPr eaLnBrk="1" hangingPunct="1"/>
            <a:fld id="{59C21613-B277-418A-868C-8142072CA599}" type="slidenum">
              <a:rPr lang="en-US" altLang="en-US" sz="1300">
                <a:latin typeface="Calibri" panose="020F0502020204030204" pitchFamily="34" charset="0"/>
                <a:cs typeface="Calibri" panose="020F0502020204030204" pitchFamily="34" charset="0"/>
              </a:rPr>
              <a:pPr eaLnBrk="1" hangingPunct="1"/>
              <a:t>61</a:t>
            </a:fld>
            <a:endParaRPr lang="en-US" altLang="en-US" sz="1300" dirty="0">
              <a:latin typeface="Calibri" panose="020F0502020204030204" pitchFamily="34" charset="0"/>
              <a:cs typeface="Calibri" panose="020F0502020204030204" pitchFamily="34" charset="0"/>
            </a:endParaRPr>
          </a:p>
        </p:txBody>
      </p:sp>
      <p:sp>
        <p:nvSpPr>
          <p:cNvPr id="2" name="Date Placeholder 1"/>
          <p:cNvSpPr>
            <a:spLocks noGrp="1"/>
          </p:cNvSpPr>
          <p:nvPr>
            <p:ph type="dt" idx="10"/>
          </p:nvPr>
        </p:nvSpPr>
        <p:spPr/>
        <p:txBody>
          <a:bodyPr/>
          <a:lstStyle/>
          <a:p>
            <a:pPr>
              <a:defRPr/>
            </a:pPr>
            <a:r>
              <a:rPr lang="en-US"/>
              <a:t>5/17/2017</a:t>
            </a:r>
            <a:endParaRPr lang="en-US" dirty="0"/>
          </a:p>
        </p:txBody>
      </p:sp>
    </p:spTree>
    <p:extLst>
      <p:ext uri="{BB962C8B-B14F-4D97-AF65-F5344CB8AC3E}">
        <p14:creationId xmlns:p14="http://schemas.microsoft.com/office/powerpoint/2010/main" val="105535060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8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Calibri" panose="020F0502020204030204" pitchFamily="34" charset="0"/>
            </a:endParaRPr>
          </a:p>
        </p:txBody>
      </p:sp>
      <p:sp>
        <p:nvSpPr>
          <p:cNvPr id="1382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279" eaLnBrk="0" hangingPunct="0">
              <a:defRPr sz="2500">
                <a:solidFill>
                  <a:schemeClr val="tx1"/>
                </a:solidFill>
                <a:latin typeface="Times New Roman" panose="02020603050405020304" pitchFamily="18" charset="0"/>
                <a:cs typeface="Arial" panose="020B0604020202020204" pitchFamily="34" charset="0"/>
              </a:defRPr>
            </a:lvl1pPr>
            <a:lvl2pPr marL="770662" indent="-296408" defTabSz="912279" eaLnBrk="0" hangingPunct="0">
              <a:defRPr sz="2500">
                <a:solidFill>
                  <a:schemeClr val="tx1"/>
                </a:solidFill>
                <a:latin typeface="Times New Roman" panose="02020603050405020304" pitchFamily="18" charset="0"/>
                <a:cs typeface="Arial" panose="020B0604020202020204" pitchFamily="34" charset="0"/>
              </a:defRPr>
            </a:lvl2pPr>
            <a:lvl3pPr marL="1185634" indent="-237127" defTabSz="912279" eaLnBrk="0" hangingPunct="0">
              <a:defRPr sz="2500">
                <a:solidFill>
                  <a:schemeClr val="tx1"/>
                </a:solidFill>
                <a:latin typeface="Times New Roman" panose="02020603050405020304" pitchFamily="18" charset="0"/>
                <a:cs typeface="Arial" panose="020B0604020202020204" pitchFamily="34" charset="0"/>
              </a:defRPr>
            </a:lvl3pPr>
            <a:lvl4pPr marL="1659887" indent="-237127" defTabSz="912279" eaLnBrk="0" hangingPunct="0">
              <a:defRPr sz="2500">
                <a:solidFill>
                  <a:schemeClr val="tx1"/>
                </a:solidFill>
                <a:latin typeface="Times New Roman" panose="02020603050405020304" pitchFamily="18" charset="0"/>
                <a:cs typeface="Arial" panose="020B0604020202020204" pitchFamily="34" charset="0"/>
              </a:defRPr>
            </a:lvl4pPr>
            <a:lvl5pPr marL="2134141" indent="-237127" defTabSz="912279" eaLnBrk="0" hangingPunct="0">
              <a:defRPr sz="2500">
                <a:solidFill>
                  <a:schemeClr val="tx1"/>
                </a:solidFill>
                <a:latin typeface="Times New Roman" panose="02020603050405020304" pitchFamily="18" charset="0"/>
                <a:cs typeface="Arial" panose="020B0604020202020204" pitchFamily="34" charset="0"/>
              </a:defRPr>
            </a:lvl5pPr>
            <a:lvl6pPr marL="2608395"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6pPr>
            <a:lvl7pPr marL="3082648"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7pPr>
            <a:lvl8pPr marL="3556902"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8pPr>
            <a:lvl9pPr marL="4031155"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9pPr>
          </a:lstStyle>
          <a:p>
            <a:pPr eaLnBrk="1" hangingPunct="1"/>
            <a:fld id="{59C21613-B277-418A-868C-8142072CA599}" type="slidenum">
              <a:rPr lang="en-US" altLang="en-US" sz="1300">
                <a:latin typeface="Calibri" panose="020F0502020204030204" pitchFamily="34" charset="0"/>
                <a:cs typeface="Calibri" panose="020F0502020204030204" pitchFamily="34" charset="0"/>
              </a:rPr>
              <a:pPr eaLnBrk="1" hangingPunct="1"/>
              <a:t>63</a:t>
            </a:fld>
            <a:endParaRPr lang="en-US" altLang="en-US" sz="1300" dirty="0">
              <a:latin typeface="Calibri" panose="020F0502020204030204" pitchFamily="34" charset="0"/>
              <a:cs typeface="Calibri" panose="020F0502020204030204" pitchFamily="34" charset="0"/>
            </a:endParaRPr>
          </a:p>
        </p:txBody>
      </p:sp>
      <p:sp>
        <p:nvSpPr>
          <p:cNvPr id="2" name="Date Placeholder 1"/>
          <p:cNvSpPr>
            <a:spLocks noGrp="1"/>
          </p:cNvSpPr>
          <p:nvPr>
            <p:ph type="dt" idx="10"/>
          </p:nvPr>
        </p:nvSpPr>
        <p:spPr/>
        <p:txBody>
          <a:bodyPr/>
          <a:lstStyle/>
          <a:p>
            <a:pPr>
              <a:defRPr/>
            </a:pPr>
            <a:r>
              <a:rPr lang="en-US"/>
              <a:t>5/17/2017</a:t>
            </a:r>
            <a:endParaRPr lang="en-US" dirty="0"/>
          </a:p>
        </p:txBody>
      </p:sp>
    </p:spTree>
    <p:extLst>
      <p:ext uri="{BB962C8B-B14F-4D97-AF65-F5344CB8AC3E}">
        <p14:creationId xmlns:p14="http://schemas.microsoft.com/office/powerpoint/2010/main" val="21392071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p:spPr>
      </p:sp>
      <p:sp>
        <p:nvSpPr>
          <p:cNvPr id="93187" name="Notes Placeholder 2"/>
          <p:cNvSpPr>
            <a:spLocks noGrp="1"/>
          </p:cNvSpPr>
          <p:nvPr>
            <p:ph type="body" idx="1"/>
          </p:nvPr>
        </p:nvSpPr>
        <p:spPr>
          <a:noFill/>
          <a:ln/>
        </p:spPr>
        <p:txBody>
          <a:bodyPr/>
          <a:lstStyle/>
          <a:p>
            <a:endParaRPr lang="en-US" dirty="0">
              <a:latin typeface="Calibri" panose="020F0502020204030204" pitchFamily="34" charset="0"/>
            </a:endParaRPr>
          </a:p>
        </p:txBody>
      </p:sp>
      <p:sp>
        <p:nvSpPr>
          <p:cNvPr id="93188" name="Slide Number Placeholder 3"/>
          <p:cNvSpPr>
            <a:spLocks noGrp="1"/>
          </p:cNvSpPr>
          <p:nvPr>
            <p:ph type="sldNum" sz="quarter" idx="5"/>
          </p:nvPr>
        </p:nvSpPr>
        <p:spPr>
          <a:noFill/>
        </p:spPr>
        <p:txBody>
          <a:bodyPr/>
          <a:lstStyle/>
          <a:p>
            <a:pPr defTabSz="919444"/>
            <a:fld id="{0413A5C8-111D-4E5C-BB4C-D0F238F39719}" type="slidenum">
              <a:rPr lang="en-US" smtClean="0"/>
              <a:pPr defTabSz="919444"/>
              <a:t>6</a:t>
            </a:fld>
            <a:endParaRPr lang="en-US" dirty="0"/>
          </a:p>
        </p:txBody>
      </p:sp>
      <p:sp>
        <p:nvSpPr>
          <p:cNvPr id="5" name="Header Placeholder 4"/>
          <p:cNvSpPr>
            <a:spLocks noGrp="1"/>
          </p:cNvSpPr>
          <p:nvPr>
            <p:ph type="hdr" sz="quarter" idx="10"/>
          </p:nvPr>
        </p:nvSpPr>
        <p:spPr/>
        <p:txBody>
          <a:bodyPr/>
          <a:lstStyle/>
          <a:p>
            <a:pPr>
              <a:defRPr/>
            </a:pPr>
            <a:r>
              <a:rPr lang="en-US" dirty="0"/>
              <a:t>Dr. Andy Woods - The Coming Kingdom</a:t>
            </a:r>
          </a:p>
        </p:txBody>
      </p:sp>
      <p:sp>
        <p:nvSpPr>
          <p:cNvPr id="2" name="Date Placeholder 1"/>
          <p:cNvSpPr>
            <a:spLocks noGrp="1"/>
          </p:cNvSpPr>
          <p:nvPr>
            <p:ph type="dt" idx="11"/>
          </p:nvPr>
        </p:nvSpPr>
        <p:spPr/>
        <p:txBody>
          <a:bodyPr/>
          <a:lstStyle/>
          <a:p>
            <a:pPr>
              <a:defRPr/>
            </a:pPr>
            <a:r>
              <a:rPr lang="en-US"/>
              <a:t>5/17/2017</a:t>
            </a:r>
            <a:endParaRPr lang="en-US" dirty="0"/>
          </a:p>
        </p:txBody>
      </p:sp>
      <p:sp>
        <p:nvSpPr>
          <p:cNvPr id="3" name="Footer Placeholder 2"/>
          <p:cNvSpPr>
            <a:spLocks noGrp="1"/>
          </p:cNvSpPr>
          <p:nvPr>
            <p:ph type="ftr" sz="quarter" idx="12"/>
          </p:nvPr>
        </p:nvSpPr>
        <p:spPr/>
        <p:txBody>
          <a:bodyPr/>
          <a:lstStyle/>
          <a:p>
            <a:pPr>
              <a:defRPr/>
            </a:pPr>
            <a:r>
              <a:rPr lang="en-US" dirty="0">
                <a:cs typeface="Calibri" panose="020F0502020204030204" pitchFamily="34" charset="0"/>
              </a:rPr>
              <a:t>Sugar Land </a:t>
            </a:r>
            <a:r>
              <a:rPr lang="en-US" dirty="0" err="1">
                <a:cs typeface="Calibri" panose="020F0502020204030204" pitchFamily="34" charset="0"/>
              </a:rPr>
              <a:t>BIble</a:t>
            </a:r>
            <a:r>
              <a:rPr lang="en-US" dirty="0">
                <a:cs typeface="Calibri" panose="020F0502020204030204" pitchFamily="34" charset="0"/>
              </a:rPr>
              <a:t> Church</a:t>
            </a:r>
          </a:p>
        </p:txBody>
      </p:sp>
    </p:spTree>
    <p:extLst>
      <p:ext uri="{BB962C8B-B14F-4D97-AF65-F5344CB8AC3E}">
        <p14:creationId xmlns:p14="http://schemas.microsoft.com/office/powerpoint/2010/main" val="16248870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p:spPr>
      </p:sp>
      <p:sp>
        <p:nvSpPr>
          <p:cNvPr id="93187" name="Notes Placeholder 2"/>
          <p:cNvSpPr>
            <a:spLocks noGrp="1"/>
          </p:cNvSpPr>
          <p:nvPr>
            <p:ph type="body" idx="1"/>
          </p:nvPr>
        </p:nvSpPr>
        <p:spPr>
          <a:noFill/>
          <a:ln/>
        </p:spPr>
        <p:txBody>
          <a:bodyPr/>
          <a:lstStyle/>
          <a:p>
            <a:endParaRPr lang="en-US" dirty="0">
              <a:latin typeface="Calibri" panose="020F0502020204030204" pitchFamily="34" charset="0"/>
            </a:endParaRPr>
          </a:p>
        </p:txBody>
      </p:sp>
      <p:sp>
        <p:nvSpPr>
          <p:cNvPr id="93188" name="Slide Number Placeholder 3"/>
          <p:cNvSpPr>
            <a:spLocks noGrp="1"/>
          </p:cNvSpPr>
          <p:nvPr>
            <p:ph type="sldNum" sz="quarter" idx="5"/>
          </p:nvPr>
        </p:nvSpPr>
        <p:spPr>
          <a:noFill/>
        </p:spPr>
        <p:txBody>
          <a:bodyPr/>
          <a:lstStyle/>
          <a:p>
            <a:pPr defTabSz="919444"/>
            <a:fld id="{0413A5C8-111D-4E5C-BB4C-D0F238F39719}" type="slidenum">
              <a:rPr lang="en-US" smtClean="0"/>
              <a:pPr defTabSz="919444"/>
              <a:t>7</a:t>
            </a:fld>
            <a:endParaRPr lang="en-US" dirty="0"/>
          </a:p>
        </p:txBody>
      </p:sp>
      <p:sp>
        <p:nvSpPr>
          <p:cNvPr id="5" name="Header Placeholder 4"/>
          <p:cNvSpPr>
            <a:spLocks noGrp="1"/>
          </p:cNvSpPr>
          <p:nvPr>
            <p:ph type="hdr" sz="quarter" idx="10"/>
          </p:nvPr>
        </p:nvSpPr>
        <p:spPr/>
        <p:txBody>
          <a:bodyPr/>
          <a:lstStyle/>
          <a:p>
            <a:pPr>
              <a:defRPr/>
            </a:pPr>
            <a:r>
              <a:rPr lang="en-US" dirty="0"/>
              <a:t>Dr. Andy Woods - The Coming Kingdom</a:t>
            </a:r>
          </a:p>
        </p:txBody>
      </p:sp>
      <p:sp>
        <p:nvSpPr>
          <p:cNvPr id="2" name="Date Placeholder 1"/>
          <p:cNvSpPr>
            <a:spLocks noGrp="1"/>
          </p:cNvSpPr>
          <p:nvPr>
            <p:ph type="dt" idx="11"/>
          </p:nvPr>
        </p:nvSpPr>
        <p:spPr/>
        <p:txBody>
          <a:bodyPr/>
          <a:lstStyle/>
          <a:p>
            <a:pPr>
              <a:defRPr/>
            </a:pPr>
            <a:r>
              <a:rPr lang="en-US"/>
              <a:t>5/17/2017</a:t>
            </a:r>
            <a:endParaRPr lang="en-US" dirty="0"/>
          </a:p>
        </p:txBody>
      </p:sp>
      <p:sp>
        <p:nvSpPr>
          <p:cNvPr id="3" name="Footer Placeholder 2"/>
          <p:cNvSpPr>
            <a:spLocks noGrp="1"/>
          </p:cNvSpPr>
          <p:nvPr>
            <p:ph type="ftr" sz="quarter" idx="12"/>
          </p:nvPr>
        </p:nvSpPr>
        <p:spPr/>
        <p:txBody>
          <a:bodyPr/>
          <a:lstStyle/>
          <a:p>
            <a:pPr>
              <a:defRPr/>
            </a:pPr>
            <a:r>
              <a:rPr lang="en-US" dirty="0">
                <a:cs typeface="Calibri" panose="020F0502020204030204" pitchFamily="34" charset="0"/>
              </a:rPr>
              <a:t>Sugar Land </a:t>
            </a:r>
            <a:r>
              <a:rPr lang="en-US" dirty="0" err="1">
                <a:cs typeface="Calibri" panose="020F0502020204030204" pitchFamily="34" charset="0"/>
              </a:rPr>
              <a:t>BIble</a:t>
            </a:r>
            <a:r>
              <a:rPr lang="en-US" dirty="0">
                <a:cs typeface="Calibri" panose="020F0502020204030204" pitchFamily="34" charset="0"/>
              </a:rPr>
              <a:t> Church</a:t>
            </a:r>
          </a:p>
        </p:txBody>
      </p:sp>
    </p:spTree>
    <p:extLst>
      <p:ext uri="{BB962C8B-B14F-4D97-AF65-F5344CB8AC3E}">
        <p14:creationId xmlns:p14="http://schemas.microsoft.com/office/powerpoint/2010/main" val="30128757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p:spPr>
      </p:sp>
      <p:sp>
        <p:nvSpPr>
          <p:cNvPr id="93187" name="Notes Placeholder 2"/>
          <p:cNvSpPr>
            <a:spLocks noGrp="1"/>
          </p:cNvSpPr>
          <p:nvPr>
            <p:ph type="body" idx="1"/>
          </p:nvPr>
        </p:nvSpPr>
        <p:spPr>
          <a:noFill/>
          <a:ln/>
        </p:spPr>
        <p:txBody>
          <a:bodyPr/>
          <a:lstStyle/>
          <a:p>
            <a:endParaRPr lang="en-US" dirty="0">
              <a:latin typeface="Calibri" panose="020F0502020204030204" pitchFamily="34" charset="0"/>
            </a:endParaRPr>
          </a:p>
        </p:txBody>
      </p:sp>
      <p:sp>
        <p:nvSpPr>
          <p:cNvPr id="93188" name="Slide Number Placeholder 3"/>
          <p:cNvSpPr>
            <a:spLocks noGrp="1"/>
          </p:cNvSpPr>
          <p:nvPr>
            <p:ph type="sldNum" sz="quarter" idx="5"/>
          </p:nvPr>
        </p:nvSpPr>
        <p:spPr>
          <a:noFill/>
        </p:spPr>
        <p:txBody>
          <a:bodyPr/>
          <a:lstStyle/>
          <a:p>
            <a:pPr defTabSz="919444"/>
            <a:fld id="{0413A5C8-111D-4E5C-BB4C-D0F238F39719}" type="slidenum">
              <a:rPr lang="en-US" smtClean="0"/>
              <a:pPr defTabSz="919444"/>
              <a:t>8</a:t>
            </a:fld>
            <a:endParaRPr lang="en-US" dirty="0"/>
          </a:p>
        </p:txBody>
      </p:sp>
      <p:sp>
        <p:nvSpPr>
          <p:cNvPr id="5" name="Header Placeholder 4"/>
          <p:cNvSpPr>
            <a:spLocks noGrp="1"/>
          </p:cNvSpPr>
          <p:nvPr>
            <p:ph type="hdr" sz="quarter" idx="10"/>
          </p:nvPr>
        </p:nvSpPr>
        <p:spPr/>
        <p:txBody>
          <a:bodyPr/>
          <a:lstStyle/>
          <a:p>
            <a:pPr>
              <a:defRPr/>
            </a:pPr>
            <a:r>
              <a:rPr lang="en-US" dirty="0"/>
              <a:t>Dr. Andy Woods - The Coming Kingdom</a:t>
            </a:r>
          </a:p>
        </p:txBody>
      </p:sp>
      <p:sp>
        <p:nvSpPr>
          <p:cNvPr id="2" name="Date Placeholder 1"/>
          <p:cNvSpPr>
            <a:spLocks noGrp="1"/>
          </p:cNvSpPr>
          <p:nvPr>
            <p:ph type="dt" idx="11"/>
          </p:nvPr>
        </p:nvSpPr>
        <p:spPr/>
        <p:txBody>
          <a:bodyPr/>
          <a:lstStyle/>
          <a:p>
            <a:pPr>
              <a:defRPr/>
            </a:pPr>
            <a:r>
              <a:rPr lang="en-US"/>
              <a:t>5/17/2017</a:t>
            </a:r>
            <a:endParaRPr lang="en-US" dirty="0"/>
          </a:p>
        </p:txBody>
      </p:sp>
      <p:sp>
        <p:nvSpPr>
          <p:cNvPr id="3" name="Footer Placeholder 2"/>
          <p:cNvSpPr>
            <a:spLocks noGrp="1"/>
          </p:cNvSpPr>
          <p:nvPr>
            <p:ph type="ftr" sz="quarter" idx="12"/>
          </p:nvPr>
        </p:nvSpPr>
        <p:spPr/>
        <p:txBody>
          <a:bodyPr/>
          <a:lstStyle/>
          <a:p>
            <a:pPr>
              <a:defRPr/>
            </a:pPr>
            <a:r>
              <a:rPr lang="en-US" dirty="0">
                <a:cs typeface="Calibri" panose="020F0502020204030204" pitchFamily="34" charset="0"/>
              </a:rPr>
              <a:t>Sugar Land </a:t>
            </a:r>
            <a:r>
              <a:rPr lang="en-US" dirty="0" err="1">
                <a:cs typeface="Calibri" panose="020F0502020204030204" pitchFamily="34" charset="0"/>
              </a:rPr>
              <a:t>BIble</a:t>
            </a:r>
            <a:r>
              <a:rPr lang="en-US" dirty="0">
                <a:cs typeface="Calibri" panose="020F0502020204030204" pitchFamily="34" charset="0"/>
              </a:rPr>
              <a:t> Church</a:t>
            </a:r>
          </a:p>
        </p:txBody>
      </p:sp>
    </p:spTree>
    <p:extLst>
      <p:ext uri="{BB962C8B-B14F-4D97-AF65-F5344CB8AC3E}">
        <p14:creationId xmlns:p14="http://schemas.microsoft.com/office/powerpoint/2010/main" val="26267265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p:spPr>
      </p:sp>
      <p:sp>
        <p:nvSpPr>
          <p:cNvPr id="93187" name="Notes Placeholder 2"/>
          <p:cNvSpPr>
            <a:spLocks noGrp="1"/>
          </p:cNvSpPr>
          <p:nvPr>
            <p:ph type="body" idx="1"/>
          </p:nvPr>
        </p:nvSpPr>
        <p:spPr>
          <a:noFill/>
          <a:ln/>
        </p:spPr>
        <p:txBody>
          <a:bodyPr/>
          <a:lstStyle/>
          <a:p>
            <a:endParaRPr lang="en-US" dirty="0">
              <a:latin typeface="Calibri" panose="020F0502020204030204" pitchFamily="34" charset="0"/>
            </a:endParaRPr>
          </a:p>
        </p:txBody>
      </p:sp>
      <p:sp>
        <p:nvSpPr>
          <p:cNvPr id="93188" name="Slide Number Placeholder 3"/>
          <p:cNvSpPr>
            <a:spLocks noGrp="1"/>
          </p:cNvSpPr>
          <p:nvPr>
            <p:ph type="sldNum" sz="quarter" idx="5"/>
          </p:nvPr>
        </p:nvSpPr>
        <p:spPr>
          <a:noFill/>
        </p:spPr>
        <p:txBody>
          <a:bodyPr/>
          <a:lstStyle/>
          <a:p>
            <a:pPr defTabSz="919444"/>
            <a:fld id="{0413A5C8-111D-4E5C-BB4C-D0F238F39719}" type="slidenum">
              <a:rPr lang="en-US" smtClean="0"/>
              <a:pPr defTabSz="919444"/>
              <a:t>9</a:t>
            </a:fld>
            <a:endParaRPr lang="en-US" dirty="0"/>
          </a:p>
        </p:txBody>
      </p:sp>
      <p:sp>
        <p:nvSpPr>
          <p:cNvPr id="5" name="Header Placeholder 4"/>
          <p:cNvSpPr>
            <a:spLocks noGrp="1"/>
          </p:cNvSpPr>
          <p:nvPr>
            <p:ph type="hdr" sz="quarter" idx="10"/>
          </p:nvPr>
        </p:nvSpPr>
        <p:spPr/>
        <p:txBody>
          <a:bodyPr/>
          <a:lstStyle/>
          <a:p>
            <a:pPr>
              <a:defRPr/>
            </a:pPr>
            <a:r>
              <a:rPr lang="en-US" dirty="0"/>
              <a:t>Dr. Andy Woods - The Coming Kingdom</a:t>
            </a:r>
          </a:p>
        </p:txBody>
      </p:sp>
      <p:sp>
        <p:nvSpPr>
          <p:cNvPr id="2" name="Date Placeholder 1"/>
          <p:cNvSpPr>
            <a:spLocks noGrp="1"/>
          </p:cNvSpPr>
          <p:nvPr>
            <p:ph type="dt" idx="11"/>
          </p:nvPr>
        </p:nvSpPr>
        <p:spPr/>
        <p:txBody>
          <a:bodyPr/>
          <a:lstStyle/>
          <a:p>
            <a:pPr>
              <a:defRPr/>
            </a:pPr>
            <a:r>
              <a:rPr lang="en-US"/>
              <a:t>5/17/2017</a:t>
            </a:r>
            <a:endParaRPr lang="en-US" dirty="0"/>
          </a:p>
        </p:txBody>
      </p:sp>
      <p:sp>
        <p:nvSpPr>
          <p:cNvPr id="3" name="Footer Placeholder 2"/>
          <p:cNvSpPr>
            <a:spLocks noGrp="1"/>
          </p:cNvSpPr>
          <p:nvPr>
            <p:ph type="ftr" sz="quarter" idx="12"/>
          </p:nvPr>
        </p:nvSpPr>
        <p:spPr/>
        <p:txBody>
          <a:bodyPr/>
          <a:lstStyle/>
          <a:p>
            <a:pPr>
              <a:defRPr/>
            </a:pPr>
            <a:r>
              <a:rPr lang="en-US" dirty="0">
                <a:cs typeface="Calibri" panose="020F0502020204030204" pitchFamily="34" charset="0"/>
              </a:rPr>
              <a:t>Sugar Land </a:t>
            </a:r>
            <a:r>
              <a:rPr lang="en-US" dirty="0" err="1">
                <a:cs typeface="Calibri" panose="020F0502020204030204" pitchFamily="34" charset="0"/>
              </a:rPr>
              <a:t>BIble</a:t>
            </a:r>
            <a:r>
              <a:rPr lang="en-US" dirty="0">
                <a:cs typeface="Calibri" panose="020F0502020204030204" pitchFamily="34" charset="0"/>
              </a:rPr>
              <a:t> Church</a:t>
            </a:r>
          </a:p>
        </p:txBody>
      </p:sp>
    </p:spTree>
    <p:extLst>
      <p:ext uri="{BB962C8B-B14F-4D97-AF65-F5344CB8AC3E}">
        <p14:creationId xmlns:p14="http://schemas.microsoft.com/office/powerpoint/2010/main" val="22959570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p:spPr>
      </p:sp>
      <p:sp>
        <p:nvSpPr>
          <p:cNvPr id="93187" name="Notes Placeholder 2"/>
          <p:cNvSpPr>
            <a:spLocks noGrp="1"/>
          </p:cNvSpPr>
          <p:nvPr>
            <p:ph type="body" idx="1"/>
          </p:nvPr>
        </p:nvSpPr>
        <p:spPr>
          <a:noFill/>
          <a:ln/>
        </p:spPr>
        <p:txBody>
          <a:bodyPr/>
          <a:lstStyle/>
          <a:p>
            <a:endParaRPr lang="en-US" dirty="0">
              <a:latin typeface="Calibri" panose="020F0502020204030204" pitchFamily="34" charset="0"/>
            </a:endParaRPr>
          </a:p>
        </p:txBody>
      </p:sp>
      <p:sp>
        <p:nvSpPr>
          <p:cNvPr id="93188" name="Slide Number Placeholder 3"/>
          <p:cNvSpPr>
            <a:spLocks noGrp="1"/>
          </p:cNvSpPr>
          <p:nvPr>
            <p:ph type="sldNum" sz="quarter" idx="5"/>
          </p:nvPr>
        </p:nvSpPr>
        <p:spPr>
          <a:noFill/>
        </p:spPr>
        <p:txBody>
          <a:bodyPr/>
          <a:lstStyle/>
          <a:p>
            <a:pPr defTabSz="919444"/>
            <a:fld id="{0413A5C8-111D-4E5C-BB4C-D0F238F39719}" type="slidenum">
              <a:rPr lang="en-US" smtClean="0"/>
              <a:pPr defTabSz="919444"/>
              <a:t>10</a:t>
            </a:fld>
            <a:endParaRPr lang="en-US" dirty="0"/>
          </a:p>
        </p:txBody>
      </p:sp>
      <p:sp>
        <p:nvSpPr>
          <p:cNvPr id="5" name="Header Placeholder 4"/>
          <p:cNvSpPr>
            <a:spLocks noGrp="1"/>
          </p:cNvSpPr>
          <p:nvPr>
            <p:ph type="hdr" sz="quarter" idx="10"/>
          </p:nvPr>
        </p:nvSpPr>
        <p:spPr/>
        <p:txBody>
          <a:bodyPr/>
          <a:lstStyle/>
          <a:p>
            <a:pPr>
              <a:defRPr/>
            </a:pPr>
            <a:r>
              <a:rPr lang="en-US" dirty="0"/>
              <a:t>Dr. Andy Woods - The Coming Kingdom</a:t>
            </a:r>
          </a:p>
        </p:txBody>
      </p:sp>
      <p:sp>
        <p:nvSpPr>
          <p:cNvPr id="2" name="Date Placeholder 1"/>
          <p:cNvSpPr>
            <a:spLocks noGrp="1"/>
          </p:cNvSpPr>
          <p:nvPr>
            <p:ph type="dt" idx="11"/>
          </p:nvPr>
        </p:nvSpPr>
        <p:spPr/>
        <p:txBody>
          <a:bodyPr/>
          <a:lstStyle/>
          <a:p>
            <a:pPr>
              <a:defRPr/>
            </a:pPr>
            <a:r>
              <a:rPr lang="en-US"/>
              <a:t>5/17/2017</a:t>
            </a:r>
            <a:endParaRPr lang="en-US" dirty="0"/>
          </a:p>
        </p:txBody>
      </p:sp>
      <p:sp>
        <p:nvSpPr>
          <p:cNvPr id="3" name="Footer Placeholder 2"/>
          <p:cNvSpPr>
            <a:spLocks noGrp="1"/>
          </p:cNvSpPr>
          <p:nvPr>
            <p:ph type="ftr" sz="quarter" idx="12"/>
          </p:nvPr>
        </p:nvSpPr>
        <p:spPr/>
        <p:txBody>
          <a:bodyPr/>
          <a:lstStyle/>
          <a:p>
            <a:pPr>
              <a:defRPr/>
            </a:pPr>
            <a:r>
              <a:rPr lang="en-US" dirty="0">
                <a:cs typeface="Calibri" panose="020F0502020204030204" pitchFamily="34" charset="0"/>
              </a:rPr>
              <a:t>Sugar Land </a:t>
            </a:r>
            <a:r>
              <a:rPr lang="en-US" dirty="0" err="1">
                <a:cs typeface="Calibri" panose="020F0502020204030204" pitchFamily="34" charset="0"/>
              </a:rPr>
              <a:t>BIble</a:t>
            </a:r>
            <a:r>
              <a:rPr lang="en-US" dirty="0">
                <a:cs typeface="Calibri" panose="020F0502020204030204" pitchFamily="34" charset="0"/>
              </a:rPr>
              <a:t> Church</a:t>
            </a:r>
          </a:p>
        </p:txBody>
      </p:sp>
    </p:spTree>
    <p:extLst>
      <p:ext uri="{BB962C8B-B14F-4D97-AF65-F5344CB8AC3E}">
        <p14:creationId xmlns:p14="http://schemas.microsoft.com/office/powerpoint/2010/main" val="31807319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p:spPr>
      </p:sp>
      <p:sp>
        <p:nvSpPr>
          <p:cNvPr id="93187" name="Notes Placeholder 2"/>
          <p:cNvSpPr>
            <a:spLocks noGrp="1"/>
          </p:cNvSpPr>
          <p:nvPr>
            <p:ph type="body" idx="1"/>
          </p:nvPr>
        </p:nvSpPr>
        <p:spPr>
          <a:noFill/>
          <a:ln/>
        </p:spPr>
        <p:txBody>
          <a:bodyPr/>
          <a:lstStyle/>
          <a:p>
            <a:endParaRPr lang="en-US" dirty="0">
              <a:latin typeface="Calibri" panose="020F0502020204030204" pitchFamily="34" charset="0"/>
            </a:endParaRPr>
          </a:p>
        </p:txBody>
      </p:sp>
      <p:sp>
        <p:nvSpPr>
          <p:cNvPr id="93188" name="Slide Number Placeholder 3"/>
          <p:cNvSpPr>
            <a:spLocks noGrp="1"/>
          </p:cNvSpPr>
          <p:nvPr>
            <p:ph type="sldNum" sz="quarter" idx="5"/>
          </p:nvPr>
        </p:nvSpPr>
        <p:spPr>
          <a:noFill/>
        </p:spPr>
        <p:txBody>
          <a:bodyPr/>
          <a:lstStyle/>
          <a:p>
            <a:pPr defTabSz="919444"/>
            <a:fld id="{0413A5C8-111D-4E5C-BB4C-D0F238F39719}" type="slidenum">
              <a:rPr lang="en-US" smtClean="0"/>
              <a:pPr defTabSz="919444"/>
              <a:t>11</a:t>
            </a:fld>
            <a:endParaRPr lang="en-US" dirty="0"/>
          </a:p>
        </p:txBody>
      </p:sp>
      <p:sp>
        <p:nvSpPr>
          <p:cNvPr id="5" name="Header Placeholder 4"/>
          <p:cNvSpPr>
            <a:spLocks noGrp="1"/>
          </p:cNvSpPr>
          <p:nvPr>
            <p:ph type="hdr" sz="quarter" idx="10"/>
          </p:nvPr>
        </p:nvSpPr>
        <p:spPr/>
        <p:txBody>
          <a:bodyPr/>
          <a:lstStyle/>
          <a:p>
            <a:pPr>
              <a:defRPr/>
            </a:pPr>
            <a:r>
              <a:rPr lang="en-US" dirty="0"/>
              <a:t>Dr. Andy Woods - The Coming Kingdom</a:t>
            </a:r>
          </a:p>
        </p:txBody>
      </p:sp>
      <p:sp>
        <p:nvSpPr>
          <p:cNvPr id="2" name="Date Placeholder 1"/>
          <p:cNvSpPr>
            <a:spLocks noGrp="1"/>
          </p:cNvSpPr>
          <p:nvPr>
            <p:ph type="dt" idx="11"/>
          </p:nvPr>
        </p:nvSpPr>
        <p:spPr/>
        <p:txBody>
          <a:bodyPr/>
          <a:lstStyle/>
          <a:p>
            <a:pPr>
              <a:defRPr/>
            </a:pPr>
            <a:r>
              <a:rPr lang="en-US"/>
              <a:t>5/17/2017</a:t>
            </a:r>
            <a:endParaRPr lang="en-US" dirty="0"/>
          </a:p>
        </p:txBody>
      </p:sp>
      <p:sp>
        <p:nvSpPr>
          <p:cNvPr id="3" name="Footer Placeholder 2"/>
          <p:cNvSpPr>
            <a:spLocks noGrp="1"/>
          </p:cNvSpPr>
          <p:nvPr>
            <p:ph type="ftr" sz="quarter" idx="12"/>
          </p:nvPr>
        </p:nvSpPr>
        <p:spPr/>
        <p:txBody>
          <a:bodyPr/>
          <a:lstStyle/>
          <a:p>
            <a:pPr>
              <a:defRPr/>
            </a:pPr>
            <a:r>
              <a:rPr lang="en-US" dirty="0">
                <a:cs typeface="Calibri" panose="020F0502020204030204" pitchFamily="34" charset="0"/>
              </a:rPr>
              <a:t>Sugar Land </a:t>
            </a:r>
            <a:r>
              <a:rPr lang="en-US" dirty="0" err="1">
                <a:cs typeface="Calibri" panose="020F0502020204030204" pitchFamily="34" charset="0"/>
              </a:rPr>
              <a:t>BIble</a:t>
            </a:r>
            <a:r>
              <a:rPr lang="en-US" dirty="0">
                <a:cs typeface="Calibri" panose="020F0502020204030204" pitchFamily="34" charset="0"/>
              </a:rPr>
              <a:t> Church</a:t>
            </a:r>
          </a:p>
        </p:txBody>
      </p:sp>
    </p:spTree>
    <p:extLst>
      <p:ext uri="{BB962C8B-B14F-4D97-AF65-F5344CB8AC3E}">
        <p14:creationId xmlns:p14="http://schemas.microsoft.com/office/powerpoint/2010/main" val="4665525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p:spPr>
      </p:sp>
      <p:sp>
        <p:nvSpPr>
          <p:cNvPr id="93187" name="Notes Placeholder 2"/>
          <p:cNvSpPr>
            <a:spLocks noGrp="1"/>
          </p:cNvSpPr>
          <p:nvPr>
            <p:ph type="body" idx="1"/>
          </p:nvPr>
        </p:nvSpPr>
        <p:spPr>
          <a:noFill/>
          <a:ln/>
        </p:spPr>
        <p:txBody>
          <a:bodyPr/>
          <a:lstStyle/>
          <a:p>
            <a:endParaRPr lang="en-US" dirty="0">
              <a:latin typeface="Calibri" panose="020F0502020204030204" pitchFamily="34" charset="0"/>
            </a:endParaRPr>
          </a:p>
        </p:txBody>
      </p:sp>
      <p:sp>
        <p:nvSpPr>
          <p:cNvPr id="93188" name="Slide Number Placeholder 3"/>
          <p:cNvSpPr>
            <a:spLocks noGrp="1"/>
          </p:cNvSpPr>
          <p:nvPr>
            <p:ph type="sldNum" sz="quarter" idx="5"/>
          </p:nvPr>
        </p:nvSpPr>
        <p:spPr>
          <a:noFill/>
        </p:spPr>
        <p:txBody>
          <a:bodyPr/>
          <a:lstStyle/>
          <a:p>
            <a:pPr defTabSz="919444"/>
            <a:fld id="{0413A5C8-111D-4E5C-BB4C-D0F238F39719}" type="slidenum">
              <a:rPr lang="en-US" smtClean="0"/>
              <a:pPr defTabSz="919444"/>
              <a:t>12</a:t>
            </a:fld>
            <a:endParaRPr lang="en-US" dirty="0"/>
          </a:p>
        </p:txBody>
      </p:sp>
      <p:sp>
        <p:nvSpPr>
          <p:cNvPr id="5" name="Header Placeholder 4"/>
          <p:cNvSpPr>
            <a:spLocks noGrp="1"/>
          </p:cNvSpPr>
          <p:nvPr>
            <p:ph type="hdr" sz="quarter" idx="10"/>
          </p:nvPr>
        </p:nvSpPr>
        <p:spPr/>
        <p:txBody>
          <a:bodyPr/>
          <a:lstStyle/>
          <a:p>
            <a:pPr>
              <a:defRPr/>
            </a:pPr>
            <a:r>
              <a:rPr lang="en-US" dirty="0"/>
              <a:t>Dr. Andy Woods - The Coming Kingdom</a:t>
            </a:r>
          </a:p>
        </p:txBody>
      </p:sp>
      <p:sp>
        <p:nvSpPr>
          <p:cNvPr id="2" name="Date Placeholder 1"/>
          <p:cNvSpPr>
            <a:spLocks noGrp="1"/>
          </p:cNvSpPr>
          <p:nvPr>
            <p:ph type="dt" idx="11"/>
          </p:nvPr>
        </p:nvSpPr>
        <p:spPr/>
        <p:txBody>
          <a:bodyPr/>
          <a:lstStyle/>
          <a:p>
            <a:pPr>
              <a:defRPr/>
            </a:pPr>
            <a:r>
              <a:rPr lang="en-US"/>
              <a:t>5/17/2017</a:t>
            </a:r>
            <a:endParaRPr lang="en-US" dirty="0"/>
          </a:p>
        </p:txBody>
      </p:sp>
      <p:sp>
        <p:nvSpPr>
          <p:cNvPr id="3" name="Footer Placeholder 2"/>
          <p:cNvSpPr>
            <a:spLocks noGrp="1"/>
          </p:cNvSpPr>
          <p:nvPr>
            <p:ph type="ftr" sz="quarter" idx="12"/>
          </p:nvPr>
        </p:nvSpPr>
        <p:spPr/>
        <p:txBody>
          <a:bodyPr/>
          <a:lstStyle/>
          <a:p>
            <a:pPr>
              <a:defRPr/>
            </a:pPr>
            <a:r>
              <a:rPr lang="en-US" dirty="0">
                <a:cs typeface="Calibri" panose="020F0502020204030204" pitchFamily="34" charset="0"/>
              </a:rPr>
              <a:t>Sugar Land </a:t>
            </a:r>
            <a:r>
              <a:rPr lang="en-US" dirty="0" err="1">
                <a:cs typeface="Calibri" panose="020F0502020204030204" pitchFamily="34" charset="0"/>
              </a:rPr>
              <a:t>BIble</a:t>
            </a:r>
            <a:r>
              <a:rPr lang="en-US" dirty="0">
                <a:cs typeface="Calibri" panose="020F0502020204030204" pitchFamily="34" charset="0"/>
              </a:rPr>
              <a:t> Church</a:t>
            </a:r>
          </a:p>
        </p:txBody>
      </p:sp>
    </p:spTree>
    <p:extLst>
      <p:ext uri="{BB962C8B-B14F-4D97-AF65-F5344CB8AC3E}">
        <p14:creationId xmlns:p14="http://schemas.microsoft.com/office/powerpoint/2010/main" val="18102326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6_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1143000" y="609600"/>
            <a:ext cx="7772400" cy="1143000"/>
          </a:xfrm>
          <a:prstGeom prst="rect">
            <a:avLst/>
          </a:prstGeom>
          <a:noFill/>
          <a:ln w="9525">
            <a:noFill/>
            <a:miter lim="800000"/>
            <a:headEnd/>
            <a:tailEnd/>
          </a:ln>
        </p:spPr>
        <p:txBody>
          <a:bodyPr lIns="92075" tIns="46038" rIns="92075" bIns="46038" anchor="ctr"/>
          <a:lstStyle/>
          <a:p>
            <a:pPr eaLnBrk="0" hangingPunct="0">
              <a:defRPr/>
            </a:pPr>
            <a:endParaRPr lang="en-US" sz="4400" dirty="0">
              <a:solidFill>
                <a:schemeClr val="tx2"/>
              </a:solidFill>
              <a:latin typeface="Calibri" panose="020F0502020204030204" pitchFamily="34" charset="0"/>
              <a:cs typeface="Calibri" panose="020F0502020204030204" pitchFamily="34" charset="0"/>
            </a:endParaRPr>
          </a:p>
        </p:txBody>
      </p:sp>
      <p:sp>
        <p:nvSpPr>
          <p:cNvPr id="3" name="Rectangle 3"/>
          <p:cNvSpPr>
            <a:spLocks noGrp="1" noChangeArrowheads="1"/>
          </p:cNvSpPr>
          <p:nvPr/>
        </p:nvSpPr>
        <p:spPr bwMode="auto">
          <a:xfrm>
            <a:off x="1169988" y="1946275"/>
            <a:ext cx="7772400" cy="4114800"/>
          </a:xfrm>
          <a:prstGeom prst="rect">
            <a:avLst/>
          </a:prstGeom>
          <a:noFill/>
          <a:ln w="9525">
            <a:noFill/>
            <a:miter lim="800000"/>
            <a:headEnd/>
            <a:tailEnd/>
          </a:ln>
        </p:spPr>
        <p:txBody>
          <a:bodyPr/>
          <a:lstStyle/>
          <a:p>
            <a:pPr marL="342900" indent="-342900" eaLnBrk="0" hangingPunct="0">
              <a:spcBef>
                <a:spcPct val="20000"/>
              </a:spcBef>
              <a:buClr>
                <a:schemeClr val="tx2"/>
              </a:buClr>
              <a:buSzPct val="75000"/>
              <a:buFont typeface="Wingdings" pitchFamily="2" charset="2"/>
              <a:buChar char="n"/>
              <a:defRPr/>
            </a:pPr>
            <a:endParaRPr lang="en-US" sz="3200" dirty="0">
              <a:latin typeface="Calibri" panose="020F0502020204030204" pitchFamily="34" charset="0"/>
              <a:cs typeface="Calibri" panose="020F050202020403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7772400" cy="1143000"/>
          </a:xfrm>
        </p:spPr>
        <p:txBody>
          <a:bodyPr/>
          <a:lstStyle/>
          <a:p>
            <a:r>
              <a:rPr lang="en-US"/>
              <a:t>Click to edit Master title style</a:t>
            </a:r>
          </a:p>
        </p:txBody>
      </p:sp>
      <p:sp>
        <p:nvSpPr>
          <p:cNvPr id="3" name="Content Placeholder 2"/>
          <p:cNvSpPr>
            <a:spLocks noGrp="1"/>
          </p:cNvSpPr>
          <p:nvPr>
            <p:ph idx="1"/>
          </p:nvPr>
        </p:nvSpPr>
        <p:spPr>
          <a:xfrm>
            <a:off x="1169988" y="1946275"/>
            <a:ext cx="77724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5"/>
          <p:cNvSpPr>
            <a:spLocks noGrp="1" noChangeArrowheads="1"/>
          </p:cNvSpPr>
          <p:nvPr>
            <p:ph type="dt" sz="half" idx="10"/>
          </p:nvPr>
        </p:nvSpPr>
        <p:spPr/>
        <p:txBody>
          <a:bodyPr/>
          <a:lstStyle>
            <a:lvl1pPr>
              <a:defRPr/>
            </a:lvl1pPr>
          </a:lstStyle>
          <a:p>
            <a:pPr>
              <a:defRPr/>
            </a:pPr>
            <a:endParaRPr lang="en-US"/>
          </a:p>
        </p:txBody>
      </p:sp>
      <p:sp>
        <p:nvSpPr>
          <p:cNvPr id="5" name="Rectangle 36"/>
          <p:cNvSpPr>
            <a:spLocks noGrp="1" noChangeArrowheads="1"/>
          </p:cNvSpPr>
          <p:nvPr>
            <p:ph type="ftr" sz="quarter" idx="11"/>
          </p:nvPr>
        </p:nvSpPr>
        <p:spPr/>
        <p:txBody>
          <a:bodyPr/>
          <a:lstStyle>
            <a:lvl1pPr>
              <a:defRPr/>
            </a:lvl1pPr>
          </a:lstStyle>
          <a:p>
            <a:pPr>
              <a:defRPr/>
            </a:pPr>
            <a:endParaRPr lang="en-US"/>
          </a:p>
        </p:txBody>
      </p:sp>
      <p:sp>
        <p:nvSpPr>
          <p:cNvPr id="6" name="Rectangle 37"/>
          <p:cNvSpPr>
            <a:spLocks noGrp="1" noChangeArrowheads="1"/>
          </p:cNvSpPr>
          <p:nvPr>
            <p:ph type="sldNum" sz="quarter" idx="12"/>
          </p:nvPr>
        </p:nvSpPr>
        <p:spPr/>
        <p:txBody>
          <a:bodyPr/>
          <a:lstStyle>
            <a:lvl1pPr>
              <a:defRPr/>
            </a:lvl1pPr>
          </a:lstStyle>
          <a:p>
            <a:pPr>
              <a:defRPr/>
            </a:pPr>
            <a:fld id="{33519BC1-B281-4A15-B06D-83A57A1F2AEF}"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7772400" cy="1143000"/>
          </a:xfrm>
        </p:spPr>
        <p:txBody>
          <a:bodyPr/>
          <a:lstStyle/>
          <a:p>
            <a:r>
              <a:rPr lang="en-US"/>
              <a:t>Click to edit Master title style</a:t>
            </a:r>
          </a:p>
        </p:txBody>
      </p:sp>
      <p:sp>
        <p:nvSpPr>
          <p:cNvPr id="3" name="ClipArt Placeholder 2"/>
          <p:cNvSpPr>
            <a:spLocks noGrp="1"/>
          </p:cNvSpPr>
          <p:nvPr>
            <p:ph type="clipArt" sz="half" idx="1"/>
          </p:nvPr>
        </p:nvSpPr>
        <p:spPr>
          <a:xfrm>
            <a:off x="1169988" y="1946275"/>
            <a:ext cx="3810000" cy="4114800"/>
          </a:xfrm>
        </p:spPr>
        <p:txBody>
          <a:bodyPr/>
          <a:lstStyle/>
          <a:p>
            <a:pPr lvl="0"/>
            <a:endParaRPr lang="en-US" noProof="0"/>
          </a:p>
        </p:txBody>
      </p:sp>
      <p:sp>
        <p:nvSpPr>
          <p:cNvPr id="4" name="Text Placeholder 3"/>
          <p:cNvSpPr>
            <a:spLocks noGrp="1"/>
          </p:cNvSpPr>
          <p:nvPr>
            <p:ph type="body" sz="half" idx="2"/>
          </p:nvPr>
        </p:nvSpPr>
        <p:spPr>
          <a:xfrm>
            <a:off x="5132388" y="1946275"/>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5"/>
          <p:cNvSpPr>
            <a:spLocks noGrp="1" noChangeArrowheads="1"/>
          </p:cNvSpPr>
          <p:nvPr>
            <p:ph type="dt" sz="half" idx="10"/>
          </p:nvPr>
        </p:nvSpPr>
        <p:spPr/>
        <p:txBody>
          <a:bodyPr/>
          <a:lstStyle>
            <a:lvl1pPr>
              <a:defRPr/>
            </a:lvl1pPr>
          </a:lstStyle>
          <a:p>
            <a:pPr>
              <a:defRPr/>
            </a:pPr>
            <a:endParaRPr lang="en-US"/>
          </a:p>
        </p:txBody>
      </p:sp>
      <p:sp>
        <p:nvSpPr>
          <p:cNvPr id="6" name="Rectangle 36"/>
          <p:cNvSpPr>
            <a:spLocks noGrp="1" noChangeArrowheads="1"/>
          </p:cNvSpPr>
          <p:nvPr>
            <p:ph type="ftr" sz="quarter" idx="11"/>
          </p:nvPr>
        </p:nvSpPr>
        <p:spPr/>
        <p:txBody>
          <a:bodyPr/>
          <a:lstStyle>
            <a:lvl1pPr>
              <a:defRPr/>
            </a:lvl1pPr>
          </a:lstStyle>
          <a:p>
            <a:pPr>
              <a:defRPr/>
            </a:pPr>
            <a:endParaRPr lang="en-US"/>
          </a:p>
        </p:txBody>
      </p:sp>
      <p:sp>
        <p:nvSpPr>
          <p:cNvPr id="7" name="Rectangle 37"/>
          <p:cNvSpPr>
            <a:spLocks noGrp="1" noChangeArrowheads="1"/>
          </p:cNvSpPr>
          <p:nvPr>
            <p:ph type="sldNum" sz="quarter" idx="12"/>
          </p:nvPr>
        </p:nvSpPr>
        <p:spPr/>
        <p:txBody>
          <a:bodyPr/>
          <a:lstStyle>
            <a:lvl1pPr>
              <a:defRPr/>
            </a:lvl1pPr>
          </a:lstStyle>
          <a:p>
            <a:fld id="{D36E8520-37C3-473E-85E6-D362048BCA9A}" type="slidenum">
              <a:rPr lang="en-US" altLang="en-US"/>
              <a:pPr/>
              <a:t>‹#›</a:t>
            </a:fld>
            <a:endParaRPr lang="en-US" altLang="en-US"/>
          </a:p>
        </p:txBody>
      </p:sp>
    </p:spTree>
    <p:extLst>
      <p:ext uri="{BB962C8B-B14F-4D97-AF65-F5344CB8AC3E}">
        <p14:creationId xmlns:p14="http://schemas.microsoft.com/office/powerpoint/2010/main" val="23960156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42"/>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2"/>
          <p:cNvSpPr>
            <a:spLocks noGrp="1" noChangeArrowheads="1"/>
          </p:cNvSpPr>
          <p:nvPr>
            <p:ph type="dt" sz="half" idx="10"/>
          </p:nvPr>
        </p:nvSpPr>
        <p:spPr>
          <a:ln/>
        </p:spPr>
        <p:txBody>
          <a:bodyPr/>
          <a:lstStyle>
            <a:lvl1pPr>
              <a:defRPr/>
            </a:lvl1pPr>
          </a:lstStyle>
          <a:p>
            <a:pPr>
              <a:defRPr/>
            </a:pPr>
            <a:endParaRPr lang="en-US"/>
          </a:p>
        </p:txBody>
      </p:sp>
      <p:sp>
        <p:nvSpPr>
          <p:cNvPr id="4" name="Rectangle 3"/>
          <p:cNvSpPr>
            <a:spLocks noGrp="1" noChangeArrowheads="1"/>
          </p:cNvSpPr>
          <p:nvPr>
            <p:ph type="sldNum" sz="quarter" idx="11"/>
          </p:nvPr>
        </p:nvSpPr>
        <p:spPr>
          <a:ln/>
        </p:spPr>
        <p:txBody>
          <a:bodyPr/>
          <a:lstStyle>
            <a:lvl1pPr>
              <a:defRPr/>
            </a:lvl1pPr>
          </a:lstStyle>
          <a:p>
            <a:pPr>
              <a:defRPr/>
            </a:pPr>
            <a:fld id="{4971FCA6-7645-460B-AB48-CA8D34B804C4}" type="slidenum">
              <a:rPr lang="en-US"/>
              <a:pPr>
                <a:defRPr/>
              </a:pPr>
              <a:t>‹#›</a:t>
            </a:fld>
            <a:endParaRPr lang="en-US"/>
          </a:p>
        </p:txBody>
      </p:sp>
      <p:sp>
        <p:nvSpPr>
          <p:cNvPr id="5"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189248235"/>
      </p:ext>
    </p:extLst>
  </p:cSld>
  <p:clrMapOvr>
    <a:masterClrMapping/>
  </p:clrMapOvr>
  <p:transition>
    <p:rand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35"/>
          <p:cNvSpPr>
            <a:spLocks noGrp="1" noChangeArrowheads="1"/>
          </p:cNvSpPr>
          <p:nvPr>
            <p:ph type="dt" sz="half" idx="10"/>
          </p:nvPr>
        </p:nvSpPr>
        <p:spPr>
          <a:ln/>
        </p:spPr>
        <p:txBody>
          <a:bodyPr/>
          <a:lstStyle>
            <a:lvl1pPr>
              <a:defRPr/>
            </a:lvl1pPr>
          </a:lstStyle>
          <a:p>
            <a:pPr>
              <a:defRPr/>
            </a:pPr>
            <a:endParaRPr lang="en-US"/>
          </a:p>
        </p:txBody>
      </p:sp>
      <p:sp>
        <p:nvSpPr>
          <p:cNvPr id="3" name="Rectangle 36"/>
          <p:cNvSpPr>
            <a:spLocks noGrp="1" noChangeArrowheads="1"/>
          </p:cNvSpPr>
          <p:nvPr>
            <p:ph type="ftr" sz="quarter" idx="11"/>
          </p:nvPr>
        </p:nvSpPr>
        <p:spPr>
          <a:ln/>
        </p:spPr>
        <p:txBody>
          <a:bodyPr/>
          <a:lstStyle>
            <a:lvl1pPr>
              <a:defRPr/>
            </a:lvl1pPr>
          </a:lstStyle>
          <a:p>
            <a:pPr>
              <a:defRPr/>
            </a:pPr>
            <a:endParaRPr lang="en-US"/>
          </a:p>
        </p:txBody>
      </p:sp>
      <p:sp>
        <p:nvSpPr>
          <p:cNvPr id="4" name="Rectangle 37"/>
          <p:cNvSpPr>
            <a:spLocks noGrp="1" noChangeArrowheads="1"/>
          </p:cNvSpPr>
          <p:nvPr>
            <p:ph type="sldNum" sz="quarter" idx="12"/>
          </p:nvPr>
        </p:nvSpPr>
        <p:spPr>
          <a:ln/>
        </p:spPr>
        <p:txBody>
          <a:bodyPr/>
          <a:lstStyle>
            <a:lvl1pPr>
              <a:defRPr/>
            </a:lvl1pPr>
          </a:lstStyle>
          <a:p>
            <a:fld id="{36A302DA-5E71-404F-A421-41C945FF43CD}" type="slidenum">
              <a:rPr lang="en-US" altLang="en-US"/>
              <a:pPr/>
              <a:t>‹#›</a:t>
            </a:fld>
            <a:endParaRPr lang="en-US" altLang="en-US"/>
          </a:p>
        </p:txBody>
      </p:sp>
    </p:spTree>
    <p:extLst>
      <p:ext uri="{BB962C8B-B14F-4D97-AF65-F5344CB8AC3E}">
        <p14:creationId xmlns:p14="http://schemas.microsoft.com/office/powerpoint/2010/main" val="18700583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7_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1143000" y="609600"/>
            <a:ext cx="7772400" cy="1143000"/>
          </a:xfrm>
          <a:prstGeom prst="rect">
            <a:avLst/>
          </a:prstGeom>
          <a:noFill/>
          <a:ln w="9525">
            <a:noFill/>
            <a:miter lim="800000"/>
            <a:headEnd/>
            <a:tailEnd/>
          </a:ln>
        </p:spPr>
        <p:txBody>
          <a:bodyPr lIns="92075" tIns="46038" rIns="92075" bIns="46038" anchor="ctr"/>
          <a:lstStyle/>
          <a:p>
            <a:pPr eaLnBrk="0" hangingPunct="0">
              <a:defRPr/>
            </a:pPr>
            <a:endParaRPr lang="en-US" sz="4400" dirty="0">
              <a:solidFill>
                <a:schemeClr val="tx2"/>
              </a:solidFill>
              <a:latin typeface="Calibri" panose="020F0502020204030204" pitchFamily="34" charset="0"/>
              <a:cs typeface="Calibri" panose="020F0502020204030204" pitchFamily="34" charset="0"/>
            </a:endParaRPr>
          </a:p>
        </p:txBody>
      </p:sp>
      <p:sp>
        <p:nvSpPr>
          <p:cNvPr id="3" name="Rectangle 3"/>
          <p:cNvSpPr>
            <a:spLocks noGrp="1" noChangeArrowheads="1"/>
          </p:cNvSpPr>
          <p:nvPr/>
        </p:nvSpPr>
        <p:spPr bwMode="auto">
          <a:xfrm>
            <a:off x="1169988" y="1946275"/>
            <a:ext cx="7772400" cy="4114800"/>
          </a:xfrm>
          <a:prstGeom prst="rect">
            <a:avLst/>
          </a:prstGeom>
          <a:noFill/>
          <a:ln w="9525">
            <a:noFill/>
            <a:miter lim="800000"/>
            <a:headEnd/>
            <a:tailEnd/>
          </a:ln>
        </p:spPr>
        <p:txBody>
          <a:bodyPr/>
          <a:lstStyle/>
          <a:p>
            <a:pPr marL="342900" indent="-342900" eaLnBrk="0" hangingPunct="0">
              <a:spcBef>
                <a:spcPct val="20000"/>
              </a:spcBef>
              <a:buClr>
                <a:schemeClr val="tx2"/>
              </a:buClr>
              <a:buSzPct val="75000"/>
              <a:buFont typeface="Wingdings" pitchFamily="2" charset="2"/>
              <a:buChar char="n"/>
              <a:defRPr/>
            </a:pPr>
            <a:endParaRPr lang="en-US" sz="3200" dirty="0">
              <a:latin typeface="Calibri" panose="020F0502020204030204" pitchFamily="34" charset="0"/>
              <a:cs typeface="Calibri" panose="020F050202020403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8_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1143000" y="609600"/>
            <a:ext cx="7772400" cy="1143000"/>
          </a:xfrm>
          <a:prstGeom prst="rect">
            <a:avLst/>
          </a:prstGeom>
          <a:noFill/>
          <a:ln w="9525">
            <a:noFill/>
            <a:miter lim="800000"/>
            <a:headEnd/>
            <a:tailEnd/>
          </a:ln>
        </p:spPr>
        <p:txBody>
          <a:bodyPr lIns="92075" tIns="46038" rIns="92075" bIns="46038" anchor="ctr"/>
          <a:lstStyle/>
          <a:p>
            <a:pPr eaLnBrk="0" hangingPunct="0">
              <a:defRPr/>
            </a:pPr>
            <a:endParaRPr lang="en-US" sz="4400" dirty="0">
              <a:solidFill>
                <a:schemeClr val="tx2"/>
              </a:solidFill>
              <a:latin typeface="Calibri" panose="020F0502020204030204" pitchFamily="34" charset="0"/>
              <a:cs typeface="Calibri" panose="020F0502020204030204" pitchFamily="34" charset="0"/>
            </a:endParaRPr>
          </a:p>
        </p:txBody>
      </p:sp>
      <p:sp>
        <p:nvSpPr>
          <p:cNvPr id="3" name="Rectangle 3"/>
          <p:cNvSpPr>
            <a:spLocks noGrp="1" noChangeArrowheads="1"/>
          </p:cNvSpPr>
          <p:nvPr/>
        </p:nvSpPr>
        <p:spPr bwMode="auto">
          <a:xfrm>
            <a:off x="1169988" y="1946275"/>
            <a:ext cx="7772400" cy="4114800"/>
          </a:xfrm>
          <a:prstGeom prst="rect">
            <a:avLst/>
          </a:prstGeom>
          <a:noFill/>
          <a:ln w="9525">
            <a:noFill/>
            <a:miter lim="800000"/>
            <a:headEnd/>
            <a:tailEnd/>
          </a:ln>
        </p:spPr>
        <p:txBody>
          <a:bodyPr/>
          <a:lstStyle/>
          <a:p>
            <a:pPr marL="342900" indent="-342900" eaLnBrk="0" hangingPunct="0">
              <a:spcBef>
                <a:spcPct val="20000"/>
              </a:spcBef>
              <a:buClr>
                <a:schemeClr val="tx2"/>
              </a:buClr>
              <a:buSzPct val="75000"/>
              <a:buFont typeface="Wingdings" pitchFamily="2" charset="2"/>
              <a:buChar char="n"/>
              <a:defRPr/>
            </a:pPr>
            <a:endParaRPr lang="en-US" sz="3200" dirty="0">
              <a:latin typeface="Calibri" panose="020F0502020204030204" pitchFamily="34" charset="0"/>
              <a:cs typeface="Calibri" panose="020F050202020403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10_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1143000" y="609600"/>
            <a:ext cx="7772400" cy="1143000"/>
          </a:xfrm>
          <a:prstGeom prst="rect">
            <a:avLst/>
          </a:prstGeom>
          <a:noFill/>
          <a:ln w="9525">
            <a:noFill/>
            <a:miter lim="800000"/>
            <a:headEnd/>
            <a:tailEnd/>
          </a:ln>
        </p:spPr>
        <p:txBody>
          <a:bodyPr lIns="92075" tIns="46038" rIns="92075" bIns="46038" anchor="ctr"/>
          <a:lstStyle/>
          <a:p>
            <a:pPr eaLnBrk="0" hangingPunct="0">
              <a:defRPr/>
            </a:pPr>
            <a:endParaRPr lang="en-US" sz="4400" dirty="0">
              <a:solidFill>
                <a:schemeClr val="tx2"/>
              </a:solidFill>
              <a:latin typeface="Calibri" panose="020F0502020204030204" pitchFamily="34" charset="0"/>
              <a:cs typeface="Calibri" panose="020F0502020204030204" pitchFamily="34" charset="0"/>
            </a:endParaRPr>
          </a:p>
        </p:txBody>
      </p:sp>
      <p:sp>
        <p:nvSpPr>
          <p:cNvPr id="3" name="Rectangle 3"/>
          <p:cNvSpPr>
            <a:spLocks noGrp="1" noChangeArrowheads="1"/>
          </p:cNvSpPr>
          <p:nvPr/>
        </p:nvSpPr>
        <p:spPr bwMode="auto">
          <a:xfrm>
            <a:off x="1169988" y="1946275"/>
            <a:ext cx="7772400" cy="4114800"/>
          </a:xfrm>
          <a:prstGeom prst="rect">
            <a:avLst/>
          </a:prstGeom>
          <a:noFill/>
          <a:ln w="9525">
            <a:noFill/>
            <a:miter lim="800000"/>
            <a:headEnd/>
            <a:tailEnd/>
          </a:ln>
        </p:spPr>
        <p:txBody>
          <a:bodyPr/>
          <a:lstStyle/>
          <a:p>
            <a:pPr marL="342900" indent="-342900" eaLnBrk="0" hangingPunct="0">
              <a:spcBef>
                <a:spcPct val="20000"/>
              </a:spcBef>
              <a:buClr>
                <a:schemeClr val="tx2"/>
              </a:buClr>
              <a:buSzPct val="75000"/>
              <a:buFont typeface="Wingdings" pitchFamily="2" charset="2"/>
              <a:buChar char="n"/>
              <a:defRPr/>
            </a:pPr>
            <a:endParaRPr lang="en-US" sz="3200" dirty="0">
              <a:latin typeface="Calibri" panose="020F0502020204030204" pitchFamily="34" charset="0"/>
              <a:cs typeface="Calibri" panose="020F050202020403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1143000" y="609600"/>
            <a:ext cx="7772400" cy="1143000"/>
          </a:xfrm>
          <a:prstGeom prst="rect">
            <a:avLst/>
          </a:prstGeom>
          <a:noFill/>
          <a:ln w="9525">
            <a:noFill/>
            <a:miter lim="800000"/>
            <a:headEnd/>
            <a:tailEnd/>
          </a:ln>
        </p:spPr>
        <p:txBody>
          <a:bodyPr lIns="92075" tIns="46038" rIns="92075" bIns="46038" anchor="ctr"/>
          <a:lstStyle/>
          <a:p>
            <a:pPr eaLnBrk="0" hangingPunct="0">
              <a:defRPr/>
            </a:pPr>
            <a:endParaRPr lang="en-US" sz="4400" dirty="0">
              <a:solidFill>
                <a:schemeClr val="tx2"/>
              </a:solidFill>
              <a:latin typeface="Calibri" panose="020F0502020204030204" pitchFamily="34" charset="0"/>
              <a:cs typeface="Calibri" panose="020F0502020204030204" pitchFamily="34" charset="0"/>
            </a:endParaRPr>
          </a:p>
        </p:txBody>
      </p:sp>
      <p:sp>
        <p:nvSpPr>
          <p:cNvPr id="3" name="Rectangle 3"/>
          <p:cNvSpPr>
            <a:spLocks noGrp="1" noChangeArrowheads="1"/>
          </p:cNvSpPr>
          <p:nvPr/>
        </p:nvSpPr>
        <p:spPr bwMode="auto">
          <a:xfrm>
            <a:off x="1169988" y="1946275"/>
            <a:ext cx="7772400" cy="4114800"/>
          </a:xfrm>
          <a:prstGeom prst="rect">
            <a:avLst/>
          </a:prstGeom>
          <a:noFill/>
          <a:ln w="9525">
            <a:noFill/>
            <a:miter lim="800000"/>
            <a:headEnd/>
            <a:tailEnd/>
          </a:ln>
        </p:spPr>
        <p:txBody>
          <a:bodyPr/>
          <a:lstStyle/>
          <a:p>
            <a:pPr marL="342900" indent="-342900" eaLnBrk="0" hangingPunct="0">
              <a:spcBef>
                <a:spcPct val="20000"/>
              </a:spcBef>
              <a:buClr>
                <a:schemeClr val="tx2"/>
              </a:buClr>
              <a:buSzPct val="75000"/>
              <a:buFont typeface="Wingdings" pitchFamily="2" charset="2"/>
              <a:buChar char="n"/>
              <a:defRPr/>
            </a:pPr>
            <a:endParaRPr lang="en-US" sz="3200" dirty="0">
              <a:latin typeface="Calibri" panose="020F0502020204030204" pitchFamily="34" charset="0"/>
              <a:cs typeface="Calibri" panose="020F050202020403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 preserve="1">
  <p:cSld name="9_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1143000" y="609600"/>
            <a:ext cx="7772400" cy="1143000"/>
          </a:xfrm>
          <a:prstGeom prst="rect">
            <a:avLst/>
          </a:prstGeom>
          <a:noFill/>
          <a:ln w="9525">
            <a:noFill/>
            <a:miter lim="800000"/>
            <a:headEnd/>
            <a:tailEnd/>
          </a:ln>
        </p:spPr>
        <p:txBody>
          <a:bodyPr lIns="92075" tIns="46038" rIns="92075" bIns="46038" anchor="ctr"/>
          <a:lstStyle/>
          <a:p>
            <a:pPr eaLnBrk="0" hangingPunct="0">
              <a:defRPr/>
            </a:pPr>
            <a:endParaRPr lang="en-US" sz="4400" dirty="0">
              <a:solidFill>
                <a:schemeClr val="tx2"/>
              </a:solidFill>
              <a:latin typeface="Calibri" panose="020F0502020204030204" pitchFamily="34" charset="0"/>
              <a:cs typeface="Calibri" panose="020F0502020204030204" pitchFamily="34" charset="0"/>
            </a:endParaRPr>
          </a:p>
        </p:txBody>
      </p:sp>
      <p:sp>
        <p:nvSpPr>
          <p:cNvPr id="3" name="Rectangle 3"/>
          <p:cNvSpPr>
            <a:spLocks noGrp="1" noChangeArrowheads="1"/>
          </p:cNvSpPr>
          <p:nvPr/>
        </p:nvSpPr>
        <p:spPr bwMode="auto">
          <a:xfrm>
            <a:off x="1169988" y="1946275"/>
            <a:ext cx="7772400" cy="4114800"/>
          </a:xfrm>
          <a:prstGeom prst="rect">
            <a:avLst/>
          </a:prstGeom>
          <a:noFill/>
          <a:ln w="9525">
            <a:noFill/>
            <a:miter lim="800000"/>
            <a:headEnd/>
            <a:tailEnd/>
          </a:ln>
        </p:spPr>
        <p:txBody>
          <a:bodyPr/>
          <a:lstStyle/>
          <a:p>
            <a:pPr marL="342900" indent="-342900" eaLnBrk="0" hangingPunct="0">
              <a:spcBef>
                <a:spcPct val="20000"/>
              </a:spcBef>
              <a:buClr>
                <a:schemeClr val="tx2"/>
              </a:buClr>
              <a:buSzPct val="75000"/>
              <a:buFont typeface="Wingdings" pitchFamily="2" charset="2"/>
              <a:buChar char="n"/>
              <a:defRPr/>
            </a:pPr>
            <a:endParaRPr lang="en-US" sz="3200" dirty="0">
              <a:latin typeface="Calibri" panose="020F0502020204030204" pitchFamily="34" charset="0"/>
              <a:cs typeface="Calibri" panose="020F050202020403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 preserve="1">
  <p:cSld name="5_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1143000" y="609600"/>
            <a:ext cx="7772400" cy="1143000"/>
          </a:xfrm>
          <a:prstGeom prst="rect">
            <a:avLst/>
          </a:prstGeom>
          <a:noFill/>
          <a:ln w="9525">
            <a:noFill/>
            <a:miter lim="800000"/>
            <a:headEnd/>
            <a:tailEnd/>
          </a:ln>
        </p:spPr>
        <p:txBody>
          <a:bodyPr lIns="92075" tIns="46038" rIns="92075" bIns="46038" anchor="ctr"/>
          <a:lstStyle/>
          <a:p>
            <a:pPr eaLnBrk="0" hangingPunct="0">
              <a:defRPr/>
            </a:pPr>
            <a:endParaRPr lang="en-US" sz="4400" dirty="0">
              <a:solidFill>
                <a:schemeClr val="tx2"/>
              </a:solidFill>
              <a:latin typeface="Calibri" panose="020F0502020204030204" pitchFamily="34" charset="0"/>
              <a:cs typeface="Calibri" panose="020F0502020204030204" pitchFamily="34" charset="0"/>
            </a:endParaRPr>
          </a:p>
        </p:txBody>
      </p:sp>
      <p:sp>
        <p:nvSpPr>
          <p:cNvPr id="3" name="Rectangle 3"/>
          <p:cNvSpPr>
            <a:spLocks noGrp="1" noChangeArrowheads="1"/>
          </p:cNvSpPr>
          <p:nvPr/>
        </p:nvSpPr>
        <p:spPr bwMode="auto">
          <a:xfrm>
            <a:off x="1169988" y="1946275"/>
            <a:ext cx="7772400" cy="4114800"/>
          </a:xfrm>
          <a:prstGeom prst="rect">
            <a:avLst/>
          </a:prstGeom>
          <a:noFill/>
          <a:ln w="9525">
            <a:noFill/>
            <a:miter lim="800000"/>
            <a:headEnd/>
            <a:tailEnd/>
          </a:ln>
        </p:spPr>
        <p:txBody>
          <a:bodyPr/>
          <a:lstStyle/>
          <a:p>
            <a:pPr marL="342900" indent="-342900" eaLnBrk="0" hangingPunct="0">
              <a:spcBef>
                <a:spcPct val="20000"/>
              </a:spcBef>
              <a:buClr>
                <a:schemeClr val="tx2"/>
              </a:buClr>
              <a:buSzPct val="75000"/>
              <a:buFont typeface="Wingdings" pitchFamily="2" charset="2"/>
              <a:buChar char="n"/>
              <a:defRPr/>
            </a:pPr>
            <a:endParaRPr lang="en-US" sz="3200" dirty="0">
              <a:latin typeface="Calibri" panose="020F0502020204030204" pitchFamily="34" charset="0"/>
              <a:cs typeface="Calibri" panose="020F050202020403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itle" preserve="1">
  <p:cSld name="3_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1143000" y="609600"/>
            <a:ext cx="7772400" cy="1143000"/>
          </a:xfrm>
          <a:prstGeom prst="rect">
            <a:avLst/>
          </a:prstGeom>
          <a:noFill/>
          <a:ln w="9525">
            <a:noFill/>
            <a:miter lim="800000"/>
            <a:headEnd/>
            <a:tailEnd/>
          </a:ln>
        </p:spPr>
        <p:txBody>
          <a:bodyPr lIns="92075" tIns="46038" rIns="92075" bIns="46038" anchor="ctr"/>
          <a:lstStyle/>
          <a:p>
            <a:pPr eaLnBrk="0" hangingPunct="0">
              <a:defRPr/>
            </a:pPr>
            <a:endParaRPr lang="en-US" sz="4400" dirty="0">
              <a:solidFill>
                <a:schemeClr val="tx2"/>
              </a:solidFill>
              <a:latin typeface="Calibri" panose="020F0502020204030204" pitchFamily="34" charset="0"/>
              <a:cs typeface="Calibri" panose="020F0502020204030204" pitchFamily="34" charset="0"/>
            </a:endParaRPr>
          </a:p>
        </p:txBody>
      </p:sp>
      <p:sp>
        <p:nvSpPr>
          <p:cNvPr id="3" name="Rectangle 3"/>
          <p:cNvSpPr>
            <a:spLocks noGrp="1" noChangeArrowheads="1"/>
          </p:cNvSpPr>
          <p:nvPr/>
        </p:nvSpPr>
        <p:spPr bwMode="auto">
          <a:xfrm>
            <a:off x="1169988" y="1946275"/>
            <a:ext cx="7772400" cy="4114800"/>
          </a:xfrm>
          <a:prstGeom prst="rect">
            <a:avLst/>
          </a:prstGeom>
          <a:noFill/>
          <a:ln w="9525">
            <a:noFill/>
            <a:miter lim="800000"/>
            <a:headEnd/>
            <a:tailEnd/>
          </a:ln>
        </p:spPr>
        <p:txBody>
          <a:bodyPr/>
          <a:lstStyle/>
          <a:p>
            <a:pPr marL="342900" indent="-342900" eaLnBrk="0" hangingPunct="0">
              <a:spcBef>
                <a:spcPct val="20000"/>
              </a:spcBef>
              <a:buClr>
                <a:schemeClr val="tx2"/>
              </a:buClr>
              <a:buSzPct val="75000"/>
              <a:buFont typeface="Wingdings" pitchFamily="2" charset="2"/>
              <a:buChar char="n"/>
              <a:defRPr/>
            </a:pPr>
            <a:endParaRPr lang="en-US" sz="3200" dirty="0">
              <a:latin typeface="Calibri" panose="020F0502020204030204" pitchFamily="34" charset="0"/>
              <a:cs typeface="Calibri" panose="020F050202020403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1143000" y="609600"/>
            <a:ext cx="7772400" cy="1143000"/>
          </a:xfrm>
          <a:prstGeom prst="rect">
            <a:avLst/>
          </a:prstGeom>
          <a:noFill/>
          <a:ln w="9525">
            <a:noFill/>
            <a:miter lim="800000"/>
            <a:headEnd/>
            <a:tailEnd/>
          </a:ln>
        </p:spPr>
        <p:txBody>
          <a:bodyPr lIns="92075" tIns="46038" rIns="92075" bIns="46038" anchor="ctr"/>
          <a:lstStyle/>
          <a:p>
            <a:pPr eaLnBrk="0" hangingPunct="0">
              <a:defRPr/>
            </a:pPr>
            <a:endParaRPr lang="en-US" sz="4400" dirty="0">
              <a:solidFill>
                <a:schemeClr val="tx2"/>
              </a:solidFill>
              <a:latin typeface="Calibri" panose="020F0502020204030204" pitchFamily="34" charset="0"/>
              <a:cs typeface="Calibri" panose="020F0502020204030204" pitchFamily="34" charset="0"/>
            </a:endParaRPr>
          </a:p>
        </p:txBody>
      </p:sp>
      <p:sp>
        <p:nvSpPr>
          <p:cNvPr id="3" name="Rectangle 3"/>
          <p:cNvSpPr>
            <a:spLocks noGrp="1" noChangeArrowheads="1"/>
          </p:cNvSpPr>
          <p:nvPr/>
        </p:nvSpPr>
        <p:spPr bwMode="auto">
          <a:xfrm>
            <a:off x="1169988" y="1946275"/>
            <a:ext cx="7772400" cy="4114800"/>
          </a:xfrm>
          <a:prstGeom prst="rect">
            <a:avLst/>
          </a:prstGeom>
          <a:noFill/>
          <a:ln w="9525">
            <a:noFill/>
            <a:miter lim="800000"/>
            <a:headEnd/>
            <a:tailEnd/>
          </a:ln>
        </p:spPr>
        <p:txBody>
          <a:bodyPr/>
          <a:lstStyle/>
          <a:p>
            <a:pPr marL="342900" indent="-342900" eaLnBrk="0" hangingPunct="0">
              <a:spcBef>
                <a:spcPct val="20000"/>
              </a:spcBef>
              <a:buClr>
                <a:schemeClr val="tx2"/>
              </a:buClr>
              <a:buSzPct val="75000"/>
              <a:buFont typeface="Wingdings" pitchFamily="2" charset="2"/>
              <a:buChar char="n"/>
              <a:defRPr/>
            </a:pPr>
            <a:endParaRPr lang="en-US" sz="3200" dirty="0">
              <a:latin typeface="Calibri" panose="020F0502020204030204" pitchFamily="34" charset="0"/>
              <a:cs typeface="Calibri" panose="020F050202020403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grpSp>
        <p:nvGrpSpPr>
          <p:cNvPr id="3074" name="Group 2"/>
          <p:cNvGrpSpPr>
            <a:grpSpLocks/>
          </p:cNvGrpSpPr>
          <p:nvPr/>
        </p:nvGrpSpPr>
        <p:grpSpPr bwMode="auto">
          <a:xfrm>
            <a:off x="0" y="0"/>
            <a:ext cx="1085850" cy="6854825"/>
            <a:chOff x="0" y="0"/>
            <a:chExt cx="684" cy="4318"/>
          </a:xfrm>
        </p:grpSpPr>
        <p:sp>
          <p:nvSpPr>
            <p:cNvPr id="14339" name="Rectangle 3"/>
            <p:cNvSpPr>
              <a:spLocks noChangeArrowheads="1"/>
            </p:cNvSpPr>
            <p:nvPr/>
          </p:nvSpPr>
          <p:spPr bwMode="auto">
            <a:xfrm>
              <a:off x="0" y="0"/>
              <a:ext cx="684" cy="4318"/>
            </a:xfrm>
            <a:prstGeom prst="rect">
              <a:avLst/>
            </a:prstGeom>
            <a:gradFill rotWithShape="0">
              <a:gsLst>
                <a:gs pos="0">
                  <a:schemeClr val="bg1"/>
                </a:gs>
                <a:gs pos="50000">
                  <a:schemeClr val="bg2"/>
                </a:gs>
                <a:gs pos="100000">
                  <a:schemeClr val="bg1"/>
                </a:gs>
              </a:gsLst>
              <a:lin ang="5400000" scaled="1"/>
            </a:gradFill>
            <a:ln w="9525">
              <a:noFill/>
              <a:miter lim="800000"/>
              <a:headEnd/>
              <a:tailEnd/>
            </a:ln>
            <a:effectLst/>
          </p:spPr>
          <p:txBody>
            <a:bodyPr wrap="none" anchor="ctr"/>
            <a:lstStyle/>
            <a:p>
              <a:pPr>
                <a:defRPr/>
              </a:pPr>
              <a:endParaRPr lang="en-US" dirty="0">
                <a:latin typeface="Calibri" panose="020F0502020204030204" pitchFamily="34" charset="0"/>
                <a:cs typeface="Calibri" panose="020F0502020204030204" pitchFamily="34" charset="0"/>
              </a:endParaRPr>
            </a:p>
          </p:txBody>
        </p:sp>
        <p:grpSp>
          <p:nvGrpSpPr>
            <p:cNvPr id="3081" name="Group 4"/>
            <p:cNvGrpSpPr>
              <a:grpSpLocks/>
            </p:cNvGrpSpPr>
            <p:nvPr/>
          </p:nvGrpSpPr>
          <p:grpSpPr bwMode="auto">
            <a:xfrm>
              <a:off x="48" y="102"/>
              <a:ext cx="96" cy="4128"/>
              <a:chOff x="48" y="102"/>
              <a:chExt cx="96" cy="4128"/>
            </a:xfrm>
          </p:grpSpPr>
          <p:sp>
            <p:nvSpPr>
              <p:cNvPr id="1034" name="Rectangle 5"/>
              <p:cNvSpPr>
                <a:spLocks noChangeArrowheads="1"/>
              </p:cNvSpPr>
              <p:nvPr/>
            </p:nvSpPr>
            <p:spPr bwMode="auto">
              <a:xfrm>
                <a:off x="48" y="1105"/>
                <a:ext cx="96" cy="97"/>
              </a:xfrm>
              <a:prstGeom prst="rect">
                <a:avLst/>
              </a:prstGeom>
              <a:solidFill>
                <a:schemeClr val="bg1">
                  <a:alpha val="50195"/>
                </a:schemeClr>
              </a:solidFill>
              <a:ln w="9525">
                <a:noFill/>
                <a:miter lim="800000"/>
                <a:headEnd/>
                <a:tailEnd/>
              </a:ln>
            </p:spPr>
            <p:txBody>
              <a:bodyPr wrap="none" anchor="ctr"/>
              <a:lstStyle/>
              <a:p>
                <a:pPr>
                  <a:defRPr/>
                </a:pPr>
                <a:endParaRPr lang="en-US" dirty="0">
                  <a:latin typeface="Calibri" panose="020F0502020204030204" pitchFamily="34" charset="0"/>
                  <a:cs typeface="Calibri" panose="020F0502020204030204" pitchFamily="34" charset="0"/>
                </a:endParaRPr>
              </a:p>
            </p:txBody>
          </p:sp>
          <p:sp>
            <p:nvSpPr>
              <p:cNvPr id="1035" name="Rectangle 6"/>
              <p:cNvSpPr>
                <a:spLocks noChangeArrowheads="1"/>
              </p:cNvSpPr>
              <p:nvPr/>
            </p:nvSpPr>
            <p:spPr bwMode="auto">
              <a:xfrm>
                <a:off x="48" y="1250"/>
                <a:ext cx="96" cy="96"/>
              </a:xfrm>
              <a:prstGeom prst="rect">
                <a:avLst/>
              </a:prstGeom>
              <a:solidFill>
                <a:schemeClr val="bg1">
                  <a:alpha val="50195"/>
                </a:schemeClr>
              </a:solidFill>
              <a:ln w="9525">
                <a:noFill/>
                <a:miter lim="800000"/>
                <a:headEnd/>
                <a:tailEnd/>
              </a:ln>
            </p:spPr>
            <p:txBody>
              <a:bodyPr wrap="none" anchor="ctr"/>
              <a:lstStyle/>
              <a:p>
                <a:pPr>
                  <a:defRPr/>
                </a:pPr>
                <a:endParaRPr lang="en-US" dirty="0">
                  <a:latin typeface="Calibri" panose="020F0502020204030204" pitchFamily="34" charset="0"/>
                  <a:cs typeface="Calibri" panose="020F0502020204030204" pitchFamily="34" charset="0"/>
                </a:endParaRPr>
              </a:p>
            </p:txBody>
          </p:sp>
          <p:sp>
            <p:nvSpPr>
              <p:cNvPr id="1036" name="Rectangle 7"/>
              <p:cNvSpPr>
                <a:spLocks noChangeArrowheads="1"/>
              </p:cNvSpPr>
              <p:nvPr/>
            </p:nvSpPr>
            <p:spPr bwMode="auto">
              <a:xfrm>
                <a:off x="48" y="1393"/>
                <a:ext cx="96" cy="97"/>
              </a:xfrm>
              <a:prstGeom prst="rect">
                <a:avLst/>
              </a:prstGeom>
              <a:solidFill>
                <a:schemeClr val="bg1">
                  <a:alpha val="50195"/>
                </a:schemeClr>
              </a:solidFill>
              <a:ln w="9525">
                <a:noFill/>
                <a:miter lim="800000"/>
                <a:headEnd/>
                <a:tailEnd/>
              </a:ln>
            </p:spPr>
            <p:txBody>
              <a:bodyPr wrap="none" anchor="ctr"/>
              <a:lstStyle/>
              <a:p>
                <a:pPr>
                  <a:defRPr/>
                </a:pPr>
                <a:endParaRPr lang="en-US" dirty="0">
                  <a:latin typeface="Calibri" panose="020F0502020204030204" pitchFamily="34" charset="0"/>
                  <a:cs typeface="Calibri" panose="020F0502020204030204" pitchFamily="34" charset="0"/>
                </a:endParaRPr>
              </a:p>
            </p:txBody>
          </p:sp>
          <p:sp>
            <p:nvSpPr>
              <p:cNvPr id="1037" name="Rectangle 8"/>
              <p:cNvSpPr>
                <a:spLocks noChangeArrowheads="1"/>
              </p:cNvSpPr>
              <p:nvPr/>
            </p:nvSpPr>
            <p:spPr bwMode="auto">
              <a:xfrm>
                <a:off x="48" y="1538"/>
                <a:ext cx="96" cy="96"/>
              </a:xfrm>
              <a:prstGeom prst="rect">
                <a:avLst/>
              </a:prstGeom>
              <a:solidFill>
                <a:schemeClr val="bg1">
                  <a:alpha val="50195"/>
                </a:schemeClr>
              </a:solidFill>
              <a:ln w="9525">
                <a:noFill/>
                <a:miter lim="800000"/>
                <a:headEnd/>
                <a:tailEnd/>
              </a:ln>
            </p:spPr>
            <p:txBody>
              <a:bodyPr wrap="none" anchor="ctr"/>
              <a:lstStyle/>
              <a:p>
                <a:pPr>
                  <a:defRPr/>
                </a:pPr>
                <a:endParaRPr lang="en-US" dirty="0">
                  <a:latin typeface="Calibri" panose="020F0502020204030204" pitchFamily="34" charset="0"/>
                  <a:cs typeface="Calibri" panose="020F0502020204030204" pitchFamily="34" charset="0"/>
                </a:endParaRPr>
              </a:p>
            </p:txBody>
          </p:sp>
          <p:sp>
            <p:nvSpPr>
              <p:cNvPr id="1038" name="Rectangle 9"/>
              <p:cNvSpPr>
                <a:spLocks noChangeArrowheads="1"/>
              </p:cNvSpPr>
              <p:nvPr/>
            </p:nvSpPr>
            <p:spPr bwMode="auto">
              <a:xfrm>
                <a:off x="48" y="1683"/>
                <a:ext cx="96" cy="95"/>
              </a:xfrm>
              <a:prstGeom prst="rect">
                <a:avLst/>
              </a:prstGeom>
              <a:solidFill>
                <a:schemeClr val="bg1">
                  <a:alpha val="50195"/>
                </a:schemeClr>
              </a:solidFill>
              <a:ln w="9525">
                <a:noFill/>
                <a:miter lim="800000"/>
                <a:headEnd/>
                <a:tailEnd/>
              </a:ln>
            </p:spPr>
            <p:txBody>
              <a:bodyPr wrap="none" anchor="ctr"/>
              <a:lstStyle/>
              <a:p>
                <a:pPr>
                  <a:defRPr/>
                </a:pPr>
                <a:endParaRPr lang="en-US" dirty="0">
                  <a:latin typeface="Calibri" panose="020F0502020204030204" pitchFamily="34" charset="0"/>
                  <a:cs typeface="Calibri" panose="020F0502020204030204" pitchFamily="34" charset="0"/>
                </a:endParaRPr>
              </a:p>
            </p:txBody>
          </p:sp>
          <p:sp>
            <p:nvSpPr>
              <p:cNvPr id="1039" name="Rectangle 10"/>
              <p:cNvSpPr>
                <a:spLocks noChangeArrowheads="1"/>
              </p:cNvSpPr>
              <p:nvPr/>
            </p:nvSpPr>
            <p:spPr bwMode="auto">
              <a:xfrm>
                <a:off x="48" y="1826"/>
                <a:ext cx="96" cy="97"/>
              </a:xfrm>
              <a:prstGeom prst="rect">
                <a:avLst/>
              </a:prstGeom>
              <a:solidFill>
                <a:schemeClr val="bg1">
                  <a:alpha val="50195"/>
                </a:schemeClr>
              </a:solidFill>
              <a:ln w="9525">
                <a:noFill/>
                <a:miter lim="800000"/>
                <a:headEnd/>
                <a:tailEnd/>
              </a:ln>
            </p:spPr>
            <p:txBody>
              <a:bodyPr wrap="none" anchor="ctr"/>
              <a:lstStyle/>
              <a:p>
                <a:pPr>
                  <a:defRPr/>
                </a:pPr>
                <a:endParaRPr lang="en-US" dirty="0">
                  <a:latin typeface="Calibri" panose="020F0502020204030204" pitchFamily="34" charset="0"/>
                  <a:cs typeface="Calibri" panose="020F0502020204030204" pitchFamily="34" charset="0"/>
                </a:endParaRPr>
              </a:p>
            </p:txBody>
          </p:sp>
          <p:sp>
            <p:nvSpPr>
              <p:cNvPr id="1040" name="Rectangle 11"/>
              <p:cNvSpPr>
                <a:spLocks noChangeArrowheads="1"/>
              </p:cNvSpPr>
              <p:nvPr/>
            </p:nvSpPr>
            <p:spPr bwMode="auto">
              <a:xfrm>
                <a:off x="48" y="1971"/>
                <a:ext cx="96" cy="96"/>
              </a:xfrm>
              <a:prstGeom prst="rect">
                <a:avLst/>
              </a:prstGeom>
              <a:solidFill>
                <a:schemeClr val="bg1">
                  <a:alpha val="50195"/>
                </a:schemeClr>
              </a:solidFill>
              <a:ln w="9525">
                <a:noFill/>
                <a:miter lim="800000"/>
                <a:headEnd/>
                <a:tailEnd/>
              </a:ln>
            </p:spPr>
            <p:txBody>
              <a:bodyPr wrap="none" anchor="ctr"/>
              <a:lstStyle/>
              <a:p>
                <a:pPr>
                  <a:defRPr/>
                </a:pPr>
                <a:endParaRPr lang="en-US" dirty="0">
                  <a:latin typeface="Calibri" panose="020F0502020204030204" pitchFamily="34" charset="0"/>
                  <a:cs typeface="Calibri" panose="020F0502020204030204" pitchFamily="34" charset="0"/>
                </a:endParaRPr>
              </a:p>
            </p:txBody>
          </p:sp>
          <p:sp>
            <p:nvSpPr>
              <p:cNvPr id="1041" name="Rectangle 12"/>
              <p:cNvSpPr>
                <a:spLocks noChangeArrowheads="1"/>
              </p:cNvSpPr>
              <p:nvPr/>
            </p:nvSpPr>
            <p:spPr bwMode="auto">
              <a:xfrm>
                <a:off x="48" y="2115"/>
                <a:ext cx="96" cy="96"/>
              </a:xfrm>
              <a:prstGeom prst="rect">
                <a:avLst/>
              </a:prstGeom>
              <a:solidFill>
                <a:schemeClr val="bg1">
                  <a:alpha val="50195"/>
                </a:schemeClr>
              </a:solidFill>
              <a:ln w="9525">
                <a:noFill/>
                <a:miter lim="800000"/>
                <a:headEnd/>
                <a:tailEnd/>
              </a:ln>
            </p:spPr>
            <p:txBody>
              <a:bodyPr wrap="none" anchor="ctr"/>
              <a:lstStyle/>
              <a:p>
                <a:pPr>
                  <a:defRPr/>
                </a:pPr>
                <a:endParaRPr lang="en-US" dirty="0">
                  <a:latin typeface="Calibri" panose="020F0502020204030204" pitchFamily="34" charset="0"/>
                  <a:cs typeface="Calibri" panose="020F0502020204030204" pitchFamily="34" charset="0"/>
                </a:endParaRPr>
              </a:p>
            </p:txBody>
          </p:sp>
          <p:sp>
            <p:nvSpPr>
              <p:cNvPr id="1042" name="Rectangle 13"/>
              <p:cNvSpPr>
                <a:spLocks noChangeArrowheads="1"/>
              </p:cNvSpPr>
              <p:nvPr/>
            </p:nvSpPr>
            <p:spPr bwMode="auto">
              <a:xfrm>
                <a:off x="48" y="2259"/>
                <a:ext cx="96" cy="96"/>
              </a:xfrm>
              <a:prstGeom prst="rect">
                <a:avLst/>
              </a:prstGeom>
              <a:solidFill>
                <a:schemeClr val="bg1">
                  <a:alpha val="50195"/>
                </a:schemeClr>
              </a:solidFill>
              <a:ln w="9525">
                <a:noFill/>
                <a:miter lim="800000"/>
                <a:headEnd/>
                <a:tailEnd/>
              </a:ln>
            </p:spPr>
            <p:txBody>
              <a:bodyPr wrap="none" anchor="ctr"/>
              <a:lstStyle/>
              <a:p>
                <a:pPr>
                  <a:defRPr/>
                </a:pPr>
                <a:endParaRPr lang="en-US" dirty="0">
                  <a:latin typeface="Calibri" panose="020F0502020204030204" pitchFamily="34" charset="0"/>
                  <a:cs typeface="Calibri" panose="020F0502020204030204" pitchFamily="34" charset="0"/>
                </a:endParaRPr>
              </a:p>
            </p:txBody>
          </p:sp>
          <p:sp>
            <p:nvSpPr>
              <p:cNvPr id="1043" name="Rectangle 14"/>
              <p:cNvSpPr>
                <a:spLocks noChangeArrowheads="1"/>
              </p:cNvSpPr>
              <p:nvPr/>
            </p:nvSpPr>
            <p:spPr bwMode="auto">
              <a:xfrm>
                <a:off x="48" y="2403"/>
                <a:ext cx="96" cy="97"/>
              </a:xfrm>
              <a:prstGeom prst="rect">
                <a:avLst/>
              </a:prstGeom>
              <a:solidFill>
                <a:schemeClr val="bg1">
                  <a:alpha val="50195"/>
                </a:schemeClr>
              </a:solidFill>
              <a:ln w="9525">
                <a:noFill/>
                <a:miter lim="800000"/>
                <a:headEnd/>
                <a:tailEnd/>
              </a:ln>
            </p:spPr>
            <p:txBody>
              <a:bodyPr wrap="none" anchor="ctr"/>
              <a:lstStyle/>
              <a:p>
                <a:pPr>
                  <a:defRPr/>
                </a:pPr>
                <a:endParaRPr lang="en-US" dirty="0">
                  <a:latin typeface="Calibri" panose="020F0502020204030204" pitchFamily="34" charset="0"/>
                  <a:cs typeface="Calibri" panose="020F0502020204030204" pitchFamily="34" charset="0"/>
                </a:endParaRPr>
              </a:p>
            </p:txBody>
          </p:sp>
          <p:sp>
            <p:nvSpPr>
              <p:cNvPr id="1044" name="Rectangle 15"/>
              <p:cNvSpPr>
                <a:spLocks noChangeArrowheads="1"/>
              </p:cNvSpPr>
              <p:nvPr/>
            </p:nvSpPr>
            <p:spPr bwMode="auto">
              <a:xfrm>
                <a:off x="48" y="2548"/>
                <a:ext cx="96" cy="95"/>
              </a:xfrm>
              <a:prstGeom prst="rect">
                <a:avLst/>
              </a:prstGeom>
              <a:solidFill>
                <a:schemeClr val="bg1">
                  <a:alpha val="50195"/>
                </a:schemeClr>
              </a:solidFill>
              <a:ln w="9525">
                <a:noFill/>
                <a:miter lim="800000"/>
                <a:headEnd/>
                <a:tailEnd/>
              </a:ln>
            </p:spPr>
            <p:txBody>
              <a:bodyPr wrap="none" anchor="ctr"/>
              <a:lstStyle/>
              <a:p>
                <a:pPr>
                  <a:defRPr/>
                </a:pPr>
                <a:endParaRPr lang="en-US" dirty="0">
                  <a:latin typeface="Calibri" panose="020F0502020204030204" pitchFamily="34" charset="0"/>
                  <a:cs typeface="Calibri" panose="020F0502020204030204" pitchFamily="34" charset="0"/>
                </a:endParaRPr>
              </a:p>
            </p:txBody>
          </p:sp>
          <p:sp>
            <p:nvSpPr>
              <p:cNvPr id="1045" name="Rectangle 16"/>
              <p:cNvSpPr>
                <a:spLocks noChangeArrowheads="1"/>
              </p:cNvSpPr>
              <p:nvPr/>
            </p:nvSpPr>
            <p:spPr bwMode="auto">
              <a:xfrm>
                <a:off x="48" y="2692"/>
                <a:ext cx="96" cy="96"/>
              </a:xfrm>
              <a:prstGeom prst="rect">
                <a:avLst/>
              </a:prstGeom>
              <a:solidFill>
                <a:schemeClr val="bg1">
                  <a:alpha val="50195"/>
                </a:schemeClr>
              </a:solidFill>
              <a:ln w="9525">
                <a:noFill/>
                <a:miter lim="800000"/>
                <a:headEnd/>
                <a:tailEnd/>
              </a:ln>
            </p:spPr>
            <p:txBody>
              <a:bodyPr wrap="none" anchor="ctr"/>
              <a:lstStyle/>
              <a:p>
                <a:pPr>
                  <a:defRPr/>
                </a:pPr>
                <a:endParaRPr lang="en-US" dirty="0">
                  <a:latin typeface="Calibri" panose="020F0502020204030204" pitchFamily="34" charset="0"/>
                  <a:cs typeface="Calibri" panose="020F0502020204030204" pitchFamily="34" charset="0"/>
                </a:endParaRPr>
              </a:p>
            </p:txBody>
          </p:sp>
          <p:sp>
            <p:nvSpPr>
              <p:cNvPr id="1046" name="Rectangle 17"/>
              <p:cNvSpPr>
                <a:spLocks noChangeArrowheads="1"/>
              </p:cNvSpPr>
              <p:nvPr/>
            </p:nvSpPr>
            <p:spPr bwMode="auto">
              <a:xfrm>
                <a:off x="48" y="2836"/>
                <a:ext cx="96" cy="97"/>
              </a:xfrm>
              <a:prstGeom prst="rect">
                <a:avLst/>
              </a:prstGeom>
              <a:solidFill>
                <a:schemeClr val="bg1">
                  <a:alpha val="50195"/>
                </a:schemeClr>
              </a:solidFill>
              <a:ln w="9525">
                <a:noFill/>
                <a:miter lim="800000"/>
                <a:headEnd/>
                <a:tailEnd/>
              </a:ln>
            </p:spPr>
            <p:txBody>
              <a:bodyPr wrap="none" anchor="ctr"/>
              <a:lstStyle/>
              <a:p>
                <a:pPr>
                  <a:defRPr/>
                </a:pPr>
                <a:endParaRPr lang="en-US" dirty="0">
                  <a:latin typeface="Calibri" panose="020F0502020204030204" pitchFamily="34" charset="0"/>
                  <a:cs typeface="Calibri" panose="020F0502020204030204" pitchFamily="34" charset="0"/>
                </a:endParaRPr>
              </a:p>
            </p:txBody>
          </p:sp>
          <p:sp>
            <p:nvSpPr>
              <p:cNvPr id="1047" name="Rectangle 18"/>
              <p:cNvSpPr>
                <a:spLocks noChangeArrowheads="1"/>
              </p:cNvSpPr>
              <p:nvPr/>
            </p:nvSpPr>
            <p:spPr bwMode="auto">
              <a:xfrm>
                <a:off x="48" y="2980"/>
                <a:ext cx="96" cy="96"/>
              </a:xfrm>
              <a:prstGeom prst="rect">
                <a:avLst/>
              </a:prstGeom>
              <a:solidFill>
                <a:schemeClr val="bg1">
                  <a:alpha val="50195"/>
                </a:schemeClr>
              </a:solidFill>
              <a:ln w="9525">
                <a:noFill/>
                <a:miter lim="800000"/>
                <a:headEnd/>
                <a:tailEnd/>
              </a:ln>
            </p:spPr>
            <p:txBody>
              <a:bodyPr wrap="none" anchor="ctr"/>
              <a:lstStyle/>
              <a:p>
                <a:pPr>
                  <a:defRPr/>
                </a:pPr>
                <a:endParaRPr lang="en-US" dirty="0">
                  <a:latin typeface="Calibri" panose="020F0502020204030204" pitchFamily="34" charset="0"/>
                  <a:cs typeface="Calibri" panose="020F0502020204030204" pitchFamily="34" charset="0"/>
                </a:endParaRPr>
              </a:p>
            </p:txBody>
          </p:sp>
          <p:sp>
            <p:nvSpPr>
              <p:cNvPr id="1048" name="Rectangle 19"/>
              <p:cNvSpPr>
                <a:spLocks noChangeArrowheads="1"/>
              </p:cNvSpPr>
              <p:nvPr/>
            </p:nvSpPr>
            <p:spPr bwMode="auto">
              <a:xfrm>
                <a:off x="48" y="3124"/>
                <a:ext cx="96" cy="97"/>
              </a:xfrm>
              <a:prstGeom prst="rect">
                <a:avLst/>
              </a:prstGeom>
              <a:solidFill>
                <a:schemeClr val="bg1">
                  <a:alpha val="50195"/>
                </a:schemeClr>
              </a:solidFill>
              <a:ln w="9525">
                <a:noFill/>
                <a:miter lim="800000"/>
                <a:headEnd/>
                <a:tailEnd/>
              </a:ln>
            </p:spPr>
            <p:txBody>
              <a:bodyPr wrap="none" anchor="ctr"/>
              <a:lstStyle/>
              <a:p>
                <a:pPr>
                  <a:defRPr/>
                </a:pPr>
                <a:endParaRPr lang="en-US" dirty="0">
                  <a:latin typeface="Calibri" panose="020F0502020204030204" pitchFamily="34" charset="0"/>
                  <a:cs typeface="Calibri" panose="020F0502020204030204" pitchFamily="34" charset="0"/>
                </a:endParaRPr>
              </a:p>
            </p:txBody>
          </p:sp>
          <p:sp>
            <p:nvSpPr>
              <p:cNvPr id="1049" name="Rectangle 20"/>
              <p:cNvSpPr>
                <a:spLocks noChangeArrowheads="1"/>
              </p:cNvSpPr>
              <p:nvPr/>
            </p:nvSpPr>
            <p:spPr bwMode="auto">
              <a:xfrm>
                <a:off x="48" y="3269"/>
                <a:ext cx="96" cy="95"/>
              </a:xfrm>
              <a:prstGeom prst="rect">
                <a:avLst/>
              </a:prstGeom>
              <a:solidFill>
                <a:schemeClr val="bg1">
                  <a:alpha val="50195"/>
                </a:schemeClr>
              </a:solidFill>
              <a:ln w="9525">
                <a:noFill/>
                <a:miter lim="800000"/>
                <a:headEnd/>
                <a:tailEnd/>
              </a:ln>
            </p:spPr>
            <p:txBody>
              <a:bodyPr wrap="none" anchor="ctr"/>
              <a:lstStyle/>
              <a:p>
                <a:pPr>
                  <a:defRPr/>
                </a:pPr>
                <a:endParaRPr lang="en-US" dirty="0">
                  <a:latin typeface="Calibri" panose="020F0502020204030204" pitchFamily="34" charset="0"/>
                  <a:cs typeface="Calibri" panose="020F0502020204030204" pitchFamily="34" charset="0"/>
                </a:endParaRPr>
              </a:p>
            </p:txBody>
          </p:sp>
          <p:sp>
            <p:nvSpPr>
              <p:cNvPr id="1050" name="Rectangle 21"/>
              <p:cNvSpPr>
                <a:spLocks noChangeArrowheads="1"/>
              </p:cNvSpPr>
              <p:nvPr/>
            </p:nvSpPr>
            <p:spPr bwMode="auto">
              <a:xfrm>
                <a:off x="48" y="3412"/>
                <a:ext cx="96" cy="97"/>
              </a:xfrm>
              <a:prstGeom prst="rect">
                <a:avLst/>
              </a:prstGeom>
              <a:solidFill>
                <a:schemeClr val="bg1">
                  <a:alpha val="50195"/>
                </a:schemeClr>
              </a:solidFill>
              <a:ln w="9525">
                <a:noFill/>
                <a:miter lim="800000"/>
                <a:headEnd/>
                <a:tailEnd/>
              </a:ln>
            </p:spPr>
            <p:txBody>
              <a:bodyPr wrap="none" anchor="ctr"/>
              <a:lstStyle/>
              <a:p>
                <a:pPr>
                  <a:defRPr/>
                </a:pPr>
                <a:endParaRPr lang="en-US" dirty="0">
                  <a:latin typeface="Calibri" panose="020F0502020204030204" pitchFamily="34" charset="0"/>
                  <a:cs typeface="Calibri" panose="020F0502020204030204" pitchFamily="34" charset="0"/>
                </a:endParaRPr>
              </a:p>
            </p:txBody>
          </p:sp>
          <p:sp>
            <p:nvSpPr>
              <p:cNvPr id="1051" name="Rectangle 22"/>
              <p:cNvSpPr>
                <a:spLocks noChangeArrowheads="1"/>
              </p:cNvSpPr>
              <p:nvPr/>
            </p:nvSpPr>
            <p:spPr bwMode="auto">
              <a:xfrm>
                <a:off x="48" y="3557"/>
                <a:ext cx="96" cy="96"/>
              </a:xfrm>
              <a:prstGeom prst="rect">
                <a:avLst/>
              </a:prstGeom>
              <a:solidFill>
                <a:schemeClr val="bg1">
                  <a:alpha val="50195"/>
                </a:schemeClr>
              </a:solidFill>
              <a:ln w="9525">
                <a:noFill/>
                <a:miter lim="800000"/>
                <a:headEnd/>
                <a:tailEnd/>
              </a:ln>
            </p:spPr>
            <p:txBody>
              <a:bodyPr wrap="none" anchor="ctr"/>
              <a:lstStyle/>
              <a:p>
                <a:pPr>
                  <a:defRPr/>
                </a:pPr>
                <a:endParaRPr lang="en-US" dirty="0">
                  <a:latin typeface="Calibri" panose="020F0502020204030204" pitchFamily="34" charset="0"/>
                  <a:cs typeface="Calibri" panose="020F0502020204030204" pitchFamily="34" charset="0"/>
                </a:endParaRPr>
              </a:p>
            </p:txBody>
          </p:sp>
          <p:sp>
            <p:nvSpPr>
              <p:cNvPr id="1052" name="Rectangle 23"/>
              <p:cNvSpPr>
                <a:spLocks noChangeArrowheads="1"/>
              </p:cNvSpPr>
              <p:nvPr/>
            </p:nvSpPr>
            <p:spPr bwMode="auto">
              <a:xfrm>
                <a:off x="48" y="3702"/>
                <a:ext cx="96" cy="95"/>
              </a:xfrm>
              <a:prstGeom prst="rect">
                <a:avLst/>
              </a:prstGeom>
              <a:solidFill>
                <a:schemeClr val="bg1">
                  <a:alpha val="50195"/>
                </a:schemeClr>
              </a:solidFill>
              <a:ln w="9525">
                <a:noFill/>
                <a:miter lim="800000"/>
                <a:headEnd/>
                <a:tailEnd/>
              </a:ln>
            </p:spPr>
            <p:txBody>
              <a:bodyPr wrap="none" anchor="ctr"/>
              <a:lstStyle/>
              <a:p>
                <a:pPr>
                  <a:defRPr/>
                </a:pPr>
                <a:endParaRPr lang="en-US" dirty="0">
                  <a:latin typeface="Calibri" panose="020F0502020204030204" pitchFamily="34" charset="0"/>
                  <a:cs typeface="Calibri" panose="020F0502020204030204" pitchFamily="34" charset="0"/>
                </a:endParaRPr>
              </a:p>
            </p:txBody>
          </p:sp>
          <p:sp>
            <p:nvSpPr>
              <p:cNvPr id="1053" name="Rectangle 24"/>
              <p:cNvSpPr>
                <a:spLocks noChangeArrowheads="1"/>
              </p:cNvSpPr>
              <p:nvPr/>
            </p:nvSpPr>
            <p:spPr bwMode="auto">
              <a:xfrm>
                <a:off x="48" y="3845"/>
                <a:ext cx="96" cy="97"/>
              </a:xfrm>
              <a:prstGeom prst="rect">
                <a:avLst/>
              </a:prstGeom>
              <a:solidFill>
                <a:schemeClr val="bg1">
                  <a:alpha val="50195"/>
                </a:schemeClr>
              </a:solidFill>
              <a:ln w="9525">
                <a:noFill/>
                <a:miter lim="800000"/>
                <a:headEnd/>
                <a:tailEnd/>
              </a:ln>
            </p:spPr>
            <p:txBody>
              <a:bodyPr wrap="none" anchor="ctr"/>
              <a:lstStyle/>
              <a:p>
                <a:pPr>
                  <a:defRPr/>
                </a:pPr>
                <a:endParaRPr lang="en-US" dirty="0">
                  <a:latin typeface="Calibri" panose="020F0502020204030204" pitchFamily="34" charset="0"/>
                  <a:cs typeface="Calibri" panose="020F0502020204030204" pitchFamily="34" charset="0"/>
                </a:endParaRPr>
              </a:p>
            </p:txBody>
          </p:sp>
          <p:sp>
            <p:nvSpPr>
              <p:cNvPr id="1054" name="Rectangle 25"/>
              <p:cNvSpPr>
                <a:spLocks noChangeArrowheads="1"/>
              </p:cNvSpPr>
              <p:nvPr/>
            </p:nvSpPr>
            <p:spPr bwMode="auto">
              <a:xfrm>
                <a:off x="48" y="3990"/>
                <a:ext cx="96" cy="96"/>
              </a:xfrm>
              <a:prstGeom prst="rect">
                <a:avLst/>
              </a:prstGeom>
              <a:solidFill>
                <a:schemeClr val="bg1">
                  <a:alpha val="50195"/>
                </a:schemeClr>
              </a:solidFill>
              <a:ln w="9525">
                <a:noFill/>
                <a:miter lim="800000"/>
                <a:headEnd/>
                <a:tailEnd/>
              </a:ln>
            </p:spPr>
            <p:txBody>
              <a:bodyPr wrap="none" anchor="ctr"/>
              <a:lstStyle/>
              <a:p>
                <a:pPr>
                  <a:defRPr/>
                </a:pPr>
                <a:endParaRPr lang="en-US" dirty="0">
                  <a:latin typeface="Calibri" panose="020F0502020204030204" pitchFamily="34" charset="0"/>
                  <a:cs typeface="Calibri" panose="020F0502020204030204" pitchFamily="34" charset="0"/>
                </a:endParaRPr>
              </a:p>
            </p:txBody>
          </p:sp>
          <p:sp>
            <p:nvSpPr>
              <p:cNvPr id="1055" name="Rectangle 26"/>
              <p:cNvSpPr>
                <a:spLocks noChangeArrowheads="1"/>
              </p:cNvSpPr>
              <p:nvPr/>
            </p:nvSpPr>
            <p:spPr bwMode="auto">
              <a:xfrm>
                <a:off x="48" y="4133"/>
                <a:ext cx="96" cy="97"/>
              </a:xfrm>
              <a:prstGeom prst="rect">
                <a:avLst/>
              </a:prstGeom>
              <a:solidFill>
                <a:schemeClr val="bg1">
                  <a:alpha val="50195"/>
                </a:schemeClr>
              </a:solidFill>
              <a:ln w="9525">
                <a:noFill/>
                <a:miter lim="800000"/>
                <a:headEnd/>
                <a:tailEnd/>
              </a:ln>
            </p:spPr>
            <p:txBody>
              <a:bodyPr wrap="none" anchor="ctr"/>
              <a:lstStyle/>
              <a:p>
                <a:pPr>
                  <a:defRPr/>
                </a:pPr>
                <a:endParaRPr lang="en-US" dirty="0">
                  <a:latin typeface="Calibri" panose="020F0502020204030204" pitchFamily="34" charset="0"/>
                  <a:cs typeface="Calibri" panose="020F0502020204030204" pitchFamily="34" charset="0"/>
                </a:endParaRPr>
              </a:p>
            </p:txBody>
          </p:sp>
          <p:sp>
            <p:nvSpPr>
              <p:cNvPr id="1056" name="Rectangle 27"/>
              <p:cNvSpPr>
                <a:spLocks noChangeArrowheads="1"/>
              </p:cNvSpPr>
              <p:nvPr/>
            </p:nvSpPr>
            <p:spPr bwMode="auto">
              <a:xfrm>
                <a:off x="48" y="102"/>
                <a:ext cx="96" cy="96"/>
              </a:xfrm>
              <a:prstGeom prst="rect">
                <a:avLst/>
              </a:prstGeom>
              <a:solidFill>
                <a:schemeClr val="bg1">
                  <a:alpha val="50195"/>
                </a:schemeClr>
              </a:solidFill>
              <a:ln w="9525">
                <a:noFill/>
                <a:miter lim="800000"/>
                <a:headEnd/>
                <a:tailEnd/>
              </a:ln>
            </p:spPr>
            <p:txBody>
              <a:bodyPr wrap="none" anchor="ctr"/>
              <a:lstStyle/>
              <a:p>
                <a:pPr>
                  <a:defRPr/>
                </a:pPr>
                <a:endParaRPr lang="en-US" dirty="0">
                  <a:latin typeface="Calibri" panose="020F0502020204030204" pitchFamily="34" charset="0"/>
                  <a:cs typeface="Calibri" panose="020F0502020204030204" pitchFamily="34" charset="0"/>
                </a:endParaRPr>
              </a:p>
            </p:txBody>
          </p:sp>
          <p:sp>
            <p:nvSpPr>
              <p:cNvPr id="1057" name="Rectangle 28"/>
              <p:cNvSpPr>
                <a:spLocks noChangeArrowheads="1"/>
              </p:cNvSpPr>
              <p:nvPr/>
            </p:nvSpPr>
            <p:spPr bwMode="auto">
              <a:xfrm>
                <a:off x="48" y="246"/>
                <a:ext cx="96" cy="96"/>
              </a:xfrm>
              <a:prstGeom prst="rect">
                <a:avLst/>
              </a:prstGeom>
              <a:solidFill>
                <a:schemeClr val="bg1">
                  <a:alpha val="50195"/>
                </a:schemeClr>
              </a:solidFill>
              <a:ln w="9525">
                <a:noFill/>
                <a:miter lim="800000"/>
                <a:headEnd/>
                <a:tailEnd/>
              </a:ln>
            </p:spPr>
            <p:txBody>
              <a:bodyPr wrap="none" anchor="ctr"/>
              <a:lstStyle/>
              <a:p>
                <a:pPr>
                  <a:defRPr/>
                </a:pPr>
                <a:endParaRPr lang="en-US" dirty="0">
                  <a:latin typeface="Calibri" panose="020F0502020204030204" pitchFamily="34" charset="0"/>
                  <a:cs typeface="Calibri" panose="020F0502020204030204" pitchFamily="34" charset="0"/>
                </a:endParaRPr>
              </a:p>
            </p:txBody>
          </p:sp>
          <p:sp>
            <p:nvSpPr>
              <p:cNvPr id="1058" name="Rectangle 29"/>
              <p:cNvSpPr>
                <a:spLocks noChangeArrowheads="1"/>
              </p:cNvSpPr>
              <p:nvPr/>
            </p:nvSpPr>
            <p:spPr bwMode="auto">
              <a:xfrm>
                <a:off x="48" y="391"/>
                <a:ext cx="96" cy="96"/>
              </a:xfrm>
              <a:prstGeom prst="rect">
                <a:avLst/>
              </a:prstGeom>
              <a:solidFill>
                <a:schemeClr val="bg1">
                  <a:alpha val="50195"/>
                </a:schemeClr>
              </a:solidFill>
              <a:ln w="9525">
                <a:noFill/>
                <a:miter lim="800000"/>
                <a:headEnd/>
                <a:tailEnd/>
              </a:ln>
            </p:spPr>
            <p:txBody>
              <a:bodyPr wrap="none" anchor="ctr"/>
              <a:lstStyle/>
              <a:p>
                <a:pPr>
                  <a:defRPr/>
                </a:pPr>
                <a:endParaRPr lang="en-US" dirty="0">
                  <a:latin typeface="Calibri" panose="020F0502020204030204" pitchFamily="34" charset="0"/>
                  <a:cs typeface="Calibri" panose="020F0502020204030204" pitchFamily="34" charset="0"/>
                </a:endParaRPr>
              </a:p>
            </p:txBody>
          </p:sp>
          <p:sp>
            <p:nvSpPr>
              <p:cNvPr id="1059" name="Rectangle 30"/>
              <p:cNvSpPr>
                <a:spLocks noChangeArrowheads="1"/>
              </p:cNvSpPr>
              <p:nvPr/>
            </p:nvSpPr>
            <p:spPr bwMode="auto">
              <a:xfrm>
                <a:off x="48" y="535"/>
                <a:ext cx="96" cy="95"/>
              </a:xfrm>
              <a:prstGeom prst="rect">
                <a:avLst/>
              </a:prstGeom>
              <a:solidFill>
                <a:schemeClr val="bg1">
                  <a:alpha val="50195"/>
                </a:schemeClr>
              </a:solidFill>
              <a:ln w="9525">
                <a:noFill/>
                <a:miter lim="800000"/>
                <a:headEnd/>
                <a:tailEnd/>
              </a:ln>
            </p:spPr>
            <p:txBody>
              <a:bodyPr wrap="none" anchor="ctr"/>
              <a:lstStyle/>
              <a:p>
                <a:pPr>
                  <a:defRPr/>
                </a:pPr>
                <a:endParaRPr lang="en-US" dirty="0">
                  <a:latin typeface="Calibri" panose="020F0502020204030204" pitchFamily="34" charset="0"/>
                  <a:cs typeface="Calibri" panose="020F0502020204030204" pitchFamily="34" charset="0"/>
                </a:endParaRPr>
              </a:p>
            </p:txBody>
          </p:sp>
          <p:sp>
            <p:nvSpPr>
              <p:cNvPr id="1060" name="Rectangle 31"/>
              <p:cNvSpPr>
                <a:spLocks noChangeArrowheads="1"/>
              </p:cNvSpPr>
              <p:nvPr/>
            </p:nvSpPr>
            <p:spPr bwMode="auto">
              <a:xfrm>
                <a:off x="48" y="679"/>
                <a:ext cx="96" cy="96"/>
              </a:xfrm>
              <a:prstGeom prst="rect">
                <a:avLst/>
              </a:prstGeom>
              <a:solidFill>
                <a:schemeClr val="bg1">
                  <a:alpha val="50195"/>
                </a:schemeClr>
              </a:solidFill>
              <a:ln w="9525">
                <a:noFill/>
                <a:miter lim="800000"/>
                <a:headEnd/>
                <a:tailEnd/>
              </a:ln>
            </p:spPr>
            <p:txBody>
              <a:bodyPr wrap="none" anchor="ctr"/>
              <a:lstStyle/>
              <a:p>
                <a:pPr>
                  <a:defRPr/>
                </a:pPr>
                <a:endParaRPr lang="en-US" dirty="0">
                  <a:latin typeface="Calibri" panose="020F0502020204030204" pitchFamily="34" charset="0"/>
                  <a:cs typeface="Calibri" panose="020F0502020204030204" pitchFamily="34" charset="0"/>
                </a:endParaRPr>
              </a:p>
            </p:txBody>
          </p:sp>
          <p:sp>
            <p:nvSpPr>
              <p:cNvPr id="1061" name="Rectangle 32"/>
              <p:cNvSpPr>
                <a:spLocks noChangeArrowheads="1"/>
              </p:cNvSpPr>
              <p:nvPr/>
            </p:nvSpPr>
            <p:spPr bwMode="auto">
              <a:xfrm>
                <a:off x="48" y="823"/>
                <a:ext cx="96" cy="97"/>
              </a:xfrm>
              <a:prstGeom prst="rect">
                <a:avLst/>
              </a:prstGeom>
              <a:solidFill>
                <a:schemeClr val="bg1">
                  <a:alpha val="50195"/>
                </a:schemeClr>
              </a:solidFill>
              <a:ln w="9525">
                <a:noFill/>
                <a:miter lim="800000"/>
                <a:headEnd/>
                <a:tailEnd/>
              </a:ln>
            </p:spPr>
            <p:txBody>
              <a:bodyPr wrap="none" anchor="ctr"/>
              <a:lstStyle/>
              <a:p>
                <a:pPr>
                  <a:defRPr/>
                </a:pPr>
                <a:endParaRPr lang="en-US" dirty="0">
                  <a:latin typeface="Calibri" panose="020F0502020204030204" pitchFamily="34" charset="0"/>
                  <a:cs typeface="Calibri" panose="020F0502020204030204" pitchFamily="34" charset="0"/>
                </a:endParaRPr>
              </a:p>
            </p:txBody>
          </p:sp>
          <p:sp>
            <p:nvSpPr>
              <p:cNvPr id="1062" name="Rectangle 33"/>
              <p:cNvSpPr>
                <a:spLocks noChangeArrowheads="1"/>
              </p:cNvSpPr>
              <p:nvPr/>
            </p:nvSpPr>
            <p:spPr bwMode="auto">
              <a:xfrm>
                <a:off x="48" y="968"/>
                <a:ext cx="96" cy="95"/>
              </a:xfrm>
              <a:prstGeom prst="rect">
                <a:avLst/>
              </a:prstGeom>
              <a:solidFill>
                <a:schemeClr val="bg1">
                  <a:alpha val="50195"/>
                </a:schemeClr>
              </a:solidFill>
              <a:ln w="9525">
                <a:noFill/>
                <a:miter lim="800000"/>
                <a:headEnd/>
                <a:tailEnd/>
              </a:ln>
            </p:spPr>
            <p:txBody>
              <a:bodyPr wrap="none" anchor="ctr"/>
              <a:lstStyle/>
              <a:p>
                <a:pPr>
                  <a:defRPr/>
                </a:pPr>
                <a:endParaRPr lang="en-US" dirty="0">
                  <a:latin typeface="Calibri" panose="020F0502020204030204" pitchFamily="34" charset="0"/>
                  <a:cs typeface="Calibri" panose="020F0502020204030204" pitchFamily="34" charset="0"/>
                </a:endParaRPr>
              </a:p>
            </p:txBody>
          </p:sp>
        </p:grpSp>
      </p:grpSp>
      <p:sp>
        <p:nvSpPr>
          <p:cNvPr id="3075" name="Rectangle 34"/>
          <p:cNvSpPr>
            <a:spLocks noGrp="1" noChangeArrowheads="1"/>
          </p:cNvSpPr>
          <p:nvPr>
            <p:ph type="title"/>
          </p:nvPr>
        </p:nvSpPr>
        <p:spPr bwMode="auto">
          <a:xfrm>
            <a:off x="1143000" y="609600"/>
            <a:ext cx="7772400" cy="1143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4371" name="Rectangle 35"/>
          <p:cNvSpPr>
            <a:spLocks noGrp="1" noChangeArrowheads="1"/>
          </p:cNvSpPr>
          <p:nvPr>
            <p:ph type="dt" sz="half" idx="2"/>
          </p:nvPr>
        </p:nvSpPr>
        <p:spPr bwMode="auto">
          <a:xfrm>
            <a:off x="11430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defRPr sz="1400">
                <a:latin typeface="Calibri" panose="020F0502020204030204" pitchFamily="34" charset="0"/>
                <a:cs typeface="+mn-cs"/>
              </a:defRPr>
            </a:lvl1pPr>
          </a:lstStyle>
          <a:p>
            <a:pPr>
              <a:defRPr/>
            </a:pPr>
            <a:endParaRPr lang="en-US" dirty="0"/>
          </a:p>
        </p:txBody>
      </p:sp>
      <p:sp>
        <p:nvSpPr>
          <p:cNvPr id="14372" name="Rectangle 36"/>
          <p:cNvSpPr>
            <a:spLocks noGrp="1" noChangeArrowheads="1"/>
          </p:cNvSpPr>
          <p:nvPr>
            <p:ph type="ftr" sz="quarter" idx="3"/>
          </p:nvPr>
        </p:nvSpPr>
        <p:spPr bwMode="auto">
          <a:xfrm>
            <a:off x="3581400" y="6248400"/>
            <a:ext cx="28956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a:defRPr sz="1400">
                <a:latin typeface="Calibri" panose="020F0502020204030204" pitchFamily="34" charset="0"/>
                <a:cs typeface="+mn-cs"/>
              </a:defRPr>
            </a:lvl1pPr>
          </a:lstStyle>
          <a:p>
            <a:pPr>
              <a:defRPr/>
            </a:pPr>
            <a:endParaRPr lang="en-US" dirty="0"/>
          </a:p>
        </p:txBody>
      </p:sp>
      <p:sp>
        <p:nvSpPr>
          <p:cNvPr id="14373" name="Rectangle 37"/>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r">
              <a:defRPr sz="1400">
                <a:latin typeface="Calibri" panose="020F0502020204030204" pitchFamily="34" charset="0"/>
                <a:cs typeface="+mn-cs"/>
              </a:defRPr>
            </a:lvl1pPr>
          </a:lstStyle>
          <a:p>
            <a:pPr>
              <a:defRPr/>
            </a:pPr>
            <a:fld id="{29C1E47E-A244-4BEC-A489-9879E1058E1B}" type="slidenum">
              <a:rPr lang="en-US" smtClean="0"/>
              <a:pPr>
                <a:defRPr/>
              </a:pPr>
              <a:t>‹#›</a:t>
            </a:fld>
            <a:endParaRPr lang="en-US" dirty="0"/>
          </a:p>
        </p:txBody>
      </p:sp>
      <p:sp>
        <p:nvSpPr>
          <p:cNvPr id="14374" name="Rectangle 38"/>
          <p:cNvSpPr>
            <a:spLocks noGrp="1" noChangeArrowheads="1"/>
          </p:cNvSpPr>
          <p:nvPr>
            <p:ph type="body" idx="1"/>
          </p:nvPr>
        </p:nvSpPr>
        <p:spPr bwMode="auto">
          <a:xfrm>
            <a:off x="1169988" y="1946275"/>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dk2" tx1="lt1" bg2="dk1" tx2="lt2" accent1="accent1" accent2="accent2" accent3="accent3" accent4="accent4" accent5="accent5" accent6="accent6" hlink="hlink" folHlink="folHlink"/>
  <p:sldLayoutIdLst>
    <p:sldLayoutId id="2147492635" r:id="rId1"/>
    <p:sldLayoutId id="2147492636" r:id="rId2"/>
    <p:sldLayoutId id="2147492637" r:id="rId3"/>
    <p:sldLayoutId id="2147492638" r:id="rId4"/>
    <p:sldLayoutId id="2147492639" r:id="rId5"/>
    <p:sldLayoutId id="2147492640" r:id="rId6"/>
    <p:sldLayoutId id="2147492641" r:id="rId7"/>
    <p:sldLayoutId id="2147492642" r:id="rId8"/>
    <p:sldLayoutId id="2147492643" r:id="rId9"/>
    <p:sldLayoutId id="2147492644" r:id="rId10"/>
    <p:sldLayoutId id="2147492652" r:id="rId11"/>
    <p:sldLayoutId id="2147492661" r:id="rId12"/>
    <p:sldLayoutId id="2147492662" r:id="rId13"/>
  </p:sldLayoutIdLst>
  <p:txStyles>
    <p:titleStyle>
      <a:lvl1pPr algn="l" rtl="0" eaLnBrk="0" fontAlgn="base" hangingPunct="0">
        <a:spcBef>
          <a:spcPct val="0"/>
        </a:spcBef>
        <a:spcAft>
          <a:spcPct val="0"/>
        </a:spcAft>
        <a:defRPr sz="440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tx2"/>
        </a:buClr>
        <a:buSzPct val="75000"/>
        <a:buFont typeface="Wingdings" pitchFamily="2" charset="2"/>
        <a:buChar char="n"/>
        <a:defRPr sz="3200">
          <a:solidFill>
            <a:schemeClr val="tx1"/>
          </a:solidFill>
          <a:effectLst>
            <a:outerShdw blurRad="38100" dist="38100" dir="2700000" algn="tl">
              <a:srgbClr val="000000"/>
            </a:outerShdw>
          </a:effectLst>
          <a:latin typeface="Calibri" panose="020F0502020204030204" pitchFamily="34" charset="0"/>
          <a:ea typeface="+mn-ea"/>
          <a:cs typeface="+mn-cs"/>
        </a:defRPr>
      </a:lvl1pPr>
      <a:lvl2pPr marL="742950" indent="-285750" algn="l" rtl="0" eaLnBrk="0" fontAlgn="base" hangingPunct="0">
        <a:spcBef>
          <a:spcPct val="20000"/>
        </a:spcBef>
        <a:spcAft>
          <a:spcPct val="0"/>
        </a:spcAft>
        <a:buClr>
          <a:schemeClr val="folHlink"/>
        </a:buClr>
        <a:buSzPct val="60000"/>
        <a:buFont typeface="Wingdings" pitchFamily="2" charset="2"/>
        <a:buChar char="u"/>
        <a:defRPr sz="3200">
          <a:solidFill>
            <a:schemeClr val="tx1"/>
          </a:solidFill>
          <a:effectLst>
            <a:outerShdw blurRad="38100" dist="38100" dir="2700000" algn="tl">
              <a:srgbClr val="000000"/>
            </a:outerShdw>
          </a:effectLst>
          <a:latin typeface="Calibri" panose="020F0502020204030204" pitchFamily="34" charset="0"/>
        </a:defRPr>
      </a:lvl2pPr>
      <a:lvl3pPr marL="1143000" indent="-228600" algn="l" rtl="0" eaLnBrk="0" fontAlgn="base" hangingPunct="0">
        <a:spcBef>
          <a:spcPct val="20000"/>
        </a:spcBef>
        <a:spcAft>
          <a:spcPct val="0"/>
        </a:spcAft>
        <a:buClr>
          <a:schemeClr val="tx2"/>
        </a:buClr>
        <a:buSzPct val="60000"/>
        <a:buFont typeface="Wingdings" pitchFamily="2" charset="2"/>
        <a:buChar char="t"/>
        <a:defRPr sz="3200">
          <a:solidFill>
            <a:schemeClr val="tx1"/>
          </a:solidFill>
          <a:effectLst>
            <a:outerShdw blurRad="38100" dist="38100" dir="2700000" algn="tl">
              <a:srgbClr val="000000"/>
            </a:outerShdw>
          </a:effectLst>
          <a:latin typeface="Calibri" panose="020F0502020204030204" pitchFamily="34" charset="0"/>
        </a:defRPr>
      </a:lvl3pPr>
      <a:lvl4pPr marL="1600200" indent="-228600" algn="l" rtl="0" eaLnBrk="0" fontAlgn="base" hangingPunct="0">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Calibri" panose="020F0502020204030204" pitchFamily="34" charset="0"/>
        </a:defRPr>
      </a:lvl4pPr>
      <a:lvl5pPr marL="2057400" indent="-228600" algn="l" rtl="0" eaLnBrk="0" fontAlgn="base" hangingPunct="0">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Calibri" panose="020F0502020204030204" pitchFamily="34" charset="0"/>
        </a:defRPr>
      </a:lvl5pPr>
      <a:lvl6pPr marL="25146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3.xm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4.xml"/><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5.xml"/><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6.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7.xml"/><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8.xml"/><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jpeg"/><Relationship Id="rId1" Type="http://schemas.openxmlformats.org/officeDocument/2006/relationships/slideLayout" Target="../slideLayouts/slideLayout10.xml"/></Relationships>
</file>

<file path=ppt/slides/_rels/slide3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9.xml"/><Relationship Id="rId1" Type="http://schemas.openxmlformats.org/officeDocument/2006/relationships/slideLayout" Target="../slideLayouts/slideLayout11.xml"/></Relationships>
</file>

<file path=ppt/slides/_rels/slide3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0.xml"/><Relationship Id="rId1" Type="http://schemas.openxmlformats.org/officeDocument/2006/relationships/slideLayout" Target="../slideLayouts/slideLayout11.xml"/></Relationships>
</file>

<file path=ppt/slides/_rels/slide3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jpeg"/><Relationship Id="rId1" Type="http://schemas.openxmlformats.org/officeDocument/2006/relationships/slideLayout" Target="../slideLayouts/slideLayout10.xml"/></Relationships>
</file>

<file path=ppt/slides/_rels/slide4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1.xml"/><Relationship Id="rId1" Type="http://schemas.openxmlformats.org/officeDocument/2006/relationships/slideLayout" Target="../slideLayouts/slideLayout11.xml"/></Relationships>
</file>

<file path=ppt/slides/_rels/slide4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2.xml"/><Relationship Id="rId1" Type="http://schemas.openxmlformats.org/officeDocument/2006/relationships/slideLayout" Target="../slideLayouts/slideLayout11.xml"/></Relationships>
</file>

<file path=ppt/slides/_rels/slide4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0.xml"/></Relationships>
</file>

<file path=ppt/slides/_rels/slide4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3.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5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4.xml"/><Relationship Id="rId1" Type="http://schemas.openxmlformats.org/officeDocument/2006/relationships/slideLayout" Target="../slideLayouts/slideLayout11.xml"/></Relationships>
</file>

<file path=ppt/slides/_rels/slide5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5.xml"/><Relationship Id="rId1" Type="http://schemas.openxmlformats.org/officeDocument/2006/relationships/slideLayout" Target="../slideLayouts/slideLayout11.xml"/></Relationships>
</file>

<file path=ppt/slides/_rels/slide5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6.xml"/><Relationship Id="rId1" Type="http://schemas.openxmlformats.org/officeDocument/2006/relationships/slideLayout" Target="../slideLayouts/slideLayout1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7.xml"/><Relationship Id="rId1" Type="http://schemas.openxmlformats.org/officeDocument/2006/relationships/slideLayout" Target="../slideLayouts/slideLayout11.xml"/></Relationships>
</file>

<file path=ppt/slides/_rels/slide5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6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8.xml"/><Relationship Id="rId1" Type="http://schemas.openxmlformats.org/officeDocument/2006/relationships/slideLayout" Target="../slideLayouts/slideLayout11.xml"/></Relationships>
</file>

<file path=ppt/slides/_rels/slide6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9.xml"/><Relationship Id="rId1" Type="http://schemas.openxmlformats.org/officeDocument/2006/relationships/slideLayout" Target="../slideLayouts/slideLayout1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images-na.ssl-images-amazon.com/images/I/51ICPeSz%2BKL._SX331_BO1,204,203,200_.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2743200" y="152400"/>
            <a:ext cx="4391025" cy="65799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57952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38628" y="45701"/>
            <a:ext cx="8534400" cy="838200"/>
          </a:xfrm>
        </p:spPr>
        <p:txBody>
          <a:bodyPr/>
          <a:lstStyle/>
          <a:p>
            <a:pPr algn="ctr" eaLnBrk="1" hangingPunct="1"/>
            <a:r>
              <a:rPr lang="en-US" sz="3600" dirty="0"/>
              <a:t>1. Kingdom Throughout the Bible</a:t>
            </a:r>
          </a:p>
        </p:txBody>
      </p:sp>
      <p:pic>
        <p:nvPicPr>
          <p:cNvPr id="23559" name="Picture 4" descr="C:\Documents and Settings\Owner\Application Data\Microsoft\Media Catalog\Downloaded Clips\cl0\SY01462_.wmf"/>
          <p:cNvPicPr>
            <a:picLocks noChangeAspect="1" noChangeArrowheads="1"/>
          </p:cNvPicPr>
          <p:nvPr/>
        </p:nvPicPr>
        <p:blipFill>
          <a:blip r:embed="rId3" cstate="print"/>
          <a:srcRect/>
          <a:stretch>
            <a:fillRect/>
          </a:stretch>
        </p:blipFill>
        <p:spPr bwMode="auto">
          <a:xfrm>
            <a:off x="3733800" y="5028159"/>
            <a:ext cx="1706563" cy="1753641"/>
          </a:xfrm>
          <a:prstGeom prst="rect">
            <a:avLst/>
          </a:prstGeom>
          <a:noFill/>
          <a:ln w="9525">
            <a:noFill/>
            <a:miter lim="800000"/>
            <a:headEnd/>
            <a:tailEnd/>
          </a:ln>
        </p:spPr>
      </p:pic>
      <p:graphicFrame>
        <p:nvGraphicFramePr>
          <p:cNvPr id="5" name="Table 4"/>
          <p:cNvGraphicFramePr>
            <a:graphicFrameLocks noGrp="1"/>
          </p:cNvGraphicFramePr>
          <p:nvPr>
            <p:extLst>
              <p:ext uri="{D42A27DB-BD31-4B8C-83A1-F6EECF244321}">
                <p14:modId xmlns:p14="http://schemas.microsoft.com/office/powerpoint/2010/main" val="3144584838"/>
              </p:ext>
            </p:extLst>
          </p:nvPr>
        </p:nvGraphicFramePr>
        <p:xfrm>
          <a:off x="237886" y="1144368"/>
          <a:ext cx="8668228" cy="3870960"/>
        </p:xfrm>
        <a:graphic>
          <a:graphicData uri="http://schemas.openxmlformats.org/drawingml/2006/table">
            <a:tbl>
              <a:tblPr firstRow="1" bandRow="1">
                <a:tableStyleId>{5940675A-B579-460E-94D1-54222C63F5DA}</a:tableStyleId>
              </a:tblPr>
              <a:tblGrid>
                <a:gridCol w="3947140">
                  <a:extLst>
                    <a:ext uri="{9D8B030D-6E8A-4147-A177-3AD203B41FA5}">
                      <a16:colId xmlns:a16="http://schemas.microsoft.com/office/drawing/2014/main" val="4287931007"/>
                    </a:ext>
                  </a:extLst>
                </a:gridCol>
                <a:gridCol w="4721088">
                  <a:extLst>
                    <a:ext uri="{9D8B030D-6E8A-4147-A177-3AD203B41FA5}">
                      <a16:colId xmlns:a16="http://schemas.microsoft.com/office/drawing/2014/main" val="4222968114"/>
                    </a:ext>
                  </a:extLst>
                </a:gridCol>
              </a:tblGrid>
              <a:tr h="3870960">
                <a:tc>
                  <a:txBody>
                    <a:bodyPr/>
                    <a:lstStyle/>
                    <a:p>
                      <a:pPr marL="457200" indent="-457200" algn="l" defTabSz="914400" rtl="0" eaLnBrk="0" fontAlgn="base" latinLnBrk="0" hangingPunct="0">
                        <a:spcBef>
                          <a:spcPct val="0"/>
                        </a:spcBef>
                        <a:spcAft>
                          <a:spcPts val="2400"/>
                        </a:spcAft>
                        <a:buClr>
                          <a:srgbClr val="66FFFF"/>
                        </a:buClr>
                        <a:buSzPct val="100000"/>
                        <a:buFont typeface="Calibri" panose="020F0502020204030204" pitchFamily="34" charset="0"/>
                        <a:buAutoNum type="arabicPeriod"/>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Eden</a:t>
                      </a:r>
                    </a:p>
                    <a:p>
                      <a:pPr marL="457200" indent="-457200" algn="l" defTabSz="914400" rtl="0" eaLnBrk="0" fontAlgn="base" latinLnBrk="0" hangingPunct="0">
                        <a:spcBef>
                          <a:spcPct val="0"/>
                        </a:spcBef>
                        <a:spcAft>
                          <a:spcPts val="2400"/>
                        </a:spcAft>
                        <a:buClr>
                          <a:srgbClr val="66FFFF"/>
                        </a:buClr>
                        <a:buSzPct val="100000"/>
                        <a:buFont typeface="Calibri" panose="020F0502020204030204" pitchFamily="34" charset="0"/>
                        <a:buAutoNum type="arabicPeriod"/>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Abrahamic Covenant</a:t>
                      </a:r>
                    </a:p>
                    <a:p>
                      <a:pPr marL="457200" indent="-457200" algn="l" defTabSz="914400" rtl="0" eaLnBrk="0" fontAlgn="base" latinLnBrk="0" hangingPunct="0">
                        <a:spcBef>
                          <a:spcPct val="0"/>
                        </a:spcBef>
                        <a:spcAft>
                          <a:spcPts val="2400"/>
                        </a:spcAft>
                        <a:buClr>
                          <a:srgbClr val="66FFFF"/>
                        </a:buClr>
                        <a:buSzPct val="100000"/>
                        <a:buFont typeface="Calibri" panose="020F0502020204030204" pitchFamily="34" charset="0"/>
                        <a:buAutoNum type="arabicPeriod"/>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Mosaic Covenant</a:t>
                      </a:r>
                    </a:p>
                    <a:p>
                      <a:pPr marL="457200" indent="-457200" algn="l" defTabSz="914400" rtl="0" eaLnBrk="0" fontAlgn="base" latinLnBrk="0" hangingPunct="0">
                        <a:spcBef>
                          <a:spcPct val="0"/>
                        </a:spcBef>
                        <a:spcAft>
                          <a:spcPts val="2400"/>
                        </a:spcAft>
                        <a:buClr>
                          <a:srgbClr val="66FFFF"/>
                        </a:buClr>
                        <a:buSzPct val="100000"/>
                        <a:buFont typeface="Calibri" panose="020F0502020204030204" pitchFamily="34" charset="0"/>
                        <a:buAutoNum type="arabicPeriod"/>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Divided Kingdom</a:t>
                      </a:r>
                    </a:p>
                    <a:p>
                      <a:pPr marL="457200" indent="-457200" algn="l" rtl="0" eaLnBrk="0" fontAlgn="base" hangingPunct="0">
                        <a:spcBef>
                          <a:spcPct val="0"/>
                        </a:spcBef>
                        <a:spcAft>
                          <a:spcPts val="2400"/>
                        </a:spcAft>
                        <a:buClr>
                          <a:srgbClr val="66FFFF"/>
                        </a:buClr>
                        <a:buSzPct val="100000"/>
                        <a:buFont typeface="Calibri" panose="020F0502020204030204" pitchFamily="34" charset="0"/>
                        <a:buAutoNum type="arabicPeriod"/>
                        <a:defRPr/>
                      </a:pPr>
                      <a:r>
                        <a:rPr lang="en-US" sz="2800" b="1" u="sng" kern="1200" dirty="0">
                          <a:solidFill>
                            <a:srgbClr val="FFFFCC"/>
                          </a:solidFill>
                          <a:effectLst>
                            <a:outerShdw blurRad="38100" dist="38100" dir="2700000" algn="tl">
                              <a:srgbClr val="000000"/>
                            </a:outerShdw>
                          </a:effectLst>
                          <a:latin typeface="Calibri" panose="020F0502020204030204" pitchFamily="34" charset="0"/>
                          <a:ea typeface="+mn-ea"/>
                          <a:cs typeface="+mn-cs"/>
                        </a:rPr>
                        <a:t>Times of the Gentiles</a:t>
                      </a:r>
                    </a:p>
                  </a:txBody>
                  <a:tcPr/>
                </a:tc>
                <a:tc>
                  <a:txBody>
                    <a:bodyPr/>
                    <a:lstStyle/>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Old Testament Prophets</a:t>
                      </a:r>
                    </a:p>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Post exile</a:t>
                      </a:r>
                    </a:p>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Offer of the King / Kingdom</a:t>
                      </a:r>
                    </a:p>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Rejection of the Offer</a:t>
                      </a:r>
                    </a:p>
                    <a:p>
                      <a:pPr marL="514350" marR="0" lvl="0" indent="-514350" algn="l" defTabSz="914400" rtl="0" eaLnBrk="0" fontAlgn="base" latinLnBrk="0" hangingPunct="0">
                        <a:lnSpc>
                          <a:spcPct val="100000"/>
                        </a:lnSpc>
                        <a:spcBef>
                          <a:spcPct val="0"/>
                        </a:spcBef>
                        <a:spcAft>
                          <a:spcPts val="2400"/>
                        </a:spcAft>
                        <a:buClr>
                          <a:srgbClr val="66FFFF"/>
                        </a:buClr>
                        <a:buSzPct val="100000"/>
                        <a:buFont typeface="+mj-lt"/>
                        <a:buAutoNum type="arabicPeriod" startAt="6"/>
                        <a:tabLst/>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Interim Age</a:t>
                      </a:r>
                    </a:p>
                  </a:txBody>
                  <a:tcPr/>
                </a:tc>
                <a:extLst>
                  <a:ext uri="{0D108BD9-81ED-4DB2-BD59-A6C34878D82A}">
                    <a16:rowId xmlns:a16="http://schemas.microsoft.com/office/drawing/2014/main" val="4214517209"/>
                  </a:ext>
                </a:extLst>
              </a:tr>
            </a:tbl>
          </a:graphicData>
        </a:graphic>
      </p:graphicFrame>
    </p:spTree>
    <p:extLst>
      <p:ext uri="{BB962C8B-B14F-4D97-AF65-F5344CB8AC3E}">
        <p14:creationId xmlns:p14="http://schemas.microsoft.com/office/powerpoint/2010/main" val="39846237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38628" y="45701"/>
            <a:ext cx="8534400" cy="838200"/>
          </a:xfrm>
        </p:spPr>
        <p:txBody>
          <a:bodyPr/>
          <a:lstStyle/>
          <a:p>
            <a:pPr algn="ctr" eaLnBrk="1" hangingPunct="1"/>
            <a:r>
              <a:rPr lang="en-US" sz="3600" dirty="0"/>
              <a:t>1. Kingdom Throughout the Bible</a:t>
            </a:r>
          </a:p>
        </p:txBody>
      </p:sp>
      <p:pic>
        <p:nvPicPr>
          <p:cNvPr id="23559" name="Picture 4" descr="C:\Documents and Settings\Owner\Application Data\Microsoft\Media Catalog\Downloaded Clips\cl0\SY01462_.wmf"/>
          <p:cNvPicPr>
            <a:picLocks noChangeAspect="1" noChangeArrowheads="1"/>
          </p:cNvPicPr>
          <p:nvPr/>
        </p:nvPicPr>
        <p:blipFill>
          <a:blip r:embed="rId3" cstate="print"/>
          <a:srcRect/>
          <a:stretch>
            <a:fillRect/>
          </a:stretch>
        </p:blipFill>
        <p:spPr bwMode="auto">
          <a:xfrm>
            <a:off x="3733800" y="5028159"/>
            <a:ext cx="1706563" cy="1753641"/>
          </a:xfrm>
          <a:prstGeom prst="rect">
            <a:avLst/>
          </a:prstGeom>
          <a:noFill/>
          <a:ln w="9525">
            <a:noFill/>
            <a:miter lim="800000"/>
            <a:headEnd/>
            <a:tailEnd/>
          </a:ln>
        </p:spPr>
      </p:pic>
      <p:graphicFrame>
        <p:nvGraphicFramePr>
          <p:cNvPr id="5" name="Table 4"/>
          <p:cNvGraphicFramePr>
            <a:graphicFrameLocks noGrp="1"/>
          </p:cNvGraphicFramePr>
          <p:nvPr>
            <p:extLst>
              <p:ext uri="{D42A27DB-BD31-4B8C-83A1-F6EECF244321}">
                <p14:modId xmlns:p14="http://schemas.microsoft.com/office/powerpoint/2010/main" val="390833889"/>
              </p:ext>
            </p:extLst>
          </p:nvPr>
        </p:nvGraphicFramePr>
        <p:xfrm>
          <a:off x="237886" y="1144368"/>
          <a:ext cx="8668228" cy="3870960"/>
        </p:xfrm>
        <a:graphic>
          <a:graphicData uri="http://schemas.openxmlformats.org/drawingml/2006/table">
            <a:tbl>
              <a:tblPr firstRow="1" bandRow="1">
                <a:tableStyleId>{5940675A-B579-460E-94D1-54222C63F5DA}</a:tableStyleId>
              </a:tblPr>
              <a:tblGrid>
                <a:gridCol w="3947140">
                  <a:extLst>
                    <a:ext uri="{9D8B030D-6E8A-4147-A177-3AD203B41FA5}">
                      <a16:colId xmlns:a16="http://schemas.microsoft.com/office/drawing/2014/main" val="4287931007"/>
                    </a:ext>
                  </a:extLst>
                </a:gridCol>
                <a:gridCol w="4721088">
                  <a:extLst>
                    <a:ext uri="{9D8B030D-6E8A-4147-A177-3AD203B41FA5}">
                      <a16:colId xmlns:a16="http://schemas.microsoft.com/office/drawing/2014/main" val="4222968114"/>
                    </a:ext>
                  </a:extLst>
                </a:gridCol>
              </a:tblGrid>
              <a:tr h="3870960">
                <a:tc>
                  <a:txBody>
                    <a:bodyPr/>
                    <a:lstStyle/>
                    <a:p>
                      <a:pPr marL="457200" indent="-457200" algn="l" defTabSz="914400" rtl="0" eaLnBrk="0" fontAlgn="base" latinLnBrk="0" hangingPunct="0">
                        <a:spcBef>
                          <a:spcPct val="0"/>
                        </a:spcBef>
                        <a:spcAft>
                          <a:spcPts val="2400"/>
                        </a:spcAft>
                        <a:buClr>
                          <a:srgbClr val="66FFFF"/>
                        </a:buClr>
                        <a:buSzPct val="100000"/>
                        <a:buFont typeface="Calibri" panose="020F0502020204030204" pitchFamily="34" charset="0"/>
                        <a:buAutoNum type="arabicPeriod"/>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Eden</a:t>
                      </a:r>
                    </a:p>
                    <a:p>
                      <a:pPr marL="457200" indent="-457200" algn="l" defTabSz="914400" rtl="0" eaLnBrk="0" fontAlgn="base" latinLnBrk="0" hangingPunct="0">
                        <a:spcBef>
                          <a:spcPct val="0"/>
                        </a:spcBef>
                        <a:spcAft>
                          <a:spcPts val="2400"/>
                        </a:spcAft>
                        <a:buClr>
                          <a:srgbClr val="66FFFF"/>
                        </a:buClr>
                        <a:buSzPct val="100000"/>
                        <a:buFont typeface="Calibri" panose="020F0502020204030204" pitchFamily="34" charset="0"/>
                        <a:buAutoNum type="arabicPeriod"/>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Abrahamic Covenant</a:t>
                      </a:r>
                    </a:p>
                    <a:p>
                      <a:pPr marL="457200" indent="-457200" algn="l" defTabSz="914400" rtl="0" eaLnBrk="0" fontAlgn="base" latinLnBrk="0" hangingPunct="0">
                        <a:spcBef>
                          <a:spcPct val="0"/>
                        </a:spcBef>
                        <a:spcAft>
                          <a:spcPts val="2400"/>
                        </a:spcAft>
                        <a:buClr>
                          <a:srgbClr val="66FFFF"/>
                        </a:buClr>
                        <a:buSzPct val="100000"/>
                        <a:buFont typeface="Calibri" panose="020F0502020204030204" pitchFamily="34" charset="0"/>
                        <a:buAutoNum type="arabicPeriod"/>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Mosaic Covenant</a:t>
                      </a:r>
                    </a:p>
                    <a:p>
                      <a:pPr marL="457200" indent="-457200" algn="l" defTabSz="914400" rtl="0" eaLnBrk="0" fontAlgn="base" latinLnBrk="0" hangingPunct="0">
                        <a:spcBef>
                          <a:spcPct val="0"/>
                        </a:spcBef>
                        <a:spcAft>
                          <a:spcPts val="2400"/>
                        </a:spcAft>
                        <a:buClr>
                          <a:srgbClr val="66FFFF"/>
                        </a:buClr>
                        <a:buSzPct val="100000"/>
                        <a:buFont typeface="Calibri" panose="020F0502020204030204" pitchFamily="34" charset="0"/>
                        <a:buAutoNum type="arabicPeriod"/>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Divided Kingdom</a:t>
                      </a:r>
                    </a:p>
                    <a:p>
                      <a:pPr marL="457200" indent="-457200" algn="l" rtl="0" eaLnBrk="0" fontAlgn="base" hangingPunct="0">
                        <a:spcBef>
                          <a:spcPct val="0"/>
                        </a:spcBef>
                        <a:spcAft>
                          <a:spcPts val="2400"/>
                        </a:spcAft>
                        <a:buClr>
                          <a:srgbClr val="66FFFF"/>
                        </a:buClr>
                        <a:buSzPct val="100000"/>
                        <a:buFont typeface="Calibri" panose="020F0502020204030204" pitchFamily="34" charset="0"/>
                        <a:buAutoNum type="arabicPeriod"/>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Times of the Gentiles</a:t>
                      </a:r>
                    </a:p>
                  </a:txBody>
                  <a:tcPr/>
                </a:tc>
                <a:tc>
                  <a:txBody>
                    <a:bodyPr/>
                    <a:lstStyle/>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b="1" u="sng" kern="1200" dirty="0">
                          <a:solidFill>
                            <a:srgbClr val="FFFFCC"/>
                          </a:solidFill>
                          <a:effectLst>
                            <a:outerShdw blurRad="38100" dist="38100" dir="2700000" algn="tl">
                              <a:srgbClr val="000000"/>
                            </a:outerShdw>
                          </a:effectLst>
                          <a:latin typeface="Calibri" panose="020F0502020204030204" pitchFamily="34" charset="0"/>
                          <a:ea typeface="+mn-ea"/>
                          <a:cs typeface="+mn-cs"/>
                        </a:rPr>
                        <a:t>Old Testament Prophets</a:t>
                      </a:r>
                    </a:p>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Post exile</a:t>
                      </a:r>
                    </a:p>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Offer of the King / Kingdom</a:t>
                      </a:r>
                    </a:p>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Rejection of the Offer</a:t>
                      </a:r>
                    </a:p>
                    <a:p>
                      <a:pPr marL="514350" marR="0" lvl="0" indent="-514350" algn="l" defTabSz="914400" rtl="0" eaLnBrk="0" fontAlgn="base" latinLnBrk="0" hangingPunct="0">
                        <a:lnSpc>
                          <a:spcPct val="100000"/>
                        </a:lnSpc>
                        <a:spcBef>
                          <a:spcPct val="0"/>
                        </a:spcBef>
                        <a:spcAft>
                          <a:spcPts val="2400"/>
                        </a:spcAft>
                        <a:buClr>
                          <a:srgbClr val="66FFFF"/>
                        </a:buClr>
                        <a:buSzPct val="100000"/>
                        <a:buFont typeface="+mj-lt"/>
                        <a:buAutoNum type="arabicPeriod" startAt="6"/>
                        <a:tabLst/>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Interim Age</a:t>
                      </a:r>
                    </a:p>
                  </a:txBody>
                  <a:tcPr/>
                </a:tc>
                <a:extLst>
                  <a:ext uri="{0D108BD9-81ED-4DB2-BD59-A6C34878D82A}">
                    <a16:rowId xmlns:a16="http://schemas.microsoft.com/office/drawing/2014/main" val="4214517209"/>
                  </a:ext>
                </a:extLst>
              </a:tr>
            </a:tbl>
          </a:graphicData>
        </a:graphic>
      </p:graphicFrame>
    </p:spTree>
    <p:extLst>
      <p:ext uri="{BB962C8B-B14F-4D97-AF65-F5344CB8AC3E}">
        <p14:creationId xmlns:p14="http://schemas.microsoft.com/office/powerpoint/2010/main" val="16324905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38628" y="45701"/>
            <a:ext cx="8534400" cy="838200"/>
          </a:xfrm>
        </p:spPr>
        <p:txBody>
          <a:bodyPr/>
          <a:lstStyle/>
          <a:p>
            <a:pPr algn="ctr" eaLnBrk="1" hangingPunct="1"/>
            <a:r>
              <a:rPr lang="en-US" sz="3600" dirty="0"/>
              <a:t>1. Kingdom Throughout the Bible</a:t>
            </a:r>
          </a:p>
        </p:txBody>
      </p:sp>
      <p:pic>
        <p:nvPicPr>
          <p:cNvPr id="23559" name="Picture 4" descr="C:\Documents and Settings\Owner\Application Data\Microsoft\Media Catalog\Downloaded Clips\cl0\SY01462_.wmf"/>
          <p:cNvPicPr>
            <a:picLocks noChangeAspect="1" noChangeArrowheads="1"/>
          </p:cNvPicPr>
          <p:nvPr/>
        </p:nvPicPr>
        <p:blipFill>
          <a:blip r:embed="rId3" cstate="print"/>
          <a:srcRect/>
          <a:stretch>
            <a:fillRect/>
          </a:stretch>
        </p:blipFill>
        <p:spPr bwMode="auto">
          <a:xfrm>
            <a:off x="3733800" y="5028159"/>
            <a:ext cx="1706563" cy="1753641"/>
          </a:xfrm>
          <a:prstGeom prst="rect">
            <a:avLst/>
          </a:prstGeom>
          <a:noFill/>
          <a:ln w="9525">
            <a:noFill/>
            <a:miter lim="800000"/>
            <a:headEnd/>
            <a:tailEnd/>
          </a:ln>
        </p:spPr>
      </p:pic>
      <p:graphicFrame>
        <p:nvGraphicFramePr>
          <p:cNvPr id="5" name="Table 4"/>
          <p:cNvGraphicFramePr>
            <a:graphicFrameLocks noGrp="1"/>
          </p:cNvGraphicFramePr>
          <p:nvPr>
            <p:extLst>
              <p:ext uri="{D42A27DB-BD31-4B8C-83A1-F6EECF244321}">
                <p14:modId xmlns:p14="http://schemas.microsoft.com/office/powerpoint/2010/main" val="309464810"/>
              </p:ext>
            </p:extLst>
          </p:nvPr>
        </p:nvGraphicFramePr>
        <p:xfrm>
          <a:off x="237886" y="1144368"/>
          <a:ext cx="8668228" cy="3870960"/>
        </p:xfrm>
        <a:graphic>
          <a:graphicData uri="http://schemas.openxmlformats.org/drawingml/2006/table">
            <a:tbl>
              <a:tblPr firstRow="1" bandRow="1">
                <a:tableStyleId>{5940675A-B579-460E-94D1-54222C63F5DA}</a:tableStyleId>
              </a:tblPr>
              <a:tblGrid>
                <a:gridCol w="3947140">
                  <a:extLst>
                    <a:ext uri="{9D8B030D-6E8A-4147-A177-3AD203B41FA5}">
                      <a16:colId xmlns:a16="http://schemas.microsoft.com/office/drawing/2014/main" val="4287931007"/>
                    </a:ext>
                  </a:extLst>
                </a:gridCol>
                <a:gridCol w="4721088">
                  <a:extLst>
                    <a:ext uri="{9D8B030D-6E8A-4147-A177-3AD203B41FA5}">
                      <a16:colId xmlns:a16="http://schemas.microsoft.com/office/drawing/2014/main" val="4222968114"/>
                    </a:ext>
                  </a:extLst>
                </a:gridCol>
              </a:tblGrid>
              <a:tr h="3870960">
                <a:tc>
                  <a:txBody>
                    <a:bodyPr/>
                    <a:lstStyle/>
                    <a:p>
                      <a:pPr marL="457200" indent="-457200" algn="l" defTabSz="914400" rtl="0" eaLnBrk="0" fontAlgn="base" latinLnBrk="0" hangingPunct="0">
                        <a:spcBef>
                          <a:spcPct val="0"/>
                        </a:spcBef>
                        <a:spcAft>
                          <a:spcPts val="2400"/>
                        </a:spcAft>
                        <a:buClr>
                          <a:srgbClr val="66FFFF"/>
                        </a:buClr>
                        <a:buSzPct val="100000"/>
                        <a:buFont typeface="Calibri" panose="020F0502020204030204" pitchFamily="34" charset="0"/>
                        <a:buAutoNum type="arabicPeriod"/>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Eden</a:t>
                      </a:r>
                    </a:p>
                    <a:p>
                      <a:pPr marL="457200" indent="-457200" algn="l" defTabSz="914400" rtl="0" eaLnBrk="0" fontAlgn="base" latinLnBrk="0" hangingPunct="0">
                        <a:spcBef>
                          <a:spcPct val="0"/>
                        </a:spcBef>
                        <a:spcAft>
                          <a:spcPts val="2400"/>
                        </a:spcAft>
                        <a:buClr>
                          <a:srgbClr val="66FFFF"/>
                        </a:buClr>
                        <a:buSzPct val="100000"/>
                        <a:buFont typeface="Calibri" panose="020F0502020204030204" pitchFamily="34" charset="0"/>
                        <a:buAutoNum type="arabicPeriod"/>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Abrahamic Covenant</a:t>
                      </a:r>
                    </a:p>
                    <a:p>
                      <a:pPr marL="457200" indent="-457200" algn="l" defTabSz="914400" rtl="0" eaLnBrk="0" fontAlgn="base" latinLnBrk="0" hangingPunct="0">
                        <a:spcBef>
                          <a:spcPct val="0"/>
                        </a:spcBef>
                        <a:spcAft>
                          <a:spcPts val="2400"/>
                        </a:spcAft>
                        <a:buClr>
                          <a:srgbClr val="66FFFF"/>
                        </a:buClr>
                        <a:buSzPct val="100000"/>
                        <a:buFont typeface="Calibri" panose="020F0502020204030204" pitchFamily="34" charset="0"/>
                        <a:buAutoNum type="arabicPeriod"/>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Mosaic Covenant</a:t>
                      </a:r>
                    </a:p>
                    <a:p>
                      <a:pPr marL="457200" indent="-457200" algn="l" defTabSz="914400" rtl="0" eaLnBrk="0" fontAlgn="base" latinLnBrk="0" hangingPunct="0">
                        <a:spcBef>
                          <a:spcPct val="0"/>
                        </a:spcBef>
                        <a:spcAft>
                          <a:spcPts val="2400"/>
                        </a:spcAft>
                        <a:buClr>
                          <a:srgbClr val="66FFFF"/>
                        </a:buClr>
                        <a:buSzPct val="100000"/>
                        <a:buFont typeface="Calibri" panose="020F0502020204030204" pitchFamily="34" charset="0"/>
                        <a:buAutoNum type="arabicPeriod"/>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Divided Kingdom</a:t>
                      </a:r>
                    </a:p>
                    <a:p>
                      <a:pPr marL="457200" indent="-457200" algn="l" rtl="0" eaLnBrk="0" fontAlgn="base" hangingPunct="0">
                        <a:spcBef>
                          <a:spcPct val="0"/>
                        </a:spcBef>
                        <a:spcAft>
                          <a:spcPts val="2400"/>
                        </a:spcAft>
                        <a:buClr>
                          <a:srgbClr val="66FFFF"/>
                        </a:buClr>
                        <a:buSzPct val="100000"/>
                        <a:buFont typeface="Calibri" panose="020F0502020204030204" pitchFamily="34" charset="0"/>
                        <a:buAutoNum type="arabicPeriod"/>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Times of the Gentiles</a:t>
                      </a:r>
                    </a:p>
                  </a:txBody>
                  <a:tcPr/>
                </a:tc>
                <a:tc>
                  <a:txBody>
                    <a:bodyPr/>
                    <a:lstStyle/>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Old Testament Prophets</a:t>
                      </a:r>
                    </a:p>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b="1" u="sng" kern="1200" dirty="0">
                          <a:solidFill>
                            <a:srgbClr val="FFFFCC"/>
                          </a:solidFill>
                          <a:effectLst>
                            <a:outerShdw blurRad="38100" dist="38100" dir="2700000" algn="tl">
                              <a:srgbClr val="000000"/>
                            </a:outerShdw>
                          </a:effectLst>
                          <a:latin typeface="Calibri" panose="020F0502020204030204" pitchFamily="34" charset="0"/>
                          <a:ea typeface="+mn-ea"/>
                          <a:cs typeface="+mn-cs"/>
                        </a:rPr>
                        <a:t>Post exile</a:t>
                      </a:r>
                    </a:p>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Offer of the King / Kingdom</a:t>
                      </a:r>
                    </a:p>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Rejection of the Offer</a:t>
                      </a:r>
                    </a:p>
                    <a:p>
                      <a:pPr marL="514350" marR="0" lvl="0" indent="-514350" algn="l" defTabSz="914400" rtl="0" eaLnBrk="0" fontAlgn="base" latinLnBrk="0" hangingPunct="0">
                        <a:lnSpc>
                          <a:spcPct val="100000"/>
                        </a:lnSpc>
                        <a:spcBef>
                          <a:spcPct val="0"/>
                        </a:spcBef>
                        <a:spcAft>
                          <a:spcPts val="2400"/>
                        </a:spcAft>
                        <a:buClr>
                          <a:srgbClr val="66FFFF"/>
                        </a:buClr>
                        <a:buSzPct val="100000"/>
                        <a:buFont typeface="+mj-lt"/>
                        <a:buAutoNum type="arabicPeriod" startAt="6"/>
                        <a:tabLst/>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Interim Age</a:t>
                      </a:r>
                    </a:p>
                  </a:txBody>
                  <a:tcPr/>
                </a:tc>
                <a:extLst>
                  <a:ext uri="{0D108BD9-81ED-4DB2-BD59-A6C34878D82A}">
                    <a16:rowId xmlns:a16="http://schemas.microsoft.com/office/drawing/2014/main" val="4214517209"/>
                  </a:ext>
                </a:extLst>
              </a:tr>
            </a:tbl>
          </a:graphicData>
        </a:graphic>
      </p:graphicFrame>
    </p:spTree>
    <p:extLst>
      <p:ext uri="{BB962C8B-B14F-4D97-AF65-F5344CB8AC3E}">
        <p14:creationId xmlns:p14="http://schemas.microsoft.com/office/powerpoint/2010/main" val="5137972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38628" y="45701"/>
            <a:ext cx="8534400" cy="838200"/>
          </a:xfrm>
        </p:spPr>
        <p:txBody>
          <a:bodyPr/>
          <a:lstStyle/>
          <a:p>
            <a:pPr algn="ctr" eaLnBrk="1" hangingPunct="1"/>
            <a:r>
              <a:rPr lang="en-US" sz="3600" dirty="0"/>
              <a:t>1. Kingdom Throughout the Bible</a:t>
            </a:r>
          </a:p>
        </p:txBody>
      </p:sp>
      <p:pic>
        <p:nvPicPr>
          <p:cNvPr id="23559" name="Picture 4" descr="C:\Documents and Settings\Owner\Application Data\Microsoft\Media Catalog\Downloaded Clips\cl0\SY01462_.wmf"/>
          <p:cNvPicPr>
            <a:picLocks noChangeAspect="1" noChangeArrowheads="1"/>
          </p:cNvPicPr>
          <p:nvPr/>
        </p:nvPicPr>
        <p:blipFill>
          <a:blip r:embed="rId3" cstate="print"/>
          <a:srcRect/>
          <a:stretch>
            <a:fillRect/>
          </a:stretch>
        </p:blipFill>
        <p:spPr bwMode="auto">
          <a:xfrm>
            <a:off x="3733800" y="5028159"/>
            <a:ext cx="1706563" cy="1753641"/>
          </a:xfrm>
          <a:prstGeom prst="rect">
            <a:avLst/>
          </a:prstGeom>
          <a:noFill/>
          <a:ln w="9525">
            <a:noFill/>
            <a:miter lim="800000"/>
            <a:headEnd/>
            <a:tailEnd/>
          </a:ln>
        </p:spPr>
      </p:pic>
      <p:graphicFrame>
        <p:nvGraphicFramePr>
          <p:cNvPr id="5" name="Table 4"/>
          <p:cNvGraphicFramePr>
            <a:graphicFrameLocks noGrp="1"/>
          </p:cNvGraphicFramePr>
          <p:nvPr>
            <p:extLst>
              <p:ext uri="{D42A27DB-BD31-4B8C-83A1-F6EECF244321}">
                <p14:modId xmlns:p14="http://schemas.microsoft.com/office/powerpoint/2010/main" val="845776067"/>
              </p:ext>
            </p:extLst>
          </p:nvPr>
        </p:nvGraphicFramePr>
        <p:xfrm>
          <a:off x="157043" y="1144368"/>
          <a:ext cx="8829914" cy="3870960"/>
        </p:xfrm>
        <a:graphic>
          <a:graphicData uri="http://schemas.openxmlformats.org/drawingml/2006/table">
            <a:tbl>
              <a:tblPr firstRow="1" bandRow="1">
                <a:tableStyleId>{5940675A-B579-460E-94D1-54222C63F5DA}</a:tableStyleId>
              </a:tblPr>
              <a:tblGrid>
                <a:gridCol w="3876914">
                  <a:extLst>
                    <a:ext uri="{9D8B030D-6E8A-4147-A177-3AD203B41FA5}">
                      <a16:colId xmlns:a16="http://schemas.microsoft.com/office/drawing/2014/main" val="4287931007"/>
                    </a:ext>
                  </a:extLst>
                </a:gridCol>
                <a:gridCol w="4953000">
                  <a:extLst>
                    <a:ext uri="{9D8B030D-6E8A-4147-A177-3AD203B41FA5}">
                      <a16:colId xmlns:a16="http://schemas.microsoft.com/office/drawing/2014/main" val="4222968114"/>
                    </a:ext>
                  </a:extLst>
                </a:gridCol>
              </a:tblGrid>
              <a:tr h="3870960">
                <a:tc>
                  <a:txBody>
                    <a:bodyPr/>
                    <a:lstStyle/>
                    <a:p>
                      <a:pPr marL="457200" indent="-457200" algn="l" defTabSz="914400" rtl="0" eaLnBrk="0" fontAlgn="base" latinLnBrk="0" hangingPunct="0">
                        <a:spcBef>
                          <a:spcPct val="0"/>
                        </a:spcBef>
                        <a:spcAft>
                          <a:spcPts val="2400"/>
                        </a:spcAft>
                        <a:buClr>
                          <a:srgbClr val="66FFFF"/>
                        </a:buClr>
                        <a:buSzPct val="100000"/>
                        <a:buFont typeface="Calibri" panose="020F0502020204030204" pitchFamily="34" charset="0"/>
                        <a:buAutoNum type="arabicPeriod"/>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Eden</a:t>
                      </a:r>
                    </a:p>
                    <a:p>
                      <a:pPr marL="457200" indent="-457200" algn="l" defTabSz="914400" rtl="0" eaLnBrk="0" fontAlgn="base" latinLnBrk="0" hangingPunct="0">
                        <a:spcBef>
                          <a:spcPct val="0"/>
                        </a:spcBef>
                        <a:spcAft>
                          <a:spcPts val="2400"/>
                        </a:spcAft>
                        <a:buClr>
                          <a:srgbClr val="66FFFF"/>
                        </a:buClr>
                        <a:buSzPct val="100000"/>
                        <a:buFont typeface="Calibri" panose="020F0502020204030204" pitchFamily="34" charset="0"/>
                        <a:buAutoNum type="arabicPeriod"/>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Abrahamic Covenant</a:t>
                      </a:r>
                    </a:p>
                    <a:p>
                      <a:pPr marL="457200" indent="-457200" algn="l" defTabSz="914400" rtl="0" eaLnBrk="0" fontAlgn="base" latinLnBrk="0" hangingPunct="0">
                        <a:spcBef>
                          <a:spcPct val="0"/>
                        </a:spcBef>
                        <a:spcAft>
                          <a:spcPts val="2400"/>
                        </a:spcAft>
                        <a:buClr>
                          <a:srgbClr val="66FFFF"/>
                        </a:buClr>
                        <a:buSzPct val="100000"/>
                        <a:buFont typeface="Calibri" panose="020F0502020204030204" pitchFamily="34" charset="0"/>
                        <a:buAutoNum type="arabicPeriod"/>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Mosaic Covenant</a:t>
                      </a:r>
                    </a:p>
                    <a:p>
                      <a:pPr marL="457200" indent="-457200" algn="l" defTabSz="914400" rtl="0" eaLnBrk="0" fontAlgn="base" latinLnBrk="0" hangingPunct="0">
                        <a:spcBef>
                          <a:spcPct val="0"/>
                        </a:spcBef>
                        <a:spcAft>
                          <a:spcPts val="2400"/>
                        </a:spcAft>
                        <a:buClr>
                          <a:srgbClr val="66FFFF"/>
                        </a:buClr>
                        <a:buSzPct val="100000"/>
                        <a:buFont typeface="Calibri" panose="020F0502020204030204" pitchFamily="34" charset="0"/>
                        <a:buAutoNum type="arabicPeriod"/>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Divided Kingdom</a:t>
                      </a:r>
                    </a:p>
                    <a:p>
                      <a:pPr marL="457200" indent="-457200" algn="l" rtl="0" eaLnBrk="0" fontAlgn="base" hangingPunct="0">
                        <a:spcBef>
                          <a:spcPct val="0"/>
                        </a:spcBef>
                        <a:spcAft>
                          <a:spcPts val="2400"/>
                        </a:spcAft>
                        <a:buClr>
                          <a:srgbClr val="66FFFF"/>
                        </a:buClr>
                        <a:buSzPct val="100000"/>
                        <a:buFont typeface="Calibri" panose="020F0502020204030204" pitchFamily="34" charset="0"/>
                        <a:buAutoNum type="arabicPeriod"/>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Times of the Gentiles</a:t>
                      </a:r>
                    </a:p>
                  </a:txBody>
                  <a:tcPr/>
                </a:tc>
                <a:tc>
                  <a:txBody>
                    <a:bodyPr/>
                    <a:lstStyle/>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Old Testament Prophets</a:t>
                      </a:r>
                    </a:p>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Post exile</a:t>
                      </a:r>
                    </a:p>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b="1" u="sng" kern="1200" dirty="0">
                          <a:solidFill>
                            <a:srgbClr val="FFFFCC"/>
                          </a:solidFill>
                          <a:effectLst>
                            <a:outerShdw blurRad="38100" dist="38100" dir="2700000" algn="tl">
                              <a:srgbClr val="000000"/>
                            </a:outerShdw>
                          </a:effectLst>
                          <a:latin typeface="Calibri" panose="020F0502020204030204" pitchFamily="34" charset="0"/>
                          <a:ea typeface="+mn-ea"/>
                          <a:cs typeface="+mn-cs"/>
                        </a:rPr>
                        <a:t>Offer of the King / Kingdom</a:t>
                      </a:r>
                    </a:p>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Rejection of the Offer</a:t>
                      </a:r>
                    </a:p>
                    <a:p>
                      <a:pPr marL="514350" marR="0" lvl="0" indent="-514350" algn="l" defTabSz="914400" rtl="0" eaLnBrk="0" fontAlgn="base" latinLnBrk="0" hangingPunct="0">
                        <a:lnSpc>
                          <a:spcPct val="100000"/>
                        </a:lnSpc>
                        <a:spcBef>
                          <a:spcPct val="0"/>
                        </a:spcBef>
                        <a:spcAft>
                          <a:spcPts val="2400"/>
                        </a:spcAft>
                        <a:buClr>
                          <a:srgbClr val="66FFFF"/>
                        </a:buClr>
                        <a:buSzPct val="100000"/>
                        <a:buFont typeface="+mj-lt"/>
                        <a:buAutoNum type="arabicPeriod" startAt="6"/>
                        <a:tabLst/>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Interim Age</a:t>
                      </a:r>
                    </a:p>
                  </a:txBody>
                  <a:tcPr/>
                </a:tc>
                <a:extLst>
                  <a:ext uri="{0D108BD9-81ED-4DB2-BD59-A6C34878D82A}">
                    <a16:rowId xmlns:a16="http://schemas.microsoft.com/office/drawing/2014/main" val="4214517209"/>
                  </a:ext>
                </a:extLst>
              </a:tr>
            </a:tbl>
          </a:graphicData>
        </a:graphic>
      </p:graphicFrame>
    </p:spTree>
    <p:extLst>
      <p:ext uri="{BB962C8B-B14F-4D97-AF65-F5344CB8AC3E}">
        <p14:creationId xmlns:p14="http://schemas.microsoft.com/office/powerpoint/2010/main" val="26757288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38628" y="45701"/>
            <a:ext cx="8534400" cy="838200"/>
          </a:xfrm>
        </p:spPr>
        <p:txBody>
          <a:bodyPr/>
          <a:lstStyle/>
          <a:p>
            <a:pPr algn="ctr" eaLnBrk="1" hangingPunct="1"/>
            <a:r>
              <a:rPr lang="en-US" sz="3600" dirty="0"/>
              <a:t>1. Kingdom Throughout the Bible</a:t>
            </a:r>
          </a:p>
        </p:txBody>
      </p:sp>
      <p:pic>
        <p:nvPicPr>
          <p:cNvPr id="23559" name="Picture 4" descr="C:\Documents and Settings\Owner\Application Data\Microsoft\Media Catalog\Downloaded Clips\cl0\SY01462_.wmf"/>
          <p:cNvPicPr>
            <a:picLocks noChangeAspect="1" noChangeArrowheads="1"/>
          </p:cNvPicPr>
          <p:nvPr/>
        </p:nvPicPr>
        <p:blipFill>
          <a:blip r:embed="rId3" cstate="print"/>
          <a:srcRect/>
          <a:stretch>
            <a:fillRect/>
          </a:stretch>
        </p:blipFill>
        <p:spPr bwMode="auto">
          <a:xfrm>
            <a:off x="3733800" y="5028159"/>
            <a:ext cx="1706563" cy="1753641"/>
          </a:xfrm>
          <a:prstGeom prst="rect">
            <a:avLst/>
          </a:prstGeom>
          <a:noFill/>
          <a:ln w="9525">
            <a:noFill/>
            <a:miter lim="800000"/>
            <a:headEnd/>
            <a:tailEnd/>
          </a:ln>
        </p:spPr>
      </p:pic>
      <p:graphicFrame>
        <p:nvGraphicFramePr>
          <p:cNvPr id="5" name="Table 4"/>
          <p:cNvGraphicFramePr>
            <a:graphicFrameLocks noGrp="1"/>
          </p:cNvGraphicFramePr>
          <p:nvPr>
            <p:extLst>
              <p:ext uri="{D42A27DB-BD31-4B8C-83A1-F6EECF244321}">
                <p14:modId xmlns:p14="http://schemas.microsoft.com/office/powerpoint/2010/main" val="1465239735"/>
              </p:ext>
            </p:extLst>
          </p:nvPr>
        </p:nvGraphicFramePr>
        <p:xfrm>
          <a:off x="157043" y="1144368"/>
          <a:ext cx="8829914" cy="3870960"/>
        </p:xfrm>
        <a:graphic>
          <a:graphicData uri="http://schemas.openxmlformats.org/drawingml/2006/table">
            <a:tbl>
              <a:tblPr firstRow="1" bandRow="1">
                <a:tableStyleId>{5940675A-B579-460E-94D1-54222C63F5DA}</a:tableStyleId>
              </a:tblPr>
              <a:tblGrid>
                <a:gridCol w="3876914">
                  <a:extLst>
                    <a:ext uri="{9D8B030D-6E8A-4147-A177-3AD203B41FA5}">
                      <a16:colId xmlns:a16="http://schemas.microsoft.com/office/drawing/2014/main" val="4287931007"/>
                    </a:ext>
                  </a:extLst>
                </a:gridCol>
                <a:gridCol w="4953000">
                  <a:extLst>
                    <a:ext uri="{9D8B030D-6E8A-4147-A177-3AD203B41FA5}">
                      <a16:colId xmlns:a16="http://schemas.microsoft.com/office/drawing/2014/main" val="4222968114"/>
                    </a:ext>
                  </a:extLst>
                </a:gridCol>
              </a:tblGrid>
              <a:tr h="3870960">
                <a:tc>
                  <a:txBody>
                    <a:bodyPr/>
                    <a:lstStyle/>
                    <a:p>
                      <a:pPr marL="457200" indent="-457200" algn="l" defTabSz="914400" rtl="0" eaLnBrk="0" fontAlgn="base" latinLnBrk="0" hangingPunct="0">
                        <a:spcBef>
                          <a:spcPct val="0"/>
                        </a:spcBef>
                        <a:spcAft>
                          <a:spcPts val="2400"/>
                        </a:spcAft>
                        <a:buClr>
                          <a:srgbClr val="66FFFF"/>
                        </a:buClr>
                        <a:buSzPct val="100000"/>
                        <a:buFont typeface="Calibri" panose="020F0502020204030204" pitchFamily="34" charset="0"/>
                        <a:buAutoNum type="arabicPeriod"/>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Eden</a:t>
                      </a:r>
                    </a:p>
                    <a:p>
                      <a:pPr marL="457200" indent="-457200" algn="l" defTabSz="914400" rtl="0" eaLnBrk="0" fontAlgn="base" latinLnBrk="0" hangingPunct="0">
                        <a:spcBef>
                          <a:spcPct val="0"/>
                        </a:spcBef>
                        <a:spcAft>
                          <a:spcPts val="2400"/>
                        </a:spcAft>
                        <a:buClr>
                          <a:srgbClr val="66FFFF"/>
                        </a:buClr>
                        <a:buSzPct val="100000"/>
                        <a:buFont typeface="Calibri" panose="020F0502020204030204" pitchFamily="34" charset="0"/>
                        <a:buAutoNum type="arabicPeriod"/>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Abrahamic Covenant</a:t>
                      </a:r>
                    </a:p>
                    <a:p>
                      <a:pPr marL="457200" indent="-457200" algn="l" defTabSz="914400" rtl="0" eaLnBrk="0" fontAlgn="base" latinLnBrk="0" hangingPunct="0">
                        <a:spcBef>
                          <a:spcPct val="0"/>
                        </a:spcBef>
                        <a:spcAft>
                          <a:spcPts val="2400"/>
                        </a:spcAft>
                        <a:buClr>
                          <a:srgbClr val="66FFFF"/>
                        </a:buClr>
                        <a:buSzPct val="100000"/>
                        <a:buFont typeface="Calibri" panose="020F0502020204030204" pitchFamily="34" charset="0"/>
                        <a:buAutoNum type="arabicPeriod"/>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Mosaic Covenant</a:t>
                      </a:r>
                    </a:p>
                    <a:p>
                      <a:pPr marL="457200" indent="-457200" algn="l" defTabSz="914400" rtl="0" eaLnBrk="0" fontAlgn="base" latinLnBrk="0" hangingPunct="0">
                        <a:spcBef>
                          <a:spcPct val="0"/>
                        </a:spcBef>
                        <a:spcAft>
                          <a:spcPts val="2400"/>
                        </a:spcAft>
                        <a:buClr>
                          <a:srgbClr val="66FFFF"/>
                        </a:buClr>
                        <a:buSzPct val="100000"/>
                        <a:buFont typeface="Calibri" panose="020F0502020204030204" pitchFamily="34" charset="0"/>
                        <a:buAutoNum type="arabicPeriod"/>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Divided Kingdom</a:t>
                      </a:r>
                    </a:p>
                    <a:p>
                      <a:pPr marL="457200" indent="-457200" algn="l" rtl="0" eaLnBrk="0" fontAlgn="base" hangingPunct="0">
                        <a:spcBef>
                          <a:spcPct val="0"/>
                        </a:spcBef>
                        <a:spcAft>
                          <a:spcPts val="2400"/>
                        </a:spcAft>
                        <a:buClr>
                          <a:srgbClr val="66FFFF"/>
                        </a:buClr>
                        <a:buSzPct val="100000"/>
                        <a:buFont typeface="Calibri" panose="020F0502020204030204" pitchFamily="34" charset="0"/>
                        <a:buAutoNum type="arabicPeriod"/>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Times of the Gentiles</a:t>
                      </a:r>
                    </a:p>
                  </a:txBody>
                  <a:tcPr/>
                </a:tc>
                <a:tc>
                  <a:txBody>
                    <a:bodyPr/>
                    <a:lstStyle/>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Old Testament Prophets</a:t>
                      </a:r>
                    </a:p>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Post exile</a:t>
                      </a:r>
                    </a:p>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Offer of the King / Kingdom</a:t>
                      </a:r>
                    </a:p>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b="1" u="sng" kern="1200" dirty="0">
                          <a:solidFill>
                            <a:srgbClr val="FFFFCC"/>
                          </a:solidFill>
                          <a:effectLst>
                            <a:outerShdw blurRad="38100" dist="38100" dir="2700000" algn="tl">
                              <a:srgbClr val="000000"/>
                            </a:outerShdw>
                          </a:effectLst>
                          <a:latin typeface="Calibri" panose="020F0502020204030204" pitchFamily="34" charset="0"/>
                          <a:ea typeface="+mn-ea"/>
                          <a:cs typeface="+mn-cs"/>
                        </a:rPr>
                        <a:t>Rejection of the Offer</a:t>
                      </a:r>
                    </a:p>
                    <a:p>
                      <a:pPr marL="514350" marR="0" lvl="0" indent="-514350" algn="l" defTabSz="914400" rtl="0" eaLnBrk="0" fontAlgn="base" latinLnBrk="0" hangingPunct="0">
                        <a:lnSpc>
                          <a:spcPct val="100000"/>
                        </a:lnSpc>
                        <a:spcBef>
                          <a:spcPct val="0"/>
                        </a:spcBef>
                        <a:spcAft>
                          <a:spcPts val="2400"/>
                        </a:spcAft>
                        <a:buClr>
                          <a:srgbClr val="66FFFF"/>
                        </a:buClr>
                        <a:buSzPct val="100000"/>
                        <a:buFont typeface="+mj-lt"/>
                        <a:buAutoNum type="arabicPeriod" startAt="6"/>
                        <a:tabLst/>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Interim Age</a:t>
                      </a:r>
                    </a:p>
                  </a:txBody>
                  <a:tcPr/>
                </a:tc>
                <a:extLst>
                  <a:ext uri="{0D108BD9-81ED-4DB2-BD59-A6C34878D82A}">
                    <a16:rowId xmlns:a16="http://schemas.microsoft.com/office/drawing/2014/main" val="4214517209"/>
                  </a:ext>
                </a:extLst>
              </a:tr>
            </a:tbl>
          </a:graphicData>
        </a:graphic>
      </p:graphicFrame>
    </p:spTree>
    <p:extLst>
      <p:ext uri="{BB962C8B-B14F-4D97-AF65-F5344CB8AC3E}">
        <p14:creationId xmlns:p14="http://schemas.microsoft.com/office/powerpoint/2010/main" val="10054805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38628" y="45701"/>
            <a:ext cx="8534400" cy="838200"/>
          </a:xfrm>
        </p:spPr>
        <p:txBody>
          <a:bodyPr/>
          <a:lstStyle/>
          <a:p>
            <a:pPr algn="ctr" eaLnBrk="1" hangingPunct="1"/>
            <a:r>
              <a:rPr lang="en-US" sz="3600" dirty="0"/>
              <a:t>1. Kingdom Throughout the Bible</a:t>
            </a:r>
          </a:p>
        </p:txBody>
      </p:sp>
      <p:pic>
        <p:nvPicPr>
          <p:cNvPr id="23559" name="Picture 4" descr="C:\Documents and Settings\Owner\Application Data\Microsoft\Media Catalog\Downloaded Clips\cl0\SY01462_.wmf"/>
          <p:cNvPicPr>
            <a:picLocks noChangeAspect="1" noChangeArrowheads="1"/>
          </p:cNvPicPr>
          <p:nvPr/>
        </p:nvPicPr>
        <p:blipFill>
          <a:blip r:embed="rId3" cstate="print"/>
          <a:srcRect/>
          <a:stretch>
            <a:fillRect/>
          </a:stretch>
        </p:blipFill>
        <p:spPr bwMode="auto">
          <a:xfrm>
            <a:off x="3733800" y="5028159"/>
            <a:ext cx="1706563" cy="1753641"/>
          </a:xfrm>
          <a:prstGeom prst="rect">
            <a:avLst/>
          </a:prstGeom>
          <a:noFill/>
          <a:ln w="9525">
            <a:noFill/>
            <a:miter lim="800000"/>
            <a:headEnd/>
            <a:tailEnd/>
          </a:ln>
        </p:spPr>
      </p:pic>
      <p:graphicFrame>
        <p:nvGraphicFramePr>
          <p:cNvPr id="4" name="Table 3"/>
          <p:cNvGraphicFramePr>
            <a:graphicFrameLocks noGrp="1"/>
          </p:cNvGraphicFramePr>
          <p:nvPr>
            <p:extLst>
              <p:ext uri="{D42A27DB-BD31-4B8C-83A1-F6EECF244321}">
                <p14:modId xmlns:p14="http://schemas.microsoft.com/office/powerpoint/2010/main" val="2214458065"/>
              </p:ext>
            </p:extLst>
          </p:nvPr>
        </p:nvGraphicFramePr>
        <p:xfrm>
          <a:off x="237886" y="1144368"/>
          <a:ext cx="8668228" cy="3870960"/>
        </p:xfrm>
        <a:graphic>
          <a:graphicData uri="http://schemas.openxmlformats.org/drawingml/2006/table">
            <a:tbl>
              <a:tblPr firstRow="1" bandRow="1">
                <a:tableStyleId>{5940675A-B579-460E-94D1-54222C63F5DA}</a:tableStyleId>
              </a:tblPr>
              <a:tblGrid>
                <a:gridCol w="3947140">
                  <a:extLst>
                    <a:ext uri="{9D8B030D-6E8A-4147-A177-3AD203B41FA5}">
                      <a16:colId xmlns:a16="http://schemas.microsoft.com/office/drawing/2014/main" val="4287931007"/>
                    </a:ext>
                  </a:extLst>
                </a:gridCol>
                <a:gridCol w="4721088">
                  <a:extLst>
                    <a:ext uri="{9D8B030D-6E8A-4147-A177-3AD203B41FA5}">
                      <a16:colId xmlns:a16="http://schemas.microsoft.com/office/drawing/2014/main" val="4222968114"/>
                    </a:ext>
                  </a:extLst>
                </a:gridCol>
              </a:tblGrid>
              <a:tr h="3870960">
                <a:tc>
                  <a:txBody>
                    <a:bodyPr/>
                    <a:lstStyle/>
                    <a:p>
                      <a:pPr marL="457200" indent="-457200" algn="l" defTabSz="914400" rtl="0" eaLnBrk="0" fontAlgn="base" latinLnBrk="0" hangingPunct="0">
                        <a:spcBef>
                          <a:spcPct val="0"/>
                        </a:spcBef>
                        <a:spcAft>
                          <a:spcPts val="2400"/>
                        </a:spcAft>
                        <a:buClr>
                          <a:srgbClr val="66FFFF"/>
                        </a:buClr>
                        <a:buSzPct val="100000"/>
                        <a:buFont typeface="Calibri" panose="020F0502020204030204" pitchFamily="34" charset="0"/>
                        <a:buAutoNum type="arabicPeriod"/>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Eden</a:t>
                      </a:r>
                    </a:p>
                    <a:p>
                      <a:pPr marL="457200" indent="-457200" algn="l" defTabSz="914400" rtl="0" eaLnBrk="0" fontAlgn="base" latinLnBrk="0" hangingPunct="0">
                        <a:spcBef>
                          <a:spcPct val="0"/>
                        </a:spcBef>
                        <a:spcAft>
                          <a:spcPts val="2400"/>
                        </a:spcAft>
                        <a:buClr>
                          <a:srgbClr val="66FFFF"/>
                        </a:buClr>
                        <a:buSzPct val="100000"/>
                        <a:buFont typeface="Calibri" panose="020F0502020204030204" pitchFamily="34" charset="0"/>
                        <a:buAutoNum type="arabicPeriod"/>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Abrahamic Covenant</a:t>
                      </a:r>
                    </a:p>
                    <a:p>
                      <a:pPr marL="457200" indent="-457200" algn="l" rtl="0" eaLnBrk="0" fontAlgn="base" hangingPunct="0">
                        <a:spcBef>
                          <a:spcPct val="0"/>
                        </a:spcBef>
                        <a:spcAft>
                          <a:spcPts val="2400"/>
                        </a:spcAft>
                        <a:buClr>
                          <a:srgbClr val="66FFFF"/>
                        </a:buClr>
                        <a:buSzPct val="100000"/>
                        <a:buFont typeface="Calibri" panose="020F0502020204030204" pitchFamily="34" charset="0"/>
                        <a:buAutoNum type="arabicPeriod"/>
                        <a:defRPr/>
                      </a:pPr>
                      <a:r>
                        <a:rPr lang="en-US" sz="2800" dirty="0">
                          <a:solidFill>
                            <a:schemeClr val="tx1"/>
                          </a:solidFill>
                          <a:effectLst>
                            <a:outerShdw blurRad="38100" dist="38100" dir="2700000" algn="tl">
                              <a:srgbClr val="000000"/>
                            </a:outerShdw>
                          </a:effectLst>
                          <a:latin typeface="Calibri" panose="020F0502020204030204" pitchFamily="34" charset="0"/>
                          <a:ea typeface="+mn-ea"/>
                          <a:cs typeface="+mn-cs"/>
                        </a:rPr>
                        <a:t>Mosaic Covenant</a:t>
                      </a:r>
                    </a:p>
                    <a:p>
                      <a:pPr marL="457200" indent="-457200" algn="l" rtl="0" eaLnBrk="0" fontAlgn="base" hangingPunct="0">
                        <a:spcBef>
                          <a:spcPct val="0"/>
                        </a:spcBef>
                        <a:spcAft>
                          <a:spcPts val="2400"/>
                        </a:spcAft>
                        <a:buClr>
                          <a:srgbClr val="66FFFF"/>
                        </a:buClr>
                        <a:buSzPct val="100000"/>
                        <a:buFont typeface="Calibri" panose="020F0502020204030204" pitchFamily="34" charset="0"/>
                        <a:buAutoNum type="arabicPeriod"/>
                        <a:defRPr/>
                      </a:pPr>
                      <a:r>
                        <a:rPr lang="en-US" sz="2800" dirty="0">
                          <a:solidFill>
                            <a:schemeClr val="tx1"/>
                          </a:solidFill>
                          <a:effectLst>
                            <a:outerShdw blurRad="38100" dist="38100" dir="2700000" algn="tl">
                              <a:srgbClr val="000000"/>
                            </a:outerShdw>
                          </a:effectLst>
                          <a:latin typeface="Calibri" panose="020F0502020204030204" pitchFamily="34" charset="0"/>
                          <a:ea typeface="+mn-ea"/>
                          <a:cs typeface="+mn-cs"/>
                        </a:rPr>
                        <a:t>Divided Kingdom</a:t>
                      </a:r>
                    </a:p>
                    <a:p>
                      <a:pPr marL="457200" indent="-457200" algn="l" rtl="0" eaLnBrk="0" fontAlgn="base" hangingPunct="0">
                        <a:spcBef>
                          <a:spcPct val="0"/>
                        </a:spcBef>
                        <a:spcAft>
                          <a:spcPts val="2400"/>
                        </a:spcAft>
                        <a:buClr>
                          <a:srgbClr val="66FFFF"/>
                        </a:buClr>
                        <a:buSzPct val="100000"/>
                        <a:buFont typeface="Calibri" panose="020F0502020204030204" pitchFamily="34" charset="0"/>
                        <a:buAutoNum type="arabicPeriod"/>
                        <a:defRPr/>
                      </a:pPr>
                      <a:r>
                        <a:rPr lang="en-US" sz="2800" dirty="0">
                          <a:solidFill>
                            <a:schemeClr val="tx1"/>
                          </a:solidFill>
                          <a:effectLst>
                            <a:outerShdw blurRad="38100" dist="38100" dir="2700000" algn="tl">
                              <a:srgbClr val="000000"/>
                            </a:outerShdw>
                          </a:effectLst>
                          <a:latin typeface="Calibri" panose="020F0502020204030204" pitchFamily="34" charset="0"/>
                          <a:ea typeface="+mn-ea"/>
                          <a:cs typeface="+mn-cs"/>
                        </a:rPr>
                        <a:t>Times of the Gentiles</a:t>
                      </a:r>
                    </a:p>
                  </a:txBody>
                  <a:tcPr/>
                </a:tc>
                <a:tc>
                  <a:txBody>
                    <a:bodyPr/>
                    <a:lstStyle/>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Old Testament Prophets</a:t>
                      </a:r>
                    </a:p>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Post exile</a:t>
                      </a:r>
                    </a:p>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Offer of the King / Kingdom</a:t>
                      </a:r>
                    </a:p>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Rejection of the Offer</a:t>
                      </a:r>
                    </a:p>
                    <a:p>
                      <a:pPr marL="514350" marR="0" lvl="0" indent="-514350" algn="l" defTabSz="914400" rtl="0" eaLnBrk="0" fontAlgn="base" latinLnBrk="0" hangingPunct="0">
                        <a:lnSpc>
                          <a:spcPct val="100000"/>
                        </a:lnSpc>
                        <a:spcBef>
                          <a:spcPct val="0"/>
                        </a:spcBef>
                        <a:spcAft>
                          <a:spcPts val="2400"/>
                        </a:spcAft>
                        <a:buClr>
                          <a:srgbClr val="66FFFF"/>
                        </a:buClr>
                        <a:buSzPct val="100000"/>
                        <a:buFont typeface="+mj-lt"/>
                        <a:buAutoNum type="arabicPeriod" startAt="6"/>
                        <a:tabLst/>
                        <a:defRPr/>
                      </a:pPr>
                      <a:r>
                        <a:rPr lang="en-US" sz="2800" b="1" u="sng" kern="1200" dirty="0">
                          <a:solidFill>
                            <a:srgbClr val="FFFFCC"/>
                          </a:solidFill>
                          <a:effectLst>
                            <a:outerShdw blurRad="38100" dist="38100" dir="2700000" algn="tl">
                              <a:srgbClr val="000000"/>
                            </a:outerShdw>
                          </a:effectLst>
                          <a:latin typeface="Calibri" panose="020F0502020204030204" pitchFamily="34" charset="0"/>
                          <a:ea typeface="+mn-ea"/>
                          <a:cs typeface="+mn-cs"/>
                        </a:rPr>
                        <a:t>Interim Age</a:t>
                      </a:r>
                    </a:p>
                  </a:txBody>
                  <a:tcPr/>
                </a:tc>
                <a:extLst>
                  <a:ext uri="{0D108BD9-81ED-4DB2-BD59-A6C34878D82A}">
                    <a16:rowId xmlns:a16="http://schemas.microsoft.com/office/drawing/2014/main" val="4214517209"/>
                  </a:ext>
                </a:extLst>
              </a:tr>
            </a:tbl>
          </a:graphicData>
        </a:graphic>
      </p:graphicFrame>
    </p:spTree>
    <p:extLst>
      <p:ext uri="{BB962C8B-B14F-4D97-AF65-F5344CB8AC3E}">
        <p14:creationId xmlns:p14="http://schemas.microsoft.com/office/powerpoint/2010/main" val="39822664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1085850" y="228600"/>
            <a:ext cx="6972300" cy="1371600"/>
          </a:xfrm>
        </p:spPr>
        <p:txBody>
          <a:bodyPr/>
          <a:lstStyle/>
          <a:p>
            <a:pPr algn="ctr" eaLnBrk="1" hangingPunct="1"/>
            <a:r>
              <a:rPr lang="en-US" altLang="en-US" sz="3600" dirty="0"/>
              <a:t>THE INTERIM AGE</a:t>
            </a:r>
          </a:p>
        </p:txBody>
      </p:sp>
      <p:sp>
        <p:nvSpPr>
          <p:cNvPr id="16387" name="Rectangle 3"/>
          <p:cNvSpPr>
            <a:spLocks noGrp="1" noChangeArrowheads="1"/>
          </p:cNvSpPr>
          <p:nvPr>
            <p:ph type="body" sz="half" idx="2"/>
          </p:nvPr>
        </p:nvSpPr>
        <p:spPr>
          <a:xfrm>
            <a:off x="1138914" y="1570182"/>
            <a:ext cx="6866173" cy="2163618"/>
          </a:xfrm>
        </p:spPr>
        <p:txBody>
          <a:bodyPr/>
          <a:lstStyle/>
          <a:p>
            <a:pPr marL="463550" indent="-463550" eaLnBrk="1" hangingPunct="1">
              <a:spcBef>
                <a:spcPts val="0"/>
              </a:spcBef>
              <a:spcAft>
                <a:spcPts val="5400"/>
              </a:spcAft>
              <a:buSzPct val="100000"/>
              <a:buFont typeface="+mj-lt"/>
              <a:buAutoNum type="arabicPeriod"/>
              <a:defRPr/>
            </a:pPr>
            <a:r>
              <a:rPr lang="en-US" sz="3600" dirty="0"/>
              <a:t>The Inter-advent Age (Matt. 13) </a:t>
            </a:r>
          </a:p>
          <a:p>
            <a:pPr marL="463550" indent="-463550" eaLnBrk="1" hangingPunct="1">
              <a:spcBef>
                <a:spcPts val="0"/>
              </a:spcBef>
              <a:spcAft>
                <a:spcPts val="5400"/>
              </a:spcAft>
              <a:buSzPct val="100000"/>
              <a:buFont typeface="+mj-lt"/>
              <a:buAutoNum type="arabicPeriod"/>
              <a:defRPr/>
            </a:pPr>
            <a:r>
              <a:rPr lang="en-US" sz="3600" dirty="0"/>
              <a:t>The Church Age (Matt. 16:18)</a:t>
            </a:r>
          </a:p>
        </p:txBody>
      </p:sp>
      <p:pic>
        <p:nvPicPr>
          <p:cNvPr id="84996" name="Picture 4" descr="King_of_Kings[1]"/>
          <p:cNvPicPr>
            <a:picLocks noGrp="1" noChangeAspect="1" noChangeArrowheads="1"/>
          </p:cNvPicPr>
          <p:nvPr>
            <p:ph type="clipArt" sz="half" idx="1"/>
          </p:nvPr>
        </p:nvPicPr>
        <p:blipFill>
          <a:blip r:embed="rId3" cstate="email">
            <a:extLst>
              <a:ext uri="{28A0092B-C50C-407E-A947-70E740481C1C}">
                <a14:useLocalDpi xmlns:a14="http://schemas.microsoft.com/office/drawing/2010/main"/>
              </a:ext>
            </a:extLst>
          </a:blip>
          <a:srcRect/>
          <a:stretch>
            <a:fillRect/>
          </a:stretch>
        </p:blipFill>
        <p:spPr>
          <a:xfrm>
            <a:off x="6553202" y="3479863"/>
            <a:ext cx="2363417" cy="3200400"/>
          </a:xfrm>
        </p:spPr>
      </p:pic>
    </p:spTree>
    <p:extLst>
      <p:ext uri="{BB962C8B-B14F-4D97-AF65-F5344CB8AC3E}">
        <p14:creationId xmlns:p14="http://schemas.microsoft.com/office/powerpoint/2010/main" val="7875764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1085850" y="228600"/>
            <a:ext cx="6972300" cy="838200"/>
          </a:xfrm>
        </p:spPr>
        <p:txBody>
          <a:bodyPr/>
          <a:lstStyle/>
          <a:p>
            <a:pPr algn="ctr" eaLnBrk="1" hangingPunct="1"/>
            <a:r>
              <a:rPr lang="en-US" altLang="en-US" sz="4000" dirty="0">
                <a:effectLst>
                  <a:outerShdw blurRad="38100" dist="38100" dir="2700000" algn="tl">
                    <a:srgbClr val="000000">
                      <a:alpha val="43137"/>
                    </a:srgbClr>
                  </a:outerShdw>
                </a:effectLst>
              </a:rPr>
              <a:t>Five Preliminary Observations</a:t>
            </a:r>
          </a:p>
        </p:txBody>
      </p:sp>
      <p:sp>
        <p:nvSpPr>
          <p:cNvPr id="16387" name="Rectangle 3"/>
          <p:cNvSpPr>
            <a:spLocks noGrp="1" noChangeArrowheads="1"/>
          </p:cNvSpPr>
          <p:nvPr>
            <p:ph type="body" sz="half" idx="2"/>
          </p:nvPr>
        </p:nvSpPr>
        <p:spPr>
          <a:xfrm>
            <a:off x="914400" y="1143000"/>
            <a:ext cx="7315200" cy="4876800"/>
          </a:xfrm>
        </p:spPr>
        <p:txBody>
          <a:bodyPr/>
          <a:lstStyle/>
          <a:p>
            <a:pPr marL="463550" indent="-463550" eaLnBrk="1" hangingPunct="1">
              <a:spcBef>
                <a:spcPts val="0"/>
              </a:spcBef>
              <a:spcAft>
                <a:spcPts val="3600"/>
              </a:spcAft>
              <a:buSzPct val="100000"/>
              <a:buFont typeface="+mj-lt"/>
              <a:buAutoNum type="arabicPeriod"/>
              <a:defRPr/>
            </a:pPr>
            <a:r>
              <a:rPr lang="en-US" sz="3600" dirty="0"/>
              <a:t>An Authentic Age</a:t>
            </a:r>
          </a:p>
          <a:p>
            <a:pPr marL="463550" indent="-463550" eaLnBrk="1" hangingPunct="1">
              <a:spcBef>
                <a:spcPts val="0"/>
              </a:spcBef>
              <a:spcAft>
                <a:spcPts val="3600"/>
              </a:spcAft>
              <a:buSzPct val="100000"/>
              <a:buFont typeface="+mj-lt"/>
              <a:buAutoNum type="arabicPeriod"/>
              <a:defRPr/>
            </a:pPr>
            <a:r>
              <a:rPr lang="en-US" sz="3600" dirty="0"/>
              <a:t>An Age Caused by Israel’s Unbelief</a:t>
            </a:r>
          </a:p>
          <a:p>
            <a:pPr marL="463550" indent="-463550" eaLnBrk="1" hangingPunct="1">
              <a:spcBef>
                <a:spcPts val="0"/>
              </a:spcBef>
              <a:spcAft>
                <a:spcPts val="3600"/>
              </a:spcAft>
              <a:buSzPct val="100000"/>
              <a:buFont typeface="+mj-lt"/>
              <a:buAutoNum type="arabicPeriod"/>
              <a:defRPr/>
            </a:pPr>
            <a:r>
              <a:rPr lang="en-US" sz="3600" dirty="0"/>
              <a:t>A Mystery Age</a:t>
            </a:r>
          </a:p>
          <a:p>
            <a:pPr marL="463550" indent="-463550" eaLnBrk="1" hangingPunct="1">
              <a:spcBef>
                <a:spcPts val="0"/>
              </a:spcBef>
              <a:spcAft>
                <a:spcPts val="3600"/>
              </a:spcAft>
              <a:buSzPct val="100000"/>
              <a:buFont typeface="+mj-lt"/>
              <a:buAutoNum type="arabicPeriod"/>
              <a:defRPr/>
            </a:pPr>
            <a:r>
              <a:rPr lang="en-US" sz="3600" dirty="0"/>
              <a:t>A Priestly Age</a:t>
            </a:r>
          </a:p>
          <a:p>
            <a:pPr marL="463550" indent="-463550" eaLnBrk="1" hangingPunct="1">
              <a:spcBef>
                <a:spcPts val="0"/>
              </a:spcBef>
              <a:spcAft>
                <a:spcPts val="3600"/>
              </a:spcAft>
              <a:buSzPct val="100000"/>
              <a:buFont typeface="+mj-lt"/>
              <a:buAutoNum type="arabicPeriod"/>
              <a:defRPr/>
            </a:pPr>
            <a:r>
              <a:rPr lang="en-US" sz="3600" dirty="0"/>
              <a:t>An Important Age</a:t>
            </a:r>
          </a:p>
          <a:p>
            <a:pPr marL="463550" indent="-463550" eaLnBrk="1" hangingPunct="1">
              <a:spcBef>
                <a:spcPts val="0"/>
              </a:spcBef>
              <a:spcAft>
                <a:spcPts val="3600"/>
              </a:spcAft>
              <a:buSzPct val="100000"/>
              <a:buFont typeface="+mj-lt"/>
              <a:buAutoNum type="arabicPeriod"/>
              <a:defRPr/>
            </a:pPr>
            <a:endParaRPr lang="en-US" dirty="0"/>
          </a:p>
        </p:txBody>
      </p:sp>
      <p:pic>
        <p:nvPicPr>
          <p:cNvPr id="7" name="Picture 4" descr="King_of_Kings[1]"/>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6553202" y="3479863"/>
            <a:ext cx="2363417" cy="3200400"/>
          </a:xfrm>
          <a:prstGeom prst="rect">
            <a:avLst/>
          </a:prstGeom>
          <a:noFill/>
          <a:ln w="9525">
            <a:noFill/>
            <a:miter lim="800000"/>
            <a:headEnd/>
            <a:tailEnd/>
          </a:ln>
          <a:effectLst/>
        </p:spPr>
      </p:pic>
    </p:spTree>
    <p:extLst>
      <p:ext uri="{BB962C8B-B14F-4D97-AF65-F5344CB8AC3E}">
        <p14:creationId xmlns:p14="http://schemas.microsoft.com/office/powerpoint/2010/main" val="32092777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1085850" y="228600"/>
            <a:ext cx="6972300" cy="1371600"/>
          </a:xfrm>
        </p:spPr>
        <p:txBody>
          <a:bodyPr/>
          <a:lstStyle/>
          <a:p>
            <a:pPr algn="ctr" eaLnBrk="1" hangingPunct="1"/>
            <a:r>
              <a:rPr lang="en-US" altLang="en-US" sz="3600" dirty="0"/>
              <a:t>THE INTERIM AGE</a:t>
            </a:r>
          </a:p>
        </p:txBody>
      </p:sp>
      <p:sp>
        <p:nvSpPr>
          <p:cNvPr id="16387" name="Rectangle 3"/>
          <p:cNvSpPr>
            <a:spLocks noGrp="1" noChangeArrowheads="1"/>
          </p:cNvSpPr>
          <p:nvPr>
            <p:ph type="body" sz="half" idx="2"/>
          </p:nvPr>
        </p:nvSpPr>
        <p:spPr>
          <a:xfrm>
            <a:off x="1138914" y="1570182"/>
            <a:ext cx="6866173" cy="2163618"/>
          </a:xfrm>
        </p:spPr>
        <p:txBody>
          <a:bodyPr/>
          <a:lstStyle/>
          <a:p>
            <a:pPr marL="463550" indent="-463550" eaLnBrk="1" hangingPunct="1">
              <a:spcBef>
                <a:spcPts val="0"/>
              </a:spcBef>
              <a:spcAft>
                <a:spcPts val="5400"/>
              </a:spcAft>
              <a:buSzPct val="100000"/>
              <a:buFont typeface="+mj-lt"/>
              <a:buAutoNum type="arabicPeriod"/>
              <a:defRPr/>
            </a:pPr>
            <a:r>
              <a:rPr lang="en-US" sz="3600" b="1" u="sng" dirty="0">
                <a:solidFill>
                  <a:srgbClr val="FFFFCC"/>
                </a:solidFill>
              </a:rPr>
              <a:t>The Inter-advent Age (Matt. 13) </a:t>
            </a:r>
          </a:p>
          <a:p>
            <a:pPr marL="463550" indent="-463550" eaLnBrk="1" hangingPunct="1">
              <a:spcBef>
                <a:spcPts val="0"/>
              </a:spcBef>
              <a:spcAft>
                <a:spcPts val="5400"/>
              </a:spcAft>
              <a:buSzPct val="100000"/>
              <a:buFont typeface="+mj-lt"/>
              <a:buAutoNum type="arabicPeriod"/>
              <a:defRPr/>
            </a:pPr>
            <a:r>
              <a:rPr lang="en-US" sz="3600" dirty="0"/>
              <a:t>The Church Age (Matt. 16:18)</a:t>
            </a:r>
          </a:p>
        </p:txBody>
      </p:sp>
      <p:pic>
        <p:nvPicPr>
          <p:cNvPr id="84996" name="Picture 4" descr="King_of_Kings[1]"/>
          <p:cNvPicPr>
            <a:picLocks noGrp="1" noChangeAspect="1" noChangeArrowheads="1"/>
          </p:cNvPicPr>
          <p:nvPr>
            <p:ph type="clipArt" sz="half" idx="1"/>
          </p:nvPr>
        </p:nvPicPr>
        <p:blipFill>
          <a:blip r:embed="rId3" cstate="email">
            <a:extLst>
              <a:ext uri="{28A0092B-C50C-407E-A947-70E740481C1C}">
                <a14:useLocalDpi xmlns:a14="http://schemas.microsoft.com/office/drawing/2010/main"/>
              </a:ext>
            </a:extLst>
          </a:blip>
          <a:srcRect/>
          <a:stretch>
            <a:fillRect/>
          </a:stretch>
        </p:blipFill>
        <p:spPr>
          <a:xfrm>
            <a:off x="6553202" y="3479863"/>
            <a:ext cx="2363417" cy="3200400"/>
          </a:xfrm>
        </p:spPr>
      </p:pic>
    </p:spTree>
    <p:extLst>
      <p:ext uri="{BB962C8B-B14F-4D97-AF65-F5344CB8AC3E}">
        <p14:creationId xmlns:p14="http://schemas.microsoft.com/office/powerpoint/2010/main" val="22660064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152400" y="228600"/>
            <a:ext cx="8534400" cy="838200"/>
          </a:xfrm>
        </p:spPr>
        <p:txBody>
          <a:bodyPr/>
          <a:lstStyle/>
          <a:p>
            <a:pPr algn="ctr" eaLnBrk="1" hangingPunct="1"/>
            <a:r>
              <a:rPr lang="en-US" altLang="en-US" sz="4000" dirty="0">
                <a:effectLst>
                  <a:outerShdw blurRad="38100" dist="38100" dir="2700000" algn="tl">
                    <a:srgbClr val="000000">
                      <a:alpha val="43137"/>
                    </a:srgbClr>
                  </a:outerShdw>
                </a:effectLst>
              </a:rPr>
              <a:t>Background to the Matthew 13 Parables</a:t>
            </a:r>
          </a:p>
        </p:txBody>
      </p:sp>
      <p:sp>
        <p:nvSpPr>
          <p:cNvPr id="16387" name="Rectangle 3"/>
          <p:cNvSpPr>
            <a:spLocks noGrp="1" noChangeArrowheads="1"/>
          </p:cNvSpPr>
          <p:nvPr>
            <p:ph type="body" sz="half" idx="2"/>
          </p:nvPr>
        </p:nvSpPr>
        <p:spPr>
          <a:xfrm>
            <a:off x="829401" y="1219200"/>
            <a:ext cx="7485198" cy="4876800"/>
          </a:xfrm>
        </p:spPr>
        <p:txBody>
          <a:bodyPr/>
          <a:lstStyle/>
          <a:p>
            <a:pPr marL="463550" indent="-463550" eaLnBrk="1" hangingPunct="1">
              <a:spcBef>
                <a:spcPts val="0"/>
              </a:spcBef>
              <a:spcAft>
                <a:spcPts val="1800"/>
              </a:spcAft>
              <a:buSzPct val="100000"/>
              <a:buFont typeface="+mj-lt"/>
              <a:buAutoNum type="arabicPeriod"/>
              <a:defRPr/>
            </a:pPr>
            <a:r>
              <a:rPr lang="en-US" dirty="0"/>
              <a:t>Their position in Matthew’s Gospel</a:t>
            </a:r>
          </a:p>
          <a:p>
            <a:pPr marL="463550" indent="-463550" eaLnBrk="1" hangingPunct="1">
              <a:spcBef>
                <a:spcPts val="0"/>
              </a:spcBef>
              <a:spcAft>
                <a:spcPts val="1800"/>
              </a:spcAft>
              <a:buSzPct val="100000"/>
              <a:buFont typeface="+mj-lt"/>
              <a:buAutoNum type="arabicPeriod"/>
              <a:defRPr/>
            </a:pPr>
            <a:r>
              <a:rPr lang="en-US" dirty="0"/>
              <a:t>Their mystery nature</a:t>
            </a:r>
          </a:p>
          <a:p>
            <a:pPr marL="463550" indent="-463550" eaLnBrk="1" hangingPunct="1">
              <a:spcBef>
                <a:spcPts val="0"/>
              </a:spcBef>
              <a:spcAft>
                <a:spcPts val="1800"/>
              </a:spcAft>
              <a:buSzPct val="100000"/>
              <a:buFont typeface="+mj-lt"/>
              <a:buAutoNum type="arabicPeriod"/>
              <a:defRPr/>
            </a:pPr>
            <a:r>
              <a:rPr lang="en-US" dirty="0"/>
              <a:t>They do not represent the kingdom</a:t>
            </a:r>
          </a:p>
          <a:p>
            <a:pPr marL="463550" indent="-463550" eaLnBrk="1" hangingPunct="1">
              <a:spcBef>
                <a:spcPts val="0"/>
              </a:spcBef>
              <a:spcAft>
                <a:spcPts val="1800"/>
              </a:spcAft>
              <a:buSzPct val="100000"/>
              <a:buFont typeface="+mj-lt"/>
              <a:buAutoNum type="arabicPeriod"/>
              <a:defRPr/>
            </a:pPr>
            <a:r>
              <a:rPr lang="en-US" dirty="0"/>
              <a:t>They represent course of the present age</a:t>
            </a:r>
          </a:p>
          <a:p>
            <a:pPr marL="463550" indent="-463550" eaLnBrk="1" hangingPunct="1">
              <a:spcBef>
                <a:spcPts val="0"/>
              </a:spcBef>
              <a:spcAft>
                <a:spcPts val="1800"/>
              </a:spcAft>
              <a:buSzPct val="100000"/>
              <a:buFont typeface="+mj-lt"/>
              <a:buAutoNum type="arabicPeriod"/>
              <a:defRPr/>
            </a:pPr>
            <a:r>
              <a:rPr lang="en-US" dirty="0"/>
              <a:t>The experiences of the kingdom’s sons</a:t>
            </a:r>
          </a:p>
          <a:p>
            <a:pPr marL="463550" indent="-463550" eaLnBrk="1" hangingPunct="1">
              <a:spcBef>
                <a:spcPts val="0"/>
              </a:spcBef>
              <a:spcAft>
                <a:spcPts val="1800"/>
              </a:spcAft>
              <a:buSzPct val="100000"/>
              <a:buFont typeface="+mj-lt"/>
              <a:buAutoNum type="arabicPeriod"/>
              <a:defRPr/>
            </a:pPr>
            <a:r>
              <a:rPr lang="en-US" dirty="0"/>
              <a:t>They are taught in parables</a:t>
            </a:r>
          </a:p>
          <a:p>
            <a:pPr marL="463550" indent="-463550" eaLnBrk="1" hangingPunct="1">
              <a:spcBef>
                <a:spcPts val="0"/>
              </a:spcBef>
              <a:spcAft>
                <a:spcPts val="1800"/>
              </a:spcAft>
              <a:buSzPct val="100000"/>
              <a:buFont typeface="+mj-lt"/>
              <a:buAutoNum type="arabicPeriod"/>
              <a:defRPr/>
            </a:pPr>
            <a:r>
              <a:rPr lang="en-US" dirty="0"/>
              <a:t>Their two-fold division </a:t>
            </a:r>
          </a:p>
          <a:p>
            <a:pPr marL="463550" indent="-463550" eaLnBrk="1" hangingPunct="1">
              <a:spcBef>
                <a:spcPts val="0"/>
              </a:spcBef>
              <a:spcAft>
                <a:spcPts val="3600"/>
              </a:spcAft>
              <a:buSzPct val="100000"/>
              <a:buFont typeface="+mj-lt"/>
              <a:buAutoNum type="arabicPeriod"/>
              <a:defRPr/>
            </a:pPr>
            <a:endParaRPr lang="en-US" dirty="0"/>
          </a:p>
        </p:txBody>
      </p:sp>
      <p:pic>
        <p:nvPicPr>
          <p:cNvPr id="7" name="Picture 4" descr="King_of_Kings[1]"/>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7543800" y="4800600"/>
            <a:ext cx="1406796" cy="1905000"/>
          </a:xfrm>
          <a:prstGeom prst="rect">
            <a:avLst/>
          </a:prstGeom>
          <a:noFill/>
          <a:ln w="9525">
            <a:noFill/>
            <a:miter lim="800000"/>
            <a:headEnd/>
            <a:tailEnd/>
          </a:ln>
          <a:effectLst/>
        </p:spPr>
      </p:pic>
    </p:spTree>
    <p:extLst>
      <p:ext uri="{BB962C8B-B14F-4D97-AF65-F5344CB8AC3E}">
        <p14:creationId xmlns:p14="http://schemas.microsoft.com/office/powerpoint/2010/main" val="1564591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idx="4294967295"/>
          </p:nvPr>
        </p:nvSpPr>
        <p:spPr>
          <a:xfrm>
            <a:off x="1562100" y="594359"/>
            <a:ext cx="6019800" cy="1371600"/>
          </a:xfrm>
        </p:spPr>
        <p:txBody>
          <a:bodyPr/>
          <a:lstStyle/>
          <a:p>
            <a:pPr algn="ctr" eaLnBrk="1" hangingPunct="1">
              <a:defRPr/>
            </a:pPr>
            <a:r>
              <a:rPr lang="en-US" altLang="en-US" b="1" dirty="0">
                <a:solidFill>
                  <a:srgbClr val="00FFFF"/>
                </a:solidFill>
                <a:effectLst>
                  <a:outerShdw blurRad="38100" dist="38100" dir="2700000" algn="tl">
                    <a:srgbClr val="000000">
                      <a:alpha val="43137"/>
                    </a:srgbClr>
                  </a:outerShdw>
                </a:effectLst>
                <a:cs typeface="Calibri" panose="020F0502020204030204" pitchFamily="34" charset="0"/>
              </a:rPr>
              <a:t>The Coming Kingdom</a:t>
            </a:r>
            <a:br>
              <a:rPr lang="en-US" altLang="en-US" b="1" dirty="0">
                <a:solidFill>
                  <a:srgbClr val="00FFFF"/>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br>
            <a:r>
              <a:rPr lang="en-US" altLang="en-US" sz="2800" b="1" dirty="0">
                <a:solidFill>
                  <a:srgbClr val="00FFFF"/>
                </a:solidFill>
                <a:effectLst>
                  <a:outerShdw blurRad="38100" dist="38100" dir="2700000" algn="tl">
                    <a:srgbClr val="000000">
                      <a:alpha val="43137"/>
                    </a:srgbClr>
                  </a:outerShdw>
                </a:effectLst>
                <a:cs typeface="Calibri" panose="020F0502020204030204" pitchFamily="34" charset="0"/>
              </a:rPr>
              <a:t>Chapter 10</a:t>
            </a:r>
            <a:endParaRPr lang="en-US" altLang="en-US" b="1" dirty="0">
              <a:solidFill>
                <a:srgbClr val="00FFFF"/>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6147" name="Subtitle 2"/>
          <p:cNvSpPr>
            <a:spLocks noGrp="1"/>
          </p:cNvSpPr>
          <p:nvPr>
            <p:ph type="subTitle" idx="4294967295"/>
          </p:nvPr>
        </p:nvSpPr>
        <p:spPr>
          <a:xfrm>
            <a:off x="990600" y="4572001"/>
            <a:ext cx="7467600" cy="1752600"/>
          </a:xfrm>
        </p:spPr>
        <p:txBody>
          <a:bodyPr/>
          <a:lstStyle/>
          <a:p>
            <a:pPr marL="0" indent="0" algn="ctr" eaLnBrk="1" hangingPunct="1">
              <a:buNone/>
            </a:pPr>
            <a:r>
              <a:rPr lang="en-US" altLang="en-US" dirty="0">
                <a:latin typeface="Calibri" panose="020F0502020204030204" pitchFamily="34" charset="0"/>
                <a:cs typeface="Calibri" panose="020F0502020204030204" pitchFamily="34" charset="0"/>
              </a:rPr>
              <a:t>Dr. Andy Woods</a:t>
            </a:r>
          </a:p>
          <a:p>
            <a:pPr eaLnBrk="1" hangingPunct="1"/>
            <a:endParaRPr lang="en-US" altLang="en-US" sz="2000" dirty="0">
              <a:latin typeface="Calibri" panose="020F0502020204030204" pitchFamily="34" charset="0"/>
              <a:cs typeface="Calibri" panose="020F0502020204030204" pitchFamily="34" charset="0"/>
            </a:endParaRPr>
          </a:p>
          <a:p>
            <a:pPr marL="0" indent="0" algn="ctr" eaLnBrk="1" hangingPunct="1">
              <a:buNone/>
            </a:pPr>
            <a:r>
              <a:rPr lang="en-US" altLang="en-US" sz="2000" dirty="0">
                <a:latin typeface="Calibri" panose="020F0502020204030204" pitchFamily="34" charset="0"/>
                <a:cs typeface="Calibri" panose="020F0502020204030204" pitchFamily="34" charset="0"/>
              </a:rPr>
              <a:t>Senior Pastor – Sugar Land Bible Church</a:t>
            </a:r>
          </a:p>
          <a:p>
            <a:pPr marL="0" indent="0" algn="ctr" eaLnBrk="1" hangingPunct="1">
              <a:buNone/>
            </a:pPr>
            <a:r>
              <a:rPr lang="en-US" altLang="en-US" sz="2000" dirty="0">
                <a:cs typeface="Calibri" panose="020F0502020204030204" pitchFamily="34" charset="0"/>
              </a:rPr>
              <a:t>President</a:t>
            </a:r>
            <a:r>
              <a:rPr lang="en-US" altLang="en-US" sz="2000" dirty="0">
                <a:latin typeface="Calibri" panose="020F0502020204030204" pitchFamily="34" charset="0"/>
                <a:cs typeface="Calibri" panose="020F0502020204030204" pitchFamily="34" charset="0"/>
              </a:rPr>
              <a:t> – Chafer Theological Seminary</a:t>
            </a:r>
            <a:r>
              <a:rPr lang="en-US" altLang="en-US" sz="2000" dirty="0">
                <a:solidFill>
                  <a:schemeClr val="bg1"/>
                </a:solidFill>
                <a:latin typeface="Calibri" panose="020F0502020204030204" pitchFamily="34" charset="0"/>
                <a:cs typeface="Calibri" panose="020F0502020204030204" pitchFamily="34" charset="0"/>
              </a:rPr>
              <a:t> </a:t>
            </a:r>
          </a:p>
        </p:txBody>
      </p:sp>
      <p:pic>
        <p:nvPicPr>
          <p:cNvPr id="6148" name="Picture 3"/>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a:off x="3916363" y="2362200"/>
            <a:ext cx="1311275" cy="1828800"/>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88120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685800" y="152400"/>
            <a:ext cx="7772400" cy="685800"/>
          </a:xfrm>
        </p:spPr>
        <p:txBody>
          <a:bodyPr/>
          <a:lstStyle/>
          <a:p>
            <a:pPr algn="ctr" eaLnBrk="1" hangingPunct="1"/>
            <a:r>
              <a:rPr lang="en-US" altLang="en-US" sz="3600" dirty="0"/>
              <a:t>Matthew 13 Parables</a:t>
            </a:r>
          </a:p>
        </p:txBody>
      </p:sp>
      <p:sp>
        <p:nvSpPr>
          <p:cNvPr id="48131" name="Rectangle 3"/>
          <p:cNvSpPr>
            <a:spLocks noGrp="1" noChangeArrowheads="1"/>
          </p:cNvSpPr>
          <p:nvPr>
            <p:ph type="body" idx="1"/>
          </p:nvPr>
        </p:nvSpPr>
        <p:spPr>
          <a:xfrm>
            <a:off x="381000" y="914400"/>
            <a:ext cx="7772400" cy="5791200"/>
          </a:xfrm>
        </p:spPr>
        <p:txBody>
          <a:bodyPr/>
          <a:lstStyle/>
          <a:p>
            <a:pPr marL="461963" indent="-461963" eaLnBrk="1" hangingPunct="1">
              <a:defRPr/>
            </a:pPr>
            <a:r>
              <a:rPr lang="en-US" sz="3000" dirty="0"/>
              <a:t>Public parables (13:1-2)</a:t>
            </a:r>
          </a:p>
          <a:p>
            <a:pPr marL="914400" lvl="1" indent="-457200" eaLnBrk="1" hangingPunct="1">
              <a:buSzPct val="100000"/>
              <a:buFont typeface="Courier New" panose="02070309020205020404" pitchFamily="49" charset="0"/>
              <a:buChar char="­"/>
              <a:defRPr/>
            </a:pPr>
            <a:r>
              <a:rPr lang="en-US" sz="3000" dirty="0"/>
              <a:t>Sower (13:1-9, 18-23)</a:t>
            </a:r>
          </a:p>
          <a:p>
            <a:pPr marL="914400" lvl="1" indent="-457200" eaLnBrk="1" hangingPunct="1">
              <a:buSzPct val="100000"/>
              <a:buFont typeface="Courier New" panose="02070309020205020404" pitchFamily="49" charset="0"/>
              <a:buChar char="­"/>
              <a:defRPr/>
            </a:pPr>
            <a:r>
              <a:rPr lang="en-US" sz="3000" dirty="0"/>
              <a:t>Wheat and tares (13:24-30, 36-43)</a:t>
            </a:r>
          </a:p>
          <a:p>
            <a:pPr marL="914400" lvl="1" indent="-457200" eaLnBrk="1" hangingPunct="1">
              <a:buSzPct val="100000"/>
              <a:buFont typeface="Courier New" panose="02070309020205020404" pitchFamily="49" charset="0"/>
              <a:buChar char="­"/>
              <a:defRPr/>
            </a:pPr>
            <a:r>
              <a:rPr lang="en-US" sz="3000" dirty="0"/>
              <a:t>Mustard seed (13:31-32)</a:t>
            </a:r>
          </a:p>
          <a:p>
            <a:pPr marL="914400" lvl="1" indent="-457200" eaLnBrk="1" hangingPunct="1">
              <a:buSzPct val="100000"/>
              <a:buFont typeface="Courier New" panose="02070309020205020404" pitchFamily="49" charset="0"/>
              <a:buChar char="­"/>
              <a:defRPr/>
            </a:pPr>
            <a:r>
              <a:rPr lang="en-US" sz="3000" dirty="0"/>
              <a:t>Leaven (13:33)</a:t>
            </a:r>
          </a:p>
          <a:p>
            <a:pPr marL="461963" indent="-461963" eaLnBrk="1" hangingPunct="1">
              <a:defRPr/>
            </a:pPr>
            <a:r>
              <a:rPr lang="en-US" sz="3000" dirty="0"/>
              <a:t>Private parables (13:36)</a:t>
            </a:r>
          </a:p>
          <a:p>
            <a:pPr marL="914400" lvl="1" indent="-457200" eaLnBrk="1" hangingPunct="1">
              <a:buSzPct val="100000"/>
              <a:buFont typeface="Courier New" panose="02070309020205020404" pitchFamily="49" charset="0"/>
              <a:buChar char="­"/>
              <a:defRPr/>
            </a:pPr>
            <a:r>
              <a:rPr lang="en-US" sz="3000" dirty="0"/>
              <a:t>Earthen treasure (13:44)</a:t>
            </a:r>
          </a:p>
          <a:p>
            <a:pPr marL="914400" lvl="1" indent="-457200" eaLnBrk="1" hangingPunct="1">
              <a:buSzPct val="100000"/>
              <a:buFont typeface="Courier New" panose="02070309020205020404" pitchFamily="49" charset="0"/>
              <a:buChar char="­"/>
              <a:defRPr/>
            </a:pPr>
            <a:r>
              <a:rPr lang="en-US" sz="3000" dirty="0"/>
              <a:t>Pearl of great price (13:45-46)</a:t>
            </a:r>
          </a:p>
          <a:p>
            <a:pPr marL="914400" lvl="1" indent="-457200" eaLnBrk="1" hangingPunct="1">
              <a:buSzPct val="100000"/>
              <a:buFont typeface="Courier New" panose="02070309020205020404" pitchFamily="49" charset="0"/>
              <a:buChar char="­"/>
              <a:defRPr/>
            </a:pPr>
            <a:r>
              <a:rPr lang="en-US" sz="3000" dirty="0"/>
              <a:t>Dragnet (13:47-50)</a:t>
            </a:r>
          </a:p>
          <a:p>
            <a:pPr marL="914400" lvl="1" indent="-457200" eaLnBrk="1" hangingPunct="1">
              <a:buSzPct val="100000"/>
              <a:buFont typeface="Courier New" panose="02070309020205020404" pitchFamily="49" charset="0"/>
              <a:buChar char="­"/>
              <a:defRPr/>
            </a:pPr>
            <a:r>
              <a:rPr lang="en-US" sz="3000" dirty="0"/>
              <a:t>Householder (13:51-52)</a:t>
            </a:r>
          </a:p>
        </p:txBody>
      </p:sp>
      <p:pic>
        <p:nvPicPr>
          <p:cNvPr id="4" name="Picture 4" descr="King_of_Kings[1]"/>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934200" y="4015033"/>
            <a:ext cx="2025785" cy="2743200"/>
          </a:xfrm>
          <a:prstGeom prst="rect">
            <a:avLst/>
          </a:prstGeom>
          <a:noFill/>
          <a:ln w="9525">
            <a:noFill/>
            <a:miter lim="800000"/>
            <a:headEnd/>
            <a:tailEnd/>
          </a:ln>
          <a:effectLst/>
        </p:spPr>
      </p:pic>
    </p:spTree>
    <p:extLst>
      <p:ext uri="{BB962C8B-B14F-4D97-AF65-F5344CB8AC3E}">
        <p14:creationId xmlns:p14="http://schemas.microsoft.com/office/powerpoint/2010/main" val="20381766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685800" y="152400"/>
            <a:ext cx="7772400" cy="685800"/>
          </a:xfrm>
        </p:spPr>
        <p:txBody>
          <a:bodyPr/>
          <a:lstStyle/>
          <a:p>
            <a:pPr algn="ctr" eaLnBrk="1" hangingPunct="1"/>
            <a:r>
              <a:rPr lang="en-US" altLang="en-US" sz="3600" dirty="0"/>
              <a:t>Matthew 13 Parables</a:t>
            </a:r>
          </a:p>
        </p:txBody>
      </p:sp>
      <p:sp>
        <p:nvSpPr>
          <p:cNvPr id="48131" name="Rectangle 3"/>
          <p:cNvSpPr>
            <a:spLocks noGrp="1" noChangeArrowheads="1"/>
          </p:cNvSpPr>
          <p:nvPr>
            <p:ph type="body" idx="1"/>
          </p:nvPr>
        </p:nvSpPr>
        <p:spPr>
          <a:xfrm>
            <a:off x="381000" y="914400"/>
            <a:ext cx="7772400" cy="5791200"/>
          </a:xfrm>
        </p:spPr>
        <p:txBody>
          <a:bodyPr/>
          <a:lstStyle/>
          <a:p>
            <a:pPr marL="461963" indent="-461963" eaLnBrk="1" hangingPunct="1">
              <a:defRPr/>
            </a:pPr>
            <a:r>
              <a:rPr lang="en-US" sz="3000" b="1" u="sng" dirty="0">
                <a:solidFill>
                  <a:srgbClr val="FFFFCC"/>
                </a:solidFill>
              </a:rPr>
              <a:t>Public parables (13:1-2)</a:t>
            </a:r>
          </a:p>
          <a:p>
            <a:pPr marL="914400" lvl="1" indent="-457200" eaLnBrk="1" hangingPunct="1">
              <a:buSzPct val="100000"/>
              <a:buFont typeface="Courier New" panose="02070309020205020404" pitchFamily="49" charset="0"/>
              <a:buChar char="­"/>
              <a:defRPr/>
            </a:pPr>
            <a:r>
              <a:rPr lang="en-US" sz="3000" dirty="0"/>
              <a:t>Sower (13:1-9, 18-23)</a:t>
            </a:r>
          </a:p>
          <a:p>
            <a:pPr marL="914400" lvl="1" indent="-457200" eaLnBrk="1" hangingPunct="1">
              <a:buSzPct val="100000"/>
              <a:buFont typeface="Courier New" panose="02070309020205020404" pitchFamily="49" charset="0"/>
              <a:buChar char="­"/>
              <a:defRPr/>
            </a:pPr>
            <a:r>
              <a:rPr lang="en-US" sz="3000" dirty="0"/>
              <a:t>Wheat and tares (13:24-30, 36-43)</a:t>
            </a:r>
          </a:p>
          <a:p>
            <a:pPr marL="914400" lvl="1" indent="-457200" eaLnBrk="1" hangingPunct="1">
              <a:buSzPct val="100000"/>
              <a:buFont typeface="Courier New" panose="02070309020205020404" pitchFamily="49" charset="0"/>
              <a:buChar char="­"/>
              <a:defRPr/>
            </a:pPr>
            <a:r>
              <a:rPr lang="en-US" sz="3000" dirty="0"/>
              <a:t>Mustard seed (13:31-32)</a:t>
            </a:r>
          </a:p>
          <a:p>
            <a:pPr marL="914400" lvl="1" indent="-457200" eaLnBrk="1" hangingPunct="1">
              <a:buSzPct val="100000"/>
              <a:buFont typeface="Courier New" panose="02070309020205020404" pitchFamily="49" charset="0"/>
              <a:buChar char="­"/>
              <a:defRPr/>
            </a:pPr>
            <a:r>
              <a:rPr lang="en-US" sz="3000" dirty="0"/>
              <a:t>Leaven (13:33)</a:t>
            </a:r>
          </a:p>
          <a:p>
            <a:pPr marL="461963" indent="-461963" eaLnBrk="1" hangingPunct="1">
              <a:defRPr/>
            </a:pPr>
            <a:r>
              <a:rPr lang="en-US" sz="3000" dirty="0"/>
              <a:t>Private parables (13:36)</a:t>
            </a:r>
          </a:p>
          <a:p>
            <a:pPr marL="914400" lvl="1" indent="-457200" eaLnBrk="1" hangingPunct="1">
              <a:buSzPct val="100000"/>
              <a:buFont typeface="Courier New" panose="02070309020205020404" pitchFamily="49" charset="0"/>
              <a:buChar char="­"/>
              <a:defRPr/>
            </a:pPr>
            <a:r>
              <a:rPr lang="en-US" sz="3000" dirty="0"/>
              <a:t>Earthen treasure (13:44)</a:t>
            </a:r>
          </a:p>
          <a:p>
            <a:pPr marL="914400" lvl="1" indent="-457200" eaLnBrk="1" hangingPunct="1">
              <a:buSzPct val="100000"/>
              <a:buFont typeface="Courier New" panose="02070309020205020404" pitchFamily="49" charset="0"/>
              <a:buChar char="­"/>
              <a:defRPr/>
            </a:pPr>
            <a:r>
              <a:rPr lang="en-US" sz="3000" dirty="0"/>
              <a:t>Pearl of great price (13:45-46)</a:t>
            </a:r>
          </a:p>
          <a:p>
            <a:pPr marL="914400" lvl="1" indent="-457200" eaLnBrk="1" hangingPunct="1">
              <a:buSzPct val="100000"/>
              <a:buFont typeface="Courier New" panose="02070309020205020404" pitchFamily="49" charset="0"/>
              <a:buChar char="­"/>
              <a:defRPr/>
            </a:pPr>
            <a:r>
              <a:rPr lang="en-US" sz="3000" dirty="0"/>
              <a:t>Dragnet (13:47-50)</a:t>
            </a:r>
          </a:p>
          <a:p>
            <a:pPr marL="914400" lvl="1" indent="-457200" eaLnBrk="1" hangingPunct="1">
              <a:buSzPct val="100000"/>
              <a:buFont typeface="Courier New" panose="02070309020205020404" pitchFamily="49" charset="0"/>
              <a:buChar char="­"/>
              <a:defRPr/>
            </a:pPr>
            <a:r>
              <a:rPr lang="en-US" sz="3000" dirty="0"/>
              <a:t>Householder (13:51-52)</a:t>
            </a:r>
          </a:p>
        </p:txBody>
      </p:sp>
      <p:pic>
        <p:nvPicPr>
          <p:cNvPr id="4" name="Picture 4" descr="King_of_Kings[1]"/>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934200" y="4015033"/>
            <a:ext cx="2025785" cy="2743200"/>
          </a:xfrm>
          <a:prstGeom prst="rect">
            <a:avLst/>
          </a:prstGeom>
          <a:noFill/>
          <a:ln w="9525">
            <a:noFill/>
            <a:miter lim="800000"/>
            <a:headEnd/>
            <a:tailEnd/>
          </a:ln>
          <a:effectLst/>
        </p:spPr>
      </p:pic>
    </p:spTree>
    <p:extLst>
      <p:ext uri="{BB962C8B-B14F-4D97-AF65-F5344CB8AC3E}">
        <p14:creationId xmlns:p14="http://schemas.microsoft.com/office/powerpoint/2010/main" val="12066532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685800" y="152400"/>
            <a:ext cx="7772400" cy="685800"/>
          </a:xfrm>
        </p:spPr>
        <p:txBody>
          <a:bodyPr/>
          <a:lstStyle/>
          <a:p>
            <a:pPr algn="ctr" eaLnBrk="1" hangingPunct="1"/>
            <a:r>
              <a:rPr lang="en-US" altLang="en-US" sz="3600" dirty="0"/>
              <a:t>Matthew 13 Parables</a:t>
            </a:r>
          </a:p>
        </p:txBody>
      </p:sp>
      <p:sp>
        <p:nvSpPr>
          <p:cNvPr id="48131" name="Rectangle 3"/>
          <p:cNvSpPr>
            <a:spLocks noGrp="1" noChangeArrowheads="1"/>
          </p:cNvSpPr>
          <p:nvPr>
            <p:ph type="body" idx="1"/>
          </p:nvPr>
        </p:nvSpPr>
        <p:spPr>
          <a:xfrm>
            <a:off x="381000" y="914400"/>
            <a:ext cx="7772400" cy="5791200"/>
          </a:xfrm>
        </p:spPr>
        <p:txBody>
          <a:bodyPr/>
          <a:lstStyle/>
          <a:p>
            <a:pPr marL="461963" indent="-461963" eaLnBrk="1" hangingPunct="1">
              <a:defRPr/>
            </a:pPr>
            <a:r>
              <a:rPr lang="en-US" sz="3000" b="1" dirty="0">
                <a:solidFill>
                  <a:srgbClr val="FFFFCC"/>
                </a:solidFill>
              </a:rPr>
              <a:t>Public parables (13:1-2)</a:t>
            </a:r>
          </a:p>
          <a:p>
            <a:pPr marL="914400" lvl="1" indent="-457200" eaLnBrk="1" hangingPunct="1">
              <a:buSzPct val="100000"/>
              <a:buFont typeface="Courier New" panose="02070309020205020404" pitchFamily="49" charset="0"/>
              <a:buChar char="­"/>
              <a:defRPr/>
            </a:pPr>
            <a:r>
              <a:rPr lang="en-US" sz="3000" b="1" u="sng" dirty="0">
                <a:solidFill>
                  <a:srgbClr val="FFFFCC"/>
                </a:solidFill>
                <a:ea typeface="+mn-ea"/>
                <a:cs typeface="+mn-cs"/>
              </a:rPr>
              <a:t>Sower (13:1-9, 18-23)</a:t>
            </a:r>
          </a:p>
          <a:p>
            <a:pPr marL="914400" lvl="1" indent="-457200" eaLnBrk="1" hangingPunct="1">
              <a:buSzPct val="100000"/>
              <a:buFont typeface="Courier New" panose="02070309020205020404" pitchFamily="49" charset="0"/>
              <a:buChar char="­"/>
              <a:defRPr/>
            </a:pPr>
            <a:r>
              <a:rPr lang="en-US" sz="3000" dirty="0"/>
              <a:t>Wheat and tares (13:24-30, 36-43)</a:t>
            </a:r>
          </a:p>
          <a:p>
            <a:pPr marL="914400" lvl="1" indent="-457200" eaLnBrk="1" hangingPunct="1">
              <a:buSzPct val="100000"/>
              <a:buFont typeface="Courier New" panose="02070309020205020404" pitchFamily="49" charset="0"/>
              <a:buChar char="­"/>
              <a:defRPr/>
            </a:pPr>
            <a:r>
              <a:rPr lang="en-US" sz="3000" dirty="0"/>
              <a:t>Mustard seed (13:31-32)</a:t>
            </a:r>
          </a:p>
          <a:p>
            <a:pPr marL="914400" lvl="1" indent="-457200" eaLnBrk="1" hangingPunct="1">
              <a:buSzPct val="100000"/>
              <a:buFont typeface="Courier New" panose="02070309020205020404" pitchFamily="49" charset="0"/>
              <a:buChar char="­"/>
              <a:defRPr/>
            </a:pPr>
            <a:r>
              <a:rPr lang="en-US" sz="3000" dirty="0"/>
              <a:t>Leaven (13:33)</a:t>
            </a:r>
          </a:p>
          <a:p>
            <a:pPr marL="461963" indent="-461963" eaLnBrk="1" hangingPunct="1">
              <a:defRPr/>
            </a:pPr>
            <a:r>
              <a:rPr lang="en-US" sz="3000" dirty="0"/>
              <a:t>Private parables (13:36)</a:t>
            </a:r>
          </a:p>
          <a:p>
            <a:pPr marL="914400" lvl="1" indent="-457200" eaLnBrk="1" hangingPunct="1">
              <a:buSzPct val="100000"/>
              <a:buFont typeface="Courier New" panose="02070309020205020404" pitchFamily="49" charset="0"/>
              <a:buChar char="­"/>
              <a:defRPr/>
            </a:pPr>
            <a:r>
              <a:rPr lang="en-US" sz="3000" dirty="0"/>
              <a:t>Earthen treasure (13:44)</a:t>
            </a:r>
          </a:p>
          <a:p>
            <a:pPr marL="914400" lvl="1" indent="-457200" eaLnBrk="1" hangingPunct="1">
              <a:buSzPct val="100000"/>
              <a:buFont typeface="Courier New" panose="02070309020205020404" pitchFamily="49" charset="0"/>
              <a:buChar char="­"/>
              <a:defRPr/>
            </a:pPr>
            <a:r>
              <a:rPr lang="en-US" sz="3000" dirty="0"/>
              <a:t>Pearl of great price (13:45-46)</a:t>
            </a:r>
          </a:p>
          <a:p>
            <a:pPr marL="914400" lvl="1" indent="-457200" eaLnBrk="1" hangingPunct="1">
              <a:buSzPct val="100000"/>
              <a:buFont typeface="Courier New" panose="02070309020205020404" pitchFamily="49" charset="0"/>
              <a:buChar char="­"/>
              <a:defRPr/>
            </a:pPr>
            <a:r>
              <a:rPr lang="en-US" sz="3000" dirty="0"/>
              <a:t>Dragnet (13:47-50)</a:t>
            </a:r>
          </a:p>
          <a:p>
            <a:pPr marL="914400" lvl="1" indent="-457200" eaLnBrk="1" hangingPunct="1">
              <a:buSzPct val="100000"/>
              <a:buFont typeface="Courier New" panose="02070309020205020404" pitchFamily="49" charset="0"/>
              <a:buChar char="­"/>
              <a:defRPr/>
            </a:pPr>
            <a:r>
              <a:rPr lang="en-US" sz="3000" dirty="0"/>
              <a:t>Householder (13:51-52)</a:t>
            </a:r>
          </a:p>
        </p:txBody>
      </p:sp>
      <p:pic>
        <p:nvPicPr>
          <p:cNvPr id="4" name="Picture 4" descr="King_of_Kings[1]"/>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934200" y="4015033"/>
            <a:ext cx="2025785" cy="2743200"/>
          </a:xfrm>
          <a:prstGeom prst="rect">
            <a:avLst/>
          </a:prstGeom>
          <a:noFill/>
          <a:ln w="9525">
            <a:noFill/>
            <a:miter lim="800000"/>
            <a:headEnd/>
            <a:tailEnd/>
          </a:ln>
          <a:effectLst/>
        </p:spPr>
      </p:pic>
    </p:spTree>
    <p:extLst>
      <p:ext uri="{BB962C8B-B14F-4D97-AF65-F5344CB8AC3E}">
        <p14:creationId xmlns:p14="http://schemas.microsoft.com/office/powerpoint/2010/main" val="27268632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idx="4294967295"/>
          </p:nvPr>
        </p:nvSpPr>
        <p:spPr>
          <a:xfrm>
            <a:off x="304800" y="228600"/>
            <a:ext cx="8534400" cy="762000"/>
          </a:xfrm>
        </p:spPr>
        <p:txBody>
          <a:bodyPr/>
          <a:lstStyle/>
          <a:p>
            <a:pPr algn="ctr" eaLnBrk="1" hangingPunct="1"/>
            <a:r>
              <a:rPr lang="en-US" altLang="en-US" sz="4000" dirty="0"/>
              <a:t>Matthew 13 Parables</a:t>
            </a:r>
          </a:p>
        </p:txBody>
      </p:sp>
      <p:sp>
        <p:nvSpPr>
          <p:cNvPr id="6147" name="Rectangle 3"/>
          <p:cNvSpPr>
            <a:spLocks noGrp="1" noChangeArrowheads="1"/>
          </p:cNvSpPr>
          <p:nvPr>
            <p:ph type="body" idx="4294967295"/>
          </p:nvPr>
        </p:nvSpPr>
        <p:spPr>
          <a:xfrm>
            <a:off x="457200" y="2209801"/>
            <a:ext cx="4800600" cy="2438399"/>
          </a:xfrm>
        </p:spPr>
        <p:txBody>
          <a:bodyPr/>
          <a:lstStyle/>
          <a:p>
            <a:pPr eaLnBrk="1" hangingPunct="1">
              <a:spcBef>
                <a:spcPts val="0"/>
              </a:spcBef>
              <a:spcAft>
                <a:spcPts val="2400"/>
              </a:spcAft>
              <a:buFont typeface="Wingdings" panose="05000000000000000000" pitchFamily="2" charset="2"/>
              <a:buNone/>
              <a:defRPr/>
            </a:pPr>
            <a:r>
              <a:rPr lang="en-US" dirty="0"/>
              <a:t>The Sower:</a:t>
            </a:r>
          </a:p>
          <a:p>
            <a:pPr eaLnBrk="1" hangingPunct="1">
              <a:spcBef>
                <a:spcPts val="0"/>
              </a:spcBef>
              <a:spcAft>
                <a:spcPts val="2400"/>
              </a:spcAft>
              <a:buFont typeface="Wingdings" panose="05000000000000000000" pitchFamily="2" charset="2"/>
              <a:buNone/>
              <a:defRPr/>
            </a:pPr>
            <a:r>
              <a:rPr lang="en-US" dirty="0"/>
              <a:t>Preaching of the gospel with various results</a:t>
            </a:r>
          </a:p>
        </p:txBody>
      </p:sp>
      <p:pic>
        <p:nvPicPr>
          <p:cNvPr id="48132" name="Picture 4"/>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5867400" y="2209800"/>
            <a:ext cx="28575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132184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533400" y="228600"/>
            <a:ext cx="7924800" cy="1371600"/>
          </a:xfrm>
        </p:spPr>
        <p:txBody>
          <a:bodyPr/>
          <a:lstStyle/>
          <a:p>
            <a:pPr algn="ctr" eaLnBrk="1" hangingPunct="1"/>
            <a:r>
              <a:rPr lang="en-US" altLang="en-US" sz="3600" dirty="0"/>
              <a:t>Why The Parable of the Sower Does Not Teach Kingdom Now Theology</a:t>
            </a:r>
          </a:p>
        </p:txBody>
      </p:sp>
      <p:sp>
        <p:nvSpPr>
          <p:cNvPr id="16387" name="Rectangle 3"/>
          <p:cNvSpPr>
            <a:spLocks noGrp="1" noChangeArrowheads="1"/>
          </p:cNvSpPr>
          <p:nvPr>
            <p:ph type="body" sz="half" idx="2"/>
          </p:nvPr>
        </p:nvSpPr>
        <p:spPr>
          <a:xfrm>
            <a:off x="266700" y="2057400"/>
            <a:ext cx="8610600" cy="3962400"/>
          </a:xfrm>
        </p:spPr>
        <p:txBody>
          <a:bodyPr/>
          <a:lstStyle/>
          <a:p>
            <a:pPr marL="463550" indent="-463550" eaLnBrk="1" hangingPunct="1">
              <a:spcBef>
                <a:spcPts val="0"/>
              </a:spcBef>
              <a:spcAft>
                <a:spcPts val="3600"/>
              </a:spcAft>
              <a:buSzPct val="100000"/>
              <a:buFont typeface="+mj-lt"/>
              <a:buAutoNum type="arabicPeriod"/>
              <a:defRPr/>
            </a:pPr>
            <a:r>
              <a:rPr lang="en-US" dirty="0"/>
              <a:t>The sower went out to sow (13:3)</a:t>
            </a:r>
          </a:p>
          <a:p>
            <a:pPr marL="463550" indent="-463550" eaLnBrk="1" hangingPunct="1">
              <a:spcBef>
                <a:spcPts val="0"/>
              </a:spcBef>
              <a:spcAft>
                <a:spcPts val="3600"/>
              </a:spcAft>
              <a:buSzPct val="100000"/>
              <a:buFont typeface="+mj-lt"/>
              <a:buAutoNum type="arabicPeriod"/>
              <a:defRPr/>
            </a:pPr>
            <a:r>
              <a:rPr lang="en-US" dirty="0"/>
              <a:t>The Word of the Kingdom enters hearts (13:19)</a:t>
            </a:r>
          </a:p>
          <a:p>
            <a:pPr marL="463550" indent="-463550" eaLnBrk="1" hangingPunct="1">
              <a:spcBef>
                <a:spcPts val="0"/>
              </a:spcBef>
              <a:spcAft>
                <a:spcPts val="3600"/>
              </a:spcAft>
              <a:buSzPct val="100000"/>
              <a:buFont typeface="+mj-lt"/>
              <a:buAutoNum type="arabicPeriod"/>
              <a:defRPr/>
            </a:pPr>
            <a:r>
              <a:rPr lang="en-US" dirty="0"/>
              <a:t>Only one type of soil is fruitful (13:23)</a:t>
            </a:r>
          </a:p>
          <a:p>
            <a:pPr marL="463550" indent="-463550" eaLnBrk="1" hangingPunct="1">
              <a:spcBef>
                <a:spcPts val="0"/>
              </a:spcBef>
              <a:spcAft>
                <a:spcPts val="3600"/>
              </a:spcAft>
              <a:buSzPct val="100000"/>
              <a:buFont typeface="+mj-lt"/>
              <a:buAutoNum type="arabicPeriod"/>
              <a:defRPr/>
            </a:pPr>
            <a:r>
              <a:rPr lang="en-US" dirty="0"/>
              <a:t>Satan is active (13:19)</a:t>
            </a:r>
          </a:p>
        </p:txBody>
      </p:sp>
      <p:pic>
        <p:nvPicPr>
          <p:cNvPr id="84996" name="Picture 4" descr="King_of_Kings[1]"/>
          <p:cNvPicPr>
            <a:picLocks noGrp="1" noChangeAspect="1" noChangeArrowheads="1"/>
          </p:cNvPicPr>
          <p:nvPr>
            <p:ph type="clipArt" sz="half" idx="1"/>
          </p:nvPr>
        </p:nvPicPr>
        <p:blipFill>
          <a:blip r:embed="rId3" cstate="email">
            <a:extLst>
              <a:ext uri="{28A0092B-C50C-407E-A947-70E740481C1C}">
                <a14:useLocalDpi xmlns:a14="http://schemas.microsoft.com/office/drawing/2010/main"/>
              </a:ext>
            </a:extLst>
          </a:blip>
          <a:srcRect/>
          <a:stretch>
            <a:fillRect/>
          </a:stretch>
        </p:blipFill>
        <p:spPr>
          <a:xfrm>
            <a:off x="7391400" y="4442298"/>
            <a:ext cx="1397475" cy="1892379"/>
          </a:xfrm>
        </p:spPr>
      </p:pic>
    </p:spTree>
    <p:extLst>
      <p:ext uri="{BB962C8B-B14F-4D97-AF65-F5344CB8AC3E}">
        <p14:creationId xmlns:p14="http://schemas.microsoft.com/office/powerpoint/2010/main" val="14235012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533400" y="228600"/>
            <a:ext cx="7924800" cy="1371600"/>
          </a:xfrm>
        </p:spPr>
        <p:txBody>
          <a:bodyPr/>
          <a:lstStyle/>
          <a:p>
            <a:pPr algn="ctr" eaLnBrk="1" hangingPunct="1"/>
            <a:r>
              <a:rPr lang="en-US" altLang="en-US" sz="3600" dirty="0"/>
              <a:t>Why The Parable of the Sower Does Not Teach Kingdom Now Theology</a:t>
            </a:r>
            <a:endParaRPr lang="en-US" altLang="en-US" sz="3600" dirty="0">
              <a:solidFill>
                <a:srgbClr val="FFFF00"/>
              </a:solidFill>
            </a:endParaRPr>
          </a:p>
        </p:txBody>
      </p:sp>
      <p:sp>
        <p:nvSpPr>
          <p:cNvPr id="16387" name="Rectangle 3"/>
          <p:cNvSpPr>
            <a:spLocks noGrp="1" noChangeArrowheads="1"/>
          </p:cNvSpPr>
          <p:nvPr>
            <p:ph type="body" sz="half" idx="2"/>
          </p:nvPr>
        </p:nvSpPr>
        <p:spPr>
          <a:xfrm>
            <a:off x="266700" y="2057400"/>
            <a:ext cx="8610600" cy="3962400"/>
          </a:xfrm>
        </p:spPr>
        <p:txBody>
          <a:bodyPr/>
          <a:lstStyle/>
          <a:p>
            <a:pPr marL="463550" indent="-463550" eaLnBrk="1" hangingPunct="1">
              <a:spcBef>
                <a:spcPts val="0"/>
              </a:spcBef>
              <a:spcAft>
                <a:spcPts val="3600"/>
              </a:spcAft>
              <a:buSzPct val="100000"/>
              <a:buFont typeface="+mj-lt"/>
              <a:buAutoNum type="arabicPeriod"/>
              <a:defRPr/>
            </a:pPr>
            <a:r>
              <a:rPr lang="en-US" b="1" u="sng" dirty="0">
                <a:solidFill>
                  <a:srgbClr val="FFFFCC"/>
                </a:solidFill>
              </a:rPr>
              <a:t>The sower went out to sow (13:3)</a:t>
            </a:r>
          </a:p>
          <a:p>
            <a:pPr marL="463550" indent="-463550" eaLnBrk="1" hangingPunct="1">
              <a:spcBef>
                <a:spcPts val="0"/>
              </a:spcBef>
              <a:spcAft>
                <a:spcPts val="3600"/>
              </a:spcAft>
              <a:buSzPct val="100000"/>
              <a:buFont typeface="+mj-lt"/>
              <a:buAutoNum type="arabicPeriod"/>
              <a:defRPr/>
            </a:pPr>
            <a:r>
              <a:rPr lang="en-US" dirty="0"/>
              <a:t>The Word of the Kingdom enters hearts (13:19)</a:t>
            </a:r>
          </a:p>
          <a:p>
            <a:pPr marL="463550" indent="-463550" eaLnBrk="1" hangingPunct="1">
              <a:spcBef>
                <a:spcPts val="0"/>
              </a:spcBef>
              <a:spcAft>
                <a:spcPts val="3600"/>
              </a:spcAft>
              <a:buSzPct val="100000"/>
              <a:buFont typeface="+mj-lt"/>
              <a:buAutoNum type="arabicPeriod"/>
              <a:defRPr/>
            </a:pPr>
            <a:r>
              <a:rPr lang="en-US" dirty="0"/>
              <a:t>Only one type of soil is fruitful (13:23)</a:t>
            </a:r>
          </a:p>
          <a:p>
            <a:pPr marL="463550" indent="-463550" eaLnBrk="1" hangingPunct="1">
              <a:spcBef>
                <a:spcPts val="0"/>
              </a:spcBef>
              <a:spcAft>
                <a:spcPts val="3600"/>
              </a:spcAft>
              <a:buSzPct val="100000"/>
              <a:buFont typeface="+mj-lt"/>
              <a:buAutoNum type="arabicPeriod"/>
              <a:defRPr/>
            </a:pPr>
            <a:r>
              <a:rPr lang="en-US" dirty="0"/>
              <a:t>Satan is active (13:19)</a:t>
            </a:r>
          </a:p>
        </p:txBody>
      </p:sp>
      <p:pic>
        <p:nvPicPr>
          <p:cNvPr id="84996" name="Picture 4" descr="King_of_Kings[1]"/>
          <p:cNvPicPr>
            <a:picLocks noGrp="1" noChangeAspect="1" noChangeArrowheads="1"/>
          </p:cNvPicPr>
          <p:nvPr>
            <p:ph type="clipArt" sz="half" idx="1"/>
          </p:nvPr>
        </p:nvPicPr>
        <p:blipFill>
          <a:blip r:embed="rId3" cstate="email">
            <a:extLst>
              <a:ext uri="{28A0092B-C50C-407E-A947-70E740481C1C}">
                <a14:useLocalDpi xmlns:a14="http://schemas.microsoft.com/office/drawing/2010/main"/>
              </a:ext>
            </a:extLst>
          </a:blip>
          <a:srcRect/>
          <a:stretch>
            <a:fillRect/>
          </a:stretch>
        </p:blipFill>
        <p:spPr>
          <a:xfrm>
            <a:off x="7391400" y="4442298"/>
            <a:ext cx="1397475" cy="1892379"/>
          </a:xfrm>
        </p:spPr>
      </p:pic>
    </p:spTree>
    <p:extLst>
      <p:ext uri="{BB962C8B-B14F-4D97-AF65-F5344CB8AC3E}">
        <p14:creationId xmlns:p14="http://schemas.microsoft.com/office/powerpoint/2010/main" val="37722805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4146" name="Picture 4"/>
          <p:cNvPicPr>
            <a:picLocks noChangeAspect="1"/>
          </p:cNvPicPr>
          <p:nvPr/>
        </p:nvPicPr>
        <p:blipFill>
          <a:blip r:embed="rId2" cstate="print"/>
          <a:srcRect/>
          <a:stretch>
            <a:fillRect/>
          </a:stretch>
        </p:blipFill>
        <p:spPr bwMode="auto">
          <a:xfrm>
            <a:off x="176216" y="163516"/>
            <a:ext cx="8791575" cy="6530975"/>
          </a:xfrm>
          <a:prstGeom prst="rect">
            <a:avLst/>
          </a:prstGeom>
          <a:noFill/>
          <a:ln w="38100">
            <a:solidFill>
              <a:schemeClr val="bg1"/>
            </a:solidFill>
            <a:miter lim="800000"/>
            <a:headEnd/>
            <a:tailEnd/>
          </a:ln>
        </p:spPr>
      </p:pic>
      <p:sp>
        <p:nvSpPr>
          <p:cNvPr id="134147" name="Rectangle 1"/>
          <p:cNvSpPr>
            <a:spLocks noChangeArrowheads="1"/>
          </p:cNvSpPr>
          <p:nvPr/>
        </p:nvSpPr>
        <p:spPr bwMode="auto">
          <a:xfrm>
            <a:off x="457201" y="163516"/>
            <a:ext cx="8229600" cy="2708434"/>
          </a:xfrm>
          <a:prstGeom prst="rect">
            <a:avLst/>
          </a:prstGeom>
          <a:noFill/>
          <a:ln w="28575">
            <a:noFill/>
            <a:miter lim="800000"/>
            <a:headEnd/>
            <a:tailEnd/>
          </a:ln>
        </p:spPr>
        <p:txBody>
          <a:bodyPr wrap="square">
            <a:spAutoFit/>
          </a:bodyPr>
          <a:lstStyle/>
          <a:p>
            <a:pPr algn="ctr">
              <a:spcBef>
                <a:spcPts val="600"/>
              </a:spcBef>
              <a:spcAft>
                <a:spcPts val="600"/>
              </a:spcAft>
            </a:pPr>
            <a:r>
              <a:rPr lang="en-US" altLang="en-US" sz="4000" dirty="0">
                <a:solidFill>
                  <a:srgbClr val="00FFFF"/>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Matthew 13:3 (NASB)</a:t>
            </a:r>
          </a:p>
          <a:p>
            <a:pPr algn="just">
              <a:spcBef>
                <a:spcPts val="600"/>
              </a:spcBef>
              <a:spcAft>
                <a:spcPts val="600"/>
              </a:spcAft>
            </a:pPr>
            <a:r>
              <a:rPr lang="en-US" sz="4000" dirty="0">
                <a:latin typeface="Calibri" panose="020F0502020204030204" pitchFamily="34" charset="0"/>
                <a:cs typeface="Calibri" panose="020F0502020204030204" pitchFamily="34" charset="0"/>
              </a:rPr>
              <a:t>“And He spoke many things to them in parables, saying, “Behold, </a:t>
            </a:r>
            <a:r>
              <a:rPr lang="en-US" sz="4000" b="1" u="sng" dirty="0">
                <a:solidFill>
                  <a:srgbClr val="FFFFCC"/>
                </a:solidFill>
                <a:latin typeface="Calibri" panose="020F0502020204030204" pitchFamily="34" charset="0"/>
                <a:cs typeface="Calibri" panose="020F0502020204030204" pitchFamily="34" charset="0"/>
              </a:rPr>
              <a:t>the sower went out to sow</a:t>
            </a:r>
            <a:r>
              <a:rPr lang="en-US" sz="40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t>
            </a:r>
            <a:endParaRPr lang="en-US" altLang="en-US" sz="4000" kern="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pic>
        <p:nvPicPr>
          <p:cNvPr id="2" name="Picture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620178" y="2667000"/>
            <a:ext cx="1903645" cy="2286000"/>
          </a:xfrm>
          <a:prstGeom prst="ellipse">
            <a:avLst/>
          </a:prstGeom>
          <a:ln>
            <a:noFill/>
          </a:ln>
          <a:effectLst>
            <a:softEdge rad="112500"/>
          </a:effectLst>
        </p:spPr>
      </p:pic>
    </p:spTree>
    <p:extLst>
      <p:ext uri="{BB962C8B-B14F-4D97-AF65-F5344CB8AC3E}">
        <p14:creationId xmlns:p14="http://schemas.microsoft.com/office/powerpoint/2010/main" val="7414877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28599" y="1565970"/>
            <a:ext cx="8686800" cy="4524315"/>
          </a:xfrm>
          <a:prstGeom prst="rect">
            <a:avLst/>
          </a:prstGeom>
        </p:spPr>
        <p:txBody>
          <a:bodyPr wrap="square">
            <a:spAutoFit/>
          </a:bodyPr>
          <a:lstStyle/>
          <a:p>
            <a:pPr algn="just"/>
            <a:r>
              <a:rPr lang="en-US" sz="3200" dirty="0">
                <a:latin typeface="Calibri" panose="020F0502020204030204" pitchFamily="34" charset="0"/>
                <a:ea typeface="Times New Roman" panose="02020603050405020304" pitchFamily="18" charset="0"/>
                <a:cs typeface="Calibri" panose="020F0502020204030204" pitchFamily="34" charset="0"/>
              </a:rPr>
              <a:t>“</a:t>
            </a:r>
            <a:r>
              <a:rPr lang="en-US" sz="3200" dirty="0">
                <a:latin typeface="Calibri" panose="020F0502020204030204" pitchFamily="34" charset="0"/>
                <a:cs typeface="Calibri" panose="020F0502020204030204" pitchFamily="34" charset="0"/>
              </a:rPr>
              <a:t>The words </a:t>
            </a:r>
            <a:r>
              <a:rPr lang="en-US" sz="3200" i="1" dirty="0">
                <a:latin typeface="Calibri" panose="020F0502020204030204" pitchFamily="34" charset="0"/>
                <a:cs typeface="Calibri" panose="020F0502020204030204" pitchFamily="34" charset="0"/>
              </a:rPr>
              <a:t>‘went forth</a:t>
            </a:r>
            <a:r>
              <a:rPr lang="en-US" sz="3200" dirty="0">
                <a:latin typeface="Calibri" panose="020F0502020204030204" pitchFamily="34" charset="0"/>
                <a:cs typeface="Calibri" panose="020F0502020204030204" pitchFamily="34" charset="0"/>
              </a:rPr>
              <a:t> to sow,’ or as Mark’s Gospel puts it </a:t>
            </a:r>
            <a:r>
              <a:rPr lang="en-US" sz="3200" i="1" dirty="0">
                <a:latin typeface="Calibri" panose="020F0502020204030204" pitchFamily="34" charset="0"/>
                <a:cs typeface="Calibri" panose="020F0502020204030204" pitchFamily="34" charset="0"/>
              </a:rPr>
              <a:t>‘went out’</a:t>
            </a:r>
            <a:r>
              <a:rPr lang="en-US" sz="3200" dirty="0">
                <a:latin typeface="Calibri" panose="020F0502020204030204" pitchFamily="34" charset="0"/>
                <a:cs typeface="Calibri" panose="020F0502020204030204" pitchFamily="34" charset="0"/>
              </a:rPr>
              <a:t> were indicative of the great dispensational change which was soon to be introduced. There was no longer to be a planting of vines or fig-trees in Israel, but a going out of the mercy of God unto the Gentiles; therefore what we have here is the </a:t>
            </a:r>
            <a:r>
              <a:rPr lang="en-US" sz="3200" i="1" dirty="0">
                <a:latin typeface="Calibri" panose="020F0502020204030204" pitchFamily="34" charset="0"/>
                <a:cs typeface="Calibri" panose="020F0502020204030204" pitchFamily="34" charset="0"/>
              </a:rPr>
              <a:t>broadcast</a:t>
            </a:r>
            <a:r>
              <a:rPr lang="en-US" sz="3200" dirty="0">
                <a:latin typeface="Calibri" panose="020F0502020204030204" pitchFamily="34" charset="0"/>
                <a:cs typeface="Calibri" panose="020F0502020204030204" pitchFamily="34" charset="0"/>
              </a:rPr>
              <a:t> sowing of the Seed in the field at large, for as verse 38 tells us ‘the field is </a:t>
            </a:r>
            <a:r>
              <a:rPr lang="en-US" sz="3200" i="1" dirty="0">
                <a:latin typeface="Calibri" panose="020F0502020204030204" pitchFamily="34" charset="0"/>
                <a:cs typeface="Calibri" panose="020F0502020204030204" pitchFamily="34" charset="0"/>
              </a:rPr>
              <a:t>the world</a:t>
            </a:r>
            <a:r>
              <a:rPr lang="en-US" sz="3200" dirty="0">
                <a:latin typeface="Calibri" panose="020F0502020204030204" pitchFamily="34" charset="0"/>
                <a:cs typeface="Calibri" panose="020F0502020204030204" pitchFamily="34" charset="0"/>
              </a:rPr>
              <a:t>.’”</a:t>
            </a:r>
          </a:p>
        </p:txBody>
      </p:sp>
      <p:sp>
        <p:nvSpPr>
          <p:cNvPr id="8" name="TextBox 7"/>
          <p:cNvSpPr txBox="1"/>
          <p:nvPr/>
        </p:nvSpPr>
        <p:spPr>
          <a:xfrm>
            <a:off x="723900" y="6477000"/>
            <a:ext cx="7696200" cy="307777"/>
          </a:xfrm>
          <a:prstGeom prst="rect">
            <a:avLst/>
          </a:prstGeom>
          <a:noFill/>
        </p:spPr>
        <p:txBody>
          <a:bodyPr wrap="square" rtlCol="0">
            <a:spAutoFit/>
          </a:bodyPr>
          <a:lstStyle/>
          <a:p>
            <a:pPr algn="ctr"/>
            <a:r>
              <a:rPr lang="en-US" sz="1400" dirty="0">
                <a:latin typeface="Calibri" panose="020F0502020204030204" pitchFamily="34" charset="0"/>
                <a:cs typeface="Calibri" panose="020F0502020204030204" pitchFamily="34" charset="0"/>
              </a:rPr>
              <a:t>A. W. Pink (2005). </a:t>
            </a:r>
            <a:r>
              <a:rPr lang="en-US" sz="1400" i="1" dirty="0">
                <a:latin typeface="Calibri" panose="020F0502020204030204" pitchFamily="34" charset="0"/>
                <a:cs typeface="Calibri" panose="020F0502020204030204" pitchFamily="34" charset="0"/>
              </a:rPr>
              <a:t>The Prophetic Parables of Matthew Thirteen</a:t>
            </a:r>
            <a:r>
              <a:rPr lang="en-US" sz="1400" dirty="0">
                <a:latin typeface="Calibri" panose="020F0502020204030204" pitchFamily="34" charset="0"/>
                <a:cs typeface="Calibri" panose="020F0502020204030204" pitchFamily="34" charset="0"/>
              </a:rPr>
              <a:t>. Bellingham, WA: Logos Bible Software.</a:t>
            </a:r>
          </a:p>
        </p:txBody>
      </p:sp>
      <p:sp>
        <p:nvSpPr>
          <p:cNvPr id="3" name="Rectangle 2"/>
          <p:cNvSpPr/>
          <p:nvPr/>
        </p:nvSpPr>
        <p:spPr>
          <a:xfrm>
            <a:off x="590550" y="247471"/>
            <a:ext cx="7962899" cy="1200329"/>
          </a:xfrm>
          <a:prstGeom prst="rect">
            <a:avLst/>
          </a:prstGeom>
        </p:spPr>
        <p:txBody>
          <a:bodyPr wrap="square">
            <a:spAutoFit/>
          </a:bodyPr>
          <a:lstStyle/>
          <a:p>
            <a:pPr algn="ctr"/>
            <a:r>
              <a:rPr lang="en-US" sz="3600" dirty="0">
                <a:solidFill>
                  <a:schemeClr val="tx2"/>
                </a:solidFill>
                <a:latin typeface="Calibri" panose="020F0502020204030204" pitchFamily="34" charset="0"/>
                <a:ea typeface="+mj-ea"/>
                <a:cs typeface="Calibri" panose="020F0502020204030204" pitchFamily="34" charset="0"/>
              </a:rPr>
              <a:t>The Prophetic Parables of </a:t>
            </a:r>
          </a:p>
          <a:p>
            <a:pPr algn="ctr"/>
            <a:r>
              <a:rPr lang="en-US" sz="3600" dirty="0">
                <a:solidFill>
                  <a:schemeClr val="tx2"/>
                </a:solidFill>
                <a:latin typeface="Calibri" panose="020F0502020204030204" pitchFamily="34" charset="0"/>
                <a:ea typeface="+mj-ea"/>
                <a:cs typeface="Calibri" panose="020F0502020204030204" pitchFamily="34" charset="0"/>
              </a:rPr>
              <a:t>Matthew Thirteen -  A. W. Pink</a:t>
            </a:r>
          </a:p>
        </p:txBody>
      </p:sp>
    </p:spTree>
    <p:extLst>
      <p:ext uri="{BB962C8B-B14F-4D97-AF65-F5344CB8AC3E}">
        <p14:creationId xmlns:p14="http://schemas.microsoft.com/office/powerpoint/2010/main" val="42789494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4146" name="Picture 4"/>
          <p:cNvPicPr>
            <a:picLocks noChangeAspect="1"/>
          </p:cNvPicPr>
          <p:nvPr/>
        </p:nvPicPr>
        <p:blipFill>
          <a:blip r:embed="rId2" cstate="print"/>
          <a:srcRect/>
          <a:stretch>
            <a:fillRect/>
          </a:stretch>
        </p:blipFill>
        <p:spPr bwMode="auto">
          <a:xfrm>
            <a:off x="176216" y="163516"/>
            <a:ext cx="8791575" cy="6530975"/>
          </a:xfrm>
          <a:prstGeom prst="rect">
            <a:avLst/>
          </a:prstGeom>
          <a:noFill/>
          <a:ln w="38100">
            <a:solidFill>
              <a:schemeClr val="bg1"/>
            </a:solidFill>
            <a:miter lim="800000"/>
            <a:headEnd/>
            <a:tailEnd/>
          </a:ln>
        </p:spPr>
      </p:pic>
      <p:sp>
        <p:nvSpPr>
          <p:cNvPr id="134147" name="Rectangle 1"/>
          <p:cNvSpPr>
            <a:spLocks noChangeArrowheads="1"/>
          </p:cNvSpPr>
          <p:nvPr/>
        </p:nvSpPr>
        <p:spPr bwMode="auto">
          <a:xfrm>
            <a:off x="176216" y="163516"/>
            <a:ext cx="8791575" cy="4739759"/>
          </a:xfrm>
          <a:prstGeom prst="rect">
            <a:avLst/>
          </a:prstGeom>
          <a:noFill/>
          <a:ln w="28575">
            <a:noFill/>
            <a:miter lim="800000"/>
            <a:headEnd/>
            <a:tailEnd/>
          </a:ln>
        </p:spPr>
        <p:txBody>
          <a:bodyPr wrap="square">
            <a:spAutoFit/>
          </a:bodyPr>
          <a:lstStyle/>
          <a:p>
            <a:pPr algn="ctr">
              <a:spcBef>
                <a:spcPts val="600"/>
              </a:spcBef>
              <a:spcAft>
                <a:spcPts val="600"/>
              </a:spcAft>
            </a:pPr>
            <a:r>
              <a:rPr lang="en-US" altLang="en-US" sz="4000" dirty="0">
                <a:solidFill>
                  <a:srgbClr val="00FFFF"/>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Isaiah 2:2-3 (NASB)</a:t>
            </a:r>
          </a:p>
          <a:p>
            <a:pPr algn="just">
              <a:spcBef>
                <a:spcPts val="600"/>
              </a:spcBef>
              <a:spcAft>
                <a:spcPts val="600"/>
              </a:spcAft>
            </a:pPr>
            <a:r>
              <a:rPr lang="en-US" sz="2800" dirty="0">
                <a:latin typeface="Calibri" panose="020F0502020204030204" pitchFamily="34" charset="0"/>
                <a:cs typeface="Calibri" panose="020F0502020204030204" pitchFamily="34" charset="0"/>
              </a:rPr>
              <a:t>“Now it will come about that In the last days The mountain of the house of the </a:t>
            </a:r>
            <a:r>
              <a:rPr lang="en-US" sz="2800" cap="small" dirty="0">
                <a:latin typeface="Calibri" panose="020F0502020204030204" pitchFamily="34" charset="0"/>
                <a:cs typeface="Calibri" panose="020F0502020204030204" pitchFamily="34" charset="0"/>
              </a:rPr>
              <a:t>Lord</a:t>
            </a:r>
            <a:r>
              <a:rPr lang="en-US" sz="2800" dirty="0">
                <a:latin typeface="Calibri" panose="020F0502020204030204" pitchFamily="34" charset="0"/>
                <a:cs typeface="Calibri" panose="020F0502020204030204" pitchFamily="34" charset="0"/>
              </a:rPr>
              <a:t> Will be established as the chief of the mountains, And will be raised above the hills; And all the nations will stream to it.</a:t>
            </a:r>
            <a:r>
              <a:rPr lang="en-US" sz="2800" baseline="30000" dirty="0">
                <a:latin typeface="Calibri" panose="020F0502020204030204" pitchFamily="34" charset="0"/>
                <a:cs typeface="Calibri" panose="020F0502020204030204" pitchFamily="34" charset="0"/>
              </a:rPr>
              <a:t>3 </a:t>
            </a:r>
            <a:r>
              <a:rPr lang="en-US" sz="2800" dirty="0">
                <a:latin typeface="Calibri" panose="020F0502020204030204" pitchFamily="34" charset="0"/>
                <a:cs typeface="Calibri" panose="020F0502020204030204" pitchFamily="34" charset="0"/>
              </a:rPr>
              <a:t>And many peoples will come and say, ‘Come, let us go up to the mountain of the </a:t>
            </a:r>
            <a:r>
              <a:rPr lang="en-US" sz="2800" cap="small" dirty="0">
                <a:latin typeface="Calibri" panose="020F0502020204030204" pitchFamily="34" charset="0"/>
                <a:cs typeface="Calibri" panose="020F0502020204030204" pitchFamily="34" charset="0"/>
              </a:rPr>
              <a:t>Lord</a:t>
            </a:r>
            <a:r>
              <a:rPr lang="en-US" sz="2800" dirty="0">
                <a:latin typeface="Calibri" panose="020F0502020204030204" pitchFamily="34" charset="0"/>
                <a:cs typeface="Calibri" panose="020F0502020204030204" pitchFamily="34" charset="0"/>
              </a:rPr>
              <a:t>, To the house of the God of Jacob; That He may teach us concerning His ways And that we may walk in His paths.’ For the law will go forth from Zion And the word of the </a:t>
            </a:r>
            <a:r>
              <a:rPr lang="en-US" sz="2800" cap="small" dirty="0">
                <a:latin typeface="Calibri" panose="020F0502020204030204" pitchFamily="34" charset="0"/>
                <a:cs typeface="Calibri" panose="020F0502020204030204" pitchFamily="34" charset="0"/>
              </a:rPr>
              <a:t>Lord</a:t>
            </a:r>
            <a:r>
              <a:rPr lang="en-US" sz="2800" dirty="0">
                <a:latin typeface="Calibri" panose="020F0502020204030204" pitchFamily="34" charset="0"/>
                <a:cs typeface="Calibri" panose="020F0502020204030204" pitchFamily="34" charset="0"/>
              </a:rPr>
              <a:t> from Jerusalem.</a:t>
            </a:r>
            <a:r>
              <a:rPr lang="en-US" sz="28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t>
            </a:r>
            <a:endParaRPr lang="en-US" altLang="en-US" sz="2800" kern="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468772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4146" name="Picture 4"/>
          <p:cNvPicPr>
            <a:picLocks noChangeAspect="1"/>
          </p:cNvPicPr>
          <p:nvPr/>
        </p:nvPicPr>
        <p:blipFill>
          <a:blip r:embed="rId2" cstate="print"/>
          <a:srcRect/>
          <a:stretch>
            <a:fillRect/>
          </a:stretch>
        </p:blipFill>
        <p:spPr bwMode="auto">
          <a:xfrm>
            <a:off x="176216" y="163516"/>
            <a:ext cx="8791575" cy="6530975"/>
          </a:xfrm>
          <a:prstGeom prst="rect">
            <a:avLst/>
          </a:prstGeom>
          <a:noFill/>
          <a:ln w="38100">
            <a:solidFill>
              <a:schemeClr val="bg1"/>
            </a:solidFill>
            <a:miter lim="800000"/>
            <a:headEnd/>
            <a:tailEnd/>
          </a:ln>
        </p:spPr>
      </p:pic>
      <p:sp>
        <p:nvSpPr>
          <p:cNvPr id="134147" name="Rectangle 1"/>
          <p:cNvSpPr>
            <a:spLocks noChangeArrowheads="1"/>
          </p:cNvSpPr>
          <p:nvPr/>
        </p:nvSpPr>
        <p:spPr bwMode="auto">
          <a:xfrm>
            <a:off x="176216" y="163516"/>
            <a:ext cx="8791575" cy="5170646"/>
          </a:xfrm>
          <a:prstGeom prst="rect">
            <a:avLst/>
          </a:prstGeom>
          <a:noFill/>
          <a:ln w="28575">
            <a:noFill/>
            <a:miter lim="800000"/>
            <a:headEnd/>
            <a:tailEnd/>
          </a:ln>
        </p:spPr>
        <p:txBody>
          <a:bodyPr wrap="square">
            <a:spAutoFit/>
          </a:bodyPr>
          <a:lstStyle/>
          <a:p>
            <a:pPr algn="ctr">
              <a:spcBef>
                <a:spcPts val="600"/>
              </a:spcBef>
              <a:spcAft>
                <a:spcPts val="600"/>
              </a:spcAft>
            </a:pPr>
            <a:r>
              <a:rPr lang="en-US" altLang="en-US" sz="4000" dirty="0">
                <a:solidFill>
                  <a:srgbClr val="00FFFF"/>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Zechariah 14:16-18 (NASB)</a:t>
            </a:r>
          </a:p>
          <a:p>
            <a:pPr algn="just">
              <a:spcBef>
                <a:spcPts val="600"/>
              </a:spcBef>
              <a:spcAft>
                <a:spcPts val="600"/>
              </a:spcAft>
            </a:pPr>
            <a:r>
              <a:rPr lang="en-US" sz="2700" dirty="0">
                <a:latin typeface="Calibri" panose="020F0502020204030204" pitchFamily="34" charset="0"/>
                <a:cs typeface="Calibri" panose="020F0502020204030204" pitchFamily="34" charset="0"/>
              </a:rPr>
              <a:t>“Then it will come about that any who are left of all the nations that went against Jerusalem will go up from year to year to worship the King, the </a:t>
            </a:r>
            <a:r>
              <a:rPr lang="en-US" sz="2700" cap="small" dirty="0">
                <a:latin typeface="Calibri" panose="020F0502020204030204" pitchFamily="34" charset="0"/>
                <a:cs typeface="Calibri" panose="020F0502020204030204" pitchFamily="34" charset="0"/>
              </a:rPr>
              <a:t>Lord</a:t>
            </a:r>
            <a:r>
              <a:rPr lang="en-US" sz="2700" dirty="0">
                <a:latin typeface="Calibri" panose="020F0502020204030204" pitchFamily="34" charset="0"/>
                <a:cs typeface="Calibri" panose="020F0502020204030204" pitchFamily="34" charset="0"/>
              </a:rPr>
              <a:t> of hosts, and to celebrate the Feast of Booths. </a:t>
            </a:r>
            <a:r>
              <a:rPr lang="en-US" sz="2700" baseline="30000" dirty="0">
                <a:latin typeface="Calibri" panose="020F0502020204030204" pitchFamily="34" charset="0"/>
                <a:cs typeface="Calibri" panose="020F0502020204030204" pitchFamily="34" charset="0"/>
              </a:rPr>
              <a:t>17 </a:t>
            </a:r>
            <a:r>
              <a:rPr lang="en-US" sz="2700" dirty="0">
                <a:latin typeface="Calibri" panose="020F0502020204030204" pitchFamily="34" charset="0"/>
                <a:cs typeface="Calibri" panose="020F0502020204030204" pitchFamily="34" charset="0"/>
              </a:rPr>
              <a:t>And it will be that whichever of the families of the earth does not go up to Jerusalem to worship the King, the </a:t>
            </a:r>
            <a:r>
              <a:rPr lang="en-US" sz="2700" cap="small" dirty="0">
                <a:latin typeface="Calibri" panose="020F0502020204030204" pitchFamily="34" charset="0"/>
                <a:cs typeface="Calibri" panose="020F0502020204030204" pitchFamily="34" charset="0"/>
              </a:rPr>
              <a:t>Lord</a:t>
            </a:r>
            <a:r>
              <a:rPr lang="en-US" sz="2700" dirty="0">
                <a:latin typeface="Calibri" panose="020F0502020204030204" pitchFamily="34" charset="0"/>
                <a:cs typeface="Calibri" panose="020F0502020204030204" pitchFamily="34" charset="0"/>
              </a:rPr>
              <a:t> of hosts, there will be no rain on them. </a:t>
            </a:r>
            <a:r>
              <a:rPr lang="en-US" sz="2700" baseline="30000" dirty="0">
                <a:latin typeface="Calibri" panose="020F0502020204030204" pitchFamily="34" charset="0"/>
                <a:cs typeface="Calibri" panose="020F0502020204030204" pitchFamily="34" charset="0"/>
              </a:rPr>
              <a:t>18 </a:t>
            </a:r>
            <a:r>
              <a:rPr lang="en-US" sz="2700" dirty="0">
                <a:latin typeface="Calibri" panose="020F0502020204030204" pitchFamily="34" charset="0"/>
                <a:cs typeface="Calibri" panose="020F0502020204030204" pitchFamily="34" charset="0"/>
              </a:rPr>
              <a:t>If the family of Egypt does not go up or enter, then no </a:t>
            </a:r>
            <a:r>
              <a:rPr lang="en-US" sz="2700" i="1" dirty="0">
                <a:latin typeface="Calibri" panose="020F0502020204030204" pitchFamily="34" charset="0"/>
                <a:cs typeface="Calibri" panose="020F0502020204030204" pitchFamily="34" charset="0"/>
              </a:rPr>
              <a:t>rain will fall</a:t>
            </a:r>
            <a:r>
              <a:rPr lang="en-US" sz="2700" dirty="0">
                <a:latin typeface="Calibri" panose="020F0502020204030204" pitchFamily="34" charset="0"/>
                <a:cs typeface="Calibri" panose="020F0502020204030204" pitchFamily="34" charset="0"/>
              </a:rPr>
              <a:t> on them; it will be the plague with which the </a:t>
            </a:r>
            <a:r>
              <a:rPr lang="en-US" sz="2700" cap="small" dirty="0">
                <a:latin typeface="Calibri" panose="020F0502020204030204" pitchFamily="34" charset="0"/>
                <a:cs typeface="Calibri" panose="020F0502020204030204" pitchFamily="34" charset="0"/>
              </a:rPr>
              <a:t>Lord</a:t>
            </a:r>
            <a:r>
              <a:rPr lang="en-US" sz="2700" dirty="0">
                <a:latin typeface="Calibri" panose="020F0502020204030204" pitchFamily="34" charset="0"/>
                <a:cs typeface="Calibri" panose="020F0502020204030204" pitchFamily="34" charset="0"/>
              </a:rPr>
              <a:t> smites the nations who do not go up to celebrate the Feast of Booths</a:t>
            </a:r>
            <a:r>
              <a:rPr lang="en-US" sz="27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t>
            </a:r>
            <a:endParaRPr lang="en-US" altLang="en-US" sz="2700" kern="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677165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4100" y="228600"/>
            <a:ext cx="4495800" cy="1143000"/>
          </a:xfrm>
        </p:spPr>
        <p:txBody>
          <a:bodyPr/>
          <a:lstStyle/>
          <a:p>
            <a:pPr>
              <a:defRPr/>
            </a:pPr>
            <a:r>
              <a:rPr lang="en-US" sz="3600" dirty="0">
                <a:solidFill>
                  <a:srgbClr val="00FFFF"/>
                </a:solidFill>
              </a:rPr>
              <a:t>Kingdom Study Outline</a:t>
            </a:r>
          </a:p>
        </p:txBody>
      </p:sp>
      <p:sp>
        <p:nvSpPr>
          <p:cNvPr id="12291" name="Content Placeholder 2"/>
          <p:cNvSpPr>
            <a:spLocks noGrp="1"/>
          </p:cNvSpPr>
          <p:nvPr>
            <p:ph idx="1"/>
          </p:nvPr>
        </p:nvSpPr>
        <p:spPr>
          <a:xfrm>
            <a:off x="2395558" y="1600200"/>
            <a:ext cx="6672241" cy="4648200"/>
          </a:xfrm>
        </p:spPr>
        <p:txBody>
          <a:bodyPr/>
          <a:lstStyle/>
          <a:p>
            <a:pPr marL="457200" indent="-457200">
              <a:spcBef>
                <a:spcPct val="0"/>
              </a:spcBef>
              <a:spcAft>
                <a:spcPts val="2400"/>
              </a:spcAft>
              <a:buClr>
                <a:srgbClr val="66FFFF"/>
              </a:buClr>
              <a:buSzPct val="100000"/>
              <a:buFont typeface="Calibri" panose="020F0502020204030204" pitchFamily="34" charset="0"/>
              <a:buAutoNum type="arabicPeriod"/>
            </a:pPr>
            <a:r>
              <a:rPr lang="en-US" altLang="en-US" dirty="0"/>
              <a:t>What does the Bible Say About the Kingdom?</a:t>
            </a:r>
          </a:p>
          <a:p>
            <a:pPr marL="457200" indent="-457200">
              <a:spcBef>
                <a:spcPct val="0"/>
              </a:spcBef>
              <a:spcAft>
                <a:spcPts val="2400"/>
              </a:spcAft>
              <a:buClr>
                <a:srgbClr val="66FFFF"/>
              </a:buClr>
              <a:buSzPct val="100000"/>
              <a:buFont typeface="Calibri" panose="020F0502020204030204" pitchFamily="34" charset="0"/>
              <a:buAutoNum type="arabicPeriod"/>
            </a:pPr>
            <a:r>
              <a:rPr lang="en-US" altLang="en-US" dirty="0"/>
              <a:t>The Main Problem with Kingdom Now NT interpretations</a:t>
            </a:r>
          </a:p>
          <a:p>
            <a:pPr marL="457200" indent="-457200">
              <a:spcBef>
                <a:spcPct val="0"/>
              </a:spcBef>
              <a:spcAft>
                <a:spcPts val="2400"/>
              </a:spcAft>
              <a:buClr>
                <a:srgbClr val="66FFFF"/>
              </a:buClr>
              <a:buSzPct val="100000"/>
              <a:buFont typeface="Calibri" panose="020F0502020204030204" pitchFamily="34" charset="0"/>
              <a:buAutoNum type="arabicPeriod"/>
            </a:pPr>
            <a:r>
              <a:rPr lang="en-US" altLang="en-US" dirty="0"/>
              <a:t>Why do some believe that we are in the kingdom now?</a:t>
            </a:r>
          </a:p>
          <a:p>
            <a:pPr marL="457200" indent="-457200">
              <a:spcBef>
                <a:spcPct val="0"/>
              </a:spcBef>
              <a:spcAft>
                <a:spcPts val="2400"/>
              </a:spcAft>
              <a:buClr>
                <a:srgbClr val="66FFFF"/>
              </a:buClr>
              <a:buSzPct val="100000"/>
              <a:buFont typeface="Calibri" panose="020F0502020204030204" pitchFamily="34" charset="0"/>
              <a:buAutoNum type="arabicPeriod"/>
            </a:pPr>
            <a:r>
              <a:rPr lang="en-US" altLang="en-US" dirty="0"/>
              <a:t>Why does it matter?</a:t>
            </a:r>
          </a:p>
        </p:txBody>
      </p:sp>
      <p:pic>
        <p:nvPicPr>
          <p:cNvPr id="6" name="Picture 2" descr="http://3.bp.blogspot.com/-QEkPt30fRNQ/US-EfJsZfRI/AAAAAAAASK4/JnP_SUUHRas/s1600/a.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086600" y="5257800"/>
            <a:ext cx="1822451" cy="1220964"/>
          </a:xfrm>
          <a:prstGeom prst="rect">
            <a:avLst/>
          </a:prstGeom>
          <a:noFill/>
          <a:ln w="9525">
            <a:noFill/>
            <a:miter lim="800000"/>
            <a:headEnd/>
            <a:tailEnd/>
          </a:ln>
        </p:spPr>
      </p:pic>
      <p:pic>
        <p:nvPicPr>
          <p:cNvPr id="7" name="Picture 4" descr="C:\Documents and Settings\Owner\Application Data\Microsoft\Media Catalog\Downloaded Clips\cl0\SY01462_.wmf"/>
          <p:cNvPicPr>
            <a:picLocks noChangeAspect="1" noChangeArrowheads="1"/>
          </p:cNvPicPr>
          <p:nvPr/>
        </p:nvPicPr>
        <p:blipFill>
          <a:blip r:embed="rId3" cstate="print"/>
          <a:srcRect/>
          <a:stretch>
            <a:fillRect/>
          </a:stretch>
        </p:blipFill>
        <p:spPr bwMode="auto">
          <a:xfrm>
            <a:off x="152400" y="1608034"/>
            <a:ext cx="2090759" cy="2148435"/>
          </a:xfrm>
          <a:prstGeom prst="rect">
            <a:avLst/>
          </a:prstGeom>
          <a:noFill/>
          <a:ln w="9525">
            <a:noFill/>
            <a:miter lim="800000"/>
            <a:headEnd/>
            <a:tailEnd/>
          </a:ln>
        </p:spPr>
      </p:pic>
    </p:spTree>
    <p:extLst>
      <p:ext uri="{BB962C8B-B14F-4D97-AF65-F5344CB8AC3E}">
        <p14:creationId xmlns:p14="http://schemas.microsoft.com/office/powerpoint/2010/main" val="8776867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533400" y="228600"/>
            <a:ext cx="7924800" cy="1371600"/>
          </a:xfrm>
        </p:spPr>
        <p:txBody>
          <a:bodyPr/>
          <a:lstStyle/>
          <a:p>
            <a:pPr algn="ctr" eaLnBrk="1" hangingPunct="1"/>
            <a:r>
              <a:rPr lang="en-US" altLang="en-US" sz="3600" dirty="0"/>
              <a:t>Why The Parable of the Sower Does Not Teach Kingdom Now Theology</a:t>
            </a:r>
            <a:endParaRPr lang="en-US" altLang="en-US" sz="3600" dirty="0">
              <a:solidFill>
                <a:srgbClr val="FFFF00"/>
              </a:solidFill>
            </a:endParaRPr>
          </a:p>
        </p:txBody>
      </p:sp>
      <p:sp>
        <p:nvSpPr>
          <p:cNvPr id="16387" name="Rectangle 3"/>
          <p:cNvSpPr>
            <a:spLocks noGrp="1" noChangeArrowheads="1"/>
          </p:cNvSpPr>
          <p:nvPr>
            <p:ph type="body" sz="half" idx="2"/>
          </p:nvPr>
        </p:nvSpPr>
        <p:spPr>
          <a:xfrm>
            <a:off x="215663" y="2057400"/>
            <a:ext cx="8712675" cy="3962400"/>
          </a:xfrm>
        </p:spPr>
        <p:txBody>
          <a:bodyPr/>
          <a:lstStyle/>
          <a:p>
            <a:pPr marL="463550" indent="-463550" eaLnBrk="1" hangingPunct="1">
              <a:spcBef>
                <a:spcPts val="0"/>
              </a:spcBef>
              <a:spcAft>
                <a:spcPts val="3600"/>
              </a:spcAft>
              <a:buSzPct val="100000"/>
              <a:buFont typeface="+mj-lt"/>
              <a:buAutoNum type="arabicPeriod"/>
              <a:defRPr/>
            </a:pPr>
            <a:r>
              <a:rPr lang="en-US" dirty="0"/>
              <a:t>The sower went out to sow (13:3)</a:t>
            </a:r>
          </a:p>
          <a:p>
            <a:pPr marL="463550" indent="-463550" eaLnBrk="1" hangingPunct="1">
              <a:spcBef>
                <a:spcPts val="0"/>
              </a:spcBef>
              <a:spcAft>
                <a:spcPts val="3600"/>
              </a:spcAft>
              <a:buSzPct val="100000"/>
              <a:buFont typeface="+mj-lt"/>
              <a:buAutoNum type="arabicPeriod"/>
              <a:defRPr/>
            </a:pPr>
            <a:r>
              <a:rPr lang="en-US" b="1" u="sng" dirty="0">
                <a:solidFill>
                  <a:srgbClr val="FFFFCC"/>
                </a:solidFill>
              </a:rPr>
              <a:t>The Word of the Kingdom enters hearts (13:19)</a:t>
            </a:r>
          </a:p>
          <a:p>
            <a:pPr marL="463550" indent="-463550" eaLnBrk="1" hangingPunct="1">
              <a:spcBef>
                <a:spcPts val="0"/>
              </a:spcBef>
              <a:spcAft>
                <a:spcPts val="3600"/>
              </a:spcAft>
              <a:buSzPct val="100000"/>
              <a:buFont typeface="+mj-lt"/>
              <a:buAutoNum type="arabicPeriod"/>
              <a:defRPr/>
            </a:pPr>
            <a:r>
              <a:rPr lang="en-US" dirty="0"/>
              <a:t>Only one type of soil is fruitful (13:23)</a:t>
            </a:r>
          </a:p>
          <a:p>
            <a:pPr marL="463550" indent="-463550" eaLnBrk="1" hangingPunct="1">
              <a:spcBef>
                <a:spcPts val="0"/>
              </a:spcBef>
              <a:spcAft>
                <a:spcPts val="3600"/>
              </a:spcAft>
              <a:buSzPct val="100000"/>
              <a:buFont typeface="+mj-lt"/>
              <a:buAutoNum type="arabicPeriod"/>
              <a:defRPr/>
            </a:pPr>
            <a:r>
              <a:rPr lang="en-US" dirty="0"/>
              <a:t>Satan is active (13:19)</a:t>
            </a:r>
          </a:p>
        </p:txBody>
      </p:sp>
      <p:pic>
        <p:nvPicPr>
          <p:cNvPr id="84996" name="Picture 4" descr="King_of_Kings[1]"/>
          <p:cNvPicPr>
            <a:picLocks noGrp="1" noChangeAspect="1" noChangeArrowheads="1"/>
          </p:cNvPicPr>
          <p:nvPr>
            <p:ph type="clipArt" sz="half" idx="1"/>
          </p:nvPr>
        </p:nvPicPr>
        <p:blipFill>
          <a:blip r:embed="rId3" cstate="email">
            <a:extLst>
              <a:ext uri="{28A0092B-C50C-407E-A947-70E740481C1C}">
                <a14:useLocalDpi xmlns:a14="http://schemas.microsoft.com/office/drawing/2010/main"/>
              </a:ext>
            </a:extLst>
          </a:blip>
          <a:srcRect/>
          <a:stretch>
            <a:fillRect/>
          </a:stretch>
        </p:blipFill>
        <p:spPr>
          <a:xfrm>
            <a:off x="7391400" y="4442298"/>
            <a:ext cx="1397475" cy="1892379"/>
          </a:xfrm>
        </p:spPr>
      </p:pic>
    </p:spTree>
    <p:extLst>
      <p:ext uri="{BB962C8B-B14F-4D97-AF65-F5344CB8AC3E}">
        <p14:creationId xmlns:p14="http://schemas.microsoft.com/office/powerpoint/2010/main" val="15969293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4146" name="Picture 4"/>
          <p:cNvPicPr>
            <a:picLocks noChangeAspect="1"/>
          </p:cNvPicPr>
          <p:nvPr/>
        </p:nvPicPr>
        <p:blipFill>
          <a:blip r:embed="rId2" cstate="print"/>
          <a:srcRect/>
          <a:stretch>
            <a:fillRect/>
          </a:stretch>
        </p:blipFill>
        <p:spPr bwMode="auto">
          <a:xfrm>
            <a:off x="176216" y="163516"/>
            <a:ext cx="8791575" cy="6530975"/>
          </a:xfrm>
          <a:prstGeom prst="rect">
            <a:avLst/>
          </a:prstGeom>
          <a:noFill/>
          <a:ln w="38100">
            <a:solidFill>
              <a:schemeClr val="bg1"/>
            </a:solidFill>
            <a:miter lim="800000"/>
            <a:headEnd/>
            <a:tailEnd/>
          </a:ln>
        </p:spPr>
      </p:pic>
      <p:sp>
        <p:nvSpPr>
          <p:cNvPr id="134147" name="Rectangle 1"/>
          <p:cNvSpPr>
            <a:spLocks noChangeArrowheads="1"/>
          </p:cNvSpPr>
          <p:nvPr/>
        </p:nvSpPr>
        <p:spPr bwMode="auto">
          <a:xfrm>
            <a:off x="457201" y="163516"/>
            <a:ext cx="8229600" cy="3631763"/>
          </a:xfrm>
          <a:prstGeom prst="rect">
            <a:avLst/>
          </a:prstGeom>
          <a:noFill/>
          <a:ln w="28575">
            <a:noFill/>
            <a:miter lim="800000"/>
            <a:headEnd/>
            <a:tailEnd/>
          </a:ln>
        </p:spPr>
        <p:txBody>
          <a:bodyPr wrap="square">
            <a:spAutoFit/>
          </a:bodyPr>
          <a:lstStyle/>
          <a:p>
            <a:pPr algn="ctr">
              <a:spcBef>
                <a:spcPts val="600"/>
              </a:spcBef>
              <a:spcAft>
                <a:spcPts val="600"/>
              </a:spcAft>
            </a:pPr>
            <a:r>
              <a:rPr lang="en-US" altLang="en-US" sz="4000" dirty="0">
                <a:solidFill>
                  <a:srgbClr val="00FFFF"/>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Matthew 13:19 (NASB)</a:t>
            </a:r>
          </a:p>
          <a:p>
            <a:pPr algn="just">
              <a:spcBef>
                <a:spcPts val="600"/>
              </a:spcBef>
              <a:spcAft>
                <a:spcPts val="600"/>
              </a:spcAft>
            </a:pPr>
            <a:r>
              <a:rPr lang="en-US" sz="3600" baseline="30000" dirty="0">
                <a:latin typeface="Calibri" panose="020F0502020204030204" pitchFamily="34" charset="0"/>
                <a:cs typeface="Calibri" panose="020F0502020204030204" pitchFamily="34" charset="0"/>
              </a:rPr>
              <a:t> </a:t>
            </a:r>
            <a:r>
              <a:rPr lang="en-US" sz="3600" dirty="0">
                <a:latin typeface="Calibri" panose="020F0502020204030204" pitchFamily="34" charset="0"/>
                <a:cs typeface="Calibri" panose="020F0502020204030204" pitchFamily="34" charset="0"/>
              </a:rPr>
              <a:t>“When anyone hears </a:t>
            </a:r>
            <a:r>
              <a:rPr lang="en-US" sz="3600" b="1" u="sng" dirty="0">
                <a:solidFill>
                  <a:srgbClr val="FFFFCC"/>
                </a:solidFill>
                <a:latin typeface="Calibri" panose="020F0502020204030204" pitchFamily="34" charset="0"/>
                <a:cs typeface="Calibri" panose="020F0502020204030204" pitchFamily="34" charset="0"/>
              </a:rPr>
              <a:t>the word of the kingdom</a:t>
            </a:r>
            <a:r>
              <a:rPr lang="en-US" sz="3600" dirty="0">
                <a:latin typeface="Calibri" panose="020F0502020204030204" pitchFamily="34" charset="0"/>
                <a:cs typeface="Calibri" panose="020F0502020204030204" pitchFamily="34" charset="0"/>
              </a:rPr>
              <a:t> and does not understand it, the evil </a:t>
            </a:r>
            <a:r>
              <a:rPr lang="en-US" sz="3600" i="1" dirty="0">
                <a:latin typeface="Calibri" panose="020F0502020204030204" pitchFamily="34" charset="0"/>
                <a:cs typeface="Calibri" panose="020F0502020204030204" pitchFamily="34" charset="0"/>
              </a:rPr>
              <a:t>one</a:t>
            </a:r>
            <a:r>
              <a:rPr lang="en-US" sz="3600" dirty="0">
                <a:latin typeface="Calibri" panose="020F0502020204030204" pitchFamily="34" charset="0"/>
                <a:cs typeface="Calibri" panose="020F0502020204030204" pitchFamily="34" charset="0"/>
              </a:rPr>
              <a:t> comes and snatches away what has been sown in his heart. This is the one on whom seed was sown beside the road</a:t>
            </a:r>
            <a:r>
              <a:rPr lang="en-US" sz="36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t>
            </a:r>
            <a:endParaRPr lang="en-US" altLang="en-US" sz="3600" kern="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815744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28599" y="1618595"/>
            <a:ext cx="8686800" cy="2554545"/>
          </a:xfrm>
          <a:prstGeom prst="rect">
            <a:avLst/>
          </a:prstGeom>
        </p:spPr>
        <p:txBody>
          <a:bodyPr wrap="square">
            <a:spAutoFit/>
          </a:bodyPr>
          <a:lstStyle/>
          <a:p>
            <a:pPr algn="just"/>
            <a:r>
              <a:rPr lang="en-US" sz="3200" dirty="0">
                <a:latin typeface="Calibri" panose="020F0502020204030204" pitchFamily="34" charset="0"/>
                <a:ea typeface="Times New Roman" panose="02020603050405020304" pitchFamily="18" charset="0"/>
                <a:cs typeface="Calibri" panose="020F0502020204030204" pitchFamily="34" charset="0"/>
              </a:rPr>
              <a:t>“</a:t>
            </a:r>
            <a:r>
              <a:rPr lang="en-US" sz="3200" dirty="0">
                <a:latin typeface="Calibri" panose="020F0502020204030204" pitchFamily="34" charset="0"/>
                <a:cs typeface="Calibri" panose="020F0502020204030204" pitchFamily="34" charset="0"/>
              </a:rPr>
              <a:t>In verse 19 it is called ‘the </a:t>
            </a:r>
            <a:r>
              <a:rPr lang="en-US" sz="3200" i="1" dirty="0">
                <a:latin typeface="Calibri" panose="020F0502020204030204" pitchFamily="34" charset="0"/>
                <a:cs typeface="Calibri" panose="020F0502020204030204" pitchFamily="34" charset="0"/>
              </a:rPr>
              <a:t>word</a:t>
            </a:r>
            <a:r>
              <a:rPr lang="en-US" sz="3200" dirty="0">
                <a:latin typeface="Calibri" panose="020F0502020204030204" pitchFamily="34" charset="0"/>
                <a:cs typeface="Calibri" panose="020F0502020204030204" pitchFamily="34" charset="0"/>
              </a:rPr>
              <a:t> of the kingdom,’ while in verse 38 we read ‘the good seed are the </a:t>
            </a:r>
            <a:r>
              <a:rPr lang="en-US" sz="3200" i="1" dirty="0">
                <a:latin typeface="Calibri" panose="020F0502020204030204" pitchFamily="34" charset="0"/>
                <a:cs typeface="Calibri" panose="020F0502020204030204" pitchFamily="34" charset="0"/>
              </a:rPr>
              <a:t>children</a:t>
            </a:r>
            <a:r>
              <a:rPr lang="en-US" sz="3200" dirty="0">
                <a:latin typeface="Calibri" panose="020F0502020204030204" pitchFamily="34" charset="0"/>
                <a:cs typeface="Calibri" panose="020F0502020204030204" pitchFamily="34" charset="0"/>
              </a:rPr>
              <a:t> of the kingdom.’ Like produces like: the word of the kingdom produces sons of the kingdom: the fruit is according to the Seed!”</a:t>
            </a:r>
          </a:p>
        </p:txBody>
      </p:sp>
      <p:sp>
        <p:nvSpPr>
          <p:cNvPr id="8" name="TextBox 7"/>
          <p:cNvSpPr txBox="1"/>
          <p:nvPr/>
        </p:nvSpPr>
        <p:spPr>
          <a:xfrm>
            <a:off x="723900" y="6477000"/>
            <a:ext cx="7696200" cy="307777"/>
          </a:xfrm>
          <a:prstGeom prst="rect">
            <a:avLst/>
          </a:prstGeom>
          <a:noFill/>
        </p:spPr>
        <p:txBody>
          <a:bodyPr wrap="square" rtlCol="0">
            <a:spAutoFit/>
          </a:bodyPr>
          <a:lstStyle/>
          <a:p>
            <a:pPr algn="ctr"/>
            <a:r>
              <a:rPr lang="en-US" sz="1400" dirty="0">
                <a:latin typeface="Calibri" panose="020F0502020204030204" pitchFamily="34" charset="0"/>
                <a:cs typeface="Calibri" panose="020F0502020204030204" pitchFamily="34" charset="0"/>
              </a:rPr>
              <a:t>A. W. Pink (2005). </a:t>
            </a:r>
            <a:r>
              <a:rPr lang="en-US" sz="1400" i="1" dirty="0">
                <a:latin typeface="Calibri" panose="020F0502020204030204" pitchFamily="34" charset="0"/>
                <a:cs typeface="Calibri" panose="020F0502020204030204" pitchFamily="34" charset="0"/>
              </a:rPr>
              <a:t>The Prophetic Parables of Matthew Thirteen</a:t>
            </a:r>
            <a:r>
              <a:rPr lang="en-US" sz="1400" dirty="0">
                <a:latin typeface="Calibri" panose="020F0502020204030204" pitchFamily="34" charset="0"/>
                <a:cs typeface="Calibri" panose="020F0502020204030204" pitchFamily="34" charset="0"/>
              </a:rPr>
              <a:t>. Bellingham, WA: Logos Bible Software.</a:t>
            </a:r>
          </a:p>
        </p:txBody>
      </p:sp>
      <p:sp>
        <p:nvSpPr>
          <p:cNvPr id="3" name="Rectangle 2"/>
          <p:cNvSpPr/>
          <p:nvPr/>
        </p:nvSpPr>
        <p:spPr>
          <a:xfrm>
            <a:off x="590550" y="247471"/>
            <a:ext cx="7962899" cy="1200329"/>
          </a:xfrm>
          <a:prstGeom prst="rect">
            <a:avLst/>
          </a:prstGeom>
        </p:spPr>
        <p:txBody>
          <a:bodyPr wrap="square">
            <a:spAutoFit/>
          </a:bodyPr>
          <a:lstStyle/>
          <a:p>
            <a:pPr algn="ctr"/>
            <a:r>
              <a:rPr lang="en-US" sz="3600" dirty="0">
                <a:solidFill>
                  <a:schemeClr val="tx2"/>
                </a:solidFill>
                <a:latin typeface="Calibri" panose="020F0502020204030204" pitchFamily="34" charset="0"/>
                <a:ea typeface="+mj-ea"/>
                <a:cs typeface="Calibri" panose="020F0502020204030204" pitchFamily="34" charset="0"/>
              </a:rPr>
              <a:t>The Prophetic Parables of </a:t>
            </a:r>
          </a:p>
          <a:p>
            <a:pPr algn="ctr"/>
            <a:r>
              <a:rPr lang="en-US" sz="3600" dirty="0">
                <a:solidFill>
                  <a:schemeClr val="tx2"/>
                </a:solidFill>
                <a:latin typeface="Calibri" panose="020F0502020204030204" pitchFamily="34" charset="0"/>
                <a:ea typeface="+mj-ea"/>
                <a:cs typeface="Calibri" panose="020F0502020204030204" pitchFamily="34" charset="0"/>
              </a:rPr>
              <a:t>Matthew Thirteen -  A. W. Pink</a:t>
            </a:r>
          </a:p>
        </p:txBody>
      </p:sp>
    </p:spTree>
    <p:extLst>
      <p:ext uri="{BB962C8B-B14F-4D97-AF65-F5344CB8AC3E}">
        <p14:creationId xmlns:p14="http://schemas.microsoft.com/office/powerpoint/2010/main" val="8515678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4146" name="Picture 4"/>
          <p:cNvPicPr>
            <a:picLocks noChangeAspect="1"/>
          </p:cNvPicPr>
          <p:nvPr/>
        </p:nvPicPr>
        <p:blipFill>
          <a:blip r:embed="rId2" cstate="print"/>
          <a:srcRect/>
          <a:stretch>
            <a:fillRect/>
          </a:stretch>
        </p:blipFill>
        <p:spPr bwMode="auto">
          <a:xfrm>
            <a:off x="176216" y="163516"/>
            <a:ext cx="8791575" cy="6530975"/>
          </a:xfrm>
          <a:prstGeom prst="rect">
            <a:avLst/>
          </a:prstGeom>
          <a:noFill/>
          <a:ln w="38100">
            <a:solidFill>
              <a:schemeClr val="bg1"/>
            </a:solidFill>
            <a:miter lim="800000"/>
            <a:headEnd/>
            <a:tailEnd/>
          </a:ln>
        </p:spPr>
      </p:pic>
      <p:sp>
        <p:nvSpPr>
          <p:cNvPr id="134147" name="Rectangle 1"/>
          <p:cNvSpPr>
            <a:spLocks noChangeArrowheads="1"/>
          </p:cNvSpPr>
          <p:nvPr/>
        </p:nvSpPr>
        <p:spPr bwMode="auto">
          <a:xfrm>
            <a:off x="457201" y="163516"/>
            <a:ext cx="8229600" cy="3077766"/>
          </a:xfrm>
          <a:prstGeom prst="rect">
            <a:avLst/>
          </a:prstGeom>
          <a:noFill/>
          <a:ln w="28575">
            <a:noFill/>
            <a:miter lim="800000"/>
            <a:headEnd/>
            <a:tailEnd/>
          </a:ln>
        </p:spPr>
        <p:txBody>
          <a:bodyPr wrap="square">
            <a:spAutoFit/>
          </a:bodyPr>
          <a:lstStyle/>
          <a:p>
            <a:pPr algn="ctr">
              <a:spcBef>
                <a:spcPts val="600"/>
              </a:spcBef>
              <a:spcAft>
                <a:spcPts val="600"/>
              </a:spcAft>
            </a:pPr>
            <a:r>
              <a:rPr lang="en-US" altLang="en-US" sz="4000" dirty="0">
                <a:solidFill>
                  <a:srgbClr val="00FFFF"/>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Matthew 13:38 (NASB)</a:t>
            </a:r>
          </a:p>
          <a:p>
            <a:pPr algn="just">
              <a:spcBef>
                <a:spcPts val="600"/>
              </a:spcBef>
              <a:spcAft>
                <a:spcPts val="600"/>
              </a:spcAft>
            </a:pPr>
            <a:r>
              <a:rPr lang="en-US" sz="3600" dirty="0">
                <a:latin typeface="Calibri" panose="020F0502020204030204" pitchFamily="34" charset="0"/>
              </a:rPr>
              <a:t>“and the field is the world; and </a:t>
            </a:r>
            <a:r>
              <a:rPr lang="en-US" sz="3600" i="1" dirty="0">
                <a:latin typeface="Calibri" panose="020F0502020204030204" pitchFamily="34" charset="0"/>
              </a:rPr>
              <a:t>as for</a:t>
            </a:r>
            <a:r>
              <a:rPr lang="en-US" sz="3600" dirty="0">
                <a:latin typeface="Calibri" panose="020F0502020204030204" pitchFamily="34" charset="0"/>
              </a:rPr>
              <a:t> the good seed, these are the </a:t>
            </a:r>
            <a:r>
              <a:rPr lang="en-US" sz="3600" b="1" u="sng" dirty="0">
                <a:solidFill>
                  <a:srgbClr val="FFFFCC"/>
                </a:solidFill>
                <a:effectLst>
                  <a:outerShdw blurRad="38100" dist="38100" dir="2700000" algn="tl">
                    <a:srgbClr val="000000">
                      <a:alpha val="43137"/>
                    </a:srgbClr>
                  </a:outerShdw>
                </a:effectLst>
                <a:latin typeface="Calibri" panose="020F0502020204030204" pitchFamily="34" charset="0"/>
                <a:cs typeface="+mn-cs"/>
              </a:rPr>
              <a:t>sons of the kingdom</a:t>
            </a:r>
            <a:r>
              <a:rPr lang="en-US" sz="3600" dirty="0">
                <a:latin typeface="Calibri" panose="020F0502020204030204" pitchFamily="34" charset="0"/>
              </a:rPr>
              <a:t>; and the tares are the sons of the evil </a:t>
            </a:r>
            <a:r>
              <a:rPr lang="en-US" sz="3600" i="1" dirty="0">
                <a:latin typeface="Calibri" panose="020F0502020204030204" pitchFamily="34" charset="0"/>
              </a:rPr>
              <a:t>one</a:t>
            </a:r>
            <a:r>
              <a:rPr lang="en-US" sz="36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t>
            </a:r>
            <a:endParaRPr lang="en-US" altLang="en-US" sz="3600" kern="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pic>
        <p:nvPicPr>
          <p:cNvPr id="2" name="Picture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355117" y="2819400"/>
            <a:ext cx="2433766" cy="1828800"/>
          </a:xfrm>
          <a:prstGeom prst="ellipse">
            <a:avLst/>
          </a:prstGeom>
          <a:ln>
            <a:noFill/>
          </a:ln>
          <a:effectLst>
            <a:softEdge rad="112500"/>
          </a:effectLst>
        </p:spPr>
      </p:pic>
    </p:spTree>
    <p:extLst>
      <p:ext uri="{BB962C8B-B14F-4D97-AF65-F5344CB8AC3E}">
        <p14:creationId xmlns:p14="http://schemas.microsoft.com/office/powerpoint/2010/main" val="5755479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4146" name="Picture 4"/>
          <p:cNvPicPr>
            <a:picLocks noChangeAspect="1"/>
          </p:cNvPicPr>
          <p:nvPr/>
        </p:nvPicPr>
        <p:blipFill>
          <a:blip r:embed="rId2" cstate="print"/>
          <a:srcRect/>
          <a:stretch>
            <a:fillRect/>
          </a:stretch>
        </p:blipFill>
        <p:spPr bwMode="auto">
          <a:xfrm>
            <a:off x="176216" y="163516"/>
            <a:ext cx="8791575" cy="6530975"/>
          </a:xfrm>
          <a:prstGeom prst="rect">
            <a:avLst/>
          </a:prstGeom>
          <a:noFill/>
          <a:ln w="38100">
            <a:solidFill>
              <a:schemeClr val="bg1"/>
            </a:solidFill>
            <a:miter lim="800000"/>
            <a:headEnd/>
            <a:tailEnd/>
          </a:ln>
        </p:spPr>
      </p:pic>
      <p:sp>
        <p:nvSpPr>
          <p:cNvPr id="134147" name="Rectangle 1"/>
          <p:cNvSpPr>
            <a:spLocks noChangeArrowheads="1"/>
          </p:cNvSpPr>
          <p:nvPr/>
        </p:nvSpPr>
        <p:spPr bwMode="auto">
          <a:xfrm>
            <a:off x="457201" y="163516"/>
            <a:ext cx="8229600" cy="2523768"/>
          </a:xfrm>
          <a:prstGeom prst="rect">
            <a:avLst/>
          </a:prstGeom>
          <a:noFill/>
          <a:ln w="28575">
            <a:noFill/>
            <a:miter lim="800000"/>
            <a:headEnd/>
            <a:tailEnd/>
          </a:ln>
        </p:spPr>
        <p:txBody>
          <a:bodyPr wrap="square">
            <a:spAutoFit/>
          </a:bodyPr>
          <a:lstStyle/>
          <a:p>
            <a:pPr algn="ctr">
              <a:spcBef>
                <a:spcPts val="600"/>
              </a:spcBef>
              <a:spcAft>
                <a:spcPts val="600"/>
              </a:spcAft>
            </a:pPr>
            <a:r>
              <a:rPr lang="en-US" altLang="en-US" sz="4000" dirty="0">
                <a:solidFill>
                  <a:srgbClr val="00FFFF"/>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Galatians 4:7 (NASB)</a:t>
            </a:r>
          </a:p>
          <a:p>
            <a:pPr algn="just">
              <a:spcBef>
                <a:spcPts val="600"/>
              </a:spcBef>
              <a:spcAft>
                <a:spcPts val="600"/>
              </a:spcAft>
            </a:pPr>
            <a:r>
              <a:rPr lang="en-US" sz="3600" dirty="0">
                <a:latin typeface="Calibri" panose="020F0502020204030204" pitchFamily="34" charset="0"/>
              </a:rPr>
              <a:t>“Therefore you are no longer a slave, but a son; and </a:t>
            </a:r>
            <a:r>
              <a:rPr lang="en-US" sz="3600" b="1" u="sng" dirty="0">
                <a:solidFill>
                  <a:srgbClr val="FFFFCC"/>
                </a:solidFill>
                <a:effectLst>
                  <a:outerShdw blurRad="38100" dist="38100" dir="2700000" algn="tl">
                    <a:srgbClr val="000000">
                      <a:alpha val="43137"/>
                    </a:srgbClr>
                  </a:outerShdw>
                </a:effectLst>
                <a:latin typeface="Calibri" panose="020F0502020204030204" pitchFamily="34" charset="0"/>
                <a:cs typeface="+mn-cs"/>
              </a:rPr>
              <a:t>if a son, then an heir</a:t>
            </a:r>
            <a:r>
              <a:rPr lang="en-US" sz="3600" dirty="0">
                <a:latin typeface="Calibri" panose="020F0502020204030204" pitchFamily="34" charset="0"/>
              </a:rPr>
              <a:t> through God</a:t>
            </a:r>
            <a:r>
              <a:rPr lang="en-US" sz="36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t>
            </a:r>
            <a:endParaRPr lang="en-US" altLang="en-US" sz="3600" kern="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pic>
        <p:nvPicPr>
          <p:cNvPr id="2" name="Picture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048000" y="2286000"/>
            <a:ext cx="3048000" cy="2286000"/>
          </a:xfrm>
          <a:prstGeom prst="rect">
            <a:avLst/>
          </a:prstGeom>
        </p:spPr>
      </p:pic>
    </p:spTree>
    <p:extLst>
      <p:ext uri="{BB962C8B-B14F-4D97-AF65-F5344CB8AC3E}">
        <p14:creationId xmlns:p14="http://schemas.microsoft.com/office/powerpoint/2010/main" val="8433555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28599" y="1190685"/>
            <a:ext cx="8686800" cy="4524315"/>
          </a:xfrm>
          <a:prstGeom prst="rect">
            <a:avLst/>
          </a:prstGeom>
        </p:spPr>
        <p:txBody>
          <a:bodyPr wrap="square">
            <a:spAutoFit/>
          </a:bodyPr>
          <a:lstStyle/>
          <a:p>
            <a:pPr algn="just"/>
            <a:r>
              <a:rPr lang="en-US" sz="3200" dirty="0">
                <a:latin typeface="Calibri" panose="020F0502020204030204" pitchFamily="34" charset="0"/>
                <a:ea typeface="Times New Roman" panose="02020603050405020304" pitchFamily="18" charset="0"/>
                <a:cs typeface="Calibri" panose="020F0502020204030204" pitchFamily="34" charset="0"/>
              </a:rPr>
              <a:t>“</a:t>
            </a:r>
            <a:r>
              <a:rPr lang="en-US" sz="3200" dirty="0">
                <a:latin typeface="Calibri" panose="020F0502020204030204" pitchFamily="34" charset="0"/>
                <a:cs typeface="Calibri" panose="020F0502020204030204" pitchFamily="34" charset="0"/>
              </a:rPr>
              <a:t>When Jesus explained in Matthew 13:36–43 His parable of the tares among the wheat (vv. 24–30), He said “the sons of the kingdom” and “the sons of the evil one” are represented by the good seed and the tares, respectively (v. 38). The latter are obviously unbelievers, and the former are sons of the kingdom not in the sense that the kingdom is present but in the sense that as believers they will inherit the millennial kingdom.”</a:t>
            </a:r>
          </a:p>
        </p:txBody>
      </p:sp>
      <p:sp>
        <p:nvSpPr>
          <p:cNvPr id="8" name="TextBox 7"/>
          <p:cNvSpPr txBox="1"/>
          <p:nvPr/>
        </p:nvSpPr>
        <p:spPr>
          <a:xfrm>
            <a:off x="1603037" y="6258580"/>
            <a:ext cx="5937927" cy="523220"/>
          </a:xfrm>
          <a:prstGeom prst="rect">
            <a:avLst/>
          </a:prstGeom>
          <a:noFill/>
        </p:spPr>
        <p:txBody>
          <a:bodyPr wrap="square" rtlCol="0">
            <a:spAutoFit/>
          </a:bodyPr>
          <a:lstStyle/>
          <a:p>
            <a:pPr algn="ctr"/>
            <a:r>
              <a:rPr lang="en-US" sz="1400" dirty="0">
                <a:latin typeface="Calibri" panose="020F0502020204030204" pitchFamily="34" charset="0"/>
                <a:cs typeface="Calibri" panose="020F0502020204030204" pitchFamily="34" charset="0"/>
              </a:rPr>
              <a:t>Stanley D. Toussaint and Jay A. Quine, “No, Not Yet: The Contingency of God’s Promised Kingdom,” </a:t>
            </a:r>
            <a:r>
              <a:rPr lang="en-US" sz="1400" i="1" dirty="0" err="1">
                <a:latin typeface="Calibri" panose="020F0502020204030204" pitchFamily="34" charset="0"/>
                <a:cs typeface="Calibri" panose="020F0502020204030204" pitchFamily="34" charset="0"/>
              </a:rPr>
              <a:t>Biblioteca</a:t>
            </a:r>
            <a:r>
              <a:rPr lang="en-US" sz="1400" i="1" dirty="0">
                <a:latin typeface="Calibri" panose="020F0502020204030204" pitchFamily="34" charset="0"/>
                <a:cs typeface="Calibri" panose="020F0502020204030204" pitchFamily="34" charset="0"/>
              </a:rPr>
              <a:t> Sacra</a:t>
            </a:r>
            <a:r>
              <a:rPr lang="en-US" sz="1400" dirty="0">
                <a:latin typeface="Calibri" panose="020F0502020204030204" pitchFamily="34" charset="0"/>
                <a:cs typeface="Calibri" panose="020F0502020204030204" pitchFamily="34" charset="0"/>
              </a:rPr>
              <a:t> 164 (April–June 2007): 140.</a:t>
            </a:r>
          </a:p>
        </p:txBody>
      </p:sp>
      <p:sp>
        <p:nvSpPr>
          <p:cNvPr id="3" name="Rectangle 2"/>
          <p:cNvSpPr/>
          <p:nvPr/>
        </p:nvSpPr>
        <p:spPr>
          <a:xfrm>
            <a:off x="590549" y="228600"/>
            <a:ext cx="7962899" cy="707886"/>
          </a:xfrm>
          <a:prstGeom prst="rect">
            <a:avLst/>
          </a:prstGeom>
        </p:spPr>
        <p:txBody>
          <a:bodyPr wrap="square">
            <a:spAutoFit/>
          </a:bodyPr>
          <a:lstStyle/>
          <a:p>
            <a:pPr algn="ctr"/>
            <a:r>
              <a:rPr lang="en-US" sz="4000" dirty="0">
                <a:solidFill>
                  <a:srgbClr val="00FFFF"/>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Word of the Kingdom?</a:t>
            </a:r>
          </a:p>
        </p:txBody>
      </p:sp>
    </p:spTree>
    <p:extLst>
      <p:ext uri="{BB962C8B-B14F-4D97-AF65-F5344CB8AC3E}">
        <p14:creationId xmlns:p14="http://schemas.microsoft.com/office/powerpoint/2010/main" val="227970977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4146" name="Picture 4"/>
          <p:cNvPicPr>
            <a:picLocks noChangeAspect="1"/>
          </p:cNvPicPr>
          <p:nvPr/>
        </p:nvPicPr>
        <p:blipFill>
          <a:blip r:embed="rId2" cstate="print"/>
          <a:srcRect/>
          <a:stretch>
            <a:fillRect/>
          </a:stretch>
        </p:blipFill>
        <p:spPr bwMode="auto">
          <a:xfrm>
            <a:off x="176216" y="163516"/>
            <a:ext cx="8791575" cy="6530975"/>
          </a:xfrm>
          <a:prstGeom prst="rect">
            <a:avLst/>
          </a:prstGeom>
          <a:noFill/>
          <a:ln w="38100">
            <a:solidFill>
              <a:schemeClr val="bg1"/>
            </a:solidFill>
            <a:miter lim="800000"/>
            <a:headEnd/>
            <a:tailEnd/>
          </a:ln>
        </p:spPr>
      </p:pic>
      <p:sp>
        <p:nvSpPr>
          <p:cNvPr id="134147" name="Rectangle 1"/>
          <p:cNvSpPr>
            <a:spLocks noChangeArrowheads="1"/>
          </p:cNvSpPr>
          <p:nvPr/>
        </p:nvSpPr>
        <p:spPr bwMode="auto">
          <a:xfrm>
            <a:off x="457201" y="163516"/>
            <a:ext cx="8229600" cy="3385542"/>
          </a:xfrm>
          <a:prstGeom prst="rect">
            <a:avLst/>
          </a:prstGeom>
          <a:noFill/>
          <a:ln w="28575">
            <a:noFill/>
            <a:miter lim="800000"/>
            <a:headEnd/>
            <a:tailEnd/>
          </a:ln>
        </p:spPr>
        <p:txBody>
          <a:bodyPr wrap="square">
            <a:spAutoFit/>
          </a:bodyPr>
          <a:lstStyle/>
          <a:p>
            <a:pPr algn="ctr">
              <a:spcBef>
                <a:spcPts val="600"/>
              </a:spcBef>
              <a:spcAft>
                <a:spcPts val="600"/>
              </a:spcAft>
            </a:pPr>
            <a:r>
              <a:rPr lang="en-US" altLang="en-US" sz="4400" dirty="0">
                <a:solidFill>
                  <a:srgbClr val="00FFFF"/>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John 3:5 (NASB)</a:t>
            </a:r>
          </a:p>
          <a:p>
            <a:pPr algn="just">
              <a:spcBef>
                <a:spcPts val="600"/>
              </a:spcBef>
              <a:spcAft>
                <a:spcPts val="600"/>
              </a:spcAft>
            </a:pPr>
            <a:r>
              <a:rPr lang="en-US" sz="4000" dirty="0">
                <a:latin typeface="Calibri" panose="020F0502020204030204" pitchFamily="34" charset="0"/>
                <a:cs typeface="Calibri" panose="020F0502020204030204" pitchFamily="34" charset="0"/>
              </a:rPr>
              <a:t>“Jesus answered, “Truly, truly, I say to you, unless one is born of water and the Spirit </a:t>
            </a:r>
            <a:r>
              <a:rPr lang="en-US" sz="4000" b="1" u="sng" dirty="0">
                <a:solidFill>
                  <a:srgbClr val="FFFFCC"/>
                </a:solidFill>
                <a:latin typeface="Calibri" panose="020F0502020204030204" pitchFamily="34" charset="0"/>
                <a:cs typeface="Calibri" panose="020F0502020204030204" pitchFamily="34" charset="0"/>
              </a:rPr>
              <a:t>he cannot enter into the kingdom of God</a:t>
            </a:r>
            <a:r>
              <a:rPr lang="en-US" sz="40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t>
            </a:r>
            <a:endParaRPr lang="en-US" altLang="en-US" sz="4000" kern="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2376259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4146" name="Picture 4"/>
          <p:cNvPicPr>
            <a:picLocks noChangeAspect="1"/>
          </p:cNvPicPr>
          <p:nvPr/>
        </p:nvPicPr>
        <p:blipFill>
          <a:blip r:embed="rId2" cstate="print"/>
          <a:srcRect/>
          <a:stretch>
            <a:fillRect/>
          </a:stretch>
        </p:blipFill>
        <p:spPr bwMode="auto">
          <a:xfrm>
            <a:off x="176216" y="163516"/>
            <a:ext cx="8791575" cy="6530975"/>
          </a:xfrm>
          <a:prstGeom prst="rect">
            <a:avLst/>
          </a:prstGeom>
          <a:noFill/>
          <a:ln w="38100">
            <a:solidFill>
              <a:schemeClr val="bg1"/>
            </a:solidFill>
            <a:miter lim="800000"/>
            <a:headEnd/>
            <a:tailEnd/>
          </a:ln>
        </p:spPr>
      </p:pic>
      <p:sp>
        <p:nvSpPr>
          <p:cNvPr id="134147" name="Rectangle 1"/>
          <p:cNvSpPr>
            <a:spLocks noChangeArrowheads="1"/>
          </p:cNvSpPr>
          <p:nvPr/>
        </p:nvSpPr>
        <p:spPr bwMode="auto">
          <a:xfrm>
            <a:off x="457201" y="163516"/>
            <a:ext cx="8229600" cy="4001095"/>
          </a:xfrm>
          <a:prstGeom prst="rect">
            <a:avLst/>
          </a:prstGeom>
          <a:noFill/>
          <a:ln w="28575">
            <a:noFill/>
            <a:miter lim="800000"/>
            <a:headEnd/>
            <a:tailEnd/>
          </a:ln>
        </p:spPr>
        <p:txBody>
          <a:bodyPr wrap="square">
            <a:spAutoFit/>
          </a:bodyPr>
          <a:lstStyle/>
          <a:p>
            <a:pPr algn="ctr">
              <a:spcBef>
                <a:spcPts val="600"/>
              </a:spcBef>
              <a:spcAft>
                <a:spcPts val="600"/>
              </a:spcAft>
            </a:pPr>
            <a:r>
              <a:rPr lang="en-US" altLang="en-US" sz="4400" dirty="0">
                <a:solidFill>
                  <a:srgbClr val="00FFFF"/>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Matthew 25:34 (NASB)</a:t>
            </a:r>
          </a:p>
          <a:p>
            <a:pPr algn="just">
              <a:spcBef>
                <a:spcPts val="600"/>
              </a:spcBef>
              <a:spcAft>
                <a:spcPts val="600"/>
              </a:spcAft>
            </a:pPr>
            <a:r>
              <a:rPr lang="en-US" sz="4000" dirty="0">
                <a:latin typeface="Calibri" panose="020F0502020204030204" pitchFamily="34" charset="0"/>
                <a:cs typeface="Calibri" panose="020F0502020204030204" pitchFamily="34" charset="0"/>
              </a:rPr>
              <a:t>“Then the King will say to those on His right, ‘Come, you who are blessed of My Father, </a:t>
            </a:r>
            <a:r>
              <a:rPr lang="en-US" sz="4000" b="1" u="sng" dirty="0">
                <a:solidFill>
                  <a:srgbClr val="FFFFCC"/>
                </a:solidFill>
                <a:latin typeface="Calibri" panose="020F0502020204030204" pitchFamily="34" charset="0"/>
              </a:rPr>
              <a:t>inherit the kingdom prepared for you from the foundation of the world</a:t>
            </a:r>
            <a:r>
              <a:rPr lang="en-US" sz="4000" dirty="0">
                <a:latin typeface="Calibri" panose="020F0502020204030204" pitchFamily="34" charset="0"/>
                <a:cs typeface="Calibri" panose="020F0502020204030204" pitchFamily="34" charset="0"/>
              </a:rPr>
              <a:t>.”</a:t>
            </a:r>
            <a:endParaRPr lang="en-US" altLang="en-US" sz="4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2125698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533400" y="228600"/>
            <a:ext cx="7924800" cy="1371600"/>
          </a:xfrm>
        </p:spPr>
        <p:txBody>
          <a:bodyPr/>
          <a:lstStyle/>
          <a:p>
            <a:pPr algn="ctr" eaLnBrk="1" hangingPunct="1"/>
            <a:r>
              <a:rPr lang="en-US" altLang="en-US" sz="3600" dirty="0"/>
              <a:t>Why The Parable of the Sower Does Not Teach Kingdom Now Theology</a:t>
            </a:r>
            <a:endParaRPr lang="en-US" altLang="en-US" sz="3600" dirty="0">
              <a:solidFill>
                <a:srgbClr val="FFFF00"/>
              </a:solidFill>
            </a:endParaRPr>
          </a:p>
        </p:txBody>
      </p:sp>
      <p:sp>
        <p:nvSpPr>
          <p:cNvPr id="16387" name="Rectangle 3"/>
          <p:cNvSpPr>
            <a:spLocks noGrp="1" noChangeArrowheads="1"/>
          </p:cNvSpPr>
          <p:nvPr>
            <p:ph type="body" sz="half" idx="2"/>
          </p:nvPr>
        </p:nvSpPr>
        <p:spPr>
          <a:xfrm>
            <a:off x="215663" y="2057400"/>
            <a:ext cx="8712675" cy="3962400"/>
          </a:xfrm>
        </p:spPr>
        <p:txBody>
          <a:bodyPr/>
          <a:lstStyle/>
          <a:p>
            <a:pPr marL="463550" indent="-463550" eaLnBrk="1" hangingPunct="1">
              <a:spcBef>
                <a:spcPts val="0"/>
              </a:spcBef>
              <a:spcAft>
                <a:spcPts val="3600"/>
              </a:spcAft>
              <a:buSzPct val="100000"/>
              <a:buFont typeface="+mj-lt"/>
              <a:buAutoNum type="arabicPeriod"/>
              <a:defRPr/>
            </a:pPr>
            <a:r>
              <a:rPr lang="en-US" dirty="0"/>
              <a:t>The sower went out to sow (13:3)</a:t>
            </a:r>
          </a:p>
          <a:p>
            <a:pPr marL="463550" indent="-463550" eaLnBrk="1" hangingPunct="1">
              <a:spcBef>
                <a:spcPts val="0"/>
              </a:spcBef>
              <a:spcAft>
                <a:spcPts val="3600"/>
              </a:spcAft>
              <a:buSzPct val="100000"/>
              <a:buFont typeface="+mj-lt"/>
              <a:buAutoNum type="arabicPeriod"/>
              <a:defRPr/>
            </a:pPr>
            <a:r>
              <a:rPr lang="en-US" dirty="0"/>
              <a:t>The Word of the Kingdom enters hearts (13:19)</a:t>
            </a:r>
          </a:p>
          <a:p>
            <a:pPr marL="463550" indent="-463550" eaLnBrk="1" hangingPunct="1">
              <a:spcBef>
                <a:spcPts val="0"/>
              </a:spcBef>
              <a:spcAft>
                <a:spcPts val="3600"/>
              </a:spcAft>
              <a:buSzPct val="100000"/>
              <a:buFont typeface="+mj-lt"/>
              <a:buAutoNum type="arabicPeriod"/>
              <a:defRPr/>
            </a:pPr>
            <a:r>
              <a:rPr lang="en-US" b="1" u="sng" dirty="0">
                <a:solidFill>
                  <a:srgbClr val="FFFFCC"/>
                </a:solidFill>
              </a:rPr>
              <a:t>Only one type of soil is fruitful (13:23)</a:t>
            </a:r>
          </a:p>
          <a:p>
            <a:pPr marL="463550" indent="-463550" eaLnBrk="1" hangingPunct="1">
              <a:spcBef>
                <a:spcPts val="0"/>
              </a:spcBef>
              <a:spcAft>
                <a:spcPts val="3600"/>
              </a:spcAft>
              <a:buSzPct val="100000"/>
              <a:buFont typeface="+mj-lt"/>
              <a:buAutoNum type="arabicPeriod"/>
              <a:defRPr/>
            </a:pPr>
            <a:r>
              <a:rPr lang="en-US" dirty="0"/>
              <a:t>Satan is active (13:19)</a:t>
            </a:r>
          </a:p>
        </p:txBody>
      </p:sp>
      <p:pic>
        <p:nvPicPr>
          <p:cNvPr id="84996" name="Picture 4" descr="King_of_Kings[1]"/>
          <p:cNvPicPr>
            <a:picLocks noGrp="1" noChangeAspect="1" noChangeArrowheads="1"/>
          </p:cNvPicPr>
          <p:nvPr>
            <p:ph type="clipArt" sz="half" idx="1"/>
          </p:nvPr>
        </p:nvPicPr>
        <p:blipFill>
          <a:blip r:embed="rId3" cstate="email">
            <a:extLst>
              <a:ext uri="{28A0092B-C50C-407E-A947-70E740481C1C}">
                <a14:useLocalDpi xmlns:a14="http://schemas.microsoft.com/office/drawing/2010/main"/>
              </a:ext>
            </a:extLst>
          </a:blip>
          <a:srcRect/>
          <a:stretch>
            <a:fillRect/>
          </a:stretch>
        </p:blipFill>
        <p:spPr>
          <a:xfrm>
            <a:off x="7391400" y="4442298"/>
            <a:ext cx="1397475" cy="1892379"/>
          </a:xfrm>
        </p:spPr>
      </p:pic>
    </p:spTree>
    <p:extLst>
      <p:ext uri="{BB962C8B-B14F-4D97-AF65-F5344CB8AC3E}">
        <p14:creationId xmlns:p14="http://schemas.microsoft.com/office/powerpoint/2010/main" val="362147677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4146" name="Picture 4"/>
          <p:cNvPicPr>
            <a:picLocks noChangeAspect="1"/>
          </p:cNvPicPr>
          <p:nvPr/>
        </p:nvPicPr>
        <p:blipFill>
          <a:blip r:embed="rId2" cstate="print"/>
          <a:srcRect/>
          <a:stretch>
            <a:fillRect/>
          </a:stretch>
        </p:blipFill>
        <p:spPr bwMode="auto">
          <a:xfrm>
            <a:off x="176213" y="163516"/>
            <a:ext cx="8791575" cy="6530975"/>
          </a:xfrm>
          <a:prstGeom prst="rect">
            <a:avLst/>
          </a:prstGeom>
          <a:noFill/>
          <a:ln w="38100">
            <a:solidFill>
              <a:schemeClr val="bg1"/>
            </a:solidFill>
            <a:miter lim="800000"/>
            <a:headEnd/>
            <a:tailEnd/>
          </a:ln>
        </p:spPr>
      </p:pic>
      <p:sp>
        <p:nvSpPr>
          <p:cNvPr id="134147" name="Rectangle 1"/>
          <p:cNvSpPr>
            <a:spLocks noChangeArrowheads="1"/>
          </p:cNvSpPr>
          <p:nvPr/>
        </p:nvSpPr>
        <p:spPr bwMode="auto">
          <a:xfrm>
            <a:off x="457201" y="163516"/>
            <a:ext cx="8229600" cy="4185761"/>
          </a:xfrm>
          <a:prstGeom prst="rect">
            <a:avLst/>
          </a:prstGeom>
          <a:noFill/>
          <a:ln w="28575">
            <a:noFill/>
            <a:miter lim="800000"/>
            <a:headEnd/>
            <a:tailEnd/>
          </a:ln>
        </p:spPr>
        <p:txBody>
          <a:bodyPr wrap="square">
            <a:spAutoFit/>
          </a:bodyPr>
          <a:lstStyle/>
          <a:p>
            <a:pPr algn="ctr">
              <a:spcBef>
                <a:spcPts val="600"/>
              </a:spcBef>
              <a:spcAft>
                <a:spcPts val="600"/>
              </a:spcAft>
            </a:pPr>
            <a:r>
              <a:rPr lang="en-US" altLang="en-US" sz="4000" dirty="0">
                <a:solidFill>
                  <a:srgbClr val="00FFFF"/>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Matthew 13:23 (NASB)</a:t>
            </a:r>
          </a:p>
          <a:p>
            <a:pPr algn="just">
              <a:spcBef>
                <a:spcPts val="600"/>
              </a:spcBef>
              <a:spcAft>
                <a:spcPts val="600"/>
              </a:spcAft>
            </a:pPr>
            <a:r>
              <a:rPr lang="en-US" sz="3600" dirty="0">
                <a:latin typeface="Calibri" panose="020F0502020204030204" pitchFamily="34" charset="0"/>
                <a:cs typeface="Calibri" panose="020F0502020204030204" pitchFamily="34" charset="0"/>
              </a:rPr>
              <a:t>“And the one on whom seed was sown on the good soil, this is the man who hears the word and understands it; who indeed bears fruit and brings forth, </a:t>
            </a:r>
            <a:r>
              <a:rPr lang="en-US" sz="3600" b="1" u="sng" dirty="0">
                <a:solidFill>
                  <a:srgbClr val="FFFFCC"/>
                </a:solidFill>
                <a:latin typeface="Calibri" panose="020F0502020204030204" pitchFamily="34" charset="0"/>
                <a:cs typeface="Calibri" panose="020F0502020204030204" pitchFamily="34" charset="0"/>
              </a:rPr>
              <a:t>some a hundredfold, some sixty, and some thirty</a:t>
            </a:r>
            <a:r>
              <a:rPr lang="en-US" sz="36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t>
            </a:r>
            <a:endParaRPr lang="en-US" altLang="en-US" sz="3600" kern="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140792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4100" y="228600"/>
            <a:ext cx="4495800" cy="1143000"/>
          </a:xfrm>
        </p:spPr>
        <p:txBody>
          <a:bodyPr/>
          <a:lstStyle/>
          <a:p>
            <a:pPr>
              <a:defRPr/>
            </a:pPr>
            <a:r>
              <a:rPr lang="en-US" sz="3600" dirty="0">
                <a:solidFill>
                  <a:srgbClr val="00FFFF"/>
                </a:solidFill>
              </a:rPr>
              <a:t>Kingdom Study Outline</a:t>
            </a:r>
          </a:p>
        </p:txBody>
      </p:sp>
      <p:sp>
        <p:nvSpPr>
          <p:cNvPr id="12291" name="Content Placeholder 2"/>
          <p:cNvSpPr>
            <a:spLocks noGrp="1"/>
          </p:cNvSpPr>
          <p:nvPr>
            <p:ph idx="1"/>
          </p:nvPr>
        </p:nvSpPr>
        <p:spPr>
          <a:xfrm>
            <a:off x="2395558" y="1600200"/>
            <a:ext cx="6672241" cy="4648200"/>
          </a:xfrm>
        </p:spPr>
        <p:txBody>
          <a:bodyPr/>
          <a:lstStyle/>
          <a:p>
            <a:pPr marL="457200" indent="-457200">
              <a:spcBef>
                <a:spcPct val="0"/>
              </a:spcBef>
              <a:spcAft>
                <a:spcPts val="2400"/>
              </a:spcAft>
              <a:buClr>
                <a:srgbClr val="66FFFF"/>
              </a:buClr>
              <a:buSzPct val="100000"/>
              <a:buFont typeface="Calibri" panose="020F0502020204030204" pitchFamily="34" charset="0"/>
              <a:buAutoNum type="arabicPeriod"/>
            </a:pPr>
            <a:r>
              <a:rPr lang="en-US" altLang="en-US" b="1" u="sng" dirty="0">
                <a:solidFill>
                  <a:srgbClr val="FFFFCC"/>
                </a:solidFill>
              </a:rPr>
              <a:t>What does the Bible Say About the Kingdom?</a:t>
            </a:r>
          </a:p>
          <a:p>
            <a:pPr marL="457200" indent="-457200">
              <a:spcBef>
                <a:spcPct val="0"/>
              </a:spcBef>
              <a:spcAft>
                <a:spcPts val="2400"/>
              </a:spcAft>
              <a:buClr>
                <a:srgbClr val="66FFFF"/>
              </a:buClr>
              <a:buSzPct val="100000"/>
              <a:buFont typeface="Calibri" panose="020F0502020204030204" pitchFamily="34" charset="0"/>
              <a:buAutoNum type="arabicPeriod"/>
            </a:pPr>
            <a:r>
              <a:rPr lang="en-US" altLang="en-US" dirty="0"/>
              <a:t>The Main Problem with Kingdom Now NT interpretations</a:t>
            </a:r>
          </a:p>
          <a:p>
            <a:pPr marL="457200" indent="-457200">
              <a:spcBef>
                <a:spcPct val="0"/>
              </a:spcBef>
              <a:spcAft>
                <a:spcPts val="2400"/>
              </a:spcAft>
              <a:buClr>
                <a:srgbClr val="66FFFF"/>
              </a:buClr>
              <a:buSzPct val="100000"/>
              <a:buFont typeface="Calibri" panose="020F0502020204030204" pitchFamily="34" charset="0"/>
              <a:buAutoNum type="arabicPeriod"/>
            </a:pPr>
            <a:r>
              <a:rPr lang="en-US" altLang="en-US" dirty="0"/>
              <a:t>Why do some believe that we are in the kingdom now?</a:t>
            </a:r>
          </a:p>
          <a:p>
            <a:pPr marL="457200" indent="-457200">
              <a:spcBef>
                <a:spcPct val="0"/>
              </a:spcBef>
              <a:spcAft>
                <a:spcPts val="2400"/>
              </a:spcAft>
              <a:buClr>
                <a:srgbClr val="66FFFF"/>
              </a:buClr>
              <a:buSzPct val="100000"/>
              <a:buFont typeface="Calibri" panose="020F0502020204030204" pitchFamily="34" charset="0"/>
              <a:buAutoNum type="arabicPeriod"/>
            </a:pPr>
            <a:r>
              <a:rPr lang="en-US" altLang="en-US" dirty="0"/>
              <a:t>Why does it matter?</a:t>
            </a:r>
          </a:p>
        </p:txBody>
      </p:sp>
      <p:pic>
        <p:nvPicPr>
          <p:cNvPr id="6" name="Picture 2" descr="http://3.bp.blogspot.com/-QEkPt30fRNQ/US-EfJsZfRI/AAAAAAAASK4/JnP_SUUHRas/s1600/a.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086600" y="5257800"/>
            <a:ext cx="1822451" cy="1220964"/>
          </a:xfrm>
          <a:prstGeom prst="rect">
            <a:avLst/>
          </a:prstGeom>
          <a:noFill/>
          <a:ln w="9525">
            <a:noFill/>
            <a:miter lim="800000"/>
            <a:headEnd/>
            <a:tailEnd/>
          </a:ln>
        </p:spPr>
      </p:pic>
      <p:pic>
        <p:nvPicPr>
          <p:cNvPr id="7" name="Picture 4" descr="C:\Documents and Settings\Owner\Application Data\Microsoft\Media Catalog\Downloaded Clips\cl0\SY01462_.wmf"/>
          <p:cNvPicPr>
            <a:picLocks noChangeAspect="1" noChangeArrowheads="1"/>
          </p:cNvPicPr>
          <p:nvPr/>
        </p:nvPicPr>
        <p:blipFill>
          <a:blip r:embed="rId3" cstate="print"/>
          <a:srcRect/>
          <a:stretch>
            <a:fillRect/>
          </a:stretch>
        </p:blipFill>
        <p:spPr bwMode="auto">
          <a:xfrm>
            <a:off x="152400" y="1608034"/>
            <a:ext cx="2090759" cy="2148435"/>
          </a:xfrm>
          <a:prstGeom prst="rect">
            <a:avLst/>
          </a:prstGeom>
          <a:noFill/>
          <a:ln w="9525">
            <a:noFill/>
            <a:miter lim="800000"/>
            <a:headEnd/>
            <a:tailEnd/>
          </a:ln>
        </p:spPr>
      </p:pic>
    </p:spTree>
    <p:extLst>
      <p:ext uri="{BB962C8B-B14F-4D97-AF65-F5344CB8AC3E}">
        <p14:creationId xmlns:p14="http://schemas.microsoft.com/office/powerpoint/2010/main" val="175970924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4146" name="Picture 4"/>
          <p:cNvPicPr>
            <a:picLocks noChangeAspect="1"/>
          </p:cNvPicPr>
          <p:nvPr/>
        </p:nvPicPr>
        <p:blipFill>
          <a:blip r:embed="rId2" cstate="print"/>
          <a:srcRect/>
          <a:stretch>
            <a:fillRect/>
          </a:stretch>
        </p:blipFill>
        <p:spPr bwMode="auto">
          <a:xfrm>
            <a:off x="176216" y="163516"/>
            <a:ext cx="8791575" cy="6530975"/>
          </a:xfrm>
          <a:prstGeom prst="rect">
            <a:avLst/>
          </a:prstGeom>
          <a:noFill/>
          <a:ln w="38100">
            <a:solidFill>
              <a:schemeClr val="bg1"/>
            </a:solidFill>
            <a:miter lim="800000"/>
            <a:headEnd/>
            <a:tailEnd/>
          </a:ln>
        </p:spPr>
      </p:pic>
      <p:sp>
        <p:nvSpPr>
          <p:cNvPr id="134147" name="Rectangle 1"/>
          <p:cNvSpPr>
            <a:spLocks noChangeArrowheads="1"/>
          </p:cNvSpPr>
          <p:nvPr/>
        </p:nvSpPr>
        <p:spPr bwMode="auto">
          <a:xfrm>
            <a:off x="457201" y="163516"/>
            <a:ext cx="8229600" cy="3077766"/>
          </a:xfrm>
          <a:prstGeom prst="rect">
            <a:avLst/>
          </a:prstGeom>
          <a:noFill/>
          <a:ln w="28575">
            <a:noFill/>
            <a:miter lim="800000"/>
            <a:headEnd/>
            <a:tailEnd/>
          </a:ln>
        </p:spPr>
        <p:txBody>
          <a:bodyPr wrap="square">
            <a:spAutoFit/>
          </a:bodyPr>
          <a:lstStyle/>
          <a:p>
            <a:pPr algn="ctr">
              <a:spcBef>
                <a:spcPts val="600"/>
              </a:spcBef>
              <a:spcAft>
                <a:spcPts val="600"/>
              </a:spcAft>
            </a:pPr>
            <a:r>
              <a:rPr lang="en-US" altLang="en-US" sz="4000" dirty="0">
                <a:solidFill>
                  <a:srgbClr val="00FFFF"/>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Isaiah 11:9 (NASB)</a:t>
            </a:r>
          </a:p>
          <a:p>
            <a:pPr algn="just">
              <a:spcBef>
                <a:spcPts val="600"/>
              </a:spcBef>
              <a:spcAft>
                <a:spcPts val="600"/>
              </a:spcAft>
            </a:pPr>
            <a:r>
              <a:rPr lang="en-US" sz="3600" dirty="0">
                <a:latin typeface="Calibri" panose="020F0502020204030204" pitchFamily="34" charset="0"/>
                <a:cs typeface="Calibri" panose="020F0502020204030204" pitchFamily="34" charset="0"/>
              </a:rPr>
              <a:t>“They will not hurt or destroy in all My holy mountain, </a:t>
            </a:r>
            <a:r>
              <a:rPr lang="en-US" sz="3600" b="1" u="sng" dirty="0">
                <a:solidFill>
                  <a:srgbClr val="FFFFCC"/>
                </a:solidFill>
                <a:latin typeface="Calibri" panose="020F0502020204030204" pitchFamily="34" charset="0"/>
                <a:cs typeface="Calibri" panose="020F0502020204030204" pitchFamily="34" charset="0"/>
              </a:rPr>
              <a:t>For the earth will be full of the knowledge of the </a:t>
            </a:r>
            <a:r>
              <a:rPr lang="en-US" sz="3600" b="1" u="sng" cap="small" dirty="0">
                <a:solidFill>
                  <a:srgbClr val="FFFFCC"/>
                </a:solidFill>
                <a:latin typeface="Calibri" panose="020F0502020204030204" pitchFamily="34" charset="0"/>
                <a:cs typeface="Calibri" panose="020F0502020204030204" pitchFamily="34" charset="0"/>
              </a:rPr>
              <a:t>Lord </a:t>
            </a:r>
            <a:r>
              <a:rPr lang="en-US" sz="3600" b="1" u="sng" dirty="0">
                <a:solidFill>
                  <a:srgbClr val="FFFFCC"/>
                </a:solidFill>
                <a:latin typeface="Calibri" panose="020F0502020204030204" pitchFamily="34" charset="0"/>
                <a:cs typeface="Calibri" panose="020F0502020204030204" pitchFamily="34" charset="0"/>
              </a:rPr>
              <a:t>As the waters cover the sea</a:t>
            </a:r>
            <a:r>
              <a:rPr lang="en-US" sz="36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t>
            </a:r>
            <a:endParaRPr lang="en-US" altLang="en-US" sz="3600" kern="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6535127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7289" y="919256"/>
            <a:ext cx="9030511" cy="5632311"/>
          </a:xfrm>
          <a:prstGeom prst="rect">
            <a:avLst/>
          </a:prstGeom>
        </p:spPr>
        <p:txBody>
          <a:bodyPr wrap="square">
            <a:spAutoFit/>
          </a:bodyPr>
          <a:lstStyle/>
          <a:p>
            <a:pPr algn="just"/>
            <a:r>
              <a:rPr lang="en-US" dirty="0">
                <a:latin typeface="Calibri" panose="020F0502020204030204" pitchFamily="34" charset="0"/>
                <a:ea typeface="Times New Roman" panose="02020603050405020304" pitchFamily="18" charset="0"/>
                <a:cs typeface="Calibri" panose="020F0502020204030204" pitchFamily="34" charset="0"/>
              </a:rPr>
              <a:t>“</a:t>
            </a:r>
            <a:r>
              <a:rPr lang="en-US" dirty="0">
                <a:latin typeface="Calibri" panose="020F0502020204030204" pitchFamily="34" charset="0"/>
                <a:cs typeface="Calibri" panose="020F0502020204030204" pitchFamily="34" charset="0"/>
              </a:rPr>
              <a:t>In other words, we are shown what the results of this broadcast sowing of the Seed would be. First of all, most of the ground upon which it fell would prove unfavorable: the hard, shallow, and thorny soils were uncongenial to productiveness. Second, external opposition would be encountered: the birds of the air would come and catch it away. Third, the sun would scorch, and that which was lacking in moisture at its roots would wither away. Only a </a:t>
            </a:r>
            <a:r>
              <a:rPr lang="en-US" i="1" dirty="0">
                <a:latin typeface="Calibri" panose="020F0502020204030204" pitchFamily="34" charset="0"/>
                <a:cs typeface="Calibri" panose="020F0502020204030204" pitchFamily="34" charset="0"/>
              </a:rPr>
              <a:t>fractional</a:t>
            </a:r>
            <a:r>
              <a:rPr lang="en-US" dirty="0">
                <a:latin typeface="Calibri" panose="020F0502020204030204" pitchFamily="34" charset="0"/>
                <a:cs typeface="Calibri" panose="020F0502020204030204" pitchFamily="34" charset="0"/>
              </a:rPr>
              <a:t> part of the Seed sown would yield any increase, and thus all expectations for the ultimate </a:t>
            </a:r>
            <a:r>
              <a:rPr lang="en-US" i="1" dirty="0">
                <a:latin typeface="Calibri" panose="020F0502020204030204" pitchFamily="34" charset="0"/>
                <a:cs typeface="Calibri" panose="020F0502020204030204" pitchFamily="34" charset="0"/>
              </a:rPr>
              <a:t>universal</a:t>
            </a:r>
            <a:r>
              <a:rPr lang="en-US" dirty="0">
                <a:latin typeface="Calibri" panose="020F0502020204030204" pitchFamily="34" charset="0"/>
                <a:cs typeface="Calibri" panose="020F0502020204030204" pitchFamily="34" charset="0"/>
              </a:rPr>
              <a:t> triumph of the Gospel were removed. The plain teaching of our present parable should at once dissipate the optimistic but vain dreams of post-millenarians...Instead of that, the Lord Himself has plainly warned us that instead of the fruitage from the Gospel showing an increase, there would be a marked decrease; for when speaking of the fruit borne He said, “which also bears fruit, and brings forth, some an hundred fold, some sixty, some thirty” (v. 23).”</a:t>
            </a:r>
          </a:p>
        </p:txBody>
      </p:sp>
      <p:sp>
        <p:nvSpPr>
          <p:cNvPr id="8" name="TextBox 7"/>
          <p:cNvSpPr txBox="1"/>
          <p:nvPr/>
        </p:nvSpPr>
        <p:spPr>
          <a:xfrm>
            <a:off x="723900" y="6477000"/>
            <a:ext cx="7696200" cy="307777"/>
          </a:xfrm>
          <a:prstGeom prst="rect">
            <a:avLst/>
          </a:prstGeom>
          <a:noFill/>
        </p:spPr>
        <p:txBody>
          <a:bodyPr wrap="square" rtlCol="0">
            <a:spAutoFit/>
          </a:bodyPr>
          <a:lstStyle/>
          <a:p>
            <a:pPr algn="ctr"/>
            <a:r>
              <a:rPr lang="en-US" sz="1400" dirty="0">
                <a:latin typeface="Calibri" panose="020F0502020204030204" pitchFamily="34" charset="0"/>
                <a:cs typeface="Calibri" panose="020F0502020204030204" pitchFamily="34" charset="0"/>
              </a:rPr>
              <a:t>A. W. Pink (2005). </a:t>
            </a:r>
            <a:r>
              <a:rPr lang="en-US" sz="1400" i="1" dirty="0">
                <a:latin typeface="Calibri" panose="020F0502020204030204" pitchFamily="34" charset="0"/>
                <a:cs typeface="Calibri" panose="020F0502020204030204" pitchFamily="34" charset="0"/>
              </a:rPr>
              <a:t>The Prophetic Parables of Matthew Thirteen</a:t>
            </a:r>
            <a:r>
              <a:rPr lang="en-US" sz="1400" dirty="0">
                <a:latin typeface="Calibri" panose="020F0502020204030204" pitchFamily="34" charset="0"/>
                <a:cs typeface="Calibri" panose="020F0502020204030204" pitchFamily="34" charset="0"/>
              </a:rPr>
              <a:t>. Bellingham, WA: Logos Bible Software.</a:t>
            </a:r>
          </a:p>
        </p:txBody>
      </p:sp>
      <p:sp>
        <p:nvSpPr>
          <p:cNvPr id="3" name="Rectangle 2"/>
          <p:cNvSpPr/>
          <p:nvPr/>
        </p:nvSpPr>
        <p:spPr>
          <a:xfrm>
            <a:off x="590550" y="58103"/>
            <a:ext cx="7962899" cy="954107"/>
          </a:xfrm>
          <a:prstGeom prst="rect">
            <a:avLst/>
          </a:prstGeom>
        </p:spPr>
        <p:txBody>
          <a:bodyPr wrap="square">
            <a:spAutoFit/>
          </a:bodyPr>
          <a:lstStyle/>
          <a:p>
            <a:pPr algn="ctr"/>
            <a:r>
              <a:rPr lang="en-US" sz="2800" dirty="0">
                <a:solidFill>
                  <a:schemeClr val="tx2"/>
                </a:solidFill>
                <a:latin typeface="Calibri" panose="020F0502020204030204" pitchFamily="34" charset="0"/>
                <a:ea typeface="+mj-ea"/>
                <a:cs typeface="Calibri" panose="020F0502020204030204" pitchFamily="34" charset="0"/>
              </a:rPr>
              <a:t>The Prophetic Parables of </a:t>
            </a:r>
          </a:p>
          <a:p>
            <a:pPr algn="ctr"/>
            <a:r>
              <a:rPr lang="en-US" sz="2800" dirty="0">
                <a:solidFill>
                  <a:schemeClr val="tx2"/>
                </a:solidFill>
                <a:latin typeface="Calibri" panose="020F0502020204030204" pitchFamily="34" charset="0"/>
                <a:ea typeface="+mj-ea"/>
                <a:cs typeface="Calibri" panose="020F0502020204030204" pitchFamily="34" charset="0"/>
              </a:rPr>
              <a:t>Matthew Thirteen -  A. W. Pink</a:t>
            </a:r>
          </a:p>
        </p:txBody>
      </p:sp>
    </p:spTree>
    <p:extLst>
      <p:ext uri="{BB962C8B-B14F-4D97-AF65-F5344CB8AC3E}">
        <p14:creationId xmlns:p14="http://schemas.microsoft.com/office/powerpoint/2010/main" val="86731589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533400" y="228600"/>
            <a:ext cx="7924800" cy="1371600"/>
          </a:xfrm>
        </p:spPr>
        <p:txBody>
          <a:bodyPr/>
          <a:lstStyle/>
          <a:p>
            <a:pPr algn="ctr" eaLnBrk="1" hangingPunct="1"/>
            <a:r>
              <a:rPr lang="en-US" altLang="en-US" sz="3600" dirty="0"/>
              <a:t>Why The Parable of the Sower Does Not Teach Kingdom Now Theology</a:t>
            </a:r>
            <a:endParaRPr lang="en-US" altLang="en-US" sz="3600" dirty="0">
              <a:solidFill>
                <a:srgbClr val="FFFF00"/>
              </a:solidFill>
            </a:endParaRPr>
          </a:p>
        </p:txBody>
      </p:sp>
      <p:sp>
        <p:nvSpPr>
          <p:cNvPr id="16387" name="Rectangle 3"/>
          <p:cNvSpPr>
            <a:spLocks noGrp="1" noChangeArrowheads="1"/>
          </p:cNvSpPr>
          <p:nvPr>
            <p:ph type="body" sz="half" idx="2"/>
          </p:nvPr>
        </p:nvSpPr>
        <p:spPr>
          <a:xfrm>
            <a:off x="215663" y="2057400"/>
            <a:ext cx="8712675" cy="3962400"/>
          </a:xfrm>
        </p:spPr>
        <p:txBody>
          <a:bodyPr/>
          <a:lstStyle/>
          <a:p>
            <a:pPr marL="463550" indent="-463550" eaLnBrk="1" hangingPunct="1">
              <a:spcBef>
                <a:spcPts val="0"/>
              </a:spcBef>
              <a:spcAft>
                <a:spcPts val="3600"/>
              </a:spcAft>
              <a:buSzPct val="100000"/>
              <a:buFont typeface="+mj-lt"/>
              <a:buAutoNum type="arabicPeriod"/>
              <a:defRPr/>
            </a:pPr>
            <a:r>
              <a:rPr lang="en-US" dirty="0"/>
              <a:t>The sower went out to sow (13:3)</a:t>
            </a:r>
          </a:p>
          <a:p>
            <a:pPr marL="463550" indent="-463550" eaLnBrk="1" hangingPunct="1">
              <a:spcBef>
                <a:spcPts val="0"/>
              </a:spcBef>
              <a:spcAft>
                <a:spcPts val="3600"/>
              </a:spcAft>
              <a:buSzPct val="100000"/>
              <a:buFont typeface="+mj-lt"/>
              <a:buAutoNum type="arabicPeriod"/>
              <a:defRPr/>
            </a:pPr>
            <a:r>
              <a:rPr lang="en-US" dirty="0"/>
              <a:t>The Word of the Kingdom enters hearts (13:19)</a:t>
            </a:r>
          </a:p>
          <a:p>
            <a:pPr marL="463550" indent="-463550" eaLnBrk="1" hangingPunct="1">
              <a:spcBef>
                <a:spcPts val="0"/>
              </a:spcBef>
              <a:spcAft>
                <a:spcPts val="3600"/>
              </a:spcAft>
              <a:buSzPct val="100000"/>
              <a:buFont typeface="+mj-lt"/>
              <a:buAutoNum type="arabicPeriod"/>
              <a:defRPr/>
            </a:pPr>
            <a:r>
              <a:rPr lang="en-US" dirty="0"/>
              <a:t>Only one type of soil is fruitful (13:23)</a:t>
            </a:r>
          </a:p>
          <a:p>
            <a:pPr marL="463550" indent="-463550" eaLnBrk="1" hangingPunct="1">
              <a:spcBef>
                <a:spcPts val="0"/>
              </a:spcBef>
              <a:spcAft>
                <a:spcPts val="3600"/>
              </a:spcAft>
              <a:buSzPct val="100000"/>
              <a:buFont typeface="+mj-lt"/>
              <a:buAutoNum type="arabicPeriod"/>
              <a:defRPr/>
            </a:pPr>
            <a:r>
              <a:rPr lang="en-US" b="1" u="sng" dirty="0">
                <a:solidFill>
                  <a:srgbClr val="FFFFCC"/>
                </a:solidFill>
              </a:rPr>
              <a:t>Satan is active (13:19)</a:t>
            </a:r>
          </a:p>
        </p:txBody>
      </p:sp>
      <p:pic>
        <p:nvPicPr>
          <p:cNvPr id="84996" name="Picture 4" descr="King_of_Kings[1]"/>
          <p:cNvPicPr>
            <a:picLocks noGrp="1" noChangeAspect="1" noChangeArrowheads="1"/>
          </p:cNvPicPr>
          <p:nvPr>
            <p:ph type="clipArt" sz="half" idx="1"/>
          </p:nvPr>
        </p:nvPicPr>
        <p:blipFill>
          <a:blip r:embed="rId3" cstate="email">
            <a:extLst>
              <a:ext uri="{28A0092B-C50C-407E-A947-70E740481C1C}">
                <a14:useLocalDpi xmlns:a14="http://schemas.microsoft.com/office/drawing/2010/main"/>
              </a:ext>
            </a:extLst>
          </a:blip>
          <a:srcRect/>
          <a:stretch>
            <a:fillRect/>
          </a:stretch>
        </p:blipFill>
        <p:spPr>
          <a:xfrm>
            <a:off x="7391400" y="4442298"/>
            <a:ext cx="1397475" cy="1892379"/>
          </a:xfrm>
        </p:spPr>
      </p:pic>
    </p:spTree>
    <p:extLst>
      <p:ext uri="{BB962C8B-B14F-4D97-AF65-F5344CB8AC3E}">
        <p14:creationId xmlns:p14="http://schemas.microsoft.com/office/powerpoint/2010/main" val="159694158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4146" name="Picture 4"/>
          <p:cNvPicPr>
            <a:picLocks noChangeAspect="1"/>
          </p:cNvPicPr>
          <p:nvPr/>
        </p:nvPicPr>
        <p:blipFill>
          <a:blip r:embed="rId2" cstate="print"/>
          <a:srcRect/>
          <a:stretch>
            <a:fillRect/>
          </a:stretch>
        </p:blipFill>
        <p:spPr bwMode="auto">
          <a:xfrm>
            <a:off x="176216" y="163516"/>
            <a:ext cx="8791575" cy="6530975"/>
          </a:xfrm>
          <a:prstGeom prst="rect">
            <a:avLst/>
          </a:prstGeom>
          <a:noFill/>
          <a:ln w="38100">
            <a:solidFill>
              <a:schemeClr val="bg1"/>
            </a:solidFill>
            <a:miter lim="800000"/>
            <a:headEnd/>
            <a:tailEnd/>
          </a:ln>
        </p:spPr>
      </p:pic>
      <p:sp>
        <p:nvSpPr>
          <p:cNvPr id="134147" name="Rectangle 1"/>
          <p:cNvSpPr>
            <a:spLocks noChangeArrowheads="1"/>
          </p:cNvSpPr>
          <p:nvPr/>
        </p:nvSpPr>
        <p:spPr bwMode="auto">
          <a:xfrm>
            <a:off x="457201" y="163516"/>
            <a:ext cx="8229600" cy="3631763"/>
          </a:xfrm>
          <a:prstGeom prst="rect">
            <a:avLst/>
          </a:prstGeom>
          <a:noFill/>
          <a:ln w="28575">
            <a:noFill/>
            <a:miter lim="800000"/>
            <a:headEnd/>
            <a:tailEnd/>
          </a:ln>
        </p:spPr>
        <p:txBody>
          <a:bodyPr wrap="square">
            <a:spAutoFit/>
          </a:bodyPr>
          <a:lstStyle/>
          <a:p>
            <a:pPr algn="ctr">
              <a:spcBef>
                <a:spcPts val="600"/>
              </a:spcBef>
              <a:spcAft>
                <a:spcPts val="600"/>
              </a:spcAft>
            </a:pPr>
            <a:r>
              <a:rPr lang="en-US" altLang="en-US" sz="4000" dirty="0">
                <a:solidFill>
                  <a:srgbClr val="00FFFF"/>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Matthew 13:19 (NASB)</a:t>
            </a:r>
          </a:p>
          <a:p>
            <a:pPr algn="just">
              <a:spcBef>
                <a:spcPts val="600"/>
              </a:spcBef>
              <a:spcAft>
                <a:spcPts val="600"/>
              </a:spcAft>
            </a:pPr>
            <a:r>
              <a:rPr lang="en-US" sz="36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“When anyone hears the word of the kingdom and does not understand it, </a:t>
            </a:r>
            <a:r>
              <a:rPr lang="en-US" sz="3600" b="1" u="sng" dirty="0">
                <a:solidFill>
                  <a:srgbClr val="FFFFCC"/>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the evil one comes and snatches away what has been sown in his heart</a:t>
            </a:r>
            <a:r>
              <a:rPr lang="en-US" sz="36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This is the one on whom seed was sown beside the road.”</a:t>
            </a:r>
            <a:endParaRPr lang="en-US" altLang="en-US" sz="3600" kern="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1704737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4146" name="Picture 4"/>
          <p:cNvPicPr>
            <a:picLocks noChangeAspect="1"/>
          </p:cNvPicPr>
          <p:nvPr/>
        </p:nvPicPr>
        <p:blipFill>
          <a:blip r:embed="rId2" cstate="print"/>
          <a:srcRect/>
          <a:stretch>
            <a:fillRect/>
          </a:stretch>
        </p:blipFill>
        <p:spPr bwMode="auto">
          <a:xfrm>
            <a:off x="176216" y="163516"/>
            <a:ext cx="8791575" cy="6530975"/>
          </a:xfrm>
          <a:prstGeom prst="rect">
            <a:avLst/>
          </a:prstGeom>
          <a:noFill/>
          <a:ln w="38100">
            <a:solidFill>
              <a:schemeClr val="bg1"/>
            </a:solidFill>
            <a:miter lim="800000"/>
            <a:headEnd/>
            <a:tailEnd/>
          </a:ln>
        </p:spPr>
      </p:pic>
      <p:sp>
        <p:nvSpPr>
          <p:cNvPr id="134147" name="Rectangle 1"/>
          <p:cNvSpPr>
            <a:spLocks noChangeArrowheads="1"/>
          </p:cNvSpPr>
          <p:nvPr/>
        </p:nvSpPr>
        <p:spPr bwMode="auto">
          <a:xfrm>
            <a:off x="176216" y="163516"/>
            <a:ext cx="8791575" cy="5016758"/>
          </a:xfrm>
          <a:prstGeom prst="rect">
            <a:avLst/>
          </a:prstGeom>
          <a:noFill/>
          <a:ln w="28575">
            <a:noFill/>
            <a:miter lim="800000"/>
            <a:headEnd/>
            <a:tailEnd/>
          </a:ln>
        </p:spPr>
        <p:txBody>
          <a:bodyPr wrap="square">
            <a:spAutoFit/>
          </a:bodyPr>
          <a:lstStyle/>
          <a:p>
            <a:pPr algn="ctr">
              <a:spcBef>
                <a:spcPts val="600"/>
              </a:spcBef>
              <a:spcAft>
                <a:spcPts val="600"/>
              </a:spcAft>
            </a:pPr>
            <a:r>
              <a:rPr lang="en-US" altLang="en-US" sz="4000" dirty="0">
                <a:solidFill>
                  <a:srgbClr val="00FFFF"/>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Revelation 20:1-3 (NASB)</a:t>
            </a:r>
          </a:p>
          <a:p>
            <a:pPr algn="just">
              <a:spcBef>
                <a:spcPts val="600"/>
              </a:spcBef>
              <a:spcAft>
                <a:spcPts val="600"/>
              </a:spcAft>
            </a:pPr>
            <a:r>
              <a:rPr lang="en-US" sz="3000" dirty="0">
                <a:latin typeface="Calibri" panose="020F0502020204030204" pitchFamily="34" charset="0"/>
                <a:cs typeface="Calibri" panose="020F0502020204030204" pitchFamily="34" charset="0"/>
              </a:rPr>
              <a:t>“Then I saw an angel coming down from heaven, holding the key of the abyss and a great chain in his hand. </a:t>
            </a:r>
            <a:r>
              <a:rPr lang="en-US" sz="3000" baseline="30000" dirty="0">
                <a:latin typeface="Calibri" panose="020F0502020204030204" pitchFamily="34" charset="0"/>
                <a:cs typeface="Calibri" panose="020F0502020204030204" pitchFamily="34" charset="0"/>
              </a:rPr>
              <a:t>2 </a:t>
            </a:r>
            <a:r>
              <a:rPr lang="en-US" sz="3000" dirty="0">
                <a:latin typeface="Calibri" panose="020F0502020204030204" pitchFamily="34" charset="0"/>
                <a:cs typeface="Calibri" panose="020F0502020204030204" pitchFamily="34" charset="0"/>
              </a:rPr>
              <a:t>And he laid hold of the dragon, the serpent of old, who is the devil and Satan, and bound him for a thousand years; </a:t>
            </a:r>
            <a:r>
              <a:rPr lang="en-US" sz="3000" baseline="30000" dirty="0">
                <a:latin typeface="Calibri" panose="020F0502020204030204" pitchFamily="34" charset="0"/>
                <a:cs typeface="Calibri" panose="020F0502020204030204" pitchFamily="34" charset="0"/>
              </a:rPr>
              <a:t>3 </a:t>
            </a:r>
            <a:r>
              <a:rPr lang="en-US" sz="3000" dirty="0">
                <a:latin typeface="Calibri" panose="020F0502020204030204" pitchFamily="34" charset="0"/>
                <a:cs typeface="Calibri" panose="020F0502020204030204" pitchFamily="34" charset="0"/>
              </a:rPr>
              <a:t>and he threw him into the abyss, and shut </a:t>
            </a:r>
            <a:r>
              <a:rPr lang="en-US" sz="3000" i="1" dirty="0">
                <a:latin typeface="Calibri" panose="020F0502020204030204" pitchFamily="34" charset="0"/>
                <a:cs typeface="Calibri" panose="020F0502020204030204" pitchFamily="34" charset="0"/>
              </a:rPr>
              <a:t>it</a:t>
            </a:r>
            <a:r>
              <a:rPr lang="en-US" sz="3000" dirty="0">
                <a:latin typeface="Calibri" panose="020F0502020204030204" pitchFamily="34" charset="0"/>
                <a:cs typeface="Calibri" panose="020F0502020204030204" pitchFamily="34" charset="0"/>
              </a:rPr>
              <a:t> and sealed </a:t>
            </a:r>
            <a:r>
              <a:rPr lang="en-US" sz="3000" i="1" dirty="0">
                <a:latin typeface="Calibri" panose="020F0502020204030204" pitchFamily="34" charset="0"/>
                <a:cs typeface="Calibri" panose="020F0502020204030204" pitchFamily="34" charset="0"/>
              </a:rPr>
              <a:t>it</a:t>
            </a:r>
            <a:r>
              <a:rPr lang="en-US" sz="3000" dirty="0">
                <a:latin typeface="Calibri" panose="020F0502020204030204" pitchFamily="34" charset="0"/>
                <a:cs typeface="Calibri" panose="020F0502020204030204" pitchFamily="34" charset="0"/>
              </a:rPr>
              <a:t> over him, so that he would not deceive the nations any longer, until the thousand years were completed; after these things he must be released for a short time</a:t>
            </a:r>
            <a:r>
              <a:rPr lang="en-US" sz="30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t>
            </a:r>
            <a:endParaRPr lang="en-US" altLang="en-US" sz="3000" kern="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4750139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4146" name="Picture 4"/>
          <p:cNvPicPr>
            <a:picLocks noChangeAspect="1"/>
          </p:cNvPicPr>
          <p:nvPr/>
        </p:nvPicPr>
        <p:blipFill>
          <a:blip r:embed="rId2" cstate="print"/>
          <a:srcRect/>
          <a:stretch>
            <a:fillRect/>
          </a:stretch>
        </p:blipFill>
        <p:spPr bwMode="auto">
          <a:xfrm>
            <a:off x="176216" y="163516"/>
            <a:ext cx="8791575" cy="6530975"/>
          </a:xfrm>
          <a:prstGeom prst="rect">
            <a:avLst/>
          </a:prstGeom>
          <a:noFill/>
          <a:ln w="38100">
            <a:solidFill>
              <a:schemeClr val="bg1"/>
            </a:solidFill>
            <a:miter lim="800000"/>
            <a:headEnd/>
            <a:tailEnd/>
          </a:ln>
        </p:spPr>
      </p:pic>
      <p:sp>
        <p:nvSpPr>
          <p:cNvPr id="134147" name="Rectangle 1"/>
          <p:cNvSpPr>
            <a:spLocks noChangeArrowheads="1"/>
          </p:cNvSpPr>
          <p:nvPr/>
        </p:nvSpPr>
        <p:spPr bwMode="auto">
          <a:xfrm>
            <a:off x="176216" y="163516"/>
            <a:ext cx="8791575" cy="5170646"/>
          </a:xfrm>
          <a:prstGeom prst="rect">
            <a:avLst/>
          </a:prstGeom>
          <a:noFill/>
          <a:ln w="28575">
            <a:noFill/>
            <a:miter lim="800000"/>
            <a:headEnd/>
            <a:tailEnd/>
          </a:ln>
        </p:spPr>
        <p:txBody>
          <a:bodyPr wrap="square">
            <a:spAutoFit/>
          </a:bodyPr>
          <a:lstStyle/>
          <a:p>
            <a:pPr algn="ctr">
              <a:spcBef>
                <a:spcPts val="600"/>
              </a:spcBef>
              <a:spcAft>
                <a:spcPts val="600"/>
              </a:spcAft>
            </a:pPr>
            <a:r>
              <a:rPr lang="en-US" altLang="en-US" sz="4000" dirty="0">
                <a:solidFill>
                  <a:srgbClr val="00FFFF"/>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Zechariah 14:16-18 (NASB)</a:t>
            </a:r>
          </a:p>
          <a:p>
            <a:pPr algn="just">
              <a:spcBef>
                <a:spcPts val="600"/>
              </a:spcBef>
              <a:spcAft>
                <a:spcPts val="600"/>
              </a:spcAft>
            </a:pPr>
            <a:r>
              <a:rPr lang="en-US" sz="2700" dirty="0">
                <a:latin typeface="Calibri" panose="020F0502020204030204" pitchFamily="34" charset="0"/>
                <a:cs typeface="Calibri" panose="020F0502020204030204" pitchFamily="34" charset="0"/>
              </a:rPr>
              <a:t>“Then it will come about that any who are left of all the nations that went against Jerusalem will go up from year to year to worship the King, the Lord of hosts, and to celebrate the Feast of Booths. </a:t>
            </a:r>
            <a:r>
              <a:rPr lang="en-US" sz="2700" baseline="30000" dirty="0">
                <a:latin typeface="Calibri" panose="020F0502020204030204" pitchFamily="34" charset="0"/>
                <a:cs typeface="Calibri" panose="020F0502020204030204" pitchFamily="34" charset="0"/>
              </a:rPr>
              <a:t>17</a:t>
            </a:r>
            <a:r>
              <a:rPr lang="en-US" sz="2700" dirty="0">
                <a:latin typeface="Calibri" panose="020F0502020204030204" pitchFamily="34" charset="0"/>
                <a:cs typeface="Calibri" panose="020F0502020204030204" pitchFamily="34" charset="0"/>
              </a:rPr>
              <a:t> And it will be that whichever of the families of the earth does not go up to Jerusalem to worship the King, the Lord of hosts, there will be no rain on them. </a:t>
            </a:r>
            <a:r>
              <a:rPr lang="en-US" sz="2700" baseline="30000" dirty="0">
                <a:latin typeface="Calibri" panose="020F0502020204030204" pitchFamily="34" charset="0"/>
                <a:cs typeface="Calibri" panose="020F0502020204030204" pitchFamily="34" charset="0"/>
              </a:rPr>
              <a:t>18</a:t>
            </a:r>
            <a:r>
              <a:rPr lang="en-US" sz="2700" dirty="0">
                <a:latin typeface="Calibri" panose="020F0502020204030204" pitchFamily="34" charset="0"/>
                <a:cs typeface="Calibri" panose="020F0502020204030204" pitchFamily="34" charset="0"/>
              </a:rPr>
              <a:t> If the family of Egypt does not go up or enter, then no rain will fall on them; it will be the plague with which the Lord smites the nations who do not go up to celebrate the Feast of Booths.”</a:t>
            </a:r>
            <a:endParaRPr lang="en-US" altLang="en-US" sz="27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9492172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533400" y="228600"/>
            <a:ext cx="7924800" cy="1371600"/>
          </a:xfrm>
        </p:spPr>
        <p:txBody>
          <a:bodyPr/>
          <a:lstStyle/>
          <a:p>
            <a:pPr algn="ctr" eaLnBrk="1" hangingPunct="1"/>
            <a:r>
              <a:rPr lang="en-US" altLang="en-US" sz="3600" dirty="0"/>
              <a:t>Why The Parable of the Sower Does Not Teach Kingdom Now Theology</a:t>
            </a:r>
            <a:endParaRPr lang="en-US" altLang="en-US" sz="3600" dirty="0">
              <a:solidFill>
                <a:srgbClr val="FFFF00"/>
              </a:solidFill>
            </a:endParaRPr>
          </a:p>
        </p:txBody>
      </p:sp>
      <p:sp>
        <p:nvSpPr>
          <p:cNvPr id="16387" name="Rectangle 3"/>
          <p:cNvSpPr>
            <a:spLocks noGrp="1" noChangeArrowheads="1"/>
          </p:cNvSpPr>
          <p:nvPr>
            <p:ph type="body" sz="half" idx="2"/>
          </p:nvPr>
        </p:nvSpPr>
        <p:spPr>
          <a:xfrm>
            <a:off x="215663" y="2057400"/>
            <a:ext cx="8712675" cy="3962400"/>
          </a:xfrm>
        </p:spPr>
        <p:txBody>
          <a:bodyPr/>
          <a:lstStyle/>
          <a:p>
            <a:pPr marL="463550" indent="-463550" eaLnBrk="1" hangingPunct="1">
              <a:spcBef>
                <a:spcPts val="0"/>
              </a:spcBef>
              <a:spcAft>
                <a:spcPts val="3600"/>
              </a:spcAft>
              <a:buSzPct val="100000"/>
              <a:buFont typeface="+mj-lt"/>
              <a:buAutoNum type="arabicPeriod"/>
              <a:defRPr/>
            </a:pPr>
            <a:r>
              <a:rPr lang="en-US" dirty="0"/>
              <a:t>The sower went out to sow (13:3)</a:t>
            </a:r>
          </a:p>
          <a:p>
            <a:pPr marL="463550" indent="-463550" eaLnBrk="1" hangingPunct="1">
              <a:spcBef>
                <a:spcPts val="0"/>
              </a:spcBef>
              <a:spcAft>
                <a:spcPts val="3600"/>
              </a:spcAft>
              <a:buSzPct val="100000"/>
              <a:buFont typeface="+mj-lt"/>
              <a:buAutoNum type="arabicPeriod"/>
              <a:defRPr/>
            </a:pPr>
            <a:r>
              <a:rPr lang="en-US" dirty="0"/>
              <a:t>The Word of the Kingdom enters hearts (13:19)</a:t>
            </a:r>
          </a:p>
          <a:p>
            <a:pPr marL="463550" indent="-463550" eaLnBrk="1" hangingPunct="1">
              <a:spcBef>
                <a:spcPts val="0"/>
              </a:spcBef>
              <a:spcAft>
                <a:spcPts val="3600"/>
              </a:spcAft>
              <a:buSzPct val="100000"/>
              <a:buFont typeface="+mj-lt"/>
              <a:buAutoNum type="arabicPeriod"/>
              <a:defRPr/>
            </a:pPr>
            <a:r>
              <a:rPr lang="en-US" dirty="0"/>
              <a:t>Only one type of soil is fruitful (13:23)</a:t>
            </a:r>
          </a:p>
          <a:p>
            <a:pPr marL="463550" indent="-463550" eaLnBrk="1" hangingPunct="1">
              <a:spcBef>
                <a:spcPts val="0"/>
              </a:spcBef>
              <a:spcAft>
                <a:spcPts val="3600"/>
              </a:spcAft>
              <a:buSzPct val="100000"/>
              <a:buFont typeface="+mj-lt"/>
              <a:buAutoNum type="arabicPeriod"/>
              <a:defRPr/>
            </a:pPr>
            <a:r>
              <a:rPr lang="en-US" dirty="0"/>
              <a:t>Satan is active (13:19)</a:t>
            </a:r>
          </a:p>
        </p:txBody>
      </p:sp>
      <p:pic>
        <p:nvPicPr>
          <p:cNvPr id="84996" name="Picture 4" descr="King_of_Kings[1]"/>
          <p:cNvPicPr>
            <a:picLocks noGrp="1" noChangeAspect="1" noChangeArrowheads="1"/>
          </p:cNvPicPr>
          <p:nvPr>
            <p:ph type="clipArt" sz="half" idx="1"/>
          </p:nvPr>
        </p:nvPicPr>
        <p:blipFill>
          <a:blip r:embed="rId3" cstate="email">
            <a:extLst>
              <a:ext uri="{28A0092B-C50C-407E-A947-70E740481C1C}">
                <a14:useLocalDpi xmlns:a14="http://schemas.microsoft.com/office/drawing/2010/main"/>
              </a:ext>
            </a:extLst>
          </a:blip>
          <a:srcRect/>
          <a:stretch>
            <a:fillRect/>
          </a:stretch>
        </p:blipFill>
        <p:spPr>
          <a:xfrm>
            <a:off x="7391400" y="4442298"/>
            <a:ext cx="1397475" cy="1892379"/>
          </a:xfrm>
        </p:spPr>
      </p:pic>
    </p:spTree>
    <p:extLst>
      <p:ext uri="{BB962C8B-B14F-4D97-AF65-F5344CB8AC3E}">
        <p14:creationId xmlns:p14="http://schemas.microsoft.com/office/powerpoint/2010/main" val="140652392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685800" y="152400"/>
            <a:ext cx="7772400" cy="685800"/>
          </a:xfrm>
        </p:spPr>
        <p:txBody>
          <a:bodyPr/>
          <a:lstStyle/>
          <a:p>
            <a:pPr algn="ctr" eaLnBrk="1" hangingPunct="1"/>
            <a:r>
              <a:rPr lang="en-US" altLang="en-US" sz="3600" dirty="0"/>
              <a:t>Matthew 13 Parables</a:t>
            </a:r>
          </a:p>
        </p:txBody>
      </p:sp>
      <p:sp>
        <p:nvSpPr>
          <p:cNvPr id="48131" name="Rectangle 3"/>
          <p:cNvSpPr>
            <a:spLocks noGrp="1" noChangeArrowheads="1"/>
          </p:cNvSpPr>
          <p:nvPr>
            <p:ph type="body" idx="1"/>
          </p:nvPr>
        </p:nvSpPr>
        <p:spPr>
          <a:xfrm>
            <a:off x="381000" y="914400"/>
            <a:ext cx="7772400" cy="5791200"/>
          </a:xfrm>
        </p:spPr>
        <p:txBody>
          <a:bodyPr/>
          <a:lstStyle/>
          <a:p>
            <a:pPr marL="461963" indent="-461963" eaLnBrk="1" hangingPunct="1">
              <a:defRPr/>
            </a:pPr>
            <a:r>
              <a:rPr lang="en-US" sz="3000" b="1" dirty="0">
                <a:solidFill>
                  <a:srgbClr val="FFFFCC"/>
                </a:solidFill>
              </a:rPr>
              <a:t>Public parables (13:1-2)</a:t>
            </a:r>
          </a:p>
          <a:p>
            <a:pPr marL="914400" lvl="1" indent="-457200" eaLnBrk="1" hangingPunct="1">
              <a:buSzPct val="100000"/>
              <a:buFont typeface="Courier New" panose="02070309020205020404" pitchFamily="49" charset="0"/>
              <a:buChar char="­"/>
              <a:defRPr/>
            </a:pPr>
            <a:r>
              <a:rPr lang="en-US" sz="3000" dirty="0"/>
              <a:t>Sower (13:1-9, 18-23)</a:t>
            </a:r>
          </a:p>
          <a:p>
            <a:pPr marL="914400" lvl="1" indent="-457200" eaLnBrk="1" hangingPunct="1">
              <a:buSzPct val="100000"/>
              <a:buFont typeface="Courier New" panose="02070309020205020404" pitchFamily="49" charset="0"/>
              <a:buChar char="­"/>
              <a:defRPr/>
            </a:pPr>
            <a:r>
              <a:rPr lang="en-US" sz="3000" b="1" u="sng" dirty="0">
                <a:solidFill>
                  <a:srgbClr val="FFFFCC"/>
                </a:solidFill>
                <a:ea typeface="+mn-ea"/>
                <a:cs typeface="+mn-cs"/>
              </a:rPr>
              <a:t>Wheat and tares (13:24-30, 36-43)</a:t>
            </a:r>
          </a:p>
          <a:p>
            <a:pPr marL="914400" lvl="1" indent="-457200" eaLnBrk="1" hangingPunct="1">
              <a:buSzPct val="100000"/>
              <a:buFont typeface="Courier New" panose="02070309020205020404" pitchFamily="49" charset="0"/>
              <a:buChar char="­"/>
              <a:defRPr/>
            </a:pPr>
            <a:r>
              <a:rPr lang="en-US" sz="3000" dirty="0"/>
              <a:t>Mustard seed (13:31-32)</a:t>
            </a:r>
          </a:p>
          <a:p>
            <a:pPr marL="914400" lvl="1" indent="-457200" eaLnBrk="1" hangingPunct="1">
              <a:buSzPct val="100000"/>
              <a:buFont typeface="Courier New" panose="02070309020205020404" pitchFamily="49" charset="0"/>
              <a:buChar char="­"/>
              <a:defRPr/>
            </a:pPr>
            <a:r>
              <a:rPr lang="en-US" sz="3000" dirty="0"/>
              <a:t>Leaven (13:33)</a:t>
            </a:r>
          </a:p>
          <a:p>
            <a:pPr marL="461963" indent="-461963" eaLnBrk="1" hangingPunct="1">
              <a:defRPr/>
            </a:pPr>
            <a:r>
              <a:rPr lang="en-US" sz="3000" dirty="0"/>
              <a:t>Private parables (13:36)</a:t>
            </a:r>
          </a:p>
          <a:p>
            <a:pPr marL="914400" lvl="1" indent="-457200" eaLnBrk="1" hangingPunct="1">
              <a:buSzPct val="100000"/>
              <a:buFont typeface="Courier New" panose="02070309020205020404" pitchFamily="49" charset="0"/>
              <a:buChar char="­"/>
              <a:defRPr/>
            </a:pPr>
            <a:r>
              <a:rPr lang="en-US" sz="3000" dirty="0"/>
              <a:t>Earthen treasure (13:44)</a:t>
            </a:r>
          </a:p>
          <a:p>
            <a:pPr marL="914400" lvl="1" indent="-457200" eaLnBrk="1" hangingPunct="1">
              <a:buSzPct val="100000"/>
              <a:buFont typeface="Courier New" panose="02070309020205020404" pitchFamily="49" charset="0"/>
              <a:buChar char="­"/>
              <a:defRPr/>
            </a:pPr>
            <a:r>
              <a:rPr lang="en-US" sz="3000" dirty="0"/>
              <a:t>Pearl of great price (13:45-46)</a:t>
            </a:r>
          </a:p>
          <a:p>
            <a:pPr marL="914400" lvl="1" indent="-457200" eaLnBrk="1" hangingPunct="1">
              <a:buSzPct val="100000"/>
              <a:buFont typeface="Courier New" panose="02070309020205020404" pitchFamily="49" charset="0"/>
              <a:buChar char="­"/>
              <a:defRPr/>
            </a:pPr>
            <a:r>
              <a:rPr lang="en-US" sz="3000" dirty="0"/>
              <a:t>Dragnet (13:47-50)</a:t>
            </a:r>
          </a:p>
          <a:p>
            <a:pPr marL="914400" lvl="1" indent="-457200" eaLnBrk="1" hangingPunct="1">
              <a:buSzPct val="100000"/>
              <a:buFont typeface="Courier New" panose="02070309020205020404" pitchFamily="49" charset="0"/>
              <a:buChar char="­"/>
              <a:defRPr/>
            </a:pPr>
            <a:r>
              <a:rPr lang="en-US" sz="3000" dirty="0"/>
              <a:t>Householder (13:51-52)</a:t>
            </a:r>
          </a:p>
        </p:txBody>
      </p:sp>
      <p:pic>
        <p:nvPicPr>
          <p:cNvPr id="4" name="Picture 4" descr="King_of_Kings[1]"/>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934200" y="4015033"/>
            <a:ext cx="2025785" cy="2743200"/>
          </a:xfrm>
          <a:prstGeom prst="rect">
            <a:avLst/>
          </a:prstGeom>
          <a:noFill/>
          <a:ln w="9525">
            <a:noFill/>
            <a:miter lim="800000"/>
            <a:headEnd/>
            <a:tailEnd/>
          </a:ln>
          <a:effectLst/>
        </p:spPr>
      </p:pic>
    </p:spTree>
    <p:extLst>
      <p:ext uri="{BB962C8B-B14F-4D97-AF65-F5344CB8AC3E}">
        <p14:creationId xmlns:p14="http://schemas.microsoft.com/office/powerpoint/2010/main" val="86032320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idx="4294967295"/>
          </p:nvPr>
        </p:nvSpPr>
        <p:spPr>
          <a:xfrm>
            <a:off x="0" y="381000"/>
            <a:ext cx="8229600" cy="1066800"/>
          </a:xfrm>
        </p:spPr>
        <p:txBody>
          <a:bodyPr/>
          <a:lstStyle/>
          <a:p>
            <a:pPr algn="ctr" eaLnBrk="1" hangingPunct="1"/>
            <a:r>
              <a:rPr lang="en-US" altLang="en-US"/>
              <a:t>Matthew 13 Parables</a:t>
            </a:r>
          </a:p>
        </p:txBody>
      </p:sp>
      <p:sp>
        <p:nvSpPr>
          <p:cNvPr id="8195" name="Rectangle 3"/>
          <p:cNvSpPr>
            <a:spLocks noGrp="1" noChangeArrowheads="1"/>
          </p:cNvSpPr>
          <p:nvPr>
            <p:ph type="body" idx="4294967295"/>
          </p:nvPr>
        </p:nvSpPr>
        <p:spPr>
          <a:xfrm>
            <a:off x="1066800" y="1828800"/>
            <a:ext cx="5181600" cy="3916363"/>
          </a:xfrm>
        </p:spPr>
        <p:txBody>
          <a:bodyPr/>
          <a:lstStyle/>
          <a:p>
            <a:pPr eaLnBrk="1" hangingPunct="1">
              <a:lnSpc>
                <a:spcPct val="90000"/>
              </a:lnSpc>
              <a:buFont typeface="Wingdings" panose="05000000000000000000" pitchFamily="2" charset="2"/>
              <a:buNone/>
              <a:defRPr/>
            </a:pPr>
            <a:r>
              <a:rPr lang="en-US" dirty="0"/>
              <a:t>Wheat &amp; Tares:</a:t>
            </a:r>
          </a:p>
          <a:p>
            <a:pPr eaLnBrk="1" hangingPunct="1">
              <a:lnSpc>
                <a:spcPct val="90000"/>
              </a:lnSpc>
              <a:buFont typeface="Wingdings" panose="05000000000000000000" pitchFamily="2" charset="2"/>
              <a:buNone/>
              <a:defRPr/>
            </a:pPr>
            <a:endParaRPr lang="en-US" dirty="0"/>
          </a:p>
          <a:p>
            <a:pPr marL="0" indent="0" eaLnBrk="1" hangingPunct="1">
              <a:lnSpc>
                <a:spcPct val="90000"/>
              </a:lnSpc>
              <a:buFont typeface="Wingdings" panose="05000000000000000000" pitchFamily="2" charset="2"/>
              <a:buNone/>
              <a:defRPr/>
            </a:pPr>
            <a:r>
              <a:rPr lang="en-US" dirty="0"/>
              <a:t>Difficult to distinguish between the saved and the unsaved within professing Christendom</a:t>
            </a:r>
          </a:p>
        </p:txBody>
      </p:sp>
      <p:pic>
        <p:nvPicPr>
          <p:cNvPr id="49156" name="Picture 2"/>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6019800" y="1828800"/>
            <a:ext cx="2028825"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7016403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38099" y="228600"/>
            <a:ext cx="9105901" cy="1371600"/>
          </a:xfrm>
        </p:spPr>
        <p:txBody>
          <a:bodyPr/>
          <a:lstStyle/>
          <a:p>
            <a:pPr algn="ctr" eaLnBrk="1" hangingPunct="1"/>
            <a:r>
              <a:rPr lang="en-US" altLang="en-US" sz="3600" dirty="0"/>
              <a:t>Why The Parable of the Wheat and the Tares Does Not Teach Kingdom Now Theology</a:t>
            </a:r>
          </a:p>
        </p:txBody>
      </p:sp>
      <p:sp>
        <p:nvSpPr>
          <p:cNvPr id="16387" name="Rectangle 3"/>
          <p:cNvSpPr>
            <a:spLocks noGrp="1" noChangeArrowheads="1"/>
          </p:cNvSpPr>
          <p:nvPr>
            <p:ph type="body" sz="half" idx="2"/>
          </p:nvPr>
        </p:nvSpPr>
        <p:spPr>
          <a:xfrm>
            <a:off x="152400" y="1676400"/>
            <a:ext cx="6477000" cy="4876800"/>
          </a:xfrm>
        </p:spPr>
        <p:txBody>
          <a:bodyPr/>
          <a:lstStyle/>
          <a:p>
            <a:pPr marL="463550" indent="-463550" eaLnBrk="1" hangingPunct="1">
              <a:spcBef>
                <a:spcPts val="0"/>
              </a:spcBef>
              <a:spcAft>
                <a:spcPts val="2400"/>
              </a:spcAft>
              <a:buSzPct val="100000"/>
              <a:buFont typeface="+mj-lt"/>
              <a:buAutoNum type="arabicPeriod"/>
              <a:defRPr/>
            </a:pPr>
            <a:r>
              <a:rPr lang="en-US" sz="3000" dirty="0"/>
              <a:t>Both grow together (13:30)</a:t>
            </a:r>
          </a:p>
          <a:p>
            <a:pPr marL="463550" indent="-463550" eaLnBrk="1" hangingPunct="1">
              <a:spcBef>
                <a:spcPts val="0"/>
              </a:spcBef>
              <a:spcAft>
                <a:spcPts val="2400"/>
              </a:spcAft>
              <a:buSzPct val="100000"/>
              <a:buFont typeface="+mj-lt"/>
              <a:buAutoNum type="arabicPeriod"/>
              <a:defRPr/>
            </a:pPr>
            <a:r>
              <a:rPr lang="en-US" sz="3000" dirty="0"/>
              <a:t>The Tares will increase (13:30)</a:t>
            </a:r>
          </a:p>
          <a:p>
            <a:pPr marL="463550" indent="-463550" eaLnBrk="1" hangingPunct="1">
              <a:spcBef>
                <a:spcPts val="0"/>
              </a:spcBef>
              <a:spcAft>
                <a:spcPts val="2400"/>
              </a:spcAft>
              <a:buSzPct val="100000"/>
              <a:buFont typeface="+mj-lt"/>
              <a:buAutoNum type="arabicPeriod"/>
              <a:defRPr/>
            </a:pPr>
            <a:r>
              <a:rPr lang="en-US" sz="3000" dirty="0"/>
              <a:t>No separation until the end of the age (13:39-43)</a:t>
            </a:r>
          </a:p>
          <a:p>
            <a:pPr marL="463550" indent="-463550" eaLnBrk="1" hangingPunct="1">
              <a:spcBef>
                <a:spcPts val="0"/>
              </a:spcBef>
              <a:spcAft>
                <a:spcPts val="2400"/>
              </a:spcAft>
              <a:buSzPct val="100000"/>
              <a:buFont typeface="+mj-lt"/>
              <a:buAutoNum type="arabicPeriod"/>
              <a:defRPr/>
            </a:pPr>
            <a:r>
              <a:rPr lang="en-US" sz="3000" dirty="0"/>
              <a:t>Satan is active (13:25, 28, 38-39)</a:t>
            </a:r>
          </a:p>
          <a:p>
            <a:pPr marL="463550" indent="-463550" eaLnBrk="1" hangingPunct="1">
              <a:spcBef>
                <a:spcPts val="0"/>
              </a:spcBef>
              <a:spcAft>
                <a:spcPts val="2400"/>
              </a:spcAft>
              <a:buSzPct val="100000"/>
              <a:buFont typeface="+mj-lt"/>
              <a:buAutoNum type="arabicPeriod"/>
              <a:defRPr/>
            </a:pPr>
            <a:r>
              <a:rPr lang="en-US" sz="3000" dirty="0"/>
              <a:t>Kingdom to be established at age’s conclusion (13:43)</a:t>
            </a:r>
          </a:p>
        </p:txBody>
      </p:sp>
      <p:pic>
        <p:nvPicPr>
          <p:cNvPr id="84996" name="Picture 4" descr="King_of_Kings[1]"/>
          <p:cNvPicPr>
            <a:picLocks noGrp="1" noChangeAspect="1" noChangeArrowheads="1"/>
          </p:cNvPicPr>
          <p:nvPr>
            <p:ph type="clipArt" sz="half" idx="1"/>
          </p:nvPr>
        </p:nvPicPr>
        <p:blipFill>
          <a:blip r:embed="rId3" cstate="email">
            <a:extLst>
              <a:ext uri="{28A0092B-C50C-407E-A947-70E740481C1C}">
                <a14:useLocalDpi xmlns:a14="http://schemas.microsoft.com/office/drawing/2010/main"/>
              </a:ext>
            </a:extLst>
          </a:blip>
          <a:srcRect/>
          <a:stretch>
            <a:fillRect/>
          </a:stretch>
        </p:blipFill>
        <p:spPr>
          <a:xfrm>
            <a:off x="6763090" y="2057400"/>
            <a:ext cx="2025785" cy="2743200"/>
          </a:xfrm>
        </p:spPr>
      </p:pic>
    </p:spTree>
    <p:extLst>
      <p:ext uri="{BB962C8B-B14F-4D97-AF65-F5344CB8AC3E}">
        <p14:creationId xmlns:p14="http://schemas.microsoft.com/office/powerpoint/2010/main" val="17425169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38628" y="45701"/>
            <a:ext cx="8534400" cy="838200"/>
          </a:xfrm>
        </p:spPr>
        <p:txBody>
          <a:bodyPr/>
          <a:lstStyle/>
          <a:p>
            <a:pPr algn="ctr" eaLnBrk="1" hangingPunct="1"/>
            <a:r>
              <a:rPr lang="en-US" sz="3600" dirty="0"/>
              <a:t>1. Kingdom Throughout the Bible</a:t>
            </a:r>
          </a:p>
        </p:txBody>
      </p:sp>
      <p:pic>
        <p:nvPicPr>
          <p:cNvPr id="23559" name="Picture 4" descr="C:\Documents and Settings\Owner\Application Data\Microsoft\Media Catalog\Downloaded Clips\cl0\SY01462_.wmf"/>
          <p:cNvPicPr>
            <a:picLocks noChangeAspect="1" noChangeArrowheads="1"/>
          </p:cNvPicPr>
          <p:nvPr/>
        </p:nvPicPr>
        <p:blipFill>
          <a:blip r:embed="rId3" cstate="print"/>
          <a:srcRect/>
          <a:stretch>
            <a:fillRect/>
          </a:stretch>
        </p:blipFill>
        <p:spPr bwMode="auto">
          <a:xfrm>
            <a:off x="3733800" y="5028159"/>
            <a:ext cx="1706563" cy="1753641"/>
          </a:xfrm>
          <a:prstGeom prst="rect">
            <a:avLst/>
          </a:prstGeom>
          <a:noFill/>
          <a:ln w="9525">
            <a:noFill/>
            <a:miter lim="800000"/>
            <a:headEnd/>
            <a:tailEnd/>
          </a:ln>
        </p:spPr>
      </p:pic>
      <p:graphicFrame>
        <p:nvGraphicFramePr>
          <p:cNvPr id="4" name="Table 3"/>
          <p:cNvGraphicFramePr>
            <a:graphicFrameLocks noGrp="1"/>
          </p:cNvGraphicFramePr>
          <p:nvPr>
            <p:extLst>
              <p:ext uri="{D42A27DB-BD31-4B8C-83A1-F6EECF244321}">
                <p14:modId xmlns:p14="http://schemas.microsoft.com/office/powerpoint/2010/main" val="370495551"/>
              </p:ext>
            </p:extLst>
          </p:nvPr>
        </p:nvGraphicFramePr>
        <p:xfrm>
          <a:off x="237886" y="1144368"/>
          <a:ext cx="8668228" cy="3870960"/>
        </p:xfrm>
        <a:graphic>
          <a:graphicData uri="http://schemas.openxmlformats.org/drawingml/2006/table">
            <a:tbl>
              <a:tblPr firstRow="1" bandRow="1">
                <a:tableStyleId>{5940675A-B579-460E-94D1-54222C63F5DA}</a:tableStyleId>
              </a:tblPr>
              <a:tblGrid>
                <a:gridCol w="3947140">
                  <a:extLst>
                    <a:ext uri="{9D8B030D-6E8A-4147-A177-3AD203B41FA5}">
                      <a16:colId xmlns:a16="http://schemas.microsoft.com/office/drawing/2014/main" val="4287931007"/>
                    </a:ext>
                  </a:extLst>
                </a:gridCol>
                <a:gridCol w="4721088">
                  <a:extLst>
                    <a:ext uri="{9D8B030D-6E8A-4147-A177-3AD203B41FA5}">
                      <a16:colId xmlns:a16="http://schemas.microsoft.com/office/drawing/2014/main" val="4222968114"/>
                    </a:ext>
                  </a:extLst>
                </a:gridCol>
              </a:tblGrid>
              <a:tr h="3870960">
                <a:tc>
                  <a:txBody>
                    <a:bodyPr/>
                    <a:lstStyle/>
                    <a:p>
                      <a:pPr marL="457200" indent="-457200" algn="l" defTabSz="914400" rtl="0" eaLnBrk="0" fontAlgn="base" latinLnBrk="0" hangingPunct="0">
                        <a:spcBef>
                          <a:spcPct val="0"/>
                        </a:spcBef>
                        <a:spcAft>
                          <a:spcPts val="2400"/>
                        </a:spcAft>
                        <a:buClr>
                          <a:srgbClr val="66FFFF"/>
                        </a:buClr>
                        <a:buSzPct val="100000"/>
                        <a:buFont typeface="Calibri" panose="020F0502020204030204" pitchFamily="34" charset="0"/>
                        <a:buAutoNum type="arabicPeriod"/>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Eden</a:t>
                      </a:r>
                    </a:p>
                    <a:p>
                      <a:pPr marL="457200" indent="-457200" algn="l" defTabSz="914400" rtl="0" eaLnBrk="0" fontAlgn="base" latinLnBrk="0" hangingPunct="0">
                        <a:spcBef>
                          <a:spcPct val="0"/>
                        </a:spcBef>
                        <a:spcAft>
                          <a:spcPts val="2400"/>
                        </a:spcAft>
                        <a:buClr>
                          <a:srgbClr val="66FFFF"/>
                        </a:buClr>
                        <a:buSzPct val="100000"/>
                        <a:buFont typeface="Calibri" panose="020F0502020204030204" pitchFamily="34" charset="0"/>
                        <a:buAutoNum type="arabicPeriod"/>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Abrahamic Covenant</a:t>
                      </a:r>
                    </a:p>
                    <a:p>
                      <a:pPr marL="457200" indent="-457200" algn="l" rtl="0" eaLnBrk="0" fontAlgn="base" hangingPunct="0">
                        <a:spcBef>
                          <a:spcPct val="0"/>
                        </a:spcBef>
                        <a:spcAft>
                          <a:spcPts val="2400"/>
                        </a:spcAft>
                        <a:buClr>
                          <a:srgbClr val="66FFFF"/>
                        </a:buClr>
                        <a:buSzPct val="100000"/>
                        <a:buFont typeface="Calibri" panose="020F0502020204030204" pitchFamily="34" charset="0"/>
                        <a:buAutoNum type="arabicPeriod"/>
                        <a:defRPr/>
                      </a:pPr>
                      <a:r>
                        <a:rPr lang="en-US" sz="2800" dirty="0">
                          <a:solidFill>
                            <a:schemeClr val="tx1"/>
                          </a:solidFill>
                          <a:effectLst>
                            <a:outerShdw blurRad="38100" dist="38100" dir="2700000" algn="tl">
                              <a:srgbClr val="000000"/>
                            </a:outerShdw>
                          </a:effectLst>
                          <a:latin typeface="Calibri" panose="020F0502020204030204" pitchFamily="34" charset="0"/>
                          <a:ea typeface="+mn-ea"/>
                          <a:cs typeface="+mn-cs"/>
                        </a:rPr>
                        <a:t>Mosaic Covenant</a:t>
                      </a:r>
                    </a:p>
                    <a:p>
                      <a:pPr marL="457200" indent="-457200" algn="l" rtl="0" eaLnBrk="0" fontAlgn="base" hangingPunct="0">
                        <a:spcBef>
                          <a:spcPct val="0"/>
                        </a:spcBef>
                        <a:spcAft>
                          <a:spcPts val="2400"/>
                        </a:spcAft>
                        <a:buClr>
                          <a:srgbClr val="66FFFF"/>
                        </a:buClr>
                        <a:buSzPct val="100000"/>
                        <a:buFont typeface="Calibri" panose="020F0502020204030204" pitchFamily="34" charset="0"/>
                        <a:buAutoNum type="arabicPeriod"/>
                        <a:defRPr/>
                      </a:pPr>
                      <a:r>
                        <a:rPr lang="en-US" sz="2800" dirty="0">
                          <a:solidFill>
                            <a:schemeClr val="tx1"/>
                          </a:solidFill>
                          <a:effectLst>
                            <a:outerShdw blurRad="38100" dist="38100" dir="2700000" algn="tl">
                              <a:srgbClr val="000000"/>
                            </a:outerShdw>
                          </a:effectLst>
                          <a:latin typeface="Calibri" panose="020F0502020204030204" pitchFamily="34" charset="0"/>
                          <a:ea typeface="+mn-ea"/>
                          <a:cs typeface="+mn-cs"/>
                        </a:rPr>
                        <a:t>Divided Kingdom</a:t>
                      </a:r>
                    </a:p>
                    <a:p>
                      <a:pPr marL="457200" indent="-457200" algn="l" rtl="0" eaLnBrk="0" fontAlgn="base" hangingPunct="0">
                        <a:spcBef>
                          <a:spcPct val="0"/>
                        </a:spcBef>
                        <a:spcAft>
                          <a:spcPts val="2400"/>
                        </a:spcAft>
                        <a:buClr>
                          <a:srgbClr val="66FFFF"/>
                        </a:buClr>
                        <a:buSzPct val="100000"/>
                        <a:buFont typeface="Calibri" panose="020F0502020204030204" pitchFamily="34" charset="0"/>
                        <a:buAutoNum type="arabicPeriod"/>
                        <a:defRPr/>
                      </a:pPr>
                      <a:r>
                        <a:rPr lang="en-US" sz="2800" dirty="0">
                          <a:solidFill>
                            <a:schemeClr val="tx1"/>
                          </a:solidFill>
                          <a:effectLst>
                            <a:outerShdw blurRad="38100" dist="38100" dir="2700000" algn="tl">
                              <a:srgbClr val="000000"/>
                            </a:outerShdw>
                          </a:effectLst>
                          <a:latin typeface="Calibri" panose="020F0502020204030204" pitchFamily="34" charset="0"/>
                          <a:ea typeface="+mn-ea"/>
                          <a:cs typeface="+mn-cs"/>
                        </a:rPr>
                        <a:t>Times of the Gentiles</a:t>
                      </a:r>
                    </a:p>
                  </a:txBody>
                  <a:tcPr/>
                </a:tc>
                <a:tc>
                  <a:txBody>
                    <a:bodyPr/>
                    <a:lstStyle/>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Old Testament Prophets</a:t>
                      </a:r>
                    </a:p>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Post exile</a:t>
                      </a:r>
                    </a:p>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Offer of the King / Kingdom</a:t>
                      </a:r>
                    </a:p>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Rejection of the Offer</a:t>
                      </a:r>
                    </a:p>
                    <a:p>
                      <a:pPr marL="514350" marR="0" lvl="0" indent="-514350" algn="l" defTabSz="914400" rtl="0" eaLnBrk="0" fontAlgn="base" latinLnBrk="0" hangingPunct="0">
                        <a:lnSpc>
                          <a:spcPct val="100000"/>
                        </a:lnSpc>
                        <a:spcBef>
                          <a:spcPct val="0"/>
                        </a:spcBef>
                        <a:spcAft>
                          <a:spcPts val="2400"/>
                        </a:spcAft>
                        <a:buClr>
                          <a:srgbClr val="66FFFF"/>
                        </a:buClr>
                        <a:buSzPct val="100000"/>
                        <a:buFont typeface="+mj-lt"/>
                        <a:buAutoNum type="arabicPeriod" startAt="6"/>
                        <a:tabLst/>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Interim Age</a:t>
                      </a:r>
                    </a:p>
                  </a:txBody>
                  <a:tcPr/>
                </a:tc>
                <a:extLst>
                  <a:ext uri="{0D108BD9-81ED-4DB2-BD59-A6C34878D82A}">
                    <a16:rowId xmlns:a16="http://schemas.microsoft.com/office/drawing/2014/main" val="4214517209"/>
                  </a:ext>
                </a:extLst>
              </a:tr>
            </a:tbl>
          </a:graphicData>
        </a:graphic>
      </p:graphicFrame>
    </p:spTree>
    <p:extLst>
      <p:ext uri="{BB962C8B-B14F-4D97-AF65-F5344CB8AC3E}">
        <p14:creationId xmlns:p14="http://schemas.microsoft.com/office/powerpoint/2010/main" val="100523409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38099" y="228600"/>
            <a:ext cx="9105901" cy="1371600"/>
          </a:xfrm>
        </p:spPr>
        <p:txBody>
          <a:bodyPr/>
          <a:lstStyle/>
          <a:p>
            <a:pPr algn="ctr" eaLnBrk="1" hangingPunct="1"/>
            <a:r>
              <a:rPr lang="en-US" altLang="en-US" sz="3600" dirty="0"/>
              <a:t>Why The Parable of the Wheat and the Tares Does Not Teach Kingdom Now Theology</a:t>
            </a:r>
          </a:p>
        </p:txBody>
      </p:sp>
      <p:sp>
        <p:nvSpPr>
          <p:cNvPr id="16387" name="Rectangle 3"/>
          <p:cNvSpPr>
            <a:spLocks noGrp="1" noChangeArrowheads="1"/>
          </p:cNvSpPr>
          <p:nvPr>
            <p:ph type="body" sz="half" idx="2"/>
          </p:nvPr>
        </p:nvSpPr>
        <p:spPr>
          <a:xfrm>
            <a:off x="152400" y="1676400"/>
            <a:ext cx="6477000" cy="4876800"/>
          </a:xfrm>
        </p:spPr>
        <p:txBody>
          <a:bodyPr/>
          <a:lstStyle/>
          <a:p>
            <a:pPr marL="463550" indent="-463550" eaLnBrk="1" hangingPunct="1">
              <a:spcBef>
                <a:spcPts val="0"/>
              </a:spcBef>
              <a:spcAft>
                <a:spcPts val="2400"/>
              </a:spcAft>
              <a:buSzPct val="100000"/>
              <a:buFont typeface="+mj-lt"/>
              <a:buAutoNum type="arabicPeriod"/>
              <a:defRPr/>
            </a:pPr>
            <a:r>
              <a:rPr lang="en-US" sz="3000" b="1" u="sng" dirty="0">
                <a:solidFill>
                  <a:srgbClr val="FFFFCC"/>
                </a:solidFill>
              </a:rPr>
              <a:t>Both grow together (13:30)</a:t>
            </a:r>
          </a:p>
          <a:p>
            <a:pPr marL="463550" indent="-463550" eaLnBrk="1" hangingPunct="1">
              <a:spcBef>
                <a:spcPts val="0"/>
              </a:spcBef>
              <a:spcAft>
                <a:spcPts val="2400"/>
              </a:spcAft>
              <a:buSzPct val="100000"/>
              <a:buFont typeface="+mj-lt"/>
              <a:buAutoNum type="arabicPeriod"/>
              <a:defRPr/>
            </a:pPr>
            <a:r>
              <a:rPr lang="en-US" sz="3000" dirty="0"/>
              <a:t>The Tares will increase (13:30)</a:t>
            </a:r>
          </a:p>
          <a:p>
            <a:pPr marL="463550" indent="-463550" eaLnBrk="1" hangingPunct="1">
              <a:spcBef>
                <a:spcPts val="0"/>
              </a:spcBef>
              <a:spcAft>
                <a:spcPts val="2400"/>
              </a:spcAft>
              <a:buSzPct val="100000"/>
              <a:buFont typeface="+mj-lt"/>
              <a:buAutoNum type="arabicPeriod"/>
              <a:defRPr/>
            </a:pPr>
            <a:r>
              <a:rPr lang="en-US" sz="3000" dirty="0"/>
              <a:t>No separation until the end of the age (13:39-43)</a:t>
            </a:r>
          </a:p>
          <a:p>
            <a:pPr marL="463550" indent="-463550" eaLnBrk="1" hangingPunct="1">
              <a:spcBef>
                <a:spcPts val="0"/>
              </a:spcBef>
              <a:spcAft>
                <a:spcPts val="2400"/>
              </a:spcAft>
              <a:buSzPct val="100000"/>
              <a:buFont typeface="+mj-lt"/>
              <a:buAutoNum type="arabicPeriod"/>
              <a:defRPr/>
            </a:pPr>
            <a:r>
              <a:rPr lang="en-US" sz="3000" dirty="0"/>
              <a:t>Satan is active (13:25, 28, 38-39)</a:t>
            </a:r>
          </a:p>
          <a:p>
            <a:pPr marL="463550" indent="-463550" eaLnBrk="1" hangingPunct="1">
              <a:spcBef>
                <a:spcPts val="0"/>
              </a:spcBef>
              <a:spcAft>
                <a:spcPts val="2400"/>
              </a:spcAft>
              <a:buSzPct val="100000"/>
              <a:buFont typeface="+mj-lt"/>
              <a:buAutoNum type="arabicPeriod"/>
              <a:defRPr/>
            </a:pPr>
            <a:r>
              <a:rPr lang="en-US" sz="3000" dirty="0"/>
              <a:t>Kingdom to be established at age’s conclusion (13:43)</a:t>
            </a:r>
          </a:p>
        </p:txBody>
      </p:sp>
      <p:pic>
        <p:nvPicPr>
          <p:cNvPr id="84996" name="Picture 4" descr="King_of_Kings[1]"/>
          <p:cNvPicPr>
            <a:picLocks noGrp="1" noChangeAspect="1" noChangeArrowheads="1"/>
          </p:cNvPicPr>
          <p:nvPr>
            <p:ph type="clipArt" sz="half" idx="1"/>
          </p:nvPr>
        </p:nvPicPr>
        <p:blipFill>
          <a:blip r:embed="rId3" cstate="email">
            <a:extLst>
              <a:ext uri="{28A0092B-C50C-407E-A947-70E740481C1C}">
                <a14:useLocalDpi xmlns:a14="http://schemas.microsoft.com/office/drawing/2010/main"/>
              </a:ext>
            </a:extLst>
          </a:blip>
          <a:srcRect/>
          <a:stretch>
            <a:fillRect/>
          </a:stretch>
        </p:blipFill>
        <p:spPr>
          <a:xfrm>
            <a:off x="6763090" y="2057400"/>
            <a:ext cx="2025785" cy="2743200"/>
          </a:xfrm>
        </p:spPr>
      </p:pic>
    </p:spTree>
    <p:extLst>
      <p:ext uri="{BB962C8B-B14F-4D97-AF65-F5344CB8AC3E}">
        <p14:creationId xmlns:p14="http://schemas.microsoft.com/office/powerpoint/2010/main" val="19625142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4146" name="Picture 4"/>
          <p:cNvPicPr>
            <a:picLocks noChangeAspect="1"/>
          </p:cNvPicPr>
          <p:nvPr/>
        </p:nvPicPr>
        <p:blipFill>
          <a:blip r:embed="rId2" cstate="print"/>
          <a:srcRect/>
          <a:stretch>
            <a:fillRect/>
          </a:stretch>
        </p:blipFill>
        <p:spPr bwMode="auto">
          <a:xfrm>
            <a:off x="176216" y="163516"/>
            <a:ext cx="8791575" cy="6530975"/>
          </a:xfrm>
          <a:prstGeom prst="rect">
            <a:avLst/>
          </a:prstGeom>
          <a:noFill/>
          <a:ln w="38100">
            <a:solidFill>
              <a:schemeClr val="bg1"/>
            </a:solidFill>
            <a:miter lim="800000"/>
            <a:headEnd/>
            <a:tailEnd/>
          </a:ln>
        </p:spPr>
      </p:pic>
      <p:sp>
        <p:nvSpPr>
          <p:cNvPr id="134147" name="Rectangle 1"/>
          <p:cNvSpPr>
            <a:spLocks noChangeArrowheads="1"/>
          </p:cNvSpPr>
          <p:nvPr/>
        </p:nvSpPr>
        <p:spPr bwMode="auto">
          <a:xfrm>
            <a:off x="457201" y="163516"/>
            <a:ext cx="8229600" cy="4185761"/>
          </a:xfrm>
          <a:prstGeom prst="rect">
            <a:avLst/>
          </a:prstGeom>
          <a:noFill/>
          <a:ln w="28575">
            <a:noFill/>
            <a:miter lim="800000"/>
            <a:headEnd/>
            <a:tailEnd/>
          </a:ln>
        </p:spPr>
        <p:txBody>
          <a:bodyPr wrap="square">
            <a:spAutoFit/>
          </a:bodyPr>
          <a:lstStyle/>
          <a:p>
            <a:pPr algn="ctr">
              <a:spcBef>
                <a:spcPts val="600"/>
              </a:spcBef>
              <a:spcAft>
                <a:spcPts val="600"/>
              </a:spcAft>
            </a:pPr>
            <a:r>
              <a:rPr lang="en-US" altLang="en-US" sz="4000" dirty="0">
                <a:solidFill>
                  <a:srgbClr val="00FFFF"/>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Matthew 13:30 (NASB)</a:t>
            </a:r>
          </a:p>
          <a:p>
            <a:pPr algn="just">
              <a:spcBef>
                <a:spcPts val="600"/>
              </a:spcBef>
              <a:spcAft>
                <a:spcPts val="600"/>
              </a:spcAft>
            </a:pPr>
            <a:r>
              <a:rPr lang="en-US" sz="3600" dirty="0">
                <a:latin typeface="Calibri" panose="020F0502020204030204" pitchFamily="34" charset="0"/>
                <a:cs typeface="Calibri" panose="020F0502020204030204" pitchFamily="34" charset="0"/>
              </a:rPr>
              <a:t>“</a:t>
            </a:r>
            <a:r>
              <a:rPr lang="en-US" sz="3600" b="1" u="sng" dirty="0">
                <a:solidFill>
                  <a:srgbClr val="FFFFCC"/>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Allow both to grow together until the harvest</a:t>
            </a:r>
            <a:r>
              <a:rPr lang="en-US" sz="3600" dirty="0">
                <a:latin typeface="Calibri" panose="020F0502020204030204" pitchFamily="34" charset="0"/>
                <a:cs typeface="Calibri" panose="020F0502020204030204" pitchFamily="34" charset="0"/>
              </a:rPr>
              <a:t>; and in the time of the harvest I will say to the reapers, ‘First gather up the tares and bind them in bundles to burn them up; but gather the wheat into my barn</a:t>
            </a:r>
            <a:r>
              <a:rPr lang="en-US" sz="36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t>
            </a:r>
            <a:endParaRPr lang="en-US" altLang="en-US" sz="3600" kern="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0213911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38099" y="228600"/>
            <a:ext cx="9105901" cy="1371600"/>
          </a:xfrm>
        </p:spPr>
        <p:txBody>
          <a:bodyPr/>
          <a:lstStyle/>
          <a:p>
            <a:pPr algn="ctr" eaLnBrk="1" hangingPunct="1"/>
            <a:r>
              <a:rPr lang="en-US" altLang="en-US" sz="3600" dirty="0"/>
              <a:t>Why The Parable of the Wheat and the Tares Does Not Teach Kingdom Now Theology</a:t>
            </a:r>
          </a:p>
        </p:txBody>
      </p:sp>
      <p:sp>
        <p:nvSpPr>
          <p:cNvPr id="16387" name="Rectangle 3"/>
          <p:cNvSpPr>
            <a:spLocks noGrp="1" noChangeArrowheads="1"/>
          </p:cNvSpPr>
          <p:nvPr>
            <p:ph type="body" sz="half" idx="2"/>
          </p:nvPr>
        </p:nvSpPr>
        <p:spPr>
          <a:xfrm>
            <a:off x="152400" y="1676400"/>
            <a:ext cx="6477000" cy="4876800"/>
          </a:xfrm>
        </p:spPr>
        <p:txBody>
          <a:bodyPr/>
          <a:lstStyle/>
          <a:p>
            <a:pPr marL="463550" indent="-463550" eaLnBrk="1" hangingPunct="1">
              <a:spcBef>
                <a:spcPts val="0"/>
              </a:spcBef>
              <a:spcAft>
                <a:spcPts val="2400"/>
              </a:spcAft>
              <a:buSzPct val="100000"/>
              <a:buFont typeface="+mj-lt"/>
              <a:buAutoNum type="arabicPeriod"/>
              <a:defRPr/>
            </a:pPr>
            <a:r>
              <a:rPr lang="en-US" sz="3000" dirty="0"/>
              <a:t>Both grow together (13:30)</a:t>
            </a:r>
          </a:p>
          <a:p>
            <a:pPr marL="463550" indent="-463550" eaLnBrk="1" hangingPunct="1">
              <a:spcBef>
                <a:spcPts val="0"/>
              </a:spcBef>
              <a:spcAft>
                <a:spcPts val="2400"/>
              </a:spcAft>
              <a:buSzPct val="100000"/>
              <a:buFont typeface="+mj-lt"/>
              <a:buAutoNum type="arabicPeriod"/>
              <a:defRPr/>
            </a:pPr>
            <a:r>
              <a:rPr lang="en-US" sz="3000" b="1" u="sng" dirty="0">
                <a:solidFill>
                  <a:srgbClr val="FFFFCC"/>
                </a:solidFill>
              </a:rPr>
              <a:t>The Tares will increase (13:30)</a:t>
            </a:r>
          </a:p>
          <a:p>
            <a:pPr marL="463550" indent="-463550" eaLnBrk="1" hangingPunct="1">
              <a:spcBef>
                <a:spcPts val="0"/>
              </a:spcBef>
              <a:spcAft>
                <a:spcPts val="2400"/>
              </a:spcAft>
              <a:buSzPct val="100000"/>
              <a:buFont typeface="+mj-lt"/>
              <a:buAutoNum type="arabicPeriod"/>
              <a:defRPr/>
            </a:pPr>
            <a:r>
              <a:rPr lang="en-US" sz="3000" dirty="0"/>
              <a:t>No separation until the end of the age (13:39-43)</a:t>
            </a:r>
          </a:p>
          <a:p>
            <a:pPr marL="463550" indent="-463550" eaLnBrk="1" hangingPunct="1">
              <a:spcBef>
                <a:spcPts val="0"/>
              </a:spcBef>
              <a:spcAft>
                <a:spcPts val="2400"/>
              </a:spcAft>
              <a:buSzPct val="100000"/>
              <a:buFont typeface="+mj-lt"/>
              <a:buAutoNum type="arabicPeriod"/>
              <a:defRPr/>
            </a:pPr>
            <a:r>
              <a:rPr lang="en-US" sz="3000" dirty="0"/>
              <a:t>Satan is active (13:25, 28, 38-39)</a:t>
            </a:r>
          </a:p>
          <a:p>
            <a:pPr marL="463550" indent="-463550" eaLnBrk="1" hangingPunct="1">
              <a:spcBef>
                <a:spcPts val="0"/>
              </a:spcBef>
              <a:spcAft>
                <a:spcPts val="2400"/>
              </a:spcAft>
              <a:buSzPct val="100000"/>
              <a:buFont typeface="+mj-lt"/>
              <a:buAutoNum type="arabicPeriod"/>
              <a:defRPr/>
            </a:pPr>
            <a:r>
              <a:rPr lang="en-US" sz="3000" dirty="0"/>
              <a:t>Kingdom to be established at age’s conclusion (13:43)</a:t>
            </a:r>
          </a:p>
        </p:txBody>
      </p:sp>
      <p:pic>
        <p:nvPicPr>
          <p:cNvPr id="84996" name="Picture 4" descr="King_of_Kings[1]"/>
          <p:cNvPicPr>
            <a:picLocks noGrp="1" noChangeAspect="1" noChangeArrowheads="1"/>
          </p:cNvPicPr>
          <p:nvPr>
            <p:ph type="clipArt" sz="half" idx="1"/>
          </p:nvPr>
        </p:nvPicPr>
        <p:blipFill>
          <a:blip r:embed="rId3" cstate="email">
            <a:extLst>
              <a:ext uri="{28A0092B-C50C-407E-A947-70E740481C1C}">
                <a14:useLocalDpi xmlns:a14="http://schemas.microsoft.com/office/drawing/2010/main"/>
              </a:ext>
            </a:extLst>
          </a:blip>
          <a:srcRect/>
          <a:stretch>
            <a:fillRect/>
          </a:stretch>
        </p:blipFill>
        <p:spPr>
          <a:xfrm>
            <a:off x="6763090" y="2057400"/>
            <a:ext cx="2025785" cy="2743200"/>
          </a:xfrm>
        </p:spPr>
      </p:pic>
    </p:spTree>
    <p:extLst>
      <p:ext uri="{BB962C8B-B14F-4D97-AF65-F5344CB8AC3E}">
        <p14:creationId xmlns:p14="http://schemas.microsoft.com/office/powerpoint/2010/main" val="121451279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4146" name="Picture 4"/>
          <p:cNvPicPr>
            <a:picLocks noChangeAspect="1"/>
          </p:cNvPicPr>
          <p:nvPr/>
        </p:nvPicPr>
        <p:blipFill>
          <a:blip r:embed="rId2" cstate="print"/>
          <a:srcRect/>
          <a:stretch>
            <a:fillRect/>
          </a:stretch>
        </p:blipFill>
        <p:spPr bwMode="auto">
          <a:xfrm>
            <a:off x="176216" y="163516"/>
            <a:ext cx="8791575" cy="6530975"/>
          </a:xfrm>
          <a:prstGeom prst="rect">
            <a:avLst/>
          </a:prstGeom>
          <a:noFill/>
          <a:ln w="38100">
            <a:solidFill>
              <a:schemeClr val="bg1"/>
            </a:solidFill>
            <a:miter lim="800000"/>
            <a:headEnd/>
            <a:tailEnd/>
          </a:ln>
        </p:spPr>
      </p:pic>
      <p:sp>
        <p:nvSpPr>
          <p:cNvPr id="134147" name="Rectangle 1"/>
          <p:cNvSpPr>
            <a:spLocks noChangeArrowheads="1"/>
          </p:cNvSpPr>
          <p:nvPr/>
        </p:nvSpPr>
        <p:spPr bwMode="auto">
          <a:xfrm>
            <a:off x="457201" y="163516"/>
            <a:ext cx="8229600" cy="4185761"/>
          </a:xfrm>
          <a:prstGeom prst="rect">
            <a:avLst/>
          </a:prstGeom>
          <a:noFill/>
          <a:ln w="28575">
            <a:noFill/>
            <a:miter lim="800000"/>
            <a:headEnd/>
            <a:tailEnd/>
          </a:ln>
        </p:spPr>
        <p:txBody>
          <a:bodyPr wrap="square">
            <a:spAutoFit/>
          </a:bodyPr>
          <a:lstStyle/>
          <a:p>
            <a:pPr algn="ctr">
              <a:spcBef>
                <a:spcPts val="600"/>
              </a:spcBef>
              <a:spcAft>
                <a:spcPts val="600"/>
              </a:spcAft>
            </a:pPr>
            <a:r>
              <a:rPr lang="en-US" altLang="en-US" sz="4000" dirty="0">
                <a:solidFill>
                  <a:srgbClr val="00FFFF"/>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Matthew 13:30 (NASB)</a:t>
            </a:r>
          </a:p>
          <a:p>
            <a:pPr algn="just">
              <a:spcBef>
                <a:spcPts val="600"/>
              </a:spcBef>
              <a:spcAft>
                <a:spcPts val="600"/>
              </a:spcAft>
            </a:pPr>
            <a:r>
              <a:rPr lang="en-US" sz="3600" dirty="0">
                <a:latin typeface="Calibri" panose="020F0502020204030204" pitchFamily="34" charset="0"/>
                <a:cs typeface="Calibri" panose="020F0502020204030204" pitchFamily="34" charset="0"/>
              </a:rPr>
              <a:t>“Allow both to grow together until the harvest; and in the time of the harvest I will say to the reapers, ‘First </a:t>
            </a:r>
            <a:r>
              <a:rPr lang="en-US" sz="3600" b="1" u="sng" dirty="0">
                <a:solidFill>
                  <a:srgbClr val="FFFFCC"/>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gather up the tares and bind them in bundles</a:t>
            </a:r>
            <a:r>
              <a:rPr lang="en-US" sz="3600" dirty="0">
                <a:latin typeface="Calibri" panose="020F0502020204030204" pitchFamily="34" charset="0"/>
                <a:cs typeface="Calibri" panose="020F0502020204030204" pitchFamily="34" charset="0"/>
              </a:rPr>
              <a:t> to burn them up; but gather the wheat into my barn</a:t>
            </a:r>
            <a:r>
              <a:rPr lang="en-US" sz="36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t>
            </a:r>
            <a:endParaRPr lang="en-US" altLang="en-US" sz="3600" kern="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2283058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7289" y="919256"/>
            <a:ext cx="9030511" cy="5262979"/>
          </a:xfrm>
          <a:prstGeom prst="rect">
            <a:avLst/>
          </a:prstGeom>
        </p:spPr>
        <p:txBody>
          <a:bodyPr wrap="square">
            <a:spAutoFit/>
          </a:bodyPr>
          <a:lstStyle/>
          <a:p>
            <a:pPr algn="just"/>
            <a:r>
              <a:rPr lang="en-US" sz="2800" dirty="0">
                <a:latin typeface="Calibri" panose="020F0502020204030204" pitchFamily="34" charset="0"/>
                <a:ea typeface="Times New Roman" panose="02020603050405020304" pitchFamily="18" charset="0"/>
                <a:cs typeface="Calibri" panose="020F0502020204030204" pitchFamily="34" charset="0"/>
              </a:rPr>
              <a:t>“</a:t>
            </a:r>
            <a:r>
              <a:rPr lang="en-US" sz="2800" dirty="0">
                <a:latin typeface="Calibri" panose="020F0502020204030204" pitchFamily="34" charset="0"/>
                <a:cs typeface="Calibri" panose="020F0502020204030204" pitchFamily="34" charset="0"/>
              </a:rPr>
              <a:t>This parable, like the former, also supplies a most conclusive refutation of the unscriptural dreams of post-millennialism. They believe that, through the preaching of the Gospel (under the blessing of God), the cause of Christ will extend, until the whole earth is filled with the knowledge of the glory of the Lord as the waters cover the sea. But Christ here explicitly declared that the wheat and the tares should “grow together until the harvest,” which He defined as “the end of the age.” </a:t>
            </a:r>
            <a:r>
              <a:rPr lang="en-US" sz="2800" b="1" u="sng" dirty="0">
                <a:solidFill>
                  <a:srgbClr val="FFFFCC"/>
                </a:solidFill>
                <a:latin typeface="Calibri" panose="020F0502020204030204" pitchFamily="34" charset="0"/>
                <a:cs typeface="Calibri" panose="020F0502020204030204" pitchFamily="34" charset="0"/>
              </a:rPr>
              <a:t>He gave no hint that the “tares” would gradually die out, or that they would decrease in numbers; but announced that, at the end, they would be found in such quantity as to need binding “in bundles</a:t>
            </a:r>
            <a:r>
              <a:rPr lang="en-US" sz="2800" dirty="0">
                <a:latin typeface="Calibri" panose="020F0502020204030204" pitchFamily="34" charset="0"/>
                <a:cs typeface="Calibri" panose="020F0502020204030204" pitchFamily="34" charset="0"/>
              </a:rPr>
              <a:t>.”</a:t>
            </a:r>
          </a:p>
        </p:txBody>
      </p:sp>
      <p:sp>
        <p:nvSpPr>
          <p:cNvPr id="8" name="TextBox 7"/>
          <p:cNvSpPr txBox="1"/>
          <p:nvPr/>
        </p:nvSpPr>
        <p:spPr>
          <a:xfrm>
            <a:off x="723900" y="6477000"/>
            <a:ext cx="7696200" cy="307777"/>
          </a:xfrm>
          <a:prstGeom prst="rect">
            <a:avLst/>
          </a:prstGeom>
          <a:noFill/>
        </p:spPr>
        <p:txBody>
          <a:bodyPr wrap="square" rtlCol="0">
            <a:spAutoFit/>
          </a:bodyPr>
          <a:lstStyle/>
          <a:p>
            <a:pPr algn="ctr"/>
            <a:r>
              <a:rPr lang="en-US" sz="1400" dirty="0">
                <a:latin typeface="Calibri" panose="020F0502020204030204" pitchFamily="34" charset="0"/>
                <a:cs typeface="Calibri" panose="020F0502020204030204" pitchFamily="34" charset="0"/>
              </a:rPr>
              <a:t>A. W. Pink (2005). </a:t>
            </a:r>
            <a:r>
              <a:rPr lang="en-US" sz="1400" i="1" dirty="0">
                <a:latin typeface="Calibri" panose="020F0502020204030204" pitchFamily="34" charset="0"/>
                <a:cs typeface="Calibri" panose="020F0502020204030204" pitchFamily="34" charset="0"/>
              </a:rPr>
              <a:t>The Prophetic Parables of Matthew Thirteen</a:t>
            </a:r>
            <a:r>
              <a:rPr lang="en-US" sz="1400" dirty="0">
                <a:latin typeface="Calibri" panose="020F0502020204030204" pitchFamily="34" charset="0"/>
                <a:cs typeface="Calibri" panose="020F0502020204030204" pitchFamily="34" charset="0"/>
              </a:rPr>
              <a:t>. Bellingham, WA: Logos Bible Software.</a:t>
            </a:r>
          </a:p>
        </p:txBody>
      </p:sp>
      <p:sp>
        <p:nvSpPr>
          <p:cNvPr id="3" name="Rectangle 2"/>
          <p:cNvSpPr/>
          <p:nvPr/>
        </p:nvSpPr>
        <p:spPr>
          <a:xfrm>
            <a:off x="590550" y="58103"/>
            <a:ext cx="7962899" cy="954107"/>
          </a:xfrm>
          <a:prstGeom prst="rect">
            <a:avLst/>
          </a:prstGeom>
        </p:spPr>
        <p:txBody>
          <a:bodyPr wrap="square">
            <a:spAutoFit/>
          </a:bodyPr>
          <a:lstStyle/>
          <a:p>
            <a:pPr algn="ctr"/>
            <a:r>
              <a:rPr lang="en-US" sz="2800" dirty="0">
                <a:solidFill>
                  <a:schemeClr val="tx2"/>
                </a:solidFill>
                <a:latin typeface="Calibri" panose="020F0502020204030204" pitchFamily="34" charset="0"/>
                <a:ea typeface="+mj-ea"/>
                <a:cs typeface="Calibri" panose="020F0502020204030204" pitchFamily="34" charset="0"/>
              </a:rPr>
              <a:t>The Prophetic Parables of </a:t>
            </a:r>
          </a:p>
          <a:p>
            <a:pPr algn="ctr"/>
            <a:r>
              <a:rPr lang="en-US" sz="2800" dirty="0">
                <a:solidFill>
                  <a:schemeClr val="tx2"/>
                </a:solidFill>
                <a:latin typeface="Calibri" panose="020F0502020204030204" pitchFamily="34" charset="0"/>
                <a:ea typeface="+mj-ea"/>
                <a:cs typeface="Calibri" panose="020F0502020204030204" pitchFamily="34" charset="0"/>
              </a:rPr>
              <a:t>Matthew Thirteen -  A. W. Pink</a:t>
            </a:r>
          </a:p>
        </p:txBody>
      </p:sp>
    </p:spTree>
    <p:extLst>
      <p:ext uri="{BB962C8B-B14F-4D97-AF65-F5344CB8AC3E}">
        <p14:creationId xmlns:p14="http://schemas.microsoft.com/office/powerpoint/2010/main" val="299849279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38099" y="228600"/>
            <a:ext cx="9105901" cy="1371600"/>
          </a:xfrm>
        </p:spPr>
        <p:txBody>
          <a:bodyPr/>
          <a:lstStyle/>
          <a:p>
            <a:pPr algn="ctr" eaLnBrk="1" hangingPunct="1"/>
            <a:r>
              <a:rPr lang="en-US" altLang="en-US" sz="3600" dirty="0"/>
              <a:t>Why The Parable of the Wheat and the Tares Does Not Teach Kingdom Now Theology</a:t>
            </a:r>
          </a:p>
        </p:txBody>
      </p:sp>
      <p:sp>
        <p:nvSpPr>
          <p:cNvPr id="16387" name="Rectangle 3"/>
          <p:cNvSpPr>
            <a:spLocks noGrp="1" noChangeArrowheads="1"/>
          </p:cNvSpPr>
          <p:nvPr>
            <p:ph type="body" sz="half" idx="2"/>
          </p:nvPr>
        </p:nvSpPr>
        <p:spPr>
          <a:xfrm>
            <a:off x="152400" y="1676400"/>
            <a:ext cx="6477000" cy="4876800"/>
          </a:xfrm>
        </p:spPr>
        <p:txBody>
          <a:bodyPr/>
          <a:lstStyle/>
          <a:p>
            <a:pPr marL="463550" indent="-463550" eaLnBrk="1" hangingPunct="1">
              <a:spcBef>
                <a:spcPts val="0"/>
              </a:spcBef>
              <a:spcAft>
                <a:spcPts val="2400"/>
              </a:spcAft>
              <a:buSzPct val="100000"/>
              <a:buFont typeface="+mj-lt"/>
              <a:buAutoNum type="arabicPeriod"/>
              <a:defRPr/>
            </a:pPr>
            <a:r>
              <a:rPr lang="en-US" sz="3000" dirty="0"/>
              <a:t>Both grow together (13:30)</a:t>
            </a:r>
          </a:p>
          <a:p>
            <a:pPr marL="463550" indent="-463550" eaLnBrk="1" hangingPunct="1">
              <a:spcBef>
                <a:spcPts val="0"/>
              </a:spcBef>
              <a:spcAft>
                <a:spcPts val="2400"/>
              </a:spcAft>
              <a:buSzPct val="100000"/>
              <a:buFont typeface="+mj-lt"/>
              <a:buAutoNum type="arabicPeriod"/>
              <a:defRPr/>
            </a:pPr>
            <a:r>
              <a:rPr lang="en-US" sz="3000" dirty="0"/>
              <a:t>The Tares will increase (13:30)</a:t>
            </a:r>
          </a:p>
          <a:p>
            <a:pPr marL="463550" indent="-463550" eaLnBrk="1" hangingPunct="1">
              <a:spcBef>
                <a:spcPts val="0"/>
              </a:spcBef>
              <a:spcAft>
                <a:spcPts val="2400"/>
              </a:spcAft>
              <a:buSzPct val="100000"/>
              <a:buFont typeface="+mj-lt"/>
              <a:buAutoNum type="arabicPeriod"/>
              <a:defRPr/>
            </a:pPr>
            <a:r>
              <a:rPr lang="en-US" sz="3000" b="1" u="sng" dirty="0">
                <a:solidFill>
                  <a:srgbClr val="FFFFCC"/>
                </a:solidFill>
              </a:rPr>
              <a:t>No separation until the end of the age (13:39-43)</a:t>
            </a:r>
          </a:p>
          <a:p>
            <a:pPr marL="463550" indent="-463550" eaLnBrk="1" hangingPunct="1">
              <a:spcBef>
                <a:spcPts val="0"/>
              </a:spcBef>
              <a:spcAft>
                <a:spcPts val="2400"/>
              </a:spcAft>
              <a:buSzPct val="100000"/>
              <a:buFont typeface="+mj-lt"/>
              <a:buAutoNum type="arabicPeriod"/>
              <a:defRPr/>
            </a:pPr>
            <a:r>
              <a:rPr lang="en-US" sz="3000" dirty="0"/>
              <a:t>Satan is active (13:25, 28, 38-39)</a:t>
            </a:r>
          </a:p>
          <a:p>
            <a:pPr marL="463550" indent="-463550" eaLnBrk="1" hangingPunct="1">
              <a:spcBef>
                <a:spcPts val="0"/>
              </a:spcBef>
              <a:spcAft>
                <a:spcPts val="2400"/>
              </a:spcAft>
              <a:buSzPct val="100000"/>
              <a:buFont typeface="+mj-lt"/>
              <a:buAutoNum type="arabicPeriod"/>
              <a:defRPr/>
            </a:pPr>
            <a:r>
              <a:rPr lang="en-US" sz="3000" dirty="0"/>
              <a:t>Kingdom to be established at age’s conclusion (13:43)</a:t>
            </a:r>
          </a:p>
        </p:txBody>
      </p:sp>
      <p:pic>
        <p:nvPicPr>
          <p:cNvPr id="84996" name="Picture 4" descr="King_of_Kings[1]"/>
          <p:cNvPicPr>
            <a:picLocks noGrp="1" noChangeAspect="1" noChangeArrowheads="1"/>
          </p:cNvPicPr>
          <p:nvPr>
            <p:ph type="clipArt" sz="half" idx="1"/>
          </p:nvPr>
        </p:nvPicPr>
        <p:blipFill>
          <a:blip r:embed="rId3" cstate="email">
            <a:extLst>
              <a:ext uri="{28A0092B-C50C-407E-A947-70E740481C1C}">
                <a14:useLocalDpi xmlns:a14="http://schemas.microsoft.com/office/drawing/2010/main"/>
              </a:ext>
            </a:extLst>
          </a:blip>
          <a:srcRect/>
          <a:stretch>
            <a:fillRect/>
          </a:stretch>
        </p:blipFill>
        <p:spPr>
          <a:xfrm>
            <a:off x="6763090" y="2057400"/>
            <a:ext cx="2025785" cy="2743200"/>
          </a:xfrm>
        </p:spPr>
      </p:pic>
    </p:spTree>
    <p:extLst>
      <p:ext uri="{BB962C8B-B14F-4D97-AF65-F5344CB8AC3E}">
        <p14:creationId xmlns:p14="http://schemas.microsoft.com/office/powerpoint/2010/main" val="337078902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7289" y="919256"/>
            <a:ext cx="9030511" cy="5262979"/>
          </a:xfrm>
          <a:prstGeom prst="rect">
            <a:avLst/>
          </a:prstGeom>
        </p:spPr>
        <p:txBody>
          <a:bodyPr wrap="square">
            <a:spAutoFit/>
          </a:bodyPr>
          <a:lstStyle/>
          <a:p>
            <a:pPr algn="just"/>
            <a:r>
              <a:rPr lang="en-US" sz="2800" dirty="0">
                <a:latin typeface="Calibri" panose="020F0502020204030204" pitchFamily="34" charset="0"/>
                <a:ea typeface="Times New Roman" panose="02020603050405020304" pitchFamily="18" charset="0"/>
                <a:cs typeface="Calibri" panose="020F0502020204030204" pitchFamily="34" charset="0"/>
              </a:rPr>
              <a:t>“</a:t>
            </a:r>
            <a:r>
              <a:rPr lang="en-US" sz="2800" dirty="0">
                <a:latin typeface="Calibri" panose="020F0502020204030204" pitchFamily="34" charset="0"/>
                <a:cs typeface="Calibri" panose="020F0502020204030204" pitchFamily="34" charset="0"/>
              </a:rPr>
              <a:t>This parable, like the former, also supplies a most conclusive refutation of the unscriptural dreams of post-millennialism. They believe that, through the preaching of the Gospel (under the blessing of God), the cause of Christ will extend, until the whole earth is filled with the knowledge of the glory of the Lord as the waters cover the sea. </a:t>
            </a:r>
            <a:r>
              <a:rPr lang="en-US" sz="2800" b="1" u="sng" dirty="0">
                <a:solidFill>
                  <a:srgbClr val="FFFFCC"/>
                </a:solidFill>
                <a:latin typeface="Calibri" panose="020F0502020204030204" pitchFamily="34" charset="0"/>
                <a:cs typeface="Calibri" panose="020F0502020204030204" pitchFamily="34" charset="0"/>
              </a:rPr>
              <a:t>But Christ here explicitly declared that the wheat and the tares should “grow together </a:t>
            </a:r>
            <a:r>
              <a:rPr lang="en-US" sz="2800" b="1" i="1" u="sng" dirty="0">
                <a:solidFill>
                  <a:srgbClr val="FFFFCC"/>
                </a:solidFill>
                <a:latin typeface="Calibri" panose="020F0502020204030204" pitchFamily="34" charset="0"/>
                <a:cs typeface="Calibri" panose="020F0502020204030204" pitchFamily="34" charset="0"/>
              </a:rPr>
              <a:t>until the harvest,”</a:t>
            </a:r>
            <a:r>
              <a:rPr lang="en-US" sz="2800" b="1" u="sng" dirty="0">
                <a:solidFill>
                  <a:srgbClr val="FFFFCC"/>
                </a:solidFill>
                <a:latin typeface="Calibri" panose="020F0502020204030204" pitchFamily="34" charset="0"/>
                <a:cs typeface="Calibri" panose="020F0502020204030204" pitchFamily="34" charset="0"/>
              </a:rPr>
              <a:t> which He defined as “the end of the age</a:t>
            </a:r>
            <a:r>
              <a:rPr lang="en-US" sz="2800" dirty="0">
                <a:latin typeface="Calibri" panose="020F0502020204030204" pitchFamily="34" charset="0"/>
                <a:cs typeface="Calibri" panose="020F0502020204030204" pitchFamily="34" charset="0"/>
              </a:rPr>
              <a:t>.” He gave no hint that the “tares” would gradually die out, or that they would decrease in numbers; but announced that, at the end, they would be found in such quantity as to need binding “in bundles.”</a:t>
            </a:r>
          </a:p>
        </p:txBody>
      </p:sp>
      <p:sp>
        <p:nvSpPr>
          <p:cNvPr id="8" name="TextBox 7"/>
          <p:cNvSpPr txBox="1"/>
          <p:nvPr/>
        </p:nvSpPr>
        <p:spPr>
          <a:xfrm>
            <a:off x="723900" y="6477000"/>
            <a:ext cx="7696200" cy="307777"/>
          </a:xfrm>
          <a:prstGeom prst="rect">
            <a:avLst/>
          </a:prstGeom>
          <a:noFill/>
        </p:spPr>
        <p:txBody>
          <a:bodyPr wrap="square" rtlCol="0">
            <a:spAutoFit/>
          </a:bodyPr>
          <a:lstStyle/>
          <a:p>
            <a:pPr algn="ctr"/>
            <a:r>
              <a:rPr lang="en-US" sz="1400" dirty="0">
                <a:latin typeface="Calibri" panose="020F0502020204030204" pitchFamily="34" charset="0"/>
                <a:cs typeface="Calibri" panose="020F0502020204030204" pitchFamily="34" charset="0"/>
              </a:rPr>
              <a:t>A. W. Pink (2005). </a:t>
            </a:r>
            <a:r>
              <a:rPr lang="en-US" sz="1400" i="1" dirty="0">
                <a:latin typeface="Calibri" panose="020F0502020204030204" pitchFamily="34" charset="0"/>
                <a:cs typeface="Calibri" panose="020F0502020204030204" pitchFamily="34" charset="0"/>
              </a:rPr>
              <a:t>The Prophetic Parables of Matthew Thirteen</a:t>
            </a:r>
            <a:r>
              <a:rPr lang="en-US" sz="1400" dirty="0">
                <a:latin typeface="Calibri" panose="020F0502020204030204" pitchFamily="34" charset="0"/>
                <a:cs typeface="Calibri" panose="020F0502020204030204" pitchFamily="34" charset="0"/>
              </a:rPr>
              <a:t>. Bellingham, WA: Logos Bible Software.</a:t>
            </a:r>
          </a:p>
        </p:txBody>
      </p:sp>
      <p:sp>
        <p:nvSpPr>
          <p:cNvPr id="3" name="Rectangle 2"/>
          <p:cNvSpPr/>
          <p:nvPr/>
        </p:nvSpPr>
        <p:spPr>
          <a:xfrm>
            <a:off x="590550" y="58103"/>
            <a:ext cx="7962899" cy="954107"/>
          </a:xfrm>
          <a:prstGeom prst="rect">
            <a:avLst/>
          </a:prstGeom>
        </p:spPr>
        <p:txBody>
          <a:bodyPr wrap="square">
            <a:spAutoFit/>
          </a:bodyPr>
          <a:lstStyle/>
          <a:p>
            <a:pPr algn="ctr"/>
            <a:r>
              <a:rPr lang="en-US" sz="2800" dirty="0">
                <a:solidFill>
                  <a:schemeClr val="tx2"/>
                </a:solidFill>
                <a:latin typeface="Calibri" panose="020F0502020204030204" pitchFamily="34" charset="0"/>
                <a:ea typeface="+mj-ea"/>
                <a:cs typeface="Calibri" panose="020F0502020204030204" pitchFamily="34" charset="0"/>
              </a:rPr>
              <a:t>The Prophetic Parables of </a:t>
            </a:r>
          </a:p>
          <a:p>
            <a:pPr algn="ctr"/>
            <a:r>
              <a:rPr lang="en-US" sz="2800" dirty="0">
                <a:solidFill>
                  <a:schemeClr val="tx2"/>
                </a:solidFill>
                <a:latin typeface="Calibri" panose="020F0502020204030204" pitchFamily="34" charset="0"/>
                <a:ea typeface="+mj-ea"/>
                <a:cs typeface="Calibri" panose="020F0502020204030204" pitchFamily="34" charset="0"/>
              </a:rPr>
              <a:t>Matthew Thirteen -  A. W. Pink</a:t>
            </a:r>
          </a:p>
        </p:txBody>
      </p:sp>
    </p:spTree>
    <p:extLst>
      <p:ext uri="{BB962C8B-B14F-4D97-AF65-F5344CB8AC3E}">
        <p14:creationId xmlns:p14="http://schemas.microsoft.com/office/powerpoint/2010/main" val="129581806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38099" y="228600"/>
            <a:ext cx="9105901" cy="1371600"/>
          </a:xfrm>
        </p:spPr>
        <p:txBody>
          <a:bodyPr/>
          <a:lstStyle/>
          <a:p>
            <a:pPr algn="ctr" eaLnBrk="1" hangingPunct="1"/>
            <a:r>
              <a:rPr lang="en-US" altLang="en-US" sz="3600" dirty="0"/>
              <a:t>Why The Parable of the Wheat and the Tares Does Not Teach Kingdom Now Theology</a:t>
            </a:r>
          </a:p>
        </p:txBody>
      </p:sp>
      <p:sp>
        <p:nvSpPr>
          <p:cNvPr id="16387" name="Rectangle 3"/>
          <p:cNvSpPr>
            <a:spLocks noGrp="1" noChangeArrowheads="1"/>
          </p:cNvSpPr>
          <p:nvPr>
            <p:ph type="body" sz="half" idx="2"/>
          </p:nvPr>
        </p:nvSpPr>
        <p:spPr>
          <a:xfrm>
            <a:off x="152400" y="1676400"/>
            <a:ext cx="6477000" cy="4876800"/>
          </a:xfrm>
        </p:spPr>
        <p:txBody>
          <a:bodyPr/>
          <a:lstStyle/>
          <a:p>
            <a:pPr marL="463550" indent="-463550" eaLnBrk="1" hangingPunct="1">
              <a:spcBef>
                <a:spcPts val="0"/>
              </a:spcBef>
              <a:spcAft>
                <a:spcPts val="2400"/>
              </a:spcAft>
              <a:buSzPct val="100000"/>
              <a:buFont typeface="+mj-lt"/>
              <a:buAutoNum type="arabicPeriod"/>
              <a:defRPr/>
            </a:pPr>
            <a:r>
              <a:rPr lang="en-US" sz="3000" dirty="0"/>
              <a:t>Both grow together (13:30)</a:t>
            </a:r>
          </a:p>
          <a:p>
            <a:pPr marL="463550" indent="-463550" eaLnBrk="1" hangingPunct="1">
              <a:spcBef>
                <a:spcPts val="0"/>
              </a:spcBef>
              <a:spcAft>
                <a:spcPts val="2400"/>
              </a:spcAft>
              <a:buSzPct val="100000"/>
              <a:buFont typeface="+mj-lt"/>
              <a:buAutoNum type="arabicPeriod"/>
              <a:defRPr/>
            </a:pPr>
            <a:r>
              <a:rPr lang="en-US" sz="3000" dirty="0"/>
              <a:t>The Tares will increase (13:30)</a:t>
            </a:r>
          </a:p>
          <a:p>
            <a:pPr marL="463550" indent="-463550" eaLnBrk="1" hangingPunct="1">
              <a:spcBef>
                <a:spcPts val="0"/>
              </a:spcBef>
              <a:spcAft>
                <a:spcPts val="2400"/>
              </a:spcAft>
              <a:buSzPct val="100000"/>
              <a:buFont typeface="+mj-lt"/>
              <a:buAutoNum type="arabicPeriod"/>
              <a:defRPr/>
            </a:pPr>
            <a:r>
              <a:rPr lang="en-US" sz="3000" dirty="0"/>
              <a:t>No separation until the end of the age (13:39-43)</a:t>
            </a:r>
          </a:p>
          <a:p>
            <a:pPr marL="463550" indent="-463550" eaLnBrk="1" hangingPunct="1">
              <a:spcBef>
                <a:spcPts val="0"/>
              </a:spcBef>
              <a:spcAft>
                <a:spcPts val="2400"/>
              </a:spcAft>
              <a:buSzPct val="100000"/>
              <a:buFont typeface="+mj-lt"/>
              <a:buAutoNum type="arabicPeriod"/>
              <a:defRPr/>
            </a:pPr>
            <a:r>
              <a:rPr lang="en-US" sz="3000" b="1" u="sng" dirty="0">
                <a:solidFill>
                  <a:srgbClr val="FFFFCC"/>
                </a:solidFill>
              </a:rPr>
              <a:t>Satan is active (13:25, 28, 38-39)</a:t>
            </a:r>
          </a:p>
          <a:p>
            <a:pPr marL="463550" indent="-463550" eaLnBrk="1" hangingPunct="1">
              <a:spcBef>
                <a:spcPts val="0"/>
              </a:spcBef>
              <a:spcAft>
                <a:spcPts val="2400"/>
              </a:spcAft>
              <a:buSzPct val="100000"/>
              <a:buFont typeface="+mj-lt"/>
              <a:buAutoNum type="arabicPeriod"/>
              <a:defRPr/>
            </a:pPr>
            <a:r>
              <a:rPr lang="en-US" sz="3000" dirty="0"/>
              <a:t>Kingdom to be established at age’s conclusion (13:43)</a:t>
            </a:r>
          </a:p>
        </p:txBody>
      </p:sp>
      <p:pic>
        <p:nvPicPr>
          <p:cNvPr id="84996" name="Picture 4" descr="King_of_Kings[1]"/>
          <p:cNvPicPr>
            <a:picLocks noGrp="1" noChangeAspect="1" noChangeArrowheads="1"/>
          </p:cNvPicPr>
          <p:nvPr>
            <p:ph type="clipArt" sz="half" idx="1"/>
          </p:nvPr>
        </p:nvPicPr>
        <p:blipFill>
          <a:blip r:embed="rId3" cstate="email">
            <a:extLst>
              <a:ext uri="{28A0092B-C50C-407E-A947-70E740481C1C}">
                <a14:useLocalDpi xmlns:a14="http://schemas.microsoft.com/office/drawing/2010/main"/>
              </a:ext>
            </a:extLst>
          </a:blip>
          <a:srcRect/>
          <a:stretch>
            <a:fillRect/>
          </a:stretch>
        </p:blipFill>
        <p:spPr>
          <a:xfrm>
            <a:off x="6763090" y="2057400"/>
            <a:ext cx="2025785" cy="2743200"/>
          </a:xfrm>
        </p:spPr>
      </p:pic>
    </p:spTree>
    <p:extLst>
      <p:ext uri="{BB962C8B-B14F-4D97-AF65-F5344CB8AC3E}">
        <p14:creationId xmlns:p14="http://schemas.microsoft.com/office/powerpoint/2010/main" val="35596282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4146" name="Picture 4"/>
          <p:cNvPicPr>
            <a:picLocks noChangeAspect="1"/>
          </p:cNvPicPr>
          <p:nvPr/>
        </p:nvPicPr>
        <p:blipFill>
          <a:blip r:embed="rId2" cstate="print"/>
          <a:srcRect/>
          <a:stretch>
            <a:fillRect/>
          </a:stretch>
        </p:blipFill>
        <p:spPr bwMode="auto">
          <a:xfrm>
            <a:off x="176216" y="163516"/>
            <a:ext cx="8791575" cy="6530975"/>
          </a:xfrm>
          <a:prstGeom prst="rect">
            <a:avLst/>
          </a:prstGeom>
          <a:noFill/>
          <a:ln w="38100">
            <a:solidFill>
              <a:schemeClr val="bg1"/>
            </a:solidFill>
            <a:miter lim="800000"/>
            <a:headEnd/>
            <a:tailEnd/>
          </a:ln>
        </p:spPr>
      </p:pic>
      <p:sp>
        <p:nvSpPr>
          <p:cNvPr id="134147" name="Rectangle 1"/>
          <p:cNvSpPr>
            <a:spLocks noChangeArrowheads="1"/>
          </p:cNvSpPr>
          <p:nvPr/>
        </p:nvSpPr>
        <p:spPr bwMode="auto">
          <a:xfrm>
            <a:off x="457201" y="163516"/>
            <a:ext cx="8229600" cy="2523768"/>
          </a:xfrm>
          <a:prstGeom prst="rect">
            <a:avLst/>
          </a:prstGeom>
          <a:noFill/>
          <a:ln w="28575">
            <a:noFill/>
            <a:miter lim="800000"/>
            <a:headEnd/>
            <a:tailEnd/>
          </a:ln>
        </p:spPr>
        <p:txBody>
          <a:bodyPr wrap="square">
            <a:spAutoFit/>
          </a:bodyPr>
          <a:lstStyle/>
          <a:p>
            <a:pPr algn="ctr">
              <a:spcBef>
                <a:spcPts val="600"/>
              </a:spcBef>
              <a:spcAft>
                <a:spcPts val="600"/>
              </a:spcAft>
            </a:pPr>
            <a:r>
              <a:rPr lang="en-US" altLang="en-US" sz="4000" dirty="0">
                <a:solidFill>
                  <a:srgbClr val="00FFFF"/>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Matthew 13:39 (NASB)</a:t>
            </a:r>
          </a:p>
          <a:p>
            <a:pPr algn="just">
              <a:spcBef>
                <a:spcPts val="600"/>
              </a:spcBef>
              <a:spcAft>
                <a:spcPts val="600"/>
              </a:spcAft>
            </a:pPr>
            <a:r>
              <a:rPr lang="en-US" sz="36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“and </a:t>
            </a:r>
            <a:r>
              <a:rPr lang="en-US" sz="3600" b="1" u="sng" dirty="0">
                <a:solidFill>
                  <a:srgbClr val="FFFFCC"/>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the enemy who sowed them is the devil</a:t>
            </a:r>
            <a:r>
              <a:rPr lang="en-US" sz="36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and the harvest is the end of the age; and the reapers are angels.”</a:t>
            </a:r>
            <a:endParaRPr lang="en-US" altLang="en-US" sz="3600" kern="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pic>
        <p:nvPicPr>
          <p:cNvPr id="2" name="Picture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657600" y="2590800"/>
            <a:ext cx="1828800" cy="2286000"/>
          </a:xfrm>
          <a:prstGeom prst="ellipse">
            <a:avLst/>
          </a:prstGeom>
          <a:ln>
            <a:noFill/>
          </a:ln>
          <a:effectLst>
            <a:softEdge rad="112500"/>
          </a:effectLst>
        </p:spPr>
      </p:pic>
    </p:spTree>
    <p:extLst>
      <p:ext uri="{BB962C8B-B14F-4D97-AF65-F5344CB8AC3E}">
        <p14:creationId xmlns:p14="http://schemas.microsoft.com/office/powerpoint/2010/main" val="69977682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4146" name="Picture 4"/>
          <p:cNvPicPr>
            <a:picLocks noChangeAspect="1"/>
          </p:cNvPicPr>
          <p:nvPr/>
        </p:nvPicPr>
        <p:blipFill>
          <a:blip r:embed="rId2" cstate="print"/>
          <a:srcRect/>
          <a:stretch>
            <a:fillRect/>
          </a:stretch>
        </p:blipFill>
        <p:spPr bwMode="auto">
          <a:xfrm>
            <a:off x="176216" y="163516"/>
            <a:ext cx="8791575" cy="6530975"/>
          </a:xfrm>
          <a:prstGeom prst="rect">
            <a:avLst/>
          </a:prstGeom>
          <a:noFill/>
          <a:ln w="38100">
            <a:solidFill>
              <a:schemeClr val="bg1"/>
            </a:solidFill>
            <a:miter lim="800000"/>
            <a:headEnd/>
            <a:tailEnd/>
          </a:ln>
        </p:spPr>
      </p:pic>
      <p:sp>
        <p:nvSpPr>
          <p:cNvPr id="134147" name="Rectangle 1"/>
          <p:cNvSpPr>
            <a:spLocks noChangeArrowheads="1"/>
          </p:cNvSpPr>
          <p:nvPr/>
        </p:nvSpPr>
        <p:spPr bwMode="auto">
          <a:xfrm>
            <a:off x="176216" y="163516"/>
            <a:ext cx="8791575" cy="5016758"/>
          </a:xfrm>
          <a:prstGeom prst="rect">
            <a:avLst/>
          </a:prstGeom>
          <a:noFill/>
          <a:ln w="28575">
            <a:noFill/>
            <a:miter lim="800000"/>
            <a:headEnd/>
            <a:tailEnd/>
          </a:ln>
        </p:spPr>
        <p:txBody>
          <a:bodyPr wrap="square">
            <a:spAutoFit/>
          </a:bodyPr>
          <a:lstStyle/>
          <a:p>
            <a:pPr algn="ctr">
              <a:spcBef>
                <a:spcPts val="600"/>
              </a:spcBef>
              <a:spcAft>
                <a:spcPts val="600"/>
              </a:spcAft>
            </a:pPr>
            <a:r>
              <a:rPr lang="en-US" altLang="en-US" sz="4000" dirty="0">
                <a:solidFill>
                  <a:srgbClr val="00FFFF"/>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Revelation 20:1-3 (NASB)</a:t>
            </a:r>
          </a:p>
          <a:p>
            <a:pPr algn="just">
              <a:spcBef>
                <a:spcPts val="600"/>
              </a:spcBef>
              <a:spcAft>
                <a:spcPts val="600"/>
              </a:spcAft>
            </a:pPr>
            <a:r>
              <a:rPr lang="en-US" sz="3000" dirty="0">
                <a:latin typeface="Calibri" panose="020F0502020204030204" pitchFamily="34" charset="0"/>
                <a:cs typeface="Calibri" panose="020F0502020204030204" pitchFamily="34" charset="0"/>
              </a:rPr>
              <a:t>“Then I saw an angel coming down from heaven, holding the key of the abyss and a great chain in his hand. </a:t>
            </a:r>
            <a:r>
              <a:rPr lang="en-US" sz="3000" baseline="30000" dirty="0">
                <a:latin typeface="Calibri" panose="020F0502020204030204" pitchFamily="34" charset="0"/>
                <a:cs typeface="Calibri" panose="020F0502020204030204" pitchFamily="34" charset="0"/>
              </a:rPr>
              <a:t>2 </a:t>
            </a:r>
            <a:r>
              <a:rPr lang="en-US" sz="3000" dirty="0">
                <a:latin typeface="Calibri" panose="020F0502020204030204" pitchFamily="34" charset="0"/>
                <a:cs typeface="Calibri" panose="020F0502020204030204" pitchFamily="34" charset="0"/>
              </a:rPr>
              <a:t>And he laid hold of the dragon, the serpent of old, who is the devil and Satan, and bound him for a thousand years; </a:t>
            </a:r>
            <a:r>
              <a:rPr lang="en-US" sz="3000" baseline="30000" dirty="0">
                <a:latin typeface="Calibri" panose="020F0502020204030204" pitchFamily="34" charset="0"/>
                <a:cs typeface="Calibri" panose="020F0502020204030204" pitchFamily="34" charset="0"/>
              </a:rPr>
              <a:t>3 </a:t>
            </a:r>
            <a:r>
              <a:rPr lang="en-US" sz="3000" dirty="0">
                <a:latin typeface="Calibri" panose="020F0502020204030204" pitchFamily="34" charset="0"/>
                <a:cs typeface="Calibri" panose="020F0502020204030204" pitchFamily="34" charset="0"/>
              </a:rPr>
              <a:t>and he threw him into the abyss, and shut </a:t>
            </a:r>
            <a:r>
              <a:rPr lang="en-US" sz="3000" i="1" dirty="0">
                <a:latin typeface="Calibri" panose="020F0502020204030204" pitchFamily="34" charset="0"/>
                <a:cs typeface="Calibri" panose="020F0502020204030204" pitchFamily="34" charset="0"/>
              </a:rPr>
              <a:t>it</a:t>
            </a:r>
            <a:r>
              <a:rPr lang="en-US" sz="3000" dirty="0">
                <a:latin typeface="Calibri" panose="020F0502020204030204" pitchFamily="34" charset="0"/>
                <a:cs typeface="Calibri" panose="020F0502020204030204" pitchFamily="34" charset="0"/>
              </a:rPr>
              <a:t> and sealed </a:t>
            </a:r>
            <a:r>
              <a:rPr lang="en-US" sz="3000" i="1" dirty="0">
                <a:latin typeface="Calibri" panose="020F0502020204030204" pitchFamily="34" charset="0"/>
                <a:cs typeface="Calibri" panose="020F0502020204030204" pitchFamily="34" charset="0"/>
              </a:rPr>
              <a:t>it</a:t>
            </a:r>
            <a:r>
              <a:rPr lang="en-US" sz="3000" dirty="0">
                <a:latin typeface="Calibri" panose="020F0502020204030204" pitchFamily="34" charset="0"/>
                <a:cs typeface="Calibri" panose="020F0502020204030204" pitchFamily="34" charset="0"/>
              </a:rPr>
              <a:t> over him, so that he would not deceive the nations any longer, until the thousand years were completed; after these things he must be released for a short time</a:t>
            </a:r>
            <a:r>
              <a:rPr lang="en-US" sz="30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t>
            </a:r>
            <a:endParaRPr lang="en-US" altLang="en-US" sz="3000" kern="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736279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38628" y="45701"/>
            <a:ext cx="8534400" cy="838200"/>
          </a:xfrm>
        </p:spPr>
        <p:txBody>
          <a:bodyPr/>
          <a:lstStyle/>
          <a:p>
            <a:pPr algn="ctr" eaLnBrk="1" hangingPunct="1"/>
            <a:r>
              <a:rPr lang="en-US" sz="3600" dirty="0"/>
              <a:t>1. Kingdom Throughout the Bible</a:t>
            </a:r>
          </a:p>
        </p:txBody>
      </p:sp>
      <p:pic>
        <p:nvPicPr>
          <p:cNvPr id="23559" name="Picture 4" descr="C:\Documents and Settings\Owner\Application Data\Microsoft\Media Catalog\Downloaded Clips\cl0\SY01462_.wmf"/>
          <p:cNvPicPr>
            <a:picLocks noChangeAspect="1" noChangeArrowheads="1"/>
          </p:cNvPicPr>
          <p:nvPr/>
        </p:nvPicPr>
        <p:blipFill>
          <a:blip r:embed="rId3" cstate="print"/>
          <a:srcRect/>
          <a:stretch>
            <a:fillRect/>
          </a:stretch>
        </p:blipFill>
        <p:spPr bwMode="auto">
          <a:xfrm>
            <a:off x="3733800" y="5028159"/>
            <a:ext cx="1706563" cy="1753641"/>
          </a:xfrm>
          <a:prstGeom prst="rect">
            <a:avLst/>
          </a:prstGeom>
          <a:noFill/>
          <a:ln w="9525">
            <a:noFill/>
            <a:miter lim="800000"/>
            <a:headEnd/>
            <a:tailEnd/>
          </a:ln>
        </p:spPr>
      </p:pic>
      <p:graphicFrame>
        <p:nvGraphicFramePr>
          <p:cNvPr id="4" name="Table 3"/>
          <p:cNvGraphicFramePr>
            <a:graphicFrameLocks noGrp="1"/>
          </p:cNvGraphicFramePr>
          <p:nvPr>
            <p:extLst>
              <p:ext uri="{D42A27DB-BD31-4B8C-83A1-F6EECF244321}">
                <p14:modId xmlns:p14="http://schemas.microsoft.com/office/powerpoint/2010/main" val="1425524202"/>
              </p:ext>
            </p:extLst>
          </p:nvPr>
        </p:nvGraphicFramePr>
        <p:xfrm>
          <a:off x="237886" y="1144368"/>
          <a:ext cx="8668228" cy="3870960"/>
        </p:xfrm>
        <a:graphic>
          <a:graphicData uri="http://schemas.openxmlformats.org/drawingml/2006/table">
            <a:tbl>
              <a:tblPr firstRow="1" bandRow="1">
                <a:tableStyleId>{5940675A-B579-460E-94D1-54222C63F5DA}</a:tableStyleId>
              </a:tblPr>
              <a:tblGrid>
                <a:gridCol w="3947140">
                  <a:extLst>
                    <a:ext uri="{9D8B030D-6E8A-4147-A177-3AD203B41FA5}">
                      <a16:colId xmlns:a16="http://schemas.microsoft.com/office/drawing/2014/main" val="4287931007"/>
                    </a:ext>
                  </a:extLst>
                </a:gridCol>
                <a:gridCol w="4721088">
                  <a:extLst>
                    <a:ext uri="{9D8B030D-6E8A-4147-A177-3AD203B41FA5}">
                      <a16:colId xmlns:a16="http://schemas.microsoft.com/office/drawing/2014/main" val="4222968114"/>
                    </a:ext>
                  </a:extLst>
                </a:gridCol>
              </a:tblGrid>
              <a:tr h="3870960">
                <a:tc>
                  <a:txBody>
                    <a:bodyPr/>
                    <a:lstStyle/>
                    <a:p>
                      <a:pPr marL="457200" indent="-457200" algn="l" defTabSz="914400" rtl="0" eaLnBrk="0" fontAlgn="base" latinLnBrk="0" hangingPunct="0">
                        <a:spcBef>
                          <a:spcPct val="0"/>
                        </a:spcBef>
                        <a:spcAft>
                          <a:spcPts val="2400"/>
                        </a:spcAft>
                        <a:buClr>
                          <a:srgbClr val="66FFFF"/>
                        </a:buClr>
                        <a:buSzPct val="100000"/>
                        <a:buFont typeface="Calibri" panose="020F0502020204030204" pitchFamily="34" charset="0"/>
                        <a:buAutoNum type="arabicPeriod"/>
                        <a:defRPr/>
                      </a:pPr>
                      <a:r>
                        <a:rPr lang="en-US" sz="2800" b="1" u="sng" kern="1200" dirty="0">
                          <a:solidFill>
                            <a:srgbClr val="FFFFCC"/>
                          </a:solidFill>
                          <a:effectLst>
                            <a:outerShdw blurRad="38100" dist="38100" dir="2700000" algn="tl">
                              <a:srgbClr val="000000"/>
                            </a:outerShdw>
                          </a:effectLst>
                          <a:latin typeface="Calibri" panose="020F0502020204030204" pitchFamily="34" charset="0"/>
                          <a:ea typeface="+mn-ea"/>
                          <a:cs typeface="+mn-cs"/>
                        </a:rPr>
                        <a:t>Eden</a:t>
                      </a:r>
                    </a:p>
                    <a:p>
                      <a:pPr marL="457200" indent="-457200" algn="l" defTabSz="914400" rtl="0" eaLnBrk="0" fontAlgn="base" latinLnBrk="0" hangingPunct="0">
                        <a:spcBef>
                          <a:spcPct val="0"/>
                        </a:spcBef>
                        <a:spcAft>
                          <a:spcPts val="2400"/>
                        </a:spcAft>
                        <a:buClr>
                          <a:srgbClr val="66FFFF"/>
                        </a:buClr>
                        <a:buSzPct val="100000"/>
                        <a:buFont typeface="Calibri" panose="020F0502020204030204" pitchFamily="34" charset="0"/>
                        <a:buAutoNum type="arabicPeriod"/>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Abrahamic Covenant</a:t>
                      </a:r>
                    </a:p>
                    <a:p>
                      <a:pPr marL="457200" indent="-457200" algn="l" rtl="0" eaLnBrk="0" fontAlgn="base" hangingPunct="0">
                        <a:spcBef>
                          <a:spcPct val="0"/>
                        </a:spcBef>
                        <a:spcAft>
                          <a:spcPts val="2400"/>
                        </a:spcAft>
                        <a:buClr>
                          <a:srgbClr val="66FFFF"/>
                        </a:buClr>
                        <a:buSzPct val="100000"/>
                        <a:buFont typeface="Calibri" panose="020F0502020204030204" pitchFamily="34" charset="0"/>
                        <a:buAutoNum type="arabicPeriod"/>
                        <a:defRPr/>
                      </a:pPr>
                      <a:r>
                        <a:rPr lang="en-US" sz="2800" dirty="0">
                          <a:solidFill>
                            <a:schemeClr val="tx1"/>
                          </a:solidFill>
                          <a:effectLst>
                            <a:outerShdw blurRad="38100" dist="38100" dir="2700000" algn="tl">
                              <a:srgbClr val="000000"/>
                            </a:outerShdw>
                          </a:effectLst>
                          <a:latin typeface="Calibri" panose="020F0502020204030204" pitchFamily="34" charset="0"/>
                          <a:ea typeface="+mn-ea"/>
                          <a:cs typeface="+mn-cs"/>
                        </a:rPr>
                        <a:t>Mosaic Covenant</a:t>
                      </a:r>
                    </a:p>
                    <a:p>
                      <a:pPr marL="457200" indent="-457200" algn="l" rtl="0" eaLnBrk="0" fontAlgn="base" hangingPunct="0">
                        <a:spcBef>
                          <a:spcPct val="0"/>
                        </a:spcBef>
                        <a:spcAft>
                          <a:spcPts val="2400"/>
                        </a:spcAft>
                        <a:buClr>
                          <a:srgbClr val="66FFFF"/>
                        </a:buClr>
                        <a:buSzPct val="100000"/>
                        <a:buFont typeface="Calibri" panose="020F0502020204030204" pitchFamily="34" charset="0"/>
                        <a:buAutoNum type="arabicPeriod"/>
                        <a:defRPr/>
                      </a:pPr>
                      <a:r>
                        <a:rPr lang="en-US" sz="2800" dirty="0">
                          <a:solidFill>
                            <a:schemeClr val="tx1"/>
                          </a:solidFill>
                          <a:effectLst>
                            <a:outerShdw blurRad="38100" dist="38100" dir="2700000" algn="tl">
                              <a:srgbClr val="000000"/>
                            </a:outerShdw>
                          </a:effectLst>
                          <a:latin typeface="Calibri" panose="020F0502020204030204" pitchFamily="34" charset="0"/>
                          <a:ea typeface="+mn-ea"/>
                          <a:cs typeface="+mn-cs"/>
                        </a:rPr>
                        <a:t>Divided Kingdom</a:t>
                      </a:r>
                    </a:p>
                    <a:p>
                      <a:pPr marL="457200" indent="-457200" algn="l" rtl="0" eaLnBrk="0" fontAlgn="base" hangingPunct="0">
                        <a:spcBef>
                          <a:spcPct val="0"/>
                        </a:spcBef>
                        <a:spcAft>
                          <a:spcPts val="2400"/>
                        </a:spcAft>
                        <a:buClr>
                          <a:srgbClr val="66FFFF"/>
                        </a:buClr>
                        <a:buSzPct val="100000"/>
                        <a:buFont typeface="Calibri" panose="020F0502020204030204" pitchFamily="34" charset="0"/>
                        <a:buAutoNum type="arabicPeriod"/>
                        <a:defRPr/>
                      </a:pPr>
                      <a:r>
                        <a:rPr lang="en-US" sz="2800" dirty="0">
                          <a:solidFill>
                            <a:schemeClr val="tx1"/>
                          </a:solidFill>
                          <a:effectLst>
                            <a:outerShdw blurRad="38100" dist="38100" dir="2700000" algn="tl">
                              <a:srgbClr val="000000"/>
                            </a:outerShdw>
                          </a:effectLst>
                          <a:latin typeface="Calibri" panose="020F0502020204030204" pitchFamily="34" charset="0"/>
                          <a:ea typeface="+mn-ea"/>
                          <a:cs typeface="+mn-cs"/>
                        </a:rPr>
                        <a:t>Times of the Gentiles</a:t>
                      </a:r>
                    </a:p>
                  </a:txBody>
                  <a:tcPr/>
                </a:tc>
                <a:tc>
                  <a:txBody>
                    <a:bodyPr/>
                    <a:lstStyle/>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Old Testament Prophets</a:t>
                      </a:r>
                    </a:p>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Post exile</a:t>
                      </a:r>
                    </a:p>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Offer of the King / Kingdom</a:t>
                      </a:r>
                    </a:p>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Rejection of the Offer</a:t>
                      </a:r>
                    </a:p>
                    <a:p>
                      <a:pPr marL="514350" marR="0" lvl="0" indent="-514350" algn="l" defTabSz="914400" rtl="0" eaLnBrk="0" fontAlgn="base" latinLnBrk="0" hangingPunct="0">
                        <a:lnSpc>
                          <a:spcPct val="100000"/>
                        </a:lnSpc>
                        <a:spcBef>
                          <a:spcPct val="0"/>
                        </a:spcBef>
                        <a:spcAft>
                          <a:spcPts val="2400"/>
                        </a:spcAft>
                        <a:buClr>
                          <a:srgbClr val="66FFFF"/>
                        </a:buClr>
                        <a:buSzPct val="100000"/>
                        <a:buFont typeface="+mj-lt"/>
                        <a:buAutoNum type="arabicPeriod" startAt="6"/>
                        <a:tabLst/>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Interim Age</a:t>
                      </a:r>
                    </a:p>
                  </a:txBody>
                  <a:tcPr/>
                </a:tc>
                <a:extLst>
                  <a:ext uri="{0D108BD9-81ED-4DB2-BD59-A6C34878D82A}">
                    <a16:rowId xmlns:a16="http://schemas.microsoft.com/office/drawing/2014/main" val="4214517209"/>
                  </a:ext>
                </a:extLst>
              </a:tr>
            </a:tbl>
          </a:graphicData>
        </a:graphic>
      </p:graphicFrame>
    </p:spTree>
    <p:extLst>
      <p:ext uri="{BB962C8B-B14F-4D97-AF65-F5344CB8AC3E}">
        <p14:creationId xmlns:p14="http://schemas.microsoft.com/office/powerpoint/2010/main" val="238829308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4146" name="Picture 4"/>
          <p:cNvPicPr>
            <a:picLocks noChangeAspect="1"/>
          </p:cNvPicPr>
          <p:nvPr/>
        </p:nvPicPr>
        <p:blipFill>
          <a:blip r:embed="rId2" cstate="print"/>
          <a:srcRect/>
          <a:stretch>
            <a:fillRect/>
          </a:stretch>
        </p:blipFill>
        <p:spPr bwMode="auto">
          <a:xfrm>
            <a:off x="176216" y="163516"/>
            <a:ext cx="8791575" cy="6530975"/>
          </a:xfrm>
          <a:prstGeom prst="rect">
            <a:avLst/>
          </a:prstGeom>
          <a:noFill/>
          <a:ln w="38100">
            <a:solidFill>
              <a:schemeClr val="bg1"/>
            </a:solidFill>
            <a:miter lim="800000"/>
            <a:headEnd/>
            <a:tailEnd/>
          </a:ln>
        </p:spPr>
      </p:pic>
      <p:sp>
        <p:nvSpPr>
          <p:cNvPr id="134147" name="Rectangle 1"/>
          <p:cNvSpPr>
            <a:spLocks noChangeArrowheads="1"/>
          </p:cNvSpPr>
          <p:nvPr/>
        </p:nvSpPr>
        <p:spPr bwMode="auto">
          <a:xfrm>
            <a:off x="176216" y="163516"/>
            <a:ext cx="8791575" cy="5170646"/>
          </a:xfrm>
          <a:prstGeom prst="rect">
            <a:avLst/>
          </a:prstGeom>
          <a:noFill/>
          <a:ln w="28575">
            <a:noFill/>
            <a:miter lim="800000"/>
            <a:headEnd/>
            <a:tailEnd/>
          </a:ln>
        </p:spPr>
        <p:txBody>
          <a:bodyPr wrap="square">
            <a:spAutoFit/>
          </a:bodyPr>
          <a:lstStyle/>
          <a:p>
            <a:pPr algn="ctr">
              <a:spcBef>
                <a:spcPts val="600"/>
              </a:spcBef>
              <a:spcAft>
                <a:spcPts val="600"/>
              </a:spcAft>
            </a:pPr>
            <a:r>
              <a:rPr lang="en-US" altLang="en-US" sz="4000" dirty="0">
                <a:solidFill>
                  <a:srgbClr val="00FFFF"/>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Zechariah 14:16-18 (NASB)</a:t>
            </a:r>
          </a:p>
          <a:p>
            <a:pPr algn="just">
              <a:spcBef>
                <a:spcPts val="600"/>
              </a:spcBef>
              <a:spcAft>
                <a:spcPts val="600"/>
              </a:spcAft>
            </a:pPr>
            <a:r>
              <a:rPr lang="en-US" sz="2700" dirty="0">
                <a:latin typeface="Calibri" panose="020F0502020204030204" pitchFamily="34" charset="0"/>
                <a:cs typeface="Calibri" panose="020F0502020204030204" pitchFamily="34" charset="0"/>
              </a:rPr>
              <a:t>“Then it will come about that any who are left of all the nations that went against Jerusalem will go up from year to year to worship the King, the Lord of hosts, and to celebrate the Feast of Booths. </a:t>
            </a:r>
            <a:r>
              <a:rPr lang="en-US" sz="2700" baseline="30000" dirty="0">
                <a:latin typeface="Calibri" panose="020F0502020204030204" pitchFamily="34" charset="0"/>
                <a:cs typeface="Calibri" panose="020F0502020204030204" pitchFamily="34" charset="0"/>
              </a:rPr>
              <a:t>17</a:t>
            </a:r>
            <a:r>
              <a:rPr lang="en-US" sz="2700" dirty="0">
                <a:latin typeface="Calibri" panose="020F0502020204030204" pitchFamily="34" charset="0"/>
                <a:cs typeface="Calibri" panose="020F0502020204030204" pitchFamily="34" charset="0"/>
              </a:rPr>
              <a:t> And it will be that whichever of the families of the earth does not go up to Jerusalem to worship the King, the Lord of hosts, there will be no rain on them. </a:t>
            </a:r>
            <a:r>
              <a:rPr lang="en-US" sz="2700" baseline="30000" dirty="0">
                <a:latin typeface="Calibri" panose="020F0502020204030204" pitchFamily="34" charset="0"/>
                <a:cs typeface="Calibri" panose="020F0502020204030204" pitchFamily="34" charset="0"/>
              </a:rPr>
              <a:t>18</a:t>
            </a:r>
            <a:r>
              <a:rPr lang="en-US" sz="2700" dirty="0">
                <a:latin typeface="Calibri" panose="020F0502020204030204" pitchFamily="34" charset="0"/>
                <a:cs typeface="Calibri" panose="020F0502020204030204" pitchFamily="34" charset="0"/>
              </a:rPr>
              <a:t> If the family of Egypt does not go up or enter, then no rain will fall on them; it will be the plague with which the Lord smites the nations who do not go up to celebrate the Feast of Booths.”</a:t>
            </a:r>
            <a:endParaRPr lang="en-US" altLang="en-US" sz="27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6828233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38099" y="228600"/>
            <a:ext cx="9105901" cy="1371600"/>
          </a:xfrm>
        </p:spPr>
        <p:txBody>
          <a:bodyPr/>
          <a:lstStyle/>
          <a:p>
            <a:pPr algn="ctr" eaLnBrk="1" hangingPunct="1"/>
            <a:r>
              <a:rPr lang="en-US" altLang="en-US" sz="3600" dirty="0"/>
              <a:t>Why The Parable of the Wheat and the Tares Does Not Teach Kingdom Now Theology</a:t>
            </a:r>
          </a:p>
        </p:txBody>
      </p:sp>
      <p:sp>
        <p:nvSpPr>
          <p:cNvPr id="16387" name="Rectangle 3"/>
          <p:cNvSpPr>
            <a:spLocks noGrp="1" noChangeArrowheads="1"/>
          </p:cNvSpPr>
          <p:nvPr>
            <p:ph type="body" sz="half" idx="2"/>
          </p:nvPr>
        </p:nvSpPr>
        <p:spPr>
          <a:xfrm>
            <a:off x="152400" y="1676400"/>
            <a:ext cx="6477000" cy="4876800"/>
          </a:xfrm>
        </p:spPr>
        <p:txBody>
          <a:bodyPr/>
          <a:lstStyle/>
          <a:p>
            <a:pPr marL="463550" indent="-463550" eaLnBrk="1" hangingPunct="1">
              <a:spcBef>
                <a:spcPts val="0"/>
              </a:spcBef>
              <a:spcAft>
                <a:spcPts val="2400"/>
              </a:spcAft>
              <a:buSzPct val="100000"/>
              <a:buFont typeface="+mj-lt"/>
              <a:buAutoNum type="arabicPeriod"/>
              <a:defRPr/>
            </a:pPr>
            <a:r>
              <a:rPr lang="en-US" sz="3000" dirty="0"/>
              <a:t>Both grow together (13:30)</a:t>
            </a:r>
          </a:p>
          <a:p>
            <a:pPr marL="463550" indent="-463550" eaLnBrk="1" hangingPunct="1">
              <a:spcBef>
                <a:spcPts val="0"/>
              </a:spcBef>
              <a:spcAft>
                <a:spcPts val="2400"/>
              </a:spcAft>
              <a:buSzPct val="100000"/>
              <a:buFont typeface="+mj-lt"/>
              <a:buAutoNum type="arabicPeriod"/>
              <a:defRPr/>
            </a:pPr>
            <a:r>
              <a:rPr lang="en-US" sz="3000" dirty="0"/>
              <a:t>The Tares will increase (13:30)</a:t>
            </a:r>
          </a:p>
          <a:p>
            <a:pPr marL="463550" indent="-463550" eaLnBrk="1" hangingPunct="1">
              <a:spcBef>
                <a:spcPts val="0"/>
              </a:spcBef>
              <a:spcAft>
                <a:spcPts val="2400"/>
              </a:spcAft>
              <a:buSzPct val="100000"/>
              <a:buFont typeface="+mj-lt"/>
              <a:buAutoNum type="arabicPeriod"/>
              <a:defRPr/>
            </a:pPr>
            <a:r>
              <a:rPr lang="en-US" sz="3000" dirty="0"/>
              <a:t>No separation until the end of the age (13:39-43)</a:t>
            </a:r>
          </a:p>
          <a:p>
            <a:pPr marL="463550" indent="-463550" eaLnBrk="1" hangingPunct="1">
              <a:spcBef>
                <a:spcPts val="0"/>
              </a:spcBef>
              <a:spcAft>
                <a:spcPts val="2400"/>
              </a:spcAft>
              <a:buSzPct val="100000"/>
              <a:buFont typeface="+mj-lt"/>
              <a:buAutoNum type="arabicPeriod"/>
              <a:defRPr/>
            </a:pPr>
            <a:r>
              <a:rPr lang="en-US" sz="3000" dirty="0"/>
              <a:t>Satan is active (13:25, 28, 38-39)</a:t>
            </a:r>
          </a:p>
          <a:p>
            <a:pPr marL="463550" indent="-463550" eaLnBrk="1" hangingPunct="1">
              <a:spcBef>
                <a:spcPts val="0"/>
              </a:spcBef>
              <a:spcAft>
                <a:spcPts val="2400"/>
              </a:spcAft>
              <a:buSzPct val="100000"/>
              <a:buFont typeface="+mj-lt"/>
              <a:buAutoNum type="arabicPeriod"/>
              <a:defRPr/>
            </a:pPr>
            <a:r>
              <a:rPr lang="en-US" sz="3000" b="1" u="sng" dirty="0">
                <a:solidFill>
                  <a:srgbClr val="FFFFCC"/>
                </a:solidFill>
              </a:rPr>
              <a:t>Kingdom to be established at age’s conclusion (13:43)</a:t>
            </a:r>
          </a:p>
        </p:txBody>
      </p:sp>
      <p:pic>
        <p:nvPicPr>
          <p:cNvPr id="84996" name="Picture 4" descr="King_of_Kings[1]"/>
          <p:cNvPicPr>
            <a:picLocks noGrp="1" noChangeAspect="1" noChangeArrowheads="1"/>
          </p:cNvPicPr>
          <p:nvPr>
            <p:ph type="clipArt" sz="half" idx="1"/>
          </p:nvPr>
        </p:nvPicPr>
        <p:blipFill>
          <a:blip r:embed="rId3" cstate="email">
            <a:extLst>
              <a:ext uri="{28A0092B-C50C-407E-A947-70E740481C1C}">
                <a14:useLocalDpi xmlns:a14="http://schemas.microsoft.com/office/drawing/2010/main"/>
              </a:ext>
            </a:extLst>
          </a:blip>
          <a:srcRect/>
          <a:stretch>
            <a:fillRect/>
          </a:stretch>
        </p:blipFill>
        <p:spPr>
          <a:xfrm>
            <a:off x="6763090" y="2057400"/>
            <a:ext cx="2025785" cy="2743200"/>
          </a:xfrm>
        </p:spPr>
      </p:pic>
    </p:spTree>
    <p:extLst>
      <p:ext uri="{BB962C8B-B14F-4D97-AF65-F5344CB8AC3E}">
        <p14:creationId xmlns:p14="http://schemas.microsoft.com/office/powerpoint/2010/main" val="382642290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4146" name="Picture 4"/>
          <p:cNvPicPr>
            <a:picLocks noChangeAspect="1"/>
          </p:cNvPicPr>
          <p:nvPr/>
        </p:nvPicPr>
        <p:blipFill>
          <a:blip r:embed="rId2" cstate="print"/>
          <a:srcRect/>
          <a:stretch>
            <a:fillRect/>
          </a:stretch>
        </p:blipFill>
        <p:spPr bwMode="auto">
          <a:xfrm>
            <a:off x="176216" y="163516"/>
            <a:ext cx="8791575" cy="6530975"/>
          </a:xfrm>
          <a:prstGeom prst="rect">
            <a:avLst/>
          </a:prstGeom>
          <a:noFill/>
          <a:ln w="38100">
            <a:solidFill>
              <a:schemeClr val="bg1"/>
            </a:solidFill>
            <a:miter lim="800000"/>
            <a:headEnd/>
            <a:tailEnd/>
          </a:ln>
        </p:spPr>
      </p:pic>
      <p:sp>
        <p:nvSpPr>
          <p:cNvPr id="134147" name="Rectangle 1"/>
          <p:cNvSpPr>
            <a:spLocks noChangeArrowheads="1"/>
          </p:cNvSpPr>
          <p:nvPr/>
        </p:nvSpPr>
        <p:spPr bwMode="auto">
          <a:xfrm>
            <a:off x="457201" y="163516"/>
            <a:ext cx="8229600" cy="2523768"/>
          </a:xfrm>
          <a:prstGeom prst="rect">
            <a:avLst/>
          </a:prstGeom>
          <a:noFill/>
          <a:ln w="28575">
            <a:noFill/>
            <a:miter lim="800000"/>
            <a:headEnd/>
            <a:tailEnd/>
          </a:ln>
        </p:spPr>
        <p:txBody>
          <a:bodyPr wrap="square">
            <a:spAutoFit/>
          </a:bodyPr>
          <a:lstStyle/>
          <a:p>
            <a:pPr algn="ctr">
              <a:spcBef>
                <a:spcPts val="600"/>
              </a:spcBef>
              <a:spcAft>
                <a:spcPts val="600"/>
              </a:spcAft>
            </a:pPr>
            <a:r>
              <a:rPr lang="en-US" altLang="en-US" sz="4000" dirty="0">
                <a:solidFill>
                  <a:srgbClr val="00FFFF"/>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Matthew 13:43 (NASB)</a:t>
            </a:r>
          </a:p>
          <a:p>
            <a:pPr algn="just">
              <a:spcBef>
                <a:spcPts val="600"/>
              </a:spcBef>
              <a:spcAft>
                <a:spcPts val="600"/>
              </a:spcAft>
            </a:pPr>
            <a:r>
              <a:rPr lang="en-US" sz="3600" dirty="0">
                <a:latin typeface="Calibri" panose="020F0502020204030204" pitchFamily="34" charset="0"/>
                <a:cs typeface="Calibri" panose="020F0502020204030204" pitchFamily="34" charset="0"/>
              </a:rPr>
              <a:t>“</a:t>
            </a:r>
            <a:r>
              <a:rPr lang="en-US" sz="3600" b="1" u="sng" dirty="0">
                <a:solidFill>
                  <a:srgbClr val="FFFFCC"/>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Then</a:t>
            </a:r>
            <a:r>
              <a:rPr lang="en-US" sz="3600" dirty="0">
                <a:latin typeface="Calibri" panose="020F0502020204030204" pitchFamily="34" charset="0"/>
                <a:cs typeface="Calibri" panose="020F0502020204030204" pitchFamily="34" charset="0"/>
              </a:rPr>
              <a:t> </a:t>
            </a:r>
            <a:r>
              <a:rPr lang="en-US" sz="3600" cap="small" dirty="0">
                <a:latin typeface="Calibri" panose="020F0502020204030204" pitchFamily="34" charset="0"/>
                <a:cs typeface="Calibri" panose="020F0502020204030204" pitchFamily="34" charset="0"/>
              </a:rPr>
              <a:t>the righteous will shine forth as the sun</a:t>
            </a:r>
            <a:r>
              <a:rPr lang="en-US" sz="3600" dirty="0">
                <a:latin typeface="Calibri" panose="020F0502020204030204" pitchFamily="34" charset="0"/>
                <a:cs typeface="Calibri" panose="020F0502020204030204" pitchFamily="34" charset="0"/>
              </a:rPr>
              <a:t> </a:t>
            </a:r>
            <a:r>
              <a:rPr lang="en-US" sz="3600" b="1" u="sng" dirty="0">
                <a:solidFill>
                  <a:srgbClr val="FFFFCC"/>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in the kingdom</a:t>
            </a:r>
            <a:r>
              <a:rPr lang="en-US" sz="3600" dirty="0">
                <a:latin typeface="Calibri" panose="020F0502020204030204" pitchFamily="34" charset="0"/>
                <a:cs typeface="Calibri" panose="020F0502020204030204" pitchFamily="34" charset="0"/>
              </a:rPr>
              <a:t> of their Father. He who has ears, let him hear</a:t>
            </a:r>
            <a:r>
              <a:rPr lang="en-US" sz="36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t>
            </a:r>
            <a:endParaRPr lang="en-US" altLang="en-US" sz="3600" kern="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pic>
        <p:nvPicPr>
          <p:cNvPr id="2" name="Picture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429000" y="2590800"/>
            <a:ext cx="2286000" cy="2286000"/>
          </a:xfrm>
          <a:prstGeom prst="ellipse">
            <a:avLst/>
          </a:prstGeom>
          <a:ln>
            <a:noFill/>
          </a:ln>
          <a:effectLst>
            <a:softEdge rad="112500"/>
          </a:effectLst>
        </p:spPr>
      </p:pic>
    </p:spTree>
    <p:extLst>
      <p:ext uri="{BB962C8B-B14F-4D97-AF65-F5344CB8AC3E}">
        <p14:creationId xmlns:p14="http://schemas.microsoft.com/office/powerpoint/2010/main" val="165877559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38099" y="228600"/>
            <a:ext cx="9105901" cy="1371600"/>
          </a:xfrm>
        </p:spPr>
        <p:txBody>
          <a:bodyPr/>
          <a:lstStyle/>
          <a:p>
            <a:pPr algn="ctr" eaLnBrk="1" hangingPunct="1"/>
            <a:r>
              <a:rPr lang="en-US" altLang="en-US" sz="3600" dirty="0"/>
              <a:t>Why The Parable of the Wheat and the Tares Does Not Teach Kingdom Now Theology</a:t>
            </a:r>
          </a:p>
        </p:txBody>
      </p:sp>
      <p:sp>
        <p:nvSpPr>
          <p:cNvPr id="16387" name="Rectangle 3"/>
          <p:cNvSpPr>
            <a:spLocks noGrp="1" noChangeArrowheads="1"/>
          </p:cNvSpPr>
          <p:nvPr>
            <p:ph type="body" sz="half" idx="2"/>
          </p:nvPr>
        </p:nvSpPr>
        <p:spPr>
          <a:xfrm>
            <a:off x="152400" y="1676400"/>
            <a:ext cx="6477000" cy="4876800"/>
          </a:xfrm>
        </p:spPr>
        <p:txBody>
          <a:bodyPr/>
          <a:lstStyle/>
          <a:p>
            <a:pPr marL="463550" indent="-463550" eaLnBrk="1" hangingPunct="1">
              <a:spcBef>
                <a:spcPts val="0"/>
              </a:spcBef>
              <a:spcAft>
                <a:spcPts val="2400"/>
              </a:spcAft>
              <a:buSzPct val="100000"/>
              <a:buFont typeface="+mj-lt"/>
              <a:buAutoNum type="arabicPeriod"/>
              <a:defRPr/>
            </a:pPr>
            <a:r>
              <a:rPr lang="en-US" sz="3000" dirty="0"/>
              <a:t>Both grow together (13:30)</a:t>
            </a:r>
          </a:p>
          <a:p>
            <a:pPr marL="463550" indent="-463550" eaLnBrk="1" hangingPunct="1">
              <a:spcBef>
                <a:spcPts val="0"/>
              </a:spcBef>
              <a:spcAft>
                <a:spcPts val="2400"/>
              </a:spcAft>
              <a:buSzPct val="100000"/>
              <a:buFont typeface="+mj-lt"/>
              <a:buAutoNum type="arabicPeriod"/>
              <a:defRPr/>
            </a:pPr>
            <a:r>
              <a:rPr lang="en-US" sz="3000" dirty="0"/>
              <a:t>The Tares will increase (13:30)</a:t>
            </a:r>
          </a:p>
          <a:p>
            <a:pPr marL="463550" indent="-463550" eaLnBrk="1" hangingPunct="1">
              <a:spcBef>
                <a:spcPts val="0"/>
              </a:spcBef>
              <a:spcAft>
                <a:spcPts val="2400"/>
              </a:spcAft>
              <a:buSzPct val="100000"/>
              <a:buFont typeface="+mj-lt"/>
              <a:buAutoNum type="arabicPeriod"/>
              <a:defRPr/>
            </a:pPr>
            <a:r>
              <a:rPr lang="en-US" sz="3000" dirty="0"/>
              <a:t>No separation until the end of the age (13:39-43)</a:t>
            </a:r>
          </a:p>
          <a:p>
            <a:pPr marL="463550" indent="-463550" eaLnBrk="1" hangingPunct="1">
              <a:spcBef>
                <a:spcPts val="0"/>
              </a:spcBef>
              <a:spcAft>
                <a:spcPts val="2400"/>
              </a:spcAft>
              <a:buSzPct val="100000"/>
              <a:buFont typeface="+mj-lt"/>
              <a:buAutoNum type="arabicPeriod"/>
              <a:defRPr/>
            </a:pPr>
            <a:r>
              <a:rPr lang="en-US" sz="3000" dirty="0"/>
              <a:t>Satan is active (13:25, 28, 38-39)</a:t>
            </a:r>
          </a:p>
          <a:p>
            <a:pPr marL="463550" indent="-463550" eaLnBrk="1" hangingPunct="1">
              <a:spcBef>
                <a:spcPts val="0"/>
              </a:spcBef>
              <a:spcAft>
                <a:spcPts val="2400"/>
              </a:spcAft>
              <a:buSzPct val="100000"/>
              <a:buFont typeface="+mj-lt"/>
              <a:buAutoNum type="arabicPeriod"/>
              <a:defRPr/>
            </a:pPr>
            <a:r>
              <a:rPr lang="en-US" sz="3000" dirty="0"/>
              <a:t>Kingdom to be established at age’s conclusion (13:43)</a:t>
            </a:r>
          </a:p>
        </p:txBody>
      </p:sp>
      <p:pic>
        <p:nvPicPr>
          <p:cNvPr id="84996" name="Picture 4" descr="King_of_Kings[1]"/>
          <p:cNvPicPr>
            <a:picLocks noGrp="1" noChangeAspect="1" noChangeArrowheads="1"/>
          </p:cNvPicPr>
          <p:nvPr>
            <p:ph type="clipArt" sz="half" idx="1"/>
          </p:nvPr>
        </p:nvPicPr>
        <p:blipFill>
          <a:blip r:embed="rId3" cstate="email">
            <a:extLst>
              <a:ext uri="{28A0092B-C50C-407E-A947-70E740481C1C}">
                <a14:useLocalDpi xmlns:a14="http://schemas.microsoft.com/office/drawing/2010/main"/>
              </a:ext>
            </a:extLst>
          </a:blip>
          <a:srcRect/>
          <a:stretch>
            <a:fillRect/>
          </a:stretch>
        </p:blipFill>
        <p:spPr>
          <a:xfrm>
            <a:off x="6763090" y="2057400"/>
            <a:ext cx="2025785" cy="2743200"/>
          </a:xfrm>
        </p:spPr>
      </p:pic>
    </p:spTree>
    <p:extLst>
      <p:ext uri="{BB962C8B-B14F-4D97-AF65-F5344CB8AC3E}">
        <p14:creationId xmlns:p14="http://schemas.microsoft.com/office/powerpoint/2010/main" val="187093565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tle 1"/>
          <p:cNvSpPr>
            <a:spLocks noGrp="1"/>
          </p:cNvSpPr>
          <p:nvPr>
            <p:ph type="title" idx="4294967295"/>
          </p:nvPr>
        </p:nvSpPr>
        <p:spPr>
          <a:xfrm>
            <a:off x="685800" y="2857500"/>
            <a:ext cx="7772400" cy="1143000"/>
          </a:xfrm>
        </p:spPr>
        <p:txBody>
          <a:bodyPr/>
          <a:lstStyle/>
          <a:p>
            <a:pPr algn="ctr"/>
            <a:r>
              <a:rPr lang="en-US" altLang="en-US" sz="6000">
                <a:latin typeface="Calibri" panose="020F0502020204030204" pitchFamily="34" charset="0"/>
              </a:rPr>
              <a:t>Conclusion</a:t>
            </a:r>
          </a:p>
        </p:txBody>
      </p:sp>
    </p:spTree>
    <p:extLst>
      <p:ext uri="{BB962C8B-B14F-4D97-AF65-F5344CB8AC3E}">
        <p14:creationId xmlns:p14="http://schemas.microsoft.com/office/powerpoint/2010/main" val="124290719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685800" y="152400"/>
            <a:ext cx="7772400" cy="685800"/>
          </a:xfrm>
        </p:spPr>
        <p:txBody>
          <a:bodyPr/>
          <a:lstStyle/>
          <a:p>
            <a:pPr algn="ctr" eaLnBrk="1" hangingPunct="1"/>
            <a:r>
              <a:rPr lang="en-US" altLang="en-US" sz="3600" dirty="0"/>
              <a:t>Matthew 13 Parables</a:t>
            </a:r>
          </a:p>
        </p:txBody>
      </p:sp>
      <p:sp>
        <p:nvSpPr>
          <p:cNvPr id="48131" name="Rectangle 3"/>
          <p:cNvSpPr>
            <a:spLocks noGrp="1" noChangeArrowheads="1"/>
          </p:cNvSpPr>
          <p:nvPr>
            <p:ph type="body" idx="1"/>
          </p:nvPr>
        </p:nvSpPr>
        <p:spPr>
          <a:xfrm>
            <a:off x="381000" y="914400"/>
            <a:ext cx="7772400" cy="5791200"/>
          </a:xfrm>
        </p:spPr>
        <p:txBody>
          <a:bodyPr/>
          <a:lstStyle/>
          <a:p>
            <a:pPr marL="461963" indent="-461963" eaLnBrk="1" hangingPunct="1">
              <a:defRPr/>
            </a:pPr>
            <a:r>
              <a:rPr lang="en-US" sz="3000" b="1" dirty="0">
                <a:solidFill>
                  <a:srgbClr val="FFFFCC"/>
                </a:solidFill>
              </a:rPr>
              <a:t>Public parables (13:1-2)</a:t>
            </a:r>
          </a:p>
          <a:p>
            <a:pPr marL="914400" lvl="1" indent="-457200" eaLnBrk="1" hangingPunct="1">
              <a:buSzPct val="100000"/>
              <a:buFont typeface="Courier New" panose="02070309020205020404" pitchFamily="49" charset="0"/>
              <a:buChar char="­"/>
              <a:defRPr/>
            </a:pPr>
            <a:r>
              <a:rPr lang="en-US" sz="3000" b="1" u="sng" dirty="0">
                <a:solidFill>
                  <a:srgbClr val="FFFFCC"/>
                </a:solidFill>
                <a:ea typeface="+mn-ea"/>
                <a:cs typeface="+mn-cs"/>
              </a:rPr>
              <a:t>Sower (13:1-9, 18-23)</a:t>
            </a:r>
          </a:p>
          <a:p>
            <a:pPr marL="914400" lvl="1" indent="-457200" eaLnBrk="1" hangingPunct="1">
              <a:buSzPct val="100000"/>
              <a:buFont typeface="Courier New" panose="02070309020205020404" pitchFamily="49" charset="0"/>
              <a:buChar char="­"/>
              <a:defRPr/>
            </a:pPr>
            <a:r>
              <a:rPr lang="en-US" sz="3000" b="1" u="sng" dirty="0">
                <a:solidFill>
                  <a:srgbClr val="FFFFCC"/>
                </a:solidFill>
                <a:ea typeface="+mn-ea"/>
                <a:cs typeface="+mn-cs"/>
              </a:rPr>
              <a:t>Wheat and tares (13:24-30, 36-43)</a:t>
            </a:r>
          </a:p>
          <a:p>
            <a:pPr marL="914400" lvl="1" indent="-457200" eaLnBrk="1" hangingPunct="1">
              <a:buSzPct val="100000"/>
              <a:buFont typeface="Courier New" panose="02070309020205020404" pitchFamily="49" charset="0"/>
              <a:buChar char="­"/>
              <a:defRPr/>
            </a:pPr>
            <a:r>
              <a:rPr lang="en-US" sz="3000" dirty="0"/>
              <a:t>Mustard seed (13:31-32)</a:t>
            </a:r>
          </a:p>
          <a:p>
            <a:pPr marL="914400" lvl="1" indent="-457200" eaLnBrk="1" hangingPunct="1">
              <a:buSzPct val="100000"/>
              <a:buFont typeface="Courier New" panose="02070309020205020404" pitchFamily="49" charset="0"/>
              <a:buChar char="­"/>
              <a:defRPr/>
            </a:pPr>
            <a:r>
              <a:rPr lang="en-US" sz="3000" dirty="0"/>
              <a:t>Leaven (13:33)</a:t>
            </a:r>
          </a:p>
          <a:p>
            <a:pPr marL="461963" indent="-461963" eaLnBrk="1" hangingPunct="1">
              <a:defRPr/>
            </a:pPr>
            <a:r>
              <a:rPr lang="en-US" sz="3000" dirty="0"/>
              <a:t>Private parables (13:36)</a:t>
            </a:r>
          </a:p>
          <a:p>
            <a:pPr marL="914400" lvl="1" indent="-457200" eaLnBrk="1" hangingPunct="1">
              <a:buSzPct val="100000"/>
              <a:buFont typeface="Courier New" panose="02070309020205020404" pitchFamily="49" charset="0"/>
              <a:buChar char="­"/>
              <a:defRPr/>
            </a:pPr>
            <a:r>
              <a:rPr lang="en-US" sz="3000" dirty="0"/>
              <a:t>Earthen treasure (13:44)</a:t>
            </a:r>
          </a:p>
          <a:p>
            <a:pPr marL="914400" lvl="1" indent="-457200" eaLnBrk="1" hangingPunct="1">
              <a:buSzPct val="100000"/>
              <a:buFont typeface="Courier New" panose="02070309020205020404" pitchFamily="49" charset="0"/>
              <a:buChar char="­"/>
              <a:defRPr/>
            </a:pPr>
            <a:r>
              <a:rPr lang="en-US" sz="3000" dirty="0"/>
              <a:t>Pearl of great price (13:45-46)</a:t>
            </a:r>
          </a:p>
          <a:p>
            <a:pPr marL="914400" lvl="1" indent="-457200" eaLnBrk="1" hangingPunct="1">
              <a:buSzPct val="100000"/>
              <a:buFont typeface="Courier New" panose="02070309020205020404" pitchFamily="49" charset="0"/>
              <a:buChar char="­"/>
              <a:defRPr/>
            </a:pPr>
            <a:r>
              <a:rPr lang="en-US" sz="3000" dirty="0"/>
              <a:t>Dragnet (13:47-50)</a:t>
            </a:r>
          </a:p>
          <a:p>
            <a:pPr marL="914400" lvl="1" indent="-457200" eaLnBrk="1" hangingPunct="1">
              <a:buSzPct val="100000"/>
              <a:buFont typeface="Courier New" panose="02070309020205020404" pitchFamily="49" charset="0"/>
              <a:buChar char="­"/>
              <a:defRPr/>
            </a:pPr>
            <a:r>
              <a:rPr lang="en-US" sz="3000" dirty="0"/>
              <a:t>Householder (13:51-52)</a:t>
            </a:r>
          </a:p>
        </p:txBody>
      </p:sp>
      <p:pic>
        <p:nvPicPr>
          <p:cNvPr id="4" name="Picture 4" descr="King_of_Kings[1]"/>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934200" y="4015033"/>
            <a:ext cx="2025785" cy="2743200"/>
          </a:xfrm>
          <a:prstGeom prst="rect">
            <a:avLst/>
          </a:prstGeom>
          <a:noFill/>
          <a:ln w="9525">
            <a:noFill/>
            <a:miter lim="800000"/>
            <a:headEnd/>
            <a:tailEnd/>
          </a:ln>
          <a:effectLst/>
        </p:spPr>
      </p:pic>
    </p:spTree>
    <p:extLst>
      <p:ext uri="{BB962C8B-B14F-4D97-AF65-F5344CB8AC3E}">
        <p14:creationId xmlns:p14="http://schemas.microsoft.com/office/powerpoint/2010/main" val="42012744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38628" y="45701"/>
            <a:ext cx="8534400" cy="838200"/>
          </a:xfrm>
        </p:spPr>
        <p:txBody>
          <a:bodyPr/>
          <a:lstStyle/>
          <a:p>
            <a:pPr algn="ctr" eaLnBrk="1" hangingPunct="1"/>
            <a:r>
              <a:rPr lang="en-US" sz="3600" dirty="0"/>
              <a:t>1. Kingdom Throughout the Bible</a:t>
            </a:r>
          </a:p>
        </p:txBody>
      </p:sp>
      <p:pic>
        <p:nvPicPr>
          <p:cNvPr id="23559" name="Picture 4" descr="C:\Documents and Settings\Owner\Application Data\Microsoft\Media Catalog\Downloaded Clips\cl0\SY01462_.wmf"/>
          <p:cNvPicPr>
            <a:picLocks noChangeAspect="1" noChangeArrowheads="1"/>
          </p:cNvPicPr>
          <p:nvPr/>
        </p:nvPicPr>
        <p:blipFill>
          <a:blip r:embed="rId3" cstate="print"/>
          <a:srcRect/>
          <a:stretch>
            <a:fillRect/>
          </a:stretch>
        </p:blipFill>
        <p:spPr bwMode="auto">
          <a:xfrm>
            <a:off x="3733800" y="5028159"/>
            <a:ext cx="1706563" cy="1753641"/>
          </a:xfrm>
          <a:prstGeom prst="rect">
            <a:avLst/>
          </a:prstGeom>
          <a:noFill/>
          <a:ln w="9525">
            <a:noFill/>
            <a:miter lim="800000"/>
            <a:headEnd/>
            <a:tailEnd/>
          </a:ln>
        </p:spPr>
      </p:pic>
      <p:graphicFrame>
        <p:nvGraphicFramePr>
          <p:cNvPr id="4" name="Table 3"/>
          <p:cNvGraphicFramePr>
            <a:graphicFrameLocks noGrp="1"/>
          </p:cNvGraphicFramePr>
          <p:nvPr>
            <p:extLst>
              <p:ext uri="{D42A27DB-BD31-4B8C-83A1-F6EECF244321}">
                <p14:modId xmlns:p14="http://schemas.microsoft.com/office/powerpoint/2010/main" val="1735140254"/>
              </p:ext>
            </p:extLst>
          </p:nvPr>
        </p:nvGraphicFramePr>
        <p:xfrm>
          <a:off x="237886" y="1144368"/>
          <a:ext cx="8668228" cy="3870960"/>
        </p:xfrm>
        <a:graphic>
          <a:graphicData uri="http://schemas.openxmlformats.org/drawingml/2006/table">
            <a:tbl>
              <a:tblPr firstRow="1" bandRow="1">
                <a:tableStyleId>{5940675A-B579-460E-94D1-54222C63F5DA}</a:tableStyleId>
              </a:tblPr>
              <a:tblGrid>
                <a:gridCol w="3947140">
                  <a:extLst>
                    <a:ext uri="{9D8B030D-6E8A-4147-A177-3AD203B41FA5}">
                      <a16:colId xmlns:a16="http://schemas.microsoft.com/office/drawing/2014/main" val="4287931007"/>
                    </a:ext>
                  </a:extLst>
                </a:gridCol>
                <a:gridCol w="4721088">
                  <a:extLst>
                    <a:ext uri="{9D8B030D-6E8A-4147-A177-3AD203B41FA5}">
                      <a16:colId xmlns:a16="http://schemas.microsoft.com/office/drawing/2014/main" val="4222968114"/>
                    </a:ext>
                  </a:extLst>
                </a:gridCol>
              </a:tblGrid>
              <a:tr h="3870960">
                <a:tc>
                  <a:txBody>
                    <a:bodyPr/>
                    <a:lstStyle/>
                    <a:p>
                      <a:pPr marL="457200" indent="-457200" algn="l" rtl="0" eaLnBrk="0" fontAlgn="base" hangingPunct="0">
                        <a:spcBef>
                          <a:spcPct val="0"/>
                        </a:spcBef>
                        <a:spcAft>
                          <a:spcPts val="2400"/>
                        </a:spcAft>
                        <a:buClr>
                          <a:srgbClr val="66FFFF"/>
                        </a:buClr>
                        <a:buSzPct val="100000"/>
                        <a:buFont typeface="Calibri" panose="020F0502020204030204" pitchFamily="34" charset="0"/>
                        <a:buAutoNum type="arabicPeriod"/>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Eden</a:t>
                      </a:r>
                    </a:p>
                    <a:p>
                      <a:pPr marL="457200" indent="-457200" algn="l" rtl="0" eaLnBrk="0" fontAlgn="base" hangingPunct="0">
                        <a:spcBef>
                          <a:spcPct val="0"/>
                        </a:spcBef>
                        <a:spcAft>
                          <a:spcPts val="2400"/>
                        </a:spcAft>
                        <a:buClr>
                          <a:srgbClr val="66FFFF"/>
                        </a:buClr>
                        <a:buSzPct val="100000"/>
                        <a:buFont typeface="Calibri" panose="020F0502020204030204" pitchFamily="34" charset="0"/>
                        <a:buAutoNum type="arabicPeriod"/>
                        <a:defRPr/>
                      </a:pPr>
                      <a:r>
                        <a:rPr lang="en-US" sz="2800" b="1" u="sng" kern="1200" dirty="0">
                          <a:solidFill>
                            <a:srgbClr val="FFFFCC"/>
                          </a:solidFill>
                          <a:effectLst>
                            <a:outerShdw blurRad="38100" dist="38100" dir="2700000" algn="tl">
                              <a:srgbClr val="000000"/>
                            </a:outerShdw>
                          </a:effectLst>
                          <a:latin typeface="Calibri" panose="020F0502020204030204" pitchFamily="34" charset="0"/>
                          <a:ea typeface="+mn-ea"/>
                          <a:cs typeface="+mn-cs"/>
                        </a:rPr>
                        <a:t>Abrahamic Covenant</a:t>
                      </a:r>
                    </a:p>
                    <a:p>
                      <a:pPr marL="457200" indent="-457200" algn="l" rtl="0" eaLnBrk="0" fontAlgn="base" hangingPunct="0">
                        <a:spcBef>
                          <a:spcPct val="0"/>
                        </a:spcBef>
                        <a:spcAft>
                          <a:spcPts val="2400"/>
                        </a:spcAft>
                        <a:buClr>
                          <a:srgbClr val="66FFFF"/>
                        </a:buClr>
                        <a:buSzPct val="100000"/>
                        <a:buFont typeface="Calibri" panose="020F0502020204030204" pitchFamily="34" charset="0"/>
                        <a:buAutoNum type="arabicPeriod"/>
                        <a:defRPr/>
                      </a:pPr>
                      <a:r>
                        <a:rPr lang="en-US" sz="2800" dirty="0">
                          <a:solidFill>
                            <a:schemeClr val="tx1"/>
                          </a:solidFill>
                          <a:effectLst>
                            <a:outerShdw blurRad="38100" dist="38100" dir="2700000" algn="tl">
                              <a:srgbClr val="000000"/>
                            </a:outerShdw>
                          </a:effectLst>
                          <a:latin typeface="Calibri" panose="020F0502020204030204" pitchFamily="34" charset="0"/>
                          <a:ea typeface="+mn-ea"/>
                          <a:cs typeface="+mn-cs"/>
                        </a:rPr>
                        <a:t>Mosaic Covenant</a:t>
                      </a:r>
                    </a:p>
                    <a:p>
                      <a:pPr marL="457200" indent="-457200" algn="l" rtl="0" eaLnBrk="0" fontAlgn="base" hangingPunct="0">
                        <a:spcBef>
                          <a:spcPct val="0"/>
                        </a:spcBef>
                        <a:spcAft>
                          <a:spcPts val="2400"/>
                        </a:spcAft>
                        <a:buClr>
                          <a:srgbClr val="66FFFF"/>
                        </a:buClr>
                        <a:buSzPct val="100000"/>
                        <a:buFont typeface="Calibri" panose="020F0502020204030204" pitchFamily="34" charset="0"/>
                        <a:buAutoNum type="arabicPeriod"/>
                        <a:defRPr/>
                      </a:pPr>
                      <a:r>
                        <a:rPr lang="en-US" sz="2800" dirty="0">
                          <a:solidFill>
                            <a:schemeClr val="tx1"/>
                          </a:solidFill>
                          <a:effectLst>
                            <a:outerShdw blurRad="38100" dist="38100" dir="2700000" algn="tl">
                              <a:srgbClr val="000000"/>
                            </a:outerShdw>
                          </a:effectLst>
                          <a:latin typeface="Calibri" panose="020F0502020204030204" pitchFamily="34" charset="0"/>
                          <a:ea typeface="+mn-ea"/>
                          <a:cs typeface="+mn-cs"/>
                        </a:rPr>
                        <a:t>Divided Kingdom</a:t>
                      </a:r>
                    </a:p>
                    <a:p>
                      <a:pPr marL="457200" indent="-457200" algn="l" rtl="0" eaLnBrk="0" fontAlgn="base" hangingPunct="0">
                        <a:spcBef>
                          <a:spcPct val="0"/>
                        </a:spcBef>
                        <a:spcAft>
                          <a:spcPts val="2400"/>
                        </a:spcAft>
                        <a:buClr>
                          <a:srgbClr val="66FFFF"/>
                        </a:buClr>
                        <a:buSzPct val="100000"/>
                        <a:buFont typeface="Calibri" panose="020F0502020204030204" pitchFamily="34" charset="0"/>
                        <a:buAutoNum type="arabicPeriod"/>
                        <a:defRPr/>
                      </a:pPr>
                      <a:r>
                        <a:rPr lang="en-US" sz="2800" dirty="0">
                          <a:solidFill>
                            <a:schemeClr val="tx1"/>
                          </a:solidFill>
                          <a:effectLst>
                            <a:outerShdw blurRad="38100" dist="38100" dir="2700000" algn="tl">
                              <a:srgbClr val="000000"/>
                            </a:outerShdw>
                          </a:effectLst>
                          <a:latin typeface="Calibri" panose="020F0502020204030204" pitchFamily="34" charset="0"/>
                          <a:ea typeface="+mn-ea"/>
                          <a:cs typeface="+mn-cs"/>
                        </a:rPr>
                        <a:t>Times of the Gentiles</a:t>
                      </a:r>
                    </a:p>
                  </a:txBody>
                  <a:tcPr/>
                </a:tc>
                <a:tc>
                  <a:txBody>
                    <a:bodyPr/>
                    <a:lstStyle/>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Old Testament Prophets</a:t>
                      </a:r>
                    </a:p>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Post exile</a:t>
                      </a:r>
                    </a:p>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Offer of the King / Kingdom</a:t>
                      </a:r>
                    </a:p>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Rejection of the Offer</a:t>
                      </a:r>
                    </a:p>
                    <a:p>
                      <a:pPr marL="514350" marR="0" lvl="0" indent="-514350" algn="l" defTabSz="914400" rtl="0" eaLnBrk="0" fontAlgn="base" latinLnBrk="0" hangingPunct="0">
                        <a:lnSpc>
                          <a:spcPct val="100000"/>
                        </a:lnSpc>
                        <a:spcBef>
                          <a:spcPct val="0"/>
                        </a:spcBef>
                        <a:spcAft>
                          <a:spcPts val="2400"/>
                        </a:spcAft>
                        <a:buClr>
                          <a:srgbClr val="66FFFF"/>
                        </a:buClr>
                        <a:buSzPct val="100000"/>
                        <a:buFont typeface="+mj-lt"/>
                        <a:buAutoNum type="arabicPeriod" startAt="6"/>
                        <a:tabLst/>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Interim Age</a:t>
                      </a:r>
                    </a:p>
                  </a:txBody>
                  <a:tcPr/>
                </a:tc>
                <a:extLst>
                  <a:ext uri="{0D108BD9-81ED-4DB2-BD59-A6C34878D82A}">
                    <a16:rowId xmlns:a16="http://schemas.microsoft.com/office/drawing/2014/main" val="4214517209"/>
                  </a:ext>
                </a:extLst>
              </a:tr>
            </a:tbl>
          </a:graphicData>
        </a:graphic>
      </p:graphicFrame>
    </p:spTree>
    <p:extLst>
      <p:ext uri="{BB962C8B-B14F-4D97-AF65-F5344CB8AC3E}">
        <p14:creationId xmlns:p14="http://schemas.microsoft.com/office/powerpoint/2010/main" val="37689558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38628" y="45701"/>
            <a:ext cx="8534400" cy="838200"/>
          </a:xfrm>
        </p:spPr>
        <p:txBody>
          <a:bodyPr/>
          <a:lstStyle/>
          <a:p>
            <a:pPr algn="ctr" eaLnBrk="1" hangingPunct="1"/>
            <a:r>
              <a:rPr lang="en-US" sz="3600" dirty="0"/>
              <a:t>1. Kingdom Throughout the Bible</a:t>
            </a:r>
          </a:p>
        </p:txBody>
      </p:sp>
      <p:pic>
        <p:nvPicPr>
          <p:cNvPr id="23559" name="Picture 4" descr="C:\Documents and Settings\Owner\Application Data\Microsoft\Media Catalog\Downloaded Clips\cl0\SY01462_.wmf"/>
          <p:cNvPicPr>
            <a:picLocks noChangeAspect="1" noChangeArrowheads="1"/>
          </p:cNvPicPr>
          <p:nvPr/>
        </p:nvPicPr>
        <p:blipFill>
          <a:blip r:embed="rId3" cstate="print"/>
          <a:srcRect/>
          <a:stretch>
            <a:fillRect/>
          </a:stretch>
        </p:blipFill>
        <p:spPr bwMode="auto">
          <a:xfrm>
            <a:off x="3733800" y="5028159"/>
            <a:ext cx="1706563" cy="1753641"/>
          </a:xfrm>
          <a:prstGeom prst="rect">
            <a:avLst/>
          </a:prstGeom>
          <a:noFill/>
          <a:ln w="9525">
            <a:noFill/>
            <a:miter lim="800000"/>
            <a:headEnd/>
            <a:tailEnd/>
          </a:ln>
        </p:spPr>
      </p:pic>
      <p:graphicFrame>
        <p:nvGraphicFramePr>
          <p:cNvPr id="4" name="Table 3"/>
          <p:cNvGraphicFramePr>
            <a:graphicFrameLocks noGrp="1"/>
          </p:cNvGraphicFramePr>
          <p:nvPr>
            <p:extLst>
              <p:ext uri="{D42A27DB-BD31-4B8C-83A1-F6EECF244321}">
                <p14:modId xmlns:p14="http://schemas.microsoft.com/office/powerpoint/2010/main" val="2195033159"/>
              </p:ext>
            </p:extLst>
          </p:nvPr>
        </p:nvGraphicFramePr>
        <p:xfrm>
          <a:off x="237886" y="1144368"/>
          <a:ext cx="8668228" cy="3870960"/>
        </p:xfrm>
        <a:graphic>
          <a:graphicData uri="http://schemas.openxmlformats.org/drawingml/2006/table">
            <a:tbl>
              <a:tblPr firstRow="1" bandRow="1">
                <a:tableStyleId>{5940675A-B579-460E-94D1-54222C63F5DA}</a:tableStyleId>
              </a:tblPr>
              <a:tblGrid>
                <a:gridCol w="3947140">
                  <a:extLst>
                    <a:ext uri="{9D8B030D-6E8A-4147-A177-3AD203B41FA5}">
                      <a16:colId xmlns:a16="http://schemas.microsoft.com/office/drawing/2014/main" val="4287931007"/>
                    </a:ext>
                  </a:extLst>
                </a:gridCol>
                <a:gridCol w="4721088">
                  <a:extLst>
                    <a:ext uri="{9D8B030D-6E8A-4147-A177-3AD203B41FA5}">
                      <a16:colId xmlns:a16="http://schemas.microsoft.com/office/drawing/2014/main" val="4222968114"/>
                    </a:ext>
                  </a:extLst>
                </a:gridCol>
              </a:tblGrid>
              <a:tr h="3870960">
                <a:tc>
                  <a:txBody>
                    <a:bodyPr/>
                    <a:lstStyle/>
                    <a:p>
                      <a:pPr marL="457200" indent="-457200" algn="l" defTabSz="914400" rtl="0" eaLnBrk="0" fontAlgn="base" latinLnBrk="0" hangingPunct="0">
                        <a:spcBef>
                          <a:spcPct val="0"/>
                        </a:spcBef>
                        <a:spcAft>
                          <a:spcPts val="2400"/>
                        </a:spcAft>
                        <a:buClr>
                          <a:srgbClr val="66FFFF"/>
                        </a:buClr>
                        <a:buSzPct val="100000"/>
                        <a:buFont typeface="Calibri" panose="020F0502020204030204" pitchFamily="34" charset="0"/>
                        <a:buAutoNum type="arabicPeriod"/>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Eden</a:t>
                      </a:r>
                    </a:p>
                    <a:p>
                      <a:pPr marL="457200" indent="-457200" algn="l" defTabSz="914400" rtl="0" eaLnBrk="0" fontAlgn="base" latinLnBrk="0" hangingPunct="0">
                        <a:spcBef>
                          <a:spcPct val="0"/>
                        </a:spcBef>
                        <a:spcAft>
                          <a:spcPts val="2400"/>
                        </a:spcAft>
                        <a:buClr>
                          <a:srgbClr val="66FFFF"/>
                        </a:buClr>
                        <a:buSzPct val="100000"/>
                        <a:buFont typeface="Calibri" panose="020F0502020204030204" pitchFamily="34" charset="0"/>
                        <a:buAutoNum type="arabicPeriod"/>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Abrahamic Covenant</a:t>
                      </a:r>
                    </a:p>
                    <a:p>
                      <a:pPr marL="457200" indent="-457200" algn="l" defTabSz="914400" rtl="0" eaLnBrk="0" fontAlgn="base" latinLnBrk="0" hangingPunct="0">
                        <a:spcBef>
                          <a:spcPct val="0"/>
                        </a:spcBef>
                        <a:spcAft>
                          <a:spcPts val="2400"/>
                        </a:spcAft>
                        <a:buClr>
                          <a:srgbClr val="66FFFF"/>
                        </a:buClr>
                        <a:buSzPct val="100000"/>
                        <a:buFont typeface="Calibri" panose="020F0502020204030204" pitchFamily="34" charset="0"/>
                        <a:buAutoNum type="arabicPeriod"/>
                        <a:defRPr/>
                      </a:pPr>
                      <a:r>
                        <a:rPr lang="en-US" sz="2800" b="1" u="sng" kern="1200" dirty="0">
                          <a:solidFill>
                            <a:srgbClr val="FFFFCC"/>
                          </a:solidFill>
                          <a:effectLst>
                            <a:outerShdw blurRad="38100" dist="38100" dir="2700000" algn="tl">
                              <a:srgbClr val="000000"/>
                            </a:outerShdw>
                          </a:effectLst>
                          <a:latin typeface="Calibri" panose="020F0502020204030204" pitchFamily="34" charset="0"/>
                          <a:ea typeface="+mn-ea"/>
                          <a:cs typeface="+mn-cs"/>
                        </a:rPr>
                        <a:t>Mosaic Covenant</a:t>
                      </a:r>
                    </a:p>
                    <a:p>
                      <a:pPr marL="457200" indent="-457200" algn="l" rtl="0" eaLnBrk="0" fontAlgn="base" hangingPunct="0">
                        <a:spcBef>
                          <a:spcPct val="0"/>
                        </a:spcBef>
                        <a:spcAft>
                          <a:spcPts val="2400"/>
                        </a:spcAft>
                        <a:buClr>
                          <a:srgbClr val="66FFFF"/>
                        </a:buClr>
                        <a:buSzPct val="100000"/>
                        <a:buFont typeface="Calibri" panose="020F0502020204030204" pitchFamily="34" charset="0"/>
                        <a:buAutoNum type="arabicPeriod"/>
                        <a:defRPr/>
                      </a:pPr>
                      <a:r>
                        <a:rPr lang="en-US" sz="2800" dirty="0">
                          <a:solidFill>
                            <a:schemeClr val="tx1"/>
                          </a:solidFill>
                          <a:effectLst>
                            <a:outerShdw blurRad="38100" dist="38100" dir="2700000" algn="tl">
                              <a:srgbClr val="000000"/>
                            </a:outerShdw>
                          </a:effectLst>
                          <a:latin typeface="Calibri" panose="020F0502020204030204" pitchFamily="34" charset="0"/>
                          <a:ea typeface="+mn-ea"/>
                          <a:cs typeface="+mn-cs"/>
                        </a:rPr>
                        <a:t>Divided Kingdom</a:t>
                      </a:r>
                    </a:p>
                    <a:p>
                      <a:pPr marL="457200" indent="-457200" algn="l" rtl="0" eaLnBrk="0" fontAlgn="base" hangingPunct="0">
                        <a:spcBef>
                          <a:spcPct val="0"/>
                        </a:spcBef>
                        <a:spcAft>
                          <a:spcPts val="2400"/>
                        </a:spcAft>
                        <a:buClr>
                          <a:srgbClr val="66FFFF"/>
                        </a:buClr>
                        <a:buSzPct val="100000"/>
                        <a:buFont typeface="Calibri" panose="020F0502020204030204" pitchFamily="34" charset="0"/>
                        <a:buAutoNum type="arabicPeriod"/>
                        <a:defRPr/>
                      </a:pPr>
                      <a:r>
                        <a:rPr lang="en-US" sz="2800" dirty="0">
                          <a:solidFill>
                            <a:schemeClr val="tx1"/>
                          </a:solidFill>
                          <a:effectLst>
                            <a:outerShdw blurRad="38100" dist="38100" dir="2700000" algn="tl">
                              <a:srgbClr val="000000"/>
                            </a:outerShdw>
                          </a:effectLst>
                          <a:latin typeface="Calibri" panose="020F0502020204030204" pitchFamily="34" charset="0"/>
                          <a:ea typeface="+mn-ea"/>
                          <a:cs typeface="+mn-cs"/>
                        </a:rPr>
                        <a:t>Times of the Gentiles</a:t>
                      </a:r>
                    </a:p>
                  </a:txBody>
                  <a:tcPr/>
                </a:tc>
                <a:tc>
                  <a:txBody>
                    <a:bodyPr/>
                    <a:lstStyle/>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Old Testament Prophets</a:t>
                      </a:r>
                    </a:p>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Post exile</a:t>
                      </a:r>
                    </a:p>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Offer of the King / Kingdom</a:t>
                      </a:r>
                    </a:p>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Rejection of the Offer</a:t>
                      </a:r>
                    </a:p>
                    <a:p>
                      <a:pPr marL="514350" marR="0" lvl="0" indent="-514350" algn="l" defTabSz="914400" rtl="0" eaLnBrk="0" fontAlgn="base" latinLnBrk="0" hangingPunct="0">
                        <a:lnSpc>
                          <a:spcPct val="100000"/>
                        </a:lnSpc>
                        <a:spcBef>
                          <a:spcPct val="0"/>
                        </a:spcBef>
                        <a:spcAft>
                          <a:spcPts val="2400"/>
                        </a:spcAft>
                        <a:buClr>
                          <a:srgbClr val="66FFFF"/>
                        </a:buClr>
                        <a:buSzPct val="100000"/>
                        <a:buFont typeface="+mj-lt"/>
                        <a:buAutoNum type="arabicPeriod" startAt="6"/>
                        <a:tabLst/>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Interim Age</a:t>
                      </a:r>
                    </a:p>
                  </a:txBody>
                  <a:tcPr/>
                </a:tc>
                <a:extLst>
                  <a:ext uri="{0D108BD9-81ED-4DB2-BD59-A6C34878D82A}">
                    <a16:rowId xmlns:a16="http://schemas.microsoft.com/office/drawing/2014/main" val="4214517209"/>
                  </a:ext>
                </a:extLst>
              </a:tr>
            </a:tbl>
          </a:graphicData>
        </a:graphic>
      </p:graphicFrame>
    </p:spTree>
    <p:extLst>
      <p:ext uri="{BB962C8B-B14F-4D97-AF65-F5344CB8AC3E}">
        <p14:creationId xmlns:p14="http://schemas.microsoft.com/office/powerpoint/2010/main" val="3468760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38628" y="45701"/>
            <a:ext cx="8534400" cy="838200"/>
          </a:xfrm>
        </p:spPr>
        <p:txBody>
          <a:bodyPr/>
          <a:lstStyle/>
          <a:p>
            <a:pPr algn="ctr" eaLnBrk="1" hangingPunct="1"/>
            <a:r>
              <a:rPr lang="en-US" sz="3600" dirty="0"/>
              <a:t>1. Kingdom Throughout the Bible</a:t>
            </a:r>
          </a:p>
        </p:txBody>
      </p:sp>
      <p:pic>
        <p:nvPicPr>
          <p:cNvPr id="23559" name="Picture 4" descr="C:\Documents and Settings\Owner\Application Data\Microsoft\Media Catalog\Downloaded Clips\cl0\SY01462_.wmf"/>
          <p:cNvPicPr>
            <a:picLocks noChangeAspect="1" noChangeArrowheads="1"/>
          </p:cNvPicPr>
          <p:nvPr/>
        </p:nvPicPr>
        <p:blipFill>
          <a:blip r:embed="rId3" cstate="print"/>
          <a:srcRect/>
          <a:stretch>
            <a:fillRect/>
          </a:stretch>
        </p:blipFill>
        <p:spPr bwMode="auto">
          <a:xfrm>
            <a:off x="3733800" y="5028159"/>
            <a:ext cx="1706563" cy="1753641"/>
          </a:xfrm>
          <a:prstGeom prst="rect">
            <a:avLst/>
          </a:prstGeom>
          <a:noFill/>
          <a:ln w="9525">
            <a:noFill/>
            <a:miter lim="800000"/>
            <a:headEnd/>
            <a:tailEnd/>
          </a:ln>
        </p:spPr>
      </p:pic>
      <p:graphicFrame>
        <p:nvGraphicFramePr>
          <p:cNvPr id="4" name="Table 3"/>
          <p:cNvGraphicFramePr>
            <a:graphicFrameLocks noGrp="1"/>
          </p:cNvGraphicFramePr>
          <p:nvPr>
            <p:extLst>
              <p:ext uri="{D42A27DB-BD31-4B8C-83A1-F6EECF244321}">
                <p14:modId xmlns:p14="http://schemas.microsoft.com/office/powerpoint/2010/main" val="3688101907"/>
              </p:ext>
            </p:extLst>
          </p:nvPr>
        </p:nvGraphicFramePr>
        <p:xfrm>
          <a:off x="237886" y="1144368"/>
          <a:ext cx="8668228" cy="3870960"/>
        </p:xfrm>
        <a:graphic>
          <a:graphicData uri="http://schemas.openxmlformats.org/drawingml/2006/table">
            <a:tbl>
              <a:tblPr firstRow="1" bandRow="1">
                <a:tableStyleId>{5940675A-B579-460E-94D1-54222C63F5DA}</a:tableStyleId>
              </a:tblPr>
              <a:tblGrid>
                <a:gridCol w="3947140">
                  <a:extLst>
                    <a:ext uri="{9D8B030D-6E8A-4147-A177-3AD203B41FA5}">
                      <a16:colId xmlns:a16="http://schemas.microsoft.com/office/drawing/2014/main" val="4287931007"/>
                    </a:ext>
                  </a:extLst>
                </a:gridCol>
                <a:gridCol w="4721088">
                  <a:extLst>
                    <a:ext uri="{9D8B030D-6E8A-4147-A177-3AD203B41FA5}">
                      <a16:colId xmlns:a16="http://schemas.microsoft.com/office/drawing/2014/main" val="4222968114"/>
                    </a:ext>
                  </a:extLst>
                </a:gridCol>
              </a:tblGrid>
              <a:tr h="3870960">
                <a:tc>
                  <a:txBody>
                    <a:bodyPr/>
                    <a:lstStyle/>
                    <a:p>
                      <a:pPr marL="457200" indent="-457200" algn="l" defTabSz="914400" rtl="0" eaLnBrk="0" fontAlgn="base" latinLnBrk="0" hangingPunct="0">
                        <a:spcBef>
                          <a:spcPct val="0"/>
                        </a:spcBef>
                        <a:spcAft>
                          <a:spcPts val="2400"/>
                        </a:spcAft>
                        <a:buClr>
                          <a:srgbClr val="66FFFF"/>
                        </a:buClr>
                        <a:buSzPct val="100000"/>
                        <a:buFont typeface="Calibri" panose="020F0502020204030204" pitchFamily="34" charset="0"/>
                        <a:buAutoNum type="arabicPeriod"/>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Eden</a:t>
                      </a:r>
                    </a:p>
                    <a:p>
                      <a:pPr marL="457200" indent="-457200" algn="l" defTabSz="914400" rtl="0" eaLnBrk="0" fontAlgn="base" latinLnBrk="0" hangingPunct="0">
                        <a:spcBef>
                          <a:spcPct val="0"/>
                        </a:spcBef>
                        <a:spcAft>
                          <a:spcPts val="2400"/>
                        </a:spcAft>
                        <a:buClr>
                          <a:srgbClr val="66FFFF"/>
                        </a:buClr>
                        <a:buSzPct val="100000"/>
                        <a:buFont typeface="Calibri" panose="020F0502020204030204" pitchFamily="34" charset="0"/>
                        <a:buAutoNum type="arabicPeriod"/>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Abrahamic Covenant</a:t>
                      </a:r>
                    </a:p>
                    <a:p>
                      <a:pPr marL="457200" indent="-457200" algn="l" defTabSz="914400" rtl="0" eaLnBrk="0" fontAlgn="base" latinLnBrk="0" hangingPunct="0">
                        <a:spcBef>
                          <a:spcPct val="0"/>
                        </a:spcBef>
                        <a:spcAft>
                          <a:spcPts val="2400"/>
                        </a:spcAft>
                        <a:buClr>
                          <a:srgbClr val="66FFFF"/>
                        </a:buClr>
                        <a:buSzPct val="100000"/>
                        <a:buFont typeface="Calibri" panose="020F0502020204030204" pitchFamily="34" charset="0"/>
                        <a:buAutoNum type="arabicPeriod"/>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Mosaic Covenant</a:t>
                      </a:r>
                    </a:p>
                    <a:p>
                      <a:pPr marL="457200" indent="-457200" algn="l" defTabSz="914400" rtl="0" eaLnBrk="0" fontAlgn="base" latinLnBrk="0" hangingPunct="0">
                        <a:spcBef>
                          <a:spcPct val="0"/>
                        </a:spcBef>
                        <a:spcAft>
                          <a:spcPts val="2400"/>
                        </a:spcAft>
                        <a:buClr>
                          <a:srgbClr val="66FFFF"/>
                        </a:buClr>
                        <a:buSzPct val="100000"/>
                        <a:buFont typeface="Calibri" panose="020F0502020204030204" pitchFamily="34" charset="0"/>
                        <a:buAutoNum type="arabicPeriod"/>
                        <a:defRPr/>
                      </a:pPr>
                      <a:r>
                        <a:rPr lang="en-US" sz="2800" b="1" u="sng" kern="1200" dirty="0">
                          <a:solidFill>
                            <a:srgbClr val="FFFFCC"/>
                          </a:solidFill>
                          <a:effectLst>
                            <a:outerShdw blurRad="38100" dist="38100" dir="2700000" algn="tl">
                              <a:srgbClr val="000000"/>
                            </a:outerShdw>
                          </a:effectLst>
                          <a:latin typeface="Calibri" panose="020F0502020204030204" pitchFamily="34" charset="0"/>
                          <a:ea typeface="+mn-ea"/>
                          <a:cs typeface="+mn-cs"/>
                        </a:rPr>
                        <a:t>Divided Kingdom</a:t>
                      </a:r>
                    </a:p>
                    <a:p>
                      <a:pPr marL="457200" indent="-457200" algn="l" rtl="0" eaLnBrk="0" fontAlgn="base" hangingPunct="0">
                        <a:spcBef>
                          <a:spcPct val="0"/>
                        </a:spcBef>
                        <a:spcAft>
                          <a:spcPts val="2400"/>
                        </a:spcAft>
                        <a:buClr>
                          <a:srgbClr val="66FFFF"/>
                        </a:buClr>
                        <a:buSzPct val="100000"/>
                        <a:buFont typeface="Calibri" panose="020F0502020204030204" pitchFamily="34" charset="0"/>
                        <a:buAutoNum type="arabicPeriod"/>
                        <a:defRPr/>
                      </a:pPr>
                      <a:r>
                        <a:rPr lang="en-US" sz="2800" dirty="0">
                          <a:solidFill>
                            <a:schemeClr val="tx1"/>
                          </a:solidFill>
                          <a:effectLst>
                            <a:outerShdw blurRad="38100" dist="38100" dir="2700000" algn="tl">
                              <a:srgbClr val="000000"/>
                            </a:outerShdw>
                          </a:effectLst>
                          <a:latin typeface="Calibri" panose="020F0502020204030204" pitchFamily="34" charset="0"/>
                          <a:ea typeface="+mn-ea"/>
                          <a:cs typeface="+mn-cs"/>
                        </a:rPr>
                        <a:t>Times of the Gentiles</a:t>
                      </a:r>
                    </a:p>
                  </a:txBody>
                  <a:tcPr/>
                </a:tc>
                <a:tc>
                  <a:txBody>
                    <a:bodyPr/>
                    <a:lstStyle/>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Old Testament Prophets</a:t>
                      </a:r>
                    </a:p>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Post exile</a:t>
                      </a:r>
                    </a:p>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Offer of the King / Kingdom</a:t>
                      </a:r>
                    </a:p>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Rejection of the Offer</a:t>
                      </a:r>
                    </a:p>
                    <a:p>
                      <a:pPr marL="514350" marR="0" lvl="0" indent="-514350" algn="l" defTabSz="914400" rtl="0" eaLnBrk="0" fontAlgn="base" latinLnBrk="0" hangingPunct="0">
                        <a:lnSpc>
                          <a:spcPct val="100000"/>
                        </a:lnSpc>
                        <a:spcBef>
                          <a:spcPct val="0"/>
                        </a:spcBef>
                        <a:spcAft>
                          <a:spcPts val="2400"/>
                        </a:spcAft>
                        <a:buClr>
                          <a:srgbClr val="66FFFF"/>
                        </a:buClr>
                        <a:buSzPct val="100000"/>
                        <a:buFont typeface="+mj-lt"/>
                        <a:buAutoNum type="arabicPeriod" startAt="6"/>
                        <a:tabLst/>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Interim Age</a:t>
                      </a:r>
                    </a:p>
                  </a:txBody>
                  <a:tcPr/>
                </a:tc>
                <a:extLst>
                  <a:ext uri="{0D108BD9-81ED-4DB2-BD59-A6C34878D82A}">
                    <a16:rowId xmlns:a16="http://schemas.microsoft.com/office/drawing/2014/main" val="4214517209"/>
                  </a:ext>
                </a:extLst>
              </a:tr>
            </a:tbl>
          </a:graphicData>
        </a:graphic>
      </p:graphicFrame>
    </p:spTree>
    <p:extLst>
      <p:ext uri="{BB962C8B-B14F-4D97-AF65-F5344CB8AC3E}">
        <p14:creationId xmlns:p14="http://schemas.microsoft.com/office/powerpoint/2010/main" val="3623143473"/>
      </p:ext>
    </p:extLst>
  </p:cSld>
  <p:clrMapOvr>
    <a:masterClrMapping/>
  </p:clrMapOvr>
</p:sld>
</file>

<file path=ppt/theme/theme1.xml><?xml version="1.0" encoding="utf-8"?>
<a:theme xmlns:a="http://schemas.openxmlformats.org/drawingml/2006/main" name="Azure">
  <a:themeElements>
    <a:clrScheme name="Azure 1">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fontScheme name="Azur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zure 1">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clrMap bg1="dk2" tx1="lt1" bg2="dk1" tx2="lt2" accent1="accent1" accent2="accent2" accent3="accent3" accent4="accent4" accent5="accent5" accent6="accent6" hlink="hlink" folHlink="folHlink"/>
    </a:extraClrScheme>
    <a:extraClrScheme>
      <a:clrScheme name="Azure 2">
        <a:dk1>
          <a:srgbClr val="000000"/>
        </a:dk1>
        <a:lt1>
          <a:srgbClr val="CCECFF"/>
        </a:lt1>
        <a:dk2>
          <a:srgbClr val="330099"/>
        </a:dk2>
        <a:lt2>
          <a:srgbClr val="0099CC"/>
        </a:lt2>
        <a:accent1>
          <a:srgbClr val="009999"/>
        </a:accent1>
        <a:accent2>
          <a:srgbClr val="FF99CC"/>
        </a:accent2>
        <a:accent3>
          <a:srgbClr val="E2F4FF"/>
        </a:accent3>
        <a:accent4>
          <a:srgbClr val="000000"/>
        </a:accent4>
        <a:accent5>
          <a:srgbClr val="AACACA"/>
        </a:accent5>
        <a:accent6>
          <a:srgbClr val="E78AB9"/>
        </a:accent6>
        <a:hlink>
          <a:srgbClr val="6600CC"/>
        </a:hlink>
        <a:folHlink>
          <a:srgbClr val="3366FF"/>
        </a:folHlink>
      </a:clrScheme>
      <a:clrMap bg1="lt1" tx1="dk1" bg2="lt2" tx2="dk2" accent1="accent1" accent2="accent2" accent3="accent3" accent4="accent4" accent5="accent5" accent6="accent6" hlink="hlink" folHlink="folHlink"/>
    </a:extraClrScheme>
    <a:extraClrScheme>
      <a:clrScheme name="Azure 3">
        <a:dk1>
          <a:srgbClr val="000000"/>
        </a:dk1>
        <a:lt1>
          <a:srgbClr val="FFFFFF"/>
        </a:lt1>
        <a:dk2>
          <a:srgbClr val="000000"/>
        </a:dk2>
        <a:lt2>
          <a:srgbClr val="CBCBCB"/>
        </a:lt2>
        <a:accent1>
          <a:srgbClr val="B2B2B2"/>
        </a:accent1>
        <a:accent2>
          <a:srgbClr val="DDDDDD"/>
        </a:accent2>
        <a:accent3>
          <a:srgbClr val="FFFFFF"/>
        </a:accent3>
        <a:accent4>
          <a:srgbClr val="000000"/>
        </a:accent4>
        <a:accent5>
          <a:srgbClr val="D5D5D5"/>
        </a:accent5>
        <a:accent6>
          <a:srgbClr val="C8C8C8"/>
        </a:accent6>
        <a:hlink>
          <a:srgbClr val="5F5F5F"/>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Designs\Azure.pot</Template>
  <TotalTime>14630</TotalTime>
  <Words>3424</Words>
  <Application>Microsoft Office PowerPoint</Application>
  <PresentationFormat>On-screen Show (4:3)</PresentationFormat>
  <Paragraphs>434</Paragraphs>
  <Slides>65</Slides>
  <Notes>29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65</vt:i4>
      </vt:variant>
    </vt:vector>
  </HeadingPairs>
  <TitlesOfParts>
    <vt:vector size="71" baseType="lpstr">
      <vt:lpstr>Arial</vt:lpstr>
      <vt:lpstr>Calibri</vt:lpstr>
      <vt:lpstr>Courier New</vt:lpstr>
      <vt:lpstr>Times New Roman</vt:lpstr>
      <vt:lpstr>Wingdings</vt:lpstr>
      <vt:lpstr>Azure</vt:lpstr>
      <vt:lpstr>PowerPoint Presentation</vt:lpstr>
      <vt:lpstr>The Coming Kingdom Chapter 10</vt:lpstr>
      <vt:lpstr>Kingdom Study Outline</vt:lpstr>
      <vt:lpstr>Kingdom Study Outline</vt:lpstr>
      <vt:lpstr>1. Kingdom Throughout the Bible</vt:lpstr>
      <vt:lpstr>1. Kingdom Throughout the Bible</vt:lpstr>
      <vt:lpstr>1. Kingdom Throughout the Bible</vt:lpstr>
      <vt:lpstr>1. Kingdom Throughout the Bible</vt:lpstr>
      <vt:lpstr>1. Kingdom Throughout the Bible</vt:lpstr>
      <vt:lpstr>1. Kingdom Throughout the Bible</vt:lpstr>
      <vt:lpstr>1. Kingdom Throughout the Bible</vt:lpstr>
      <vt:lpstr>1. Kingdom Throughout the Bible</vt:lpstr>
      <vt:lpstr>1. Kingdom Throughout the Bible</vt:lpstr>
      <vt:lpstr>1. Kingdom Throughout the Bible</vt:lpstr>
      <vt:lpstr>1. Kingdom Throughout the Bible</vt:lpstr>
      <vt:lpstr>THE INTERIM AGE</vt:lpstr>
      <vt:lpstr>Five Preliminary Observations</vt:lpstr>
      <vt:lpstr>THE INTERIM AGE</vt:lpstr>
      <vt:lpstr>Background to the Matthew 13 Parables</vt:lpstr>
      <vt:lpstr>Matthew 13 Parables</vt:lpstr>
      <vt:lpstr>Matthew 13 Parables</vt:lpstr>
      <vt:lpstr>Matthew 13 Parables</vt:lpstr>
      <vt:lpstr>Matthew 13 Parables</vt:lpstr>
      <vt:lpstr>Why The Parable of the Sower Does Not Teach Kingdom Now Theology</vt:lpstr>
      <vt:lpstr>Why The Parable of the Sower Does Not Teach Kingdom Now Theology</vt:lpstr>
      <vt:lpstr>PowerPoint Presentation</vt:lpstr>
      <vt:lpstr>PowerPoint Presentation</vt:lpstr>
      <vt:lpstr>PowerPoint Presentation</vt:lpstr>
      <vt:lpstr>PowerPoint Presentation</vt:lpstr>
      <vt:lpstr>Why The Parable of the Sower Does Not Teach Kingdom Now Theology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Why The Parable of the Sower Does Not Teach Kingdom Now Theology</vt:lpstr>
      <vt:lpstr>PowerPoint Presentation</vt:lpstr>
      <vt:lpstr>PowerPoint Presentation</vt:lpstr>
      <vt:lpstr>PowerPoint Presentation</vt:lpstr>
      <vt:lpstr>Why The Parable of the Sower Does Not Teach Kingdom Now Theology</vt:lpstr>
      <vt:lpstr>PowerPoint Presentation</vt:lpstr>
      <vt:lpstr>PowerPoint Presentation</vt:lpstr>
      <vt:lpstr>PowerPoint Presentation</vt:lpstr>
      <vt:lpstr>Why The Parable of the Sower Does Not Teach Kingdom Now Theology</vt:lpstr>
      <vt:lpstr>Matthew 13 Parables</vt:lpstr>
      <vt:lpstr>Matthew 13 Parables</vt:lpstr>
      <vt:lpstr>Why The Parable of the Wheat and the Tares Does Not Teach Kingdom Now Theology</vt:lpstr>
      <vt:lpstr>Why The Parable of the Wheat and the Tares Does Not Teach Kingdom Now Theology</vt:lpstr>
      <vt:lpstr>PowerPoint Presentation</vt:lpstr>
      <vt:lpstr>Why The Parable of the Wheat and the Tares Does Not Teach Kingdom Now Theology</vt:lpstr>
      <vt:lpstr>PowerPoint Presentation</vt:lpstr>
      <vt:lpstr>PowerPoint Presentation</vt:lpstr>
      <vt:lpstr>Why The Parable of the Wheat and the Tares Does Not Teach Kingdom Now Theology</vt:lpstr>
      <vt:lpstr>PowerPoint Presentation</vt:lpstr>
      <vt:lpstr>Why The Parable of the Wheat and the Tares Does Not Teach Kingdom Now Theology</vt:lpstr>
      <vt:lpstr>PowerPoint Presentation</vt:lpstr>
      <vt:lpstr>PowerPoint Presentation</vt:lpstr>
      <vt:lpstr>PowerPoint Presentation</vt:lpstr>
      <vt:lpstr>Why The Parable of the Wheat and the Tares Does Not Teach Kingdom Now Theology</vt:lpstr>
      <vt:lpstr>PowerPoint Presentation</vt:lpstr>
      <vt:lpstr>Why The Parable of the Wheat and the Tares Does Not Teach Kingdom Now Theology</vt:lpstr>
      <vt:lpstr>Conclusion</vt:lpstr>
      <vt:lpstr>Matthew 13 Parables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SLBC_010 Kingdom_March 08 2017</dc:title>
  <dc:subject>Kingdom Series</dc:subject>
  <dc:creator>A. Woods</dc:creator>
  <dc:description>Modified by Jim McGowan</dc:description>
  <cp:lastModifiedBy>Jim McGowan</cp:lastModifiedBy>
  <cp:revision>1648</cp:revision>
  <cp:lastPrinted>2017-05-16T19:03:26Z</cp:lastPrinted>
  <dcterms:created xsi:type="dcterms:W3CDTF">2009-03-17T12:21:13Z</dcterms:created>
  <dcterms:modified xsi:type="dcterms:W3CDTF">2017-05-16T19:03:41Z</dcterms:modified>
</cp:coreProperties>
</file>