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2408" r:id="rId2"/>
    <p:sldId id="2409" r:id="rId3"/>
    <p:sldId id="2448" r:id="rId4"/>
    <p:sldId id="2449" r:id="rId5"/>
    <p:sldId id="3025" r:id="rId6"/>
    <p:sldId id="3026" r:id="rId7"/>
    <p:sldId id="2563" r:id="rId8"/>
    <p:sldId id="2586" r:id="rId9"/>
    <p:sldId id="2772" r:id="rId10"/>
    <p:sldId id="2773" r:id="rId11"/>
    <p:sldId id="2836" r:id="rId12"/>
    <p:sldId id="2957" r:id="rId13"/>
    <p:sldId id="3085" r:id="rId14"/>
    <p:sldId id="2391" r:id="rId15"/>
    <p:sldId id="3083" r:id="rId16"/>
    <p:sldId id="3061" r:id="rId17"/>
    <p:sldId id="3060" r:id="rId18"/>
    <p:sldId id="3173" r:id="rId19"/>
    <p:sldId id="3089" r:id="rId20"/>
    <p:sldId id="3091" r:id="rId21"/>
    <p:sldId id="3118" r:id="rId22"/>
    <p:sldId id="3152" r:id="rId23"/>
    <p:sldId id="3067" r:id="rId24"/>
    <p:sldId id="3093" r:id="rId25"/>
    <p:sldId id="3098" r:id="rId26"/>
    <p:sldId id="3100" r:id="rId27"/>
    <p:sldId id="3103" r:id="rId28"/>
    <p:sldId id="3192" r:id="rId29"/>
    <p:sldId id="3165" r:id="rId30"/>
    <p:sldId id="3076" r:id="rId31"/>
    <p:sldId id="3166" r:id="rId32"/>
    <p:sldId id="3167" r:id="rId33"/>
    <p:sldId id="3108" r:id="rId34"/>
    <p:sldId id="3168" r:id="rId35"/>
    <p:sldId id="3169" r:id="rId36"/>
    <p:sldId id="3194" r:id="rId37"/>
    <p:sldId id="3195" r:id="rId38"/>
    <p:sldId id="3196" r:id="rId39"/>
    <p:sldId id="3203" r:id="rId40"/>
    <p:sldId id="3197" r:id="rId41"/>
    <p:sldId id="3133" r:id="rId42"/>
    <p:sldId id="3147" r:id="rId43"/>
    <p:sldId id="3148" r:id="rId44"/>
    <p:sldId id="3134" r:id="rId45"/>
    <p:sldId id="3170" r:id="rId46"/>
    <p:sldId id="3109" r:id="rId47"/>
    <p:sldId id="3198" r:id="rId48"/>
    <p:sldId id="3199" r:id="rId49"/>
    <p:sldId id="3110" r:id="rId50"/>
    <p:sldId id="3111" r:id="rId51"/>
    <p:sldId id="3200" r:id="rId52"/>
    <p:sldId id="3112" r:id="rId53"/>
    <p:sldId id="3113" r:id="rId54"/>
    <p:sldId id="3114" r:id="rId55"/>
    <p:sldId id="3201" r:id="rId56"/>
    <p:sldId id="3202" r:id="rId57"/>
    <p:sldId id="3171" r:id="rId58"/>
    <p:sldId id="3107" r:id="rId59"/>
    <p:sldId id="2902" r:id="rId60"/>
    <p:sldId id="3172" r:id="rId6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CC"/>
    <a:srgbClr val="006600"/>
    <a:srgbClr val="0000FF"/>
    <a:srgbClr val="99FF66"/>
    <a:srgbClr val="3399FF"/>
    <a:srgbClr val="A50021"/>
    <a:srgbClr val="CC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5/20/2017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C8E2D50-666F-46BE-AAA7-E2822205913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5/20/2017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5/20/2017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fld id="{296C94A4-6D59-4C7B-AEDE-F31E2D46080E}" type="datetime1">
              <a:rPr lang="en-US"/>
              <a:pPr>
                <a:defRPr/>
              </a:pPr>
              <a:t>5/20/2017</a:t>
            </a:fld>
            <a:endParaRPr lang="en-US"/>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255051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srcRect/>
          <a:stretch>
            <a:fillRect/>
          </a:stretch>
        </p:blipFill>
        <p:spPr bwMode="auto">
          <a:xfrm>
            <a:off x="623888" y="1906588"/>
            <a:ext cx="7896225" cy="3200400"/>
          </a:xfrm>
          <a:prstGeom prst="rect">
            <a:avLst/>
          </a:prstGeom>
          <a:noFill/>
          <a:ln w="9525">
            <a:solidFill>
              <a:srgbClr val="FF0000"/>
            </a:solid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(4)</a:t>
            </a:r>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9698" name="Group 2"/>
          <p:cNvGrpSpPr>
            <a:grpSpLocks/>
          </p:cNvGrpSpPr>
          <p:nvPr/>
        </p:nvGrpSpPr>
        <p:grpSpPr bwMode="auto">
          <a:xfrm>
            <a:off x="457200" y="2590800"/>
            <a:ext cx="1752600" cy="2971800"/>
            <a:chOff x="672" y="1152"/>
            <a:chExt cx="1104" cy="2400"/>
          </a:xfrm>
        </p:grpSpPr>
        <p:sp>
          <p:nvSpPr>
            <p:cNvPr id="29701"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9702"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9699"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9700"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0722" name="Group 2"/>
          <p:cNvGrpSpPr>
            <a:grpSpLocks/>
          </p:cNvGrpSpPr>
          <p:nvPr/>
        </p:nvGrpSpPr>
        <p:grpSpPr bwMode="auto">
          <a:xfrm>
            <a:off x="457200" y="2590800"/>
            <a:ext cx="1752600" cy="2971800"/>
            <a:chOff x="672" y="1152"/>
            <a:chExt cx="1104" cy="2400"/>
          </a:xfrm>
        </p:grpSpPr>
        <p:sp>
          <p:nvSpPr>
            <p:cNvPr id="3072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072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0723"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3072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a:t>
            </a:r>
            <a:r>
              <a:rPr lang="en-US" b="1" u="sng">
                <a:solidFill>
                  <a:srgbClr val="FFFFCC"/>
                </a:solidFill>
              </a:rPr>
              <a:t>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1746" name="Group 2"/>
          <p:cNvGrpSpPr>
            <a:grpSpLocks/>
          </p:cNvGrpSpPr>
          <p:nvPr/>
        </p:nvGrpSpPr>
        <p:grpSpPr bwMode="auto">
          <a:xfrm>
            <a:off x="457200" y="2590800"/>
            <a:ext cx="1752600" cy="2971800"/>
            <a:chOff x="672" y="1152"/>
            <a:chExt cx="1104" cy="2400"/>
          </a:xfrm>
        </p:grpSpPr>
        <p:sp>
          <p:nvSpPr>
            <p:cNvPr id="3174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175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1747"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3174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4294967295"/>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a:t>
            </a:r>
            <a:r>
              <a:rPr lang="en-US" b="1" u="sng">
                <a:solidFill>
                  <a:srgbClr val="FFFFCC"/>
                </a:solidFill>
              </a:rPr>
              <a:t>Gentile history (7)</a:t>
            </a:r>
          </a:p>
          <a:p>
            <a:pPr marL="533400" indent="-533400" eaLnBrk="1" hangingPunct="1">
              <a:lnSpc>
                <a:spcPct val="90000"/>
              </a:lnSpc>
              <a:buFont typeface="Wingdings" pitchFamily="2" charset="2"/>
              <a:buNone/>
            </a:pPr>
            <a:endParaRPr lang="en-US"/>
          </a:p>
        </p:txBody>
      </p:sp>
      <p:grpSp>
        <p:nvGrpSpPr>
          <p:cNvPr id="111619" name="Group 2"/>
          <p:cNvGrpSpPr>
            <a:grpSpLocks/>
          </p:cNvGrpSpPr>
          <p:nvPr/>
        </p:nvGrpSpPr>
        <p:grpSpPr bwMode="auto">
          <a:xfrm>
            <a:off x="457200" y="2590800"/>
            <a:ext cx="1752600" cy="2971800"/>
            <a:chOff x="672" y="1152"/>
            <a:chExt cx="1104" cy="2400"/>
          </a:xfrm>
        </p:grpSpPr>
        <p:sp>
          <p:nvSpPr>
            <p:cNvPr id="111620"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111621"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111622"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111623" name="Rectangle 6"/>
          <p:cNvSpPr>
            <a:spLocks noGrp="1" noChangeArrowheads="1"/>
          </p:cNvSpPr>
          <p:nvPr>
            <p:ph type="title" idx="4294967295"/>
          </p:nvPr>
        </p:nvSpPr>
        <p:spPr>
          <a:xfrm>
            <a:off x="2438400" y="228600"/>
            <a:ext cx="4267200" cy="1143000"/>
          </a:xfrm>
        </p:spPr>
        <p:txBody>
          <a:bodyPr/>
          <a:lstStyle/>
          <a:p>
            <a:pPr algn="ctr" eaLnBrk="1" hangingPunct="1"/>
            <a:r>
              <a:rPr lang="en-US" altLang="en-US" sz="4000" dirty="0"/>
              <a:t>Synthetic Outline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4" name="Group 40"/>
          <p:cNvGraphicFramePr>
            <a:graphicFrameLocks noGrp="1"/>
          </p:cNvGraphicFramePr>
          <p:nvPr>
            <p:extLst>
              <p:ext uri="{D42A27DB-BD31-4B8C-83A1-F6EECF244321}">
                <p14:modId xmlns:p14="http://schemas.microsoft.com/office/powerpoint/2010/main" val="3294033218"/>
              </p:ext>
            </p:extLst>
          </p:nvPr>
        </p:nvGraphicFramePr>
        <p:xfrm>
          <a:off x="76200" y="228600"/>
          <a:ext cx="8991600" cy="6403975"/>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CHAPTER AND VERSE IN DANIEL</a:t>
                      </a:r>
                      <a:endParaRPr kumimoji="1" lang="en-US" altLang="en-US" sz="2400" b="0" i="0" u="none" strike="noStrike" cap="none" normalizeH="0" baseline="0">
                        <a:ln>
                          <a:noFill/>
                        </a:ln>
                        <a:solidFill>
                          <a:srgbClr val="C00000"/>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CHRONOLOGICAL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BIBLICAL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605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Jehoiakim</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1"/>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2:1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603</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0" i="0" u="none" strike="noStrike" cap="none" normalizeH="0" baseline="0" dirty="0">
                          <a:ln>
                            <a:noFill/>
                          </a:ln>
                          <a:solidFill>
                            <a:schemeClr val="bg2"/>
                          </a:solidFill>
                          <a:effectLst/>
                          <a:latin typeface="Calibri" pitchFamily="34" charset="0"/>
                          <a:cs typeface="Arial" charset="0"/>
                        </a:rPr>
                        <a:t>2</a:t>
                      </a:r>
                      <a:r>
                        <a:rPr kumimoji="0" lang="en-US" altLang="en-US" sz="2400" b="0" i="0" u="none" strike="noStrike" cap="none" normalizeH="0" baseline="30000" dirty="0">
                          <a:ln>
                            <a:noFill/>
                          </a:ln>
                          <a:solidFill>
                            <a:schemeClr val="bg2"/>
                          </a:solidFill>
                          <a:effectLst/>
                          <a:latin typeface="Calibri" pitchFamily="34" charset="0"/>
                          <a:cs typeface="Arial" charset="0"/>
                        </a:rPr>
                        <a:t>nd</a:t>
                      </a:r>
                      <a:r>
                        <a:rPr kumimoji="0" lang="en-US" altLang="en-US" sz="2400" b="0" i="0" u="none" strike="noStrike" cap="none" normalizeH="0" baseline="0" dirty="0">
                          <a:ln>
                            <a:noFill/>
                          </a:ln>
                          <a:solidFill>
                            <a:schemeClr val="bg2"/>
                          </a:solidFill>
                          <a:effectLst/>
                          <a:latin typeface="Calibri" pitchFamily="34" charset="0"/>
                          <a:cs typeface="Arial" charset="0"/>
                        </a:rPr>
                        <a:t> year of Nebuchadnezzar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2"/>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Sat. night 10/12/539 (Hoehner)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3"/>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a:ln>
                            <a:noFill/>
                          </a:ln>
                          <a:solidFill>
                            <a:srgbClr val="0000FF"/>
                          </a:solidFill>
                          <a:effectLst/>
                          <a:latin typeface="Calibri" pitchFamily="34" charset="0"/>
                          <a:cs typeface="Arial" charset="0"/>
                        </a:rPr>
                        <a:t>7:1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a:ln>
                            <a:noFill/>
                          </a:ln>
                          <a:solidFill>
                            <a:srgbClr val="0000FF"/>
                          </a:solidFill>
                          <a:effectLst/>
                          <a:latin typeface="Calibri" pitchFamily="34" charset="0"/>
                          <a:cs typeface="Arial" charset="0"/>
                        </a:rPr>
                        <a:t>553</a:t>
                      </a:r>
                      <a:endParaRPr kumimoji="0" lang="en-US" sz="2400" b="1" i="0" u="sng" strike="noStrike" cap="none" normalizeH="0" baseline="0">
                        <a:ln>
                          <a:noFill/>
                        </a:ln>
                        <a:solidFill>
                          <a:srgbClr val="0000FF"/>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dirty="0">
                          <a:ln>
                            <a:noFill/>
                          </a:ln>
                          <a:solidFill>
                            <a:srgbClr val="0000FF"/>
                          </a:solidFill>
                          <a:effectLst/>
                          <a:latin typeface="Calibri" pitchFamily="34" charset="0"/>
                          <a:cs typeface="Arial" charset="0"/>
                        </a:rPr>
                        <a:t>1</a:t>
                      </a:r>
                      <a:r>
                        <a:rPr kumimoji="0" lang="en-US" altLang="en-US" sz="2400" b="1" i="0" u="sng" strike="noStrike" cap="none" normalizeH="0" baseline="30000" dirty="0">
                          <a:ln>
                            <a:noFill/>
                          </a:ln>
                          <a:solidFill>
                            <a:srgbClr val="0000FF"/>
                          </a:solidFill>
                          <a:effectLst/>
                          <a:latin typeface="Calibri" pitchFamily="34" charset="0"/>
                          <a:cs typeface="Arial" charset="0"/>
                        </a:rPr>
                        <a:t>st</a:t>
                      </a:r>
                      <a:r>
                        <a:rPr kumimoji="0" lang="en-US" altLang="en-US" sz="2400" b="1" i="0" u="sng" strike="noStrike" cap="none" normalizeH="0" baseline="0" dirty="0">
                          <a:ln>
                            <a:noFill/>
                          </a:ln>
                          <a:solidFill>
                            <a:srgbClr val="0000FF"/>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8:1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551</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9:1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538</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a:t>
                      </a:r>
                      <a:r>
                        <a:rPr kumimoji="0" lang="en-US" altLang="en-US" sz="2400" b="1" i="0" u="none" strike="noStrike" cap="none" normalizeH="0" baseline="30000">
                          <a:ln>
                            <a:noFill/>
                          </a:ln>
                          <a:solidFill>
                            <a:schemeClr val="bg2"/>
                          </a:solidFill>
                          <a:effectLst/>
                          <a:latin typeface="Calibri" pitchFamily="34" charset="0"/>
                          <a:cs typeface="Arial" charset="0"/>
                        </a:rPr>
                        <a:t>st</a:t>
                      </a:r>
                      <a:r>
                        <a:rPr kumimoji="0" lang="en-US" altLang="en-US" sz="2400" b="1" i="0" u="none" strike="noStrike" cap="none" normalizeH="0" baseline="0">
                          <a:ln>
                            <a:noFill/>
                          </a:ln>
                          <a:solidFill>
                            <a:schemeClr val="bg2"/>
                          </a:solidFill>
                          <a:effectLst/>
                          <a:latin typeface="Calibri" pitchFamily="34" charset="0"/>
                          <a:cs typeface="Arial" charset="0"/>
                        </a:rPr>
                        <a:t> year of Darius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6"/>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10:1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536</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dirty="0">
                          <a:ln>
                            <a:noFill/>
                          </a:ln>
                          <a:solidFill>
                            <a:schemeClr val="bg2"/>
                          </a:solidFill>
                          <a:effectLst/>
                          <a:latin typeface="Calibri" pitchFamily="34" charset="0"/>
                          <a:cs typeface="Arial" charset="0"/>
                        </a:rPr>
                        <a:t>3</a:t>
                      </a:r>
                      <a:r>
                        <a:rPr kumimoji="0" lang="en-US" altLang="en-US" sz="2400" b="1" i="0" u="none" strike="noStrike" cap="none" normalizeH="0" baseline="30000" dirty="0">
                          <a:ln>
                            <a:noFill/>
                          </a:ln>
                          <a:solidFill>
                            <a:schemeClr val="bg2"/>
                          </a:solidFill>
                          <a:effectLst/>
                          <a:latin typeface="Calibri" pitchFamily="34" charset="0"/>
                          <a:cs typeface="Arial" charset="0"/>
                        </a:rPr>
                        <a:t>rd</a:t>
                      </a:r>
                      <a:r>
                        <a:rPr kumimoji="0" lang="en-US" altLang="en-US" sz="2400" b="1" i="0" u="none" strike="noStrike" cap="none" normalizeH="0" baseline="0" dirty="0">
                          <a:ln>
                            <a:noFill/>
                          </a:ln>
                          <a:solidFill>
                            <a:schemeClr val="bg2"/>
                          </a:solidFill>
                          <a:effectLst/>
                          <a:latin typeface="Calibri" pitchFamily="34" charset="0"/>
                          <a:cs typeface="Arial" charset="0"/>
                        </a:rPr>
                        <a:t> year of Cyrus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9" name="Group 35"/>
          <p:cNvGraphicFramePr>
            <a:graphicFrameLocks noGrp="1"/>
          </p:cNvGraphicFramePr>
          <p:nvPr>
            <p:extLst>
              <p:ext uri="{D42A27DB-BD31-4B8C-83A1-F6EECF244321}">
                <p14:modId xmlns:p14="http://schemas.microsoft.com/office/powerpoint/2010/main" val="3310836657"/>
              </p:ext>
            </p:extLst>
          </p:nvPr>
        </p:nvGraphicFramePr>
        <p:xfrm>
          <a:off x="190500" y="407988"/>
          <a:ext cx="8763000" cy="6040438"/>
        </p:xfrm>
        <a:graphic>
          <a:graphicData uri="http://schemas.openxmlformats.org/drawingml/2006/table">
            <a:tbl>
              <a:tblPr/>
              <a:tblGrid>
                <a:gridCol w="1447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238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2"/>
                          </a:solidFill>
                          <a:effectLst/>
                          <a:latin typeface="Calibri" pitchFamily="34" charset="0"/>
                          <a:cs typeface="Arial" charset="0"/>
                        </a:rPr>
                        <a:t>Daniel’s Age</a:t>
                      </a:r>
                      <a:endParaRPr kumimoji="0" lang="en-US" sz="3600" b="1" i="0" u="none" strike="noStrike" cap="none" normalizeH="0" baseline="0" dirty="0">
                        <a:ln>
                          <a:noFill/>
                        </a:ln>
                        <a:solidFill>
                          <a:schemeClr val="tx2"/>
                        </a:solidFill>
                        <a:effectLst/>
                        <a:latin typeface="Calibri" pitchFamily="34"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CHAPTER</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EVENTS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AGE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Taken to Babylonian captivity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15</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2</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1</a:t>
                      </a:r>
                      <a:r>
                        <a:rPr kumimoji="0" lang="en-US" sz="2200" b="1" i="0" u="none" strike="noStrike" cap="none" normalizeH="0" baseline="30000">
                          <a:ln>
                            <a:noFill/>
                          </a:ln>
                          <a:solidFill>
                            <a:srgbClr val="FFFFFF"/>
                          </a:solidFill>
                          <a:effectLst>
                            <a:outerShdw blurRad="38100" dist="38100" dir="2700000" algn="tl">
                              <a:srgbClr val="000000"/>
                            </a:outerShdw>
                          </a:effectLst>
                          <a:latin typeface="Calibri" pitchFamily="34" charset="0"/>
                          <a:cs typeface="Arial" charset="0"/>
                        </a:rPr>
                        <a:t>st</a:t>
                      </a: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 dream (huge image)</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17</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3</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Daniel’s 3 friends cast into the fiery furnace </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19 or 20</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2nd dream (huge tree)</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45-50</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5</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handwriting of the wall at Belshazzar’s feast</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 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6</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Delivered from the den of lions</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c.83</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7-8</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Daniel’s visions and dreams</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a:ln>
                            <a:noFill/>
                          </a:ln>
                          <a:solidFill>
                            <a:schemeClr val="bg2"/>
                          </a:solidFill>
                          <a:effectLst/>
                          <a:latin typeface="Calibri" pitchFamily="34" charset="0"/>
                          <a:cs typeface="Arial" charset="0"/>
                        </a:rPr>
                        <a:t>Mid-60’s</a:t>
                      </a:r>
                    </a:p>
                  </a:txBody>
                  <a:tcPr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9</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Daniel’s seventy “sevens” prophecy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Early-80’s</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10-12</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Final dreams and visions</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outerShdw blurRad="38100" dist="38100" dir="2700000" algn="tl">
                              <a:srgbClr val="000000"/>
                            </a:outerShdw>
                          </a:effectLst>
                          <a:latin typeface="Calibri" pitchFamily="34" charset="0"/>
                          <a:cs typeface="Arial" charset="0"/>
                        </a:rPr>
                        <a:t>Mid-80’s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57300" y="228600"/>
            <a:ext cx="6629400" cy="685800"/>
          </a:xfrm>
        </p:spPr>
        <p:txBody>
          <a:bodyPr/>
          <a:lstStyle/>
          <a:p>
            <a:pPr algn="ctr" eaLnBrk="1" hangingPunct="1"/>
            <a:r>
              <a:rPr lang="en-US" altLang="en-US" sz="4000"/>
              <a:t>Succession of Gentile Rulers</a:t>
            </a:r>
          </a:p>
        </p:txBody>
      </p:sp>
      <p:sp>
        <p:nvSpPr>
          <p:cNvPr id="20483" name="Rectangle 3"/>
          <p:cNvSpPr>
            <a:spLocks noGrp="1" noChangeArrowheads="1"/>
          </p:cNvSpPr>
          <p:nvPr>
            <p:ph type="body" idx="4294967295"/>
          </p:nvPr>
        </p:nvSpPr>
        <p:spPr>
          <a:xfrm>
            <a:off x="952500" y="1143000"/>
            <a:ext cx="7239000" cy="5410200"/>
          </a:xfrm>
        </p:spPr>
        <p:txBody>
          <a:bodyPr/>
          <a:lstStyle/>
          <a:p>
            <a:pPr marL="457200" indent="-457200" eaLnBrk="1" hangingPunct="1">
              <a:spcBef>
                <a:spcPct val="0"/>
              </a:spcBef>
              <a:spcAft>
                <a:spcPts val="2400"/>
              </a:spcAft>
            </a:pPr>
            <a:r>
              <a:rPr lang="en-US" sz="3600" dirty="0"/>
              <a:t>1-4: Nebuchadnezzar of Babylon</a:t>
            </a:r>
          </a:p>
          <a:p>
            <a:pPr marL="457200" indent="-457200" eaLnBrk="1" hangingPunct="1">
              <a:spcBef>
                <a:spcPct val="0"/>
              </a:spcBef>
              <a:spcAft>
                <a:spcPts val="2400"/>
              </a:spcAft>
            </a:pPr>
            <a:r>
              <a:rPr lang="en-US" sz="3600" dirty="0"/>
              <a:t>5: Belshazzar of Babylon</a:t>
            </a:r>
          </a:p>
          <a:p>
            <a:pPr marL="457200" indent="-457200" eaLnBrk="1" hangingPunct="1">
              <a:spcBef>
                <a:spcPct val="0"/>
              </a:spcBef>
              <a:spcAft>
                <a:spcPts val="2400"/>
              </a:spcAft>
            </a:pPr>
            <a:r>
              <a:rPr lang="en-US" sz="3600" dirty="0"/>
              <a:t>6: Darius of Media – Persia</a:t>
            </a:r>
          </a:p>
          <a:p>
            <a:pPr marL="457200" indent="-457200" eaLnBrk="1" hangingPunct="1">
              <a:spcBef>
                <a:spcPct val="0"/>
              </a:spcBef>
              <a:spcAft>
                <a:spcPts val="2400"/>
              </a:spcAft>
            </a:pPr>
            <a:r>
              <a:rPr lang="en-US" sz="3600" b="1" u="sng" dirty="0">
                <a:solidFill>
                  <a:srgbClr val="FFFFCC"/>
                </a:solidFill>
              </a:rPr>
              <a:t>7-8: Belshazzar of Babylon</a:t>
            </a:r>
          </a:p>
          <a:p>
            <a:pPr marL="457200" indent="-457200" eaLnBrk="1" hangingPunct="1">
              <a:spcBef>
                <a:spcPct val="0"/>
              </a:spcBef>
              <a:spcAft>
                <a:spcPts val="2400"/>
              </a:spcAft>
            </a:pPr>
            <a:r>
              <a:rPr lang="en-US" sz="3600" dirty="0"/>
              <a:t>9: Darius of Media – Persia</a:t>
            </a:r>
          </a:p>
          <a:p>
            <a:pPr marL="457200" indent="-457200" eaLnBrk="1" hangingPunct="1">
              <a:spcBef>
                <a:spcPct val="0"/>
              </a:spcBef>
              <a:spcAft>
                <a:spcPts val="2400"/>
              </a:spcAft>
            </a:pPr>
            <a:r>
              <a:rPr lang="en-US" sz="3600" dirty="0"/>
              <a:t>10-12: Cyrus of Media – Persia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dirty="0"/>
              <a:t>Chiasm “Aramaic” ( 2-7)</a:t>
            </a:r>
          </a:p>
          <a:p>
            <a:pPr marL="533400" indent="-533400" eaLnBrk="1" hangingPunct="1">
              <a:lnSpc>
                <a:spcPct val="90000"/>
              </a:lnSpc>
              <a:buFont typeface="Wingdings" pitchFamily="2" charset="2"/>
              <a:buNone/>
            </a:pPr>
            <a:r>
              <a:rPr lang="en-US" dirty="0"/>
              <a:t>1. </a:t>
            </a:r>
            <a:r>
              <a:rPr lang="en-US" b="1" u="sng" dirty="0">
                <a:solidFill>
                  <a:srgbClr val="FFFF99"/>
                </a:solidFill>
              </a:rPr>
              <a:t>Gentile History (2)</a:t>
            </a:r>
          </a:p>
          <a:p>
            <a:pPr marL="457200" lvl="1" indent="-457200" eaLnBrk="1" hangingPunct="1">
              <a:lnSpc>
                <a:spcPct val="90000"/>
              </a:lnSpc>
              <a:buFont typeface="Wingdings" pitchFamily="2" charset="2"/>
              <a:buNone/>
            </a:pPr>
            <a:r>
              <a:rPr lang="en-US" dirty="0"/>
              <a:t>	2. Protection (3)</a:t>
            </a:r>
          </a:p>
          <a:p>
            <a:pPr marL="1371600" lvl="2" indent="-457200" eaLnBrk="1" hangingPunct="1">
              <a:lnSpc>
                <a:spcPct val="90000"/>
              </a:lnSpc>
              <a:buFont typeface="Wingdings" pitchFamily="2" charset="2"/>
              <a:buNone/>
            </a:pPr>
            <a:r>
              <a:rPr lang="en-US" dirty="0"/>
              <a:t>3. Revelation to a gentile king (4)</a:t>
            </a:r>
            <a:endParaRPr lang="en-US" b="1" dirty="0"/>
          </a:p>
          <a:p>
            <a:pPr marL="1371600" lvl="2" indent="-457200" eaLnBrk="1" hangingPunct="1">
              <a:lnSpc>
                <a:spcPct val="90000"/>
              </a:lnSpc>
              <a:buFont typeface="Wingdings" pitchFamily="2" charset="2"/>
              <a:buNone/>
            </a:pPr>
            <a:r>
              <a:rPr lang="en-US" dirty="0"/>
              <a:t>3. Revelation to a gentile king (5)</a:t>
            </a:r>
          </a:p>
          <a:p>
            <a:pPr marL="457200" lvl="1" indent="-457200" eaLnBrk="1" hangingPunct="1">
              <a:lnSpc>
                <a:spcPct val="90000"/>
              </a:lnSpc>
              <a:buFont typeface="Wingdings" pitchFamily="2" charset="2"/>
              <a:buNone/>
            </a:pPr>
            <a:r>
              <a:rPr lang="en-US" dirty="0"/>
              <a:t>	2. Protection (6)</a:t>
            </a:r>
          </a:p>
          <a:p>
            <a:pPr marL="533400" indent="-533400" eaLnBrk="1" hangingPunct="1">
              <a:lnSpc>
                <a:spcPct val="90000"/>
              </a:lnSpc>
              <a:buNone/>
            </a:pPr>
            <a:r>
              <a:rPr lang="en-US" dirty="0"/>
              <a:t>1. </a:t>
            </a:r>
            <a:r>
              <a:rPr lang="en-US" b="1" u="sng" dirty="0">
                <a:solidFill>
                  <a:srgbClr val="FFFF99"/>
                </a:solidFill>
              </a:rPr>
              <a:t>Gentile history (7)</a:t>
            </a:r>
          </a:p>
          <a:p>
            <a:pPr marL="533400" indent="-533400" eaLnBrk="1" hangingPunct="1">
              <a:lnSpc>
                <a:spcPct val="90000"/>
              </a:lnSpc>
              <a:buFont typeface="Wingdings" pitchFamily="2" charset="2"/>
              <a:buNone/>
            </a:pPr>
            <a:endParaRPr lang="en-US" dirty="0"/>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extLst>
      <p:ext uri="{BB962C8B-B14F-4D97-AF65-F5344CB8AC3E}">
        <p14:creationId xmlns:p14="http://schemas.microsoft.com/office/powerpoint/2010/main" val="29392935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p>
        </p:txBody>
      </p:sp>
      <p:sp>
        <p:nvSpPr>
          <p:cNvPr id="35843" name="Rectangle 3"/>
          <p:cNvSpPr>
            <a:spLocks noGrp="1" noChangeArrowheads="1"/>
          </p:cNvSpPr>
          <p:nvPr>
            <p:ph type="body" idx="1"/>
          </p:nvPr>
        </p:nvSpPr>
        <p:spPr>
          <a:xfrm>
            <a:off x="1581150" y="1768475"/>
            <a:ext cx="5981700" cy="1965325"/>
          </a:xfrm>
        </p:spPr>
        <p:txBody>
          <a:bodyPr/>
          <a:lstStyle/>
          <a:p>
            <a:pPr marL="0" indent="0" algn="just" eaLnBrk="1" hangingPunct="1">
              <a:lnSpc>
                <a:spcPct val="90000"/>
              </a:lnSpc>
              <a:buFont typeface="Wingdings" pitchFamily="2" charset="2"/>
              <a:buNone/>
              <a:defRPr/>
            </a:pPr>
            <a:r>
              <a:rPr lang="en-US" sz="4000" dirty="0"/>
              <a:t>Times of the Gentiles are revealed prophetically (2, 7, 8-12) and ethically (1, 3-6)</a:t>
            </a:r>
          </a:p>
          <a:p>
            <a:pPr eaLnBrk="1" hangingPunct="1">
              <a:lnSpc>
                <a:spcPct val="90000"/>
              </a:lnSpc>
              <a:buFont typeface="Wingdings" pitchFamily="2" charset="2"/>
              <a:buNone/>
              <a:defRPr/>
            </a:pPr>
            <a:endParaRPr lang="en-US" sz="3600" dirty="0"/>
          </a:p>
        </p:txBody>
      </p:sp>
      <p:pic>
        <p:nvPicPr>
          <p:cNvPr id="20483" name="Picture 2" descr="http://slbc.org/wp-content/uploads/2014/09/Book-of-Daniel-weppage.jpg"/>
          <p:cNvPicPr>
            <a:picLocks noChangeAspect="1" noChangeArrowheads="1"/>
          </p:cNvPicPr>
          <p:nvPr/>
        </p:nvPicPr>
        <p:blipFill>
          <a:blip r:embed="rId2"/>
          <a:srcRect/>
          <a:stretch>
            <a:fillRect/>
          </a:stretch>
        </p:blipFill>
        <p:spPr bwMode="auto">
          <a:xfrm>
            <a:off x="2398713" y="4419600"/>
            <a:ext cx="4346575" cy="1681163"/>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32" name="Group 100"/>
          <p:cNvGraphicFramePr>
            <a:graphicFrameLocks noGrp="1"/>
          </p:cNvGraphicFramePr>
          <p:nvPr>
            <p:extLst>
              <p:ext uri="{D42A27DB-BD31-4B8C-83A1-F6EECF244321}">
                <p14:modId xmlns:p14="http://schemas.microsoft.com/office/powerpoint/2010/main" val="3023720900"/>
              </p:ext>
            </p:extLst>
          </p:nvPr>
        </p:nvGraphicFramePr>
        <p:xfrm>
          <a:off x="152400" y="117855"/>
          <a:ext cx="8839200" cy="6511543"/>
        </p:xfrm>
        <a:graphic>
          <a:graphicData uri="http://schemas.openxmlformats.org/drawingml/2006/table">
            <a:tbl>
              <a:tblPr>
                <a:tableStyleId>{D7AC3CCA-C797-4891-BE02-D94E43425B78}</a:tableStyleId>
              </a:tblPr>
              <a:tblGrid>
                <a:gridCol w="2582238">
                  <a:extLst>
                    <a:ext uri="{9D8B030D-6E8A-4147-A177-3AD203B41FA5}">
                      <a16:colId xmlns:a16="http://schemas.microsoft.com/office/drawing/2014/main" val="20000"/>
                    </a:ext>
                  </a:extLst>
                </a:gridCol>
                <a:gridCol w="3476090">
                  <a:extLst>
                    <a:ext uri="{9D8B030D-6E8A-4147-A177-3AD203B41FA5}">
                      <a16:colId xmlns:a16="http://schemas.microsoft.com/office/drawing/2014/main" val="20001"/>
                    </a:ext>
                  </a:extLst>
                </a:gridCol>
                <a:gridCol w="2780872">
                  <a:extLst>
                    <a:ext uri="{9D8B030D-6E8A-4147-A177-3AD203B41FA5}">
                      <a16:colId xmlns:a16="http://schemas.microsoft.com/office/drawing/2014/main" val="20002"/>
                    </a:ext>
                  </a:extLst>
                </a:gridCol>
              </a:tblGrid>
              <a:tr h="1547490">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lang="en-US" sz="4000" b="1" kern="0" dirty="0">
                          <a:solidFill>
                            <a:schemeClr val="tx2"/>
                          </a:solidFill>
                          <a:latin typeface="Calibri" panose="020F0502020204030204" pitchFamily="34" charset="0"/>
                          <a:ea typeface="+mj-ea"/>
                          <a:cs typeface="+mj-cs"/>
                        </a:rPr>
                        <a:t>Comparing Daniel 2 &amp; 7: </a:t>
                      </a:r>
                      <a:br>
                        <a:rPr lang="en-US" sz="4000" b="1" kern="0" dirty="0">
                          <a:solidFill>
                            <a:schemeClr val="tx2"/>
                          </a:solidFill>
                          <a:latin typeface="Calibri" panose="020F0502020204030204" pitchFamily="34" charset="0"/>
                          <a:ea typeface="+mj-ea"/>
                          <a:cs typeface="+mj-cs"/>
                        </a:rPr>
                      </a:br>
                      <a:r>
                        <a:rPr lang="en-US" sz="4000" b="1" i="1" kern="0" dirty="0">
                          <a:solidFill>
                            <a:schemeClr val="tx2"/>
                          </a:solidFill>
                          <a:latin typeface="Calibri" panose="020F0502020204030204" pitchFamily="34" charset="0"/>
                          <a:ea typeface="+mj-ea"/>
                          <a:cs typeface="+mj-cs"/>
                        </a:rPr>
                        <a:t>A Matter of Perspective</a:t>
                      </a:r>
                    </a:p>
                  </a:txBody>
                  <a:tcPr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5534155"/>
                  </a:ext>
                </a:extLst>
              </a:tr>
              <a:tr h="64748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Daniel 2</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Daniel 7</a:t>
                      </a:r>
                      <a:endParaRPr kumimoji="0" lang="en-US" sz="32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Receiver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Nebuchadnezzar</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Daniel</a:t>
                      </a:r>
                    </a:p>
                  </a:txBody>
                  <a:tcPr anchor="ctr" horzOverflow="overflow"/>
                </a:tc>
                <a:extLst>
                  <a:ext uri="{0D108BD9-81ED-4DB2-BD59-A6C34878D82A}">
                    <a16:rowId xmlns:a16="http://schemas.microsoft.com/office/drawing/2014/main" val="10001"/>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Position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Oppressor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Oppressee</a:t>
                      </a:r>
                      <a:endPar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2"/>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Nationality</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Babylonian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Hebrew</a:t>
                      </a:r>
                    </a:p>
                  </a:txBody>
                  <a:tcPr anchor="ctr" horzOverflow="overflow"/>
                </a:tc>
                <a:extLst>
                  <a:ext uri="{0D108BD9-81ED-4DB2-BD59-A6C34878D82A}">
                    <a16:rowId xmlns:a16="http://schemas.microsoft.com/office/drawing/2014/main" val="10003"/>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Perspective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Gentile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Jewish</a:t>
                      </a:r>
                    </a:p>
                  </a:txBody>
                  <a:tcPr anchor="ctr" horzOverflow="overflow"/>
                </a:tc>
                <a:extLst>
                  <a:ext uri="{0D108BD9-81ED-4DB2-BD59-A6C34878D82A}">
                    <a16:rowId xmlns:a16="http://schemas.microsoft.com/office/drawing/2014/main" val="10004"/>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Viewpoint</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Antropocentric</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Theocentric</a:t>
                      </a:r>
                    </a:p>
                  </a:txBody>
                  <a:tcPr anchor="ctr" horzOverflow="overflow"/>
                </a:tc>
                <a:extLst>
                  <a:ext uri="{0D108BD9-81ED-4DB2-BD59-A6C34878D82A}">
                    <a16:rowId xmlns:a16="http://schemas.microsoft.com/office/drawing/2014/main" val="10005"/>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Description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Statue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Beasts</a:t>
                      </a:r>
                    </a:p>
                  </a:txBody>
                  <a:tcPr anchor="ctr" horzOverflow="overflow"/>
                </a:tc>
                <a:extLst>
                  <a:ext uri="{0D108BD9-81ED-4DB2-BD59-A6C34878D82A}">
                    <a16:rowId xmlns:a16="http://schemas.microsoft.com/office/drawing/2014/main" val="10006"/>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Appearance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Beautiful</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Grotesque</a:t>
                      </a:r>
                    </a:p>
                  </a:txBody>
                  <a:tcPr anchor="ctr" horzOverflow="overflow"/>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9287859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19811" name="Rectangle 3"/>
          <p:cNvSpPr>
            <a:spLocks noGrp="1" noChangeArrowheads="1"/>
          </p:cNvSpPr>
          <p:nvPr>
            <p:ph type="body" idx="4294967295"/>
          </p:nvPr>
        </p:nvSpPr>
        <p:spPr>
          <a:xfrm>
            <a:off x="457200" y="1143000"/>
            <a:ext cx="7162800" cy="5257800"/>
          </a:xfrm>
          <a:noFill/>
        </p:spPr>
        <p:txBody>
          <a:bodyPr/>
          <a:lstStyle/>
          <a:p>
            <a:pPr marL="457200" indent="-457200">
              <a:spcBef>
                <a:spcPts val="0"/>
              </a:spcBef>
              <a:spcAft>
                <a:spcPts val="1200"/>
              </a:spcAft>
            </a:pPr>
            <a:r>
              <a:rPr lang="en-US" dirty="0">
                <a:effectLst/>
              </a:rPr>
              <a:t>1</a:t>
            </a:r>
            <a:r>
              <a:rPr lang="en-US" baseline="30000" dirty="0">
                <a:effectLst/>
              </a:rPr>
              <a:t>st</a:t>
            </a:r>
            <a:r>
              <a:rPr lang="en-US" dirty="0">
                <a:effectLst/>
              </a:rPr>
              <a:t> Beast (V.4)</a:t>
            </a:r>
          </a:p>
          <a:p>
            <a:pPr marL="914400" lvl="1" indent="-457200">
              <a:spcBef>
                <a:spcPts val="0"/>
              </a:spcBef>
              <a:spcAft>
                <a:spcPts val="1200"/>
              </a:spcAft>
              <a:buSzPct val="100000"/>
              <a:buFont typeface="Courier New" panose="02070309020205020404" pitchFamily="49" charset="0"/>
              <a:buChar char="­"/>
            </a:pPr>
            <a:r>
              <a:rPr lang="en-US" dirty="0">
                <a:effectLst/>
              </a:rPr>
              <a:t>Lion</a:t>
            </a:r>
          </a:p>
          <a:p>
            <a:pPr marL="914400" lvl="1" indent="-457200">
              <a:spcBef>
                <a:spcPts val="0"/>
              </a:spcBef>
              <a:spcAft>
                <a:spcPts val="1200"/>
              </a:spcAft>
              <a:buSzPct val="100000"/>
              <a:buFont typeface="Courier New" panose="02070309020205020404" pitchFamily="49" charset="0"/>
              <a:buChar char="­"/>
            </a:pPr>
            <a:r>
              <a:rPr lang="en-US" dirty="0">
                <a:effectLst/>
              </a:rPr>
              <a:t>Babylon</a:t>
            </a:r>
          </a:p>
          <a:p>
            <a:pPr marL="914400" lvl="1" indent="-457200">
              <a:spcBef>
                <a:spcPts val="0"/>
              </a:spcBef>
              <a:spcAft>
                <a:spcPts val="1200"/>
              </a:spcAft>
              <a:buSzPct val="100000"/>
              <a:buFont typeface="Courier New" panose="02070309020205020404" pitchFamily="49" charset="0"/>
              <a:buChar char="­"/>
            </a:pPr>
            <a:r>
              <a:rPr lang="en-US" dirty="0">
                <a:effectLst/>
              </a:rPr>
              <a:t>Head of Gold</a:t>
            </a:r>
          </a:p>
          <a:p>
            <a:pPr marL="914400" lvl="1" indent="-457200">
              <a:spcBef>
                <a:spcPts val="0"/>
              </a:spcBef>
              <a:spcAft>
                <a:spcPts val="1200"/>
              </a:spcAft>
              <a:buSzPct val="100000"/>
              <a:buFont typeface="Courier New" panose="02070309020205020404" pitchFamily="49" charset="0"/>
              <a:buChar char="­"/>
            </a:pPr>
            <a:r>
              <a:rPr lang="en-US" dirty="0">
                <a:effectLst/>
              </a:rPr>
              <a:t>2:38</a:t>
            </a:r>
          </a:p>
          <a:p>
            <a:pPr marL="914400" lvl="1" indent="-457200">
              <a:spcBef>
                <a:spcPts val="0"/>
              </a:spcBef>
              <a:spcAft>
                <a:spcPts val="1200"/>
              </a:spcAft>
              <a:buSzPct val="100000"/>
              <a:buFont typeface="Courier New" panose="02070309020205020404" pitchFamily="49" charset="0"/>
              <a:buChar char="­"/>
            </a:pPr>
            <a:r>
              <a:rPr lang="en-US" dirty="0">
                <a:effectLst/>
              </a:rPr>
              <a:t>605-539 BC</a:t>
            </a:r>
          </a:p>
          <a:p>
            <a:pPr marL="914400" lvl="1" indent="-457200">
              <a:spcBef>
                <a:spcPts val="0"/>
              </a:spcBef>
              <a:spcAft>
                <a:spcPts val="1200"/>
              </a:spcAft>
              <a:buSzPct val="100000"/>
              <a:buFont typeface="Courier New" panose="02070309020205020404" pitchFamily="49" charset="0"/>
              <a:buChar char="­"/>
            </a:pPr>
            <a:r>
              <a:rPr lang="en-US" dirty="0">
                <a:effectLst/>
              </a:rPr>
              <a:t>Eagle’s Wings</a:t>
            </a:r>
          </a:p>
          <a:p>
            <a:pPr marL="914400" lvl="1" indent="-457200">
              <a:spcBef>
                <a:spcPts val="0"/>
              </a:spcBef>
              <a:spcAft>
                <a:spcPts val="1200"/>
              </a:spcAft>
              <a:buSzPct val="100000"/>
              <a:buFont typeface="Courier New" panose="02070309020205020404" pitchFamily="49" charset="0"/>
              <a:buChar char="­"/>
            </a:pPr>
            <a:r>
              <a:rPr lang="en-US" dirty="0">
                <a:effectLst/>
              </a:rPr>
              <a:t>Nebuchadnezzar’s Experience</a:t>
            </a:r>
            <a:r>
              <a:rPr lang="en-US" dirty="0">
                <a:solidFill>
                  <a:schemeClr val="bg1"/>
                </a:solidFill>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1142999"/>
            <a:ext cx="4419600" cy="4651519"/>
          </a:xfrm>
          <a:prstGeom prst="ellipse">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4931" name="Rectangle 3"/>
          <p:cNvSpPr>
            <a:spLocks noGrp="1" noChangeArrowheads="1"/>
          </p:cNvSpPr>
          <p:nvPr>
            <p:ph type="body" idx="4294967295"/>
          </p:nvPr>
        </p:nvSpPr>
        <p:spPr>
          <a:xfrm>
            <a:off x="457200" y="1143000"/>
            <a:ext cx="8485188" cy="5562600"/>
          </a:xfrm>
          <a:noFill/>
        </p:spPr>
        <p:txBody>
          <a:bodyPr/>
          <a:lstStyle/>
          <a:p>
            <a:pPr marL="457200" indent="-457200">
              <a:spcBef>
                <a:spcPts val="0"/>
              </a:spcBef>
              <a:spcAft>
                <a:spcPts val="900"/>
              </a:spcAft>
            </a:pPr>
            <a:r>
              <a:rPr lang="en-US" dirty="0">
                <a:effectLst/>
              </a:rPr>
              <a:t>2</a:t>
            </a:r>
            <a:r>
              <a:rPr lang="en-US" baseline="30000" dirty="0">
                <a:effectLst/>
              </a:rPr>
              <a:t>nd</a:t>
            </a:r>
            <a:r>
              <a:rPr lang="en-US" dirty="0">
                <a:effectLst/>
              </a:rPr>
              <a:t> Beast (V.5)</a:t>
            </a:r>
          </a:p>
          <a:p>
            <a:pPr marL="914400" lvl="1" indent="-457200">
              <a:spcBef>
                <a:spcPts val="0"/>
              </a:spcBef>
              <a:spcAft>
                <a:spcPts val="900"/>
              </a:spcAft>
              <a:buSzPct val="100000"/>
              <a:buFont typeface="Courier New" panose="02070309020205020404" pitchFamily="49" charset="0"/>
              <a:buChar char="­"/>
            </a:pPr>
            <a:r>
              <a:rPr lang="en-US" dirty="0">
                <a:effectLst/>
              </a:rPr>
              <a:t>Bear</a:t>
            </a:r>
          </a:p>
          <a:p>
            <a:pPr marL="914400" lvl="1" indent="-457200">
              <a:spcBef>
                <a:spcPts val="0"/>
              </a:spcBef>
              <a:spcAft>
                <a:spcPts val="900"/>
              </a:spcAft>
              <a:buSzPct val="100000"/>
              <a:buFont typeface="Courier New" panose="02070309020205020404" pitchFamily="49" charset="0"/>
              <a:buChar char="­"/>
            </a:pPr>
            <a:r>
              <a:rPr lang="en-US" dirty="0">
                <a:effectLst/>
              </a:rPr>
              <a:t>Media-Persia</a:t>
            </a:r>
          </a:p>
          <a:p>
            <a:pPr marL="914400" lvl="1" indent="-457200">
              <a:spcBef>
                <a:spcPts val="0"/>
              </a:spcBef>
              <a:spcAft>
                <a:spcPts val="900"/>
              </a:spcAft>
              <a:buSzPct val="100000"/>
              <a:buFont typeface="Courier New" panose="02070309020205020404" pitchFamily="49" charset="0"/>
              <a:buChar char="­"/>
            </a:pPr>
            <a:r>
              <a:rPr lang="en-US" dirty="0">
                <a:effectLst/>
              </a:rPr>
              <a:t>Chest &amp; Arms of Silver</a:t>
            </a:r>
          </a:p>
          <a:p>
            <a:pPr marL="914400" lvl="1" indent="-457200">
              <a:spcBef>
                <a:spcPts val="0"/>
              </a:spcBef>
              <a:spcAft>
                <a:spcPts val="900"/>
              </a:spcAft>
              <a:buSzPct val="100000"/>
              <a:buFont typeface="Courier New" panose="02070309020205020404" pitchFamily="49" charset="0"/>
              <a:buChar char="­"/>
            </a:pPr>
            <a:r>
              <a:rPr lang="en-US" dirty="0">
                <a:effectLst/>
              </a:rPr>
              <a:t>5:28; 8:20</a:t>
            </a:r>
          </a:p>
          <a:p>
            <a:pPr marL="914400" lvl="1" indent="-457200">
              <a:spcBef>
                <a:spcPts val="0"/>
              </a:spcBef>
              <a:spcAft>
                <a:spcPts val="900"/>
              </a:spcAft>
              <a:buSzPct val="100000"/>
              <a:buFont typeface="Courier New" panose="02070309020205020404" pitchFamily="49" charset="0"/>
              <a:buChar char="­"/>
            </a:pPr>
            <a:r>
              <a:rPr lang="en-US" dirty="0">
                <a:effectLst/>
              </a:rPr>
              <a:t>539-331 BC</a:t>
            </a:r>
          </a:p>
          <a:p>
            <a:pPr marL="914400" lvl="1" indent="-457200">
              <a:spcBef>
                <a:spcPts val="0"/>
              </a:spcBef>
              <a:spcAft>
                <a:spcPts val="900"/>
              </a:spcAft>
              <a:buSzPct val="100000"/>
              <a:buFont typeface="Courier New" panose="02070309020205020404" pitchFamily="49" charset="0"/>
              <a:buChar char="­"/>
            </a:pPr>
            <a:r>
              <a:rPr lang="en-US" dirty="0">
                <a:effectLst/>
              </a:rPr>
              <a:t>Raised on One Side</a:t>
            </a:r>
          </a:p>
          <a:p>
            <a:pPr marL="914400" lvl="1" indent="-457200">
              <a:spcBef>
                <a:spcPts val="0"/>
              </a:spcBef>
              <a:spcAft>
                <a:spcPts val="900"/>
              </a:spcAft>
              <a:buSzPct val="100000"/>
              <a:buFont typeface="Courier New" panose="02070309020205020404" pitchFamily="49" charset="0"/>
              <a:buChar char="­"/>
            </a:pPr>
            <a:r>
              <a:rPr lang="en-US" dirty="0">
                <a:effectLst/>
              </a:rPr>
              <a:t>Three Ribs</a:t>
            </a:r>
          </a:p>
          <a:p>
            <a:pPr marL="914400" lvl="1" indent="-457200">
              <a:spcBef>
                <a:spcPts val="0"/>
              </a:spcBef>
              <a:spcAft>
                <a:spcPts val="900"/>
              </a:spcAft>
              <a:buSzPct val="100000"/>
              <a:buFont typeface="Courier New" panose="02070309020205020404" pitchFamily="49" charset="0"/>
              <a:buChar char="­"/>
            </a:pPr>
            <a:r>
              <a:rPr lang="en-US" dirty="0">
                <a:effectLst/>
              </a:rPr>
              <a:t>Arise and Devour</a:t>
            </a:r>
          </a:p>
        </p:txBody>
      </p:sp>
      <p:pic>
        <p:nvPicPr>
          <p:cNvPr id="6" name="Picture 2" descr="Daniel-7_5-Bear-Beas-Final_edi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1436" y="1066800"/>
            <a:ext cx="3093964"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6979" name="Rectangle 3"/>
          <p:cNvSpPr>
            <a:spLocks noGrp="1" noChangeArrowheads="1"/>
          </p:cNvSpPr>
          <p:nvPr>
            <p:ph type="body" idx="4294967295"/>
          </p:nvPr>
        </p:nvSpPr>
        <p:spPr>
          <a:xfrm>
            <a:off x="228600" y="1143000"/>
            <a:ext cx="7010400" cy="4918075"/>
          </a:xfrm>
          <a:noFill/>
        </p:spPr>
        <p:txBody>
          <a:bodyPr/>
          <a:lstStyle/>
          <a:p>
            <a:pPr marL="457200" indent="-457200">
              <a:lnSpc>
                <a:spcPct val="90000"/>
              </a:lnSpc>
              <a:spcBef>
                <a:spcPts val="0"/>
              </a:spcBef>
              <a:spcAft>
                <a:spcPts val="1800"/>
              </a:spcAft>
            </a:pPr>
            <a:r>
              <a:rPr lang="en-US" dirty="0">
                <a:effectLst/>
              </a:rPr>
              <a:t>3</a:t>
            </a:r>
            <a:r>
              <a:rPr lang="en-US" baseline="30000" dirty="0">
                <a:effectLst/>
              </a:rPr>
              <a:t>rd</a:t>
            </a:r>
            <a:r>
              <a:rPr lang="en-US" dirty="0">
                <a:effectLst/>
              </a:rPr>
              <a:t> Beast (V. 6)</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Leopard </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Greece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Belly &amp; Thighs of Bronze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8:21</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331-63 BC</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Rapid Conquest (Wings &amp; Leopard)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Four Generals (Wings &amp; Heads)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1143000"/>
            <a:ext cx="3484880" cy="3733800"/>
          </a:xfrm>
          <a:prstGeom prst="ellipse">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685800" y="228600"/>
            <a:ext cx="7772400" cy="725488"/>
          </a:xfrm>
        </p:spPr>
        <p:txBody>
          <a:bodyPr/>
          <a:lstStyle/>
          <a:p>
            <a:pPr algn="ctr"/>
            <a:r>
              <a:rPr lang="en-US" sz="4000" dirty="0"/>
              <a:t>Description of 4 Beasts</a:t>
            </a:r>
          </a:p>
        </p:txBody>
      </p:sp>
      <p:sp>
        <p:nvSpPr>
          <p:cNvPr id="130051" name="Rectangle 3"/>
          <p:cNvSpPr>
            <a:spLocks noGrp="1" noChangeArrowheads="1"/>
          </p:cNvSpPr>
          <p:nvPr>
            <p:ph type="body" idx="4294967295"/>
          </p:nvPr>
        </p:nvSpPr>
        <p:spPr>
          <a:xfrm>
            <a:off x="457200" y="1143000"/>
            <a:ext cx="5105400" cy="5257800"/>
          </a:xfrm>
          <a:noFill/>
        </p:spPr>
        <p:txBody>
          <a:bodyPr/>
          <a:lstStyle/>
          <a:p>
            <a:pPr marL="457200" indent="-457200">
              <a:lnSpc>
                <a:spcPct val="90000"/>
              </a:lnSpc>
              <a:spcBef>
                <a:spcPts val="0"/>
              </a:spcBef>
              <a:spcAft>
                <a:spcPts val="1800"/>
              </a:spcAft>
            </a:pPr>
            <a:r>
              <a:rPr lang="en-US" dirty="0">
                <a:effectLst/>
              </a:rPr>
              <a:t>4</a:t>
            </a:r>
            <a:r>
              <a:rPr lang="en-US" baseline="30000" dirty="0">
                <a:effectLst/>
              </a:rPr>
              <a:t>th</a:t>
            </a:r>
            <a:r>
              <a:rPr lang="en-US" dirty="0">
                <a:effectLst/>
              </a:rPr>
              <a:t> Beast (V.7-8)</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Description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Rome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Legs of Iron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Secular History</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63 Bc-70 AD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10 Horns &amp; Little Horn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Revelation 13:2</a:t>
            </a:r>
          </a:p>
        </p:txBody>
      </p:sp>
      <p:pic>
        <p:nvPicPr>
          <p:cNvPr id="5" name="Picture 2" descr="Dan7_7-8jpg_edi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1162049"/>
            <a:ext cx="4475430" cy="4319507"/>
          </a:xfrm>
          <a:prstGeom prst="ellipse">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1632077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18296903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dirty="0"/>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1507" name="Picture 2" descr="http://slbc.org/wp-content/uploads/2014/09/Book-of-Daniel-weppage.jpg"/>
          <p:cNvPicPr>
            <a:picLocks noChangeAspect="1" noChangeArrowheads="1"/>
          </p:cNvPicPr>
          <p:nvPr/>
        </p:nvPicPr>
        <p:blipFill>
          <a:blip r:embed="rId2"/>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b="1" u="sng" dirty="0">
                <a:solidFill>
                  <a:srgbClr val="FFFFCC"/>
                </a:solidFill>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306562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b="1" u="sng" dirty="0">
                <a:solidFill>
                  <a:srgbClr val="FFFFCC"/>
                </a:solidFill>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2923371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685800" y="228600"/>
            <a:ext cx="7772400" cy="1143000"/>
          </a:xfrm>
        </p:spPr>
        <p:txBody>
          <a:bodyPr/>
          <a:lstStyle/>
          <a:p>
            <a:pPr algn="ctr"/>
            <a:r>
              <a:rPr lang="en-US" sz="4000" dirty="0"/>
              <a:t>Daniel Seeks An Interpretation </a:t>
            </a:r>
            <a:br>
              <a:rPr lang="en-US" sz="4000" dirty="0"/>
            </a:br>
            <a:r>
              <a:rPr lang="en-US" sz="3600" dirty="0"/>
              <a:t>V.16</a:t>
            </a:r>
            <a:endParaRPr lang="en-US" sz="4000" dirty="0"/>
          </a:p>
        </p:txBody>
      </p:sp>
      <p:sp>
        <p:nvSpPr>
          <p:cNvPr id="136195" name="Rectangle 3"/>
          <p:cNvSpPr>
            <a:spLocks noGrp="1" noChangeArrowheads="1"/>
          </p:cNvSpPr>
          <p:nvPr>
            <p:ph type="body" idx="4294967295"/>
          </p:nvPr>
        </p:nvSpPr>
        <p:spPr>
          <a:xfrm>
            <a:off x="190500" y="1600201"/>
            <a:ext cx="8763000" cy="2438400"/>
          </a:xfrm>
          <a:noFill/>
        </p:spPr>
        <p:txBody>
          <a:bodyPr/>
          <a:lstStyle/>
          <a:p>
            <a:pPr marL="609600" indent="-609600">
              <a:lnSpc>
                <a:spcPct val="90000"/>
              </a:lnSpc>
              <a:spcBef>
                <a:spcPts val="0"/>
              </a:spcBef>
              <a:spcAft>
                <a:spcPts val="1800"/>
              </a:spcAft>
            </a:pPr>
            <a:r>
              <a:rPr lang="en-US" dirty="0">
                <a:effectLst/>
              </a:rPr>
              <a:t>Daniel asks an Angel for an interpretation V. 16</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No Guesswork Needed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Gabriel ?</a:t>
            </a:r>
          </a:p>
          <a:p>
            <a:pPr marL="609600" indent="-609600">
              <a:lnSpc>
                <a:spcPct val="90000"/>
              </a:lnSpc>
              <a:buFontTx/>
              <a:buNone/>
            </a:pPr>
            <a:endParaRPr lang="en-US" b="1" u="sng" dirty="0">
              <a:solidFill>
                <a:srgbClr val="FFFFCC"/>
              </a:solidFill>
              <a:effectLst/>
            </a:endParaRPr>
          </a:p>
        </p:txBody>
      </p:sp>
      <p:pic>
        <p:nvPicPr>
          <p:cNvPr id="136196" name="Picture 2" descr="http://slbc.org/wp-content/uploads/2014/09/Book-of-Daniel-weppage.jpg"/>
          <p:cNvPicPr>
            <a:picLocks noChangeAspect="1" noChangeArrowheads="1"/>
          </p:cNvPicPr>
          <p:nvPr/>
        </p:nvPicPr>
        <p:blipFill>
          <a:blip r:embed="rId2"/>
          <a:srcRect/>
          <a:stretch>
            <a:fillRect/>
          </a:stretch>
        </p:blipFill>
        <p:spPr bwMode="auto">
          <a:xfrm>
            <a:off x="4648200" y="4876800"/>
            <a:ext cx="4079875" cy="15811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b="1" u="sng" dirty="0">
                <a:solidFill>
                  <a:srgbClr val="FFFFCC"/>
                </a:solidFill>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969081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43915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b="1" u="sng" dirty="0">
                <a:solidFill>
                  <a:srgbClr val="FFFFCC"/>
                </a:solidFill>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414038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When Will the Rapture Take Place Relative to the Tribulation Period?</a:t>
            </a:r>
          </a:p>
        </p:txBody>
      </p:sp>
      <p:sp>
        <p:nvSpPr>
          <p:cNvPr id="19459" name="Rectangle 3"/>
          <p:cNvSpPr>
            <a:spLocks noGrp="1" noChangeArrowheads="1"/>
          </p:cNvSpPr>
          <p:nvPr>
            <p:ph type="body" idx="1"/>
          </p:nvPr>
        </p:nvSpPr>
        <p:spPr>
          <a:xfrm>
            <a:off x="998765" y="1600200"/>
            <a:ext cx="7146471" cy="3581400"/>
          </a:xfrm>
        </p:spPr>
        <p:txBody>
          <a:bodyPr/>
          <a:lstStyle/>
          <a:p>
            <a:pPr marL="684213" indent="-684213" eaLnBrk="1" hangingPunct="1">
              <a:spcBef>
                <a:spcPts val="0"/>
              </a:spcBef>
              <a:spcAft>
                <a:spcPts val="2400"/>
              </a:spcAft>
              <a:buClr>
                <a:srgbClr val="66FFFF"/>
              </a:buClr>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Pre-tribulation rapture theory</a:t>
            </a:r>
          </a:p>
          <a:p>
            <a:pPr marL="684213" indent="-684213" eaLnBrk="1" hangingPunct="1">
              <a:spcBef>
                <a:spcPts val="0"/>
              </a:spcBef>
              <a:spcAft>
                <a:spcPts val="2400"/>
              </a:spcAft>
              <a:buClr>
                <a:srgbClr val="66FFFF"/>
              </a:buClr>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Mid-tribulation rapture theory</a:t>
            </a:r>
          </a:p>
          <a:p>
            <a:pPr marL="684213" indent="-684213" eaLnBrk="1" hangingPunct="1">
              <a:spcBef>
                <a:spcPts val="0"/>
              </a:spcBef>
              <a:spcAft>
                <a:spcPts val="2400"/>
              </a:spcAft>
              <a:buClr>
                <a:srgbClr val="66FFFF"/>
              </a:buClr>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 Post-tribulation rapture theory</a:t>
            </a:r>
          </a:p>
          <a:p>
            <a:pPr marL="684213" indent="-684213" eaLnBrk="1" hangingPunct="1">
              <a:spcBef>
                <a:spcPts val="0"/>
              </a:spcBef>
              <a:spcAft>
                <a:spcPts val="2400"/>
              </a:spcAft>
              <a:buClr>
                <a:srgbClr val="66FFFF"/>
              </a:buClr>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 Pre-wrath rapture theory</a:t>
            </a:r>
          </a:p>
        </p:txBody>
      </p:sp>
    </p:spTree>
    <p:extLst>
      <p:ext uri="{BB962C8B-B14F-4D97-AF65-F5344CB8AC3E}">
        <p14:creationId xmlns:p14="http://schemas.microsoft.com/office/powerpoint/2010/main" val="3153597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08"/>
            <a:ext cx="8126672" cy="6352583"/>
          </a:xfrm>
          <a:prstGeom prst="rect">
            <a:avLst/>
          </a:prstGeom>
          <a:ln w="28575">
            <a:solidFill>
              <a:srgbClr val="FFFFCC"/>
            </a:solidFill>
          </a:ln>
        </p:spPr>
      </p:pic>
    </p:spTree>
    <p:extLst>
      <p:ext uri="{BB962C8B-B14F-4D97-AF65-F5344CB8AC3E}">
        <p14:creationId xmlns:p14="http://schemas.microsoft.com/office/powerpoint/2010/main" val="489694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lnSpc>
                <a:spcPct val="100000"/>
              </a:lnSpc>
            </a:pPr>
            <a:r>
              <a:rPr lang="en-US" altLang="en-US" sz="3000" b="0" dirty="0">
                <a:solidFill>
                  <a:srgbClr val="00FFFF"/>
                </a:solidFill>
                <a:effectLst>
                  <a:outerShdw blurRad="38100" dist="38100" dir="2700000" algn="tl">
                    <a:srgbClr val="000000">
                      <a:alpha val="43137"/>
                    </a:srgbClr>
                  </a:outerShdw>
                </a:effectLst>
              </a:rPr>
              <a:t>When is the Rapture? Seven Arguments Favoring the Pre-Tribulation View</a:t>
            </a:r>
          </a:p>
        </p:txBody>
      </p:sp>
      <p:sp>
        <p:nvSpPr>
          <p:cNvPr id="21507" name="Rectangle 3"/>
          <p:cNvSpPr>
            <a:spLocks noGrp="1" noChangeArrowheads="1"/>
          </p:cNvSpPr>
          <p:nvPr>
            <p:ph type="body" idx="1"/>
          </p:nvPr>
        </p:nvSpPr>
        <p:spPr>
          <a:xfrm>
            <a:off x="457200" y="1219200"/>
            <a:ext cx="8229600" cy="5562600"/>
          </a:xfrm>
        </p:spPr>
        <p:txBody>
          <a:bodyPr/>
          <a:lstStyle/>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a:t>
            </a:r>
            <a:r>
              <a:rPr lang="en-US" sz="2800" dirty="0" err="1">
                <a:effectLst>
                  <a:outerShdw blurRad="38100" dist="38100" dir="2700000" algn="tl">
                    <a:srgbClr val="000000">
                      <a:alpha val="43137"/>
                    </a:srgbClr>
                  </a:outerShdw>
                </a:effectLst>
                <a:cs typeface="Calibri" panose="020F0502020204030204" pitchFamily="34" charset="0"/>
              </a:rPr>
              <a:t>Jer</a:t>
            </a:r>
            <a:r>
              <a:rPr lang="en-US" sz="2800" dirty="0">
                <a:effectLst>
                  <a:outerShdw blurRad="38100" dist="38100" dir="2700000" algn="tl">
                    <a:srgbClr val="000000">
                      <a:alpha val="43137"/>
                    </a:srgbClr>
                  </a:outerShdw>
                </a:effectLst>
                <a:cs typeface="Calibri" panose="020F0502020204030204" pitchFamily="34" charset="0"/>
              </a:rPr>
              <a:t> 30:7; Dan 9:24)</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12303443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772400" cy="1143000"/>
          </a:xfrm>
        </p:spPr>
        <p:txBody>
          <a:bodyPr/>
          <a:lstStyle/>
          <a:p>
            <a:pPr algn="ctr" eaLnBrk="1" hangingPunct="1"/>
            <a:r>
              <a:rPr lang="en-US" altLang="en-US" sz="4000" dirty="0">
                <a:latin typeface="Calibri" panose="020F0502020204030204" pitchFamily="34" charset="0"/>
                <a:cs typeface="Calibri" panose="020F0502020204030204" pitchFamily="34" charset="0"/>
              </a:rPr>
              <a:t>Pretribulationism is not Escapism</a:t>
            </a:r>
          </a:p>
        </p:txBody>
      </p:sp>
      <p:sp>
        <p:nvSpPr>
          <p:cNvPr id="24579" name="Rectangle 3"/>
          <p:cNvSpPr>
            <a:spLocks noGrp="1" noChangeArrowheads="1"/>
          </p:cNvSpPr>
          <p:nvPr>
            <p:ph type="body" idx="1"/>
          </p:nvPr>
        </p:nvSpPr>
        <p:spPr>
          <a:xfrm>
            <a:off x="1308894" y="1946275"/>
            <a:ext cx="6526212" cy="4114800"/>
          </a:xfrm>
        </p:spPr>
        <p:txBody>
          <a:bodyPr/>
          <a:lstStyle/>
          <a:p>
            <a:pPr marL="457200" indent="-457200" eaLnBrk="1" hangingPunct="1">
              <a:lnSpc>
                <a:spcPct val="90000"/>
              </a:lnSpc>
              <a:spcBef>
                <a:spcPts val="0"/>
              </a:spcBef>
              <a:spcAft>
                <a:spcPts val="2400"/>
              </a:spcAft>
              <a:defRPr/>
            </a:pPr>
            <a:r>
              <a:rPr lang="en-US" sz="3600" dirty="0">
                <a:latin typeface="Calibri" panose="020F0502020204030204" pitchFamily="34" charset="0"/>
                <a:cs typeface="Calibri" panose="020F0502020204030204" pitchFamily="34" charset="0"/>
              </a:rPr>
              <a:t>Trials (John 16:33)</a:t>
            </a:r>
          </a:p>
          <a:p>
            <a:pPr marL="457200" indent="-457200" eaLnBrk="1" hangingPunct="1">
              <a:lnSpc>
                <a:spcPct val="90000"/>
              </a:lnSpc>
              <a:spcBef>
                <a:spcPts val="0"/>
              </a:spcBef>
              <a:spcAft>
                <a:spcPts val="2400"/>
              </a:spcAft>
              <a:defRPr/>
            </a:pPr>
            <a:r>
              <a:rPr lang="en-US" sz="3600" dirty="0">
                <a:latin typeface="Calibri" panose="020F0502020204030204" pitchFamily="34" charset="0"/>
                <a:cs typeface="Calibri" panose="020F0502020204030204" pitchFamily="34" charset="0"/>
              </a:rPr>
              <a:t>Man’s wrath (2 Tim 3:12)</a:t>
            </a:r>
          </a:p>
          <a:p>
            <a:pPr marL="457200" indent="-457200" eaLnBrk="1" hangingPunct="1">
              <a:lnSpc>
                <a:spcPct val="90000"/>
              </a:lnSpc>
              <a:spcBef>
                <a:spcPts val="0"/>
              </a:spcBef>
              <a:spcAft>
                <a:spcPts val="2400"/>
              </a:spcAft>
              <a:defRPr/>
            </a:pPr>
            <a:r>
              <a:rPr lang="en-US" sz="3600" dirty="0">
                <a:latin typeface="Calibri" panose="020F0502020204030204" pitchFamily="34" charset="0"/>
                <a:cs typeface="Calibri" panose="020F0502020204030204" pitchFamily="34" charset="0"/>
              </a:rPr>
              <a:t>Satan’s wrath (</a:t>
            </a:r>
            <a:r>
              <a:rPr lang="en-US" sz="3600" dirty="0" err="1">
                <a:latin typeface="Calibri" panose="020F0502020204030204" pitchFamily="34" charset="0"/>
                <a:cs typeface="Calibri" panose="020F0502020204030204" pitchFamily="34" charset="0"/>
              </a:rPr>
              <a:t>Eph</a:t>
            </a:r>
            <a:r>
              <a:rPr lang="en-US" sz="3600" dirty="0">
                <a:latin typeface="Calibri" panose="020F0502020204030204" pitchFamily="34" charset="0"/>
                <a:cs typeface="Calibri" panose="020F0502020204030204" pitchFamily="34" charset="0"/>
              </a:rPr>
              <a:t> 6:11-12)</a:t>
            </a:r>
          </a:p>
          <a:p>
            <a:pPr marL="457200" indent="-457200" eaLnBrk="1" hangingPunct="1">
              <a:lnSpc>
                <a:spcPct val="90000"/>
              </a:lnSpc>
              <a:spcBef>
                <a:spcPts val="0"/>
              </a:spcBef>
              <a:spcAft>
                <a:spcPts val="2400"/>
              </a:spcAft>
              <a:defRPr/>
            </a:pPr>
            <a:r>
              <a:rPr lang="en-US" sz="3600" dirty="0">
                <a:latin typeface="Calibri" panose="020F0502020204030204" pitchFamily="34" charset="0"/>
                <a:cs typeface="Calibri" panose="020F0502020204030204" pitchFamily="34" charset="0"/>
              </a:rPr>
              <a:t>World’s wrath (John 15:18-19)</a:t>
            </a:r>
          </a:p>
        </p:txBody>
      </p:sp>
    </p:spTree>
    <p:extLst>
      <p:ext uri="{BB962C8B-B14F-4D97-AF65-F5344CB8AC3E}">
        <p14:creationId xmlns:p14="http://schemas.microsoft.com/office/powerpoint/2010/main" val="24928227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461963" indent="-461963">
              <a:spcBef>
                <a:spcPts val="0"/>
              </a:spcBef>
              <a:spcAft>
                <a:spcPts val="2400"/>
              </a:spcAft>
              <a:buSzPct val="100000"/>
              <a:buFont typeface="+mj-lt"/>
              <a:buAutoNum type="romanUcPeriod" startAt="2"/>
              <a:defRPr/>
            </a:pPr>
            <a:r>
              <a:rPr lang="en-US" sz="3400" dirty="0"/>
              <a:t>Prophetic (8-12):</a:t>
            </a:r>
          </a:p>
          <a:p>
            <a:pPr marL="457200" lvl="1" indent="0" eaLnBrk="1" hangingPunct="1">
              <a:spcBef>
                <a:spcPts val="0"/>
              </a:spcBef>
              <a:spcAft>
                <a:spcPts val="2400"/>
              </a:spcAft>
              <a:buFont typeface="Wingdings" pitchFamily="2" charset="2"/>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dirty="0"/>
              <a:t>Final vision (10-12)</a:t>
            </a:r>
          </a:p>
        </p:txBody>
      </p:sp>
      <p:pic>
        <p:nvPicPr>
          <p:cNvPr id="22530" name="Picture 2" descr="http://slbc.org/wp-content/uploads/2014/09/Book-of-Daniel-weppage.jpg"/>
          <p:cNvPicPr>
            <a:picLocks noChangeAspect="1" noChangeArrowheads="1"/>
          </p:cNvPicPr>
          <p:nvPr/>
        </p:nvPicPr>
        <p:blipFill>
          <a:blip r:embed="rId2"/>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lstStyle/>
          <a:p>
            <a:pPr algn="ctr" eaLnBrk="1" hangingPunct="1"/>
            <a:r>
              <a:rPr lang="en-US" altLang="en-US" sz="4000"/>
              <a:t>Synthetic Outline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lnSpc>
                <a:spcPct val="100000"/>
              </a:lnSpc>
            </a:pPr>
            <a:r>
              <a:rPr lang="en-US" altLang="en-US" sz="3000" b="0" dirty="0">
                <a:solidFill>
                  <a:srgbClr val="00FFFF"/>
                </a:solidFill>
                <a:effectLst>
                  <a:outerShdw blurRad="38100" dist="38100" dir="2700000" algn="tl">
                    <a:srgbClr val="000000">
                      <a:alpha val="43137"/>
                    </a:srgbClr>
                  </a:outerShdw>
                </a:effectLst>
              </a:rPr>
              <a:t>When is the Rapture? Seven Arguments Favoring the Pre-Tribulation View</a:t>
            </a:r>
          </a:p>
        </p:txBody>
      </p:sp>
      <p:sp>
        <p:nvSpPr>
          <p:cNvPr id="21507" name="Rectangle 3"/>
          <p:cNvSpPr>
            <a:spLocks noGrp="1" noChangeArrowheads="1"/>
          </p:cNvSpPr>
          <p:nvPr>
            <p:ph type="body" idx="1"/>
          </p:nvPr>
        </p:nvSpPr>
        <p:spPr>
          <a:xfrm>
            <a:off x="457200" y="1219200"/>
            <a:ext cx="8229600" cy="5562600"/>
          </a:xfrm>
        </p:spPr>
        <p:txBody>
          <a:bodyPr/>
          <a:lstStyle/>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a:t>
            </a:r>
            <a:r>
              <a:rPr lang="en-US" sz="2800" dirty="0" err="1">
                <a:effectLst>
                  <a:outerShdw blurRad="38100" dist="38100" dir="2700000" algn="tl">
                    <a:srgbClr val="000000">
                      <a:alpha val="43137"/>
                    </a:srgbClr>
                  </a:outerShdw>
                </a:effectLst>
                <a:cs typeface="Calibri" panose="020F0502020204030204" pitchFamily="34" charset="0"/>
              </a:rPr>
              <a:t>Jer</a:t>
            </a:r>
            <a:r>
              <a:rPr lang="en-US" sz="2800" dirty="0">
                <a:effectLst>
                  <a:outerShdw blurRad="38100" dist="38100" dir="2700000" algn="tl">
                    <a:srgbClr val="000000">
                      <a:alpha val="43137"/>
                    </a:srgbClr>
                  </a:outerShdw>
                </a:effectLst>
                <a:cs typeface="Calibri" panose="020F0502020204030204" pitchFamily="34" charset="0"/>
              </a:rPr>
              <a:t> 30:7; Dan 9:24)</a:t>
            </a:r>
          </a:p>
          <a:p>
            <a:pPr marL="684213" indent="-684213" eaLnBrk="1" hangingPunct="1">
              <a:spcBef>
                <a:spcPts val="0"/>
              </a:spcBef>
              <a:spcAft>
                <a:spcPts val="900"/>
              </a:spcAft>
              <a:buClr>
                <a:srgbClr val="66FFFF"/>
              </a:buClr>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684213" indent="-684213" eaLnBrk="1" hangingPunct="1">
              <a:spcBef>
                <a:spcPts val="0"/>
              </a:spcBef>
              <a:spcAft>
                <a:spcPts val="900"/>
              </a:spcAft>
              <a:buClr>
                <a:srgbClr val="66FFFF"/>
              </a:buClr>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11184805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p:cNvPicPr>
          <p:nvPr/>
        </p:nvPicPr>
        <p:blipFill>
          <a:blip r:embed="rId2"/>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838" y="163513"/>
            <a:ext cx="8743950" cy="4862512"/>
          </a:xfrm>
          <a:prstGeom prst="rect">
            <a:avLst/>
          </a:prstGeom>
          <a:noFill/>
          <a:ln w="28575">
            <a:noFill/>
            <a:miter lim="800000"/>
            <a:headEnd/>
            <a:tailEnd/>
          </a:ln>
        </p:spPr>
        <p:txBody>
          <a:bodyPr>
            <a:spAutoFit/>
          </a:bodyPr>
          <a:lstStyle/>
          <a:p>
            <a:pPr algn="ctr">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(NASB)</a:t>
            </a:r>
          </a:p>
          <a:p>
            <a:pPr algn="just">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5995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4429744"/>
              </p:ext>
            </p:extLst>
          </p:nvPr>
        </p:nvGraphicFramePr>
        <p:xfrm>
          <a:off x="152400" y="2286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1149162532"/>
                    </a:ext>
                  </a:extLst>
                </a:gridCol>
                <a:gridCol w="4419600">
                  <a:extLst>
                    <a:ext uri="{9D8B030D-6E8A-4147-A177-3AD203B41FA5}">
                      <a16:colId xmlns:a16="http://schemas.microsoft.com/office/drawing/2014/main" val="2962285687"/>
                    </a:ext>
                  </a:extLst>
                </a:gridCol>
              </a:tblGrid>
              <a:tr h="981144">
                <a:tc gridSpan="2">
                  <a:txBody>
                    <a:bodyPr/>
                    <a:lstStyle/>
                    <a:p>
                      <a:pPr algn="ctr">
                        <a:spcBef>
                          <a:spcPts val="600"/>
                        </a:spcBef>
                        <a:spcAft>
                          <a:spcPts val="600"/>
                        </a:spcAft>
                      </a:pPr>
                      <a:r>
                        <a:rPr lang="en-US" sz="3600" b="0" noProof="0" dirty="0">
                          <a:solidFill>
                            <a:srgbClr val="00FFFF"/>
                          </a:solidFill>
                          <a:effectLst/>
                          <a:latin typeface="Calibri" panose="020F0502020204030204" pitchFamily="34" charset="0"/>
                          <a:ea typeface="+mj-ea"/>
                          <a:cs typeface="+mj-cs"/>
                        </a:rPr>
                        <a:t>Distinctions Between 144,000 &amp; Multitude</a:t>
                      </a:r>
                      <a:endParaRPr lang="en-US" sz="3600" b="0" dirty="0">
                        <a:solidFill>
                          <a:srgbClr val="00FFFF"/>
                        </a:solidFill>
                        <a:effectLst/>
                        <a:latin typeface="Calibri" panose="020F0502020204030204" pitchFamily="34" charset="0"/>
                        <a:ea typeface="+mj-ea"/>
                        <a:cs typeface="+mj-cs"/>
                      </a:endParaRPr>
                    </a:p>
                  </a:txBody>
                  <a:tcPr anchor="ctr"/>
                </a:tc>
                <a:tc hMerge="1">
                  <a:txBody>
                    <a:bodyPr/>
                    <a:lstStyle/>
                    <a:p>
                      <a:endParaRPr lang="en-US" dirty="0"/>
                    </a:p>
                  </a:txBody>
                  <a:tcPr/>
                </a:tc>
                <a:extLst>
                  <a:ext uri="{0D108BD9-81ED-4DB2-BD59-A6C34878D82A}">
                    <a16:rowId xmlns:a16="http://schemas.microsoft.com/office/drawing/2014/main" val="3529848444"/>
                  </a:ext>
                </a:extLst>
              </a:tr>
              <a:tr h="79426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REVELATION 7:1-8</a:t>
                      </a:r>
                    </a:p>
                  </a:txBody>
                  <a:tcPr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REVELATION 7:9-17</a:t>
                      </a:r>
                    </a:p>
                  </a:txBody>
                  <a:tcPr anchor="ctr"/>
                </a:tc>
                <a:extLst>
                  <a:ext uri="{0D108BD9-81ED-4DB2-BD59-A6C34878D82A}">
                    <a16:rowId xmlns:a16="http://schemas.microsoft.com/office/drawing/2014/main" val="4199846802"/>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Numbered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Innumerable</a:t>
                      </a:r>
                    </a:p>
                  </a:txBody>
                  <a:tcPr anchor="ctr"/>
                </a:tc>
                <a:extLst>
                  <a:ext uri="{0D108BD9-81ED-4DB2-BD59-A6C34878D82A}">
                    <a16:rowId xmlns:a16="http://schemas.microsoft.com/office/drawing/2014/main" val="1062385765"/>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Jews</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All nations</a:t>
                      </a:r>
                    </a:p>
                  </a:txBody>
                  <a:tcPr anchor="ctr"/>
                </a:tc>
                <a:extLst>
                  <a:ext uri="{0D108BD9-81ED-4DB2-BD59-A6C34878D82A}">
                    <a16:rowId xmlns:a16="http://schemas.microsoft.com/office/drawing/2014/main" val="571592761"/>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Sealed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Slain</a:t>
                      </a:r>
                    </a:p>
                  </a:txBody>
                  <a:tcPr anchor="ctr"/>
                </a:tc>
                <a:extLst>
                  <a:ext uri="{0D108BD9-81ED-4DB2-BD59-A6C34878D82A}">
                    <a16:rowId xmlns:a16="http://schemas.microsoft.com/office/drawing/2014/main" val="1898418030"/>
                  </a:ext>
                </a:extLst>
              </a:tr>
              <a:tr h="1448356">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Sealed before the Tribulation</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Converted out of the Tribulation</a:t>
                      </a:r>
                    </a:p>
                  </a:txBody>
                  <a:tcPr anchor="ctr"/>
                </a:tc>
                <a:extLst>
                  <a:ext uri="{0D108BD9-81ED-4DB2-BD59-A6C34878D82A}">
                    <a16:rowId xmlns:a16="http://schemas.microsoft.com/office/drawing/2014/main" val="1600638887"/>
                  </a:ext>
                </a:extLst>
              </a:tr>
              <a:tr h="794260">
                <a:tc gridSpan="2">
                  <a:txBody>
                    <a:bodyPr/>
                    <a:lstStyle/>
                    <a:p>
                      <a:pPr algn="ctr">
                        <a:spcBef>
                          <a:spcPts val="600"/>
                        </a:spcBef>
                        <a:spcAft>
                          <a:spcPts val="600"/>
                        </a:spcAft>
                      </a:pPr>
                      <a:r>
                        <a:rPr lang="en-US" sz="2000" b="0" dirty="0">
                          <a:solidFill>
                            <a:schemeClr val="bg2"/>
                          </a:solidFill>
                          <a:effectLst/>
                          <a:latin typeface="Calibri" panose="020F0502020204030204" pitchFamily="34" charset="0"/>
                          <a:cs typeface="Calibri" panose="020F0502020204030204" pitchFamily="34" charset="0"/>
                        </a:rPr>
                        <a:t>Hitchcock and Ice, The Truth Behind Left Behind, 77</a:t>
                      </a:r>
                    </a:p>
                  </a:txBody>
                  <a:tcPr anchor="ctr"/>
                </a:tc>
                <a:tc hMerge="1">
                  <a:txBody>
                    <a:bodyPr/>
                    <a:lstStyle/>
                    <a:p>
                      <a:endParaRPr lang="en-US" dirty="0"/>
                    </a:p>
                  </a:txBody>
                  <a:tcPr/>
                </a:tc>
                <a:extLst>
                  <a:ext uri="{0D108BD9-81ED-4DB2-BD59-A6C34878D82A}">
                    <a16:rowId xmlns:a16="http://schemas.microsoft.com/office/drawing/2014/main" val="1311014673"/>
                  </a:ext>
                </a:extLst>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43915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b="1" u="sng" dirty="0">
                <a:solidFill>
                  <a:srgbClr val="FFFFCC"/>
                </a:solidFill>
              </a:rPr>
              <a:t>Angelic Interpretation V. 23-27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1734980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
        <p:nvSpPr>
          <p:cNvPr id="137219" name="Rectangle 3"/>
          <p:cNvSpPr>
            <a:spLocks noGrp="1" noChangeArrowheads="1"/>
          </p:cNvSpPr>
          <p:nvPr>
            <p:ph type="body" idx="4294967295"/>
          </p:nvPr>
        </p:nvSpPr>
        <p:spPr>
          <a:xfrm>
            <a:off x="457200" y="1143000"/>
            <a:ext cx="8305800" cy="4918075"/>
          </a:xfrm>
          <a:noFill/>
        </p:spPr>
        <p:txBody>
          <a:bodyPr/>
          <a:lstStyle/>
          <a:p>
            <a:pPr marL="457200" indent="-457200">
              <a:spcBef>
                <a:spcPts val="0"/>
              </a:spcBef>
              <a:spcAft>
                <a:spcPts val="3600"/>
              </a:spcAft>
            </a:pPr>
            <a:r>
              <a:rPr lang="en-US" dirty="0">
                <a:effectLst/>
              </a:rPr>
              <a:t>V. 23 </a:t>
            </a:r>
          </a:p>
          <a:p>
            <a:pPr marL="914400" lvl="1" indent="-457200">
              <a:spcBef>
                <a:spcPts val="0"/>
              </a:spcBef>
              <a:spcAft>
                <a:spcPts val="3600"/>
              </a:spcAft>
              <a:buSzPct val="100000"/>
              <a:buFont typeface="Courier New" panose="02070309020205020404" pitchFamily="49" charset="0"/>
              <a:buChar char="­"/>
            </a:pPr>
            <a:r>
              <a:rPr lang="en-US" dirty="0">
                <a:effectLst/>
              </a:rPr>
              <a:t>Daniel 2:40, 41-43</a:t>
            </a:r>
          </a:p>
          <a:p>
            <a:pPr marL="914400" lvl="1" indent="-457200">
              <a:spcBef>
                <a:spcPts val="0"/>
              </a:spcBef>
              <a:spcAft>
                <a:spcPts val="3600"/>
              </a:spcAft>
              <a:buSzPct val="100000"/>
              <a:buFont typeface="Courier New" panose="02070309020205020404" pitchFamily="49" charset="0"/>
              <a:buChar char="­"/>
            </a:pPr>
            <a:r>
              <a:rPr lang="en-US" dirty="0">
                <a:effectLst/>
              </a:rPr>
              <a:t>World-wide empire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792839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743200" y="0"/>
            <a:ext cx="3657600" cy="1143000"/>
          </a:xfrm>
        </p:spPr>
        <p:txBody>
          <a:bodyPr/>
          <a:lstStyle/>
          <a:p>
            <a:pPr algn="ctr" eaLnBrk="1" hangingPunct="1">
              <a:lnSpc>
                <a:spcPct val="100000"/>
              </a:lnSpc>
            </a:pPr>
            <a:r>
              <a:rPr lang="en-US" sz="3600" b="0" dirty="0">
                <a:solidFill>
                  <a:srgbClr val="00FFFF"/>
                </a:solidFill>
                <a:latin typeface="Calibri" panose="020F0502020204030204" pitchFamily="34" charset="0"/>
              </a:rPr>
              <a:t>David Rockefeller</a:t>
            </a:r>
            <a:br>
              <a:rPr lang="en-US" sz="3200" b="0" dirty="0">
                <a:latin typeface="Calibri" panose="020F0502020204030204" pitchFamily="34" charset="0"/>
              </a:rPr>
            </a:br>
            <a:r>
              <a:rPr lang="en-US" sz="2000" b="0" dirty="0">
                <a:solidFill>
                  <a:srgbClr val="00FFFF"/>
                </a:solidFill>
                <a:latin typeface="Calibri" panose="020F0502020204030204" pitchFamily="34" charset="0"/>
              </a:rPr>
              <a:t>cited in Memoirs, page 405.</a:t>
            </a:r>
          </a:p>
        </p:txBody>
      </p:sp>
      <p:sp>
        <p:nvSpPr>
          <p:cNvPr id="24579" name="Rectangle 7"/>
          <p:cNvSpPr>
            <a:spLocks noGrp="1" noChangeArrowheads="1"/>
          </p:cNvSpPr>
          <p:nvPr>
            <p:ph type="body" idx="1"/>
          </p:nvPr>
        </p:nvSpPr>
        <p:spPr>
          <a:xfrm>
            <a:off x="228600" y="1066800"/>
            <a:ext cx="8686800" cy="5562600"/>
          </a:xfrm>
        </p:spPr>
        <p:txBody>
          <a:bodyPr/>
          <a:lstStyle/>
          <a:p>
            <a:pPr marL="0" indent="0" algn="just" eaLnBrk="1" hangingPunct="1">
              <a:buFont typeface="Wingdings" pitchFamily="2" charset="2"/>
              <a:buNone/>
            </a:pPr>
            <a:r>
              <a:rPr lang="en-US" sz="3000" dirty="0">
                <a:latin typeface="Calibri" panose="020F0502020204030204" pitchFamily="34" charset="0"/>
              </a:rPr>
              <a:t>“For more than a century ideological extremists…have seized upon well-publicized incidents…to attack the Rockefeller family for the inordinate influence they claim we wield over American political and economic institutions. Some even believe we are part of a secret cabal working against the best interests of the United States, characterizing my family and me as 'internationalists' and of conspiring with others around the world to build a more integrated global political and economic structure--one world, if you will. </a:t>
            </a:r>
            <a:r>
              <a:rPr lang="en-US" sz="3000" b="1" i="1" u="sng" kern="1200" dirty="0">
                <a:solidFill>
                  <a:srgbClr val="FFFFCC"/>
                </a:solidFill>
                <a:latin typeface="Calibri" panose="020F0502020204030204" pitchFamily="34" charset="0"/>
              </a:rPr>
              <a:t>If that's the charge, I stand guilty, and I am proud of it.</a:t>
            </a:r>
            <a:r>
              <a:rPr lang="en-US" sz="3000" b="1" i="1" kern="1200" dirty="0">
                <a:solidFill>
                  <a:srgbClr val="FFFFCC"/>
                </a:solidFill>
                <a:latin typeface="Calibri" panose="020F0502020204030204" pitchFamily="34" charset="0"/>
              </a:rPr>
              <a:t>” </a:t>
            </a:r>
            <a:endParaRPr lang="en-US" sz="2600" i="1" dirty="0">
              <a:latin typeface="Calibri" panose="020F0502020204030204" pitchFamily="34" charset="0"/>
            </a:endParaRPr>
          </a:p>
        </p:txBody>
      </p:sp>
      <p:pic>
        <p:nvPicPr>
          <p:cNvPr id="24580" name="Picture 2" descr="https://encrypted-tbn1.gstatic.com/images?q=tbn:ANd9GcTlPp9g83NSOO7RJTwWEIDB6jwwUEuM-mYnM4Hkxd6VNO2XTuVZ4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76200"/>
            <a:ext cx="882650" cy="990600"/>
          </a:xfrm>
          <a:prstGeom prst="rect">
            <a:avLst/>
          </a:prstGeom>
          <a:noFill/>
          <a:ln w="9525">
            <a:noFill/>
            <a:miter lim="800000"/>
            <a:headEnd/>
            <a:tailEnd/>
          </a:ln>
        </p:spPr>
      </p:pic>
    </p:spTree>
    <p:extLst>
      <p:ext uri="{BB962C8B-B14F-4D97-AF65-F5344CB8AC3E}">
        <p14:creationId xmlns:p14="http://schemas.microsoft.com/office/powerpoint/2010/main" val="79523603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1143000"/>
            <a:ext cx="8001000" cy="2895600"/>
          </a:xfrm>
          <a:noFill/>
        </p:spPr>
        <p:txBody>
          <a:bodyPr/>
          <a:lstStyle/>
          <a:p>
            <a:pPr marL="457200" lvl="1" indent="-457200">
              <a:spcBef>
                <a:spcPts val="0"/>
              </a:spcBef>
              <a:spcAft>
                <a:spcPts val="3600"/>
              </a:spcAft>
              <a:buClr>
                <a:schemeClr val="tx2"/>
              </a:buClr>
              <a:buSzPct val="75000"/>
              <a:buFont typeface="Wingdings" pitchFamily="2" charset="2"/>
              <a:buChar char="n"/>
            </a:pPr>
            <a:r>
              <a:rPr lang="en-US" dirty="0">
                <a:effectLst/>
                <a:ea typeface="+mn-ea"/>
                <a:cs typeface="+mn-cs"/>
              </a:rPr>
              <a:t>V. 24</a:t>
            </a:r>
          </a:p>
          <a:p>
            <a:pPr marL="914400" lvl="1" indent="-457200">
              <a:spcBef>
                <a:spcPts val="0"/>
              </a:spcBef>
              <a:spcAft>
                <a:spcPts val="3600"/>
              </a:spcAft>
              <a:buSzPct val="100000"/>
              <a:buFont typeface="Courier New" panose="02070309020205020404" pitchFamily="49" charset="0"/>
              <a:buChar char="­"/>
            </a:pPr>
            <a:r>
              <a:rPr lang="en-US" dirty="0">
                <a:effectLst/>
              </a:rPr>
              <a:t>A Ten King Confederacy</a:t>
            </a:r>
          </a:p>
          <a:p>
            <a:pPr marL="914400" lvl="1" indent="-457200">
              <a:spcBef>
                <a:spcPts val="0"/>
              </a:spcBef>
              <a:spcAft>
                <a:spcPts val="3600"/>
              </a:spcAft>
              <a:buSzPct val="100000"/>
              <a:buFont typeface="Courier New" panose="02070309020205020404" pitchFamily="49" charset="0"/>
              <a:buChar char="­"/>
            </a:pPr>
            <a:r>
              <a:rPr lang="en-US" dirty="0">
                <a:effectLst/>
              </a:rPr>
              <a:t>A Revived Roman Empire</a:t>
            </a:r>
          </a:p>
          <a:p>
            <a:pPr marL="914400" lvl="1" indent="-457200">
              <a:spcBef>
                <a:spcPts val="0"/>
              </a:spcBef>
              <a:spcAft>
                <a:spcPts val="3600"/>
              </a:spcAft>
              <a:buSzPct val="100000"/>
              <a:buFont typeface="Courier New" panose="02070309020205020404" pitchFamily="49" charset="0"/>
              <a:buChar char="­"/>
            </a:pPr>
            <a:r>
              <a:rPr lang="en-US" dirty="0">
                <a:effectLst/>
              </a:rPr>
              <a:t>EEC or ECM / European Common Market?</a:t>
            </a:r>
          </a:p>
          <a:p>
            <a:pPr marL="914400" lvl="1" indent="-457200">
              <a:spcBef>
                <a:spcPts val="0"/>
              </a:spcBef>
              <a:spcAft>
                <a:spcPts val="3600"/>
              </a:spcAft>
              <a:buSzPct val="100000"/>
              <a:buFont typeface="Courier New" panose="02070309020205020404" pitchFamily="49" charset="0"/>
              <a:buChar char="­"/>
            </a:pPr>
            <a:r>
              <a:rPr lang="en-US" dirty="0">
                <a:effectLst/>
              </a:rPr>
              <a:t>The Antichrist Will Subdue 3 Kings</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3555" name="Picture 2" descr="http://slbc.org/wp-content/uploads/2014/09/Book-of-Daniel-weppage.jpg"/>
          <p:cNvPicPr>
            <a:picLocks noChangeAspect="1" noChangeArrowheads="1"/>
          </p:cNvPicPr>
          <p:nvPr/>
        </p:nvPicPr>
        <p:blipFill>
          <a:blip r:embed="rId2"/>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457200" y="1143000"/>
            <a:ext cx="84582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7173" y="206820"/>
            <a:ext cx="7809653" cy="5127180"/>
          </a:xfrm>
          <a:prstGeom prst="rect">
            <a:avLst/>
          </a:prstGeom>
        </p:spPr>
      </p:pic>
    </p:spTree>
    <p:extLst>
      <p:ext uri="{BB962C8B-B14F-4D97-AF65-F5344CB8AC3E}">
        <p14:creationId xmlns:p14="http://schemas.microsoft.com/office/powerpoint/2010/main" val="24536810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457200" y="1143000"/>
            <a:ext cx="8458200" cy="49530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26 </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Destroys the Little Horn</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is God the Father</a:t>
            </a:r>
          </a:p>
          <a:p>
            <a:pPr marL="914400" lvl="1" indent="-457200">
              <a:spcBef>
                <a:spcPts val="0"/>
              </a:spcBef>
              <a:spcAft>
                <a:spcPts val="3000"/>
              </a:spcAft>
              <a:buSzPct val="100000"/>
              <a:buFont typeface="Courier New" panose="02070309020205020404" pitchFamily="49" charset="0"/>
              <a:buChar char="­"/>
            </a:pPr>
            <a:r>
              <a:rPr lang="en-US" dirty="0">
                <a:effectLst/>
              </a:rPr>
              <a:t>Dan. 9:27; 2 Thess. 2:8; Rev. 19:20</a:t>
            </a:r>
          </a:p>
          <a:p>
            <a:pPr marL="914400" lvl="1" indent="-457200">
              <a:spcBef>
                <a:spcPts val="0"/>
              </a:spcBef>
              <a:spcAft>
                <a:spcPts val="3000"/>
              </a:spcAft>
              <a:buSzPct val="100000"/>
              <a:buFont typeface="Courier New" panose="02070309020205020404" pitchFamily="49" charset="0"/>
              <a:buChar char="­"/>
            </a:pPr>
            <a:r>
              <a:rPr lang="en-US" dirty="0">
                <a:effectLst/>
              </a:rPr>
              <a:t>Antichrist’s Rise and Fall</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1143000"/>
            <a:ext cx="6096000" cy="54864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2400"/>
              </a:spcAft>
              <a:buSzPct val="100000"/>
              <a:buFont typeface="Courier New" panose="02070309020205020404" pitchFamily="49" charset="0"/>
              <a:buChar char="­"/>
            </a:pPr>
            <a:r>
              <a:rPr lang="en-US" dirty="0">
                <a:effectLst/>
              </a:rPr>
              <a:t>Rev. 11:15</a:t>
            </a:r>
          </a:p>
          <a:p>
            <a:pPr marL="914400" lvl="1" indent="-457200">
              <a:spcBef>
                <a:spcPts val="0"/>
              </a:spcBef>
              <a:spcAft>
                <a:spcPts val="2400"/>
              </a:spcAft>
              <a:buSzPct val="100000"/>
              <a:buFont typeface="Courier New" panose="02070309020205020404" pitchFamily="49" charset="0"/>
              <a:buChar char="­"/>
            </a:pPr>
            <a:r>
              <a:rPr lang="en-US" dirty="0">
                <a:effectLst/>
              </a:rPr>
              <a:t>The Millennium</a:t>
            </a:r>
          </a:p>
          <a:p>
            <a:pPr marL="914400" lvl="1" indent="-457200">
              <a:spcBef>
                <a:spcPts val="0"/>
              </a:spcBef>
              <a:spcAft>
                <a:spcPts val="2400"/>
              </a:spcAft>
              <a:buSzPct val="100000"/>
              <a:buFont typeface="Courier New" panose="02070309020205020404" pitchFamily="49" charset="0"/>
              <a:buChar char="­"/>
            </a:pPr>
            <a:r>
              <a:rPr lang="en-US" dirty="0">
                <a:effectLst/>
              </a:rPr>
              <a:t>Dan. 2:44-45</a:t>
            </a:r>
          </a:p>
          <a:p>
            <a:pPr marL="914400" lvl="1" indent="-457200">
              <a:spcBef>
                <a:spcPts val="0"/>
              </a:spcBef>
              <a:spcAft>
                <a:spcPts val="2400"/>
              </a:spcAft>
              <a:buSzPct val="100000"/>
              <a:buFont typeface="Courier New" panose="02070309020205020404" pitchFamily="49" charset="0"/>
              <a:buChar char="­"/>
            </a:pPr>
            <a:r>
              <a:rPr lang="en-US" dirty="0">
                <a:effectLst/>
              </a:rPr>
              <a:t>Six Kingdoms?</a:t>
            </a:r>
          </a:p>
          <a:p>
            <a:pPr marL="914400" lvl="1" indent="-457200">
              <a:spcBef>
                <a:spcPts val="0"/>
              </a:spcBef>
              <a:spcAft>
                <a:spcPts val="2400"/>
              </a:spcAft>
              <a:buSzPct val="100000"/>
              <a:buFont typeface="Courier New" panose="02070309020205020404" pitchFamily="49" charset="0"/>
              <a:buChar char="­"/>
            </a:pPr>
            <a:r>
              <a:rPr lang="en-US" dirty="0">
                <a:effectLst/>
              </a:rPr>
              <a:t>Our Focus Vs. Judah’s Focus</a:t>
            </a:r>
          </a:p>
          <a:p>
            <a:pPr marL="914400" lvl="1" indent="-457200">
              <a:spcBef>
                <a:spcPts val="0"/>
              </a:spcBef>
              <a:spcAft>
                <a:spcPts val="2400"/>
              </a:spcAft>
              <a:buSzPct val="100000"/>
              <a:buFont typeface="Courier New" panose="02070309020205020404" pitchFamily="49" charset="0"/>
              <a:buChar char="­"/>
            </a:pPr>
            <a:r>
              <a:rPr lang="en-US" dirty="0">
                <a:effectLst/>
              </a:rPr>
              <a:t>Our Hope</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800100" y="304800"/>
            <a:ext cx="7772400" cy="838200"/>
          </a:xfrm>
        </p:spPr>
        <p:txBody>
          <a:bodyPr/>
          <a:lstStyle/>
          <a:p>
            <a:pPr algn="ctr" eaLnBrk="1" hangingPunct="1"/>
            <a:r>
              <a:rPr lang="en-US" altLang="en-US"/>
              <a:t>6 Empires</a:t>
            </a:r>
          </a:p>
        </p:txBody>
      </p:sp>
      <p:sp>
        <p:nvSpPr>
          <p:cNvPr id="19462" name="Rectangle 3"/>
          <p:cNvSpPr>
            <a:spLocks noGrp="1" noChangeArrowheads="1"/>
          </p:cNvSpPr>
          <p:nvPr>
            <p:ph type="body" idx="4294967295"/>
          </p:nvPr>
        </p:nvSpPr>
        <p:spPr>
          <a:xfrm>
            <a:off x="1143000" y="1600200"/>
            <a:ext cx="6858000" cy="4724400"/>
          </a:xfrm>
        </p:spPr>
        <p:txBody>
          <a:bodyPr/>
          <a:lstStyle/>
          <a:p>
            <a:pPr marL="457200" indent="-457200" eaLnBrk="1" hangingPunct="1">
              <a:spcBef>
                <a:spcPts val="0"/>
              </a:spcBef>
              <a:spcAft>
                <a:spcPts val="2400"/>
              </a:spcAft>
              <a:defRPr/>
            </a:pPr>
            <a:r>
              <a:rPr lang="en-US" altLang="en-US" dirty="0"/>
              <a:t>Babylon (2:36-38) 605-539 BC</a:t>
            </a:r>
          </a:p>
          <a:p>
            <a:pPr marL="457200" indent="-457200" eaLnBrk="1" hangingPunct="1">
              <a:spcBef>
                <a:spcPts val="0"/>
              </a:spcBef>
              <a:spcAft>
                <a:spcPts val="2400"/>
              </a:spcAft>
              <a:defRPr/>
            </a:pPr>
            <a:r>
              <a:rPr lang="en-US" altLang="en-US" dirty="0"/>
              <a:t>Media-Persia (2:39a) 539-331 BC</a:t>
            </a:r>
          </a:p>
          <a:p>
            <a:pPr marL="457200" indent="-457200" eaLnBrk="1" hangingPunct="1">
              <a:spcBef>
                <a:spcPts val="0"/>
              </a:spcBef>
              <a:spcAft>
                <a:spcPts val="2400"/>
              </a:spcAft>
              <a:defRPr/>
            </a:pPr>
            <a:r>
              <a:rPr lang="en-US" altLang="en-US" dirty="0"/>
              <a:t>Greece (2:39b) 331-63 BC</a:t>
            </a:r>
          </a:p>
          <a:p>
            <a:pPr marL="457200" indent="-457200" eaLnBrk="1" hangingPunct="1">
              <a:spcBef>
                <a:spcPts val="0"/>
              </a:spcBef>
              <a:spcAft>
                <a:spcPts val="2400"/>
              </a:spcAft>
              <a:defRPr/>
            </a:pPr>
            <a:r>
              <a:rPr lang="en-US" altLang="en-US" dirty="0"/>
              <a:t>Rome I (2:40) 63 BC – 70 AD</a:t>
            </a:r>
          </a:p>
          <a:p>
            <a:pPr marL="457200" indent="-457200" eaLnBrk="1" hangingPunct="1">
              <a:spcBef>
                <a:spcPts val="0"/>
              </a:spcBef>
              <a:spcAft>
                <a:spcPts val="2400"/>
              </a:spcAft>
              <a:defRPr/>
            </a:pPr>
            <a:r>
              <a:rPr lang="en-US" altLang="en-US" dirty="0"/>
              <a:t>Rome II (2:41-43) Tribulation</a:t>
            </a:r>
          </a:p>
          <a:p>
            <a:pPr marL="457200" indent="-457200" eaLnBrk="1" hangingPunct="1">
              <a:spcBef>
                <a:spcPts val="0"/>
              </a:spcBef>
              <a:spcAft>
                <a:spcPts val="2400"/>
              </a:spcAft>
              <a:defRPr/>
            </a:pPr>
            <a:r>
              <a:rPr lang="en-US" altLang="en-US" dirty="0"/>
              <a:t>Kingdom (2:44-45) After 2</a:t>
            </a:r>
            <a:r>
              <a:rPr lang="en-US" altLang="en-US" baseline="30000" dirty="0"/>
              <a:t>nd</a:t>
            </a:r>
            <a:r>
              <a:rPr lang="en-US" altLang="en-US" dirty="0"/>
              <a:t> Coming</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77743848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517064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 (NASB)</a:t>
            </a:r>
          </a:p>
          <a:p>
            <a:pPr algn="just">
              <a:spcBef>
                <a:spcPts val="600"/>
              </a:spcBef>
              <a:spcAft>
                <a:spcPts val="600"/>
              </a:spcAft>
            </a:pPr>
            <a:r>
              <a:rPr lang="en-US" sz="27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Lord of hosts, and to celebrate the Feast of Booths. </a:t>
            </a:r>
            <a:r>
              <a:rPr lang="en-US" sz="2700" baseline="30000" dirty="0">
                <a:latin typeface="Calibri" panose="020F0502020204030204" pitchFamily="34" charset="0"/>
                <a:cs typeface="Calibri" panose="020F0502020204030204" pitchFamily="34" charset="0"/>
              </a:rPr>
              <a:t>17</a:t>
            </a:r>
            <a:r>
              <a:rPr lang="en-US" sz="2700" dirty="0">
                <a:latin typeface="Calibri" panose="020F0502020204030204" pitchFamily="34" charset="0"/>
                <a:cs typeface="Calibri" panose="020F0502020204030204" pitchFamily="34" charset="0"/>
              </a:rPr>
              <a:t> And it will be that whichever of the families of the earth does not go up to Jerusalem to worship the King, the Lord of hosts, there will be no rain on them. </a:t>
            </a:r>
            <a:r>
              <a:rPr lang="en-US" sz="2700" baseline="30000" dirty="0">
                <a:latin typeface="Calibri" panose="020F0502020204030204" pitchFamily="34" charset="0"/>
                <a:cs typeface="Calibri" panose="020F0502020204030204" pitchFamily="34" charset="0"/>
              </a:rPr>
              <a:t>18</a:t>
            </a:r>
            <a:r>
              <a:rPr lang="en-US" sz="2700" dirty="0">
                <a:latin typeface="Calibri" panose="020F0502020204030204" pitchFamily="34" charset="0"/>
                <a:cs typeface="Calibri" panose="020F0502020204030204" pitchFamily="34" charset="0"/>
              </a:rPr>
              <a:t> If the family of Egypt does not go up or enter, then no rain will fall on them; it will be the plague with which the Lord smites the nations who do not go up to celebrate the Feast of Booths.”</a:t>
            </a:r>
            <a:endParaRPr lang="en-US" alt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28233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8519045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685800" y="228600"/>
            <a:ext cx="7772400" cy="1143000"/>
          </a:xfrm>
        </p:spPr>
        <p:txBody>
          <a:bodyPr/>
          <a:lstStyle/>
          <a:p>
            <a:pPr algn="ctr"/>
            <a:r>
              <a:rPr lang="en-US" sz="4000" dirty="0"/>
              <a:t>THE EFFECT ON DANIEL</a:t>
            </a:r>
            <a:br>
              <a:rPr lang="en-US" sz="4000" dirty="0"/>
            </a:br>
            <a:r>
              <a:rPr lang="en-US" sz="3600" dirty="0"/>
              <a:t>V. 28</a:t>
            </a:r>
            <a:endParaRPr lang="en-US" sz="4000" dirty="0"/>
          </a:p>
        </p:txBody>
      </p:sp>
      <p:sp>
        <p:nvSpPr>
          <p:cNvPr id="135171" name="Rectangle 3"/>
          <p:cNvSpPr>
            <a:spLocks noGrp="1" noChangeArrowheads="1"/>
          </p:cNvSpPr>
          <p:nvPr>
            <p:ph type="body" idx="4294967295"/>
          </p:nvPr>
        </p:nvSpPr>
        <p:spPr>
          <a:xfrm>
            <a:off x="457200" y="1600200"/>
            <a:ext cx="8153400" cy="3200400"/>
          </a:xfrm>
          <a:noFill/>
        </p:spPr>
        <p:txBody>
          <a:bodyPr/>
          <a:lstStyle/>
          <a:p>
            <a:pPr marL="457200" indent="-457200" eaLnBrk="1" hangingPunct="1">
              <a:spcBef>
                <a:spcPts val="0"/>
              </a:spcBef>
              <a:spcAft>
                <a:spcPts val="2400"/>
              </a:spcAft>
              <a:defRPr/>
            </a:pPr>
            <a:r>
              <a:rPr lang="en-US" dirty="0"/>
              <a:t>Daniel is Traumatized</a:t>
            </a:r>
          </a:p>
          <a:p>
            <a:pPr marL="457200" indent="-457200" eaLnBrk="1" hangingPunct="1">
              <a:spcBef>
                <a:spcPts val="0"/>
              </a:spcBef>
              <a:spcAft>
                <a:spcPts val="2400"/>
              </a:spcAft>
              <a:defRPr/>
            </a:pPr>
            <a:r>
              <a:rPr lang="en-US" dirty="0"/>
              <a:t>7:19</a:t>
            </a:r>
          </a:p>
          <a:p>
            <a:pPr marL="457200" indent="-457200" eaLnBrk="1" hangingPunct="1">
              <a:spcBef>
                <a:spcPts val="0"/>
              </a:spcBef>
              <a:spcAft>
                <a:spcPts val="2400"/>
              </a:spcAft>
              <a:defRPr/>
            </a:pPr>
            <a:r>
              <a:rPr lang="en-US" dirty="0"/>
              <a:t>Daniel’s Heart for His People</a:t>
            </a:r>
          </a:p>
          <a:p>
            <a:pPr marL="457200" indent="-457200" eaLnBrk="1" hangingPunct="1">
              <a:spcBef>
                <a:spcPts val="0"/>
              </a:spcBef>
              <a:spcAft>
                <a:spcPts val="2400"/>
              </a:spcAft>
              <a:defRPr/>
            </a:pPr>
            <a:r>
              <a:rPr lang="en-US" dirty="0"/>
              <a:t>8:27</a:t>
            </a:r>
          </a:p>
        </p:txBody>
      </p:sp>
      <p:pic>
        <p:nvPicPr>
          <p:cNvPr id="5"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Aramaic </a:t>
            </a:r>
            <a:r>
              <a:rPr lang="en-US" sz="3400" b="1" i="1" u="sng" dirty="0">
                <a:solidFill>
                  <a:srgbClr val="FFFFCC"/>
                </a:solidFill>
                <a:ea typeface="+mn-ea"/>
                <a:cs typeface="+mn-cs"/>
              </a:rPr>
              <a:t>chiasm</a:t>
            </a:r>
            <a:r>
              <a:rPr lang="en-US" sz="3400" b="1" u="sng" dirty="0">
                <a:solidFill>
                  <a:srgbClr val="FFFFCC"/>
                </a:solidFill>
                <a:ea typeface="+mn-ea"/>
                <a:cs typeface="+mn-cs"/>
              </a:rPr>
              <a:t> (2-7)</a:t>
            </a:r>
          </a:p>
        </p:txBody>
      </p:sp>
      <p:pic>
        <p:nvPicPr>
          <p:cNvPr id="24579" name="Picture 2" descr="http://slbc.org/wp-content/uploads/2014/09/Book-of-Daniel-weppage.jpg"/>
          <p:cNvPicPr>
            <a:picLocks noChangeAspect="1" noChangeArrowheads="1"/>
          </p:cNvPicPr>
          <p:nvPr/>
        </p:nvPicPr>
        <p:blipFill>
          <a:blip r:embed="rId2"/>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2359932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a:t>
            </a:r>
            <a:r>
              <a:rPr lang="en-US" b="1" u="sng">
                <a:solidFill>
                  <a:srgbClr val="FFFFCC"/>
                </a:solidFill>
              </a:rPr>
              <a:t>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6626" name="Group 2"/>
          <p:cNvGrpSpPr>
            <a:grpSpLocks/>
          </p:cNvGrpSpPr>
          <p:nvPr/>
        </p:nvGrpSpPr>
        <p:grpSpPr bwMode="auto">
          <a:xfrm>
            <a:off x="457200" y="2590800"/>
            <a:ext cx="1752600" cy="2971800"/>
            <a:chOff x="672" y="1152"/>
            <a:chExt cx="1104" cy="2400"/>
          </a:xfrm>
        </p:grpSpPr>
        <p:sp>
          <p:nvSpPr>
            <p:cNvPr id="2662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663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6627"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662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a:t>
            </a:r>
            <a:r>
              <a:rPr lang="en-US" b="1" u="sng">
                <a:solidFill>
                  <a:srgbClr val="FFFFCC"/>
                </a:solidFill>
              </a:rPr>
              <a:t>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8674" name="Group 2"/>
          <p:cNvGrpSpPr>
            <a:grpSpLocks/>
          </p:cNvGrpSpPr>
          <p:nvPr/>
        </p:nvGrpSpPr>
        <p:grpSpPr bwMode="auto">
          <a:xfrm>
            <a:off x="457200" y="2590800"/>
            <a:ext cx="1752600" cy="2971800"/>
            <a:chOff x="672" y="1152"/>
            <a:chExt cx="1104" cy="2400"/>
          </a:xfrm>
        </p:grpSpPr>
        <p:sp>
          <p:nvSpPr>
            <p:cNvPr id="28677"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8678"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8675" name="Picture 2" descr="http://slbc.org/wp-content/uploads/2014/09/Book-of-Daniel-weppage.jpg"/>
          <p:cNvPicPr>
            <a:picLocks noChangeAspect="1" noChangeArrowheads="1"/>
          </p:cNvPicPr>
          <p:nvPr/>
        </p:nvPicPr>
        <p:blipFill>
          <a:blip r:embed="rId2"/>
          <a:srcRect/>
          <a:stretch>
            <a:fillRect/>
          </a:stretch>
        </p:blipFill>
        <p:spPr bwMode="auto">
          <a:xfrm>
            <a:off x="6096000" y="5662613"/>
            <a:ext cx="2819400" cy="1090612"/>
          </a:xfrm>
          <a:prstGeom prst="rect">
            <a:avLst/>
          </a:prstGeom>
          <a:noFill/>
          <a:ln w="9525">
            <a:noFill/>
            <a:miter lim="800000"/>
            <a:headEnd/>
            <a:tailEnd/>
          </a:ln>
        </p:spPr>
      </p:pic>
      <p:sp>
        <p:nvSpPr>
          <p:cNvPr id="28676"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15754</TotalTime>
  <Words>1876</Words>
  <Application>Microsoft Office PowerPoint</Application>
  <PresentationFormat>On-screen Show (4:3)</PresentationFormat>
  <Paragraphs>405</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Courier New</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Chapter 7 Outline</vt:lpstr>
      <vt:lpstr>PowerPoint Presentation</vt:lpstr>
      <vt:lpstr>PowerPoint Presentation</vt:lpstr>
      <vt:lpstr>Succession of Gentile Rulers</vt:lpstr>
      <vt:lpstr>Synthetic Outline</vt:lpstr>
      <vt:lpstr>PowerPoint Presentation</vt:lpstr>
      <vt:lpstr>CHART1</vt:lpstr>
      <vt:lpstr>PowerPoint Presentation</vt:lpstr>
      <vt:lpstr>Chapter 7 Outline</vt:lpstr>
      <vt:lpstr>DANIEL 7:2-14 Outline</vt:lpstr>
      <vt:lpstr>Description of 4 Beasts</vt:lpstr>
      <vt:lpstr>Description of 4 Beasts</vt:lpstr>
      <vt:lpstr>Description of 4 Beasts</vt:lpstr>
      <vt:lpstr>Description of 4 Beasts</vt:lpstr>
      <vt:lpstr>DANIEL 7:2-14 Outline</vt:lpstr>
      <vt:lpstr>Chapter 7 Outline</vt:lpstr>
      <vt:lpstr>DANIEL 7:15-27 OUTLINE</vt:lpstr>
      <vt:lpstr>DANIEL 7:15-27 OUTLINE</vt:lpstr>
      <vt:lpstr>DANIEL 7:15-27 OUTLINE</vt:lpstr>
      <vt:lpstr>Daniel Seeks An Interpretation  V.16</vt:lpstr>
      <vt:lpstr>DANIEL 7:15-27 OUTLINE</vt:lpstr>
      <vt:lpstr>DANIEL 7:15-27 OUTLINE</vt:lpstr>
      <vt:lpstr>When Will the Rapture Take Place Relative to the Tribulation Period?</vt:lpstr>
      <vt:lpstr>PowerPoint Presentation</vt:lpstr>
      <vt:lpstr>When is the Rapture? Seven Arguments Favoring the Pre-Tribulation View</vt:lpstr>
      <vt:lpstr>Pretribulationism is not Escapism</vt:lpstr>
      <vt:lpstr>When is the Rapture? Seven Arguments Favoring the Pre-Tribulation View</vt:lpstr>
      <vt:lpstr>PowerPoint Presentation</vt:lpstr>
      <vt:lpstr>PowerPoint Presentation</vt:lpstr>
      <vt:lpstr>“Mystery” Defined</vt:lpstr>
      <vt:lpstr>PowerPoint Presentation</vt:lpstr>
      <vt:lpstr>DANIEL 7:15-27 OUTLINE</vt:lpstr>
      <vt:lpstr>Angelic Interpretation</vt:lpstr>
      <vt:lpstr>PowerPoint Presentation</vt:lpstr>
      <vt:lpstr>David Rockefeller cited in Memoirs, page 405.</vt:lpstr>
      <vt:lpstr>Angelic Interpretation</vt:lpstr>
      <vt:lpstr>Angelic Interpretation</vt:lpstr>
      <vt:lpstr>PowerPoint Presentation</vt:lpstr>
      <vt:lpstr>Angelic Interpretation</vt:lpstr>
      <vt:lpstr>Angelic Interpretation</vt:lpstr>
      <vt:lpstr>6 Empires</vt:lpstr>
      <vt:lpstr>PowerPoint Presentation</vt:lpstr>
      <vt:lpstr>PowerPoint Presentation</vt:lpstr>
      <vt:lpstr>Chapter 7 Outline</vt:lpstr>
      <vt:lpstr>THE EFFECT ON DANIEL V. 28</vt:lpstr>
      <vt:lpstr>Conclusion</vt:lpstr>
      <vt:lpstr>Chapter 7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1611</cp:revision>
  <cp:lastPrinted>2017-02-05T01:03:10Z</cp:lastPrinted>
  <dcterms:created xsi:type="dcterms:W3CDTF">2009-03-17T12:21:13Z</dcterms:created>
  <dcterms:modified xsi:type="dcterms:W3CDTF">2017-05-20T16:24:50Z</dcterms:modified>
</cp:coreProperties>
</file>