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handoutMasterIdLst>
    <p:handoutMasterId r:id="rId84"/>
  </p:handoutMasterIdLst>
  <p:sldIdLst>
    <p:sldId id="2408" r:id="rId2"/>
    <p:sldId id="2409" r:id="rId3"/>
    <p:sldId id="3004" r:id="rId4"/>
    <p:sldId id="2448" r:id="rId5"/>
    <p:sldId id="2449" r:id="rId6"/>
    <p:sldId id="3025" r:id="rId7"/>
    <p:sldId id="3026" r:id="rId8"/>
    <p:sldId id="2563" r:id="rId9"/>
    <p:sldId id="2586" r:id="rId10"/>
    <p:sldId id="2723" r:id="rId11"/>
    <p:sldId id="2772" r:id="rId12"/>
    <p:sldId id="2773" r:id="rId13"/>
    <p:sldId id="2836" r:id="rId14"/>
    <p:sldId id="2957" r:id="rId15"/>
    <p:sldId id="2983" r:id="rId16"/>
    <p:sldId id="2869" r:id="rId17"/>
    <p:sldId id="3027" r:id="rId18"/>
    <p:sldId id="2913" r:id="rId19"/>
    <p:sldId id="2959" r:id="rId20"/>
    <p:sldId id="2391" r:id="rId21"/>
    <p:sldId id="3028" r:id="rId22"/>
    <p:sldId id="2971" r:id="rId23"/>
    <p:sldId id="2968" r:id="rId24"/>
    <p:sldId id="2969" r:id="rId25"/>
    <p:sldId id="2984" r:id="rId26"/>
    <p:sldId id="2985" r:id="rId27"/>
    <p:sldId id="2987" r:id="rId28"/>
    <p:sldId id="2986" r:id="rId29"/>
    <p:sldId id="3029" r:id="rId30"/>
    <p:sldId id="2970" r:id="rId31"/>
    <p:sldId id="2989" r:id="rId32"/>
    <p:sldId id="2988" r:id="rId33"/>
    <p:sldId id="2990" r:id="rId34"/>
    <p:sldId id="2991" r:id="rId35"/>
    <p:sldId id="2972" r:id="rId36"/>
    <p:sldId id="3030" r:id="rId37"/>
    <p:sldId id="3031" r:id="rId38"/>
    <p:sldId id="3005" r:id="rId39"/>
    <p:sldId id="2993" r:id="rId40"/>
    <p:sldId id="2994" r:id="rId41"/>
    <p:sldId id="2992" r:id="rId42"/>
    <p:sldId id="3032" r:id="rId43"/>
    <p:sldId id="2974" r:id="rId44"/>
    <p:sldId id="3033" r:id="rId45"/>
    <p:sldId id="2975" r:id="rId46"/>
    <p:sldId id="3034" r:id="rId47"/>
    <p:sldId id="3035" r:id="rId48"/>
    <p:sldId id="3014" r:id="rId49"/>
    <p:sldId id="3036" r:id="rId50"/>
    <p:sldId id="3054" r:id="rId51"/>
    <p:sldId id="3055" r:id="rId52"/>
    <p:sldId id="3037" r:id="rId53"/>
    <p:sldId id="2996" r:id="rId54"/>
    <p:sldId id="3038" r:id="rId55"/>
    <p:sldId id="2997" r:id="rId56"/>
    <p:sldId id="2998" r:id="rId57"/>
    <p:sldId id="3024" r:id="rId58"/>
    <p:sldId id="3039" r:id="rId59"/>
    <p:sldId id="3040" r:id="rId60"/>
    <p:sldId id="2977" r:id="rId61"/>
    <p:sldId id="3041" r:id="rId62"/>
    <p:sldId id="3042" r:id="rId63"/>
    <p:sldId id="3043" r:id="rId64"/>
    <p:sldId id="3044" r:id="rId65"/>
    <p:sldId id="2979" r:id="rId66"/>
    <p:sldId id="3045" r:id="rId67"/>
    <p:sldId id="3046" r:id="rId68"/>
    <p:sldId id="2980" r:id="rId69"/>
    <p:sldId id="3047" r:id="rId70"/>
    <p:sldId id="2999" r:id="rId71"/>
    <p:sldId id="3001" r:id="rId72"/>
    <p:sldId id="3048" r:id="rId73"/>
    <p:sldId id="3049" r:id="rId74"/>
    <p:sldId id="2981" r:id="rId75"/>
    <p:sldId id="3050" r:id="rId76"/>
    <p:sldId id="3051" r:id="rId77"/>
    <p:sldId id="3052" r:id="rId78"/>
    <p:sldId id="3002" r:id="rId79"/>
    <p:sldId id="3003" r:id="rId80"/>
    <p:sldId id="2902" r:id="rId81"/>
    <p:sldId id="3053" r:id="rId8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66"/>
    <a:srgbClr val="3399FF"/>
    <a:srgbClr val="0000FF"/>
    <a:srgbClr val="A50021"/>
    <a:srgbClr val="FFFF99"/>
    <a:srgbClr val="CCCCFF"/>
    <a:srgbClr val="33CC33"/>
    <a:srgbClr val="FF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2" d="100"/>
          <a:sy n="62" d="100"/>
        </p:scale>
        <p:origin x="1782" y="4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30</a:t>
            </a:fld>
            <a:endParaRPr lang="en-US" altLang="en-US" dirty="0"/>
          </a:p>
        </p:txBody>
      </p:sp>
    </p:spTree>
    <p:extLst>
      <p:ext uri="{BB962C8B-B14F-4D97-AF65-F5344CB8AC3E}">
        <p14:creationId xmlns:p14="http://schemas.microsoft.com/office/powerpoint/2010/main" val="75363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4/2/2017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850844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Times New Roman"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grpSp>
      </p:grpSp>
      <p:sp>
        <p:nvSpPr>
          <p:cNvPr id="1334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3C99A52C-7E5C-4D73-AECF-85210FDF252E}" type="slidenum">
              <a:rPr lang="en-US" altLang="en-US"/>
              <a:pPr/>
              <a:t>‹#›</a:t>
            </a:fld>
            <a:endParaRPr lang="en-US" altLang="en-US"/>
          </a:p>
        </p:txBody>
      </p:sp>
    </p:spTree>
    <p:extLst>
      <p:ext uri="{BB962C8B-B14F-4D97-AF65-F5344CB8AC3E}">
        <p14:creationId xmlns:p14="http://schemas.microsoft.com/office/powerpoint/2010/main" val="207108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99755071-05E5-48BE-8447-9E17C652E604}" type="datetime1">
              <a:rPr lang="en-US" altLang="en-US"/>
              <a:pPr/>
              <a:t>4/2/2017</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C08A50E-4DA4-443F-908B-4E9DE45B774F}" type="slidenum">
              <a:rPr lang="en-US" altLang="en-US"/>
              <a:pPr/>
              <a:t>‹#›</a:t>
            </a:fld>
            <a:endParaRPr lang="en-US" altLang="en-US"/>
          </a:p>
        </p:txBody>
      </p:sp>
    </p:spTree>
    <p:extLst>
      <p:ext uri="{BB962C8B-B14F-4D97-AF65-F5344CB8AC3E}">
        <p14:creationId xmlns:p14="http://schemas.microsoft.com/office/powerpoint/2010/main" val="334268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B01C44E7-3CF2-4F9D-93A6-FD1C8A38F71C}" type="datetime1">
              <a:rPr lang="en-US" altLang="en-US"/>
              <a:pPr/>
              <a:t>4/2/2017</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9EA6634-2A69-4F7B-A9AB-1BA91661A9A7}" type="slidenum">
              <a:rPr lang="en-US" altLang="en-US"/>
              <a:pPr/>
              <a:t>‹#›</a:t>
            </a:fld>
            <a:endParaRPr lang="en-US" altLang="en-US"/>
          </a:p>
        </p:txBody>
      </p:sp>
    </p:spTree>
    <p:extLst>
      <p:ext uri="{BB962C8B-B14F-4D97-AF65-F5344CB8AC3E}">
        <p14:creationId xmlns:p14="http://schemas.microsoft.com/office/powerpoint/2010/main" val="220070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cs typeface="Calibri" panose="020F0502020204030204" pitchFamily="34" charset="0"/>
              </a:rPr>
              <a:t>THE BOOK OF </a:t>
            </a:r>
            <a:r>
              <a:rPr lang="en-US" altLang="en-US" dirty="0">
                <a:latin typeface="Calibri" panose="020F0502020204030204" pitchFamily="34" charset="0"/>
                <a:cs typeface="Calibri" panose="020F0502020204030204" pitchFamily="34" charset="0"/>
              </a:rPr>
              <a:t>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None/>
              <a:defRPr/>
            </a:pPr>
            <a:r>
              <a:rPr lang="en-US" dirty="0">
                <a:latin typeface="Calibri" pitchFamily="34" charset="0"/>
                <a:cs typeface="Calibri" pitchFamily="34" charset="0"/>
              </a:rPr>
              <a:t>Dr. Andy Woods</a:t>
            </a:r>
          </a:p>
        </p:txBody>
      </p:sp>
      <p:pic>
        <p:nvPicPr>
          <p:cNvPr id="102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384" y="1907066"/>
            <a:ext cx="7897232"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2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957910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ea typeface="+mn-ea"/>
                <a:cs typeface="+mn-cs"/>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93220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a:t>
            </a:r>
            <a:r>
              <a:rPr lang="en-US" b="1" u="sng" dirty="0">
                <a:solidFill>
                  <a:srgbClr val="FFFFCC"/>
                </a:solidFill>
                <a:ea typeface="+mn-ea"/>
                <a:cs typeface="+mn-cs"/>
              </a:rPr>
              <a:t>Revelation to a gentile king (4)</a:t>
            </a:r>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64117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7056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None/>
              <a:defRPr/>
            </a:pPr>
            <a:r>
              <a:rPr lang="en-US" dirty="0"/>
              <a:t>3. </a:t>
            </a:r>
            <a:r>
              <a:rPr lang="en-US" b="1" u="sng" dirty="0">
                <a:solidFill>
                  <a:srgbClr val="FFFFCC"/>
                </a:solidFill>
                <a:ea typeface="+mn-ea"/>
                <a:cs typeface="+mn-cs"/>
              </a:rPr>
              <a:t>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455866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ea typeface="+mn-ea"/>
                <a:cs typeface="+mn-cs"/>
              </a:rPr>
              <a:t>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07796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685800"/>
          </a:xfrm>
        </p:spPr>
        <p:txBody>
          <a:bodyPr/>
          <a:lstStyle/>
          <a:p>
            <a:pPr algn="ctr"/>
            <a:r>
              <a:rPr lang="en-US" altLang="en-US" dirty="0"/>
              <a:t>THE EVENTS OF CHAPTER 5</a:t>
            </a:r>
          </a:p>
        </p:txBody>
      </p:sp>
      <p:sp>
        <p:nvSpPr>
          <p:cNvPr id="6147" name="Text Box 3"/>
          <p:cNvSpPr txBox="1">
            <a:spLocks noChangeArrowheads="1"/>
          </p:cNvSpPr>
          <p:nvPr/>
        </p:nvSpPr>
        <p:spPr bwMode="auto">
          <a:xfrm>
            <a:off x="2133600" y="23622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a:p>
        </p:txBody>
      </p:sp>
      <p:sp>
        <p:nvSpPr>
          <p:cNvPr id="6151" name="WordArt 7"/>
          <p:cNvSpPr>
            <a:spLocks noChangeArrowheads="1" noChangeShapeType="1" noTextEdit="1"/>
          </p:cNvSpPr>
          <p:nvPr/>
        </p:nvSpPr>
        <p:spPr bwMode="auto">
          <a:xfrm rot="-21607987">
            <a:off x="990600" y="2057400"/>
            <a:ext cx="2947988"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4">
              <a:avLst>
                <a:gd name="adj1" fmla="val 0"/>
                <a:gd name="adj2" fmla="val -194"/>
              </a:avLst>
            </a:prstTxWarp>
          </a:bodyPr>
          <a:lstStyle/>
          <a:p>
            <a:pPr algn="ctr"/>
            <a:r>
              <a:rPr lang="en-US" sz="3600" kern="10" dirty="0">
                <a:gradFill rotWithShape="0">
                  <a:gsLst>
                    <a:gs pos="0">
                      <a:srgbClr val="00FF00"/>
                    </a:gs>
                    <a:gs pos="100000">
                      <a:srgbClr val="00CCFF"/>
                    </a:gs>
                  </a:gsLst>
                  <a:lin ang="5407987" scaled="1"/>
                </a:gradFill>
                <a:effectLst>
                  <a:outerShdw dist="99190" dir="7788334" algn="ctr" rotWithShape="0">
                    <a:srgbClr val="000080"/>
                  </a:outerShdw>
                </a:effectLst>
                <a:latin typeface="Arial Black" panose="020B0A04020102020204" pitchFamily="34" charset="0"/>
              </a:rPr>
              <a:t>THE </a:t>
            </a:r>
          </a:p>
          <a:p>
            <a:pPr algn="ctr"/>
            <a:r>
              <a:rPr lang="en-US" sz="3600" kern="10" dirty="0">
                <a:gradFill rotWithShape="0">
                  <a:gsLst>
                    <a:gs pos="0">
                      <a:srgbClr val="00FF00"/>
                    </a:gs>
                    <a:gs pos="100000">
                      <a:srgbClr val="00CCFF"/>
                    </a:gs>
                  </a:gsLst>
                  <a:lin ang="5407987" scaled="1"/>
                </a:gradFill>
                <a:effectLst>
                  <a:outerShdw dist="99190" dir="7788334" algn="ctr" rotWithShape="0">
                    <a:srgbClr val="000080"/>
                  </a:outerShdw>
                </a:effectLst>
                <a:latin typeface="Arial Black" panose="020B0A04020102020204" pitchFamily="34" charset="0"/>
              </a:rPr>
              <a:t>FALL OF </a:t>
            </a:r>
          </a:p>
          <a:p>
            <a:pPr algn="ctr"/>
            <a:r>
              <a:rPr lang="en-US" sz="3600" kern="10" dirty="0">
                <a:gradFill rotWithShape="0">
                  <a:gsLst>
                    <a:gs pos="0">
                      <a:srgbClr val="00FF00"/>
                    </a:gs>
                    <a:gs pos="100000">
                      <a:srgbClr val="00CCFF"/>
                    </a:gs>
                  </a:gsLst>
                  <a:lin ang="5407987" scaled="1"/>
                </a:gradFill>
                <a:effectLst>
                  <a:outerShdw dist="99190" dir="7788334" algn="ctr" rotWithShape="0">
                    <a:srgbClr val="000080"/>
                  </a:outerShdw>
                </a:effectLst>
                <a:latin typeface="Arial Black" panose="020B0A04020102020204" pitchFamily="34" charset="0"/>
              </a:rPr>
              <a:t>BABYLON</a:t>
            </a:r>
          </a:p>
        </p:txBody>
      </p:sp>
      <p:sp>
        <p:nvSpPr>
          <p:cNvPr id="6152" name="WordArt 8"/>
          <p:cNvSpPr>
            <a:spLocks noChangeArrowheads="1" noChangeShapeType="1" noTextEdit="1"/>
          </p:cNvSpPr>
          <p:nvPr/>
        </p:nvSpPr>
        <p:spPr bwMode="auto">
          <a:xfrm>
            <a:off x="838200" y="3962400"/>
            <a:ext cx="3276600"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4">
              <a:avLst>
                <a:gd name="adj1" fmla="val 0"/>
                <a:gd name="adj2" fmla="val -19"/>
              </a:avLst>
            </a:prstTxWarp>
          </a:bodyPr>
          <a:lstStyle/>
          <a:p>
            <a:pPr algn="ctr"/>
            <a:r>
              <a:rPr lang="en-US" sz="3600" kern="10">
                <a:gradFill rotWithShape="0">
                  <a:gsLst>
                    <a:gs pos="0">
                      <a:srgbClr val="00FF00"/>
                    </a:gs>
                    <a:gs pos="100000">
                      <a:srgbClr val="00CCFF"/>
                    </a:gs>
                  </a:gsLst>
                  <a:lin ang="5400000" scaled="1"/>
                </a:gradFill>
                <a:effectLst>
                  <a:outerShdw dist="99190" dir="7788334" algn="ctr" rotWithShape="0">
                    <a:srgbClr val="000080"/>
                  </a:outerShdw>
                </a:effectLst>
                <a:latin typeface="Arial Black" panose="020B0A04020102020204" pitchFamily="34" charset="0"/>
              </a:rPr>
              <a:t>DARIUS </a:t>
            </a:r>
          </a:p>
          <a:p>
            <a:pPr algn="ctr"/>
            <a:r>
              <a:rPr lang="en-US" sz="3600" kern="10">
                <a:gradFill rotWithShape="0">
                  <a:gsLst>
                    <a:gs pos="0">
                      <a:srgbClr val="00FF00"/>
                    </a:gs>
                    <a:gs pos="100000">
                      <a:srgbClr val="00CCFF"/>
                    </a:gs>
                  </a:gsLst>
                  <a:lin ang="5400000" scaled="1"/>
                </a:gradFill>
                <a:effectLst>
                  <a:outerShdw dist="99190" dir="7788334" algn="ctr" rotWithShape="0">
                    <a:srgbClr val="000080"/>
                  </a:outerShdw>
                </a:effectLst>
                <a:latin typeface="Arial Black" panose="020B0A04020102020204" pitchFamily="34" charset="0"/>
              </a:rPr>
              <a:t>REPLACES</a:t>
            </a:r>
          </a:p>
          <a:p>
            <a:pPr algn="ctr"/>
            <a:r>
              <a:rPr lang="en-US" sz="3600" kern="10">
                <a:gradFill rotWithShape="0">
                  <a:gsLst>
                    <a:gs pos="0">
                      <a:srgbClr val="00FF00"/>
                    </a:gs>
                    <a:gs pos="100000">
                      <a:srgbClr val="00CCFF"/>
                    </a:gs>
                  </a:gsLst>
                  <a:lin ang="5400000" scaled="1"/>
                </a:gradFill>
                <a:effectLst>
                  <a:outerShdw dist="99190" dir="7788334" algn="ctr" rotWithShape="0">
                    <a:srgbClr val="000080"/>
                  </a:outerShdw>
                </a:effectLst>
                <a:latin typeface="Arial Black" panose="020B0A04020102020204" pitchFamily="34" charset="0"/>
              </a:rPr>
              <a:t>BELSHAZZAR</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4414" y="1523999"/>
            <a:ext cx="3263832" cy="5043507"/>
          </a:xfrm>
          <a:prstGeom prst="rect">
            <a:avLst/>
          </a:prstGeom>
        </p:spPr>
      </p:pic>
    </p:spTree>
    <p:extLst>
      <p:ext uri="{BB962C8B-B14F-4D97-AF65-F5344CB8AC3E}">
        <p14:creationId xmlns:p14="http://schemas.microsoft.com/office/powerpoint/2010/main" val="1373971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228600"/>
            <a:ext cx="6629400" cy="685800"/>
          </a:xfrm>
        </p:spPr>
        <p:txBody>
          <a:bodyPr/>
          <a:lstStyle/>
          <a:p>
            <a:pPr algn="ctr" eaLnBrk="1" hangingPunct="1"/>
            <a:r>
              <a:rPr lang="en-US" altLang="en-US" sz="4000" dirty="0"/>
              <a:t>Succession of Gentile Rulers</a:t>
            </a:r>
          </a:p>
        </p:txBody>
      </p:sp>
      <p:sp>
        <p:nvSpPr>
          <p:cNvPr id="20483" name="Rectangle 3"/>
          <p:cNvSpPr>
            <a:spLocks noGrp="1" noChangeArrowheads="1"/>
          </p:cNvSpPr>
          <p:nvPr>
            <p:ph type="body" idx="1"/>
          </p:nvPr>
        </p:nvSpPr>
        <p:spPr>
          <a:xfrm>
            <a:off x="952500" y="1143000"/>
            <a:ext cx="7239000" cy="54102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67649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228600"/>
            <a:ext cx="6629400" cy="685800"/>
          </a:xfrm>
        </p:spPr>
        <p:txBody>
          <a:bodyPr/>
          <a:lstStyle/>
          <a:p>
            <a:pPr algn="ctr" eaLnBrk="1" hangingPunct="1"/>
            <a:r>
              <a:rPr lang="en-US" altLang="en-US" sz="4000" dirty="0"/>
              <a:t>Succession of Gentile Rulers</a:t>
            </a:r>
          </a:p>
        </p:txBody>
      </p:sp>
      <p:sp>
        <p:nvSpPr>
          <p:cNvPr id="20483" name="Rectangle 3"/>
          <p:cNvSpPr>
            <a:spLocks noGrp="1" noChangeArrowheads="1"/>
          </p:cNvSpPr>
          <p:nvPr>
            <p:ph type="body" idx="1"/>
          </p:nvPr>
        </p:nvSpPr>
        <p:spPr>
          <a:xfrm>
            <a:off x="952500" y="1143000"/>
            <a:ext cx="7239000" cy="54102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b="1" u="sng" dirty="0">
                <a:solidFill>
                  <a:srgbClr val="FFFFCC"/>
                </a:solidFill>
              </a:rPr>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415715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1049673450"/>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dirty="0">
                          <a:solidFill>
                            <a:srgbClr val="C00000"/>
                          </a:solidFill>
                          <a:latin typeface="Calibri" panose="020F0502020204030204" pitchFamily="34" charset="0"/>
                          <a:cs typeface="Calibri" panose="020F0502020204030204" pitchFamily="34" charset="0"/>
                        </a:rPr>
                        <a:t>CHAPTER &amp; VERSE IN DANIEL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BIBLICAL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Sat. night 10/12/539 (</a:t>
                      </a:r>
                      <a:r>
                        <a:rPr kumimoji="0" lang="en-US" altLang="en-US" sz="2400" b="1" i="0" u="sng" strike="noStrike" kern="1200" cap="none" normalizeH="0" baseline="0" dirty="0" err="1">
                          <a:ln>
                            <a:noFill/>
                          </a:ln>
                          <a:solidFill>
                            <a:srgbClr val="0000FF"/>
                          </a:solidFill>
                          <a:effectLst/>
                          <a:latin typeface="Calibri" panose="020F0502020204030204" pitchFamily="34" charset="0"/>
                          <a:ea typeface="+mn-ea"/>
                          <a:cs typeface="Calibri" panose="020F0502020204030204" pitchFamily="34" charset="0"/>
                        </a:rPr>
                        <a:t>Hoehner</a:t>
                      </a: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366693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56694602"/>
              </p:ext>
            </p:extLst>
          </p:nvPr>
        </p:nvGraphicFramePr>
        <p:xfrm>
          <a:off x="190500" y="408694"/>
          <a:ext cx="8763000" cy="6040612"/>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Daniel’s Age</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a:t>
                      </a:r>
                      <a:endParaRPr lang="en-US" sz="2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EVENTS</a:t>
                      </a:r>
                      <a:endParaRPr lang="en-US" sz="2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to Babylonian captivity</a:t>
                      </a:r>
                      <a:endParaRPr kumimoji="0" lang="en-US" sz="2200" b="1" i="0" u="none" strike="noStrike"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Interpreting Nebuchadnezzar’s 1</a:t>
                      </a:r>
                      <a:r>
                        <a:rPr kumimoji="0" lang="en-US" sz="2200" b="1" u="none" strike="noStrike" cap="none" normalizeH="0" baseline="3000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dream (huge image)</a:t>
                      </a:r>
                      <a:endParaRPr kumimoji="0" lang="en-US" sz="2200" b="1" i="0" u="none" strike="noStrike"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0">
                <a:tc>
                  <a:txBody>
                    <a:bodyPr/>
                    <a:lstStyle/>
                    <a:p>
                      <a:pPr algn="ctr"/>
                      <a:r>
                        <a:rPr lang="en-US" sz="2200" b="1" u="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3 friends cast into the fiery furnace </a:t>
                      </a:r>
                      <a:endParaRPr kumimoji="0" lang="en-US" sz="2200" b="1" i="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u="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Interpreting Nebuchadnezzar’s 2nd dream (huge tree)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45-50</a:t>
                      </a:r>
                    </a:p>
                  </a:txBody>
                  <a:tcPr/>
                </a:tc>
                <a:extLst>
                  <a:ext uri="{0D108BD9-81ED-4DB2-BD59-A6C34878D82A}">
                    <a16:rowId xmlns:a16="http://schemas.microsoft.com/office/drawing/2014/main" val="2058114041"/>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Interpreting handwriting of the wall at Belshazzar’s feast</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0">
                <a:tc>
                  <a:txBody>
                    <a:bodyPr/>
                    <a:lstStyle/>
                    <a:p>
                      <a:pPr algn="ctr"/>
                      <a:r>
                        <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Delivered from the den of lions</a:t>
                      </a:r>
                      <a:endParaRPr kumimoji="0" lang="en-US" sz="2200" b="1" i="0"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visions and dreams</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seventy “sevens” prophecy</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Final dreams and visions</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271627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t>Message</a:t>
            </a:r>
          </a:p>
        </p:txBody>
      </p:sp>
      <p:sp>
        <p:nvSpPr>
          <p:cNvPr id="35843" name="Rectangle 3"/>
          <p:cNvSpPr>
            <a:spLocks noGrp="1" noChangeArrowheads="1"/>
          </p:cNvSpPr>
          <p:nvPr>
            <p:ph type="body" idx="1"/>
          </p:nvPr>
        </p:nvSpPr>
        <p:spPr>
          <a:xfrm>
            <a:off x="1581150" y="1768415"/>
            <a:ext cx="5981700" cy="1965385"/>
          </a:xfrm>
        </p:spPr>
        <p:txBody>
          <a:bodyPr/>
          <a:lstStyle/>
          <a:p>
            <a:pPr marL="0" indent="0" algn="just" eaLnBrk="1" hangingPunct="1">
              <a:lnSpc>
                <a:spcPct val="90000"/>
              </a:lnSpc>
              <a:buFont typeface="Wingdings" panose="05000000000000000000" pitchFamily="2" charset="2"/>
              <a:buNone/>
              <a:defRPr/>
            </a:pPr>
            <a:r>
              <a:rPr lang="en-US" sz="4000" dirty="0"/>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b="1" u="sng" dirty="0">
                <a:solidFill>
                  <a:srgbClr val="FFFFCC"/>
                </a:solidFill>
              </a:rPr>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86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7239000" y="6248400"/>
            <a:ext cx="1905000" cy="457200"/>
          </a:xfrm>
        </p:spPr>
        <p:txBody>
          <a:bodyPr/>
          <a:lstStyle/>
          <a:p>
            <a:fld id="{F6016CF1-1C8A-4696-8C5A-0629607935F0}" type="slidenum">
              <a:rPr lang="en-US" altLang="en-US"/>
              <a:pPr/>
              <a:t>22</a:t>
            </a:fld>
            <a:endParaRPr lang="en-US" altLang="en-US"/>
          </a:p>
        </p:txBody>
      </p:sp>
      <p:sp>
        <p:nvSpPr>
          <p:cNvPr id="10242" name="Rectangle 2"/>
          <p:cNvSpPr>
            <a:spLocks noGrp="1" noChangeArrowheads="1"/>
          </p:cNvSpPr>
          <p:nvPr>
            <p:ph type="title" idx="4294967295"/>
          </p:nvPr>
        </p:nvSpPr>
        <p:spPr>
          <a:xfrm>
            <a:off x="685800" y="228600"/>
            <a:ext cx="7772400" cy="1143000"/>
          </a:xfrm>
        </p:spPr>
        <p:txBody>
          <a:bodyPr/>
          <a:lstStyle/>
          <a:p>
            <a:pPr algn="ctr"/>
            <a:r>
              <a:rPr lang="en-US" altLang="en-US" dirty="0"/>
              <a:t>THE POSITION OF DANIEL V.1</a:t>
            </a:r>
          </a:p>
        </p:txBody>
      </p:sp>
      <p:sp>
        <p:nvSpPr>
          <p:cNvPr id="10243" name="Rectangle 3"/>
          <p:cNvSpPr>
            <a:spLocks noGrp="1" noChangeArrowheads="1"/>
          </p:cNvSpPr>
          <p:nvPr>
            <p:ph type="body" sz="half" idx="4294967295"/>
          </p:nvPr>
        </p:nvSpPr>
        <p:spPr>
          <a:xfrm>
            <a:off x="4495800" y="1447800"/>
            <a:ext cx="4419600" cy="2438400"/>
          </a:xfrm>
        </p:spPr>
        <p:txBody>
          <a:bodyPr/>
          <a:lstStyle/>
          <a:p>
            <a:pPr marL="461963" indent="-461963">
              <a:spcBef>
                <a:spcPts val="0"/>
              </a:spcBef>
              <a:spcAft>
                <a:spcPts val="2400"/>
              </a:spcAft>
            </a:pPr>
            <a:r>
              <a:rPr lang="en-US" altLang="en-US" sz="3600" dirty="0"/>
              <a:t>Darius reorganizes conquered Babylon</a:t>
            </a:r>
          </a:p>
          <a:p>
            <a:pPr marL="461963" indent="-461963">
              <a:spcBef>
                <a:spcPts val="0"/>
              </a:spcBef>
              <a:spcAft>
                <a:spcPts val="2400"/>
              </a:spcAft>
            </a:pPr>
            <a:r>
              <a:rPr lang="en-US" altLang="en-US" sz="3600" dirty="0"/>
              <a:t>120 satraps</a:t>
            </a:r>
          </a:p>
          <a:p>
            <a:endParaRPr lang="en-US" altLang="en-US" sz="2800" dirty="0">
              <a:solidFill>
                <a:schemeClr val="bg1"/>
              </a:solidFill>
            </a:endParaRPr>
          </a:p>
        </p:txBody>
      </p:sp>
      <p:pic>
        <p:nvPicPr>
          <p:cNvPr id="10246" name="Picture 6" descr="C:\DARIUS2.TIF"/>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304800" y="1600199"/>
            <a:ext cx="3839389" cy="4023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6289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28322"/>
            <a:ext cx="8686800" cy="6401355"/>
          </a:xfrm>
          <a:prstGeom prst="rect">
            <a:avLst/>
          </a:prstGeom>
        </p:spPr>
      </p:pic>
    </p:spTree>
    <p:extLst>
      <p:ext uri="{BB962C8B-B14F-4D97-AF65-F5344CB8AC3E}">
        <p14:creationId xmlns:p14="http://schemas.microsoft.com/office/powerpoint/2010/main" val="4276665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pPr algn="ctr"/>
            <a:r>
              <a:rPr lang="en-US" altLang="en-US" dirty="0"/>
              <a:t>THE POSITION OF DANIEL V.3</a:t>
            </a:r>
          </a:p>
        </p:txBody>
      </p:sp>
      <p:sp>
        <p:nvSpPr>
          <p:cNvPr id="16387" name="Rectangle 3"/>
          <p:cNvSpPr>
            <a:spLocks noGrp="1" noChangeArrowheads="1"/>
          </p:cNvSpPr>
          <p:nvPr>
            <p:ph type="body" idx="1"/>
          </p:nvPr>
        </p:nvSpPr>
        <p:spPr>
          <a:xfrm>
            <a:off x="457201" y="1371600"/>
            <a:ext cx="5943600" cy="2057400"/>
          </a:xfrm>
        </p:spPr>
        <p:txBody>
          <a:bodyPr/>
          <a:lstStyle/>
          <a:p>
            <a:pPr marL="461963" indent="-461963"/>
            <a:r>
              <a:rPr lang="en-US" altLang="en-US" sz="3600" dirty="0"/>
              <a:t>Daniel distinguishes himself</a:t>
            </a:r>
          </a:p>
          <a:p>
            <a:pPr marL="1376363" lvl="2" indent="-461963"/>
            <a:r>
              <a:rPr lang="en-US" altLang="en-US" sz="3600" dirty="0"/>
              <a:t>1 John 4:4</a:t>
            </a:r>
          </a:p>
          <a:p>
            <a:pPr marL="1376363" lvl="2" indent="-461963"/>
            <a:r>
              <a:rPr lang="en-US" altLang="en-US" sz="3600" dirty="0"/>
              <a:t>Genesis 39:2-4</a:t>
            </a:r>
          </a:p>
        </p:txBody>
      </p:sp>
      <p:pic>
        <p:nvPicPr>
          <p:cNvPr id="2" name="Picture 1"/>
          <p:cNvPicPr>
            <a:picLocks noChangeAspect="1"/>
          </p:cNvPicPr>
          <p:nvPr/>
        </p:nvPicPr>
        <p:blipFill>
          <a:blip r:embed="rId2"/>
          <a:stretch>
            <a:fillRect/>
          </a:stretch>
        </p:blipFill>
        <p:spPr>
          <a:xfrm>
            <a:off x="1225124" y="3505200"/>
            <a:ext cx="6693751" cy="3118734"/>
          </a:xfrm>
          <a:prstGeom prst="rect">
            <a:avLst/>
          </a:prstGeom>
        </p:spPr>
      </p:pic>
    </p:spTree>
    <p:extLst>
      <p:ext uri="{BB962C8B-B14F-4D97-AF65-F5344CB8AC3E}">
        <p14:creationId xmlns:p14="http://schemas.microsoft.com/office/powerpoint/2010/main" val="149266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2286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11984"/>
            <a:ext cx="7239000" cy="4941216"/>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417646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2286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b="1" u="sng" dirty="0">
                <a:solidFill>
                  <a:srgbClr val="FFFFCC"/>
                </a:solidFill>
              </a:rPr>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1681614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6064666"/>
              </p:ext>
            </p:extLst>
          </p:nvPr>
        </p:nvGraphicFramePr>
        <p:xfrm>
          <a:off x="190500" y="408694"/>
          <a:ext cx="8763000" cy="6040612"/>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Daniel’s Age</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a:t>
                      </a:r>
                      <a:endParaRPr lang="en-US" sz="2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EVENTS</a:t>
                      </a:r>
                      <a:endParaRPr lang="en-US" sz="2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to Babylonian captivity</a:t>
                      </a:r>
                      <a:endParaRPr kumimoji="0" lang="en-US" sz="2200" b="1" i="0" u="none" strike="noStrike"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Interpreting Nebuchadnezzar’s 1</a:t>
                      </a:r>
                      <a:r>
                        <a:rPr kumimoji="0" lang="en-US" sz="2200" b="1" u="none" strike="noStrike" cap="none" normalizeH="0" baseline="3000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dream (huge image)</a:t>
                      </a:r>
                      <a:endParaRPr kumimoji="0" lang="en-US" sz="2200" b="1" i="0" u="none" strike="noStrike"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0">
                <a:tc>
                  <a:txBody>
                    <a:bodyPr/>
                    <a:lstStyle/>
                    <a:p>
                      <a:pPr algn="ctr"/>
                      <a:r>
                        <a:rPr lang="en-US" sz="2200" b="1" u="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3 friends cast into the fiery furnace </a:t>
                      </a:r>
                      <a:endParaRPr kumimoji="0" lang="en-US" sz="2200" b="1" i="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u="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Interpreting Nebuchadnezzar’s 2nd dream (huge tree)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45-50</a:t>
                      </a:r>
                    </a:p>
                  </a:txBody>
                  <a:tcPr/>
                </a:tc>
                <a:extLst>
                  <a:ext uri="{0D108BD9-81ED-4DB2-BD59-A6C34878D82A}">
                    <a16:rowId xmlns:a16="http://schemas.microsoft.com/office/drawing/2014/main" val="2058114041"/>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Interpreting handwriting of the wall at Belshazzar’s feast</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0">
                <a:tc>
                  <a:txBody>
                    <a:bodyPr/>
                    <a:lstStyle/>
                    <a:p>
                      <a:pPr algn="ctr"/>
                      <a:r>
                        <a:rPr lang="en-US" sz="2200" b="1" u="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Delivered from the den of lions</a:t>
                      </a:r>
                      <a:endParaRPr kumimoji="0" lang="en-US" sz="2200" b="1" i="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u="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visions and dreams</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seventy “sevens” prophecy</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Final dreams and visions</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4264388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1150035"/>
              </p:ext>
            </p:extLst>
          </p:nvPr>
        </p:nvGraphicFramePr>
        <p:xfrm>
          <a:off x="190500" y="408694"/>
          <a:ext cx="8763000" cy="6040612"/>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Daniel’s Age</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a:t>
                      </a:r>
                      <a:endParaRPr lang="en-US" sz="2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EVENTS</a:t>
                      </a:r>
                      <a:endParaRPr lang="en-US" sz="2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to Babylonian captivity</a:t>
                      </a:r>
                      <a:endParaRPr kumimoji="0" lang="en-US" sz="2200" b="1" i="0" u="none" strike="noStrike"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Interpreting Nebuchadnezzar’s 1</a:t>
                      </a:r>
                      <a:r>
                        <a:rPr kumimoji="0" lang="en-US" sz="2200" b="1" u="none" strike="noStrike" cap="none" normalizeH="0" baseline="3000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kumimoji="0" lang="en-US" sz="2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dream (huge image)</a:t>
                      </a:r>
                      <a:endParaRPr kumimoji="0" lang="en-US" sz="2200" b="1" i="0" u="none" strike="noStrike"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0">
                <a:tc>
                  <a:txBody>
                    <a:bodyPr/>
                    <a:lstStyle/>
                    <a:p>
                      <a:pPr algn="ctr"/>
                      <a:r>
                        <a:rPr lang="en-US" sz="2200" b="1" u="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3 friends cast into the fiery furnace </a:t>
                      </a:r>
                      <a:endParaRPr kumimoji="0" lang="en-US" sz="2200" b="1" i="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u="none"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Interpreting Nebuchadnezzar’s 2nd dream (huge tree)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solidFill>
                            <a:schemeClr val="lt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45-50</a:t>
                      </a:r>
                    </a:p>
                  </a:txBody>
                  <a:tcPr/>
                </a:tc>
                <a:extLst>
                  <a:ext uri="{0D108BD9-81ED-4DB2-BD59-A6C34878D82A}">
                    <a16:rowId xmlns:a16="http://schemas.microsoft.com/office/drawing/2014/main" val="2058114041"/>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Interpreting handwriting of the wall at Belshazzar’s feast</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0">
                <a:tc>
                  <a:txBody>
                    <a:bodyPr/>
                    <a:lstStyle/>
                    <a:p>
                      <a:pPr algn="ctr"/>
                      <a:r>
                        <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Delivered from the den of lions</a:t>
                      </a:r>
                      <a:endParaRPr kumimoji="0" lang="en-US" sz="2200" b="1" i="0"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visions and dreams</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Daniel’s seventy “sevens” prophecy</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0">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Final dreams and visions</a:t>
                      </a:r>
                      <a:endParaRPr kumimoji="0" lang="en-US" sz="2200" b="1" i="0" u="none" strike="noStrike" kern="1200" cap="none" normalizeH="0" baseline="0" dirty="0">
                        <a:ln>
                          <a:noFill/>
                        </a:ln>
                        <a:solidFill>
                          <a:schemeClr val="bg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tc>
                <a:tc>
                  <a:txBody>
                    <a:bodyPr/>
                    <a:lstStyle/>
                    <a:p>
                      <a:pPr algn="ct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4073068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09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540" y="435604"/>
            <a:ext cx="8394920" cy="5986791"/>
          </a:xfrm>
          <a:prstGeom prst="rect">
            <a:avLst/>
          </a:prstGeom>
        </p:spPr>
      </p:pic>
    </p:spTree>
    <p:extLst>
      <p:ext uri="{BB962C8B-B14F-4D97-AF65-F5344CB8AC3E}">
        <p14:creationId xmlns:p14="http://schemas.microsoft.com/office/powerpoint/2010/main" val="581574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228600"/>
            <a:ext cx="8077200" cy="1143000"/>
          </a:xfrm>
        </p:spPr>
        <p:txBody>
          <a:bodyPr/>
          <a:lstStyle/>
          <a:p>
            <a:pPr algn="ctr"/>
            <a:r>
              <a:rPr lang="en-US" altLang="en-US" dirty="0"/>
              <a:t>THE PLOT AGAINST DANIEL V. 4-9</a:t>
            </a:r>
          </a:p>
        </p:txBody>
      </p:sp>
      <p:sp>
        <p:nvSpPr>
          <p:cNvPr id="40963" name="Rectangle 3"/>
          <p:cNvSpPr>
            <a:spLocks noGrp="1" noChangeArrowheads="1"/>
          </p:cNvSpPr>
          <p:nvPr>
            <p:ph type="body" idx="1"/>
          </p:nvPr>
        </p:nvSpPr>
        <p:spPr>
          <a:xfrm>
            <a:off x="228600" y="1371600"/>
            <a:ext cx="7848600" cy="4724400"/>
          </a:xfrm>
        </p:spPr>
        <p:txBody>
          <a:bodyPr/>
          <a:lstStyle/>
          <a:p>
            <a:pPr marL="461963" indent="-461963">
              <a:spcBef>
                <a:spcPts val="0"/>
              </a:spcBef>
              <a:spcAft>
                <a:spcPts val="1200"/>
              </a:spcAft>
            </a:pPr>
            <a:r>
              <a:rPr lang="en-US" altLang="en-US" dirty="0"/>
              <a:t>The problem v.4</a:t>
            </a:r>
          </a:p>
          <a:p>
            <a:pPr marL="914400" lvl="1" indent="-457200">
              <a:spcBef>
                <a:spcPts val="0"/>
              </a:spcBef>
              <a:spcAft>
                <a:spcPts val="1200"/>
              </a:spcAft>
              <a:buSzPct val="100000"/>
              <a:buFont typeface="Symbol" panose="05050102010706020507" pitchFamily="18" charset="2"/>
              <a:buChar char="¨"/>
            </a:pPr>
            <a:r>
              <a:rPr lang="en-US" altLang="en-US" dirty="0"/>
              <a:t>Commissioners and satraps devise a plot</a:t>
            </a:r>
          </a:p>
          <a:p>
            <a:pPr marL="914400" lvl="1" indent="-457200">
              <a:spcBef>
                <a:spcPts val="0"/>
              </a:spcBef>
              <a:spcAft>
                <a:spcPts val="1200"/>
              </a:spcAft>
              <a:buSzPct val="100000"/>
              <a:buFont typeface="Symbol" panose="05050102010706020507" pitchFamily="18" charset="2"/>
              <a:buChar char="¨"/>
            </a:pPr>
            <a:r>
              <a:rPr lang="en-US" altLang="en-US" dirty="0"/>
              <a:t>The motivation is jealousy</a:t>
            </a:r>
          </a:p>
          <a:p>
            <a:pPr marL="914400" lvl="1" indent="-457200">
              <a:spcBef>
                <a:spcPts val="0"/>
              </a:spcBef>
              <a:spcAft>
                <a:spcPts val="1200"/>
              </a:spcAft>
              <a:buSzPct val="100000"/>
              <a:buFont typeface="Symbol" panose="05050102010706020507" pitchFamily="18" charset="2"/>
              <a:buChar char="¨"/>
            </a:pPr>
            <a:r>
              <a:rPr lang="en-US" altLang="en-US" dirty="0"/>
              <a:t>Seeking to find a “skeleton in the closet”</a:t>
            </a:r>
          </a:p>
          <a:p>
            <a:pPr marL="914400" lvl="1" indent="-457200">
              <a:spcBef>
                <a:spcPts val="0"/>
              </a:spcBef>
              <a:spcAft>
                <a:spcPts val="1200"/>
              </a:spcAft>
              <a:buSzPct val="100000"/>
              <a:buFont typeface="Symbol" panose="05050102010706020507" pitchFamily="18" charset="2"/>
              <a:buChar char="¨"/>
            </a:pPr>
            <a:r>
              <a:rPr lang="en-US" altLang="en-US" dirty="0"/>
              <a:t>No corruption or negligence</a:t>
            </a:r>
          </a:p>
          <a:p>
            <a:pPr marL="914400" lvl="1" indent="-457200">
              <a:spcBef>
                <a:spcPts val="0"/>
              </a:spcBef>
              <a:spcAft>
                <a:spcPts val="1200"/>
              </a:spcAft>
              <a:buSzPct val="100000"/>
              <a:buFont typeface="Symbol" panose="05050102010706020507" pitchFamily="18" charset="2"/>
              <a:buChar char="¨"/>
            </a:pPr>
            <a:r>
              <a:rPr lang="en-US" altLang="en-US" dirty="0"/>
              <a:t>Protestant work ethic  Col. 3:23</a:t>
            </a:r>
          </a:p>
        </p:txBody>
      </p:sp>
      <p:pic>
        <p:nvPicPr>
          <p:cNvPr id="40964" name="Picture 4" descr="C:\WINDOWS\Application Data\Microsoft\Media Catalog\Downloaded Clips\cl1\SO02952_.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1401" y="4297043"/>
            <a:ext cx="1538354"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9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658" y="569728"/>
            <a:ext cx="8632684" cy="5718544"/>
          </a:xfrm>
          <a:prstGeom prst="rect">
            <a:avLst/>
          </a:prstGeom>
        </p:spPr>
      </p:pic>
    </p:spTree>
    <p:extLst>
      <p:ext uri="{BB962C8B-B14F-4D97-AF65-F5344CB8AC3E}">
        <p14:creationId xmlns:p14="http://schemas.microsoft.com/office/powerpoint/2010/main" val="236273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14300"/>
            <a:ext cx="82994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p:cNvSpPr>
            <a:spLocks noGrp="1" noChangeArrowheads="1"/>
          </p:cNvSpPr>
          <p:nvPr>
            <p:ph type="title"/>
          </p:nvPr>
        </p:nvSpPr>
        <p:spPr>
          <a:xfrm>
            <a:off x="2552700" y="228600"/>
            <a:ext cx="4038600" cy="1143000"/>
          </a:xfrm>
        </p:spPr>
        <p:txBody>
          <a:bodyPr/>
          <a:lstStyle/>
          <a:p>
            <a:pPr algn="ctr">
              <a:defRPr/>
            </a:pPr>
            <a:r>
              <a:rPr lang="en-US" sz="4000" dirty="0"/>
              <a:t>Herodotus</a:t>
            </a:r>
            <a:br>
              <a:rPr lang="en-US" sz="3600" dirty="0"/>
            </a:br>
            <a:r>
              <a:rPr lang="en-US" sz="2800" dirty="0"/>
              <a:t>Histories, 1:191 (450 B.C.)</a:t>
            </a:r>
            <a:endParaRPr lang="en-US" sz="3600" dirty="0"/>
          </a:p>
        </p:txBody>
      </p:sp>
      <p:sp>
        <p:nvSpPr>
          <p:cNvPr id="129028" name="Rectangle 4"/>
          <p:cNvSpPr>
            <a:spLocks noGrp="1" noChangeArrowheads="1"/>
          </p:cNvSpPr>
          <p:nvPr>
            <p:ph type="body" idx="1"/>
          </p:nvPr>
        </p:nvSpPr>
        <p:spPr>
          <a:xfrm>
            <a:off x="152400" y="1600200"/>
            <a:ext cx="8763000" cy="4953000"/>
          </a:xfrm>
        </p:spPr>
        <p:txBody>
          <a:bodyPr/>
          <a:lstStyle/>
          <a:p>
            <a:pPr marL="0" indent="0" algn="just">
              <a:lnSpc>
                <a:spcPct val="90000"/>
              </a:lnSpc>
              <a:buNone/>
              <a:defRPr/>
            </a:pPr>
            <a:r>
              <a:rPr lang="en-US" sz="3400" dirty="0"/>
              <a:t>“…he conducted the river by a channel into the lake…and so he made the former course of the river passable by the sinking of the stream. When this had been done, the Persians who had been posted for this very purpose entered by the bed of the river Euphrates into Babylon, the stream having sunk so far that it reached about to the middle of a man’s thigh…those Babylonians who dwelt in the middle did not know that they had been captured…”</a:t>
            </a:r>
            <a:r>
              <a:rPr lang="en-US" sz="3400" dirty="0">
                <a:solidFill>
                  <a:schemeClr val="bg1"/>
                </a:solidFill>
              </a:rPr>
              <a:t> </a:t>
            </a:r>
          </a:p>
        </p:txBody>
      </p:sp>
    </p:spTree>
    <p:extLst>
      <p:ext uri="{BB962C8B-B14F-4D97-AF65-F5344CB8AC3E}">
        <p14:creationId xmlns:p14="http://schemas.microsoft.com/office/powerpoint/2010/main" val="3192237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876300" y="228600"/>
            <a:ext cx="7391400" cy="9144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sp>
        <p:nvSpPr>
          <p:cNvPr id="131075" name="Rectangle 3"/>
          <p:cNvSpPr>
            <a:spLocks noGrp="1" noChangeArrowheads="1"/>
          </p:cNvSpPr>
          <p:nvPr>
            <p:ph type="body" idx="1"/>
          </p:nvPr>
        </p:nvSpPr>
        <p:spPr>
          <a:xfrm>
            <a:off x="1828800" y="1447800"/>
            <a:ext cx="7162800" cy="5105400"/>
          </a:xfrm>
        </p:spPr>
        <p:txBody>
          <a:bodyPr/>
          <a:lstStyle/>
          <a:p>
            <a:pPr marL="0" indent="0" algn="just">
              <a:lnSpc>
                <a:spcPct val="90000"/>
              </a:lnSpc>
              <a:buNone/>
              <a:defRPr/>
            </a:pPr>
            <a:r>
              <a:rPr lang="en-US" sz="2800" dirty="0">
                <a:cs typeface="Calibri" panose="020F0502020204030204" pitchFamily="34" charset="0"/>
              </a:rPr>
              <a:t>Without any battle. . . sparing Babylon . . . any calamity.... I am Cyrus...king of Babylon....When I entered Babylon...under jubilation and rejoicing...troops walked around Babylon...in peace, I did not allow anybody to terrorize (any place) of the [country of Sumer] and Akkad. I strove for peace in Babylon...and in all his (other) sacred cities....I returned to (these) sacred cities on the other side of the Tigris, the sanctuaries of which have been in ruins for a long time, the images which (used) to live therein and established for them permanent sanctuaries.</a:t>
            </a:r>
            <a:r>
              <a:rPr lang="en-US" sz="2800" dirty="0">
                <a:solidFill>
                  <a:schemeClr val="bg1"/>
                </a:solidFill>
                <a:cs typeface="Calibri" panose="020F0502020204030204" pitchFamily="34" charset="0"/>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0"/>
            <a:ext cx="1654342" cy="2514600"/>
          </a:xfrm>
          <a:prstGeom prst="rect">
            <a:avLst/>
          </a:prstGeom>
        </p:spPr>
      </p:pic>
    </p:spTree>
    <p:extLst>
      <p:ext uri="{BB962C8B-B14F-4D97-AF65-F5344CB8AC3E}">
        <p14:creationId xmlns:p14="http://schemas.microsoft.com/office/powerpoint/2010/main" val="2359468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2057400" y="1447800"/>
            <a:ext cx="6884988" cy="5029199"/>
          </a:xfrm>
        </p:spPr>
        <p:txBody>
          <a:bodyPr/>
          <a:lstStyle/>
          <a:p>
            <a:pPr marL="0" indent="0" algn="just">
              <a:buNone/>
              <a:defRPr/>
            </a:pPr>
            <a:r>
              <a:rPr lang="en-US" sz="2800" dirty="0">
                <a:cs typeface="Calibri" panose="020F0502020204030204" pitchFamily="34" charset="0"/>
              </a:rPr>
              <a:t>I (also) gathered all their (former) inhabitants and returned (to them) their habitations. Furthermore, I resettled... unharmed, in their (former) chapels, the places which make them happy. May all the gods whom I have resettled in their sacred cities ask daily Bel and Nebo for a long life for me...all of them I resettled in a peaceful place... ducks and doves,...I </a:t>
            </a:r>
            <a:r>
              <a:rPr lang="en-US" sz="2800" dirty="0" err="1">
                <a:cs typeface="Calibri" panose="020F0502020204030204" pitchFamily="34" charset="0"/>
              </a:rPr>
              <a:t>endeavoured</a:t>
            </a:r>
            <a:r>
              <a:rPr lang="en-US" sz="2800" dirty="0">
                <a:cs typeface="Calibri" panose="020F0502020204030204" pitchFamily="34" charset="0"/>
              </a:rPr>
              <a:t> to fortify/repair their dwelling places . . . </a:t>
            </a:r>
            <a:endParaRPr lang="en-US" sz="2800" dirty="0"/>
          </a:p>
        </p:txBody>
      </p:sp>
      <p:sp>
        <p:nvSpPr>
          <p:cNvPr id="7" name="Rectangle 2"/>
          <p:cNvSpPr>
            <a:spLocks noGrp="1" noChangeArrowheads="1"/>
          </p:cNvSpPr>
          <p:nvPr>
            <p:ph type="title"/>
          </p:nvPr>
        </p:nvSpPr>
        <p:spPr>
          <a:xfrm>
            <a:off x="876300" y="228600"/>
            <a:ext cx="7391400" cy="9144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0"/>
            <a:ext cx="1654342" cy="2514600"/>
          </a:xfrm>
          <a:prstGeom prst="rect">
            <a:avLst/>
          </a:prstGeom>
        </p:spPr>
      </p:pic>
    </p:spTree>
    <p:extLst>
      <p:ext uri="{BB962C8B-B14F-4D97-AF65-F5344CB8AC3E}">
        <p14:creationId xmlns:p14="http://schemas.microsoft.com/office/powerpoint/2010/main" val="171009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143000"/>
          </a:xfrm>
        </p:spPr>
        <p:txBody>
          <a:bodyPr/>
          <a:lstStyle/>
          <a:p>
            <a:pPr algn="ctr"/>
            <a:r>
              <a:rPr lang="en-US" altLang="en-US" dirty="0"/>
              <a:t>THE PLOT AGAINST DANIEL V. 4-9</a:t>
            </a:r>
          </a:p>
        </p:txBody>
      </p:sp>
      <p:sp>
        <p:nvSpPr>
          <p:cNvPr id="20483" name="Rectangle 3"/>
          <p:cNvSpPr>
            <a:spLocks noGrp="1" noChangeArrowheads="1"/>
          </p:cNvSpPr>
          <p:nvPr>
            <p:ph type="body" idx="1"/>
          </p:nvPr>
        </p:nvSpPr>
        <p:spPr>
          <a:xfrm>
            <a:off x="1752600" y="1600200"/>
            <a:ext cx="5638800" cy="4460875"/>
          </a:xfrm>
        </p:spPr>
        <p:txBody>
          <a:bodyPr/>
          <a:lstStyle/>
          <a:p>
            <a:pPr marL="461963" indent="-461963">
              <a:spcBef>
                <a:spcPts val="0"/>
              </a:spcBef>
              <a:spcAft>
                <a:spcPts val="2400"/>
              </a:spcAft>
            </a:pPr>
            <a:r>
              <a:rPr lang="en-US" altLang="en-US" sz="3600" dirty="0"/>
              <a:t>What a complement! v. 5  </a:t>
            </a:r>
          </a:p>
          <a:p>
            <a:pPr marL="461963" indent="-461963">
              <a:spcBef>
                <a:spcPts val="0"/>
              </a:spcBef>
              <a:spcAft>
                <a:spcPts val="2400"/>
              </a:spcAft>
            </a:pPr>
            <a:r>
              <a:rPr lang="en-US" altLang="en-US" sz="3600" dirty="0"/>
              <a:t>The request v.6-9  </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 set-up</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Esther 1:19; 8:8</a:t>
            </a:r>
          </a:p>
        </p:txBody>
      </p:sp>
    </p:spTree>
    <p:extLst>
      <p:ext uri="{BB962C8B-B14F-4D97-AF65-F5344CB8AC3E}">
        <p14:creationId xmlns:p14="http://schemas.microsoft.com/office/powerpoint/2010/main" val="422142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143000"/>
          </a:xfrm>
        </p:spPr>
        <p:txBody>
          <a:bodyPr/>
          <a:lstStyle/>
          <a:p>
            <a:pPr algn="ctr"/>
            <a:r>
              <a:rPr lang="en-US" altLang="en-US" dirty="0"/>
              <a:t>THE PLOT AGAINST DANIEL V. 4-9</a:t>
            </a:r>
          </a:p>
        </p:txBody>
      </p:sp>
      <p:sp>
        <p:nvSpPr>
          <p:cNvPr id="20483" name="Rectangle 3"/>
          <p:cNvSpPr>
            <a:spLocks noGrp="1" noChangeArrowheads="1"/>
          </p:cNvSpPr>
          <p:nvPr>
            <p:ph type="body" idx="1"/>
          </p:nvPr>
        </p:nvSpPr>
        <p:spPr>
          <a:xfrm>
            <a:off x="1752600" y="1600200"/>
            <a:ext cx="5638800" cy="4460875"/>
          </a:xfrm>
        </p:spPr>
        <p:txBody>
          <a:bodyPr/>
          <a:lstStyle/>
          <a:p>
            <a:pPr marL="461963" indent="-461963">
              <a:spcBef>
                <a:spcPts val="0"/>
              </a:spcBef>
              <a:spcAft>
                <a:spcPts val="2400"/>
              </a:spcAft>
            </a:pPr>
            <a:r>
              <a:rPr lang="en-US" altLang="en-US" sz="3600" b="1" u="sng" dirty="0">
                <a:solidFill>
                  <a:srgbClr val="FFFFCC"/>
                </a:solidFill>
              </a:rPr>
              <a:t>What a complement! v. 5  </a:t>
            </a:r>
          </a:p>
          <a:p>
            <a:pPr marL="461963" indent="-461963">
              <a:spcBef>
                <a:spcPts val="0"/>
              </a:spcBef>
              <a:spcAft>
                <a:spcPts val="2400"/>
              </a:spcAft>
            </a:pPr>
            <a:r>
              <a:rPr lang="en-US" altLang="en-US" sz="3600" dirty="0"/>
              <a:t>The request v.6-9  </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 set-up</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Esther 1:19; 8:8</a:t>
            </a:r>
          </a:p>
        </p:txBody>
      </p:sp>
    </p:spTree>
    <p:extLst>
      <p:ext uri="{BB962C8B-B14F-4D97-AF65-F5344CB8AC3E}">
        <p14:creationId xmlns:p14="http://schemas.microsoft.com/office/powerpoint/2010/main" val="821499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143000"/>
          </a:xfrm>
        </p:spPr>
        <p:txBody>
          <a:bodyPr/>
          <a:lstStyle/>
          <a:p>
            <a:pPr algn="ctr"/>
            <a:r>
              <a:rPr lang="en-US" altLang="en-US" dirty="0"/>
              <a:t>THE PLOT AGAINST DANIEL V. 4-9</a:t>
            </a:r>
          </a:p>
        </p:txBody>
      </p:sp>
      <p:sp>
        <p:nvSpPr>
          <p:cNvPr id="20483" name="Rectangle 3"/>
          <p:cNvSpPr>
            <a:spLocks noGrp="1" noChangeArrowheads="1"/>
          </p:cNvSpPr>
          <p:nvPr>
            <p:ph type="body" idx="1"/>
          </p:nvPr>
        </p:nvSpPr>
        <p:spPr>
          <a:xfrm>
            <a:off x="1752600" y="1600200"/>
            <a:ext cx="5638800" cy="4460875"/>
          </a:xfrm>
        </p:spPr>
        <p:txBody>
          <a:bodyPr/>
          <a:lstStyle/>
          <a:p>
            <a:pPr marL="461963" indent="-461963">
              <a:spcBef>
                <a:spcPts val="0"/>
              </a:spcBef>
              <a:spcAft>
                <a:spcPts val="2400"/>
              </a:spcAft>
            </a:pPr>
            <a:r>
              <a:rPr lang="en-US" altLang="en-US" sz="3600" dirty="0"/>
              <a:t>What a complement! v. 5  </a:t>
            </a:r>
          </a:p>
          <a:p>
            <a:pPr marL="461963" indent="-461963">
              <a:spcBef>
                <a:spcPts val="0"/>
              </a:spcBef>
              <a:spcAft>
                <a:spcPts val="2400"/>
              </a:spcAft>
            </a:pPr>
            <a:r>
              <a:rPr lang="en-US" altLang="en-US" sz="3600" b="1" u="sng" dirty="0">
                <a:solidFill>
                  <a:srgbClr val="FFFFCC"/>
                </a:solidFill>
              </a:rPr>
              <a:t>The request v.6-9  </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 set-up</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Esther 1:19; 8:8</a:t>
            </a:r>
          </a:p>
        </p:txBody>
      </p:sp>
    </p:spTree>
    <p:extLst>
      <p:ext uri="{BB962C8B-B14F-4D97-AF65-F5344CB8AC3E}">
        <p14:creationId xmlns:p14="http://schemas.microsoft.com/office/powerpoint/2010/main" val="1439576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143000"/>
          </a:xfrm>
        </p:spPr>
        <p:txBody>
          <a:bodyPr/>
          <a:lstStyle/>
          <a:p>
            <a:pPr algn="ctr"/>
            <a:r>
              <a:rPr lang="en-US" altLang="en-US" dirty="0"/>
              <a:t>THE PRAYER OF DANIEL V.10-11</a:t>
            </a:r>
          </a:p>
        </p:txBody>
      </p:sp>
      <p:sp>
        <p:nvSpPr>
          <p:cNvPr id="21507" name="Rectangle 3"/>
          <p:cNvSpPr>
            <a:spLocks noGrp="1" noChangeArrowheads="1"/>
          </p:cNvSpPr>
          <p:nvPr>
            <p:ph type="body" idx="1"/>
          </p:nvPr>
        </p:nvSpPr>
        <p:spPr>
          <a:xfrm>
            <a:off x="152400" y="1600200"/>
            <a:ext cx="8686800" cy="4495800"/>
          </a:xfrm>
        </p:spPr>
        <p:txBody>
          <a:bodyPr/>
          <a:lstStyle/>
          <a:p>
            <a:pPr marL="461963" indent="-461963">
              <a:spcBef>
                <a:spcPts val="0"/>
              </a:spcBef>
              <a:spcAft>
                <a:spcPts val="2400"/>
              </a:spcAft>
            </a:pPr>
            <a:r>
              <a:rPr lang="en-US" altLang="en-US" sz="3600" dirty="0"/>
              <a:t>Civil disobedience</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Genesis 6:11; 9:6; </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Rom. 13:1-7; 1 Tim. 2:1-4; 1 Pet. 2:13-15</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Acts 5:29; Daniel 3:4-6</a:t>
            </a:r>
          </a:p>
        </p:txBody>
      </p:sp>
      <p:pic>
        <p:nvPicPr>
          <p:cNvPr id="21508" name="Picture 4" descr="C:\WINDOWS\Application Data\Microsoft\Media Catalog\Downloaded Clips\cl26\j009633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14285" y="4038600"/>
            <a:ext cx="2112678"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67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600200"/>
            <a:ext cx="8534400" cy="3657600"/>
          </a:xfrm>
        </p:spPr>
        <p:txBody>
          <a:bodyPr/>
          <a:lstStyle/>
          <a:p>
            <a:pPr marL="0" indent="0" algn="just">
              <a:buNone/>
              <a:defRPr/>
            </a:pPr>
            <a:r>
              <a:rPr lang="en-US" dirty="0">
                <a:latin typeface="Calibri" panose="020F0502020204030204" pitchFamily="34" charset="0"/>
              </a:rPr>
              <a:t>“Jack Phillips is a baker who declined to bake a wedding cake for a same-sex couple because his Christian belief is that marriage exists only between a man and woman. Now a Colorado judge has ordered him to bake cakes for same-sex marriages, and if Phillips refuses, he could go to jail.”</a:t>
            </a:r>
          </a:p>
        </p:txBody>
      </p:sp>
      <p:sp>
        <p:nvSpPr>
          <p:cNvPr id="36867" name="TextBox 3"/>
          <p:cNvSpPr txBox="1">
            <a:spLocks noChangeArrowheads="1"/>
          </p:cNvSpPr>
          <p:nvPr/>
        </p:nvSpPr>
        <p:spPr bwMode="auto">
          <a:xfrm>
            <a:off x="228600" y="5858470"/>
            <a:ext cx="8763000" cy="830997"/>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rPr>
              <a:t>Ken </a:t>
            </a:r>
            <a:r>
              <a:rPr lang="en-US" sz="1600" dirty="0" err="1">
                <a:latin typeface="Calibri" panose="020F0502020204030204" pitchFamily="34" charset="0"/>
              </a:rPr>
              <a:t>Klukowski</a:t>
            </a:r>
            <a:r>
              <a:rPr lang="en-US" sz="1600" dirty="0">
                <a:latin typeface="Calibri" panose="020F0502020204030204" pitchFamily="34" charset="0"/>
              </a:rPr>
              <a:t>, “Baker Faces Prison for Refusing to Bake Same-Sex Wedding Cake,” online: http://www.breitbart.com/Big-Government/2013/12/12/Christian-Baker-Willing-to-Go-to-Jail-for-Declining-Gay-Wedding-Cake, 12 December 2013, accessed 16 May 2014.</a:t>
            </a:r>
          </a:p>
        </p:txBody>
      </p:sp>
      <p:sp>
        <p:nvSpPr>
          <p:cNvPr id="2" name="Rectangle 1"/>
          <p:cNvSpPr/>
          <p:nvPr/>
        </p:nvSpPr>
        <p:spPr>
          <a:xfrm>
            <a:off x="1257300" y="247471"/>
            <a:ext cx="6629400" cy="1138773"/>
          </a:xfrm>
          <a:prstGeom prst="rect">
            <a:avLst/>
          </a:prstGeom>
        </p:spPr>
        <p:txBody>
          <a:bodyPr wrap="square">
            <a:spAutoFit/>
          </a:bodyPr>
          <a:lstStyle/>
          <a:p>
            <a:pPr algn="ctr"/>
            <a:r>
              <a:rPr lang="en-US" sz="3400" dirty="0">
                <a:solidFill>
                  <a:schemeClr val="tx2"/>
                </a:solidFill>
                <a:latin typeface="Calibri" panose="020F0502020204030204" pitchFamily="34" charset="0"/>
                <a:ea typeface="+mj-ea"/>
              </a:rPr>
              <a:t>Baker Faces Prison for Refusing to Bake Same-Sex Wedding Cake</a:t>
            </a:r>
          </a:p>
        </p:txBody>
      </p:sp>
    </p:spTree>
    <p:extLst>
      <p:ext uri="{BB962C8B-B14F-4D97-AF65-F5344CB8AC3E}">
        <p14:creationId xmlns:p14="http://schemas.microsoft.com/office/powerpoint/2010/main" val="4032138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228600"/>
            <a:ext cx="4267200" cy="737379"/>
          </a:xfrm>
        </p:spPr>
        <p:txBody>
          <a:bodyPr/>
          <a:lstStyle/>
          <a:p>
            <a:pPr algn="ctr" eaLnBrk="1" hangingPunct="1"/>
            <a:r>
              <a:rPr lang="en-US" altLang="en-US" sz="4000" dirty="0"/>
              <a:t>Synthetic Outline</a:t>
            </a:r>
          </a:p>
        </p:txBody>
      </p:sp>
      <p:sp>
        <p:nvSpPr>
          <p:cNvPr id="11271" name="Rectangle 7"/>
          <p:cNvSpPr>
            <a:spLocks noGrp="1" noChangeArrowheads="1"/>
          </p:cNvSpPr>
          <p:nvPr>
            <p:ph type="body" idx="1"/>
          </p:nvPr>
        </p:nvSpPr>
        <p:spPr>
          <a:xfrm>
            <a:off x="141402" y="1143000"/>
            <a:ext cx="8850198" cy="3581400"/>
          </a:xfrm>
        </p:spPr>
        <p:txBody>
          <a:bodyPr/>
          <a:lstStyle/>
          <a:p>
            <a:pPr marL="339725" indent="-339725">
              <a:spcBef>
                <a:spcPts val="0"/>
              </a:spcBef>
              <a:spcAft>
                <a:spcPts val="2400"/>
              </a:spcAft>
              <a:buSzPct val="100000"/>
              <a:buFont typeface="+mj-lt"/>
              <a:buAutoNum type="romanUcPeriod"/>
              <a:defRPr/>
            </a:pPr>
            <a:r>
              <a:rPr lang="en-US" sz="3400" dirty="0"/>
              <a:t>Historical (1-7):</a:t>
            </a:r>
          </a:p>
          <a:p>
            <a:pPr marL="457200" lvl="1" indent="0" eaLnBrk="1" hangingPunct="1">
              <a:spcBef>
                <a:spcPts val="0"/>
              </a:spcBef>
              <a:spcAft>
                <a:spcPts val="2400"/>
              </a:spcAft>
              <a:buFont typeface="Wingdings" panose="05000000000000000000"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4300" y="228600"/>
            <a:ext cx="8915400" cy="762000"/>
          </a:xfrm>
        </p:spPr>
        <p:txBody>
          <a:bodyPr/>
          <a:lstStyle/>
          <a:p>
            <a:pPr algn="ctr"/>
            <a:r>
              <a:rPr lang="en-US" sz="3200" dirty="0">
                <a:latin typeface="Calibri" panose="020F0502020204030204" pitchFamily="34" charset="0"/>
                <a:cs typeface="Arial" pitchFamily="34" charset="0"/>
              </a:rPr>
              <a:t>Oregon Declares War on Aaron &amp; Melissa Klein </a:t>
            </a:r>
          </a:p>
        </p:txBody>
      </p:sp>
      <p:sp>
        <p:nvSpPr>
          <p:cNvPr id="17411" name="Content Placeholder 2"/>
          <p:cNvSpPr>
            <a:spLocks noGrp="1"/>
          </p:cNvSpPr>
          <p:nvPr>
            <p:ph idx="1"/>
          </p:nvPr>
        </p:nvSpPr>
        <p:spPr>
          <a:xfrm>
            <a:off x="152400" y="974725"/>
            <a:ext cx="8839200" cy="5121275"/>
          </a:xfrm>
        </p:spPr>
        <p:txBody>
          <a:bodyPr/>
          <a:lstStyle/>
          <a:p>
            <a:pPr marL="0" indent="0" algn="just">
              <a:buNone/>
              <a:defRPr/>
            </a:pPr>
            <a:r>
              <a:rPr lang="en-US" sz="3000" dirty="0">
                <a:latin typeface="Calibri" panose="020F0502020204030204" pitchFamily="34" charset="0"/>
              </a:rPr>
              <a:t>“In yet another example of gay activist overreach, an Oregon official has not only burdened a Christian couple with a ridiculous fine, he has imposed a gag order on them…In one of the most egregious anti-Christian acts committed by a state official in recent memory, Oregon Labor Commissioner Brad </a:t>
            </a:r>
            <a:r>
              <a:rPr lang="en-US" sz="3000" dirty="0" err="1">
                <a:latin typeface="Calibri" panose="020F0502020204030204" pitchFamily="34" charset="0"/>
              </a:rPr>
              <a:t>Avakian</a:t>
            </a:r>
            <a:r>
              <a:rPr lang="en-US" sz="3000" dirty="0">
                <a:latin typeface="Calibri" panose="020F0502020204030204" pitchFamily="34" charset="0"/>
              </a:rPr>
              <a:t> not only upheld the ridiculous $135,000 fine levied against </a:t>
            </a:r>
            <a:r>
              <a:rPr lang="en-US" sz="3000" b="1" dirty="0">
                <a:solidFill>
                  <a:srgbClr val="FFFFCC"/>
                </a:solidFill>
                <a:latin typeface="Calibri" panose="020F0502020204030204" pitchFamily="34" charset="0"/>
              </a:rPr>
              <a:t>Aaron and Melissa Klein </a:t>
            </a:r>
            <a:r>
              <a:rPr lang="en-US" sz="3000" dirty="0">
                <a:latin typeface="Calibri" panose="020F0502020204030204" pitchFamily="34" charset="0"/>
              </a:rPr>
              <a:t>for declining to bake a cake for a lesbian commitment ceremony, but he ordered the </a:t>
            </a:r>
            <a:r>
              <a:rPr lang="en-US" sz="3000" dirty="0" err="1">
                <a:latin typeface="Calibri" panose="020F0502020204030204" pitchFamily="34" charset="0"/>
              </a:rPr>
              <a:t>Kleins</a:t>
            </a:r>
            <a:r>
              <a:rPr lang="en-US" sz="3000" dirty="0">
                <a:latin typeface="Calibri" panose="020F0502020204030204" pitchFamily="34" charset="0"/>
              </a:rPr>
              <a:t> to ‘cease and desist’ from making any public comments about their religious convictions relative to this case.”</a:t>
            </a:r>
          </a:p>
        </p:txBody>
      </p:sp>
      <p:sp>
        <p:nvSpPr>
          <p:cNvPr id="40964" name="TextBox 3"/>
          <p:cNvSpPr txBox="1">
            <a:spLocks noChangeArrowheads="1"/>
          </p:cNvSpPr>
          <p:nvPr/>
        </p:nvSpPr>
        <p:spPr bwMode="auto">
          <a:xfrm>
            <a:off x="2057400" y="6273800"/>
            <a:ext cx="5905500" cy="584200"/>
          </a:xfrm>
          <a:prstGeom prst="rect">
            <a:avLst/>
          </a:prstGeom>
          <a:noFill/>
          <a:ln w="9525">
            <a:noFill/>
            <a:miter lim="800000"/>
            <a:headEnd/>
            <a:tailEnd/>
          </a:ln>
        </p:spPr>
        <p:txBody>
          <a:bodyPr>
            <a:spAutoFit/>
          </a:bodyPr>
          <a:lstStyle/>
          <a:p>
            <a:pPr algn="ctr"/>
            <a:r>
              <a:rPr lang="en-US" sz="1600" dirty="0">
                <a:latin typeface="Calibri" panose="020F0502020204030204" pitchFamily="34" charset="0"/>
              </a:rPr>
              <a:t>http://www.onenewsnow.com/perspectives/michael-brown/2015/07/06/oregon-declares-war-on-christian-faith</a:t>
            </a:r>
          </a:p>
        </p:txBody>
      </p:sp>
    </p:spTree>
    <p:extLst>
      <p:ext uri="{BB962C8B-B14F-4D97-AF65-F5344CB8AC3E}">
        <p14:creationId xmlns:p14="http://schemas.microsoft.com/office/powerpoint/2010/main" val="3491983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79450"/>
          </a:xfrm>
        </p:spPr>
        <p:txBody>
          <a:bodyPr/>
          <a:lstStyle/>
          <a:p>
            <a:pPr algn="ctr"/>
            <a:r>
              <a:rPr lang="en-US" sz="4000" dirty="0"/>
              <a:t>Principles of Civil Disobedience</a:t>
            </a:r>
          </a:p>
        </p:txBody>
      </p:sp>
      <p:sp>
        <p:nvSpPr>
          <p:cNvPr id="3" name="Content Placeholder 2"/>
          <p:cNvSpPr>
            <a:spLocks noGrp="1"/>
          </p:cNvSpPr>
          <p:nvPr>
            <p:ph idx="1"/>
          </p:nvPr>
        </p:nvSpPr>
        <p:spPr>
          <a:xfrm>
            <a:off x="552450" y="1143000"/>
            <a:ext cx="8039100" cy="4918075"/>
          </a:xfrm>
        </p:spPr>
        <p:txBody>
          <a:bodyPr/>
          <a:lstStyle/>
          <a:p>
            <a:pPr marL="461963" indent="-461963">
              <a:spcBef>
                <a:spcPts val="0"/>
              </a:spcBef>
              <a:spcAft>
                <a:spcPts val="2400"/>
              </a:spcAft>
              <a:buSzPct val="100000"/>
              <a:buAutoNum type="arabicPeriod"/>
            </a:pPr>
            <a:r>
              <a:rPr lang="en-US" sz="3400" dirty="0"/>
              <a:t>Clear conflict between the laws of man and God</a:t>
            </a:r>
          </a:p>
          <a:p>
            <a:pPr marL="461963" indent="-461963">
              <a:spcBef>
                <a:spcPts val="0"/>
              </a:spcBef>
              <a:spcAft>
                <a:spcPts val="2400"/>
              </a:spcAft>
              <a:buSzPct val="100000"/>
              <a:buAutoNum type="arabicPeriod"/>
            </a:pPr>
            <a:r>
              <a:rPr lang="en-US" sz="3400" dirty="0"/>
              <a:t>Exhaustion of all creative legal remedies</a:t>
            </a:r>
          </a:p>
          <a:p>
            <a:pPr marL="461963" indent="-461963">
              <a:spcBef>
                <a:spcPts val="0"/>
              </a:spcBef>
              <a:spcAft>
                <a:spcPts val="2400"/>
              </a:spcAft>
              <a:buSzPct val="100000"/>
              <a:buAutoNum type="arabicPeriod"/>
            </a:pPr>
            <a:r>
              <a:rPr lang="en-US" sz="3400" dirty="0"/>
              <a:t>A willingness to pay the consequences</a:t>
            </a:r>
          </a:p>
          <a:p>
            <a:pPr marL="461963" indent="-461963">
              <a:spcBef>
                <a:spcPts val="0"/>
              </a:spcBef>
              <a:spcAft>
                <a:spcPts val="2400"/>
              </a:spcAft>
              <a:buSzPct val="100000"/>
              <a:buAutoNum type="arabicPeriod"/>
            </a:pPr>
            <a:r>
              <a:rPr lang="en-US" sz="3400" dirty="0"/>
              <a:t>Maintaining of respect for civil authorities</a:t>
            </a:r>
          </a:p>
        </p:txBody>
      </p:sp>
      <p:pic>
        <p:nvPicPr>
          <p:cNvPr id="5" name="Picture 4"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764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5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algn="ctr"/>
            <a:r>
              <a:rPr lang="en-US" altLang="en-US" dirty="0"/>
              <a:t>THE PRAYER OF DANIEL V.10-11</a:t>
            </a:r>
          </a:p>
        </p:txBody>
      </p:sp>
      <p:sp>
        <p:nvSpPr>
          <p:cNvPr id="30723" name="Rectangle 3"/>
          <p:cNvSpPr>
            <a:spLocks noGrp="1" noChangeArrowheads="1"/>
          </p:cNvSpPr>
          <p:nvPr>
            <p:ph type="body" idx="1"/>
          </p:nvPr>
        </p:nvSpPr>
        <p:spPr>
          <a:xfrm>
            <a:off x="152400" y="1371600"/>
            <a:ext cx="7315200" cy="5181600"/>
          </a:xfrm>
        </p:spPr>
        <p:txBody>
          <a:bodyPr/>
          <a:lstStyle/>
          <a:p>
            <a:pPr marL="461963" indent="-461963">
              <a:spcBef>
                <a:spcPts val="0"/>
              </a:spcBef>
              <a:spcAft>
                <a:spcPts val="1200"/>
              </a:spcAft>
            </a:pPr>
            <a:r>
              <a:rPr lang="en-US" altLang="en-US" dirty="0"/>
              <a:t>Ingredients of a healthy prayer life</a:t>
            </a:r>
          </a:p>
          <a:p>
            <a:pPr marL="914400" lvl="1" indent="-457200">
              <a:spcBef>
                <a:spcPts val="0"/>
              </a:spcBef>
              <a:spcAft>
                <a:spcPts val="1200"/>
              </a:spcAft>
              <a:buSzPct val="100000"/>
              <a:buFont typeface="Symbol" panose="05050102010706020507" pitchFamily="18" charset="2"/>
              <a:buChar char="¨"/>
            </a:pPr>
            <a:r>
              <a:rPr lang="en-US" altLang="en-US" dirty="0">
                <a:ea typeface="+mn-ea"/>
                <a:cs typeface="+mn-cs"/>
              </a:rPr>
              <a:t>Priority</a:t>
            </a:r>
          </a:p>
          <a:p>
            <a:pPr marL="914400" lvl="1" indent="-457200">
              <a:spcBef>
                <a:spcPts val="0"/>
              </a:spcBef>
              <a:spcAft>
                <a:spcPts val="1200"/>
              </a:spcAft>
              <a:buSzPct val="100000"/>
              <a:buFont typeface="Symbol" panose="05050102010706020507" pitchFamily="18" charset="2"/>
              <a:buChar char="¨"/>
            </a:pPr>
            <a:r>
              <a:rPr lang="en-US" altLang="en-US" dirty="0">
                <a:ea typeface="+mn-ea"/>
                <a:cs typeface="+mn-cs"/>
              </a:rPr>
              <a:t>Obedience &amp; faith: 1 Kgs. 8:44, 48-49</a:t>
            </a:r>
          </a:p>
          <a:p>
            <a:pPr marL="914400" lvl="1" indent="-457200">
              <a:spcBef>
                <a:spcPts val="0"/>
              </a:spcBef>
              <a:spcAft>
                <a:spcPts val="1200"/>
              </a:spcAft>
              <a:buSzPct val="100000"/>
              <a:buFont typeface="Symbol" panose="05050102010706020507" pitchFamily="18" charset="2"/>
              <a:buChar char="¨"/>
            </a:pPr>
            <a:r>
              <a:rPr lang="en-US" altLang="en-US" dirty="0">
                <a:ea typeface="+mn-ea"/>
                <a:cs typeface="+mn-cs"/>
              </a:rPr>
              <a:t>Consistency:  Matt. 14:23</a:t>
            </a:r>
          </a:p>
          <a:p>
            <a:pPr marL="914400" lvl="1" indent="-457200">
              <a:spcBef>
                <a:spcPts val="0"/>
              </a:spcBef>
              <a:spcAft>
                <a:spcPts val="1200"/>
              </a:spcAft>
              <a:buSzPct val="100000"/>
              <a:buFont typeface="Symbol" panose="05050102010706020507" pitchFamily="18" charset="2"/>
              <a:buChar char="¨"/>
            </a:pPr>
            <a:r>
              <a:rPr lang="en-US" altLang="en-US" dirty="0">
                <a:ea typeface="+mn-ea"/>
                <a:cs typeface="+mn-cs"/>
              </a:rPr>
              <a:t>Humility: kneeling</a:t>
            </a:r>
          </a:p>
          <a:p>
            <a:pPr marL="914400" lvl="1" indent="-457200">
              <a:spcBef>
                <a:spcPts val="0"/>
              </a:spcBef>
              <a:spcAft>
                <a:spcPts val="1200"/>
              </a:spcAft>
              <a:buSzPct val="100000"/>
              <a:buFont typeface="Symbol" panose="05050102010706020507" pitchFamily="18" charset="2"/>
              <a:buChar char="¨"/>
            </a:pPr>
            <a:r>
              <a:rPr lang="en-US" altLang="en-US" dirty="0">
                <a:ea typeface="+mn-ea"/>
                <a:cs typeface="+mn-cs"/>
              </a:rPr>
              <a:t>Thanksgiving</a:t>
            </a:r>
          </a:p>
          <a:p>
            <a:pPr marL="914400" lvl="1" indent="-457200">
              <a:spcBef>
                <a:spcPts val="0"/>
              </a:spcBef>
              <a:spcAft>
                <a:spcPts val="1200"/>
              </a:spcAft>
              <a:buSzPct val="100000"/>
              <a:buFont typeface="Symbol" panose="05050102010706020507" pitchFamily="18" charset="2"/>
              <a:buChar char="¨"/>
            </a:pPr>
            <a:r>
              <a:rPr lang="en-US" altLang="en-US" dirty="0">
                <a:ea typeface="+mn-ea"/>
                <a:cs typeface="+mn-cs"/>
              </a:rPr>
              <a:t>Petitioning God</a:t>
            </a:r>
          </a:p>
          <a:p>
            <a:pPr marL="914400" lvl="1" indent="-457200">
              <a:spcBef>
                <a:spcPts val="0"/>
              </a:spcBef>
              <a:spcAft>
                <a:spcPts val="1200"/>
              </a:spcAft>
              <a:buSzPct val="100000"/>
              <a:buFont typeface="Symbol" panose="05050102010706020507" pitchFamily="18" charset="2"/>
              <a:buChar char="¨"/>
            </a:pPr>
            <a:r>
              <a:rPr lang="en-US" altLang="en-US" dirty="0">
                <a:ea typeface="+mn-ea"/>
                <a:cs typeface="+mn-cs"/>
              </a:rPr>
              <a:t>Supplication: Phil. 4:6</a:t>
            </a:r>
          </a:p>
        </p:txBody>
      </p:sp>
      <p:pic>
        <p:nvPicPr>
          <p:cNvPr id="5" name="Picture 4" descr="C:\WINDOWS\Application Data\Microsoft\Media Catalog\Downloaded Clips\cl26\j009633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14285" y="4038600"/>
            <a:ext cx="2112678"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61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70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2531" name="Rectangle 3"/>
          <p:cNvSpPr>
            <a:spLocks noGrp="1" noChangeArrowheads="1"/>
          </p:cNvSpPr>
          <p:nvPr>
            <p:ph type="body" idx="1"/>
          </p:nvPr>
        </p:nvSpPr>
        <p:spPr>
          <a:xfrm>
            <a:off x="152400" y="1600200"/>
            <a:ext cx="6400800" cy="1371600"/>
          </a:xfrm>
        </p:spPr>
        <p:txBody>
          <a:bodyPr/>
          <a:lstStyle/>
          <a:p>
            <a:pPr marL="461963" indent="-461963">
              <a:spcBef>
                <a:spcPts val="0"/>
              </a:spcBef>
              <a:spcAft>
                <a:spcPts val="1200"/>
              </a:spcAft>
            </a:pPr>
            <a:r>
              <a:rPr lang="en-US" altLang="en-US" sz="3600" dirty="0"/>
              <a:t>The enemies’ question  v.12a</a:t>
            </a:r>
          </a:p>
          <a:p>
            <a:pPr marL="461963" indent="-461963">
              <a:spcBef>
                <a:spcPts val="0"/>
              </a:spcBef>
              <a:spcAft>
                <a:spcPts val="1200"/>
              </a:spcAft>
            </a:pPr>
            <a:r>
              <a:rPr lang="en-US" altLang="en-US" sz="3600" dirty="0"/>
              <a:t>The king’s affirmation  v. 12b</a:t>
            </a:r>
          </a:p>
        </p:txBody>
      </p:sp>
      <p:pic>
        <p:nvPicPr>
          <p:cNvPr id="3" name="Picture 2"/>
          <p:cNvPicPr>
            <a:picLocks noChangeAspect="1"/>
          </p:cNvPicPr>
          <p:nvPr/>
        </p:nvPicPr>
        <p:blipFill>
          <a:blip r:embed="rId2"/>
          <a:stretch>
            <a:fillRect/>
          </a:stretch>
        </p:blipFill>
        <p:spPr>
          <a:xfrm>
            <a:off x="5000971" y="2971800"/>
            <a:ext cx="3838229" cy="3474720"/>
          </a:xfrm>
          <a:prstGeom prst="rect">
            <a:avLst/>
          </a:prstGeom>
        </p:spPr>
      </p:pic>
    </p:spTree>
    <p:extLst>
      <p:ext uri="{BB962C8B-B14F-4D97-AF65-F5344CB8AC3E}">
        <p14:creationId xmlns:p14="http://schemas.microsoft.com/office/powerpoint/2010/main" val="1274562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2531" name="Rectangle 3"/>
          <p:cNvSpPr>
            <a:spLocks noGrp="1" noChangeArrowheads="1"/>
          </p:cNvSpPr>
          <p:nvPr>
            <p:ph type="body" idx="1"/>
          </p:nvPr>
        </p:nvSpPr>
        <p:spPr>
          <a:xfrm>
            <a:off x="152400" y="1600200"/>
            <a:ext cx="6477000" cy="1371600"/>
          </a:xfrm>
        </p:spPr>
        <p:txBody>
          <a:bodyPr/>
          <a:lstStyle/>
          <a:p>
            <a:pPr marL="461963" indent="-461963">
              <a:spcBef>
                <a:spcPts val="0"/>
              </a:spcBef>
              <a:spcAft>
                <a:spcPts val="1200"/>
              </a:spcAft>
            </a:pPr>
            <a:r>
              <a:rPr lang="en-US" altLang="en-US" sz="3600" b="1" u="sng" dirty="0">
                <a:solidFill>
                  <a:srgbClr val="FFFFCC"/>
                </a:solidFill>
              </a:rPr>
              <a:t>The enemies’ question  v.12a</a:t>
            </a:r>
          </a:p>
          <a:p>
            <a:pPr marL="461963" indent="-461963">
              <a:spcBef>
                <a:spcPts val="0"/>
              </a:spcBef>
              <a:spcAft>
                <a:spcPts val="1200"/>
              </a:spcAft>
            </a:pPr>
            <a:r>
              <a:rPr lang="en-US" altLang="en-US" sz="3600" dirty="0"/>
              <a:t>The king’s affirmation  v. 12b</a:t>
            </a:r>
          </a:p>
        </p:txBody>
      </p:sp>
      <p:pic>
        <p:nvPicPr>
          <p:cNvPr id="3" name="Picture 2"/>
          <p:cNvPicPr>
            <a:picLocks noChangeAspect="1"/>
          </p:cNvPicPr>
          <p:nvPr/>
        </p:nvPicPr>
        <p:blipFill>
          <a:blip r:embed="rId2"/>
          <a:stretch>
            <a:fillRect/>
          </a:stretch>
        </p:blipFill>
        <p:spPr>
          <a:xfrm>
            <a:off x="5000971" y="2971800"/>
            <a:ext cx="3838229" cy="3474720"/>
          </a:xfrm>
          <a:prstGeom prst="rect">
            <a:avLst/>
          </a:prstGeom>
        </p:spPr>
      </p:pic>
    </p:spTree>
    <p:extLst>
      <p:ext uri="{BB962C8B-B14F-4D97-AF65-F5344CB8AC3E}">
        <p14:creationId xmlns:p14="http://schemas.microsoft.com/office/powerpoint/2010/main" val="688206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2531" name="Rectangle 3"/>
          <p:cNvSpPr>
            <a:spLocks noGrp="1" noChangeArrowheads="1"/>
          </p:cNvSpPr>
          <p:nvPr>
            <p:ph type="body" idx="1"/>
          </p:nvPr>
        </p:nvSpPr>
        <p:spPr>
          <a:xfrm>
            <a:off x="152400" y="1600200"/>
            <a:ext cx="6477000" cy="1371600"/>
          </a:xfrm>
        </p:spPr>
        <p:txBody>
          <a:bodyPr/>
          <a:lstStyle/>
          <a:p>
            <a:pPr marL="461963" indent="-461963">
              <a:spcBef>
                <a:spcPts val="0"/>
              </a:spcBef>
              <a:spcAft>
                <a:spcPts val="1200"/>
              </a:spcAft>
            </a:pPr>
            <a:r>
              <a:rPr lang="en-US" altLang="en-US" sz="3600" dirty="0"/>
              <a:t>The enemies’ question  v.12a</a:t>
            </a:r>
          </a:p>
          <a:p>
            <a:pPr marL="461963" indent="-461963">
              <a:spcBef>
                <a:spcPts val="0"/>
              </a:spcBef>
              <a:spcAft>
                <a:spcPts val="1200"/>
              </a:spcAft>
            </a:pPr>
            <a:r>
              <a:rPr lang="en-US" altLang="en-US" sz="3600" b="1" u="sng" dirty="0">
                <a:solidFill>
                  <a:srgbClr val="FFFFCC"/>
                </a:solidFill>
              </a:rPr>
              <a:t>The king’s affirmation  v. 12b</a:t>
            </a:r>
          </a:p>
        </p:txBody>
      </p:sp>
      <p:pic>
        <p:nvPicPr>
          <p:cNvPr id="3" name="Picture 2"/>
          <p:cNvPicPr>
            <a:picLocks noChangeAspect="1"/>
          </p:cNvPicPr>
          <p:nvPr/>
        </p:nvPicPr>
        <p:blipFill>
          <a:blip r:embed="rId2"/>
          <a:stretch>
            <a:fillRect/>
          </a:stretch>
        </p:blipFill>
        <p:spPr>
          <a:xfrm>
            <a:off x="5000971" y="2971800"/>
            <a:ext cx="3838229" cy="3474720"/>
          </a:xfrm>
          <a:prstGeom prst="rect">
            <a:avLst/>
          </a:prstGeom>
        </p:spPr>
      </p:pic>
    </p:spTree>
    <p:extLst>
      <p:ext uri="{BB962C8B-B14F-4D97-AF65-F5344CB8AC3E}">
        <p14:creationId xmlns:p14="http://schemas.microsoft.com/office/powerpoint/2010/main" val="371212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5603" name="Rectangle 1027"/>
          <p:cNvSpPr>
            <a:spLocks noGrp="1" noChangeArrowheads="1"/>
          </p:cNvSpPr>
          <p:nvPr>
            <p:ph type="body" idx="1"/>
          </p:nvPr>
        </p:nvSpPr>
        <p:spPr>
          <a:xfrm>
            <a:off x="1409700" y="1600200"/>
            <a:ext cx="6896100" cy="4038600"/>
          </a:xfrm>
        </p:spPr>
        <p:txBody>
          <a:bodyPr/>
          <a:lstStyle/>
          <a:p>
            <a:pPr marL="461963" indent="-461963">
              <a:spcBef>
                <a:spcPts val="0"/>
              </a:spcBef>
              <a:spcAft>
                <a:spcPts val="2400"/>
              </a:spcAft>
            </a:pPr>
            <a:r>
              <a:rPr lang="en-US" altLang="en-US" sz="3600" dirty="0"/>
              <a:t>The enemies’ complaint v. 13</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Anti-Semitic motivation (3:12)</a:t>
            </a:r>
          </a:p>
          <a:p>
            <a:pPr marL="461963" indent="-461963">
              <a:spcBef>
                <a:spcPts val="0"/>
              </a:spcBef>
              <a:spcAft>
                <a:spcPts val="2400"/>
              </a:spcAft>
            </a:pPr>
            <a:r>
              <a:rPr lang="en-US" altLang="en-US" sz="3600" dirty="0"/>
              <a:t>Darius’ distress  v. 14</a:t>
            </a:r>
          </a:p>
          <a:p>
            <a:pPr marL="461963" indent="-461963">
              <a:spcBef>
                <a:spcPts val="0"/>
              </a:spcBef>
              <a:spcAft>
                <a:spcPts val="2400"/>
              </a:spcAft>
            </a:pPr>
            <a:r>
              <a:rPr lang="en-US" altLang="en-US" sz="3600" dirty="0"/>
              <a:t>The enemies’ technicality  v.15</a:t>
            </a:r>
          </a:p>
          <a:p>
            <a:pPr marL="609600" indent="-609600"/>
            <a:endParaRPr lang="en-US" altLang="en-US" dirty="0">
              <a:solidFill>
                <a:schemeClr val="bg1"/>
              </a:solidFill>
            </a:endParaRPr>
          </a:p>
        </p:txBody>
      </p:sp>
    </p:spTree>
    <p:extLst>
      <p:ext uri="{BB962C8B-B14F-4D97-AF65-F5344CB8AC3E}">
        <p14:creationId xmlns:p14="http://schemas.microsoft.com/office/powerpoint/2010/main" val="1641999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5603" name="Rectangle 1027"/>
          <p:cNvSpPr>
            <a:spLocks noGrp="1" noChangeArrowheads="1"/>
          </p:cNvSpPr>
          <p:nvPr>
            <p:ph type="body" idx="1"/>
          </p:nvPr>
        </p:nvSpPr>
        <p:spPr>
          <a:xfrm>
            <a:off x="1409700" y="1600200"/>
            <a:ext cx="6819900" cy="4038600"/>
          </a:xfrm>
        </p:spPr>
        <p:txBody>
          <a:bodyPr/>
          <a:lstStyle/>
          <a:p>
            <a:pPr marL="461963" indent="-461963">
              <a:spcBef>
                <a:spcPts val="0"/>
              </a:spcBef>
              <a:spcAft>
                <a:spcPts val="2400"/>
              </a:spcAft>
            </a:pPr>
            <a:r>
              <a:rPr lang="en-US" altLang="en-US" sz="3600" b="1" u="sng" dirty="0">
                <a:solidFill>
                  <a:srgbClr val="FFFFCC"/>
                </a:solidFill>
              </a:rPr>
              <a:t>The enemies’ complaint v. 13</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Anti-Semitic motivation (3:12)</a:t>
            </a:r>
          </a:p>
          <a:p>
            <a:pPr marL="461963" indent="-461963">
              <a:spcBef>
                <a:spcPts val="0"/>
              </a:spcBef>
              <a:spcAft>
                <a:spcPts val="2400"/>
              </a:spcAft>
            </a:pPr>
            <a:r>
              <a:rPr lang="en-US" altLang="en-US" sz="3600" dirty="0"/>
              <a:t>Darius’ distress  v. 14</a:t>
            </a:r>
          </a:p>
          <a:p>
            <a:pPr marL="461963" indent="-461963">
              <a:spcBef>
                <a:spcPts val="0"/>
              </a:spcBef>
              <a:spcAft>
                <a:spcPts val="2400"/>
              </a:spcAft>
            </a:pPr>
            <a:r>
              <a:rPr lang="en-US" altLang="en-US" sz="3600" dirty="0"/>
              <a:t>The enemies’ technicality  v.15</a:t>
            </a:r>
          </a:p>
          <a:p>
            <a:pPr marL="609600" indent="-609600"/>
            <a:endParaRPr lang="en-US" altLang="en-US" dirty="0">
              <a:solidFill>
                <a:schemeClr val="bg1"/>
              </a:solidFill>
            </a:endParaRPr>
          </a:p>
        </p:txBody>
      </p:sp>
    </p:spTree>
    <p:extLst>
      <p:ext uri="{BB962C8B-B14F-4D97-AF65-F5344CB8AC3E}">
        <p14:creationId xmlns:p14="http://schemas.microsoft.com/office/powerpoint/2010/main" val="232409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2400" y="1143000"/>
            <a:ext cx="8763000" cy="4953000"/>
          </a:xfrm>
        </p:spPr>
        <p:txBody>
          <a:bodyPr/>
          <a:lstStyle/>
          <a:p>
            <a:pPr marL="461963" indent="-461963">
              <a:spcBef>
                <a:spcPts val="0"/>
              </a:spcBef>
              <a:spcAft>
                <a:spcPts val="2400"/>
              </a:spcAft>
              <a:buSzPct val="100000"/>
              <a:buFont typeface="+mj-lt"/>
              <a:buAutoNum type="romanUcPeriod" startAt="2"/>
              <a:defRPr/>
            </a:pPr>
            <a:r>
              <a:rPr lang="en-US" sz="3400" dirty="0"/>
              <a:t>Prophetic (8-12):</a:t>
            </a:r>
          </a:p>
          <a:p>
            <a:pPr marL="457200" lvl="1" indent="0" eaLnBrk="1" hangingPunct="1">
              <a:spcBef>
                <a:spcPts val="0"/>
              </a:spcBef>
              <a:spcAft>
                <a:spcPts val="2400"/>
              </a:spcAft>
              <a:buNone/>
              <a:defRPr/>
            </a:pPr>
            <a:r>
              <a:rPr lang="en-US" sz="34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400" dirty="0"/>
              <a:t>Ram &amp; Goat (8)</a:t>
            </a:r>
          </a:p>
          <a:p>
            <a:pPr marL="1027113" lvl="1" indent="-569913" eaLnBrk="1" hangingPunct="1">
              <a:spcBef>
                <a:spcPts val="0"/>
              </a:spcBef>
              <a:spcAft>
                <a:spcPts val="2400"/>
              </a:spcAft>
              <a:buSzPct val="100000"/>
              <a:buFont typeface="+mj-lt"/>
              <a:buAutoNum type="alphaUcPeriod"/>
              <a:defRPr/>
            </a:pPr>
            <a:r>
              <a:rPr lang="en-US" sz="3400" dirty="0"/>
              <a:t>70 weeks (9)</a:t>
            </a:r>
          </a:p>
          <a:p>
            <a:pPr marL="1027113" lvl="1" indent="-569913" eaLnBrk="1" hangingPunct="1">
              <a:spcBef>
                <a:spcPts val="0"/>
              </a:spcBef>
              <a:spcAft>
                <a:spcPts val="2400"/>
              </a:spcAft>
              <a:buSzPct val="100000"/>
              <a:buFont typeface="+mj-lt"/>
              <a:buAutoNum type="alphaUcPeriod"/>
              <a:defRPr/>
            </a:pPr>
            <a:r>
              <a:rPr lang="en-US" sz="3400" dirty="0"/>
              <a:t>Final vision (10-12)</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762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77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4"/>
          <p:cNvSpPr>
            <a:spLocks noChangeArrowheads="1"/>
          </p:cNvSpPr>
          <p:nvPr/>
        </p:nvSpPr>
        <p:spPr bwMode="auto">
          <a:xfrm>
            <a:off x="700088" y="2278063"/>
            <a:ext cx="7743825" cy="3970337"/>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b="1" dirty="0">
                <a:effectLst>
                  <a:outerShdw blurRad="38100" dist="38100" dir="2700000" algn="tl">
                    <a:srgbClr val="000000">
                      <a:alpha val="43137"/>
                    </a:srgbClr>
                  </a:outerShdw>
                </a:effectLst>
                <a:latin typeface="+mn-lt"/>
                <a:cs typeface="Calibri" panose="020F0502020204030204" pitchFamily="34" charset="0"/>
              </a:rPr>
              <a:t>“</a:t>
            </a:r>
            <a:r>
              <a:rPr lang="en-US" altLang="en-US" sz="2800" dirty="0">
                <a:effectLst>
                  <a:outerShdw blurRad="38100" dist="38100" dir="2700000" algn="tl">
                    <a:srgbClr val="000000">
                      <a:alpha val="43137"/>
                    </a:srgbClr>
                  </a:outerShdw>
                </a:effectLst>
                <a:latin typeface="+mn-lt"/>
                <a:cs typeface="Calibri" panose="020F0502020204030204" pitchFamily="34" charset="0"/>
              </a:rPr>
              <a:t>…</a:t>
            </a:r>
            <a:r>
              <a:rPr lang="en-US" altLang="en-US" sz="28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one of the mistakes that human beings make is believing that there is only one way</a:t>
            </a:r>
            <a:r>
              <a:rPr lang="en-US" altLang="en-US" sz="2800" dirty="0">
                <a:effectLst>
                  <a:outerShdw blurRad="38100" dist="38100" dir="2700000" algn="tl">
                    <a:srgbClr val="000000">
                      <a:alpha val="43137"/>
                    </a:srgbClr>
                  </a:outerShdw>
                </a:effectLst>
                <a:latin typeface="+mn-lt"/>
                <a:cs typeface="Calibri" panose="020F0502020204030204" pitchFamily="34" charset="0"/>
              </a:rPr>
              <a:t>…We</a:t>
            </a:r>
            <a:r>
              <a:rPr lang="en-US" altLang="en-US" sz="2800" b="1" u="sng" dirty="0">
                <a:effectLst>
                  <a:outerShdw blurRad="38100" dist="38100" dir="2700000" algn="tl">
                    <a:srgbClr val="000000">
                      <a:alpha val="43137"/>
                    </a:srgbClr>
                  </a:outerShdw>
                </a:effectLst>
                <a:latin typeface="+mn-lt"/>
                <a:cs typeface="Calibri" panose="020F0502020204030204" pitchFamily="34" charset="0"/>
              </a:rPr>
              <a:t> </a:t>
            </a:r>
            <a:r>
              <a:rPr lang="en-US" altLang="en-US" sz="2800" dirty="0">
                <a:effectLst>
                  <a:outerShdw blurRad="38100" dist="38100" dir="2700000" algn="tl">
                    <a:srgbClr val="000000">
                      <a:alpha val="43137"/>
                    </a:srgbClr>
                  </a:outerShdw>
                </a:effectLst>
                <a:latin typeface="+mn-lt"/>
                <a:cs typeface="Calibri" panose="020F0502020204030204" pitchFamily="34" charset="0"/>
              </a:rPr>
              <a:t>don’t accept that there are diverse ways of being in the world; that there are millions of ways to be a human being. And </a:t>
            </a:r>
            <a:r>
              <a:rPr lang="en-US" altLang="en-US" sz="28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many ways…many paths to what you call God</a:t>
            </a:r>
            <a:r>
              <a:rPr lang="en-US" altLang="en-US" sz="2800" dirty="0">
                <a:effectLst>
                  <a:outerShdw blurRad="38100" dist="38100" dir="2700000" algn="tl">
                    <a:srgbClr val="000000">
                      <a:alpha val="43137"/>
                    </a:srgbClr>
                  </a:outerShdw>
                </a:effectLst>
                <a:latin typeface="+mn-lt"/>
                <a:cs typeface="Calibri" panose="020F0502020204030204" pitchFamily="34" charset="0"/>
              </a:rPr>
              <a:t>. That her path might be something else and when she gets there she might call it the light. But her loving, and her kindness, and her generosity brings her to the…same point that it brings you…</a:t>
            </a:r>
          </a:p>
        </p:txBody>
      </p:sp>
      <p:sp>
        <p:nvSpPr>
          <p:cNvPr id="176132" name="TextBox 5"/>
          <p:cNvSpPr txBox="1">
            <a:spLocks noChangeArrowheads="1"/>
          </p:cNvSpPr>
          <p:nvPr/>
        </p:nvSpPr>
        <p:spPr bwMode="auto">
          <a:xfrm>
            <a:off x="2628900" y="6400800"/>
            <a:ext cx="3886200" cy="5847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effectLst>
                  <a:outerShdw blurRad="38100" dist="38100" dir="2700000" algn="tl">
                    <a:srgbClr val="000000">
                      <a:alpha val="43137"/>
                    </a:srgbClr>
                  </a:outerShdw>
                </a:effectLst>
                <a:latin typeface="+mn-lt"/>
                <a:cs typeface="Calibri" panose="020F0502020204030204" pitchFamily="34" charset="0"/>
              </a:rPr>
              <a:t>www.youtube.com/watch?v=Lb2RUpMDk34</a:t>
            </a:r>
          </a:p>
        </p:txBody>
      </p:sp>
      <p:pic>
        <p:nvPicPr>
          <p:cNvPr id="1026" name="Picture 2" descr="http://resources1.news.com.au/images/2011/04/22/1226043/457733-opra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8066" y="304800"/>
            <a:ext cx="3247868"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310998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Box 5"/>
          <p:cNvSpPr txBox="1">
            <a:spLocks noChangeArrowheads="1"/>
          </p:cNvSpPr>
          <p:nvPr/>
        </p:nvSpPr>
        <p:spPr bwMode="auto">
          <a:xfrm>
            <a:off x="2628900" y="6400800"/>
            <a:ext cx="3886200" cy="5847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latin typeface="+mn-lt"/>
                <a:cs typeface="Calibri" panose="020F0502020204030204" pitchFamily="34" charset="0"/>
              </a:rPr>
              <a:t>www.youtube.com/watch?v=Lb2RUpMDk34</a:t>
            </a:r>
          </a:p>
        </p:txBody>
      </p:sp>
      <p:pic>
        <p:nvPicPr>
          <p:cNvPr id="235523" name="Picture 2" descr="https://encrypted-tbn1.gstatic.com/images?q=tbn:ANd9GcRDg5T_RX2f_qZ9D5NXfZbYyeP8-3VdwefZsU4VngItyg_vsMTV3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8750" y="222250"/>
            <a:ext cx="1206500" cy="1295400"/>
          </a:xfrm>
          <a:prstGeom prst="rect">
            <a:avLst/>
          </a:prstGeom>
          <a:noFill/>
          <a:ln w="28575">
            <a:solidFill>
              <a:srgbClr val="FFFF00"/>
            </a:solidFill>
            <a:miter lim="800000"/>
            <a:headEnd/>
            <a:tailEnd/>
          </a:ln>
        </p:spPr>
      </p:pic>
      <p:sp>
        <p:nvSpPr>
          <p:cNvPr id="177157" name="Rectangle 5"/>
          <p:cNvSpPr>
            <a:spLocks noChangeArrowheads="1"/>
          </p:cNvSpPr>
          <p:nvPr/>
        </p:nvSpPr>
        <p:spPr bwMode="auto">
          <a:xfrm>
            <a:off x="495300" y="1524000"/>
            <a:ext cx="8153400" cy="48323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dirty="0">
                <a:latin typeface="+mn-lt"/>
                <a:cs typeface="Calibri" panose="020F0502020204030204" pitchFamily="34" charset="0"/>
              </a:rPr>
              <a:t>…</a:t>
            </a:r>
            <a:r>
              <a:rPr lang="en-US" altLang="en-US" sz="2800" b="1" u="sng" dirty="0">
                <a:solidFill>
                  <a:srgbClr val="FFFFCC"/>
                </a:solidFill>
                <a:latin typeface="+mn-lt"/>
                <a:cs typeface="Calibri" panose="020F0502020204030204" pitchFamily="34" charset="0"/>
              </a:rPr>
              <a:t>It doesn’t matter whether she called it ‘God’ along the way or not…There couldn’t possibly be just one way!</a:t>
            </a:r>
            <a:r>
              <a:rPr lang="en-US" altLang="en-US" sz="2800" b="1" dirty="0">
                <a:solidFill>
                  <a:srgbClr val="FFFFCC"/>
                </a:solidFill>
                <a:latin typeface="+mn-lt"/>
                <a:cs typeface="Calibri" panose="020F0502020204030204" pitchFamily="34" charset="0"/>
              </a:rPr>
              <a:t>…</a:t>
            </a:r>
            <a:r>
              <a:rPr lang="en-US" altLang="en-US" sz="2800" b="1" u="sng" dirty="0">
                <a:solidFill>
                  <a:srgbClr val="FFFFCC"/>
                </a:solidFill>
                <a:latin typeface="+mn-lt"/>
                <a:cs typeface="Calibri" panose="020F0502020204030204" pitchFamily="34" charset="0"/>
              </a:rPr>
              <a:t>There couldn’t possibly be only one way with millions of people in the world!</a:t>
            </a:r>
            <a:r>
              <a:rPr lang="en-US" altLang="en-US" sz="2800" dirty="0">
                <a:latin typeface="+mn-lt"/>
                <a:cs typeface="Calibri" panose="020F0502020204030204" pitchFamily="34" charset="0"/>
              </a:rPr>
              <a:t>...You think…if you are somewhere on the planet and you never hear the name of Jesus but yet you live with a loving heart. You lived as Jesus would have had you to live. You lived for the same purpose as Jesus came to the planet to teach us all, but </a:t>
            </a:r>
            <a:r>
              <a:rPr lang="en-US" altLang="en-US" sz="2800" b="1" u="sng" dirty="0">
                <a:solidFill>
                  <a:srgbClr val="FFFFCC"/>
                </a:solidFill>
                <a:latin typeface="+mn-lt"/>
                <a:cs typeface="Calibri" panose="020F0502020204030204" pitchFamily="34" charset="0"/>
              </a:rPr>
              <a:t>you are in some remote part of the earth and you never heard the name of Jesus. You cannot get to Heaven…</a:t>
            </a:r>
            <a:r>
              <a:rPr lang="en-US" altLang="en-US" sz="2800" b="1" dirty="0">
                <a:solidFill>
                  <a:srgbClr val="FFFFCC"/>
                </a:solidFill>
                <a:latin typeface="+mn-lt"/>
                <a:cs typeface="Calibri" panose="020F0502020204030204" pitchFamily="34" charset="0"/>
              </a:rPr>
              <a:t>?</a:t>
            </a:r>
            <a:r>
              <a:rPr lang="en-US" altLang="en-US" sz="2800" b="1" dirty="0">
                <a:latin typeface="+mn-lt"/>
                <a:cs typeface="Calibri" panose="020F0502020204030204" pitchFamily="34" charset="0"/>
              </a:rPr>
              <a:t>”</a:t>
            </a:r>
            <a:r>
              <a:rPr lang="en-US" altLang="en-US" sz="2800" dirty="0">
                <a:latin typeface="+mn-lt"/>
                <a:cs typeface="Calibri" panose="020F0502020204030204" pitchFamily="34" charset="0"/>
              </a:rPr>
              <a:t> </a:t>
            </a:r>
          </a:p>
        </p:txBody>
      </p:sp>
    </p:spTree>
    <p:extLst>
      <p:ext uri="{BB962C8B-B14F-4D97-AF65-F5344CB8AC3E}">
        <p14:creationId xmlns:p14="http://schemas.microsoft.com/office/powerpoint/2010/main" val="173691335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5603" name="Rectangle 1027"/>
          <p:cNvSpPr>
            <a:spLocks noGrp="1" noChangeArrowheads="1"/>
          </p:cNvSpPr>
          <p:nvPr>
            <p:ph type="body" idx="1"/>
          </p:nvPr>
        </p:nvSpPr>
        <p:spPr>
          <a:xfrm>
            <a:off x="1409700" y="1600200"/>
            <a:ext cx="6819900" cy="4038600"/>
          </a:xfrm>
        </p:spPr>
        <p:txBody>
          <a:bodyPr/>
          <a:lstStyle/>
          <a:p>
            <a:pPr marL="461963" indent="-461963">
              <a:spcBef>
                <a:spcPts val="0"/>
              </a:spcBef>
              <a:spcAft>
                <a:spcPts val="2400"/>
              </a:spcAft>
            </a:pPr>
            <a:r>
              <a:rPr lang="en-US" altLang="en-US" sz="3600" dirty="0"/>
              <a:t>The enemies’ complaint v. 13</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Anti-Semitic motivation (3:12)</a:t>
            </a:r>
          </a:p>
          <a:p>
            <a:pPr marL="461963" indent="-461963">
              <a:spcBef>
                <a:spcPts val="0"/>
              </a:spcBef>
              <a:spcAft>
                <a:spcPts val="2400"/>
              </a:spcAft>
            </a:pPr>
            <a:r>
              <a:rPr lang="en-US" altLang="en-US" sz="3600" b="1" u="sng" dirty="0">
                <a:solidFill>
                  <a:srgbClr val="FFFFCC"/>
                </a:solidFill>
              </a:rPr>
              <a:t>Darius’ distress  v. 14</a:t>
            </a:r>
          </a:p>
          <a:p>
            <a:pPr marL="461963" indent="-461963">
              <a:spcBef>
                <a:spcPts val="0"/>
              </a:spcBef>
              <a:spcAft>
                <a:spcPts val="2400"/>
              </a:spcAft>
            </a:pPr>
            <a:r>
              <a:rPr lang="en-US" altLang="en-US" sz="3600" dirty="0"/>
              <a:t>The enemies’ technicality  v.15</a:t>
            </a:r>
          </a:p>
          <a:p>
            <a:pPr marL="609600" indent="-609600"/>
            <a:endParaRPr lang="en-US" altLang="en-US" dirty="0">
              <a:solidFill>
                <a:schemeClr val="bg1"/>
              </a:solidFill>
            </a:endParaRPr>
          </a:p>
        </p:txBody>
      </p:sp>
    </p:spTree>
    <p:extLst>
      <p:ext uri="{BB962C8B-B14F-4D97-AF65-F5344CB8AC3E}">
        <p14:creationId xmlns:p14="http://schemas.microsoft.com/office/powerpoint/2010/main" val="77982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658" y="569728"/>
            <a:ext cx="8632684" cy="5718544"/>
          </a:xfrm>
          <a:prstGeom prst="rect">
            <a:avLst/>
          </a:prstGeom>
        </p:spPr>
      </p:pic>
    </p:spTree>
    <p:extLst>
      <p:ext uri="{BB962C8B-B14F-4D97-AF65-F5344CB8AC3E}">
        <p14:creationId xmlns:p14="http://schemas.microsoft.com/office/powerpoint/2010/main" val="201275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14300"/>
            <a:ext cx="82994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p:cNvSpPr>
            <a:spLocks noGrp="1" noChangeArrowheads="1"/>
          </p:cNvSpPr>
          <p:nvPr>
            <p:ph type="title"/>
          </p:nvPr>
        </p:nvSpPr>
        <p:spPr>
          <a:xfrm>
            <a:off x="2552700" y="228600"/>
            <a:ext cx="4038600" cy="1143000"/>
          </a:xfrm>
        </p:spPr>
        <p:txBody>
          <a:bodyPr/>
          <a:lstStyle/>
          <a:p>
            <a:pPr algn="ctr">
              <a:defRPr/>
            </a:pPr>
            <a:r>
              <a:rPr lang="en-US" sz="4000" dirty="0"/>
              <a:t>Herodotus</a:t>
            </a:r>
            <a:br>
              <a:rPr lang="en-US" sz="3600" dirty="0"/>
            </a:br>
            <a:r>
              <a:rPr lang="en-US" sz="2800" dirty="0"/>
              <a:t>Histories, 1:191 (450 B.C.)</a:t>
            </a:r>
            <a:endParaRPr lang="en-US" sz="3600" dirty="0"/>
          </a:p>
        </p:txBody>
      </p:sp>
      <p:sp>
        <p:nvSpPr>
          <p:cNvPr id="129028" name="Rectangle 4"/>
          <p:cNvSpPr>
            <a:spLocks noGrp="1" noChangeArrowheads="1"/>
          </p:cNvSpPr>
          <p:nvPr>
            <p:ph type="body" idx="1"/>
          </p:nvPr>
        </p:nvSpPr>
        <p:spPr>
          <a:xfrm>
            <a:off x="152400" y="1600200"/>
            <a:ext cx="8763000" cy="4953000"/>
          </a:xfrm>
        </p:spPr>
        <p:txBody>
          <a:bodyPr/>
          <a:lstStyle/>
          <a:p>
            <a:pPr marL="0" indent="0" algn="just">
              <a:lnSpc>
                <a:spcPct val="90000"/>
              </a:lnSpc>
              <a:buNone/>
              <a:defRPr/>
            </a:pPr>
            <a:r>
              <a:rPr lang="en-US" sz="3400" dirty="0"/>
              <a:t>“…he conducted the river by a channel into the lake…and so he made the former course of the river passable by the sinking of the stream. When this had been done, the Persians who had been posted for this very purpose entered by the bed of the river Euphrates into Babylon, the stream having sunk so far that it reached about to the middle of a man’s thigh…those Babylonians who dwelt in the middle did not know that they had been captured…”</a:t>
            </a:r>
            <a:r>
              <a:rPr lang="en-US" sz="3400" dirty="0">
                <a:solidFill>
                  <a:schemeClr val="bg1"/>
                </a:solidFill>
              </a:rPr>
              <a:t> </a:t>
            </a:r>
          </a:p>
        </p:txBody>
      </p:sp>
    </p:spTree>
    <p:extLst>
      <p:ext uri="{BB962C8B-B14F-4D97-AF65-F5344CB8AC3E}">
        <p14:creationId xmlns:p14="http://schemas.microsoft.com/office/powerpoint/2010/main" val="2177552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876300" y="228600"/>
            <a:ext cx="7391400" cy="9144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sp>
        <p:nvSpPr>
          <p:cNvPr id="131075" name="Rectangle 3"/>
          <p:cNvSpPr>
            <a:spLocks noGrp="1" noChangeArrowheads="1"/>
          </p:cNvSpPr>
          <p:nvPr>
            <p:ph type="body" idx="1"/>
          </p:nvPr>
        </p:nvSpPr>
        <p:spPr>
          <a:xfrm>
            <a:off x="1828800" y="1447800"/>
            <a:ext cx="7162800" cy="5105400"/>
          </a:xfrm>
        </p:spPr>
        <p:txBody>
          <a:bodyPr/>
          <a:lstStyle/>
          <a:p>
            <a:pPr marL="0" indent="0" algn="just">
              <a:lnSpc>
                <a:spcPct val="90000"/>
              </a:lnSpc>
              <a:buNone/>
              <a:defRPr/>
            </a:pPr>
            <a:r>
              <a:rPr lang="en-US" sz="2800" dirty="0">
                <a:cs typeface="Calibri" panose="020F0502020204030204" pitchFamily="34" charset="0"/>
              </a:rPr>
              <a:t>Without any battle. . . sparing Babylon . . . any calamity.... I am Cyrus...king of Babylon....When I entered Babylon...under jubilation and rejoicing...troops walked around Babylon...in peace, I did not allow anybody to terrorize (any place) of the [country of Sumer] and Akkad. I strove for peace in Babylon...and in all his (other) sacred cities....I returned to (these) sacred cities on the other side of the Tigris, the sanctuaries of which have been in ruins for a long time, the images which (used) to live therein and established for them permanent sanctuaries.</a:t>
            </a:r>
            <a:r>
              <a:rPr lang="en-US" sz="2800" dirty="0">
                <a:solidFill>
                  <a:schemeClr val="bg1"/>
                </a:solidFill>
                <a:cs typeface="Calibri" panose="020F0502020204030204" pitchFamily="34" charset="0"/>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0"/>
            <a:ext cx="1654342" cy="2514600"/>
          </a:xfrm>
          <a:prstGeom prst="rect">
            <a:avLst/>
          </a:prstGeom>
        </p:spPr>
      </p:pic>
    </p:spTree>
    <p:extLst>
      <p:ext uri="{BB962C8B-B14F-4D97-AF65-F5344CB8AC3E}">
        <p14:creationId xmlns:p14="http://schemas.microsoft.com/office/powerpoint/2010/main" val="380038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2057400" y="1447800"/>
            <a:ext cx="6884988" cy="5029199"/>
          </a:xfrm>
        </p:spPr>
        <p:txBody>
          <a:bodyPr/>
          <a:lstStyle/>
          <a:p>
            <a:pPr marL="0" indent="0" algn="just">
              <a:buNone/>
              <a:defRPr/>
            </a:pPr>
            <a:r>
              <a:rPr lang="en-US" sz="2800" dirty="0">
                <a:cs typeface="Calibri" panose="020F0502020204030204" pitchFamily="34" charset="0"/>
              </a:rPr>
              <a:t>I (also) gathered all their (former) inhabitants and returned (to them) their habitations. Furthermore, I resettled... unharmed, in their (former) chapels, the places which make them happy. May all the gods whom I have resettled in their sacred cities ask daily Bel and Nebo for a long life for me...all of them I resettled in a peaceful place... ducks and doves,...I </a:t>
            </a:r>
            <a:r>
              <a:rPr lang="en-US" sz="2800" dirty="0" err="1">
                <a:cs typeface="Calibri" panose="020F0502020204030204" pitchFamily="34" charset="0"/>
              </a:rPr>
              <a:t>endeavoured</a:t>
            </a:r>
            <a:r>
              <a:rPr lang="en-US" sz="2800" dirty="0">
                <a:cs typeface="Calibri" panose="020F0502020204030204" pitchFamily="34" charset="0"/>
              </a:rPr>
              <a:t> to fortify/repair their dwelling places . . . </a:t>
            </a:r>
            <a:endParaRPr lang="en-US" sz="2800" dirty="0"/>
          </a:p>
        </p:txBody>
      </p:sp>
      <p:sp>
        <p:nvSpPr>
          <p:cNvPr id="7" name="Rectangle 2"/>
          <p:cNvSpPr>
            <a:spLocks noGrp="1" noChangeArrowheads="1"/>
          </p:cNvSpPr>
          <p:nvPr>
            <p:ph type="title"/>
          </p:nvPr>
        </p:nvSpPr>
        <p:spPr>
          <a:xfrm>
            <a:off x="876300" y="228600"/>
            <a:ext cx="7391400" cy="9144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0"/>
            <a:ext cx="1654342" cy="2514600"/>
          </a:xfrm>
          <a:prstGeom prst="rect">
            <a:avLst/>
          </a:prstGeom>
        </p:spPr>
      </p:pic>
    </p:spTree>
    <p:extLst>
      <p:ext uri="{BB962C8B-B14F-4D97-AF65-F5344CB8AC3E}">
        <p14:creationId xmlns:p14="http://schemas.microsoft.com/office/powerpoint/2010/main" val="1999553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extLst/>
          </p:nvPr>
        </p:nvGraphicFramePr>
        <p:xfrm>
          <a:off x="114300" y="919123"/>
          <a:ext cx="8915400" cy="5019754"/>
        </p:xfrm>
        <a:graphic>
          <a:graphicData uri="http://schemas.openxmlformats.org/drawingml/2006/table">
            <a:tbl>
              <a:tblPr>
                <a:tableStyleId>{8A107856-5554-42FB-B03E-39F5DBC370BA}</a:tableStyleId>
              </a:tblPr>
              <a:tblGrid>
                <a:gridCol w="1114425">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gridCol w="1257300">
                  <a:extLst>
                    <a:ext uri="{9D8B030D-6E8A-4147-A177-3AD203B41FA5}">
                      <a16:colId xmlns:a16="http://schemas.microsoft.com/office/drawing/2014/main" val="20007"/>
                    </a:ext>
                  </a:extLst>
                </a:gridCol>
              </a:tblGrid>
              <a:tr h="731520">
                <a:tc gridSpan="8">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lang="en-US" altLang="en-US" sz="3600" dirty="0">
                          <a:solidFill>
                            <a:srgbClr val="C00000"/>
                          </a:solidFill>
                          <a:latin typeface="Calibri" panose="020F0502020204030204" pitchFamily="34" charset="0"/>
                          <a:cs typeface="Calibri" panose="020F0502020204030204" pitchFamily="34" charset="0"/>
                        </a:rPr>
                        <a:t>Three Returns</a:t>
                      </a:r>
                      <a:endParaRPr kumimoji="0" lang="en-US" sz="3600" b="1" i="0" u="none" strike="noStrike" cap="none" normalizeH="0" baseline="0" dirty="0">
                        <a:ln>
                          <a:noFill/>
                        </a:ln>
                        <a:solidFill>
                          <a:srgbClr val="C00000"/>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marL="68580" marR="68580" marT="0" marB="0" anchor="ctr" horzOverflow="overflow">
                    <a:solidFill>
                      <a:srgbClr val="CCCCFF"/>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9503608"/>
                  </a:ext>
                </a:extLst>
              </a:tr>
              <a:tr h="82296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Date</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Duration</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Persian king</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Jewish leader</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Scripture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Purpose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Number of returnees</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0"/>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1</a:t>
                      </a:r>
                      <a:r>
                        <a:rPr kumimoji="0" lang="en-US" sz="1600" u="none" strike="noStrike" cap="none" normalizeH="0" baseline="30000" dirty="0">
                          <a:ln>
                            <a:noFill/>
                          </a:ln>
                          <a:effectLst/>
                          <a:latin typeface="Calibri" panose="020F0502020204030204" pitchFamily="34" charset="0"/>
                          <a:cs typeface="Calibri" panose="020F0502020204030204" pitchFamily="34" charset="0"/>
                        </a:rPr>
                        <a:t>st</a:t>
                      </a:r>
                      <a:r>
                        <a:rPr kumimoji="0" lang="en-US" sz="1600" u="none" strike="noStrike" cap="none" normalizeH="0" baseline="0" dirty="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538–515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23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Cyrus (Isa 44:28‒45:1)</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err="1">
                          <a:ln>
                            <a:noFill/>
                          </a:ln>
                          <a:effectLst/>
                          <a:latin typeface="Calibri" panose="020F0502020204030204" pitchFamily="34" charset="0"/>
                          <a:cs typeface="Calibri" panose="020F0502020204030204" pitchFamily="34" charset="0"/>
                        </a:rPr>
                        <a:t>Zerubbabel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1–6; Isaiah 44:28</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temple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50,000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1"/>
                  </a:ext>
                </a:extLst>
              </a:tr>
              <a:tr h="164592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2</a:t>
                      </a:r>
                      <a:r>
                        <a:rPr kumimoji="0" lang="en-US" sz="1600" u="none" strike="noStrike" cap="none" normalizeH="0" baseline="30000">
                          <a:ln>
                            <a:noFill/>
                          </a:ln>
                          <a:effectLst/>
                          <a:latin typeface="Calibri" panose="020F0502020204030204" pitchFamily="34" charset="0"/>
                          <a:cs typeface="Calibri" panose="020F0502020204030204" pitchFamily="34" charset="0"/>
                        </a:rPr>
                        <a:t>nd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458–457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7–10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Adorning of the temple and reforming the people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2"/>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3</a:t>
                      </a:r>
                      <a:r>
                        <a:rPr kumimoji="0" lang="en-US" sz="1600" u="none" strike="noStrike" cap="none" normalizeH="0" baseline="30000">
                          <a:ln>
                            <a:noFill/>
                          </a:ln>
                          <a:effectLst/>
                          <a:latin typeface="Calibri" panose="020F0502020204030204" pitchFamily="34" charset="0"/>
                          <a:cs typeface="Calibri" panose="020F0502020204030204" pitchFamily="34" charset="0"/>
                        </a:rPr>
                        <a:t>rd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444–432 B.C.</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8 years</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wall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099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457200" y="228600"/>
            <a:ext cx="8229600" cy="1143000"/>
          </a:xfrm>
        </p:spPr>
        <p:txBody>
          <a:bodyPr/>
          <a:lstStyle/>
          <a:p>
            <a:pPr algn="ctr"/>
            <a:r>
              <a:rPr lang="en-US" altLang="en-US" dirty="0"/>
              <a:t>PROSECUTION OF DANIEL V.12-15</a:t>
            </a:r>
          </a:p>
        </p:txBody>
      </p:sp>
      <p:sp>
        <p:nvSpPr>
          <p:cNvPr id="25603" name="Rectangle 1027"/>
          <p:cNvSpPr>
            <a:spLocks noGrp="1" noChangeArrowheads="1"/>
          </p:cNvSpPr>
          <p:nvPr>
            <p:ph type="body" idx="1"/>
          </p:nvPr>
        </p:nvSpPr>
        <p:spPr>
          <a:xfrm>
            <a:off x="1409700" y="1600200"/>
            <a:ext cx="6819900" cy="4038600"/>
          </a:xfrm>
        </p:spPr>
        <p:txBody>
          <a:bodyPr/>
          <a:lstStyle/>
          <a:p>
            <a:pPr marL="461963" indent="-461963">
              <a:spcBef>
                <a:spcPts val="0"/>
              </a:spcBef>
              <a:spcAft>
                <a:spcPts val="2400"/>
              </a:spcAft>
            </a:pPr>
            <a:r>
              <a:rPr lang="en-US" altLang="en-US" sz="3600" dirty="0"/>
              <a:t>The enemies’ complaint v. 13</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Anti-Semitic motivation (3:12)</a:t>
            </a:r>
          </a:p>
          <a:p>
            <a:pPr marL="461963" indent="-461963">
              <a:spcBef>
                <a:spcPts val="0"/>
              </a:spcBef>
              <a:spcAft>
                <a:spcPts val="2400"/>
              </a:spcAft>
            </a:pPr>
            <a:r>
              <a:rPr lang="en-US" altLang="en-US" sz="3600" dirty="0"/>
              <a:t>Darius’ distress  v. 14</a:t>
            </a:r>
          </a:p>
          <a:p>
            <a:pPr marL="461963" indent="-461963">
              <a:spcBef>
                <a:spcPts val="0"/>
              </a:spcBef>
              <a:spcAft>
                <a:spcPts val="2400"/>
              </a:spcAft>
            </a:pPr>
            <a:r>
              <a:rPr lang="en-US" altLang="en-US" sz="3600" b="1" u="sng" dirty="0">
                <a:solidFill>
                  <a:srgbClr val="FFFFCC"/>
                </a:solidFill>
              </a:rPr>
              <a:t>The enemies’ technicality  v.15</a:t>
            </a:r>
          </a:p>
          <a:p>
            <a:pPr marL="609600" indent="-609600"/>
            <a:endParaRPr lang="en-US" altLang="en-US" dirty="0">
              <a:solidFill>
                <a:schemeClr val="bg1"/>
              </a:solidFill>
            </a:endParaRPr>
          </a:p>
        </p:txBody>
      </p:sp>
    </p:spTree>
    <p:extLst>
      <p:ext uri="{BB962C8B-B14F-4D97-AF65-F5344CB8AC3E}">
        <p14:creationId xmlns:p14="http://schemas.microsoft.com/office/powerpoint/2010/main" val="874344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39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228600"/>
            <a:ext cx="4267200" cy="737379"/>
          </a:xfrm>
        </p:spPr>
        <p:txBody>
          <a:bodyPr/>
          <a:lstStyle/>
          <a:p>
            <a:pPr algn="ctr" eaLnBrk="1" hangingPunct="1"/>
            <a:r>
              <a:rPr lang="en-US" altLang="en-US" sz="4000" dirty="0"/>
              <a:t>Synthetic Outline</a:t>
            </a:r>
          </a:p>
        </p:txBody>
      </p:sp>
      <p:sp>
        <p:nvSpPr>
          <p:cNvPr id="11271" name="Rectangle 7"/>
          <p:cNvSpPr>
            <a:spLocks noGrp="1" noChangeArrowheads="1"/>
          </p:cNvSpPr>
          <p:nvPr>
            <p:ph type="body" idx="1"/>
          </p:nvPr>
        </p:nvSpPr>
        <p:spPr>
          <a:xfrm>
            <a:off x="141402" y="1143000"/>
            <a:ext cx="8850198"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400" dirty="0"/>
              <a:t>Aramaic </a:t>
            </a:r>
            <a:r>
              <a:rPr lang="en-US" sz="3400" i="1" dirty="0"/>
              <a:t>chiasm</a:t>
            </a:r>
            <a:r>
              <a:rPr lang="en-US" sz="3400" dirty="0"/>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76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226663"/>
            <a:ext cx="7772400" cy="1143000"/>
          </a:xfrm>
        </p:spPr>
        <p:txBody>
          <a:bodyPr/>
          <a:lstStyle/>
          <a:p>
            <a:pPr algn="ctr"/>
            <a:r>
              <a:rPr lang="en-US" altLang="en-US" dirty="0"/>
              <a:t>JUDGMENT OF DANIEL  V.16-17</a:t>
            </a:r>
          </a:p>
        </p:txBody>
      </p:sp>
      <p:sp>
        <p:nvSpPr>
          <p:cNvPr id="23555" name="Rectangle 3"/>
          <p:cNvSpPr>
            <a:spLocks noGrp="1" noChangeArrowheads="1"/>
          </p:cNvSpPr>
          <p:nvPr>
            <p:ph type="body" sz="half" idx="4294967295"/>
          </p:nvPr>
        </p:nvSpPr>
        <p:spPr>
          <a:xfrm>
            <a:off x="1447800" y="1369663"/>
            <a:ext cx="6248400" cy="3202337"/>
          </a:xfrm>
        </p:spPr>
        <p:txBody>
          <a:bodyPr/>
          <a:lstStyle/>
          <a:p>
            <a:pPr marL="461963" indent="-461963">
              <a:spcBef>
                <a:spcPts val="0"/>
              </a:spcBef>
              <a:spcAft>
                <a:spcPts val="2400"/>
              </a:spcAft>
            </a:pPr>
            <a:r>
              <a:rPr lang="en-US" altLang="en-US" sz="3600" dirty="0"/>
              <a:t>The king’s order  v. 16a</a:t>
            </a:r>
          </a:p>
          <a:p>
            <a:pPr marL="461963" indent="-461963">
              <a:spcBef>
                <a:spcPts val="0"/>
              </a:spcBef>
              <a:spcAft>
                <a:spcPts val="2400"/>
              </a:spcAft>
            </a:pPr>
            <a:r>
              <a:rPr lang="en-US" altLang="en-US" sz="3600" dirty="0"/>
              <a:t>The king’s judgment  v.16b</a:t>
            </a:r>
          </a:p>
          <a:p>
            <a:pPr marL="461963" indent="-461963">
              <a:spcBef>
                <a:spcPts val="0"/>
              </a:spcBef>
              <a:spcAft>
                <a:spcPts val="2400"/>
              </a:spcAft>
            </a:pPr>
            <a:r>
              <a:rPr lang="en-US" altLang="en-US" sz="3600" dirty="0"/>
              <a:t>The king’s authorization  v. 17</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Matthew 27:66</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0663" y="4617720"/>
            <a:ext cx="3202675"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672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226663"/>
            <a:ext cx="7772400" cy="1143000"/>
          </a:xfrm>
        </p:spPr>
        <p:txBody>
          <a:bodyPr/>
          <a:lstStyle/>
          <a:p>
            <a:pPr algn="ctr"/>
            <a:r>
              <a:rPr lang="en-US" altLang="en-US" dirty="0"/>
              <a:t>JUDGMENT OF DANIEL  V.16-17</a:t>
            </a:r>
          </a:p>
        </p:txBody>
      </p:sp>
      <p:sp>
        <p:nvSpPr>
          <p:cNvPr id="23555" name="Rectangle 3"/>
          <p:cNvSpPr>
            <a:spLocks noGrp="1" noChangeArrowheads="1"/>
          </p:cNvSpPr>
          <p:nvPr>
            <p:ph type="body" sz="half" idx="4294967295"/>
          </p:nvPr>
        </p:nvSpPr>
        <p:spPr>
          <a:xfrm>
            <a:off x="1447800" y="1369663"/>
            <a:ext cx="6248400" cy="3202337"/>
          </a:xfrm>
        </p:spPr>
        <p:txBody>
          <a:bodyPr/>
          <a:lstStyle/>
          <a:p>
            <a:pPr marL="461963" indent="-461963">
              <a:spcBef>
                <a:spcPts val="0"/>
              </a:spcBef>
              <a:spcAft>
                <a:spcPts val="2400"/>
              </a:spcAft>
            </a:pPr>
            <a:r>
              <a:rPr lang="en-US" altLang="en-US" sz="3600" b="1" u="sng" dirty="0">
                <a:solidFill>
                  <a:srgbClr val="FFFFCC"/>
                </a:solidFill>
              </a:rPr>
              <a:t>The king’s order  v. 16a</a:t>
            </a:r>
          </a:p>
          <a:p>
            <a:pPr marL="461963" indent="-461963">
              <a:spcBef>
                <a:spcPts val="0"/>
              </a:spcBef>
              <a:spcAft>
                <a:spcPts val="2400"/>
              </a:spcAft>
            </a:pPr>
            <a:r>
              <a:rPr lang="en-US" altLang="en-US" sz="3600" dirty="0"/>
              <a:t>The king’s judgment  v.16b</a:t>
            </a:r>
          </a:p>
          <a:p>
            <a:pPr marL="461963" indent="-461963">
              <a:spcBef>
                <a:spcPts val="0"/>
              </a:spcBef>
              <a:spcAft>
                <a:spcPts val="2400"/>
              </a:spcAft>
            </a:pPr>
            <a:r>
              <a:rPr lang="en-US" altLang="en-US" sz="3600" dirty="0"/>
              <a:t>The king’s authorization  v. 17</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Matthew 27:66</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0663" y="4617720"/>
            <a:ext cx="3202675"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2308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226663"/>
            <a:ext cx="7772400" cy="1143000"/>
          </a:xfrm>
        </p:spPr>
        <p:txBody>
          <a:bodyPr/>
          <a:lstStyle/>
          <a:p>
            <a:pPr algn="ctr"/>
            <a:r>
              <a:rPr lang="en-US" altLang="en-US" dirty="0"/>
              <a:t>JUDGMENT OF DANIEL  V.16-17</a:t>
            </a:r>
          </a:p>
        </p:txBody>
      </p:sp>
      <p:sp>
        <p:nvSpPr>
          <p:cNvPr id="23555" name="Rectangle 3"/>
          <p:cNvSpPr>
            <a:spLocks noGrp="1" noChangeArrowheads="1"/>
          </p:cNvSpPr>
          <p:nvPr>
            <p:ph type="body" sz="half" idx="4294967295"/>
          </p:nvPr>
        </p:nvSpPr>
        <p:spPr>
          <a:xfrm>
            <a:off x="1447800" y="1369663"/>
            <a:ext cx="6248400" cy="3202337"/>
          </a:xfrm>
        </p:spPr>
        <p:txBody>
          <a:bodyPr/>
          <a:lstStyle/>
          <a:p>
            <a:pPr marL="461963" indent="-461963">
              <a:spcBef>
                <a:spcPts val="0"/>
              </a:spcBef>
              <a:spcAft>
                <a:spcPts val="2400"/>
              </a:spcAft>
            </a:pPr>
            <a:r>
              <a:rPr lang="en-US" altLang="en-US" sz="3600" dirty="0"/>
              <a:t>The king’s order  v. 16a</a:t>
            </a:r>
          </a:p>
          <a:p>
            <a:pPr marL="461963" indent="-461963">
              <a:spcBef>
                <a:spcPts val="0"/>
              </a:spcBef>
              <a:spcAft>
                <a:spcPts val="2400"/>
              </a:spcAft>
            </a:pPr>
            <a:r>
              <a:rPr lang="en-US" altLang="en-US" sz="3600" b="1" u="sng" dirty="0">
                <a:solidFill>
                  <a:srgbClr val="FFFFCC"/>
                </a:solidFill>
              </a:rPr>
              <a:t>The king’s judgment  v.16b</a:t>
            </a:r>
          </a:p>
          <a:p>
            <a:pPr marL="461963" indent="-461963">
              <a:spcBef>
                <a:spcPts val="0"/>
              </a:spcBef>
              <a:spcAft>
                <a:spcPts val="2400"/>
              </a:spcAft>
            </a:pPr>
            <a:r>
              <a:rPr lang="en-US" altLang="en-US" sz="3600" dirty="0"/>
              <a:t>The king’s authorization  v. 17</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Matthew 27:66</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0663" y="4617720"/>
            <a:ext cx="3202675"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522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226663"/>
            <a:ext cx="7772400" cy="1143000"/>
          </a:xfrm>
        </p:spPr>
        <p:txBody>
          <a:bodyPr/>
          <a:lstStyle/>
          <a:p>
            <a:pPr algn="ctr"/>
            <a:r>
              <a:rPr lang="en-US" altLang="en-US" dirty="0"/>
              <a:t>JUDGMENT OF DANIEL  V.16-17</a:t>
            </a:r>
          </a:p>
        </p:txBody>
      </p:sp>
      <p:sp>
        <p:nvSpPr>
          <p:cNvPr id="23555" name="Rectangle 3"/>
          <p:cNvSpPr>
            <a:spLocks noGrp="1" noChangeArrowheads="1"/>
          </p:cNvSpPr>
          <p:nvPr>
            <p:ph type="body" sz="half" idx="4294967295"/>
          </p:nvPr>
        </p:nvSpPr>
        <p:spPr>
          <a:xfrm>
            <a:off x="1447800" y="1369663"/>
            <a:ext cx="6400800" cy="3202337"/>
          </a:xfrm>
        </p:spPr>
        <p:txBody>
          <a:bodyPr/>
          <a:lstStyle/>
          <a:p>
            <a:pPr marL="461963" indent="-461963">
              <a:spcBef>
                <a:spcPts val="0"/>
              </a:spcBef>
              <a:spcAft>
                <a:spcPts val="2400"/>
              </a:spcAft>
            </a:pPr>
            <a:r>
              <a:rPr lang="en-US" altLang="en-US" sz="3600" dirty="0"/>
              <a:t>The king’s order  v. 16a</a:t>
            </a:r>
          </a:p>
          <a:p>
            <a:pPr marL="461963" indent="-461963">
              <a:spcBef>
                <a:spcPts val="0"/>
              </a:spcBef>
              <a:spcAft>
                <a:spcPts val="2400"/>
              </a:spcAft>
            </a:pPr>
            <a:r>
              <a:rPr lang="en-US" altLang="en-US" sz="3600" dirty="0"/>
              <a:t>The king’s judgment  v.16b</a:t>
            </a:r>
          </a:p>
          <a:p>
            <a:pPr marL="461963" indent="-461963">
              <a:spcBef>
                <a:spcPts val="0"/>
              </a:spcBef>
              <a:spcAft>
                <a:spcPts val="2400"/>
              </a:spcAft>
            </a:pPr>
            <a:r>
              <a:rPr lang="en-US" altLang="en-US" sz="3600" b="1" u="sng" dirty="0">
                <a:solidFill>
                  <a:srgbClr val="FFFFCC"/>
                </a:solidFill>
              </a:rPr>
              <a:t>The king’s authorization  v. 17</a:t>
            </a:r>
          </a:p>
          <a:p>
            <a:pPr marL="914400" lvl="1" indent="-457200">
              <a:spcBef>
                <a:spcPts val="0"/>
              </a:spcBef>
              <a:spcAft>
                <a:spcPts val="2400"/>
              </a:spcAft>
              <a:buSzPct val="100000"/>
              <a:buFont typeface="Symbol" panose="05050102010706020507" pitchFamily="18" charset="2"/>
              <a:buChar char="¨"/>
            </a:pPr>
            <a:r>
              <a:rPr lang="en-US" altLang="en-US" sz="3600" dirty="0">
                <a:ea typeface="+mn-ea"/>
                <a:cs typeface="+mn-cs"/>
              </a:rPr>
              <a:t>Matthew 27:66</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0663" y="4617720"/>
            <a:ext cx="3202675"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1413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88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24579" name="Rectangle 3"/>
          <p:cNvSpPr>
            <a:spLocks noGrp="1" noChangeArrowheads="1"/>
          </p:cNvSpPr>
          <p:nvPr>
            <p:ph type="body" idx="1"/>
          </p:nvPr>
        </p:nvSpPr>
        <p:spPr>
          <a:xfrm>
            <a:off x="762000" y="1600200"/>
            <a:ext cx="5562600" cy="1752600"/>
          </a:xfrm>
        </p:spPr>
        <p:txBody>
          <a:bodyPr/>
          <a:lstStyle/>
          <a:p>
            <a:pPr marL="461963" indent="-461963">
              <a:spcBef>
                <a:spcPts val="0"/>
              </a:spcBef>
              <a:spcAft>
                <a:spcPts val="3600"/>
              </a:spcAft>
            </a:pPr>
            <a:r>
              <a:rPr lang="en-US" altLang="en-US" sz="3600" dirty="0"/>
              <a:t>The king’s agony v. 18</a:t>
            </a:r>
          </a:p>
          <a:p>
            <a:pPr marL="461963" indent="-461963">
              <a:spcBef>
                <a:spcPts val="0"/>
              </a:spcBef>
              <a:spcAft>
                <a:spcPts val="3600"/>
              </a:spcAft>
            </a:pPr>
            <a:r>
              <a:rPr lang="en-US" altLang="en-US" sz="3600" dirty="0"/>
              <a:t>The king’s inquiry v. 19-20</a:t>
            </a:r>
          </a:p>
        </p:txBody>
      </p:sp>
      <p:pic>
        <p:nvPicPr>
          <p:cNvPr id="24580" name="Picture 4" descr="C:\WINDOWS\Application Data\Microsoft\Media Catalog\Downloaded Clips\cl26\j0096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3140" y="1981200"/>
            <a:ext cx="225901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29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24579" name="Rectangle 3"/>
          <p:cNvSpPr>
            <a:spLocks noGrp="1" noChangeArrowheads="1"/>
          </p:cNvSpPr>
          <p:nvPr>
            <p:ph type="body" idx="1"/>
          </p:nvPr>
        </p:nvSpPr>
        <p:spPr>
          <a:xfrm>
            <a:off x="762000" y="1600200"/>
            <a:ext cx="5562600" cy="1752600"/>
          </a:xfrm>
        </p:spPr>
        <p:txBody>
          <a:bodyPr/>
          <a:lstStyle/>
          <a:p>
            <a:pPr marL="461963" indent="-461963">
              <a:spcBef>
                <a:spcPts val="0"/>
              </a:spcBef>
              <a:spcAft>
                <a:spcPts val="3600"/>
              </a:spcAft>
            </a:pPr>
            <a:r>
              <a:rPr lang="en-US" altLang="en-US" sz="3600" b="1" u="sng" dirty="0">
                <a:solidFill>
                  <a:srgbClr val="FFFFCC"/>
                </a:solidFill>
              </a:rPr>
              <a:t>The king’s agony v. 18</a:t>
            </a:r>
          </a:p>
          <a:p>
            <a:pPr marL="461963" indent="-461963">
              <a:spcBef>
                <a:spcPts val="0"/>
              </a:spcBef>
              <a:spcAft>
                <a:spcPts val="3600"/>
              </a:spcAft>
            </a:pPr>
            <a:r>
              <a:rPr lang="en-US" altLang="en-US" sz="3600" dirty="0"/>
              <a:t>The king’s inquiry v. 19-20</a:t>
            </a:r>
          </a:p>
        </p:txBody>
      </p:sp>
      <p:pic>
        <p:nvPicPr>
          <p:cNvPr id="24580" name="Picture 4" descr="C:\WINDOWS\Application Data\Microsoft\Media Catalog\Downloaded Clips\cl26\j0096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3140" y="1981200"/>
            <a:ext cx="225901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250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24579" name="Rectangle 3"/>
          <p:cNvSpPr>
            <a:spLocks noGrp="1" noChangeArrowheads="1"/>
          </p:cNvSpPr>
          <p:nvPr>
            <p:ph type="body" idx="1"/>
          </p:nvPr>
        </p:nvSpPr>
        <p:spPr>
          <a:xfrm>
            <a:off x="762000" y="1600200"/>
            <a:ext cx="5715000" cy="1752600"/>
          </a:xfrm>
        </p:spPr>
        <p:txBody>
          <a:bodyPr/>
          <a:lstStyle/>
          <a:p>
            <a:pPr marL="461963" indent="-461963">
              <a:spcBef>
                <a:spcPts val="0"/>
              </a:spcBef>
              <a:spcAft>
                <a:spcPts val="3600"/>
              </a:spcAft>
            </a:pPr>
            <a:r>
              <a:rPr lang="en-US" altLang="en-US" sz="3600" dirty="0"/>
              <a:t>The king’s agony v. 18</a:t>
            </a:r>
          </a:p>
          <a:p>
            <a:pPr marL="461963" indent="-461963">
              <a:spcBef>
                <a:spcPts val="0"/>
              </a:spcBef>
              <a:spcAft>
                <a:spcPts val="3600"/>
              </a:spcAft>
            </a:pPr>
            <a:r>
              <a:rPr lang="en-US" altLang="en-US" sz="3600" b="1" u="sng" dirty="0">
                <a:solidFill>
                  <a:srgbClr val="FFFFCC"/>
                </a:solidFill>
              </a:rPr>
              <a:t>The king’s inquiry v. 19-20</a:t>
            </a:r>
          </a:p>
        </p:txBody>
      </p:sp>
      <p:pic>
        <p:nvPicPr>
          <p:cNvPr id="24580" name="Picture 4" descr="C:\WINDOWS\Application Data\Microsoft\Media Catalog\Downloaded Clips\cl26\j0096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3140" y="1981200"/>
            <a:ext cx="225901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634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34819" name="Rectangle 3"/>
          <p:cNvSpPr>
            <a:spLocks noGrp="1" noChangeArrowheads="1"/>
          </p:cNvSpPr>
          <p:nvPr>
            <p:ph type="body" idx="1"/>
          </p:nvPr>
        </p:nvSpPr>
        <p:spPr>
          <a:xfrm>
            <a:off x="190500" y="1600200"/>
            <a:ext cx="5524500" cy="4648200"/>
          </a:xfrm>
        </p:spPr>
        <p:txBody>
          <a:bodyPr/>
          <a:lstStyle/>
          <a:p>
            <a:pPr marL="461963" indent="-461963">
              <a:spcBef>
                <a:spcPts val="0"/>
              </a:spcBef>
              <a:spcAft>
                <a:spcPts val="3600"/>
              </a:spcAft>
            </a:pPr>
            <a:r>
              <a:rPr lang="en-US" altLang="en-US" sz="3400" dirty="0"/>
              <a:t>Daniel’s response  v. 21-22</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3:25</a:t>
            </a:r>
          </a:p>
          <a:p>
            <a:pPr marL="461963" indent="-461963">
              <a:spcBef>
                <a:spcPts val="0"/>
              </a:spcBef>
              <a:spcAft>
                <a:spcPts val="3600"/>
              </a:spcAft>
            </a:pPr>
            <a:r>
              <a:rPr lang="en-US" altLang="en-US" sz="3400" dirty="0"/>
              <a:t>The king’s command  v.23</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3:27</a:t>
            </a:r>
            <a:endParaRPr lang="en-US" altLang="en-US" sz="3400"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8083" y="1752600"/>
            <a:ext cx="3199732" cy="3108960"/>
          </a:xfrm>
          <a:prstGeom prst="rect">
            <a:avLst/>
          </a:prstGeom>
        </p:spPr>
      </p:pic>
    </p:spTree>
    <p:extLst>
      <p:ext uri="{BB962C8B-B14F-4D97-AF65-F5344CB8AC3E}">
        <p14:creationId xmlns:p14="http://schemas.microsoft.com/office/powerpoint/2010/main" val="388653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34819" name="Rectangle 3"/>
          <p:cNvSpPr>
            <a:spLocks noGrp="1" noChangeArrowheads="1"/>
          </p:cNvSpPr>
          <p:nvPr>
            <p:ph type="body" idx="1"/>
          </p:nvPr>
        </p:nvSpPr>
        <p:spPr>
          <a:xfrm>
            <a:off x="190500" y="1600200"/>
            <a:ext cx="5524500" cy="4648200"/>
          </a:xfrm>
        </p:spPr>
        <p:txBody>
          <a:bodyPr/>
          <a:lstStyle/>
          <a:p>
            <a:pPr marL="461963" indent="-461963">
              <a:spcBef>
                <a:spcPts val="0"/>
              </a:spcBef>
              <a:spcAft>
                <a:spcPts val="3600"/>
              </a:spcAft>
            </a:pPr>
            <a:r>
              <a:rPr lang="en-US" altLang="en-US" sz="3400" b="1" u="sng" dirty="0">
                <a:solidFill>
                  <a:srgbClr val="FFFFCC"/>
                </a:solidFill>
              </a:rPr>
              <a:t>Daniel’s response  v. 21-22</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3:25</a:t>
            </a:r>
          </a:p>
          <a:p>
            <a:pPr marL="461963" indent="-461963">
              <a:spcBef>
                <a:spcPts val="0"/>
              </a:spcBef>
              <a:spcAft>
                <a:spcPts val="3600"/>
              </a:spcAft>
            </a:pPr>
            <a:r>
              <a:rPr lang="en-US" altLang="en-US" sz="3400" dirty="0"/>
              <a:t>The king’s command  v.23</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3:27</a:t>
            </a:r>
            <a:endParaRPr lang="en-US" altLang="en-US" sz="3400"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8083" y="1752600"/>
            <a:ext cx="3199732" cy="3108960"/>
          </a:xfrm>
          <a:prstGeom prst="rect">
            <a:avLst/>
          </a:prstGeom>
        </p:spPr>
      </p:pic>
    </p:spTree>
    <p:extLst>
      <p:ext uri="{BB962C8B-B14F-4D97-AF65-F5344CB8AC3E}">
        <p14:creationId xmlns:p14="http://schemas.microsoft.com/office/powerpoint/2010/main" val="1875707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228600"/>
            <a:ext cx="4267200" cy="737379"/>
          </a:xfrm>
        </p:spPr>
        <p:txBody>
          <a:bodyPr/>
          <a:lstStyle/>
          <a:p>
            <a:pPr algn="ctr" eaLnBrk="1" hangingPunct="1"/>
            <a:r>
              <a:rPr lang="en-US" altLang="en-US" sz="4000" dirty="0"/>
              <a:t>Synthetic Outline</a:t>
            </a:r>
          </a:p>
        </p:txBody>
      </p:sp>
      <p:sp>
        <p:nvSpPr>
          <p:cNvPr id="11271" name="Rectangle 7"/>
          <p:cNvSpPr>
            <a:spLocks noGrp="1" noChangeArrowheads="1"/>
          </p:cNvSpPr>
          <p:nvPr>
            <p:ph type="body" idx="1"/>
          </p:nvPr>
        </p:nvSpPr>
        <p:spPr>
          <a:xfrm>
            <a:off x="141402" y="1143000"/>
            <a:ext cx="8850198" cy="3581400"/>
          </a:xfrm>
        </p:spPr>
        <p:txBody>
          <a:bodyPr/>
          <a:lstStyle/>
          <a:p>
            <a:pPr marL="339725" indent="-339725">
              <a:spcBef>
                <a:spcPts val="0"/>
              </a:spcBef>
              <a:spcAft>
                <a:spcPts val="2400"/>
              </a:spcAft>
              <a:buSzPct val="100000"/>
              <a:buFont typeface="+mj-lt"/>
              <a:buAutoNum type="romanUcPeriod"/>
              <a:defRPr/>
            </a:pPr>
            <a:r>
              <a:rPr lang="en-US" sz="34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400" dirty="0"/>
              <a:t>Daniel interprets, 3</a:t>
            </a:r>
            <a:r>
              <a:rPr lang="en-US" sz="3400" baseline="30000" dirty="0"/>
              <a:t>rd</a:t>
            </a:r>
            <a:r>
              <a:rPr lang="en-US" sz="3400" dirty="0"/>
              <a:t> person, gentile nations</a:t>
            </a:r>
          </a:p>
          <a:p>
            <a:pPr marL="1027113" lvl="1" indent="-569913" eaLnBrk="1" hangingPunct="1">
              <a:spcBef>
                <a:spcPts val="0"/>
              </a:spcBef>
              <a:spcAft>
                <a:spcPts val="2400"/>
              </a:spcAft>
              <a:buSzPct val="100000"/>
              <a:buFont typeface="+mj-lt"/>
              <a:buAutoNum type="alphaUcPeriod"/>
              <a:defRPr/>
            </a:pPr>
            <a:r>
              <a:rPr lang="en-US" sz="3400" dirty="0"/>
              <a:t>Intro “Hebrew” (1)</a:t>
            </a:r>
          </a:p>
          <a:p>
            <a:pPr marL="1027113" lvl="1" indent="-569913" eaLnBrk="1" hangingPunct="1">
              <a:spcBef>
                <a:spcPts val="0"/>
              </a:spcBef>
              <a:spcAft>
                <a:spcPts val="2400"/>
              </a:spcAft>
              <a:buSzPct val="100000"/>
              <a:buFont typeface="+mj-lt"/>
              <a:buAutoNum type="alphaUcPeriod"/>
              <a:defRPr/>
            </a:pPr>
            <a:r>
              <a:rPr lang="en-US" sz="3400" b="1" u="sng" dirty="0">
                <a:solidFill>
                  <a:srgbClr val="FFFFCC"/>
                </a:solidFill>
                <a:ea typeface="+mn-ea"/>
                <a:cs typeface="+mn-cs"/>
              </a:rPr>
              <a:t>Aramaic </a:t>
            </a:r>
            <a:r>
              <a:rPr lang="en-US" sz="3400" b="1" i="1" u="sng" dirty="0">
                <a:solidFill>
                  <a:srgbClr val="FFFFCC"/>
                </a:solidFill>
                <a:ea typeface="+mn-ea"/>
                <a:cs typeface="+mn-cs"/>
              </a:rPr>
              <a:t>chiasm</a:t>
            </a:r>
            <a:r>
              <a:rPr lang="en-US" sz="3400" b="1" u="sng" dirty="0">
                <a:solidFill>
                  <a:srgbClr val="FFFFCC"/>
                </a:solidFill>
                <a:ea typeface="+mn-ea"/>
                <a:cs typeface="+mn-cs"/>
              </a:rPr>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62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2648173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rPr>
              <a:t>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936407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 y="228600"/>
            <a:ext cx="8763000" cy="1143000"/>
          </a:xfrm>
        </p:spPr>
        <p:txBody>
          <a:bodyPr/>
          <a:lstStyle/>
          <a:p>
            <a:pPr algn="ctr"/>
            <a:r>
              <a:rPr lang="en-US" altLang="en-US" dirty="0"/>
              <a:t>THE PROTECTION OF DANIEL V. 18-23</a:t>
            </a:r>
          </a:p>
        </p:txBody>
      </p:sp>
      <p:sp>
        <p:nvSpPr>
          <p:cNvPr id="34819" name="Rectangle 3"/>
          <p:cNvSpPr>
            <a:spLocks noGrp="1" noChangeArrowheads="1"/>
          </p:cNvSpPr>
          <p:nvPr>
            <p:ph type="body" idx="1"/>
          </p:nvPr>
        </p:nvSpPr>
        <p:spPr>
          <a:xfrm>
            <a:off x="190500" y="1600200"/>
            <a:ext cx="5524500" cy="4648200"/>
          </a:xfrm>
        </p:spPr>
        <p:txBody>
          <a:bodyPr/>
          <a:lstStyle/>
          <a:p>
            <a:pPr marL="461963" indent="-461963">
              <a:spcBef>
                <a:spcPts val="0"/>
              </a:spcBef>
              <a:spcAft>
                <a:spcPts val="3600"/>
              </a:spcAft>
            </a:pPr>
            <a:r>
              <a:rPr lang="en-US" altLang="en-US" sz="3400" dirty="0"/>
              <a:t>Daniel’s response  v. 21-22</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3:25</a:t>
            </a:r>
          </a:p>
          <a:p>
            <a:pPr marL="461963" indent="-461963">
              <a:spcBef>
                <a:spcPts val="0"/>
              </a:spcBef>
              <a:spcAft>
                <a:spcPts val="3600"/>
              </a:spcAft>
            </a:pPr>
            <a:r>
              <a:rPr lang="en-US" altLang="en-US" sz="3400" b="1" u="sng" dirty="0">
                <a:solidFill>
                  <a:srgbClr val="FFFFCC"/>
                </a:solidFill>
              </a:rPr>
              <a:t>The king’s command  v.23</a:t>
            </a:r>
          </a:p>
          <a:p>
            <a:pPr marL="914400" lvl="1" indent="-457200">
              <a:spcBef>
                <a:spcPts val="0"/>
              </a:spcBef>
              <a:spcAft>
                <a:spcPts val="3600"/>
              </a:spcAft>
              <a:buSzPct val="100000"/>
              <a:buFont typeface="Symbol" panose="05050102010706020507" pitchFamily="18" charset="2"/>
              <a:buChar char="¨"/>
            </a:pPr>
            <a:r>
              <a:rPr lang="en-US" altLang="en-US" sz="3400" dirty="0">
                <a:ea typeface="+mn-ea"/>
                <a:cs typeface="+mn-cs"/>
              </a:rPr>
              <a:t>Daniel 3:27</a:t>
            </a:r>
            <a:endParaRPr lang="en-US" altLang="en-US" sz="3400"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8083" y="1752600"/>
            <a:ext cx="3199732" cy="3108960"/>
          </a:xfrm>
          <a:prstGeom prst="rect">
            <a:avLst/>
          </a:prstGeom>
        </p:spPr>
      </p:pic>
    </p:spTree>
    <p:extLst>
      <p:ext uri="{BB962C8B-B14F-4D97-AF65-F5344CB8AC3E}">
        <p14:creationId xmlns:p14="http://schemas.microsoft.com/office/powerpoint/2010/main" val="3447207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b="1" u="sng" dirty="0">
                <a:solidFill>
                  <a:srgbClr val="FFFFCC"/>
                </a:solidFill>
              </a:rPr>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5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 y="228600"/>
            <a:ext cx="8915400" cy="762000"/>
          </a:xfrm>
        </p:spPr>
        <p:txBody>
          <a:bodyPr/>
          <a:lstStyle/>
          <a:p>
            <a:pPr algn="ctr"/>
            <a:r>
              <a:rPr lang="en-US" altLang="en-US" sz="3800" dirty="0"/>
              <a:t>THE RESULTS OF DANIEL’S ORDEAL  V. 24-28</a:t>
            </a:r>
          </a:p>
        </p:txBody>
      </p:sp>
      <p:sp>
        <p:nvSpPr>
          <p:cNvPr id="28675" name="Rectangle 3"/>
          <p:cNvSpPr>
            <a:spLocks noGrp="1" noChangeArrowheads="1"/>
          </p:cNvSpPr>
          <p:nvPr>
            <p:ph type="body" idx="1"/>
          </p:nvPr>
        </p:nvSpPr>
        <p:spPr>
          <a:xfrm>
            <a:off x="228600" y="1143000"/>
            <a:ext cx="8305800" cy="5410200"/>
          </a:xfrm>
        </p:spPr>
        <p:txBody>
          <a:bodyPr/>
          <a:lstStyle/>
          <a:p>
            <a:pPr marL="461963" indent="-461963">
              <a:spcBef>
                <a:spcPts val="0"/>
              </a:spcBef>
              <a:spcAft>
                <a:spcPts val="1200"/>
              </a:spcAft>
            </a:pPr>
            <a:r>
              <a:rPr lang="en-US" altLang="en-US" sz="3400" dirty="0"/>
              <a:t>Judgment on Daniel’s enemies  v. 24</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Rom. 12:19;  Esther 7:9-10</a:t>
            </a:r>
          </a:p>
          <a:p>
            <a:pPr marL="461963" indent="-461963">
              <a:spcBef>
                <a:spcPts val="0"/>
              </a:spcBef>
              <a:spcAft>
                <a:spcPts val="1200"/>
              </a:spcAft>
            </a:pPr>
            <a:r>
              <a:rPr lang="en-US" altLang="en-US" sz="3400" dirty="0"/>
              <a:t>Glorification of Daniel’s God  v. 25-27</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Darius describes God’s attributes</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3:28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God’s revelation to Darius</a:t>
            </a:r>
          </a:p>
          <a:p>
            <a:pPr marL="461963" indent="-461963">
              <a:spcBef>
                <a:spcPts val="0"/>
              </a:spcBef>
              <a:spcAft>
                <a:spcPts val="1200"/>
              </a:spcAft>
            </a:pPr>
            <a:r>
              <a:rPr lang="en-US" altLang="en-US" sz="3400" dirty="0"/>
              <a:t>The success of Daniel’s leadership  V.28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1:21</a:t>
            </a:r>
          </a:p>
        </p:txBody>
      </p:sp>
    </p:spTree>
    <p:extLst>
      <p:ext uri="{BB962C8B-B14F-4D97-AF65-F5344CB8AC3E}">
        <p14:creationId xmlns:p14="http://schemas.microsoft.com/office/powerpoint/2010/main" val="2890470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 y="228600"/>
            <a:ext cx="8915400" cy="762000"/>
          </a:xfrm>
        </p:spPr>
        <p:txBody>
          <a:bodyPr/>
          <a:lstStyle/>
          <a:p>
            <a:pPr algn="ctr"/>
            <a:r>
              <a:rPr lang="en-US" altLang="en-US" sz="3800" dirty="0"/>
              <a:t>THE RESULTS OF DANIEL’S ORDEAL  V. 24-28</a:t>
            </a:r>
          </a:p>
        </p:txBody>
      </p:sp>
      <p:sp>
        <p:nvSpPr>
          <p:cNvPr id="28675" name="Rectangle 3"/>
          <p:cNvSpPr>
            <a:spLocks noGrp="1" noChangeArrowheads="1"/>
          </p:cNvSpPr>
          <p:nvPr>
            <p:ph type="body" idx="1"/>
          </p:nvPr>
        </p:nvSpPr>
        <p:spPr>
          <a:xfrm>
            <a:off x="228600" y="1143000"/>
            <a:ext cx="8305800" cy="5410200"/>
          </a:xfrm>
        </p:spPr>
        <p:txBody>
          <a:bodyPr/>
          <a:lstStyle/>
          <a:p>
            <a:pPr marL="461963" indent="-461963">
              <a:spcBef>
                <a:spcPts val="0"/>
              </a:spcBef>
              <a:spcAft>
                <a:spcPts val="1200"/>
              </a:spcAft>
            </a:pPr>
            <a:r>
              <a:rPr lang="en-US" altLang="en-US" sz="3400" b="1" u="sng" dirty="0">
                <a:solidFill>
                  <a:srgbClr val="FFFFCC"/>
                </a:solidFill>
              </a:rPr>
              <a:t>Judgment on Daniel’s enemies  v. 24</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Rom. 12:19;  Esther 7:9-10</a:t>
            </a:r>
          </a:p>
          <a:p>
            <a:pPr marL="461963" indent="-461963">
              <a:spcBef>
                <a:spcPts val="0"/>
              </a:spcBef>
              <a:spcAft>
                <a:spcPts val="1200"/>
              </a:spcAft>
            </a:pPr>
            <a:r>
              <a:rPr lang="en-US" altLang="en-US" sz="3400" dirty="0"/>
              <a:t>Glorification of Daniel’s God  v. 25-27</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Darius describes God’s attributes</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3:28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God’s revelation to Darius</a:t>
            </a:r>
          </a:p>
          <a:p>
            <a:pPr marL="461963" indent="-461963">
              <a:spcBef>
                <a:spcPts val="0"/>
              </a:spcBef>
              <a:spcAft>
                <a:spcPts val="1200"/>
              </a:spcAft>
            </a:pPr>
            <a:r>
              <a:rPr lang="en-US" altLang="en-US" sz="3400" dirty="0"/>
              <a:t>The success of Daniel’s leadership  V.28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1:21</a:t>
            </a:r>
          </a:p>
        </p:txBody>
      </p:sp>
    </p:spTree>
    <p:extLst>
      <p:ext uri="{BB962C8B-B14F-4D97-AF65-F5344CB8AC3E}">
        <p14:creationId xmlns:p14="http://schemas.microsoft.com/office/powerpoint/2010/main" val="2202494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 y="228600"/>
            <a:ext cx="8915400" cy="762000"/>
          </a:xfrm>
        </p:spPr>
        <p:txBody>
          <a:bodyPr/>
          <a:lstStyle/>
          <a:p>
            <a:pPr algn="ctr"/>
            <a:r>
              <a:rPr lang="en-US" altLang="en-US" sz="3800" dirty="0"/>
              <a:t>THE RESULTS OF DANIEL’S ORDEAL  V. 24-28</a:t>
            </a:r>
          </a:p>
        </p:txBody>
      </p:sp>
      <p:sp>
        <p:nvSpPr>
          <p:cNvPr id="28675" name="Rectangle 3"/>
          <p:cNvSpPr>
            <a:spLocks noGrp="1" noChangeArrowheads="1"/>
          </p:cNvSpPr>
          <p:nvPr>
            <p:ph type="body" idx="1"/>
          </p:nvPr>
        </p:nvSpPr>
        <p:spPr>
          <a:xfrm>
            <a:off x="228600" y="1143000"/>
            <a:ext cx="8305800" cy="5410200"/>
          </a:xfrm>
        </p:spPr>
        <p:txBody>
          <a:bodyPr/>
          <a:lstStyle/>
          <a:p>
            <a:pPr marL="461963" indent="-461963">
              <a:spcBef>
                <a:spcPts val="0"/>
              </a:spcBef>
              <a:spcAft>
                <a:spcPts val="1200"/>
              </a:spcAft>
            </a:pPr>
            <a:r>
              <a:rPr lang="en-US" altLang="en-US" sz="3400" dirty="0"/>
              <a:t>Judgment on Daniel’s enemies  v. 24</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Rom. 12:19;  Esther 7:9-10</a:t>
            </a:r>
          </a:p>
          <a:p>
            <a:pPr marL="461963" indent="-461963">
              <a:spcBef>
                <a:spcPts val="0"/>
              </a:spcBef>
              <a:spcAft>
                <a:spcPts val="1200"/>
              </a:spcAft>
            </a:pPr>
            <a:r>
              <a:rPr lang="en-US" altLang="en-US" sz="3400" b="1" u="sng" dirty="0">
                <a:solidFill>
                  <a:srgbClr val="FFFFCC"/>
                </a:solidFill>
              </a:rPr>
              <a:t>Glorification of Daniel’s God  v. 25-27</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Darius describes God’s attributes</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3:28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God’s revelation to Darius</a:t>
            </a:r>
          </a:p>
          <a:p>
            <a:pPr marL="461963" indent="-461963">
              <a:spcBef>
                <a:spcPts val="0"/>
              </a:spcBef>
              <a:spcAft>
                <a:spcPts val="1200"/>
              </a:spcAft>
            </a:pPr>
            <a:r>
              <a:rPr lang="en-US" altLang="en-US" sz="3400" dirty="0"/>
              <a:t>The success of Daniel’s leadership  V.28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1:21</a:t>
            </a:r>
          </a:p>
        </p:txBody>
      </p:sp>
    </p:spTree>
    <p:extLst>
      <p:ext uri="{BB962C8B-B14F-4D97-AF65-F5344CB8AC3E}">
        <p14:creationId xmlns:p14="http://schemas.microsoft.com/office/powerpoint/2010/main" val="354159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 y="228600"/>
            <a:ext cx="8915400" cy="762000"/>
          </a:xfrm>
        </p:spPr>
        <p:txBody>
          <a:bodyPr/>
          <a:lstStyle/>
          <a:p>
            <a:pPr algn="ctr"/>
            <a:r>
              <a:rPr lang="en-US" altLang="en-US" sz="3800" dirty="0"/>
              <a:t>THE RESULTS OF DANIEL’S ORDEAL  V. 24-28</a:t>
            </a:r>
          </a:p>
        </p:txBody>
      </p:sp>
      <p:sp>
        <p:nvSpPr>
          <p:cNvPr id="28675" name="Rectangle 3"/>
          <p:cNvSpPr>
            <a:spLocks noGrp="1" noChangeArrowheads="1"/>
          </p:cNvSpPr>
          <p:nvPr>
            <p:ph type="body" idx="1"/>
          </p:nvPr>
        </p:nvSpPr>
        <p:spPr>
          <a:xfrm>
            <a:off x="228600" y="1143000"/>
            <a:ext cx="8305800" cy="5410200"/>
          </a:xfrm>
        </p:spPr>
        <p:txBody>
          <a:bodyPr/>
          <a:lstStyle/>
          <a:p>
            <a:pPr marL="461963" indent="-461963">
              <a:spcBef>
                <a:spcPts val="0"/>
              </a:spcBef>
              <a:spcAft>
                <a:spcPts val="1200"/>
              </a:spcAft>
            </a:pPr>
            <a:r>
              <a:rPr lang="en-US" altLang="en-US" sz="3400" dirty="0"/>
              <a:t>Judgment on Daniel’s enemies  v. 24</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Rom. 12:19;  Esther 7:9-10</a:t>
            </a:r>
          </a:p>
          <a:p>
            <a:pPr marL="461963" indent="-461963">
              <a:spcBef>
                <a:spcPts val="0"/>
              </a:spcBef>
              <a:spcAft>
                <a:spcPts val="1200"/>
              </a:spcAft>
            </a:pPr>
            <a:r>
              <a:rPr lang="en-US" altLang="en-US" sz="3400" dirty="0"/>
              <a:t>Glorification of Daniel’s God  v. 25-27</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Darius describes God’s attributes</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3:28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God’s revelation to Darius</a:t>
            </a:r>
          </a:p>
          <a:p>
            <a:pPr marL="461963" indent="-461963">
              <a:spcBef>
                <a:spcPts val="0"/>
              </a:spcBef>
              <a:spcAft>
                <a:spcPts val="1200"/>
              </a:spcAft>
            </a:pPr>
            <a:r>
              <a:rPr lang="en-US" altLang="en-US" sz="3400" b="1" u="sng" dirty="0">
                <a:solidFill>
                  <a:srgbClr val="FFFFCC"/>
                </a:solidFill>
              </a:rPr>
              <a:t>The success of Daniel’s leadership  V.28</a:t>
            </a:r>
          </a:p>
          <a:p>
            <a:pPr marL="914400" lvl="1" indent="-457200">
              <a:spcBef>
                <a:spcPts val="0"/>
              </a:spcBef>
              <a:spcAft>
                <a:spcPts val="1200"/>
              </a:spcAft>
              <a:buSzPct val="100000"/>
              <a:buFont typeface="Symbol" panose="05050102010706020507" pitchFamily="18" charset="2"/>
              <a:buChar char="¨"/>
            </a:pPr>
            <a:r>
              <a:rPr lang="en-US" altLang="en-US" sz="3400" dirty="0">
                <a:ea typeface="+mn-ea"/>
                <a:cs typeface="+mn-cs"/>
              </a:rPr>
              <a:t>Daniel 1:21</a:t>
            </a:r>
          </a:p>
        </p:txBody>
      </p:sp>
    </p:spTree>
    <p:extLst>
      <p:ext uri="{BB962C8B-B14F-4D97-AF65-F5344CB8AC3E}">
        <p14:creationId xmlns:p14="http://schemas.microsoft.com/office/powerpoint/2010/main" val="320149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228600" y="228600"/>
            <a:ext cx="8686800" cy="1143000"/>
          </a:xfrm>
        </p:spPr>
        <p:txBody>
          <a:bodyPr/>
          <a:lstStyle/>
          <a:p>
            <a:pPr algn="ctr"/>
            <a:r>
              <a:rPr lang="en-US" altLang="en-US" sz="3800" dirty="0"/>
              <a:t>The 4 Jewish Youths Rise to Favor (1:17-21)</a:t>
            </a:r>
          </a:p>
        </p:txBody>
      </p:sp>
      <p:sp>
        <p:nvSpPr>
          <p:cNvPr id="10247" name="Rectangle 7"/>
          <p:cNvSpPr>
            <a:spLocks noGrp="1" noChangeArrowheads="1"/>
          </p:cNvSpPr>
          <p:nvPr>
            <p:ph type="body" idx="1"/>
          </p:nvPr>
        </p:nvSpPr>
        <p:spPr>
          <a:xfrm>
            <a:off x="290513" y="1600200"/>
            <a:ext cx="8562975" cy="4572000"/>
          </a:xfrm>
        </p:spPr>
        <p:txBody>
          <a:bodyPr/>
          <a:lstStyle/>
          <a:p>
            <a:pPr marL="461963" indent="-461963">
              <a:spcBef>
                <a:spcPts val="0"/>
              </a:spcBef>
              <a:spcAft>
                <a:spcPts val="2400"/>
              </a:spcAft>
            </a:pPr>
            <a:r>
              <a:rPr lang="en-US" altLang="en-US" sz="3400" dirty="0"/>
              <a:t>The length of their service (1:21)</a:t>
            </a:r>
          </a:p>
          <a:p>
            <a:pPr marL="914400" lvl="1" indent="-457200">
              <a:spcBef>
                <a:spcPts val="0"/>
              </a:spcBef>
              <a:spcAft>
                <a:spcPts val="2400"/>
              </a:spcAft>
              <a:buSzPct val="100000"/>
              <a:buFont typeface="Symbol" panose="05050102010706020507" pitchFamily="18" charset="2"/>
              <a:buChar char="¨"/>
            </a:pPr>
            <a:r>
              <a:rPr lang="en-US" altLang="en-US" sz="3400" dirty="0">
                <a:ea typeface="+mn-ea"/>
                <a:cs typeface="+mn-cs"/>
              </a:rPr>
              <a:t>Nebuchadnezzar’s initial siege (605)</a:t>
            </a:r>
          </a:p>
          <a:p>
            <a:pPr marL="914400" lvl="1" indent="-457200">
              <a:spcBef>
                <a:spcPts val="0"/>
              </a:spcBef>
              <a:spcAft>
                <a:spcPts val="2400"/>
              </a:spcAft>
              <a:buSzPct val="100000"/>
              <a:buFont typeface="Symbol" panose="05050102010706020507" pitchFamily="18" charset="2"/>
              <a:buChar char="¨"/>
            </a:pPr>
            <a:r>
              <a:rPr lang="en-US" altLang="en-US" sz="3400" dirty="0">
                <a:ea typeface="+mn-ea"/>
                <a:cs typeface="+mn-cs"/>
              </a:rPr>
              <a:t>Decree of Cyrus (536)</a:t>
            </a:r>
          </a:p>
          <a:p>
            <a:pPr marL="914400" lvl="1" indent="-457200">
              <a:spcBef>
                <a:spcPts val="0"/>
              </a:spcBef>
              <a:spcAft>
                <a:spcPts val="2400"/>
              </a:spcAft>
              <a:buSzPct val="100000"/>
              <a:buFont typeface="Symbol" panose="05050102010706020507" pitchFamily="18" charset="2"/>
              <a:buChar char="¨"/>
            </a:pPr>
            <a:r>
              <a:rPr lang="en-US" altLang="en-US" sz="3400" dirty="0">
                <a:ea typeface="+mn-ea"/>
                <a:cs typeface="+mn-cs"/>
              </a:rPr>
              <a:t>Daniel served for 69 years</a:t>
            </a:r>
          </a:p>
          <a:p>
            <a:pPr marL="914400" lvl="1" indent="-457200">
              <a:spcBef>
                <a:spcPts val="0"/>
              </a:spcBef>
              <a:spcAft>
                <a:spcPts val="2400"/>
              </a:spcAft>
              <a:buSzPct val="100000"/>
              <a:buFont typeface="Symbol" panose="05050102010706020507" pitchFamily="18" charset="2"/>
              <a:buChar char="¨"/>
            </a:pPr>
            <a:r>
              <a:rPr lang="en-US" altLang="en-US" sz="3400" dirty="0">
                <a:ea typeface="+mn-ea"/>
                <a:cs typeface="+mn-cs"/>
              </a:rPr>
              <a:t>Daniel served through 2 gentile empires and 4 successive gentile administrations</a:t>
            </a:r>
          </a:p>
          <a:p>
            <a:pPr lvl="1">
              <a:buFont typeface="Wingdings" panose="05000000000000000000" pitchFamily="2" charset="2"/>
              <a:buNone/>
            </a:pPr>
            <a:endParaRPr lang="en-US" altLang="en-US" sz="2200" dirty="0"/>
          </a:p>
        </p:txBody>
      </p:sp>
    </p:spTree>
    <p:extLst>
      <p:ext uri="{BB962C8B-B14F-4D97-AF65-F5344CB8AC3E}">
        <p14:creationId xmlns:p14="http://schemas.microsoft.com/office/powerpoint/2010/main" val="3595144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a:xfrm>
            <a:off x="2476500" y="304800"/>
            <a:ext cx="4191000" cy="1143000"/>
          </a:xfrm>
        </p:spPr>
        <p:txBody>
          <a:bodyPr/>
          <a:lstStyle/>
          <a:p>
            <a:pPr algn="ctr" eaLnBrk="1" hangingPunct="1"/>
            <a:r>
              <a:rPr lang="en-US" altLang="en-US" dirty="0"/>
              <a:t>Basic Chronology</a:t>
            </a:r>
          </a:p>
        </p:txBody>
      </p:sp>
      <p:sp>
        <p:nvSpPr>
          <p:cNvPr id="55299" name="Rectangle 3"/>
          <p:cNvSpPr>
            <a:spLocks noGrp="1" noChangeArrowheads="1"/>
          </p:cNvSpPr>
          <p:nvPr>
            <p:ph type="body" idx="1"/>
          </p:nvPr>
        </p:nvSpPr>
        <p:spPr>
          <a:xfrm>
            <a:off x="2147094" y="1600200"/>
            <a:ext cx="4849812" cy="4800600"/>
          </a:xfrm>
        </p:spPr>
        <p:txBody>
          <a:bodyPr/>
          <a:lstStyle/>
          <a:p>
            <a:pPr marL="461963" indent="-461963">
              <a:spcBef>
                <a:spcPts val="0"/>
              </a:spcBef>
              <a:spcAft>
                <a:spcPts val="2400"/>
              </a:spcAft>
              <a:defRPr/>
            </a:pPr>
            <a:r>
              <a:rPr lang="en-US" sz="3400" dirty="0"/>
              <a:t>Babylon (605‒539)</a:t>
            </a:r>
          </a:p>
          <a:p>
            <a:pPr marL="914400" lvl="1" indent="-457200">
              <a:spcBef>
                <a:spcPts val="0"/>
              </a:spcBef>
              <a:spcAft>
                <a:spcPts val="2400"/>
              </a:spcAft>
              <a:buSzPct val="100000"/>
              <a:buFont typeface="Symbol" panose="05050102010706020507" pitchFamily="18" charset="2"/>
              <a:buChar char="¨"/>
              <a:defRPr/>
            </a:pPr>
            <a:r>
              <a:rPr lang="en-US" sz="3400" dirty="0">
                <a:ea typeface="+mn-ea"/>
                <a:cs typeface="+mn-cs"/>
              </a:rPr>
              <a:t>Nebuchadnezzar</a:t>
            </a:r>
          </a:p>
          <a:p>
            <a:pPr marL="914400" lvl="1" indent="-457200">
              <a:spcBef>
                <a:spcPts val="0"/>
              </a:spcBef>
              <a:spcAft>
                <a:spcPts val="2400"/>
              </a:spcAft>
              <a:buSzPct val="100000"/>
              <a:buFont typeface="Symbol" panose="05050102010706020507" pitchFamily="18" charset="2"/>
              <a:buChar char="¨"/>
              <a:defRPr/>
            </a:pPr>
            <a:r>
              <a:rPr lang="en-US" sz="3400" dirty="0">
                <a:ea typeface="+mn-ea"/>
                <a:cs typeface="+mn-cs"/>
              </a:rPr>
              <a:t>Belshazzar</a:t>
            </a:r>
          </a:p>
          <a:p>
            <a:pPr marL="461963" indent="-461963">
              <a:spcBef>
                <a:spcPts val="0"/>
              </a:spcBef>
              <a:spcAft>
                <a:spcPts val="2400"/>
              </a:spcAft>
              <a:defRPr/>
            </a:pPr>
            <a:r>
              <a:rPr lang="en-US" sz="3400" dirty="0"/>
              <a:t>Media-Persia (538‒536)</a:t>
            </a:r>
          </a:p>
          <a:p>
            <a:pPr marL="914400" lvl="1" indent="-457200">
              <a:spcBef>
                <a:spcPts val="0"/>
              </a:spcBef>
              <a:spcAft>
                <a:spcPts val="2400"/>
              </a:spcAft>
              <a:buSzPct val="100000"/>
              <a:buFont typeface="Symbol" panose="05050102010706020507" pitchFamily="18" charset="2"/>
              <a:buChar char="¨"/>
              <a:defRPr/>
            </a:pPr>
            <a:r>
              <a:rPr lang="en-US" sz="3400" dirty="0">
                <a:ea typeface="+mn-ea"/>
                <a:cs typeface="+mn-cs"/>
              </a:rPr>
              <a:t>Darius</a:t>
            </a:r>
          </a:p>
          <a:p>
            <a:pPr marL="914400" lvl="1" indent="-457200">
              <a:spcBef>
                <a:spcPts val="0"/>
              </a:spcBef>
              <a:spcAft>
                <a:spcPts val="2400"/>
              </a:spcAft>
              <a:buSzPct val="100000"/>
              <a:buFont typeface="Symbol" panose="05050102010706020507" pitchFamily="18" charset="2"/>
              <a:buChar char="¨"/>
              <a:defRPr/>
            </a:pPr>
            <a:r>
              <a:rPr lang="en-US" sz="3400" dirty="0">
                <a:ea typeface="+mn-ea"/>
                <a:cs typeface="+mn-cs"/>
              </a:rPr>
              <a:t>Cyrus</a:t>
            </a:r>
          </a:p>
        </p:txBody>
      </p:sp>
    </p:spTree>
    <p:extLst>
      <p:ext uri="{BB962C8B-B14F-4D97-AF65-F5344CB8AC3E}">
        <p14:creationId xmlns:p14="http://schemas.microsoft.com/office/powerpoint/2010/main" val="1218083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10174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4221661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228600"/>
            <a:ext cx="4406793" cy="685800"/>
          </a:xfrm>
        </p:spPr>
        <p:txBody>
          <a:bodyPr/>
          <a:lstStyle/>
          <a:p>
            <a:pPr algn="ctr"/>
            <a:r>
              <a:rPr lang="en-US" altLang="en-US" sz="4000" dirty="0"/>
              <a:t>Chapter 6 Outline</a:t>
            </a:r>
          </a:p>
        </p:txBody>
      </p:sp>
      <p:sp>
        <p:nvSpPr>
          <p:cNvPr id="19459" name="Rectangle 3"/>
          <p:cNvSpPr>
            <a:spLocks noGrp="1" noChangeArrowheads="1"/>
          </p:cNvSpPr>
          <p:nvPr>
            <p:ph type="body" idx="1"/>
          </p:nvPr>
        </p:nvSpPr>
        <p:spPr>
          <a:xfrm>
            <a:off x="228600" y="1143000"/>
            <a:ext cx="8686800" cy="5029200"/>
          </a:xfrm>
        </p:spPr>
        <p:txBody>
          <a:bodyPr/>
          <a:lstStyle/>
          <a:p>
            <a:pPr marL="574675" indent="-574675">
              <a:spcBef>
                <a:spcPts val="0"/>
              </a:spcBef>
              <a:spcAft>
                <a:spcPts val="2400"/>
              </a:spcAft>
              <a:buSzPct val="100000"/>
              <a:buFont typeface="+mj-lt"/>
              <a:buAutoNum type="romanUcPeriod"/>
            </a:pPr>
            <a:r>
              <a:rPr lang="en-US" altLang="en-US" sz="2800" dirty="0"/>
              <a:t>The Position of Daniel (1-3)</a:t>
            </a:r>
          </a:p>
          <a:p>
            <a:pPr marL="574675" indent="-574675">
              <a:spcBef>
                <a:spcPts val="0"/>
              </a:spcBef>
              <a:spcAft>
                <a:spcPts val="2400"/>
              </a:spcAft>
              <a:buSzPct val="100000"/>
              <a:buFont typeface="+mj-lt"/>
              <a:buAutoNum type="romanUcPeriod"/>
            </a:pPr>
            <a:r>
              <a:rPr lang="en-US" altLang="en-US" sz="2800" dirty="0"/>
              <a:t>The Plot Against Daniel (4-9)</a:t>
            </a:r>
          </a:p>
          <a:p>
            <a:pPr marL="574675" indent="-574675">
              <a:spcBef>
                <a:spcPts val="0"/>
              </a:spcBef>
              <a:spcAft>
                <a:spcPts val="2400"/>
              </a:spcAft>
              <a:buSzPct val="100000"/>
              <a:buFont typeface="+mj-lt"/>
              <a:buAutoNum type="romanUcPeriod"/>
            </a:pPr>
            <a:r>
              <a:rPr lang="en-US" altLang="en-US" sz="2800" dirty="0"/>
              <a:t>The Prayer of Daniel (10-11)</a:t>
            </a:r>
          </a:p>
          <a:p>
            <a:pPr marL="574675" indent="-574675">
              <a:spcBef>
                <a:spcPts val="0"/>
              </a:spcBef>
              <a:spcAft>
                <a:spcPts val="2400"/>
              </a:spcAft>
              <a:buSzPct val="100000"/>
              <a:buFont typeface="+mj-lt"/>
              <a:buAutoNum type="romanUcPeriod"/>
            </a:pPr>
            <a:r>
              <a:rPr lang="en-US" altLang="en-US" sz="2800" dirty="0"/>
              <a:t>The Prosecution of Daniel (12-15)</a:t>
            </a:r>
          </a:p>
          <a:p>
            <a:pPr marL="574675" indent="-574675">
              <a:spcBef>
                <a:spcPts val="0"/>
              </a:spcBef>
              <a:spcAft>
                <a:spcPts val="2400"/>
              </a:spcAft>
              <a:buSzPct val="100000"/>
              <a:buFont typeface="+mj-lt"/>
              <a:buAutoNum type="romanUcPeriod"/>
            </a:pPr>
            <a:r>
              <a:rPr lang="en-US" altLang="en-US" sz="2800" dirty="0"/>
              <a:t>The Presentation of Daniel into the Lion’s Den (16-17)</a:t>
            </a:r>
          </a:p>
          <a:p>
            <a:pPr marL="574675" indent="-574675">
              <a:spcBef>
                <a:spcPts val="0"/>
              </a:spcBef>
              <a:spcAft>
                <a:spcPts val="2400"/>
              </a:spcAft>
              <a:buSzPct val="100000"/>
              <a:buFont typeface="+mj-lt"/>
              <a:buAutoNum type="romanUcPeriod"/>
            </a:pPr>
            <a:r>
              <a:rPr lang="en-US" altLang="en-US" sz="2800" dirty="0"/>
              <a:t>The Protection of Daniel (18-23)</a:t>
            </a:r>
          </a:p>
          <a:p>
            <a:pPr marL="574675" indent="-574675">
              <a:spcBef>
                <a:spcPts val="0"/>
              </a:spcBef>
              <a:spcAft>
                <a:spcPts val="2400"/>
              </a:spcAft>
              <a:buSzPct val="100000"/>
              <a:buFont typeface="+mj-lt"/>
              <a:buAutoNum type="romanUcPeriod"/>
            </a:pPr>
            <a:r>
              <a:rPr lang="en-US" altLang="en-US" sz="2800" dirty="0"/>
              <a:t>The Product of Daniel’s Ordeal (24-28)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24000"/>
            <a:ext cx="3546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42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8484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14892</TotalTime>
  <Words>3664</Words>
  <Application>Microsoft Office PowerPoint</Application>
  <PresentationFormat>On-screen Show (4:3)</PresentationFormat>
  <Paragraphs>546</Paragraphs>
  <Slides>81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Arial Black</vt:lpstr>
      <vt:lpstr>Calibri</vt:lpstr>
      <vt:lpstr>Symbol</vt:lpstr>
      <vt:lpstr>Times New Roman</vt:lpstr>
      <vt:lpstr>Wingdings</vt:lpstr>
      <vt:lpstr>Azure</vt:lpstr>
      <vt:lpstr>THE BOOK OF DANIEL</vt:lpstr>
      <vt:lpstr>Message</vt:lpstr>
      <vt:lpstr>PowerPoint Presentation</vt:lpstr>
      <vt:lpstr>Synthetic Outline</vt:lpstr>
      <vt:lpstr>Synthetic Outline</vt:lpstr>
      <vt:lpstr>Synthetic Outline</vt:lpstr>
      <vt:lpstr>Synthetic Outline</vt:lpstr>
      <vt:lpstr>Synthetic Outline</vt:lpstr>
      <vt:lpstr>Synthetic Outline</vt:lpstr>
      <vt:lpstr>PowerPoint Presentation</vt:lpstr>
      <vt:lpstr>Synthetic Outline</vt:lpstr>
      <vt:lpstr>Synthetic Outline</vt:lpstr>
      <vt:lpstr>Synthetic Outline</vt:lpstr>
      <vt:lpstr>Synthetic Outline</vt:lpstr>
      <vt:lpstr>THE EVENTS OF CHAPTER 5</vt:lpstr>
      <vt:lpstr>Succession of Gentile Rulers</vt:lpstr>
      <vt:lpstr>Succession of Gentile Rulers</vt:lpstr>
      <vt:lpstr>PowerPoint Presentation</vt:lpstr>
      <vt:lpstr>PowerPoint Presentation</vt:lpstr>
      <vt:lpstr>Chapter 6 Outline</vt:lpstr>
      <vt:lpstr>Chapter 6 Outline</vt:lpstr>
      <vt:lpstr>THE POSITION OF DANIEL V.1</vt:lpstr>
      <vt:lpstr>PowerPoint Presentation</vt:lpstr>
      <vt:lpstr>THE POSITION OF DANIEL V.3</vt:lpstr>
      <vt:lpstr>Succession of Gentile Rulers</vt:lpstr>
      <vt:lpstr>Succession of Gentile Rulers</vt:lpstr>
      <vt:lpstr>PowerPoint Presentation</vt:lpstr>
      <vt:lpstr>PowerPoint Presentation</vt:lpstr>
      <vt:lpstr>Chapter 6 Outline</vt:lpstr>
      <vt:lpstr>THE PLOT AGAINST DANIEL V. 4-9</vt:lpstr>
      <vt:lpstr>PowerPoint Presentation</vt:lpstr>
      <vt:lpstr>Herodotus Histories, 1:191 (450 B.C.)</vt:lpstr>
      <vt:lpstr>James Pritchard The Ancient Near East Texts Relating to the Old Testament, 315-16. </vt:lpstr>
      <vt:lpstr>James Pritchard The Ancient Near East Texts Relating to the Old Testament, 315-16. </vt:lpstr>
      <vt:lpstr>THE PLOT AGAINST DANIEL V. 4-9</vt:lpstr>
      <vt:lpstr>THE PLOT AGAINST DANIEL V. 4-9</vt:lpstr>
      <vt:lpstr>THE PLOT AGAINST DANIEL V. 4-9</vt:lpstr>
      <vt:lpstr>THE PRAYER OF DANIEL V.10-11</vt:lpstr>
      <vt:lpstr>PowerPoint Presentation</vt:lpstr>
      <vt:lpstr>Oregon Declares War on Aaron &amp; Melissa Klein </vt:lpstr>
      <vt:lpstr>Principles of Civil Disobedience</vt:lpstr>
      <vt:lpstr>Chapter 6 Outline</vt:lpstr>
      <vt:lpstr>THE PRAYER OF DANIEL V.10-11</vt:lpstr>
      <vt:lpstr>Chapter 6 Outline</vt:lpstr>
      <vt:lpstr>PROSECUTION OF DANIEL V.12-15</vt:lpstr>
      <vt:lpstr>PROSECUTION OF DANIEL V.12-15</vt:lpstr>
      <vt:lpstr>PROSECUTION OF DANIEL V.12-15</vt:lpstr>
      <vt:lpstr>PROSECUTION OF DANIEL V.12-15</vt:lpstr>
      <vt:lpstr>PROSECUTION OF DANIEL V.12-15</vt:lpstr>
      <vt:lpstr>PowerPoint Presentation</vt:lpstr>
      <vt:lpstr>PowerPoint Presentation</vt:lpstr>
      <vt:lpstr>PROSECUTION OF DANIEL V.12-15</vt:lpstr>
      <vt:lpstr>PowerPoint Presentation</vt:lpstr>
      <vt:lpstr>Herodotus Histories, 1:191 (450 B.C.)</vt:lpstr>
      <vt:lpstr>James Pritchard The Ancient Near East Texts Relating to the Old Testament, 315-16. </vt:lpstr>
      <vt:lpstr>James Pritchard The Ancient Near East Texts Relating to the Old Testament, 315-16. </vt:lpstr>
      <vt:lpstr>PowerPoint Presentation</vt:lpstr>
      <vt:lpstr>PROSECUTION OF DANIEL V.12-15</vt:lpstr>
      <vt:lpstr>Chapter 6 Outline</vt:lpstr>
      <vt:lpstr>JUDGMENT OF DANIEL  V.16-17</vt:lpstr>
      <vt:lpstr>JUDGMENT OF DANIEL  V.16-17</vt:lpstr>
      <vt:lpstr>JUDGMENT OF DANIEL  V.16-17</vt:lpstr>
      <vt:lpstr>JUDGMENT OF DANIEL  V.16-17</vt:lpstr>
      <vt:lpstr>Chapter 6 Outline</vt:lpstr>
      <vt:lpstr>THE PROTECTION OF DANIEL V. 18-23</vt:lpstr>
      <vt:lpstr>THE PROTECTION OF DANIEL V. 18-23</vt:lpstr>
      <vt:lpstr>THE PROTECTION OF DANIEL V. 18-23</vt:lpstr>
      <vt:lpstr>THE PROTECTION OF DANIEL V. 18-23</vt:lpstr>
      <vt:lpstr>THE PROTECTION OF DANIEL V. 18-23</vt:lpstr>
      <vt:lpstr>Synthetic Outline</vt:lpstr>
      <vt:lpstr>Synthetic Outline</vt:lpstr>
      <vt:lpstr>THE PROTECTION OF DANIEL V. 18-23</vt:lpstr>
      <vt:lpstr>Chapter 6 Outline</vt:lpstr>
      <vt:lpstr>THE RESULTS OF DANIEL’S ORDEAL  V. 24-28</vt:lpstr>
      <vt:lpstr>THE RESULTS OF DANIEL’S ORDEAL  V. 24-28</vt:lpstr>
      <vt:lpstr>THE RESULTS OF DANIEL’S ORDEAL  V. 24-28</vt:lpstr>
      <vt:lpstr>THE RESULTS OF DANIEL’S ORDEAL  V. 24-28</vt:lpstr>
      <vt:lpstr>The 4 Jewish Youths Rise to Favor (1:17-21)</vt:lpstr>
      <vt:lpstr>Basic Chronology</vt:lpstr>
      <vt:lpstr>Conclusion</vt:lpstr>
      <vt:lpstr>Chapter 6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1536</cp:revision>
  <cp:lastPrinted>2017-02-05T01:03:10Z</cp:lastPrinted>
  <dcterms:created xsi:type="dcterms:W3CDTF">2009-03-17T12:21:13Z</dcterms:created>
  <dcterms:modified xsi:type="dcterms:W3CDTF">2017-04-02T14:04:09Z</dcterms:modified>
</cp:coreProperties>
</file>