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4"/>
  </p:notesMasterIdLst>
  <p:handoutMasterIdLst>
    <p:handoutMasterId r:id="rId85"/>
  </p:handoutMasterIdLst>
  <p:sldIdLst>
    <p:sldId id="2781" r:id="rId2"/>
    <p:sldId id="2303" r:id="rId3"/>
    <p:sldId id="2304" r:id="rId4"/>
    <p:sldId id="2305" r:id="rId5"/>
    <p:sldId id="2874" r:id="rId6"/>
    <p:sldId id="2319" r:id="rId7"/>
    <p:sldId id="2295" r:id="rId8"/>
    <p:sldId id="2320" r:id="rId9"/>
    <p:sldId id="2375" r:id="rId10"/>
    <p:sldId id="2414" r:id="rId11"/>
    <p:sldId id="2553" r:id="rId12"/>
    <p:sldId id="2623" r:id="rId13"/>
    <p:sldId id="2765" r:id="rId14"/>
    <p:sldId id="2766" r:id="rId15"/>
    <p:sldId id="2875" r:id="rId16"/>
    <p:sldId id="2709" r:id="rId17"/>
    <p:sldId id="2876" r:id="rId18"/>
    <p:sldId id="2943" r:id="rId19"/>
    <p:sldId id="2883" r:id="rId20"/>
    <p:sldId id="2884" r:id="rId21"/>
    <p:sldId id="2885" r:id="rId22"/>
    <p:sldId id="2944" r:id="rId23"/>
    <p:sldId id="2886" r:id="rId24"/>
    <p:sldId id="2887" r:id="rId25"/>
    <p:sldId id="2945" r:id="rId26"/>
    <p:sldId id="2889" r:id="rId27"/>
    <p:sldId id="2890" r:id="rId28"/>
    <p:sldId id="2888" r:id="rId29"/>
    <p:sldId id="2946" r:id="rId30"/>
    <p:sldId id="2893" r:id="rId31"/>
    <p:sldId id="2892" r:id="rId32"/>
    <p:sldId id="2894" r:id="rId33"/>
    <p:sldId id="2895" r:id="rId34"/>
    <p:sldId id="2896" r:id="rId35"/>
    <p:sldId id="2897" r:id="rId36"/>
    <p:sldId id="2898" r:id="rId37"/>
    <p:sldId id="2899" r:id="rId38"/>
    <p:sldId id="2901" r:id="rId39"/>
    <p:sldId id="2900" r:id="rId40"/>
    <p:sldId id="2947" r:id="rId41"/>
    <p:sldId id="2948" r:id="rId42"/>
    <p:sldId id="2912" r:id="rId43"/>
    <p:sldId id="2910" r:id="rId44"/>
    <p:sldId id="2909" r:id="rId45"/>
    <p:sldId id="2906" r:id="rId46"/>
    <p:sldId id="2949" r:id="rId47"/>
    <p:sldId id="2911" r:id="rId48"/>
    <p:sldId id="2908" r:id="rId49"/>
    <p:sldId id="2950" r:id="rId50"/>
    <p:sldId id="2914" r:id="rId51"/>
    <p:sldId id="2951" r:id="rId52"/>
    <p:sldId id="2952" r:id="rId53"/>
    <p:sldId id="2915" r:id="rId54"/>
    <p:sldId id="2916" r:id="rId55"/>
    <p:sldId id="2938" r:id="rId56"/>
    <p:sldId id="2918" r:id="rId57"/>
    <p:sldId id="2917" r:id="rId58"/>
    <p:sldId id="2919" r:id="rId59"/>
    <p:sldId id="2953" r:id="rId60"/>
    <p:sldId id="2940" r:id="rId61"/>
    <p:sldId id="2920" r:id="rId62"/>
    <p:sldId id="2941" r:id="rId63"/>
    <p:sldId id="2922" r:id="rId64"/>
    <p:sldId id="2923" r:id="rId65"/>
    <p:sldId id="2954" r:id="rId66"/>
    <p:sldId id="2955" r:id="rId67"/>
    <p:sldId id="2924" r:id="rId68"/>
    <p:sldId id="2925" r:id="rId69"/>
    <p:sldId id="2926" r:id="rId70"/>
    <p:sldId id="2927" r:id="rId71"/>
    <p:sldId id="2928" r:id="rId72"/>
    <p:sldId id="2929" r:id="rId73"/>
    <p:sldId id="2930" r:id="rId74"/>
    <p:sldId id="2931" r:id="rId75"/>
    <p:sldId id="2956" r:id="rId76"/>
    <p:sldId id="2932" r:id="rId77"/>
    <p:sldId id="2934" r:id="rId78"/>
    <p:sldId id="2933" r:id="rId79"/>
    <p:sldId id="2548" r:id="rId80"/>
    <p:sldId id="2957" r:id="rId81"/>
    <p:sldId id="2935" r:id="rId82"/>
    <p:sldId id="2936" r:id="rId8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6600"/>
    <a:srgbClr val="FF9900"/>
    <a:srgbClr val="00CC00"/>
    <a:srgbClr val="A6A6A6"/>
    <a:srgbClr val="A50021"/>
    <a:srgbClr val="0000FF"/>
    <a:srgbClr val="FFFFCC"/>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2932" autoAdjust="0"/>
  </p:normalViewPr>
  <p:slideViewPr>
    <p:cSldViewPr>
      <p:cViewPr varScale="1">
        <p:scale>
          <a:sx n="98" d="100"/>
          <a:sy n="98" d="100"/>
        </p:scale>
        <p:origin x="18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cs typeface="Calibri" panose="020F0502020204030204" pitchFamily="34" charset="0"/>
              </a:rPr>
              <a:t>4/6/2017</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016B0A81-F843-48D4-B835-3C5753C2DF57}" type="datetime1">
              <a:rPr lang="en-US" smtClean="0"/>
              <a:pPr>
                <a:defRPr/>
              </a:pPr>
              <a:t>4/6/2017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4/6/2017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81336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269739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86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053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18</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8955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0706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25</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156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40</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05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41</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93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52</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389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66</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504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75</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56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80</a:t>
            </a:fld>
            <a:endParaRPr lang="en-US" alt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3981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81</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730721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475"/>
            <a:fld id="{0413A5C8-111D-4E5C-BB4C-D0F238F39719}" type="slidenum">
              <a:rPr lang="en-US" smtClean="0"/>
              <a:pPr defTabSz="879475"/>
              <a:t>82</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15950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6248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01287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626726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229595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18073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46655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4/6/2017</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8102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4F486447-BE82-49E4-9BC2-D32492EDB258}" type="slidenum">
              <a:rPr lang="en-US" altLang="en-US"/>
              <a:pPr/>
              <a:t>‹#›</a:t>
            </a:fld>
            <a:endParaRPr lang="en-US" altLang="en-US"/>
          </a:p>
        </p:txBody>
      </p:sp>
    </p:spTree>
    <p:extLst>
      <p:ext uri="{BB962C8B-B14F-4D97-AF65-F5344CB8AC3E}">
        <p14:creationId xmlns:p14="http://schemas.microsoft.com/office/powerpoint/2010/main" val="101210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fld id="{8698234F-93E2-4F84-8F2A-0DB53C7E7780}" type="slidenum">
              <a:rPr lang="en-US" altLang="en-US"/>
              <a:pPr/>
              <a:t>‹#›</a:t>
            </a:fld>
            <a:endParaRPr lang="en-US" altLang="en-US"/>
          </a:p>
        </p:txBody>
      </p:sp>
    </p:spTree>
    <p:extLst>
      <p:ext uri="{BB962C8B-B14F-4D97-AF65-F5344CB8AC3E}">
        <p14:creationId xmlns:p14="http://schemas.microsoft.com/office/powerpoint/2010/main" val="396932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4" r:id="rId13"/>
    <p:sldLayoutId id="21474926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845776067"/>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67572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465239735"/>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48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21445806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3600" dirty="0"/>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t>The Inter-advent Age (Matt. 13) </a:t>
            </a:r>
          </a:p>
          <a:p>
            <a:pPr marL="463550" indent="-463550" eaLnBrk="1" hangingPunct="1">
              <a:spcBef>
                <a:spcPts val="0"/>
              </a:spcBef>
              <a:spcAft>
                <a:spcPts val="5400"/>
              </a:spcAft>
              <a:buSzPct val="100000"/>
              <a:buFont typeface="+mj-lt"/>
              <a:buAutoNum type="arabicPeriod"/>
              <a:defRPr/>
            </a:pPr>
            <a:r>
              <a:rPr lang="en-US" sz="3600" dirty="0"/>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320927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96357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19:11 (NASB)</a:t>
            </a:r>
          </a:p>
          <a:p>
            <a:pPr algn="just">
              <a:spcBef>
                <a:spcPts val="600"/>
              </a:spcBef>
              <a:spcAft>
                <a:spcPts val="600"/>
              </a:spcAft>
            </a:pPr>
            <a:r>
              <a:rPr lang="en-US" altLang="en-US" sz="4000" kern="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While they were listening to these things, Jesus went on to tell a parable, because He was near Jerusalem, and they supposed that the kingdom of God was going to appear immediately.”</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561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9</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19:15 (NASB)</a:t>
            </a:r>
          </a:p>
          <a:p>
            <a:pPr algn="just">
              <a:spcBef>
                <a:spcPts val="600"/>
              </a:spcBef>
              <a:spcAft>
                <a:spcPts val="600"/>
              </a:spcAft>
            </a:pPr>
            <a:r>
              <a:rPr lang="en-US" altLang="en-US" sz="4000" kern="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When he returned, after receiving the kingdom, he ordered that these slaves, to whom he had given the money, be called to him so that he might know what business they had done.”</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219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600200"/>
            <a:ext cx="8686800" cy="3046988"/>
          </a:xfrm>
          <a:prstGeom prst="rect">
            <a:avLst/>
          </a:prstGeom>
        </p:spPr>
        <p:txBody>
          <a:bodyPr wrap="square">
            <a:spAutoFit/>
          </a:bodyPr>
          <a:lstStyle/>
          <a:p>
            <a:pPr algn="just"/>
            <a:r>
              <a:rPr lang="en-US" sz="3200" dirty="0">
                <a:latin typeface="Calibri" panose="020F0502020204030204" pitchFamily="34" charset="0"/>
                <a:ea typeface="Times New Roman" panose="02020603050405020304" pitchFamily="18" charset="0"/>
                <a:cs typeface="Calibri" panose="020F0502020204030204" pitchFamily="34" charset="0"/>
              </a:rPr>
              <a:t>“</a:t>
            </a:r>
            <a:r>
              <a:rPr lang="en-US" sz="3200" dirty="0">
                <a:latin typeface="Calibri" panose="020F0502020204030204" pitchFamily="34" charset="0"/>
                <a:cs typeface="Calibri" panose="020F0502020204030204" pitchFamily="34" charset="0"/>
              </a:rPr>
              <a:t>Because Israel rejected their King, He temporarily rejected them, and therefore the setting up of His Messianic kingdom on this earth was postponed. The King would depart from this world and be absent for a lengthy season, before He returned again and set up His kingdom—see Luke 19:12, 15.”</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1" y="218182"/>
            <a:ext cx="7962899" cy="1200329"/>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latin typeface="Calibri" panose="020F0502020204030204" pitchFamily="34" charset="0"/>
                <a:ea typeface="+mj-ea"/>
                <a:cs typeface="Calibri" panose="020F0502020204030204" pitchFamily="34" charset="0"/>
              </a:rPr>
              <a:t>Matthew Thirteen -  A. W. Pink</a:t>
            </a:r>
            <a:endParaRPr lang="en-US" sz="3200" dirty="0">
              <a:solidFill>
                <a:schemeClr val="tx2"/>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30536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56934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a:t>
            </a:r>
            <a:r>
              <a:rPr lang="en-US" sz="2800" b="1" u="sng" dirty="0">
                <a:solidFill>
                  <a:srgbClr val="FFFFCC"/>
                </a:solidFill>
                <a:latin typeface="Calibri" panose="020F0502020204030204" pitchFamily="34" charset="0"/>
                <a:cs typeface="Calibri" panose="020F0502020204030204" pitchFamily="34" charset="0"/>
              </a:rPr>
              <a:t>Messiah the Prince</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a:t>
            </a:r>
            <a:r>
              <a:rPr lang="en-US" sz="2800" b="1" u="sng" dirty="0">
                <a:solidFill>
                  <a:srgbClr val="FFFFCC"/>
                </a:solidFill>
                <a:latin typeface="Calibri" panose="020F0502020204030204" pitchFamily="34" charset="0"/>
                <a:cs typeface="Calibri" panose="020F0502020204030204" pitchFamily="34" charset="0"/>
              </a:rPr>
              <a:t>the Messiah will be cut off and have nothing</a:t>
            </a:r>
            <a:r>
              <a:rPr lang="en-US" sz="28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2800" i="1" dirty="0">
                <a:latin typeface="Calibri" panose="020F0502020204030204" pitchFamily="34" charset="0"/>
                <a:cs typeface="Calibri" panose="020F0502020204030204" pitchFamily="34" charset="0"/>
              </a:rPr>
              <a:t>will come</a:t>
            </a:r>
            <a:r>
              <a:rPr lang="en-US" sz="28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2141759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47900" y="6248400"/>
            <a:ext cx="4648200"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5,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347-48.</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sz="2700" dirty="0">
                <a:effectLst/>
              </a:rPr>
              <a:t>God not only knows beforehand the choice His creatures will make, but is Himself able to work in them both to will and to do of His own good pleasure. The Scriptures present many incidents which disclose the fact that the will of God is executed by men even when they have no conscious intention to do the will of God. . . . Was the death of Christ in danger of being abortive and all the types and prophecies respecting His death of being proved untrue until Pilate made his decision regarding that death?</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9930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352474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13:11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answered them, “To you it has been granted to know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mysteries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kingdom of heaven, but to them it has not been granted.”</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723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599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327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2:15-16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abolishing in His flesh the enmity,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Law of commandments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contained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ordinances, so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in Himself He might make the two into one new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establishing peace,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might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reconcile them both in one body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through the cross, by it having put to death the enmity.”</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360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 (NASB)</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12:12-13 (NASB)</a:t>
            </a:r>
          </a:p>
          <a:p>
            <a:pPr algn="just">
              <a:spcBef>
                <a:spcPts val="600"/>
              </a:spcBef>
              <a:spcAft>
                <a:spcPts val="600"/>
              </a:spcAft>
            </a:pPr>
            <a:r>
              <a:rPr lang="en-US" sz="3600" dirty="0">
                <a:latin typeface="Calibri" panose="020F0502020204030204" pitchFamily="34" charset="0"/>
                <a:cs typeface="Calibri" panose="020F0502020204030204" pitchFamily="34" charset="0"/>
              </a:rPr>
              <a:t>“For even as the body is one and </a:t>
            </a:r>
            <a:r>
              <a:rPr lang="en-US" sz="3600" i="1" dirty="0">
                <a:latin typeface="Calibri" panose="020F0502020204030204" pitchFamily="34" charset="0"/>
                <a:cs typeface="Calibri" panose="020F0502020204030204" pitchFamily="34" charset="0"/>
              </a:rPr>
              <a:t>yet</a:t>
            </a:r>
            <a:r>
              <a:rPr lang="en-US" sz="3600" dirty="0">
                <a:latin typeface="Calibri" panose="020F0502020204030204" pitchFamily="34" charset="0"/>
                <a:cs typeface="Calibri" panose="020F0502020204030204" pitchFamily="34" charset="0"/>
              </a:rPr>
              <a:t> has many members, and all the members of the body, though they are many,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one body</a:t>
            </a:r>
            <a:r>
              <a:rPr lang="en-US" sz="3600" dirty="0">
                <a:latin typeface="Calibri" panose="020F0502020204030204" pitchFamily="34" charset="0"/>
                <a:cs typeface="Calibri" panose="020F0502020204030204" pitchFamily="34" charset="0"/>
              </a:rPr>
              <a:t>, so also is Christ. </a:t>
            </a:r>
            <a:r>
              <a:rPr lang="en-US" sz="3600" baseline="30000" dirty="0">
                <a:latin typeface="Calibri" panose="020F0502020204030204" pitchFamily="34" charset="0"/>
                <a:cs typeface="Calibri" panose="020F0502020204030204" pitchFamily="34" charset="0"/>
              </a:rPr>
              <a:t>13 </a:t>
            </a:r>
            <a:r>
              <a:rPr lang="en-US" sz="3600" dirty="0">
                <a:latin typeface="Calibri" panose="020F0502020204030204" pitchFamily="34" charset="0"/>
                <a:cs typeface="Calibri" panose="020F0502020204030204" pitchFamily="34" charset="0"/>
              </a:rPr>
              <a:t>For by one Spirit we were all baptized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one body, whether Jews or Greeks</a:t>
            </a:r>
            <a:r>
              <a:rPr lang="en-US" sz="3600" dirty="0">
                <a:latin typeface="Calibri" panose="020F0502020204030204" pitchFamily="34" charset="0"/>
                <a:cs typeface="Calibri" panose="020F0502020204030204" pitchFamily="34" charset="0"/>
              </a:rPr>
              <a:t>, whether slaves or free, and we were all made to drink of one Spirit”</a:t>
            </a:r>
            <a:endParaRPr lang="en-US" altLang="en-US" sz="3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85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78237"/>
            <a:ext cx="8586952"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Ruth 1:16 (NASB)</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Ruth said, “Do not urge me to leave you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back from following you; for where you go, I will go, and where you lodge, I will lodge.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people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be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people, and your God, my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24711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223654" y="177998"/>
            <a:ext cx="8586952" cy="430887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7:38 (NASB)</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the one who was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congregation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(church or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ekklēsia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wilderness together with the angel who was speaking to him on Mount Sinai, and who was with our fathers; and he received living oracles to pass on to you.”</a:t>
            </a:r>
          </a:p>
        </p:txBody>
      </p:sp>
    </p:spTree>
    <p:extLst>
      <p:ext uri="{BB962C8B-B14F-4D97-AF65-F5344CB8AC3E}">
        <p14:creationId xmlns:p14="http://schemas.microsoft.com/office/powerpoint/2010/main" val="524994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72965"/>
            <a:ext cx="8915400" cy="4832092"/>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The evidence from the Old Testament prophecies and in some cases their later Jewish interpretation shows a relationship between what was promised and what is now revealed. Specifically, the promises concerning the salvation of the Gentiles along with Israel, a certain solidarity between the promises concerning the Messiah and his people, and, perhaps most important, the prediction of the indwelling Spirit of God, make it difficult to deny some connection between this Old Testament hope and the mystery of the union of Gentiles and Israel in Christ found in Ephesians 3.”</a:t>
            </a:r>
          </a:p>
        </p:txBody>
      </p:sp>
      <p:sp>
        <p:nvSpPr>
          <p:cNvPr id="8" name="TextBox 7"/>
          <p:cNvSpPr txBox="1"/>
          <p:nvPr/>
        </p:nvSpPr>
        <p:spPr>
          <a:xfrm>
            <a:off x="0" y="6197025"/>
            <a:ext cx="9144000"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Robert L. Saucy, “The Church as the Mystery of God,” in </a:t>
            </a:r>
            <a:r>
              <a:rPr lang="en-US" sz="1600" i="1" dirty="0">
                <a:latin typeface="Calibri" panose="020F0502020204030204" pitchFamily="34" charset="0"/>
                <a:cs typeface="Calibri" panose="020F0502020204030204" pitchFamily="34" charset="0"/>
              </a:rPr>
              <a:t>Dispensationalism, Israel and the Church: The Search for a Definition</a:t>
            </a:r>
            <a:r>
              <a:rPr lang="en-US" sz="1600" dirty="0">
                <a:latin typeface="Calibri" panose="020F0502020204030204" pitchFamily="34" charset="0"/>
                <a:cs typeface="Calibri" panose="020F0502020204030204" pitchFamily="34" charset="0"/>
              </a:rPr>
              <a:t>, ed. Craig A. Blaising and Darrell L. Bock (Grand Rapids: Zondervan, 1992), 149.</a:t>
            </a:r>
          </a:p>
        </p:txBody>
      </p:sp>
      <p:sp>
        <p:nvSpPr>
          <p:cNvPr id="3" name="Rectangle 2"/>
          <p:cNvSpPr/>
          <p:nvPr/>
        </p:nvSpPr>
        <p:spPr>
          <a:xfrm>
            <a:off x="0" y="228600"/>
            <a:ext cx="9144000" cy="646331"/>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“Mystery” in Progressive Dispensationalism</a:t>
            </a:r>
          </a:p>
        </p:txBody>
      </p:sp>
    </p:spTree>
    <p:extLst>
      <p:ext uri="{BB962C8B-B14F-4D97-AF65-F5344CB8AC3E}">
        <p14:creationId xmlns:p14="http://schemas.microsoft.com/office/powerpoint/2010/main" val="627852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49:6 (NASB)</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says, “It is too small a thing that You should be My Servant To raise up the tribes of Jacob and to restore the preserved ones of Israel; I will also make You a light of the nations So that My salvation may reach to the end of the earth.”</a:t>
            </a:r>
          </a:p>
        </p:txBody>
      </p:sp>
    </p:spTree>
    <p:extLst>
      <p:ext uri="{BB962C8B-B14F-4D97-AF65-F5344CB8AC3E}">
        <p14:creationId xmlns:p14="http://schemas.microsoft.com/office/powerpoint/2010/main" val="972113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36:26-27 (NASB)</a:t>
            </a:r>
          </a:p>
          <a:p>
            <a:pPr algn="just">
              <a:spcBef>
                <a:spcPts val="600"/>
              </a:spcBef>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“Moreover, I will give you a new heart and put a new spirit within you; and I will remove the heart of stone from your flesh and give you a heart of flesh.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put My Spirit within you and cause you to walk in My statutes, and you will be careful to observe My ordinances.”</a:t>
            </a:r>
          </a:p>
        </p:txBody>
      </p:sp>
    </p:spTree>
    <p:extLst>
      <p:ext uri="{BB962C8B-B14F-4D97-AF65-F5344CB8AC3E}">
        <p14:creationId xmlns:p14="http://schemas.microsoft.com/office/powerpoint/2010/main" val="183541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991600" cy="6705600"/>
          </a:xfrm>
          <a:prstGeom prst="rect">
            <a:avLst/>
          </a:prstGeom>
        </p:spPr>
      </p:pic>
      <p:sp>
        <p:nvSpPr>
          <p:cNvPr id="134147" name="Rectangle 1"/>
          <p:cNvSpPr>
            <a:spLocks noChangeArrowheads="1"/>
          </p:cNvSpPr>
          <p:nvPr/>
        </p:nvSpPr>
        <p:spPr bwMode="auto">
          <a:xfrm>
            <a:off x="152400" y="134064"/>
            <a:ext cx="8839200" cy="504753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2:18-19, 27-30 (NASB)</a:t>
            </a:r>
          </a:p>
          <a:p>
            <a:pPr algn="just">
              <a:spcBef>
                <a:spcPts val="600"/>
              </a:spcBef>
              <a:spcAft>
                <a:spcPts val="600"/>
              </a:spcAft>
            </a:pPr>
            <a:r>
              <a:rPr lang="en-US" sz="2000" dirty="0">
                <a:latin typeface="Calibri" panose="020F0502020204030204" pitchFamily="34" charset="0"/>
                <a:cs typeface="Calibri" panose="020F0502020204030204" pitchFamily="34" charset="0"/>
              </a:rPr>
              <a:t>“</a:t>
            </a:r>
            <a:r>
              <a:rPr lang="en-US" sz="2000" baseline="30000" dirty="0">
                <a:latin typeface="Calibri" panose="020F0502020204030204" pitchFamily="34" charset="0"/>
                <a:cs typeface="Calibri" panose="020F0502020204030204" pitchFamily="34" charset="0"/>
              </a:rPr>
              <a:t>18 </a:t>
            </a:r>
            <a:r>
              <a:rPr lang="en-US" sz="2000" dirty="0">
                <a:latin typeface="Calibri" panose="020F0502020204030204" pitchFamily="34" charset="0"/>
                <a:cs typeface="Calibri" panose="020F0502020204030204" pitchFamily="34" charset="0"/>
              </a:rPr>
              <a:t>so that they might request compassion from the God of heaven concerning this </a:t>
            </a:r>
            <a:r>
              <a:rPr lang="en-US" sz="2000" b="1" u="sng" dirty="0">
                <a:solidFill>
                  <a:srgbClr val="FFFF99"/>
                </a:solidFill>
                <a:latin typeface="Calibri" panose="020F0502020204030204" pitchFamily="34" charset="0"/>
                <a:cs typeface="Calibri" panose="020F0502020204030204" pitchFamily="34" charset="0"/>
              </a:rPr>
              <a:t>mystery</a:t>
            </a:r>
            <a:r>
              <a:rPr lang="en-US" sz="2000" dirty="0">
                <a:latin typeface="Calibri" panose="020F0502020204030204" pitchFamily="34" charset="0"/>
                <a:cs typeface="Calibri" panose="020F0502020204030204" pitchFamily="34" charset="0"/>
              </a:rPr>
              <a:t>, so that Daniel and his friends would not be destroyed with the rest of the wise men of Babylon. </a:t>
            </a:r>
            <a:r>
              <a:rPr lang="en-US" sz="2000" baseline="30000" dirty="0">
                <a:latin typeface="Calibri" panose="020F0502020204030204" pitchFamily="34" charset="0"/>
                <a:cs typeface="Calibri" panose="020F0502020204030204" pitchFamily="34" charset="0"/>
              </a:rPr>
              <a:t>19 </a:t>
            </a:r>
            <a:r>
              <a:rPr lang="en-US" sz="2000" dirty="0">
                <a:latin typeface="Calibri" panose="020F0502020204030204" pitchFamily="34" charset="0"/>
                <a:cs typeface="Calibri" panose="020F0502020204030204" pitchFamily="34" charset="0"/>
              </a:rPr>
              <a:t>Then the </a:t>
            </a:r>
            <a:r>
              <a:rPr lang="en-US" sz="2000" b="1" u="sng" dirty="0">
                <a:solidFill>
                  <a:srgbClr val="FFFF99"/>
                </a:solidFill>
                <a:latin typeface="Calibri" panose="020F0502020204030204" pitchFamily="34" charset="0"/>
                <a:cs typeface="Calibri" panose="020F0502020204030204" pitchFamily="34" charset="0"/>
              </a:rPr>
              <a:t>mystery</a:t>
            </a:r>
            <a:r>
              <a:rPr lang="en-US" sz="2000" dirty="0">
                <a:latin typeface="Calibri" panose="020F0502020204030204" pitchFamily="34" charset="0"/>
                <a:cs typeface="Calibri" panose="020F0502020204030204" pitchFamily="34" charset="0"/>
              </a:rPr>
              <a:t> was revealed to Daniel in a night vision. Then Daniel blessed the God of heaven; </a:t>
            </a:r>
            <a:r>
              <a:rPr lang="en-US" sz="2000" baseline="30000" dirty="0">
                <a:latin typeface="Calibri" panose="020F0502020204030204" pitchFamily="34" charset="0"/>
                <a:cs typeface="Calibri" panose="020F0502020204030204" pitchFamily="34" charset="0"/>
              </a:rPr>
              <a:t>27 </a:t>
            </a:r>
            <a:r>
              <a:rPr lang="en-US" sz="2000" dirty="0">
                <a:latin typeface="Calibri" panose="020F0502020204030204" pitchFamily="34" charset="0"/>
                <a:cs typeface="Calibri" panose="020F0502020204030204" pitchFamily="34" charset="0"/>
              </a:rPr>
              <a:t>Daniel answered before the king and said, “As for the </a:t>
            </a:r>
            <a:r>
              <a:rPr lang="en-US" sz="2000" b="1" u="sng" dirty="0">
                <a:solidFill>
                  <a:srgbClr val="FFFF99"/>
                </a:solidFill>
                <a:latin typeface="Calibri" panose="020F0502020204030204" pitchFamily="34" charset="0"/>
                <a:cs typeface="Calibri" panose="020F0502020204030204" pitchFamily="34" charset="0"/>
              </a:rPr>
              <a:t>mystery</a:t>
            </a:r>
            <a:r>
              <a:rPr lang="en-US" sz="2000" dirty="0">
                <a:latin typeface="Calibri" panose="020F0502020204030204" pitchFamily="34" charset="0"/>
                <a:cs typeface="Calibri" panose="020F0502020204030204" pitchFamily="34" charset="0"/>
              </a:rPr>
              <a:t> about which the king has inquired, neither wise men, conjurers, magicians </a:t>
            </a:r>
            <a:r>
              <a:rPr lang="en-US" sz="2000" i="1" dirty="0">
                <a:latin typeface="Calibri" panose="020F0502020204030204" pitchFamily="34" charset="0"/>
                <a:cs typeface="Calibri" panose="020F0502020204030204" pitchFamily="34" charset="0"/>
              </a:rPr>
              <a:t>nor</a:t>
            </a:r>
            <a:r>
              <a:rPr lang="en-US" sz="2000" dirty="0">
                <a:latin typeface="Calibri" panose="020F0502020204030204" pitchFamily="34" charset="0"/>
                <a:cs typeface="Calibri" panose="020F0502020204030204" pitchFamily="34" charset="0"/>
              </a:rPr>
              <a:t> diviners are able to declare </a:t>
            </a:r>
            <a:r>
              <a:rPr lang="en-US" sz="2000" i="1" dirty="0">
                <a:latin typeface="Calibri" panose="020F0502020204030204" pitchFamily="34" charset="0"/>
                <a:cs typeface="Calibri" panose="020F0502020204030204" pitchFamily="34" charset="0"/>
              </a:rPr>
              <a:t>it</a:t>
            </a:r>
            <a:r>
              <a:rPr lang="en-US" sz="2000" dirty="0">
                <a:latin typeface="Calibri" panose="020F0502020204030204" pitchFamily="34" charset="0"/>
                <a:cs typeface="Calibri" panose="020F0502020204030204" pitchFamily="34" charset="0"/>
              </a:rPr>
              <a:t> to the king. </a:t>
            </a:r>
            <a:r>
              <a:rPr lang="en-US" sz="2000" baseline="30000" dirty="0">
                <a:latin typeface="Calibri" panose="020F0502020204030204" pitchFamily="34" charset="0"/>
                <a:cs typeface="Calibri" panose="020F0502020204030204" pitchFamily="34" charset="0"/>
              </a:rPr>
              <a:t>28 </a:t>
            </a:r>
            <a:r>
              <a:rPr lang="en-US" sz="2000" dirty="0">
                <a:latin typeface="Calibri" panose="020F0502020204030204" pitchFamily="34" charset="0"/>
                <a:cs typeface="Calibri" panose="020F0502020204030204" pitchFamily="34" charset="0"/>
              </a:rPr>
              <a:t>However, there is a God in heaven who reveals </a:t>
            </a:r>
            <a:r>
              <a:rPr lang="en-US" sz="2000" b="1" u="sng" dirty="0">
                <a:solidFill>
                  <a:srgbClr val="FFFF99"/>
                </a:solidFill>
                <a:latin typeface="Calibri" panose="020F0502020204030204" pitchFamily="34" charset="0"/>
                <a:cs typeface="Calibri" panose="020F0502020204030204" pitchFamily="34" charset="0"/>
              </a:rPr>
              <a:t>mysteries</a:t>
            </a:r>
            <a:r>
              <a:rPr lang="en-US" sz="2000" dirty="0">
                <a:latin typeface="Calibri" panose="020F0502020204030204" pitchFamily="34" charset="0"/>
                <a:cs typeface="Calibri" panose="020F0502020204030204" pitchFamily="34" charset="0"/>
              </a:rPr>
              <a:t>, and He has made known to King Nebuchadnezzar what will take place in the latter days. This was your dream and the visions in your mind </a:t>
            </a:r>
            <a:r>
              <a:rPr lang="en-US" sz="2000" i="1" dirty="0">
                <a:latin typeface="Calibri" panose="020F0502020204030204" pitchFamily="34" charset="0"/>
                <a:cs typeface="Calibri" panose="020F0502020204030204" pitchFamily="34" charset="0"/>
              </a:rPr>
              <a:t>while</a:t>
            </a:r>
            <a:r>
              <a:rPr lang="en-US" sz="2000" dirty="0">
                <a:latin typeface="Calibri" panose="020F0502020204030204" pitchFamily="34" charset="0"/>
                <a:cs typeface="Calibri" panose="020F0502020204030204" pitchFamily="34" charset="0"/>
              </a:rPr>
              <a:t> on your bed. </a:t>
            </a:r>
            <a:r>
              <a:rPr lang="en-US" sz="2000" baseline="30000" dirty="0">
                <a:latin typeface="Calibri" panose="020F0502020204030204" pitchFamily="34" charset="0"/>
                <a:cs typeface="Calibri" panose="020F0502020204030204" pitchFamily="34" charset="0"/>
              </a:rPr>
              <a:t>29 </a:t>
            </a:r>
            <a:r>
              <a:rPr lang="en-US" sz="2000" dirty="0">
                <a:latin typeface="Calibri" panose="020F0502020204030204" pitchFamily="34" charset="0"/>
                <a:cs typeface="Calibri" panose="020F0502020204030204" pitchFamily="34" charset="0"/>
              </a:rPr>
              <a:t>As for you, O king, </a:t>
            </a:r>
            <a:r>
              <a:rPr lang="en-US" sz="2000" i="1" dirty="0">
                <a:latin typeface="Calibri" panose="020F0502020204030204" pitchFamily="34" charset="0"/>
                <a:cs typeface="Calibri" panose="020F0502020204030204" pitchFamily="34" charset="0"/>
              </a:rPr>
              <a:t>while</a:t>
            </a:r>
            <a:r>
              <a:rPr lang="en-US" sz="2000" dirty="0">
                <a:latin typeface="Calibri" panose="020F0502020204030204" pitchFamily="34" charset="0"/>
                <a:cs typeface="Calibri" panose="020F0502020204030204" pitchFamily="34" charset="0"/>
              </a:rPr>
              <a:t> on your bed your thoughts turned to what would take place in the future; and He who reveals </a:t>
            </a:r>
            <a:r>
              <a:rPr lang="en-US" sz="2000" b="1" u="sng" dirty="0">
                <a:solidFill>
                  <a:srgbClr val="FFFF99"/>
                </a:solidFill>
                <a:latin typeface="Calibri" panose="020F0502020204030204" pitchFamily="34" charset="0"/>
                <a:cs typeface="Calibri" panose="020F0502020204030204" pitchFamily="34" charset="0"/>
              </a:rPr>
              <a:t>mysteries</a:t>
            </a:r>
            <a:r>
              <a:rPr lang="en-US" sz="2000" dirty="0">
                <a:latin typeface="Calibri" panose="020F0502020204030204" pitchFamily="34" charset="0"/>
                <a:cs typeface="Calibri" panose="020F0502020204030204" pitchFamily="34" charset="0"/>
              </a:rPr>
              <a:t> has made known to you what will take place. </a:t>
            </a:r>
            <a:r>
              <a:rPr lang="en-US" sz="2000" baseline="30000" dirty="0">
                <a:latin typeface="Calibri" panose="020F0502020204030204" pitchFamily="34" charset="0"/>
                <a:cs typeface="Calibri" panose="020F0502020204030204" pitchFamily="34" charset="0"/>
              </a:rPr>
              <a:t>30 </a:t>
            </a:r>
            <a:r>
              <a:rPr lang="en-US" sz="2000" dirty="0">
                <a:latin typeface="Calibri" panose="020F0502020204030204" pitchFamily="34" charset="0"/>
                <a:cs typeface="Calibri" panose="020F0502020204030204" pitchFamily="34" charset="0"/>
              </a:rPr>
              <a:t>But as for me, this </a:t>
            </a:r>
            <a:r>
              <a:rPr lang="en-US" sz="2000" b="1" u="sng" dirty="0">
                <a:solidFill>
                  <a:srgbClr val="FFFF99"/>
                </a:solidFill>
                <a:latin typeface="Calibri" panose="020F0502020204030204" pitchFamily="34" charset="0"/>
                <a:cs typeface="Calibri" panose="020F0502020204030204" pitchFamily="34" charset="0"/>
              </a:rPr>
              <a:t>mystery</a:t>
            </a:r>
            <a:r>
              <a:rPr lang="en-US" sz="2000" dirty="0">
                <a:latin typeface="Calibri" panose="020F0502020204030204" pitchFamily="34" charset="0"/>
                <a:cs typeface="Calibri" panose="020F0502020204030204" pitchFamily="34" charset="0"/>
              </a:rPr>
              <a:t> has not been revealed to me for any wisdom residing in me more than </a:t>
            </a:r>
            <a:r>
              <a:rPr lang="en-US" sz="2000" i="1" dirty="0">
                <a:latin typeface="Calibri" panose="020F0502020204030204" pitchFamily="34" charset="0"/>
                <a:cs typeface="Calibri" panose="020F0502020204030204" pitchFamily="34" charset="0"/>
              </a:rPr>
              <a:t>in</a:t>
            </a:r>
            <a:r>
              <a:rPr lang="en-US" sz="2000" dirty="0">
                <a:latin typeface="Calibri" panose="020F0502020204030204" pitchFamily="34" charset="0"/>
                <a:cs typeface="Calibri" panose="020F0502020204030204" pitchFamily="34" charset="0"/>
              </a:rPr>
              <a:t> any </a:t>
            </a:r>
            <a:r>
              <a:rPr lang="en-US" sz="2000" i="1" dirty="0">
                <a:latin typeface="Calibri" panose="020F0502020204030204" pitchFamily="34" charset="0"/>
                <a:cs typeface="Calibri" panose="020F0502020204030204" pitchFamily="34" charset="0"/>
              </a:rPr>
              <a:t>other</a:t>
            </a:r>
            <a:r>
              <a:rPr lang="en-US" sz="2000" dirty="0">
                <a:latin typeface="Calibri" panose="020F0502020204030204" pitchFamily="34" charset="0"/>
                <a:cs typeface="Calibri" panose="020F0502020204030204" pitchFamily="34" charset="0"/>
              </a:rPr>
              <a:t> living man, but for the purpose of making the interpretation known to the king, and that you may understand the thoughts of your mind.”</a:t>
            </a:r>
          </a:p>
        </p:txBody>
      </p:sp>
    </p:spTree>
    <p:extLst>
      <p:ext uri="{BB962C8B-B14F-4D97-AF65-F5344CB8AC3E}">
        <p14:creationId xmlns:p14="http://schemas.microsoft.com/office/powerpoint/2010/main" val="193543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t>Two Battleground Passages</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t>Ephesians 3:5 </a:t>
            </a:r>
          </a:p>
          <a:p>
            <a:pPr marL="463550" indent="-463550" eaLnBrk="1" hangingPunct="1">
              <a:spcBef>
                <a:spcPts val="0"/>
              </a:spcBef>
              <a:spcAft>
                <a:spcPts val="5400"/>
              </a:spcAft>
              <a:buSzPct val="100000"/>
              <a:buFont typeface="+mj-lt"/>
              <a:buAutoNum type="arabicPeriod"/>
              <a:defRPr/>
            </a:pPr>
            <a:r>
              <a:rPr lang="en-US" sz="3600" dirty="0"/>
              <a:t>Romans 16:25-26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421864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t>Two Battleground Passages</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Ephesians 3:5 </a:t>
            </a:r>
          </a:p>
          <a:p>
            <a:pPr marL="463550" indent="-463550" eaLnBrk="1" hangingPunct="1">
              <a:spcBef>
                <a:spcPts val="0"/>
              </a:spcBef>
              <a:spcAft>
                <a:spcPts val="5400"/>
              </a:spcAft>
              <a:buSzPct val="100000"/>
              <a:buFont typeface="+mj-lt"/>
              <a:buAutoNum type="arabicPeriod"/>
              <a:defRPr/>
            </a:pPr>
            <a:r>
              <a:rPr lang="en-US" sz="3600" dirty="0"/>
              <a:t>Romans 16:25-26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193467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has now 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1845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14401" y="163516"/>
            <a:ext cx="73152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2:15 (NASB)</a:t>
            </a:r>
          </a:p>
          <a:p>
            <a:pPr algn="just">
              <a:spcBef>
                <a:spcPts val="600"/>
              </a:spcBef>
              <a:spcAft>
                <a:spcPts val="600"/>
              </a:spcAft>
            </a:pPr>
            <a:r>
              <a:rPr lang="en-US" sz="4000" dirty="0">
                <a:latin typeface="Calibri" panose="020F0502020204030204" pitchFamily="34" charset="0"/>
                <a:cs typeface="Calibri" panose="020F0502020204030204" pitchFamily="34" charset="0"/>
              </a:rPr>
              <a:t>“or these men are not drunk,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 you suppose, for it is </a:t>
            </a:r>
            <a:r>
              <a:rPr lang="en-US" sz="4000" i="1" dirty="0">
                <a:latin typeface="Calibri" panose="020F0502020204030204" pitchFamily="34" charset="0"/>
                <a:cs typeface="Calibri" panose="020F0502020204030204" pitchFamily="34" charset="0"/>
              </a:rPr>
              <a:t>only</a:t>
            </a:r>
            <a:r>
              <a:rPr lang="en-US" sz="4000" dirty="0">
                <a:latin typeface="Calibri" panose="020F0502020204030204" pitchFamily="34" charset="0"/>
                <a:cs typeface="Calibri" panose="020F0502020204030204" pitchFamily="34" charset="0"/>
              </a:rPr>
              <a:t> the third hour of the day.”</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987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mystery which for ages has been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 in God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created all things.”</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4200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revealed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apokaluptō</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156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nyn</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38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3:10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manifold wisdom of God might now </a:t>
            </a:r>
            <a:r>
              <a:rPr lang="en-US" sz="4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nyn</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made known through the church to the rulers and the authorities in the heavenly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4655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known</a:t>
            </a:r>
            <a:r>
              <a:rPr lang="en-US" sz="4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gnōrizō</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FF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the sons of men, as it has now 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520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706" y="316722"/>
            <a:ext cx="8626588" cy="6224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397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7049555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12005" y="163516"/>
            <a:ext cx="7519991"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cs typeface="Calibri" panose="020F0502020204030204" pitchFamily="34" charset="0"/>
              </a:rPr>
              <a:t>that is</a:t>
            </a:r>
            <a:r>
              <a:rPr lang="en-US" sz="4000" dirty="0">
                <a:latin typeface="Calibri" panose="020F0502020204030204" pitchFamily="34" charset="0"/>
                <a:cs typeface="Calibri" panose="020F0502020204030204" pitchFamily="34" charset="0"/>
              </a:rPr>
              <a:t>,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4000" dirty="0">
                <a:latin typeface="Calibri" panose="020F0502020204030204" pitchFamily="34" charset="0"/>
                <a:cs typeface="Calibri" panose="020F0502020204030204" pitchFamily="34" charset="0"/>
              </a:rPr>
              <a:t> which has been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4000" dirty="0">
                <a:latin typeface="Calibri" panose="020F0502020204030204" pitchFamily="34" charset="0"/>
                <a:cs typeface="Calibri" panose="020F0502020204030204" pitchFamily="34" charset="0"/>
              </a:rPr>
              <a:t> from the </a:t>
            </a:r>
            <a:r>
              <a:rPr lang="en-US" sz="4000" i="1" dirty="0">
                <a:latin typeface="Calibri" panose="020F0502020204030204" pitchFamily="34" charset="0"/>
                <a:cs typeface="Calibri" panose="020F0502020204030204" pitchFamily="34" charset="0"/>
              </a:rPr>
              <a:t>past</a:t>
            </a:r>
            <a:r>
              <a:rPr lang="en-US" sz="4000" dirty="0">
                <a:latin typeface="Calibri" panose="020F0502020204030204" pitchFamily="34" charset="0"/>
                <a:cs typeface="Calibri" panose="020F0502020204030204" pitchFamily="34" charset="0"/>
              </a:rPr>
              <a:t> ages and generations,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4000" dirty="0">
                <a:latin typeface="Calibri" panose="020F0502020204030204" pitchFamily="34" charset="0"/>
                <a:cs typeface="Calibri" panose="020F0502020204030204" pitchFamily="34" charset="0"/>
              </a:rPr>
              <a:t> has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4000" dirty="0">
                <a:latin typeface="Calibri" panose="020F0502020204030204" pitchFamily="34" charset="0"/>
                <a:cs typeface="Calibri" panose="020F0502020204030204" pitchFamily="34" charset="0"/>
              </a:rPr>
              <a:t> to His.”</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0061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has now been revealed to His holy apostles and prophets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09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t>Two Battleground Passages</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kern="1200" dirty="0">
                <a:effectLst>
                  <a:outerShdw blurRad="38100" dist="38100" dir="2700000" algn="tl">
                    <a:srgbClr val="000000">
                      <a:alpha val="43137"/>
                    </a:srgbClr>
                  </a:outerShdw>
                </a:effectLst>
                <a:cs typeface="Calibri" panose="020F0502020204030204" pitchFamily="34" charset="0"/>
              </a:rPr>
              <a:t>Ephesians 3:5 </a:t>
            </a:r>
          </a:p>
          <a:p>
            <a:pPr marL="463550" indent="-463550" eaLnBrk="1" hangingPunct="1">
              <a:spcBef>
                <a:spcPts val="0"/>
              </a:spcBef>
              <a:spcAft>
                <a:spcPts val="5400"/>
              </a:spcAft>
              <a:buSzPct val="100000"/>
              <a:buFont typeface="+mj-lt"/>
              <a:buAutoNum type="arabicPeriod"/>
              <a:defRPr/>
            </a:pP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Romans 16:25-26</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353960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kept secret for long ages past,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9224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1172965"/>
            <a:ext cx="8915400" cy="4278094"/>
          </a:xfrm>
          <a:prstGeom prst="rect">
            <a:avLst/>
          </a:prstGeom>
        </p:spPr>
        <p:txBody>
          <a:bodyPr wrap="square">
            <a:spAutoFit/>
          </a:bodyPr>
          <a:lstStyle/>
          <a:p>
            <a:pPr algn="just"/>
            <a:r>
              <a:rPr lang="en-US" sz="3400" dirty="0">
                <a:latin typeface="Calibri" panose="020F0502020204030204" pitchFamily="34" charset="0"/>
                <a:ea typeface="Times New Roman" panose="02020603050405020304" pitchFamily="18" charset="0"/>
                <a:cs typeface="Calibri" panose="020F0502020204030204" pitchFamily="34" charset="0"/>
              </a:rPr>
              <a:t>“</a:t>
            </a:r>
            <a:r>
              <a:rPr lang="en-US" sz="3400" dirty="0">
                <a:latin typeface="Calibri" panose="020F0502020204030204" pitchFamily="34" charset="0"/>
                <a:cs typeface="Calibri" panose="020F0502020204030204" pitchFamily="34" charset="0"/>
              </a:rPr>
              <a:t>A normal, contextual, and historical reading of the phrase, shows, then, that the most natural reading of this benediction is to see a reference to the prophetic Hebrew Scriptures here. . . . If this is so, then mystery, at least in this Romans context </a:t>
            </a:r>
            <a:r>
              <a:rPr lang="en-US" sz="3400" i="1" dirty="0">
                <a:latin typeface="Calibri" panose="020F0502020204030204" pitchFamily="34" charset="0"/>
                <a:cs typeface="Calibri" panose="020F0502020204030204" pitchFamily="34" charset="0"/>
              </a:rPr>
              <a:t>must refer not to totally new truth, but to truth that was already somewhat revealed in those Scriptures</a:t>
            </a:r>
            <a:r>
              <a:rPr lang="en-US" sz="3400" dirty="0">
                <a:latin typeface="Calibri" panose="020F0502020204030204" pitchFamily="34" charset="0"/>
                <a:cs typeface="Calibri" panose="020F0502020204030204" pitchFamily="34" charset="0"/>
              </a:rPr>
              <a:t>.”</a:t>
            </a:r>
          </a:p>
        </p:txBody>
      </p:sp>
      <p:sp>
        <p:nvSpPr>
          <p:cNvPr id="8" name="TextBox 7"/>
          <p:cNvSpPr txBox="1"/>
          <p:nvPr/>
        </p:nvSpPr>
        <p:spPr>
          <a:xfrm>
            <a:off x="990600" y="5981981"/>
            <a:ext cx="7162800" cy="738664"/>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Darrell Bock, “Hermeneutics of Progressive Dispensationalism,” in </a:t>
            </a:r>
            <a:r>
              <a:rPr lang="en-US" sz="1400" i="1" dirty="0">
                <a:latin typeface="Calibri" panose="020F0502020204030204" pitchFamily="34" charset="0"/>
                <a:cs typeface="Calibri" panose="020F0502020204030204" pitchFamily="34" charset="0"/>
              </a:rPr>
              <a:t>Three Central Issues in Contemporary Dispensationalism: A Comparison of Traditional and Progressive Views</a:t>
            </a:r>
            <a:r>
              <a:rPr lang="en-US" sz="1400" dirty="0">
                <a:latin typeface="Calibri" panose="020F0502020204030204" pitchFamily="34" charset="0"/>
                <a:cs typeface="Calibri" panose="020F0502020204030204" pitchFamily="34" charset="0"/>
              </a:rPr>
              <a:t>, ed. Herbert W. Bateman (Grand Rapids: </a:t>
            </a:r>
            <a:r>
              <a:rPr lang="en-US" sz="1400" dirty="0" err="1">
                <a:latin typeface="Calibri" panose="020F0502020204030204" pitchFamily="34" charset="0"/>
                <a:cs typeface="Calibri" panose="020F0502020204030204" pitchFamily="34" charset="0"/>
              </a:rPr>
              <a:t>Kregel</a:t>
            </a:r>
            <a:r>
              <a:rPr lang="en-US" sz="1400" dirty="0">
                <a:latin typeface="Calibri" panose="020F0502020204030204" pitchFamily="34" charset="0"/>
                <a:cs typeface="Calibri" panose="020F0502020204030204" pitchFamily="34" charset="0"/>
              </a:rPr>
              <a:t>, 1999), 117 n. 28.</a:t>
            </a:r>
          </a:p>
        </p:txBody>
      </p:sp>
      <p:sp>
        <p:nvSpPr>
          <p:cNvPr id="3" name="Rectangle 2"/>
          <p:cNvSpPr/>
          <p:nvPr/>
        </p:nvSpPr>
        <p:spPr>
          <a:xfrm>
            <a:off x="0" y="228600"/>
            <a:ext cx="9144000" cy="646331"/>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“Mystery” in Progressive Dispensationalism</a:t>
            </a:r>
          </a:p>
        </p:txBody>
      </p:sp>
    </p:spTree>
    <p:extLst>
      <p:ext uri="{BB962C8B-B14F-4D97-AF65-F5344CB8AC3E}">
        <p14:creationId xmlns:p14="http://schemas.microsoft.com/office/powerpoint/2010/main" val="566115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Him who is able to establish you according to my gospel and the preaching of Jesus Christ, according to the revelation of the mystery which has been kept secret for long ages past,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is manifested,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658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apostles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795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238894"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Spirit.”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8309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idx="4294967295"/>
          </p:nvPr>
        </p:nvSpPr>
        <p:spPr>
          <a:xfrm>
            <a:off x="1104900" y="228600"/>
            <a:ext cx="6934200" cy="838200"/>
          </a:xfrm>
        </p:spPr>
        <p:txBody>
          <a:bodyPr/>
          <a:lstStyle/>
          <a:p>
            <a:pPr algn="ctr"/>
            <a:r>
              <a:rPr lang="en-US" altLang="en-US" sz="4000" b="1" kern="1200" dirty="0">
                <a:solidFill>
                  <a:srgbClr val="00FFFF"/>
                </a:solidFill>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p:cNvSpPr>
            <a:spLocks noGrp="1"/>
          </p:cNvSpPr>
          <p:nvPr>
            <p:ph idx="4294967295"/>
          </p:nvPr>
        </p:nvSpPr>
        <p:spPr>
          <a:xfrm>
            <a:off x="533400" y="1066800"/>
            <a:ext cx="8077200" cy="54864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2 Timothy (A.D. 67)</a:t>
            </a:r>
          </a:p>
        </p:txBody>
      </p:sp>
      <p:pic>
        <p:nvPicPr>
          <p:cNvPr id="34820" name="Picture 4" descr="j01939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5175" y="4343400"/>
            <a:ext cx="1847850" cy="238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955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idx="4294967295"/>
          </p:nvPr>
        </p:nvSpPr>
        <p:spPr>
          <a:xfrm>
            <a:off x="1104900" y="228600"/>
            <a:ext cx="6934200" cy="838200"/>
          </a:xfrm>
        </p:spPr>
        <p:txBody>
          <a:bodyPr/>
          <a:lstStyle/>
          <a:p>
            <a:pPr algn="ctr"/>
            <a:r>
              <a:rPr lang="en-US" altLang="en-US" sz="4000" b="1" kern="1200" dirty="0">
                <a:solidFill>
                  <a:srgbClr val="00FFFF"/>
                </a:solidFill>
                <a:effectLst>
                  <a:outerShdw blurRad="38100" dist="38100" dir="2700000" algn="tl">
                    <a:srgbClr val="000000">
                      <a:alpha val="43137"/>
                    </a:srgbClr>
                  </a:outerShdw>
                </a:effectLst>
                <a:cs typeface="Calibri" panose="020F0502020204030204" pitchFamily="34" charset="0"/>
              </a:rPr>
              <a:t>Order of Paul’s Letters</a:t>
            </a:r>
          </a:p>
        </p:txBody>
      </p:sp>
      <p:sp>
        <p:nvSpPr>
          <p:cNvPr id="6" name="Content Placeholder 5"/>
          <p:cNvSpPr>
            <a:spLocks noGrp="1"/>
          </p:cNvSpPr>
          <p:nvPr>
            <p:ph idx="4294967295"/>
          </p:nvPr>
        </p:nvSpPr>
        <p:spPr>
          <a:xfrm>
            <a:off x="533400" y="1066800"/>
            <a:ext cx="8077200" cy="5486400"/>
          </a:xfrm>
        </p:spPr>
        <p:txBody>
          <a:bodyPr/>
          <a:lstStyle/>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Galatians (A.D. 49)</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Thessalonians (A.D. 51)</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1‒2 Corinthians (A.D. 56)</a:t>
            </a:r>
          </a:p>
          <a:p>
            <a:pPr marL="461963" indent="-461963">
              <a:spcBef>
                <a:spcPts val="0"/>
              </a:spcBef>
              <a:spcAft>
                <a:spcPts val="1200"/>
              </a:spcAft>
              <a:buSzPct val="100000"/>
              <a:buFont typeface="Wingdings" panose="05000000000000000000" pitchFamily="2" charset="2"/>
              <a:buAutoNum type="arabicPeriod"/>
              <a:defRPr/>
            </a:pP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Romans (A.D. 57)</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Ephesians, Colossians, Philemon, Philippians (A.D. 60‒62)</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1 Timothy, Titus (A.D. 62‒66)</a:t>
            </a:r>
          </a:p>
          <a:p>
            <a:pPr marL="461963" indent="-461963">
              <a:spcBef>
                <a:spcPts val="0"/>
              </a:spcBef>
              <a:spcAft>
                <a:spcPts val="1200"/>
              </a:spcAft>
              <a:buSzPct val="100000"/>
              <a:buFont typeface="Wingdings" panose="05000000000000000000" pitchFamily="2" charset="2"/>
              <a:buAutoNum type="arabicPeriod"/>
              <a:defRPr/>
            </a:pPr>
            <a:r>
              <a:rPr lang="en-US" dirty="0">
                <a:cs typeface="Calibri" panose="020F0502020204030204" pitchFamily="34" charset="0"/>
              </a:rPr>
              <a:t>2 Timothy (A.D. 67)</a:t>
            </a:r>
          </a:p>
        </p:txBody>
      </p:sp>
      <p:pic>
        <p:nvPicPr>
          <p:cNvPr id="34820" name="Picture 4" descr="j01939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5175" y="4343400"/>
            <a:ext cx="1847850" cy="238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62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92442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kept secret for long ages past, 26 but now is manifested, and by the Scriptures of the prophets,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55848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76300" y="163516"/>
            <a:ext cx="7391400"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1:2-3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He promised beforehand through His prophets in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holy Scriptures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His Son, who was born of a descendant of David according to the flesh.”</a:t>
            </a:r>
          </a:p>
        </p:txBody>
      </p:sp>
    </p:spTree>
    <p:extLst>
      <p:ext uri="{BB962C8B-B14F-4D97-AF65-F5344CB8AC3E}">
        <p14:creationId xmlns:p14="http://schemas.microsoft.com/office/powerpoint/2010/main" val="3474675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latin typeface="Calibri" panose="020F0502020204030204" pitchFamily="34" charset="0"/>
                <a:cs typeface="Calibri" panose="020F0502020204030204" pitchFamily="34" charset="0"/>
              </a:rPr>
              <a:t>25</a:t>
            </a:r>
            <a:r>
              <a:rPr lang="en-US" sz="3200" dirty="0">
                <a:latin typeface="Calibri" panose="020F0502020204030204" pitchFamily="34" charset="0"/>
                <a:cs typeface="Calibri" panose="020F0502020204030204" pitchFamily="34" charset="0"/>
              </a:rPr>
              <a:t> “Now to Him who is able to establish you according to my gospel and the preaching of Jesus Christ, according to the revelation of the mystery which has been kept secret for long ages past, </a:t>
            </a:r>
            <a:r>
              <a:rPr lang="en-US" sz="3200" baseline="30000" dirty="0">
                <a:latin typeface="Calibri" panose="020F0502020204030204" pitchFamily="34" charset="0"/>
                <a:cs typeface="Calibri" panose="020F0502020204030204" pitchFamily="34" charset="0"/>
              </a:rPr>
              <a:t>26</a:t>
            </a:r>
            <a:r>
              <a:rPr lang="en-US" sz="3200" dirty="0">
                <a:latin typeface="Calibri" panose="020F0502020204030204" pitchFamily="34" charset="0"/>
                <a:cs typeface="Calibri" panose="020F0502020204030204" pitchFamily="34" charset="0"/>
              </a:rPr>
              <a:t> but now is manifested,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latin typeface="Calibri" panose="020F0502020204030204" pitchFamily="34" charset="0"/>
                <a:cs typeface="Calibri" panose="020F0502020204030204" pitchFamily="34" charset="0"/>
              </a:rPr>
              <a:t>leading</a:t>
            </a:r>
            <a:r>
              <a:rPr lang="en-US" sz="3200" dirty="0">
                <a:latin typeface="Calibri" panose="020F0502020204030204" pitchFamily="34" charset="0"/>
                <a:cs typeface="Calibri" panose="020F0502020204030204" pitchFamily="34" charset="0"/>
              </a:rPr>
              <a:t> to obedience of faith.”</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8087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3107374942"/>
              </p:ext>
            </p:extLst>
          </p:nvPr>
        </p:nvGraphicFramePr>
        <p:xfrm>
          <a:off x="114300" y="381000"/>
          <a:ext cx="8915400" cy="6019802"/>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4224826952"/>
                    </a:ext>
                  </a:extLst>
                </a:gridCol>
                <a:gridCol w="2952750">
                  <a:extLst>
                    <a:ext uri="{9D8B030D-6E8A-4147-A177-3AD203B41FA5}">
                      <a16:colId xmlns:a16="http://schemas.microsoft.com/office/drawing/2014/main" val="3554516947"/>
                    </a:ext>
                  </a:extLst>
                </a:gridCol>
                <a:gridCol w="2952750">
                  <a:extLst>
                    <a:ext uri="{9D8B030D-6E8A-4147-A177-3AD203B41FA5}">
                      <a16:colId xmlns:a16="http://schemas.microsoft.com/office/drawing/2014/main" val="1968343243"/>
                    </a:ext>
                  </a:extLst>
                </a:gridCol>
              </a:tblGrid>
              <a:tr h="485468">
                <a:tc>
                  <a:txBody>
                    <a:bodyPr/>
                    <a:lstStyle/>
                    <a:p>
                      <a:endParaRPr lang="en-US" sz="2400" b="1" dirty="0">
                        <a:effectLst>
                          <a:outerShdw blurRad="38100" dist="38100" dir="2700000" algn="tl">
                            <a:srgbClr val="000000">
                              <a:alpha val="43137"/>
                            </a:srgbClr>
                          </a:outerShdw>
                        </a:effectLst>
                        <a:latin typeface="Calibri" panose="020F0502020204030204" pitchFamily="34" charset="0"/>
                      </a:endParaRP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1:2-3</a:t>
                      </a:r>
                    </a:p>
                  </a:txBody>
                  <a:tcPr>
                    <a:solidFill>
                      <a:schemeClr val="bg2"/>
                    </a:solidFill>
                  </a:tcPr>
                </a:tc>
                <a:tc>
                  <a:txBody>
                    <a:bodyPr/>
                    <a:lstStyle/>
                    <a:p>
                      <a:pPr algn="ctr"/>
                      <a:r>
                        <a:rPr lang="en-US" sz="2400" b="1" dirty="0">
                          <a:solidFill>
                            <a:schemeClr val="tx2"/>
                          </a:solidFill>
                          <a:effectLst>
                            <a:outerShdw blurRad="38100" dist="38100" dir="2700000" algn="tl">
                              <a:srgbClr val="000000">
                                <a:alpha val="43137"/>
                              </a:srgbClr>
                            </a:outerShdw>
                          </a:effectLst>
                          <a:latin typeface="Calibri" panose="020F0502020204030204" pitchFamily="34" charset="0"/>
                        </a:rPr>
                        <a:t>ROMANS 16:25-26</a:t>
                      </a:r>
                    </a:p>
                  </a:txBody>
                  <a:tcPr>
                    <a:solidFill>
                      <a:schemeClr val="bg2"/>
                    </a:solidFill>
                  </a:tcPr>
                </a:tc>
                <a:extLst>
                  <a:ext uri="{0D108BD9-81ED-4DB2-BD59-A6C34878D82A}">
                    <a16:rowId xmlns:a16="http://schemas.microsoft.com/office/drawing/2014/main" val="1244564672"/>
                  </a:ext>
                </a:extLst>
              </a:tr>
              <a:tr h="485468">
                <a:tc>
                  <a:txBody>
                    <a:bodyPr/>
                    <a:lstStyle/>
                    <a:p>
                      <a:r>
                        <a:rPr lang="en-US" sz="2400" b="1" dirty="0">
                          <a:effectLst/>
                          <a:latin typeface="Calibri" panose="020F0502020204030204" pitchFamily="34" charset="0"/>
                        </a:rPr>
                        <a:t>Location</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Beginning</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End</a:t>
                      </a:r>
                    </a:p>
                  </a:txBody>
                  <a:tcPr anchor="ctr">
                    <a:solidFill>
                      <a:schemeClr val="tx1">
                        <a:lumMod val="85000"/>
                      </a:schemeClr>
                    </a:solidFill>
                  </a:tcPr>
                </a:tc>
                <a:extLst>
                  <a:ext uri="{0D108BD9-81ED-4DB2-BD59-A6C34878D82A}">
                    <a16:rowId xmlns:a16="http://schemas.microsoft.com/office/drawing/2014/main" val="7853776"/>
                  </a:ext>
                </a:extLst>
              </a:tr>
              <a:tr h="485468">
                <a:tc>
                  <a:txBody>
                    <a:bodyPr/>
                    <a:lstStyle/>
                    <a:p>
                      <a:r>
                        <a:rPr lang="en-US" sz="2400" b="1" dirty="0">
                          <a:effectLst/>
                          <a:latin typeface="Calibri" panose="020F0502020204030204" pitchFamily="34" charset="0"/>
                        </a:rPr>
                        <a:t>Function</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Introduction</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Doxology</a:t>
                      </a:r>
                    </a:p>
                  </a:txBody>
                  <a:tcPr anchor="ctr">
                    <a:solidFill>
                      <a:schemeClr val="tx1">
                        <a:lumMod val="85000"/>
                      </a:schemeClr>
                    </a:solidFill>
                  </a:tcPr>
                </a:tc>
                <a:extLst>
                  <a:ext uri="{0D108BD9-81ED-4DB2-BD59-A6C34878D82A}">
                    <a16:rowId xmlns:a16="http://schemas.microsoft.com/office/drawing/2014/main" val="3626367255"/>
                  </a:ext>
                </a:extLst>
              </a:tr>
              <a:tr h="485468">
                <a:tc>
                  <a:txBody>
                    <a:bodyPr/>
                    <a:lstStyle/>
                    <a:p>
                      <a:r>
                        <a:rPr lang="en-US" sz="2400" b="1" dirty="0">
                          <a:effectLst/>
                          <a:latin typeface="Calibri" panose="020F0502020204030204" pitchFamily="34" charset="0"/>
                        </a:rPr>
                        <a:t>Mystery</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Yes</a:t>
                      </a:r>
                    </a:p>
                  </a:txBody>
                  <a:tcPr anchor="ctr">
                    <a:solidFill>
                      <a:schemeClr val="tx1">
                        <a:lumMod val="85000"/>
                      </a:schemeClr>
                    </a:solidFill>
                  </a:tcPr>
                </a:tc>
                <a:extLst>
                  <a:ext uri="{0D108BD9-81ED-4DB2-BD59-A6C34878D82A}">
                    <a16:rowId xmlns:a16="http://schemas.microsoft.com/office/drawing/2014/main" val="1659789832"/>
                  </a:ext>
                </a:extLst>
              </a:tr>
              <a:tr h="485468">
                <a:tc>
                  <a:txBody>
                    <a:bodyPr/>
                    <a:lstStyle/>
                    <a:p>
                      <a:r>
                        <a:rPr lang="en-US" sz="2400" b="1" dirty="0">
                          <a:effectLst/>
                          <a:latin typeface="Calibri" panose="020F0502020204030204" pitchFamily="34" charset="0"/>
                        </a:rPr>
                        <a:t>Davidic lineage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2648659155"/>
                  </a:ext>
                </a:extLst>
              </a:tr>
              <a:tr h="873842">
                <a:tc>
                  <a:txBody>
                    <a:bodyPr/>
                    <a:lstStyle/>
                    <a:p>
                      <a:r>
                        <a:rPr lang="en-US" sz="2400" b="1" dirty="0">
                          <a:effectLst/>
                          <a:latin typeface="Calibri" panose="020F0502020204030204" pitchFamily="34" charset="0"/>
                        </a:rPr>
                        <a:t>“Holy” modifying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505612136"/>
                  </a:ext>
                </a:extLst>
              </a:tr>
              <a:tr h="873842">
                <a:tc>
                  <a:txBody>
                    <a:bodyPr/>
                    <a:lstStyle/>
                    <a:p>
                      <a:r>
                        <a:rPr lang="en-US" sz="2400" b="1" dirty="0">
                          <a:effectLst/>
                          <a:latin typeface="Calibri" panose="020F0502020204030204" pitchFamily="34" charset="0"/>
                        </a:rPr>
                        <a:t>Definite article before “Scriptures”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Yes</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No</a:t>
                      </a:r>
                    </a:p>
                  </a:txBody>
                  <a:tcPr anchor="ctr">
                    <a:solidFill>
                      <a:schemeClr val="tx1">
                        <a:lumMod val="85000"/>
                      </a:schemeClr>
                    </a:solidFill>
                  </a:tcPr>
                </a:tc>
                <a:extLst>
                  <a:ext uri="{0D108BD9-81ED-4DB2-BD59-A6C34878D82A}">
                    <a16:rowId xmlns:a16="http://schemas.microsoft.com/office/drawing/2014/main" val="334226389"/>
                  </a:ext>
                </a:extLst>
              </a:tr>
              <a:tr h="485468">
                <a:tc>
                  <a:txBody>
                    <a:bodyPr/>
                    <a:lstStyle/>
                    <a:p>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Noun</a:t>
                      </a:r>
                    </a:p>
                  </a:txBody>
                  <a:tcPr anchor="ctr">
                    <a:solidFill>
                      <a:schemeClr val="tx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990099"/>
                          </a:solidFill>
                          <a:effectLst/>
                          <a:latin typeface="Calibri" panose="020F0502020204030204" pitchFamily="34" charset="0"/>
                        </a:rPr>
                        <a:t>Adjective</a:t>
                      </a:r>
                    </a:p>
                  </a:txBody>
                  <a:tcPr anchor="ctr">
                    <a:solidFill>
                      <a:schemeClr val="tx1">
                        <a:lumMod val="85000"/>
                      </a:schemeClr>
                    </a:solidFill>
                  </a:tcPr>
                </a:tc>
                <a:extLst>
                  <a:ext uri="{0D108BD9-81ED-4DB2-BD59-A6C34878D82A}">
                    <a16:rowId xmlns:a16="http://schemas.microsoft.com/office/drawing/2014/main" val="2306983546"/>
                  </a:ext>
                </a:extLst>
              </a:tr>
              <a:tr h="485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effectLst/>
                          <a:latin typeface="Calibri" panose="020F0502020204030204" pitchFamily="34" charset="0"/>
                        </a:rPr>
                        <a:t>“Prophets”</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New Testament</a:t>
                      </a:r>
                    </a:p>
                  </a:txBody>
                  <a:tcPr anchor="ctr">
                    <a:solidFill>
                      <a:schemeClr val="tx1">
                        <a:lumMod val="85000"/>
                      </a:schemeClr>
                    </a:solidFill>
                  </a:tcPr>
                </a:tc>
                <a:extLst>
                  <a:ext uri="{0D108BD9-81ED-4DB2-BD59-A6C34878D82A}">
                    <a16:rowId xmlns:a16="http://schemas.microsoft.com/office/drawing/2014/main" val="3518221771"/>
                  </a:ext>
                </a:extLst>
              </a:tr>
              <a:tr h="873842">
                <a:tc>
                  <a:txBody>
                    <a:bodyPr/>
                    <a:lstStyle/>
                    <a:p>
                      <a:r>
                        <a:rPr lang="en-US" sz="2400" b="1" dirty="0">
                          <a:effectLst/>
                          <a:latin typeface="Calibri" panose="020F0502020204030204" pitchFamily="34" charset="0"/>
                        </a:rPr>
                        <a:t>Scripture</a:t>
                      </a:r>
                    </a:p>
                  </a:txBody>
                  <a:tcPr anchor="ctr">
                    <a:solidFill>
                      <a:schemeClr val="tx1">
                        <a:lumMod val="85000"/>
                      </a:schemeClr>
                    </a:solidFill>
                  </a:tcPr>
                </a:tc>
                <a:tc>
                  <a:txBody>
                    <a:bodyPr/>
                    <a:lstStyle/>
                    <a:p>
                      <a:pPr algn="ctr"/>
                      <a:r>
                        <a:rPr lang="en-US" sz="2400" b="1" dirty="0">
                          <a:solidFill>
                            <a:srgbClr val="0000FF"/>
                          </a:solidFill>
                          <a:effectLst/>
                          <a:latin typeface="Calibri" panose="020F0502020204030204" pitchFamily="34" charset="0"/>
                        </a:rPr>
                        <a:t>Old Testament</a:t>
                      </a:r>
                    </a:p>
                  </a:txBody>
                  <a:tcPr anchor="ctr">
                    <a:solidFill>
                      <a:schemeClr val="tx1">
                        <a:lumMod val="85000"/>
                      </a:schemeClr>
                    </a:solidFill>
                  </a:tcPr>
                </a:tc>
                <a:tc>
                  <a:txBody>
                    <a:bodyPr/>
                    <a:lstStyle/>
                    <a:p>
                      <a:pPr algn="ctr"/>
                      <a:r>
                        <a:rPr lang="en-US" sz="2400" b="1" dirty="0">
                          <a:solidFill>
                            <a:srgbClr val="990099"/>
                          </a:solidFill>
                          <a:effectLst/>
                          <a:latin typeface="Calibri" panose="020F0502020204030204" pitchFamily="34" charset="0"/>
                        </a:rPr>
                        <a:t>NT “mysteries” (Rom. 11:25b)</a:t>
                      </a:r>
                    </a:p>
                  </a:txBody>
                  <a:tcPr anchor="ctr">
                    <a:solidFill>
                      <a:schemeClr val="tx1">
                        <a:lumMod val="85000"/>
                      </a:schemeClr>
                    </a:solidFill>
                  </a:tcPr>
                </a:tc>
                <a:extLst>
                  <a:ext uri="{0D108BD9-81ED-4DB2-BD59-A6C34878D82A}">
                    <a16:rowId xmlns:a16="http://schemas.microsoft.com/office/drawing/2014/main" val="3954088962"/>
                  </a:ext>
                </a:extLst>
              </a:tr>
            </a:tbl>
          </a:graphicData>
        </a:graphic>
      </p:graphicFrame>
    </p:spTree>
    <p:extLst>
      <p:ext uri="{BB962C8B-B14F-4D97-AF65-F5344CB8AC3E}">
        <p14:creationId xmlns:p14="http://schemas.microsoft.com/office/powerpoint/2010/main" val="614222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11:25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do not want you, brethren, to be uninformed of this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will not be wise in your own estimation—that a partial hardening has happened to Israel until the fullness of the Gentiles has come in”.</a:t>
            </a:r>
          </a:p>
        </p:txBody>
      </p:sp>
    </p:spTree>
    <p:extLst>
      <p:ext uri="{BB962C8B-B14F-4D97-AF65-F5344CB8AC3E}">
        <p14:creationId xmlns:p14="http://schemas.microsoft.com/office/powerpoint/2010/main" val="821619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 (NASB)</a:t>
            </a:r>
          </a:p>
          <a:p>
            <a:pPr algn="just">
              <a:spcBef>
                <a:spcPts val="600"/>
              </a:spcBef>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kept secret for long ages past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068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2350999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a:t>
            </a:r>
            <a:r>
              <a:rPr lang="en-US" sz="2800" b="1" u="sng" dirty="0">
                <a:solidFill>
                  <a:srgbClr val="FFFFCC"/>
                </a:solidFill>
                <a:latin typeface="Calibri" panose="020F0502020204030204" pitchFamily="34" charset="0"/>
                <a:cs typeface="Calibri" panose="020F0502020204030204" pitchFamily="34" charset="0"/>
              </a:rPr>
              <a:t>Messiah the Prince</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a:t>
            </a:r>
            <a:r>
              <a:rPr lang="en-US" sz="2800" b="1" u="sng" dirty="0">
                <a:solidFill>
                  <a:srgbClr val="FFFFCC"/>
                </a:solidFill>
                <a:latin typeface="Calibri" panose="020F0502020204030204" pitchFamily="34" charset="0"/>
                <a:cs typeface="Calibri" panose="020F0502020204030204" pitchFamily="34" charset="0"/>
              </a:rPr>
              <a:t>the Messiah will be cut off and have nothing</a:t>
            </a:r>
            <a:r>
              <a:rPr lang="en-US" sz="28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2800" i="1" dirty="0">
                <a:latin typeface="Calibri" panose="020F0502020204030204" pitchFamily="34" charset="0"/>
                <a:cs typeface="Calibri" panose="020F0502020204030204" pitchFamily="34" charset="0"/>
              </a:rPr>
              <a:t>will come</a:t>
            </a:r>
            <a:r>
              <a:rPr lang="en-US" sz="28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3984121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71500" y="163516"/>
            <a:ext cx="80010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3:21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overcomes, I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grant to him to sit down with Me on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also overcame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 down</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Father on His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78834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the nations with a rod of iron;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 child was caught up to God and to His throne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7763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17:5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Father,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 together with Yourself, with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 had with You before the world was.”</a:t>
            </a:r>
          </a:p>
        </p:txBody>
      </p:sp>
    </p:spTree>
    <p:extLst>
      <p:ext uri="{BB962C8B-B14F-4D97-AF65-F5344CB8AC3E}">
        <p14:creationId xmlns:p14="http://schemas.microsoft.com/office/powerpoint/2010/main" val="3106389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86259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3:7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the angel of the church in Philadelphia write: He who is holy, who is true, who has the key of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opens and no one will shut, and who shuts and no one opens, says this:…”</a:t>
            </a:r>
          </a:p>
        </p:txBody>
      </p:sp>
    </p:spTree>
    <p:extLst>
      <p:ext uri="{BB962C8B-B14F-4D97-AF65-F5344CB8AC3E}">
        <p14:creationId xmlns:p14="http://schemas.microsoft.com/office/powerpoint/2010/main" val="1482635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86259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from the tribe of Judah, the Root of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overcome so as to open the book and its seven seals.”</a:t>
            </a:r>
          </a:p>
        </p:txBody>
      </p:sp>
    </p:spTree>
    <p:extLst>
      <p:ext uri="{BB962C8B-B14F-4D97-AF65-F5344CB8AC3E}">
        <p14:creationId xmlns:p14="http://schemas.microsoft.com/office/powerpoint/2010/main" val="15782217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86259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7:3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father, without mother, without genealogy, having neither beginning of days nor end of life, but made like the Son of God, he remains a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perpetually.”</a:t>
            </a:r>
          </a:p>
        </p:txBody>
      </p:sp>
    </p:spTree>
    <p:extLst>
      <p:ext uri="{BB962C8B-B14F-4D97-AF65-F5344CB8AC3E}">
        <p14:creationId xmlns:p14="http://schemas.microsoft.com/office/powerpoint/2010/main" val="921942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47900" y="6248400"/>
            <a:ext cx="4648200"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5,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315.</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sz="2600" dirty="0">
                <a:effectLst/>
              </a:rPr>
              <a:t>Similarly, the earthly kingdom that according to the Scriptures had its origin in the covenant made to David, which is mundane and literal in its original form and equally as mundane and literal in uncounted references to it in all subsequent Scriptures which trace it on to its consummation, is by theological legerdemain metamorphosed into a spiritual monstrosity in which an absent King seated on His Father’s throne in heaven is accepted in lieu of the theocratic monarch of David’s line seated on David’s throne in Jerusalem.</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45650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rPr>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35673507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57200"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3:11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cs typeface="Calibri" panose="020F0502020204030204" pitchFamily="34" charset="0"/>
              </a:rPr>
              <a:t>This was</a:t>
            </a:r>
            <a:r>
              <a:rPr lang="en-US" sz="4000" dirty="0">
                <a:latin typeface="Calibri" panose="020F0502020204030204" pitchFamily="34" charset="0"/>
                <a:cs typeface="Calibri" panose="020F0502020204030204" pitchFamily="34" charset="0"/>
              </a:rPr>
              <a:t> in accordance with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purpose</a:t>
            </a:r>
            <a:r>
              <a:rPr lang="en-US" sz="4000" dirty="0">
                <a:latin typeface="Calibri" panose="020F0502020204030204" pitchFamily="34" charset="0"/>
                <a:cs typeface="Calibri" panose="020F0502020204030204" pitchFamily="34" charset="0"/>
              </a:rPr>
              <a:t> which He carried out in Christ Jesus our Lord.”</a:t>
            </a:r>
            <a:endParaRPr lang="en-US" altLang="en-US" sz="4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9225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p:spPr>
      </p:pic>
    </p:spTree>
    <p:extLst>
      <p:ext uri="{BB962C8B-B14F-4D97-AF65-F5344CB8AC3E}">
        <p14:creationId xmlns:p14="http://schemas.microsoft.com/office/powerpoint/2010/main" val="31560760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300" y="872882"/>
            <a:ext cx="8915400" cy="5693866"/>
          </a:xfrm>
          <a:prstGeom prst="rect">
            <a:avLst/>
          </a:prstGeom>
        </p:spPr>
        <p:txBody>
          <a:bodyPr wrap="square">
            <a:spAutoFit/>
          </a:bodyPr>
          <a:lstStyle/>
          <a:p>
            <a:pPr algn="just"/>
            <a:r>
              <a:rPr lang="en-US" sz="27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almost 35 years since I have become a dispensationalist, I have never heard nor read of a dispensationalist teaching a plan B scenario. Yet opponents often present this straw man in their statement of what we supposedly believe. We believe that God’s single plan has always included the Church, but He did not reveal the church age part of the plan in the Old Testament. . . . Paul states specifically that the church age “was in accordance with the eternal purpose which He carried out in Christ Jesus our Lord” (verse 11). This is why dispensationalists have never taught the so-called plan A and plan B theory that critics suppose we hold. Dispensationalists have always taught that there is a single plan carried out in stages.”</a:t>
            </a:r>
          </a:p>
        </p:txBody>
      </p:sp>
      <p:sp>
        <p:nvSpPr>
          <p:cNvPr id="8" name="TextBox 7"/>
          <p:cNvSpPr txBox="1"/>
          <p:nvPr/>
        </p:nvSpPr>
        <p:spPr>
          <a:xfrm>
            <a:off x="1943100" y="6135469"/>
            <a:ext cx="5257800" cy="646331"/>
          </a:xfrm>
          <a:prstGeom prst="rect">
            <a:avLst/>
          </a:prstGeom>
          <a:noFill/>
        </p:spPr>
        <p:txBody>
          <a:bodyPr wrap="square" rtlCol="0">
            <a:spAutoFit/>
          </a:bodyPr>
          <a:lstStyle/>
          <a:p>
            <a:pPr algn="ctr"/>
            <a:r>
              <a:rPr lang="en-US" sz="1800" dirty="0">
                <a:latin typeface="Calibri" panose="020F0502020204030204" pitchFamily="34" charset="0"/>
                <a:cs typeface="Calibri" panose="020F0502020204030204" pitchFamily="34" charset="0"/>
              </a:rPr>
              <a:t>Thomas Ice, “The Uniqueness of the Church,” </a:t>
            </a:r>
            <a:r>
              <a:rPr lang="en-US" sz="1800" i="1" dirty="0">
                <a:latin typeface="Calibri" panose="020F0502020204030204" pitchFamily="34" charset="0"/>
                <a:cs typeface="Calibri" panose="020F0502020204030204" pitchFamily="34" charset="0"/>
              </a:rPr>
              <a:t>Pre-</a:t>
            </a:r>
            <a:r>
              <a:rPr lang="en-US" sz="1800" i="1" dirty="0" err="1">
                <a:latin typeface="Calibri" panose="020F0502020204030204" pitchFamily="34" charset="0"/>
                <a:cs typeface="Calibri" panose="020F0502020204030204" pitchFamily="34" charset="0"/>
              </a:rPr>
              <a:t>Trib</a:t>
            </a:r>
            <a:r>
              <a:rPr lang="en-US" sz="1800" i="1" dirty="0">
                <a:latin typeface="Calibri" panose="020F0502020204030204" pitchFamily="34" charset="0"/>
                <a:cs typeface="Calibri" panose="020F0502020204030204" pitchFamily="34" charset="0"/>
              </a:rPr>
              <a:t> Perspectives</a:t>
            </a:r>
            <a:r>
              <a:rPr lang="en-US" sz="1800" dirty="0">
                <a:latin typeface="Calibri" panose="020F0502020204030204" pitchFamily="34" charset="0"/>
                <a:cs typeface="Calibri" panose="020F0502020204030204" pitchFamily="34" charset="0"/>
              </a:rPr>
              <a:t> 8, no. 6 (September 2003): 4.</a:t>
            </a:r>
          </a:p>
        </p:txBody>
      </p:sp>
      <p:sp>
        <p:nvSpPr>
          <p:cNvPr id="3" name="Rectangle 2"/>
          <p:cNvSpPr/>
          <p:nvPr/>
        </p:nvSpPr>
        <p:spPr>
          <a:xfrm>
            <a:off x="457200" y="228600"/>
            <a:ext cx="7962899" cy="584775"/>
          </a:xfrm>
          <a:prstGeom prst="rect">
            <a:avLst/>
          </a:prstGeom>
        </p:spPr>
        <p:txBody>
          <a:bodyPr wrap="square">
            <a:spAutoFit/>
          </a:bodyPr>
          <a:lstStyle/>
          <a:p>
            <a:pPr algn="ct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Church is not “Plan B”</a:t>
            </a:r>
          </a:p>
        </p:txBody>
      </p:sp>
    </p:spTree>
    <p:extLst>
      <p:ext uri="{BB962C8B-B14F-4D97-AF65-F5344CB8AC3E}">
        <p14:creationId xmlns:p14="http://schemas.microsoft.com/office/powerpoint/2010/main" val="35111003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838200"/>
          </a:xfrm>
        </p:spPr>
        <p:txBody>
          <a:bodyPr/>
          <a:lstStyle/>
          <a:p>
            <a:pPr algn="ctr" eaLnBrk="1" hangingPunct="1"/>
            <a:r>
              <a:rPr lang="en-US" altLang="en-US" sz="4000" dirty="0">
                <a:effectLst>
                  <a:outerShdw blurRad="38100" dist="38100" dir="2700000" algn="tl">
                    <a:srgbClr val="000000">
                      <a:alpha val="43137"/>
                    </a:srgbClr>
                  </a:outerShdw>
                </a:effectLst>
              </a:rPr>
              <a:t>Five Preliminary Observations</a:t>
            </a:r>
          </a:p>
        </p:txBody>
      </p:sp>
      <p:sp>
        <p:nvSpPr>
          <p:cNvPr id="16387" name="Rectangle 3"/>
          <p:cNvSpPr>
            <a:spLocks noGrp="1" noChangeArrowheads="1"/>
          </p:cNvSpPr>
          <p:nvPr>
            <p:ph type="body" sz="half" idx="2"/>
          </p:nvPr>
        </p:nvSpPr>
        <p:spPr>
          <a:xfrm>
            <a:off x="914400" y="1143000"/>
            <a:ext cx="7315200" cy="4876800"/>
          </a:xfrm>
        </p:spPr>
        <p:txBody>
          <a:bodyPr/>
          <a:lstStyle/>
          <a:p>
            <a:pPr marL="463550" indent="-463550" eaLnBrk="1" hangingPunct="1">
              <a:spcBef>
                <a:spcPts val="0"/>
              </a:spcBef>
              <a:spcAft>
                <a:spcPts val="3600"/>
              </a:spcAft>
              <a:buSzPct val="100000"/>
              <a:buFont typeface="+mj-lt"/>
              <a:buAutoNum type="arabicPeriod"/>
              <a:defRPr/>
            </a:pPr>
            <a:r>
              <a:rPr lang="en-US" sz="3600" dirty="0"/>
              <a:t>An Authentic Age</a:t>
            </a:r>
          </a:p>
          <a:p>
            <a:pPr marL="463550" indent="-463550" eaLnBrk="1" hangingPunct="1">
              <a:spcBef>
                <a:spcPts val="0"/>
              </a:spcBef>
              <a:spcAft>
                <a:spcPts val="3600"/>
              </a:spcAft>
              <a:buSzPct val="100000"/>
              <a:buFont typeface="+mj-lt"/>
              <a:buAutoNum type="arabicPeriod"/>
              <a:defRPr/>
            </a:pPr>
            <a:r>
              <a:rPr lang="en-US" sz="3600" dirty="0"/>
              <a:t>An Age Caused by Israel’s Unbelief</a:t>
            </a:r>
          </a:p>
          <a:p>
            <a:pPr marL="463550" indent="-463550" eaLnBrk="1" hangingPunct="1">
              <a:spcBef>
                <a:spcPts val="0"/>
              </a:spcBef>
              <a:spcAft>
                <a:spcPts val="3600"/>
              </a:spcAft>
              <a:buSzPct val="100000"/>
              <a:buFont typeface="+mj-lt"/>
              <a:buAutoNum type="arabicPeriod"/>
              <a:defRPr/>
            </a:pPr>
            <a:r>
              <a:rPr lang="en-US" sz="3600" dirty="0"/>
              <a:t>A Mystery Age</a:t>
            </a:r>
          </a:p>
          <a:p>
            <a:pPr marL="463550" indent="-463550" eaLnBrk="1" hangingPunct="1">
              <a:spcBef>
                <a:spcPts val="0"/>
              </a:spcBef>
              <a:spcAft>
                <a:spcPts val="3600"/>
              </a:spcAft>
              <a:buSzPct val="100000"/>
              <a:buFont typeface="+mj-lt"/>
              <a:buAutoNum type="arabicPeriod"/>
              <a:defRPr/>
            </a:pPr>
            <a:r>
              <a:rPr lang="en-US" sz="3600" dirty="0"/>
              <a:t>A Priestly Age</a:t>
            </a:r>
          </a:p>
          <a:p>
            <a:pPr marL="463550" indent="-463550" eaLnBrk="1" hangingPunct="1">
              <a:spcBef>
                <a:spcPts val="0"/>
              </a:spcBef>
              <a:spcAft>
                <a:spcPts val="3600"/>
              </a:spcAft>
              <a:buSzPct val="100000"/>
              <a:buFont typeface="+mj-lt"/>
              <a:buAutoNum type="arabicPeriod"/>
              <a:defRPr/>
            </a:pPr>
            <a:r>
              <a:rPr lang="en-US" sz="3600" dirty="0"/>
              <a:t>An Important Age</a:t>
            </a:r>
          </a:p>
          <a:p>
            <a:pPr marL="463550" indent="-463550" eaLnBrk="1" hangingPunct="1">
              <a:spcBef>
                <a:spcPts val="0"/>
              </a:spcBef>
              <a:spcAft>
                <a:spcPts val="3600"/>
              </a:spcAft>
              <a:buSzPct val="100000"/>
              <a:buFont typeface="+mj-lt"/>
              <a:buAutoNum type="arabicPeriod"/>
              <a:defRPr/>
            </a:pPr>
            <a:endParaRPr lang="en-US" dirty="0"/>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3202" y="3479863"/>
            <a:ext cx="2363417" cy="3200400"/>
          </a:xfrm>
          <a:prstGeom prst="rect">
            <a:avLst/>
          </a:prstGeom>
          <a:noFill/>
          <a:ln w="9525">
            <a:noFill/>
            <a:miter lim="800000"/>
            <a:headEnd/>
            <a:tailEnd/>
          </a:ln>
          <a:effectLst/>
        </p:spPr>
      </p:pic>
    </p:spTree>
    <p:extLst>
      <p:ext uri="{BB962C8B-B14F-4D97-AF65-F5344CB8AC3E}">
        <p14:creationId xmlns:p14="http://schemas.microsoft.com/office/powerpoint/2010/main" val="9633612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endParaRPr lang="en-US" sz="2400" dirty="0">
                        <a:latin typeface="Calibri" panose="020F0502020204030204" pitchFamily="34" charset="0"/>
                        <a:cs typeface="Calibri" panose="020F0502020204030204" pitchFamily="34" charset="0"/>
                      </a:endParaRP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2585595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sp>
        <p:nvSpPr>
          <p:cNvPr id="23558" name="AutoShape 10" descr="data:image/jpeg;base64,/9j/4AAQSkZJRgABAQAAAQABAAD/2wCEAAkGBxQTERUUExIWFRQWFxcZGBgYGRgYHxUcGRgdHBoYIBkaHiggHSElGxgXIjEtJikrLi4uHCAzODMsNygtLisBCgoKBQUFDgUFDisZExkrKysrKysrKysrKysrKysrKysrKysrKysrKysrKysrKysrKysrKysrKysrKysrKysrK//AABEIAOoA2AMBIgACEQEDEQH/xAAcAAEAAgMBAQEAAAAAAAAAAAAABwgDBQYEAQL/xABMEAACAQMABwUDBgkICgMAAAABAgMABBEFBgcSITFBEyJRYXEUMoEII0JSYpEVJDNygpKhscEXU1Rjk7LC0TRDRFWDoqPD0tMYJUX/xAAUAQEAAAAAAAAAAAAAAAAAAAAA/8QAFBEBAAAAAAAAAAAAAAAAAAAAAP/aAAwDAQACEQMRAD8AnGlKUClKUClKUClKUClKUClKUClfCarvtl19e8la1s3Y20IJlePOJTkAklecakgDoSc8e6aCxNKjD5PmkZJtGyCWVpDHOyrvEsVTs0IUZ44yWqT6BSlKBSlKBSlKBSlKBSlKBSlKBSlKBSlKBSlKBSlKBSlKBSlavWfTsdlay3Mp7ka5wObseCoPMnAoOU2x61G0sjDCw9qufm40GS263BmCjy7o8yMZxX51P2aRW+i5LWQDt7qIieQYJUsOCr5ITw8SCetcvs01Xn0jd/hm/J9/et4+h3fdbB5Ih93qSu8ftTTQV+2N6UbRmk59HXfcMrBBk8BKvuYz0kVuB69zxqwNRjts1H9rt/a4Bi6t1JOOcsa8SvDjvLxZfiOoxn2La8PpC3eKcg3Fvugt1lQ53XP2gQQfgetBI9KUoFKUoFKUoFKUoFKUoFKUoFKUoFKUoFKUoFKUoFKUoFQdtIv20vpi30VC3zMUmZmH1gMyH9BN5R9osK77alroujbMspBuZcrCvn1kI8FBz5nA61zewrU17eJ765B7e4Hc3uLLGTvFjnjlzg+gHiaCUrW3WNFjRQqIoVVHAKqjAAHgABWL8Iw9r2PbR9tje7PfXfx47mc4+FePWrWCKwtZLmY91BwUc3Y8FQeZP3cSeAqsz6LvriGfTYLArcht4Z3gc5Lr9lG3F8Of1TQWvqs2jro6E1icMNyDtXRgOXs8pyh9FG43DqhFTfs51yTSdoJRhZkwsyfVfHMfZbmPiOYNcvt21L9qthdwrme3U7wHOSLmR5lOLDyLcyRQSipzxHKvtRnsL1v9rsvZpGzPbALx5vF9Bv0fcPopPOpMoFKUoFKUoFKUoFKUoFKUoFKUoFKUoFKUoFKUoFefSN6kEUk0jbscas7HwCjJr0VCfygdb+6ujYWyzFXn3eOBzji9ScOevBPGg53U20k0/pp7m5BaCLvsh4hUBPYweGCck+OH6mrHVxuyjVP8H6PRHGJ5fnJvJmHBP0VwPDO8etanbHtA/B8IggP41Mpwf5lORk/OJBC+YJ6YIcFtb01JpTSkWjbZgUjkCeTTHg7nyQcPLD881OWitBwwWiWioGhWPsyrAEOCMNvDkd7JJ9TUV7Ddn7xEaRulIdlPYIeahhxlPUEgkDyJPUYmegr3cWsmremEkXeawuMjqe4SN5T4vGSCPEepxYGGVXUMpDKwBBHEMCMgg9QRXLbUdXfbtGzRBd6VR2kWOe+nEAebDeX9KuJ+T/rl2sR0fKcvCpaEn6UeeKZPVSRj7JxyWg5zXXREmgNKxX9qv4rIx7g4AZ/KQHpgjLL4eHczU46u6wW97CJraQSJnB6FWwCVIPIgMK+a0aBivrWS2mHdkHA9UYcVceYOD+zrUGbKNLyaJ0rLo+6O6krCM+CyD8k4z9Fw2OXHeQnlQWIpSlApSlApSlApSlApSlApSlB8ZgBknArwvpu2BwbmEHwMiZ+7NRBthte20zZwXU00VlPGqAq3dEm+43t05XILRbxI5EHpWw/kCtP6VcfdH/40ErR3sbe7Ih9GB/cazb48RURjYFZ/0q4/6f8A41lj2CWPW5uj6GIf9s0Em3OlYI+Mk8SfnOq/vNamfXrRqc9IW3wlRv7pNcvabENGJ7wnk/Pkxn9RVrYjZDoj+h/9a4/9lBp9d9stpbxFbJxcTsO6QD2cf2mJxveg+JFc7sU1O9qkbSt4TI5lYxBuO84PemPjhsgeBUnoK4W41dhvtNNaaOTct+03QwLuFRABJLvMxJBIYjjxyo61aPRej47eGOGJd2OJFRR4BRjn1PietA0npCO3hkmlbdjjUsx8ABn4ny61VSbW2O40wL69iaWHtQxiBHBF4RqAeBxhSRwDcc4zXcbdNdDcSjRtqS6o4E25kmSXOFiAHPdPMfWwOa12WzrZbb29mvtttFNcSHfffVX7LI4Rg+Q546k8wBQabTu3uBeFpaySH60pEYHoF3if2VhsPlAR7vz1k4f+rkDA+feAI/bUiHZ9oz+gW/6gr5/J7oz+gQfqCgjW6+UFx+b0fw8WmwT8BHw++o2tdbhDpUaQt7cRjtGk7EvvAb4IkUOAMA7zY4d3IGDjjZVdQNGD/YLf+zU/vrINRdG/7vtf7FP8qDhJtvlluZW2uS+PdIjVc/nByf8AlqJNomuK6UnSf2ZYHVNwkOX3wDlc90DIy3HHHI8BVmV1L0cP/wA+0/sIj/hrLHqlYL7thaj0giH+GgiXVjbosVokd3DLLcIN0upXEgHusSxyGxz4HOM9cD3f/ICD+hS/rp/lUqpoO2HK2hHpGg/hWQaKg/mIv1F/yoIqj2/Wv0rScejIf4isj7fbPHC1uCfPsx/iNSmNGw/zMf6i/wCVfDouD+Yi/UX/ACoIbuNvbkjstHEr4tKcsPRY8Dj5mv1/LJfyYMOiGI/4r5+KoKmtEAAAAAHAAcAPLFfqgrfp3XXWCWTtBDc26DiqR27hR6llJb4nHkK2mpW2ueNjDpCJ7gk4RokUSbxOAhj7qtx5YwfXPCeZZAqlmICqCSTwAA4kmoF0CZNPae9qDbltZPG6cOapJmNcfWcqWOeQyOgoJx0PePNCkkkLwOwyY33SyccYO6SPP48cHhXyvbSgUpSg5LafqsNIaPkiAzMnzkJ+2o939IZX4g9K8WyDW72+xAkP4xb4jlzzbh3JP0gCD9pWruqgXWqZ9A6eF1GD7JeZZ0HIgkdqo+0rEOOXvAcs0E9V+WcDGSBk4Gep8K/NtOsiK6MGR1DKw4hlYZBHkQajP5QejHk0akyZzbzKzY6KwK5+DFP20EmzTKilnYKo5liAB6k1E22DaXFHa+z2NxHLLOCGkidXEScm7yk4Zs4HgMngcVyurOz60n0WL+80jMYVV3ZEwvZsCQy5feyxbyBO8PEZ57ZLqS2kbwM6H2WFg0pPJ8HKw+Zbr4LnlkZCXtiGpvsdn28q4uLkBjkcY4+aJ5E+8fUA+7XR7SdKyWui7qaJwkioArHoWdVyPPvcPPHOumqBttesct5ex6JtuQkjD8/nJXxuqcfRUMCfPP1RQZtgeqybsmk7nGQzLCXIwuPykpJ65O6D0w3iKmddLQEKRPFhxle+veGM5HHiMceFQ/HsFfc3G0o3Z53ighO7nxx22M+eKzJ8n+Dreyn0jUfxNBI4120dnH4QtP7eLH372K9NzrPZRqGe8t1U8iZY8H048ajMbAbbreTfqpWZNgdl1ubk+nZj/AaCSrjWC1SNZHuoFjYZV2lQKwPIhicH4Vp59o+i0538J/NJb+6DXMW2wnRynLSXL+TOgH/LGD+2t1Z7JtFRqR7IH3gAS7yMeBzwO93fhig+Ptc0QP8AbfuinP7RHXkudtGilHCWR/JYnH98LW5g2b6LQYFhCR9oFz97Emqx686LS10jdQRqyxxysEDZyF5rxPEjBGCeYwaCW9M7fowMWtm7Ho0zBQP0Ezn9YVrbH5QE4XE1lE7eKSNGPuIf99Q2ikkAAkk4AHHJPSpb1y2dvo+wsbyJA01tum5BAYZL9orEcmVWPZnxG70BoNj/APINv93D+3P/AKq2Ghtunb3EEIsN0yypGT22d3fYKCB2YyePLhyrBrhtE0a2is28EJublHj7PcTNuSuHZuHTPd+twPQ42WxvZoLZEvbpc3LDMaEfkFI5kfXIP6Occ6CWqUrz6QvY4YnllcJGilmY8gBQR7tz1haGyW0i4z3jdmAOe5kb/wCsSqceYZvCt3sx1NGjLMRMQ00h35mHLexgKOu6o4eZyeGcVG2pscmnNONpCRSLW1K9mrD6uTFH672ZG54PDqKnigUpSgUpSgVy20fVJdJWTQ8BKp34WPJXA5Ej6LAkH1zjgK6mlBDuxnWx4GbRF8DFPCxEO+efUxZ5cOakEgg8OQzLd/ZpNE8Uiho5FZGU9QwwR9xqF/lAauyJLBpKAEFN1ZWXmjKcxScPiuemEHWpK2e60rpGxjnGBJ7kqj6Mi+9w8DwYeTCgrVrNoO4sryTRplYRtMhUMxVJA3COU/R91sE9CCOlWk1W0FFZWsdvCO4ijvdXY+858STx/ZyFcltf1BXSFuZowRdwodzH+tUZYxHz57vmfOub2B64D2We2uJQBbL2qM592H6Y/NQgHy38eFBJmuGs0Wj7V7iY8BwRM4Mjn3UHrj4AE9KizYtoeW9vZ9MXQGSzCLhgF2GGZR9VV7g58zxytantpNZdLhe8thb5OOIwmeZ+3IQPQDrunM+2NmkMaxxIqRoAFVRgKB0AoM9KUoFKUoFKUoFR1td2erpCAzwri8iU7uP9co49mfPnunx4cjwkWlBWjYLq0l1fmaTBS1CuF+s7EhD6Lgt6hasncwLIjI6hkdSrKRkMGGCCOoINVw0FpaTQusEwuFKRSyOkngY5H3o5h0wO6fHG8OeashFKGUMpDKwBBByCDxBBHMEUFXbzVKC00+lnc59laZd05xlJPyYLeAYhWPk3KrS1EnyhtW+1tI7tFy9u265HPsn8fHdfHpvMa2mxjXv2+27Cdx7VAADk8ZY+AEnmRybnxwfpYoJHqve0zTdxpXSo0Xav8ykgTA5M6jMkjnqE736pI4mpU2o64Lo2yZwR7RJlIF+1ji+PBAc+u6OtcnsK1Ikt1a/uQRLOmI1Od5UYhi7Z6uQuOoA+1gBI2qur8Vhax20I7qDiTzdjxZz5k/dwA4AVtqUoFKUoFKUoFKUoNdrFHC1rOtywWBo3WRicAKRgnPTnw86rhsY1r9h0gImf8XuSI2zwAbPzUmOnE7p8mJPIV2/yg9cAsa6OiPefdec/VUHKJ6kjePgAv1qgWgvHVVdrWrD2GkJd0FYLgs8ZHAEMcvHw4d1uGPDdPWp92X6zC/0dDIX3pkURzDqHUY3iPtABvDj5Gm03VD8J2TQqQsyHtImPLeAI3T5MCR5cDxxig/OyzQNva6NgMAJ7eOOZ3b3nZ0B4+AGcAdPUknr6hzYlrqQRom5RlniMixnyTJaJuPBlIbHTAxwxxmOgUpSgUpSgUpSgUpSgjrbbqn7ZYGWNAZ7bLqQOLIB84nnw7w8186ybEdYlutGRx5+dtgInHlx7Nh5FRj1U17NpuvsWjIQCnaTzBhGnQYGC7nouSPXl4kQTsx1lk0XdxTSqwtbkFXJBwyhivaL4lHBzz4bw60FqJ4VdWR1DKwIZSAQwIwQQeYIqsevVi2hdNrLaruICk0S5ON1uDx5PQkSL6EVZ2OQMAykFSAQQcgg8iD1FRrt31VN3YieNcy2u82BzaM47QfDAb0Vsc6DjdEWraw6be5YMbC3K4DgYKr7sWPtsCzeWRnlU/VGuwG4gOilSNl7ZXkadQRvBmc7jMOfGNVAP2T4GpKoFKUoFKUoFKUoFebSN8kEUk0rbscas7HwCjJr01Bvygtcfd0bCfqvcEffHF+5z+h50HP6maBfTt3pGeaMhZI3Mcp5QzF1MSA/SwgIP2R0yKjO5t2jdo3Uq6MVZTzVlOCPgRVv9Q9X1sbCC3AAZUBkP1pG4ufv4DyArgts+zb2ke2Wcaidc9suVTtV+vkkLvL1zzHmACET7LtbTo6/SRmPYSYjmHTdJ4PjxU8fHG8OtWzVgRkcQf21TbQGq9zeJO1tH2nYKrOo94gkjur9I8CcDjw4ZqedhmuYubUWczfjFuMLnnJEOCn1T3T5BT1NBz21/V2TR95HpmzbB7QdqDxCvjAPD6DjKsPE8+9wlbU7WeHSNqtxCefddTzjcAFkPjjI49Rg1n1q0Kt7Zz2zYxKhUE8d1uaN8GCn4VA+xjTUmjtJvY3IMYmPZsrfQmX3D4d7JXhz3kPKgsbSlKBSlKBSlKBWOeZUVnchVUFmJ4AADJJ9BWSom2/629harZRt87cDMmOaxA8v02GPRXoIu0pNNp/TOI8gSNuR5GRDCme8R6ZYjPFmx1FTnrns9hutGLaRKFe3T8WY/RZRjBPg+MN58eYFcx8nnVnsraS8kQiSc7kZIx80uCSOuGb79xal6giP5P+n3aKewnJEls2UVuaoTh0x9hx/zgVLhqs2uWtK2esU11ZfQcLIM92Vt0LMvDoSD494b3hViNXdMx3lrFcxHuSqGAPNTyZTjqrAg+YoIKsj+CNaSuBFbzOVAHBezn9zHgqybvkNw+FWGqONuOqq3Wj2nVcz2w31I5smR2inxAHe8t3zNbLZHrKl7o2LvlpoFWKYMSW3lGAxJ4kMBnPjkdDQdrSlKBSlKBSlKDx6Z0gtvbzTv7sUbyEeIRScfHFVx2XavzaV0obufJjjl7aZzyZ87yxj1OOHRR6V223rXrskOjoCDJIoM557iHBWP85hxPguPrZG0+T7oV4NHNLICvtEm+gP1FAVWx5neI8Rg9aCUKjfbvrF7No0wq2Jbo9mAOe4OMh9MYQ/n132k7+O3hkmlbdjjUux4nAUZPAcTVb7bSaaa08klwcWgYndldVCRICVUnIA3mxkDPFjxPOgl/ZBqb+D7IFx+MXG68v2OHcj/AEQTnzLdMVF+0jQ8uhtLx6Qt1+Zkl7VfAMfysJPQMC2PJiB7tWEtbyOQZjkRx9lg37jWt1w0Cl9ZTWzAZdDuEjO44Hcf4Nj4ZHWg9uh9JR3MEc8Tb0cqhlPkeh8CORHQg1F3ygdWt+3jv4hiW3IWRl4Exk91sjj3Hxjw3ielaPYRrW1vO+i7nK7zt2Qb6Eq+/F5ZwSPtA9Wqc720SWN4pFDI6lWU8mVhgj7jQaXUTWVNIWMVwpG8QFlUfQkUDfU/vHkQetdBUBatQXGgNNLbPvNZ3bhFc8n3jiN88g6MQGHgTwwVNT7QKUpQKUpQeLTOlI7aCSeZt2ONSzH06DxJOAB1JFVk0Taz6f0wXcHcdw8uDwhhU43QfTCjxJz41vtr+uzaSuUsLLLwrIF7v+0Sk4GPFQTgdCcniMGpT2V6hjRdu2+Q1zNumVhyXGd2NfIZPHqT5DAdpDEqKFUBVUAKBwAAGAAPACuQ2q63jR1izKR7RLlIR1BI70nogOfXdHWusu7lIo2kkYIiKWZjwCgDJJ+FVm0ndT6xaYCR5WLO6n9TAp70hHLeOc+pVc8qDr9lWzG2utHNc3as8lyHEZJI7JQSA48WLDeyc8MdCc7L5Pd+yx3djLwe3l3gCeW9lXUeQdM/p1K1haJBEkUY3Y40VFHgqjA/YKhjSt5BozWVLlLiLsLsMJwrK3ZFsb28AcqDIEfJ+14UE3EVCK2K6C1gRhlLG9DKOixliO6fJH3fRX58DU1wTK6hkYMrDIZSCCPEEcDXN7R9VRpGxkg4dqO/CT0kUHAz4MCVPrnpQdRSo92O63m7tjbTki8te5IrZDMqndVznjkY3W8xk+8KkKgUpSgVqtadOJZWk1zJ7sakgfWY8FX4sQPjW1qB/lC6yGSaLR0WW3SskgXiWdhiNMDjkKc4676+FBotmWqEmmb2S8uyWgWQtLz+ekPe7IeCgEZ8BgDnkWTjQKAFAAAAAHAADkAK5TZXoJ7LRcEMqhZe+8g8C7lgD5hSoPmK62g1msuiRd2k9uW3e1jZN7nukjg2OuDg1Auj9hF+5btZoIgCQDlnLeYAUcD5kHyqxtKCuF3sM0jGcxS274PdId0b14pgffWSHZfp1lIM+6AOTXLHe8gFyPvxVi6UFV32VaYibfW1beVsh0lizkHIYYfeBzx8a3OidAayztudteRLni81xIgHx3t8/AGrH0oK+6Z2NaVdkY3kdw3UvJLlDjPAsCSOGM8/KvFb6e1mtSYdy6fszu8bft+XhLuNveu8asfSgrdca16zN/q7tfJbPH/azWWLRGs9yO07S7TA4Azi3J8tzeXj6irGUoKz3GsOsdmd2RroY6vEsoPo5Rgfga1usm0DTDIYLqaSISJxQxJEzI3jhA2CM+o8jVpLu5SKN5JGCoilmY8lVRkk+gFVdton09p0nBCSybzf1cEYAGeeDuKq+G8fOg7nYPqDgLpK4Bzx9nTlgEFTKR1zkhfLJ6qRN9Y7eFURURQqqAqqOAUAYAA8AK4/avriNHWRZGHtEuUhHDgfpSY8EBB8MlQedBHW3nXntH/B1u2VUj2gj6TDBWIeSnifPA+ia0uidh2kJUV5JIIQwB3XZy656FVXAPxrodiOz/tCNJXaliWLQK/HJzxnbPM593PXvfVNTlQV1bYJf54XFqR4lpQfu7P+NbiDYB8zJv3uZ935sKmEDfaJJYg8uAGOfHlU5UoI/wBj+ptxo23mS5kUmSQFURiyoFGM8QMFieOOgWpApSghraro/wDBmkLbTFuGG9KFuFXk/DifIugYHpkA885l6xvEmiSWNg0cihlYdQwyD91efTmiIru3kt5l3o5FwR4dQw8CDgg+IFRnsF0q6i70fJIri1kPZceJXfYPhfqhgD6yUEt0pSg/LtgEnkBmqqvr/wD/AHL6TNushyeyjY4CAJuITjOSFH38RjhVrK8WjtEwQb3YQRxb7bz7iKu8fE4HGggobfrrP+iQY8Mvn78/wrYWnyguXaWHDqUm/gU/jU1zWcb+9Gjeqg/vFa241SsHOXsbVj4mGIn792ghzS236Yk+zWcajPAyszkj81N3H3mtaNvWkf5i0/Ul/wDbU3pqTo4HI0fa/wBjGf3rWe+1WspggltIHEedwGNcLvYzgYxxwPuoIT/l9u8f6Jb58cyY+7e/jWul256SLAhbZR9URtg/e5P7asBbatWcf5Ozt0/NhjH7lr3paRjlGg9FAoK6Lt30j/NWp/4cn8Ja2Nht/uQPnrOFz/Vs8f7G36n4IPAVpdYdUbK9wbq2SQrybirDHTfUhseWcUEVxfKDH0tHH4T5/fFXsj2/2/0rKUejof3gVHu2HUz8H3paNQLafLRbucIR70fHlgnI8iPAgcFQWD/l+tf6JP8Aen+dYZvlAQfRspT6yKv7gaiXQ+qE89jcXyAGK2ZQy8cvyL4x0VSCfI1JemNCaCh0Sl+LbeaVAI4xPMcykcUPf+gc73kPEig0Gvu2CTSFq1slt7OrsN9u13yyjjue4uMndPwx1qQ9g2qJtbQ3Uq4muQCoPNIhxX9b3vTd8K4fY7syF3i8u1/Fwfm4/wCfIPEn7AIxj6Rz0HGxAFBivLpIo3kkYIiKWZjyUAZJ+6qlbQdbm0letM2REvdiTON2MH4gM3EnnxOOIAqQtvGuhlkGjLclgGXt93JLvkFIhjng4J+1gfRNd9sl1HGjrTMgHtM2GlPA7g+jED9nJz4knoBQcDb7exGixx6MVVRQqgT8FVRgADsuQAFYpNtekpuNtYR7vXuTSn71Kj9lT7u19oK7PtR06Dk2+B4ezPj/AD/bWG+190/dlUiilizwxBbuN7zLMGI+BAqx9KCvFpqdrLL3muLiPP17xh+xHOPuraQ6n6zLyv8A77hm/vKanOlBBz6oazSDdbSAUHwnZf2oma7jZTqKdFwSCVke4lfLOm9gKAN1MsATht88hz8q7mlApSlApSlApSlApSlApSlApSlByu0vVb8I2EkK47VcSQk9HXkM9N4Fl+OelVr1M1YN1pKOzmbsTvkOr7yt3OLxgY4OQCBnH8Db6od296uSDsdJ2wxJbkCRlHEAMGjl/Rbh194dBQStZ6Lhii7GKGNIsEFFRVU5GDlQMHI5+NQ5PsLB0jlZANHk75GTvjj+RHl9o9PEjjKWpGsS39jDcrjedcOo+g68HH3g48iK3tBitbdY0WONQqIoVVAwFAGAAPACuc2ka0jR1hJOMdqe5CD1kbODjqFALH83HWuoqAtfr8ad0vbWVo5e3izvyJnAy3zsgPIgKFCnkSeBwwyHq2F6kGRvwndAsd5jAG4lmyd6c558cgZ65PQGpzrDZ2qRRpHGoVEUKqjkqqMAfcKzUClKUClKUClKUClKUClKUClKUClKUClKUClKUClKUCsc8KurI6hlYFWUjIYEYII6gislKCvlhO+runGh4exXLJxc4AiZ+7JveMRLg55jPiCLB1w+1rUz8I2R3B+Mw5eHl3uHeiyfrAD4hema5HYvtCJiltL1seyxNIsj8MRx4DI3XK5GOuOHTiGw2963tbWy2kLYluQd8jmsQ4EeRc8PRX8q3+yfUxdHWS76/jMwDzE81yMiL0UHHrvHwqM9S4X05p572RT7PAQ4U9AvCCPnzyN89Dut41YOgUpSgUpSgUpSgUpSgUpSgUpSgUpSgUpSgUpSgUpSgUpSgUpSgVDe07ZNLc3YuLHcTtzi4UtuAHIPa4HMEjLDnkA4JJxMlKDQ6l6rRaOtVt4uOO87kYMjnmx8OQAHQADzrfUpQKUpQKUpQKUpQKUpQKUpQKUpQf/Z"/>
          <p:cNvSpPr>
            <a:spLocks noChangeAspect="1" noChangeArrowheads="1"/>
          </p:cNvSpPr>
          <p:nvPr/>
        </p:nvSpPr>
        <p:spPr bwMode="auto">
          <a:xfrm>
            <a:off x="168275" y="-182563"/>
            <a:ext cx="304800" cy="304801"/>
          </a:xfrm>
          <a:prstGeom prst="rect">
            <a:avLst/>
          </a:prstGeom>
          <a:noFill/>
          <a:ln w="9525">
            <a:noFill/>
            <a:miter lim="800000"/>
            <a:headEnd/>
            <a:tailEnd/>
          </a:ln>
        </p:spPr>
        <p:txBody>
          <a:bodyPr/>
          <a:lstStyle/>
          <a:p>
            <a:endParaRPr lang="en-US" dirty="0">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14898074"/>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lang="en-US" sz="2800" b="1" u="sng"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Kingdom Mysteries</a:t>
                      </a:r>
                      <a:endParaRPr lang="en-US" sz="4000" b="1" u="sng"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endParaRPr lang="en-US" sz="2400" dirty="0">
                        <a:latin typeface="Calibri" panose="020F0502020204030204" pitchFamily="34" charset="0"/>
                        <a:cs typeface="Calibri" panose="020F0502020204030204" pitchFamily="34" charset="0"/>
                      </a:endParaRP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61648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13889</TotalTime>
  <Words>3550</Words>
  <Application>Microsoft Office PowerPoint</Application>
  <PresentationFormat>On-screen Show (4:3)</PresentationFormat>
  <Paragraphs>438</Paragraphs>
  <Slides>82</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Calibri</vt:lpstr>
      <vt:lpstr>Times New Roman</vt:lpstr>
      <vt:lpstr>Wingdings</vt:lpstr>
      <vt:lpstr>Azure</vt:lpstr>
      <vt:lpstr>PowerPoint Presentation</vt:lpstr>
      <vt:lpstr>The Coming Kingdom Chapter 9</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THE INTERIM AGE</vt:lpstr>
      <vt:lpstr>Five Preliminary Observations</vt:lpstr>
      <vt:lpstr>Five Preliminary Observations</vt:lpstr>
      <vt:lpstr>PowerPoint Presentation</vt:lpstr>
      <vt:lpstr>PowerPoint Presentation</vt:lpstr>
      <vt:lpstr>PowerPoint Presentation</vt:lpstr>
      <vt:lpstr>Five Preliminary Observations</vt:lpstr>
      <vt:lpstr>PowerPoint Presentation</vt:lpstr>
      <vt:lpstr>Lewis Sperry Chafer, vol. 5, Systematic Theology (Grand Rapids, MI: Kregel Publications, 1993), 347-48.</vt:lpstr>
      <vt:lpstr>Five Preliminary Observations</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Battleground Passages</vt:lpstr>
      <vt:lpstr>Two Battleground Passages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Battleground Passages</vt:lpstr>
      <vt:lpstr>PowerPoint Presentation</vt:lpstr>
      <vt:lpstr>PowerPoint Presentation</vt:lpstr>
      <vt:lpstr>PowerPoint Presentation</vt:lpstr>
      <vt:lpstr>PowerPoint Presentation</vt:lpstr>
      <vt:lpstr>PowerPoint Presentation</vt:lpstr>
      <vt:lpstr>Order of Paul’s Letters</vt:lpstr>
      <vt:lpstr>Order of Paul’s Letters</vt:lpstr>
      <vt:lpstr>PowerPoint Presentation</vt:lpstr>
      <vt:lpstr>PowerPoint Presentation</vt:lpstr>
      <vt:lpstr>PowerPoint Presentation</vt:lpstr>
      <vt:lpstr>PowerPoint Presentation</vt:lpstr>
      <vt:lpstr>PowerPoint Presentation</vt:lpstr>
      <vt:lpstr>PowerPoint Presentation</vt:lpstr>
      <vt:lpstr>Five Preliminary Observations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vol. 5, Systematic Theology (Grand Rapids, MI: Kregel Publications, 1993), 315.</vt:lpstr>
      <vt:lpstr>Five Preliminary Observations</vt:lpstr>
      <vt:lpstr>PowerPoint Presentation</vt:lpstr>
      <vt:lpstr>PowerPoint Presentation</vt:lpstr>
      <vt:lpstr>PowerPoint Presentation</vt:lpstr>
      <vt:lpstr>Conclusion</vt:lpstr>
      <vt:lpstr>Five Preliminary Observations</vt:lpstr>
      <vt:lpstr>1. Kingdom Throughout the Bible</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Andy Woods</cp:lastModifiedBy>
  <cp:revision>1566</cp:revision>
  <cp:lastPrinted>2017-04-05T17:34:18Z</cp:lastPrinted>
  <dcterms:created xsi:type="dcterms:W3CDTF">2009-03-17T12:21:13Z</dcterms:created>
  <dcterms:modified xsi:type="dcterms:W3CDTF">2017-04-07T00:11:33Z</dcterms:modified>
</cp:coreProperties>
</file>