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408" r:id="rId2"/>
    <p:sldId id="2409" r:id="rId3"/>
    <p:sldId id="3004" r:id="rId4"/>
    <p:sldId id="2448" r:id="rId5"/>
    <p:sldId id="2449" r:id="rId6"/>
    <p:sldId id="3025" r:id="rId7"/>
    <p:sldId id="3026" r:id="rId8"/>
    <p:sldId id="2563" r:id="rId9"/>
    <p:sldId id="2586" r:id="rId10"/>
    <p:sldId id="2723" r:id="rId11"/>
    <p:sldId id="2772" r:id="rId12"/>
    <p:sldId id="2773" r:id="rId13"/>
    <p:sldId id="2836" r:id="rId14"/>
    <p:sldId id="2957" r:id="rId15"/>
    <p:sldId id="2983" r:id="rId16"/>
    <p:sldId id="2869" r:id="rId17"/>
    <p:sldId id="3027" r:id="rId18"/>
    <p:sldId id="2913" r:id="rId19"/>
    <p:sldId id="2959" r:id="rId20"/>
    <p:sldId id="2391" r:id="rId21"/>
    <p:sldId id="3028" r:id="rId22"/>
    <p:sldId id="3029" r:id="rId23"/>
    <p:sldId id="3032" r:id="rId24"/>
    <p:sldId id="3033" r:id="rId25"/>
    <p:sldId id="2975" r:id="rId26"/>
    <p:sldId id="3034" r:id="rId27"/>
    <p:sldId id="3035" r:id="rId28"/>
    <p:sldId id="3014" r:id="rId29"/>
    <p:sldId id="3036" r:id="rId30"/>
    <p:sldId id="3054" r:id="rId31"/>
    <p:sldId id="3055" r:id="rId32"/>
    <p:sldId id="3037" r:id="rId33"/>
    <p:sldId id="2996" r:id="rId34"/>
    <p:sldId id="3038" r:id="rId35"/>
    <p:sldId id="2997" r:id="rId36"/>
    <p:sldId id="2998" r:id="rId37"/>
    <p:sldId id="3024" r:id="rId38"/>
    <p:sldId id="3039" r:id="rId39"/>
    <p:sldId id="3040" r:id="rId40"/>
    <p:sldId id="2977" r:id="rId41"/>
    <p:sldId id="3041" r:id="rId42"/>
    <p:sldId id="3042" r:id="rId43"/>
    <p:sldId id="3043" r:id="rId44"/>
    <p:sldId id="3044" r:id="rId45"/>
    <p:sldId id="2979" r:id="rId46"/>
    <p:sldId id="3045" r:id="rId47"/>
    <p:sldId id="3046" r:id="rId48"/>
    <p:sldId id="2980" r:id="rId49"/>
    <p:sldId id="3047" r:id="rId50"/>
    <p:sldId id="2999" r:id="rId51"/>
    <p:sldId id="3001" r:id="rId52"/>
    <p:sldId id="3048" r:id="rId53"/>
    <p:sldId id="3049" r:id="rId54"/>
    <p:sldId id="2981" r:id="rId55"/>
    <p:sldId id="3050" r:id="rId56"/>
    <p:sldId id="3051" r:id="rId57"/>
    <p:sldId id="3052" r:id="rId58"/>
    <p:sldId id="3002" r:id="rId59"/>
    <p:sldId id="3003" r:id="rId60"/>
    <p:sldId id="2902" r:id="rId61"/>
    <p:sldId id="3053"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3399FF"/>
    <a:srgbClr val="0000FF"/>
    <a:srgbClr val="A50021"/>
    <a:srgbClr val="FFFF99"/>
    <a:srgbClr val="CCCCFF"/>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9755071-05E5-48BE-8447-9E17C652E604}" type="datetime1">
              <a:rPr lang="en-US" altLang="en-US"/>
              <a:pPr/>
              <a:t>4/8/2017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C08A50E-4DA4-443F-908B-4E9DE45B774F}" type="slidenum">
              <a:rPr lang="en-US" altLang="en-US"/>
              <a:pPr/>
              <a:t>‹#›</a:t>
            </a:fld>
            <a:endParaRPr lang="en-US" altLang="en-US"/>
          </a:p>
        </p:txBody>
      </p:sp>
    </p:spTree>
    <p:extLst>
      <p:ext uri="{BB962C8B-B14F-4D97-AF65-F5344CB8AC3E}">
        <p14:creationId xmlns:p14="http://schemas.microsoft.com/office/powerpoint/2010/main" val="33426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B01C44E7-3CF2-4F9D-93A6-FD1C8A38F71C}" type="datetime1">
              <a:rPr lang="en-US" altLang="en-US"/>
              <a:pPr/>
              <a:t>4/8/2017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9EA6634-2A69-4F7B-A9AB-1BA91661A9A7}" type="slidenum">
              <a:rPr lang="en-US" altLang="en-US"/>
              <a:pPr/>
              <a:t>‹#›</a:t>
            </a:fld>
            <a:endParaRPr lang="en-US" altLang="en-US"/>
          </a:p>
        </p:txBody>
      </p:sp>
    </p:spTree>
    <p:extLst>
      <p:ext uri="{BB962C8B-B14F-4D97-AF65-F5344CB8AC3E}">
        <p14:creationId xmlns:p14="http://schemas.microsoft.com/office/powerpoint/2010/main" val="22007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None/>
              <a:defRPr/>
            </a:pPr>
            <a:r>
              <a:rPr lang="en-US" dirty="0"/>
              <a:t>3. </a:t>
            </a:r>
            <a:r>
              <a:rPr lang="en-US" b="1" u="sng" dirty="0">
                <a:solidFill>
                  <a:srgbClr val="FFFFCC"/>
                </a:solidFill>
                <a:ea typeface="+mn-ea"/>
                <a:cs typeface="+mn-cs"/>
              </a:rPr>
              <a:t>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455866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07796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algn="ctr"/>
            <a:r>
              <a:rPr lang="en-US" altLang="en-US" dirty="0"/>
              <a:t>THE EVENTS OF CHAPTER 5</a:t>
            </a:r>
          </a:p>
        </p:txBody>
      </p:sp>
      <p:sp>
        <p:nvSpPr>
          <p:cNvPr id="6147" name="Text Box 3"/>
          <p:cNvSpPr txBox="1">
            <a:spLocks noChangeArrowheads="1"/>
          </p:cNvSpPr>
          <p:nvPr/>
        </p:nvSpPr>
        <p:spPr bwMode="auto">
          <a:xfrm>
            <a:off x="2133600" y="23622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p>
        </p:txBody>
      </p:sp>
      <p:sp>
        <p:nvSpPr>
          <p:cNvPr id="6151" name="WordArt 7"/>
          <p:cNvSpPr>
            <a:spLocks noChangeArrowheads="1" noChangeShapeType="1" noTextEdit="1"/>
          </p:cNvSpPr>
          <p:nvPr/>
        </p:nvSpPr>
        <p:spPr bwMode="auto">
          <a:xfrm rot="-21607987">
            <a:off x="990600" y="2057400"/>
            <a:ext cx="2947988"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0"/>
                <a:gd name="adj2" fmla="val -194"/>
              </a:avLst>
            </a:prstTxWarp>
          </a:bodyPr>
          <a:lstStyle/>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THE </a:t>
            </a:r>
          </a:p>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FALL OF </a:t>
            </a:r>
          </a:p>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BABYLON</a:t>
            </a:r>
          </a:p>
        </p:txBody>
      </p:sp>
      <p:sp>
        <p:nvSpPr>
          <p:cNvPr id="6152" name="WordArt 8"/>
          <p:cNvSpPr>
            <a:spLocks noChangeArrowheads="1" noChangeShapeType="1" noTextEdit="1"/>
          </p:cNvSpPr>
          <p:nvPr/>
        </p:nvSpPr>
        <p:spPr bwMode="auto">
          <a:xfrm>
            <a:off x="838200" y="3962400"/>
            <a:ext cx="32766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0"/>
                <a:gd name="adj2" fmla="val -19"/>
              </a:avLst>
            </a:prstTxWarp>
          </a:bodyPr>
          <a:lstStyle/>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DARIUS </a:t>
            </a:r>
          </a:p>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REPLACES</a:t>
            </a:r>
          </a:p>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BELSHAZZAR</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4414" y="1523999"/>
            <a:ext cx="3263832" cy="5043507"/>
          </a:xfrm>
          <a:prstGeom prst="rect">
            <a:avLst/>
          </a:prstGeom>
        </p:spPr>
      </p:pic>
    </p:spTree>
    <p:extLst>
      <p:ext uri="{BB962C8B-B14F-4D97-AF65-F5344CB8AC3E}">
        <p14:creationId xmlns:p14="http://schemas.microsoft.com/office/powerpoint/2010/main" val="137397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6858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143000"/>
            <a:ext cx="7239000" cy="54102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676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6858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143000"/>
            <a:ext cx="7239000" cy="54102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b="1" u="sng" dirty="0">
                <a:solidFill>
                  <a:srgbClr val="FFFFCC"/>
                </a:solidFill>
              </a:rPr>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415715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49673450"/>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Sat. night 10/12/539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Hoehner</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6693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6694602"/>
              </p:ext>
            </p:extLst>
          </p:nvPr>
        </p:nvGraphicFramePr>
        <p:xfrm>
          <a:off x="190500" y="408694"/>
          <a:ext cx="8763000" cy="6040612"/>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EVENTS</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to Babylonian captivity</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Nebuchadnezzar’s 1</a:t>
                      </a:r>
                      <a:r>
                        <a:rPr kumimoji="0" lang="en-US" sz="2200" b="1" u="none" strike="noStrike" cap="none" normalizeH="0" baseline="3000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dream (huge image)</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0">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3 friends cast into the fiery furnace </a:t>
                      </a:r>
                      <a:endParaRPr kumimoji="0" lang="en-US" sz="2200" b="1" i="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handwriting of the wall at Belshazzar’s feast</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0">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Delivered from the den of lions</a:t>
                      </a:r>
                      <a:endParaRPr kumimoji="0" lang="en-US" sz="2200" b="1" i="0"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visions and dreams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seventy “sevens” prophecy</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 dreams and visions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271627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b="1" u="sng" dirty="0">
                <a:solidFill>
                  <a:srgbClr val="FFFFCC"/>
                </a:solidFill>
              </a:rPr>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8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9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5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70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00800" cy="1371600"/>
          </a:xfrm>
        </p:spPr>
        <p:txBody>
          <a:bodyPr/>
          <a:lstStyle/>
          <a:p>
            <a:pPr marL="461963" indent="-461963">
              <a:spcBef>
                <a:spcPts val="0"/>
              </a:spcBef>
              <a:spcAft>
                <a:spcPts val="1200"/>
              </a:spcAft>
            </a:pPr>
            <a:r>
              <a:rPr lang="en-US" altLang="en-US" sz="3600" dirty="0"/>
              <a:t>The enemies’ question  v.12a</a:t>
            </a:r>
          </a:p>
          <a:p>
            <a:pPr marL="461963" indent="-461963">
              <a:spcBef>
                <a:spcPts val="0"/>
              </a:spcBef>
              <a:spcAft>
                <a:spcPts val="1200"/>
              </a:spcAft>
            </a:pPr>
            <a:r>
              <a:rPr lang="en-US" altLang="en-US" sz="3600" dirty="0"/>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127456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77000" cy="1371600"/>
          </a:xfrm>
        </p:spPr>
        <p:txBody>
          <a:bodyPr/>
          <a:lstStyle/>
          <a:p>
            <a:pPr marL="461963" indent="-461963">
              <a:spcBef>
                <a:spcPts val="0"/>
              </a:spcBef>
              <a:spcAft>
                <a:spcPts val="1200"/>
              </a:spcAft>
            </a:pPr>
            <a:r>
              <a:rPr lang="en-US" altLang="en-US" sz="3600" b="1" u="sng" dirty="0">
                <a:solidFill>
                  <a:srgbClr val="FFFFCC"/>
                </a:solidFill>
              </a:rPr>
              <a:t>The enemies’ question  v.12a</a:t>
            </a:r>
          </a:p>
          <a:p>
            <a:pPr marL="461963" indent="-461963">
              <a:spcBef>
                <a:spcPts val="0"/>
              </a:spcBef>
              <a:spcAft>
                <a:spcPts val="1200"/>
              </a:spcAft>
            </a:pPr>
            <a:r>
              <a:rPr lang="en-US" altLang="en-US" sz="3600" dirty="0"/>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68820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77000" cy="1371600"/>
          </a:xfrm>
        </p:spPr>
        <p:txBody>
          <a:bodyPr/>
          <a:lstStyle/>
          <a:p>
            <a:pPr marL="461963" indent="-461963">
              <a:spcBef>
                <a:spcPts val="0"/>
              </a:spcBef>
              <a:spcAft>
                <a:spcPts val="1200"/>
              </a:spcAft>
            </a:pPr>
            <a:r>
              <a:rPr lang="en-US" altLang="en-US" sz="3600" dirty="0"/>
              <a:t>The enemies’ question  v.12a</a:t>
            </a:r>
          </a:p>
          <a:p>
            <a:pPr marL="461963" indent="-461963">
              <a:spcBef>
                <a:spcPts val="0"/>
              </a:spcBef>
              <a:spcAft>
                <a:spcPts val="1200"/>
              </a:spcAft>
            </a:pPr>
            <a:r>
              <a:rPr lang="en-US" altLang="en-US" sz="3600" b="1" u="sng" dirty="0">
                <a:solidFill>
                  <a:srgbClr val="FFFFCC"/>
                </a:solidFill>
              </a:rPr>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371212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961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164199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b="1" u="sng" dirty="0">
                <a:solidFill>
                  <a:srgbClr val="FFFFCC"/>
                </a:solidFill>
              </a:rPr>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232409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540" y="435604"/>
            <a:ext cx="8394920" cy="5986791"/>
          </a:xfrm>
          <a:prstGeom prst="rect">
            <a:avLst/>
          </a:prstGeom>
        </p:spPr>
      </p:pic>
    </p:spTree>
    <p:extLst>
      <p:ext uri="{BB962C8B-B14F-4D97-AF65-F5344CB8AC3E}">
        <p14:creationId xmlns:p14="http://schemas.microsoft.com/office/powerpoint/2010/main" val="58157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4"/>
          <p:cNvSpPr>
            <a:spLocks noChangeArrowheads="1"/>
          </p:cNvSpPr>
          <p:nvPr/>
        </p:nvSpPr>
        <p:spPr bwMode="auto">
          <a:xfrm>
            <a:off x="700088" y="2278063"/>
            <a:ext cx="7743825" cy="39703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of the mistakes that human beings make is believing that there is only one way</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altLang="en-US" sz="28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don’t accept that there are diverse ways of being in the world; that there are millions of ways to be a human being. And </a:t>
            </a:r>
            <a:r>
              <a:rPr lang="en-US" altLang="en-US" sz="28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ways…many paths to what you call God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176132" name="TextBox 5"/>
          <p:cNvSpPr txBox="1">
            <a:spLocks noChangeArrowheads="1"/>
          </p:cNvSpPr>
          <p:nvPr/>
        </p:nvSpPr>
        <p:spPr bwMode="auto">
          <a:xfrm>
            <a:off x="2628900" y="6400800"/>
            <a:ext cx="3886200" cy="3385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www.youtube.com/watch?v=Lb2RUpMDk34</a:t>
            </a:r>
          </a:p>
        </p:txBody>
      </p:sp>
      <p:pic>
        <p:nvPicPr>
          <p:cNvPr id="1026" name="Picture 2" descr="http://resources1.news.com.au/images/2011/04/22/1226043/457733-op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8066" y="304800"/>
            <a:ext cx="324786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31099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5"/>
          <p:cNvSpPr txBox="1">
            <a:spLocks noChangeArrowheads="1"/>
          </p:cNvSpPr>
          <p:nvPr/>
        </p:nvSpPr>
        <p:spPr bwMode="auto">
          <a:xfrm>
            <a:off x="2628900" y="6400800"/>
            <a:ext cx="3886200" cy="3385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latin typeface="Calibri" panose="020F0502020204030204" pitchFamily="34" charset="0"/>
                <a:cs typeface="Calibri" panose="020F0502020204030204" pitchFamily="34" charset="0"/>
              </a:rPr>
              <a:t>www.youtube.com/watch?v=Lb2RUpMDk34</a:t>
            </a:r>
          </a:p>
        </p:txBody>
      </p:sp>
      <p:pic>
        <p:nvPicPr>
          <p:cNvPr id="235523" name="Picture 2" descr="https://encrypted-tbn1.gstatic.com/images?q=tbn:ANd9GcRDg5T_RX2f_qZ9D5NXfZbYyeP8-3VdwefZsU4VngItyg_vsMTV3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0" y="222250"/>
            <a:ext cx="1206500" cy="1295400"/>
          </a:xfrm>
          <a:prstGeom prst="rect">
            <a:avLst/>
          </a:prstGeom>
          <a:noFill/>
          <a:ln w="28575">
            <a:solidFill>
              <a:srgbClr val="FFFF00"/>
            </a:solidFill>
            <a:miter lim="800000"/>
            <a:headEnd/>
            <a:tailEnd/>
          </a:ln>
        </p:spPr>
      </p:pic>
      <p:sp>
        <p:nvSpPr>
          <p:cNvPr id="177157" name="Rectangle 5"/>
          <p:cNvSpPr>
            <a:spLocks noChangeArrowheads="1"/>
          </p:cNvSpPr>
          <p:nvPr/>
        </p:nvSpPr>
        <p:spPr bwMode="auto">
          <a:xfrm>
            <a:off x="495300" y="1524000"/>
            <a:ext cx="8153400" cy="48323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latin typeface="Calibri" panose="020F0502020204030204" pitchFamily="34" charset="0"/>
                <a:cs typeface="Calibri" panose="020F0502020204030204" pitchFamily="34" charset="0"/>
              </a:rPr>
              <a:t>…</a:t>
            </a:r>
            <a:r>
              <a:rPr lang="en-US" altLang="en-US" sz="2800" u="sng" dirty="0">
                <a:solidFill>
                  <a:srgbClr val="FFFFCC"/>
                </a:solidFill>
                <a:latin typeface="Calibri" panose="020F0502020204030204" pitchFamily="34" charset="0"/>
                <a:cs typeface="Calibri" panose="020F0502020204030204" pitchFamily="34" charset="0"/>
              </a:rPr>
              <a:t>It doesn’t matter whether she called it ‘God’ along the way or not…There couldn’t possibly be just one way!</a:t>
            </a:r>
            <a:r>
              <a:rPr lang="en-US" altLang="en-US" sz="2800" dirty="0">
                <a:solidFill>
                  <a:srgbClr val="FFFFCC"/>
                </a:solidFill>
                <a:latin typeface="Calibri" panose="020F0502020204030204" pitchFamily="34" charset="0"/>
                <a:cs typeface="Calibri" panose="020F0502020204030204" pitchFamily="34" charset="0"/>
              </a:rPr>
              <a:t>…</a:t>
            </a:r>
            <a:r>
              <a:rPr lang="en-US" altLang="en-US" sz="2800" u="sng" dirty="0">
                <a:solidFill>
                  <a:srgbClr val="FFFFCC"/>
                </a:solidFill>
                <a:latin typeface="Calibri" panose="020F0502020204030204" pitchFamily="34" charset="0"/>
                <a:cs typeface="Calibri" panose="020F0502020204030204" pitchFamily="34" charset="0"/>
              </a:rPr>
              <a:t>There couldn’t possibly be only one way with millions of people in the world!</a:t>
            </a:r>
            <a:r>
              <a:rPr lang="en-US" altLang="en-US" sz="2800" dirty="0">
                <a:latin typeface="Calibri" panose="020F0502020204030204" pitchFamily="34" charset="0"/>
                <a:cs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2800" u="sng" dirty="0">
                <a:solidFill>
                  <a:srgbClr val="FFFFCC"/>
                </a:solidFill>
                <a:latin typeface="Calibri" panose="020F0502020204030204" pitchFamily="34" charset="0"/>
                <a:cs typeface="Calibri" panose="020F0502020204030204" pitchFamily="34" charset="0"/>
              </a:rPr>
              <a:t>you are in some remote part of the earth and you never heard the name of Jesus. You cannot get to Heaven…</a:t>
            </a:r>
            <a:r>
              <a:rPr lang="en-US" altLang="en-US" sz="2800" dirty="0">
                <a:solidFill>
                  <a:srgbClr val="FFFFCC"/>
                </a:solidFill>
                <a:latin typeface="Calibri" panose="020F0502020204030204" pitchFamily="34" charset="0"/>
                <a:cs typeface="Calibri" panose="020F0502020204030204" pitchFamily="34" charset="0"/>
              </a:rPr>
              <a:t>?</a:t>
            </a:r>
            <a:r>
              <a:rPr lang="en-US" alt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69133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b="1" u="sng" dirty="0">
                <a:solidFill>
                  <a:srgbClr val="FFFFCC"/>
                </a:solidFill>
              </a:rPr>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7798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01275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2552700" y="228600"/>
            <a:ext cx="4038600" cy="1143000"/>
          </a:xfrm>
        </p:spPr>
        <p:txBody>
          <a:bodyPr/>
          <a:lstStyle/>
          <a:p>
            <a:pPr algn="ctr">
              <a:defRPr/>
            </a:pPr>
            <a:r>
              <a:rPr lang="en-US" sz="4000" dirty="0"/>
              <a:t>Herodotus</a:t>
            </a:r>
            <a:br>
              <a:rPr lang="en-US" sz="3600" dirty="0"/>
            </a:br>
            <a:r>
              <a:rPr lang="en-US" sz="2800" dirty="0"/>
              <a:t>Histories, 1:191 (450 B.C.)</a:t>
            </a:r>
            <a:endParaRPr lang="en-US" sz="3600" dirty="0"/>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217755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1828800" y="1447800"/>
            <a:ext cx="7162800" cy="5105400"/>
          </a:xfrm>
        </p:spPr>
        <p:txBody>
          <a:bodyPr/>
          <a:lstStyle/>
          <a:p>
            <a:pPr marL="0" indent="0" algn="just">
              <a:lnSpc>
                <a:spcPct val="90000"/>
              </a:lnSpc>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380038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057400" y="1447800"/>
            <a:ext cx="6884988" cy="5029199"/>
          </a:xfrm>
        </p:spPr>
        <p:txBody>
          <a:bodyPr/>
          <a:lstStyle/>
          <a:p>
            <a:pPr marL="0" indent="0" algn="just">
              <a:buNone/>
              <a:defRPr/>
            </a:pPr>
            <a:r>
              <a:rPr lang="en-US" sz="2800" dirty="0">
                <a:cs typeface="Calibri" panose="020F0502020204030204" pitchFamily="34" charset="0"/>
              </a:rPr>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a:t>
            </a:r>
            <a:r>
              <a:rPr lang="en-US" sz="2800" dirty="0" err="1">
                <a:cs typeface="Calibri" panose="020F0502020204030204" pitchFamily="34" charset="0"/>
              </a:rPr>
              <a:t>endeavoured</a:t>
            </a:r>
            <a:r>
              <a:rPr lang="en-US" sz="2800" dirty="0">
                <a:cs typeface="Calibri" panose="020F0502020204030204" pitchFamily="34" charset="0"/>
              </a:rPr>
              <a:t> to fortify/repair their dwelling places . . . </a:t>
            </a:r>
            <a:endParaRPr lang="en-US" sz="2800" dirty="0"/>
          </a:p>
        </p:txBody>
      </p:sp>
      <p:sp>
        <p:nvSpPr>
          <p:cNvPr id="7"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199955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b="1" u="sng" dirty="0">
                <a:solidFill>
                  <a:srgbClr val="FFFFCC"/>
                </a:solidFill>
              </a:rPr>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874344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3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672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b="1" u="sng" dirty="0">
                <a:solidFill>
                  <a:srgbClr val="FFFFCC"/>
                </a:solidFill>
              </a:rPr>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230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b="1" u="sng" dirty="0">
                <a:solidFill>
                  <a:srgbClr val="FFFFCC"/>
                </a:solidFill>
              </a:rPr>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522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4008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b="1" u="sng" dirty="0">
                <a:solidFill>
                  <a:srgbClr val="FFFFCC"/>
                </a:solidFill>
              </a:rPr>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141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8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562600" cy="1752600"/>
          </a:xfrm>
        </p:spPr>
        <p:txBody>
          <a:bodyPr/>
          <a:lstStyle/>
          <a:p>
            <a:pPr marL="461963" indent="-461963">
              <a:spcBef>
                <a:spcPts val="0"/>
              </a:spcBef>
              <a:spcAft>
                <a:spcPts val="3600"/>
              </a:spcAft>
            </a:pPr>
            <a:r>
              <a:rPr lang="en-US" altLang="en-US" sz="3600" dirty="0"/>
              <a:t>The king’s agony v. 18</a:t>
            </a:r>
          </a:p>
          <a:p>
            <a:pPr marL="461963" indent="-461963">
              <a:spcBef>
                <a:spcPts val="0"/>
              </a:spcBef>
              <a:spcAft>
                <a:spcPts val="3600"/>
              </a:spcAft>
            </a:pPr>
            <a:r>
              <a:rPr lang="en-US" altLang="en-US" sz="3600" dirty="0"/>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2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562600" cy="1752600"/>
          </a:xfrm>
        </p:spPr>
        <p:txBody>
          <a:bodyPr/>
          <a:lstStyle/>
          <a:p>
            <a:pPr marL="461963" indent="-461963">
              <a:spcBef>
                <a:spcPts val="0"/>
              </a:spcBef>
              <a:spcAft>
                <a:spcPts val="3600"/>
              </a:spcAft>
            </a:pPr>
            <a:r>
              <a:rPr lang="en-US" altLang="en-US" sz="3600" b="1" u="sng" dirty="0">
                <a:solidFill>
                  <a:srgbClr val="FFFFCC"/>
                </a:solidFill>
              </a:rPr>
              <a:t>The king’s agony v. 18</a:t>
            </a:r>
          </a:p>
          <a:p>
            <a:pPr marL="461963" indent="-461963">
              <a:spcBef>
                <a:spcPts val="0"/>
              </a:spcBef>
              <a:spcAft>
                <a:spcPts val="3600"/>
              </a:spcAft>
            </a:pPr>
            <a:r>
              <a:rPr lang="en-US" altLang="en-US" sz="3600" dirty="0"/>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5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715000" cy="1752600"/>
          </a:xfrm>
        </p:spPr>
        <p:txBody>
          <a:bodyPr/>
          <a:lstStyle/>
          <a:p>
            <a:pPr marL="461963" indent="-461963">
              <a:spcBef>
                <a:spcPts val="0"/>
              </a:spcBef>
              <a:spcAft>
                <a:spcPts val="3600"/>
              </a:spcAft>
            </a:pPr>
            <a:r>
              <a:rPr lang="en-US" altLang="en-US" sz="3600" dirty="0"/>
              <a:t>The king’s agony v. 18</a:t>
            </a:r>
          </a:p>
          <a:p>
            <a:pPr marL="461963" indent="-461963">
              <a:spcBef>
                <a:spcPts val="0"/>
              </a:spcBef>
              <a:spcAft>
                <a:spcPts val="3600"/>
              </a:spcAft>
            </a:pPr>
            <a:r>
              <a:rPr lang="en-US" altLang="en-US" sz="3600" b="1" u="sng" dirty="0">
                <a:solidFill>
                  <a:srgbClr val="FFFFCC"/>
                </a:solidFill>
              </a:rPr>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3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dirty="0"/>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dirty="0"/>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388653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b="1" u="sng" dirty="0">
                <a:solidFill>
                  <a:srgbClr val="FFFFCC"/>
                </a:solidFill>
              </a:rPr>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dirty="0"/>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1875707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762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264817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93640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dirty="0"/>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b="1" u="sng" dirty="0">
                <a:solidFill>
                  <a:srgbClr val="FFFFCC"/>
                </a:solidFill>
              </a:rPr>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344720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289047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b="1" u="sng" dirty="0">
                <a:solidFill>
                  <a:srgbClr val="FFFFCC"/>
                </a:solidFill>
              </a:rPr>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220249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b="1" u="sng" dirty="0">
                <a:solidFill>
                  <a:srgbClr val="FFFFCC"/>
                </a:solidFill>
              </a:rPr>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354159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b="1" u="sng" dirty="0">
                <a:solidFill>
                  <a:srgbClr val="FFFFCC"/>
                </a:solidFill>
              </a:rPr>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32014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228600" y="228600"/>
            <a:ext cx="8686800" cy="1143000"/>
          </a:xfrm>
        </p:spPr>
        <p:txBody>
          <a:bodyPr/>
          <a:lstStyle/>
          <a:p>
            <a:pPr algn="ctr"/>
            <a:r>
              <a:rPr lang="en-US" altLang="en-US" sz="3800" dirty="0"/>
              <a:t>The 4 Jewish Youths Rise to Favor (1:17-21)</a:t>
            </a:r>
          </a:p>
        </p:txBody>
      </p:sp>
      <p:sp>
        <p:nvSpPr>
          <p:cNvPr id="10247" name="Rectangle 7"/>
          <p:cNvSpPr>
            <a:spLocks noGrp="1" noChangeArrowheads="1"/>
          </p:cNvSpPr>
          <p:nvPr>
            <p:ph type="body" idx="1"/>
          </p:nvPr>
        </p:nvSpPr>
        <p:spPr>
          <a:xfrm>
            <a:off x="290513" y="1600200"/>
            <a:ext cx="8562975" cy="4572000"/>
          </a:xfrm>
        </p:spPr>
        <p:txBody>
          <a:bodyPr/>
          <a:lstStyle/>
          <a:p>
            <a:pPr marL="461963" indent="-461963">
              <a:spcBef>
                <a:spcPts val="0"/>
              </a:spcBef>
              <a:spcAft>
                <a:spcPts val="2400"/>
              </a:spcAft>
            </a:pPr>
            <a:r>
              <a:rPr lang="en-US" altLang="en-US" sz="3400" dirty="0"/>
              <a:t>The length of their service (1:21)</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Nebuchadnezzar’s initial siege (605)</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Decree of Cyrus (536)</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Daniel served for 69 years</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Daniel served through 2 gentile empires and 4 successive gentile administrations</a:t>
            </a:r>
          </a:p>
          <a:p>
            <a:pPr lvl="1">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359514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2476500" y="304800"/>
            <a:ext cx="4191000" cy="1143000"/>
          </a:xfrm>
        </p:spPr>
        <p:txBody>
          <a:bodyPr/>
          <a:lstStyle/>
          <a:p>
            <a:pPr algn="ctr" eaLnBrk="1" hangingPunct="1"/>
            <a:r>
              <a:rPr lang="en-US" altLang="en-US" dirty="0"/>
              <a:t>Basic Chronology</a:t>
            </a:r>
          </a:p>
        </p:txBody>
      </p:sp>
      <p:sp>
        <p:nvSpPr>
          <p:cNvPr id="55299" name="Rectangle 3"/>
          <p:cNvSpPr>
            <a:spLocks noGrp="1" noChangeArrowheads="1"/>
          </p:cNvSpPr>
          <p:nvPr>
            <p:ph type="body" idx="1"/>
          </p:nvPr>
        </p:nvSpPr>
        <p:spPr>
          <a:xfrm>
            <a:off x="2147094" y="1600200"/>
            <a:ext cx="4849812" cy="4800600"/>
          </a:xfrm>
        </p:spPr>
        <p:txBody>
          <a:bodyPr/>
          <a:lstStyle/>
          <a:p>
            <a:pPr marL="461963" indent="-461963">
              <a:spcBef>
                <a:spcPts val="0"/>
              </a:spcBef>
              <a:spcAft>
                <a:spcPts val="2400"/>
              </a:spcAft>
              <a:defRPr/>
            </a:pPr>
            <a:r>
              <a:rPr lang="en-US" sz="3400" dirty="0"/>
              <a:t>Babylon (605‒539)</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Nebuchadnezzar</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Belshazzar</a:t>
            </a:r>
          </a:p>
          <a:p>
            <a:pPr marL="461963" indent="-461963">
              <a:spcBef>
                <a:spcPts val="0"/>
              </a:spcBef>
              <a:spcAft>
                <a:spcPts val="2400"/>
              </a:spcAft>
              <a:defRPr/>
            </a:pPr>
            <a:r>
              <a:rPr lang="en-US" sz="3400" dirty="0"/>
              <a:t>Media-Persia (538‒536)</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Darius</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Cyrus</a:t>
            </a:r>
          </a:p>
        </p:txBody>
      </p:sp>
    </p:spTree>
    <p:extLst>
      <p:ext uri="{BB962C8B-B14F-4D97-AF65-F5344CB8AC3E}">
        <p14:creationId xmlns:p14="http://schemas.microsoft.com/office/powerpoint/2010/main" val="121808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7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42216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4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15041</TotalTime>
  <Words>2610</Words>
  <Application>Microsoft Office PowerPoint</Application>
  <PresentationFormat>On-screen Show (4:3)</PresentationFormat>
  <Paragraphs>405</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Black</vt:lpstr>
      <vt:lpstr>Calibri</vt:lpstr>
      <vt:lpstr>Symbol</vt:lpstr>
      <vt:lpstr>Times New Roman</vt:lpstr>
      <vt:lpstr>Wingdings</vt:lpstr>
      <vt:lpstr>Azure</vt:lpstr>
      <vt:lpstr>THE BOOK OF DANIEL</vt:lpstr>
      <vt:lpstr>Message</vt:lpstr>
      <vt:lpstr>PowerPoint Presentation</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Synthetic Outline</vt:lpstr>
      <vt:lpstr>Synthetic Outline</vt:lpstr>
      <vt:lpstr>THE EVENTS OF CHAPTER 5</vt:lpstr>
      <vt:lpstr>Succession of Gentile Rulers</vt:lpstr>
      <vt:lpstr>Succession of Gentile Rulers</vt:lpstr>
      <vt:lpstr>PowerPoint Presentation</vt:lpstr>
      <vt:lpstr>PowerPoint Presentation</vt:lpstr>
      <vt:lpstr>Chapter 6 Outline</vt:lpstr>
      <vt:lpstr>Chapter 6 Outline</vt:lpstr>
      <vt:lpstr>Chapter 6 Outline</vt:lpstr>
      <vt:lpstr>Chapter 6 Outline</vt:lpstr>
      <vt:lpstr>Chapter 6 Outline</vt:lpstr>
      <vt:lpstr>PROSECUTION OF DANIEL V.12-15</vt:lpstr>
      <vt:lpstr>PROSECUTION OF DANIEL V.12-15</vt:lpstr>
      <vt:lpstr>PROSECUTION OF DANIEL V.12-15</vt:lpstr>
      <vt:lpstr>PROSECUTION OF DANIEL V.12-15</vt:lpstr>
      <vt:lpstr>PROSECUTION OF DANIEL V.12-15</vt:lpstr>
      <vt:lpstr>PowerPoint Presentation</vt:lpstr>
      <vt:lpstr>PowerPoint Presentation</vt:lpstr>
      <vt:lpstr>PROSECUTION OF DANIEL V.12-15</vt:lpstr>
      <vt:lpstr>PowerPoint Presentation</vt:lpstr>
      <vt:lpstr>Herodotus Histories, 1:191 (450 B.C.)</vt:lpstr>
      <vt:lpstr>James Pritchard The Ancient Near East Texts Relating to the Old Testament, 315-16. </vt:lpstr>
      <vt:lpstr>James Pritchard The Ancient Near East Texts Relating to the Old Testament, 315-16. </vt:lpstr>
      <vt:lpstr>PowerPoint Presentation</vt:lpstr>
      <vt:lpstr>PROSECUTION OF DANIEL V.12-15</vt:lpstr>
      <vt:lpstr>Chapter 6 Outline</vt:lpstr>
      <vt:lpstr>JUDGMENT OF DANIEL  V.16-17</vt:lpstr>
      <vt:lpstr>JUDGMENT OF DANIEL  V.16-17</vt:lpstr>
      <vt:lpstr>JUDGMENT OF DANIEL  V.16-17</vt:lpstr>
      <vt:lpstr>JUDGMENT OF DANIEL  V.16-17</vt:lpstr>
      <vt:lpstr>Chapter 6 Outline</vt:lpstr>
      <vt:lpstr>THE PROTECTION OF DANIEL V. 18-23</vt:lpstr>
      <vt:lpstr>THE PROTECTION OF DANIEL V. 18-23</vt:lpstr>
      <vt:lpstr>THE PROTECTION OF DANIEL V. 18-23</vt:lpstr>
      <vt:lpstr>THE PROTECTION OF DANIEL V. 18-23</vt:lpstr>
      <vt:lpstr>THE PROTECTION OF DANIEL V. 18-23</vt:lpstr>
      <vt:lpstr>Synthetic Outline</vt:lpstr>
      <vt:lpstr>Synthetic Outline</vt:lpstr>
      <vt:lpstr>THE PROTECTION OF DANIEL V. 18-23</vt:lpstr>
      <vt:lpstr>Chapter 6 Outline</vt:lpstr>
      <vt:lpstr>THE RESULTS OF DANIEL’S ORDEAL  V. 24-28</vt:lpstr>
      <vt:lpstr>THE RESULTS OF DANIEL’S ORDEAL  V. 24-28</vt:lpstr>
      <vt:lpstr>THE RESULTS OF DANIEL’S ORDEAL  V. 24-28</vt:lpstr>
      <vt:lpstr>THE RESULTS OF DANIEL’S ORDEAL  V. 24-28</vt:lpstr>
      <vt:lpstr>The 4 Jewish Youths Rise to Favor (1:17-21)</vt:lpstr>
      <vt:lpstr>Basic Chronology</vt:lpstr>
      <vt:lpstr>Conclusion</vt:lpstr>
      <vt:lpstr>Chapter 6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1545</cp:revision>
  <cp:lastPrinted>2017-02-05T01:03:10Z</cp:lastPrinted>
  <dcterms:created xsi:type="dcterms:W3CDTF">2009-03-17T12:21:13Z</dcterms:created>
  <dcterms:modified xsi:type="dcterms:W3CDTF">2017-04-08T21:04:44Z</dcterms:modified>
</cp:coreProperties>
</file>