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handoutMasterIdLst>
    <p:handoutMasterId r:id="rId58"/>
  </p:handoutMasterIdLst>
  <p:sldIdLst>
    <p:sldId id="791" r:id="rId2"/>
    <p:sldId id="1521" r:id="rId3"/>
    <p:sldId id="1525" r:id="rId4"/>
    <p:sldId id="1608" r:id="rId5"/>
    <p:sldId id="1609" r:id="rId6"/>
    <p:sldId id="1558" r:id="rId7"/>
    <p:sldId id="1559" r:id="rId8"/>
    <p:sldId id="1606" r:id="rId9"/>
    <p:sldId id="1560" r:id="rId10"/>
    <p:sldId id="1561" r:id="rId11"/>
    <p:sldId id="1562" r:id="rId12"/>
    <p:sldId id="1563" r:id="rId13"/>
    <p:sldId id="1564" r:id="rId14"/>
    <p:sldId id="1565" r:id="rId15"/>
    <p:sldId id="1566" r:id="rId16"/>
    <p:sldId id="1567" r:id="rId17"/>
    <p:sldId id="1568" r:id="rId18"/>
    <p:sldId id="1569" r:id="rId19"/>
    <p:sldId id="1610" r:id="rId20"/>
    <p:sldId id="1574" r:id="rId21"/>
    <p:sldId id="1575" r:id="rId22"/>
    <p:sldId id="1576" r:id="rId23"/>
    <p:sldId id="1572" r:id="rId24"/>
    <p:sldId id="1573" r:id="rId25"/>
    <p:sldId id="1577" r:id="rId26"/>
    <p:sldId id="1578" r:id="rId27"/>
    <p:sldId id="1580" r:id="rId28"/>
    <p:sldId id="1581" r:id="rId29"/>
    <p:sldId id="1579" r:id="rId30"/>
    <p:sldId id="1582" r:id="rId31"/>
    <p:sldId id="1583" r:id="rId32"/>
    <p:sldId id="1584" r:id="rId33"/>
    <p:sldId id="1585" r:id="rId34"/>
    <p:sldId id="1586" r:id="rId35"/>
    <p:sldId id="1587" r:id="rId36"/>
    <p:sldId id="1588" r:id="rId37"/>
    <p:sldId id="1589" r:id="rId38"/>
    <p:sldId id="1590" r:id="rId39"/>
    <p:sldId id="1591" r:id="rId40"/>
    <p:sldId id="1592" r:id="rId41"/>
    <p:sldId id="1593" r:id="rId42"/>
    <p:sldId id="1594" r:id="rId43"/>
    <p:sldId id="1595" r:id="rId44"/>
    <p:sldId id="1596" r:id="rId45"/>
    <p:sldId id="1597" r:id="rId46"/>
    <p:sldId id="1598" r:id="rId47"/>
    <p:sldId id="1599" r:id="rId48"/>
    <p:sldId id="1600" r:id="rId49"/>
    <p:sldId id="1601" r:id="rId50"/>
    <p:sldId id="1602" r:id="rId51"/>
    <p:sldId id="1603" r:id="rId52"/>
    <p:sldId id="1604" r:id="rId53"/>
    <p:sldId id="1605" r:id="rId54"/>
    <p:sldId id="1495" r:id="rId55"/>
    <p:sldId id="1485" r:id="rId56"/>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FF"/>
    <a:srgbClr val="FFFFCC"/>
    <a:srgbClr val="FFCCFF"/>
    <a:srgbClr val="66FF99"/>
    <a:srgbClr val="0000FF"/>
    <a:srgbClr val="3399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1309" autoAdjust="0"/>
  </p:normalViewPr>
  <p:slideViewPr>
    <p:cSldViewPr snapToGrid="0">
      <p:cViewPr varScale="1">
        <p:scale>
          <a:sx n="80" d="100"/>
          <a:sy n="80" d="100"/>
        </p:scale>
        <p:origin x="1644" y="84"/>
      </p:cViewPr>
      <p:guideLst>
        <p:guide orient="horz" pos="2160"/>
        <p:guide pos="2880"/>
      </p:guideLst>
    </p:cSldViewPr>
  </p:slideViewPr>
  <p:notesTextViewPr>
    <p:cViewPr>
      <p:scale>
        <a:sx n="1" d="1"/>
        <a:sy n="1" d="1"/>
      </p:scale>
      <p:origin x="0" y="0"/>
    </p:cViewPr>
  </p:notesTextViewPr>
  <p:sorterViewPr>
    <p:cViewPr>
      <p:scale>
        <a:sx n="100" d="100"/>
        <a:sy n="100" d="100"/>
      </p:scale>
      <p:origin x="0" y="-36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81013"/>
          </a:xfrm>
          <a:prstGeom prst="rect">
            <a:avLst/>
          </a:prstGeom>
        </p:spPr>
        <p:txBody>
          <a:bodyPr vert="horz" lIns="96639" tIns="48320" rIns="96639" bIns="48320" rtlCol="0"/>
          <a:lstStyle>
            <a:lvl1pPr algn="l" eaLnBrk="1" fontAlgn="auto" hangingPunct="1">
              <a:spcBef>
                <a:spcPts val="0"/>
              </a:spcBef>
              <a:spcAft>
                <a:spcPts val="0"/>
              </a:spcAft>
              <a:defRPr sz="1200">
                <a:latin typeface="+mn-lt"/>
                <a:cs typeface="+mn-cs"/>
              </a:defRPr>
            </a:lvl1pPr>
          </a:lstStyle>
          <a:p>
            <a:pPr>
              <a:defRPr/>
            </a:pPr>
            <a:r>
              <a:rPr lang="en-US"/>
              <a:t>Dr. Andy Woods - Soteriology</a:t>
            </a:r>
          </a:p>
        </p:txBody>
      </p:sp>
      <p:sp>
        <p:nvSpPr>
          <p:cNvPr id="3" name="Date Placeholder 2"/>
          <p:cNvSpPr>
            <a:spLocks noGrp="1"/>
          </p:cNvSpPr>
          <p:nvPr>
            <p:ph type="dt" sz="quarter" idx="1"/>
          </p:nvPr>
        </p:nvSpPr>
        <p:spPr>
          <a:xfrm>
            <a:off x="4143375" y="1"/>
            <a:ext cx="3170238" cy="481013"/>
          </a:xfrm>
          <a:prstGeom prst="rect">
            <a:avLst/>
          </a:prstGeom>
        </p:spPr>
        <p:txBody>
          <a:bodyPr vert="horz" lIns="96639" tIns="48320" rIns="96639" bIns="48320" rtlCol="0"/>
          <a:lstStyle>
            <a:lvl1pPr algn="r" eaLnBrk="1" fontAlgn="auto" hangingPunct="1">
              <a:spcBef>
                <a:spcPts val="0"/>
              </a:spcBef>
              <a:spcAft>
                <a:spcPts val="0"/>
              </a:spcAft>
              <a:defRPr sz="1200">
                <a:latin typeface="+mn-lt"/>
                <a:cs typeface="+mn-cs"/>
              </a:defRPr>
            </a:lvl1pPr>
          </a:lstStyle>
          <a:p>
            <a:pPr>
              <a:defRPr/>
            </a:pPr>
            <a:r>
              <a:rPr lang="en-US"/>
              <a:t>04/09/2017</a:t>
            </a:r>
          </a:p>
        </p:txBody>
      </p:sp>
      <p:sp>
        <p:nvSpPr>
          <p:cNvPr id="4" name="Footer Placeholder 3"/>
          <p:cNvSpPr>
            <a:spLocks noGrp="1"/>
          </p:cNvSpPr>
          <p:nvPr>
            <p:ph type="ftr" sz="quarter" idx="2"/>
          </p:nvPr>
        </p:nvSpPr>
        <p:spPr>
          <a:xfrm>
            <a:off x="1" y="9120188"/>
            <a:ext cx="3170238" cy="481012"/>
          </a:xfrm>
          <a:prstGeom prst="rect">
            <a:avLst/>
          </a:prstGeom>
        </p:spPr>
        <p:txBody>
          <a:bodyPr vert="horz" lIns="96639" tIns="48320" rIns="96639" bIns="48320" rtlCol="0" anchor="b"/>
          <a:lstStyle>
            <a:lvl1pPr algn="l" eaLnBrk="1" fontAlgn="auto" hangingPunct="1">
              <a:spcBef>
                <a:spcPts val="0"/>
              </a:spcBef>
              <a:spcAft>
                <a:spcPts val="0"/>
              </a:spcAft>
              <a:defRPr sz="1200">
                <a:latin typeface="+mn-lt"/>
                <a:cs typeface="+mn-cs"/>
              </a:defRPr>
            </a:lvl1pPr>
          </a:lstStyle>
          <a:p>
            <a:pPr>
              <a:defRPr/>
            </a:pPr>
            <a:r>
              <a:rPr lang="en-US"/>
              <a:t>Sugar Land Bible Church</a:t>
            </a:r>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wrap="square" lIns="96639" tIns="48320" rIns="96639" bIns="483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E7FB46F-FE8A-4DDB-9E5A-5CE56A6045A5}" type="slidenum">
              <a:rPr lang="en-US" altLang="en-US">
                <a:cs typeface="Calibri" panose="020F0502020204030204" pitchFamily="34" charset="0"/>
              </a:rPr>
              <a:pPr>
                <a:defRPr/>
              </a:pPr>
              <a:t>‹#›</a:t>
            </a:fld>
            <a:endParaRPr lang="en-US" altLang="en-US" dirty="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81013"/>
          </a:xfrm>
          <a:prstGeom prst="rect">
            <a:avLst/>
          </a:prstGeom>
        </p:spPr>
        <p:txBody>
          <a:bodyPr vert="horz" lIns="96639" tIns="48320" rIns="96639" bIns="48320" rtlCol="0"/>
          <a:lstStyle>
            <a:lvl1pPr algn="l" eaLnBrk="1" fontAlgn="auto" hangingPunct="1">
              <a:spcBef>
                <a:spcPts val="0"/>
              </a:spcBef>
              <a:spcAft>
                <a:spcPts val="0"/>
              </a:spcAft>
              <a:defRPr sz="1200">
                <a:latin typeface="+mn-lt"/>
                <a:cs typeface="+mn-cs"/>
              </a:defRPr>
            </a:lvl1pPr>
          </a:lstStyle>
          <a:p>
            <a:pPr>
              <a:defRPr/>
            </a:pPr>
            <a:r>
              <a:rPr lang="en-US"/>
              <a:t>Dr. Andy Woods - Soteriology</a:t>
            </a:r>
          </a:p>
        </p:txBody>
      </p:sp>
      <p:sp>
        <p:nvSpPr>
          <p:cNvPr id="3" name="Date Placeholder 2"/>
          <p:cNvSpPr>
            <a:spLocks noGrp="1"/>
          </p:cNvSpPr>
          <p:nvPr>
            <p:ph type="dt" idx="1"/>
          </p:nvPr>
        </p:nvSpPr>
        <p:spPr>
          <a:xfrm>
            <a:off x="4143375" y="1"/>
            <a:ext cx="3170238" cy="481013"/>
          </a:xfrm>
          <a:prstGeom prst="rect">
            <a:avLst/>
          </a:prstGeom>
        </p:spPr>
        <p:txBody>
          <a:bodyPr vert="horz" lIns="96639" tIns="48320" rIns="96639" bIns="48320" rtlCol="0"/>
          <a:lstStyle>
            <a:lvl1pPr algn="r" eaLnBrk="1" fontAlgn="auto" hangingPunct="1">
              <a:spcBef>
                <a:spcPts val="0"/>
              </a:spcBef>
              <a:spcAft>
                <a:spcPts val="0"/>
              </a:spcAft>
              <a:defRPr sz="1200">
                <a:latin typeface="+mn-lt"/>
                <a:cs typeface="+mn-cs"/>
              </a:defRPr>
            </a:lvl1pPr>
          </a:lstStyle>
          <a:p>
            <a:pPr>
              <a:defRPr/>
            </a:pPr>
            <a:r>
              <a:rPr lang="en-US"/>
              <a:t>04/09/2017</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39" tIns="48320" rIns="96639" bIns="48320" rtlCol="0" anchor="ctr"/>
          <a:lstStyle/>
          <a:p>
            <a:pPr lvl="0"/>
            <a:endParaRPr lang="en-US" noProof="0"/>
          </a:p>
        </p:txBody>
      </p:sp>
      <p:sp>
        <p:nvSpPr>
          <p:cNvPr id="5" name="Notes Placeholder 4"/>
          <p:cNvSpPr>
            <a:spLocks noGrp="1"/>
          </p:cNvSpPr>
          <p:nvPr>
            <p:ph type="body" sz="quarter" idx="3"/>
          </p:nvPr>
        </p:nvSpPr>
        <p:spPr>
          <a:xfrm>
            <a:off x="731839" y="4621213"/>
            <a:ext cx="5851525" cy="3779837"/>
          </a:xfrm>
          <a:prstGeom prst="rect">
            <a:avLst/>
          </a:prstGeom>
        </p:spPr>
        <p:txBody>
          <a:bodyPr vert="horz" lIns="96639" tIns="48320" rIns="96639" bIns="483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120188"/>
            <a:ext cx="3170238" cy="481012"/>
          </a:xfrm>
          <a:prstGeom prst="rect">
            <a:avLst/>
          </a:prstGeom>
        </p:spPr>
        <p:txBody>
          <a:bodyPr vert="horz" lIns="96639" tIns="48320" rIns="96639" bIns="48320" rtlCol="0" anchor="b"/>
          <a:lstStyle>
            <a:lvl1pPr algn="l" eaLnBrk="1" fontAlgn="auto" hangingPunct="1">
              <a:spcBef>
                <a:spcPts val="0"/>
              </a:spcBef>
              <a:spcAft>
                <a:spcPts val="0"/>
              </a:spcAft>
              <a:defRPr sz="1200">
                <a:latin typeface="+mn-lt"/>
                <a:cs typeface="+mn-cs"/>
              </a:defRPr>
            </a:lvl1pPr>
          </a:lstStyle>
          <a:p>
            <a:pPr>
              <a:defRPr/>
            </a:pPr>
            <a:r>
              <a:rPr lang="en-US"/>
              <a:t>Sugar Land Bible Church</a:t>
            </a:r>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wrap="square" lIns="96639" tIns="48320" rIns="96639" bIns="48320" numCol="1" anchor="b" anchorCtr="0" compatLnSpc="1">
            <a:prstTxWarp prst="textNoShape">
              <a:avLst/>
            </a:prstTxWarp>
          </a:bodyPr>
          <a:lstStyle>
            <a:lvl1pPr algn="r" eaLnBrk="1" hangingPunct="1">
              <a:defRPr sz="1200">
                <a:latin typeface="Calibri" panose="020F0502020204030204" pitchFamily="34" charset="0"/>
                <a:cs typeface="Calibri" panose="020F0502020204030204" pitchFamily="34" charset="0"/>
              </a:defRPr>
            </a:lvl1pPr>
          </a:lstStyle>
          <a:p>
            <a:pPr>
              <a:defRPr/>
            </a:pPr>
            <a:fld id="{B198B154-0582-43CF-B21D-D32FA3CBB6ED}"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058">
              <a:defRPr>
                <a:solidFill>
                  <a:schemeClr val="tx1"/>
                </a:solidFill>
                <a:latin typeface="Arial" panose="020B0604020202020204" pitchFamily="34" charset="0"/>
                <a:cs typeface="Arial" panose="020B0604020202020204" pitchFamily="34" charset="0"/>
              </a:defRPr>
            </a:lvl1pPr>
            <a:lvl2pPr marL="742842" indent="-285708" defTabSz="965058">
              <a:defRPr>
                <a:solidFill>
                  <a:schemeClr val="tx1"/>
                </a:solidFill>
                <a:latin typeface="Arial" panose="020B0604020202020204" pitchFamily="34" charset="0"/>
                <a:cs typeface="Arial" panose="020B0604020202020204" pitchFamily="34" charset="0"/>
              </a:defRPr>
            </a:lvl2pPr>
            <a:lvl3pPr marL="1142833" indent="-228567" defTabSz="965058">
              <a:defRPr>
                <a:solidFill>
                  <a:schemeClr val="tx1"/>
                </a:solidFill>
                <a:latin typeface="Arial" panose="020B0604020202020204" pitchFamily="34" charset="0"/>
                <a:cs typeface="Arial" panose="020B0604020202020204" pitchFamily="34" charset="0"/>
              </a:defRPr>
            </a:lvl3pPr>
            <a:lvl4pPr marL="1599966" indent="-228567" defTabSz="965058">
              <a:defRPr>
                <a:solidFill>
                  <a:schemeClr val="tx1"/>
                </a:solidFill>
                <a:latin typeface="Arial" panose="020B0604020202020204" pitchFamily="34" charset="0"/>
                <a:cs typeface="Arial" panose="020B0604020202020204" pitchFamily="34" charset="0"/>
              </a:defRPr>
            </a:lvl4pPr>
            <a:lvl5pPr marL="2057099" indent="-228567" defTabSz="965058">
              <a:defRPr>
                <a:solidFill>
                  <a:schemeClr val="tx1"/>
                </a:solidFill>
                <a:latin typeface="Arial" panose="020B0604020202020204" pitchFamily="34" charset="0"/>
                <a:cs typeface="Arial" panose="020B0604020202020204" pitchFamily="34" charset="0"/>
              </a:defRPr>
            </a:lvl5pPr>
            <a:lvl6pPr marL="2514232" indent="-228567" defTabSz="96505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365" indent="-228567" defTabSz="96505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497" indent="-228567" defTabSz="96505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630" indent="-228567" defTabSz="96505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1900">
                <a:latin typeface="Calibri" panose="020F0502020204030204" pitchFamily="34" charset="0"/>
                <a:cs typeface="Calibri" panose="020F0502020204030204" pitchFamily="34" charset="0"/>
              </a:rPr>
              <a:pPr/>
              <a:t>1</a:t>
            </a:fld>
            <a:endParaRPr lang="en-US" altLang="en-US" sz="19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966387">
              <a:defRPr/>
            </a:pPr>
            <a:r>
              <a:rPr lang="en-US" sz="1900" kern="0" dirty="0">
                <a:solidFill>
                  <a:sysClr val="windowText" lastClr="000000"/>
                </a:solidFill>
              </a:rPr>
              <a:t>Sugar Land Bible Church</a:t>
            </a:r>
          </a:p>
        </p:txBody>
      </p:sp>
      <p:sp>
        <p:nvSpPr>
          <p:cNvPr id="3" name="Header Placeholder 2"/>
          <p:cNvSpPr>
            <a:spLocks noGrp="1"/>
          </p:cNvSpPr>
          <p:nvPr>
            <p:ph type="hdr" sz="quarter"/>
          </p:nvPr>
        </p:nvSpPr>
        <p:spPr/>
        <p:txBody>
          <a:bodyPr/>
          <a:lstStyle/>
          <a:p>
            <a:pPr defTabSz="966387">
              <a:defRPr/>
            </a:pPr>
            <a:r>
              <a:rPr lang="en-US" sz="1900" kern="0" dirty="0">
                <a:solidFill>
                  <a:sysClr val="windowText" lastClr="000000"/>
                </a:solidFill>
              </a:rPr>
              <a:t>Dr. Andy Woods - Soteriology</a:t>
            </a:r>
          </a:p>
        </p:txBody>
      </p:sp>
      <p:sp>
        <p:nvSpPr>
          <p:cNvPr id="4" name="Date Placeholder 3"/>
          <p:cNvSpPr>
            <a:spLocks noGrp="1"/>
          </p:cNvSpPr>
          <p:nvPr>
            <p:ph type="dt" idx="10"/>
          </p:nvPr>
        </p:nvSpPr>
        <p:spPr/>
        <p:txBody>
          <a:bodyPr/>
          <a:lstStyle/>
          <a:p>
            <a:pPr>
              <a:defRPr/>
            </a:pPr>
            <a:r>
              <a:rPr lang="en-US"/>
              <a:t>04/09/2017</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the Chronology of Christ's Life</a:t>
            </a:r>
            <a:r>
              <a:rPr lang="en-US" baseline="0" dirty="0"/>
              <a:t> </a:t>
            </a:r>
            <a:r>
              <a:rPr lang="en-US" dirty="0"/>
              <a:t>regarding Peter's conversion.</a:t>
            </a:r>
          </a:p>
          <a:p>
            <a:endParaRPr lang="en-US" dirty="0"/>
          </a:p>
        </p:txBody>
      </p:sp>
      <p:sp>
        <p:nvSpPr>
          <p:cNvPr id="4" name="Header Placeholder 3"/>
          <p:cNvSpPr>
            <a:spLocks noGrp="1"/>
          </p:cNvSpPr>
          <p:nvPr>
            <p:ph type="hdr" sz="quarter" idx="10"/>
          </p:nvPr>
        </p:nvSpPr>
        <p:spPr/>
        <p:txBody>
          <a:bodyPr/>
          <a:lstStyle/>
          <a:p>
            <a:r>
              <a:rPr lang="en-US"/>
              <a:t>Dr. Andy Woods - Soteriology</a:t>
            </a:r>
          </a:p>
        </p:txBody>
      </p:sp>
      <p:sp>
        <p:nvSpPr>
          <p:cNvPr id="5" name="Footer Placeholder 4"/>
          <p:cNvSpPr>
            <a:spLocks noGrp="1"/>
          </p:cNvSpPr>
          <p:nvPr>
            <p:ph type="ftr" sz="quarter" idx="11"/>
          </p:nvPr>
        </p:nvSpPr>
        <p:spPr/>
        <p:txBody>
          <a:bodyPr/>
          <a:lstStyle/>
          <a:p>
            <a:r>
              <a:rPr lang="en-US"/>
              <a:t>Sugar Land Bible Church</a:t>
            </a:r>
          </a:p>
        </p:txBody>
      </p:sp>
      <p:sp>
        <p:nvSpPr>
          <p:cNvPr id="6" name="Slide Number Placeholder 5"/>
          <p:cNvSpPr>
            <a:spLocks noGrp="1"/>
          </p:cNvSpPr>
          <p:nvPr>
            <p:ph type="sldNum" sz="quarter" idx="12"/>
          </p:nvPr>
        </p:nvSpPr>
        <p:spPr/>
        <p:txBody>
          <a:bodyPr/>
          <a:lstStyle/>
          <a:p>
            <a:fld id="{685F063A-EE40-4242-B79D-A02668FB9303}" type="slidenum">
              <a:rPr lang="en-US" smtClean="0"/>
              <a:pPr/>
              <a:t>20</a:t>
            </a:fld>
            <a:endParaRPr lang="en-US"/>
          </a:p>
        </p:txBody>
      </p:sp>
    </p:spTree>
    <p:extLst>
      <p:ext uri="{BB962C8B-B14F-4D97-AF65-F5344CB8AC3E}">
        <p14:creationId xmlns:p14="http://schemas.microsoft.com/office/powerpoint/2010/main" val="876075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43716" name="Slide Number Placeholder 3"/>
          <p:cNvSpPr>
            <a:spLocks noGrp="1"/>
          </p:cNvSpPr>
          <p:nvPr>
            <p:ph type="sldNum" sz="quarter" idx="5"/>
          </p:nvPr>
        </p:nvSpPr>
        <p:spPr bwMode="auto">
          <a:noFill/>
          <a:ln>
            <a:miter lim="800000"/>
            <a:headEnd/>
            <a:tailEnd/>
          </a:ln>
        </p:spPr>
        <p:txBody>
          <a:bodyPr/>
          <a:lstStyle/>
          <a:p>
            <a:fld id="{66BF6FB9-118F-4E3B-9F48-D45338C591BB}" type="slidenum">
              <a:rPr lang="en-US" altLang="en-US" smtClean="0"/>
              <a:pPr/>
              <a:t>32</a:t>
            </a:fld>
            <a:endParaRPr lang="en-US" altLang="en-US" dirty="0"/>
          </a:p>
        </p:txBody>
      </p:sp>
    </p:spTree>
    <p:extLst>
      <p:ext uri="{BB962C8B-B14F-4D97-AF65-F5344CB8AC3E}">
        <p14:creationId xmlns:p14="http://schemas.microsoft.com/office/powerpoint/2010/main" val="1962763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Ray Steadman – “1</a:t>
            </a:r>
            <a:r>
              <a:rPr lang="en-US" baseline="30000" dirty="0"/>
              <a:t>st</a:t>
            </a:r>
            <a:r>
              <a:rPr lang="en-US" dirty="0"/>
              <a:t> Californians”</a:t>
            </a:r>
          </a:p>
          <a:p>
            <a:endParaRPr lang="en-US" dirty="0"/>
          </a:p>
          <a:p>
            <a:r>
              <a:rPr lang="en-US" dirty="0"/>
              <a:t>Unbelievers vs Categories of Believers</a:t>
            </a:r>
          </a:p>
          <a:p>
            <a:endParaRPr lang="en-US" dirty="0"/>
          </a:p>
          <a:p>
            <a:r>
              <a:rPr lang="en-US" dirty="0"/>
              <a:t>Unbelievers</a:t>
            </a:r>
            <a:r>
              <a:rPr lang="en-US" baseline="0" dirty="0"/>
              <a:t> – </a:t>
            </a:r>
            <a:r>
              <a:rPr lang="el-GR" sz="1300" b="1" dirty="0"/>
              <a:t>ψυχικός </a:t>
            </a:r>
            <a:r>
              <a:rPr lang="en-US" sz="1300" b="1" dirty="0" err="1"/>
              <a:t>psuchikós</a:t>
            </a:r>
            <a:r>
              <a:rPr lang="en-US" baseline="0" dirty="0"/>
              <a:t>; </a:t>
            </a:r>
            <a:r>
              <a:rPr lang="en-US" sz="1300" dirty="0"/>
              <a:t>Natural, pertaining to the natural as distinguished from the spiritual</a:t>
            </a:r>
            <a:endParaRPr lang="en-US" baseline="0" dirty="0"/>
          </a:p>
          <a:p>
            <a:r>
              <a:rPr lang="en-US" baseline="0" dirty="0"/>
              <a:t>Spiritual Believers – </a:t>
            </a:r>
            <a:r>
              <a:rPr lang="el-GR" b="1" baseline="0" dirty="0"/>
              <a:t>πνευματικός </a:t>
            </a:r>
            <a:r>
              <a:rPr lang="en-US" b="1" baseline="0" dirty="0" err="1"/>
              <a:t>pneumatikós</a:t>
            </a:r>
            <a:r>
              <a:rPr lang="en-US" baseline="0" dirty="0"/>
              <a:t>; of persons who are spiritual, enlightened by the Holy Spirit </a:t>
            </a:r>
          </a:p>
          <a:p>
            <a:r>
              <a:rPr lang="en-US" baseline="0" dirty="0"/>
              <a:t>Infant Believers – </a:t>
            </a:r>
            <a:r>
              <a:rPr lang="el-GR" sz="1300" b="1" dirty="0"/>
              <a:t>σάρκινος</a:t>
            </a:r>
            <a:r>
              <a:rPr lang="en-US" sz="1300" b="1" dirty="0"/>
              <a:t> </a:t>
            </a:r>
            <a:r>
              <a:rPr lang="en-US" sz="1300" b="1" i="1" dirty="0" err="1"/>
              <a:t>sárkinos</a:t>
            </a:r>
            <a:r>
              <a:rPr lang="en-US" sz="1300" b="1" i="1" dirty="0"/>
              <a:t>; </a:t>
            </a:r>
            <a:r>
              <a:rPr lang="en-US" sz="1300" i="1" dirty="0"/>
              <a:t>with propensities of the flesh unto sin; </a:t>
            </a:r>
            <a:r>
              <a:rPr lang="el-GR" sz="1300" b="1" i="1" dirty="0"/>
              <a:t>νήπιος </a:t>
            </a:r>
            <a:r>
              <a:rPr lang="en-US" sz="1300" b="1" i="1" dirty="0" err="1"/>
              <a:t>nḗpios</a:t>
            </a:r>
            <a:r>
              <a:rPr lang="en-US" sz="1300" b="1" i="1" dirty="0"/>
              <a:t>; </a:t>
            </a:r>
            <a:r>
              <a:rPr lang="en-US" sz="1300" dirty="0"/>
              <a:t>an infant, child, baby without any definite limitation of age. (This relates to immaturity and lack of instruction)</a:t>
            </a:r>
            <a:endParaRPr lang="en-US" sz="1300" b="1" i="1" dirty="0"/>
          </a:p>
          <a:p>
            <a:r>
              <a:rPr lang="en-US" dirty="0"/>
              <a:t>Carnal Believers</a:t>
            </a:r>
            <a:r>
              <a:rPr lang="en-US" baseline="0" dirty="0"/>
              <a:t> – </a:t>
            </a:r>
            <a:r>
              <a:rPr lang="el-GR" sz="1300" b="1" dirty="0"/>
              <a:t>σαρκικός</a:t>
            </a:r>
            <a:r>
              <a:rPr lang="en-US" sz="1300" b="1" dirty="0"/>
              <a:t> </a:t>
            </a:r>
            <a:r>
              <a:rPr lang="en-US" sz="1300" b="1" i="1" dirty="0" err="1"/>
              <a:t>sarkikós</a:t>
            </a:r>
            <a:r>
              <a:rPr lang="en-US" sz="1300" b="1" i="1" dirty="0"/>
              <a:t>; </a:t>
            </a:r>
            <a:r>
              <a:rPr lang="en-US" sz="1300" i="1" dirty="0"/>
              <a:t>tendency to satisfy the flesh, implying sinfulness, sinful propensity, carnal</a:t>
            </a:r>
            <a:r>
              <a:rPr lang="en-US" sz="1300" dirty="0"/>
              <a:t> (This relates to disobedience and open rebellion)</a:t>
            </a:r>
          </a:p>
          <a:p>
            <a:endParaRPr lang="en-US" sz="1300" i="1" dirty="0"/>
          </a:p>
        </p:txBody>
      </p:sp>
      <p:sp>
        <p:nvSpPr>
          <p:cNvPr id="4" name="Slide Number Placeholder 3"/>
          <p:cNvSpPr>
            <a:spLocks noGrp="1"/>
          </p:cNvSpPr>
          <p:nvPr>
            <p:ph type="sldNum" sz="quarter" idx="10"/>
          </p:nvPr>
        </p:nvSpPr>
        <p:spPr/>
        <p:txBody>
          <a:bodyPr/>
          <a:lstStyle/>
          <a:p>
            <a:pPr defTabSz="966387">
              <a:defRPr/>
            </a:pPr>
            <a:fld id="{600E5424-D4B9-4AFD-9B49-AB165923F980}" type="slidenum">
              <a:rPr lang="en-US" altLang="en-US" sz="1900" kern="0">
                <a:solidFill>
                  <a:sysClr val="windowText" lastClr="000000"/>
                </a:solidFill>
              </a:rPr>
              <a:pPr defTabSz="966387">
                <a:defRPr/>
              </a:pPr>
              <a:t>51</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387">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387">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51023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387">
              <a:defRPr/>
            </a:pPr>
            <a:fld id="{600E5424-D4B9-4AFD-9B49-AB165923F980}" type="slidenum">
              <a:rPr lang="en-US" altLang="en-US" sz="1900" kern="0">
                <a:solidFill>
                  <a:sysClr val="windowText" lastClr="000000"/>
                </a:solidFill>
              </a:rPr>
              <a:pPr defTabSz="966387">
                <a:defRPr/>
              </a:pPr>
              <a:t>52</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387">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387">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1149513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387">
              <a:defRPr/>
            </a:pPr>
            <a:fld id="{1E6CAAF6-ADD1-4A1F-A4B9-6880554EFCC2}" type="slidenum">
              <a:rPr lang="en-US" altLang="en-US" sz="1900" kern="0">
                <a:solidFill>
                  <a:sysClr val="windowText" lastClr="000000"/>
                </a:solidFill>
              </a:rPr>
              <a:pPr defTabSz="966387">
                <a:defRPr/>
              </a:pPr>
              <a:t>53</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387">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387">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3247870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97A6FC6-E9CC-4AE2-9D91-7D483FBCA8F2}" type="datetimeFigureOut">
              <a:rPr lang="en-US"/>
              <a:pPr>
                <a:defRPr/>
              </a:pPr>
              <a:t>4/8/2017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4BCA0F-06D0-45D5-966B-BC0DA570E070}" type="slidenum">
              <a:rPr lang="en-US" altLang="en-US"/>
              <a:pPr>
                <a:defRPr/>
              </a:pPr>
              <a:t>‹#›</a:t>
            </a:fld>
            <a:endParaRPr lang="en-US" altLang="en-US"/>
          </a:p>
        </p:txBody>
      </p:sp>
    </p:spTree>
    <p:extLst>
      <p:ext uri="{BB962C8B-B14F-4D97-AF65-F5344CB8AC3E}">
        <p14:creationId xmlns:p14="http://schemas.microsoft.com/office/powerpoint/2010/main" val="3072583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5F0565-56BC-4606-B690-183210B43A3E}" type="datetimeFigureOut">
              <a:rPr lang="en-US"/>
              <a:pPr>
                <a:defRPr/>
              </a:pPr>
              <a:t>4/8/2017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21324B-886E-460D-912C-2CA0D33BCBC9}" type="slidenum">
              <a:rPr lang="en-US" altLang="en-US"/>
              <a:pPr>
                <a:defRPr/>
              </a:pPr>
              <a:t>‹#›</a:t>
            </a:fld>
            <a:endParaRPr lang="en-US" altLang="en-US"/>
          </a:p>
        </p:txBody>
      </p:sp>
    </p:spTree>
    <p:extLst>
      <p:ext uri="{BB962C8B-B14F-4D97-AF65-F5344CB8AC3E}">
        <p14:creationId xmlns:p14="http://schemas.microsoft.com/office/powerpoint/2010/main" val="866601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CA8456-5BDA-471F-BF97-D65C5ADB8166}" type="datetimeFigureOut">
              <a:rPr lang="en-US"/>
              <a:pPr>
                <a:defRPr/>
              </a:pPr>
              <a:t>4/8/2017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A2BEC0-6F37-4633-AB26-99B8574EC13A}" type="slidenum">
              <a:rPr lang="en-US" altLang="en-US"/>
              <a:pPr>
                <a:defRPr/>
              </a:pPr>
              <a:t>‹#›</a:t>
            </a:fld>
            <a:endParaRPr lang="en-US" altLang="en-US"/>
          </a:p>
        </p:txBody>
      </p:sp>
    </p:spTree>
    <p:extLst>
      <p:ext uri="{BB962C8B-B14F-4D97-AF65-F5344CB8AC3E}">
        <p14:creationId xmlns:p14="http://schemas.microsoft.com/office/powerpoint/2010/main" val="3426343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2537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rtlCol="0">
            <a:normAutofit/>
          </a:bodyPr>
          <a:lstStyle/>
          <a:p>
            <a:pPr lvl="0"/>
            <a:endParaRPr lang="en-US" noProof="0"/>
          </a:p>
        </p:txBody>
      </p:sp>
      <p:sp>
        <p:nvSpPr>
          <p:cNvPr id="4" name="Date Placeholder 3"/>
          <p:cNvSpPr>
            <a:spLocks noGrp="1"/>
          </p:cNvSpPr>
          <p:nvPr>
            <p:ph type="dt" sz="half" idx="10"/>
          </p:nvPr>
        </p:nvSpPr>
        <p:spPr>
          <a:xfrm>
            <a:off x="1143000" y="6248400"/>
            <a:ext cx="19050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5814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010400" y="6248400"/>
            <a:ext cx="1905000" cy="457200"/>
          </a:xfrm>
        </p:spPr>
        <p:txBody>
          <a:bodyPr/>
          <a:lstStyle>
            <a:lvl1pPr>
              <a:defRPr/>
            </a:lvl1pPr>
          </a:lstStyle>
          <a:p>
            <a:pPr>
              <a:defRPr/>
            </a:pPr>
            <a:fld id="{C49BDA17-A2EA-4FEA-8B2E-D8E6E889768C}" type="slidenum">
              <a:rPr lang="en-US" altLang="en-US"/>
              <a:pPr>
                <a:defRPr/>
              </a:pPr>
              <a:t>‹#›</a:t>
            </a:fld>
            <a:endParaRPr lang="en-US" altLang="en-US"/>
          </a:p>
        </p:txBody>
      </p:sp>
    </p:spTree>
    <p:extLst>
      <p:ext uri="{BB962C8B-B14F-4D97-AF65-F5344CB8AC3E}">
        <p14:creationId xmlns:p14="http://schemas.microsoft.com/office/powerpoint/2010/main" val="3775912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EAFF49D-3724-4544-8C09-609974F0F7BB}" type="datetimeFigureOut">
              <a:rPr lang="en-US"/>
              <a:pPr>
                <a:defRPr/>
              </a:pPr>
              <a:t>4/8/2017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8FC3D7-4EF0-45B7-B372-73B36E842409}" type="slidenum">
              <a:rPr lang="en-US" altLang="en-US"/>
              <a:pPr>
                <a:defRPr/>
              </a:pPr>
              <a:t>‹#›</a:t>
            </a:fld>
            <a:endParaRPr lang="en-US" altLang="en-US"/>
          </a:p>
        </p:txBody>
      </p:sp>
    </p:spTree>
    <p:extLst>
      <p:ext uri="{BB962C8B-B14F-4D97-AF65-F5344CB8AC3E}">
        <p14:creationId xmlns:p14="http://schemas.microsoft.com/office/powerpoint/2010/main" val="737921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B2BF477-4C68-4C1E-86FF-7481A7055811}" type="datetimeFigureOut">
              <a:rPr lang="en-US"/>
              <a:pPr>
                <a:defRPr/>
              </a:pPr>
              <a:t>4/8/2017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716DA2-6FF6-4595-92F5-22A0F5E67B09}" type="slidenum">
              <a:rPr lang="en-US" altLang="en-US"/>
              <a:pPr>
                <a:defRPr/>
              </a:pPr>
              <a:t>‹#›</a:t>
            </a:fld>
            <a:endParaRPr lang="en-US" altLang="en-US"/>
          </a:p>
        </p:txBody>
      </p:sp>
    </p:spTree>
    <p:extLst>
      <p:ext uri="{BB962C8B-B14F-4D97-AF65-F5344CB8AC3E}">
        <p14:creationId xmlns:p14="http://schemas.microsoft.com/office/powerpoint/2010/main" val="3863941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BAED65A-C0EE-4AD7-8A58-0B8F10022485}" type="datetimeFigureOut">
              <a:rPr lang="en-US"/>
              <a:pPr>
                <a:defRPr/>
              </a:pPr>
              <a:t>4/8/2017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68FB71B-AA8C-46A5-AC4C-81FD1DC46212}" type="slidenum">
              <a:rPr lang="en-US" altLang="en-US"/>
              <a:pPr>
                <a:defRPr/>
              </a:pPr>
              <a:t>‹#›</a:t>
            </a:fld>
            <a:endParaRPr lang="en-US" altLang="en-US"/>
          </a:p>
        </p:txBody>
      </p:sp>
    </p:spTree>
    <p:extLst>
      <p:ext uri="{BB962C8B-B14F-4D97-AF65-F5344CB8AC3E}">
        <p14:creationId xmlns:p14="http://schemas.microsoft.com/office/powerpoint/2010/main" val="3948579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7D92815-885E-4900-AF1B-4C4ACEE61EA0}" type="datetimeFigureOut">
              <a:rPr lang="en-US"/>
              <a:pPr>
                <a:defRPr/>
              </a:pPr>
              <a:t>4/8/2017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740452A-21A5-42E4-B3C0-FA07CA9C4E30}" type="slidenum">
              <a:rPr lang="en-US" altLang="en-US"/>
              <a:pPr>
                <a:defRPr/>
              </a:pPr>
              <a:t>‹#›</a:t>
            </a:fld>
            <a:endParaRPr lang="en-US" altLang="en-US"/>
          </a:p>
        </p:txBody>
      </p:sp>
    </p:spTree>
    <p:extLst>
      <p:ext uri="{BB962C8B-B14F-4D97-AF65-F5344CB8AC3E}">
        <p14:creationId xmlns:p14="http://schemas.microsoft.com/office/powerpoint/2010/main" val="233390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FEEF2B6-EDA6-4AAF-857D-8616360D1575}" type="datetimeFigureOut">
              <a:rPr lang="en-US"/>
              <a:pPr>
                <a:defRPr/>
              </a:pPr>
              <a:t>4/8/2017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86F58FA-6C59-4CBE-A676-1C65C00AA210}" type="slidenum">
              <a:rPr lang="en-US" altLang="en-US"/>
              <a:pPr>
                <a:defRPr/>
              </a:pPr>
              <a:t>‹#›</a:t>
            </a:fld>
            <a:endParaRPr lang="en-US" altLang="en-US"/>
          </a:p>
        </p:txBody>
      </p:sp>
    </p:spTree>
    <p:extLst>
      <p:ext uri="{BB962C8B-B14F-4D97-AF65-F5344CB8AC3E}">
        <p14:creationId xmlns:p14="http://schemas.microsoft.com/office/powerpoint/2010/main" val="3449743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28339B0-7FDD-450F-8311-4C08D789A5BF}" type="datetimeFigureOut">
              <a:rPr lang="en-US"/>
              <a:pPr>
                <a:defRPr/>
              </a:pPr>
              <a:t>4/8/2017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C9EE3B8-A121-4320-9005-4CA9419894E8}" type="slidenum">
              <a:rPr lang="en-US" altLang="en-US"/>
              <a:pPr>
                <a:defRPr/>
              </a:pPr>
              <a:t>‹#›</a:t>
            </a:fld>
            <a:endParaRPr lang="en-US" altLang="en-US"/>
          </a:p>
        </p:txBody>
      </p:sp>
    </p:spTree>
    <p:extLst>
      <p:ext uri="{BB962C8B-B14F-4D97-AF65-F5344CB8AC3E}">
        <p14:creationId xmlns:p14="http://schemas.microsoft.com/office/powerpoint/2010/main" val="1381039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63DE400-B6BD-4AD8-B6D6-59D92F013876}" type="datetimeFigureOut">
              <a:rPr lang="en-US"/>
              <a:pPr>
                <a:defRPr/>
              </a:pPr>
              <a:t>4/8/2017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C7A958-5FFB-46EB-8287-DA3763E658B2}" type="slidenum">
              <a:rPr lang="en-US" altLang="en-US"/>
              <a:pPr>
                <a:defRPr/>
              </a:pPr>
              <a:t>‹#›</a:t>
            </a:fld>
            <a:endParaRPr lang="en-US" altLang="en-US"/>
          </a:p>
        </p:txBody>
      </p:sp>
    </p:spTree>
    <p:extLst>
      <p:ext uri="{BB962C8B-B14F-4D97-AF65-F5344CB8AC3E}">
        <p14:creationId xmlns:p14="http://schemas.microsoft.com/office/powerpoint/2010/main" val="1303572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B04D9EF-EBC4-4C5F-A1A5-63888718FBFA}" type="datetimeFigureOut">
              <a:rPr lang="en-US"/>
              <a:pPr>
                <a:defRPr/>
              </a:pPr>
              <a:t>4/8/2017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EAF1CC-EA39-4347-98EA-7DFEEA8916A8}" type="slidenum">
              <a:rPr lang="en-US" altLang="en-US"/>
              <a:pPr>
                <a:defRPr/>
              </a:pPr>
              <a:t>‹#›</a:t>
            </a:fld>
            <a:endParaRPr lang="en-US" altLang="en-US"/>
          </a:p>
        </p:txBody>
      </p:sp>
    </p:spTree>
    <p:extLst>
      <p:ext uri="{BB962C8B-B14F-4D97-AF65-F5344CB8AC3E}">
        <p14:creationId xmlns:p14="http://schemas.microsoft.com/office/powerpoint/2010/main" val="2883252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1833C87-4D3B-43B8-B25C-DFF65258D843}" type="datetimeFigureOut">
              <a:rPr lang="en-US"/>
              <a:pPr>
                <a:defRPr/>
              </a:pPr>
              <a:t>4/8/2017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Calibri" panose="020F0502020204030204" pitchFamily="34" charset="0"/>
              </a:defRPr>
            </a:lvl1pPr>
          </a:lstStyle>
          <a:p>
            <a:pPr>
              <a:defRPr/>
            </a:pPr>
            <a:fld id="{0BEE0D31-C65D-4025-B445-3D7EE25C4B85}"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8" r:id="rId12"/>
    <p:sldLayoutId id="2147483955"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124200" y="685800"/>
            <a:ext cx="2895600" cy="1371600"/>
          </a:xfrm>
        </p:spPr>
        <p:txBody>
          <a:bodyPr/>
          <a:lstStyle/>
          <a:p>
            <a:pPr eaLnBrk="1" hangingPunct="1">
              <a:defRPr/>
            </a:pPr>
            <a:r>
              <a:rPr lang="en-US" altLang="en-US" b="1" dirty="0">
                <a:solidFill>
                  <a:srgbClr val="00FFFF"/>
                </a:solidFill>
                <a:effectLst>
                  <a:outerShdw blurRad="38100" dist="38100" dir="2700000" algn="tl">
                    <a:srgbClr val="000000">
                      <a:alpha val="43137"/>
                    </a:srgbClr>
                  </a:outerShdw>
                </a:effectLst>
              </a:rPr>
              <a:t>Soteriology</a:t>
            </a:r>
            <a:br>
              <a:rPr lang="en-US" altLang="en-US" b="1" dirty="0">
                <a:solidFill>
                  <a:srgbClr val="00FFFF"/>
                </a:solidFill>
                <a:effectLst>
                  <a:outerShdw blurRad="38100" dist="38100" dir="2700000" algn="tl">
                    <a:srgbClr val="000000">
                      <a:alpha val="43137"/>
                    </a:srgbClr>
                  </a:outerShdw>
                </a:effectLst>
              </a:rPr>
            </a:br>
            <a:r>
              <a:rPr lang="en-US" altLang="en-US" sz="2800" b="1" dirty="0">
                <a:solidFill>
                  <a:srgbClr val="00FFFF"/>
                </a:solidFill>
                <a:effectLst>
                  <a:outerShdw blurRad="38100" dist="38100" dir="2700000" algn="tl">
                    <a:srgbClr val="000000">
                      <a:alpha val="43137"/>
                    </a:srgbClr>
                  </a:outerShdw>
                </a:effectLst>
              </a:rPr>
              <a:t>Session 55</a:t>
            </a:r>
            <a:endParaRPr lang="en-US" altLang="en-US" b="1" dirty="0">
              <a:solidFill>
                <a:srgbClr val="00FFFF"/>
              </a:solidFill>
              <a:effectLst>
                <a:outerShdw blurRad="38100" dist="38100" dir="2700000" algn="tl">
                  <a:srgbClr val="000000">
                    <a:alpha val="43137"/>
                  </a:srgbClr>
                </a:outerShdw>
              </a:effectLst>
            </a:endParaRPr>
          </a:p>
        </p:txBody>
      </p:sp>
      <p:sp>
        <p:nvSpPr>
          <p:cNvPr id="6147" name="Subtitle 2"/>
          <p:cNvSpPr>
            <a:spLocks noGrp="1"/>
          </p:cNvSpPr>
          <p:nvPr>
            <p:ph type="subTitle" idx="1"/>
          </p:nvPr>
        </p:nvSpPr>
        <p:spPr>
          <a:xfrm>
            <a:off x="838200" y="4572000"/>
            <a:ext cx="7467600" cy="1752600"/>
          </a:xfrm>
        </p:spPr>
        <p:txBody>
          <a:bodyPr/>
          <a:lstStyle/>
          <a:p>
            <a:pPr eaLnBrk="1" hangingPunct="1"/>
            <a:r>
              <a:rPr lang="en-US" altLang="en-US" dirty="0">
                <a:solidFill>
                  <a:schemeClr val="bg1"/>
                </a:solidFill>
                <a:effectLst>
                  <a:outerShdw blurRad="38100" dist="38100" dir="2700000" algn="tl">
                    <a:srgbClr val="000000">
                      <a:alpha val="43137"/>
                    </a:srgbClr>
                  </a:outerShdw>
                </a:effectLst>
              </a:rPr>
              <a:t>Dr. Andy Woods</a:t>
            </a:r>
          </a:p>
          <a:p>
            <a:pPr eaLnBrk="1" hangingPunct="1"/>
            <a:endParaRPr lang="en-US" altLang="en-US" sz="2000" dirty="0">
              <a:solidFill>
                <a:schemeClr val="bg1"/>
              </a:solidFill>
              <a:effectLst>
                <a:outerShdw blurRad="38100" dist="38100" dir="2700000" algn="tl">
                  <a:srgbClr val="000000">
                    <a:alpha val="43137"/>
                  </a:srgbClr>
                </a:outerShdw>
              </a:effectLst>
            </a:endParaRPr>
          </a:p>
          <a:p>
            <a:pPr eaLnBrk="1" hangingPunct="1"/>
            <a:r>
              <a:rPr lang="en-US" altLang="en-US" sz="2000" dirty="0">
                <a:solidFill>
                  <a:schemeClr val="bg1"/>
                </a:solidFill>
                <a:effectLst>
                  <a:outerShdw blurRad="38100" dist="38100" dir="2700000" algn="tl">
                    <a:srgbClr val="000000">
                      <a:alpha val="43137"/>
                    </a:srgbClr>
                  </a:outerShdw>
                </a:effectLst>
              </a:rPr>
              <a:t>Senior Pastor – Sugar Land Bible Church</a:t>
            </a:r>
          </a:p>
          <a:p>
            <a:pPr eaLnBrk="1" hangingPunct="1"/>
            <a:r>
              <a:rPr lang="en-US" altLang="en-US" sz="2000" dirty="0">
                <a:solidFill>
                  <a:schemeClr val="bg1"/>
                </a:solidFill>
                <a:effectLst>
                  <a:outerShdw blurRad="38100" dist="38100" dir="2700000" algn="tl">
                    <a:srgbClr val="000000">
                      <a:alpha val="43137"/>
                    </a:srgbClr>
                  </a:outerShdw>
                </a:effectLst>
              </a:rPr>
              <a:t>Professor of Bible &amp; Theology – College of Biblical Studies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228600" y="1143000"/>
            <a:ext cx="8686800" cy="4983163"/>
          </a:xfrm>
        </p:spPr>
        <p:txBody>
          <a:bodyPr/>
          <a:lstStyle/>
          <a:p>
            <a:pPr eaLnBrk="1" hangingPunct="1">
              <a:spcBef>
                <a:spcPts val="600"/>
              </a:spcBef>
              <a:spcAft>
                <a:spcPts val="1200"/>
              </a:spcAft>
              <a:buClr>
                <a:srgbClr val="00FFFF"/>
              </a:buClr>
              <a:defRPr/>
            </a:pPr>
            <a:r>
              <a:rPr lang="en-US" altLang="en-US" sz="2800" dirty="0">
                <a:solidFill>
                  <a:schemeClr val="bg1"/>
                </a:solidFill>
                <a:effectLst>
                  <a:outerShdw blurRad="38100" dist="38100" dir="2700000" algn="tl">
                    <a:srgbClr val="000000">
                      <a:alpha val="43137"/>
                    </a:srgbClr>
                  </a:outerShdw>
                </a:effectLst>
              </a:rPr>
              <a:t>Confession of Christ before man (Rom 10:9-10; Matt 10:32-33)? Context</a:t>
            </a:r>
          </a:p>
          <a:p>
            <a:pPr eaLnBrk="1" hangingPunct="1">
              <a:spcBef>
                <a:spcPts val="600"/>
              </a:spcBef>
              <a:spcAft>
                <a:spcPts val="1200"/>
              </a:spcAft>
              <a:buClr>
                <a:srgbClr val="00FFFF"/>
              </a:buClr>
              <a:defRPr/>
            </a:pPr>
            <a:r>
              <a:rPr lang="en-US" altLang="en-US" sz="2800" dirty="0">
                <a:solidFill>
                  <a:schemeClr val="bg1"/>
                </a:solidFill>
                <a:effectLst>
                  <a:outerShdw blurRad="38100" dist="38100" dir="2700000" algn="tl">
                    <a:srgbClr val="000000">
                      <a:alpha val="43137"/>
                    </a:srgbClr>
                  </a:outerShdw>
                </a:effectLst>
              </a:rPr>
              <a:t>Ask Jesus into your heart (Rev 3:20)? Context</a:t>
            </a:r>
          </a:p>
          <a:p>
            <a:pPr eaLnBrk="1" hangingPunct="1">
              <a:spcBef>
                <a:spcPts val="600"/>
              </a:spcBef>
              <a:spcAft>
                <a:spcPts val="1200"/>
              </a:spcAft>
              <a:buClr>
                <a:srgbClr val="00FFFF"/>
              </a:buClr>
              <a:defRPr/>
            </a:pPr>
            <a:r>
              <a:rPr lang="en-US" altLang="en-US" sz="2800" dirty="0">
                <a:solidFill>
                  <a:schemeClr val="bg1"/>
                </a:solidFill>
                <a:effectLst>
                  <a:outerShdw blurRad="38100" dist="38100" dir="2700000" algn="tl">
                    <a:srgbClr val="000000">
                      <a:alpha val="43137"/>
                    </a:srgbClr>
                  </a:outerShdw>
                </a:effectLst>
              </a:rPr>
              <a:t>Confess your sins (Matt 6:12; 1 John 1:9)? Context </a:t>
            </a:r>
          </a:p>
          <a:p>
            <a:pPr eaLnBrk="1" hangingPunct="1">
              <a:spcBef>
                <a:spcPts val="600"/>
              </a:spcBef>
              <a:spcAft>
                <a:spcPts val="1200"/>
              </a:spcAft>
              <a:buClr>
                <a:srgbClr val="00FFFF"/>
              </a:buClr>
              <a:defRPr/>
            </a:pPr>
            <a:r>
              <a:rPr lang="en-US" altLang="en-US" sz="2800" dirty="0">
                <a:solidFill>
                  <a:schemeClr val="bg1"/>
                </a:solidFill>
                <a:effectLst>
                  <a:outerShdw blurRad="38100" dist="38100" dir="2700000" algn="tl">
                    <a:srgbClr val="000000">
                      <a:alpha val="43137"/>
                    </a:srgbClr>
                  </a:outerShdw>
                </a:effectLst>
              </a:rPr>
              <a:t>Forgive others (Matt 6:14-15)? Father (6:9) vs. judge</a:t>
            </a:r>
          </a:p>
          <a:p>
            <a:pPr eaLnBrk="1" hangingPunct="1">
              <a:spcBef>
                <a:spcPts val="600"/>
              </a:spcBef>
              <a:spcAft>
                <a:spcPts val="1200"/>
              </a:spcAft>
              <a:buClr>
                <a:srgbClr val="00FFFF"/>
              </a:buClr>
              <a:defRPr/>
            </a:pPr>
            <a:r>
              <a:rPr lang="en-US" altLang="en-US" sz="2800" dirty="0">
                <a:solidFill>
                  <a:schemeClr val="bg1"/>
                </a:solidFill>
                <a:effectLst>
                  <a:outerShdw blurRad="38100" dist="38100" dir="2700000" algn="tl">
                    <a:srgbClr val="000000">
                      <a:alpha val="43137"/>
                    </a:srgbClr>
                  </a:outerShdw>
                </a:effectLst>
              </a:rPr>
              <a:t>Sell your possessions (Matt 19:21-22)? Unique situation</a:t>
            </a:r>
          </a:p>
          <a:p>
            <a:pPr eaLnBrk="1" hangingPunct="1">
              <a:spcBef>
                <a:spcPts val="600"/>
              </a:spcBef>
              <a:spcAft>
                <a:spcPts val="1200"/>
              </a:spcAft>
              <a:buClr>
                <a:srgbClr val="00FFFF"/>
              </a:buClr>
              <a:defRPr/>
            </a:pPr>
            <a:r>
              <a:rPr lang="en-US" altLang="en-US" sz="2800" dirty="0">
                <a:solidFill>
                  <a:schemeClr val="bg1"/>
                </a:solidFill>
                <a:effectLst>
                  <a:outerShdw blurRad="38100" dist="38100" dir="2700000" algn="tl">
                    <a:srgbClr val="000000">
                      <a:alpha val="43137"/>
                    </a:srgbClr>
                  </a:outerShdw>
                </a:effectLst>
              </a:rPr>
              <a:t>Prayer and saving faith? Faith expressed by the prayer saves and not merely the prayer</a:t>
            </a:r>
          </a:p>
        </p:txBody>
      </p:sp>
      <p:sp>
        <p:nvSpPr>
          <p:cNvPr id="5" name="Title 1"/>
          <p:cNvSpPr>
            <a:spLocks noGrp="1"/>
          </p:cNvSpPr>
          <p:nvPr>
            <p:ph type="title"/>
          </p:nvPr>
        </p:nvSpPr>
        <p:spPr>
          <a:xfrm>
            <a:off x="457200" y="152400"/>
            <a:ext cx="8229600" cy="792163"/>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Response to Problem Passages</a:t>
            </a:r>
          </a:p>
        </p:txBody>
      </p:sp>
    </p:spTree>
    <p:extLst>
      <p:ext uri="{BB962C8B-B14F-4D97-AF65-F5344CB8AC3E}">
        <p14:creationId xmlns:p14="http://schemas.microsoft.com/office/powerpoint/2010/main" val="3058641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274638"/>
            <a:ext cx="8229600" cy="639762"/>
          </a:xfrm>
        </p:spPr>
        <p:txBody>
          <a:bodyPr/>
          <a:lstStyle/>
          <a:p>
            <a:pPr marL="573088" indent="-573088" eaLnBrk="1" hangingPunct="1">
              <a:buFont typeface="+mj-lt"/>
              <a:buAutoNum type="romanUcPeriod" startAt="5"/>
              <a:defRPr/>
            </a:pPr>
            <a:r>
              <a:rPr lang="en-US" altLang="en-US" sz="3600" dirty="0">
                <a:solidFill>
                  <a:srgbClr val="00FFFF"/>
                </a:solidFill>
                <a:effectLst>
                  <a:outerShdw blurRad="38100" dist="38100" dir="2700000" algn="tl">
                    <a:srgbClr val="000000">
                      <a:alpha val="43137"/>
                    </a:srgbClr>
                  </a:outerShdw>
                </a:effectLst>
                <a:latin typeface="+mn-lt"/>
              </a:rPr>
              <a:t>God’s One Condition of Salvation</a:t>
            </a:r>
          </a:p>
        </p:txBody>
      </p:sp>
      <p:sp>
        <p:nvSpPr>
          <p:cNvPr id="5" name="Rectangle 3"/>
          <p:cNvSpPr txBox="1">
            <a:spLocks/>
          </p:cNvSpPr>
          <p:nvPr/>
        </p:nvSpPr>
        <p:spPr bwMode="auto">
          <a:xfrm>
            <a:off x="457200" y="1143000"/>
            <a:ext cx="8458200" cy="5410200"/>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eaLnBrk="1" hangingPunct="1">
              <a:spcBef>
                <a:spcPts val="600"/>
              </a:spcBef>
              <a:spcAft>
                <a:spcPts val="600"/>
              </a:spcAft>
              <a:buClr>
                <a:srgbClr val="66FFFF"/>
              </a:buClr>
              <a:buFont typeface="+mj-lt"/>
              <a:buAutoNum type="alphaUcPeriod"/>
              <a:defRPr/>
            </a:pPr>
            <a:r>
              <a:rPr lang="en-US" altLang="en-US" sz="2800" b="1" u="sng" dirty="0">
                <a:solidFill>
                  <a:srgbClr val="FFFFCC"/>
                </a:solidFill>
                <a:effectLst>
                  <a:outerShdw blurRad="38100" dist="38100" dir="2700000" algn="tl">
                    <a:srgbClr val="000000">
                      <a:alpha val="43137"/>
                    </a:srgbClr>
                  </a:outerShdw>
                </a:effectLst>
              </a:rPr>
              <a:t>Misconceptions – multiple steps, poor word choices</a:t>
            </a:r>
          </a:p>
          <a:p>
            <a:pPr marL="514350" indent="-514350" eaLnBrk="1" hangingPunct="1">
              <a:spcBef>
                <a:spcPts val="600"/>
              </a:spcBef>
              <a:spcAft>
                <a:spcPts val="600"/>
              </a:spcAft>
              <a:buClr>
                <a:srgbClr val="66FFFF"/>
              </a:buClr>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Around 200 passages teach that justification is conditioned on faith alone</a:t>
            </a:r>
          </a:p>
          <a:p>
            <a:pPr marL="514350" indent="-514350" eaLnBrk="1" hangingPunct="1">
              <a:spcBef>
                <a:spcPts val="600"/>
              </a:spcBef>
              <a:spcAft>
                <a:spcPts val="600"/>
              </a:spcAft>
              <a:buClr>
                <a:srgbClr val="66FFFF"/>
              </a:buClr>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Why God has conditioned salvation on faith alone</a:t>
            </a:r>
          </a:p>
          <a:p>
            <a:pPr marL="514350" indent="-514350" eaLnBrk="1" hangingPunct="1">
              <a:spcBef>
                <a:spcPts val="600"/>
              </a:spcBef>
              <a:spcAft>
                <a:spcPts val="600"/>
              </a:spcAft>
              <a:buClr>
                <a:srgbClr val="66FFFF"/>
              </a:buClr>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What saving faith is – trust</a:t>
            </a:r>
          </a:p>
          <a:p>
            <a:pPr marL="514350" indent="-514350" eaLnBrk="1" hangingPunct="1">
              <a:spcBef>
                <a:spcPts val="600"/>
              </a:spcBef>
              <a:spcAft>
                <a:spcPts val="600"/>
              </a:spcAft>
              <a:buClr>
                <a:srgbClr val="66FFFF"/>
              </a:buClr>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What saving faith is not – Jas 2:19</a:t>
            </a:r>
          </a:p>
          <a:p>
            <a:pPr marL="514350" indent="-514350" eaLnBrk="1" hangingPunct="1">
              <a:spcBef>
                <a:spcPts val="600"/>
              </a:spcBef>
              <a:spcAft>
                <a:spcPts val="600"/>
              </a:spcAft>
              <a:buClr>
                <a:srgbClr val="66FFFF"/>
              </a:buClr>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Content of saving faith – John 8:24; 20:30-31; 1 </a:t>
            </a:r>
            <a:r>
              <a:rPr lang="en-US" altLang="en-US" sz="2800" dirty="0" err="1">
                <a:solidFill>
                  <a:schemeClr val="bg1"/>
                </a:solidFill>
                <a:effectLst>
                  <a:outerShdw blurRad="38100" dist="38100" dir="2700000" algn="tl">
                    <a:srgbClr val="000000">
                      <a:alpha val="43137"/>
                    </a:srgbClr>
                  </a:outerShdw>
                </a:effectLst>
              </a:rPr>
              <a:t>Cor</a:t>
            </a:r>
            <a:r>
              <a:rPr lang="en-US" altLang="en-US" sz="2800" dirty="0">
                <a:solidFill>
                  <a:schemeClr val="bg1"/>
                </a:solidFill>
                <a:effectLst>
                  <a:outerShdw blurRad="38100" dist="38100" dir="2700000" algn="tl">
                    <a:srgbClr val="000000">
                      <a:alpha val="43137"/>
                    </a:srgbClr>
                  </a:outerShdw>
                </a:effectLst>
              </a:rPr>
              <a:t> 15:1-4</a:t>
            </a:r>
          </a:p>
          <a:p>
            <a:pPr marL="514350" indent="-514350" eaLnBrk="1" hangingPunct="1">
              <a:spcBef>
                <a:spcPts val="600"/>
              </a:spcBef>
              <a:spcAft>
                <a:spcPts val="600"/>
              </a:spcAft>
              <a:buClr>
                <a:srgbClr val="66FFFF"/>
              </a:buClr>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An evangelistic model</a:t>
            </a:r>
          </a:p>
          <a:p>
            <a:pPr marL="514350" indent="-514350" eaLnBrk="1" hangingPunct="1">
              <a:spcBef>
                <a:spcPts val="600"/>
              </a:spcBef>
              <a:spcAft>
                <a:spcPts val="600"/>
              </a:spcAft>
              <a:buClr>
                <a:srgbClr val="66FFFF"/>
              </a:buClr>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Response to problem passages</a:t>
            </a:r>
          </a:p>
        </p:txBody>
      </p:sp>
    </p:spTree>
    <p:extLst>
      <p:ext uri="{BB962C8B-B14F-4D97-AF65-F5344CB8AC3E}">
        <p14:creationId xmlns:p14="http://schemas.microsoft.com/office/powerpoint/2010/main" val="1740720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lstStyle/>
          <a:p>
            <a:r>
              <a:rPr lang="en-US" sz="3600" dirty="0">
                <a:solidFill>
                  <a:srgbClr val="00FFFF"/>
                </a:solidFill>
                <a:effectLst>
                  <a:outerShdw blurRad="38100" dist="38100" dir="2700000" algn="tl">
                    <a:srgbClr val="000000">
                      <a:alpha val="43137"/>
                    </a:srgbClr>
                  </a:outerShdw>
                </a:effectLst>
                <a:latin typeface="+mn-lt"/>
              </a:rPr>
              <a:t>Poor Word Choices</a:t>
            </a:r>
          </a:p>
        </p:txBody>
      </p:sp>
      <p:sp>
        <p:nvSpPr>
          <p:cNvPr id="3" name="Content Placeholder 2"/>
          <p:cNvSpPr>
            <a:spLocks noGrp="1"/>
          </p:cNvSpPr>
          <p:nvPr>
            <p:ph idx="1"/>
          </p:nvPr>
        </p:nvSpPr>
        <p:spPr>
          <a:xfrm>
            <a:off x="381000" y="1143000"/>
            <a:ext cx="4191000" cy="4297363"/>
          </a:xfrm>
        </p:spPr>
        <p:txBody>
          <a:bodyPr/>
          <a:lstStyle/>
          <a:p>
            <a:pPr>
              <a:spcBef>
                <a:spcPts val="600"/>
              </a:spcBef>
              <a:spcAft>
                <a:spcPts val="600"/>
              </a:spcAft>
              <a:buClr>
                <a:srgbClr val="66FFFF"/>
              </a:buClr>
            </a:pPr>
            <a:r>
              <a:rPr lang="en-US" sz="2800" dirty="0">
                <a:solidFill>
                  <a:schemeClr val="bg1"/>
                </a:solidFill>
                <a:effectLst>
                  <a:outerShdw blurRad="38100" dist="38100" dir="2700000" algn="tl">
                    <a:srgbClr val="000000">
                      <a:alpha val="43137"/>
                    </a:srgbClr>
                  </a:outerShdw>
                </a:effectLst>
                <a:cs typeface="Calibri" panose="020F0502020204030204" pitchFamily="34" charset="0"/>
              </a:rPr>
              <a:t>ABC method</a:t>
            </a:r>
            <a:r>
              <a:rPr lang="en-US" altLang="en-US" sz="2800" dirty="0">
                <a:solidFill>
                  <a:schemeClr val="bg1"/>
                </a:solidFill>
                <a:effectLst>
                  <a:outerShdw blurRad="38100" dist="38100" dir="2700000" algn="tl">
                    <a:srgbClr val="000000">
                      <a:alpha val="43137"/>
                    </a:srgbClr>
                  </a:outerShdw>
                </a:effectLst>
              </a:rPr>
              <a:t> –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A</a:t>
            </a:r>
            <a:r>
              <a:rPr lang="en-US" sz="2800" dirty="0">
                <a:solidFill>
                  <a:schemeClr val="bg1"/>
                </a:solidFill>
                <a:effectLst>
                  <a:outerShdw blurRad="38100" dist="38100" dir="2700000" algn="tl">
                    <a:srgbClr val="000000">
                      <a:alpha val="43137"/>
                    </a:srgbClr>
                  </a:outerShdw>
                </a:effectLst>
                <a:cs typeface="Calibri" panose="020F0502020204030204" pitchFamily="34" charset="0"/>
              </a:rPr>
              <a:t>dmit,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B</a:t>
            </a:r>
            <a:r>
              <a:rPr lang="en-US" sz="2800" dirty="0">
                <a:solidFill>
                  <a:schemeClr val="bg1"/>
                </a:solidFill>
                <a:effectLst>
                  <a:outerShdw blurRad="38100" dist="38100" dir="2700000" algn="tl">
                    <a:srgbClr val="000000">
                      <a:alpha val="43137"/>
                    </a:srgbClr>
                  </a:outerShdw>
                </a:effectLst>
                <a:cs typeface="Calibri" panose="020F0502020204030204" pitchFamily="34" charset="0"/>
              </a:rPr>
              <a:t>elieve,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C</a:t>
            </a:r>
            <a:r>
              <a:rPr lang="en-US" sz="2800" dirty="0">
                <a:solidFill>
                  <a:schemeClr val="bg1"/>
                </a:solidFill>
                <a:effectLst>
                  <a:outerShdw blurRad="38100" dist="38100" dir="2700000" algn="tl">
                    <a:srgbClr val="000000">
                      <a:alpha val="43137"/>
                    </a:srgbClr>
                  </a:outerShdw>
                </a:effectLst>
                <a:cs typeface="Calibri" panose="020F0502020204030204" pitchFamily="34" charset="0"/>
              </a:rPr>
              <a:t>onfess</a:t>
            </a:r>
          </a:p>
          <a:p>
            <a:pPr>
              <a:spcBef>
                <a:spcPts val="600"/>
              </a:spcBef>
              <a:spcAft>
                <a:spcPts val="600"/>
              </a:spcAft>
              <a:buClr>
                <a:srgbClr val="66FFFF"/>
              </a:buClr>
            </a:pPr>
            <a:r>
              <a:rPr lang="en-US" sz="2800" dirty="0">
                <a:solidFill>
                  <a:schemeClr val="bg1"/>
                </a:solidFill>
                <a:effectLst>
                  <a:outerShdw blurRad="38100" dist="38100" dir="2700000" algn="tl">
                    <a:srgbClr val="000000">
                      <a:alpha val="43137"/>
                    </a:srgbClr>
                  </a:outerShdw>
                </a:effectLst>
                <a:cs typeface="Calibri" panose="020F0502020204030204" pitchFamily="34" charset="0"/>
              </a:rPr>
              <a:t>Miscellaneous poor word choices</a:t>
            </a:r>
            <a:r>
              <a:rPr lang="en-US" altLang="en-US" sz="2800" dirty="0">
                <a:solidFill>
                  <a:schemeClr val="bg1"/>
                </a:solidFill>
                <a:effectLst>
                  <a:outerShdw blurRad="38100" dist="38100" dir="2700000" algn="tl">
                    <a:srgbClr val="000000">
                      <a:alpha val="43137"/>
                    </a:srgbClr>
                  </a:outerShdw>
                </a:effectLst>
              </a:rPr>
              <a:t> – </a:t>
            </a:r>
            <a:r>
              <a:rPr lang="en-US" sz="2800" dirty="0">
                <a:solidFill>
                  <a:schemeClr val="bg1"/>
                </a:solidFill>
                <a:effectLst>
                  <a:outerShdw blurRad="38100" dist="38100" dir="2700000" algn="tl">
                    <a:srgbClr val="000000">
                      <a:alpha val="43137"/>
                    </a:srgbClr>
                  </a:outerShdw>
                </a:effectLst>
                <a:cs typeface="Calibri" panose="020F0502020204030204" pitchFamily="34" charset="0"/>
              </a:rPr>
              <a:t>confess, deny, yield, surrender, sorrow, make, ask, forsake, receive, accept, invite</a:t>
            </a:r>
          </a:p>
          <a:p>
            <a:pPr>
              <a:spcBef>
                <a:spcPts val="600"/>
              </a:spcBef>
              <a:spcAft>
                <a:spcPts val="600"/>
              </a:spcAft>
              <a:buClr>
                <a:srgbClr val="66FFFF"/>
              </a:buClr>
            </a:pPr>
            <a:r>
              <a:rPr lang="en-US" sz="2800" dirty="0">
                <a:solidFill>
                  <a:schemeClr val="bg1"/>
                </a:solidFill>
                <a:effectLst>
                  <a:outerShdw blurRad="38100" dist="38100" dir="2700000" algn="tl">
                    <a:srgbClr val="000000">
                      <a:alpha val="43137"/>
                    </a:srgbClr>
                  </a:outerShdw>
                </a:effectLst>
                <a:cs typeface="Calibri" panose="020F0502020204030204" pitchFamily="34" charset="0"/>
              </a:rPr>
              <a:t>Negative influence of Charles Finney</a:t>
            </a:r>
          </a:p>
        </p:txBody>
      </p:sp>
      <p:pic>
        <p:nvPicPr>
          <p:cNvPr id="4" name="Picture 3"/>
          <p:cNvPicPr>
            <a:picLocks noChangeAspect="1"/>
          </p:cNvPicPr>
          <p:nvPr/>
        </p:nvPicPr>
        <p:blipFill>
          <a:blip r:embed="rId2" cstate="print"/>
          <a:stretch>
            <a:fillRect/>
          </a:stretch>
        </p:blipFill>
        <p:spPr>
          <a:xfrm>
            <a:off x="5257800" y="1295399"/>
            <a:ext cx="3200400" cy="39595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13099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274638"/>
            <a:ext cx="8229600" cy="639762"/>
          </a:xfrm>
        </p:spPr>
        <p:txBody>
          <a:bodyPr/>
          <a:lstStyle/>
          <a:p>
            <a:pPr marL="573088" indent="-573088" eaLnBrk="1" hangingPunct="1">
              <a:buFont typeface="+mj-lt"/>
              <a:buAutoNum type="romanUcPeriod" startAt="5"/>
              <a:defRPr/>
            </a:pPr>
            <a:r>
              <a:rPr lang="en-US" altLang="en-US" sz="3600" dirty="0">
                <a:solidFill>
                  <a:srgbClr val="00FFFF"/>
                </a:solidFill>
                <a:effectLst>
                  <a:outerShdw blurRad="38100" dist="38100" dir="2700000" algn="tl">
                    <a:srgbClr val="000000">
                      <a:alpha val="43137"/>
                    </a:srgbClr>
                  </a:outerShdw>
                </a:effectLst>
                <a:latin typeface="+mn-lt"/>
              </a:rPr>
              <a:t>God’s One Condition of Salvation</a:t>
            </a:r>
          </a:p>
        </p:txBody>
      </p:sp>
      <p:sp>
        <p:nvSpPr>
          <p:cNvPr id="5" name="Rectangle 3"/>
          <p:cNvSpPr txBox="1">
            <a:spLocks/>
          </p:cNvSpPr>
          <p:nvPr/>
        </p:nvSpPr>
        <p:spPr bwMode="auto">
          <a:xfrm>
            <a:off x="457200" y="1143000"/>
            <a:ext cx="8458200" cy="5410200"/>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eaLnBrk="1" hangingPunct="1">
              <a:spcBef>
                <a:spcPts val="600"/>
              </a:spcBef>
              <a:spcAft>
                <a:spcPts val="600"/>
              </a:spcAft>
              <a:buClr>
                <a:srgbClr val="66FFFF"/>
              </a:buClr>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Misconceptions – multiple steps, poor word choices</a:t>
            </a:r>
          </a:p>
          <a:p>
            <a:pPr marL="514350" indent="-514350" eaLnBrk="1" hangingPunct="1">
              <a:spcBef>
                <a:spcPts val="600"/>
              </a:spcBef>
              <a:spcAft>
                <a:spcPts val="600"/>
              </a:spcAft>
              <a:buClr>
                <a:srgbClr val="66FFFF"/>
              </a:buClr>
              <a:buFont typeface="+mj-lt"/>
              <a:buAutoNum type="alphaUcPeriod"/>
              <a:defRPr/>
            </a:pPr>
            <a:r>
              <a:rPr lang="en-US" altLang="en-US" sz="2800" b="1" u="sng" dirty="0">
                <a:solidFill>
                  <a:srgbClr val="FFFFCC"/>
                </a:solidFill>
                <a:effectLst>
                  <a:outerShdw blurRad="38100" dist="38100" dir="2700000" algn="tl">
                    <a:srgbClr val="000000">
                      <a:alpha val="43137"/>
                    </a:srgbClr>
                  </a:outerShdw>
                </a:effectLst>
              </a:rPr>
              <a:t>Around 200 passages teach that justification is conditioned on faith alone</a:t>
            </a:r>
          </a:p>
          <a:p>
            <a:pPr marL="514350" indent="-514350" eaLnBrk="1" hangingPunct="1">
              <a:spcBef>
                <a:spcPts val="600"/>
              </a:spcBef>
              <a:spcAft>
                <a:spcPts val="600"/>
              </a:spcAft>
              <a:buClr>
                <a:srgbClr val="66FFFF"/>
              </a:buClr>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Why God has conditioned salvation on faith alone</a:t>
            </a:r>
          </a:p>
          <a:p>
            <a:pPr marL="514350" indent="-514350" eaLnBrk="1" hangingPunct="1">
              <a:spcBef>
                <a:spcPts val="600"/>
              </a:spcBef>
              <a:spcAft>
                <a:spcPts val="600"/>
              </a:spcAft>
              <a:buClr>
                <a:srgbClr val="66FFFF"/>
              </a:buClr>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What saving faith is – trust</a:t>
            </a:r>
          </a:p>
          <a:p>
            <a:pPr marL="514350" indent="-514350" eaLnBrk="1" hangingPunct="1">
              <a:spcBef>
                <a:spcPts val="600"/>
              </a:spcBef>
              <a:spcAft>
                <a:spcPts val="600"/>
              </a:spcAft>
              <a:buClr>
                <a:srgbClr val="66FFFF"/>
              </a:buClr>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What saving faith is not – Jas 2:19</a:t>
            </a:r>
          </a:p>
          <a:p>
            <a:pPr marL="514350" indent="-514350" eaLnBrk="1" hangingPunct="1">
              <a:spcBef>
                <a:spcPts val="600"/>
              </a:spcBef>
              <a:spcAft>
                <a:spcPts val="600"/>
              </a:spcAft>
              <a:buClr>
                <a:srgbClr val="66FFFF"/>
              </a:buClr>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Content of saving faith – John 8:24; 20:30-31; 1 </a:t>
            </a:r>
            <a:r>
              <a:rPr lang="en-US" altLang="en-US" sz="2800" dirty="0" err="1">
                <a:solidFill>
                  <a:schemeClr val="bg1"/>
                </a:solidFill>
                <a:effectLst>
                  <a:outerShdw blurRad="38100" dist="38100" dir="2700000" algn="tl">
                    <a:srgbClr val="000000">
                      <a:alpha val="43137"/>
                    </a:srgbClr>
                  </a:outerShdw>
                </a:effectLst>
              </a:rPr>
              <a:t>Cor</a:t>
            </a:r>
            <a:r>
              <a:rPr lang="en-US" altLang="en-US" sz="2800" dirty="0">
                <a:solidFill>
                  <a:schemeClr val="bg1"/>
                </a:solidFill>
                <a:effectLst>
                  <a:outerShdw blurRad="38100" dist="38100" dir="2700000" algn="tl">
                    <a:srgbClr val="000000">
                      <a:alpha val="43137"/>
                    </a:srgbClr>
                  </a:outerShdw>
                </a:effectLst>
              </a:rPr>
              <a:t> 15:1-4</a:t>
            </a:r>
          </a:p>
          <a:p>
            <a:pPr marL="514350" indent="-514350" eaLnBrk="1" hangingPunct="1">
              <a:spcBef>
                <a:spcPts val="600"/>
              </a:spcBef>
              <a:spcAft>
                <a:spcPts val="600"/>
              </a:spcAft>
              <a:buClr>
                <a:srgbClr val="66FFFF"/>
              </a:buClr>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An evangelistic model</a:t>
            </a:r>
          </a:p>
          <a:p>
            <a:pPr marL="514350" indent="-514350" eaLnBrk="1" hangingPunct="1">
              <a:spcBef>
                <a:spcPts val="600"/>
              </a:spcBef>
              <a:spcAft>
                <a:spcPts val="600"/>
              </a:spcAft>
              <a:buClr>
                <a:srgbClr val="66FFFF"/>
              </a:buClr>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Response to problem passages</a:t>
            </a:r>
          </a:p>
        </p:txBody>
      </p:sp>
    </p:spTree>
    <p:extLst>
      <p:ext uri="{BB962C8B-B14F-4D97-AF65-F5344CB8AC3E}">
        <p14:creationId xmlns:p14="http://schemas.microsoft.com/office/powerpoint/2010/main" val="3361576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lstStyle/>
          <a:p>
            <a:r>
              <a:rPr lang="en-US" sz="3600" dirty="0">
                <a:solidFill>
                  <a:srgbClr val="00FFFF"/>
                </a:solidFill>
                <a:effectLst>
                  <a:outerShdw blurRad="38100" dist="38100" dir="2700000" algn="tl">
                    <a:srgbClr val="000000">
                      <a:alpha val="43137"/>
                    </a:srgbClr>
                  </a:outerShdw>
                </a:effectLst>
                <a:latin typeface="+mn-lt"/>
              </a:rPr>
              <a:t>Poor Word Choices</a:t>
            </a:r>
          </a:p>
        </p:txBody>
      </p:sp>
      <p:sp>
        <p:nvSpPr>
          <p:cNvPr id="3" name="Content Placeholder 2"/>
          <p:cNvSpPr>
            <a:spLocks noGrp="1"/>
          </p:cNvSpPr>
          <p:nvPr>
            <p:ph idx="1"/>
          </p:nvPr>
        </p:nvSpPr>
        <p:spPr>
          <a:xfrm>
            <a:off x="381000" y="1143000"/>
            <a:ext cx="4191000" cy="4297363"/>
          </a:xfrm>
        </p:spPr>
        <p:txBody>
          <a:bodyPr/>
          <a:lstStyle/>
          <a:p>
            <a:pPr>
              <a:spcBef>
                <a:spcPts val="600"/>
              </a:spcBef>
              <a:spcAft>
                <a:spcPts val="600"/>
              </a:spcAft>
              <a:buClr>
                <a:srgbClr val="66FFFF"/>
              </a:buClr>
            </a:pPr>
            <a:r>
              <a:rPr lang="en-US" sz="2800" dirty="0">
                <a:solidFill>
                  <a:schemeClr val="bg1"/>
                </a:solidFill>
                <a:effectLst>
                  <a:outerShdw blurRad="38100" dist="38100" dir="2700000" algn="tl">
                    <a:srgbClr val="000000">
                      <a:alpha val="43137"/>
                    </a:srgbClr>
                  </a:outerShdw>
                </a:effectLst>
                <a:cs typeface="Calibri" panose="020F0502020204030204" pitchFamily="34" charset="0"/>
              </a:rPr>
              <a:t>ABC method</a:t>
            </a:r>
            <a:r>
              <a:rPr lang="en-US" altLang="en-US" sz="2800" dirty="0">
                <a:solidFill>
                  <a:schemeClr val="bg1"/>
                </a:solidFill>
                <a:effectLst>
                  <a:outerShdw blurRad="38100" dist="38100" dir="2700000" algn="tl">
                    <a:srgbClr val="000000">
                      <a:alpha val="43137"/>
                    </a:srgbClr>
                  </a:outerShdw>
                </a:effectLst>
              </a:rPr>
              <a:t> –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A</a:t>
            </a:r>
            <a:r>
              <a:rPr lang="en-US" sz="2800" dirty="0">
                <a:solidFill>
                  <a:schemeClr val="bg1"/>
                </a:solidFill>
                <a:effectLst>
                  <a:outerShdw blurRad="38100" dist="38100" dir="2700000" algn="tl">
                    <a:srgbClr val="000000">
                      <a:alpha val="43137"/>
                    </a:srgbClr>
                  </a:outerShdw>
                </a:effectLst>
                <a:cs typeface="Calibri" panose="020F0502020204030204" pitchFamily="34" charset="0"/>
              </a:rPr>
              <a:t>dmit,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B</a:t>
            </a:r>
            <a:r>
              <a:rPr lang="en-US" sz="2800" dirty="0">
                <a:solidFill>
                  <a:schemeClr val="bg1"/>
                </a:solidFill>
                <a:effectLst>
                  <a:outerShdw blurRad="38100" dist="38100" dir="2700000" algn="tl">
                    <a:srgbClr val="000000">
                      <a:alpha val="43137"/>
                    </a:srgbClr>
                  </a:outerShdw>
                </a:effectLst>
                <a:cs typeface="Calibri" panose="020F0502020204030204" pitchFamily="34" charset="0"/>
              </a:rPr>
              <a:t>elieve,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C</a:t>
            </a:r>
            <a:r>
              <a:rPr lang="en-US" sz="2800" dirty="0">
                <a:solidFill>
                  <a:schemeClr val="bg1"/>
                </a:solidFill>
                <a:effectLst>
                  <a:outerShdw blurRad="38100" dist="38100" dir="2700000" algn="tl">
                    <a:srgbClr val="000000">
                      <a:alpha val="43137"/>
                    </a:srgbClr>
                  </a:outerShdw>
                </a:effectLst>
                <a:cs typeface="Calibri" panose="020F0502020204030204" pitchFamily="34" charset="0"/>
              </a:rPr>
              <a:t>onfess</a:t>
            </a:r>
          </a:p>
          <a:p>
            <a:pPr>
              <a:spcBef>
                <a:spcPts val="600"/>
              </a:spcBef>
              <a:spcAft>
                <a:spcPts val="600"/>
              </a:spcAft>
              <a:buClr>
                <a:srgbClr val="66FFFF"/>
              </a:buClr>
            </a:pPr>
            <a:r>
              <a:rPr lang="en-US" sz="2800" dirty="0">
                <a:solidFill>
                  <a:schemeClr val="bg1"/>
                </a:solidFill>
                <a:effectLst>
                  <a:outerShdw blurRad="38100" dist="38100" dir="2700000" algn="tl">
                    <a:srgbClr val="000000">
                      <a:alpha val="43137"/>
                    </a:srgbClr>
                  </a:outerShdw>
                </a:effectLst>
                <a:cs typeface="Calibri" panose="020F0502020204030204" pitchFamily="34" charset="0"/>
              </a:rPr>
              <a:t>Miscellaneous poor word choices</a:t>
            </a:r>
            <a:r>
              <a:rPr lang="en-US" altLang="en-US" sz="2800" dirty="0">
                <a:solidFill>
                  <a:schemeClr val="bg1"/>
                </a:solidFill>
                <a:effectLst>
                  <a:outerShdw blurRad="38100" dist="38100" dir="2700000" algn="tl">
                    <a:srgbClr val="000000">
                      <a:alpha val="43137"/>
                    </a:srgbClr>
                  </a:outerShdw>
                </a:effectLst>
              </a:rPr>
              <a:t> – </a:t>
            </a:r>
            <a:r>
              <a:rPr lang="en-US" sz="2800" dirty="0">
                <a:solidFill>
                  <a:schemeClr val="bg1"/>
                </a:solidFill>
                <a:effectLst>
                  <a:outerShdw blurRad="38100" dist="38100" dir="2700000" algn="tl">
                    <a:srgbClr val="000000">
                      <a:alpha val="43137"/>
                    </a:srgbClr>
                  </a:outerShdw>
                </a:effectLst>
                <a:cs typeface="Calibri" panose="020F0502020204030204" pitchFamily="34" charset="0"/>
              </a:rPr>
              <a:t>confess, deny, yield, surrender, sorrow, make, ask, forsake, receive, accept, invite</a:t>
            </a:r>
          </a:p>
          <a:p>
            <a:pPr>
              <a:spcBef>
                <a:spcPts val="600"/>
              </a:spcBef>
              <a:spcAft>
                <a:spcPts val="600"/>
              </a:spcAft>
              <a:buClr>
                <a:srgbClr val="66FFFF"/>
              </a:buClr>
            </a:pPr>
            <a:r>
              <a:rPr lang="en-US" sz="2800" dirty="0">
                <a:solidFill>
                  <a:schemeClr val="bg1"/>
                </a:solidFill>
                <a:effectLst>
                  <a:outerShdw blurRad="38100" dist="38100" dir="2700000" algn="tl">
                    <a:srgbClr val="000000">
                      <a:alpha val="43137"/>
                    </a:srgbClr>
                  </a:outerShdw>
                </a:effectLst>
                <a:cs typeface="Calibri" panose="020F0502020204030204" pitchFamily="34" charset="0"/>
              </a:rPr>
              <a:t>Negative influence of Charles Finney</a:t>
            </a:r>
          </a:p>
        </p:txBody>
      </p:sp>
      <p:pic>
        <p:nvPicPr>
          <p:cNvPr id="4" name="Picture 3"/>
          <p:cNvPicPr>
            <a:picLocks noChangeAspect="1"/>
          </p:cNvPicPr>
          <p:nvPr/>
        </p:nvPicPr>
        <p:blipFill>
          <a:blip r:embed="rId2" cstate="print"/>
          <a:stretch>
            <a:fillRect/>
          </a:stretch>
        </p:blipFill>
        <p:spPr>
          <a:xfrm>
            <a:off x="5257800" y="1295399"/>
            <a:ext cx="3200400" cy="39595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72933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274638"/>
            <a:ext cx="8229600" cy="639762"/>
          </a:xfrm>
        </p:spPr>
        <p:txBody>
          <a:bodyPr/>
          <a:lstStyle/>
          <a:p>
            <a:pPr marL="573088" indent="-573088" eaLnBrk="1" hangingPunct="1">
              <a:buFont typeface="+mj-lt"/>
              <a:buAutoNum type="romanUcPeriod" startAt="5"/>
              <a:defRPr/>
            </a:pPr>
            <a:r>
              <a:rPr lang="en-US" altLang="en-US" sz="3600" dirty="0">
                <a:solidFill>
                  <a:srgbClr val="00FFFF"/>
                </a:solidFill>
                <a:effectLst>
                  <a:outerShdw blurRad="38100" dist="38100" dir="2700000" algn="tl">
                    <a:srgbClr val="000000">
                      <a:alpha val="43137"/>
                    </a:srgbClr>
                  </a:outerShdw>
                </a:effectLst>
                <a:latin typeface="+mn-lt"/>
              </a:rPr>
              <a:t>God’s One Condition of Salvation</a:t>
            </a:r>
          </a:p>
        </p:txBody>
      </p:sp>
      <p:sp>
        <p:nvSpPr>
          <p:cNvPr id="5" name="Rectangle 3"/>
          <p:cNvSpPr txBox="1">
            <a:spLocks/>
          </p:cNvSpPr>
          <p:nvPr/>
        </p:nvSpPr>
        <p:spPr bwMode="auto">
          <a:xfrm>
            <a:off x="457200" y="1143000"/>
            <a:ext cx="8458200" cy="5410200"/>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eaLnBrk="1" hangingPunct="1">
              <a:spcBef>
                <a:spcPts val="600"/>
              </a:spcBef>
              <a:spcAft>
                <a:spcPts val="600"/>
              </a:spcAft>
              <a:buClr>
                <a:srgbClr val="66FFFF"/>
              </a:buClr>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Misconceptions – multiple steps, poor word choices</a:t>
            </a:r>
          </a:p>
          <a:p>
            <a:pPr marL="514350" indent="-514350" eaLnBrk="1" hangingPunct="1">
              <a:spcBef>
                <a:spcPts val="600"/>
              </a:spcBef>
              <a:spcAft>
                <a:spcPts val="600"/>
              </a:spcAft>
              <a:buClr>
                <a:srgbClr val="66FFFF"/>
              </a:buClr>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Around 200 passages teach that justification is conditioned on faith alone</a:t>
            </a:r>
          </a:p>
          <a:p>
            <a:pPr marL="514350" indent="-514350" eaLnBrk="1" hangingPunct="1">
              <a:spcBef>
                <a:spcPts val="600"/>
              </a:spcBef>
              <a:spcAft>
                <a:spcPts val="600"/>
              </a:spcAft>
              <a:buClr>
                <a:srgbClr val="66FFFF"/>
              </a:buClr>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Why God has conditioned salvation on faith alone</a:t>
            </a:r>
          </a:p>
          <a:p>
            <a:pPr marL="514350" indent="-514350" eaLnBrk="1" hangingPunct="1">
              <a:spcBef>
                <a:spcPts val="600"/>
              </a:spcBef>
              <a:spcAft>
                <a:spcPts val="600"/>
              </a:spcAft>
              <a:buClr>
                <a:srgbClr val="66FFFF"/>
              </a:buClr>
              <a:buFont typeface="+mj-lt"/>
              <a:buAutoNum type="alphaUcPeriod"/>
              <a:defRPr/>
            </a:pPr>
            <a:r>
              <a:rPr lang="en-US" altLang="en-US" sz="2800" b="1" u="sng" dirty="0">
                <a:solidFill>
                  <a:srgbClr val="FFFFCC"/>
                </a:solidFill>
                <a:effectLst>
                  <a:outerShdw blurRad="38100" dist="38100" dir="2700000" algn="tl">
                    <a:srgbClr val="000000">
                      <a:alpha val="43137"/>
                    </a:srgbClr>
                  </a:outerShdw>
                </a:effectLst>
              </a:rPr>
              <a:t>What saving faith is – trust</a:t>
            </a:r>
          </a:p>
          <a:p>
            <a:pPr marL="514350" indent="-514350" eaLnBrk="1" hangingPunct="1">
              <a:spcBef>
                <a:spcPts val="600"/>
              </a:spcBef>
              <a:spcAft>
                <a:spcPts val="600"/>
              </a:spcAft>
              <a:buClr>
                <a:srgbClr val="66FFFF"/>
              </a:buClr>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What saving faith is not – Jas 2:19</a:t>
            </a:r>
          </a:p>
          <a:p>
            <a:pPr marL="514350" indent="-514350" eaLnBrk="1" hangingPunct="1">
              <a:spcBef>
                <a:spcPts val="600"/>
              </a:spcBef>
              <a:spcAft>
                <a:spcPts val="600"/>
              </a:spcAft>
              <a:buClr>
                <a:srgbClr val="66FFFF"/>
              </a:buClr>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Content of saving faith – John 8:24; 20:30-31; 1 </a:t>
            </a:r>
            <a:r>
              <a:rPr lang="en-US" altLang="en-US" sz="2800" dirty="0" err="1">
                <a:solidFill>
                  <a:schemeClr val="bg1"/>
                </a:solidFill>
                <a:effectLst>
                  <a:outerShdw blurRad="38100" dist="38100" dir="2700000" algn="tl">
                    <a:srgbClr val="000000">
                      <a:alpha val="43137"/>
                    </a:srgbClr>
                  </a:outerShdw>
                </a:effectLst>
              </a:rPr>
              <a:t>Cor</a:t>
            </a:r>
            <a:r>
              <a:rPr lang="en-US" altLang="en-US" sz="2800" dirty="0">
                <a:solidFill>
                  <a:schemeClr val="bg1"/>
                </a:solidFill>
                <a:effectLst>
                  <a:outerShdw blurRad="38100" dist="38100" dir="2700000" algn="tl">
                    <a:srgbClr val="000000">
                      <a:alpha val="43137"/>
                    </a:srgbClr>
                  </a:outerShdw>
                </a:effectLst>
              </a:rPr>
              <a:t> 15:1-4</a:t>
            </a:r>
          </a:p>
          <a:p>
            <a:pPr marL="514350" indent="-514350" eaLnBrk="1" hangingPunct="1">
              <a:spcBef>
                <a:spcPts val="600"/>
              </a:spcBef>
              <a:spcAft>
                <a:spcPts val="600"/>
              </a:spcAft>
              <a:buClr>
                <a:srgbClr val="66FFFF"/>
              </a:buClr>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An evangelistic model</a:t>
            </a:r>
          </a:p>
          <a:p>
            <a:pPr marL="514350" indent="-514350" eaLnBrk="1" hangingPunct="1">
              <a:spcBef>
                <a:spcPts val="600"/>
              </a:spcBef>
              <a:spcAft>
                <a:spcPts val="600"/>
              </a:spcAft>
              <a:buClr>
                <a:srgbClr val="66FFFF"/>
              </a:buClr>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Response to problem passages</a:t>
            </a:r>
          </a:p>
        </p:txBody>
      </p:sp>
    </p:spTree>
    <p:extLst>
      <p:ext uri="{BB962C8B-B14F-4D97-AF65-F5344CB8AC3E}">
        <p14:creationId xmlns:p14="http://schemas.microsoft.com/office/powerpoint/2010/main" val="2361480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438400" y="152400"/>
            <a:ext cx="4267200" cy="762000"/>
          </a:xfrm>
        </p:spPr>
        <p:txBody>
          <a:bodyPr/>
          <a:lstStyle/>
          <a:p>
            <a:pPr>
              <a:defRPr/>
            </a:pPr>
            <a:r>
              <a:rPr lang="en-US" altLang="en-US" sz="3600" dirty="0">
                <a:solidFill>
                  <a:srgbClr val="00FFFF"/>
                </a:solidFill>
                <a:effectLst>
                  <a:outerShdw blurRad="38100" dist="38100" dir="2700000" algn="tl">
                    <a:srgbClr val="000000">
                      <a:alpha val="43137"/>
                    </a:srgbClr>
                  </a:outerShdw>
                </a:effectLst>
                <a:latin typeface="+mn-lt"/>
              </a:rPr>
              <a:t>“Believe” Defined</a:t>
            </a:r>
          </a:p>
        </p:txBody>
      </p:sp>
      <p:sp>
        <p:nvSpPr>
          <p:cNvPr id="108547" name="Content Placeholder 2"/>
          <p:cNvSpPr>
            <a:spLocks noGrp="1"/>
          </p:cNvSpPr>
          <p:nvPr>
            <p:ph idx="1"/>
          </p:nvPr>
        </p:nvSpPr>
        <p:spPr>
          <a:xfrm>
            <a:off x="533400" y="1143000"/>
            <a:ext cx="7569200" cy="4267200"/>
          </a:xfrm>
        </p:spPr>
        <p:txBody>
          <a:bodyPr/>
          <a:lstStyle/>
          <a:p>
            <a:pPr marL="0" indent="0" algn="just">
              <a:buFont typeface="Wingdings" pitchFamily="2" charset="2"/>
              <a:buNone/>
            </a:pPr>
            <a:r>
              <a:rPr lang="en-US" altLang="en-US" i="1" dirty="0" err="1">
                <a:solidFill>
                  <a:schemeClr val="bg1"/>
                </a:solidFill>
              </a:rPr>
              <a:t>pisteuō</a:t>
            </a:r>
            <a:r>
              <a:rPr lang="en-US" altLang="en-US" dirty="0">
                <a:solidFill>
                  <a:schemeClr val="bg1"/>
                </a:solidFill>
              </a:rPr>
              <a:t>…“to believe,” also “to be </a:t>
            </a:r>
            <a:r>
              <a:rPr lang="en-US" altLang="en-US" b="1" u="sng" dirty="0">
                <a:solidFill>
                  <a:srgbClr val="FFFFCC"/>
                </a:solidFill>
              </a:rPr>
              <a:t>persuaded</a:t>
            </a:r>
            <a:r>
              <a:rPr lang="en-US" altLang="en-US" dirty="0">
                <a:solidFill>
                  <a:schemeClr val="bg1"/>
                </a:solidFill>
              </a:rPr>
              <a:t> of,” and hence, “to place </a:t>
            </a:r>
            <a:r>
              <a:rPr lang="en-US" altLang="en-US" b="1" u="sng" dirty="0">
                <a:solidFill>
                  <a:srgbClr val="FFFFCC"/>
                </a:solidFill>
              </a:rPr>
              <a:t>confidence</a:t>
            </a:r>
            <a:r>
              <a:rPr lang="en-US" altLang="en-US" dirty="0">
                <a:solidFill>
                  <a:schemeClr val="bg1"/>
                </a:solidFill>
              </a:rPr>
              <a:t> in, to </a:t>
            </a:r>
            <a:r>
              <a:rPr lang="en-US" altLang="en-US" b="1" u="sng" dirty="0">
                <a:solidFill>
                  <a:srgbClr val="FFFFCC"/>
                </a:solidFill>
              </a:rPr>
              <a:t>trust</a:t>
            </a:r>
            <a:r>
              <a:rPr lang="en-US" altLang="en-US" dirty="0">
                <a:solidFill>
                  <a:schemeClr val="bg1"/>
                </a:solidFill>
              </a:rPr>
              <a:t>,” signifies, in this sense of the word, </a:t>
            </a:r>
            <a:r>
              <a:rPr lang="en-US" altLang="en-US" b="1" u="sng" dirty="0">
                <a:solidFill>
                  <a:srgbClr val="FFFFCC"/>
                </a:solidFill>
              </a:rPr>
              <a:t>reliance</a:t>
            </a:r>
            <a:r>
              <a:rPr lang="en-US" altLang="en-US" dirty="0">
                <a:solidFill>
                  <a:schemeClr val="bg1"/>
                </a:solidFill>
              </a:rPr>
              <a:t> upon, not mere credence. It is most frequent in the writings of the apostle John, especially the Gospel. He does not use the noun…Of the writers of the Gospels…uses of the verb…John </a:t>
            </a:r>
            <a:r>
              <a:rPr lang="en-US" altLang="en-US" b="1" u="sng" dirty="0">
                <a:solidFill>
                  <a:srgbClr val="FFFFCC"/>
                </a:solidFill>
              </a:rPr>
              <a:t>ninety-nine</a:t>
            </a:r>
            <a:r>
              <a:rPr lang="en-US" altLang="en-US" dirty="0">
                <a:solidFill>
                  <a:schemeClr val="bg1"/>
                </a:solidFill>
              </a:rPr>
              <a:t>.</a:t>
            </a:r>
          </a:p>
        </p:txBody>
      </p:sp>
      <p:sp>
        <p:nvSpPr>
          <p:cNvPr id="108548" name="TextBox 3"/>
          <p:cNvSpPr txBox="1">
            <a:spLocks noChangeArrowheads="1"/>
          </p:cNvSpPr>
          <p:nvPr/>
        </p:nvSpPr>
        <p:spPr bwMode="auto">
          <a:xfrm>
            <a:off x="800100" y="6096000"/>
            <a:ext cx="7543800" cy="584200"/>
          </a:xfrm>
          <a:prstGeom prst="rect">
            <a:avLst/>
          </a:prstGeom>
          <a:noFill/>
          <a:ln w="9525">
            <a:noFill/>
            <a:miter lim="800000"/>
            <a:headEnd/>
            <a:tailEnd/>
          </a:ln>
        </p:spPr>
        <p:txBody>
          <a:bodyPr>
            <a:spAutoFit/>
          </a:bodyPr>
          <a:lstStyle/>
          <a:p>
            <a:pPr algn="ctr"/>
            <a:r>
              <a:rPr lang="en-US" altLang="en-US" sz="1600" dirty="0">
                <a:solidFill>
                  <a:schemeClr val="bg1"/>
                </a:solidFill>
                <a:latin typeface="Calibri" panose="020F0502020204030204" pitchFamily="34" charset="0"/>
                <a:cs typeface="Calibri" panose="020F0502020204030204" pitchFamily="34" charset="0"/>
              </a:rPr>
              <a:t>W. E. Vine, Merrill F. Unger, and William White, </a:t>
            </a:r>
            <a:r>
              <a:rPr lang="en-US" altLang="en-US" sz="1600" i="1" dirty="0">
                <a:solidFill>
                  <a:schemeClr val="bg1"/>
                </a:solidFill>
                <a:latin typeface="Calibri" panose="020F0502020204030204" pitchFamily="34" charset="0"/>
                <a:cs typeface="Calibri" panose="020F0502020204030204" pitchFamily="34" charset="0"/>
              </a:rPr>
              <a:t>Vine's Complete Expository Dictionary of the Old and New Testament Words</a:t>
            </a:r>
            <a:r>
              <a:rPr lang="en-US" altLang="en-US" sz="1600" dirty="0">
                <a:solidFill>
                  <a:schemeClr val="bg1"/>
                </a:solidFill>
                <a:latin typeface="Calibri" panose="020F0502020204030204" pitchFamily="34" charset="0"/>
                <a:cs typeface="Calibri" panose="020F0502020204030204" pitchFamily="34" charset="0"/>
              </a:rPr>
              <a:t> (Nashville: Nelson, 1996), 61.</a:t>
            </a:r>
          </a:p>
        </p:txBody>
      </p:sp>
    </p:spTree>
    <p:extLst>
      <p:ext uri="{BB962C8B-B14F-4D97-AF65-F5344CB8AC3E}">
        <p14:creationId xmlns:p14="http://schemas.microsoft.com/office/powerpoint/2010/main" val="2863128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4294967295"/>
          </p:nvPr>
        </p:nvSpPr>
        <p:spPr>
          <a:xfrm>
            <a:off x="419100" y="1600200"/>
            <a:ext cx="8305800" cy="3048000"/>
          </a:xfrm>
        </p:spPr>
        <p:txBody>
          <a:bodyPr/>
          <a:lstStyle/>
          <a:p>
            <a:pPr algn="just">
              <a:spcBef>
                <a:spcPts val="1200"/>
              </a:spcBef>
              <a:spcAft>
                <a:spcPts val="1200"/>
              </a:spcAft>
              <a:buClr>
                <a:srgbClr val="66FFFF"/>
              </a:buClr>
              <a:buFont typeface="Arial" panose="020B0604020202020204" pitchFamily="34" charset="0"/>
              <a:buChar char="•"/>
              <a:defRPr/>
            </a:pPr>
            <a:r>
              <a:rPr lang="en-US" altLang="en-US" sz="3000" dirty="0">
                <a:solidFill>
                  <a:schemeClr val="bg1"/>
                </a:solidFill>
                <a:effectLst>
                  <a:outerShdw blurRad="38100" dist="38100" dir="2700000" algn="tl">
                    <a:srgbClr val="000000">
                      <a:alpha val="43137"/>
                    </a:srgbClr>
                  </a:outerShdw>
                </a:effectLst>
              </a:rPr>
              <a:t>Faith in non-meritorious (Isa. 64:6; Rom. 4:4-5)</a:t>
            </a:r>
          </a:p>
          <a:p>
            <a:pPr algn="just">
              <a:spcBef>
                <a:spcPts val="1200"/>
              </a:spcBef>
              <a:spcAft>
                <a:spcPts val="1200"/>
              </a:spcAft>
              <a:buClr>
                <a:srgbClr val="66FFFF"/>
              </a:buClr>
              <a:buFont typeface="Arial" panose="020B0604020202020204" pitchFamily="34" charset="0"/>
              <a:buChar char="•"/>
              <a:defRPr/>
            </a:pPr>
            <a:r>
              <a:rPr lang="en-US" altLang="en-US" sz="3000" dirty="0">
                <a:solidFill>
                  <a:schemeClr val="bg1"/>
                </a:solidFill>
                <a:effectLst>
                  <a:outerShdw blurRad="38100" dist="38100" dir="2700000" algn="tl">
                    <a:srgbClr val="000000">
                      <a:alpha val="43137"/>
                    </a:srgbClr>
                  </a:outerShdw>
                </a:effectLst>
              </a:rPr>
              <a:t>Faith is by grace and not works (Rom. 11:6)</a:t>
            </a:r>
          </a:p>
          <a:p>
            <a:pPr algn="just">
              <a:spcBef>
                <a:spcPts val="1200"/>
              </a:spcBef>
              <a:spcAft>
                <a:spcPts val="1200"/>
              </a:spcAft>
              <a:buClr>
                <a:srgbClr val="66FFFF"/>
              </a:buClr>
              <a:buFont typeface="Arial" panose="020B0604020202020204" pitchFamily="34" charset="0"/>
              <a:buChar char="•"/>
              <a:defRPr/>
            </a:pPr>
            <a:r>
              <a:rPr lang="en-US" altLang="en-US" sz="3000" dirty="0">
                <a:solidFill>
                  <a:schemeClr val="bg1"/>
                </a:solidFill>
                <a:effectLst>
                  <a:outerShdw blurRad="38100" dist="38100" dir="2700000" algn="tl">
                    <a:srgbClr val="000000">
                      <a:alpha val="43137"/>
                    </a:srgbClr>
                  </a:outerShdw>
                </a:effectLst>
              </a:rPr>
              <a:t>Faith maintains God’s glory (Isa. 42:8)</a:t>
            </a:r>
          </a:p>
          <a:p>
            <a:pPr algn="just">
              <a:spcBef>
                <a:spcPts val="1200"/>
              </a:spcBef>
              <a:spcAft>
                <a:spcPts val="1200"/>
              </a:spcAft>
              <a:buClr>
                <a:srgbClr val="66FFFF"/>
              </a:buClr>
              <a:buFont typeface="Arial" panose="020B0604020202020204" pitchFamily="34" charset="0"/>
              <a:buChar char="•"/>
              <a:defRPr/>
            </a:pPr>
            <a:r>
              <a:rPr lang="en-US" altLang="en-US" sz="3000" dirty="0">
                <a:solidFill>
                  <a:schemeClr val="bg1"/>
                </a:solidFill>
                <a:effectLst>
                  <a:outerShdw blurRad="38100" dist="38100" dir="2700000" algn="tl">
                    <a:srgbClr val="000000">
                      <a:alpha val="43137"/>
                    </a:srgbClr>
                  </a:outerShdw>
                </a:effectLst>
              </a:rPr>
              <a:t>Faith eliminates boasting (Rom. 3:27; Eph. 2:8-9)</a:t>
            </a:r>
          </a:p>
          <a:p>
            <a:pPr algn="just">
              <a:spcBef>
                <a:spcPts val="1200"/>
              </a:spcBef>
              <a:spcAft>
                <a:spcPts val="1200"/>
              </a:spcAft>
              <a:buClr>
                <a:srgbClr val="66FFFF"/>
              </a:buClr>
              <a:buFont typeface="Arial" panose="020B0604020202020204" pitchFamily="34" charset="0"/>
              <a:buChar char="•"/>
              <a:defRPr/>
            </a:pPr>
            <a:r>
              <a:rPr lang="en-US" altLang="en-US" sz="3000" dirty="0">
                <a:solidFill>
                  <a:schemeClr val="bg1"/>
                </a:solidFill>
                <a:effectLst>
                  <a:outerShdw blurRad="38100" dist="38100" dir="2700000" algn="tl">
                    <a:srgbClr val="000000">
                      <a:alpha val="43137"/>
                    </a:srgbClr>
                  </a:outerShdw>
                </a:effectLst>
              </a:rPr>
              <a:t>Faith maintains the Gospel’s offense (Gal. 5:11)</a:t>
            </a:r>
          </a:p>
        </p:txBody>
      </p:sp>
      <p:sp>
        <p:nvSpPr>
          <p:cNvPr id="4" name="Title 1"/>
          <p:cNvSpPr txBox="1">
            <a:spLocks/>
          </p:cNvSpPr>
          <p:nvPr/>
        </p:nvSpPr>
        <p:spPr>
          <a:xfrm>
            <a:off x="457200" y="304800"/>
            <a:ext cx="8229600" cy="1219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600" dirty="0">
                <a:solidFill>
                  <a:srgbClr val="00FFFF"/>
                </a:solidFill>
                <a:effectLst>
                  <a:outerShdw blurRad="38100" dist="38100" dir="2700000" algn="tl">
                    <a:srgbClr val="000000">
                      <a:alpha val="43137"/>
                    </a:srgbClr>
                  </a:outerShdw>
                </a:effectLst>
                <a:latin typeface="+mn-lt"/>
              </a:rPr>
              <a:t>Why Has God Designed </a:t>
            </a:r>
          </a:p>
          <a:p>
            <a:pPr eaLnBrk="1" hangingPunct="1">
              <a:defRPr/>
            </a:pPr>
            <a:r>
              <a:rPr lang="en-US" sz="3600" dirty="0">
                <a:solidFill>
                  <a:srgbClr val="00FFFF"/>
                </a:solidFill>
                <a:effectLst>
                  <a:outerShdw blurRad="38100" dist="38100" dir="2700000" algn="tl">
                    <a:srgbClr val="000000">
                      <a:alpha val="43137"/>
                    </a:srgbClr>
                  </a:outerShdw>
                </a:effectLst>
                <a:latin typeface="+mn-lt"/>
              </a:rPr>
              <a:t>Justification by Faith Alone?</a:t>
            </a:r>
          </a:p>
        </p:txBody>
      </p:sp>
      <p:pic>
        <p:nvPicPr>
          <p:cNvPr id="5" name="Picture 2" descr="http://4.bp.blogspot.com/-JXH-bqfBcWE/TgJAJNX1UjI/AAAAAAAAAVA/qgy871X7QgQ/s1600/ABE.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0" y="5181600"/>
            <a:ext cx="1278890" cy="1582132"/>
          </a:xfrm>
          <a:prstGeom prst="rect">
            <a:avLst/>
          </a:prstGeom>
          <a:noFill/>
          <a:ln w="28575">
            <a:solidFill>
              <a:srgbClr val="FFFF00"/>
            </a:solidFill>
            <a:miter lim="800000"/>
            <a:headEnd/>
            <a:tailEnd/>
          </a:ln>
        </p:spPr>
      </p:pic>
    </p:spTree>
    <p:extLst>
      <p:ext uri="{BB962C8B-B14F-4D97-AF65-F5344CB8AC3E}">
        <p14:creationId xmlns:p14="http://schemas.microsoft.com/office/powerpoint/2010/main" val="1016668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533400" y="152400"/>
            <a:ext cx="8229600" cy="792162"/>
          </a:xfrm>
        </p:spPr>
        <p:txBody>
          <a:bodyPr/>
          <a:lstStyle/>
          <a:p>
            <a:pPr marL="573088" indent="-573088" eaLnBrk="1" hangingPunct="1">
              <a:defRPr/>
            </a:pPr>
            <a:r>
              <a:rPr lang="en-US" altLang="en-US" sz="3600" dirty="0">
                <a:solidFill>
                  <a:srgbClr val="00FFFF"/>
                </a:solidFill>
                <a:effectLst>
                  <a:outerShdw blurRad="38100" dist="38100" dir="2700000" algn="tl">
                    <a:srgbClr val="000000">
                      <a:alpha val="43137"/>
                    </a:srgbClr>
                  </a:outerShdw>
                </a:effectLst>
                <a:latin typeface="+mn-lt"/>
              </a:rPr>
              <a:t>Repentance</a:t>
            </a:r>
          </a:p>
        </p:txBody>
      </p:sp>
      <p:sp>
        <p:nvSpPr>
          <p:cNvPr id="5" name="Rectangle 3"/>
          <p:cNvSpPr txBox="1">
            <a:spLocks/>
          </p:cNvSpPr>
          <p:nvPr/>
        </p:nvSpPr>
        <p:spPr bwMode="auto">
          <a:xfrm>
            <a:off x="342900" y="914400"/>
            <a:ext cx="8458200" cy="5638800"/>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1963" indent="-461963" eaLnBrk="1" hangingPunct="1">
              <a:spcBef>
                <a:spcPts val="0"/>
              </a:spcBef>
              <a:spcAft>
                <a:spcPts val="600"/>
              </a:spcAft>
              <a:buClr>
                <a:srgbClr val="00FFFF"/>
              </a:buClr>
              <a:buFont typeface="+mj-lt"/>
              <a:buAutoNum type="alphaUcPeriod"/>
              <a:defRPr/>
            </a:pPr>
            <a:r>
              <a:rPr lang="en-US" altLang="en-US" sz="2800" dirty="0">
                <a:solidFill>
                  <a:schemeClr val="bg1"/>
                </a:solidFill>
              </a:rPr>
              <a:t>What repentance means</a:t>
            </a:r>
          </a:p>
          <a:p>
            <a:pPr marL="914400" lvl="1" indent="-452438" eaLnBrk="1" hangingPunct="1">
              <a:spcBef>
                <a:spcPts val="0"/>
              </a:spcBef>
              <a:spcAft>
                <a:spcPts val="600"/>
              </a:spcAft>
              <a:buClr>
                <a:srgbClr val="FF99FF"/>
              </a:buClr>
              <a:buAutoNum type="arabicPeriod"/>
              <a:defRPr/>
            </a:pPr>
            <a:r>
              <a:rPr lang="en-US" altLang="en-US" sz="2600" dirty="0" err="1">
                <a:solidFill>
                  <a:schemeClr val="bg1"/>
                </a:solidFill>
              </a:rPr>
              <a:t>Metanoeō</a:t>
            </a:r>
            <a:r>
              <a:rPr lang="en-US" altLang="en-US" sz="2600" dirty="0">
                <a:solidFill>
                  <a:schemeClr val="bg1"/>
                </a:solidFill>
              </a:rPr>
              <a:t> / </a:t>
            </a:r>
            <a:r>
              <a:rPr lang="en-US" altLang="en-US" sz="2600" dirty="0" err="1">
                <a:solidFill>
                  <a:schemeClr val="bg1"/>
                </a:solidFill>
              </a:rPr>
              <a:t>metanoia</a:t>
            </a:r>
            <a:endParaRPr lang="en-US" altLang="en-US" sz="2600" dirty="0">
              <a:solidFill>
                <a:schemeClr val="bg1"/>
              </a:solidFill>
            </a:endParaRPr>
          </a:p>
          <a:p>
            <a:pPr marL="914400" lvl="1" indent="-452438" eaLnBrk="1" hangingPunct="1">
              <a:spcBef>
                <a:spcPts val="0"/>
              </a:spcBef>
              <a:spcAft>
                <a:spcPts val="600"/>
              </a:spcAft>
              <a:buClr>
                <a:srgbClr val="FF99FF"/>
              </a:buClr>
              <a:buAutoNum type="arabicPeriod"/>
              <a:defRPr/>
            </a:pPr>
            <a:r>
              <a:rPr lang="en-US" altLang="en-US" sz="2600" i="1" dirty="0">
                <a:solidFill>
                  <a:schemeClr val="bg1"/>
                </a:solidFill>
              </a:rPr>
              <a:t>Meta</a:t>
            </a:r>
            <a:r>
              <a:rPr lang="en-US" altLang="en-US" sz="2600" dirty="0">
                <a:solidFill>
                  <a:schemeClr val="bg1"/>
                </a:solidFill>
              </a:rPr>
              <a:t> = change (</a:t>
            </a:r>
            <a:r>
              <a:rPr lang="en-US" altLang="en-US" sz="2600" dirty="0" err="1">
                <a:solidFill>
                  <a:schemeClr val="bg1"/>
                </a:solidFill>
              </a:rPr>
              <a:t>exs</a:t>
            </a:r>
            <a:r>
              <a:rPr lang="en-US" altLang="en-US" sz="2600" dirty="0">
                <a:solidFill>
                  <a:schemeClr val="bg1"/>
                </a:solidFill>
              </a:rPr>
              <a:t>: metabolism, metamorphosis, metastasize</a:t>
            </a:r>
          </a:p>
          <a:p>
            <a:pPr marL="914400" lvl="1" indent="-452438" eaLnBrk="1" hangingPunct="1">
              <a:spcBef>
                <a:spcPts val="0"/>
              </a:spcBef>
              <a:spcAft>
                <a:spcPts val="600"/>
              </a:spcAft>
              <a:buClr>
                <a:srgbClr val="FF99FF"/>
              </a:buClr>
              <a:buAutoNum type="arabicPeriod"/>
              <a:defRPr/>
            </a:pPr>
            <a:r>
              <a:rPr lang="en-US" altLang="en-US" sz="2600" i="1" dirty="0" err="1">
                <a:solidFill>
                  <a:schemeClr val="bg1"/>
                </a:solidFill>
              </a:rPr>
              <a:t>Noeō</a:t>
            </a:r>
            <a:r>
              <a:rPr lang="en-US" altLang="en-US" sz="2600" dirty="0">
                <a:solidFill>
                  <a:schemeClr val="bg1"/>
                </a:solidFill>
              </a:rPr>
              <a:t> = notion = mind  </a:t>
            </a:r>
          </a:p>
          <a:p>
            <a:pPr marL="914400" lvl="1" indent="-452438" eaLnBrk="1" hangingPunct="1">
              <a:spcBef>
                <a:spcPts val="0"/>
              </a:spcBef>
              <a:spcAft>
                <a:spcPts val="600"/>
              </a:spcAft>
              <a:buClr>
                <a:srgbClr val="FF99FF"/>
              </a:buClr>
              <a:buAutoNum type="arabicPeriod"/>
              <a:defRPr/>
            </a:pPr>
            <a:r>
              <a:rPr lang="en-US" altLang="en-US" sz="2600" dirty="0">
                <a:solidFill>
                  <a:schemeClr val="bg1"/>
                </a:solidFill>
              </a:rPr>
              <a:t>“Change of mind”</a:t>
            </a:r>
          </a:p>
          <a:p>
            <a:pPr marL="914400" lvl="1" indent="-452438" eaLnBrk="1" hangingPunct="1">
              <a:spcBef>
                <a:spcPts val="0"/>
              </a:spcBef>
              <a:spcAft>
                <a:spcPts val="600"/>
              </a:spcAft>
              <a:buClr>
                <a:srgbClr val="FF99FF"/>
              </a:buClr>
              <a:buAutoNum type="arabicPeriod"/>
              <a:defRPr/>
            </a:pPr>
            <a:r>
              <a:rPr lang="en-US" altLang="en-US" sz="2600" dirty="0">
                <a:solidFill>
                  <a:schemeClr val="bg1"/>
                </a:solidFill>
              </a:rPr>
              <a:t>Change mind about whatever is preventing someone from trusting in Christ alone</a:t>
            </a:r>
          </a:p>
          <a:p>
            <a:pPr marL="914400" lvl="1" indent="-452438" eaLnBrk="1" hangingPunct="1">
              <a:spcBef>
                <a:spcPts val="0"/>
              </a:spcBef>
              <a:spcAft>
                <a:spcPts val="600"/>
              </a:spcAft>
              <a:buClr>
                <a:srgbClr val="FF99FF"/>
              </a:buClr>
              <a:buAutoNum type="arabicPeriod"/>
              <a:defRPr/>
            </a:pPr>
            <a:r>
              <a:rPr lang="en-US" altLang="en-US" sz="2600" dirty="0">
                <a:solidFill>
                  <a:schemeClr val="bg1"/>
                </a:solidFill>
              </a:rPr>
              <a:t>Synonym for faith (Acts 2:38; 3:19; 17:30; 2 Pet 3:9)</a:t>
            </a:r>
          </a:p>
          <a:p>
            <a:pPr marL="461963" indent="-461963" eaLnBrk="1" hangingPunct="1">
              <a:spcBef>
                <a:spcPts val="0"/>
              </a:spcBef>
              <a:spcAft>
                <a:spcPts val="600"/>
              </a:spcAft>
              <a:buClr>
                <a:srgbClr val="00FFFF"/>
              </a:buClr>
              <a:buFont typeface="+mj-lt"/>
              <a:buAutoNum type="alphaUcPeriod"/>
              <a:defRPr/>
            </a:pPr>
            <a:r>
              <a:rPr lang="en-US" altLang="en-US" sz="2800" dirty="0">
                <a:solidFill>
                  <a:schemeClr val="bg1"/>
                </a:solidFill>
              </a:rPr>
              <a:t>What repentance does </a:t>
            </a:r>
            <a:r>
              <a:rPr lang="en-US" altLang="en-US" sz="2800" b="1" u="sng" dirty="0">
                <a:solidFill>
                  <a:srgbClr val="FFFFCC"/>
                </a:solidFill>
              </a:rPr>
              <a:t>NOT</a:t>
            </a:r>
            <a:r>
              <a:rPr lang="en-US" altLang="en-US" sz="2800" dirty="0">
                <a:solidFill>
                  <a:schemeClr val="bg1"/>
                </a:solidFill>
              </a:rPr>
              <a:t> mean</a:t>
            </a:r>
          </a:p>
          <a:p>
            <a:pPr marL="914400" lvl="1" indent="-452438" eaLnBrk="1" hangingPunct="1">
              <a:spcBef>
                <a:spcPts val="0"/>
              </a:spcBef>
              <a:spcAft>
                <a:spcPts val="600"/>
              </a:spcAft>
              <a:buClr>
                <a:srgbClr val="FF99FF"/>
              </a:buClr>
              <a:buFont typeface="Arial" panose="020B0604020202020204" pitchFamily="34" charset="0"/>
              <a:buAutoNum type="arabicPeriod"/>
              <a:defRPr/>
            </a:pPr>
            <a:r>
              <a:rPr lang="en-US" altLang="en-US" sz="2600" dirty="0">
                <a:solidFill>
                  <a:schemeClr val="bg1"/>
                </a:solidFill>
              </a:rPr>
              <a:t>Feeling sorry or guilty (Heb 12:17; </a:t>
            </a:r>
            <a:r>
              <a:rPr lang="en-US" altLang="en-US" sz="2600" i="1" dirty="0" err="1">
                <a:solidFill>
                  <a:schemeClr val="bg1"/>
                </a:solidFill>
              </a:rPr>
              <a:t>metamelomai</a:t>
            </a:r>
            <a:r>
              <a:rPr lang="en-US" altLang="en-US" sz="2600" dirty="0">
                <a:solidFill>
                  <a:schemeClr val="bg1"/>
                </a:solidFill>
              </a:rPr>
              <a:t>)</a:t>
            </a:r>
          </a:p>
          <a:p>
            <a:pPr marL="914400" lvl="1" indent="-452438" eaLnBrk="1" hangingPunct="1">
              <a:spcBef>
                <a:spcPts val="0"/>
              </a:spcBef>
              <a:spcAft>
                <a:spcPts val="600"/>
              </a:spcAft>
              <a:buClr>
                <a:srgbClr val="FF99FF"/>
              </a:buClr>
              <a:buFont typeface="Arial" panose="020B0604020202020204" pitchFamily="34" charset="0"/>
              <a:buAutoNum type="arabicPeriod"/>
              <a:defRPr/>
            </a:pPr>
            <a:r>
              <a:rPr lang="en-US" altLang="en-US" sz="2600" dirty="0">
                <a:solidFill>
                  <a:schemeClr val="bg1"/>
                </a:solidFill>
              </a:rPr>
              <a:t>Turning from sin (John 4:10, 17-19)</a:t>
            </a:r>
          </a:p>
        </p:txBody>
      </p:sp>
    </p:spTree>
    <p:extLst>
      <p:ext uri="{BB962C8B-B14F-4D97-AF65-F5344CB8AC3E}">
        <p14:creationId xmlns:p14="http://schemas.microsoft.com/office/powerpoint/2010/main" val="1977780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152400"/>
            <a:ext cx="8229600" cy="792163"/>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Response to Problem Passages</a:t>
            </a:r>
          </a:p>
        </p:txBody>
      </p:sp>
      <p:sp>
        <p:nvSpPr>
          <p:cNvPr id="54275" name="Content Placeholder 2"/>
          <p:cNvSpPr>
            <a:spLocks noGrp="1"/>
          </p:cNvSpPr>
          <p:nvPr>
            <p:ph idx="1"/>
          </p:nvPr>
        </p:nvSpPr>
        <p:spPr>
          <a:xfrm>
            <a:off x="228600" y="1143000"/>
            <a:ext cx="8686800" cy="5410200"/>
          </a:xfrm>
        </p:spPr>
        <p:txBody>
          <a:bodyPr/>
          <a:lstStyle/>
          <a:p>
            <a:pPr eaLnBrk="1" hangingPunct="1">
              <a:spcBef>
                <a:spcPts val="1200"/>
              </a:spcBef>
              <a:spcAft>
                <a:spcPts val="1200"/>
              </a:spcAft>
              <a:buClr>
                <a:srgbClr val="66FFFF"/>
              </a:buClr>
              <a:buFont typeface="Arial" panose="020B0604020202020204" pitchFamily="34" charset="0"/>
              <a:buChar char="•"/>
              <a:defRPr/>
            </a:pPr>
            <a:r>
              <a:rPr lang="en-US" altLang="en-US" sz="2800" dirty="0">
                <a:solidFill>
                  <a:schemeClr val="bg1"/>
                </a:solidFill>
                <a:effectLst>
                  <a:outerShdw blurRad="38100" dist="38100" dir="2700000" algn="tl">
                    <a:srgbClr val="000000">
                      <a:alpha val="43137"/>
                    </a:srgbClr>
                  </a:outerShdw>
                </a:effectLst>
              </a:rPr>
              <a:t>Repent (Acts 2:38; 3:19; 17:30; 2 Pet 3:9)? Change of mind</a:t>
            </a:r>
          </a:p>
          <a:p>
            <a:pPr eaLnBrk="1" hangingPunct="1">
              <a:spcBef>
                <a:spcPts val="1200"/>
              </a:spcBef>
              <a:spcAft>
                <a:spcPts val="1200"/>
              </a:spcAft>
              <a:buClr>
                <a:srgbClr val="66FFFF"/>
              </a:buClr>
              <a:buFont typeface="Arial" panose="020B0604020202020204" pitchFamily="34" charset="0"/>
              <a:buChar char="•"/>
              <a:defRPr/>
            </a:pPr>
            <a:r>
              <a:rPr lang="en-US" altLang="en-US" sz="2800" b="1" u="sng" dirty="0">
                <a:solidFill>
                  <a:srgbClr val="FFFFCC"/>
                </a:solidFill>
                <a:effectLst>
                  <a:outerShdw blurRad="38100" dist="38100" dir="2700000" algn="tl">
                    <a:srgbClr val="000000">
                      <a:alpha val="43137"/>
                    </a:srgbClr>
                  </a:outerShdw>
                </a:effectLst>
              </a:rPr>
              <a:t>Lordship (Matt 16:24-25)? Discipleship vs. justification</a:t>
            </a:r>
          </a:p>
          <a:p>
            <a:pPr eaLnBrk="1" hangingPunct="1">
              <a:spcBef>
                <a:spcPts val="1200"/>
              </a:spcBef>
              <a:spcAft>
                <a:spcPts val="1200"/>
              </a:spcAft>
              <a:buClr>
                <a:srgbClr val="66FFFF"/>
              </a:buClr>
              <a:buFont typeface="Arial" panose="020B0604020202020204" pitchFamily="34" charset="0"/>
              <a:buChar char="•"/>
              <a:defRPr/>
            </a:pPr>
            <a:r>
              <a:rPr lang="en-US" altLang="en-US" sz="2800" dirty="0">
                <a:solidFill>
                  <a:schemeClr val="bg1"/>
                </a:solidFill>
                <a:effectLst>
                  <a:outerShdw blurRad="38100" dist="38100" dir="2700000" algn="tl">
                    <a:srgbClr val="000000">
                      <a:alpha val="43137"/>
                    </a:srgbClr>
                  </a:outerShdw>
                </a:effectLst>
              </a:rPr>
              <a:t>Receive/Accept Christ? – Synonym of faith (John 1:12) </a:t>
            </a:r>
          </a:p>
          <a:p>
            <a:pPr eaLnBrk="1" hangingPunct="1">
              <a:spcBef>
                <a:spcPts val="1200"/>
              </a:spcBef>
              <a:spcAft>
                <a:spcPts val="1200"/>
              </a:spcAft>
              <a:buClr>
                <a:srgbClr val="66FFFF"/>
              </a:buClr>
              <a:buFont typeface="Arial" panose="020B0604020202020204" pitchFamily="34" charset="0"/>
              <a:buChar char="•"/>
              <a:defRPr/>
            </a:pPr>
            <a:r>
              <a:rPr lang="en-US" altLang="en-US" sz="2800" dirty="0">
                <a:solidFill>
                  <a:schemeClr val="bg1"/>
                </a:solidFill>
                <a:effectLst>
                  <a:outerShdw blurRad="38100" dist="38100" dir="2700000" algn="tl">
                    <a:srgbClr val="000000">
                      <a:alpha val="43137"/>
                    </a:srgbClr>
                  </a:outerShdw>
                </a:effectLst>
              </a:rPr>
              <a:t>Believe and work (</a:t>
            </a:r>
            <a:r>
              <a:rPr lang="en-US" altLang="en-US" sz="2800" dirty="0" err="1">
                <a:solidFill>
                  <a:schemeClr val="bg1"/>
                </a:solidFill>
                <a:effectLst>
                  <a:outerShdw blurRad="38100" dist="38100" dir="2700000" algn="tl">
                    <a:srgbClr val="000000">
                      <a:alpha val="43137"/>
                    </a:srgbClr>
                  </a:outerShdw>
                </a:effectLst>
              </a:rPr>
              <a:t>Eph</a:t>
            </a:r>
            <a:r>
              <a:rPr lang="en-US" altLang="en-US" sz="2800" dirty="0">
                <a:solidFill>
                  <a:schemeClr val="bg1"/>
                </a:solidFill>
                <a:effectLst>
                  <a:outerShdw blurRad="38100" dist="38100" dir="2700000" algn="tl">
                    <a:srgbClr val="000000">
                      <a:alpha val="43137"/>
                    </a:srgbClr>
                  </a:outerShdw>
                </a:effectLst>
              </a:rPr>
              <a:t> 2:8-10; Jas 2:14-26)? Sanctification</a:t>
            </a:r>
          </a:p>
          <a:p>
            <a:pPr eaLnBrk="1" hangingPunct="1">
              <a:spcBef>
                <a:spcPts val="1200"/>
              </a:spcBef>
              <a:spcAft>
                <a:spcPts val="1200"/>
              </a:spcAft>
              <a:buClr>
                <a:srgbClr val="66FFFF"/>
              </a:buClr>
              <a:buFont typeface="Arial" panose="020B0604020202020204" pitchFamily="34" charset="0"/>
              <a:buChar char="•"/>
              <a:defRPr/>
            </a:pPr>
            <a:r>
              <a:rPr lang="en-US" altLang="en-US" sz="2800" dirty="0">
                <a:solidFill>
                  <a:schemeClr val="bg1"/>
                </a:solidFill>
                <a:effectLst>
                  <a:outerShdw blurRad="38100" dist="38100" dir="2700000" algn="tl">
                    <a:srgbClr val="000000">
                      <a:alpha val="43137"/>
                    </a:srgbClr>
                  </a:outerShdw>
                </a:effectLst>
              </a:rPr>
              <a:t>Believe and be baptized (Mark 16:15-16; John 3:5; Acts 2:38; Col 2:11-12; 1 Pet 3:21)? Context</a:t>
            </a:r>
          </a:p>
        </p:txBody>
      </p:sp>
    </p:spTree>
    <p:extLst>
      <p:ext uri="{BB962C8B-B14F-4D97-AF65-F5344CB8AC3E}">
        <p14:creationId xmlns:p14="http://schemas.microsoft.com/office/powerpoint/2010/main" val="4243621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p:txBody>
          <a:bodyPr/>
          <a:lstStyle/>
          <a:p>
            <a:pPr eaLnBrk="1" hangingPunct="1"/>
            <a:r>
              <a:rPr lang="en-US" altLang="en-US" b="1" dirty="0">
                <a:solidFill>
                  <a:srgbClr val="00FFFF"/>
                </a:solidFill>
              </a:rPr>
              <a:t>Soteriology Overview</a:t>
            </a:r>
          </a:p>
        </p:txBody>
      </p:sp>
      <p:sp>
        <p:nvSpPr>
          <p:cNvPr id="5" name="Rectangle 3"/>
          <p:cNvSpPr txBox="1">
            <a:spLocks/>
          </p:cNvSpPr>
          <p:nvPr/>
        </p:nvSpPr>
        <p:spPr bwMode="auto">
          <a:xfrm>
            <a:off x="1333500" y="1600200"/>
            <a:ext cx="6591300" cy="4525963"/>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377" indent="-914377" eaLnBrk="1" hangingPunct="1">
              <a:lnSpc>
                <a:spcPct val="90000"/>
              </a:lnSpc>
              <a:buClr>
                <a:srgbClr val="66FFFF"/>
              </a:buClr>
              <a:buFont typeface="+mj-lt"/>
              <a:buAutoNum type="romanUcPeriod"/>
              <a:defRPr/>
            </a:pPr>
            <a:r>
              <a:rPr lang="en-US" altLang="en-US" dirty="0">
                <a:solidFill>
                  <a:schemeClr val="bg1"/>
                </a:solidFill>
              </a:rPr>
              <a:t>Definition</a:t>
            </a:r>
          </a:p>
          <a:p>
            <a:pPr marL="914377" indent="-914377" eaLnBrk="1" hangingPunct="1">
              <a:lnSpc>
                <a:spcPct val="90000"/>
              </a:lnSpc>
              <a:buClr>
                <a:srgbClr val="66FFFF"/>
              </a:buClr>
              <a:buFont typeface="+mj-lt"/>
              <a:buAutoNum type="romanUcPeriod"/>
              <a:defRPr/>
            </a:pPr>
            <a:r>
              <a:rPr lang="en-US" altLang="en-US" dirty="0">
                <a:solidFill>
                  <a:schemeClr val="bg1"/>
                </a:solidFill>
              </a:rPr>
              <a:t>Election</a:t>
            </a:r>
          </a:p>
          <a:p>
            <a:pPr marL="914377" indent="-914377" eaLnBrk="1" hangingPunct="1">
              <a:lnSpc>
                <a:spcPct val="90000"/>
              </a:lnSpc>
              <a:buClr>
                <a:srgbClr val="66FFFF"/>
              </a:buClr>
              <a:buFont typeface="+mj-lt"/>
              <a:buAutoNum type="romanUcPeriod"/>
              <a:defRPr/>
            </a:pPr>
            <a:r>
              <a:rPr lang="en-US" altLang="en-US" dirty="0">
                <a:solidFill>
                  <a:schemeClr val="bg1"/>
                </a:solidFill>
              </a:rPr>
              <a:t>Atonement</a:t>
            </a:r>
          </a:p>
          <a:p>
            <a:pPr marL="914377" indent="-914377" eaLnBrk="1" hangingPunct="1">
              <a:lnSpc>
                <a:spcPct val="90000"/>
              </a:lnSpc>
              <a:buClr>
                <a:srgbClr val="66FFFF"/>
              </a:buClr>
              <a:buFont typeface="+mj-lt"/>
              <a:buAutoNum type="romanUcPeriod"/>
              <a:defRPr/>
            </a:pPr>
            <a:r>
              <a:rPr lang="en-US" altLang="en-US" dirty="0">
                <a:solidFill>
                  <a:schemeClr val="bg1"/>
                </a:solidFill>
              </a:rPr>
              <a:t>Salvation words</a:t>
            </a:r>
          </a:p>
          <a:p>
            <a:pPr marL="914377" indent="-914377" eaLnBrk="1" hangingPunct="1">
              <a:lnSpc>
                <a:spcPct val="90000"/>
              </a:lnSpc>
              <a:buClr>
                <a:srgbClr val="66FFFF"/>
              </a:buClr>
              <a:buFont typeface="+mj-lt"/>
              <a:buAutoNum type="romanUcPeriod"/>
              <a:defRPr/>
            </a:pPr>
            <a:r>
              <a:rPr lang="en-US" altLang="en-US" dirty="0">
                <a:solidFill>
                  <a:schemeClr val="bg1"/>
                </a:solidFill>
              </a:rPr>
              <a:t>God’s one condition of salvation</a:t>
            </a:r>
          </a:p>
          <a:p>
            <a:pPr marL="914377" indent="-914377" eaLnBrk="1" hangingPunct="1">
              <a:lnSpc>
                <a:spcPct val="90000"/>
              </a:lnSpc>
              <a:buClr>
                <a:srgbClr val="66FFFF"/>
              </a:buClr>
              <a:buFont typeface="+mj-lt"/>
              <a:buAutoNum type="romanUcPeriod"/>
              <a:defRPr/>
            </a:pPr>
            <a:r>
              <a:rPr lang="en-US" altLang="en-US" dirty="0">
                <a:solidFill>
                  <a:schemeClr val="bg1"/>
                </a:solidFill>
              </a:rPr>
              <a:t>Results of salvation</a:t>
            </a:r>
          </a:p>
          <a:p>
            <a:pPr marL="914377" indent="-914377" eaLnBrk="1" hangingPunct="1">
              <a:lnSpc>
                <a:spcPct val="90000"/>
              </a:lnSpc>
              <a:buClr>
                <a:srgbClr val="66FFFF"/>
              </a:buClr>
              <a:buFont typeface="+mj-lt"/>
              <a:buAutoNum type="romanUcPeriod"/>
              <a:defRPr/>
            </a:pPr>
            <a:r>
              <a:rPr lang="en-US" altLang="en-US" dirty="0">
                <a:solidFill>
                  <a:schemeClr val="bg1"/>
                </a:solidFill>
              </a:rPr>
              <a:t>Eternal security</a:t>
            </a:r>
          </a:p>
          <a:p>
            <a:pPr marL="914377" indent="-914377" eaLnBrk="1" hangingPunct="1">
              <a:lnSpc>
                <a:spcPct val="90000"/>
              </a:lnSpc>
              <a:buClr>
                <a:srgbClr val="66FFFF"/>
              </a:buClr>
              <a:buFont typeface="+mj-lt"/>
              <a:buAutoNum type="romanUcPeriod"/>
              <a:defRPr/>
            </a:pPr>
            <a:r>
              <a:rPr lang="en-US" altLang="en-US" dirty="0">
                <a:solidFill>
                  <a:schemeClr val="bg1"/>
                </a:solidFill>
              </a:rPr>
              <a:t>Faulty views of salvation</a:t>
            </a:r>
          </a:p>
        </p:txBody>
      </p:sp>
    </p:spTree>
    <p:extLst>
      <p:ext uri="{BB962C8B-B14F-4D97-AF65-F5344CB8AC3E}">
        <p14:creationId xmlns:p14="http://schemas.microsoft.com/office/powerpoint/2010/main" val="2029740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image.slidesharecdn.com/section2briefchronology-130720080629-phpapp02/95/section-2-brief-chronology-of-the-life-of-christ-1-638.jpg?cb=1374307664"/>
          <p:cNvPicPr>
            <a:picLocks noChangeAspect="1" noChangeArrowheads="1"/>
          </p:cNvPicPr>
          <p:nvPr/>
        </p:nvPicPr>
        <p:blipFill>
          <a:blip r:embed="rId3" cstate="print"/>
          <a:srcRect/>
          <a:stretch>
            <a:fillRect/>
          </a:stretch>
        </p:blipFill>
        <p:spPr bwMode="auto">
          <a:xfrm>
            <a:off x="1357316" y="214312"/>
            <a:ext cx="6429375" cy="6429376"/>
          </a:xfrm>
          <a:prstGeom prst="rect">
            <a:avLst/>
          </a:prstGeom>
          <a:noFill/>
        </p:spPr>
      </p:pic>
    </p:spTree>
    <p:extLst>
      <p:ext uri="{BB962C8B-B14F-4D97-AF65-F5344CB8AC3E}">
        <p14:creationId xmlns:p14="http://schemas.microsoft.com/office/powerpoint/2010/main" val="3320543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843" y="133826"/>
            <a:ext cx="8230313" cy="6590347"/>
          </a:xfrm>
          <a:prstGeom prst="rect">
            <a:avLst/>
          </a:prstGeom>
        </p:spPr>
      </p:pic>
    </p:spTree>
    <p:extLst>
      <p:ext uri="{BB962C8B-B14F-4D97-AF65-F5344CB8AC3E}">
        <p14:creationId xmlns:p14="http://schemas.microsoft.com/office/powerpoint/2010/main" val="559273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70" name="Group 46"/>
          <p:cNvGraphicFramePr>
            <a:graphicFrameLocks noGrp="1"/>
          </p:cNvGraphicFramePr>
          <p:nvPr>
            <p:ph idx="4294967295"/>
          </p:nvPr>
        </p:nvGraphicFramePr>
        <p:xfrm>
          <a:off x="266700" y="381003"/>
          <a:ext cx="8610600" cy="5795793"/>
        </p:xfrm>
        <a:graphic>
          <a:graphicData uri="http://schemas.openxmlformats.org/drawingml/2006/table">
            <a:tbl>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5029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dirty="0">
                          <a:ln>
                            <a:noFill/>
                          </a:ln>
                          <a:solidFill>
                            <a:srgbClr val="FFFFFF"/>
                          </a:solidFill>
                          <a:effectLst/>
                          <a:latin typeface="Calibri" pitchFamily="34" charset="0"/>
                          <a:cs typeface="Calibri" panose="020F0502020204030204" pitchFamily="34" charset="0"/>
                        </a:rPr>
                        <a:t>JUSTIFICATION – SALVATION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kern="1200" cap="none" normalizeH="0" baseline="0" dirty="0">
                          <a:ln>
                            <a:noFill/>
                          </a:ln>
                          <a:solidFill>
                            <a:srgbClr val="FFFFFF"/>
                          </a:solidFill>
                          <a:effectLst/>
                          <a:latin typeface="Calibri" pitchFamily="34" charset="0"/>
                          <a:ea typeface="+mn-ea"/>
                          <a:cs typeface="Calibri" panose="020F0502020204030204" pitchFamily="34" charset="0"/>
                        </a:rPr>
                        <a:t>DISCIPLESHIP</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FREE GIFT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COSTLY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1071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RECEIVED THROUGH FAITH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ENTERED INTO THROUGH COMMITMENT AND OBEDIENCE THROUGH THE SPIRIT’S ENABLEMENT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NOT BY WORKS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INVOLVES OUR COOPERATION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INSTANT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LIFE-LONG PROCESS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JUSTIFICATION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SANCTIFICATION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JESUS PAID THE PRICE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BELIEVER PAYS THE PRICE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TRUSTING JESUS AS SAVIOR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FOLLOWING JESUS AS LORD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BELIEVE THE GOSPEL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OBEY THE COMMANDS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ONE CONDITION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MULTIPLE CONDITIONS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9"/>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EXPERIENCED BY ALL CHRISTIANS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EXPERIENCED BY SOME CHRISTIANS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0"/>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RESULTS IN ETERNAL LIFE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RESULTS IN REWARDS &amp; AUTHORITY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1"/>
                  </a:ext>
                </a:extLst>
              </a:tr>
            </a:tbl>
          </a:graphicData>
        </a:graphic>
      </p:graphicFrame>
      <p:sp>
        <p:nvSpPr>
          <p:cNvPr id="128043" name="TextBox 4"/>
          <p:cNvSpPr txBox="1">
            <a:spLocks noChangeArrowheads="1"/>
          </p:cNvSpPr>
          <p:nvPr/>
        </p:nvSpPr>
        <p:spPr bwMode="auto">
          <a:xfrm>
            <a:off x="876300" y="6248400"/>
            <a:ext cx="7391400" cy="369332"/>
          </a:xfrm>
          <a:prstGeom prst="rect">
            <a:avLst/>
          </a:prstGeom>
          <a:noFill/>
          <a:ln w="9525">
            <a:noFill/>
            <a:miter lim="800000"/>
            <a:headEnd/>
            <a:tailEnd/>
          </a:ln>
        </p:spPr>
        <p:txBody>
          <a:bodyPr>
            <a:spAutoFit/>
          </a:bodyPr>
          <a:lstStyle/>
          <a:p>
            <a:r>
              <a:rPr lang="en-US" altLang="en-US" kern="0" dirty="0">
                <a:solidFill>
                  <a:schemeClr val="bg1"/>
                </a:solidFill>
                <a:latin typeface="Calibri" panose="020F0502020204030204" pitchFamily="34" charset="0"/>
                <a:cs typeface="Calibri" panose="020F0502020204030204" pitchFamily="34" charset="0"/>
              </a:rPr>
              <a:t>Adapted from http://www.gracelife.org/resources/gracenotes.asp?id=23</a:t>
            </a:r>
          </a:p>
        </p:txBody>
      </p:sp>
    </p:spTree>
    <p:extLst>
      <p:ext uri="{BB962C8B-B14F-4D97-AF65-F5344CB8AC3E}">
        <p14:creationId xmlns:p14="http://schemas.microsoft.com/office/powerpoint/2010/main" val="1067466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152402"/>
            <a:ext cx="8229600" cy="792163"/>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Response to Problem Passages</a:t>
            </a:r>
          </a:p>
        </p:txBody>
      </p:sp>
      <p:sp>
        <p:nvSpPr>
          <p:cNvPr id="54275" name="Content Placeholder 2"/>
          <p:cNvSpPr>
            <a:spLocks noGrp="1"/>
          </p:cNvSpPr>
          <p:nvPr>
            <p:ph idx="1"/>
          </p:nvPr>
        </p:nvSpPr>
        <p:spPr>
          <a:xfrm>
            <a:off x="228600" y="1143000"/>
            <a:ext cx="8686800" cy="5410200"/>
          </a:xfrm>
        </p:spPr>
        <p:txBody>
          <a:bodyPr/>
          <a:lstStyle/>
          <a:p>
            <a:pPr eaLnBrk="1" hangingPunct="1">
              <a:lnSpc>
                <a:spcPct val="80000"/>
              </a:lnSpc>
              <a:spcBef>
                <a:spcPts val="1200"/>
              </a:spcBef>
              <a:spcAft>
                <a:spcPts val="1200"/>
              </a:spcAft>
              <a:buClr>
                <a:srgbClr val="66FFFF"/>
              </a:buClr>
              <a:defRPr/>
            </a:pPr>
            <a:r>
              <a:rPr lang="en-US" altLang="en-US" sz="2800" dirty="0">
                <a:solidFill>
                  <a:schemeClr val="bg1"/>
                </a:solidFill>
                <a:effectLst>
                  <a:outerShdw blurRad="38100" dist="38100" dir="2700000" algn="tl">
                    <a:srgbClr val="000000">
                      <a:alpha val="43137"/>
                    </a:srgbClr>
                  </a:outerShdw>
                </a:effectLst>
              </a:rPr>
              <a:t>Repent (Acts 2:38; 3:19; 17:30; 2 Pet 3:9)? Change of mind</a:t>
            </a:r>
          </a:p>
          <a:p>
            <a:pPr eaLnBrk="1" hangingPunct="1">
              <a:lnSpc>
                <a:spcPct val="80000"/>
              </a:lnSpc>
              <a:spcBef>
                <a:spcPts val="1200"/>
              </a:spcBef>
              <a:spcAft>
                <a:spcPts val="1200"/>
              </a:spcAft>
              <a:buClr>
                <a:srgbClr val="66FFFF"/>
              </a:buClr>
              <a:defRPr/>
            </a:pPr>
            <a:r>
              <a:rPr lang="en-US" altLang="en-US" sz="2800" dirty="0">
                <a:solidFill>
                  <a:schemeClr val="bg1"/>
                </a:solidFill>
                <a:effectLst>
                  <a:outerShdw blurRad="38100" dist="38100" dir="2700000" algn="tl">
                    <a:srgbClr val="000000">
                      <a:alpha val="43137"/>
                    </a:srgbClr>
                  </a:outerShdw>
                </a:effectLst>
              </a:rPr>
              <a:t>Lordship (Matt 16:24-25)? Discipleship vs. justification</a:t>
            </a:r>
          </a:p>
          <a:p>
            <a:pPr eaLnBrk="1" hangingPunct="1">
              <a:lnSpc>
                <a:spcPct val="80000"/>
              </a:lnSpc>
              <a:spcBef>
                <a:spcPts val="1200"/>
              </a:spcBef>
              <a:spcAft>
                <a:spcPts val="1200"/>
              </a:spcAft>
              <a:buClr>
                <a:srgbClr val="66FFFF"/>
              </a:buClr>
              <a:defRPr/>
            </a:pPr>
            <a:r>
              <a:rPr lang="en-US" altLang="en-US" sz="2800" b="1" u="sng" dirty="0">
                <a:solidFill>
                  <a:srgbClr val="FFFFCC"/>
                </a:solidFill>
                <a:effectLst>
                  <a:outerShdw blurRad="38100" dist="38100" dir="2700000" algn="tl">
                    <a:srgbClr val="000000">
                      <a:alpha val="43137"/>
                    </a:srgbClr>
                  </a:outerShdw>
                </a:effectLst>
              </a:rPr>
              <a:t>Receive/Accept Christ? – Synonym of faith (John 1:12) </a:t>
            </a:r>
          </a:p>
          <a:p>
            <a:pPr eaLnBrk="1" hangingPunct="1">
              <a:lnSpc>
                <a:spcPct val="80000"/>
              </a:lnSpc>
              <a:spcBef>
                <a:spcPts val="1200"/>
              </a:spcBef>
              <a:spcAft>
                <a:spcPts val="1200"/>
              </a:spcAft>
              <a:buClr>
                <a:srgbClr val="66FFFF"/>
              </a:buClr>
              <a:defRPr/>
            </a:pPr>
            <a:r>
              <a:rPr lang="en-US" altLang="en-US" sz="2800" dirty="0">
                <a:solidFill>
                  <a:schemeClr val="bg1"/>
                </a:solidFill>
                <a:effectLst>
                  <a:outerShdw blurRad="38100" dist="38100" dir="2700000" algn="tl">
                    <a:srgbClr val="000000">
                      <a:alpha val="43137"/>
                    </a:srgbClr>
                  </a:outerShdw>
                </a:effectLst>
              </a:rPr>
              <a:t>Believe and work (</a:t>
            </a:r>
            <a:r>
              <a:rPr lang="en-US" altLang="en-US" sz="2800" dirty="0" err="1">
                <a:solidFill>
                  <a:schemeClr val="bg1"/>
                </a:solidFill>
                <a:effectLst>
                  <a:outerShdw blurRad="38100" dist="38100" dir="2700000" algn="tl">
                    <a:srgbClr val="000000">
                      <a:alpha val="43137"/>
                    </a:srgbClr>
                  </a:outerShdw>
                </a:effectLst>
              </a:rPr>
              <a:t>Eph</a:t>
            </a:r>
            <a:r>
              <a:rPr lang="en-US" altLang="en-US" sz="2800" dirty="0">
                <a:solidFill>
                  <a:schemeClr val="bg1"/>
                </a:solidFill>
                <a:effectLst>
                  <a:outerShdw blurRad="38100" dist="38100" dir="2700000" algn="tl">
                    <a:srgbClr val="000000">
                      <a:alpha val="43137"/>
                    </a:srgbClr>
                  </a:outerShdw>
                </a:effectLst>
              </a:rPr>
              <a:t> 2:8-10; Jas 2:14-26)? Sanctification</a:t>
            </a:r>
          </a:p>
          <a:p>
            <a:pPr eaLnBrk="1" hangingPunct="1">
              <a:lnSpc>
                <a:spcPct val="80000"/>
              </a:lnSpc>
              <a:spcBef>
                <a:spcPts val="1200"/>
              </a:spcBef>
              <a:spcAft>
                <a:spcPts val="1200"/>
              </a:spcAft>
              <a:buClr>
                <a:srgbClr val="66FFFF"/>
              </a:buClr>
              <a:defRPr/>
            </a:pPr>
            <a:r>
              <a:rPr lang="en-US" altLang="en-US" sz="2800" dirty="0">
                <a:solidFill>
                  <a:schemeClr val="bg1"/>
                </a:solidFill>
                <a:effectLst>
                  <a:outerShdw blurRad="38100" dist="38100" dir="2700000" algn="tl">
                    <a:srgbClr val="000000">
                      <a:alpha val="43137"/>
                    </a:srgbClr>
                  </a:outerShdw>
                </a:effectLst>
              </a:rPr>
              <a:t>Believe and be baptized (Mark 16:15-16; John 3:5; Acts 2:38; Col 2:11-12; 1 Pet 3:21)? Context</a:t>
            </a:r>
          </a:p>
        </p:txBody>
      </p:sp>
    </p:spTree>
    <p:extLst>
      <p:ext uri="{BB962C8B-B14F-4D97-AF65-F5344CB8AC3E}">
        <p14:creationId xmlns:p14="http://schemas.microsoft.com/office/powerpoint/2010/main" val="3721618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938463" y="239980"/>
            <a:ext cx="7291137" cy="3462486"/>
          </a:xfrm>
          <a:prstGeom prst="rect">
            <a:avLst/>
          </a:prstGeom>
          <a:noFill/>
          <a:ln w="28575">
            <a:noFill/>
            <a:miter lim="800000"/>
            <a:headEnd/>
            <a:tailEnd/>
          </a:ln>
        </p:spPr>
        <p:txBody>
          <a:bodyPr wrap="square">
            <a:spAutoFit/>
          </a:bodyPr>
          <a:lstStyle/>
          <a:p>
            <a:pPr algn="ctr">
              <a:spcBef>
                <a:spcPts val="1200"/>
              </a:spcBef>
              <a:spcAft>
                <a:spcPts val="1200"/>
              </a:spcAft>
            </a:pPr>
            <a:r>
              <a:rPr lang="en-US" altLang="en-US" sz="4400"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John 1:12 (NASB)</a:t>
            </a:r>
          </a:p>
          <a:p>
            <a:pPr algn="just">
              <a:spcBef>
                <a:spcPts val="600"/>
              </a:spcBef>
              <a:spcAft>
                <a:spcPts val="600"/>
              </a:spcAft>
            </a:pPr>
            <a:r>
              <a:rPr lang="en-US" altLang="en-US" sz="4000" kern="0" dirty="0">
                <a:solidFill>
                  <a:schemeClr val="bg1"/>
                </a:solidFill>
                <a:latin typeface="+mn-lt"/>
                <a:cs typeface="Calibri" panose="020F0502020204030204" pitchFamily="34" charset="0"/>
              </a:rPr>
              <a:t>“</a:t>
            </a:r>
            <a:r>
              <a:rPr lang="en-US" sz="4000" dirty="0">
                <a:solidFill>
                  <a:schemeClr val="bg1"/>
                </a:solidFill>
                <a:latin typeface="+mn-lt"/>
                <a:cs typeface="Calibri" panose="020F0502020204030204" pitchFamily="34" charset="0"/>
              </a:rPr>
              <a:t>But as many as </a:t>
            </a:r>
            <a:r>
              <a:rPr lang="en-US" sz="4000" u="sng" dirty="0">
                <a:solidFill>
                  <a:srgbClr val="FFFFCC"/>
                </a:solidFill>
                <a:latin typeface="+mn-lt"/>
                <a:cs typeface="Calibri" panose="020F0502020204030204" pitchFamily="34" charset="0"/>
              </a:rPr>
              <a:t>received</a:t>
            </a:r>
            <a:r>
              <a:rPr lang="en-US" sz="4000" dirty="0">
                <a:solidFill>
                  <a:schemeClr val="bg1"/>
                </a:solidFill>
                <a:latin typeface="+mn-lt"/>
                <a:cs typeface="Calibri" panose="020F0502020204030204" pitchFamily="34" charset="0"/>
              </a:rPr>
              <a:t> Him, to them He gave the right to become children of God, even to those who </a:t>
            </a:r>
            <a:r>
              <a:rPr lang="en-US" sz="4000" u="sng" dirty="0">
                <a:solidFill>
                  <a:srgbClr val="FFFFCC"/>
                </a:solidFill>
                <a:latin typeface="+mn-lt"/>
                <a:cs typeface="Calibri" panose="020F0502020204030204" pitchFamily="34" charset="0"/>
              </a:rPr>
              <a:t>believe</a:t>
            </a:r>
            <a:r>
              <a:rPr lang="en-US" sz="4000" dirty="0">
                <a:solidFill>
                  <a:schemeClr val="bg1"/>
                </a:solidFill>
                <a:latin typeface="+mn-lt"/>
                <a:cs typeface="Calibri" panose="020F0502020204030204" pitchFamily="34" charset="0"/>
              </a:rPr>
              <a:t> in His name.”</a:t>
            </a:r>
            <a:endParaRPr lang="en-US" altLang="en-US" sz="4000" kern="0" dirty="0">
              <a:solidFill>
                <a:schemeClr val="bg1"/>
              </a:solidFill>
              <a:latin typeface="+mn-lt"/>
              <a:cs typeface="Calibri" panose="020F0502020204030204" pitchFamily="34" charset="0"/>
            </a:endParaRPr>
          </a:p>
        </p:txBody>
      </p:sp>
    </p:spTree>
    <p:extLst>
      <p:ext uri="{BB962C8B-B14F-4D97-AF65-F5344CB8AC3E}">
        <p14:creationId xmlns:p14="http://schemas.microsoft.com/office/powerpoint/2010/main" val="2812634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457200" y="274638"/>
            <a:ext cx="8229600" cy="563562"/>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Results of Salvation</a:t>
            </a:r>
          </a:p>
        </p:txBody>
      </p:sp>
      <p:sp>
        <p:nvSpPr>
          <p:cNvPr id="106499" name="Content Placeholder 2"/>
          <p:cNvSpPr>
            <a:spLocks noGrp="1"/>
          </p:cNvSpPr>
          <p:nvPr>
            <p:ph idx="1"/>
          </p:nvPr>
        </p:nvSpPr>
        <p:spPr>
          <a:xfrm>
            <a:off x="156411" y="1155032"/>
            <a:ext cx="8879305" cy="5334000"/>
          </a:xfrm>
        </p:spPr>
        <p:txBody>
          <a:bodyPr/>
          <a:lstStyle/>
          <a:p>
            <a:pPr eaLnBrk="1" hangingPunct="1">
              <a:spcBef>
                <a:spcPts val="0"/>
              </a:spcBef>
              <a:spcAft>
                <a:spcPts val="600"/>
              </a:spcAft>
              <a:buClr>
                <a:srgbClr val="66FFFF"/>
              </a:buClr>
              <a:buFont typeface="Arial" panose="020B0604020202020204" pitchFamily="34" charset="0"/>
              <a:buChar char="•"/>
              <a:defRPr/>
            </a:pPr>
            <a:r>
              <a:rPr lang="en-US" altLang="en-US" sz="2800" dirty="0" err="1">
                <a:solidFill>
                  <a:schemeClr val="bg1"/>
                </a:solidFill>
              </a:rPr>
              <a:t>Sonship</a:t>
            </a:r>
            <a:r>
              <a:rPr lang="en-US" altLang="en-US" sz="2800" dirty="0">
                <a:solidFill>
                  <a:schemeClr val="bg1"/>
                </a:solidFill>
              </a:rPr>
              <a:t>/adoption (Gal 4:5-7; Rom 8:14-17)</a:t>
            </a:r>
          </a:p>
          <a:p>
            <a:pPr eaLnBrk="1" hangingPunct="1">
              <a:spcBef>
                <a:spcPts val="0"/>
              </a:spcBef>
              <a:spcAft>
                <a:spcPts val="600"/>
              </a:spcAft>
              <a:buClr>
                <a:srgbClr val="66FFFF"/>
              </a:buClr>
              <a:buFont typeface="Arial" panose="020B0604020202020204" pitchFamily="34" charset="0"/>
              <a:buChar char="•"/>
              <a:defRPr/>
            </a:pPr>
            <a:r>
              <a:rPr lang="en-US" altLang="en-US" sz="2800" dirty="0">
                <a:solidFill>
                  <a:schemeClr val="bg1"/>
                </a:solidFill>
              </a:rPr>
              <a:t>Eternal life (John 3:16)</a:t>
            </a:r>
          </a:p>
          <a:p>
            <a:pPr eaLnBrk="1" hangingPunct="1">
              <a:spcBef>
                <a:spcPts val="0"/>
              </a:spcBef>
              <a:spcAft>
                <a:spcPts val="600"/>
              </a:spcAft>
              <a:buClr>
                <a:srgbClr val="66FFFF"/>
              </a:buClr>
              <a:buFont typeface="Arial" panose="020B0604020202020204" pitchFamily="34" charset="0"/>
              <a:buChar char="•"/>
              <a:defRPr/>
            </a:pPr>
            <a:r>
              <a:rPr lang="en-US" altLang="en-US" sz="2800" dirty="0">
                <a:solidFill>
                  <a:schemeClr val="bg1"/>
                </a:solidFill>
              </a:rPr>
              <a:t>Regeneration (John 3:5; Titus 3:5)</a:t>
            </a:r>
          </a:p>
          <a:p>
            <a:pPr eaLnBrk="1" hangingPunct="1">
              <a:spcBef>
                <a:spcPts val="0"/>
              </a:spcBef>
              <a:spcAft>
                <a:spcPts val="600"/>
              </a:spcAft>
              <a:buClr>
                <a:srgbClr val="66FFFF"/>
              </a:buClr>
              <a:buFont typeface="Arial" panose="020B0604020202020204" pitchFamily="34" charset="0"/>
              <a:buChar char="•"/>
              <a:defRPr/>
            </a:pPr>
            <a:r>
              <a:rPr lang="en-US" altLang="en-US" sz="2800" dirty="0">
                <a:solidFill>
                  <a:schemeClr val="bg1"/>
                </a:solidFill>
              </a:rPr>
              <a:t>Justification (Rom 8:33-34)</a:t>
            </a:r>
          </a:p>
          <a:p>
            <a:pPr eaLnBrk="1" hangingPunct="1">
              <a:spcBef>
                <a:spcPts val="0"/>
              </a:spcBef>
              <a:spcAft>
                <a:spcPts val="600"/>
              </a:spcAft>
              <a:buClr>
                <a:srgbClr val="66FFFF"/>
              </a:buClr>
              <a:buFont typeface="Arial" panose="020B0604020202020204" pitchFamily="34" charset="0"/>
              <a:buChar char="•"/>
              <a:defRPr/>
            </a:pPr>
            <a:r>
              <a:rPr lang="en-US" altLang="en-US" sz="2800" dirty="0">
                <a:solidFill>
                  <a:schemeClr val="bg1"/>
                </a:solidFill>
              </a:rPr>
              <a:t>Forgiveness of all pre-cross sins (Acts 17:30; Rom 3:25)</a:t>
            </a:r>
          </a:p>
          <a:p>
            <a:pPr eaLnBrk="1" hangingPunct="1">
              <a:spcBef>
                <a:spcPts val="0"/>
              </a:spcBef>
              <a:spcAft>
                <a:spcPts val="600"/>
              </a:spcAft>
              <a:buClr>
                <a:srgbClr val="66FFFF"/>
              </a:buClr>
              <a:buFont typeface="Arial" panose="020B0604020202020204" pitchFamily="34" charset="0"/>
              <a:buChar char="•"/>
              <a:defRPr/>
            </a:pPr>
            <a:r>
              <a:rPr lang="en-US" altLang="en-US" sz="2800" b="1" u="sng" dirty="0">
                <a:solidFill>
                  <a:srgbClr val="FFFFCC"/>
                </a:solidFill>
                <a:effectLst>
                  <a:outerShdw blurRad="38100" dist="38100" dir="2700000" algn="tl">
                    <a:srgbClr val="000000">
                      <a:alpha val="43137"/>
                    </a:srgbClr>
                  </a:outerShdw>
                </a:effectLst>
              </a:rPr>
              <a:t>Good works (</a:t>
            </a:r>
            <a:r>
              <a:rPr lang="en-US" altLang="en-US" sz="2800" b="1" u="sng" dirty="0" err="1">
                <a:solidFill>
                  <a:srgbClr val="FFFFCC"/>
                </a:solidFill>
                <a:effectLst>
                  <a:outerShdw blurRad="38100" dist="38100" dir="2700000" algn="tl">
                    <a:srgbClr val="000000">
                      <a:alpha val="43137"/>
                    </a:srgbClr>
                  </a:outerShdw>
                </a:effectLst>
              </a:rPr>
              <a:t>Eph</a:t>
            </a:r>
            <a:r>
              <a:rPr lang="en-US" altLang="en-US" sz="2800" b="1" u="sng" dirty="0">
                <a:solidFill>
                  <a:srgbClr val="FFFFCC"/>
                </a:solidFill>
                <a:effectLst>
                  <a:outerShdw blurRad="38100" dist="38100" dir="2700000" algn="tl">
                    <a:srgbClr val="000000">
                      <a:alpha val="43137"/>
                    </a:srgbClr>
                  </a:outerShdw>
                </a:effectLst>
              </a:rPr>
              <a:t> 2:8-10)</a:t>
            </a:r>
          </a:p>
          <a:p>
            <a:pPr eaLnBrk="1" hangingPunct="1">
              <a:spcBef>
                <a:spcPts val="0"/>
              </a:spcBef>
              <a:spcAft>
                <a:spcPts val="600"/>
              </a:spcAft>
              <a:buClr>
                <a:srgbClr val="66FFFF"/>
              </a:buClr>
              <a:buFont typeface="Arial" panose="020B0604020202020204" pitchFamily="34" charset="0"/>
              <a:buChar char="•"/>
              <a:defRPr/>
            </a:pPr>
            <a:r>
              <a:rPr lang="en-US" altLang="en-US" sz="2800" dirty="0">
                <a:solidFill>
                  <a:schemeClr val="bg1"/>
                </a:solidFill>
              </a:rPr>
              <a:t>Sanctification (John 17:17)</a:t>
            </a:r>
          </a:p>
          <a:p>
            <a:pPr eaLnBrk="1" hangingPunct="1">
              <a:spcBef>
                <a:spcPts val="0"/>
              </a:spcBef>
              <a:spcAft>
                <a:spcPts val="600"/>
              </a:spcAft>
              <a:buClr>
                <a:srgbClr val="66FFFF"/>
              </a:buClr>
              <a:buFont typeface="Arial" panose="020B0604020202020204" pitchFamily="34" charset="0"/>
              <a:buChar char="•"/>
              <a:defRPr/>
            </a:pPr>
            <a:r>
              <a:rPr lang="en-US" altLang="en-US" sz="2800" dirty="0">
                <a:solidFill>
                  <a:schemeClr val="bg1"/>
                </a:solidFill>
              </a:rPr>
              <a:t>Glorification (Rom 8:30)</a:t>
            </a:r>
          </a:p>
          <a:p>
            <a:pPr eaLnBrk="1" hangingPunct="1">
              <a:spcBef>
                <a:spcPts val="0"/>
              </a:spcBef>
              <a:spcAft>
                <a:spcPts val="600"/>
              </a:spcAft>
              <a:buClr>
                <a:srgbClr val="66FFFF"/>
              </a:buClr>
              <a:buFont typeface="Arial" panose="020B0604020202020204" pitchFamily="34" charset="0"/>
              <a:buChar char="•"/>
              <a:defRPr/>
            </a:pPr>
            <a:r>
              <a:rPr lang="en-US" altLang="en-US" sz="2800" dirty="0">
                <a:solidFill>
                  <a:schemeClr val="bg1"/>
                </a:solidFill>
              </a:rPr>
              <a:t>End of the Law (Rom 10:4)</a:t>
            </a:r>
          </a:p>
          <a:p>
            <a:pPr eaLnBrk="1" hangingPunct="1">
              <a:spcBef>
                <a:spcPts val="0"/>
              </a:spcBef>
              <a:spcAft>
                <a:spcPts val="600"/>
              </a:spcAft>
              <a:buClr>
                <a:srgbClr val="66FFFF"/>
              </a:buClr>
              <a:buFont typeface="Arial" panose="020B0604020202020204" pitchFamily="34" charset="0"/>
              <a:buChar char="•"/>
              <a:defRPr/>
            </a:pPr>
            <a:r>
              <a:rPr lang="en-US" altLang="en-US" sz="2800" dirty="0">
                <a:solidFill>
                  <a:schemeClr val="bg1"/>
                </a:solidFill>
              </a:rPr>
              <a:t>Miscellaneous privileges (Philip 3:20; 1 Pet 2:5, 9; Rev 19:7; 1 Pet 1:4; Rom 5:1)</a:t>
            </a:r>
          </a:p>
        </p:txBody>
      </p:sp>
    </p:spTree>
    <p:extLst>
      <p:ext uri="{BB962C8B-B14F-4D97-AF65-F5344CB8AC3E}">
        <p14:creationId xmlns:p14="http://schemas.microsoft.com/office/powerpoint/2010/main" val="4210133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61" y="235669"/>
            <a:ext cx="8534400" cy="733721"/>
          </a:xfrm>
        </p:spPr>
        <p:txBody>
          <a:bodyPr/>
          <a:lstStyle/>
          <a:p>
            <a:r>
              <a:rPr lang="en-US" sz="3600" dirty="0">
                <a:solidFill>
                  <a:srgbClr val="00FFFF"/>
                </a:solidFill>
                <a:effectLst>
                  <a:outerShdw blurRad="38100" dist="38100" dir="2700000" algn="tl">
                    <a:srgbClr val="000000">
                      <a:alpha val="43137"/>
                    </a:srgbClr>
                  </a:outerShdw>
                </a:effectLst>
                <a:latin typeface="+mn-lt"/>
              </a:rPr>
              <a:t>Capacity for Good Works</a:t>
            </a:r>
          </a:p>
        </p:txBody>
      </p:sp>
      <p:sp>
        <p:nvSpPr>
          <p:cNvPr id="3" name="Content Placeholder 2"/>
          <p:cNvSpPr>
            <a:spLocks noGrp="1"/>
          </p:cNvSpPr>
          <p:nvPr>
            <p:ph idx="1"/>
          </p:nvPr>
        </p:nvSpPr>
        <p:spPr>
          <a:xfrm>
            <a:off x="177282" y="1150070"/>
            <a:ext cx="8836089" cy="3563332"/>
          </a:xfrm>
        </p:spPr>
        <p:txBody>
          <a:bodyPr/>
          <a:lstStyle/>
          <a:p>
            <a:pPr marL="461963" indent="-461963">
              <a:spcBef>
                <a:spcPts val="600"/>
              </a:spcBef>
              <a:spcAft>
                <a:spcPts val="600"/>
              </a:spcAft>
              <a:buClr>
                <a:srgbClr val="66FFFF"/>
              </a:buClr>
            </a:pPr>
            <a:r>
              <a:rPr lang="en-US" sz="2800" dirty="0">
                <a:solidFill>
                  <a:schemeClr val="bg1"/>
                </a:solidFill>
              </a:rPr>
              <a:t>Good works – Ephes. 2:8-10; Jas 2:18, 26</a:t>
            </a:r>
          </a:p>
          <a:p>
            <a:pPr marL="461963" indent="-461963">
              <a:spcBef>
                <a:spcPts val="600"/>
              </a:spcBef>
              <a:spcAft>
                <a:spcPts val="600"/>
              </a:spcAft>
              <a:buClr>
                <a:srgbClr val="66FFFF"/>
              </a:buClr>
            </a:pPr>
            <a:r>
              <a:rPr lang="en-US" sz="2800" dirty="0">
                <a:solidFill>
                  <a:schemeClr val="bg1"/>
                </a:solidFill>
              </a:rPr>
              <a:t>Overcoming habitual sins that characterize unbelievers – Gal. 5:19-21; 1 Cor. 6:9-10; Eph. 5:5; Rev. 21:8; 22:15</a:t>
            </a:r>
          </a:p>
          <a:p>
            <a:pPr marL="461963" indent="-461963">
              <a:spcBef>
                <a:spcPts val="600"/>
              </a:spcBef>
              <a:spcAft>
                <a:spcPts val="600"/>
              </a:spcAft>
              <a:buClr>
                <a:srgbClr val="66FFFF"/>
              </a:buClr>
            </a:pPr>
            <a:r>
              <a:rPr lang="en-US" sz="2800" dirty="0">
                <a:solidFill>
                  <a:schemeClr val="bg1"/>
                </a:solidFill>
              </a:rPr>
              <a:t>Desirable but not automatic </a:t>
            </a:r>
          </a:p>
          <a:p>
            <a:pPr marL="914400" lvl="1" indent="-457200">
              <a:spcBef>
                <a:spcPts val="600"/>
              </a:spcBef>
              <a:spcAft>
                <a:spcPts val="600"/>
              </a:spcAft>
              <a:buClr>
                <a:srgbClr val="FF99FF"/>
              </a:buClr>
            </a:pPr>
            <a:r>
              <a:rPr lang="en-US" dirty="0">
                <a:solidFill>
                  <a:schemeClr val="bg1"/>
                </a:solidFill>
              </a:rPr>
              <a:t>Good works – John 15:8</a:t>
            </a:r>
          </a:p>
          <a:p>
            <a:pPr marL="914400" lvl="1" indent="-457200">
              <a:spcBef>
                <a:spcPts val="600"/>
              </a:spcBef>
              <a:spcAft>
                <a:spcPts val="600"/>
              </a:spcAft>
              <a:buClr>
                <a:srgbClr val="FF99FF"/>
              </a:buClr>
            </a:pPr>
            <a:r>
              <a:rPr lang="en-US" dirty="0">
                <a:solidFill>
                  <a:schemeClr val="bg1"/>
                </a:solidFill>
              </a:rPr>
              <a:t>Habitual Sin  – 2 Pet 2:7; 1 Cor. 3:15; 6:19</a:t>
            </a:r>
          </a:p>
          <a:p>
            <a:pPr lvl="1">
              <a:spcBef>
                <a:spcPts val="600"/>
              </a:spcBef>
              <a:spcAft>
                <a:spcPts val="600"/>
              </a:spcAft>
              <a:buClr>
                <a:srgbClr val="66FFFF"/>
              </a:buClr>
            </a:pPr>
            <a:endParaRPr lang="en-US" dirty="0">
              <a:solidFill>
                <a:schemeClr val="bg1"/>
              </a:solidFill>
            </a:endParaRPr>
          </a:p>
        </p:txBody>
      </p:sp>
      <p:pic>
        <p:nvPicPr>
          <p:cNvPr id="12290" name="Picture 2" descr="https://hischarisisenough.files.wordpress.com/2011/05/bearing-frui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23149" y="4440774"/>
            <a:ext cx="3497703" cy="2286000"/>
          </a:xfrm>
          <a:prstGeom prst="rect">
            <a:avLst/>
          </a:prstGeom>
          <a:noFill/>
        </p:spPr>
      </p:pic>
    </p:spTree>
    <p:extLst>
      <p:ext uri="{BB962C8B-B14F-4D97-AF65-F5344CB8AC3E}">
        <p14:creationId xmlns:p14="http://schemas.microsoft.com/office/powerpoint/2010/main" val="941334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6217" y="163516"/>
            <a:ext cx="984724" cy="73152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56561" y="1060121"/>
            <a:ext cx="9030878" cy="5324535"/>
          </a:xfrm>
          <a:prstGeom prst="rect">
            <a:avLst/>
          </a:prstGeom>
          <a:noFill/>
          <a:ln w="28575">
            <a:noFill/>
            <a:miter lim="800000"/>
            <a:headEnd/>
            <a:tailEnd/>
          </a:ln>
        </p:spPr>
        <p:txBody>
          <a:bodyPr wrap="square">
            <a:spAutoFit/>
          </a:bodyPr>
          <a:lstStyle/>
          <a:p>
            <a:pPr algn="just"/>
            <a:r>
              <a:rPr lang="en-US" sz="2000" baseline="30000" dirty="0">
                <a:solidFill>
                  <a:schemeClr val="bg1"/>
                </a:solidFill>
                <a:latin typeface="Calibri" panose="020F0502020204030204" pitchFamily="34" charset="0"/>
                <a:cs typeface="Calibri" panose="020F0502020204030204" pitchFamily="34" charset="0"/>
              </a:rPr>
              <a:t>14</a:t>
            </a:r>
            <a:r>
              <a:rPr lang="en-US" sz="2000" dirty="0">
                <a:solidFill>
                  <a:schemeClr val="bg1"/>
                </a:solidFill>
                <a:latin typeface="Calibri" panose="020F0502020204030204" pitchFamily="34" charset="0"/>
                <a:cs typeface="Calibri" panose="020F0502020204030204" pitchFamily="34" charset="0"/>
              </a:rPr>
              <a:t> What use is it, my brethren, if someone says he has faith but he has no works? Can that faith save him? </a:t>
            </a:r>
            <a:r>
              <a:rPr lang="en-US" sz="2000" baseline="30000" dirty="0">
                <a:solidFill>
                  <a:schemeClr val="bg1"/>
                </a:solidFill>
                <a:latin typeface="Calibri" panose="020F0502020204030204" pitchFamily="34" charset="0"/>
                <a:cs typeface="Calibri" panose="020F0502020204030204" pitchFamily="34" charset="0"/>
              </a:rPr>
              <a:t>15</a:t>
            </a:r>
            <a:r>
              <a:rPr lang="en-US" sz="2000" dirty="0">
                <a:solidFill>
                  <a:schemeClr val="bg1"/>
                </a:solidFill>
                <a:latin typeface="Calibri" panose="020F0502020204030204" pitchFamily="34" charset="0"/>
                <a:cs typeface="Calibri" panose="020F0502020204030204" pitchFamily="34" charset="0"/>
              </a:rPr>
              <a:t> If a brother or sister is without clothing and in need of daily food, </a:t>
            </a:r>
            <a:r>
              <a:rPr lang="en-US" sz="2000" baseline="30000" dirty="0">
                <a:solidFill>
                  <a:schemeClr val="bg1"/>
                </a:solidFill>
                <a:latin typeface="Calibri" panose="020F0502020204030204" pitchFamily="34" charset="0"/>
                <a:cs typeface="Calibri" panose="020F0502020204030204" pitchFamily="34" charset="0"/>
              </a:rPr>
              <a:t>16</a:t>
            </a:r>
            <a:r>
              <a:rPr lang="en-US" sz="2000" dirty="0">
                <a:solidFill>
                  <a:schemeClr val="bg1"/>
                </a:solidFill>
                <a:latin typeface="Calibri" panose="020F0502020204030204" pitchFamily="34" charset="0"/>
                <a:cs typeface="Calibri" panose="020F0502020204030204" pitchFamily="34" charset="0"/>
              </a:rPr>
              <a:t> and one of you says to them, “Go in peace, be warmed and be filled,” and yet you do not give them what is necessary for </a:t>
            </a:r>
            <a:r>
              <a:rPr lang="en-US" sz="2000" i="1" dirty="0">
                <a:solidFill>
                  <a:schemeClr val="bg1"/>
                </a:solidFill>
                <a:latin typeface="Calibri" panose="020F0502020204030204" pitchFamily="34" charset="0"/>
                <a:cs typeface="Calibri" panose="020F0502020204030204" pitchFamily="34" charset="0"/>
              </a:rPr>
              <a:t>their</a:t>
            </a:r>
            <a:r>
              <a:rPr lang="en-US" sz="2000" dirty="0">
                <a:solidFill>
                  <a:schemeClr val="bg1"/>
                </a:solidFill>
                <a:latin typeface="Calibri" panose="020F0502020204030204" pitchFamily="34" charset="0"/>
                <a:cs typeface="Calibri" panose="020F0502020204030204" pitchFamily="34" charset="0"/>
              </a:rPr>
              <a:t> body, what use is that? </a:t>
            </a:r>
            <a:r>
              <a:rPr lang="en-US" sz="2000" baseline="30000" dirty="0">
                <a:solidFill>
                  <a:schemeClr val="bg1"/>
                </a:solidFill>
                <a:latin typeface="Calibri" panose="020F0502020204030204" pitchFamily="34" charset="0"/>
                <a:cs typeface="Calibri" panose="020F0502020204030204" pitchFamily="34" charset="0"/>
              </a:rPr>
              <a:t>17</a:t>
            </a:r>
            <a:r>
              <a:rPr lang="en-US" sz="2000" dirty="0">
                <a:solidFill>
                  <a:schemeClr val="bg1"/>
                </a:solidFill>
                <a:latin typeface="Calibri" panose="020F0502020204030204" pitchFamily="34" charset="0"/>
                <a:cs typeface="Calibri" panose="020F0502020204030204" pitchFamily="34" charset="0"/>
              </a:rPr>
              <a:t> Even so faith, if it has no works, is dead, </a:t>
            </a:r>
            <a:r>
              <a:rPr lang="en-US" sz="2000" i="1" dirty="0">
                <a:solidFill>
                  <a:schemeClr val="bg1"/>
                </a:solidFill>
                <a:latin typeface="Calibri" panose="020F0502020204030204" pitchFamily="34" charset="0"/>
                <a:cs typeface="Calibri" panose="020F0502020204030204" pitchFamily="34" charset="0"/>
              </a:rPr>
              <a:t>being</a:t>
            </a:r>
            <a:r>
              <a:rPr lang="en-US" sz="2000" dirty="0">
                <a:solidFill>
                  <a:schemeClr val="bg1"/>
                </a:solidFill>
                <a:latin typeface="Calibri" panose="020F0502020204030204" pitchFamily="34" charset="0"/>
                <a:cs typeface="Calibri" panose="020F0502020204030204" pitchFamily="34" charset="0"/>
              </a:rPr>
              <a:t> by itself. </a:t>
            </a:r>
            <a:r>
              <a:rPr lang="en-US" sz="2000" baseline="30000" dirty="0">
                <a:solidFill>
                  <a:schemeClr val="bg1"/>
                </a:solidFill>
                <a:latin typeface="Calibri" panose="020F0502020204030204" pitchFamily="34" charset="0"/>
                <a:cs typeface="Calibri" panose="020F0502020204030204" pitchFamily="34" charset="0"/>
              </a:rPr>
              <a:t>18</a:t>
            </a:r>
            <a:r>
              <a:rPr lang="en-US" sz="2000" dirty="0">
                <a:solidFill>
                  <a:schemeClr val="bg1"/>
                </a:solidFill>
                <a:latin typeface="Calibri" panose="020F0502020204030204" pitchFamily="34" charset="0"/>
                <a:cs typeface="Calibri" panose="020F0502020204030204" pitchFamily="34" charset="0"/>
              </a:rPr>
              <a:t> But someone may </a:t>
            </a:r>
            <a:r>
              <a:rPr lang="en-US" sz="2000" i="1" dirty="0">
                <a:solidFill>
                  <a:schemeClr val="bg1"/>
                </a:solidFill>
                <a:latin typeface="Calibri" panose="020F0502020204030204" pitchFamily="34" charset="0"/>
                <a:cs typeface="Calibri" panose="020F0502020204030204" pitchFamily="34" charset="0"/>
              </a:rPr>
              <a:t>well</a:t>
            </a:r>
            <a:r>
              <a:rPr lang="en-US" sz="2000" dirty="0">
                <a:solidFill>
                  <a:schemeClr val="bg1"/>
                </a:solidFill>
                <a:latin typeface="Calibri" panose="020F0502020204030204" pitchFamily="34" charset="0"/>
                <a:cs typeface="Calibri" panose="020F0502020204030204" pitchFamily="34" charset="0"/>
              </a:rPr>
              <a:t> say, “You have faith and I have works; show me your faith without the works, and I will show you my faith by my works.” </a:t>
            </a:r>
            <a:r>
              <a:rPr lang="en-US" sz="2000" baseline="30000" dirty="0">
                <a:solidFill>
                  <a:schemeClr val="bg1"/>
                </a:solidFill>
                <a:latin typeface="Calibri" panose="020F0502020204030204" pitchFamily="34" charset="0"/>
                <a:cs typeface="Calibri" panose="020F0502020204030204" pitchFamily="34" charset="0"/>
              </a:rPr>
              <a:t>19</a:t>
            </a:r>
            <a:r>
              <a:rPr lang="en-US" sz="2000" dirty="0">
                <a:solidFill>
                  <a:schemeClr val="bg1"/>
                </a:solidFill>
                <a:latin typeface="Calibri" panose="020F0502020204030204" pitchFamily="34" charset="0"/>
                <a:cs typeface="Calibri" panose="020F0502020204030204" pitchFamily="34" charset="0"/>
              </a:rPr>
              <a:t> You believe that God is one. You do well; the demons also believe, and shudder. </a:t>
            </a:r>
            <a:r>
              <a:rPr lang="en-US" sz="2000" baseline="30000" dirty="0">
                <a:solidFill>
                  <a:schemeClr val="bg1"/>
                </a:solidFill>
                <a:latin typeface="Calibri" panose="020F0502020204030204" pitchFamily="34" charset="0"/>
                <a:cs typeface="Calibri" panose="020F0502020204030204" pitchFamily="34" charset="0"/>
              </a:rPr>
              <a:t>20</a:t>
            </a:r>
            <a:r>
              <a:rPr lang="en-US" sz="2000" dirty="0">
                <a:solidFill>
                  <a:schemeClr val="bg1"/>
                </a:solidFill>
                <a:latin typeface="Calibri" panose="020F0502020204030204" pitchFamily="34" charset="0"/>
                <a:cs typeface="Calibri" panose="020F0502020204030204" pitchFamily="34" charset="0"/>
              </a:rPr>
              <a:t> But are you willing to recognize, you foolish fellow, that faith without works is useless? </a:t>
            </a:r>
            <a:r>
              <a:rPr lang="en-US" sz="2000" baseline="30000" dirty="0">
                <a:solidFill>
                  <a:schemeClr val="bg1"/>
                </a:solidFill>
                <a:latin typeface="Calibri" panose="020F0502020204030204" pitchFamily="34" charset="0"/>
                <a:cs typeface="Calibri" panose="020F0502020204030204" pitchFamily="34" charset="0"/>
              </a:rPr>
              <a:t>21</a:t>
            </a:r>
            <a:r>
              <a:rPr lang="en-US" sz="2000" dirty="0">
                <a:solidFill>
                  <a:schemeClr val="bg1"/>
                </a:solidFill>
                <a:latin typeface="Calibri" panose="020F0502020204030204" pitchFamily="34" charset="0"/>
                <a:cs typeface="Calibri" panose="020F0502020204030204" pitchFamily="34" charset="0"/>
              </a:rPr>
              <a:t> Was not Abraham our father justified by works when he offered up Isaac his son on the altar? </a:t>
            </a:r>
            <a:r>
              <a:rPr lang="en-US" sz="2000" baseline="30000" dirty="0">
                <a:solidFill>
                  <a:schemeClr val="bg1"/>
                </a:solidFill>
                <a:latin typeface="Calibri" panose="020F0502020204030204" pitchFamily="34" charset="0"/>
                <a:cs typeface="Calibri" panose="020F0502020204030204" pitchFamily="34" charset="0"/>
              </a:rPr>
              <a:t>22</a:t>
            </a:r>
            <a:r>
              <a:rPr lang="en-US" sz="2000" dirty="0">
                <a:solidFill>
                  <a:schemeClr val="bg1"/>
                </a:solidFill>
                <a:latin typeface="Calibri" panose="020F0502020204030204" pitchFamily="34" charset="0"/>
                <a:cs typeface="Calibri" panose="020F0502020204030204" pitchFamily="34" charset="0"/>
              </a:rPr>
              <a:t> You see that faith was working with his works, and as a result of the works, faith was perfected; </a:t>
            </a:r>
            <a:r>
              <a:rPr lang="en-US" sz="2000" baseline="30000" dirty="0">
                <a:solidFill>
                  <a:schemeClr val="bg1"/>
                </a:solidFill>
                <a:latin typeface="Calibri" panose="020F0502020204030204" pitchFamily="34" charset="0"/>
                <a:cs typeface="Calibri" panose="020F0502020204030204" pitchFamily="34" charset="0"/>
              </a:rPr>
              <a:t>23</a:t>
            </a:r>
            <a:r>
              <a:rPr lang="en-US" sz="2000" dirty="0">
                <a:solidFill>
                  <a:schemeClr val="bg1"/>
                </a:solidFill>
                <a:latin typeface="Calibri" panose="020F0502020204030204" pitchFamily="34" charset="0"/>
                <a:cs typeface="Calibri" panose="020F0502020204030204" pitchFamily="34" charset="0"/>
              </a:rPr>
              <a:t> and the Scripture was fulfilled which says, “</a:t>
            </a:r>
            <a:r>
              <a:rPr lang="en-US" sz="2000" cap="small" dirty="0">
                <a:solidFill>
                  <a:schemeClr val="bg1"/>
                </a:solidFill>
                <a:latin typeface="Calibri" panose="020F0502020204030204" pitchFamily="34" charset="0"/>
                <a:cs typeface="Calibri" panose="020F0502020204030204" pitchFamily="34" charset="0"/>
              </a:rPr>
              <a:t>And Abraham believed God</a:t>
            </a:r>
            <a:r>
              <a:rPr lang="en-US" sz="2000" dirty="0">
                <a:solidFill>
                  <a:schemeClr val="bg1"/>
                </a:solidFill>
                <a:latin typeface="Calibri" panose="020F0502020204030204" pitchFamily="34" charset="0"/>
                <a:cs typeface="Calibri" panose="020F0502020204030204" pitchFamily="34" charset="0"/>
              </a:rPr>
              <a:t>, </a:t>
            </a:r>
            <a:r>
              <a:rPr lang="en-US" sz="2000" cap="small" dirty="0">
                <a:solidFill>
                  <a:schemeClr val="bg1"/>
                </a:solidFill>
                <a:latin typeface="Calibri" panose="020F0502020204030204" pitchFamily="34" charset="0"/>
                <a:cs typeface="Calibri" panose="020F0502020204030204" pitchFamily="34" charset="0"/>
              </a:rPr>
              <a:t>and it was reckoned to him as righteousness</a:t>
            </a:r>
            <a:r>
              <a:rPr lang="en-US" sz="2000" dirty="0">
                <a:solidFill>
                  <a:schemeClr val="bg1"/>
                </a:solidFill>
                <a:latin typeface="Calibri" panose="020F0502020204030204" pitchFamily="34" charset="0"/>
                <a:cs typeface="Calibri" panose="020F0502020204030204" pitchFamily="34" charset="0"/>
              </a:rPr>
              <a:t>,” and he was called the friend of God. </a:t>
            </a:r>
            <a:r>
              <a:rPr lang="en-US" sz="2000" baseline="30000" dirty="0">
                <a:solidFill>
                  <a:schemeClr val="bg1"/>
                </a:solidFill>
                <a:latin typeface="Calibri" panose="020F0502020204030204" pitchFamily="34" charset="0"/>
                <a:cs typeface="Calibri" panose="020F0502020204030204" pitchFamily="34" charset="0"/>
              </a:rPr>
              <a:t>24</a:t>
            </a:r>
            <a:r>
              <a:rPr lang="en-US" sz="2000" dirty="0">
                <a:solidFill>
                  <a:schemeClr val="bg1"/>
                </a:solidFill>
                <a:latin typeface="Calibri" panose="020F0502020204030204" pitchFamily="34" charset="0"/>
                <a:cs typeface="Calibri" panose="020F0502020204030204" pitchFamily="34" charset="0"/>
              </a:rPr>
              <a:t> You see that a man is justified by works and not by faith alone. </a:t>
            </a:r>
            <a:r>
              <a:rPr lang="en-US" sz="2000" baseline="30000" dirty="0">
                <a:solidFill>
                  <a:schemeClr val="bg1"/>
                </a:solidFill>
                <a:latin typeface="Calibri" panose="020F0502020204030204" pitchFamily="34" charset="0"/>
                <a:cs typeface="Calibri" panose="020F0502020204030204" pitchFamily="34" charset="0"/>
              </a:rPr>
              <a:t>25</a:t>
            </a:r>
            <a:r>
              <a:rPr lang="en-US" sz="2000" dirty="0">
                <a:solidFill>
                  <a:schemeClr val="bg1"/>
                </a:solidFill>
                <a:latin typeface="Calibri" panose="020F0502020204030204" pitchFamily="34" charset="0"/>
                <a:cs typeface="Calibri" panose="020F0502020204030204" pitchFamily="34" charset="0"/>
              </a:rPr>
              <a:t> In the same way, was not Rahab the harlot also justified by works when she received the messengers and sent them out by another way? </a:t>
            </a:r>
            <a:r>
              <a:rPr lang="en-US" sz="2000" baseline="30000" dirty="0">
                <a:solidFill>
                  <a:schemeClr val="bg1"/>
                </a:solidFill>
                <a:latin typeface="Calibri" panose="020F0502020204030204" pitchFamily="34" charset="0"/>
                <a:cs typeface="Calibri" panose="020F0502020204030204" pitchFamily="34" charset="0"/>
              </a:rPr>
              <a:t>26</a:t>
            </a:r>
            <a:r>
              <a:rPr lang="en-US" sz="2000" dirty="0">
                <a:solidFill>
                  <a:schemeClr val="bg1"/>
                </a:solidFill>
                <a:latin typeface="Calibri" panose="020F0502020204030204" pitchFamily="34" charset="0"/>
                <a:cs typeface="Calibri" panose="020F0502020204030204" pitchFamily="34" charset="0"/>
              </a:rPr>
              <a:t> For just as the body without </a:t>
            </a:r>
            <a:r>
              <a:rPr lang="en-US" sz="2000" i="1" dirty="0">
                <a:solidFill>
                  <a:schemeClr val="bg1"/>
                </a:solidFill>
                <a:latin typeface="Calibri" panose="020F0502020204030204" pitchFamily="34" charset="0"/>
                <a:cs typeface="Calibri" panose="020F0502020204030204" pitchFamily="34" charset="0"/>
              </a:rPr>
              <a:t>the</a:t>
            </a:r>
            <a:r>
              <a:rPr lang="en-US" sz="2000" dirty="0">
                <a:solidFill>
                  <a:schemeClr val="bg1"/>
                </a:solidFill>
                <a:latin typeface="Calibri" panose="020F0502020204030204" pitchFamily="34" charset="0"/>
                <a:cs typeface="Calibri" panose="020F0502020204030204" pitchFamily="34" charset="0"/>
              </a:rPr>
              <a:t> spirit is dead, so also faith without works is dead. </a:t>
            </a:r>
          </a:p>
        </p:txBody>
      </p:sp>
      <p:sp>
        <p:nvSpPr>
          <p:cNvPr id="2" name="Rectangle 1"/>
          <p:cNvSpPr/>
          <p:nvPr/>
        </p:nvSpPr>
        <p:spPr>
          <a:xfrm>
            <a:off x="3345542" y="222059"/>
            <a:ext cx="2452915" cy="769441"/>
          </a:xfrm>
          <a:prstGeom prst="rect">
            <a:avLst/>
          </a:prstGeom>
        </p:spPr>
        <p:txBody>
          <a:bodyPr wrap="none">
            <a:spAutoFit/>
          </a:bodyPr>
          <a:lstStyle/>
          <a:p>
            <a:pPr algn="ctr"/>
            <a:r>
              <a:rPr lang="en-US" sz="2800" b="1" dirty="0">
                <a:solidFill>
                  <a:srgbClr val="66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James 2:14–26 </a:t>
            </a:r>
          </a:p>
          <a:p>
            <a:pPr algn="ctr"/>
            <a:r>
              <a:rPr lang="en-US" sz="1600" b="1" dirty="0">
                <a:solidFill>
                  <a:srgbClr val="66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(NASB95) </a:t>
            </a:r>
          </a:p>
        </p:txBody>
      </p:sp>
    </p:spTree>
    <p:extLst>
      <p:ext uri="{BB962C8B-B14F-4D97-AF65-F5344CB8AC3E}">
        <p14:creationId xmlns:p14="http://schemas.microsoft.com/office/powerpoint/2010/main" val="3904415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706" name="Group 34"/>
          <p:cNvGraphicFramePr>
            <a:graphicFrameLocks noGrp="1"/>
          </p:cNvGraphicFramePr>
          <p:nvPr>
            <p:extLst>
              <p:ext uri="{D42A27DB-BD31-4B8C-83A1-F6EECF244321}">
                <p14:modId xmlns:p14="http://schemas.microsoft.com/office/powerpoint/2010/main" val="4253748156"/>
              </p:ext>
            </p:extLst>
          </p:nvPr>
        </p:nvGraphicFramePr>
        <p:xfrm>
          <a:off x="228600" y="438810"/>
          <a:ext cx="8686800" cy="5980380"/>
        </p:xfrm>
        <a:graphic>
          <a:graphicData uri="http://schemas.openxmlformats.org/drawingml/2006/table">
            <a:tbl>
              <a:tblPr>
                <a:tableStyleId>{D113A9D2-9D6B-4929-AA2D-F23B5EE8CBE7}</a:tableStyleId>
              </a:tblPr>
              <a:tblGrid>
                <a:gridCol w="17526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85434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600" kern="1200" dirty="0">
                          <a:solidFill>
                            <a:srgbClr val="00FFFF"/>
                          </a:solidFill>
                          <a:effectLst>
                            <a:outerShdw blurRad="38100" dist="38100" dir="2700000" algn="tl">
                              <a:srgbClr val="000000">
                                <a:alpha val="43137"/>
                              </a:srgbClr>
                            </a:outerShdw>
                          </a:effectLst>
                          <a:latin typeface="+mn-lt"/>
                          <a:ea typeface="+mj-ea"/>
                          <a:cs typeface="+mj-cs"/>
                        </a:rPr>
                        <a:t>Harmony Between Paul and James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cap="none" normalizeH="0" baseline="0" dirty="0">
                        <a:ln>
                          <a:noFill/>
                        </a:ln>
                        <a:solidFill>
                          <a:srgbClr val="FFFFCC"/>
                        </a:solidFill>
                        <a:effectLst>
                          <a:outerShdw blurRad="38100" dist="38100" dir="2700000" algn="tl">
                            <a:srgbClr val="000000"/>
                          </a:outerShdw>
                        </a:effectLst>
                        <a:latin typeface="+mn-lt"/>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cap="none" normalizeH="0" baseline="0" dirty="0">
                        <a:ln>
                          <a:noFill/>
                        </a:ln>
                        <a:solidFill>
                          <a:srgbClr val="FFFFCC"/>
                        </a:solidFill>
                        <a:effectLst>
                          <a:outerShdw blurRad="38100" dist="38100" dir="2700000" algn="tl">
                            <a:srgbClr val="000000"/>
                          </a:outerShdw>
                        </a:effectLst>
                        <a:latin typeface="+mn-lt"/>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543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cap="none" normalizeH="0" baseline="0" dirty="0">
                        <a:ln>
                          <a:noFill/>
                        </a:ln>
                        <a:solidFill>
                          <a:srgbClr val="FFFFCC"/>
                        </a:solidFill>
                        <a:effectLst>
                          <a:outerShdw blurRad="38100" dist="38100" dir="2700000" algn="tl">
                            <a:srgbClr val="000000"/>
                          </a:outerShdw>
                        </a:effectLst>
                        <a:latin typeface="+mn-lt"/>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FFCC"/>
                          </a:solidFill>
                          <a:effectLst>
                            <a:outerShdw blurRad="38100" dist="38100" dir="2700000" algn="tl">
                              <a:srgbClr val="000000"/>
                            </a:outerShdw>
                          </a:effectLst>
                        </a:rPr>
                        <a:t>PAUL</a:t>
                      </a:r>
                      <a:endParaRPr kumimoji="0" lang="en-US" sz="2400" b="1" i="0" u="none" strike="noStrike" cap="none" normalizeH="0" baseline="0" dirty="0">
                        <a:ln>
                          <a:noFill/>
                        </a:ln>
                        <a:solidFill>
                          <a:srgbClr val="FFFFCC"/>
                        </a:solidFill>
                        <a:effectLst>
                          <a:outerShdw blurRad="38100" dist="38100" dir="2700000" algn="tl">
                            <a:srgbClr val="000000"/>
                          </a:outerShdw>
                        </a:effectLst>
                        <a:latin typeface="+mn-lt"/>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FFCC"/>
                          </a:solidFill>
                          <a:effectLst>
                            <a:outerShdw blurRad="38100" dist="38100" dir="2700000" algn="tl">
                              <a:srgbClr val="000000"/>
                            </a:outerShdw>
                          </a:effectLst>
                        </a:rPr>
                        <a:t>JAMES</a:t>
                      </a:r>
                      <a:endParaRPr kumimoji="0" lang="en-US" sz="2400" b="1" i="0" u="none" strike="noStrike" cap="none" normalizeH="0" baseline="0" dirty="0">
                        <a:ln>
                          <a:noFill/>
                        </a:ln>
                        <a:solidFill>
                          <a:srgbClr val="FFFFCC"/>
                        </a:solidFill>
                        <a:effectLst>
                          <a:outerShdw blurRad="38100" dist="38100" dir="2700000" algn="tl">
                            <a:srgbClr val="000000"/>
                          </a:outerShdw>
                        </a:effectLst>
                        <a:latin typeface="+mn-lt"/>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543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FFCC"/>
                          </a:solidFill>
                          <a:effectLst>
                            <a:outerShdw blurRad="38100" dist="38100" dir="2700000" algn="tl">
                              <a:srgbClr val="000000"/>
                            </a:outerShdw>
                          </a:effectLst>
                        </a:rPr>
                        <a:t>Issue</a:t>
                      </a:r>
                      <a:endParaRPr kumimoji="0" lang="en-US" sz="2400" b="1" i="0" u="none" strike="noStrike" cap="none" normalizeH="0" baseline="0" dirty="0">
                        <a:ln>
                          <a:noFill/>
                        </a:ln>
                        <a:solidFill>
                          <a:srgbClr val="FFFFCC"/>
                        </a:solidFill>
                        <a:effectLst>
                          <a:outerShdw blurRad="38100" dist="38100" dir="2700000" algn="tl">
                            <a:srgbClr val="000000"/>
                          </a:outerShdw>
                        </a:effectLst>
                        <a:latin typeface="+mn-lt"/>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outerShdw blurRad="38100" dist="38100" dir="2700000" algn="tl">
                              <a:srgbClr val="000000"/>
                            </a:outerShdw>
                          </a:effectLst>
                        </a:rPr>
                        <a:t>Self righteous Judaism</a:t>
                      </a:r>
                      <a:endParaRPr kumimoji="0" lang="en-US" sz="2400" b="0" i="0" u="none" strike="noStrike" cap="none" normalizeH="0" baseline="0" dirty="0">
                        <a:ln>
                          <a:noFill/>
                        </a:ln>
                        <a:solidFill>
                          <a:schemeClr val="bg1"/>
                        </a:solidFill>
                        <a:effectLst>
                          <a:outerShdw blurRad="38100" dist="38100" dir="2700000" algn="tl">
                            <a:srgbClr val="000000"/>
                          </a:outerShdw>
                        </a:effectLst>
                        <a:latin typeface="+mn-lt"/>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outerShdw blurRad="38100" dist="38100" dir="2700000" algn="tl">
                              <a:srgbClr val="000000"/>
                            </a:outerShdw>
                          </a:effectLst>
                        </a:rPr>
                        <a:t>Dead orthodoxy</a:t>
                      </a:r>
                      <a:endParaRPr kumimoji="0" lang="en-US" sz="2400" b="0" i="0" u="none" strike="noStrike" cap="none" normalizeH="0" baseline="0" dirty="0">
                        <a:ln>
                          <a:noFill/>
                        </a:ln>
                        <a:solidFill>
                          <a:schemeClr val="bg1"/>
                        </a:solidFill>
                        <a:effectLst>
                          <a:outerShdw blurRad="38100" dist="38100" dir="2700000" algn="tl">
                            <a:srgbClr val="000000"/>
                          </a:outerShdw>
                        </a:effectLst>
                        <a:latin typeface="+mn-lt"/>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543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FFCC"/>
                          </a:solidFill>
                          <a:effectLst>
                            <a:outerShdw blurRad="38100" dist="38100" dir="2700000" algn="tl">
                              <a:srgbClr val="000000"/>
                            </a:outerShdw>
                          </a:effectLst>
                        </a:rPr>
                        <a:t>Justification</a:t>
                      </a:r>
                      <a:endParaRPr kumimoji="0" lang="en-US" sz="2400" b="1" i="0" u="none" strike="noStrike" cap="none" normalizeH="0" baseline="0" dirty="0">
                        <a:ln>
                          <a:noFill/>
                        </a:ln>
                        <a:solidFill>
                          <a:srgbClr val="FFFFCC"/>
                        </a:solidFill>
                        <a:effectLst>
                          <a:outerShdw blurRad="38100" dist="38100" dir="2700000" algn="tl">
                            <a:srgbClr val="000000"/>
                          </a:outerShdw>
                        </a:effectLst>
                        <a:latin typeface="+mn-lt"/>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outerShdw blurRad="38100" dist="38100" dir="2700000" algn="tl">
                              <a:srgbClr val="000000"/>
                            </a:outerShdw>
                          </a:effectLst>
                        </a:rPr>
                        <a:t>Declaration of innocence before God</a:t>
                      </a:r>
                      <a:endParaRPr kumimoji="0" lang="en-US" sz="2400" b="0" i="0" u="none" strike="noStrike" cap="none" normalizeH="0" baseline="0" dirty="0">
                        <a:ln>
                          <a:noFill/>
                        </a:ln>
                        <a:solidFill>
                          <a:schemeClr val="bg1"/>
                        </a:solidFill>
                        <a:effectLst>
                          <a:outerShdw blurRad="38100" dist="38100" dir="2700000" algn="tl">
                            <a:srgbClr val="000000"/>
                          </a:outerShdw>
                        </a:effectLst>
                        <a:latin typeface="+mn-lt"/>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outerShdw blurRad="38100" dist="38100" dir="2700000" algn="tl">
                              <a:srgbClr val="000000"/>
                            </a:outerShdw>
                          </a:effectLst>
                        </a:rPr>
                        <a:t>Evidence of the believer's useful faith before man</a:t>
                      </a:r>
                      <a:endParaRPr kumimoji="0" lang="en-US" sz="2400" b="0" i="0" u="none" strike="noStrike" cap="none" normalizeH="0" baseline="0" dirty="0">
                        <a:ln>
                          <a:noFill/>
                        </a:ln>
                        <a:solidFill>
                          <a:schemeClr val="bg1"/>
                        </a:solidFill>
                        <a:effectLst>
                          <a:outerShdw blurRad="38100" dist="38100" dir="2700000" algn="tl">
                            <a:srgbClr val="000000"/>
                          </a:outerShdw>
                        </a:effectLst>
                        <a:latin typeface="+mn-lt"/>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543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FFCC"/>
                          </a:solidFill>
                          <a:effectLst>
                            <a:outerShdw blurRad="38100" dist="38100" dir="2700000" algn="tl">
                              <a:srgbClr val="000000"/>
                            </a:outerShdw>
                          </a:effectLst>
                        </a:rPr>
                        <a:t>Genesis</a:t>
                      </a:r>
                      <a:endParaRPr kumimoji="0" lang="en-US" sz="2400" b="1" i="0" u="none" strike="noStrike" cap="none" normalizeH="0" baseline="0" dirty="0">
                        <a:ln>
                          <a:noFill/>
                        </a:ln>
                        <a:solidFill>
                          <a:srgbClr val="FFFFCC"/>
                        </a:solidFill>
                        <a:effectLst>
                          <a:outerShdw blurRad="38100" dist="38100" dir="2700000" algn="tl">
                            <a:srgbClr val="000000"/>
                          </a:outerShdw>
                        </a:effectLst>
                        <a:latin typeface="+mn-lt"/>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outerShdw blurRad="38100" dist="38100" dir="2700000" algn="tl">
                              <a:srgbClr val="000000"/>
                            </a:outerShdw>
                          </a:effectLst>
                        </a:rPr>
                        <a:t>Gen 15:6</a:t>
                      </a:r>
                      <a:endParaRPr kumimoji="0" lang="en-US" sz="2400" b="0" i="0" u="none" strike="noStrike" cap="none" normalizeH="0" baseline="0" dirty="0">
                        <a:ln>
                          <a:noFill/>
                        </a:ln>
                        <a:solidFill>
                          <a:schemeClr val="bg1"/>
                        </a:solidFill>
                        <a:effectLst>
                          <a:outerShdw blurRad="38100" dist="38100" dir="2700000" algn="tl">
                            <a:srgbClr val="000000"/>
                          </a:outerShdw>
                        </a:effectLst>
                        <a:latin typeface="+mn-lt"/>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outerShdw blurRad="38100" dist="38100" dir="2700000" algn="tl">
                              <a:srgbClr val="000000"/>
                            </a:outerShdw>
                          </a:effectLst>
                        </a:rPr>
                        <a:t>Gen 22</a:t>
                      </a:r>
                      <a:endParaRPr kumimoji="0" lang="en-US" sz="2400" b="0" i="0" u="none" strike="noStrike" cap="none" normalizeH="0" baseline="0" dirty="0">
                        <a:ln>
                          <a:noFill/>
                        </a:ln>
                        <a:solidFill>
                          <a:schemeClr val="bg1"/>
                        </a:solidFill>
                        <a:effectLst>
                          <a:outerShdw blurRad="38100" dist="38100" dir="2700000" algn="tl">
                            <a:srgbClr val="000000"/>
                          </a:outerShdw>
                        </a:effectLst>
                        <a:latin typeface="+mn-lt"/>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543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FFCC"/>
                          </a:solidFill>
                          <a:effectLst>
                            <a:outerShdw blurRad="38100" dist="38100" dir="2700000" algn="tl">
                              <a:srgbClr val="000000"/>
                            </a:outerShdw>
                          </a:effectLst>
                        </a:rPr>
                        <a:t>Faith</a:t>
                      </a:r>
                      <a:endParaRPr kumimoji="0" lang="en-US" sz="2400" b="1" i="0" u="none" strike="noStrike" cap="none" normalizeH="0" baseline="0" dirty="0">
                        <a:ln>
                          <a:noFill/>
                        </a:ln>
                        <a:solidFill>
                          <a:srgbClr val="FFFFCC"/>
                        </a:solidFill>
                        <a:effectLst>
                          <a:outerShdw blurRad="38100" dist="38100" dir="2700000" algn="tl">
                            <a:srgbClr val="000000"/>
                          </a:outerShdw>
                        </a:effectLst>
                        <a:latin typeface="+mn-lt"/>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outerShdw blurRad="38100" dist="38100" dir="2700000" algn="tl">
                              <a:srgbClr val="000000"/>
                            </a:outerShdw>
                          </a:effectLst>
                        </a:rPr>
                        <a:t>Justification – “Abram”</a:t>
                      </a:r>
                      <a:endParaRPr kumimoji="0" lang="en-US" sz="2400" b="0" i="0" u="none" strike="noStrike" cap="none" normalizeH="0" baseline="0" dirty="0">
                        <a:ln>
                          <a:noFill/>
                        </a:ln>
                        <a:solidFill>
                          <a:schemeClr val="bg1"/>
                        </a:solidFill>
                        <a:effectLst>
                          <a:outerShdw blurRad="38100" dist="38100" dir="2700000" algn="tl">
                            <a:srgbClr val="000000"/>
                          </a:outerShdw>
                        </a:effectLst>
                        <a:latin typeface="+mn-lt"/>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outerShdw blurRad="38100" dist="38100" dir="2700000" algn="tl">
                              <a:srgbClr val="000000"/>
                            </a:outerShdw>
                          </a:effectLst>
                        </a:rPr>
                        <a:t>Sanctification – “Abraham”</a:t>
                      </a:r>
                      <a:endParaRPr kumimoji="0" lang="en-US" sz="2400" b="0" i="0" u="none" strike="noStrike" cap="none" normalizeH="0" baseline="0" dirty="0">
                        <a:ln>
                          <a:noFill/>
                        </a:ln>
                        <a:solidFill>
                          <a:schemeClr val="bg1"/>
                        </a:solidFill>
                        <a:effectLst>
                          <a:outerShdw blurRad="38100" dist="38100" dir="2700000" algn="tl">
                            <a:srgbClr val="000000"/>
                          </a:outerShdw>
                        </a:effectLst>
                        <a:latin typeface="+mn-lt"/>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8543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FFCC"/>
                          </a:solidFill>
                          <a:effectLst>
                            <a:outerShdw blurRad="38100" dist="38100" dir="2700000" algn="tl">
                              <a:srgbClr val="000000"/>
                            </a:outerShdw>
                          </a:effectLst>
                        </a:rPr>
                        <a:t>Works</a:t>
                      </a:r>
                      <a:endParaRPr kumimoji="0" lang="en-US" sz="2400" b="1" i="0" u="none" strike="noStrike" cap="none" normalizeH="0" baseline="0" dirty="0">
                        <a:ln>
                          <a:noFill/>
                        </a:ln>
                        <a:solidFill>
                          <a:srgbClr val="FFFFCC"/>
                        </a:solidFill>
                        <a:effectLst>
                          <a:outerShdw blurRad="38100" dist="38100" dir="2700000" algn="tl">
                            <a:srgbClr val="000000"/>
                          </a:outerShdw>
                        </a:effectLst>
                        <a:latin typeface="+mn-lt"/>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outerShdw blurRad="38100" dist="38100" dir="2700000" algn="tl">
                              <a:srgbClr val="000000"/>
                            </a:outerShdw>
                          </a:effectLst>
                        </a:rPr>
                        <a:t>Favor with God</a:t>
                      </a:r>
                      <a:endParaRPr kumimoji="0" lang="en-US" sz="2400" b="0" i="0" u="none" strike="noStrike" cap="none" normalizeH="0" baseline="0" dirty="0">
                        <a:ln>
                          <a:noFill/>
                        </a:ln>
                        <a:solidFill>
                          <a:schemeClr val="bg1"/>
                        </a:solidFill>
                        <a:effectLst>
                          <a:outerShdw blurRad="38100" dist="38100" dir="2700000" algn="tl">
                            <a:srgbClr val="000000"/>
                          </a:outerShdw>
                        </a:effectLst>
                        <a:latin typeface="+mn-lt"/>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outerShdw blurRad="38100" dist="38100" dir="2700000" algn="tl">
                              <a:srgbClr val="000000"/>
                            </a:outerShdw>
                          </a:effectLst>
                        </a:rPr>
                        <a:t>Believer's moral deeds</a:t>
                      </a:r>
                      <a:endParaRPr kumimoji="0" lang="en-US" sz="2400" b="0" i="0" u="none" strike="noStrike" cap="none" normalizeH="0" baseline="0" dirty="0">
                        <a:ln>
                          <a:noFill/>
                        </a:ln>
                        <a:solidFill>
                          <a:schemeClr val="bg1"/>
                        </a:solidFill>
                        <a:effectLst>
                          <a:outerShdw blurRad="38100" dist="38100" dir="2700000" algn="tl">
                            <a:srgbClr val="000000"/>
                          </a:outerShdw>
                        </a:effectLst>
                        <a:latin typeface="+mn-lt"/>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27508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70" name="Group 46"/>
          <p:cNvGraphicFramePr>
            <a:graphicFrameLocks noGrp="1"/>
          </p:cNvGraphicFramePr>
          <p:nvPr>
            <p:ph idx="4294967295"/>
            <p:extLst/>
          </p:nvPr>
        </p:nvGraphicFramePr>
        <p:xfrm>
          <a:off x="266700" y="381003"/>
          <a:ext cx="8610600" cy="5795793"/>
        </p:xfrm>
        <a:graphic>
          <a:graphicData uri="http://schemas.openxmlformats.org/drawingml/2006/table">
            <a:tbl>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5029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dirty="0">
                          <a:ln>
                            <a:noFill/>
                          </a:ln>
                          <a:solidFill>
                            <a:srgbClr val="FFFFCC"/>
                          </a:solidFill>
                          <a:effectLst/>
                          <a:latin typeface="Calibri" pitchFamily="34" charset="0"/>
                          <a:cs typeface="Calibri" panose="020F0502020204030204" pitchFamily="34" charset="0"/>
                        </a:rPr>
                        <a:t>JUSTIFICATION – SALVATION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kern="1200" cap="none" normalizeH="0" baseline="0" dirty="0">
                          <a:ln>
                            <a:noFill/>
                          </a:ln>
                          <a:solidFill>
                            <a:srgbClr val="FFFFCC"/>
                          </a:solidFill>
                          <a:effectLst/>
                          <a:latin typeface="Calibri" pitchFamily="34" charset="0"/>
                          <a:ea typeface="+mn-ea"/>
                          <a:cs typeface="Calibri" panose="020F0502020204030204" pitchFamily="34" charset="0"/>
                        </a:rPr>
                        <a:t>DISCIPLESHIP</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FREE GIFT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COSTLY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1071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RECEIVED THROUGH FAITH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ENTERED INTO THROUGH COMMITMENT AND OBEDIENCE THROUGH THE SPIRIT’S ENABLEMENT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NOT BY WORKS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INVOLVES OUR COOPERATION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INSTANT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LIFE-LONG PROCESS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JUSTIFICATION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SANCTIFICATION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JESUS PAID THE PRICE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BELIEVER PAYS THE PRICE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TRUSTING JESUS AS SAVIOR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FOLLOWING JESUS AS LORD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BELIEVE THE GOSPEL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OBEY THE COMMANDS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ONE CONDITION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MULTIPLE CONDITIONS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9"/>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EXPERIENCED BY ALL CHRISTIANS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EXPERIENCED BY SOME CHRISTIANS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0"/>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RESULTS IN ETERNAL LIFE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RESULTS IN REWARDS &amp; AUTHORITY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1"/>
                  </a:ext>
                </a:extLst>
              </a:tr>
            </a:tbl>
          </a:graphicData>
        </a:graphic>
      </p:graphicFrame>
      <p:sp>
        <p:nvSpPr>
          <p:cNvPr id="128043" name="TextBox 4"/>
          <p:cNvSpPr txBox="1">
            <a:spLocks noChangeArrowheads="1"/>
          </p:cNvSpPr>
          <p:nvPr/>
        </p:nvSpPr>
        <p:spPr bwMode="auto">
          <a:xfrm>
            <a:off x="876300" y="6248400"/>
            <a:ext cx="7391400" cy="369332"/>
          </a:xfrm>
          <a:prstGeom prst="rect">
            <a:avLst/>
          </a:prstGeom>
          <a:noFill/>
          <a:ln w="9525">
            <a:noFill/>
            <a:miter lim="800000"/>
            <a:headEnd/>
            <a:tailEnd/>
          </a:ln>
        </p:spPr>
        <p:txBody>
          <a:bodyPr>
            <a:spAutoFit/>
          </a:bodyPr>
          <a:lstStyle/>
          <a:p>
            <a:r>
              <a:rPr lang="en-US" altLang="en-US" kern="0" dirty="0">
                <a:solidFill>
                  <a:schemeClr val="bg1"/>
                </a:solidFill>
                <a:latin typeface="Calibri" panose="020F0502020204030204" pitchFamily="34" charset="0"/>
                <a:cs typeface="Calibri" panose="020F0502020204030204" pitchFamily="34" charset="0"/>
              </a:rPr>
              <a:t>Adapted from http://www.gracelife.org/resources/gracenotes.asp?id=23</a:t>
            </a:r>
          </a:p>
        </p:txBody>
      </p:sp>
    </p:spTree>
    <p:extLst>
      <p:ext uri="{BB962C8B-B14F-4D97-AF65-F5344CB8AC3E}">
        <p14:creationId xmlns:p14="http://schemas.microsoft.com/office/powerpoint/2010/main" val="1080169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2895600" y="2857500"/>
            <a:ext cx="3352800" cy="1143000"/>
          </a:xfrm>
        </p:spPr>
        <p:txBody>
          <a:bodyPr lIns="92075" tIns="46039" rIns="92075" bIns="46039"/>
          <a:lstStyle/>
          <a:p>
            <a:pPr>
              <a:defRPr/>
            </a:pPr>
            <a:r>
              <a:rPr lang="en-US" altLang="en-US" b="1" dirty="0">
                <a:solidFill>
                  <a:srgbClr val="00FFFF"/>
                </a:solidFill>
                <a:effectLst>
                  <a:outerShdw blurRad="38100" dist="38100" dir="2700000" algn="tl">
                    <a:srgbClr val="000000">
                      <a:alpha val="43137"/>
                    </a:srgbClr>
                  </a:outerShdw>
                </a:effectLst>
              </a:rPr>
              <a:t>FINAL EXAM!</a:t>
            </a:r>
          </a:p>
        </p:txBody>
      </p:sp>
    </p:spTree>
    <p:extLst>
      <p:ext uri="{BB962C8B-B14F-4D97-AF65-F5344CB8AC3E}">
        <p14:creationId xmlns:p14="http://schemas.microsoft.com/office/powerpoint/2010/main" val="1442863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110006"/>
          </a:xfrm>
        </p:spPr>
        <p:txBody>
          <a:bodyPr/>
          <a:lstStyle/>
          <a:p>
            <a:r>
              <a:rPr lang="en-US" sz="3600" dirty="0">
                <a:solidFill>
                  <a:srgbClr val="00FFFF"/>
                </a:solidFill>
                <a:effectLst>
                  <a:outerShdw blurRad="38100" dist="38100" dir="2700000" algn="tl">
                    <a:srgbClr val="000000">
                      <a:alpha val="43137"/>
                    </a:srgbClr>
                  </a:outerShdw>
                </a:effectLst>
                <a:latin typeface="+mn-lt"/>
              </a:rPr>
              <a:t>Believe and Be Baptized? </a:t>
            </a:r>
            <a:br>
              <a:rPr lang="en-US" sz="3600" dirty="0">
                <a:solidFill>
                  <a:srgbClr val="00FFFF"/>
                </a:solidFill>
                <a:effectLst>
                  <a:outerShdw blurRad="38100" dist="38100" dir="2700000" algn="tl">
                    <a:srgbClr val="000000">
                      <a:alpha val="43137"/>
                    </a:srgbClr>
                  </a:outerShdw>
                </a:effectLst>
                <a:latin typeface="+mn-lt"/>
              </a:rPr>
            </a:br>
            <a:r>
              <a:rPr lang="en-US" sz="3600" dirty="0">
                <a:solidFill>
                  <a:srgbClr val="00FFFF"/>
                </a:solidFill>
                <a:effectLst>
                  <a:outerShdw blurRad="38100" dist="38100" dir="2700000" algn="tl">
                    <a:srgbClr val="000000">
                      <a:alpha val="43137"/>
                    </a:srgbClr>
                  </a:outerShdw>
                </a:effectLst>
                <a:latin typeface="+mn-lt"/>
              </a:rPr>
              <a:t>Problem Passages</a:t>
            </a:r>
          </a:p>
        </p:txBody>
      </p:sp>
      <p:sp>
        <p:nvSpPr>
          <p:cNvPr id="3" name="Content Placeholder 2"/>
          <p:cNvSpPr>
            <a:spLocks noGrp="1"/>
          </p:cNvSpPr>
          <p:nvPr>
            <p:ph idx="1"/>
          </p:nvPr>
        </p:nvSpPr>
        <p:spPr>
          <a:xfrm>
            <a:off x="211612" y="1616525"/>
            <a:ext cx="4379239" cy="2974329"/>
          </a:xfrm>
        </p:spPr>
        <p:txBody>
          <a:bodyPr/>
          <a:lstStyle/>
          <a:p>
            <a:pPr>
              <a:spcBef>
                <a:spcPts val="0"/>
              </a:spcBef>
              <a:spcAft>
                <a:spcPts val="1200"/>
              </a:spcAft>
              <a:buClr>
                <a:srgbClr val="66FFFF"/>
              </a:buClr>
            </a:pPr>
            <a:r>
              <a:rPr lang="en-US" sz="2800" dirty="0">
                <a:solidFill>
                  <a:schemeClr val="bg1"/>
                </a:solidFill>
              </a:rPr>
              <a:t>Mark 16:15-16</a:t>
            </a:r>
          </a:p>
          <a:p>
            <a:pPr>
              <a:spcBef>
                <a:spcPts val="0"/>
              </a:spcBef>
              <a:spcAft>
                <a:spcPts val="1200"/>
              </a:spcAft>
              <a:buClr>
                <a:srgbClr val="66FFFF"/>
              </a:buClr>
            </a:pPr>
            <a:r>
              <a:rPr lang="en-US" sz="2800" dirty="0">
                <a:solidFill>
                  <a:schemeClr val="bg1"/>
                </a:solidFill>
              </a:rPr>
              <a:t>John 3:5</a:t>
            </a:r>
          </a:p>
          <a:p>
            <a:pPr>
              <a:spcBef>
                <a:spcPts val="0"/>
              </a:spcBef>
              <a:spcAft>
                <a:spcPts val="1200"/>
              </a:spcAft>
              <a:buClr>
                <a:srgbClr val="66FFFF"/>
              </a:buClr>
            </a:pPr>
            <a:r>
              <a:rPr lang="en-US" sz="2800" dirty="0">
                <a:solidFill>
                  <a:schemeClr val="bg1"/>
                </a:solidFill>
              </a:rPr>
              <a:t>Acts 2:38</a:t>
            </a:r>
          </a:p>
          <a:p>
            <a:pPr>
              <a:spcBef>
                <a:spcPts val="0"/>
              </a:spcBef>
              <a:spcAft>
                <a:spcPts val="1200"/>
              </a:spcAft>
              <a:buClr>
                <a:srgbClr val="66FFFF"/>
              </a:buClr>
            </a:pPr>
            <a:r>
              <a:rPr lang="en-US" sz="2800" dirty="0">
                <a:solidFill>
                  <a:schemeClr val="bg1"/>
                </a:solidFill>
              </a:rPr>
              <a:t>Rom. 6:3-4 &amp; Col. 2:11-12</a:t>
            </a:r>
          </a:p>
          <a:p>
            <a:pPr>
              <a:spcBef>
                <a:spcPts val="0"/>
              </a:spcBef>
              <a:spcAft>
                <a:spcPts val="1200"/>
              </a:spcAft>
              <a:buClr>
                <a:srgbClr val="66FFFF"/>
              </a:buClr>
            </a:pPr>
            <a:r>
              <a:rPr lang="en-US" sz="2800" dirty="0">
                <a:solidFill>
                  <a:schemeClr val="bg1"/>
                </a:solidFill>
              </a:rPr>
              <a:t>1 Pet. 3:20-21</a:t>
            </a:r>
          </a:p>
        </p:txBody>
      </p:sp>
      <p:pic>
        <p:nvPicPr>
          <p:cNvPr id="6" name="Picture 5"/>
          <p:cNvPicPr>
            <a:picLocks noChangeAspect="1"/>
          </p:cNvPicPr>
          <p:nvPr/>
        </p:nvPicPr>
        <p:blipFill>
          <a:blip r:embed="rId2" cstate="print">
            <a:clrChange>
              <a:clrFrom>
                <a:srgbClr val="FFFFFF"/>
              </a:clrFrom>
              <a:clrTo>
                <a:srgbClr val="FFFFFF">
                  <a:alpha val="0"/>
                </a:srgbClr>
              </a:clrTo>
            </a:clrChange>
          </a:blip>
          <a:stretch>
            <a:fillRect/>
          </a:stretch>
        </p:blipFill>
        <p:spPr>
          <a:xfrm>
            <a:off x="4572000" y="1705140"/>
            <a:ext cx="4419048" cy="2885714"/>
          </a:xfrm>
          <a:prstGeom prst="rect">
            <a:avLst/>
          </a:prstGeom>
        </p:spPr>
      </p:pic>
    </p:spTree>
    <p:extLst>
      <p:ext uri="{BB962C8B-B14F-4D97-AF65-F5344CB8AC3E}">
        <p14:creationId xmlns:p14="http://schemas.microsoft.com/office/powerpoint/2010/main" val="2868065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4931" name="Content Placeholder 2"/>
          <p:cNvSpPr>
            <a:spLocks noGrp="1"/>
          </p:cNvSpPr>
          <p:nvPr>
            <p:ph idx="1"/>
          </p:nvPr>
        </p:nvSpPr>
        <p:spPr>
          <a:xfrm>
            <a:off x="252663" y="1143000"/>
            <a:ext cx="8674769" cy="5474368"/>
          </a:xfrm>
        </p:spPr>
        <p:txBody>
          <a:bodyPr/>
          <a:lstStyle/>
          <a:p>
            <a:pPr marL="457200" indent="-457200">
              <a:spcBef>
                <a:spcPts val="0"/>
              </a:spcBef>
              <a:spcAft>
                <a:spcPts val="1200"/>
              </a:spcAft>
              <a:buClr>
                <a:srgbClr val="66FFFF"/>
              </a:buClr>
              <a:buFont typeface="+mj-lt"/>
              <a:buAutoNum type="arabicPeriod"/>
              <a:defRPr/>
            </a:pPr>
            <a:r>
              <a:rPr lang="en-US" altLang="en-US" sz="2800" dirty="0">
                <a:solidFill>
                  <a:schemeClr val="bg1"/>
                </a:solidFill>
              </a:rPr>
              <a:t>Because self-righteousness did not save us it is not a basis upon which salvation can be lost</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Salvation is not given or maintained by works</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If a believer can lose eternal life, then how can this life be eternal (John 3:16)?</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Bible’s promises guarantee security (John 10:28)</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assurance of salvation (1 John 5:14)</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believer is predestined for glory (Rom 8:29-30)</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Spirit’s seal cannot be broken (Eph 4:30)</a:t>
            </a:r>
          </a:p>
        </p:txBody>
      </p:sp>
    </p:spTree>
    <p:extLst>
      <p:ext uri="{BB962C8B-B14F-4D97-AF65-F5344CB8AC3E}">
        <p14:creationId xmlns:p14="http://schemas.microsoft.com/office/powerpoint/2010/main" val="2383004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5955" name="Content Placeholder 2"/>
          <p:cNvSpPr>
            <a:spLocks noGrp="1"/>
          </p:cNvSpPr>
          <p:nvPr>
            <p:ph idx="1"/>
          </p:nvPr>
        </p:nvSpPr>
        <p:spPr>
          <a:xfrm>
            <a:off x="240632" y="1143000"/>
            <a:ext cx="8662736" cy="5334000"/>
          </a:xfrm>
        </p:spPr>
        <p:txBody>
          <a:bodyPr/>
          <a:lstStyle/>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God keeps us from falling (1 Pet 1:4-5)</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role as intercessor and advocate (John 17:11-12, 20)</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death perfectly dealt with all sins (Titus 2:14)</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A believer cannot be removed from Christ’s body (1 Cor. 12:13)</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The Bible does not specify which sins remove salvation</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Believers with unfruitful lives still have salvation although lose rewards at the Bema Seat (1 </a:t>
            </a:r>
            <a:r>
              <a:rPr lang="en-US" altLang="en-US" sz="2800" dirty="0" err="1">
                <a:solidFill>
                  <a:schemeClr val="bg1"/>
                </a:solidFill>
              </a:rPr>
              <a:t>Cor</a:t>
            </a:r>
            <a:r>
              <a:rPr lang="en-US" altLang="en-US" sz="2800" dirty="0">
                <a:solidFill>
                  <a:schemeClr val="bg1"/>
                </a:solidFill>
              </a:rPr>
              <a:t> 3:15)</a:t>
            </a:r>
          </a:p>
        </p:txBody>
      </p:sp>
    </p:spTree>
    <p:extLst>
      <p:ext uri="{BB962C8B-B14F-4D97-AF65-F5344CB8AC3E}">
        <p14:creationId xmlns:p14="http://schemas.microsoft.com/office/powerpoint/2010/main" val="165272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88768"/>
            <a:ext cx="8229600" cy="697821"/>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2. Passages From Matthew</a:t>
            </a:r>
          </a:p>
        </p:txBody>
      </p:sp>
      <p:sp>
        <p:nvSpPr>
          <p:cNvPr id="124931" name="Content Placeholder 2"/>
          <p:cNvSpPr>
            <a:spLocks noGrp="1"/>
          </p:cNvSpPr>
          <p:nvPr>
            <p:ph idx="1"/>
          </p:nvPr>
        </p:nvSpPr>
        <p:spPr>
          <a:xfrm>
            <a:off x="651571" y="1155032"/>
            <a:ext cx="4257318" cy="4932945"/>
          </a:xfrm>
        </p:spPr>
        <p:txBody>
          <a:bodyPr/>
          <a:lstStyle/>
          <a:p>
            <a:pPr marL="514350" indent="-514350">
              <a:spcBef>
                <a:spcPts val="0"/>
              </a:spcBef>
              <a:spcAft>
                <a:spcPts val="1800"/>
              </a:spcAft>
              <a:buClr>
                <a:srgbClr val="66FFFF"/>
              </a:buClr>
              <a:buFont typeface="Arial" panose="020B0604020202020204" pitchFamily="34" charset="0"/>
              <a:buAutoNum type="alphaLcPeriod"/>
              <a:defRPr/>
            </a:pPr>
            <a:r>
              <a:rPr lang="en-US" altLang="en-US" dirty="0">
                <a:solidFill>
                  <a:schemeClr val="bg1"/>
                </a:solidFill>
              </a:rPr>
              <a:t>Matt. 6:14-15</a:t>
            </a:r>
          </a:p>
          <a:p>
            <a:pPr marL="514350" indent="-514350">
              <a:spcBef>
                <a:spcPts val="0"/>
              </a:spcBef>
              <a:spcAft>
                <a:spcPts val="1800"/>
              </a:spcAft>
              <a:buClr>
                <a:srgbClr val="66FFFF"/>
              </a:buClr>
              <a:buFont typeface="Arial" panose="020B0604020202020204" pitchFamily="34" charset="0"/>
              <a:buAutoNum type="alphaLcPeriod"/>
              <a:defRPr/>
            </a:pPr>
            <a:r>
              <a:rPr lang="en-US" altLang="en-US" dirty="0">
                <a:solidFill>
                  <a:schemeClr val="bg1"/>
                </a:solidFill>
              </a:rPr>
              <a:t>Matt. 7:21-23</a:t>
            </a:r>
          </a:p>
          <a:p>
            <a:pPr marL="514350" indent="-514350">
              <a:spcBef>
                <a:spcPts val="0"/>
              </a:spcBef>
              <a:spcAft>
                <a:spcPts val="1800"/>
              </a:spcAft>
              <a:buClr>
                <a:srgbClr val="66FFFF"/>
              </a:buClr>
              <a:buFont typeface="Arial" panose="020B0604020202020204" pitchFamily="34" charset="0"/>
              <a:buAutoNum type="alphaLcPeriod"/>
              <a:defRPr/>
            </a:pPr>
            <a:r>
              <a:rPr lang="en-US" altLang="en-US" dirty="0">
                <a:solidFill>
                  <a:schemeClr val="bg1"/>
                </a:solidFill>
              </a:rPr>
              <a:t>Matt. 8:11-12; 25:30</a:t>
            </a:r>
          </a:p>
          <a:p>
            <a:pPr marL="514350" indent="-514350">
              <a:spcBef>
                <a:spcPts val="0"/>
              </a:spcBef>
              <a:spcAft>
                <a:spcPts val="1800"/>
              </a:spcAft>
              <a:buClr>
                <a:srgbClr val="66FFFF"/>
              </a:buClr>
              <a:buFont typeface="Arial" panose="020B0604020202020204" pitchFamily="34" charset="0"/>
              <a:buAutoNum type="alphaLcPeriod"/>
              <a:defRPr/>
            </a:pPr>
            <a:r>
              <a:rPr lang="en-US" altLang="en-US" dirty="0">
                <a:solidFill>
                  <a:schemeClr val="bg1"/>
                </a:solidFill>
              </a:rPr>
              <a:t>Matt. 10:32-33</a:t>
            </a:r>
          </a:p>
          <a:p>
            <a:pPr marL="514350" indent="-514350">
              <a:spcBef>
                <a:spcPts val="0"/>
              </a:spcBef>
              <a:spcAft>
                <a:spcPts val="1800"/>
              </a:spcAft>
              <a:buClr>
                <a:srgbClr val="66FFFF"/>
              </a:buClr>
              <a:buFont typeface="Arial" panose="020B0604020202020204" pitchFamily="34" charset="0"/>
              <a:buAutoNum type="alphaLcPeriod"/>
              <a:defRPr/>
            </a:pPr>
            <a:r>
              <a:rPr lang="en-US" altLang="en-US" dirty="0">
                <a:solidFill>
                  <a:schemeClr val="bg1"/>
                </a:solidFill>
              </a:rPr>
              <a:t>Matt. 12:31-32</a:t>
            </a:r>
          </a:p>
          <a:p>
            <a:pPr marL="514350" indent="-514350">
              <a:spcBef>
                <a:spcPts val="0"/>
              </a:spcBef>
              <a:spcAft>
                <a:spcPts val="1800"/>
              </a:spcAft>
              <a:buClr>
                <a:srgbClr val="66FFFF"/>
              </a:buClr>
              <a:buFont typeface="Arial" panose="020B0604020202020204" pitchFamily="34" charset="0"/>
              <a:buAutoNum type="alphaLcPeriod"/>
              <a:defRPr/>
            </a:pPr>
            <a:r>
              <a:rPr lang="en-US" altLang="en-US" b="1" u="sng" dirty="0">
                <a:solidFill>
                  <a:srgbClr val="FFFFCC"/>
                </a:solidFill>
              </a:rPr>
              <a:t>Matt. 24:13</a:t>
            </a:r>
          </a:p>
          <a:p>
            <a:pPr marL="514350" indent="-514350">
              <a:spcBef>
                <a:spcPts val="0"/>
              </a:spcBef>
              <a:spcAft>
                <a:spcPts val="1800"/>
              </a:spcAft>
              <a:buClr>
                <a:srgbClr val="66FFFF"/>
              </a:buClr>
              <a:buFont typeface="Arial" panose="020B0604020202020204" pitchFamily="34" charset="0"/>
              <a:buAutoNum type="alphaLcPeriod"/>
              <a:defRPr/>
            </a:pPr>
            <a:r>
              <a:rPr lang="en-US" altLang="en-US" dirty="0">
                <a:solidFill>
                  <a:schemeClr val="bg1"/>
                </a:solidFill>
              </a:rPr>
              <a:t>Matt. 25:41</a:t>
            </a:r>
          </a:p>
        </p:txBody>
      </p:sp>
      <p:pic>
        <p:nvPicPr>
          <p:cNvPr id="5"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46558" y="1720827"/>
            <a:ext cx="2843224" cy="3876554"/>
          </a:xfrm>
          <a:prstGeom prst="rect">
            <a:avLst/>
          </a:prstGeom>
          <a:noFill/>
        </p:spPr>
      </p:pic>
    </p:spTree>
    <p:extLst>
      <p:ext uri="{BB962C8B-B14F-4D97-AF65-F5344CB8AC3E}">
        <p14:creationId xmlns:p14="http://schemas.microsoft.com/office/powerpoint/2010/main" val="34251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926433" y="163635"/>
            <a:ext cx="7315200" cy="2354491"/>
          </a:xfrm>
          <a:prstGeom prst="rect">
            <a:avLst/>
          </a:prstGeom>
          <a:noFill/>
          <a:ln w="28575">
            <a:noFill/>
            <a:miter lim="800000"/>
            <a:headEnd/>
            <a:tailEnd/>
          </a:ln>
        </p:spPr>
        <p:txBody>
          <a:bodyPr wrap="square">
            <a:spAutoFit/>
          </a:bodyPr>
          <a:lstStyle/>
          <a:p>
            <a:pPr algn="ctr">
              <a:spcBef>
                <a:spcPts val="1200"/>
              </a:spcBef>
              <a:spcAft>
                <a:spcPts val="1200"/>
              </a:spcAft>
            </a:pPr>
            <a:r>
              <a:rPr lang="en-US" altLang="en-US" sz="4400"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Matt. 24:13 (NASB)</a:t>
            </a:r>
          </a:p>
          <a:p>
            <a:pPr algn="just">
              <a:spcBef>
                <a:spcPts val="600"/>
              </a:spcBef>
              <a:spcAft>
                <a:spcPts val="600"/>
              </a:spcAft>
            </a:pPr>
            <a:r>
              <a:rPr lang="en-US" altLang="en-US" sz="4400" kern="0" dirty="0">
                <a:solidFill>
                  <a:schemeClr val="bg1"/>
                </a:solidFill>
                <a:latin typeface="+mn-lt"/>
                <a:cs typeface="Calibri" panose="020F0502020204030204" pitchFamily="34" charset="0"/>
              </a:rPr>
              <a:t>“</a:t>
            </a:r>
            <a:r>
              <a:rPr lang="en-US" sz="4400" dirty="0">
                <a:solidFill>
                  <a:schemeClr val="bg1"/>
                </a:solidFill>
                <a:latin typeface="+mn-lt"/>
                <a:cs typeface="Calibri" panose="020F0502020204030204" pitchFamily="34" charset="0"/>
              </a:rPr>
              <a:t>But the one who endures to the end, he will be saved.”</a:t>
            </a:r>
            <a:endParaRPr lang="en-US" altLang="en-US" sz="4400" kern="0" dirty="0">
              <a:solidFill>
                <a:schemeClr val="bg1"/>
              </a:solidFill>
              <a:latin typeface="+mn-lt"/>
              <a:cs typeface="Calibri" panose="020F0502020204030204" pitchFamily="34" charset="0"/>
            </a:endParaRPr>
          </a:p>
        </p:txBody>
      </p:sp>
      <p:pic>
        <p:nvPicPr>
          <p:cNvPr id="2" name="Picture 1"/>
          <p:cNvPicPr>
            <a:picLocks noChangeAspect="1"/>
          </p:cNvPicPr>
          <p:nvPr/>
        </p:nvPicPr>
        <p:blipFill>
          <a:blip r:embed="rId3"/>
          <a:stretch>
            <a:fillRect/>
          </a:stretch>
        </p:blipFill>
        <p:spPr>
          <a:xfrm>
            <a:off x="2722854" y="2433637"/>
            <a:ext cx="3698293" cy="2378287"/>
          </a:xfrm>
          <a:prstGeom prst="rect">
            <a:avLst/>
          </a:prstGeom>
        </p:spPr>
      </p:pic>
    </p:spTree>
    <p:extLst>
      <p:ext uri="{BB962C8B-B14F-4D97-AF65-F5344CB8AC3E}">
        <p14:creationId xmlns:p14="http://schemas.microsoft.com/office/powerpoint/2010/main" val="1925422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forum.remonstranten-berlin.de/uploads/2010/02/aminius_achterkan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65513" y="1282700"/>
            <a:ext cx="221297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457200" y="265113"/>
            <a:ext cx="8229600" cy="846137"/>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5. Passages From Paul</a:t>
            </a:r>
          </a:p>
        </p:txBody>
      </p:sp>
      <p:sp>
        <p:nvSpPr>
          <p:cNvPr id="23556" name="Content Placeholder 2"/>
          <p:cNvSpPr>
            <a:spLocks noGrp="1"/>
          </p:cNvSpPr>
          <p:nvPr>
            <p:ph idx="1"/>
          </p:nvPr>
        </p:nvSpPr>
        <p:spPr>
          <a:xfrm>
            <a:off x="123825" y="1111250"/>
            <a:ext cx="4005263" cy="5487988"/>
          </a:xfrm>
        </p:spPr>
        <p:txBody>
          <a:bodyPr/>
          <a:lstStyle/>
          <a:p>
            <a:pPr marL="514350" indent="-514350">
              <a:spcBef>
                <a:spcPct val="0"/>
              </a:spcBef>
              <a:spcAft>
                <a:spcPts val="2400"/>
              </a:spcAft>
              <a:buClr>
                <a:srgbClr val="66FFFF"/>
              </a:buClr>
              <a:buFont typeface="Arial" panose="020B0604020202020204" pitchFamily="34" charset="0"/>
              <a:buAutoNum type="alphaLcPeriod"/>
            </a:pPr>
            <a:r>
              <a:rPr lang="en-US" altLang="en-US" b="1" u="sng" dirty="0">
                <a:solidFill>
                  <a:srgbClr val="FFFFCC"/>
                </a:solidFill>
                <a:cs typeface="Calibri" panose="020F0502020204030204" pitchFamily="34" charset="0"/>
              </a:rPr>
              <a:t>Gal. 5:4</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Gal. 5:19-21</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Rom. 8:13</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1 Cor. 8:11</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1 Cor. 9:24-27</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1 Cor. 11:28-30, 32</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1 Cor. 15:2</a:t>
            </a:r>
          </a:p>
          <a:p>
            <a:pPr marL="514350" indent="-514350">
              <a:spcBef>
                <a:spcPct val="0"/>
              </a:spcBef>
              <a:spcAft>
                <a:spcPts val="2400"/>
              </a:spcAft>
              <a:buClr>
                <a:srgbClr val="66FFFF"/>
              </a:buClr>
              <a:buFont typeface="Arial" panose="020B0604020202020204" pitchFamily="34" charset="0"/>
              <a:buNone/>
            </a:pPr>
            <a:endParaRPr lang="en-US" altLang="en-US" dirty="0">
              <a:solidFill>
                <a:schemeClr val="bg1"/>
              </a:solidFill>
            </a:endParaRPr>
          </a:p>
        </p:txBody>
      </p:sp>
      <p:sp>
        <p:nvSpPr>
          <p:cNvPr id="23557" name="Content Placeholder 2"/>
          <p:cNvSpPr txBox="1">
            <a:spLocks/>
          </p:cNvSpPr>
          <p:nvPr/>
        </p:nvSpPr>
        <p:spPr bwMode="auto">
          <a:xfrm>
            <a:off x="6089650" y="1111250"/>
            <a:ext cx="2913063"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2 Cor. 13:5</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Gal. 5:19-21</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Philip. 2:12</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Col. 1:23</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1 Tim. 5:15</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2 Tim. 2:12</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2 Tim. 4:10</a:t>
            </a:r>
          </a:p>
          <a:p>
            <a:pPr>
              <a:spcAft>
                <a:spcPts val="2400"/>
              </a:spcAft>
              <a:buClr>
                <a:srgbClr val="66FFFF"/>
              </a:buClr>
              <a:buFont typeface="Arial" panose="020B0604020202020204" pitchFamily="34" charset="0"/>
              <a:buNone/>
            </a:pPr>
            <a:endParaRPr lang="en-US" altLang="en-US"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1580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3" y="239713"/>
            <a:ext cx="8791575" cy="3000375"/>
          </a:xfrm>
          <a:prstGeom prst="rect">
            <a:avLst/>
          </a:prstGeom>
          <a:noFill/>
          <a:ln w="28575">
            <a:noFill/>
            <a:miter lim="800000"/>
            <a:headEnd/>
            <a:tailEnd/>
          </a:ln>
        </p:spPr>
        <p:txBody>
          <a:bodyPr>
            <a:spAutoFit/>
          </a:bodyPr>
          <a:lstStyle/>
          <a:p>
            <a:pPr algn="ctr" eaLnBrk="1" fontAlgn="auto" hangingPunct="1">
              <a:spcBef>
                <a:spcPts val="0"/>
              </a:spcBef>
              <a:spcAft>
                <a:spcPts val="2400"/>
              </a:spcAft>
              <a:defRPr/>
            </a:pPr>
            <a:r>
              <a:rPr lang="en-US" altLang="en-US" sz="4400" b="1"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Galatians 5:4 (NASB)</a:t>
            </a:r>
          </a:p>
          <a:p>
            <a:pPr algn="just" eaLnBrk="1" fontAlgn="auto" hangingPunct="1">
              <a:spcBef>
                <a:spcPts val="600"/>
              </a:spcBef>
              <a:spcAft>
                <a:spcPts val="600"/>
              </a:spcAft>
              <a:defRPr/>
            </a:pPr>
            <a:r>
              <a:rPr lang="en-US" altLang="en-US" sz="4000" kern="0" dirty="0">
                <a:solidFill>
                  <a:schemeClr val="bg1"/>
                </a:solidFill>
                <a:latin typeface="+mn-lt"/>
                <a:cs typeface="Calibri" panose="020F0502020204030204" pitchFamily="34" charset="0"/>
              </a:rPr>
              <a:t>“</a:t>
            </a:r>
            <a:r>
              <a:rPr lang="en-US" sz="4000" dirty="0">
                <a:solidFill>
                  <a:schemeClr val="bg1"/>
                </a:solidFill>
                <a:latin typeface="+mn-lt"/>
                <a:cs typeface="Calibri" panose="020F0502020204030204" pitchFamily="34" charset="0"/>
              </a:rPr>
              <a:t>You have been </a:t>
            </a:r>
            <a:r>
              <a:rPr lang="en-US" sz="4000" b="1" u="sng" dirty="0">
                <a:solidFill>
                  <a:srgbClr val="FFFFCC"/>
                </a:solidFill>
                <a:latin typeface="+mn-lt"/>
                <a:cs typeface="Calibri" panose="020F0502020204030204" pitchFamily="34" charset="0"/>
              </a:rPr>
              <a:t>severed from Christ</a:t>
            </a:r>
            <a:r>
              <a:rPr lang="en-US" sz="4000" dirty="0">
                <a:solidFill>
                  <a:schemeClr val="bg1"/>
                </a:solidFill>
                <a:latin typeface="+mn-lt"/>
                <a:cs typeface="Calibri" panose="020F0502020204030204" pitchFamily="34" charset="0"/>
              </a:rPr>
              <a:t>, you who are seeking to be justified by law; </a:t>
            </a:r>
            <a:r>
              <a:rPr lang="en-US" sz="4000" b="1" u="sng" dirty="0">
                <a:solidFill>
                  <a:srgbClr val="FFFFCC"/>
                </a:solidFill>
                <a:latin typeface="+mn-lt"/>
                <a:cs typeface="Calibri" panose="020F0502020204030204" pitchFamily="34" charset="0"/>
              </a:rPr>
              <a:t>you have fallen from grace</a:t>
            </a:r>
            <a:r>
              <a:rPr lang="en-US" sz="4000" dirty="0">
                <a:solidFill>
                  <a:schemeClr val="bg1"/>
                </a:solidFill>
                <a:latin typeface="+mn-lt"/>
                <a:cs typeface="Calibri" panose="020F0502020204030204" pitchFamily="34" charset="0"/>
              </a:rPr>
              <a:t>.”</a:t>
            </a:r>
            <a:endParaRPr lang="en-US" altLang="en-US" sz="4000" kern="0" dirty="0">
              <a:solidFill>
                <a:schemeClr val="bg1"/>
              </a:solidFill>
              <a:latin typeface="+mn-lt"/>
              <a:cs typeface="Calibri" panose="020F0502020204030204" pitchFamily="34" charset="0"/>
            </a:endParaRPr>
          </a:p>
        </p:txBody>
      </p:sp>
    </p:spTree>
    <p:extLst>
      <p:ext uri="{BB962C8B-B14F-4D97-AF65-F5344CB8AC3E}">
        <p14:creationId xmlns:p14="http://schemas.microsoft.com/office/powerpoint/2010/main" val="1174012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36538"/>
            <a:ext cx="8229600" cy="81915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a. Galatians 5:4</a:t>
            </a:r>
          </a:p>
        </p:txBody>
      </p:sp>
      <p:sp>
        <p:nvSpPr>
          <p:cNvPr id="25603" name="Content Placeholder 2"/>
          <p:cNvSpPr>
            <a:spLocks noGrp="1"/>
          </p:cNvSpPr>
          <p:nvPr>
            <p:ph idx="1"/>
          </p:nvPr>
        </p:nvSpPr>
        <p:spPr>
          <a:xfrm>
            <a:off x="107950" y="1223963"/>
            <a:ext cx="8928100" cy="5354637"/>
          </a:xfrm>
        </p:spPr>
        <p:txBody>
          <a:bodyPr/>
          <a:lstStyle/>
          <a:p>
            <a:pPr marL="461963" indent="-461963" algn="just">
              <a:spcBef>
                <a:spcPct val="0"/>
              </a:spcBef>
              <a:spcAft>
                <a:spcPts val="1800"/>
              </a:spcAft>
              <a:buClr>
                <a:srgbClr val="66FFFF"/>
              </a:buClr>
              <a:buFont typeface="Arial" panose="020B0604020202020204" pitchFamily="34" charset="0"/>
              <a:buAutoNum type="arabicPeriod"/>
            </a:pPr>
            <a:r>
              <a:rPr lang="en-US" altLang="en-US" sz="3000">
                <a:solidFill>
                  <a:schemeClr val="bg1"/>
                </a:solidFill>
              </a:rPr>
              <a:t>The Galatians were believers (4:6; 5:16)</a:t>
            </a:r>
          </a:p>
          <a:p>
            <a:pPr marL="461963" indent="-461963" algn="just">
              <a:spcBef>
                <a:spcPct val="0"/>
              </a:spcBef>
              <a:spcAft>
                <a:spcPts val="1800"/>
              </a:spcAft>
              <a:buClr>
                <a:srgbClr val="66FFFF"/>
              </a:buClr>
              <a:buFont typeface="Arial" panose="020B0604020202020204" pitchFamily="34" charset="0"/>
              <a:buAutoNum type="arabicPeriod"/>
            </a:pPr>
            <a:r>
              <a:rPr lang="en-US" altLang="en-US" sz="3000">
                <a:solidFill>
                  <a:schemeClr val="bg1"/>
                </a:solidFill>
              </a:rPr>
              <a:t>Three types of Pharisees</a:t>
            </a:r>
          </a:p>
          <a:p>
            <a:pPr marL="461963" indent="-461963" algn="just">
              <a:spcBef>
                <a:spcPct val="0"/>
              </a:spcBef>
              <a:spcAft>
                <a:spcPts val="1800"/>
              </a:spcAft>
              <a:buClr>
                <a:srgbClr val="66FFFF"/>
              </a:buClr>
              <a:buFont typeface="Arial" panose="020B0604020202020204" pitchFamily="34" charset="0"/>
              <a:buAutoNum type="arabicPeriod"/>
            </a:pPr>
            <a:r>
              <a:rPr lang="en-US" altLang="en-US" sz="3000">
                <a:solidFill>
                  <a:schemeClr val="bg1"/>
                </a:solidFill>
              </a:rPr>
              <a:t>Galatians is a spiritual life book (3:3)</a:t>
            </a:r>
          </a:p>
          <a:p>
            <a:pPr marL="461963" indent="-461963" algn="just">
              <a:spcBef>
                <a:spcPct val="0"/>
              </a:spcBef>
              <a:spcAft>
                <a:spcPts val="1800"/>
              </a:spcAft>
              <a:buClr>
                <a:srgbClr val="66FFFF"/>
              </a:buClr>
              <a:buFont typeface="Arial" panose="020B0604020202020204" pitchFamily="34" charset="0"/>
              <a:buAutoNum type="arabicPeriod"/>
            </a:pPr>
            <a:r>
              <a:rPr lang="en-US" altLang="en-US" sz="3000">
                <a:solidFill>
                  <a:schemeClr val="bg1"/>
                </a:solidFill>
              </a:rPr>
              <a:t>The Galatians were missing God’s grace in the middle tense of their salvation (not the first tense)</a:t>
            </a:r>
          </a:p>
          <a:p>
            <a:pPr marL="461963" indent="-461963" algn="just">
              <a:spcBef>
                <a:spcPct val="0"/>
              </a:spcBef>
              <a:spcAft>
                <a:spcPts val="1800"/>
              </a:spcAft>
              <a:buClr>
                <a:srgbClr val="66FFFF"/>
              </a:buClr>
              <a:buFont typeface="Arial" panose="020B0604020202020204" pitchFamily="34" charset="0"/>
              <a:buAutoNum type="arabicPeriod"/>
            </a:pPr>
            <a:r>
              <a:rPr lang="en-US" altLang="en-US" sz="3000">
                <a:solidFill>
                  <a:schemeClr val="bg1"/>
                </a:solidFill>
              </a:rPr>
              <a:t>Reverting to a performance based relationship in daily living is quite a fall from grace</a:t>
            </a:r>
          </a:p>
          <a:p>
            <a:pPr marL="461963" indent="-461963" algn="just">
              <a:spcBef>
                <a:spcPct val="0"/>
              </a:spcBef>
              <a:spcAft>
                <a:spcPts val="1800"/>
              </a:spcAft>
              <a:buClr>
                <a:srgbClr val="66FFFF"/>
              </a:buClr>
              <a:buFont typeface="Arial" panose="020B0604020202020204" pitchFamily="34" charset="0"/>
              <a:buAutoNum type="arabicPeriod"/>
            </a:pPr>
            <a:r>
              <a:rPr lang="en-US" altLang="en-US" sz="3000">
                <a:solidFill>
                  <a:schemeClr val="bg1"/>
                </a:solidFill>
              </a:rPr>
              <a:t>Galatians 5:4 does not teach a loss of salvation</a:t>
            </a:r>
          </a:p>
        </p:txBody>
      </p:sp>
      <p:pic>
        <p:nvPicPr>
          <p:cNvPr id="25604" name="Picture 2" descr="http://forum.remonstranten-berlin.de/uploads/2010/02/aminius_achterkan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40613" y="119063"/>
            <a:ext cx="1560512"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936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forum.remonstranten-berlin.de/uploads/2010/02/aminius_achterkan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65513" y="1282700"/>
            <a:ext cx="221297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457200" y="265113"/>
            <a:ext cx="8229600" cy="846137"/>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5. Passages From Paul</a:t>
            </a:r>
          </a:p>
        </p:txBody>
      </p:sp>
      <p:sp>
        <p:nvSpPr>
          <p:cNvPr id="46084" name="Content Placeholder 2"/>
          <p:cNvSpPr>
            <a:spLocks noGrp="1"/>
          </p:cNvSpPr>
          <p:nvPr>
            <p:ph idx="1"/>
          </p:nvPr>
        </p:nvSpPr>
        <p:spPr>
          <a:xfrm>
            <a:off x="123825" y="1111250"/>
            <a:ext cx="4005263" cy="5487988"/>
          </a:xfrm>
        </p:spPr>
        <p:txBody>
          <a:bodyPr/>
          <a:lstStyle/>
          <a:p>
            <a:pPr marL="514350" indent="-514350">
              <a:spcBef>
                <a:spcPct val="0"/>
              </a:spcBef>
              <a:spcAft>
                <a:spcPts val="2400"/>
              </a:spcAft>
              <a:buClr>
                <a:srgbClr val="66FFFF"/>
              </a:buClr>
              <a:buFont typeface="Arial" panose="020B0604020202020204" pitchFamily="34" charset="0"/>
              <a:buAutoNum type="alphaLcPeriod"/>
            </a:pPr>
            <a:r>
              <a:rPr lang="en-US" altLang="en-US">
                <a:solidFill>
                  <a:schemeClr val="bg1"/>
                </a:solidFill>
              </a:rPr>
              <a:t>Gal. 5:4</a:t>
            </a:r>
          </a:p>
          <a:p>
            <a:pPr marL="514350" indent="-514350">
              <a:spcBef>
                <a:spcPct val="0"/>
              </a:spcBef>
              <a:spcAft>
                <a:spcPts val="2400"/>
              </a:spcAft>
              <a:buClr>
                <a:srgbClr val="66FFFF"/>
              </a:buClr>
              <a:buFont typeface="Arial" panose="020B0604020202020204" pitchFamily="34" charset="0"/>
              <a:buAutoNum type="alphaLcPeriod"/>
            </a:pPr>
            <a:r>
              <a:rPr lang="en-US" altLang="en-US">
                <a:solidFill>
                  <a:schemeClr val="bg1"/>
                </a:solidFill>
              </a:rPr>
              <a:t>Gal. 5:19-21</a:t>
            </a:r>
          </a:p>
          <a:p>
            <a:pPr marL="514350" indent="-514350">
              <a:spcBef>
                <a:spcPct val="0"/>
              </a:spcBef>
              <a:spcAft>
                <a:spcPts val="2400"/>
              </a:spcAft>
              <a:buClr>
                <a:srgbClr val="66FFFF"/>
              </a:buClr>
              <a:buFont typeface="Arial" panose="020B0604020202020204" pitchFamily="34" charset="0"/>
              <a:buAutoNum type="alphaLcPeriod"/>
            </a:pPr>
            <a:r>
              <a:rPr lang="en-US" altLang="en-US">
                <a:solidFill>
                  <a:schemeClr val="bg1"/>
                </a:solidFill>
              </a:rPr>
              <a:t>Rom. 8:13</a:t>
            </a:r>
          </a:p>
          <a:p>
            <a:pPr marL="514350" indent="-514350">
              <a:spcBef>
                <a:spcPct val="0"/>
              </a:spcBef>
              <a:spcAft>
                <a:spcPts val="2400"/>
              </a:spcAft>
              <a:buClr>
                <a:srgbClr val="66FFFF"/>
              </a:buClr>
              <a:buFont typeface="Arial" panose="020B0604020202020204" pitchFamily="34" charset="0"/>
              <a:buAutoNum type="alphaLcPeriod"/>
            </a:pPr>
            <a:r>
              <a:rPr lang="en-US" altLang="en-US">
                <a:solidFill>
                  <a:schemeClr val="bg1"/>
                </a:solidFill>
              </a:rPr>
              <a:t>1 Cor. 8:11</a:t>
            </a:r>
          </a:p>
          <a:p>
            <a:pPr marL="514350" indent="-514350">
              <a:spcBef>
                <a:spcPct val="0"/>
              </a:spcBef>
              <a:spcAft>
                <a:spcPts val="2400"/>
              </a:spcAft>
              <a:buClr>
                <a:srgbClr val="66FFFF"/>
              </a:buClr>
              <a:buFont typeface="Arial" panose="020B0604020202020204" pitchFamily="34" charset="0"/>
              <a:buAutoNum type="alphaLcPeriod"/>
            </a:pPr>
            <a:r>
              <a:rPr lang="en-US" altLang="en-US">
                <a:solidFill>
                  <a:schemeClr val="bg1"/>
                </a:solidFill>
              </a:rPr>
              <a:t>1 Cor. 9:24-27</a:t>
            </a:r>
          </a:p>
          <a:p>
            <a:pPr marL="514350" indent="-514350">
              <a:spcBef>
                <a:spcPct val="0"/>
              </a:spcBef>
              <a:spcAft>
                <a:spcPts val="2400"/>
              </a:spcAft>
              <a:buClr>
                <a:srgbClr val="66FFFF"/>
              </a:buClr>
              <a:buFont typeface="Arial" panose="020B0604020202020204" pitchFamily="34" charset="0"/>
              <a:buAutoNum type="alphaLcPeriod"/>
            </a:pPr>
            <a:r>
              <a:rPr lang="en-US" altLang="en-US">
                <a:solidFill>
                  <a:schemeClr val="bg1"/>
                </a:solidFill>
              </a:rPr>
              <a:t>1 Cor. 11:28-30, 32</a:t>
            </a:r>
          </a:p>
          <a:p>
            <a:pPr marL="514350" indent="-514350">
              <a:spcBef>
                <a:spcPct val="0"/>
              </a:spcBef>
              <a:spcAft>
                <a:spcPts val="2400"/>
              </a:spcAft>
              <a:buClr>
                <a:srgbClr val="66FFFF"/>
              </a:buClr>
              <a:buFont typeface="Arial" panose="020B0604020202020204" pitchFamily="34" charset="0"/>
              <a:buAutoNum type="alphaLcPeriod"/>
            </a:pPr>
            <a:r>
              <a:rPr lang="en-US" altLang="en-US">
                <a:solidFill>
                  <a:schemeClr val="bg1"/>
                </a:solidFill>
              </a:rPr>
              <a:t>1 Cor. 15:2</a:t>
            </a:r>
          </a:p>
          <a:p>
            <a:pPr marL="514350" indent="-514350">
              <a:spcBef>
                <a:spcPct val="0"/>
              </a:spcBef>
              <a:spcAft>
                <a:spcPts val="2400"/>
              </a:spcAft>
              <a:buClr>
                <a:srgbClr val="66FFFF"/>
              </a:buClr>
              <a:buFont typeface="Arial" panose="020B0604020202020204" pitchFamily="34" charset="0"/>
              <a:buNone/>
            </a:pPr>
            <a:endParaRPr lang="en-US" altLang="en-US">
              <a:solidFill>
                <a:schemeClr val="bg1"/>
              </a:solidFill>
            </a:endParaRPr>
          </a:p>
        </p:txBody>
      </p:sp>
      <p:sp>
        <p:nvSpPr>
          <p:cNvPr id="46085" name="Content Placeholder 2"/>
          <p:cNvSpPr txBox="1">
            <a:spLocks/>
          </p:cNvSpPr>
          <p:nvPr/>
        </p:nvSpPr>
        <p:spPr bwMode="auto">
          <a:xfrm>
            <a:off x="6089650" y="1111250"/>
            <a:ext cx="2913063"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2 Cor. 13:5</a:t>
            </a:r>
          </a:p>
          <a:p>
            <a:pPr>
              <a:spcAft>
                <a:spcPts val="2400"/>
              </a:spcAft>
              <a:buClr>
                <a:srgbClr val="66FFFF"/>
              </a:buClr>
              <a:buFont typeface="+mj-lt"/>
              <a:buAutoNum type="alphaLcPeriod" startAt="8"/>
            </a:pPr>
            <a:r>
              <a:rPr lang="en-US" altLang="en-US" sz="3200" b="1" u="sng" dirty="0">
                <a:solidFill>
                  <a:srgbClr val="FFFFCC"/>
                </a:solidFill>
                <a:latin typeface="+mn-lt"/>
                <a:cs typeface="Calibri" panose="020F0502020204030204" pitchFamily="34" charset="0"/>
              </a:rPr>
              <a:t>Philip. 2:12</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Col. 1:23</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1 Tim. 5:15</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2 Tim. 2:12</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2 Tim. 4:10</a:t>
            </a:r>
          </a:p>
          <a:p>
            <a:pPr>
              <a:spcAft>
                <a:spcPts val="2400"/>
              </a:spcAft>
              <a:buClr>
                <a:srgbClr val="66FFFF"/>
              </a:buClr>
              <a:buFont typeface="Arial" panose="020B0604020202020204" pitchFamily="34" charset="0"/>
              <a:buNone/>
            </a:pPr>
            <a:endParaRPr lang="en-US" altLang="en-US"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881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2"/>
          <p:cNvSpPr txBox="1">
            <a:spLocks/>
          </p:cNvSpPr>
          <p:nvPr/>
        </p:nvSpPr>
        <p:spPr bwMode="auto">
          <a:xfrm>
            <a:off x="1276350" y="152400"/>
            <a:ext cx="65913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b="1" noProof="0" dirty="0">
                <a:solidFill>
                  <a:srgbClr val="00FFFF"/>
                </a:solidFill>
                <a:effectLst>
                  <a:outerShdw blurRad="38100" dist="38100" dir="2700000" algn="tl">
                    <a:srgbClr val="000000">
                      <a:alpha val="43137"/>
                    </a:srgbClr>
                  </a:outerShdw>
                </a:effectLst>
              </a:rPr>
              <a:t>Philipp</a:t>
            </a:r>
            <a:r>
              <a:rPr kumimoji="0" lang="en-US" altLang="en-US" sz="4400" b="1" i="0" u="none" strike="noStrike" kern="120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ians  2:12 (NASB)</a:t>
            </a:r>
          </a:p>
        </p:txBody>
      </p:sp>
      <p:sp>
        <p:nvSpPr>
          <p:cNvPr id="13" name="Rectangle 3"/>
          <p:cNvSpPr txBox="1">
            <a:spLocks/>
          </p:cNvSpPr>
          <p:nvPr/>
        </p:nvSpPr>
        <p:spPr bwMode="auto">
          <a:xfrm>
            <a:off x="228600" y="990600"/>
            <a:ext cx="8739188"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just">
              <a:spcBef>
                <a:spcPct val="0"/>
              </a:spcBef>
              <a:buClrTx/>
              <a:buSzTx/>
              <a:buNone/>
            </a:pPr>
            <a:r>
              <a:rPr lang="en-US" altLang="en-US" sz="4000" dirty="0">
                <a:solidFill>
                  <a:srgbClr val="FFFFFF"/>
                </a:solidFill>
                <a:effectLst/>
                <a:cs typeface="Calibri" panose="020F0502020204030204" pitchFamily="34" charset="0"/>
              </a:rPr>
              <a:t>“</a:t>
            </a:r>
            <a:r>
              <a:rPr lang="en-US" sz="4000" dirty="0">
                <a:solidFill>
                  <a:schemeClr val="bg1"/>
                </a:solidFill>
              </a:rPr>
              <a:t>So then, my beloved, just as you have always obeyed, not as in my presence only, but now much more in my absence, </a:t>
            </a:r>
            <a:r>
              <a:rPr lang="en-US" sz="4000" b="1" u="sng" dirty="0">
                <a:solidFill>
                  <a:srgbClr val="FFFFCC"/>
                </a:solidFill>
                <a:effectLst>
                  <a:outerShdw blurRad="38100" dist="38100" dir="2700000" algn="tl">
                    <a:srgbClr val="000000">
                      <a:alpha val="43137"/>
                    </a:srgbClr>
                  </a:outerShdw>
                </a:effectLst>
              </a:rPr>
              <a:t>work out your salvation with fear and trembling</a:t>
            </a:r>
            <a:r>
              <a:rPr lang="en-US" sz="4000" dirty="0">
                <a:solidFill>
                  <a:schemeClr val="bg1"/>
                </a:solidFill>
              </a:rPr>
              <a:t>.</a:t>
            </a:r>
            <a:r>
              <a:rPr lang="en-US" altLang="en-US" sz="4000" dirty="0">
                <a:solidFill>
                  <a:srgbClr val="FFFFFF"/>
                </a:solidFill>
                <a:effectLst/>
                <a:cs typeface="Calibri" panose="020F0502020204030204" pitchFamily="34" charset="0"/>
              </a:rPr>
              <a:t>”</a:t>
            </a:r>
          </a:p>
        </p:txBody>
      </p:sp>
    </p:spTree>
    <p:extLst>
      <p:ext uri="{BB962C8B-B14F-4D97-AF65-F5344CB8AC3E}">
        <p14:creationId xmlns:p14="http://schemas.microsoft.com/office/powerpoint/2010/main" val="794697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43100" y="304800"/>
            <a:ext cx="5257800" cy="9144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Christ’s Atoning Death</a:t>
            </a:r>
          </a:p>
        </p:txBody>
      </p:sp>
      <p:sp>
        <p:nvSpPr>
          <p:cNvPr id="21507" name="Content Placeholder 2"/>
          <p:cNvSpPr>
            <a:spLocks noGrp="1"/>
          </p:cNvSpPr>
          <p:nvPr>
            <p:ph idx="1"/>
          </p:nvPr>
        </p:nvSpPr>
        <p:spPr>
          <a:xfrm>
            <a:off x="914400" y="1600200"/>
            <a:ext cx="4495800" cy="3810000"/>
          </a:xfrm>
        </p:spPr>
        <p:txBody>
          <a:bodyPr/>
          <a:lstStyle/>
          <a:p>
            <a:pPr eaLnBrk="1" hangingPunct="1">
              <a:lnSpc>
                <a:spcPct val="90000"/>
              </a:lnSpc>
              <a:spcBef>
                <a:spcPts val="600"/>
              </a:spcBef>
              <a:spcAft>
                <a:spcPts val="1200"/>
              </a:spcAft>
              <a:buClr>
                <a:srgbClr val="00FFFF"/>
              </a:buClr>
              <a:defRPr/>
            </a:pPr>
            <a:r>
              <a:rPr lang="en-US" altLang="en-US" sz="2800" dirty="0">
                <a:solidFill>
                  <a:schemeClr val="bg1"/>
                </a:solidFill>
                <a:effectLst>
                  <a:outerShdw blurRad="38100" dist="38100" dir="2700000" algn="tl">
                    <a:srgbClr val="000000">
                      <a:alpha val="43137"/>
                    </a:srgbClr>
                  </a:outerShdw>
                </a:effectLst>
              </a:rPr>
              <a:t>Substitution – Isa 53:3-6</a:t>
            </a:r>
          </a:p>
          <a:p>
            <a:pPr eaLnBrk="1" hangingPunct="1">
              <a:lnSpc>
                <a:spcPct val="90000"/>
              </a:lnSpc>
              <a:spcBef>
                <a:spcPts val="600"/>
              </a:spcBef>
              <a:spcAft>
                <a:spcPts val="1200"/>
              </a:spcAft>
              <a:buClr>
                <a:srgbClr val="00FFFF"/>
              </a:buClr>
              <a:defRPr/>
            </a:pPr>
            <a:r>
              <a:rPr lang="en-US" altLang="en-US" sz="2800" dirty="0">
                <a:solidFill>
                  <a:schemeClr val="bg1"/>
                </a:solidFill>
                <a:effectLst>
                  <a:outerShdw blurRad="38100" dist="38100" dir="2700000" algn="tl">
                    <a:srgbClr val="000000">
                      <a:alpha val="43137"/>
                    </a:srgbClr>
                  </a:outerShdw>
                </a:effectLst>
              </a:rPr>
              <a:t>Illustrations</a:t>
            </a:r>
          </a:p>
          <a:p>
            <a:pPr lvl="1" eaLnBrk="1" hangingPunct="1">
              <a:lnSpc>
                <a:spcPct val="90000"/>
              </a:lnSpc>
              <a:spcBef>
                <a:spcPts val="600"/>
              </a:spcBef>
              <a:spcAft>
                <a:spcPts val="1200"/>
              </a:spcAft>
              <a:buClr>
                <a:srgbClr val="FF66FF"/>
              </a:buClr>
              <a:defRPr/>
            </a:pPr>
            <a:r>
              <a:rPr lang="en-US" altLang="en-US" dirty="0">
                <a:solidFill>
                  <a:schemeClr val="bg1"/>
                </a:solidFill>
                <a:effectLst>
                  <a:outerShdw blurRad="38100" dist="38100" dir="2700000" algn="tl">
                    <a:srgbClr val="000000">
                      <a:alpha val="43137"/>
                    </a:srgbClr>
                  </a:outerShdw>
                </a:effectLst>
              </a:rPr>
              <a:t>Secret serviceman</a:t>
            </a:r>
          </a:p>
          <a:p>
            <a:pPr lvl="1" eaLnBrk="1" hangingPunct="1">
              <a:lnSpc>
                <a:spcPct val="90000"/>
              </a:lnSpc>
              <a:spcBef>
                <a:spcPts val="600"/>
              </a:spcBef>
              <a:spcAft>
                <a:spcPts val="1200"/>
              </a:spcAft>
              <a:buClr>
                <a:srgbClr val="FF66FF"/>
              </a:buClr>
              <a:defRPr/>
            </a:pPr>
            <a:r>
              <a:rPr lang="en-US" altLang="en-US" dirty="0">
                <a:solidFill>
                  <a:schemeClr val="bg1"/>
                </a:solidFill>
                <a:effectLst>
                  <a:outerShdw blurRad="38100" dist="38100" dir="2700000" algn="tl">
                    <a:srgbClr val="000000">
                      <a:alpha val="43137"/>
                    </a:srgbClr>
                  </a:outerShdw>
                </a:effectLst>
              </a:rPr>
              <a:t>Bee sting</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0" y="2057400"/>
            <a:ext cx="2657653"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97621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685800" y="228600"/>
            <a:ext cx="7772400" cy="1143000"/>
          </a:xfrm>
        </p:spPr>
        <p:txBody>
          <a:bodyPr lIns="92075" tIns="46038" rIns="92075" bIns="46038"/>
          <a:lstStyle/>
          <a:p>
            <a:pPr>
              <a:defRPr/>
            </a:pPr>
            <a:r>
              <a:rPr lang="en-US" altLang="en-US" dirty="0">
                <a:solidFill>
                  <a:srgbClr val="00FFFF"/>
                </a:solidFill>
                <a:effectLst>
                  <a:outerShdw blurRad="38100" dist="38100" dir="2700000" algn="tl">
                    <a:srgbClr val="000000">
                      <a:alpha val="43137"/>
                    </a:srgbClr>
                  </a:outerShdw>
                </a:effectLst>
              </a:rPr>
              <a:t>Three Tenses of Salvation</a:t>
            </a:r>
          </a:p>
        </p:txBody>
      </p:sp>
      <p:graphicFrame>
        <p:nvGraphicFramePr>
          <p:cNvPr id="4" name="Content Placeholder 3"/>
          <p:cNvGraphicFramePr>
            <a:graphicFrameLocks noGrp="1"/>
          </p:cNvGraphicFramePr>
          <p:nvPr>
            <p:ph idx="4294967295"/>
          </p:nvPr>
        </p:nvGraphicFramePr>
        <p:xfrm>
          <a:off x="228600" y="1874838"/>
          <a:ext cx="8686800" cy="2880037"/>
        </p:xfrm>
        <a:graphic>
          <a:graphicData uri="http://schemas.openxmlformats.org/drawingml/2006/table">
            <a:tbl>
              <a:tblPr>
                <a:tableStyleId>{16D9F66E-5EB9-4882-86FB-DCBF35E3C3E4}</a:tableStyleId>
              </a:tblPr>
              <a:tblGrid>
                <a:gridCol w="2573866">
                  <a:extLst>
                    <a:ext uri="{9D8B030D-6E8A-4147-A177-3AD203B41FA5}">
                      <a16:colId xmlns:a16="http://schemas.microsoft.com/office/drawing/2014/main" val="20000"/>
                    </a:ext>
                  </a:extLst>
                </a:gridCol>
                <a:gridCol w="2010834">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1930400">
                  <a:extLst>
                    <a:ext uri="{9D8B030D-6E8A-4147-A177-3AD203B41FA5}">
                      <a16:colId xmlns:a16="http://schemas.microsoft.com/office/drawing/2014/main" val="20003"/>
                    </a:ext>
                  </a:extLst>
                </a:gridCol>
              </a:tblGrid>
              <a:tr h="457188">
                <a:tc>
                  <a:txBody>
                    <a:bodyPr/>
                    <a:lstStyle/>
                    <a:p>
                      <a:pPr algn="ctr"/>
                      <a:r>
                        <a:rPr lang="en-US" sz="2600" b="1" dirty="0">
                          <a:latin typeface="Calibri" pitchFamily="34" charset="0"/>
                          <a:cs typeface="Calibri" pitchFamily="34" charset="0"/>
                        </a:rPr>
                        <a:t>Phase</a:t>
                      </a:r>
                      <a:endParaRPr lang="en-US" sz="2600" b="1" dirty="0">
                        <a:solidFill>
                          <a:srgbClr val="FFFF00"/>
                        </a:solidFill>
                        <a:latin typeface="Calibri" pitchFamily="34" charset="0"/>
                        <a:cs typeface="Calibri" pitchFamily="34" charset="0"/>
                      </a:endParaRPr>
                    </a:p>
                  </a:txBody>
                  <a:tcPr marT="45712" marB="45712" anchor="ctr"/>
                </a:tc>
                <a:tc>
                  <a:txBody>
                    <a:bodyPr/>
                    <a:lstStyle/>
                    <a:p>
                      <a:pPr algn="ctr"/>
                      <a:r>
                        <a:rPr lang="en-US" sz="2600" b="1" dirty="0">
                          <a:latin typeface="Calibri" pitchFamily="34" charset="0"/>
                          <a:cs typeface="Calibri" pitchFamily="34" charset="0"/>
                        </a:rPr>
                        <a:t>Justification</a:t>
                      </a:r>
                      <a:endParaRPr lang="en-US" sz="2600" b="1" dirty="0">
                        <a:solidFill>
                          <a:srgbClr val="FFFF00"/>
                        </a:solidFill>
                        <a:latin typeface="Calibri" pitchFamily="34" charset="0"/>
                        <a:cs typeface="Calibri" pitchFamily="34" charset="0"/>
                      </a:endParaRPr>
                    </a:p>
                  </a:txBody>
                  <a:tcPr marT="45712" marB="45712" anchor="ctr"/>
                </a:tc>
                <a:tc>
                  <a:txBody>
                    <a:bodyPr/>
                    <a:lstStyle/>
                    <a:p>
                      <a:pPr algn="ctr"/>
                      <a:r>
                        <a:rPr lang="en-US" sz="2600" b="1" u="none" dirty="0">
                          <a:latin typeface="Calibri" pitchFamily="34" charset="0"/>
                          <a:cs typeface="Calibri" pitchFamily="34" charset="0"/>
                        </a:rPr>
                        <a:t>Sanctification</a:t>
                      </a:r>
                      <a:endParaRPr lang="en-US" sz="2600" b="1" u="none" dirty="0">
                        <a:solidFill>
                          <a:srgbClr val="FFFF00"/>
                        </a:solidFill>
                        <a:latin typeface="Calibri" pitchFamily="34" charset="0"/>
                        <a:cs typeface="Calibri" pitchFamily="34" charset="0"/>
                      </a:endParaRPr>
                    </a:p>
                  </a:txBody>
                  <a:tcPr marT="45712" marB="45712" anchor="ctr"/>
                </a:tc>
                <a:tc>
                  <a:txBody>
                    <a:bodyPr/>
                    <a:lstStyle/>
                    <a:p>
                      <a:pPr algn="ctr"/>
                      <a:r>
                        <a:rPr lang="en-US" sz="2600" b="1" dirty="0">
                          <a:latin typeface="Calibri" pitchFamily="34" charset="0"/>
                          <a:cs typeface="Calibri" pitchFamily="34" charset="0"/>
                        </a:rPr>
                        <a:t>Glorification</a:t>
                      </a:r>
                      <a:endParaRPr lang="en-US" sz="26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10000"/>
                  </a:ext>
                </a:extLst>
              </a:tr>
              <a:tr h="579009">
                <a:tc>
                  <a:txBody>
                    <a:bodyPr/>
                    <a:lstStyle/>
                    <a:p>
                      <a:pPr algn="ctr"/>
                      <a:r>
                        <a:rPr lang="en-US" sz="2600" b="1" dirty="0">
                          <a:latin typeface="Calibri" pitchFamily="34" charset="0"/>
                          <a:cs typeface="Calibri" pitchFamily="34" charset="0"/>
                        </a:rPr>
                        <a:t>Tense</a:t>
                      </a:r>
                    </a:p>
                  </a:txBody>
                  <a:tcPr marT="45712" marB="45712" anchor="ctr"/>
                </a:tc>
                <a:tc>
                  <a:txBody>
                    <a:bodyPr/>
                    <a:lstStyle/>
                    <a:p>
                      <a:pPr algn="ctr"/>
                      <a:r>
                        <a:rPr lang="en-US" sz="2600" b="1" dirty="0">
                          <a:solidFill>
                            <a:srgbClr val="C00000"/>
                          </a:solidFill>
                          <a:latin typeface="Calibri" pitchFamily="34" charset="0"/>
                          <a:cs typeface="Calibri" pitchFamily="34" charset="0"/>
                        </a:rPr>
                        <a:t>Past</a:t>
                      </a:r>
                    </a:p>
                  </a:txBody>
                  <a:tcPr marT="45712" marB="45712" anchor="ctr"/>
                </a:tc>
                <a:tc>
                  <a:txBody>
                    <a:bodyPr/>
                    <a:lstStyle/>
                    <a:p>
                      <a:pPr algn="ctr"/>
                      <a:r>
                        <a:rPr lang="en-US" sz="2600" b="1" u="none" dirty="0">
                          <a:solidFill>
                            <a:srgbClr val="C00000"/>
                          </a:solidFill>
                          <a:latin typeface="Calibri" pitchFamily="34" charset="0"/>
                          <a:cs typeface="Calibri" pitchFamily="34" charset="0"/>
                        </a:rPr>
                        <a:t>Present</a:t>
                      </a:r>
                    </a:p>
                  </a:txBody>
                  <a:tcPr marT="45712" marB="45712" anchor="ctr"/>
                </a:tc>
                <a:tc>
                  <a:txBody>
                    <a:bodyPr/>
                    <a:lstStyle/>
                    <a:p>
                      <a:pPr algn="ctr"/>
                      <a:r>
                        <a:rPr lang="en-US" sz="2600" b="1" dirty="0">
                          <a:solidFill>
                            <a:srgbClr val="C00000"/>
                          </a:solidFill>
                          <a:latin typeface="Calibri" pitchFamily="34" charset="0"/>
                          <a:cs typeface="Calibri" pitchFamily="34" charset="0"/>
                        </a:rPr>
                        <a:t>Future</a:t>
                      </a:r>
                    </a:p>
                  </a:txBody>
                  <a:tcPr marT="45712" marB="45712" anchor="ctr"/>
                </a:tc>
                <a:extLst>
                  <a:ext uri="{0D108BD9-81ED-4DB2-BD59-A6C34878D82A}">
                    <a16:rowId xmlns:a16="http://schemas.microsoft.com/office/drawing/2014/main" val="10001"/>
                  </a:ext>
                </a:extLst>
              </a:tr>
              <a:tr h="746769">
                <a:tc>
                  <a:txBody>
                    <a:bodyPr/>
                    <a:lstStyle/>
                    <a:p>
                      <a:pPr algn="ctr"/>
                      <a:r>
                        <a:rPr lang="en-US" sz="2600" b="1" dirty="0">
                          <a:latin typeface="Calibri" pitchFamily="34" charset="0"/>
                          <a:cs typeface="Calibri" pitchFamily="34" charset="0"/>
                        </a:rPr>
                        <a:t>Saved from sin’s:</a:t>
                      </a:r>
                    </a:p>
                  </a:txBody>
                  <a:tcPr marT="45712" marB="45712" anchor="ctr"/>
                </a:tc>
                <a:tc>
                  <a:txBody>
                    <a:bodyPr/>
                    <a:lstStyle/>
                    <a:p>
                      <a:pPr algn="ctr"/>
                      <a:r>
                        <a:rPr lang="en-US" sz="2600" b="1" dirty="0">
                          <a:solidFill>
                            <a:srgbClr val="C00000"/>
                          </a:solidFill>
                          <a:latin typeface="Calibri" pitchFamily="34" charset="0"/>
                          <a:cs typeface="Calibri" pitchFamily="34" charset="0"/>
                        </a:rPr>
                        <a:t>Penalty</a:t>
                      </a:r>
                    </a:p>
                  </a:txBody>
                  <a:tcPr marT="45712" marB="45712" anchor="ctr"/>
                </a:tc>
                <a:tc>
                  <a:txBody>
                    <a:bodyPr/>
                    <a:lstStyle/>
                    <a:p>
                      <a:pPr algn="ctr"/>
                      <a:r>
                        <a:rPr lang="en-US" sz="2600" b="1" u="none" dirty="0">
                          <a:solidFill>
                            <a:srgbClr val="C00000"/>
                          </a:solidFill>
                          <a:latin typeface="Calibri" pitchFamily="34" charset="0"/>
                          <a:cs typeface="Calibri" pitchFamily="34" charset="0"/>
                        </a:rPr>
                        <a:t>Power</a:t>
                      </a:r>
                    </a:p>
                  </a:txBody>
                  <a:tcPr marT="45712" marB="45712" anchor="ctr"/>
                </a:tc>
                <a:tc>
                  <a:txBody>
                    <a:bodyPr/>
                    <a:lstStyle/>
                    <a:p>
                      <a:pPr algn="ctr"/>
                      <a:r>
                        <a:rPr lang="en-US" sz="2600" b="1" dirty="0">
                          <a:solidFill>
                            <a:srgbClr val="C00000"/>
                          </a:solidFill>
                          <a:latin typeface="Calibri" pitchFamily="34" charset="0"/>
                          <a:cs typeface="Calibri" pitchFamily="34" charset="0"/>
                        </a:rPr>
                        <a:t>Presence</a:t>
                      </a:r>
                    </a:p>
                  </a:txBody>
                  <a:tcPr marT="45712" marB="45712" anchor="ctr"/>
                </a:tc>
                <a:extLst>
                  <a:ext uri="{0D108BD9-81ED-4DB2-BD59-A6C34878D82A}">
                    <a16:rowId xmlns:a16="http://schemas.microsoft.com/office/drawing/2014/main" val="10002"/>
                  </a:ext>
                </a:extLst>
              </a:tr>
              <a:tr h="1066595">
                <a:tc>
                  <a:txBody>
                    <a:bodyPr/>
                    <a:lstStyle/>
                    <a:p>
                      <a:pPr algn="ctr"/>
                      <a:r>
                        <a:rPr lang="en-US" sz="2600" b="1" dirty="0">
                          <a:latin typeface="Calibri" pitchFamily="34" charset="0"/>
                          <a:cs typeface="Calibri" pitchFamily="34" charset="0"/>
                        </a:rPr>
                        <a:t>Scripture</a:t>
                      </a:r>
                    </a:p>
                  </a:txBody>
                  <a:tcPr marT="45712" marB="45712" anchor="ctr"/>
                </a:tc>
                <a:tc>
                  <a:txBody>
                    <a:bodyPr/>
                    <a:lstStyle/>
                    <a:p>
                      <a:pPr algn="ctr"/>
                      <a:r>
                        <a:rPr lang="en-US" sz="2600" b="1" dirty="0">
                          <a:solidFill>
                            <a:srgbClr val="C00000"/>
                          </a:solidFill>
                          <a:latin typeface="Calibri" pitchFamily="34" charset="0"/>
                          <a:cs typeface="Calibri" pitchFamily="34" charset="0"/>
                        </a:rPr>
                        <a:t>Eph 2:8-9; Titus 3:5</a:t>
                      </a:r>
                    </a:p>
                  </a:txBody>
                  <a:tcPr marT="45712" marB="45712" anchor="ctr"/>
                </a:tc>
                <a:tc>
                  <a:txBody>
                    <a:bodyPr/>
                    <a:lstStyle/>
                    <a:p>
                      <a:pPr algn="ctr"/>
                      <a:r>
                        <a:rPr lang="en-US" sz="2600" b="1" u="none" dirty="0">
                          <a:solidFill>
                            <a:srgbClr val="C00000"/>
                          </a:solidFill>
                          <a:latin typeface="Calibri" pitchFamily="34" charset="0"/>
                          <a:cs typeface="Calibri" pitchFamily="34" charset="0"/>
                        </a:rPr>
                        <a:t>Philip 2:12</a:t>
                      </a:r>
                    </a:p>
                  </a:txBody>
                  <a:tcPr marT="45712" marB="45712" anchor="ctr"/>
                </a:tc>
                <a:tc>
                  <a:txBody>
                    <a:bodyPr/>
                    <a:lstStyle/>
                    <a:p>
                      <a:pPr algn="ctr"/>
                      <a:r>
                        <a:rPr lang="en-US" sz="2600" b="1" dirty="0">
                          <a:solidFill>
                            <a:srgbClr val="C00000"/>
                          </a:solidFill>
                          <a:latin typeface="Calibri" pitchFamily="34" charset="0"/>
                          <a:cs typeface="Calibri" pitchFamily="34" charset="0"/>
                        </a:rPr>
                        <a:t>Rom 5:10</a:t>
                      </a:r>
                    </a:p>
                  </a:txBody>
                  <a:tcPr marT="45712" marB="45712"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97532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685800" y="228600"/>
            <a:ext cx="7772400" cy="1143000"/>
          </a:xfrm>
        </p:spPr>
        <p:txBody>
          <a:bodyPr lIns="92075" tIns="46038" rIns="92075" bIns="46038"/>
          <a:lstStyle/>
          <a:p>
            <a:pPr>
              <a:defRPr/>
            </a:pPr>
            <a:r>
              <a:rPr lang="en-US" altLang="en-US" dirty="0">
                <a:solidFill>
                  <a:srgbClr val="00FFFF"/>
                </a:solidFill>
                <a:effectLst>
                  <a:outerShdw blurRad="38100" dist="38100" dir="2700000" algn="tl">
                    <a:srgbClr val="000000">
                      <a:alpha val="43137"/>
                    </a:srgbClr>
                  </a:outerShdw>
                </a:effectLst>
              </a:rPr>
              <a:t>Three Tenses of Salvation</a:t>
            </a:r>
          </a:p>
        </p:txBody>
      </p:sp>
      <p:graphicFrame>
        <p:nvGraphicFramePr>
          <p:cNvPr id="4" name="Content Placeholder 3"/>
          <p:cNvGraphicFramePr>
            <a:graphicFrameLocks noGrp="1"/>
          </p:cNvGraphicFramePr>
          <p:nvPr>
            <p:ph idx="4294967295"/>
            <p:extLst/>
          </p:nvPr>
        </p:nvGraphicFramePr>
        <p:xfrm>
          <a:off x="228600" y="1874838"/>
          <a:ext cx="8686800" cy="2880037"/>
        </p:xfrm>
        <a:graphic>
          <a:graphicData uri="http://schemas.openxmlformats.org/drawingml/2006/table">
            <a:tbl>
              <a:tblPr>
                <a:tableStyleId>{16D9F66E-5EB9-4882-86FB-DCBF35E3C3E4}</a:tableStyleId>
              </a:tblPr>
              <a:tblGrid>
                <a:gridCol w="2573866">
                  <a:extLst>
                    <a:ext uri="{9D8B030D-6E8A-4147-A177-3AD203B41FA5}">
                      <a16:colId xmlns:a16="http://schemas.microsoft.com/office/drawing/2014/main" val="20000"/>
                    </a:ext>
                  </a:extLst>
                </a:gridCol>
                <a:gridCol w="2010834">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1930400">
                  <a:extLst>
                    <a:ext uri="{9D8B030D-6E8A-4147-A177-3AD203B41FA5}">
                      <a16:colId xmlns:a16="http://schemas.microsoft.com/office/drawing/2014/main" val="20003"/>
                    </a:ext>
                  </a:extLst>
                </a:gridCol>
              </a:tblGrid>
              <a:tr h="457188">
                <a:tc>
                  <a:txBody>
                    <a:bodyPr/>
                    <a:lstStyle/>
                    <a:p>
                      <a:pPr algn="ctr"/>
                      <a:r>
                        <a:rPr lang="en-US" sz="2600" b="1" dirty="0">
                          <a:latin typeface="Calibri" pitchFamily="34" charset="0"/>
                          <a:cs typeface="Calibri" pitchFamily="34" charset="0"/>
                        </a:rPr>
                        <a:t>Phase</a:t>
                      </a:r>
                      <a:endParaRPr lang="en-US" sz="2600" b="1" dirty="0">
                        <a:solidFill>
                          <a:srgbClr val="FFFF00"/>
                        </a:solidFill>
                        <a:latin typeface="Calibri" pitchFamily="34" charset="0"/>
                        <a:cs typeface="Calibri" pitchFamily="34" charset="0"/>
                      </a:endParaRPr>
                    </a:p>
                  </a:txBody>
                  <a:tcPr marT="45712" marB="45712" anchor="ctr"/>
                </a:tc>
                <a:tc>
                  <a:txBody>
                    <a:bodyPr/>
                    <a:lstStyle/>
                    <a:p>
                      <a:pPr algn="ctr"/>
                      <a:r>
                        <a:rPr lang="en-US" sz="2600" b="1" u="sng" dirty="0">
                          <a:latin typeface="Calibri" pitchFamily="34" charset="0"/>
                          <a:cs typeface="Calibri" pitchFamily="34" charset="0"/>
                        </a:rPr>
                        <a:t>Justification</a:t>
                      </a:r>
                      <a:endParaRPr lang="en-US" sz="2600" b="1" u="sng" dirty="0">
                        <a:solidFill>
                          <a:srgbClr val="FFFF00"/>
                        </a:solidFill>
                        <a:latin typeface="Calibri" pitchFamily="34" charset="0"/>
                        <a:cs typeface="Calibri" pitchFamily="34" charset="0"/>
                      </a:endParaRPr>
                    </a:p>
                  </a:txBody>
                  <a:tcPr marT="45712" marB="45712" anchor="ctr">
                    <a:solidFill>
                      <a:srgbClr val="FFFFCC"/>
                    </a:solidFill>
                  </a:tcPr>
                </a:tc>
                <a:tc>
                  <a:txBody>
                    <a:bodyPr/>
                    <a:lstStyle/>
                    <a:p>
                      <a:pPr algn="ctr"/>
                      <a:r>
                        <a:rPr lang="en-US" sz="2600" b="1" u="none" dirty="0">
                          <a:latin typeface="Calibri" pitchFamily="34" charset="0"/>
                          <a:cs typeface="Calibri" pitchFamily="34" charset="0"/>
                        </a:rPr>
                        <a:t>Sanctification</a:t>
                      </a:r>
                      <a:endParaRPr lang="en-US" sz="2600" b="1" u="none" dirty="0">
                        <a:solidFill>
                          <a:srgbClr val="FFFF00"/>
                        </a:solidFill>
                        <a:latin typeface="Calibri" pitchFamily="34" charset="0"/>
                        <a:cs typeface="Calibri" pitchFamily="34" charset="0"/>
                      </a:endParaRPr>
                    </a:p>
                  </a:txBody>
                  <a:tcPr marT="45712" marB="45712" anchor="ctr"/>
                </a:tc>
                <a:tc>
                  <a:txBody>
                    <a:bodyPr/>
                    <a:lstStyle/>
                    <a:p>
                      <a:pPr algn="ctr"/>
                      <a:r>
                        <a:rPr lang="en-US" sz="2600" b="1" dirty="0">
                          <a:latin typeface="Calibri" pitchFamily="34" charset="0"/>
                          <a:cs typeface="Calibri" pitchFamily="34" charset="0"/>
                        </a:rPr>
                        <a:t>Glorification</a:t>
                      </a:r>
                      <a:endParaRPr lang="en-US" sz="26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10000"/>
                  </a:ext>
                </a:extLst>
              </a:tr>
              <a:tr h="579009">
                <a:tc>
                  <a:txBody>
                    <a:bodyPr/>
                    <a:lstStyle/>
                    <a:p>
                      <a:pPr algn="ctr"/>
                      <a:r>
                        <a:rPr lang="en-US" sz="2600" b="1" dirty="0">
                          <a:latin typeface="Calibri" pitchFamily="34" charset="0"/>
                          <a:cs typeface="Calibri" pitchFamily="34" charset="0"/>
                        </a:rPr>
                        <a:t>Tense</a:t>
                      </a:r>
                    </a:p>
                  </a:txBody>
                  <a:tcPr marT="45712" marB="45712" anchor="ctr"/>
                </a:tc>
                <a:tc>
                  <a:txBody>
                    <a:bodyPr/>
                    <a:lstStyle/>
                    <a:p>
                      <a:pPr algn="ctr"/>
                      <a:r>
                        <a:rPr lang="en-US" sz="2600" b="1" u="sng" dirty="0">
                          <a:solidFill>
                            <a:srgbClr val="C00000"/>
                          </a:solidFill>
                          <a:latin typeface="Calibri" pitchFamily="34" charset="0"/>
                          <a:cs typeface="Calibri" pitchFamily="34" charset="0"/>
                        </a:rPr>
                        <a:t>Past</a:t>
                      </a:r>
                    </a:p>
                  </a:txBody>
                  <a:tcPr marT="45712" marB="45712" anchor="ctr">
                    <a:solidFill>
                      <a:srgbClr val="FFFFCC"/>
                    </a:solidFill>
                  </a:tcPr>
                </a:tc>
                <a:tc>
                  <a:txBody>
                    <a:bodyPr/>
                    <a:lstStyle/>
                    <a:p>
                      <a:pPr algn="ctr"/>
                      <a:r>
                        <a:rPr lang="en-US" sz="2600" b="1" u="none" dirty="0">
                          <a:solidFill>
                            <a:srgbClr val="C00000"/>
                          </a:solidFill>
                          <a:latin typeface="Calibri" pitchFamily="34" charset="0"/>
                          <a:cs typeface="Calibri" pitchFamily="34" charset="0"/>
                        </a:rPr>
                        <a:t>Present</a:t>
                      </a:r>
                    </a:p>
                  </a:txBody>
                  <a:tcPr marT="45712" marB="45712" anchor="ctr"/>
                </a:tc>
                <a:tc>
                  <a:txBody>
                    <a:bodyPr/>
                    <a:lstStyle/>
                    <a:p>
                      <a:pPr algn="ctr"/>
                      <a:r>
                        <a:rPr lang="en-US" sz="2600" b="1" dirty="0">
                          <a:solidFill>
                            <a:srgbClr val="C00000"/>
                          </a:solidFill>
                          <a:latin typeface="Calibri" pitchFamily="34" charset="0"/>
                          <a:cs typeface="Calibri" pitchFamily="34" charset="0"/>
                        </a:rPr>
                        <a:t>Future</a:t>
                      </a:r>
                    </a:p>
                  </a:txBody>
                  <a:tcPr marT="45712" marB="45712" anchor="ctr"/>
                </a:tc>
                <a:extLst>
                  <a:ext uri="{0D108BD9-81ED-4DB2-BD59-A6C34878D82A}">
                    <a16:rowId xmlns:a16="http://schemas.microsoft.com/office/drawing/2014/main" val="10001"/>
                  </a:ext>
                </a:extLst>
              </a:tr>
              <a:tr h="746769">
                <a:tc>
                  <a:txBody>
                    <a:bodyPr/>
                    <a:lstStyle/>
                    <a:p>
                      <a:pPr algn="ctr"/>
                      <a:r>
                        <a:rPr lang="en-US" sz="2600" b="1" dirty="0">
                          <a:latin typeface="Calibri" pitchFamily="34" charset="0"/>
                          <a:cs typeface="Calibri" pitchFamily="34" charset="0"/>
                        </a:rPr>
                        <a:t>Saved from sin’s:</a:t>
                      </a:r>
                    </a:p>
                  </a:txBody>
                  <a:tcPr marT="45712" marB="45712" anchor="ctr"/>
                </a:tc>
                <a:tc>
                  <a:txBody>
                    <a:bodyPr/>
                    <a:lstStyle/>
                    <a:p>
                      <a:pPr algn="ctr"/>
                      <a:r>
                        <a:rPr lang="en-US" sz="2600" b="1" u="sng" dirty="0">
                          <a:solidFill>
                            <a:srgbClr val="C00000"/>
                          </a:solidFill>
                          <a:latin typeface="Calibri" pitchFamily="34" charset="0"/>
                          <a:cs typeface="Calibri" pitchFamily="34" charset="0"/>
                        </a:rPr>
                        <a:t>Penalty</a:t>
                      </a:r>
                    </a:p>
                  </a:txBody>
                  <a:tcPr marT="45712" marB="45712" anchor="ctr">
                    <a:solidFill>
                      <a:srgbClr val="FFFFCC"/>
                    </a:solidFill>
                  </a:tcPr>
                </a:tc>
                <a:tc>
                  <a:txBody>
                    <a:bodyPr/>
                    <a:lstStyle/>
                    <a:p>
                      <a:pPr algn="ctr"/>
                      <a:r>
                        <a:rPr lang="en-US" sz="2600" b="1" u="none" dirty="0">
                          <a:solidFill>
                            <a:srgbClr val="C00000"/>
                          </a:solidFill>
                          <a:latin typeface="Calibri" pitchFamily="34" charset="0"/>
                          <a:cs typeface="Calibri" pitchFamily="34" charset="0"/>
                        </a:rPr>
                        <a:t>Power</a:t>
                      </a:r>
                    </a:p>
                  </a:txBody>
                  <a:tcPr marT="45712" marB="45712" anchor="ctr"/>
                </a:tc>
                <a:tc>
                  <a:txBody>
                    <a:bodyPr/>
                    <a:lstStyle/>
                    <a:p>
                      <a:pPr algn="ctr"/>
                      <a:r>
                        <a:rPr lang="en-US" sz="2600" b="1" dirty="0">
                          <a:solidFill>
                            <a:srgbClr val="C00000"/>
                          </a:solidFill>
                          <a:latin typeface="Calibri" pitchFamily="34" charset="0"/>
                          <a:cs typeface="Calibri" pitchFamily="34" charset="0"/>
                        </a:rPr>
                        <a:t>Presence</a:t>
                      </a:r>
                    </a:p>
                  </a:txBody>
                  <a:tcPr marT="45712" marB="45712" anchor="ctr"/>
                </a:tc>
                <a:extLst>
                  <a:ext uri="{0D108BD9-81ED-4DB2-BD59-A6C34878D82A}">
                    <a16:rowId xmlns:a16="http://schemas.microsoft.com/office/drawing/2014/main" val="10002"/>
                  </a:ext>
                </a:extLst>
              </a:tr>
              <a:tr h="1066595">
                <a:tc>
                  <a:txBody>
                    <a:bodyPr/>
                    <a:lstStyle/>
                    <a:p>
                      <a:pPr algn="ctr"/>
                      <a:r>
                        <a:rPr lang="en-US" sz="2600" b="1" dirty="0">
                          <a:latin typeface="Calibri" pitchFamily="34" charset="0"/>
                          <a:cs typeface="Calibri" pitchFamily="34" charset="0"/>
                        </a:rPr>
                        <a:t>Scripture</a:t>
                      </a:r>
                    </a:p>
                  </a:txBody>
                  <a:tcPr marT="45712" marB="45712" anchor="ctr"/>
                </a:tc>
                <a:tc>
                  <a:txBody>
                    <a:bodyPr/>
                    <a:lstStyle/>
                    <a:p>
                      <a:pPr algn="ctr"/>
                      <a:r>
                        <a:rPr lang="en-US" sz="2600" b="1" u="sng" dirty="0">
                          <a:solidFill>
                            <a:srgbClr val="C00000"/>
                          </a:solidFill>
                          <a:latin typeface="Calibri" pitchFamily="34" charset="0"/>
                          <a:cs typeface="Calibri" pitchFamily="34" charset="0"/>
                        </a:rPr>
                        <a:t>Eph 2:8-9; Titus 3:5</a:t>
                      </a:r>
                    </a:p>
                  </a:txBody>
                  <a:tcPr marT="45712" marB="45712" anchor="ctr">
                    <a:solidFill>
                      <a:srgbClr val="FFFFCC"/>
                    </a:solidFill>
                  </a:tcPr>
                </a:tc>
                <a:tc>
                  <a:txBody>
                    <a:bodyPr/>
                    <a:lstStyle/>
                    <a:p>
                      <a:pPr algn="ctr"/>
                      <a:r>
                        <a:rPr lang="en-US" sz="2600" b="1" u="none" dirty="0">
                          <a:solidFill>
                            <a:srgbClr val="C00000"/>
                          </a:solidFill>
                          <a:latin typeface="Calibri" pitchFamily="34" charset="0"/>
                          <a:cs typeface="Calibri" pitchFamily="34" charset="0"/>
                        </a:rPr>
                        <a:t>Philip 2:12</a:t>
                      </a:r>
                    </a:p>
                  </a:txBody>
                  <a:tcPr marT="45712" marB="45712" anchor="ctr"/>
                </a:tc>
                <a:tc>
                  <a:txBody>
                    <a:bodyPr/>
                    <a:lstStyle/>
                    <a:p>
                      <a:pPr algn="ctr"/>
                      <a:r>
                        <a:rPr lang="en-US" sz="2600" b="1" dirty="0">
                          <a:solidFill>
                            <a:srgbClr val="C00000"/>
                          </a:solidFill>
                          <a:latin typeface="Calibri" pitchFamily="34" charset="0"/>
                          <a:cs typeface="Calibri" pitchFamily="34" charset="0"/>
                        </a:rPr>
                        <a:t>Rom 5:10</a:t>
                      </a:r>
                    </a:p>
                  </a:txBody>
                  <a:tcPr marT="45712" marB="45712"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446717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685800" y="228600"/>
            <a:ext cx="7772400" cy="1143000"/>
          </a:xfrm>
        </p:spPr>
        <p:txBody>
          <a:bodyPr lIns="92075" tIns="46038" rIns="92075" bIns="46038"/>
          <a:lstStyle/>
          <a:p>
            <a:pPr>
              <a:defRPr/>
            </a:pPr>
            <a:r>
              <a:rPr lang="en-US" altLang="en-US" dirty="0">
                <a:solidFill>
                  <a:srgbClr val="00FFFF"/>
                </a:solidFill>
                <a:effectLst>
                  <a:outerShdw blurRad="38100" dist="38100" dir="2700000" algn="tl">
                    <a:srgbClr val="000000">
                      <a:alpha val="43137"/>
                    </a:srgbClr>
                  </a:outerShdw>
                </a:effectLst>
              </a:rPr>
              <a:t>Three Tenses of Salvation</a:t>
            </a:r>
          </a:p>
        </p:txBody>
      </p:sp>
      <p:graphicFrame>
        <p:nvGraphicFramePr>
          <p:cNvPr id="4" name="Content Placeholder 3"/>
          <p:cNvGraphicFramePr>
            <a:graphicFrameLocks noGrp="1"/>
          </p:cNvGraphicFramePr>
          <p:nvPr>
            <p:ph idx="4294967295"/>
            <p:extLst/>
          </p:nvPr>
        </p:nvGraphicFramePr>
        <p:xfrm>
          <a:off x="228600" y="1874838"/>
          <a:ext cx="8686800" cy="2880037"/>
        </p:xfrm>
        <a:graphic>
          <a:graphicData uri="http://schemas.openxmlformats.org/drawingml/2006/table">
            <a:tbl>
              <a:tblPr>
                <a:tableStyleId>{16D9F66E-5EB9-4882-86FB-DCBF35E3C3E4}</a:tableStyleId>
              </a:tblPr>
              <a:tblGrid>
                <a:gridCol w="2573866">
                  <a:extLst>
                    <a:ext uri="{9D8B030D-6E8A-4147-A177-3AD203B41FA5}">
                      <a16:colId xmlns:a16="http://schemas.microsoft.com/office/drawing/2014/main" val="20000"/>
                    </a:ext>
                  </a:extLst>
                </a:gridCol>
                <a:gridCol w="2010834">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1930400">
                  <a:extLst>
                    <a:ext uri="{9D8B030D-6E8A-4147-A177-3AD203B41FA5}">
                      <a16:colId xmlns:a16="http://schemas.microsoft.com/office/drawing/2014/main" val="20003"/>
                    </a:ext>
                  </a:extLst>
                </a:gridCol>
              </a:tblGrid>
              <a:tr h="457188">
                <a:tc>
                  <a:txBody>
                    <a:bodyPr/>
                    <a:lstStyle/>
                    <a:p>
                      <a:pPr algn="ctr"/>
                      <a:r>
                        <a:rPr lang="en-US" sz="2600" b="1" dirty="0">
                          <a:latin typeface="Calibri" pitchFamily="34" charset="0"/>
                          <a:cs typeface="Calibri" pitchFamily="34" charset="0"/>
                        </a:rPr>
                        <a:t>Phase</a:t>
                      </a:r>
                      <a:endParaRPr lang="en-US" sz="2600" b="1" dirty="0">
                        <a:solidFill>
                          <a:srgbClr val="FFFF00"/>
                        </a:solidFill>
                        <a:latin typeface="Calibri" pitchFamily="34" charset="0"/>
                        <a:cs typeface="Calibri" pitchFamily="34" charset="0"/>
                      </a:endParaRPr>
                    </a:p>
                  </a:txBody>
                  <a:tcPr marT="45712" marB="45712" anchor="ctr"/>
                </a:tc>
                <a:tc>
                  <a:txBody>
                    <a:bodyPr/>
                    <a:lstStyle/>
                    <a:p>
                      <a:pPr algn="ctr"/>
                      <a:r>
                        <a:rPr lang="en-US" sz="2600" b="1" dirty="0">
                          <a:latin typeface="Calibri" pitchFamily="34" charset="0"/>
                          <a:cs typeface="Calibri" pitchFamily="34" charset="0"/>
                        </a:rPr>
                        <a:t>Justification</a:t>
                      </a:r>
                      <a:endParaRPr lang="en-US" sz="2600" b="1" dirty="0">
                        <a:solidFill>
                          <a:srgbClr val="FFFF00"/>
                        </a:solidFill>
                        <a:latin typeface="Calibri" pitchFamily="34" charset="0"/>
                        <a:cs typeface="Calibri" pitchFamily="34" charset="0"/>
                      </a:endParaRPr>
                    </a:p>
                  </a:txBody>
                  <a:tcPr marT="45712" marB="45712" anchor="ctr"/>
                </a:tc>
                <a:tc>
                  <a:txBody>
                    <a:bodyPr/>
                    <a:lstStyle/>
                    <a:p>
                      <a:pPr algn="ctr"/>
                      <a:r>
                        <a:rPr lang="en-US" sz="2600" b="1" u="sng" dirty="0">
                          <a:solidFill>
                            <a:schemeClr val="tx1"/>
                          </a:solidFill>
                          <a:latin typeface="Calibri" pitchFamily="34" charset="0"/>
                          <a:cs typeface="Calibri" pitchFamily="34" charset="0"/>
                        </a:rPr>
                        <a:t>Sanctification</a:t>
                      </a:r>
                    </a:p>
                  </a:txBody>
                  <a:tcPr marT="45712" marB="45712" anchor="ctr">
                    <a:solidFill>
                      <a:srgbClr val="FFFFCC"/>
                    </a:solidFill>
                  </a:tcPr>
                </a:tc>
                <a:tc>
                  <a:txBody>
                    <a:bodyPr/>
                    <a:lstStyle/>
                    <a:p>
                      <a:pPr algn="ctr"/>
                      <a:r>
                        <a:rPr lang="en-US" sz="2600" b="1" dirty="0">
                          <a:latin typeface="Calibri" pitchFamily="34" charset="0"/>
                          <a:cs typeface="Calibri" pitchFamily="34" charset="0"/>
                        </a:rPr>
                        <a:t>Glorification</a:t>
                      </a:r>
                      <a:endParaRPr lang="en-US" sz="26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10000"/>
                  </a:ext>
                </a:extLst>
              </a:tr>
              <a:tr h="579009">
                <a:tc>
                  <a:txBody>
                    <a:bodyPr/>
                    <a:lstStyle/>
                    <a:p>
                      <a:pPr algn="ctr"/>
                      <a:r>
                        <a:rPr lang="en-US" sz="2600" b="1" dirty="0">
                          <a:latin typeface="Calibri" pitchFamily="34" charset="0"/>
                          <a:cs typeface="Calibri" pitchFamily="34" charset="0"/>
                        </a:rPr>
                        <a:t>Tense</a:t>
                      </a:r>
                    </a:p>
                  </a:txBody>
                  <a:tcPr marT="45712" marB="45712" anchor="ctr"/>
                </a:tc>
                <a:tc>
                  <a:txBody>
                    <a:bodyPr/>
                    <a:lstStyle/>
                    <a:p>
                      <a:pPr algn="ctr"/>
                      <a:r>
                        <a:rPr lang="en-US" sz="2600" b="1" dirty="0">
                          <a:solidFill>
                            <a:srgbClr val="C00000"/>
                          </a:solidFill>
                          <a:latin typeface="Calibri" pitchFamily="34" charset="0"/>
                          <a:cs typeface="Calibri" pitchFamily="34" charset="0"/>
                        </a:rPr>
                        <a:t>Past</a:t>
                      </a:r>
                    </a:p>
                  </a:txBody>
                  <a:tcPr marT="45712" marB="45712" anchor="ctr"/>
                </a:tc>
                <a:tc>
                  <a:txBody>
                    <a:bodyPr/>
                    <a:lstStyle/>
                    <a:p>
                      <a:pPr algn="ctr"/>
                      <a:r>
                        <a:rPr lang="en-US" sz="2600" b="1" u="sng" dirty="0">
                          <a:solidFill>
                            <a:srgbClr val="C00000"/>
                          </a:solidFill>
                          <a:latin typeface="Calibri" pitchFamily="34" charset="0"/>
                          <a:cs typeface="Calibri" pitchFamily="34" charset="0"/>
                        </a:rPr>
                        <a:t>Present</a:t>
                      </a:r>
                    </a:p>
                  </a:txBody>
                  <a:tcPr marT="45712" marB="45712" anchor="ctr">
                    <a:solidFill>
                      <a:srgbClr val="FFFFCC"/>
                    </a:solidFill>
                  </a:tcPr>
                </a:tc>
                <a:tc>
                  <a:txBody>
                    <a:bodyPr/>
                    <a:lstStyle/>
                    <a:p>
                      <a:pPr algn="ctr"/>
                      <a:r>
                        <a:rPr lang="en-US" sz="2600" b="1" dirty="0">
                          <a:solidFill>
                            <a:srgbClr val="C00000"/>
                          </a:solidFill>
                          <a:latin typeface="Calibri" pitchFamily="34" charset="0"/>
                          <a:cs typeface="Calibri" pitchFamily="34" charset="0"/>
                        </a:rPr>
                        <a:t>Future</a:t>
                      </a:r>
                    </a:p>
                  </a:txBody>
                  <a:tcPr marT="45712" marB="45712" anchor="ctr"/>
                </a:tc>
                <a:extLst>
                  <a:ext uri="{0D108BD9-81ED-4DB2-BD59-A6C34878D82A}">
                    <a16:rowId xmlns:a16="http://schemas.microsoft.com/office/drawing/2014/main" val="10001"/>
                  </a:ext>
                </a:extLst>
              </a:tr>
              <a:tr h="746769">
                <a:tc>
                  <a:txBody>
                    <a:bodyPr/>
                    <a:lstStyle/>
                    <a:p>
                      <a:pPr algn="ctr"/>
                      <a:r>
                        <a:rPr lang="en-US" sz="2600" b="1" dirty="0">
                          <a:latin typeface="Calibri" pitchFamily="34" charset="0"/>
                          <a:cs typeface="Calibri" pitchFamily="34" charset="0"/>
                        </a:rPr>
                        <a:t>Saved from sin’s:</a:t>
                      </a:r>
                    </a:p>
                  </a:txBody>
                  <a:tcPr marT="45712" marB="45712" anchor="ctr"/>
                </a:tc>
                <a:tc>
                  <a:txBody>
                    <a:bodyPr/>
                    <a:lstStyle/>
                    <a:p>
                      <a:pPr algn="ctr"/>
                      <a:r>
                        <a:rPr lang="en-US" sz="2600" b="1" dirty="0">
                          <a:solidFill>
                            <a:srgbClr val="C00000"/>
                          </a:solidFill>
                          <a:latin typeface="Calibri" pitchFamily="34" charset="0"/>
                          <a:cs typeface="Calibri" pitchFamily="34" charset="0"/>
                        </a:rPr>
                        <a:t>Penalty</a:t>
                      </a:r>
                    </a:p>
                  </a:txBody>
                  <a:tcPr marT="45712" marB="45712" anchor="ctr"/>
                </a:tc>
                <a:tc>
                  <a:txBody>
                    <a:bodyPr/>
                    <a:lstStyle/>
                    <a:p>
                      <a:pPr algn="ctr"/>
                      <a:r>
                        <a:rPr lang="en-US" sz="2600" b="1" u="sng" dirty="0">
                          <a:solidFill>
                            <a:srgbClr val="C00000"/>
                          </a:solidFill>
                          <a:latin typeface="Calibri" pitchFamily="34" charset="0"/>
                          <a:cs typeface="Calibri" pitchFamily="34" charset="0"/>
                        </a:rPr>
                        <a:t>Power</a:t>
                      </a:r>
                    </a:p>
                  </a:txBody>
                  <a:tcPr marT="45712" marB="45712" anchor="ctr">
                    <a:solidFill>
                      <a:srgbClr val="FFFFCC"/>
                    </a:solidFill>
                  </a:tcPr>
                </a:tc>
                <a:tc>
                  <a:txBody>
                    <a:bodyPr/>
                    <a:lstStyle/>
                    <a:p>
                      <a:pPr algn="ctr"/>
                      <a:r>
                        <a:rPr lang="en-US" sz="2600" b="1" dirty="0">
                          <a:solidFill>
                            <a:srgbClr val="C00000"/>
                          </a:solidFill>
                          <a:latin typeface="Calibri" pitchFamily="34" charset="0"/>
                          <a:cs typeface="Calibri" pitchFamily="34" charset="0"/>
                        </a:rPr>
                        <a:t>Presence</a:t>
                      </a:r>
                    </a:p>
                  </a:txBody>
                  <a:tcPr marT="45712" marB="45712" anchor="ctr"/>
                </a:tc>
                <a:extLst>
                  <a:ext uri="{0D108BD9-81ED-4DB2-BD59-A6C34878D82A}">
                    <a16:rowId xmlns:a16="http://schemas.microsoft.com/office/drawing/2014/main" val="10002"/>
                  </a:ext>
                </a:extLst>
              </a:tr>
              <a:tr h="1066595">
                <a:tc>
                  <a:txBody>
                    <a:bodyPr/>
                    <a:lstStyle/>
                    <a:p>
                      <a:pPr algn="ctr"/>
                      <a:r>
                        <a:rPr lang="en-US" sz="2600" b="1" dirty="0">
                          <a:latin typeface="Calibri" pitchFamily="34" charset="0"/>
                          <a:cs typeface="Calibri" pitchFamily="34" charset="0"/>
                        </a:rPr>
                        <a:t>Scripture</a:t>
                      </a:r>
                    </a:p>
                  </a:txBody>
                  <a:tcPr marT="45712" marB="45712" anchor="ctr"/>
                </a:tc>
                <a:tc>
                  <a:txBody>
                    <a:bodyPr/>
                    <a:lstStyle/>
                    <a:p>
                      <a:pPr algn="ctr"/>
                      <a:r>
                        <a:rPr lang="en-US" sz="2600" b="1" dirty="0">
                          <a:solidFill>
                            <a:srgbClr val="C00000"/>
                          </a:solidFill>
                          <a:latin typeface="Calibri" pitchFamily="34" charset="0"/>
                          <a:cs typeface="Calibri" pitchFamily="34" charset="0"/>
                        </a:rPr>
                        <a:t>Eph 2:8-9; Titus 3:5</a:t>
                      </a:r>
                    </a:p>
                  </a:txBody>
                  <a:tcPr marT="45712" marB="45712" anchor="ctr"/>
                </a:tc>
                <a:tc>
                  <a:txBody>
                    <a:bodyPr/>
                    <a:lstStyle/>
                    <a:p>
                      <a:pPr algn="ctr"/>
                      <a:r>
                        <a:rPr lang="en-US" sz="2600" b="1" u="sng" dirty="0">
                          <a:solidFill>
                            <a:srgbClr val="C00000"/>
                          </a:solidFill>
                          <a:latin typeface="Calibri" pitchFamily="34" charset="0"/>
                          <a:cs typeface="Calibri" pitchFamily="34" charset="0"/>
                        </a:rPr>
                        <a:t>Philip 2:12</a:t>
                      </a:r>
                    </a:p>
                  </a:txBody>
                  <a:tcPr marT="45712" marB="45712" anchor="ctr">
                    <a:solidFill>
                      <a:srgbClr val="FFFFCC"/>
                    </a:solidFill>
                  </a:tcPr>
                </a:tc>
                <a:tc>
                  <a:txBody>
                    <a:bodyPr/>
                    <a:lstStyle/>
                    <a:p>
                      <a:pPr algn="ctr"/>
                      <a:r>
                        <a:rPr lang="en-US" sz="2600" b="1" dirty="0">
                          <a:solidFill>
                            <a:srgbClr val="C00000"/>
                          </a:solidFill>
                          <a:latin typeface="Calibri" pitchFamily="34" charset="0"/>
                          <a:cs typeface="Calibri" pitchFamily="34" charset="0"/>
                        </a:rPr>
                        <a:t>Rom 5:10</a:t>
                      </a:r>
                    </a:p>
                  </a:txBody>
                  <a:tcPr marT="45712" marB="45712"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173123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FF"/>
                </a:solidFill>
                <a:effectLst>
                  <a:outerShdw blurRad="38100" dist="38100" dir="2700000" algn="tl">
                    <a:srgbClr val="000000">
                      <a:alpha val="43137"/>
                    </a:srgbClr>
                  </a:outerShdw>
                </a:effectLst>
              </a:rPr>
              <a:t>Philippians 2:12</a:t>
            </a:r>
          </a:p>
        </p:txBody>
      </p:sp>
      <p:sp>
        <p:nvSpPr>
          <p:cNvPr id="3" name="Content Placeholder 2"/>
          <p:cNvSpPr>
            <a:spLocks noGrp="1"/>
          </p:cNvSpPr>
          <p:nvPr>
            <p:ph idx="1"/>
          </p:nvPr>
        </p:nvSpPr>
        <p:spPr/>
        <p:txBody>
          <a:bodyPr/>
          <a:lstStyle/>
          <a:p>
            <a:pPr>
              <a:spcBef>
                <a:spcPts val="0"/>
              </a:spcBef>
              <a:spcAft>
                <a:spcPts val="2400"/>
              </a:spcAft>
              <a:buClr>
                <a:srgbClr val="66FFFF"/>
              </a:buClr>
            </a:pPr>
            <a:r>
              <a:rPr lang="en-US" sz="3600" dirty="0">
                <a:solidFill>
                  <a:schemeClr val="bg1"/>
                </a:solidFill>
              </a:rPr>
              <a:t>Middle tense of salvation</a:t>
            </a:r>
          </a:p>
          <a:p>
            <a:pPr>
              <a:spcBef>
                <a:spcPts val="0"/>
              </a:spcBef>
              <a:spcAft>
                <a:spcPts val="2400"/>
              </a:spcAft>
              <a:buClr>
                <a:srgbClr val="66FFFF"/>
              </a:buClr>
            </a:pPr>
            <a:r>
              <a:rPr lang="en-US" sz="3600" dirty="0">
                <a:solidFill>
                  <a:schemeClr val="bg1"/>
                </a:solidFill>
              </a:rPr>
              <a:t>Immediate context – Philippians 2:14-16</a:t>
            </a:r>
          </a:p>
          <a:p>
            <a:pPr>
              <a:spcBef>
                <a:spcPts val="0"/>
              </a:spcBef>
              <a:spcAft>
                <a:spcPts val="2400"/>
              </a:spcAft>
              <a:buClr>
                <a:srgbClr val="66FFFF"/>
              </a:buClr>
            </a:pPr>
            <a:r>
              <a:rPr lang="en-US" sz="3600" dirty="0">
                <a:solidFill>
                  <a:schemeClr val="bg1"/>
                </a:solidFill>
              </a:rPr>
              <a:t>Overall context – Philippians 4:2-3</a:t>
            </a:r>
          </a:p>
        </p:txBody>
      </p:sp>
    </p:spTree>
    <p:extLst>
      <p:ext uri="{BB962C8B-B14F-4D97-AF65-F5344CB8AC3E}">
        <p14:creationId xmlns:p14="http://schemas.microsoft.com/office/powerpoint/2010/main" val="17711162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forum.remonstranten-berlin.de/uploads/2010/02/aminius_achterkan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65513" y="1282700"/>
            <a:ext cx="221297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70643" y="265113"/>
            <a:ext cx="9002714" cy="846137"/>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Passages from the General Letters &amp; Revelation</a:t>
            </a:r>
          </a:p>
        </p:txBody>
      </p:sp>
      <p:sp>
        <p:nvSpPr>
          <p:cNvPr id="46084" name="Content Placeholder 2"/>
          <p:cNvSpPr>
            <a:spLocks noGrp="1"/>
          </p:cNvSpPr>
          <p:nvPr>
            <p:ph idx="1"/>
          </p:nvPr>
        </p:nvSpPr>
        <p:spPr>
          <a:xfrm>
            <a:off x="123825" y="1111250"/>
            <a:ext cx="4259489" cy="5487988"/>
          </a:xfrm>
        </p:spPr>
        <p:txBody>
          <a:bodyPr/>
          <a:lstStyle/>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effectLst>
                  <a:outerShdw blurRad="38100" dist="38100" dir="2700000" algn="tl">
                    <a:srgbClr val="000000">
                      <a:alpha val="43137"/>
                    </a:srgbClr>
                  </a:outerShdw>
                </a:effectLst>
              </a:rPr>
              <a:t>Jas. 5:19-20</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effectLst>
                  <a:outerShdw blurRad="38100" dist="38100" dir="2700000" algn="tl">
                    <a:srgbClr val="000000">
                      <a:alpha val="43137"/>
                    </a:srgbClr>
                  </a:outerShdw>
                </a:effectLst>
              </a:rPr>
              <a:t>Heb. 3:6, 14</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effectLst>
                  <a:outerShdw blurRad="38100" dist="38100" dir="2700000" algn="tl">
                    <a:srgbClr val="000000">
                      <a:alpha val="43137"/>
                    </a:srgbClr>
                  </a:outerShdw>
                </a:effectLst>
              </a:rPr>
              <a:t>Heb. 5:9-10</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effectLst>
                  <a:outerShdw blurRad="38100" dist="38100" dir="2700000" algn="tl">
                    <a:srgbClr val="000000">
                      <a:alpha val="43137"/>
                    </a:srgbClr>
                  </a:outerShdw>
                </a:effectLst>
              </a:rPr>
              <a:t>Heb. 6:4-6</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effectLst>
                  <a:outerShdw blurRad="38100" dist="38100" dir="2700000" algn="tl">
                    <a:srgbClr val="000000">
                      <a:alpha val="43137"/>
                    </a:srgbClr>
                  </a:outerShdw>
                </a:effectLst>
              </a:rPr>
              <a:t>Heb. 10:26-30</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effectLst>
                  <a:outerShdw blurRad="38100" dist="38100" dir="2700000" algn="tl">
                    <a:srgbClr val="000000">
                      <a:alpha val="43137"/>
                    </a:srgbClr>
                  </a:outerShdw>
                </a:effectLst>
              </a:rPr>
              <a:t>Heb. 12:14</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effectLst>
                  <a:outerShdw blurRad="38100" dist="38100" dir="2700000" algn="tl">
                    <a:srgbClr val="000000">
                      <a:alpha val="43137"/>
                    </a:srgbClr>
                  </a:outerShdw>
                </a:effectLst>
              </a:rPr>
              <a:t>2 Pet. 1:10-11, 20-22</a:t>
            </a:r>
          </a:p>
          <a:p>
            <a:pPr marL="514350" indent="-514350">
              <a:spcBef>
                <a:spcPct val="0"/>
              </a:spcBef>
              <a:spcAft>
                <a:spcPts val="2400"/>
              </a:spcAft>
              <a:buClr>
                <a:srgbClr val="66FFFF"/>
              </a:buClr>
              <a:buFont typeface="Arial" panose="020B0604020202020204" pitchFamily="34" charset="0"/>
              <a:buNone/>
            </a:pPr>
            <a:endParaRPr lang="en-US" altLang="en-US" dirty="0">
              <a:solidFill>
                <a:schemeClr val="bg1"/>
              </a:solidFill>
              <a:effectLst>
                <a:outerShdw blurRad="38100" dist="38100" dir="2700000" algn="tl">
                  <a:srgbClr val="000000">
                    <a:alpha val="43137"/>
                  </a:srgbClr>
                </a:outerShdw>
              </a:effectLst>
            </a:endParaRPr>
          </a:p>
        </p:txBody>
      </p:sp>
      <p:sp>
        <p:nvSpPr>
          <p:cNvPr id="46085" name="Content Placeholder 2"/>
          <p:cNvSpPr txBox="1">
            <a:spLocks/>
          </p:cNvSpPr>
          <p:nvPr/>
        </p:nvSpPr>
        <p:spPr bwMode="auto">
          <a:xfrm>
            <a:off x="5953126" y="1111250"/>
            <a:ext cx="3049588"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2400"/>
              </a:spcAft>
              <a:buClr>
                <a:srgbClr val="66FFFF"/>
              </a:buClr>
              <a:buFont typeface="Calibri" panose="020F0502020204030204" pitchFamily="34" charset="0"/>
              <a:buAutoNum type="alphaLcPeriod" startAt="8"/>
            </a:pPr>
            <a:r>
              <a:rPr lang="en-US" alt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Jude 11</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John 2:3</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John 3:9</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John 3:15</a:t>
            </a:r>
          </a:p>
          <a:p>
            <a:pPr>
              <a:spcAft>
                <a:spcPts val="2400"/>
              </a:spcAft>
              <a:buClr>
                <a:srgbClr val="66FFFF"/>
              </a:buClr>
              <a:buFont typeface="Calibri" panose="020F0502020204030204" pitchFamily="34" charset="0"/>
              <a:buAutoNum type="alphaLcPeriod" startAt="8"/>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John 5:16</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3:5</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22:18-19</a:t>
            </a:r>
          </a:p>
          <a:p>
            <a:pPr>
              <a:spcAft>
                <a:spcPts val="2400"/>
              </a:spcAft>
              <a:buClr>
                <a:srgbClr val="66FFFF"/>
              </a:buClr>
              <a:buFont typeface="Arial" panose="020B0604020202020204" pitchFamily="34" charset="0"/>
              <a:buNone/>
            </a:pPr>
            <a:endPar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39936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3" y="177322"/>
            <a:ext cx="8791575" cy="4524315"/>
          </a:xfrm>
          <a:prstGeom prst="rect">
            <a:avLst/>
          </a:prstGeom>
          <a:noFill/>
          <a:ln w="28575">
            <a:noFill/>
            <a:miter lim="800000"/>
            <a:headEnd/>
            <a:tailEnd/>
          </a:ln>
        </p:spPr>
        <p:txBody>
          <a:bodyPr wrap="square">
            <a:spAutoFit/>
          </a:bodyPr>
          <a:lstStyle/>
          <a:p>
            <a:pPr algn="ctr" eaLnBrk="1" fontAlgn="auto" hangingPunct="1">
              <a:spcBef>
                <a:spcPts val="0"/>
              </a:spcBef>
              <a:spcAft>
                <a:spcPts val="600"/>
              </a:spcAft>
              <a:defRPr/>
            </a:pPr>
            <a:r>
              <a:rPr lang="en-US" altLang="en-US" sz="4000" b="1"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1 John 5:16-17</a:t>
            </a:r>
          </a:p>
          <a:p>
            <a:pPr algn="just" eaLnBrk="1" fontAlgn="auto" hangingPunct="1">
              <a:spcBef>
                <a:spcPts val="600"/>
              </a:spcBef>
              <a:spcAft>
                <a:spcPts val="600"/>
              </a:spcAft>
              <a:defRPr/>
            </a:pPr>
            <a:r>
              <a:rPr lang="en-US" altLang="en-US" sz="3400" kern="0" dirty="0">
                <a:solidFill>
                  <a:schemeClr val="bg1"/>
                </a:solidFill>
                <a:effectLst>
                  <a:outerShdw blurRad="38100" dist="38100" dir="2700000" algn="tl">
                    <a:srgbClr val="000000">
                      <a:alpha val="43137"/>
                    </a:srgbClr>
                  </a:outerShdw>
                </a:effectLst>
                <a:latin typeface="+mn-lt"/>
                <a:cs typeface="Calibri" panose="020F0502020204030204" pitchFamily="34" charset="0"/>
              </a:rPr>
              <a:t>“</a:t>
            </a:r>
            <a:r>
              <a:rPr lang="en-US" sz="3400" dirty="0">
                <a:solidFill>
                  <a:schemeClr val="bg1"/>
                </a:solidFill>
                <a:effectLst>
                  <a:outerShdw blurRad="38100" dist="38100" dir="2700000" algn="tl">
                    <a:srgbClr val="000000">
                      <a:alpha val="43137"/>
                    </a:srgbClr>
                  </a:outerShdw>
                </a:effectLst>
                <a:latin typeface="+mn-lt"/>
                <a:cs typeface="Calibri" panose="020F0502020204030204" pitchFamily="34" charset="0"/>
              </a:rPr>
              <a:t>If anyone sees his brother committing </a:t>
            </a:r>
            <a:r>
              <a:rPr lang="en-US" sz="3400" b="1" u="sng" dirty="0">
                <a:solidFill>
                  <a:srgbClr val="FFFFCC"/>
                </a:solidFill>
                <a:effectLst>
                  <a:outerShdw blurRad="38100" dist="38100" dir="2700000" algn="tl">
                    <a:srgbClr val="000000">
                      <a:alpha val="43137"/>
                    </a:srgbClr>
                  </a:outerShdw>
                </a:effectLst>
                <a:latin typeface="+mn-lt"/>
                <a:cs typeface="Calibri" panose="020F0502020204030204" pitchFamily="34" charset="0"/>
              </a:rPr>
              <a:t>a sin not </a:t>
            </a:r>
            <a:r>
              <a:rPr lang="en-US" sz="3400" b="1" i="1" u="sng" dirty="0">
                <a:solidFill>
                  <a:srgbClr val="FFFFCC"/>
                </a:solidFill>
                <a:effectLst>
                  <a:outerShdw blurRad="38100" dist="38100" dir="2700000" algn="tl">
                    <a:srgbClr val="000000">
                      <a:alpha val="43137"/>
                    </a:srgbClr>
                  </a:outerShdw>
                </a:effectLst>
                <a:latin typeface="+mn-lt"/>
                <a:cs typeface="Calibri" panose="020F0502020204030204" pitchFamily="34" charset="0"/>
              </a:rPr>
              <a:t>leading</a:t>
            </a:r>
            <a:r>
              <a:rPr lang="en-US" sz="3400" b="1" u="sng" dirty="0">
                <a:solidFill>
                  <a:srgbClr val="FFFFCC"/>
                </a:solidFill>
                <a:effectLst>
                  <a:outerShdw blurRad="38100" dist="38100" dir="2700000" algn="tl">
                    <a:srgbClr val="000000">
                      <a:alpha val="43137"/>
                    </a:srgbClr>
                  </a:outerShdw>
                </a:effectLst>
                <a:latin typeface="+mn-lt"/>
                <a:cs typeface="Calibri" panose="020F0502020204030204" pitchFamily="34" charset="0"/>
              </a:rPr>
              <a:t> to death</a:t>
            </a:r>
            <a:r>
              <a:rPr lang="en-US" sz="3400" dirty="0">
                <a:solidFill>
                  <a:schemeClr val="bg1"/>
                </a:solidFill>
                <a:effectLst>
                  <a:outerShdw blurRad="38100" dist="38100" dir="2700000" algn="tl">
                    <a:srgbClr val="000000">
                      <a:alpha val="43137"/>
                    </a:srgbClr>
                  </a:outerShdw>
                </a:effectLst>
                <a:latin typeface="+mn-lt"/>
                <a:cs typeface="Calibri" panose="020F0502020204030204" pitchFamily="34" charset="0"/>
              </a:rPr>
              <a:t>, he shall ask and </a:t>
            </a:r>
            <a:r>
              <a:rPr lang="en-US" sz="3400" i="1" dirty="0">
                <a:solidFill>
                  <a:schemeClr val="bg1"/>
                </a:solidFill>
                <a:effectLst>
                  <a:outerShdw blurRad="38100" dist="38100" dir="2700000" algn="tl">
                    <a:srgbClr val="000000">
                      <a:alpha val="43137"/>
                    </a:srgbClr>
                  </a:outerShdw>
                </a:effectLst>
                <a:latin typeface="+mn-lt"/>
                <a:cs typeface="Calibri" panose="020F0502020204030204" pitchFamily="34" charset="0"/>
              </a:rPr>
              <a:t>God</a:t>
            </a:r>
            <a:r>
              <a:rPr lang="en-US" sz="3400" dirty="0">
                <a:solidFill>
                  <a:schemeClr val="bg1"/>
                </a:solidFill>
                <a:effectLst>
                  <a:outerShdw blurRad="38100" dist="38100" dir="2700000" algn="tl">
                    <a:srgbClr val="000000">
                      <a:alpha val="43137"/>
                    </a:srgbClr>
                  </a:outerShdw>
                </a:effectLst>
                <a:latin typeface="+mn-lt"/>
                <a:cs typeface="Calibri" panose="020F0502020204030204" pitchFamily="34" charset="0"/>
              </a:rPr>
              <a:t> will for him give life to those who commit </a:t>
            </a:r>
            <a:r>
              <a:rPr lang="en-US" sz="3400" b="1" u="sng" dirty="0">
                <a:solidFill>
                  <a:srgbClr val="FFFFCC"/>
                </a:solidFill>
                <a:effectLst>
                  <a:outerShdw blurRad="38100" dist="38100" dir="2700000" algn="tl">
                    <a:srgbClr val="000000">
                      <a:alpha val="43137"/>
                    </a:srgbClr>
                  </a:outerShdw>
                </a:effectLst>
                <a:latin typeface="+mn-lt"/>
                <a:cs typeface="Calibri" panose="020F0502020204030204" pitchFamily="34" charset="0"/>
              </a:rPr>
              <a:t>sin not leading to death. There is a sin leading to death</a:t>
            </a:r>
            <a:r>
              <a:rPr lang="en-US" sz="3400" dirty="0">
                <a:solidFill>
                  <a:schemeClr val="bg1"/>
                </a:solidFill>
                <a:effectLst>
                  <a:outerShdw blurRad="38100" dist="38100" dir="2700000" algn="tl">
                    <a:srgbClr val="000000">
                      <a:alpha val="43137"/>
                    </a:srgbClr>
                  </a:outerShdw>
                </a:effectLst>
                <a:latin typeface="+mn-lt"/>
                <a:cs typeface="Calibri" panose="020F0502020204030204" pitchFamily="34" charset="0"/>
              </a:rPr>
              <a:t>; I do not say that he should make request for this. </a:t>
            </a:r>
            <a:r>
              <a:rPr lang="en-US" sz="3400" baseline="30000" dirty="0">
                <a:solidFill>
                  <a:schemeClr val="bg1"/>
                </a:solidFill>
                <a:effectLst>
                  <a:outerShdw blurRad="38100" dist="38100" dir="2700000" algn="tl">
                    <a:srgbClr val="000000">
                      <a:alpha val="43137"/>
                    </a:srgbClr>
                  </a:outerShdw>
                </a:effectLst>
                <a:latin typeface="+mn-lt"/>
                <a:cs typeface="Calibri" panose="020F0502020204030204" pitchFamily="34" charset="0"/>
              </a:rPr>
              <a:t>17 </a:t>
            </a:r>
            <a:r>
              <a:rPr lang="en-US" sz="3400" dirty="0">
                <a:solidFill>
                  <a:schemeClr val="bg1"/>
                </a:solidFill>
                <a:effectLst>
                  <a:outerShdw blurRad="38100" dist="38100" dir="2700000" algn="tl">
                    <a:srgbClr val="000000">
                      <a:alpha val="43137"/>
                    </a:srgbClr>
                  </a:outerShdw>
                </a:effectLst>
                <a:latin typeface="+mn-lt"/>
                <a:cs typeface="Calibri" panose="020F0502020204030204" pitchFamily="34" charset="0"/>
              </a:rPr>
              <a:t>All unrighteousness is sin, and </a:t>
            </a:r>
            <a:r>
              <a:rPr lang="en-US" sz="3400" b="1" u="sng" dirty="0">
                <a:solidFill>
                  <a:srgbClr val="FFFFCC"/>
                </a:solidFill>
                <a:effectLst>
                  <a:outerShdw blurRad="38100" dist="38100" dir="2700000" algn="tl">
                    <a:srgbClr val="000000">
                      <a:alpha val="43137"/>
                    </a:srgbClr>
                  </a:outerShdw>
                </a:effectLst>
                <a:latin typeface="+mn-lt"/>
                <a:cs typeface="Calibri" panose="020F0502020204030204" pitchFamily="34" charset="0"/>
              </a:rPr>
              <a:t>there is a sin not leading to death</a:t>
            </a:r>
            <a:r>
              <a:rPr lang="en-US" sz="3400" dirty="0">
                <a:solidFill>
                  <a:schemeClr val="bg1"/>
                </a:solidFill>
                <a:effectLst>
                  <a:outerShdw blurRad="38100" dist="38100" dir="2700000" algn="tl">
                    <a:srgbClr val="000000">
                      <a:alpha val="43137"/>
                    </a:srgbClr>
                  </a:outerShdw>
                </a:effectLst>
                <a:latin typeface="+mn-lt"/>
                <a:cs typeface="Calibri" panose="020F0502020204030204" pitchFamily="34" charset="0"/>
              </a:rPr>
              <a:t>.”</a:t>
            </a:r>
            <a:r>
              <a:rPr lang="en-US" altLang="en-US" sz="3400" dirty="0">
                <a:solidFill>
                  <a:schemeClr val="bg1"/>
                </a:solidFill>
                <a:effectLst>
                  <a:outerShdw blurRad="38100" dist="38100" dir="2700000" algn="tl">
                    <a:srgbClr val="000000">
                      <a:alpha val="43137"/>
                    </a:srgbClr>
                  </a:outerShdw>
                </a:effectLst>
                <a:latin typeface="+mn-lt"/>
                <a:cs typeface="Calibri" panose="020F0502020204030204" pitchFamily="34" charset="0"/>
              </a:rPr>
              <a:t> (NASB)</a:t>
            </a:r>
          </a:p>
        </p:txBody>
      </p:sp>
    </p:spTree>
    <p:extLst>
      <p:ext uri="{BB962C8B-B14F-4D97-AF65-F5344CB8AC3E}">
        <p14:creationId xmlns:p14="http://schemas.microsoft.com/office/powerpoint/2010/main" val="6275143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503"/>
            <a:ext cx="8229600" cy="592628"/>
          </a:xfrm>
        </p:spPr>
        <p:txBody>
          <a:bodyPr/>
          <a:lstStyle/>
          <a:p>
            <a:r>
              <a:rPr lang="en-US" sz="3600" dirty="0">
                <a:solidFill>
                  <a:srgbClr val="00FFFF"/>
                </a:solidFill>
                <a:effectLst>
                  <a:outerShdw blurRad="38100" dist="38100" dir="2700000" algn="tl">
                    <a:srgbClr val="000000">
                      <a:alpha val="43137"/>
                    </a:srgbClr>
                  </a:outerShdw>
                </a:effectLst>
                <a:latin typeface="+mn-lt"/>
              </a:rPr>
              <a:t>1 John 5:16-17</a:t>
            </a:r>
          </a:p>
        </p:txBody>
      </p:sp>
      <p:sp>
        <p:nvSpPr>
          <p:cNvPr id="3" name="Content Placeholder 2"/>
          <p:cNvSpPr>
            <a:spLocks noGrp="1"/>
          </p:cNvSpPr>
          <p:nvPr>
            <p:ph idx="1"/>
          </p:nvPr>
        </p:nvSpPr>
        <p:spPr>
          <a:xfrm>
            <a:off x="457200" y="1168924"/>
            <a:ext cx="5825764" cy="5307290"/>
          </a:xfrm>
        </p:spPr>
        <p:txBody>
          <a:bodyPr/>
          <a:lstStyle/>
          <a:p>
            <a:pPr marL="461963" indent="-461963">
              <a:spcBef>
                <a:spcPts val="0"/>
              </a:spcBef>
              <a:spcAft>
                <a:spcPts val="1800"/>
              </a:spcAft>
              <a:buClr>
                <a:srgbClr val="66FFFF"/>
              </a:buClr>
            </a:pPr>
            <a:r>
              <a:rPr lang="en-US" dirty="0">
                <a:solidFill>
                  <a:schemeClr val="bg1"/>
                </a:solidFill>
                <a:effectLst>
                  <a:outerShdw blurRad="38100" dist="38100" dir="2700000" algn="tl">
                    <a:srgbClr val="000000">
                      <a:alpha val="43137"/>
                    </a:srgbClr>
                  </a:outerShdw>
                </a:effectLst>
              </a:rPr>
              <a:t>Sin brings death</a:t>
            </a:r>
          </a:p>
          <a:p>
            <a:pPr marL="862013" lvl="1" indent="-461963">
              <a:spcBef>
                <a:spcPts val="0"/>
              </a:spcBef>
              <a:spcAft>
                <a:spcPts val="1800"/>
              </a:spcAft>
              <a:buClr>
                <a:srgbClr val="FF99FF"/>
              </a:buClr>
            </a:pPr>
            <a:r>
              <a:rPr lang="en-US" dirty="0">
                <a:solidFill>
                  <a:schemeClr val="bg1"/>
                </a:solidFill>
                <a:effectLst>
                  <a:outerShdw blurRad="38100" dist="38100" dir="2700000" algn="tl">
                    <a:srgbClr val="000000">
                      <a:alpha val="43137"/>
                    </a:srgbClr>
                  </a:outerShdw>
                </a:effectLst>
              </a:rPr>
              <a:t>Rom. 6:23</a:t>
            </a:r>
          </a:p>
          <a:p>
            <a:pPr marL="862013" lvl="1" indent="-461963">
              <a:spcBef>
                <a:spcPts val="0"/>
              </a:spcBef>
              <a:spcAft>
                <a:spcPts val="1800"/>
              </a:spcAft>
              <a:buClr>
                <a:srgbClr val="FF99FF"/>
              </a:buClr>
            </a:pPr>
            <a:r>
              <a:rPr lang="en-US" dirty="0">
                <a:solidFill>
                  <a:schemeClr val="bg1"/>
                </a:solidFill>
                <a:effectLst>
                  <a:outerShdw blurRad="38100" dist="38100" dir="2700000" algn="tl">
                    <a:srgbClr val="000000">
                      <a:alpha val="43137"/>
                    </a:srgbClr>
                  </a:outerShdw>
                </a:effectLst>
              </a:rPr>
              <a:t>Jas. 1:14-16</a:t>
            </a:r>
          </a:p>
          <a:p>
            <a:pPr marL="461963" indent="-461963">
              <a:spcBef>
                <a:spcPts val="0"/>
              </a:spcBef>
              <a:spcAft>
                <a:spcPts val="1800"/>
              </a:spcAft>
              <a:buClr>
                <a:srgbClr val="66FFFF"/>
              </a:buClr>
            </a:pPr>
            <a:r>
              <a:rPr lang="en-US" dirty="0">
                <a:solidFill>
                  <a:schemeClr val="bg1"/>
                </a:solidFill>
                <a:effectLst>
                  <a:outerShdw blurRad="38100" dist="38100" dir="2700000" algn="tl">
                    <a:srgbClr val="000000">
                      <a:alpha val="43137"/>
                    </a:srgbClr>
                  </a:outerShdw>
                </a:effectLst>
              </a:rPr>
              <a:t>Maximum divine discipline</a:t>
            </a:r>
          </a:p>
          <a:p>
            <a:pPr marL="862013" lvl="1" indent="-461963">
              <a:spcBef>
                <a:spcPts val="0"/>
              </a:spcBef>
              <a:spcAft>
                <a:spcPts val="1800"/>
              </a:spcAft>
              <a:buClr>
                <a:srgbClr val="FF99FF"/>
              </a:buClr>
            </a:pPr>
            <a:r>
              <a:rPr lang="en-US" dirty="0">
                <a:solidFill>
                  <a:schemeClr val="bg1"/>
                </a:solidFill>
                <a:effectLst>
                  <a:outerShdw blurRad="38100" dist="38100" dir="2700000" algn="tl">
                    <a:srgbClr val="000000">
                      <a:alpha val="43137"/>
                    </a:srgbClr>
                  </a:outerShdw>
                </a:effectLst>
              </a:rPr>
              <a:t>Acts 5:1-11</a:t>
            </a:r>
          </a:p>
          <a:p>
            <a:pPr marL="862013" lvl="1" indent="-461963">
              <a:spcBef>
                <a:spcPts val="0"/>
              </a:spcBef>
              <a:spcAft>
                <a:spcPts val="1800"/>
              </a:spcAft>
              <a:buClr>
                <a:srgbClr val="FF99FF"/>
              </a:buClr>
            </a:pPr>
            <a:r>
              <a:rPr lang="en-US" dirty="0">
                <a:solidFill>
                  <a:schemeClr val="bg1"/>
                </a:solidFill>
                <a:effectLst>
                  <a:outerShdw blurRad="38100" dist="38100" dir="2700000" algn="tl">
                    <a:srgbClr val="000000">
                      <a:alpha val="43137"/>
                    </a:srgbClr>
                  </a:outerShdw>
                </a:effectLst>
              </a:rPr>
              <a:t>1 Cor. 11:30</a:t>
            </a:r>
          </a:p>
          <a:p>
            <a:pPr marL="862013" lvl="1" indent="-461963">
              <a:spcBef>
                <a:spcPts val="0"/>
              </a:spcBef>
              <a:spcAft>
                <a:spcPts val="1800"/>
              </a:spcAft>
              <a:buClr>
                <a:srgbClr val="FF99FF"/>
              </a:buClr>
            </a:pPr>
            <a:r>
              <a:rPr lang="en-US" dirty="0">
                <a:solidFill>
                  <a:schemeClr val="bg1"/>
                </a:solidFill>
                <a:effectLst>
                  <a:outerShdw blurRad="38100" dist="38100" dir="2700000" algn="tl">
                    <a:srgbClr val="000000">
                      <a:alpha val="43137"/>
                    </a:srgbClr>
                  </a:outerShdw>
                </a:effectLst>
              </a:rPr>
              <a:t>1 John 5:16-17</a:t>
            </a:r>
          </a:p>
          <a:p>
            <a:pPr marL="862013" lvl="1" indent="-461963">
              <a:spcBef>
                <a:spcPts val="0"/>
              </a:spcBef>
              <a:spcAft>
                <a:spcPts val="1800"/>
              </a:spcAft>
              <a:buClr>
                <a:srgbClr val="FF99FF"/>
              </a:buClr>
            </a:pPr>
            <a:r>
              <a:rPr lang="en-US" dirty="0">
                <a:solidFill>
                  <a:schemeClr val="bg1"/>
                </a:solidFill>
                <a:effectLst>
                  <a:outerShdw blurRad="38100" dist="38100" dir="2700000" algn="tl">
                    <a:srgbClr val="000000">
                      <a:alpha val="43137"/>
                    </a:srgbClr>
                  </a:outerShdw>
                </a:effectLst>
              </a:rPr>
              <a:t>Rev. 2:22-23</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33909" y="1920109"/>
            <a:ext cx="2219136" cy="3017782"/>
          </a:xfrm>
          <a:prstGeom prst="rect">
            <a:avLst/>
          </a:prstGeom>
        </p:spPr>
      </p:pic>
    </p:spTree>
    <p:extLst>
      <p:ext uri="{BB962C8B-B14F-4D97-AF65-F5344CB8AC3E}">
        <p14:creationId xmlns:p14="http://schemas.microsoft.com/office/powerpoint/2010/main" val="16676049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forum.remonstranten-berlin.de/uploads/2010/02/aminius_achterkan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65513" y="1282700"/>
            <a:ext cx="221297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70643" y="265113"/>
            <a:ext cx="9002714" cy="846137"/>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Passages from the General Letters &amp; Revelation</a:t>
            </a:r>
          </a:p>
        </p:txBody>
      </p:sp>
      <p:sp>
        <p:nvSpPr>
          <p:cNvPr id="46084" name="Content Placeholder 2"/>
          <p:cNvSpPr>
            <a:spLocks noGrp="1"/>
          </p:cNvSpPr>
          <p:nvPr>
            <p:ph idx="1"/>
          </p:nvPr>
        </p:nvSpPr>
        <p:spPr>
          <a:xfrm>
            <a:off x="123825" y="1111250"/>
            <a:ext cx="4005263" cy="5487988"/>
          </a:xfrm>
        </p:spPr>
        <p:txBody>
          <a:bodyPr/>
          <a:lstStyle/>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Jas. 5:19-20</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Heb. 3:6, 14</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Heb. 5:9-10</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Heb. 6:4-6</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Heb. 10:26-30</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Heb. 12:14</a:t>
            </a:r>
          </a:p>
          <a:p>
            <a:pPr marL="514350" indent="-514350">
              <a:spcBef>
                <a:spcPct val="0"/>
              </a:spcBef>
              <a:spcAft>
                <a:spcPts val="2400"/>
              </a:spcAft>
              <a:buClr>
                <a:srgbClr val="66FFFF"/>
              </a:buClr>
              <a:buFont typeface="Arial" panose="020B0604020202020204" pitchFamily="34" charset="0"/>
              <a:buAutoNum type="alphaLcPeriod"/>
            </a:pPr>
            <a:r>
              <a:rPr lang="en-US" altLang="en-US" b="1" u="sng" dirty="0">
                <a:solidFill>
                  <a:srgbClr val="FFFFCC"/>
                </a:solidFill>
              </a:rPr>
              <a:t>2 Pet. 1:10-11</a:t>
            </a:r>
          </a:p>
          <a:p>
            <a:pPr marL="514350" indent="-514350">
              <a:spcBef>
                <a:spcPct val="0"/>
              </a:spcBef>
              <a:spcAft>
                <a:spcPts val="2400"/>
              </a:spcAft>
              <a:buClr>
                <a:srgbClr val="66FFFF"/>
              </a:buClr>
              <a:buFont typeface="Arial" panose="020B0604020202020204" pitchFamily="34" charset="0"/>
              <a:buNone/>
            </a:pPr>
            <a:endParaRPr lang="en-US" altLang="en-US" dirty="0">
              <a:solidFill>
                <a:schemeClr val="bg1"/>
              </a:solidFill>
            </a:endParaRPr>
          </a:p>
        </p:txBody>
      </p:sp>
      <p:sp>
        <p:nvSpPr>
          <p:cNvPr id="46085" name="Content Placeholder 2"/>
          <p:cNvSpPr txBox="1">
            <a:spLocks/>
          </p:cNvSpPr>
          <p:nvPr/>
        </p:nvSpPr>
        <p:spPr bwMode="auto">
          <a:xfrm>
            <a:off x="5953126" y="1111250"/>
            <a:ext cx="3049588"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2 Pet. 2:20-22</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1 John 2:3</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1 John 3:9</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1 John 3:15</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1 John 5:16</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Rev. 3:5</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Rev. 22:18-19</a:t>
            </a:r>
          </a:p>
          <a:p>
            <a:pPr>
              <a:spcAft>
                <a:spcPts val="2400"/>
              </a:spcAft>
              <a:buClr>
                <a:srgbClr val="66FFFF"/>
              </a:buClr>
              <a:buFont typeface="Arial" panose="020B0604020202020204" pitchFamily="34" charset="0"/>
              <a:buNone/>
            </a:pPr>
            <a:endParaRPr lang="en-US" altLang="en-US"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73471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176213" y="169686"/>
            <a:ext cx="879157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b="1" dirty="0">
                <a:solidFill>
                  <a:srgbClr val="00FFFF"/>
                </a:solidFill>
                <a:effectLst>
                  <a:outerShdw blurRad="38100" dist="38100" dir="2700000" algn="tl">
                    <a:srgbClr val="000000">
                      <a:alpha val="43137"/>
                    </a:srgbClr>
                  </a:outerShdw>
                </a:effectLst>
                <a:latin typeface="+mn-lt"/>
                <a:cs typeface="Calibri" panose="020F0502020204030204" pitchFamily="34" charset="0"/>
              </a:rPr>
              <a:t>2 Peter 1:10-11</a:t>
            </a:r>
          </a:p>
          <a:p>
            <a:pPr algn="just"/>
            <a:r>
              <a:rPr lang="en-US" altLang="en-US" sz="3400" dirty="0">
                <a:solidFill>
                  <a:schemeClr val="bg1"/>
                </a:solidFill>
                <a:latin typeface="+mn-lt"/>
                <a:cs typeface="Calibri" panose="020F0502020204030204" pitchFamily="34" charset="0"/>
              </a:rPr>
              <a:t>“</a:t>
            </a:r>
            <a:r>
              <a:rPr lang="en-US" sz="3400" dirty="0">
                <a:solidFill>
                  <a:schemeClr val="bg1"/>
                </a:solidFill>
                <a:latin typeface="+mn-lt"/>
                <a:cs typeface="Calibri" panose="020F0502020204030204" pitchFamily="34" charset="0"/>
              </a:rPr>
              <a:t>Therefore, brethren, be all the more diligent </a:t>
            </a:r>
            <a:r>
              <a:rPr lang="en-US" sz="3400" b="1" u="sng" dirty="0">
                <a:solidFill>
                  <a:srgbClr val="FFFFCC"/>
                </a:solidFill>
                <a:latin typeface="+mn-lt"/>
                <a:cs typeface="Calibri" panose="020F0502020204030204" pitchFamily="34" charset="0"/>
              </a:rPr>
              <a:t>to make certain about His calling and choosing you</a:t>
            </a:r>
            <a:r>
              <a:rPr lang="en-US" sz="3400" dirty="0">
                <a:solidFill>
                  <a:schemeClr val="bg1"/>
                </a:solidFill>
                <a:latin typeface="+mn-lt"/>
                <a:cs typeface="Calibri" panose="020F0502020204030204" pitchFamily="34" charset="0"/>
              </a:rPr>
              <a:t>; for as long as you practice these things, you will never stumble; </a:t>
            </a:r>
            <a:r>
              <a:rPr lang="en-US" sz="3400" baseline="30000" dirty="0">
                <a:solidFill>
                  <a:schemeClr val="bg1"/>
                </a:solidFill>
                <a:latin typeface="+mn-lt"/>
                <a:cs typeface="Calibri" panose="020F0502020204030204" pitchFamily="34" charset="0"/>
              </a:rPr>
              <a:t>11 </a:t>
            </a:r>
            <a:r>
              <a:rPr lang="en-US" sz="3400" dirty="0">
                <a:solidFill>
                  <a:schemeClr val="bg1"/>
                </a:solidFill>
                <a:latin typeface="+mn-lt"/>
                <a:cs typeface="Calibri" panose="020F0502020204030204" pitchFamily="34" charset="0"/>
              </a:rPr>
              <a:t>for in this way the entrance into the eternal kingdom of our Lord and Savior Jesus Christ will be abundantly supplied to you.</a:t>
            </a:r>
            <a:r>
              <a:rPr lang="en-US" altLang="en-US" sz="3400" dirty="0">
                <a:solidFill>
                  <a:schemeClr val="bg1"/>
                </a:solidFill>
                <a:latin typeface="+mn-lt"/>
                <a:cs typeface="Calibri" panose="020F0502020204030204" pitchFamily="34" charset="0"/>
              </a:rPr>
              <a:t>” (NASB)</a:t>
            </a:r>
          </a:p>
        </p:txBody>
      </p:sp>
    </p:spTree>
    <p:extLst>
      <p:ext uri="{BB962C8B-B14F-4D97-AF65-F5344CB8AC3E}">
        <p14:creationId xmlns:p14="http://schemas.microsoft.com/office/powerpoint/2010/main" val="29783334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2628"/>
          </a:xfrm>
        </p:spPr>
        <p:txBody>
          <a:bodyPr/>
          <a:lstStyle/>
          <a:p>
            <a:r>
              <a:rPr lang="en-US" sz="3600" dirty="0">
                <a:solidFill>
                  <a:srgbClr val="00FFFF"/>
                </a:solidFill>
                <a:effectLst>
                  <a:outerShdw blurRad="38100" dist="38100" dir="2700000" algn="tl">
                    <a:srgbClr val="000000">
                      <a:alpha val="43137"/>
                    </a:srgbClr>
                  </a:outerShdw>
                </a:effectLst>
                <a:latin typeface="+mn-lt"/>
              </a:rPr>
              <a:t>2 Peter 1:10-11</a:t>
            </a:r>
          </a:p>
        </p:txBody>
      </p:sp>
      <p:sp>
        <p:nvSpPr>
          <p:cNvPr id="3" name="Content Placeholder 2"/>
          <p:cNvSpPr>
            <a:spLocks noGrp="1"/>
          </p:cNvSpPr>
          <p:nvPr>
            <p:ph idx="1"/>
          </p:nvPr>
        </p:nvSpPr>
        <p:spPr>
          <a:xfrm>
            <a:off x="232230" y="962890"/>
            <a:ext cx="8694056" cy="5343642"/>
          </a:xfrm>
        </p:spPr>
        <p:txBody>
          <a:bodyPr/>
          <a:lstStyle/>
          <a:p>
            <a:pPr marL="461963" indent="-461963">
              <a:spcBef>
                <a:spcPts val="0"/>
              </a:spcBef>
              <a:spcAft>
                <a:spcPts val="1800"/>
              </a:spcAft>
              <a:buClr>
                <a:srgbClr val="66FFFF"/>
              </a:buClr>
            </a:pPr>
            <a:r>
              <a:rPr lang="en-US" dirty="0">
                <a:solidFill>
                  <a:schemeClr val="bg1"/>
                </a:solidFill>
              </a:rPr>
              <a:t>Diligence in the Christian life does not make the believer more secure</a:t>
            </a:r>
          </a:p>
          <a:p>
            <a:pPr marL="461963" indent="-461963">
              <a:spcBef>
                <a:spcPts val="0"/>
              </a:spcBef>
              <a:spcAft>
                <a:spcPts val="1800"/>
              </a:spcAft>
              <a:buClr>
                <a:srgbClr val="66FFFF"/>
              </a:buClr>
            </a:pPr>
            <a:r>
              <a:rPr lang="en-US" dirty="0">
                <a:solidFill>
                  <a:schemeClr val="bg1"/>
                </a:solidFill>
              </a:rPr>
              <a:t>However, it can deepen inward assurance</a:t>
            </a:r>
          </a:p>
          <a:p>
            <a:pPr marL="461963" indent="-461963">
              <a:spcBef>
                <a:spcPts val="0"/>
              </a:spcBef>
              <a:spcAft>
                <a:spcPts val="1800"/>
              </a:spcAft>
              <a:buClr>
                <a:srgbClr val="66FFFF"/>
              </a:buClr>
            </a:pPr>
            <a:r>
              <a:rPr lang="en-US" dirty="0">
                <a:solidFill>
                  <a:schemeClr val="bg1"/>
                </a:solidFill>
              </a:rPr>
              <a:t>“Abundant entrance into the kingdom”-some believers will be saved but have little reward (1 Cor. 3:15; 2 John 8; Rev. 3:11)</a:t>
            </a:r>
          </a:p>
          <a:p>
            <a:pPr marL="461963" indent="-461963">
              <a:spcBef>
                <a:spcPts val="0"/>
              </a:spcBef>
              <a:spcAft>
                <a:spcPts val="1800"/>
              </a:spcAft>
              <a:buClr>
                <a:srgbClr val="66FFFF"/>
              </a:buClr>
            </a:pPr>
            <a:r>
              <a:rPr lang="en-US" dirty="0">
                <a:solidFill>
                  <a:schemeClr val="bg1"/>
                </a:solidFill>
              </a:rPr>
              <a:t>Our ultimate assurance comes from Christ’s promises (John 5:24; 6:47)</a:t>
            </a:r>
          </a:p>
        </p:txBody>
      </p:sp>
      <p:pic>
        <p:nvPicPr>
          <p:cNvPr id="4"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40171" y="5134788"/>
            <a:ext cx="1146629" cy="156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100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1" y="152400"/>
            <a:ext cx="1049347" cy="1086344"/>
          </a:xfrm>
          <a:prstGeom prst="rect">
            <a:avLst/>
          </a:prstGeom>
          <a:solidFill>
            <a:srgbClr val="FFFFFF">
              <a:shade val="85000"/>
            </a:srgbClr>
          </a:solidFill>
          <a:ln w="381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1"/>
          <p:cNvSpPr>
            <a:spLocks noGrp="1"/>
          </p:cNvSpPr>
          <p:nvPr>
            <p:ph type="title"/>
          </p:nvPr>
        </p:nvSpPr>
        <p:spPr>
          <a:xfrm>
            <a:off x="1943100" y="304800"/>
            <a:ext cx="5257800" cy="685800"/>
          </a:xfrm>
        </p:spPr>
        <p:txBody>
          <a:bodyPr/>
          <a:lstStyle/>
          <a:p>
            <a:pPr eaLnBrk="1" hangingPunct="1">
              <a:defRPr/>
            </a:pPr>
            <a:r>
              <a:rPr lang="en-US" sz="3600" dirty="0">
                <a:solidFill>
                  <a:srgbClr val="00FFFF"/>
                </a:solidFill>
                <a:effectLst>
                  <a:outerShdw blurRad="38100" dist="38100" dir="2700000" algn="tl">
                    <a:srgbClr val="000000">
                      <a:alpha val="43137"/>
                    </a:srgbClr>
                  </a:outerShdw>
                </a:effectLst>
                <a:latin typeface="+mn-lt"/>
              </a:rPr>
              <a:t>Isaiah 53:3–6</a:t>
            </a:r>
            <a:endParaRPr lang="en-US" altLang="en-US" sz="3600" dirty="0">
              <a:solidFill>
                <a:srgbClr val="00FFFF"/>
              </a:solidFill>
              <a:effectLst>
                <a:outerShdw blurRad="38100" dist="38100" dir="2700000" algn="tl">
                  <a:srgbClr val="000000">
                    <a:alpha val="43137"/>
                  </a:srgbClr>
                </a:outerShdw>
              </a:effectLst>
              <a:latin typeface="+mn-lt"/>
            </a:endParaRPr>
          </a:p>
        </p:txBody>
      </p:sp>
      <p:sp>
        <p:nvSpPr>
          <p:cNvPr id="6" name="Rectangle 5"/>
          <p:cNvSpPr/>
          <p:nvPr/>
        </p:nvSpPr>
        <p:spPr>
          <a:xfrm>
            <a:off x="190500" y="1238744"/>
            <a:ext cx="8763000" cy="5543056"/>
          </a:xfrm>
          <a:prstGeom prst="rect">
            <a:avLst/>
          </a:prstGeom>
          <a:noFill/>
        </p:spPr>
        <p:txBody>
          <a:bodyPr wrap="square">
            <a:spAutoFit/>
          </a:bodyPr>
          <a:lstStyle/>
          <a:p>
            <a:pPr marL="0" marR="0" algn="just">
              <a:lnSpc>
                <a:spcPct val="115000"/>
              </a:lnSpc>
              <a:spcBef>
                <a:spcPts val="0"/>
              </a:spcBef>
              <a:spcAft>
                <a:spcPts val="1000"/>
              </a:spcAft>
            </a:pPr>
            <a:r>
              <a:rPr lang="en-US" sz="2800" baseline="30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was despised and forsaken of men, A man of sorrows and acquainted with grief; And like one from whom men hide their face He was despised, and we did not esteem Him. </a:t>
            </a:r>
            <a:r>
              <a:rPr lang="en-US" sz="2800" baseline="30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Surely our griefs He Himself bore, And our sorrows He carried; Yet we ourselves esteemed Him stricken, Smitten of God, and afflicted. </a:t>
            </a:r>
            <a:r>
              <a:rPr lang="en-US" sz="2800" baseline="30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He was pierced through for our transgressions, He was crushed for our iniquities; The chastening for our well-being </a:t>
            </a:r>
            <a:r>
              <a:rPr lang="en-US" sz="2800"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fell</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upon Him, And by His scourging we are healed. </a:t>
            </a:r>
            <a:r>
              <a:rPr lang="en-US" sz="2800" baseline="30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of us like sheep have gone astray, Each of us has turned to his own way; But the </a:t>
            </a:r>
            <a:r>
              <a:rPr lang="en-US" sz="2800" cap="small"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caused the iniquity of us all To fall on Him. </a:t>
            </a:r>
          </a:p>
        </p:txBody>
      </p:sp>
    </p:spTree>
    <p:extLst>
      <p:ext uri="{BB962C8B-B14F-4D97-AF65-F5344CB8AC3E}">
        <p14:creationId xmlns:p14="http://schemas.microsoft.com/office/powerpoint/2010/main" val="41101551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676400" y="0"/>
            <a:ext cx="5791200" cy="9144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Lordship Salvation</a:t>
            </a:r>
            <a:r>
              <a:rPr lang="en-US" altLang="en-US" sz="3600" dirty="0">
                <a:solidFill>
                  <a:srgbClr val="00FFFF"/>
                </a:solidFill>
                <a:effectLst>
                  <a:outerShdw blurRad="38100" dist="38100" dir="2700000" algn="tl">
                    <a:srgbClr val="000000">
                      <a:alpha val="43137"/>
                    </a:srgbClr>
                  </a:outerShdw>
                </a:effectLst>
              </a:rPr>
              <a:t> 7 Problems</a:t>
            </a:r>
            <a:endParaRPr lang="en-US" altLang="en-US" sz="3600" dirty="0">
              <a:solidFill>
                <a:srgbClr val="00FFFF"/>
              </a:solidFill>
              <a:effectLst>
                <a:outerShdw blurRad="38100" dist="38100" dir="2700000" algn="tl">
                  <a:srgbClr val="000000">
                    <a:alpha val="43137"/>
                  </a:srgbClr>
                </a:outerShdw>
              </a:effectLst>
              <a:latin typeface="+mn-lt"/>
            </a:endParaRPr>
          </a:p>
        </p:txBody>
      </p:sp>
      <p:sp>
        <p:nvSpPr>
          <p:cNvPr id="62467" name="Rectangle 3"/>
          <p:cNvSpPr>
            <a:spLocks noGrp="1" noChangeArrowheads="1"/>
          </p:cNvSpPr>
          <p:nvPr>
            <p:ph idx="1"/>
          </p:nvPr>
        </p:nvSpPr>
        <p:spPr>
          <a:xfrm>
            <a:off x="3200400" y="1112840"/>
            <a:ext cx="5791200" cy="4830763"/>
          </a:xfrm>
        </p:spPr>
        <p:txBody>
          <a:bodyPr/>
          <a:lstStyle/>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Changes the gospel</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Places an impossible burden upon the unsaved</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Confuses justification with sanctification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Confuses the result of with requirement for salvation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Fails to make basic dispensational distinctions</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b="1" u="sng" dirty="0">
                <a:solidFill>
                  <a:srgbClr val="FFFFCC"/>
                </a:solidFill>
                <a:effectLst>
                  <a:outerShdw blurRad="38100" dist="38100" dir="2700000" algn="tl">
                    <a:srgbClr val="000000">
                      <a:alpha val="43137"/>
                    </a:srgbClr>
                  </a:outerShdw>
                </a:effectLst>
              </a:rPr>
              <a:t>Ignores the reality of a carnal Christian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Destroys the assurance of salvation</a:t>
            </a:r>
          </a:p>
        </p:txBody>
      </p:sp>
      <p:pic>
        <p:nvPicPr>
          <p:cNvPr id="120836" name="Picture 3"/>
          <p:cNvPicPr>
            <a:picLocks noChangeAspect="1"/>
          </p:cNvPicPr>
          <p:nvPr/>
        </p:nvPicPr>
        <p:blipFill>
          <a:blip r:embed="rId2" cstate="print"/>
          <a:srcRect/>
          <a:stretch>
            <a:fillRect/>
          </a:stretch>
        </p:blipFill>
        <p:spPr bwMode="auto">
          <a:xfrm>
            <a:off x="171451" y="1281113"/>
            <a:ext cx="3028951" cy="4724400"/>
          </a:xfrm>
          <a:prstGeom prst="rect">
            <a:avLst/>
          </a:prstGeom>
          <a:noFill/>
          <a:ln w="38100">
            <a:solidFill>
              <a:srgbClr val="FFC000"/>
            </a:solidFill>
            <a:miter lim="800000"/>
            <a:headEnd/>
            <a:tailEnd/>
          </a:ln>
        </p:spPr>
      </p:pic>
    </p:spTree>
    <p:extLst>
      <p:ext uri="{BB962C8B-B14F-4D97-AF65-F5344CB8AC3E}">
        <p14:creationId xmlns:p14="http://schemas.microsoft.com/office/powerpoint/2010/main" val="12772523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395" y="258805"/>
            <a:ext cx="8413209" cy="6340390"/>
          </a:xfrm>
          <a:prstGeom prst="rect">
            <a:avLst/>
          </a:prstGeom>
        </p:spPr>
      </p:pic>
    </p:spTree>
    <p:extLst>
      <p:ext uri="{BB962C8B-B14F-4D97-AF65-F5344CB8AC3E}">
        <p14:creationId xmlns:p14="http://schemas.microsoft.com/office/powerpoint/2010/main" val="11412782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9" name="Title 10"/>
          <p:cNvSpPr>
            <a:spLocks noGrp="1"/>
          </p:cNvSpPr>
          <p:nvPr>
            <p:ph type="title"/>
          </p:nvPr>
        </p:nvSpPr>
        <p:spPr>
          <a:xfrm>
            <a:off x="381000" y="304800"/>
            <a:ext cx="8229600" cy="1066800"/>
          </a:xfrm>
        </p:spPr>
        <p:txBody>
          <a:bodyPr/>
          <a:lstStyle/>
          <a:p>
            <a:pPr>
              <a:defRPr/>
            </a:pPr>
            <a:r>
              <a:rPr lang="en-US" altLang="en-US" sz="3600" b="1" dirty="0">
                <a:solidFill>
                  <a:srgbClr val="00FFFF"/>
                </a:solidFill>
                <a:effectLst>
                  <a:outerShdw blurRad="38100" dist="38100" dir="2700000" algn="tl">
                    <a:srgbClr val="000000">
                      <a:alpha val="43137"/>
                    </a:srgbClr>
                  </a:outerShdw>
                </a:effectLst>
              </a:rPr>
              <a:t>4 KINDS OF PEOPLE</a:t>
            </a:r>
            <a:br>
              <a:rPr lang="en-US" altLang="en-US" sz="3600" b="1" dirty="0">
                <a:solidFill>
                  <a:srgbClr val="00FFFF"/>
                </a:solidFill>
                <a:effectLst>
                  <a:outerShdw blurRad="38100" dist="38100" dir="2700000" algn="tl">
                    <a:srgbClr val="000000">
                      <a:alpha val="43137"/>
                    </a:srgbClr>
                  </a:outerShdw>
                </a:effectLst>
              </a:rPr>
            </a:br>
            <a:r>
              <a:rPr lang="en-US" altLang="en-US" sz="2800" b="1" dirty="0">
                <a:solidFill>
                  <a:srgbClr val="66FFFF"/>
                </a:solidFill>
                <a:latin typeface="+mn-lt"/>
                <a:ea typeface="+mn-ea"/>
                <a:cs typeface="+mn-cs"/>
              </a:rPr>
              <a:t>1 Corinthians 3:1-3 </a:t>
            </a:r>
          </a:p>
        </p:txBody>
      </p:sp>
      <p:pic>
        <p:nvPicPr>
          <p:cNvPr id="11" name="Picture 2" descr="https://solzemli.files.wordpress.com/2010/03/saint_paul_theapostle.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2401" y="1828801"/>
            <a:ext cx="2457451" cy="360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
          <p:cNvSpPr txBox="1">
            <a:spLocks/>
          </p:cNvSpPr>
          <p:nvPr/>
        </p:nvSpPr>
        <p:spPr bwMode="auto">
          <a:xfrm>
            <a:off x="2667000" y="1676400"/>
            <a:ext cx="6400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800" baseline="30000" dirty="0">
                <a:solidFill>
                  <a:schemeClr val="bg1"/>
                </a:solidFill>
              </a:rPr>
              <a:t>1</a:t>
            </a:r>
            <a:r>
              <a:rPr lang="en-US" sz="2800" dirty="0">
                <a:solidFill>
                  <a:schemeClr val="bg1"/>
                </a:solidFill>
              </a:rPr>
              <a:t> And I, brethren, could not speak to you as to </a:t>
            </a:r>
            <a:r>
              <a:rPr lang="en-US" sz="2800" b="1" dirty="0">
                <a:solidFill>
                  <a:srgbClr val="FFFFCC"/>
                </a:solidFill>
              </a:rPr>
              <a:t>spiritual</a:t>
            </a:r>
            <a:r>
              <a:rPr lang="en-US" sz="2800" dirty="0">
                <a:solidFill>
                  <a:schemeClr val="bg1"/>
                </a:solidFill>
              </a:rPr>
              <a:t> </a:t>
            </a:r>
            <a:r>
              <a:rPr lang="en-US" sz="2800" i="1" dirty="0">
                <a:solidFill>
                  <a:schemeClr val="bg1"/>
                </a:solidFill>
              </a:rPr>
              <a:t>people</a:t>
            </a:r>
            <a:r>
              <a:rPr lang="en-US" sz="2800" dirty="0">
                <a:solidFill>
                  <a:schemeClr val="bg1"/>
                </a:solidFill>
              </a:rPr>
              <a:t> but as to </a:t>
            </a:r>
            <a:r>
              <a:rPr lang="en-US" sz="2800" b="1" dirty="0">
                <a:solidFill>
                  <a:srgbClr val="FFFFCC"/>
                </a:solidFill>
              </a:rPr>
              <a:t>carnal</a:t>
            </a:r>
            <a:r>
              <a:rPr lang="en-US" sz="2800" dirty="0">
                <a:solidFill>
                  <a:schemeClr val="bg1"/>
                </a:solidFill>
              </a:rPr>
              <a:t>, as to </a:t>
            </a:r>
            <a:r>
              <a:rPr lang="en-US" sz="2800" b="1" dirty="0">
                <a:solidFill>
                  <a:srgbClr val="FFFFCC"/>
                </a:solidFill>
              </a:rPr>
              <a:t>babes</a:t>
            </a:r>
            <a:r>
              <a:rPr lang="en-US" sz="2800" dirty="0">
                <a:solidFill>
                  <a:schemeClr val="bg1"/>
                </a:solidFill>
              </a:rPr>
              <a:t> in Christ. </a:t>
            </a:r>
            <a:r>
              <a:rPr lang="en-US" sz="2800" baseline="30000" dirty="0">
                <a:solidFill>
                  <a:schemeClr val="bg1"/>
                </a:solidFill>
              </a:rPr>
              <a:t>2</a:t>
            </a:r>
            <a:r>
              <a:rPr lang="en-US" sz="2800" dirty="0">
                <a:solidFill>
                  <a:schemeClr val="bg1"/>
                </a:solidFill>
              </a:rPr>
              <a:t> I fed you with milk and not with solid food; for until now you were not able </a:t>
            </a:r>
            <a:r>
              <a:rPr lang="en-US" sz="2800" i="1" dirty="0">
                <a:solidFill>
                  <a:schemeClr val="bg1"/>
                </a:solidFill>
              </a:rPr>
              <a:t>to receive it,</a:t>
            </a:r>
            <a:r>
              <a:rPr lang="en-US" sz="2800" dirty="0">
                <a:solidFill>
                  <a:schemeClr val="bg1"/>
                </a:solidFill>
              </a:rPr>
              <a:t> and even now you are still not able; </a:t>
            </a:r>
            <a:r>
              <a:rPr lang="en-US" sz="2800" baseline="30000" dirty="0">
                <a:solidFill>
                  <a:schemeClr val="bg1"/>
                </a:solidFill>
              </a:rPr>
              <a:t>3</a:t>
            </a:r>
            <a:r>
              <a:rPr lang="en-US" sz="2800" dirty="0">
                <a:solidFill>
                  <a:schemeClr val="bg1"/>
                </a:solidFill>
              </a:rPr>
              <a:t> for you are still carnal. For where </a:t>
            </a:r>
            <a:r>
              <a:rPr lang="en-US" sz="2800" i="1" dirty="0">
                <a:solidFill>
                  <a:schemeClr val="bg1"/>
                </a:solidFill>
              </a:rPr>
              <a:t>there are</a:t>
            </a:r>
            <a:r>
              <a:rPr lang="en-US" sz="2800" dirty="0">
                <a:solidFill>
                  <a:schemeClr val="bg1"/>
                </a:solidFill>
              </a:rPr>
              <a:t> envy, strife, and divisions among you, are you not carnal and behaving like </a:t>
            </a:r>
            <a:r>
              <a:rPr lang="en-US" sz="2800" i="1" dirty="0">
                <a:solidFill>
                  <a:schemeClr val="bg1"/>
                </a:solidFill>
              </a:rPr>
              <a:t>mere</a:t>
            </a:r>
            <a:r>
              <a:rPr lang="en-US" sz="2800" dirty="0">
                <a:solidFill>
                  <a:schemeClr val="bg1"/>
                </a:solidFill>
              </a:rPr>
              <a:t> </a:t>
            </a:r>
            <a:r>
              <a:rPr lang="en-US" sz="2800" b="1" dirty="0">
                <a:solidFill>
                  <a:srgbClr val="FFFFCC"/>
                </a:solidFill>
              </a:rPr>
              <a:t>men</a:t>
            </a:r>
            <a:r>
              <a:rPr lang="en-US" sz="2800" dirty="0">
                <a:solidFill>
                  <a:schemeClr val="bg1"/>
                </a:solidFill>
              </a:rPr>
              <a:t>? (NKJV) </a:t>
            </a:r>
            <a:endParaRPr 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59976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274969067"/>
              </p:ext>
            </p:extLst>
          </p:nvPr>
        </p:nvGraphicFramePr>
        <p:xfrm>
          <a:off x="228600" y="1767840"/>
          <a:ext cx="5621867" cy="3992880"/>
        </p:xfrm>
        <a:graphic>
          <a:graphicData uri="http://schemas.openxmlformats.org/drawingml/2006/table">
            <a:tbl>
              <a:tblPr firstRow="1" bandRow="1">
                <a:tableStyleId>{D113A9D2-9D6B-4929-AA2D-F23B5EE8CBE7}</a:tableStyleId>
              </a:tblPr>
              <a:tblGrid>
                <a:gridCol w="2794000">
                  <a:extLst>
                    <a:ext uri="{9D8B030D-6E8A-4147-A177-3AD203B41FA5}">
                      <a16:colId xmlns:a16="http://schemas.microsoft.com/office/drawing/2014/main" val="455979499"/>
                    </a:ext>
                  </a:extLst>
                </a:gridCol>
                <a:gridCol w="2827867">
                  <a:extLst>
                    <a:ext uri="{9D8B030D-6E8A-4147-A177-3AD203B41FA5}">
                      <a16:colId xmlns:a16="http://schemas.microsoft.com/office/drawing/2014/main" val="1492928434"/>
                    </a:ext>
                  </a:extLst>
                </a:gridCol>
              </a:tblGrid>
              <a:tr h="3342640">
                <a:tc>
                  <a:txBody>
                    <a:bodyPr/>
                    <a:lstStyle/>
                    <a:p>
                      <a:pPr marL="228600" indent="-228600">
                        <a:spcBef>
                          <a:spcPts val="600"/>
                        </a:spcBef>
                        <a:spcAft>
                          <a:spcPts val="600"/>
                        </a:spcAft>
                        <a:buClr>
                          <a:srgbClr val="66FFFF"/>
                        </a:buClr>
                        <a:buFont typeface="Arial" panose="020B0604020202020204" pitchFamily="34" charset="0"/>
                        <a:buChar char="•"/>
                      </a:pPr>
                      <a:r>
                        <a:rPr lang="en-US" sz="2700" dirty="0"/>
                        <a:t>Exod. 19:1ff</a:t>
                      </a:r>
                    </a:p>
                    <a:p>
                      <a:pPr marL="228600" indent="-228600">
                        <a:spcBef>
                          <a:spcPts val="600"/>
                        </a:spcBef>
                        <a:spcAft>
                          <a:spcPts val="600"/>
                        </a:spcAft>
                        <a:buClr>
                          <a:srgbClr val="66FFFF"/>
                        </a:buClr>
                        <a:buFont typeface="Arial" panose="020B0604020202020204" pitchFamily="34" charset="0"/>
                        <a:buChar char="•"/>
                      </a:pPr>
                      <a:r>
                        <a:rPr lang="en-US" sz="2700" dirty="0"/>
                        <a:t>Acts 10:14</a:t>
                      </a:r>
                    </a:p>
                    <a:p>
                      <a:pPr marL="228600" indent="-228600">
                        <a:spcBef>
                          <a:spcPts val="600"/>
                        </a:spcBef>
                        <a:spcAft>
                          <a:spcPts val="600"/>
                        </a:spcAft>
                        <a:buClr>
                          <a:srgbClr val="66FFFF"/>
                        </a:buClr>
                        <a:buFont typeface="Arial" panose="020B0604020202020204" pitchFamily="34" charset="0"/>
                        <a:buChar char="•"/>
                      </a:pPr>
                      <a:r>
                        <a:rPr lang="en-US" sz="2700" dirty="0"/>
                        <a:t>Gal. 2:11-14</a:t>
                      </a:r>
                    </a:p>
                    <a:p>
                      <a:pPr marL="228600" indent="-228600">
                        <a:spcBef>
                          <a:spcPts val="600"/>
                        </a:spcBef>
                        <a:spcAft>
                          <a:spcPts val="600"/>
                        </a:spcAft>
                        <a:buClr>
                          <a:srgbClr val="66FFFF"/>
                        </a:buClr>
                        <a:buFont typeface="Arial" panose="020B0604020202020204" pitchFamily="34" charset="0"/>
                        <a:buChar char="•"/>
                      </a:pPr>
                      <a:r>
                        <a:rPr lang="en-US" sz="2700" dirty="0"/>
                        <a:t>Acts 19:18-19</a:t>
                      </a:r>
                    </a:p>
                    <a:p>
                      <a:pPr marL="228600" indent="-228600">
                        <a:spcBef>
                          <a:spcPts val="600"/>
                        </a:spcBef>
                        <a:spcAft>
                          <a:spcPts val="600"/>
                        </a:spcAft>
                        <a:buClr>
                          <a:srgbClr val="66FFFF"/>
                        </a:buClr>
                        <a:buFont typeface="Arial" panose="020B0604020202020204" pitchFamily="34" charset="0"/>
                        <a:buChar char="•"/>
                      </a:pPr>
                      <a:r>
                        <a:rPr lang="en-US" sz="2700" dirty="0"/>
                        <a:t>1 Cor. 1:2, 7</a:t>
                      </a:r>
                    </a:p>
                    <a:p>
                      <a:pPr>
                        <a:spcBef>
                          <a:spcPts val="600"/>
                        </a:spcBef>
                        <a:spcAft>
                          <a:spcPts val="600"/>
                        </a:spcAft>
                      </a:pPr>
                      <a:endParaRPr lang="en-US" sz="27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spcBef>
                          <a:spcPts val="600"/>
                        </a:spcBef>
                        <a:spcAft>
                          <a:spcPts val="600"/>
                        </a:spcAft>
                        <a:buClr>
                          <a:srgbClr val="66FFFF"/>
                        </a:buClr>
                        <a:buFont typeface="Arial" panose="020B0604020202020204" pitchFamily="34" charset="0"/>
                        <a:buChar char="•"/>
                      </a:pPr>
                      <a:r>
                        <a:rPr lang="en-US" sz="2700" dirty="0"/>
                        <a:t>1 Cor. 3:15</a:t>
                      </a:r>
                    </a:p>
                    <a:p>
                      <a:pPr marL="228600" indent="-228600">
                        <a:spcBef>
                          <a:spcPts val="600"/>
                        </a:spcBef>
                        <a:spcAft>
                          <a:spcPts val="600"/>
                        </a:spcAft>
                        <a:buClr>
                          <a:srgbClr val="66FFFF"/>
                        </a:buClr>
                        <a:buFont typeface="Arial" panose="020B0604020202020204" pitchFamily="34" charset="0"/>
                        <a:buChar char="•"/>
                      </a:pPr>
                      <a:r>
                        <a:rPr lang="en-US" sz="2700" dirty="0"/>
                        <a:t>1 Cor. 6:19</a:t>
                      </a:r>
                    </a:p>
                    <a:p>
                      <a:pPr marL="228600" indent="-228600">
                        <a:spcBef>
                          <a:spcPts val="600"/>
                        </a:spcBef>
                        <a:spcAft>
                          <a:spcPts val="600"/>
                        </a:spcAft>
                        <a:buClr>
                          <a:srgbClr val="66FFFF"/>
                        </a:buClr>
                        <a:buFont typeface="Arial" panose="020B0604020202020204" pitchFamily="34" charset="0"/>
                        <a:buChar char="•"/>
                      </a:pPr>
                      <a:r>
                        <a:rPr lang="en-US" sz="2700" dirty="0"/>
                        <a:t>1 Cor. 9:24-27</a:t>
                      </a:r>
                    </a:p>
                    <a:p>
                      <a:pPr marL="228600" indent="-228600">
                        <a:spcBef>
                          <a:spcPts val="600"/>
                        </a:spcBef>
                        <a:spcAft>
                          <a:spcPts val="600"/>
                        </a:spcAft>
                        <a:buClr>
                          <a:srgbClr val="66FFFF"/>
                        </a:buClr>
                        <a:buFont typeface="Arial" panose="020B0604020202020204" pitchFamily="34" charset="0"/>
                        <a:buChar char="•"/>
                      </a:pPr>
                      <a:r>
                        <a:rPr lang="en-US" sz="2700" dirty="0"/>
                        <a:t>Philip. 4:2-3</a:t>
                      </a:r>
                    </a:p>
                    <a:p>
                      <a:pPr marL="228600" indent="-228600">
                        <a:spcBef>
                          <a:spcPts val="600"/>
                        </a:spcBef>
                        <a:spcAft>
                          <a:spcPts val="600"/>
                        </a:spcAft>
                        <a:buClr>
                          <a:srgbClr val="66FFFF"/>
                        </a:buClr>
                        <a:buFont typeface="Arial" panose="020B0604020202020204" pitchFamily="34" charset="0"/>
                        <a:buChar char="•"/>
                      </a:pPr>
                      <a:r>
                        <a:rPr lang="en-US" sz="2700" dirty="0"/>
                        <a:t>Lot-Gen. 13:12; 19:4-8, 14, 30-38 vs. Gen 19:22; 2 Pet. 2:7-8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7236939"/>
                  </a:ext>
                </a:extLst>
              </a:tr>
            </a:tbl>
          </a:graphicData>
        </a:graphic>
      </p:graphicFrame>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45904" y="1767840"/>
            <a:ext cx="2761031" cy="3992880"/>
          </a:xfrm>
          <a:prstGeom prst="rect">
            <a:avLst/>
          </a:prstGeom>
        </p:spPr>
      </p:pic>
      <p:sp>
        <p:nvSpPr>
          <p:cNvPr id="9" name="Title 1"/>
          <p:cNvSpPr>
            <a:spLocks noGrp="1"/>
          </p:cNvSpPr>
          <p:nvPr>
            <p:ph type="title"/>
          </p:nvPr>
        </p:nvSpPr>
        <p:spPr>
          <a:xfrm>
            <a:off x="0" y="0"/>
            <a:ext cx="9144000" cy="1463040"/>
          </a:xfrm>
        </p:spPr>
        <p:txBody>
          <a:bodyPr/>
          <a:lstStyle/>
          <a:p>
            <a:r>
              <a:rPr lang="en-US" sz="3600" b="1" dirty="0">
                <a:solidFill>
                  <a:srgbClr val="00FFFF"/>
                </a:solidFill>
                <a:effectLst>
                  <a:outerShdw blurRad="38100" dist="38100" dir="2700000" algn="tl">
                    <a:srgbClr val="000000">
                      <a:alpha val="43137"/>
                    </a:srgbClr>
                  </a:outerShdw>
                </a:effectLst>
              </a:rPr>
              <a:t>Carnal Christianity </a:t>
            </a:r>
            <a:br>
              <a:rPr lang="en-US" sz="3600" b="1" dirty="0">
                <a:solidFill>
                  <a:srgbClr val="00FFFF"/>
                </a:solidFill>
                <a:effectLst>
                  <a:outerShdw blurRad="38100" dist="38100" dir="2700000" algn="tl">
                    <a:srgbClr val="000000">
                      <a:alpha val="43137"/>
                    </a:srgbClr>
                  </a:outerShdw>
                </a:effectLst>
              </a:rPr>
            </a:br>
            <a:r>
              <a:rPr lang="en-US" sz="3600" b="1" i="1" dirty="0">
                <a:solidFill>
                  <a:srgbClr val="00FFFF"/>
                </a:solidFill>
                <a:effectLst>
                  <a:outerShdw blurRad="38100" dist="38100" dir="2700000" algn="tl">
                    <a:srgbClr val="000000">
                      <a:alpha val="43137"/>
                    </a:srgbClr>
                  </a:outerShdw>
                </a:effectLst>
              </a:rPr>
              <a:t>“an unfortunate possibility”</a:t>
            </a:r>
          </a:p>
        </p:txBody>
      </p:sp>
    </p:spTree>
    <p:extLst>
      <p:ext uri="{BB962C8B-B14F-4D97-AF65-F5344CB8AC3E}">
        <p14:creationId xmlns:p14="http://schemas.microsoft.com/office/powerpoint/2010/main" val="41901538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2895600" y="2857500"/>
            <a:ext cx="3352800" cy="1143000"/>
          </a:xfrm>
        </p:spPr>
        <p:txBody>
          <a:bodyPr lIns="92075" tIns="46039" rIns="92075" bIns="46039"/>
          <a:lstStyle/>
          <a:p>
            <a:pPr>
              <a:defRPr/>
            </a:pPr>
            <a:r>
              <a:rPr lang="en-US" altLang="en-US" b="1" dirty="0">
                <a:solidFill>
                  <a:srgbClr val="00FFFF"/>
                </a:solidFill>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20432300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p:txBody>
          <a:bodyPr/>
          <a:lstStyle/>
          <a:p>
            <a:pPr eaLnBrk="1" hangingPunct="1"/>
            <a:r>
              <a:rPr lang="en-US" altLang="en-US" b="1" dirty="0">
                <a:solidFill>
                  <a:srgbClr val="00FFFF"/>
                </a:solidFill>
              </a:rPr>
              <a:t>Soteriology Overview</a:t>
            </a:r>
          </a:p>
        </p:txBody>
      </p:sp>
      <p:sp>
        <p:nvSpPr>
          <p:cNvPr id="5" name="Rectangle 3"/>
          <p:cNvSpPr txBox="1">
            <a:spLocks/>
          </p:cNvSpPr>
          <p:nvPr/>
        </p:nvSpPr>
        <p:spPr bwMode="auto">
          <a:xfrm>
            <a:off x="1333500" y="1600200"/>
            <a:ext cx="6591300" cy="4525963"/>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377" indent="-914377" eaLnBrk="1" hangingPunct="1">
              <a:lnSpc>
                <a:spcPct val="90000"/>
              </a:lnSpc>
              <a:buClr>
                <a:srgbClr val="66FFFF"/>
              </a:buClr>
              <a:buFont typeface="+mj-lt"/>
              <a:buAutoNum type="romanUcPeriod"/>
              <a:defRPr/>
            </a:pPr>
            <a:r>
              <a:rPr lang="en-US" altLang="en-US" dirty="0">
                <a:solidFill>
                  <a:schemeClr val="bg1"/>
                </a:solidFill>
              </a:rPr>
              <a:t>Definition</a:t>
            </a:r>
          </a:p>
          <a:p>
            <a:pPr marL="914377" indent="-914377" eaLnBrk="1" hangingPunct="1">
              <a:lnSpc>
                <a:spcPct val="90000"/>
              </a:lnSpc>
              <a:buClr>
                <a:srgbClr val="66FFFF"/>
              </a:buClr>
              <a:buFont typeface="+mj-lt"/>
              <a:buAutoNum type="romanUcPeriod"/>
              <a:defRPr/>
            </a:pPr>
            <a:r>
              <a:rPr lang="en-US" altLang="en-US" dirty="0">
                <a:solidFill>
                  <a:schemeClr val="bg1"/>
                </a:solidFill>
              </a:rPr>
              <a:t>Election</a:t>
            </a:r>
          </a:p>
          <a:p>
            <a:pPr marL="914377" indent="-914377" eaLnBrk="1" hangingPunct="1">
              <a:lnSpc>
                <a:spcPct val="90000"/>
              </a:lnSpc>
              <a:buClr>
                <a:srgbClr val="66FFFF"/>
              </a:buClr>
              <a:buFont typeface="+mj-lt"/>
              <a:buAutoNum type="romanUcPeriod"/>
              <a:defRPr/>
            </a:pPr>
            <a:r>
              <a:rPr lang="en-US" altLang="en-US" dirty="0">
                <a:solidFill>
                  <a:schemeClr val="bg1"/>
                </a:solidFill>
              </a:rPr>
              <a:t>Atonement</a:t>
            </a:r>
          </a:p>
          <a:p>
            <a:pPr marL="914377" indent="-914377" eaLnBrk="1" hangingPunct="1">
              <a:lnSpc>
                <a:spcPct val="90000"/>
              </a:lnSpc>
              <a:buClr>
                <a:srgbClr val="66FFFF"/>
              </a:buClr>
              <a:buFont typeface="+mj-lt"/>
              <a:buAutoNum type="romanUcPeriod"/>
              <a:defRPr/>
            </a:pPr>
            <a:r>
              <a:rPr lang="en-US" altLang="en-US" dirty="0">
                <a:solidFill>
                  <a:schemeClr val="bg1"/>
                </a:solidFill>
              </a:rPr>
              <a:t>Salvation words</a:t>
            </a:r>
          </a:p>
          <a:p>
            <a:pPr marL="914377" indent="-914377" eaLnBrk="1" hangingPunct="1">
              <a:lnSpc>
                <a:spcPct val="90000"/>
              </a:lnSpc>
              <a:buClr>
                <a:srgbClr val="66FFFF"/>
              </a:buClr>
              <a:buFont typeface="+mj-lt"/>
              <a:buAutoNum type="romanUcPeriod"/>
              <a:defRPr/>
            </a:pPr>
            <a:r>
              <a:rPr lang="en-US" altLang="en-US" dirty="0">
                <a:solidFill>
                  <a:schemeClr val="bg1"/>
                </a:solidFill>
              </a:rPr>
              <a:t>God’s one condition of salvation</a:t>
            </a:r>
          </a:p>
          <a:p>
            <a:pPr marL="914377" indent="-914377" eaLnBrk="1" hangingPunct="1">
              <a:lnSpc>
                <a:spcPct val="90000"/>
              </a:lnSpc>
              <a:buClr>
                <a:srgbClr val="66FFFF"/>
              </a:buClr>
              <a:buFont typeface="+mj-lt"/>
              <a:buAutoNum type="romanUcPeriod"/>
              <a:defRPr/>
            </a:pPr>
            <a:r>
              <a:rPr lang="en-US" altLang="en-US" dirty="0">
                <a:solidFill>
                  <a:schemeClr val="bg1"/>
                </a:solidFill>
              </a:rPr>
              <a:t>Results of salvation</a:t>
            </a:r>
          </a:p>
          <a:p>
            <a:pPr marL="914377" indent="-914377" eaLnBrk="1" hangingPunct="1">
              <a:lnSpc>
                <a:spcPct val="90000"/>
              </a:lnSpc>
              <a:buClr>
                <a:srgbClr val="66FFFF"/>
              </a:buClr>
              <a:buFont typeface="+mj-lt"/>
              <a:buAutoNum type="romanUcPeriod"/>
              <a:defRPr/>
            </a:pPr>
            <a:r>
              <a:rPr lang="en-US" altLang="en-US" dirty="0">
                <a:solidFill>
                  <a:schemeClr val="bg1"/>
                </a:solidFill>
              </a:rPr>
              <a:t>Eternal security</a:t>
            </a:r>
          </a:p>
          <a:p>
            <a:pPr marL="914377" indent="-914377" eaLnBrk="1" hangingPunct="1">
              <a:lnSpc>
                <a:spcPct val="90000"/>
              </a:lnSpc>
              <a:buClr>
                <a:srgbClr val="66FFFF"/>
              </a:buClr>
              <a:buFont typeface="+mj-lt"/>
              <a:buAutoNum type="romanUcPeriod"/>
              <a:defRPr/>
            </a:pPr>
            <a:r>
              <a:rPr lang="en-US" altLang="en-US" dirty="0">
                <a:solidFill>
                  <a:schemeClr val="bg1"/>
                </a:solidFill>
              </a:rPr>
              <a:t>Faulty views of salvation</a:t>
            </a:r>
          </a:p>
        </p:txBody>
      </p:sp>
    </p:spTree>
    <p:extLst>
      <p:ext uri="{BB962C8B-B14F-4D97-AF65-F5344CB8AC3E}">
        <p14:creationId xmlns:p14="http://schemas.microsoft.com/office/powerpoint/2010/main" val="2957187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28600"/>
            <a:ext cx="8229600" cy="719138"/>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Christ’s Atoning Death</a:t>
            </a:r>
          </a:p>
        </p:txBody>
      </p:sp>
      <p:sp>
        <p:nvSpPr>
          <p:cNvPr id="21507" name="Content Placeholder 2"/>
          <p:cNvSpPr>
            <a:spLocks noGrp="1"/>
          </p:cNvSpPr>
          <p:nvPr>
            <p:ph idx="1"/>
          </p:nvPr>
        </p:nvSpPr>
        <p:spPr>
          <a:xfrm>
            <a:off x="114300" y="1143000"/>
            <a:ext cx="8915400" cy="5562599"/>
          </a:xfrm>
        </p:spPr>
        <p:txBody>
          <a:bodyPr/>
          <a:lstStyle/>
          <a:p>
            <a:pPr eaLnBrk="1" hangingPunct="1">
              <a:spcBef>
                <a:spcPts val="600"/>
              </a:spcBef>
              <a:spcAft>
                <a:spcPts val="1200"/>
              </a:spcAft>
              <a:buClr>
                <a:srgbClr val="00FFFF"/>
              </a:buClr>
              <a:defRPr/>
            </a:pPr>
            <a:r>
              <a:rPr lang="en-US" altLang="en-US" sz="2800" dirty="0">
                <a:solidFill>
                  <a:schemeClr val="bg1"/>
                </a:solidFill>
                <a:effectLst>
                  <a:outerShdw blurRad="38100" dist="38100" dir="2700000" algn="tl">
                    <a:srgbClr val="000000">
                      <a:alpha val="43137"/>
                    </a:srgbClr>
                  </a:outerShdw>
                </a:effectLst>
              </a:rPr>
              <a:t>False views of the atonement</a:t>
            </a:r>
          </a:p>
          <a:p>
            <a:pPr lvl="1" eaLnBrk="1" hangingPunct="1">
              <a:spcBef>
                <a:spcPts val="600"/>
              </a:spcBef>
              <a:spcAft>
                <a:spcPts val="1200"/>
              </a:spcAft>
              <a:buClr>
                <a:srgbClr val="FF66FF"/>
              </a:buClr>
              <a:defRPr/>
            </a:pPr>
            <a:r>
              <a:rPr lang="en-US" altLang="en-US" dirty="0">
                <a:solidFill>
                  <a:schemeClr val="bg1"/>
                </a:solidFill>
                <a:effectLst>
                  <a:outerShdw blurRad="38100" dist="38100" dir="2700000" algn="tl">
                    <a:srgbClr val="000000">
                      <a:alpha val="43137"/>
                    </a:srgbClr>
                  </a:outerShdw>
                </a:effectLst>
              </a:rPr>
              <a:t>Ransom to Satan – Christ’s death is a ransom to Satan and not the Father (A.D. 185‒54)</a:t>
            </a:r>
          </a:p>
          <a:p>
            <a:pPr lvl="1" eaLnBrk="1" hangingPunct="1">
              <a:spcBef>
                <a:spcPts val="600"/>
              </a:spcBef>
              <a:spcAft>
                <a:spcPts val="1200"/>
              </a:spcAft>
              <a:buClr>
                <a:srgbClr val="FF66FF"/>
              </a:buClr>
              <a:defRPr/>
            </a:pPr>
            <a:r>
              <a:rPr lang="en-US" altLang="en-US" dirty="0">
                <a:solidFill>
                  <a:schemeClr val="bg1"/>
                </a:solidFill>
                <a:effectLst>
                  <a:outerShdw blurRad="38100" dist="38100" dir="2700000" algn="tl">
                    <a:srgbClr val="000000">
                      <a:alpha val="43137"/>
                    </a:srgbClr>
                  </a:outerShdw>
                </a:effectLst>
              </a:rPr>
              <a:t>Moral influence – Christ’s death is an expression of God’s love (A.D. 1079‒1142)</a:t>
            </a:r>
          </a:p>
          <a:p>
            <a:pPr lvl="1" eaLnBrk="1" hangingPunct="1">
              <a:spcBef>
                <a:spcPts val="600"/>
              </a:spcBef>
              <a:spcAft>
                <a:spcPts val="1200"/>
              </a:spcAft>
              <a:buClr>
                <a:srgbClr val="FF66FF"/>
              </a:buClr>
              <a:defRPr/>
            </a:pPr>
            <a:r>
              <a:rPr lang="en-US" altLang="en-US" dirty="0">
                <a:solidFill>
                  <a:schemeClr val="bg1"/>
                </a:solidFill>
                <a:effectLst>
                  <a:outerShdw blurRad="38100" dist="38100" dir="2700000" algn="tl">
                    <a:srgbClr val="000000">
                      <a:alpha val="43137"/>
                    </a:srgbClr>
                  </a:outerShdw>
                </a:effectLst>
              </a:rPr>
              <a:t>Moral example – Christ’s death inspires us to be sacrificial (A.D. 1539‒1604)</a:t>
            </a:r>
          </a:p>
          <a:p>
            <a:pPr lvl="1" eaLnBrk="1" hangingPunct="1">
              <a:spcBef>
                <a:spcPts val="600"/>
              </a:spcBef>
              <a:spcAft>
                <a:spcPts val="1200"/>
              </a:spcAft>
              <a:buClr>
                <a:srgbClr val="FF66FF"/>
              </a:buClr>
              <a:defRPr/>
            </a:pPr>
            <a:r>
              <a:rPr lang="en-US" altLang="en-US" dirty="0">
                <a:solidFill>
                  <a:schemeClr val="bg1"/>
                </a:solidFill>
                <a:effectLst>
                  <a:outerShdw blurRad="38100" dist="38100" dir="2700000" algn="tl">
                    <a:srgbClr val="000000">
                      <a:alpha val="43137"/>
                    </a:srgbClr>
                  </a:outerShdw>
                </a:effectLst>
              </a:rPr>
              <a:t>Governmental – Christ’s death promotes respect for God’s Law (A.D. 1583‒1645)</a:t>
            </a:r>
          </a:p>
          <a:p>
            <a:pPr lvl="1" eaLnBrk="1" hangingPunct="1">
              <a:spcBef>
                <a:spcPts val="600"/>
              </a:spcBef>
              <a:spcAft>
                <a:spcPts val="1200"/>
              </a:spcAft>
              <a:buClr>
                <a:srgbClr val="FF66FF"/>
              </a:buClr>
              <a:defRPr/>
            </a:pPr>
            <a:r>
              <a:rPr lang="en-US" altLang="en-US" dirty="0">
                <a:solidFill>
                  <a:schemeClr val="bg1"/>
                </a:solidFill>
                <a:effectLst>
                  <a:outerShdw blurRad="38100" dist="38100" dir="2700000" algn="tl">
                    <a:srgbClr val="000000">
                      <a:alpha val="43137"/>
                    </a:srgbClr>
                  </a:outerShdw>
                </a:effectLst>
              </a:rPr>
              <a:t>Accidental – Fate accidently ended Christ’s life</a:t>
            </a:r>
          </a:p>
        </p:txBody>
      </p:sp>
    </p:spTree>
    <p:extLst>
      <p:ext uri="{BB962C8B-B14F-4D97-AF65-F5344CB8AC3E}">
        <p14:creationId xmlns:p14="http://schemas.microsoft.com/office/powerpoint/2010/main" val="112241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274638"/>
            <a:ext cx="8229600" cy="639762"/>
          </a:xfrm>
        </p:spPr>
        <p:txBody>
          <a:bodyPr/>
          <a:lstStyle/>
          <a:p>
            <a:pPr marL="573088" indent="-573088" eaLnBrk="1" hangingPunct="1">
              <a:buFont typeface="+mj-lt"/>
              <a:buAutoNum type="romanUcPeriod" startAt="5"/>
              <a:defRPr/>
            </a:pPr>
            <a:r>
              <a:rPr lang="en-US" altLang="en-US" sz="3600" dirty="0">
                <a:solidFill>
                  <a:srgbClr val="00FFFF"/>
                </a:solidFill>
                <a:effectLst>
                  <a:outerShdw blurRad="38100" dist="38100" dir="2700000" algn="tl">
                    <a:srgbClr val="000000">
                      <a:alpha val="43137"/>
                    </a:srgbClr>
                  </a:outerShdw>
                </a:effectLst>
                <a:latin typeface="+mn-lt"/>
              </a:rPr>
              <a:t>God’s One Condition of Salvation</a:t>
            </a:r>
          </a:p>
        </p:txBody>
      </p:sp>
      <p:sp>
        <p:nvSpPr>
          <p:cNvPr id="5" name="Rectangle 3"/>
          <p:cNvSpPr txBox="1">
            <a:spLocks/>
          </p:cNvSpPr>
          <p:nvPr/>
        </p:nvSpPr>
        <p:spPr bwMode="auto">
          <a:xfrm>
            <a:off x="457200" y="1143000"/>
            <a:ext cx="8458200" cy="5410200"/>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eaLnBrk="1" hangingPunct="1">
              <a:spcBef>
                <a:spcPts val="600"/>
              </a:spcBef>
              <a:spcAft>
                <a:spcPts val="600"/>
              </a:spcAft>
              <a:buClr>
                <a:srgbClr val="66FFFF"/>
              </a:buClr>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Misconceptions – multiple steps, poor word choices</a:t>
            </a:r>
          </a:p>
          <a:p>
            <a:pPr marL="514350" indent="-514350" eaLnBrk="1" hangingPunct="1">
              <a:spcBef>
                <a:spcPts val="600"/>
              </a:spcBef>
              <a:spcAft>
                <a:spcPts val="600"/>
              </a:spcAft>
              <a:buClr>
                <a:srgbClr val="66FFFF"/>
              </a:buClr>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Around 200 passages teach that justification is conditioned on faith alone</a:t>
            </a:r>
          </a:p>
          <a:p>
            <a:pPr marL="514350" indent="-514350" eaLnBrk="1" hangingPunct="1">
              <a:spcBef>
                <a:spcPts val="600"/>
              </a:spcBef>
              <a:spcAft>
                <a:spcPts val="600"/>
              </a:spcAft>
              <a:buClr>
                <a:srgbClr val="66FFFF"/>
              </a:buClr>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Why God has conditioned salvation on faith alone</a:t>
            </a:r>
          </a:p>
          <a:p>
            <a:pPr marL="514350" indent="-514350" eaLnBrk="1" hangingPunct="1">
              <a:spcBef>
                <a:spcPts val="600"/>
              </a:spcBef>
              <a:spcAft>
                <a:spcPts val="600"/>
              </a:spcAft>
              <a:buClr>
                <a:srgbClr val="66FFFF"/>
              </a:buClr>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What saving faith is – trust</a:t>
            </a:r>
          </a:p>
          <a:p>
            <a:pPr marL="514350" indent="-514350" eaLnBrk="1" hangingPunct="1">
              <a:spcBef>
                <a:spcPts val="600"/>
              </a:spcBef>
              <a:spcAft>
                <a:spcPts val="600"/>
              </a:spcAft>
              <a:buClr>
                <a:srgbClr val="66FFFF"/>
              </a:buClr>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What saving faith is not – Jas 2:19</a:t>
            </a:r>
          </a:p>
          <a:p>
            <a:pPr marL="514350" indent="-514350" eaLnBrk="1" hangingPunct="1">
              <a:spcBef>
                <a:spcPts val="600"/>
              </a:spcBef>
              <a:spcAft>
                <a:spcPts val="600"/>
              </a:spcAft>
              <a:buClr>
                <a:srgbClr val="66FFFF"/>
              </a:buClr>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Content of saving faith – John 8:24; 20:30-31; 1 </a:t>
            </a:r>
            <a:r>
              <a:rPr lang="en-US" altLang="en-US" sz="2800" dirty="0" err="1">
                <a:solidFill>
                  <a:schemeClr val="bg1"/>
                </a:solidFill>
                <a:effectLst>
                  <a:outerShdw blurRad="38100" dist="38100" dir="2700000" algn="tl">
                    <a:srgbClr val="000000">
                      <a:alpha val="43137"/>
                    </a:srgbClr>
                  </a:outerShdw>
                </a:effectLst>
              </a:rPr>
              <a:t>Cor</a:t>
            </a:r>
            <a:r>
              <a:rPr lang="en-US" altLang="en-US" sz="2800" dirty="0">
                <a:solidFill>
                  <a:schemeClr val="bg1"/>
                </a:solidFill>
                <a:effectLst>
                  <a:outerShdw blurRad="38100" dist="38100" dir="2700000" algn="tl">
                    <a:srgbClr val="000000">
                      <a:alpha val="43137"/>
                    </a:srgbClr>
                  </a:outerShdw>
                </a:effectLst>
              </a:rPr>
              <a:t> 15:1-4</a:t>
            </a:r>
          </a:p>
          <a:p>
            <a:pPr marL="514350" indent="-514350" eaLnBrk="1" hangingPunct="1">
              <a:spcBef>
                <a:spcPts val="600"/>
              </a:spcBef>
              <a:spcAft>
                <a:spcPts val="600"/>
              </a:spcAft>
              <a:buClr>
                <a:srgbClr val="66FFFF"/>
              </a:buClr>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An evangelistic model</a:t>
            </a:r>
          </a:p>
          <a:p>
            <a:pPr marL="514350" indent="-514350" eaLnBrk="1" hangingPunct="1">
              <a:spcBef>
                <a:spcPts val="600"/>
              </a:spcBef>
              <a:spcAft>
                <a:spcPts val="600"/>
              </a:spcAft>
              <a:buClr>
                <a:srgbClr val="66FFFF"/>
              </a:buClr>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Response to problem passages</a:t>
            </a:r>
          </a:p>
        </p:txBody>
      </p:sp>
    </p:spTree>
    <p:extLst>
      <p:ext uri="{BB962C8B-B14F-4D97-AF65-F5344CB8AC3E}">
        <p14:creationId xmlns:p14="http://schemas.microsoft.com/office/powerpoint/2010/main" val="132614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274638"/>
            <a:ext cx="8229600" cy="639762"/>
          </a:xfrm>
        </p:spPr>
        <p:txBody>
          <a:bodyPr/>
          <a:lstStyle/>
          <a:p>
            <a:pPr marL="573088" indent="-573088" eaLnBrk="1" hangingPunct="1">
              <a:buFont typeface="+mj-lt"/>
              <a:buAutoNum type="romanUcPeriod" startAt="5"/>
              <a:defRPr/>
            </a:pPr>
            <a:r>
              <a:rPr lang="en-US" altLang="en-US" sz="3600" dirty="0">
                <a:solidFill>
                  <a:srgbClr val="00FFFF"/>
                </a:solidFill>
                <a:effectLst>
                  <a:outerShdw blurRad="38100" dist="38100" dir="2700000" algn="tl">
                    <a:srgbClr val="000000">
                      <a:alpha val="43137"/>
                    </a:srgbClr>
                  </a:outerShdw>
                </a:effectLst>
                <a:latin typeface="+mn-lt"/>
              </a:rPr>
              <a:t>God’s One Condition of Salvation</a:t>
            </a:r>
          </a:p>
        </p:txBody>
      </p:sp>
      <p:sp>
        <p:nvSpPr>
          <p:cNvPr id="5" name="Rectangle 3"/>
          <p:cNvSpPr txBox="1">
            <a:spLocks/>
          </p:cNvSpPr>
          <p:nvPr/>
        </p:nvSpPr>
        <p:spPr bwMode="auto">
          <a:xfrm>
            <a:off x="457200" y="1143000"/>
            <a:ext cx="8458200" cy="5410200"/>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eaLnBrk="1" hangingPunct="1">
              <a:spcBef>
                <a:spcPts val="600"/>
              </a:spcBef>
              <a:spcAft>
                <a:spcPts val="600"/>
              </a:spcAft>
              <a:buClr>
                <a:srgbClr val="66FFFF"/>
              </a:buClr>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Misconceptions – multiple steps, poor word choices</a:t>
            </a:r>
          </a:p>
          <a:p>
            <a:pPr marL="514350" indent="-514350" eaLnBrk="1" hangingPunct="1">
              <a:spcBef>
                <a:spcPts val="600"/>
              </a:spcBef>
              <a:spcAft>
                <a:spcPts val="600"/>
              </a:spcAft>
              <a:buClr>
                <a:srgbClr val="66FFFF"/>
              </a:buClr>
              <a:buFont typeface="+mj-lt"/>
              <a:buAutoNum type="alphaUcPeriod"/>
              <a:defRPr/>
            </a:pPr>
            <a:r>
              <a:rPr lang="en-US" altLang="en-US" sz="2800" b="1" u="sng" dirty="0">
                <a:solidFill>
                  <a:srgbClr val="FFFFCC"/>
                </a:solidFill>
                <a:effectLst>
                  <a:outerShdw blurRad="38100" dist="38100" dir="2700000" algn="tl">
                    <a:srgbClr val="000000">
                      <a:alpha val="43137"/>
                    </a:srgbClr>
                  </a:outerShdw>
                </a:effectLst>
              </a:rPr>
              <a:t>Around 200 passages teach that justification is conditioned on faith alone</a:t>
            </a:r>
          </a:p>
          <a:p>
            <a:pPr marL="514350" indent="-514350" eaLnBrk="1" hangingPunct="1">
              <a:spcBef>
                <a:spcPts val="600"/>
              </a:spcBef>
              <a:spcAft>
                <a:spcPts val="600"/>
              </a:spcAft>
              <a:buClr>
                <a:srgbClr val="66FFFF"/>
              </a:buClr>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Why God has conditioned salvation on faith alone</a:t>
            </a:r>
          </a:p>
          <a:p>
            <a:pPr marL="514350" indent="-514350" eaLnBrk="1" hangingPunct="1">
              <a:spcBef>
                <a:spcPts val="600"/>
              </a:spcBef>
              <a:spcAft>
                <a:spcPts val="600"/>
              </a:spcAft>
              <a:buClr>
                <a:srgbClr val="66FFFF"/>
              </a:buClr>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What saving faith is – trust</a:t>
            </a:r>
          </a:p>
          <a:p>
            <a:pPr marL="514350" indent="-514350" eaLnBrk="1" hangingPunct="1">
              <a:spcBef>
                <a:spcPts val="600"/>
              </a:spcBef>
              <a:spcAft>
                <a:spcPts val="600"/>
              </a:spcAft>
              <a:buClr>
                <a:srgbClr val="66FFFF"/>
              </a:buClr>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What saving faith is not – Jas 2:19</a:t>
            </a:r>
          </a:p>
          <a:p>
            <a:pPr marL="514350" indent="-514350" eaLnBrk="1" hangingPunct="1">
              <a:spcBef>
                <a:spcPts val="600"/>
              </a:spcBef>
              <a:spcAft>
                <a:spcPts val="600"/>
              </a:spcAft>
              <a:buClr>
                <a:srgbClr val="66FFFF"/>
              </a:buClr>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Content of saving faith – John 8:24; 20:30-31; 1 </a:t>
            </a:r>
            <a:r>
              <a:rPr lang="en-US" altLang="en-US" sz="2800" dirty="0" err="1">
                <a:solidFill>
                  <a:schemeClr val="bg1"/>
                </a:solidFill>
                <a:effectLst>
                  <a:outerShdw blurRad="38100" dist="38100" dir="2700000" algn="tl">
                    <a:srgbClr val="000000">
                      <a:alpha val="43137"/>
                    </a:srgbClr>
                  </a:outerShdw>
                </a:effectLst>
              </a:rPr>
              <a:t>Cor</a:t>
            </a:r>
            <a:r>
              <a:rPr lang="en-US" altLang="en-US" sz="2800" dirty="0">
                <a:solidFill>
                  <a:schemeClr val="bg1"/>
                </a:solidFill>
                <a:effectLst>
                  <a:outerShdw blurRad="38100" dist="38100" dir="2700000" algn="tl">
                    <a:srgbClr val="000000">
                      <a:alpha val="43137"/>
                    </a:srgbClr>
                  </a:outerShdw>
                </a:effectLst>
              </a:rPr>
              <a:t> 15:1-4</a:t>
            </a:r>
          </a:p>
          <a:p>
            <a:pPr marL="514350" indent="-514350" eaLnBrk="1" hangingPunct="1">
              <a:spcBef>
                <a:spcPts val="600"/>
              </a:spcBef>
              <a:spcAft>
                <a:spcPts val="600"/>
              </a:spcAft>
              <a:buClr>
                <a:srgbClr val="66FFFF"/>
              </a:buClr>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An evangelistic model</a:t>
            </a:r>
          </a:p>
          <a:p>
            <a:pPr marL="514350" indent="-514350" eaLnBrk="1" hangingPunct="1">
              <a:spcBef>
                <a:spcPts val="600"/>
              </a:spcBef>
              <a:spcAft>
                <a:spcPts val="600"/>
              </a:spcAft>
              <a:buClr>
                <a:srgbClr val="66FFFF"/>
              </a:buClr>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Response to problem passages</a:t>
            </a:r>
          </a:p>
        </p:txBody>
      </p:sp>
    </p:spTree>
    <p:extLst>
      <p:ext uri="{BB962C8B-B14F-4D97-AF65-F5344CB8AC3E}">
        <p14:creationId xmlns:p14="http://schemas.microsoft.com/office/powerpoint/2010/main" val="1324532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152400"/>
            <a:ext cx="8229600" cy="792163"/>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Response to Problem Passages</a:t>
            </a:r>
          </a:p>
        </p:txBody>
      </p:sp>
      <p:sp>
        <p:nvSpPr>
          <p:cNvPr id="54275" name="Content Placeholder 2"/>
          <p:cNvSpPr>
            <a:spLocks noGrp="1"/>
          </p:cNvSpPr>
          <p:nvPr>
            <p:ph idx="1"/>
          </p:nvPr>
        </p:nvSpPr>
        <p:spPr>
          <a:xfrm>
            <a:off x="228600" y="1143000"/>
            <a:ext cx="8686800" cy="5410200"/>
          </a:xfrm>
        </p:spPr>
        <p:txBody>
          <a:bodyPr/>
          <a:lstStyle/>
          <a:p>
            <a:pPr eaLnBrk="1" hangingPunct="1">
              <a:spcBef>
                <a:spcPts val="600"/>
              </a:spcBef>
              <a:spcAft>
                <a:spcPts val="1200"/>
              </a:spcAft>
              <a:buClr>
                <a:srgbClr val="00FFFF"/>
              </a:buClr>
              <a:defRPr/>
            </a:pPr>
            <a:r>
              <a:rPr lang="en-US" altLang="en-US" sz="2800" dirty="0">
                <a:solidFill>
                  <a:schemeClr val="bg1"/>
                </a:solidFill>
                <a:effectLst>
                  <a:outerShdw blurRad="38100" dist="38100" dir="2700000" algn="tl">
                    <a:srgbClr val="000000">
                      <a:alpha val="43137"/>
                    </a:srgbClr>
                  </a:outerShdw>
                </a:effectLst>
              </a:rPr>
              <a:t>Repent (Acts 2:38; 3:19; 17:30; 2 Pet 3:9)? Change of mind</a:t>
            </a:r>
          </a:p>
          <a:p>
            <a:pPr eaLnBrk="1" hangingPunct="1">
              <a:spcBef>
                <a:spcPts val="600"/>
              </a:spcBef>
              <a:spcAft>
                <a:spcPts val="1200"/>
              </a:spcAft>
              <a:buClr>
                <a:srgbClr val="00FFFF"/>
              </a:buClr>
              <a:defRPr/>
            </a:pPr>
            <a:r>
              <a:rPr lang="en-US" altLang="en-US" sz="2800" dirty="0">
                <a:solidFill>
                  <a:schemeClr val="bg1"/>
                </a:solidFill>
                <a:effectLst>
                  <a:outerShdw blurRad="38100" dist="38100" dir="2700000" algn="tl">
                    <a:srgbClr val="000000">
                      <a:alpha val="43137"/>
                    </a:srgbClr>
                  </a:outerShdw>
                </a:effectLst>
              </a:rPr>
              <a:t>Lordship (Matt 16:24-25)? Discipleship vs. justification</a:t>
            </a:r>
          </a:p>
          <a:p>
            <a:pPr eaLnBrk="1" hangingPunct="1">
              <a:spcBef>
                <a:spcPts val="600"/>
              </a:spcBef>
              <a:spcAft>
                <a:spcPts val="1200"/>
              </a:spcAft>
              <a:buClr>
                <a:srgbClr val="00FFFF"/>
              </a:buClr>
              <a:defRPr/>
            </a:pPr>
            <a:r>
              <a:rPr lang="en-US" altLang="en-US" sz="2800" dirty="0">
                <a:solidFill>
                  <a:schemeClr val="bg1"/>
                </a:solidFill>
                <a:effectLst>
                  <a:outerShdw blurRad="38100" dist="38100" dir="2700000" algn="tl">
                    <a:srgbClr val="000000">
                      <a:alpha val="43137"/>
                    </a:srgbClr>
                  </a:outerShdw>
                </a:effectLst>
              </a:rPr>
              <a:t>Receive/Accept Christ? – Synonym of faith (John 1:12) </a:t>
            </a:r>
          </a:p>
          <a:p>
            <a:pPr eaLnBrk="1" hangingPunct="1">
              <a:spcBef>
                <a:spcPts val="600"/>
              </a:spcBef>
              <a:spcAft>
                <a:spcPts val="1200"/>
              </a:spcAft>
              <a:buClr>
                <a:srgbClr val="00FFFF"/>
              </a:buClr>
              <a:defRPr/>
            </a:pPr>
            <a:r>
              <a:rPr lang="en-US" altLang="en-US" sz="2800" dirty="0">
                <a:solidFill>
                  <a:schemeClr val="bg1"/>
                </a:solidFill>
                <a:effectLst>
                  <a:outerShdw blurRad="38100" dist="38100" dir="2700000" algn="tl">
                    <a:srgbClr val="000000">
                      <a:alpha val="43137"/>
                    </a:srgbClr>
                  </a:outerShdw>
                </a:effectLst>
              </a:rPr>
              <a:t>Believe and work (</a:t>
            </a:r>
            <a:r>
              <a:rPr lang="en-US" altLang="en-US" sz="2800" dirty="0" err="1">
                <a:solidFill>
                  <a:schemeClr val="bg1"/>
                </a:solidFill>
                <a:effectLst>
                  <a:outerShdw blurRad="38100" dist="38100" dir="2700000" algn="tl">
                    <a:srgbClr val="000000">
                      <a:alpha val="43137"/>
                    </a:srgbClr>
                  </a:outerShdw>
                </a:effectLst>
              </a:rPr>
              <a:t>Eph</a:t>
            </a:r>
            <a:r>
              <a:rPr lang="en-US" altLang="en-US" sz="2800" dirty="0">
                <a:solidFill>
                  <a:schemeClr val="bg1"/>
                </a:solidFill>
                <a:effectLst>
                  <a:outerShdw blurRad="38100" dist="38100" dir="2700000" algn="tl">
                    <a:srgbClr val="000000">
                      <a:alpha val="43137"/>
                    </a:srgbClr>
                  </a:outerShdw>
                </a:effectLst>
              </a:rPr>
              <a:t> 2:8-10; Jas 2:14-26)? Sanctification</a:t>
            </a:r>
          </a:p>
          <a:p>
            <a:pPr eaLnBrk="1" hangingPunct="1">
              <a:spcBef>
                <a:spcPts val="600"/>
              </a:spcBef>
              <a:spcAft>
                <a:spcPts val="1200"/>
              </a:spcAft>
              <a:buClr>
                <a:srgbClr val="00FFFF"/>
              </a:buClr>
              <a:defRPr/>
            </a:pPr>
            <a:r>
              <a:rPr lang="en-US" altLang="en-US" sz="2800" dirty="0">
                <a:solidFill>
                  <a:schemeClr val="bg1"/>
                </a:solidFill>
                <a:effectLst>
                  <a:outerShdw blurRad="38100" dist="38100" dir="2700000" algn="tl">
                    <a:srgbClr val="000000">
                      <a:alpha val="43137"/>
                    </a:srgbClr>
                  </a:outerShdw>
                </a:effectLst>
              </a:rPr>
              <a:t>Believe and be baptized (Mark 16:15-16; John 3:5; Acts 2:38; Col 2:11-12; 1 Pet 3:21)? Context</a:t>
            </a:r>
          </a:p>
        </p:txBody>
      </p:sp>
    </p:spTree>
    <p:extLst>
      <p:ext uri="{BB962C8B-B14F-4D97-AF65-F5344CB8AC3E}">
        <p14:creationId xmlns:p14="http://schemas.microsoft.com/office/powerpoint/2010/main" val="67634642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6297</TotalTime>
  <Words>3277</Words>
  <Application>Microsoft Office PowerPoint</Application>
  <PresentationFormat>On-screen Show (4:3)</PresentationFormat>
  <Paragraphs>449</Paragraphs>
  <Slides>55</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Calibri</vt:lpstr>
      <vt:lpstr>Wingdings</vt:lpstr>
      <vt:lpstr>1_Office Theme</vt:lpstr>
      <vt:lpstr>Soteriology Session 55</vt:lpstr>
      <vt:lpstr>Soteriology Overview</vt:lpstr>
      <vt:lpstr>FINAL EXAM!</vt:lpstr>
      <vt:lpstr>Christ’s Atoning Death</vt:lpstr>
      <vt:lpstr>Isaiah 53:3–6</vt:lpstr>
      <vt:lpstr>Christ’s Atoning Death</vt:lpstr>
      <vt:lpstr>God’s One Condition of Salvation</vt:lpstr>
      <vt:lpstr>God’s One Condition of Salvation</vt:lpstr>
      <vt:lpstr>Response to Problem Passages</vt:lpstr>
      <vt:lpstr>Response to Problem Passages</vt:lpstr>
      <vt:lpstr>God’s One Condition of Salvation</vt:lpstr>
      <vt:lpstr>Poor Word Choices</vt:lpstr>
      <vt:lpstr>God’s One Condition of Salvation</vt:lpstr>
      <vt:lpstr>Poor Word Choices</vt:lpstr>
      <vt:lpstr>God’s One Condition of Salvation</vt:lpstr>
      <vt:lpstr>“Believe” Defined</vt:lpstr>
      <vt:lpstr>PowerPoint Presentation</vt:lpstr>
      <vt:lpstr>Repentance</vt:lpstr>
      <vt:lpstr>Response to Problem Passages</vt:lpstr>
      <vt:lpstr>PowerPoint Presentation</vt:lpstr>
      <vt:lpstr>PowerPoint Presentation</vt:lpstr>
      <vt:lpstr>PowerPoint Presentation</vt:lpstr>
      <vt:lpstr>Response to Problem Passages</vt:lpstr>
      <vt:lpstr>PowerPoint Presentation</vt:lpstr>
      <vt:lpstr>Results of Salvation</vt:lpstr>
      <vt:lpstr>Capacity for Good Works</vt:lpstr>
      <vt:lpstr>PowerPoint Presentation</vt:lpstr>
      <vt:lpstr>PowerPoint Presentation</vt:lpstr>
      <vt:lpstr>PowerPoint Presentation</vt:lpstr>
      <vt:lpstr>Believe and Be Baptized?  Problem Passages</vt:lpstr>
      <vt:lpstr>Evidence for Eternal Security</vt:lpstr>
      <vt:lpstr>Evidence for Eternal Security</vt:lpstr>
      <vt:lpstr>2. Passages From Matthew</vt:lpstr>
      <vt:lpstr>PowerPoint Presentation</vt:lpstr>
      <vt:lpstr>5. Passages From Paul</vt:lpstr>
      <vt:lpstr>PowerPoint Presentation</vt:lpstr>
      <vt:lpstr>a. Galatians 5:4</vt:lpstr>
      <vt:lpstr>5. Passages From Paul</vt:lpstr>
      <vt:lpstr>PowerPoint Presentation</vt:lpstr>
      <vt:lpstr>Three Tenses of Salvation</vt:lpstr>
      <vt:lpstr>Three Tenses of Salvation</vt:lpstr>
      <vt:lpstr>Three Tenses of Salvation</vt:lpstr>
      <vt:lpstr>Philippians 2:12</vt:lpstr>
      <vt:lpstr>Passages from the General Letters &amp; Revelation</vt:lpstr>
      <vt:lpstr>PowerPoint Presentation</vt:lpstr>
      <vt:lpstr>1 John 5:16-17</vt:lpstr>
      <vt:lpstr>Passages from the General Letters &amp; Revelation</vt:lpstr>
      <vt:lpstr>PowerPoint Presentation</vt:lpstr>
      <vt:lpstr>2 Peter 1:10-11</vt:lpstr>
      <vt:lpstr>Lordship Salvation 7 Problems</vt:lpstr>
      <vt:lpstr>PowerPoint Presentation</vt:lpstr>
      <vt:lpstr>4 KINDS OF PEOPLE 1 Corinthians 3:1-3 </vt:lpstr>
      <vt:lpstr>Carnal Christianity  “an unfortunate possibility”</vt:lpstr>
      <vt:lpstr>CONCLUSION</vt:lpstr>
      <vt:lpstr>Soteriology Overview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Soteriology Session 7</dc:title>
  <dc:creator>Jim McGowan</dc:creator>
  <cp:lastModifiedBy>Jim McGowan</cp:lastModifiedBy>
  <cp:revision>590</cp:revision>
  <cp:lastPrinted>2017-04-07T15:48:37Z</cp:lastPrinted>
  <dcterms:created xsi:type="dcterms:W3CDTF">2016-02-18T16:07:28Z</dcterms:created>
  <dcterms:modified xsi:type="dcterms:W3CDTF">2017-04-09T03:18:13Z</dcterms:modified>
</cp:coreProperties>
</file>