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791" r:id="rId2"/>
    <p:sldId id="1521" r:id="rId3"/>
    <p:sldId id="1525" r:id="rId4"/>
    <p:sldId id="1565" r:id="rId5"/>
    <p:sldId id="1566" r:id="rId6"/>
    <p:sldId id="1567" r:id="rId7"/>
    <p:sldId id="1568" r:id="rId8"/>
    <p:sldId id="1569" r:id="rId9"/>
    <p:sldId id="1610" r:id="rId10"/>
    <p:sldId id="1574" r:id="rId11"/>
    <p:sldId id="1575" r:id="rId12"/>
    <p:sldId id="1576" r:id="rId13"/>
    <p:sldId id="1572" r:id="rId14"/>
    <p:sldId id="1573" r:id="rId15"/>
    <p:sldId id="1577" r:id="rId16"/>
    <p:sldId id="1578" r:id="rId17"/>
    <p:sldId id="1580" r:id="rId18"/>
    <p:sldId id="1581" r:id="rId19"/>
    <p:sldId id="1579" r:id="rId20"/>
    <p:sldId id="1582" r:id="rId21"/>
    <p:sldId id="1583" r:id="rId22"/>
    <p:sldId id="1584" r:id="rId23"/>
    <p:sldId id="1585" r:id="rId24"/>
    <p:sldId id="1586" r:id="rId25"/>
    <p:sldId id="1587" r:id="rId26"/>
    <p:sldId id="1588" r:id="rId27"/>
    <p:sldId id="1589" r:id="rId28"/>
    <p:sldId id="1590" r:id="rId29"/>
    <p:sldId id="1591" r:id="rId30"/>
    <p:sldId id="1592" r:id="rId31"/>
    <p:sldId id="1593" r:id="rId32"/>
    <p:sldId id="1594" r:id="rId33"/>
    <p:sldId id="1595" r:id="rId34"/>
    <p:sldId id="1596" r:id="rId35"/>
    <p:sldId id="1597" r:id="rId36"/>
    <p:sldId id="1598" r:id="rId37"/>
    <p:sldId id="1599" r:id="rId38"/>
    <p:sldId id="1600" r:id="rId39"/>
    <p:sldId id="1601" r:id="rId40"/>
    <p:sldId id="1602" r:id="rId41"/>
    <p:sldId id="1603" r:id="rId42"/>
    <p:sldId id="1604" r:id="rId43"/>
    <p:sldId id="1605" r:id="rId44"/>
    <p:sldId id="1495" r:id="rId45"/>
    <p:sldId id="1485" r:id="rId4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FFCC"/>
    <a:srgbClr val="FFCCFF"/>
    <a:srgbClr val="66FF99"/>
    <a:srgbClr val="0000FF"/>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1309" autoAdjust="0"/>
  </p:normalViewPr>
  <p:slideViewPr>
    <p:cSldViewPr snapToGrid="0">
      <p:cViewPr varScale="1">
        <p:scale>
          <a:sx n="102" d="100"/>
          <a:sy n="102" d="100"/>
        </p:scale>
        <p:origin x="182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81013"/>
          </a:xfrm>
          <a:prstGeom prst="rect">
            <a:avLst/>
          </a:prstGeom>
        </p:spPr>
        <p:txBody>
          <a:bodyPr vert="horz" lIns="96624" tIns="48313" rIns="96624" bIns="48313"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sz="quarter" idx="1"/>
          </p:nvPr>
        </p:nvSpPr>
        <p:spPr>
          <a:xfrm>
            <a:off x="4143375" y="2"/>
            <a:ext cx="3170238" cy="481013"/>
          </a:xfrm>
          <a:prstGeom prst="rect">
            <a:avLst/>
          </a:prstGeom>
        </p:spPr>
        <p:txBody>
          <a:bodyPr vert="horz" lIns="96624" tIns="48313" rIns="96624" bIns="48313" rtlCol="0"/>
          <a:lstStyle>
            <a:lvl1pPr algn="r" eaLnBrk="1" fontAlgn="auto" hangingPunct="1">
              <a:spcBef>
                <a:spcPts val="0"/>
              </a:spcBef>
              <a:spcAft>
                <a:spcPts val="0"/>
              </a:spcAft>
              <a:defRPr sz="1200">
                <a:latin typeface="+mn-lt"/>
                <a:cs typeface="+mn-cs"/>
              </a:defRPr>
            </a:lvl1pPr>
          </a:lstStyle>
          <a:p>
            <a:pPr>
              <a:defRPr/>
            </a:pPr>
            <a:r>
              <a:rPr lang="en-US"/>
              <a:t>04/16/2017</a:t>
            </a:r>
          </a:p>
        </p:txBody>
      </p:sp>
      <p:sp>
        <p:nvSpPr>
          <p:cNvPr id="4" name="Footer Placeholder 3"/>
          <p:cNvSpPr>
            <a:spLocks noGrp="1"/>
          </p:cNvSpPr>
          <p:nvPr>
            <p:ph type="ftr" sz="quarter" idx="2"/>
          </p:nvPr>
        </p:nvSpPr>
        <p:spPr>
          <a:xfrm>
            <a:off x="2" y="9120188"/>
            <a:ext cx="3170238" cy="481012"/>
          </a:xfrm>
          <a:prstGeom prst="rect">
            <a:avLst/>
          </a:prstGeom>
        </p:spPr>
        <p:txBody>
          <a:bodyPr vert="horz" lIns="96624" tIns="48313" rIns="96624" bIns="48313"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E7FB46F-FE8A-4DDB-9E5A-5CE56A6045A5}"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81013"/>
          </a:xfrm>
          <a:prstGeom prst="rect">
            <a:avLst/>
          </a:prstGeom>
        </p:spPr>
        <p:txBody>
          <a:bodyPr vert="horz" lIns="96624" tIns="48313" rIns="96624" bIns="48313"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idx="1"/>
          </p:nvPr>
        </p:nvSpPr>
        <p:spPr>
          <a:xfrm>
            <a:off x="4143375" y="2"/>
            <a:ext cx="3170238" cy="481013"/>
          </a:xfrm>
          <a:prstGeom prst="rect">
            <a:avLst/>
          </a:prstGeom>
        </p:spPr>
        <p:txBody>
          <a:bodyPr vert="horz" lIns="96624" tIns="48313" rIns="96624" bIns="48313" rtlCol="0"/>
          <a:lstStyle>
            <a:lvl1pPr algn="r" eaLnBrk="1" fontAlgn="auto" hangingPunct="1">
              <a:spcBef>
                <a:spcPts val="0"/>
              </a:spcBef>
              <a:spcAft>
                <a:spcPts val="0"/>
              </a:spcAft>
              <a:defRPr sz="1200">
                <a:latin typeface="+mn-lt"/>
                <a:cs typeface="+mn-cs"/>
              </a:defRPr>
            </a:lvl1pPr>
          </a:lstStyle>
          <a:p>
            <a:pPr>
              <a:defRPr/>
            </a:pPr>
            <a:r>
              <a:rPr lang="en-US"/>
              <a:t>04/16/2017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24" tIns="48313" rIns="96624" bIns="48313" rtlCol="0" anchor="ctr"/>
          <a:lstStyle/>
          <a:p>
            <a:pPr lvl="0"/>
            <a:endParaRPr lang="en-US" noProof="0"/>
          </a:p>
        </p:txBody>
      </p:sp>
      <p:sp>
        <p:nvSpPr>
          <p:cNvPr id="5" name="Notes Placeholder 4"/>
          <p:cNvSpPr>
            <a:spLocks noGrp="1"/>
          </p:cNvSpPr>
          <p:nvPr>
            <p:ph type="body" sz="quarter" idx="3"/>
          </p:nvPr>
        </p:nvSpPr>
        <p:spPr>
          <a:xfrm>
            <a:off x="731840" y="4621213"/>
            <a:ext cx="5851525" cy="3779837"/>
          </a:xfrm>
          <a:prstGeom prst="rect">
            <a:avLst/>
          </a:prstGeom>
        </p:spPr>
        <p:txBody>
          <a:bodyPr vert="horz" lIns="96624" tIns="48313" rIns="96624" bIns="4831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20188"/>
            <a:ext cx="3170238" cy="481012"/>
          </a:xfrm>
          <a:prstGeom prst="rect">
            <a:avLst/>
          </a:prstGeom>
        </p:spPr>
        <p:txBody>
          <a:bodyPr vert="horz" lIns="96624" tIns="48313" rIns="96624" bIns="48313"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B198B154-0582-43CF-B21D-D32FA3CBB6E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16">
              <a:defRPr>
                <a:solidFill>
                  <a:schemeClr val="tx1"/>
                </a:solidFill>
                <a:latin typeface="Arial" panose="020B0604020202020204" pitchFamily="34" charset="0"/>
                <a:cs typeface="Arial" panose="020B0604020202020204" pitchFamily="34" charset="0"/>
              </a:defRPr>
            </a:lvl1pPr>
            <a:lvl2pPr marL="742733" indent="-285666" defTabSz="964916">
              <a:defRPr>
                <a:solidFill>
                  <a:schemeClr val="tx1"/>
                </a:solidFill>
                <a:latin typeface="Arial" panose="020B0604020202020204" pitchFamily="34" charset="0"/>
                <a:cs typeface="Arial" panose="020B0604020202020204" pitchFamily="34" charset="0"/>
              </a:defRPr>
            </a:lvl2pPr>
            <a:lvl3pPr marL="1142666" indent="-228534" defTabSz="964916">
              <a:defRPr>
                <a:solidFill>
                  <a:schemeClr val="tx1"/>
                </a:solidFill>
                <a:latin typeface="Arial" panose="020B0604020202020204" pitchFamily="34" charset="0"/>
                <a:cs typeface="Arial" panose="020B0604020202020204" pitchFamily="34" charset="0"/>
              </a:defRPr>
            </a:lvl3pPr>
            <a:lvl4pPr marL="1599731" indent="-228534" defTabSz="964916">
              <a:defRPr>
                <a:solidFill>
                  <a:schemeClr val="tx1"/>
                </a:solidFill>
                <a:latin typeface="Arial" panose="020B0604020202020204" pitchFamily="34" charset="0"/>
                <a:cs typeface="Arial" panose="020B0604020202020204" pitchFamily="34" charset="0"/>
              </a:defRPr>
            </a:lvl4pPr>
            <a:lvl5pPr marL="2056798" indent="-228534" defTabSz="964916">
              <a:defRPr>
                <a:solidFill>
                  <a:schemeClr val="tx1"/>
                </a:solidFill>
                <a:latin typeface="Arial" panose="020B0604020202020204" pitchFamily="34" charset="0"/>
                <a:cs typeface="Arial" panose="020B0604020202020204" pitchFamily="34" charset="0"/>
              </a:defRPr>
            </a:lvl5pPr>
            <a:lvl6pPr marL="2513863" indent="-228534" defTabSz="9649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930" indent="-228534" defTabSz="9649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94" indent="-228534" defTabSz="9649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061" indent="-228534" defTabSz="96491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a:latin typeface="Calibri" panose="020F0502020204030204" pitchFamily="34" charset="0"/>
                <a:cs typeface="Calibri" panose="020F0502020204030204" pitchFamily="34" charset="0"/>
              </a:rPr>
              <a:pPr/>
              <a:t>1</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66245">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245">
              <a:defRPr/>
            </a:pPr>
            <a:r>
              <a:rPr lang="en-US" sz="1900" kern="0" dirty="0">
                <a:solidFill>
                  <a:sysClr val="windowText" lastClr="000000"/>
                </a:solidFill>
              </a:rPr>
              <a:t>Dr. Andy Woods - Soteriology</a:t>
            </a:r>
          </a:p>
        </p:txBody>
      </p:sp>
      <p:sp>
        <p:nvSpPr>
          <p:cNvPr id="4" name="Date Placeholder 3"/>
          <p:cNvSpPr>
            <a:spLocks noGrp="1"/>
          </p:cNvSpPr>
          <p:nvPr>
            <p:ph type="dt" idx="10"/>
          </p:nvPr>
        </p:nvSpPr>
        <p:spPr/>
        <p:txBody>
          <a:bodyPr/>
          <a:lstStyle/>
          <a:p>
            <a:pPr>
              <a:defRPr/>
            </a:pPr>
            <a:r>
              <a:rPr lang="en-US"/>
              <a:t>04/16/2017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10</a:t>
            </a:fld>
            <a:endParaRPr lang="en-US"/>
          </a:p>
        </p:txBody>
      </p:sp>
    </p:spTree>
    <p:extLst>
      <p:ext uri="{BB962C8B-B14F-4D97-AF65-F5344CB8AC3E}">
        <p14:creationId xmlns:p14="http://schemas.microsoft.com/office/powerpoint/2010/main" val="87607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pPr/>
              <a:t>22</a:t>
            </a:fld>
            <a:endParaRPr lang="en-US" altLang="en-US" dirty="0"/>
          </a:p>
        </p:txBody>
      </p:sp>
    </p:spTree>
    <p:extLst>
      <p:ext uri="{BB962C8B-B14F-4D97-AF65-F5344CB8AC3E}">
        <p14:creationId xmlns:p14="http://schemas.microsoft.com/office/powerpoint/2010/main" val="196276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245">
              <a:defRPr/>
            </a:pPr>
            <a:fld id="{600E5424-D4B9-4AFD-9B49-AB165923F980}" type="slidenum">
              <a:rPr lang="en-US" altLang="en-US" sz="1900" kern="0">
                <a:solidFill>
                  <a:sysClr val="windowText" lastClr="000000"/>
                </a:solidFill>
              </a:rPr>
              <a:pPr defTabSz="966245">
                <a:defRPr/>
              </a:pPr>
              <a:t>41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245">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245">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5102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245">
              <a:defRPr/>
            </a:pPr>
            <a:fld id="{600E5424-D4B9-4AFD-9B49-AB165923F980}" type="slidenum">
              <a:rPr lang="en-US" altLang="en-US" sz="1900" kern="0">
                <a:solidFill>
                  <a:sysClr val="windowText" lastClr="000000"/>
                </a:solidFill>
              </a:rPr>
              <a:pPr defTabSz="966245">
                <a:defRPr/>
              </a:pPr>
              <a:t>42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245">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245">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495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245">
              <a:defRPr/>
            </a:pPr>
            <a:fld id="{1E6CAAF6-ADD1-4A1F-A4B9-6880554EFCC2}" type="slidenum">
              <a:rPr lang="en-US" altLang="en-US" sz="1900" kern="0">
                <a:solidFill>
                  <a:sysClr val="windowText" lastClr="000000"/>
                </a:solidFill>
              </a:rPr>
              <a:pPr defTabSz="966245">
                <a:defRPr/>
              </a:pPr>
              <a:t>43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245">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245">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24787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30725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5F0565-56BC-4606-B690-183210B43A3E}"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1324B-886E-460D-912C-2CA0D33BCBC9}" type="slidenum">
              <a:rPr lang="en-US" altLang="en-US"/>
              <a:pPr>
                <a:defRPr/>
              </a:pPr>
              <a:t>‹#›</a:t>
            </a:fld>
            <a:endParaRPr lang="en-US" altLang="en-US"/>
          </a:p>
        </p:txBody>
      </p:sp>
    </p:spTree>
    <p:extLst>
      <p:ext uri="{BB962C8B-B14F-4D97-AF65-F5344CB8AC3E}">
        <p14:creationId xmlns:p14="http://schemas.microsoft.com/office/powerpoint/2010/main" val="86660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A8456-5BDA-471F-BF97-D65C5ADB8166}"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2BEC0-6F37-4633-AB26-99B8574EC13A}" type="slidenum">
              <a:rPr lang="en-US" altLang="en-US"/>
              <a:pPr>
                <a:defRPr/>
              </a:pPr>
              <a:t>‹#›</a:t>
            </a:fld>
            <a:endParaRPr lang="en-US" altLang="en-US"/>
          </a:p>
        </p:txBody>
      </p:sp>
    </p:spTree>
    <p:extLst>
      <p:ext uri="{BB962C8B-B14F-4D97-AF65-F5344CB8AC3E}">
        <p14:creationId xmlns:p14="http://schemas.microsoft.com/office/powerpoint/2010/main" val="34263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53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C49BDA17-A2EA-4FEA-8B2E-D8E6E889768C}" type="slidenum">
              <a:rPr lang="en-US" altLang="en-US"/>
              <a:pPr>
                <a:defRPr/>
              </a:pPr>
              <a:t>‹#›</a:t>
            </a:fld>
            <a:endParaRPr lang="en-US" altLang="en-US"/>
          </a:p>
        </p:txBody>
      </p:sp>
    </p:spTree>
    <p:extLst>
      <p:ext uri="{BB962C8B-B14F-4D97-AF65-F5344CB8AC3E}">
        <p14:creationId xmlns:p14="http://schemas.microsoft.com/office/powerpoint/2010/main" val="377591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AFF49D-3724-4544-8C09-609974F0F7BB}"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FC3D7-4EF0-45B7-B372-73B36E842409}" type="slidenum">
              <a:rPr lang="en-US" altLang="en-US"/>
              <a:pPr>
                <a:defRPr/>
              </a:pPr>
              <a:t>‹#›</a:t>
            </a:fld>
            <a:endParaRPr lang="en-US" altLang="en-US"/>
          </a:p>
        </p:txBody>
      </p:sp>
    </p:spTree>
    <p:extLst>
      <p:ext uri="{BB962C8B-B14F-4D97-AF65-F5344CB8AC3E}">
        <p14:creationId xmlns:p14="http://schemas.microsoft.com/office/powerpoint/2010/main" val="73792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2BF477-4C68-4C1E-86FF-7481A7055811}"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16DA2-6FF6-4595-92F5-22A0F5E67B09}" type="slidenum">
              <a:rPr lang="en-US" altLang="en-US"/>
              <a:pPr>
                <a:defRPr/>
              </a:pPr>
              <a:t>‹#›</a:t>
            </a:fld>
            <a:endParaRPr lang="en-US" altLang="en-US"/>
          </a:p>
        </p:txBody>
      </p:sp>
    </p:spTree>
    <p:extLst>
      <p:ext uri="{BB962C8B-B14F-4D97-AF65-F5344CB8AC3E}">
        <p14:creationId xmlns:p14="http://schemas.microsoft.com/office/powerpoint/2010/main" val="38639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AED65A-C0EE-4AD7-8A58-0B8F10022485}" type="datetimeFigureOut">
              <a:rPr lang="en-US"/>
              <a:pPr>
                <a:defRPr/>
              </a:pPr>
              <a:t>4/14/2017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FB71B-AA8C-46A5-AC4C-81FD1DC46212}" type="slidenum">
              <a:rPr lang="en-US" altLang="en-US"/>
              <a:pPr>
                <a:defRPr/>
              </a:pPr>
              <a:t>‹#›</a:t>
            </a:fld>
            <a:endParaRPr lang="en-US" altLang="en-US"/>
          </a:p>
        </p:txBody>
      </p:sp>
    </p:spTree>
    <p:extLst>
      <p:ext uri="{BB962C8B-B14F-4D97-AF65-F5344CB8AC3E}">
        <p14:creationId xmlns:p14="http://schemas.microsoft.com/office/powerpoint/2010/main" val="394857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D92815-885E-4900-AF1B-4C4ACEE61EA0}" type="datetimeFigureOut">
              <a:rPr lang="en-US"/>
              <a:pPr>
                <a:defRPr/>
              </a:pPr>
              <a:t>4/14/2017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0452A-21A5-42E4-B3C0-FA07CA9C4E30}" type="slidenum">
              <a:rPr lang="en-US" altLang="en-US"/>
              <a:pPr>
                <a:defRPr/>
              </a:pPr>
              <a:t>‹#›</a:t>
            </a:fld>
            <a:endParaRPr lang="en-US" altLang="en-US"/>
          </a:p>
        </p:txBody>
      </p:sp>
    </p:spTree>
    <p:extLst>
      <p:ext uri="{BB962C8B-B14F-4D97-AF65-F5344CB8AC3E}">
        <p14:creationId xmlns:p14="http://schemas.microsoft.com/office/powerpoint/2010/main" val="23339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EEF2B6-EDA6-4AAF-857D-8616360D1575}" type="datetimeFigureOut">
              <a:rPr lang="en-US"/>
              <a:pPr>
                <a:defRPr/>
              </a:pPr>
              <a:t>4/14/2017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6F58FA-6C59-4CBE-A676-1C65C00AA210}" type="slidenum">
              <a:rPr lang="en-US" altLang="en-US"/>
              <a:pPr>
                <a:defRPr/>
              </a:pPr>
              <a:t>‹#›</a:t>
            </a:fld>
            <a:endParaRPr lang="en-US" altLang="en-US"/>
          </a:p>
        </p:txBody>
      </p:sp>
    </p:spTree>
    <p:extLst>
      <p:ext uri="{BB962C8B-B14F-4D97-AF65-F5344CB8AC3E}">
        <p14:creationId xmlns:p14="http://schemas.microsoft.com/office/powerpoint/2010/main" val="34497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8339B0-7FDD-450F-8311-4C08D789A5BF}" type="datetimeFigureOut">
              <a:rPr lang="en-US"/>
              <a:pPr>
                <a:defRPr/>
              </a:pPr>
              <a:t>4/14/2017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EE3B8-A121-4320-9005-4CA9419894E8}" type="slidenum">
              <a:rPr lang="en-US" altLang="en-US"/>
              <a:pPr>
                <a:defRPr/>
              </a:pPr>
              <a:t>‹#›</a:t>
            </a:fld>
            <a:endParaRPr lang="en-US" altLang="en-US"/>
          </a:p>
        </p:txBody>
      </p:sp>
    </p:spTree>
    <p:extLst>
      <p:ext uri="{BB962C8B-B14F-4D97-AF65-F5344CB8AC3E}">
        <p14:creationId xmlns:p14="http://schemas.microsoft.com/office/powerpoint/2010/main" val="1381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DE400-B6BD-4AD8-B6D6-59D92F013876}" type="datetimeFigureOut">
              <a:rPr lang="en-US"/>
              <a:pPr>
                <a:defRPr/>
              </a:pPr>
              <a:t>4/14/2017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7A958-5FFB-46EB-8287-DA3763E658B2}" type="slidenum">
              <a:rPr lang="en-US" altLang="en-US"/>
              <a:pPr>
                <a:defRPr/>
              </a:pPr>
              <a:t>‹#›</a:t>
            </a:fld>
            <a:endParaRPr lang="en-US" altLang="en-US"/>
          </a:p>
        </p:txBody>
      </p:sp>
    </p:spTree>
    <p:extLst>
      <p:ext uri="{BB962C8B-B14F-4D97-AF65-F5344CB8AC3E}">
        <p14:creationId xmlns:p14="http://schemas.microsoft.com/office/powerpoint/2010/main" val="1303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4D9EF-EBC4-4C5F-A1A5-63888718FBFA}" type="datetimeFigureOut">
              <a:rPr lang="en-US"/>
              <a:pPr>
                <a:defRPr/>
              </a:pPr>
              <a:t>4/14/2017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AF1CC-EA39-4347-98EA-7DFEEA8916A8}" type="slidenum">
              <a:rPr lang="en-US" altLang="en-US"/>
              <a:pPr>
                <a:defRPr/>
              </a:pPr>
              <a:t>‹#›</a:t>
            </a:fld>
            <a:endParaRPr lang="en-US" altLang="en-US"/>
          </a:p>
        </p:txBody>
      </p:sp>
    </p:spTree>
    <p:extLst>
      <p:ext uri="{BB962C8B-B14F-4D97-AF65-F5344CB8AC3E}">
        <p14:creationId xmlns:p14="http://schemas.microsoft.com/office/powerpoint/2010/main" val="28832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833C87-4D3B-43B8-B25C-DFF65258D843}" type="datetimeFigureOut">
              <a:rPr lang="en-US"/>
              <a:pPr>
                <a:defRPr/>
              </a:pPr>
              <a:t>4/14/2017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0BEE0D31-C65D-4025-B445-3D7EE25C4B8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8" r:id="rId12"/>
    <p:sldLayoutId id="214748395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56</a:t>
            </a:r>
            <a:endParaRPr lang="en-US" altLang="en-US" b="1" dirty="0">
              <a:solidFill>
                <a:srgbClr val="00FFFF"/>
              </a:solidFill>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effectLst>
                  <a:outerShdw blurRad="38100" dist="38100" dir="2700000" algn="tl">
                    <a:srgbClr val="000000">
                      <a:alpha val="43137"/>
                    </a:srgbClr>
                  </a:outerShdw>
                </a:effectLst>
              </a:rPr>
              <a:t>Dr. Andy Woods</a:t>
            </a:r>
          </a:p>
          <a:p>
            <a:pPr eaLnBrk="1" hangingPunct="1"/>
            <a:endParaRPr lang="en-US" altLang="en-US" sz="2000" dirty="0">
              <a:solidFill>
                <a:schemeClr val="bg1"/>
              </a:solidFill>
              <a:effectLst>
                <a:outerShdw blurRad="38100" dist="38100" dir="2700000" algn="tl">
                  <a:srgbClr val="000000">
                    <a:alpha val="43137"/>
                  </a:srgbClr>
                </a:outerShdw>
              </a:effectLst>
            </a:endParaRPr>
          </a:p>
          <a:p>
            <a:pPr eaLnBrk="1" hangingPunct="1"/>
            <a:r>
              <a:rPr lang="en-US" altLang="en-US" sz="2000" dirty="0">
                <a:solidFill>
                  <a:schemeClr val="bg1"/>
                </a:solidFill>
                <a:effectLst>
                  <a:outerShdw blurRad="38100" dist="38100" dir="2700000" algn="tl">
                    <a:srgbClr val="000000">
                      <a:alpha val="43137"/>
                    </a:srgbClr>
                  </a:outerShdw>
                </a:effectLst>
              </a:rPr>
              <a:t>Senior Pastor – Sugar Land Bible Church</a:t>
            </a:r>
          </a:p>
          <a:p>
            <a:pPr eaLnBrk="1" hangingPunct="1"/>
            <a:r>
              <a:rPr lang="en-US" altLang="en-US" sz="2000" dirty="0">
                <a:solidFill>
                  <a:schemeClr val="bg1"/>
                </a:solidFill>
                <a:effectLst>
                  <a:outerShdw blurRad="38100" dist="38100" dir="2700000" algn="tl">
                    <a:srgbClr val="000000">
                      <a:alpha val="43137"/>
                    </a:srgbClr>
                  </a:outerShdw>
                </a:effectLst>
              </a:rPr>
              <a:t>President – Chafer Theological Seminary</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a:blip r:embed="rId3" cstate="print"/>
          <a:srcRect/>
          <a:stretch>
            <a:fillRect/>
          </a:stretch>
        </p:blipFill>
        <p:spPr bwMode="auto">
          <a:xfrm>
            <a:off x="1357316" y="214312"/>
            <a:ext cx="6429375" cy="6429376"/>
          </a:xfrm>
          <a:prstGeom prst="rect">
            <a:avLst/>
          </a:prstGeom>
          <a:noFill/>
        </p:spPr>
      </p:pic>
    </p:spTree>
    <p:extLst>
      <p:ext uri="{BB962C8B-B14F-4D97-AF65-F5344CB8AC3E}">
        <p14:creationId xmlns:p14="http://schemas.microsoft.com/office/powerpoint/2010/main" val="332054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843" y="133826"/>
            <a:ext cx="8230313" cy="6590347"/>
          </a:xfrm>
          <a:prstGeom prst="rect">
            <a:avLst/>
          </a:prstGeom>
        </p:spPr>
      </p:pic>
    </p:spTree>
    <p:extLst>
      <p:ext uri="{BB962C8B-B14F-4D97-AF65-F5344CB8AC3E}">
        <p14:creationId xmlns:p14="http://schemas.microsoft.com/office/powerpoint/2010/main" val="55927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Calibri" panose="020F0502020204030204" pitchFamily="34"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Calibri" panose="020F0502020204030204" pitchFamily="34"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dirty="0">
                <a:solidFill>
                  <a:schemeClr val="bg1"/>
                </a:solidFill>
                <a:latin typeface="Calibri" panose="020F0502020204030204" pitchFamily="34" charset="0"/>
                <a:cs typeface="Calibri" panose="020F0502020204030204" pitchFamily="34" charset="0"/>
              </a:rPr>
              <a:t>Adapted from http://www.gracelife.org/resources/gracenotes.asp?id=23</a:t>
            </a:r>
          </a:p>
        </p:txBody>
      </p:sp>
    </p:spTree>
    <p:extLst>
      <p:ext uri="{BB962C8B-B14F-4D97-AF65-F5344CB8AC3E}">
        <p14:creationId xmlns:p14="http://schemas.microsoft.com/office/powerpoint/2010/main" val="106746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buClr>
                <a:srgbClr val="66FFFF"/>
              </a:buClr>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buClr>
                <a:srgbClr val="66FFFF"/>
              </a:buCl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38463" y="239980"/>
            <a:ext cx="7291137" cy="3462486"/>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John 1:12 (NASB)</a:t>
            </a:r>
          </a:p>
          <a:p>
            <a:pPr algn="just">
              <a:spcBef>
                <a:spcPts val="600"/>
              </a:spcBef>
              <a:spcAft>
                <a:spcPts val="600"/>
              </a:spcAft>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But as many as </a:t>
            </a:r>
            <a:r>
              <a:rPr lang="en-US" sz="4000" u="sng" dirty="0">
                <a:solidFill>
                  <a:srgbClr val="FFFFCC"/>
                </a:solidFill>
                <a:latin typeface="+mn-lt"/>
                <a:cs typeface="Calibri" panose="020F0502020204030204" pitchFamily="34" charset="0"/>
              </a:rPr>
              <a:t>received</a:t>
            </a:r>
            <a:r>
              <a:rPr lang="en-US" sz="4000" dirty="0">
                <a:solidFill>
                  <a:schemeClr val="bg1"/>
                </a:solidFill>
                <a:latin typeface="+mn-lt"/>
                <a:cs typeface="Calibri" panose="020F0502020204030204" pitchFamily="34" charset="0"/>
              </a:rPr>
              <a:t> Him, to them He gave the right to become children of God, even to those who </a:t>
            </a:r>
            <a:r>
              <a:rPr lang="en-US" sz="4000" u="sng" dirty="0">
                <a:solidFill>
                  <a:srgbClr val="FFFFCC"/>
                </a:solidFill>
                <a:latin typeface="+mn-lt"/>
                <a:cs typeface="Calibri" panose="020F0502020204030204" pitchFamily="34" charset="0"/>
              </a:rPr>
              <a:t>believe</a:t>
            </a:r>
            <a:r>
              <a:rPr lang="en-US" sz="4000" dirty="0">
                <a:solidFill>
                  <a:schemeClr val="bg1"/>
                </a:solidFill>
                <a:latin typeface="+mn-lt"/>
                <a:cs typeface="Calibri" panose="020F0502020204030204" pitchFamily="34" charset="0"/>
              </a:rPr>
              <a:t> in His name.”</a:t>
            </a:r>
            <a:endParaRPr lang="en-US" altLang="en-US" sz="4000" kern="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281263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563562"/>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Results of Salvation</a:t>
            </a:r>
          </a:p>
        </p:txBody>
      </p:sp>
      <p:sp>
        <p:nvSpPr>
          <p:cNvPr id="106499" name="Content Placeholder 2"/>
          <p:cNvSpPr>
            <a:spLocks noGrp="1"/>
          </p:cNvSpPr>
          <p:nvPr>
            <p:ph idx="1"/>
          </p:nvPr>
        </p:nvSpPr>
        <p:spPr>
          <a:xfrm>
            <a:off x="156411" y="1155032"/>
            <a:ext cx="8879305" cy="5334000"/>
          </a:xfrm>
        </p:spPr>
        <p:txBody>
          <a:bodyPr/>
          <a:lstStyle/>
          <a:p>
            <a:pPr eaLnBrk="1" hangingPunct="1">
              <a:spcBef>
                <a:spcPts val="0"/>
              </a:spcBef>
              <a:spcAft>
                <a:spcPts val="600"/>
              </a:spcAft>
              <a:buClr>
                <a:srgbClr val="66FFFF"/>
              </a:buClr>
              <a:buFont typeface="Arial" panose="020B0604020202020204" pitchFamily="34" charset="0"/>
              <a:buChar char="•"/>
              <a:defRPr/>
            </a:pPr>
            <a:r>
              <a:rPr lang="en-US" altLang="en-US" sz="2800" dirty="0" err="1">
                <a:solidFill>
                  <a:schemeClr val="bg1"/>
                </a:solidFill>
              </a:rPr>
              <a:t>Sonship</a:t>
            </a:r>
            <a:r>
              <a:rPr lang="en-US" altLang="en-US" sz="2800" dirty="0">
                <a:solidFill>
                  <a:schemeClr val="bg1"/>
                </a:solidFill>
              </a:rPr>
              <a:t>/adoption (Gal 4:5-7; Rom 8:14-17)</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Eternal life (John 3:16)</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Regeneration (John 3:5; Titus 3:5)</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Justification (Rom 8:33-34)</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Forgiveness of all pre-cross sins (Acts 17:30; Rom 3:25)</a:t>
            </a:r>
          </a:p>
          <a:p>
            <a:pPr eaLnBrk="1" hangingPunct="1">
              <a:spcBef>
                <a:spcPts val="0"/>
              </a:spcBef>
              <a:spcAft>
                <a:spcPts val="600"/>
              </a:spcAft>
              <a:buClr>
                <a:srgbClr val="66FFFF"/>
              </a:buClr>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Good works (</a:t>
            </a:r>
            <a:r>
              <a:rPr lang="en-US" altLang="en-US" sz="2800" b="1" u="sng" dirty="0" err="1">
                <a:solidFill>
                  <a:srgbClr val="FFFFCC"/>
                </a:solidFill>
                <a:effectLst>
                  <a:outerShdw blurRad="38100" dist="38100" dir="2700000" algn="tl">
                    <a:srgbClr val="000000">
                      <a:alpha val="43137"/>
                    </a:srgbClr>
                  </a:outerShdw>
                </a:effectLst>
              </a:rPr>
              <a:t>Eph</a:t>
            </a:r>
            <a:r>
              <a:rPr lang="en-US" altLang="en-US" sz="2800" b="1" u="sng" dirty="0">
                <a:solidFill>
                  <a:srgbClr val="FFFFCC"/>
                </a:solidFill>
                <a:effectLst>
                  <a:outerShdw blurRad="38100" dist="38100" dir="2700000" algn="tl">
                    <a:srgbClr val="000000">
                      <a:alpha val="43137"/>
                    </a:srgbClr>
                  </a:outerShdw>
                </a:effectLst>
              </a:rPr>
              <a:t> 2:8-10)</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Sanctification (John 17:17)</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Glorification (Rom 8:30)</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End of the Law (Rom 10:4)</a:t>
            </a:r>
          </a:p>
          <a:p>
            <a:pPr eaLnBrk="1" hangingPunct="1">
              <a:spcBef>
                <a:spcPts val="0"/>
              </a:spcBef>
              <a:spcAft>
                <a:spcPts val="600"/>
              </a:spcAft>
              <a:buClr>
                <a:srgbClr val="66FFFF"/>
              </a:buClr>
              <a:buFont typeface="Arial" panose="020B0604020202020204" pitchFamily="34" charset="0"/>
              <a:buChar char="•"/>
              <a:defRPr/>
            </a:pPr>
            <a:r>
              <a:rPr lang="en-US" altLang="en-US" sz="2800" dirty="0">
                <a:solidFill>
                  <a:schemeClr val="bg1"/>
                </a:solidFill>
              </a:rPr>
              <a:t>Miscellaneous privileges (Philip 3:20; 1 Pet 2:5, 9; Rev 19:7; 1 Pet 1:4; Rom 5:1)</a:t>
            </a:r>
          </a:p>
        </p:txBody>
      </p:sp>
    </p:spTree>
    <p:extLst>
      <p:ext uri="{BB962C8B-B14F-4D97-AF65-F5344CB8AC3E}">
        <p14:creationId xmlns:p14="http://schemas.microsoft.com/office/powerpoint/2010/main" val="421013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35669"/>
            <a:ext cx="8534400" cy="733721"/>
          </a:xfrm>
        </p:spPr>
        <p:txBody>
          <a:bodyPr/>
          <a:lstStyle/>
          <a:p>
            <a:r>
              <a:rPr lang="en-US" sz="3600" dirty="0">
                <a:solidFill>
                  <a:srgbClr val="00FFFF"/>
                </a:solidFill>
                <a:effectLst>
                  <a:outerShdw blurRad="38100" dist="38100" dir="2700000" algn="tl">
                    <a:srgbClr val="000000">
                      <a:alpha val="43137"/>
                    </a:srgbClr>
                  </a:outerShdw>
                </a:effectLst>
                <a:latin typeface="+mn-lt"/>
              </a:rPr>
              <a:t>Capacity for Good Works</a:t>
            </a:r>
          </a:p>
        </p:txBody>
      </p:sp>
      <p:sp>
        <p:nvSpPr>
          <p:cNvPr id="3" name="Content Placeholder 2"/>
          <p:cNvSpPr>
            <a:spLocks noGrp="1"/>
          </p:cNvSpPr>
          <p:nvPr>
            <p:ph idx="1"/>
          </p:nvPr>
        </p:nvSpPr>
        <p:spPr>
          <a:xfrm>
            <a:off x="177282" y="1150070"/>
            <a:ext cx="8836089" cy="3563332"/>
          </a:xfrm>
        </p:spPr>
        <p:txBody>
          <a:bodyPr/>
          <a:lstStyle/>
          <a:p>
            <a:pPr marL="461963" indent="-461963">
              <a:spcBef>
                <a:spcPts val="600"/>
              </a:spcBef>
              <a:spcAft>
                <a:spcPts val="600"/>
              </a:spcAft>
              <a:buClr>
                <a:srgbClr val="66FFFF"/>
              </a:buClr>
            </a:pPr>
            <a:r>
              <a:rPr lang="en-US" sz="2800" dirty="0">
                <a:solidFill>
                  <a:schemeClr val="bg1"/>
                </a:solidFill>
              </a:rPr>
              <a:t>Good works – Ephes. 2:8-10; Jas 2:18, 26</a:t>
            </a:r>
          </a:p>
          <a:p>
            <a:pPr marL="461963" indent="-461963">
              <a:spcBef>
                <a:spcPts val="600"/>
              </a:spcBef>
              <a:spcAft>
                <a:spcPts val="600"/>
              </a:spcAft>
              <a:buClr>
                <a:srgbClr val="66FFFF"/>
              </a:buClr>
            </a:pPr>
            <a:r>
              <a:rPr lang="en-US" sz="2800" dirty="0">
                <a:solidFill>
                  <a:schemeClr val="bg1"/>
                </a:solidFill>
              </a:rPr>
              <a:t>Overcoming habitual sins that characterize unbelievers – Gal. 5:19-21; 1 Cor. 6:9-10; Eph. 5:5; Rev. 21:8; 22:15</a:t>
            </a:r>
          </a:p>
          <a:p>
            <a:pPr marL="461963" indent="-461963">
              <a:spcBef>
                <a:spcPts val="600"/>
              </a:spcBef>
              <a:spcAft>
                <a:spcPts val="600"/>
              </a:spcAft>
              <a:buClr>
                <a:srgbClr val="66FFFF"/>
              </a:buClr>
            </a:pPr>
            <a:r>
              <a:rPr lang="en-US" sz="2800" dirty="0">
                <a:solidFill>
                  <a:schemeClr val="bg1"/>
                </a:solidFill>
              </a:rPr>
              <a:t>Desirable but not automatic </a:t>
            </a:r>
          </a:p>
          <a:p>
            <a:pPr marL="914400" lvl="1" indent="-457200">
              <a:spcBef>
                <a:spcPts val="600"/>
              </a:spcBef>
              <a:spcAft>
                <a:spcPts val="600"/>
              </a:spcAft>
              <a:buClr>
                <a:srgbClr val="FF99FF"/>
              </a:buClr>
            </a:pPr>
            <a:r>
              <a:rPr lang="en-US" dirty="0">
                <a:solidFill>
                  <a:schemeClr val="bg1"/>
                </a:solidFill>
              </a:rPr>
              <a:t>Good works – John 15:8</a:t>
            </a:r>
          </a:p>
          <a:p>
            <a:pPr marL="914400" lvl="1" indent="-457200">
              <a:spcBef>
                <a:spcPts val="600"/>
              </a:spcBef>
              <a:spcAft>
                <a:spcPts val="600"/>
              </a:spcAft>
              <a:buClr>
                <a:srgbClr val="FF99FF"/>
              </a:buClr>
            </a:pPr>
            <a:r>
              <a:rPr lang="en-US" dirty="0">
                <a:solidFill>
                  <a:schemeClr val="bg1"/>
                </a:solidFill>
              </a:rPr>
              <a:t>Habitual Sin  – 2 Pet 2:7; 1 Cor. 3:15; 6:19</a:t>
            </a:r>
          </a:p>
          <a:p>
            <a:pPr lvl="1">
              <a:spcBef>
                <a:spcPts val="600"/>
              </a:spcBef>
              <a:spcAft>
                <a:spcPts val="600"/>
              </a:spcAft>
              <a:buClr>
                <a:srgbClr val="66FFFF"/>
              </a:buClr>
            </a:pPr>
            <a:endParaRPr lang="en-US" dirty="0">
              <a:solidFill>
                <a:schemeClr val="bg1"/>
              </a:solidFill>
            </a:endParaRPr>
          </a:p>
        </p:txBody>
      </p:sp>
      <p:pic>
        <p:nvPicPr>
          <p:cNvPr id="12290" name="Picture 2" descr="https://hischarisisenough.files.wordpress.com/2011/05/bearing-fru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3149" y="4440774"/>
            <a:ext cx="3497703" cy="2286000"/>
          </a:xfrm>
          <a:prstGeom prst="rect">
            <a:avLst/>
          </a:prstGeom>
          <a:noFill/>
        </p:spPr>
      </p:pic>
    </p:spTree>
    <p:extLst>
      <p:ext uri="{BB962C8B-B14F-4D97-AF65-F5344CB8AC3E}">
        <p14:creationId xmlns:p14="http://schemas.microsoft.com/office/powerpoint/2010/main" val="94133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217" y="163516"/>
            <a:ext cx="984724" cy="7315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6561" y="1060121"/>
            <a:ext cx="9030878" cy="5324535"/>
          </a:xfrm>
          <a:prstGeom prst="rect">
            <a:avLst/>
          </a:prstGeom>
          <a:noFill/>
          <a:ln w="28575">
            <a:noFill/>
            <a:miter lim="800000"/>
            <a:headEnd/>
            <a:tailEnd/>
          </a:ln>
        </p:spPr>
        <p:txBody>
          <a:bodyPr wrap="square">
            <a:spAutoFit/>
          </a:bodyPr>
          <a:lstStyle/>
          <a:p>
            <a:pPr algn="just"/>
            <a:r>
              <a:rPr lang="en-US" sz="2000" baseline="30000" dirty="0">
                <a:solidFill>
                  <a:schemeClr val="bg1"/>
                </a:solidFill>
                <a:latin typeface="Calibri" panose="020F0502020204030204" pitchFamily="34" charset="0"/>
                <a:cs typeface="Calibri" panose="020F0502020204030204" pitchFamily="34" charset="0"/>
              </a:rPr>
              <a:t>14</a:t>
            </a:r>
            <a:r>
              <a:rPr lang="en-US" sz="2000" dirty="0">
                <a:solidFill>
                  <a:schemeClr val="bg1"/>
                </a:solidFill>
                <a:latin typeface="Calibri" panose="020F0502020204030204" pitchFamily="34" charset="0"/>
                <a:cs typeface="Calibri" panose="020F0502020204030204" pitchFamily="34" charset="0"/>
              </a:rPr>
              <a:t> What use is it, my brethren, if someone says he has faith but he has no works? Can that faith save him? </a:t>
            </a:r>
            <a:r>
              <a:rPr lang="en-US" sz="2000" baseline="30000" dirty="0">
                <a:solidFill>
                  <a:schemeClr val="bg1"/>
                </a:solidFill>
                <a:latin typeface="Calibri" panose="020F0502020204030204" pitchFamily="34" charset="0"/>
                <a:cs typeface="Calibri" panose="020F0502020204030204" pitchFamily="34" charset="0"/>
              </a:rPr>
              <a:t>15</a:t>
            </a:r>
            <a:r>
              <a:rPr lang="en-US" sz="2000" dirty="0">
                <a:solidFill>
                  <a:schemeClr val="bg1"/>
                </a:solidFill>
                <a:latin typeface="Calibri" panose="020F0502020204030204" pitchFamily="34" charset="0"/>
                <a:cs typeface="Calibri" panose="020F0502020204030204" pitchFamily="34" charset="0"/>
              </a:rPr>
              <a:t> If a brother or sister is without clothing and in need of daily food, </a:t>
            </a:r>
            <a:r>
              <a:rPr lang="en-US" sz="2000" baseline="30000" dirty="0">
                <a:solidFill>
                  <a:schemeClr val="bg1"/>
                </a:solidFill>
                <a:latin typeface="Calibri" panose="020F0502020204030204" pitchFamily="34" charset="0"/>
                <a:cs typeface="Calibri" panose="020F0502020204030204" pitchFamily="34" charset="0"/>
              </a:rPr>
              <a:t>16</a:t>
            </a:r>
            <a:r>
              <a:rPr lang="en-US" sz="2000" dirty="0">
                <a:solidFill>
                  <a:schemeClr val="bg1"/>
                </a:solidFill>
                <a:latin typeface="Calibri" panose="020F0502020204030204" pitchFamily="34" charset="0"/>
                <a:cs typeface="Calibri" panose="020F0502020204030204" pitchFamily="34" charset="0"/>
              </a:rPr>
              <a:t> and one of you says to them, “Go in peace, be warmed and be filled,” and yet you do not give them what is necessary for </a:t>
            </a:r>
            <a:r>
              <a:rPr lang="en-US" sz="2000" i="1" dirty="0">
                <a:solidFill>
                  <a:schemeClr val="bg1"/>
                </a:solidFill>
                <a:latin typeface="Calibri" panose="020F0502020204030204" pitchFamily="34" charset="0"/>
                <a:cs typeface="Calibri" panose="020F0502020204030204" pitchFamily="34" charset="0"/>
              </a:rPr>
              <a:t>their</a:t>
            </a:r>
            <a:r>
              <a:rPr lang="en-US" sz="2000" dirty="0">
                <a:solidFill>
                  <a:schemeClr val="bg1"/>
                </a:solidFill>
                <a:latin typeface="Calibri" panose="020F0502020204030204" pitchFamily="34" charset="0"/>
                <a:cs typeface="Calibri" panose="020F0502020204030204" pitchFamily="34" charset="0"/>
              </a:rPr>
              <a:t> body, what use is that? </a:t>
            </a:r>
            <a:r>
              <a:rPr lang="en-US" sz="2000" baseline="30000" dirty="0">
                <a:solidFill>
                  <a:schemeClr val="bg1"/>
                </a:solidFill>
                <a:latin typeface="Calibri" panose="020F0502020204030204" pitchFamily="34" charset="0"/>
                <a:cs typeface="Calibri" panose="020F0502020204030204" pitchFamily="34" charset="0"/>
              </a:rPr>
              <a:t>17</a:t>
            </a:r>
            <a:r>
              <a:rPr lang="en-US" sz="2000" dirty="0">
                <a:solidFill>
                  <a:schemeClr val="bg1"/>
                </a:solidFill>
                <a:latin typeface="Calibri" panose="020F0502020204030204" pitchFamily="34" charset="0"/>
                <a:cs typeface="Calibri" panose="020F0502020204030204" pitchFamily="34" charset="0"/>
              </a:rPr>
              <a:t> Even so faith, if it has no works, is dead, </a:t>
            </a:r>
            <a:r>
              <a:rPr lang="en-US" sz="2000" i="1" dirty="0">
                <a:solidFill>
                  <a:schemeClr val="bg1"/>
                </a:solidFill>
                <a:latin typeface="Calibri" panose="020F0502020204030204" pitchFamily="34" charset="0"/>
                <a:cs typeface="Calibri" panose="020F0502020204030204" pitchFamily="34" charset="0"/>
              </a:rPr>
              <a:t>being</a:t>
            </a:r>
            <a:r>
              <a:rPr lang="en-US" sz="2000" dirty="0">
                <a:solidFill>
                  <a:schemeClr val="bg1"/>
                </a:solidFill>
                <a:latin typeface="Calibri" panose="020F0502020204030204" pitchFamily="34" charset="0"/>
                <a:cs typeface="Calibri" panose="020F0502020204030204" pitchFamily="34" charset="0"/>
              </a:rPr>
              <a:t> by itself. </a:t>
            </a:r>
            <a:r>
              <a:rPr lang="en-US" sz="2000" baseline="30000" dirty="0">
                <a:solidFill>
                  <a:schemeClr val="bg1"/>
                </a:solidFill>
                <a:latin typeface="Calibri" panose="020F0502020204030204" pitchFamily="34" charset="0"/>
                <a:cs typeface="Calibri" panose="020F0502020204030204" pitchFamily="34" charset="0"/>
              </a:rPr>
              <a:t>18</a:t>
            </a:r>
            <a:r>
              <a:rPr lang="en-US" sz="2000" dirty="0">
                <a:solidFill>
                  <a:schemeClr val="bg1"/>
                </a:solidFill>
                <a:latin typeface="Calibri" panose="020F0502020204030204" pitchFamily="34" charset="0"/>
                <a:cs typeface="Calibri" panose="020F0502020204030204" pitchFamily="34" charset="0"/>
              </a:rPr>
              <a:t> But someone may </a:t>
            </a:r>
            <a:r>
              <a:rPr lang="en-US" sz="2000" i="1" dirty="0">
                <a:solidFill>
                  <a:schemeClr val="bg1"/>
                </a:solidFill>
                <a:latin typeface="Calibri" panose="020F0502020204030204" pitchFamily="34" charset="0"/>
                <a:cs typeface="Calibri" panose="020F0502020204030204" pitchFamily="34" charset="0"/>
              </a:rPr>
              <a:t>well</a:t>
            </a:r>
            <a:r>
              <a:rPr lang="en-US" sz="2000" dirty="0">
                <a:solidFill>
                  <a:schemeClr val="bg1"/>
                </a:solidFill>
                <a:latin typeface="Calibri" panose="020F0502020204030204" pitchFamily="34" charset="0"/>
                <a:cs typeface="Calibri" panose="020F0502020204030204" pitchFamily="34" charset="0"/>
              </a:rPr>
              <a:t> say, “You have faith and I have works; show me your faith without the works, and I will show you my faith by my works.” </a:t>
            </a:r>
            <a:r>
              <a:rPr lang="en-US" sz="2000" baseline="30000" dirty="0">
                <a:solidFill>
                  <a:schemeClr val="bg1"/>
                </a:solidFill>
                <a:latin typeface="Calibri" panose="020F0502020204030204" pitchFamily="34" charset="0"/>
                <a:cs typeface="Calibri" panose="020F0502020204030204" pitchFamily="34" charset="0"/>
              </a:rPr>
              <a:t>19</a:t>
            </a:r>
            <a:r>
              <a:rPr lang="en-US" sz="2000" dirty="0">
                <a:solidFill>
                  <a:schemeClr val="bg1"/>
                </a:solidFill>
                <a:latin typeface="Calibri" panose="020F0502020204030204" pitchFamily="34" charset="0"/>
                <a:cs typeface="Calibri" panose="020F0502020204030204" pitchFamily="34" charset="0"/>
              </a:rPr>
              <a:t> You believe that God is one. You do well; the demons also believe, and shudder. </a:t>
            </a:r>
            <a:r>
              <a:rPr lang="en-US" sz="2000" baseline="30000" dirty="0">
                <a:solidFill>
                  <a:schemeClr val="bg1"/>
                </a:solidFill>
                <a:latin typeface="Calibri" panose="020F0502020204030204" pitchFamily="34" charset="0"/>
                <a:cs typeface="Calibri" panose="020F0502020204030204" pitchFamily="34" charset="0"/>
              </a:rPr>
              <a:t>20</a:t>
            </a:r>
            <a:r>
              <a:rPr lang="en-US" sz="2000" dirty="0">
                <a:solidFill>
                  <a:schemeClr val="bg1"/>
                </a:solidFill>
                <a:latin typeface="Calibri" panose="020F0502020204030204" pitchFamily="34" charset="0"/>
                <a:cs typeface="Calibri" panose="020F0502020204030204" pitchFamily="34" charset="0"/>
              </a:rPr>
              <a:t> But are you willing to recognize, you foolish fellow, that faith without works is useless? </a:t>
            </a:r>
            <a:r>
              <a:rPr lang="en-US" sz="2000" baseline="30000" dirty="0">
                <a:solidFill>
                  <a:schemeClr val="bg1"/>
                </a:solidFill>
                <a:latin typeface="Calibri" panose="020F0502020204030204" pitchFamily="34" charset="0"/>
                <a:cs typeface="Calibri" panose="020F0502020204030204" pitchFamily="34" charset="0"/>
              </a:rPr>
              <a:t>21</a:t>
            </a:r>
            <a:r>
              <a:rPr lang="en-US" sz="2000" dirty="0">
                <a:solidFill>
                  <a:schemeClr val="bg1"/>
                </a:solidFill>
                <a:latin typeface="Calibri" panose="020F0502020204030204" pitchFamily="34" charset="0"/>
                <a:cs typeface="Calibri" panose="020F0502020204030204" pitchFamily="34" charset="0"/>
              </a:rPr>
              <a:t> Was not Abraham our father justified by works when he offered up Isaac his son on the altar? </a:t>
            </a:r>
            <a:r>
              <a:rPr lang="en-US" sz="2000" baseline="30000" dirty="0">
                <a:solidFill>
                  <a:schemeClr val="bg1"/>
                </a:solidFill>
                <a:latin typeface="Calibri" panose="020F0502020204030204" pitchFamily="34" charset="0"/>
                <a:cs typeface="Calibri" panose="020F0502020204030204" pitchFamily="34" charset="0"/>
              </a:rPr>
              <a:t>22</a:t>
            </a:r>
            <a:r>
              <a:rPr lang="en-US" sz="2000" dirty="0">
                <a:solidFill>
                  <a:schemeClr val="bg1"/>
                </a:solidFill>
                <a:latin typeface="Calibri" panose="020F0502020204030204" pitchFamily="34" charset="0"/>
                <a:cs typeface="Calibri" panose="020F0502020204030204" pitchFamily="34" charset="0"/>
              </a:rPr>
              <a:t> You see that faith was working with his works, and as a result of the works, faith was perfected; </a:t>
            </a:r>
            <a:r>
              <a:rPr lang="en-US" sz="2000" baseline="30000" dirty="0">
                <a:solidFill>
                  <a:schemeClr val="bg1"/>
                </a:solidFill>
                <a:latin typeface="Calibri" panose="020F0502020204030204" pitchFamily="34" charset="0"/>
                <a:cs typeface="Calibri" panose="020F0502020204030204" pitchFamily="34" charset="0"/>
              </a:rPr>
              <a:t>23</a:t>
            </a:r>
            <a:r>
              <a:rPr lang="en-US" sz="2000" dirty="0">
                <a:solidFill>
                  <a:schemeClr val="bg1"/>
                </a:solidFill>
                <a:latin typeface="Calibri" panose="020F0502020204030204" pitchFamily="34" charset="0"/>
                <a:cs typeface="Calibri" panose="020F0502020204030204" pitchFamily="34" charset="0"/>
              </a:rPr>
              <a:t> and the Scripture was fulfilled which says, “</a:t>
            </a:r>
            <a:r>
              <a:rPr lang="en-US" sz="2000" cap="small" dirty="0">
                <a:solidFill>
                  <a:schemeClr val="bg1"/>
                </a:solidFill>
                <a:latin typeface="Calibri" panose="020F0502020204030204" pitchFamily="34" charset="0"/>
                <a:cs typeface="Calibri" panose="020F0502020204030204" pitchFamily="34" charset="0"/>
              </a:rPr>
              <a:t>And Abraham believed God</a:t>
            </a:r>
            <a:r>
              <a:rPr lang="en-US" sz="2000" dirty="0">
                <a:solidFill>
                  <a:schemeClr val="bg1"/>
                </a:solidFill>
                <a:latin typeface="Calibri" panose="020F0502020204030204" pitchFamily="34" charset="0"/>
                <a:cs typeface="Calibri" panose="020F0502020204030204" pitchFamily="34" charset="0"/>
              </a:rPr>
              <a:t>, </a:t>
            </a:r>
            <a:r>
              <a:rPr lang="en-US" sz="2000" cap="small" dirty="0">
                <a:solidFill>
                  <a:schemeClr val="bg1"/>
                </a:solidFill>
                <a:latin typeface="Calibri" panose="020F0502020204030204" pitchFamily="34" charset="0"/>
                <a:cs typeface="Calibri" panose="020F0502020204030204" pitchFamily="34" charset="0"/>
              </a:rPr>
              <a:t>and it was reckoned to him as righteousness</a:t>
            </a:r>
            <a:r>
              <a:rPr lang="en-US" sz="2000" dirty="0">
                <a:solidFill>
                  <a:schemeClr val="bg1"/>
                </a:solidFill>
                <a:latin typeface="Calibri" panose="020F0502020204030204" pitchFamily="34" charset="0"/>
                <a:cs typeface="Calibri" panose="020F0502020204030204" pitchFamily="34" charset="0"/>
              </a:rPr>
              <a:t>,” and he was called the friend of God. </a:t>
            </a:r>
            <a:r>
              <a:rPr lang="en-US" sz="2000" baseline="30000" dirty="0">
                <a:solidFill>
                  <a:schemeClr val="bg1"/>
                </a:solidFill>
                <a:latin typeface="Calibri" panose="020F0502020204030204" pitchFamily="34" charset="0"/>
                <a:cs typeface="Calibri" panose="020F0502020204030204" pitchFamily="34" charset="0"/>
              </a:rPr>
              <a:t>24</a:t>
            </a:r>
            <a:r>
              <a:rPr lang="en-US" sz="2000" dirty="0">
                <a:solidFill>
                  <a:schemeClr val="bg1"/>
                </a:solidFill>
                <a:latin typeface="Calibri" panose="020F0502020204030204" pitchFamily="34" charset="0"/>
                <a:cs typeface="Calibri" panose="020F0502020204030204" pitchFamily="34" charset="0"/>
              </a:rPr>
              <a:t> You see that a man is justified by works and not by faith alone. </a:t>
            </a:r>
            <a:r>
              <a:rPr lang="en-US" sz="2000" baseline="30000" dirty="0">
                <a:solidFill>
                  <a:schemeClr val="bg1"/>
                </a:solidFill>
                <a:latin typeface="Calibri" panose="020F0502020204030204" pitchFamily="34" charset="0"/>
                <a:cs typeface="Calibri" panose="020F0502020204030204" pitchFamily="34" charset="0"/>
              </a:rPr>
              <a:t>25</a:t>
            </a:r>
            <a:r>
              <a:rPr lang="en-US" sz="2000" dirty="0">
                <a:solidFill>
                  <a:schemeClr val="bg1"/>
                </a:solidFill>
                <a:latin typeface="Calibri" panose="020F0502020204030204" pitchFamily="34" charset="0"/>
                <a:cs typeface="Calibri" panose="020F0502020204030204" pitchFamily="34" charset="0"/>
              </a:rPr>
              <a:t> In the same way, was not Rahab the harlot also justified by works when she received the messengers and sent them out by another way? </a:t>
            </a:r>
            <a:r>
              <a:rPr lang="en-US" sz="2000" baseline="30000" dirty="0">
                <a:solidFill>
                  <a:schemeClr val="bg1"/>
                </a:solidFill>
                <a:latin typeface="Calibri" panose="020F0502020204030204" pitchFamily="34" charset="0"/>
                <a:cs typeface="Calibri" panose="020F0502020204030204" pitchFamily="34" charset="0"/>
              </a:rPr>
              <a:t>26</a:t>
            </a:r>
            <a:r>
              <a:rPr lang="en-US" sz="2000" dirty="0">
                <a:solidFill>
                  <a:schemeClr val="bg1"/>
                </a:solidFill>
                <a:latin typeface="Calibri" panose="020F0502020204030204" pitchFamily="34" charset="0"/>
                <a:cs typeface="Calibri" panose="020F0502020204030204" pitchFamily="34" charset="0"/>
              </a:rPr>
              <a:t> For just as the body without </a:t>
            </a:r>
            <a:r>
              <a:rPr lang="en-US" sz="2000" i="1" dirty="0">
                <a:solidFill>
                  <a:schemeClr val="bg1"/>
                </a:solidFill>
                <a:latin typeface="Calibri" panose="020F0502020204030204" pitchFamily="34" charset="0"/>
                <a:cs typeface="Calibri" panose="020F0502020204030204" pitchFamily="34" charset="0"/>
              </a:rPr>
              <a:t>the</a:t>
            </a:r>
            <a:r>
              <a:rPr lang="en-US" sz="2000" dirty="0">
                <a:solidFill>
                  <a:schemeClr val="bg1"/>
                </a:solidFill>
                <a:latin typeface="Calibri" panose="020F0502020204030204" pitchFamily="34" charset="0"/>
                <a:cs typeface="Calibri" panose="020F0502020204030204" pitchFamily="34" charset="0"/>
              </a:rPr>
              <a:t> spirit is dead, so also faith without works is dead. </a:t>
            </a:r>
          </a:p>
        </p:txBody>
      </p:sp>
      <p:sp>
        <p:nvSpPr>
          <p:cNvPr id="2" name="Rectangle 1"/>
          <p:cNvSpPr/>
          <p:nvPr/>
        </p:nvSpPr>
        <p:spPr>
          <a:xfrm>
            <a:off x="3345542" y="222059"/>
            <a:ext cx="2452915" cy="769441"/>
          </a:xfrm>
          <a:prstGeom prst="rect">
            <a:avLst/>
          </a:prstGeom>
        </p:spPr>
        <p:txBody>
          <a:bodyPr wrap="none">
            <a:spAutoFit/>
          </a:bodyPr>
          <a:lstStyle/>
          <a:p>
            <a:pPr algn="ctr"/>
            <a:r>
              <a:rPr lang="en-US" sz="28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2:14–26 </a:t>
            </a:r>
          </a:p>
          <a:p>
            <a:pPr algn="ctr"/>
            <a:r>
              <a:rPr lang="en-US" sz="16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(NASB95) </a:t>
            </a:r>
          </a:p>
        </p:txBody>
      </p:sp>
    </p:spTree>
    <p:extLst>
      <p:ext uri="{BB962C8B-B14F-4D97-AF65-F5344CB8AC3E}">
        <p14:creationId xmlns:p14="http://schemas.microsoft.com/office/powerpoint/2010/main" val="3904415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06" name="Group 34"/>
          <p:cNvGraphicFramePr>
            <a:graphicFrameLocks noGrp="1"/>
          </p:cNvGraphicFramePr>
          <p:nvPr>
            <p:extLst>
              <p:ext uri="{D42A27DB-BD31-4B8C-83A1-F6EECF244321}">
                <p14:modId xmlns:p14="http://schemas.microsoft.com/office/powerpoint/2010/main" val="4253748156"/>
              </p:ext>
            </p:extLst>
          </p:nvPr>
        </p:nvGraphicFramePr>
        <p:xfrm>
          <a:off x="228600" y="438810"/>
          <a:ext cx="8686800" cy="5980380"/>
        </p:xfrm>
        <a:graphic>
          <a:graphicData uri="http://schemas.openxmlformats.org/drawingml/2006/table">
            <a:tbl>
              <a:tblPr>
                <a:tableStyleId>{D113A9D2-9D6B-4929-AA2D-F23B5EE8CBE7}</a:tableStyleId>
              </a:tblPr>
              <a:tblGrid>
                <a:gridCol w="1752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8543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mj-cs"/>
                        </a:rPr>
                        <a:t>Harmony Between Paul and James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3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PAUL</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JAMES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Issue</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Self righteous Judaism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Dead orthodoxy</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Justification</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Declaration of innocence before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Evidence of the believer's useful faith before man</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Genesis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15:6</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Gen 22</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Faith</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Justification – “Abram”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Sanctification – “Abraham”</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543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outerShdw blurRad="38100" dist="38100" dir="2700000" algn="tl">
                              <a:srgbClr val="000000"/>
                            </a:outerShdw>
                          </a:effectLst>
                        </a:rPr>
                        <a:t>Works</a:t>
                      </a:r>
                      <a:endParaRPr kumimoji="0" lang="en-US" sz="2400" b="1" i="0" u="none" strike="noStrike" cap="none" normalizeH="0" baseline="0" dirty="0">
                        <a:ln>
                          <a:noFill/>
                        </a:ln>
                        <a:solidFill>
                          <a:srgbClr val="FFFFCC"/>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Favor with God</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outerShdw blurRad="38100" dist="38100" dir="2700000" algn="tl">
                              <a:srgbClr val="000000"/>
                            </a:outerShdw>
                          </a:effectLst>
                        </a:rPr>
                        <a:t>Believer's moral deeds</a:t>
                      </a: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750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CC"/>
                          </a:solidFill>
                          <a:effectLst/>
                          <a:latin typeface="Calibri" pitchFamily="34" charset="0"/>
                          <a:cs typeface="Calibri" panose="020F0502020204030204" pitchFamily="34"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CC"/>
                          </a:solidFill>
                          <a:effectLst/>
                          <a:latin typeface="Calibri" pitchFamily="34" charset="0"/>
                          <a:ea typeface="+mn-ea"/>
                          <a:cs typeface="Calibri" panose="020F0502020204030204" pitchFamily="34"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Calibri" panose="020F0502020204030204" pitchFamily="34"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dirty="0">
                <a:solidFill>
                  <a:schemeClr val="bg1"/>
                </a:solidFill>
                <a:latin typeface="Calibri" panose="020F0502020204030204" pitchFamily="34" charset="0"/>
                <a:cs typeface="Calibri" panose="020F0502020204030204" pitchFamily="34" charset="0"/>
              </a:rPr>
              <a:t>Adapted from http://www.gracelife.org/resources/gracenotes.asp?id=23</a:t>
            </a:r>
          </a:p>
        </p:txBody>
      </p:sp>
    </p:spTree>
    <p:extLst>
      <p:ext uri="{BB962C8B-B14F-4D97-AF65-F5344CB8AC3E}">
        <p14:creationId xmlns:p14="http://schemas.microsoft.com/office/powerpoint/2010/main" val="108016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02974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10006"/>
          </a:xfrm>
        </p:spPr>
        <p:txBody>
          <a:bodyPr/>
          <a:lstStyle/>
          <a:p>
            <a:r>
              <a:rPr lang="en-US" sz="3600" dirty="0">
                <a:solidFill>
                  <a:srgbClr val="00FFFF"/>
                </a:solidFill>
                <a:effectLst>
                  <a:outerShdw blurRad="38100" dist="38100" dir="2700000" algn="tl">
                    <a:srgbClr val="000000">
                      <a:alpha val="43137"/>
                    </a:srgbClr>
                  </a:outerShdw>
                </a:effectLst>
                <a:latin typeface="+mn-lt"/>
              </a:rPr>
              <a:t>Believe and Be Baptized?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Problem Passages</a:t>
            </a:r>
          </a:p>
        </p:txBody>
      </p:sp>
      <p:sp>
        <p:nvSpPr>
          <p:cNvPr id="3" name="Content Placeholder 2"/>
          <p:cNvSpPr>
            <a:spLocks noGrp="1"/>
          </p:cNvSpPr>
          <p:nvPr>
            <p:ph idx="1"/>
          </p:nvPr>
        </p:nvSpPr>
        <p:spPr>
          <a:xfrm>
            <a:off x="211612" y="1616525"/>
            <a:ext cx="4379239" cy="2974329"/>
          </a:xfrm>
        </p:spPr>
        <p:txBody>
          <a:bodyPr/>
          <a:lstStyle/>
          <a:p>
            <a:pPr>
              <a:spcBef>
                <a:spcPts val="0"/>
              </a:spcBef>
              <a:spcAft>
                <a:spcPts val="1200"/>
              </a:spcAft>
              <a:buClr>
                <a:srgbClr val="66FFFF"/>
              </a:buClr>
            </a:pPr>
            <a:r>
              <a:rPr lang="en-US" sz="2800" dirty="0">
                <a:solidFill>
                  <a:schemeClr val="bg1"/>
                </a:solidFill>
              </a:rPr>
              <a:t>Mark 16:15-16</a:t>
            </a:r>
          </a:p>
          <a:p>
            <a:pPr>
              <a:spcBef>
                <a:spcPts val="0"/>
              </a:spcBef>
              <a:spcAft>
                <a:spcPts val="1200"/>
              </a:spcAft>
              <a:buClr>
                <a:srgbClr val="66FFFF"/>
              </a:buClr>
            </a:pPr>
            <a:r>
              <a:rPr lang="en-US" sz="2800" dirty="0">
                <a:solidFill>
                  <a:schemeClr val="bg1"/>
                </a:solidFill>
              </a:rPr>
              <a:t>John 3:5</a:t>
            </a:r>
          </a:p>
          <a:p>
            <a:pPr>
              <a:spcBef>
                <a:spcPts val="0"/>
              </a:spcBef>
              <a:spcAft>
                <a:spcPts val="1200"/>
              </a:spcAft>
              <a:buClr>
                <a:srgbClr val="66FFFF"/>
              </a:buClr>
            </a:pPr>
            <a:r>
              <a:rPr lang="en-US" sz="2800" dirty="0">
                <a:solidFill>
                  <a:schemeClr val="bg1"/>
                </a:solidFill>
              </a:rPr>
              <a:t>Acts 2:38</a:t>
            </a:r>
          </a:p>
          <a:p>
            <a:pPr>
              <a:spcBef>
                <a:spcPts val="0"/>
              </a:spcBef>
              <a:spcAft>
                <a:spcPts val="1200"/>
              </a:spcAft>
              <a:buClr>
                <a:srgbClr val="66FFFF"/>
              </a:buClr>
            </a:pPr>
            <a:r>
              <a:rPr lang="en-US" sz="2800" dirty="0">
                <a:solidFill>
                  <a:schemeClr val="bg1"/>
                </a:solidFill>
              </a:rPr>
              <a:t>Rom. 6:3-4 &amp; Col. 2:11-12</a:t>
            </a:r>
          </a:p>
          <a:p>
            <a:pPr>
              <a:spcBef>
                <a:spcPts val="0"/>
              </a:spcBef>
              <a:spcAft>
                <a:spcPts val="1200"/>
              </a:spcAft>
              <a:buClr>
                <a:srgbClr val="66FFFF"/>
              </a:buClr>
            </a:pPr>
            <a:r>
              <a:rPr lang="en-US" sz="2800" dirty="0">
                <a:solidFill>
                  <a:schemeClr val="bg1"/>
                </a:solidFill>
              </a:rPr>
              <a:t>1 Pet. 3:20-21</a:t>
            </a:r>
          </a:p>
        </p:txBody>
      </p:sp>
      <p:pic>
        <p:nvPicPr>
          <p:cNvPr id="6" name="Picture 5"/>
          <p:cNvPicPr>
            <a:picLocks noChangeAspect="1"/>
          </p:cNvPicPr>
          <p:nvPr/>
        </p:nvPicPr>
        <p:blipFill>
          <a:blip r:embed="rId2" cstate="print">
            <a:clrChange>
              <a:clrFrom>
                <a:srgbClr val="FFFFFF"/>
              </a:clrFrom>
              <a:clrTo>
                <a:srgbClr val="FFFFFF">
                  <a:alpha val="0"/>
                </a:srgbClr>
              </a:clrTo>
            </a:clrChange>
          </a:blip>
          <a:stretch>
            <a:fillRect/>
          </a:stretch>
        </p:blipFill>
        <p:spPr>
          <a:xfrm>
            <a:off x="4572000" y="1705140"/>
            <a:ext cx="4419048" cy="2885714"/>
          </a:xfrm>
          <a:prstGeom prst="rect">
            <a:avLst/>
          </a:prstGeom>
        </p:spPr>
      </p:pic>
    </p:spTree>
    <p:extLst>
      <p:ext uri="{BB962C8B-B14F-4D97-AF65-F5344CB8AC3E}">
        <p14:creationId xmlns:p14="http://schemas.microsoft.com/office/powerpoint/2010/main" val="286806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23830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6527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88768"/>
            <a:ext cx="8229600" cy="697821"/>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155032"/>
            <a:ext cx="4257318" cy="4932945"/>
          </a:xfrm>
        </p:spPr>
        <p:txBody>
          <a:bodyPr/>
          <a:lstStyle/>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8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8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26433" y="163635"/>
            <a:ext cx="7315200" cy="2354491"/>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4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Matt. 24:13 (NASB)</a:t>
            </a:r>
          </a:p>
          <a:p>
            <a:pPr algn="just">
              <a:spcBef>
                <a:spcPts val="600"/>
              </a:spcBef>
              <a:spcAft>
                <a:spcPts val="600"/>
              </a:spcAft>
            </a:pPr>
            <a:r>
              <a:rPr lang="en-US" altLang="en-US" sz="4400" kern="0" dirty="0">
                <a:solidFill>
                  <a:schemeClr val="bg1"/>
                </a:solidFill>
                <a:latin typeface="+mn-lt"/>
                <a:cs typeface="Calibri" panose="020F0502020204030204" pitchFamily="34" charset="0"/>
              </a:rPr>
              <a:t>“</a:t>
            </a:r>
            <a:r>
              <a:rPr lang="en-US" sz="4400" dirty="0">
                <a:solidFill>
                  <a:schemeClr val="bg1"/>
                </a:solidFill>
                <a:latin typeface="+mn-lt"/>
                <a:cs typeface="Calibri" panose="020F0502020204030204" pitchFamily="34" charset="0"/>
              </a:rPr>
              <a:t>But the one who endures to the end, he will be saved.”</a:t>
            </a:r>
            <a:endParaRPr lang="en-US" altLang="en-US" sz="4400" kern="0" dirty="0">
              <a:solidFill>
                <a:schemeClr val="bg1"/>
              </a:solidFill>
              <a:latin typeface="+mn-lt"/>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4" y="2433637"/>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23556"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b="1" u="sng" dirty="0">
                <a:solidFill>
                  <a:srgbClr val="FFFFCC"/>
                </a:solidFill>
                <a:cs typeface="Calibri" panose="020F0502020204030204" pitchFamily="34" charset="0"/>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23557"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Cor. 13:5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Gal. 5:19-21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Philip.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5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239713"/>
            <a:ext cx="8791575" cy="3000375"/>
          </a:xfrm>
          <a:prstGeom prst="rect">
            <a:avLst/>
          </a:prstGeom>
          <a:noFill/>
          <a:ln w="28575">
            <a:noFill/>
            <a:miter lim="800000"/>
            <a:headEnd/>
            <a:tailEnd/>
          </a:ln>
        </p:spPr>
        <p:txBody>
          <a:bodyPr>
            <a:spAutoFit/>
          </a:bodyPr>
          <a:lstStyle/>
          <a:p>
            <a:pPr algn="ctr" eaLnBrk="1" fontAlgn="auto" hangingPunct="1">
              <a:spcBef>
                <a:spcPts val="0"/>
              </a:spcBef>
              <a:spcAft>
                <a:spcPts val="24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Galatians 5:4 (NASB)</a:t>
            </a:r>
          </a:p>
          <a:p>
            <a:pPr algn="just" eaLnBrk="1" fontAlgn="auto" hangingPunct="1">
              <a:spcBef>
                <a:spcPts val="600"/>
              </a:spcBef>
              <a:spcAft>
                <a:spcPts val="600"/>
              </a:spcAft>
              <a:defRPr/>
            </a:pPr>
            <a:r>
              <a:rPr lang="en-US" altLang="en-US" sz="4000" kern="0" dirty="0">
                <a:solidFill>
                  <a:schemeClr val="bg1"/>
                </a:solidFill>
                <a:latin typeface="+mn-lt"/>
                <a:cs typeface="Calibri" panose="020F0502020204030204" pitchFamily="34" charset="0"/>
              </a:rPr>
              <a:t>“</a:t>
            </a:r>
            <a:r>
              <a:rPr lang="en-US" sz="4000" dirty="0">
                <a:solidFill>
                  <a:schemeClr val="bg1"/>
                </a:solidFill>
                <a:latin typeface="+mn-lt"/>
                <a:cs typeface="Calibri" panose="020F0502020204030204" pitchFamily="34" charset="0"/>
              </a:rPr>
              <a:t>You have been </a:t>
            </a:r>
            <a:r>
              <a:rPr lang="en-US" sz="4000" b="1" u="sng" dirty="0">
                <a:solidFill>
                  <a:srgbClr val="FFFFCC"/>
                </a:solidFill>
                <a:latin typeface="+mn-lt"/>
                <a:cs typeface="Calibri" panose="020F0502020204030204" pitchFamily="34" charset="0"/>
              </a:rPr>
              <a:t>severed from Christ</a:t>
            </a:r>
            <a:r>
              <a:rPr lang="en-US" sz="4000" dirty="0">
                <a:solidFill>
                  <a:schemeClr val="bg1"/>
                </a:solidFill>
                <a:latin typeface="+mn-lt"/>
                <a:cs typeface="Calibri" panose="020F0502020204030204" pitchFamily="34" charset="0"/>
              </a:rPr>
              <a:t>, you who are seeking to be justified by law; </a:t>
            </a:r>
            <a:r>
              <a:rPr lang="en-US" sz="4000" b="1" u="sng" dirty="0">
                <a:solidFill>
                  <a:srgbClr val="FFFFCC"/>
                </a:solidFill>
                <a:latin typeface="+mn-lt"/>
                <a:cs typeface="Calibri" panose="020F0502020204030204" pitchFamily="34" charset="0"/>
              </a:rPr>
              <a:t>you have fallen from grace</a:t>
            </a:r>
            <a:r>
              <a:rPr lang="en-US" sz="4000" dirty="0">
                <a:solidFill>
                  <a:schemeClr val="bg1"/>
                </a:solidFill>
                <a:latin typeface="+mn-lt"/>
                <a:cs typeface="Calibri" panose="020F0502020204030204" pitchFamily="34" charset="0"/>
              </a:rPr>
              <a:t>.”</a:t>
            </a:r>
            <a:endParaRPr lang="en-US" altLang="en-US" sz="4000" kern="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17401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36538"/>
            <a:ext cx="8229600" cy="81915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a. Galatians 5:4</a:t>
            </a:r>
          </a:p>
        </p:txBody>
      </p:sp>
      <p:sp>
        <p:nvSpPr>
          <p:cNvPr id="25603" name="Content Placeholder 2"/>
          <p:cNvSpPr>
            <a:spLocks noGrp="1"/>
          </p:cNvSpPr>
          <p:nvPr>
            <p:ph idx="1"/>
          </p:nvPr>
        </p:nvSpPr>
        <p:spPr>
          <a:xfrm>
            <a:off x="107950" y="1223963"/>
            <a:ext cx="8928100" cy="5354637"/>
          </a:xfrm>
        </p:spPr>
        <p:txBody>
          <a:bodyPr/>
          <a:lstStyle/>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believers (4:6; 5:16)</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Three types of Pharisees</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is a spiritual life book (3:3)</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The Galatians were missing God’s grace in the middle tense of their salvation (not the first tense)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Reverting to a performance based relationship in daily living is quite a fall from grace</a:t>
            </a:r>
          </a:p>
          <a:p>
            <a:pPr marL="461963" indent="-461963" algn="just">
              <a:spcBef>
                <a:spcPct val="0"/>
              </a:spcBef>
              <a:spcAft>
                <a:spcPts val="1800"/>
              </a:spcAft>
              <a:buClr>
                <a:srgbClr val="66FFFF"/>
              </a:buClr>
              <a:buFont typeface="Arial" panose="020B0604020202020204" pitchFamily="34" charset="0"/>
              <a:buAutoNum type="arabicPeriod"/>
            </a:pPr>
            <a:r>
              <a:rPr lang="en-US" altLang="en-US" sz="3000">
                <a:solidFill>
                  <a:schemeClr val="bg1"/>
                </a:solidFill>
              </a:rPr>
              <a:t>Galatians 5:4 does not teach a loss of salvation</a:t>
            </a:r>
          </a:p>
        </p:txBody>
      </p:sp>
      <p:pic>
        <p:nvPicPr>
          <p:cNvPr id="2560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0613" y="119063"/>
            <a:ext cx="1560512"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65113"/>
            <a:ext cx="8229600"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5. Passages From Paul</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5:4</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Gal. 5:19-21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Rom. 8:13</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8:11</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9:24-27</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11:28-30, 32</a:t>
            </a:r>
          </a:p>
          <a:p>
            <a:pPr marL="514350" indent="-514350">
              <a:spcBef>
                <a:spcPct val="0"/>
              </a:spcBef>
              <a:spcAft>
                <a:spcPts val="2400"/>
              </a:spcAft>
              <a:buClr>
                <a:srgbClr val="66FFFF"/>
              </a:buClr>
              <a:buFont typeface="Arial" panose="020B0604020202020204" pitchFamily="34" charset="0"/>
              <a:buAutoNum type="alphaLcPeriod"/>
            </a:pPr>
            <a:r>
              <a:rPr lang="en-US" altLang="en-US">
                <a:solidFill>
                  <a:schemeClr val="bg1"/>
                </a:solidFill>
              </a:rPr>
              <a:t>1 Cor. 15:2</a:t>
            </a:r>
          </a:p>
          <a:p>
            <a:pPr marL="514350" indent="-514350">
              <a:spcBef>
                <a:spcPct val="0"/>
              </a:spcBef>
              <a:spcAft>
                <a:spcPts val="2400"/>
              </a:spcAft>
              <a:buClr>
                <a:srgbClr val="66FFFF"/>
              </a:buClr>
              <a:buFont typeface="Arial" panose="020B0604020202020204" pitchFamily="34" charset="0"/>
              <a:buNone/>
            </a:pPr>
            <a:endParaRPr lang="en-US" altLang="en-US">
              <a:solidFill>
                <a:schemeClr val="bg1"/>
              </a:solidFill>
            </a:endParaRPr>
          </a:p>
        </p:txBody>
      </p:sp>
      <p:sp>
        <p:nvSpPr>
          <p:cNvPr id="46085" name="Content Placeholder 2"/>
          <p:cNvSpPr txBox="1">
            <a:spLocks/>
          </p:cNvSpPr>
          <p:nvPr/>
        </p:nvSpPr>
        <p:spPr bwMode="auto">
          <a:xfrm>
            <a:off x="6089650" y="1111250"/>
            <a:ext cx="29130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Cor. 13:5</a:t>
            </a:r>
          </a:p>
          <a:p>
            <a:pPr>
              <a:spcAft>
                <a:spcPts val="2400"/>
              </a:spcAft>
              <a:buClr>
                <a:srgbClr val="66FFFF"/>
              </a:buClr>
              <a:buFont typeface="+mj-lt"/>
              <a:buAutoNum type="alphaLcPeriod" startAt="8"/>
            </a:pPr>
            <a:r>
              <a:rPr lang="en-US" altLang="en-US" sz="3200" b="1" u="sng" dirty="0">
                <a:solidFill>
                  <a:srgbClr val="FFFFCC"/>
                </a:solidFill>
                <a:latin typeface="+mn-lt"/>
                <a:cs typeface="Calibri" panose="020F0502020204030204" pitchFamily="34" charset="0"/>
              </a:rPr>
              <a:t>Philip.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Col. 1:23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Tim. 5:15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2:12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Tim. 4:10</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8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p:cNvSpPr txBox="1">
            <a:spLocks/>
          </p:cNvSpPr>
          <p:nvPr/>
        </p:nvSpPr>
        <p:spPr bwMode="auto">
          <a:xfrm>
            <a:off x="1276350" y="152400"/>
            <a:ext cx="6591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noProof="0" dirty="0">
                <a:solidFill>
                  <a:srgbClr val="00FFFF"/>
                </a:solidFill>
                <a:effectLst>
                  <a:outerShdw blurRad="38100" dist="38100" dir="2700000" algn="tl">
                    <a:srgbClr val="000000">
                      <a:alpha val="43137"/>
                    </a:srgbClr>
                  </a:outerShdw>
                </a:effectLst>
              </a:rPr>
              <a:t>Philipp</a:t>
            </a:r>
            <a:r>
              <a:rPr kumimoji="0" lang="en-US" altLang="en-US" sz="4400" b="1"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ians  2:12 (NASB)</a:t>
            </a:r>
          </a:p>
        </p:txBody>
      </p:sp>
      <p:sp>
        <p:nvSpPr>
          <p:cNvPr id="13" name="Rectangle 3"/>
          <p:cNvSpPr txBox="1">
            <a:spLocks/>
          </p:cNvSpPr>
          <p:nvPr/>
        </p:nvSpPr>
        <p:spPr bwMode="auto">
          <a:xfrm>
            <a:off x="228600" y="9906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just">
              <a:spcBef>
                <a:spcPct val="0"/>
              </a:spcBef>
              <a:buClrTx/>
              <a:buSzTx/>
              <a:buNone/>
            </a:pPr>
            <a:r>
              <a:rPr lang="en-US" altLang="en-US" sz="4000" dirty="0">
                <a:solidFill>
                  <a:srgbClr val="FFFFFF"/>
                </a:solidFill>
                <a:effectLst/>
                <a:cs typeface="Calibri" panose="020F0502020204030204" pitchFamily="34" charset="0"/>
              </a:rPr>
              <a:t>“</a:t>
            </a:r>
            <a:r>
              <a:rPr lang="en-US" sz="4000" dirty="0">
                <a:solidFill>
                  <a:schemeClr val="bg1"/>
                </a:solidFill>
              </a:rPr>
              <a:t>So then, my beloved, just as you have always obeyed, not as in my presence only, but now much more in my absence, </a:t>
            </a:r>
            <a:r>
              <a:rPr lang="en-US" sz="4000" b="1" u="sng" dirty="0">
                <a:solidFill>
                  <a:srgbClr val="FFFFCC"/>
                </a:solidFill>
                <a:effectLst>
                  <a:outerShdw blurRad="38100" dist="38100" dir="2700000" algn="tl">
                    <a:srgbClr val="000000">
                      <a:alpha val="43137"/>
                    </a:srgbClr>
                  </a:outerShdw>
                </a:effectLst>
              </a:rPr>
              <a:t>work out your salvation with fear and trembling</a:t>
            </a:r>
            <a:r>
              <a:rPr lang="en-US" sz="4000" dirty="0">
                <a:solidFill>
                  <a:schemeClr val="bg1"/>
                </a:solidFill>
              </a:rPr>
              <a:t>.</a:t>
            </a:r>
            <a:r>
              <a:rPr lang="en-US" altLang="en-US" sz="4000" dirty="0">
                <a:solidFill>
                  <a:srgbClr val="FFFFFF"/>
                </a:solidFill>
                <a:effectLst/>
                <a:cs typeface="Calibri" panose="020F0502020204030204" pitchFamily="34" charset="0"/>
              </a:rPr>
              <a:t>”</a:t>
            </a:r>
          </a:p>
        </p:txBody>
      </p:sp>
    </p:spTree>
    <p:extLst>
      <p:ext uri="{BB962C8B-B14F-4D97-AF65-F5344CB8AC3E}">
        <p14:creationId xmlns:p14="http://schemas.microsoft.com/office/powerpoint/2010/main" val="79469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FINAL EXAM!</a:t>
            </a:r>
          </a:p>
        </p:txBody>
      </p:sp>
    </p:spTree>
    <p:extLst>
      <p:ext uri="{BB962C8B-B14F-4D97-AF65-F5344CB8AC3E}">
        <p14:creationId xmlns:p14="http://schemas.microsoft.com/office/powerpoint/2010/main" val="144286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75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latin typeface="Calibri" pitchFamily="34" charset="0"/>
                          <a:cs typeface="Calibri" pitchFamily="34" charset="0"/>
                        </a:rPr>
                        <a:t>Justification</a:t>
                      </a:r>
                      <a:endParaRPr lang="en-US" sz="2600" b="1" u="sng"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Past</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Penalty</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u="sng" dirty="0">
                          <a:solidFill>
                            <a:srgbClr val="C00000"/>
                          </a:solidFill>
                          <a:latin typeface="Calibri" pitchFamily="34" charset="0"/>
                          <a:cs typeface="Calibri" pitchFamily="34" charset="0"/>
                        </a:rPr>
                        <a:t>Eph 2:8-9; Titus 3:5</a:t>
                      </a:r>
                    </a:p>
                  </a:txBody>
                  <a:tcPr marT="45712" marB="45712" anchor="ctr">
                    <a:solidFill>
                      <a:srgbClr val="FFFFCC"/>
                    </a:solidFill>
                  </a:tcP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671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a:solidFill>
                            <a:schemeClr val="tx1"/>
                          </a:solidFill>
                          <a:latin typeface="Calibri" pitchFamily="34" charset="0"/>
                          <a:cs typeface="Calibri" pitchFamily="34" charset="0"/>
                        </a:rPr>
                        <a:t>Sanctification</a:t>
                      </a:r>
                    </a:p>
                  </a:txBody>
                  <a:tcPr marT="45712" marB="45712" anchor="ctr">
                    <a:solidFill>
                      <a:srgbClr val="FFFFCC"/>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sng" dirty="0">
                          <a:solidFill>
                            <a:srgbClr val="C00000"/>
                          </a:solidFill>
                          <a:latin typeface="Calibri" pitchFamily="34" charset="0"/>
                          <a:cs typeface="Calibri" pitchFamily="34" charset="0"/>
                        </a:rPr>
                        <a:t>Philip 2:12</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7312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rPr>
              <a:t>Philippians 2:12</a:t>
            </a:r>
          </a:p>
        </p:txBody>
      </p:sp>
      <p:sp>
        <p:nvSpPr>
          <p:cNvPr id="3" name="Content Placeholder 2"/>
          <p:cNvSpPr>
            <a:spLocks noGrp="1"/>
          </p:cNvSpPr>
          <p:nvPr>
            <p:ph idx="1"/>
          </p:nvPr>
        </p:nvSpPr>
        <p:spPr/>
        <p:txBody>
          <a:bodyPr/>
          <a:lstStyle/>
          <a:p>
            <a:pPr>
              <a:spcBef>
                <a:spcPts val="0"/>
              </a:spcBef>
              <a:spcAft>
                <a:spcPts val="2400"/>
              </a:spcAft>
              <a:buClr>
                <a:srgbClr val="66FFFF"/>
              </a:buClr>
            </a:pPr>
            <a:r>
              <a:rPr lang="en-US" sz="3600" dirty="0">
                <a:solidFill>
                  <a:schemeClr val="bg1"/>
                </a:solidFill>
              </a:rPr>
              <a:t>Middle tense of salvation</a:t>
            </a:r>
          </a:p>
          <a:p>
            <a:pPr>
              <a:spcBef>
                <a:spcPts val="0"/>
              </a:spcBef>
              <a:spcAft>
                <a:spcPts val="2400"/>
              </a:spcAft>
              <a:buClr>
                <a:srgbClr val="66FFFF"/>
              </a:buClr>
            </a:pPr>
            <a:r>
              <a:rPr lang="en-US" sz="3600" dirty="0">
                <a:solidFill>
                  <a:schemeClr val="bg1"/>
                </a:solidFill>
              </a:rPr>
              <a:t>Immediate context – Philippians 2:14-16</a:t>
            </a:r>
          </a:p>
          <a:p>
            <a:pPr>
              <a:spcBef>
                <a:spcPts val="0"/>
              </a:spcBef>
              <a:spcAft>
                <a:spcPts val="2400"/>
              </a:spcAft>
              <a:buClr>
                <a:srgbClr val="66FFFF"/>
              </a:buClr>
            </a:pPr>
            <a:r>
              <a:rPr lang="en-US" sz="3600" dirty="0">
                <a:solidFill>
                  <a:schemeClr val="bg1"/>
                </a:solidFill>
              </a:rPr>
              <a:t>Overall context – Philippians 4:2-3</a:t>
            </a:r>
          </a:p>
        </p:txBody>
      </p:sp>
    </p:spTree>
    <p:extLst>
      <p:ext uri="{BB962C8B-B14F-4D97-AF65-F5344CB8AC3E}">
        <p14:creationId xmlns:p14="http://schemas.microsoft.com/office/powerpoint/2010/main" val="1771116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259489"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effectLst>
                  <a:outerShdw blurRad="38100" dist="38100" dir="2700000" algn="tl">
                    <a:srgbClr val="000000">
                      <a:alpha val="43137"/>
                    </a:srgbClr>
                  </a:outerShdw>
                </a:effectLst>
              </a:rPr>
              <a:t>2 Pet. 1:10-11, 20-22</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ffectLst>
                <a:outerShdw blurRad="38100" dist="38100" dir="2700000" algn="tl">
                  <a:srgbClr val="000000">
                    <a:alpha val="43137"/>
                  </a:srgbClr>
                </a:outerShdw>
              </a:effectLst>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Jude 11</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993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77322"/>
            <a:ext cx="8791575" cy="4524315"/>
          </a:xfrm>
          <a:prstGeom prst="rect">
            <a:avLst/>
          </a:prstGeom>
          <a:noFill/>
          <a:ln w="28575">
            <a:noFill/>
            <a:miter lim="800000"/>
            <a:headEnd/>
            <a:tailEnd/>
          </a:ln>
        </p:spPr>
        <p:txBody>
          <a:bodyPr wrap="square">
            <a:spAutoFit/>
          </a:bodyPr>
          <a:lstStyle/>
          <a:p>
            <a:pPr algn="ctr" eaLnBrk="1" fontAlgn="auto" hangingPunct="1">
              <a:spcBef>
                <a:spcPts val="0"/>
              </a:spcBef>
              <a:spcAft>
                <a:spcPts val="6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John 5:16-17</a:t>
            </a:r>
          </a:p>
          <a:p>
            <a:pPr algn="just" eaLnBrk="1" fontAlgn="auto" hangingPunct="1">
              <a:spcBef>
                <a:spcPts val="600"/>
              </a:spcBef>
              <a:spcAft>
                <a:spcPts val="600"/>
              </a:spcAft>
              <a:defRPr/>
            </a:pPr>
            <a:r>
              <a:rPr lang="en-US" altLang="en-US" sz="3400" kern="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If anyone sees his brother committing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a sin not </a:t>
            </a:r>
            <a:r>
              <a:rPr lang="en-US" sz="3400" b="1" i="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leading</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he shall ask and </a:t>
            </a:r>
            <a:r>
              <a:rPr lang="en-US" sz="3400" i="1" dirty="0">
                <a:solidFill>
                  <a:schemeClr val="bg1"/>
                </a:solidFill>
                <a:effectLst>
                  <a:outerShdw blurRad="38100" dist="38100" dir="2700000" algn="tl">
                    <a:srgbClr val="000000">
                      <a:alpha val="43137"/>
                    </a:srgbClr>
                  </a:outerShdw>
                </a:effectLst>
                <a:latin typeface="+mn-lt"/>
                <a:cs typeface="Calibri" panose="020F0502020204030204" pitchFamily="34" charset="0"/>
              </a:rPr>
              <a:t>God</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will for him give life to those who commit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sin not leading to death. There is a sin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I do not say that he should make request for this. </a:t>
            </a:r>
            <a:r>
              <a:rPr lang="en-US" sz="3400" baseline="30000" dirty="0">
                <a:solidFill>
                  <a:schemeClr val="bg1"/>
                </a:solidFill>
                <a:effectLst>
                  <a:outerShdw blurRad="38100" dist="38100" dir="2700000" algn="tl">
                    <a:srgbClr val="000000">
                      <a:alpha val="43137"/>
                    </a:srgbClr>
                  </a:outerShdw>
                </a:effectLst>
                <a:latin typeface="+mn-lt"/>
                <a:cs typeface="Calibri" panose="020F0502020204030204" pitchFamily="34" charset="0"/>
              </a:rPr>
              <a:t>17 </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All unrighteousness is sin, and </a:t>
            </a:r>
            <a:r>
              <a:rPr lang="en-US" sz="34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there is a sin not leading to death</a:t>
            </a:r>
            <a:r>
              <a:rPr 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altLang="en-US" sz="3400" dirty="0">
                <a:solidFill>
                  <a:schemeClr val="bg1"/>
                </a:solidFill>
                <a:effectLst>
                  <a:outerShdw blurRad="38100" dist="38100" dir="2700000" algn="tl">
                    <a:srgbClr val="000000">
                      <a:alpha val="43137"/>
                    </a:srgbClr>
                  </a:outerShdw>
                </a:effectLst>
                <a:latin typeface="+mn-lt"/>
                <a:cs typeface="Calibri" panose="020F0502020204030204" pitchFamily="34" charset="0"/>
              </a:rPr>
              <a:t> (NASB)</a:t>
            </a:r>
          </a:p>
        </p:txBody>
      </p:sp>
    </p:spTree>
    <p:extLst>
      <p:ext uri="{BB962C8B-B14F-4D97-AF65-F5344CB8AC3E}">
        <p14:creationId xmlns:p14="http://schemas.microsoft.com/office/powerpoint/2010/main" val="62751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03"/>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1 John 5:16-17</a:t>
            </a:r>
          </a:p>
        </p:txBody>
      </p:sp>
      <p:sp>
        <p:nvSpPr>
          <p:cNvPr id="3" name="Content Placeholder 2"/>
          <p:cNvSpPr>
            <a:spLocks noGrp="1"/>
          </p:cNvSpPr>
          <p:nvPr>
            <p:ph idx="1"/>
          </p:nvPr>
        </p:nvSpPr>
        <p:spPr>
          <a:xfrm>
            <a:off x="457200" y="1168924"/>
            <a:ext cx="5825764" cy="5307290"/>
          </a:xfrm>
        </p:spPr>
        <p:txBody>
          <a:bodyPr/>
          <a:lstStyle/>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Sin brings death</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Rom. 6:23</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Jas. 1:14-16</a:t>
            </a:r>
          </a:p>
          <a:p>
            <a:pPr marL="461963" indent="-461963">
              <a:spcBef>
                <a:spcPts val="0"/>
              </a:spcBef>
              <a:spcAft>
                <a:spcPts val="1800"/>
              </a:spcAft>
              <a:buClr>
                <a:srgbClr val="66FFFF"/>
              </a:buClr>
            </a:pPr>
            <a:r>
              <a:rPr lang="en-US" dirty="0">
                <a:solidFill>
                  <a:schemeClr val="bg1"/>
                </a:solidFill>
                <a:effectLst>
                  <a:outerShdw blurRad="38100" dist="38100" dir="2700000" algn="tl">
                    <a:srgbClr val="000000">
                      <a:alpha val="43137"/>
                    </a:srgbClr>
                  </a:outerShdw>
                </a:effectLst>
              </a:rPr>
              <a:t>Maximum divine discipline</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Acts 5:1-11</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Cor. 11:30</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1 John 5:16-17</a:t>
            </a:r>
          </a:p>
          <a:p>
            <a:pPr marL="862013" lvl="1" indent="-461963">
              <a:spcBef>
                <a:spcPts val="0"/>
              </a:spcBef>
              <a:spcAft>
                <a:spcPts val="1800"/>
              </a:spcAft>
              <a:buClr>
                <a:srgbClr val="FF99FF"/>
              </a:buClr>
            </a:pPr>
            <a:r>
              <a:rPr lang="en-US" dirty="0">
                <a:solidFill>
                  <a:schemeClr val="bg1"/>
                </a:solidFill>
                <a:effectLst>
                  <a:outerShdw blurRad="38100" dist="38100" dir="2700000" algn="tl">
                    <a:srgbClr val="000000">
                      <a:alpha val="43137"/>
                    </a:srgbClr>
                  </a:outerShdw>
                </a:effectLst>
              </a:rPr>
              <a:t>Rev. 2:22-23</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909" y="1920109"/>
            <a:ext cx="2219136" cy="3017782"/>
          </a:xfrm>
          <a:prstGeom prst="rect">
            <a:avLst/>
          </a:prstGeom>
        </p:spPr>
      </p:pic>
    </p:spTree>
    <p:extLst>
      <p:ext uri="{BB962C8B-B14F-4D97-AF65-F5344CB8AC3E}">
        <p14:creationId xmlns:p14="http://schemas.microsoft.com/office/powerpoint/2010/main" val="1667604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5513" y="1282700"/>
            <a:ext cx="2212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70643" y="265113"/>
            <a:ext cx="9002714" cy="846137"/>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Passages from the General Letters &amp; Revelation</a:t>
            </a:r>
          </a:p>
        </p:txBody>
      </p:sp>
      <p:sp>
        <p:nvSpPr>
          <p:cNvPr id="46084" name="Content Placeholder 2"/>
          <p:cNvSpPr>
            <a:spLocks noGrp="1"/>
          </p:cNvSpPr>
          <p:nvPr>
            <p:ph idx="1"/>
          </p:nvPr>
        </p:nvSpPr>
        <p:spPr>
          <a:xfrm>
            <a:off x="123825" y="1111250"/>
            <a:ext cx="4005263" cy="5487988"/>
          </a:xfrm>
        </p:spPr>
        <p:txBody>
          <a:bodyPr/>
          <a:lstStyle/>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Jas. 5:19-20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3:6, 14</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5:9-10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6:4-6</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10:26-30</a:t>
            </a:r>
          </a:p>
          <a:p>
            <a:pPr marL="514350" indent="-514350">
              <a:spcBef>
                <a:spcPct val="0"/>
              </a:spcBef>
              <a:spcAft>
                <a:spcPts val="2400"/>
              </a:spcAft>
              <a:buClr>
                <a:srgbClr val="66FFFF"/>
              </a:buClr>
              <a:buFont typeface="Arial" panose="020B0604020202020204" pitchFamily="34" charset="0"/>
              <a:buAutoNum type="alphaLcPeriod"/>
            </a:pPr>
            <a:r>
              <a:rPr lang="en-US" altLang="en-US" dirty="0">
                <a:solidFill>
                  <a:schemeClr val="bg1"/>
                </a:solidFill>
              </a:rPr>
              <a:t>Heb. 12:14</a:t>
            </a:r>
          </a:p>
          <a:p>
            <a:pPr marL="514350" indent="-514350">
              <a:spcBef>
                <a:spcPct val="0"/>
              </a:spcBef>
              <a:spcAft>
                <a:spcPts val="2400"/>
              </a:spcAft>
              <a:buClr>
                <a:srgbClr val="66FFFF"/>
              </a:buClr>
              <a:buFont typeface="Arial" panose="020B0604020202020204" pitchFamily="34" charset="0"/>
              <a:buAutoNum type="alphaLcPeriod"/>
            </a:pPr>
            <a:r>
              <a:rPr lang="en-US" altLang="en-US" b="1" u="sng" dirty="0">
                <a:solidFill>
                  <a:srgbClr val="FFFFCC"/>
                </a:solidFill>
              </a:rPr>
              <a:t>2 Pet. 1:10-11</a:t>
            </a:r>
          </a:p>
          <a:p>
            <a:pPr marL="514350" indent="-514350">
              <a:spcBef>
                <a:spcPct val="0"/>
              </a:spcBef>
              <a:spcAft>
                <a:spcPts val="2400"/>
              </a:spcAft>
              <a:buClr>
                <a:srgbClr val="66FFFF"/>
              </a:buClr>
              <a:buFont typeface="Arial" panose="020B0604020202020204" pitchFamily="34" charset="0"/>
              <a:buNone/>
            </a:pPr>
            <a:endParaRPr lang="en-US" altLang="en-US" dirty="0">
              <a:solidFill>
                <a:schemeClr val="bg1"/>
              </a:solidFill>
            </a:endParaRPr>
          </a:p>
        </p:txBody>
      </p:sp>
      <p:sp>
        <p:nvSpPr>
          <p:cNvPr id="46085" name="Content Placeholder 2"/>
          <p:cNvSpPr txBox="1">
            <a:spLocks/>
          </p:cNvSpPr>
          <p:nvPr/>
        </p:nvSpPr>
        <p:spPr bwMode="auto">
          <a:xfrm>
            <a:off x="5953126" y="1111250"/>
            <a:ext cx="30495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2 Pet. 2:20-22</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2:3</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3:9</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3:15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1 John 5:16</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3:5</a:t>
            </a:r>
          </a:p>
          <a:p>
            <a:pPr>
              <a:spcAft>
                <a:spcPts val="2400"/>
              </a:spcAft>
              <a:buClr>
                <a:srgbClr val="66FFFF"/>
              </a:buClr>
              <a:buFont typeface="Calibri" panose="020F0502020204030204" pitchFamily="34" charset="0"/>
              <a:buAutoNum type="alphaLcPeriod" startAt="8"/>
            </a:pPr>
            <a:r>
              <a:rPr lang="en-US" altLang="en-US" sz="3200" dirty="0">
                <a:solidFill>
                  <a:schemeClr val="bg1"/>
                </a:solidFill>
                <a:latin typeface="Calibri" panose="020F0502020204030204" pitchFamily="34" charset="0"/>
                <a:cs typeface="Calibri" panose="020F0502020204030204" pitchFamily="34" charset="0"/>
              </a:rPr>
              <a:t>Rev. 22:18-19</a:t>
            </a:r>
          </a:p>
          <a:p>
            <a:pPr>
              <a:spcAft>
                <a:spcPts val="2400"/>
              </a:spcAft>
              <a:buClr>
                <a:srgbClr val="66FFFF"/>
              </a:buClr>
              <a:buFont typeface="Arial" panose="020B0604020202020204" pitchFamily="34" charset="0"/>
              <a:buNone/>
            </a:pPr>
            <a:endParaRPr lang="en-US" alt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7347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mn-lt"/>
                <a:cs typeface="Calibri" panose="020F0502020204030204" pitchFamily="34" charset="0"/>
              </a:rPr>
              <a:t>2 Peter 1:10-11</a:t>
            </a:r>
          </a:p>
          <a:p>
            <a:pPr algn="just"/>
            <a:r>
              <a:rPr lang="en-US" altLang="en-US" sz="3400" dirty="0">
                <a:solidFill>
                  <a:schemeClr val="bg1"/>
                </a:solidFill>
                <a:latin typeface="+mn-lt"/>
                <a:cs typeface="Calibri" panose="020F0502020204030204" pitchFamily="34" charset="0"/>
              </a:rPr>
              <a:t>“</a:t>
            </a:r>
            <a:r>
              <a:rPr lang="en-US" sz="3400" dirty="0">
                <a:solidFill>
                  <a:schemeClr val="bg1"/>
                </a:solidFill>
                <a:latin typeface="+mn-lt"/>
                <a:cs typeface="Calibri" panose="020F0502020204030204" pitchFamily="34" charset="0"/>
              </a:rPr>
              <a:t>Therefore, brethren, be all the more diligent </a:t>
            </a:r>
            <a:r>
              <a:rPr lang="en-US" sz="3400" b="1" u="sng" dirty="0">
                <a:solidFill>
                  <a:srgbClr val="FFFFCC"/>
                </a:solidFill>
                <a:latin typeface="+mn-lt"/>
                <a:cs typeface="Calibri" panose="020F0502020204030204" pitchFamily="34" charset="0"/>
              </a:rPr>
              <a:t>to make certain about His calling and choosing you</a:t>
            </a:r>
            <a:r>
              <a:rPr lang="en-US" sz="3400" dirty="0">
                <a:solidFill>
                  <a:schemeClr val="bg1"/>
                </a:solidFill>
                <a:latin typeface="+mn-lt"/>
                <a:cs typeface="Calibri" panose="020F0502020204030204" pitchFamily="34" charset="0"/>
              </a:rPr>
              <a:t>; for as long as you practice these things, you will never stumble; </a:t>
            </a:r>
            <a:r>
              <a:rPr lang="en-US" sz="3400" baseline="30000" dirty="0">
                <a:solidFill>
                  <a:schemeClr val="bg1"/>
                </a:solidFill>
                <a:latin typeface="+mn-lt"/>
                <a:cs typeface="Calibri" panose="020F0502020204030204" pitchFamily="34" charset="0"/>
              </a:rPr>
              <a:t>11 </a:t>
            </a:r>
            <a:r>
              <a:rPr lang="en-US" sz="3400" dirty="0">
                <a:solidFill>
                  <a:schemeClr val="bg1"/>
                </a:solidFill>
                <a:latin typeface="+mn-lt"/>
                <a:cs typeface="Calibri" panose="020F0502020204030204" pitchFamily="34" charset="0"/>
              </a:rPr>
              <a:t>for in this way the entrance into the eternal kingdom of our Lord and Savior Jesus Christ will be abundantly supplied to you.</a:t>
            </a:r>
            <a:r>
              <a:rPr lang="en-US" altLang="en-US" sz="3400" dirty="0">
                <a:solidFill>
                  <a:schemeClr val="bg1"/>
                </a:solidFill>
                <a:latin typeface="+mn-lt"/>
                <a:cs typeface="Calibri" panose="020F0502020204030204" pitchFamily="34" charset="0"/>
              </a:rPr>
              <a:t>” (NASB)</a:t>
            </a:r>
          </a:p>
        </p:txBody>
      </p:sp>
    </p:spTree>
    <p:extLst>
      <p:ext uri="{BB962C8B-B14F-4D97-AF65-F5344CB8AC3E}">
        <p14:creationId xmlns:p14="http://schemas.microsoft.com/office/powerpoint/2010/main" val="2978333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628"/>
          </a:xfrm>
        </p:spPr>
        <p:txBody>
          <a:bodyPr/>
          <a:lstStyle/>
          <a:p>
            <a:r>
              <a:rPr lang="en-US" sz="3600" dirty="0">
                <a:solidFill>
                  <a:srgbClr val="00FFFF"/>
                </a:solidFill>
                <a:effectLst>
                  <a:outerShdw blurRad="38100" dist="38100" dir="2700000" algn="tl">
                    <a:srgbClr val="000000">
                      <a:alpha val="43137"/>
                    </a:srgbClr>
                  </a:outerShdw>
                </a:effectLst>
                <a:latin typeface="+mn-lt"/>
              </a:rPr>
              <a:t>2 Peter 1:10-11</a:t>
            </a:r>
          </a:p>
        </p:txBody>
      </p:sp>
      <p:sp>
        <p:nvSpPr>
          <p:cNvPr id="3" name="Content Placeholder 2"/>
          <p:cNvSpPr>
            <a:spLocks noGrp="1"/>
          </p:cNvSpPr>
          <p:nvPr>
            <p:ph idx="1"/>
          </p:nvPr>
        </p:nvSpPr>
        <p:spPr>
          <a:xfrm>
            <a:off x="232230" y="962890"/>
            <a:ext cx="8694056" cy="5343642"/>
          </a:xfrm>
        </p:spPr>
        <p:txBody>
          <a:bodyPr/>
          <a:lstStyle/>
          <a:p>
            <a:pPr marL="461963" indent="-461963">
              <a:spcBef>
                <a:spcPts val="0"/>
              </a:spcBef>
              <a:spcAft>
                <a:spcPts val="1800"/>
              </a:spcAft>
              <a:buClr>
                <a:srgbClr val="66FFFF"/>
              </a:buClr>
            </a:pPr>
            <a:r>
              <a:rPr lang="en-US" dirty="0">
                <a:solidFill>
                  <a:schemeClr val="bg1"/>
                </a:solidFill>
              </a:rPr>
              <a:t>Diligence in the Christian life does not make the believer more secure</a:t>
            </a:r>
          </a:p>
          <a:p>
            <a:pPr marL="461963" indent="-461963">
              <a:spcBef>
                <a:spcPts val="0"/>
              </a:spcBef>
              <a:spcAft>
                <a:spcPts val="1800"/>
              </a:spcAft>
              <a:buClr>
                <a:srgbClr val="66FFFF"/>
              </a:buClr>
            </a:pPr>
            <a:r>
              <a:rPr lang="en-US" dirty="0">
                <a:solidFill>
                  <a:schemeClr val="bg1"/>
                </a:solidFill>
              </a:rPr>
              <a:t>However, it can deepen inward assurance</a:t>
            </a:r>
          </a:p>
          <a:p>
            <a:pPr marL="461963" indent="-461963">
              <a:spcBef>
                <a:spcPts val="0"/>
              </a:spcBef>
              <a:spcAft>
                <a:spcPts val="1800"/>
              </a:spcAft>
              <a:buClr>
                <a:srgbClr val="66FFFF"/>
              </a:buClr>
            </a:pPr>
            <a:r>
              <a:rPr lang="en-US" dirty="0">
                <a:solidFill>
                  <a:schemeClr val="bg1"/>
                </a:solidFill>
              </a:rPr>
              <a:t>“Abundant entrance into the kingdom”-some believers will be saved but have little reward (1 Cor. 3:15; 2 John 8; Rev. 3:11)</a:t>
            </a:r>
          </a:p>
          <a:p>
            <a:pPr marL="461963" indent="-461963">
              <a:spcBef>
                <a:spcPts val="0"/>
              </a:spcBef>
              <a:spcAft>
                <a:spcPts val="1800"/>
              </a:spcAft>
              <a:buClr>
                <a:srgbClr val="66FFFF"/>
              </a:buClr>
            </a:pPr>
            <a:r>
              <a:rPr lang="en-US" dirty="0">
                <a:solidFill>
                  <a:schemeClr val="bg1"/>
                </a:solidFill>
              </a:rPr>
              <a:t>Our ultimate assurance comes from Christ’s promises (John 5:24; 6:47)</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0171" y="5134788"/>
            <a:ext cx="1146629" cy="15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10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a:solidFill>
                  <a:srgbClr val="00FFFF"/>
                </a:solidFill>
                <a:effectLst>
                  <a:outerShdw blurRad="38100" dist="38100" dir="2700000" algn="tl">
                    <a:srgbClr val="000000">
                      <a:alpha val="43137"/>
                    </a:srgbClr>
                  </a:outerShdw>
                </a:effectLst>
                <a:latin typeface="+mn-lt"/>
              </a:rPr>
              <a:t>Poor Word Choices</a:t>
            </a:r>
          </a:p>
        </p:txBody>
      </p:sp>
      <p:sp>
        <p:nvSpPr>
          <p:cNvPr id="3" name="Content Placeholder 2"/>
          <p:cNvSpPr>
            <a:spLocks noGrp="1"/>
          </p:cNvSpPr>
          <p:nvPr>
            <p:ph idx="1"/>
          </p:nvPr>
        </p:nvSpPr>
        <p:spPr>
          <a:xfrm>
            <a:off x="381000" y="1143000"/>
            <a:ext cx="4191000" cy="4297363"/>
          </a:xfrm>
        </p:spPr>
        <p:txBody>
          <a:bodyPr/>
          <a:lstStyle/>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ABC method</a:t>
            </a:r>
            <a:r>
              <a:rPr lang="en-US" altLang="en-US" sz="2800" dirty="0">
                <a:solidFill>
                  <a:schemeClr val="bg1"/>
                </a:solidFill>
                <a:effectLst>
                  <a:outerShdw blurRad="38100" dist="38100" dir="2700000" algn="tl">
                    <a:srgbClr val="000000">
                      <a:alpha val="43137"/>
                    </a:srgbClr>
                  </a:outerShdw>
                </a:effectLst>
              </a:rPr>
              <a:t> –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dmit,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elieve,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onfess</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Miscellaneous poor word choices</a:t>
            </a:r>
            <a:r>
              <a:rPr lang="en-US" altLang="en-US" sz="2800" dirty="0">
                <a:solidFill>
                  <a:schemeClr val="bg1"/>
                </a:solidFill>
                <a:effectLst>
                  <a:outerShdw blurRad="38100" dist="38100" dir="2700000" algn="tl">
                    <a:srgbClr val="000000">
                      <a:alpha val="43137"/>
                    </a:srgbClr>
                  </a:outerShdw>
                </a:effectLst>
              </a:rPr>
              <a:t> – </a:t>
            </a:r>
            <a:r>
              <a:rPr lang="en-US" sz="2800" dirty="0">
                <a:solidFill>
                  <a:schemeClr val="bg1"/>
                </a:solidFill>
                <a:effectLst>
                  <a:outerShdw blurRad="38100" dist="38100" dir="2700000" algn="tl">
                    <a:srgbClr val="000000">
                      <a:alpha val="43137"/>
                    </a:srgbClr>
                  </a:outerShdw>
                </a:effectLst>
                <a:cs typeface="Calibri" panose="020F0502020204030204" pitchFamily="34" charset="0"/>
              </a:rPr>
              <a:t>confess, deny, yield, surrender, sorrow, make, ask, forsake, receive, accept, invite</a:t>
            </a:r>
          </a:p>
          <a:p>
            <a:pPr>
              <a:spcBef>
                <a:spcPts val="600"/>
              </a:spcBef>
              <a:spcAft>
                <a:spcPts val="600"/>
              </a:spcAft>
              <a:buClr>
                <a:srgbClr val="66FFFF"/>
              </a:buClr>
            </a:pPr>
            <a:r>
              <a:rPr lang="en-US" sz="2800" dirty="0">
                <a:solidFill>
                  <a:schemeClr val="bg1"/>
                </a:solidFill>
                <a:effectLst>
                  <a:outerShdw blurRad="38100" dist="38100" dir="2700000" algn="tl">
                    <a:srgbClr val="000000">
                      <a:alpha val="43137"/>
                    </a:srgbClr>
                  </a:outerShdw>
                </a:effectLst>
                <a:cs typeface="Calibri" panose="020F0502020204030204" pitchFamily="34" charset="0"/>
              </a:rPr>
              <a:t>Negative influence of Charles Finney</a:t>
            </a:r>
          </a:p>
        </p:txBody>
      </p:sp>
      <p:pic>
        <p:nvPicPr>
          <p:cNvPr id="4" name="Picture 3"/>
          <p:cNvPicPr>
            <a:picLocks noChangeAspect="1"/>
          </p:cNvPicPr>
          <p:nvPr/>
        </p:nvPicPr>
        <p:blipFill>
          <a:blip r:embed="rId2" cstate="print"/>
          <a:stretch>
            <a:fillRect/>
          </a:stretch>
        </p:blipFill>
        <p:spPr>
          <a:xfrm>
            <a:off x="5257800" y="1295399"/>
            <a:ext cx="3200400" cy="395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2933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277252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395" y="258805"/>
            <a:ext cx="8413209" cy="6340390"/>
          </a:xfrm>
          <a:prstGeom prst="rect">
            <a:avLst/>
          </a:prstGeom>
        </p:spPr>
      </p:pic>
    </p:spTree>
    <p:extLst>
      <p:ext uri="{BB962C8B-B14F-4D97-AF65-F5344CB8AC3E}">
        <p14:creationId xmlns:p14="http://schemas.microsoft.com/office/powerpoint/2010/main" val="1141278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1066800"/>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a:t>
            </a:r>
            <a:br>
              <a:rPr lang="en-US" altLang="en-US" sz="3600" b="1" dirty="0">
                <a:solidFill>
                  <a:srgbClr val="00FFFF"/>
                </a:solidFill>
                <a:effectLst>
                  <a:outerShdw blurRad="38100" dist="38100" dir="2700000" algn="tl">
                    <a:srgbClr val="000000">
                      <a:alpha val="43137"/>
                    </a:srgbClr>
                  </a:outerShdw>
                </a:effectLst>
              </a:rPr>
            </a:br>
            <a:r>
              <a:rPr lang="en-US" altLang="en-US" sz="2800" b="1" dirty="0">
                <a:solidFill>
                  <a:srgbClr val="66FFFF"/>
                </a:solidFill>
                <a:latin typeface="+mn-lt"/>
                <a:ea typeface="+mn-ea"/>
                <a:cs typeface="+mn-cs"/>
              </a:rPr>
              <a:t>1 Corinthians 3:1-3 </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1" y="1828801"/>
            <a:ext cx="2457451"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667000" y="16764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baseline="30000" dirty="0">
                <a:solidFill>
                  <a:schemeClr val="bg1"/>
                </a:solidFill>
              </a:rPr>
              <a:t>1</a:t>
            </a:r>
            <a:r>
              <a:rPr lang="en-US" sz="2800" dirty="0">
                <a:solidFill>
                  <a:schemeClr val="bg1"/>
                </a:solidFill>
              </a:rPr>
              <a:t> And I, brethren, could not speak to you as to </a:t>
            </a:r>
            <a:r>
              <a:rPr lang="en-US" sz="2800" b="1" dirty="0">
                <a:solidFill>
                  <a:srgbClr val="FFFFCC"/>
                </a:solidFill>
              </a:rPr>
              <a:t>spiritual</a:t>
            </a:r>
            <a:r>
              <a:rPr lang="en-US" sz="2800" dirty="0">
                <a:solidFill>
                  <a:schemeClr val="bg1"/>
                </a:solidFill>
              </a:rPr>
              <a:t> </a:t>
            </a:r>
            <a:r>
              <a:rPr lang="en-US" sz="2800" i="1" dirty="0">
                <a:solidFill>
                  <a:schemeClr val="bg1"/>
                </a:solidFill>
              </a:rPr>
              <a:t>people</a:t>
            </a:r>
            <a:r>
              <a:rPr lang="en-US" sz="2800" dirty="0">
                <a:solidFill>
                  <a:schemeClr val="bg1"/>
                </a:solidFill>
              </a:rPr>
              <a:t> but as to </a:t>
            </a:r>
            <a:r>
              <a:rPr lang="en-US" sz="2800" b="1" dirty="0">
                <a:solidFill>
                  <a:srgbClr val="FFFFCC"/>
                </a:solidFill>
              </a:rPr>
              <a:t>carnal</a:t>
            </a:r>
            <a:r>
              <a:rPr lang="en-US" sz="2800" dirty="0">
                <a:solidFill>
                  <a:schemeClr val="bg1"/>
                </a:solidFill>
              </a:rPr>
              <a:t>, as to </a:t>
            </a:r>
            <a:r>
              <a:rPr lang="en-US" sz="2800" b="1" dirty="0">
                <a:solidFill>
                  <a:srgbClr val="FFFFCC"/>
                </a:solidFill>
              </a:rPr>
              <a:t>babes</a:t>
            </a:r>
            <a:r>
              <a:rPr lang="en-US" sz="2800" dirty="0">
                <a:solidFill>
                  <a:schemeClr val="bg1"/>
                </a:solidFill>
              </a:rPr>
              <a:t> in Christ. </a:t>
            </a:r>
            <a:r>
              <a:rPr lang="en-US" sz="2800" baseline="30000" dirty="0">
                <a:solidFill>
                  <a:schemeClr val="bg1"/>
                </a:solidFill>
              </a:rPr>
              <a:t>2</a:t>
            </a:r>
            <a:r>
              <a:rPr lang="en-US" sz="2800" dirty="0">
                <a:solidFill>
                  <a:schemeClr val="bg1"/>
                </a:solidFill>
              </a:rPr>
              <a:t> I fed you with milk and not with solid food; for until now you were not able </a:t>
            </a:r>
            <a:r>
              <a:rPr lang="en-US" sz="2800" i="1" dirty="0">
                <a:solidFill>
                  <a:schemeClr val="bg1"/>
                </a:solidFill>
              </a:rPr>
              <a:t>to receive it,</a:t>
            </a:r>
            <a:r>
              <a:rPr lang="en-US" sz="2800" dirty="0">
                <a:solidFill>
                  <a:schemeClr val="bg1"/>
                </a:solidFill>
              </a:rPr>
              <a:t> and even now you are still not able; </a:t>
            </a:r>
            <a:r>
              <a:rPr lang="en-US" sz="2800" baseline="30000" dirty="0">
                <a:solidFill>
                  <a:schemeClr val="bg1"/>
                </a:solidFill>
              </a:rPr>
              <a:t>3</a:t>
            </a:r>
            <a:r>
              <a:rPr lang="en-US" sz="2800" dirty="0">
                <a:solidFill>
                  <a:schemeClr val="bg1"/>
                </a:solidFill>
              </a:rPr>
              <a:t> for you are still carnal. For where </a:t>
            </a:r>
            <a:r>
              <a:rPr lang="en-US" sz="2800" i="1" dirty="0">
                <a:solidFill>
                  <a:schemeClr val="bg1"/>
                </a:solidFill>
              </a:rPr>
              <a:t>there are</a:t>
            </a:r>
            <a:r>
              <a:rPr lang="en-US" sz="2800" dirty="0">
                <a:solidFill>
                  <a:schemeClr val="bg1"/>
                </a:solidFill>
              </a:rPr>
              <a:t> envy, strife, and divisions among you, are you not carnal and behaving like </a:t>
            </a:r>
            <a:r>
              <a:rPr lang="en-US" sz="2800" i="1" dirty="0">
                <a:solidFill>
                  <a:schemeClr val="bg1"/>
                </a:solidFill>
              </a:rPr>
              <a:t>mere</a:t>
            </a:r>
            <a:r>
              <a:rPr lang="en-US" sz="2800" dirty="0">
                <a:solidFill>
                  <a:schemeClr val="bg1"/>
                </a:solidFill>
              </a:rPr>
              <a:t> </a:t>
            </a:r>
            <a:r>
              <a:rPr lang="en-US" sz="2800" b="1" dirty="0">
                <a:solidFill>
                  <a:srgbClr val="FFFFCC"/>
                </a:solidFill>
              </a:rPr>
              <a:t>men</a:t>
            </a:r>
            <a:r>
              <a:rPr lang="en-US" sz="2800" dirty="0">
                <a:solidFill>
                  <a:schemeClr val="bg1"/>
                </a:solidFill>
              </a:rPr>
              <a:t>? (NKJV) </a:t>
            </a:r>
            <a:endParaRPr 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997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4969067"/>
              </p:ext>
            </p:extLst>
          </p:nvPr>
        </p:nvGraphicFramePr>
        <p:xfrm>
          <a:off x="228600" y="1767840"/>
          <a:ext cx="5621867" cy="3992880"/>
        </p:xfrm>
        <a:graphic>
          <a:graphicData uri="http://schemas.openxmlformats.org/drawingml/2006/table">
            <a:tbl>
              <a:tblPr firstRow="1" bandRow="1">
                <a:tableStyleId>{D113A9D2-9D6B-4929-AA2D-F23B5EE8CBE7}</a:tableStyleId>
              </a:tblPr>
              <a:tblGrid>
                <a:gridCol w="2794000">
                  <a:extLst>
                    <a:ext uri="{9D8B030D-6E8A-4147-A177-3AD203B41FA5}">
                      <a16:colId xmlns:a16="http://schemas.microsoft.com/office/drawing/2014/main" val="455979499"/>
                    </a:ext>
                  </a:extLst>
                </a:gridCol>
                <a:gridCol w="2827867">
                  <a:extLst>
                    <a:ext uri="{9D8B030D-6E8A-4147-A177-3AD203B41FA5}">
                      <a16:colId xmlns:a16="http://schemas.microsoft.com/office/drawing/2014/main" val="1492928434"/>
                    </a:ext>
                  </a:extLst>
                </a:gridCol>
              </a:tblGrid>
              <a:tr h="3342640">
                <a:tc>
                  <a:txBody>
                    <a:bodyPr/>
                    <a:lstStyle/>
                    <a:p>
                      <a:pPr marL="228600" indent="-228600">
                        <a:spcBef>
                          <a:spcPts val="600"/>
                        </a:spcBef>
                        <a:spcAft>
                          <a:spcPts val="600"/>
                        </a:spcAft>
                        <a:buClr>
                          <a:srgbClr val="66FFFF"/>
                        </a:buClr>
                        <a:buFont typeface="Arial" panose="020B0604020202020204" pitchFamily="34" charset="0"/>
                        <a:buChar char="•"/>
                      </a:pPr>
                      <a:r>
                        <a:rPr lang="en-US" sz="2700" dirty="0"/>
                        <a:t>Exod. 19:1ff</a:t>
                      </a:r>
                    </a:p>
                    <a:p>
                      <a:pPr marL="228600" indent="-228600">
                        <a:spcBef>
                          <a:spcPts val="600"/>
                        </a:spcBef>
                        <a:spcAft>
                          <a:spcPts val="600"/>
                        </a:spcAft>
                        <a:buClr>
                          <a:srgbClr val="66FFFF"/>
                        </a:buClr>
                        <a:buFont typeface="Arial" panose="020B0604020202020204" pitchFamily="34" charset="0"/>
                        <a:buChar char="•"/>
                      </a:pPr>
                      <a:r>
                        <a:rPr lang="en-US" sz="2700" dirty="0"/>
                        <a:t>Acts 10:14</a:t>
                      </a:r>
                    </a:p>
                    <a:p>
                      <a:pPr marL="228600" indent="-228600">
                        <a:spcBef>
                          <a:spcPts val="600"/>
                        </a:spcBef>
                        <a:spcAft>
                          <a:spcPts val="600"/>
                        </a:spcAft>
                        <a:buClr>
                          <a:srgbClr val="66FFFF"/>
                        </a:buClr>
                        <a:buFont typeface="Arial" panose="020B0604020202020204" pitchFamily="34" charset="0"/>
                        <a:buChar char="•"/>
                      </a:pPr>
                      <a:r>
                        <a:rPr lang="en-US" sz="2700" dirty="0"/>
                        <a:t>Gal. 2:11-14</a:t>
                      </a:r>
                    </a:p>
                    <a:p>
                      <a:pPr marL="228600" indent="-228600">
                        <a:spcBef>
                          <a:spcPts val="600"/>
                        </a:spcBef>
                        <a:spcAft>
                          <a:spcPts val="600"/>
                        </a:spcAft>
                        <a:buClr>
                          <a:srgbClr val="66FFFF"/>
                        </a:buClr>
                        <a:buFont typeface="Arial" panose="020B0604020202020204" pitchFamily="34" charset="0"/>
                        <a:buChar char="•"/>
                      </a:pPr>
                      <a:r>
                        <a:rPr lang="en-US" sz="2700" dirty="0"/>
                        <a:t>Acts 19:18-19</a:t>
                      </a:r>
                    </a:p>
                    <a:p>
                      <a:pPr marL="228600" indent="-228600">
                        <a:spcBef>
                          <a:spcPts val="600"/>
                        </a:spcBef>
                        <a:spcAft>
                          <a:spcPts val="600"/>
                        </a:spcAft>
                        <a:buClr>
                          <a:srgbClr val="66FFFF"/>
                        </a:buClr>
                        <a:buFont typeface="Arial" panose="020B0604020202020204" pitchFamily="34" charset="0"/>
                        <a:buChar char="•"/>
                      </a:pPr>
                      <a:r>
                        <a:rPr lang="en-US" sz="2700" dirty="0"/>
                        <a:t>1 Cor. 1:2, 7</a:t>
                      </a:r>
                    </a:p>
                    <a:p>
                      <a:pPr>
                        <a:spcBef>
                          <a:spcPts val="600"/>
                        </a:spcBef>
                        <a:spcAft>
                          <a:spcPts val="600"/>
                        </a:spcAft>
                      </a:pPr>
                      <a:endParaRPr lang="en-US" sz="27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spcBef>
                          <a:spcPts val="600"/>
                        </a:spcBef>
                        <a:spcAft>
                          <a:spcPts val="600"/>
                        </a:spcAft>
                        <a:buClr>
                          <a:srgbClr val="66FFFF"/>
                        </a:buClr>
                        <a:buFont typeface="Arial" panose="020B0604020202020204" pitchFamily="34" charset="0"/>
                        <a:buChar char="•"/>
                      </a:pPr>
                      <a:r>
                        <a:rPr lang="en-US" sz="2700" dirty="0"/>
                        <a:t>1 Cor. 3:15</a:t>
                      </a:r>
                    </a:p>
                    <a:p>
                      <a:pPr marL="228600" indent="-228600">
                        <a:spcBef>
                          <a:spcPts val="600"/>
                        </a:spcBef>
                        <a:spcAft>
                          <a:spcPts val="600"/>
                        </a:spcAft>
                        <a:buClr>
                          <a:srgbClr val="66FFFF"/>
                        </a:buClr>
                        <a:buFont typeface="Arial" panose="020B0604020202020204" pitchFamily="34" charset="0"/>
                        <a:buChar char="•"/>
                      </a:pPr>
                      <a:r>
                        <a:rPr lang="en-US" sz="2700" dirty="0"/>
                        <a:t>1 Cor. 6:19</a:t>
                      </a:r>
                    </a:p>
                    <a:p>
                      <a:pPr marL="228600" indent="-228600">
                        <a:spcBef>
                          <a:spcPts val="600"/>
                        </a:spcBef>
                        <a:spcAft>
                          <a:spcPts val="600"/>
                        </a:spcAft>
                        <a:buClr>
                          <a:srgbClr val="66FFFF"/>
                        </a:buClr>
                        <a:buFont typeface="Arial" panose="020B0604020202020204" pitchFamily="34" charset="0"/>
                        <a:buChar char="•"/>
                      </a:pPr>
                      <a:r>
                        <a:rPr lang="en-US" sz="2700" dirty="0"/>
                        <a:t>1 Cor. 9:24-27</a:t>
                      </a:r>
                    </a:p>
                    <a:p>
                      <a:pPr marL="228600" indent="-228600">
                        <a:spcBef>
                          <a:spcPts val="600"/>
                        </a:spcBef>
                        <a:spcAft>
                          <a:spcPts val="600"/>
                        </a:spcAft>
                        <a:buClr>
                          <a:srgbClr val="66FFFF"/>
                        </a:buClr>
                        <a:buFont typeface="Arial" panose="020B0604020202020204" pitchFamily="34" charset="0"/>
                        <a:buChar char="•"/>
                      </a:pPr>
                      <a:r>
                        <a:rPr lang="en-US" sz="2700" dirty="0"/>
                        <a:t>Philip. 4:2-3</a:t>
                      </a:r>
                    </a:p>
                    <a:p>
                      <a:pPr marL="228600" indent="-228600">
                        <a:spcBef>
                          <a:spcPts val="600"/>
                        </a:spcBef>
                        <a:spcAft>
                          <a:spcPts val="600"/>
                        </a:spcAft>
                        <a:buClr>
                          <a:srgbClr val="66FFFF"/>
                        </a:buClr>
                        <a:buFont typeface="Arial" panose="020B0604020202020204" pitchFamily="34" charset="0"/>
                        <a:buChar char="•"/>
                      </a:pPr>
                      <a:r>
                        <a:rPr lang="en-US" sz="2700" dirty="0"/>
                        <a:t>Lot-Gen. 13:12; 19:4-8, 14, 30-38 vs. Gen 19:22; 2 Pet. 2:7-8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236939"/>
                  </a:ext>
                </a:extLst>
              </a:tr>
            </a:tbl>
          </a:graphicData>
        </a:graphic>
      </p:graphicFrame>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904" y="1767840"/>
            <a:ext cx="2761031" cy="3992880"/>
          </a:xfrm>
          <a:prstGeom prst="rect">
            <a:avLst/>
          </a:prstGeom>
        </p:spPr>
      </p:pic>
      <p:sp>
        <p:nvSpPr>
          <p:cNvPr id="9" name="Title 1"/>
          <p:cNvSpPr>
            <a:spLocks noGrp="1"/>
          </p:cNvSpPr>
          <p:nvPr>
            <p:ph type="title"/>
          </p:nvPr>
        </p:nvSpPr>
        <p:spPr>
          <a:xfrm>
            <a:off x="0" y="0"/>
            <a:ext cx="9144000" cy="1463040"/>
          </a:xfrm>
        </p:spPr>
        <p:txBody>
          <a:bodyPr/>
          <a:lstStyle/>
          <a:p>
            <a:r>
              <a:rPr lang="en-US" sz="3600" b="1" dirty="0">
                <a:solidFill>
                  <a:srgbClr val="00FFFF"/>
                </a:solidFill>
                <a:effectLst>
                  <a:outerShdw blurRad="38100" dist="38100" dir="2700000" algn="tl">
                    <a:srgbClr val="000000">
                      <a:alpha val="43137"/>
                    </a:srgbClr>
                  </a:outerShdw>
                </a:effectLst>
              </a:rPr>
              <a:t>Carnal Christianity </a:t>
            </a:r>
            <a:br>
              <a:rPr lang="en-US" sz="3600" b="1" dirty="0">
                <a:solidFill>
                  <a:srgbClr val="00FFFF"/>
                </a:solidFill>
                <a:effectLst>
                  <a:outerShdw blurRad="38100" dist="38100" dir="2700000" algn="tl">
                    <a:srgbClr val="000000">
                      <a:alpha val="43137"/>
                    </a:srgbClr>
                  </a:outerShdw>
                </a:effectLst>
              </a:rPr>
            </a:br>
            <a:r>
              <a:rPr lang="en-US" sz="3600" b="1" i="1" dirty="0">
                <a:solidFill>
                  <a:srgbClr val="00FFFF"/>
                </a:solidFill>
                <a:effectLst>
                  <a:outerShdw blurRad="38100" dist="38100" dir="2700000" algn="tl">
                    <a:srgbClr val="000000">
                      <a:alpha val="43137"/>
                    </a:srgbClr>
                  </a:outerShdw>
                </a:effectLst>
              </a:rPr>
              <a:t>“an unfortunate possibility”</a:t>
            </a:r>
          </a:p>
        </p:txBody>
      </p:sp>
    </p:spTree>
    <p:extLst>
      <p:ext uri="{BB962C8B-B14F-4D97-AF65-F5344CB8AC3E}">
        <p14:creationId xmlns:p14="http://schemas.microsoft.com/office/powerpoint/2010/main" val="4190153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043230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95718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a:solidFill>
                  <a:srgbClr val="00FFFF"/>
                </a:solidFill>
                <a:effectLst>
                  <a:outerShdw blurRad="38100" dist="38100" dir="2700000" algn="tl">
                    <a:srgbClr val="000000">
                      <a:alpha val="43137"/>
                    </a:srgbClr>
                  </a:outerShdw>
                </a:effectLst>
                <a:latin typeface="+mn-lt"/>
              </a:rPr>
              <a:t>God’s One Condition of Salvation</a:t>
            </a: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Clr>
                <a:srgbClr val="66FFFF"/>
              </a:buClr>
              <a:buFont typeface="+mj-lt"/>
              <a:buAutoNum type="alphaUcPeriod"/>
              <a:defRPr/>
            </a:pPr>
            <a:r>
              <a:rPr lang="en-US" altLang="en-US" sz="2800" b="1" u="sng" dirty="0">
                <a:solidFill>
                  <a:srgbClr val="FFFFCC"/>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not – Jas 2:19</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Clr>
                <a:srgbClr val="66FFFF"/>
              </a:buClr>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236148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152400"/>
            <a:ext cx="4267200" cy="762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“Believe” Defined</a:t>
            </a:r>
          </a:p>
        </p:txBody>
      </p:sp>
      <p:sp>
        <p:nvSpPr>
          <p:cNvPr id="108547" name="Content Placeholder 2"/>
          <p:cNvSpPr>
            <a:spLocks noGrp="1"/>
          </p:cNvSpPr>
          <p:nvPr>
            <p:ph idx="1"/>
          </p:nvPr>
        </p:nvSpPr>
        <p:spPr>
          <a:xfrm>
            <a:off x="533400" y="1143000"/>
            <a:ext cx="7569200" cy="4267200"/>
          </a:xfrm>
        </p:spPr>
        <p:txBody>
          <a:bodyPr/>
          <a:lstStyle/>
          <a:p>
            <a:pPr marL="0" indent="0" algn="just">
              <a:buFont typeface="Wingdings" pitchFamily="2" charset="2"/>
              <a:buNone/>
            </a:pPr>
            <a:r>
              <a:rPr lang="en-US" altLang="en-US" i="1" dirty="0" err="1">
                <a:solidFill>
                  <a:schemeClr val="bg1"/>
                </a:solidFill>
              </a:rPr>
              <a:t>pisteuō</a:t>
            </a:r>
            <a:r>
              <a:rPr lang="en-US" altLang="en-US" dirty="0">
                <a:solidFill>
                  <a:schemeClr val="bg1"/>
                </a:solidFill>
              </a:rPr>
              <a:t>…“to believe,” also “to be </a:t>
            </a:r>
            <a:r>
              <a:rPr lang="en-US" altLang="en-US" b="1" u="sng" dirty="0">
                <a:solidFill>
                  <a:srgbClr val="FFFFCC"/>
                </a:solidFill>
              </a:rPr>
              <a:t>persuaded</a:t>
            </a:r>
            <a:r>
              <a:rPr lang="en-US" altLang="en-US" dirty="0">
                <a:solidFill>
                  <a:schemeClr val="bg1"/>
                </a:solidFill>
              </a:rPr>
              <a:t> of,” and hence, “to place </a:t>
            </a:r>
            <a:r>
              <a:rPr lang="en-US" altLang="en-US" b="1" u="sng" dirty="0">
                <a:solidFill>
                  <a:srgbClr val="FFFFCC"/>
                </a:solidFill>
              </a:rPr>
              <a:t>confidence</a:t>
            </a:r>
            <a:r>
              <a:rPr lang="en-US" altLang="en-US" dirty="0">
                <a:solidFill>
                  <a:schemeClr val="bg1"/>
                </a:solidFill>
              </a:rPr>
              <a:t> in, to </a:t>
            </a:r>
            <a:r>
              <a:rPr lang="en-US" altLang="en-US" b="1" u="sng" dirty="0">
                <a:solidFill>
                  <a:srgbClr val="FFFFCC"/>
                </a:solidFill>
              </a:rPr>
              <a:t>trust</a:t>
            </a:r>
            <a:r>
              <a:rPr lang="en-US" altLang="en-US" dirty="0">
                <a:solidFill>
                  <a:schemeClr val="bg1"/>
                </a:solidFill>
              </a:rPr>
              <a:t>,” signifies, in this sense of the word, </a:t>
            </a:r>
            <a:r>
              <a:rPr lang="en-US" altLang="en-US" b="1" u="sng" dirty="0">
                <a:solidFill>
                  <a:srgbClr val="FFFFCC"/>
                </a:solidFill>
              </a:rPr>
              <a:t>reliance</a:t>
            </a:r>
            <a:r>
              <a:rPr lang="en-US" altLang="en-US" dirty="0">
                <a:solidFill>
                  <a:schemeClr val="bg1"/>
                </a:solidFill>
              </a:rPr>
              <a:t> upon, not mere credence. It is most frequent in the writings of the apostle John, especially the Gospel. He does not use the noun…Of the writers of the Gospels…uses of the verb…John </a:t>
            </a:r>
            <a:r>
              <a:rPr lang="en-US" altLang="en-US" b="1" u="sng" dirty="0">
                <a:solidFill>
                  <a:srgbClr val="FFFFCC"/>
                </a:solidFill>
              </a:rPr>
              <a:t>ninety-nine</a:t>
            </a:r>
            <a:r>
              <a:rPr lang="en-US" altLang="en-US" dirty="0">
                <a:solidFill>
                  <a:schemeClr val="bg1"/>
                </a:solidFill>
              </a:rPr>
              <a:t>.</a:t>
            </a: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solidFill>
                  <a:schemeClr val="bg1"/>
                </a:solidFill>
                <a:latin typeface="Calibri" panose="020F0502020204030204" pitchFamily="34" charset="0"/>
                <a:cs typeface="Calibri" panose="020F0502020204030204" pitchFamily="34" charset="0"/>
              </a:rPr>
              <a:t>W. E. Vine, Merrill F. Unger, and William White, </a:t>
            </a:r>
            <a:r>
              <a:rPr lang="en-US" altLang="en-US" sz="1600" i="1" dirty="0">
                <a:solidFill>
                  <a:schemeClr val="bg1"/>
                </a:solidFill>
                <a:latin typeface="Calibri" panose="020F0502020204030204" pitchFamily="34" charset="0"/>
                <a:cs typeface="Calibri" panose="020F0502020204030204" pitchFamily="34" charset="0"/>
              </a:rPr>
              <a:t>Vine's Complete Expository Dictionary of the Old and New Testament Words</a:t>
            </a:r>
            <a:r>
              <a:rPr lang="en-US" altLang="en-US" sz="1600" dirty="0">
                <a:solidFill>
                  <a:schemeClr val="bg1"/>
                </a:solidFill>
                <a:latin typeface="Calibri" panose="020F0502020204030204" pitchFamily="34" charset="0"/>
                <a:cs typeface="Calibri" panose="020F0502020204030204" pitchFamily="34" charset="0"/>
              </a:rPr>
              <a:t> (Nashville: Nelson, 1996), 61.</a:t>
            </a:r>
          </a:p>
        </p:txBody>
      </p:sp>
    </p:spTree>
    <p:extLst>
      <p:ext uri="{BB962C8B-B14F-4D97-AF65-F5344CB8AC3E}">
        <p14:creationId xmlns:p14="http://schemas.microsoft.com/office/powerpoint/2010/main" val="286312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419100" y="1600200"/>
            <a:ext cx="8305800" cy="3048000"/>
          </a:xfrm>
        </p:spPr>
        <p:txBody>
          <a:bodyPr/>
          <a:lstStyle/>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in non-meritorious (Isa. 64:6; Rom. 4:4-5)</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is by grace and not works (Rom. 11:6)</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God’s glory (Isa. 42:8)</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eliminates boasting (Rom. 3:27; Eph. 2:8-9)</a:t>
            </a:r>
          </a:p>
          <a:p>
            <a:pPr algn="just">
              <a:spcBef>
                <a:spcPts val="1200"/>
              </a:spcBef>
              <a:spcAft>
                <a:spcPts val="1200"/>
              </a:spcAft>
              <a:buClr>
                <a:srgbClr val="66FFFF"/>
              </a:buClr>
              <a:buFont typeface="Arial" panose="020B0604020202020204" pitchFamily="34" charset="0"/>
              <a:buChar char="•"/>
              <a:defRPr/>
            </a:pPr>
            <a:r>
              <a:rPr lang="en-US" altLang="en-US" sz="3000" dirty="0">
                <a:solidFill>
                  <a:schemeClr val="bg1"/>
                </a:solidFill>
                <a:effectLst>
                  <a:outerShdw blurRad="38100" dist="38100" dir="2700000" algn="tl">
                    <a:srgbClr val="000000">
                      <a:alpha val="43137"/>
                    </a:srgbClr>
                  </a:outerShdw>
                </a:effectLst>
              </a:rPr>
              <a:t>Faith maintains the Gospel’s offense (Gal. 5:11)</a:t>
            </a:r>
          </a:p>
        </p:txBody>
      </p:sp>
      <p:sp>
        <p:nvSpPr>
          <p:cNvPr id="4" name="Title 1"/>
          <p:cNvSpPr txBox="1">
            <a:spLocks/>
          </p:cNvSpPr>
          <p:nvPr/>
        </p:nvSpPr>
        <p:spPr>
          <a:xfrm>
            <a:off x="457200" y="3048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Why Has God Designed </a:t>
            </a:r>
          </a:p>
          <a:p>
            <a:pPr eaLnBrk="1" hangingPunct="1">
              <a:defRPr/>
            </a:pPr>
            <a:r>
              <a:rPr lang="en-US" sz="3600" dirty="0">
                <a:solidFill>
                  <a:srgbClr val="00FFFF"/>
                </a:solidFill>
                <a:effectLst>
                  <a:outerShdw blurRad="38100" dist="38100" dir="2700000" algn="tl">
                    <a:srgbClr val="000000">
                      <a:alpha val="43137"/>
                    </a:srgbClr>
                  </a:outerShdw>
                </a:effectLst>
                <a:latin typeface="+mn-lt"/>
              </a:rPr>
              <a:t>Justification by Faith Alone?</a:t>
            </a:r>
          </a:p>
        </p:txBody>
      </p:sp>
      <p:pic>
        <p:nvPicPr>
          <p:cNvPr id="5"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5181600"/>
            <a:ext cx="1278890" cy="1582132"/>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101666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a:solidFill>
                  <a:srgbClr val="00FFFF"/>
                </a:solidFill>
                <a:effectLst>
                  <a:outerShdw blurRad="38100" dist="38100" dir="2700000" algn="tl">
                    <a:srgbClr val="000000">
                      <a:alpha val="43137"/>
                    </a:srgbClr>
                  </a:outerShdw>
                </a:effectLst>
                <a:latin typeface="+mn-lt"/>
              </a:rPr>
              <a:t>Repentance</a:t>
            </a: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a:solidFill>
                  <a:schemeClr val="bg1"/>
                </a:solidFill>
              </a:rPr>
              <a:t>Metanoeō</a:t>
            </a:r>
            <a:r>
              <a:rPr lang="en-US" altLang="en-US" sz="2600" dirty="0">
                <a:solidFill>
                  <a:schemeClr val="bg1"/>
                </a:solidFill>
              </a:rPr>
              <a:t> / </a:t>
            </a:r>
            <a:r>
              <a:rPr lang="en-US" altLang="en-US" sz="2600" dirty="0" err="1">
                <a:solidFill>
                  <a:schemeClr val="bg1"/>
                </a:solidFill>
              </a:rPr>
              <a:t>metanoia</a:t>
            </a:r>
            <a:endParaRPr lang="en-US" altLang="en-US" sz="2600" dirty="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a:solidFill>
                  <a:schemeClr val="bg1"/>
                </a:solidFill>
              </a:rPr>
              <a:t>Meta</a:t>
            </a:r>
            <a:r>
              <a:rPr lang="en-US" altLang="en-US" sz="2600" dirty="0">
                <a:solidFill>
                  <a:schemeClr val="bg1"/>
                </a:solidFill>
              </a:rPr>
              <a:t> = change (</a:t>
            </a:r>
            <a:r>
              <a:rPr lang="en-US" altLang="en-US" sz="2600" dirty="0" err="1">
                <a:solidFill>
                  <a:schemeClr val="bg1"/>
                </a:solidFill>
              </a:rPr>
              <a:t>exs</a:t>
            </a:r>
            <a:r>
              <a:rPr lang="en-US" altLang="en-US" sz="2600" dirty="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  </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197778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Clr>
                <a:srgbClr val="66FFFF"/>
              </a:buClr>
              <a:buFont typeface="Arial" panose="020B0604020202020204" pitchFamily="34" charset="0"/>
              <a:buChar char="•"/>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Clr>
                <a:srgbClr val="66FFFF"/>
              </a:buClr>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42436216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6361</TotalTime>
  <Words>2577</Words>
  <Application>Microsoft Office PowerPoint</Application>
  <PresentationFormat>On-screen Show (4:3)</PresentationFormat>
  <Paragraphs>382</Paragraphs>
  <Slides>45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1_Office Theme</vt:lpstr>
      <vt:lpstr>Soteriology Session 56</vt:lpstr>
      <vt:lpstr>Soteriology Overview</vt:lpstr>
      <vt:lpstr>FINAL EXAM!</vt:lpstr>
      <vt:lpstr>Poor Word Choices</vt:lpstr>
      <vt:lpstr>God’s One Condition of Salvation</vt:lpstr>
      <vt:lpstr>“Believe” Defined</vt:lpstr>
      <vt:lpstr>PowerPoint Presentation</vt:lpstr>
      <vt:lpstr>Repentance</vt:lpstr>
      <vt:lpstr>Response to Problem Passages</vt:lpstr>
      <vt:lpstr>PowerPoint Presentation</vt:lpstr>
      <vt:lpstr>PowerPoint Presentation</vt:lpstr>
      <vt:lpstr>PowerPoint Presentation</vt:lpstr>
      <vt:lpstr>Response to Problem Passages</vt:lpstr>
      <vt:lpstr>PowerPoint Presentation</vt:lpstr>
      <vt:lpstr>Results of Salvation</vt:lpstr>
      <vt:lpstr>Capacity for Good Works</vt:lpstr>
      <vt:lpstr>PowerPoint Presentation</vt:lpstr>
      <vt:lpstr>PowerPoint Presentation</vt:lpstr>
      <vt:lpstr>PowerPoint Presentation</vt:lpstr>
      <vt:lpstr>Believe and Be Baptized?  Problem Passages</vt:lpstr>
      <vt:lpstr>Evidence for Eternal Security</vt:lpstr>
      <vt:lpstr>Evidence for Eternal Security</vt:lpstr>
      <vt:lpstr>2. Passages From Matthew</vt:lpstr>
      <vt:lpstr>PowerPoint Presentation</vt:lpstr>
      <vt:lpstr>5. Passages From Paul</vt:lpstr>
      <vt:lpstr>PowerPoint Presentation</vt:lpstr>
      <vt:lpstr>a. Galatians 5:4</vt:lpstr>
      <vt:lpstr>5. Passages From Paul</vt:lpstr>
      <vt:lpstr>PowerPoint Presentation</vt:lpstr>
      <vt:lpstr>Three Tenses of Salvation</vt:lpstr>
      <vt:lpstr>Three Tenses of Salvation</vt:lpstr>
      <vt:lpstr>Three Tenses of Salvation</vt:lpstr>
      <vt:lpstr>Philippians 2:12</vt:lpstr>
      <vt:lpstr>Passages from the General Letters &amp; Revelation</vt:lpstr>
      <vt:lpstr>PowerPoint Presentation</vt:lpstr>
      <vt:lpstr>1 John 5:16-17</vt:lpstr>
      <vt:lpstr>Passages from the General Letters &amp; Revelation</vt:lpstr>
      <vt:lpstr>PowerPoint Presentation</vt:lpstr>
      <vt:lpstr>2 Peter 1:10-11</vt:lpstr>
      <vt:lpstr>Lordship Salvation 7 Problems</vt:lpstr>
      <vt:lpstr>PowerPoint Presentation</vt:lpstr>
      <vt:lpstr>4 KINDS OF PEOPLE 1 Corinthians 3:1-3 </vt:lpstr>
      <vt:lpstr>Carnal Christianity  “an unfortunate possibility”</vt:lpstr>
      <vt:lpstr>CONCLUSION</vt:lpstr>
      <vt:lpstr>Soteriology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595</cp:revision>
  <cp:lastPrinted>2017-04-13T16:01:25Z</cp:lastPrinted>
  <dcterms:created xsi:type="dcterms:W3CDTF">2016-02-18T16:07:28Z</dcterms:created>
  <dcterms:modified xsi:type="dcterms:W3CDTF">2017-04-14T13:17:16Z</dcterms:modified>
</cp:coreProperties>
</file>