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handoutMasterIdLst>
    <p:handoutMasterId r:id="rId49"/>
  </p:handoutMasterIdLst>
  <p:sldIdLst>
    <p:sldId id="2408" r:id="rId2"/>
    <p:sldId id="2409" r:id="rId3"/>
    <p:sldId id="2448" r:id="rId4"/>
    <p:sldId id="2449" r:id="rId5"/>
    <p:sldId id="3025" r:id="rId6"/>
    <p:sldId id="3026" r:id="rId7"/>
    <p:sldId id="2563" r:id="rId8"/>
    <p:sldId id="2586" r:id="rId9"/>
    <p:sldId id="2723" r:id="rId10"/>
    <p:sldId id="2772" r:id="rId11"/>
    <p:sldId id="2773" r:id="rId12"/>
    <p:sldId id="2836" r:id="rId13"/>
    <p:sldId id="2957" r:id="rId14"/>
    <p:sldId id="3027" r:id="rId15"/>
    <p:sldId id="2913" r:id="rId16"/>
    <p:sldId id="2959" r:id="rId17"/>
    <p:sldId id="2391" r:id="rId18"/>
    <p:sldId id="3028" r:id="rId19"/>
    <p:sldId id="3029" r:id="rId20"/>
    <p:sldId id="3032" r:id="rId21"/>
    <p:sldId id="3033" r:id="rId22"/>
    <p:sldId id="3040" r:id="rId23"/>
    <p:sldId id="3044" r:id="rId24"/>
    <p:sldId id="2979" r:id="rId25"/>
    <p:sldId id="3045" r:id="rId26"/>
    <p:sldId id="3046" r:id="rId27"/>
    <p:sldId id="2980" r:id="rId28"/>
    <p:sldId id="3047" r:id="rId29"/>
    <p:sldId id="2999" r:id="rId30"/>
    <p:sldId id="3001" r:id="rId31"/>
    <p:sldId id="3048" r:id="rId32"/>
    <p:sldId id="3055" r:id="rId33"/>
    <p:sldId id="3056" r:id="rId34"/>
    <p:sldId id="3054" r:id="rId35"/>
    <p:sldId id="3049" r:id="rId36"/>
    <p:sldId id="2981" r:id="rId37"/>
    <p:sldId id="3050" r:id="rId38"/>
    <p:sldId id="3059" r:id="rId39"/>
    <p:sldId id="3051" r:id="rId40"/>
    <p:sldId id="3058" r:id="rId41"/>
    <p:sldId id="3057" r:id="rId42"/>
    <p:sldId id="3052" r:id="rId43"/>
    <p:sldId id="3002" r:id="rId44"/>
    <p:sldId id="3003" r:id="rId45"/>
    <p:sldId id="2902" r:id="rId46"/>
    <p:sldId id="3053" r:id="rId4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99FF66"/>
    <a:srgbClr val="3399FF"/>
    <a:srgbClr val="0000FF"/>
    <a:srgbClr val="A50021"/>
    <a:srgbClr val="FFFF99"/>
    <a:srgbClr val="CCCCFF"/>
    <a:srgbClr val="33CC33"/>
    <a:srgbClr val="FF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1654" autoAdjust="0"/>
  </p:normalViewPr>
  <p:slideViewPr>
    <p:cSldViewPr>
      <p:cViewPr varScale="1">
        <p:scale>
          <a:sx n="62" d="100"/>
          <a:sy n="62" d="100"/>
        </p:scale>
        <p:origin x="178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3038145"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defTabSz="887723" eaLnBrk="1" hangingPunct="1">
              <a:defRPr sz="1300">
                <a:latin typeface="Times New Roman" pitchFamily="18" charset="0"/>
                <a:cs typeface="Arial" charset="0"/>
              </a:defRPr>
            </a:lvl1pPr>
          </a:lstStyle>
          <a:p>
            <a:pPr>
              <a:defRPr/>
            </a:pPr>
            <a:r>
              <a:rPr lang="en-US" dirty="0">
                <a:latin typeface="Calibri" panose="020F0502020204030204" pitchFamily="34" charset="0"/>
              </a:rPr>
              <a:t>Dr. Andy Woods</a:t>
            </a:r>
          </a:p>
        </p:txBody>
      </p:sp>
      <p:sp>
        <p:nvSpPr>
          <p:cNvPr id="36867" name="Rectangle 3"/>
          <p:cNvSpPr>
            <a:spLocks noGrp="1" noChangeArrowheads="1"/>
          </p:cNvSpPr>
          <p:nvPr>
            <p:ph type="dt" sz="quarter" idx="1"/>
          </p:nvPr>
        </p:nvSpPr>
        <p:spPr bwMode="auto">
          <a:xfrm>
            <a:off x="3972257" y="1"/>
            <a:ext cx="3038144"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algn="r" defTabSz="887723" eaLnBrk="1" hangingPunct="1">
              <a:defRPr sz="1300">
                <a:latin typeface="Times New Roman" pitchFamily="18" charset="0"/>
                <a:cs typeface="Arial" charset="0"/>
              </a:defRPr>
            </a:lvl1pPr>
          </a:lstStyle>
          <a:p>
            <a:pPr>
              <a:defRPr/>
            </a:pPr>
            <a:r>
              <a:rPr lang="en-US" dirty="0">
                <a:latin typeface="Calibri" panose="020F0502020204030204" pitchFamily="34" charset="0"/>
              </a:rPr>
              <a:t>9/11/2016</a:t>
            </a:r>
          </a:p>
        </p:txBody>
      </p:sp>
      <p:sp>
        <p:nvSpPr>
          <p:cNvPr id="36868" name="Rectangle 4"/>
          <p:cNvSpPr>
            <a:spLocks noGrp="1" noChangeArrowheads="1"/>
          </p:cNvSpPr>
          <p:nvPr>
            <p:ph type="ftr" sz="quarter" idx="2"/>
          </p:nvPr>
        </p:nvSpPr>
        <p:spPr bwMode="auto">
          <a:xfrm>
            <a:off x="0" y="8832195"/>
            <a:ext cx="3038145"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defTabSz="887723" eaLnBrk="1" hangingPunct="1">
              <a:defRPr sz="1300">
                <a:latin typeface="Times New Roman" pitchFamily="18" charset="0"/>
                <a:cs typeface="Arial" charset="0"/>
              </a:defRPr>
            </a:lvl1pPr>
          </a:lstStyle>
          <a:p>
            <a:pPr>
              <a:defRPr/>
            </a:pPr>
            <a:r>
              <a:rPr lang="en-US" dirty="0">
                <a:latin typeface="Calibri" panose="020F0502020204030204" pitchFamily="34" charset="0"/>
              </a:rPr>
              <a:t>Sugar Land Bible Church</a:t>
            </a:r>
          </a:p>
        </p:txBody>
      </p:sp>
      <p:sp>
        <p:nvSpPr>
          <p:cNvPr id="36869" name="Rectangle 5"/>
          <p:cNvSpPr>
            <a:spLocks noGrp="1" noChangeArrowheads="1"/>
          </p:cNvSpPr>
          <p:nvPr>
            <p:ph type="sldNum" sz="quarter" idx="3"/>
          </p:nvPr>
        </p:nvSpPr>
        <p:spPr bwMode="auto">
          <a:xfrm>
            <a:off x="3972257" y="8832195"/>
            <a:ext cx="3038144"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algn="r" defTabSz="885981" eaLnBrk="1" hangingPunct="1">
              <a:defRPr sz="1300" smtClean="0"/>
            </a:lvl1pPr>
          </a:lstStyle>
          <a:p>
            <a:pPr>
              <a:defRPr/>
            </a:pPr>
            <a:fld id="{F12A5B29-4538-4C3D-A81C-6C008BE36C0F}" type="slidenum">
              <a:rPr lang="en-US" altLang="en-US">
                <a:latin typeface="Calibri" panose="020F0502020204030204" pitchFamily="34" charset="0"/>
              </a:rPr>
              <a:pPr>
                <a:defRPr/>
              </a:pPr>
              <a:t>‹#›</a:t>
            </a:fld>
            <a:endParaRPr lang="en-US" altLang="en-US"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1"/>
            <a:ext cx="3038145"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defTabSz="887723" eaLnBrk="1" hangingPunct="1">
              <a:defRPr sz="1300">
                <a:latin typeface="Calibri" panose="020F0502020204030204" pitchFamily="34" charset="0"/>
                <a:cs typeface="Arial" charset="0"/>
              </a:defRPr>
            </a:lvl1pPr>
          </a:lstStyle>
          <a:p>
            <a:pPr>
              <a:defRPr/>
            </a:pPr>
            <a:r>
              <a:rPr lang="en-US" dirty="0"/>
              <a:t>Dr. Andy Woods</a:t>
            </a:r>
          </a:p>
        </p:txBody>
      </p:sp>
      <p:sp>
        <p:nvSpPr>
          <p:cNvPr id="3" name="Date Placeholder 2"/>
          <p:cNvSpPr>
            <a:spLocks noGrp="1"/>
          </p:cNvSpPr>
          <p:nvPr>
            <p:ph type="dt" idx="1"/>
          </p:nvPr>
        </p:nvSpPr>
        <p:spPr bwMode="auto">
          <a:xfrm>
            <a:off x="3970734" y="1"/>
            <a:ext cx="3038145" cy="464205"/>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lvl1pPr algn="r" defTabSz="887723" eaLnBrk="1" hangingPunct="1">
              <a:defRPr sz="1300">
                <a:latin typeface="Calibri" panose="020F0502020204030204" pitchFamily="34" charset="0"/>
                <a:cs typeface="Arial" charset="0"/>
              </a:defRPr>
            </a:lvl1pPr>
          </a:lstStyle>
          <a:p>
            <a:pPr>
              <a:defRPr/>
            </a:pPr>
            <a:r>
              <a:rPr lang="en-US" dirty="0"/>
              <a:t>9/11/2016</a:t>
            </a:r>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7391" tIns="48695" rIns="97391" bIns="48695" rtlCol="0" anchor="ctr"/>
          <a:lstStyle/>
          <a:p>
            <a:pPr lvl="0"/>
            <a:endParaRPr lang="en-US" noProof="0" dirty="0"/>
          </a:p>
        </p:txBody>
      </p:sp>
      <p:sp>
        <p:nvSpPr>
          <p:cNvPr id="5" name="Notes Placeholder 4"/>
          <p:cNvSpPr>
            <a:spLocks noGrp="1"/>
          </p:cNvSpPr>
          <p:nvPr>
            <p:ph type="body" sz="quarter" idx="3"/>
          </p:nvPr>
        </p:nvSpPr>
        <p:spPr bwMode="auto">
          <a:xfrm>
            <a:off x="701345" y="4416099"/>
            <a:ext cx="5607711" cy="4182457"/>
          </a:xfrm>
          <a:prstGeom prst="rect">
            <a:avLst/>
          </a:prstGeom>
          <a:noFill/>
          <a:ln w="9525">
            <a:noFill/>
            <a:miter lim="800000"/>
            <a:headEnd/>
            <a:tailEnd/>
          </a:ln>
        </p:spPr>
        <p:txBody>
          <a:bodyPr vert="horz" wrap="square" lIns="93876" tIns="46939" rIns="93876" bIns="469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30659"/>
            <a:ext cx="3038145"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defTabSz="887723" eaLnBrk="1" hangingPunct="1">
              <a:defRPr sz="1300">
                <a:latin typeface="Calibri" panose="020F0502020204030204" pitchFamily="34" charset="0"/>
                <a:cs typeface="Arial" charset="0"/>
              </a:defRPr>
            </a:lvl1pPr>
          </a:lstStyle>
          <a:p>
            <a:pPr>
              <a:defRPr/>
            </a:pPr>
            <a:r>
              <a:rPr lang="en-US" dirty="0"/>
              <a:t>Sugar Land Bible Church</a:t>
            </a:r>
          </a:p>
        </p:txBody>
      </p:sp>
      <p:sp>
        <p:nvSpPr>
          <p:cNvPr id="7" name="Slide Number Placeholder 6"/>
          <p:cNvSpPr>
            <a:spLocks noGrp="1"/>
          </p:cNvSpPr>
          <p:nvPr>
            <p:ph type="sldNum" sz="quarter" idx="5"/>
          </p:nvPr>
        </p:nvSpPr>
        <p:spPr bwMode="auto">
          <a:xfrm>
            <a:off x="3970734" y="8830659"/>
            <a:ext cx="3038145" cy="464205"/>
          </a:xfrm>
          <a:prstGeom prst="rect">
            <a:avLst/>
          </a:prstGeom>
          <a:noFill/>
          <a:ln w="9525">
            <a:noFill/>
            <a:miter lim="800000"/>
            <a:headEnd/>
            <a:tailEnd/>
          </a:ln>
        </p:spPr>
        <p:txBody>
          <a:bodyPr vert="horz" wrap="square" lIns="93876" tIns="46939" rIns="93876" bIns="46939" numCol="1" anchor="b" anchorCtr="0" compatLnSpc="1">
            <a:prstTxWarp prst="textNoShape">
              <a:avLst/>
            </a:prstTxWarp>
          </a:bodyPr>
          <a:lstStyle>
            <a:lvl1pPr algn="r" defTabSz="885981" eaLnBrk="1" hangingPunct="1">
              <a:defRPr sz="1300" smtClean="0">
                <a:latin typeface="Calibri" panose="020F0502020204030204" pitchFamily="34" charset="0"/>
              </a:defRPr>
            </a:lvl1pPr>
          </a:lstStyle>
          <a:p>
            <a:pPr>
              <a:defRPr/>
            </a:pPr>
            <a:fld id="{F3584848-F49B-4589-80F1-8AC4D2C6A1D1}"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422605827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smtClean="0"/>
            </a:lvl1pPr>
          </a:lstStyle>
          <a:p>
            <a:pPr>
              <a:defRPr/>
            </a:pPr>
            <a:fld id="{B3C3A6CF-E9D9-4FB9-8425-0D4364AA3ACE}" type="slidenum">
              <a:rPr lang="en-US" altLang="en-US"/>
              <a:pPr>
                <a:defRPr/>
              </a:pPr>
              <a:t>‹#›</a:t>
            </a:fld>
            <a:endParaRPr lang="en-US" altLang="en-US"/>
          </a:p>
        </p:txBody>
      </p:sp>
    </p:spTree>
    <p:extLst>
      <p:ext uri="{BB962C8B-B14F-4D97-AF65-F5344CB8AC3E}">
        <p14:creationId xmlns:p14="http://schemas.microsoft.com/office/powerpoint/2010/main" val="10364542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p:txBody>
          <a:bodyPr/>
          <a:lstStyle>
            <a:lvl1pPr>
              <a:defRPr/>
            </a:lvl1pPr>
          </a:lstStyle>
          <a:p>
            <a:pPr>
              <a:defRPr/>
            </a:pPr>
            <a:endParaRPr lang="en-US"/>
          </a:p>
        </p:txBody>
      </p:sp>
      <p:sp>
        <p:nvSpPr>
          <p:cNvPr id="3" name="Rectangle 36"/>
          <p:cNvSpPr>
            <a:spLocks noGrp="1" noChangeArrowheads="1"/>
          </p:cNvSpPr>
          <p:nvPr>
            <p:ph type="ftr" sz="quarter" idx="11"/>
          </p:nvPr>
        </p:nvSpPr>
        <p:spPr/>
        <p:txBody>
          <a:bodyPr/>
          <a:lstStyle>
            <a:lvl1pPr>
              <a:defRPr/>
            </a:lvl1pPr>
          </a:lstStyle>
          <a:p>
            <a:pPr>
              <a:defRPr/>
            </a:pPr>
            <a:endParaRPr lang="en-US"/>
          </a:p>
        </p:txBody>
      </p:sp>
      <p:sp>
        <p:nvSpPr>
          <p:cNvPr id="4" name="Rectangle 37"/>
          <p:cNvSpPr>
            <a:spLocks noGrp="1" noChangeArrowheads="1"/>
          </p:cNvSpPr>
          <p:nvPr>
            <p:ph type="sldNum" sz="quarter" idx="12"/>
          </p:nvPr>
        </p:nvSpPr>
        <p:spPr/>
        <p:txBody>
          <a:bodyPr/>
          <a:lstStyle>
            <a:lvl1pPr>
              <a:defRPr smtClean="0"/>
            </a:lvl1pPr>
          </a:lstStyle>
          <a:p>
            <a:pPr>
              <a:defRPr/>
            </a:pPr>
            <a:fld id="{53B3D57C-D3B2-4DA0-B014-3E13462AB546}" type="slidenum">
              <a:rPr lang="en-US" altLang="en-US"/>
              <a:pPr>
                <a:defRPr/>
              </a:pPr>
              <a:t>‹#›</a:t>
            </a:fld>
            <a:endParaRPr lang="en-US" altLang="en-US"/>
          </a:p>
        </p:txBody>
      </p:sp>
    </p:spTree>
    <p:extLst>
      <p:ext uri="{BB962C8B-B14F-4D97-AF65-F5344CB8AC3E}">
        <p14:creationId xmlns:p14="http://schemas.microsoft.com/office/powerpoint/2010/main" val="14122421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4C1770DC-A357-497B-8062-DBFC6B489430}" type="datetime1">
              <a:rPr lang="en-US"/>
              <a:pPr>
                <a:defRPr/>
              </a:pPr>
              <a:t>4/15/2017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DANIEL</a:t>
            </a:r>
          </a:p>
        </p:txBody>
      </p:sp>
      <p:sp>
        <p:nvSpPr>
          <p:cNvPr id="6" name="Slide Number Placeholder 5"/>
          <p:cNvSpPr>
            <a:spLocks noGrp="1"/>
          </p:cNvSpPr>
          <p:nvPr>
            <p:ph type="sldNum" sz="quarter" idx="12"/>
          </p:nvPr>
        </p:nvSpPr>
        <p:spPr/>
        <p:txBody>
          <a:bodyPr/>
          <a:lstStyle>
            <a:lvl1pPr>
              <a:defRPr/>
            </a:lvl1pPr>
          </a:lstStyle>
          <a:p>
            <a:fld id="{A3EF16CB-0333-4C7A-82A6-C2756022D2B7}" type="slidenum">
              <a:rPr lang="en-US" altLang="en-US"/>
              <a:pPr/>
              <a:t>‹#›</a:t>
            </a:fld>
            <a:endParaRPr lang="en-US" altLang="en-US"/>
          </a:p>
        </p:txBody>
      </p:sp>
    </p:spTree>
    <p:extLst>
      <p:ext uri="{BB962C8B-B14F-4D97-AF65-F5344CB8AC3E}">
        <p14:creationId xmlns:p14="http://schemas.microsoft.com/office/powerpoint/2010/main" val="3850844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latin typeface="Times New Roman" charset="0"/>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latin typeface="Times New Roman" charset="0"/>
                </a:endParaRPr>
              </a:p>
            </p:txBody>
          </p:sp>
        </p:grpSp>
      </p:grpSp>
      <p:sp>
        <p:nvSpPr>
          <p:cNvPr id="1334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1334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smtClean="0">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smtClean="0">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fld id="{3C99A52C-7E5C-4D73-AECF-85210FDF252E}" type="slidenum">
              <a:rPr lang="en-US" altLang="en-US"/>
              <a:pPr/>
              <a:t>‹#›</a:t>
            </a:fld>
            <a:endParaRPr lang="en-US" altLang="en-US"/>
          </a:p>
        </p:txBody>
      </p:sp>
    </p:spTree>
    <p:extLst>
      <p:ext uri="{BB962C8B-B14F-4D97-AF65-F5344CB8AC3E}">
        <p14:creationId xmlns:p14="http://schemas.microsoft.com/office/powerpoint/2010/main" val="2071084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fld id="{99755071-05E5-48BE-8447-9E17C652E604}" type="datetime1">
              <a:rPr lang="en-US" altLang="en-US"/>
              <a:pPr/>
              <a:t>4/15/2017</a:t>
            </a:fld>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ltLang="en-US"/>
              <a:t>DANIEL 6</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EC08A50E-4DA4-443F-908B-4E9DE45B774F}" type="slidenum">
              <a:rPr lang="en-US" altLang="en-US"/>
              <a:pPr/>
              <a:t>‹#›</a:t>
            </a:fld>
            <a:endParaRPr lang="en-US" altLang="en-US"/>
          </a:p>
        </p:txBody>
      </p:sp>
    </p:spTree>
    <p:extLst>
      <p:ext uri="{BB962C8B-B14F-4D97-AF65-F5344CB8AC3E}">
        <p14:creationId xmlns:p14="http://schemas.microsoft.com/office/powerpoint/2010/main" val="3342689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Online Image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B01C44E7-3CF2-4F9D-93A6-FD1C8A38F71C}" type="datetime1">
              <a:rPr lang="en-US" altLang="en-US"/>
              <a:pPr/>
              <a:t>4/15/2017</a:t>
            </a:fld>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ltLang="en-US"/>
              <a:t>DANIEL 6</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9EA6634-2A69-4F7B-A9AB-1BA91661A9A7}" type="slidenum">
              <a:rPr lang="en-US" altLang="en-US"/>
              <a:pPr/>
              <a:t>‹#›</a:t>
            </a:fld>
            <a:endParaRPr lang="en-US" altLang="en-US"/>
          </a:p>
        </p:txBody>
      </p:sp>
    </p:spTree>
    <p:extLst>
      <p:ext uri="{BB962C8B-B14F-4D97-AF65-F5344CB8AC3E}">
        <p14:creationId xmlns:p14="http://schemas.microsoft.com/office/powerpoint/2010/main" val="220070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7709085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2843557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3813324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38565704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39578597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24089838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81075347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26601197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1" hangingPunct="1">
                <a:defRPr/>
              </a:pPr>
              <a:endParaRPr lang="en-US" dirty="0">
                <a:latin typeface="Calibri" panose="020F0502020204030204" pitchFamily="34" charset="0"/>
                <a:cs typeface="+mn-cs"/>
              </a:endParaRPr>
            </a:p>
          </p:txBody>
        </p:sp>
        <p:grpSp>
          <p:nvGrpSpPr>
            <p:cNvPr id="1033"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endParaRPr>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Calibri" panose="020F0502020204030204" pitchFamily="34" charset="0"/>
                <a:cs typeface="+mn-cs"/>
              </a:defRPr>
            </a:lvl1pPr>
          </a:lstStyle>
          <a:p>
            <a:pPr>
              <a:defRPr/>
            </a:pPr>
            <a:endParaRPr lang="en-US" dirty="0"/>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Calibri" panose="020F0502020204030204" pitchFamily="34" charset="0"/>
                <a:cs typeface="+mn-cs"/>
              </a:defRPr>
            </a:lvl1pPr>
          </a:lstStyle>
          <a:p>
            <a:pPr>
              <a:defRPr/>
            </a:pPr>
            <a:endParaRPr lang="en-US" dirty="0"/>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400" smtClean="0">
                <a:latin typeface="Calibri" panose="020F0502020204030204" pitchFamily="34" charset="0"/>
              </a:defRPr>
            </a:lvl1pPr>
          </a:lstStyle>
          <a:p>
            <a:pPr>
              <a:defRPr/>
            </a:pPr>
            <a:fld id="{29634EE1-7EB7-4B53-9DE7-78AC25DB4F0A}" type="slidenum">
              <a:rPr lang="en-US" altLang="en-US" smtClean="0"/>
              <a:pPr>
                <a:defRPr/>
              </a:pPr>
              <a:t>‹#›</a:t>
            </a:fld>
            <a:endParaRPr lang="en-US" altLang="en-US" dirty="0"/>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4" r:id="rId13"/>
    <p:sldLayoutId id="2147483915" r:id="rId14"/>
    <p:sldLayoutId id="2147483916" r:id="rId15"/>
  </p:sldLayoutIdLst>
  <p:transition/>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ctrTitle" sz="quarter" idx="4294967295"/>
          </p:nvPr>
        </p:nvSpPr>
        <p:spPr>
          <a:xfrm>
            <a:off x="304800" y="228600"/>
            <a:ext cx="8534400" cy="1143000"/>
          </a:xfrm>
        </p:spPr>
        <p:txBody>
          <a:bodyPr/>
          <a:lstStyle/>
          <a:p>
            <a:pPr algn="ctr" eaLnBrk="1" hangingPunct="1"/>
            <a:r>
              <a:rPr lang="en-US" altLang="en-US" dirty="0">
                <a:cs typeface="Calibri" panose="020F0502020204030204" pitchFamily="34" charset="0"/>
              </a:rPr>
              <a:t>THE BOOK OF </a:t>
            </a:r>
            <a:r>
              <a:rPr lang="en-US" altLang="en-US" dirty="0">
                <a:latin typeface="Calibri" panose="020F0502020204030204" pitchFamily="34" charset="0"/>
                <a:cs typeface="Calibri" panose="020F0502020204030204" pitchFamily="34" charset="0"/>
              </a:rPr>
              <a:t>DANIEL</a:t>
            </a:r>
          </a:p>
        </p:txBody>
      </p:sp>
      <p:sp>
        <p:nvSpPr>
          <p:cNvPr id="3075" name="Subtitle 2"/>
          <p:cNvSpPr>
            <a:spLocks noGrp="1"/>
          </p:cNvSpPr>
          <p:nvPr>
            <p:ph type="subTitle" sz="quarter" idx="4294967295"/>
          </p:nvPr>
        </p:nvSpPr>
        <p:spPr>
          <a:xfrm>
            <a:off x="3009900" y="5486400"/>
            <a:ext cx="3124200" cy="647700"/>
          </a:xfrm>
        </p:spPr>
        <p:txBody>
          <a:bodyPr/>
          <a:lstStyle/>
          <a:p>
            <a:pPr marL="0" indent="0" algn="ctr" eaLnBrk="1" hangingPunct="1">
              <a:buNone/>
              <a:defRPr/>
            </a:pPr>
            <a:r>
              <a:rPr lang="en-US" dirty="0">
                <a:latin typeface="Calibri" pitchFamily="34" charset="0"/>
                <a:cs typeface="Calibri" pitchFamily="34" charset="0"/>
              </a:rPr>
              <a:t>Dr. Andy Woods</a:t>
            </a:r>
          </a:p>
        </p:txBody>
      </p:sp>
      <p:pic>
        <p:nvPicPr>
          <p:cNvPr id="1026" name="Picture 2" descr="http://slbc.org/wp-content/uploads/2014/09/Book-of-Daniel-weppage.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23384" y="1907066"/>
            <a:ext cx="7897232" cy="3200400"/>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425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ea typeface="+mn-ea"/>
                <a:cs typeface="+mn-cs"/>
              </a:rPr>
              <a:t>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3293220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7056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a:t>
            </a:r>
            <a:r>
              <a:rPr lang="en-US" b="1" u="sng" dirty="0">
                <a:solidFill>
                  <a:srgbClr val="FFFFCC"/>
                </a:solidFill>
                <a:ea typeface="+mn-ea"/>
                <a:cs typeface="+mn-cs"/>
              </a:rPr>
              <a:t>Revelation to a gentile king (4)</a:t>
            </a:r>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1264117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7056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None/>
              <a:defRPr/>
            </a:pPr>
            <a:r>
              <a:rPr lang="en-US" dirty="0"/>
              <a:t>3. </a:t>
            </a:r>
            <a:r>
              <a:rPr lang="en-US" b="1" u="sng" dirty="0">
                <a:solidFill>
                  <a:srgbClr val="FFFFCC"/>
                </a:solidFill>
                <a:ea typeface="+mn-ea"/>
                <a:cs typeface="+mn-cs"/>
              </a:rPr>
              <a:t>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1455866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ea typeface="+mn-ea"/>
                <a:cs typeface="+mn-cs"/>
              </a:rPr>
              <a:t>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3077964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57300" y="228600"/>
            <a:ext cx="6629400" cy="685800"/>
          </a:xfrm>
        </p:spPr>
        <p:txBody>
          <a:bodyPr/>
          <a:lstStyle/>
          <a:p>
            <a:pPr algn="ctr" eaLnBrk="1" hangingPunct="1"/>
            <a:r>
              <a:rPr lang="en-US" altLang="en-US" sz="4000" dirty="0"/>
              <a:t>Succession of Gentile Rulers</a:t>
            </a:r>
          </a:p>
        </p:txBody>
      </p:sp>
      <p:sp>
        <p:nvSpPr>
          <p:cNvPr id="20483" name="Rectangle 3"/>
          <p:cNvSpPr>
            <a:spLocks noGrp="1" noChangeArrowheads="1"/>
          </p:cNvSpPr>
          <p:nvPr>
            <p:ph type="body" idx="1"/>
          </p:nvPr>
        </p:nvSpPr>
        <p:spPr>
          <a:xfrm>
            <a:off x="952500" y="1143000"/>
            <a:ext cx="7239000" cy="5410200"/>
          </a:xfrm>
        </p:spPr>
        <p:txBody>
          <a:bodyPr/>
          <a:lstStyle/>
          <a:p>
            <a:pPr marL="457200" indent="-457200" eaLnBrk="1" hangingPunct="1">
              <a:spcBef>
                <a:spcPts val="0"/>
              </a:spcBef>
              <a:spcAft>
                <a:spcPts val="2400"/>
              </a:spcAft>
              <a:defRPr/>
            </a:pPr>
            <a:r>
              <a:rPr lang="en-US" sz="3600" dirty="0"/>
              <a:t>1-4: Nebuchadnezzar of Babylon</a:t>
            </a:r>
          </a:p>
          <a:p>
            <a:pPr marL="457200" indent="-457200" eaLnBrk="1" hangingPunct="1">
              <a:spcBef>
                <a:spcPts val="0"/>
              </a:spcBef>
              <a:spcAft>
                <a:spcPts val="2400"/>
              </a:spcAft>
              <a:defRPr/>
            </a:pPr>
            <a:r>
              <a:rPr lang="en-US" sz="3600" dirty="0"/>
              <a:t>5: Belshazzar of Babylon</a:t>
            </a:r>
          </a:p>
          <a:p>
            <a:pPr marL="457200" indent="-457200" eaLnBrk="1" hangingPunct="1">
              <a:spcBef>
                <a:spcPts val="0"/>
              </a:spcBef>
              <a:spcAft>
                <a:spcPts val="2400"/>
              </a:spcAft>
              <a:defRPr/>
            </a:pPr>
            <a:r>
              <a:rPr lang="en-US" sz="3600" b="1" u="sng" dirty="0">
                <a:solidFill>
                  <a:srgbClr val="FFFFCC"/>
                </a:solidFill>
              </a:rPr>
              <a:t>6: Darius of Media – Persia</a:t>
            </a:r>
          </a:p>
          <a:p>
            <a:pPr marL="457200" indent="-457200" eaLnBrk="1" hangingPunct="1">
              <a:spcBef>
                <a:spcPts val="0"/>
              </a:spcBef>
              <a:spcAft>
                <a:spcPts val="2400"/>
              </a:spcAft>
              <a:defRPr/>
            </a:pPr>
            <a:r>
              <a:rPr lang="en-US" sz="3600" dirty="0"/>
              <a:t>7-8: Belshazzar of Babylon</a:t>
            </a:r>
          </a:p>
          <a:p>
            <a:pPr marL="457200" indent="-457200" eaLnBrk="1" hangingPunct="1">
              <a:spcBef>
                <a:spcPts val="0"/>
              </a:spcBef>
              <a:spcAft>
                <a:spcPts val="2400"/>
              </a:spcAft>
              <a:defRPr/>
            </a:pPr>
            <a:r>
              <a:rPr lang="en-US" sz="3600" dirty="0"/>
              <a:t>9: Darius of Media – Persia</a:t>
            </a:r>
          </a:p>
          <a:p>
            <a:pPr marL="457200" indent="-457200" eaLnBrk="1" hangingPunct="1">
              <a:spcBef>
                <a:spcPts val="0"/>
              </a:spcBef>
              <a:spcAft>
                <a:spcPts val="2400"/>
              </a:spcAft>
              <a:defRPr/>
            </a:pPr>
            <a:r>
              <a:rPr lang="en-US" sz="3600" dirty="0"/>
              <a:t>10-12: Cyrus of Media – Persia</a:t>
            </a:r>
          </a:p>
        </p:txBody>
      </p:sp>
    </p:spTree>
    <p:extLst>
      <p:ext uri="{BB962C8B-B14F-4D97-AF65-F5344CB8AC3E}">
        <p14:creationId xmlns:p14="http://schemas.microsoft.com/office/powerpoint/2010/main" val="4157152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0" name="Group 306"/>
          <p:cNvGraphicFramePr>
            <a:graphicFrameLocks noGrp="1"/>
          </p:cNvGraphicFramePr>
          <p:nvPr>
            <p:ph type="tbl" idx="1"/>
            <p:extLst>
              <p:ext uri="{D42A27DB-BD31-4B8C-83A1-F6EECF244321}">
                <p14:modId xmlns:p14="http://schemas.microsoft.com/office/powerpoint/2010/main" val="1049673450"/>
              </p:ext>
            </p:extLst>
          </p:nvPr>
        </p:nvGraphicFramePr>
        <p:xfrm>
          <a:off x="76200" y="228602"/>
          <a:ext cx="8991600" cy="6400797"/>
        </p:xfrm>
        <a:graphic>
          <a:graphicData uri="http://schemas.openxmlformats.org/drawingml/2006/table">
            <a:tbl>
              <a:tblPr>
                <a:tableStyleId>{E8B1032C-EA38-4F05-BA0D-38AFFFC7BED3}</a:tableStyleId>
              </a:tblPr>
              <a:tblGrid>
                <a:gridCol w="2997200">
                  <a:extLst>
                    <a:ext uri="{9D8B030D-6E8A-4147-A177-3AD203B41FA5}">
                      <a16:colId xmlns:a16="http://schemas.microsoft.com/office/drawing/2014/main" val="20000"/>
                    </a:ext>
                  </a:extLst>
                </a:gridCol>
                <a:gridCol w="2997200">
                  <a:extLst>
                    <a:ext uri="{9D8B030D-6E8A-4147-A177-3AD203B41FA5}">
                      <a16:colId xmlns:a16="http://schemas.microsoft.com/office/drawing/2014/main" val="20002"/>
                    </a:ext>
                  </a:extLst>
                </a:gridCol>
                <a:gridCol w="2997200">
                  <a:extLst>
                    <a:ext uri="{9D8B030D-6E8A-4147-A177-3AD203B41FA5}">
                      <a16:colId xmlns:a16="http://schemas.microsoft.com/office/drawing/2014/main" val="20003"/>
                    </a:ext>
                  </a:extLst>
                </a:gridCol>
              </a:tblGrid>
              <a:tr h="1107834">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defRPr/>
                      </a:pPr>
                      <a:r>
                        <a:rPr kumimoji="1" lang="en-US" altLang="en-US" sz="2400" b="1" u="none" dirty="0">
                          <a:solidFill>
                            <a:srgbClr val="C00000"/>
                          </a:solidFill>
                          <a:latin typeface="Calibri" panose="020F0502020204030204" pitchFamily="34" charset="0"/>
                          <a:cs typeface="Calibri" panose="020F0502020204030204" pitchFamily="34" charset="0"/>
                        </a:rPr>
                        <a:t>CHAPTER &amp; VERSE IN DANIEL</a:t>
                      </a:r>
                    </a:p>
                  </a:txBody>
                  <a:tcPr anchor="ctr" horzOverflow="overflow">
                    <a:solidFill>
                      <a:srgbClr val="FFFFCC"/>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defRPr/>
                      </a:pPr>
                      <a:r>
                        <a:rPr kumimoji="1" lang="en-US" altLang="en-US" sz="2400" b="1" u="none" kern="1200" dirty="0">
                          <a:solidFill>
                            <a:srgbClr val="C00000"/>
                          </a:solidFill>
                          <a:latin typeface="Calibri" panose="020F0502020204030204" pitchFamily="34" charset="0"/>
                          <a:ea typeface="+mn-ea"/>
                          <a:cs typeface="Calibri" panose="020F0502020204030204" pitchFamily="34" charset="0"/>
                        </a:rPr>
                        <a:t>CHRONOLOGICAL DATE</a:t>
                      </a:r>
                    </a:p>
                  </a:txBody>
                  <a:tcPr anchor="ctr" horzOverflow="overflow">
                    <a:solidFill>
                      <a:srgbClr val="FFFFCC"/>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defRPr/>
                      </a:pPr>
                      <a:r>
                        <a:rPr kumimoji="1" lang="en-US" altLang="en-US" sz="2400" b="1" u="none" kern="1200" dirty="0">
                          <a:solidFill>
                            <a:srgbClr val="C00000"/>
                          </a:solidFill>
                          <a:latin typeface="Calibri" panose="020F0502020204030204" pitchFamily="34" charset="0"/>
                          <a:ea typeface="+mn-ea"/>
                          <a:cs typeface="Calibri" panose="020F0502020204030204" pitchFamily="34" charset="0"/>
                        </a:rPr>
                        <a:t>BIBLICAL </a:t>
                      </a:r>
                    </a:p>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defRPr/>
                      </a:pPr>
                      <a:r>
                        <a:rPr kumimoji="1" lang="en-US" altLang="en-US" sz="2400" b="1" u="none" kern="1200" dirty="0">
                          <a:solidFill>
                            <a:srgbClr val="C00000"/>
                          </a:solidFill>
                          <a:latin typeface="Calibri" panose="020F0502020204030204" pitchFamily="34" charset="0"/>
                          <a:ea typeface="+mn-ea"/>
                          <a:cs typeface="Calibri" panose="020F0502020204030204" pitchFamily="34" charset="0"/>
                        </a:rPr>
                        <a:t>DATE</a:t>
                      </a:r>
                    </a:p>
                  </a:txBody>
                  <a:tcPr anchor="ctr" horzOverflow="overflow">
                    <a:solidFill>
                      <a:srgbClr val="FFFFCC"/>
                    </a:solidFill>
                  </a:tcPr>
                </a:tc>
                <a:extLst>
                  <a:ext uri="{0D108BD9-81ED-4DB2-BD59-A6C34878D82A}">
                    <a16:rowId xmlns:a16="http://schemas.microsoft.com/office/drawing/2014/main" val="10000"/>
                  </a:ext>
                </a:extLst>
              </a:tr>
              <a:tr h="6154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1:1</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605</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3</a:t>
                      </a:r>
                      <a:r>
                        <a:rPr kumimoji="0" lang="en-US" altLang="en-US" sz="2400" b="1" i="0" u="none" strike="noStrike" kern="1200" cap="none" normalizeH="0" baseline="30000" dirty="0">
                          <a:ln>
                            <a:noFill/>
                          </a:ln>
                          <a:solidFill>
                            <a:schemeClr val="bg2"/>
                          </a:solidFill>
                          <a:effectLst/>
                          <a:latin typeface="Calibri" panose="020F0502020204030204" pitchFamily="34" charset="0"/>
                          <a:ea typeface="+mn-ea"/>
                          <a:cs typeface="Calibri" panose="020F0502020204030204" pitchFamily="34" charset="0"/>
                        </a:rPr>
                        <a:t>rd</a:t>
                      </a: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 year of </a:t>
                      </a:r>
                      <a:r>
                        <a:rPr kumimoji="0" lang="en-US" altLang="en-US" sz="2400" b="1" i="0" u="none" strike="noStrike" kern="1200" cap="none" normalizeH="0" baseline="0" dirty="0" err="1">
                          <a:ln>
                            <a:noFill/>
                          </a:ln>
                          <a:solidFill>
                            <a:schemeClr val="bg2"/>
                          </a:solidFill>
                          <a:effectLst/>
                          <a:latin typeface="Calibri" panose="020F0502020204030204" pitchFamily="34" charset="0"/>
                          <a:ea typeface="+mn-ea"/>
                          <a:cs typeface="Calibri" panose="020F0502020204030204" pitchFamily="34" charset="0"/>
                        </a:rPr>
                        <a:t>Jehoiakim</a:t>
                      </a:r>
                      <a:endPar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anchor="ctr" horzOverflow="overflow">
                    <a:solidFill>
                      <a:schemeClr val="accent6">
                        <a:lumMod val="20000"/>
                        <a:lumOff val="80000"/>
                      </a:schemeClr>
                    </a:solidFill>
                  </a:tcPr>
                </a:tc>
                <a:extLst>
                  <a:ext uri="{0D108BD9-81ED-4DB2-BD59-A6C34878D82A}">
                    <a16:rowId xmlns:a16="http://schemas.microsoft.com/office/drawing/2014/main" val="10001"/>
                  </a:ext>
                </a:extLst>
              </a:tr>
              <a:tr h="110783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a:ln>
                            <a:noFill/>
                          </a:ln>
                          <a:solidFill>
                            <a:schemeClr val="bg2"/>
                          </a:solidFill>
                          <a:effectLst/>
                          <a:latin typeface="Calibri" panose="020F0502020204030204" pitchFamily="34" charset="0"/>
                          <a:cs typeface="Calibri" panose="020F0502020204030204" pitchFamily="34" charset="0"/>
                        </a:rPr>
                        <a:t>2:1</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a:ln>
                            <a:noFill/>
                          </a:ln>
                          <a:solidFill>
                            <a:schemeClr val="bg2"/>
                          </a:solidFill>
                          <a:effectLst/>
                          <a:latin typeface="Calibri" panose="020F0502020204030204" pitchFamily="34" charset="0"/>
                          <a:cs typeface="Calibri" panose="020F0502020204030204" pitchFamily="34" charset="0"/>
                        </a:rPr>
                        <a:t>603</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2</a:t>
                      </a:r>
                      <a:r>
                        <a:rPr kumimoji="0" lang="en-US" altLang="en-US" sz="2400" b="1" i="0" u="none" strike="noStrike" kern="1200" cap="none" normalizeH="0" baseline="30000" dirty="0">
                          <a:ln>
                            <a:noFill/>
                          </a:ln>
                          <a:solidFill>
                            <a:schemeClr val="bg2"/>
                          </a:solidFill>
                          <a:effectLst/>
                          <a:latin typeface="Calibri" panose="020F0502020204030204" pitchFamily="34" charset="0"/>
                          <a:ea typeface="+mn-ea"/>
                          <a:cs typeface="Calibri" panose="020F0502020204030204" pitchFamily="34" charset="0"/>
                        </a:rPr>
                        <a:t>nd</a:t>
                      </a: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 year of Nebuchadnezzar</a:t>
                      </a:r>
                    </a:p>
                  </a:txBody>
                  <a:tcPr anchor="ctr" horzOverflow="overflow">
                    <a:solidFill>
                      <a:schemeClr val="accent6">
                        <a:lumMod val="20000"/>
                        <a:lumOff val="80000"/>
                      </a:schemeClr>
                    </a:solidFill>
                  </a:tcPr>
                </a:tc>
                <a:extLst>
                  <a:ext uri="{0D108BD9-81ED-4DB2-BD59-A6C34878D82A}">
                    <a16:rowId xmlns:a16="http://schemas.microsoft.com/office/drawing/2014/main" val="10002"/>
                  </a:ext>
                </a:extLst>
              </a:tr>
              <a:tr h="110783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a:ln>
                            <a:noFill/>
                          </a:ln>
                          <a:solidFill>
                            <a:schemeClr val="bg2"/>
                          </a:solidFill>
                          <a:effectLst/>
                          <a:latin typeface="Calibri" panose="020F0502020204030204" pitchFamily="34" charset="0"/>
                          <a:cs typeface="Calibri" panose="020F0502020204030204" pitchFamily="34" charset="0"/>
                        </a:rPr>
                        <a:t>5</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sng"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Sat. night 10/12/539 (</a:t>
                      </a:r>
                      <a:r>
                        <a:rPr kumimoji="0" lang="en-US" altLang="en-US" sz="2400" b="1" i="0" u="sng" strike="noStrike" kern="1200" cap="none" normalizeH="0" baseline="0" dirty="0" err="1">
                          <a:ln>
                            <a:noFill/>
                          </a:ln>
                          <a:solidFill>
                            <a:srgbClr val="0000FF"/>
                          </a:solidFill>
                          <a:effectLst/>
                          <a:latin typeface="Calibri" panose="020F0502020204030204" pitchFamily="34" charset="0"/>
                          <a:ea typeface="+mn-ea"/>
                          <a:cs typeface="Calibri" panose="020F0502020204030204" pitchFamily="34" charset="0"/>
                        </a:rPr>
                        <a:t>Hoehner</a:t>
                      </a:r>
                      <a:r>
                        <a:rPr kumimoji="0" lang="en-US" altLang="en-US" sz="2400" b="1" i="0" u="sng"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a:t>
                      </a:r>
                    </a:p>
                  </a:txBody>
                  <a:tcPr anchor="ctr" horzOverflow="overflow">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anchor="ctr" horzOverflow="overflow">
                    <a:solidFill>
                      <a:schemeClr val="accent6">
                        <a:lumMod val="20000"/>
                        <a:lumOff val="80000"/>
                      </a:schemeClr>
                    </a:solidFill>
                  </a:tcPr>
                </a:tc>
                <a:extLst>
                  <a:ext uri="{0D108BD9-81ED-4DB2-BD59-A6C34878D82A}">
                    <a16:rowId xmlns:a16="http://schemas.microsoft.com/office/drawing/2014/main" val="10003"/>
                  </a:ext>
                </a:extLst>
              </a:tr>
              <a:tr h="6154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a:ln>
                            <a:noFill/>
                          </a:ln>
                          <a:solidFill>
                            <a:schemeClr val="bg2"/>
                          </a:solidFill>
                          <a:effectLst/>
                          <a:latin typeface="Calibri" panose="020F0502020204030204" pitchFamily="34" charset="0"/>
                          <a:cs typeface="Calibri" panose="020F0502020204030204" pitchFamily="34" charset="0"/>
                        </a:rPr>
                        <a:t>7:1</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553</a:t>
                      </a:r>
                      <a:endParaRPr kumimoji="0" 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1</a:t>
                      </a:r>
                      <a:r>
                        <a:rPr kumimoji="0" lang="en-US" altLang="en-US" sz="2400" b="1" i="0" u="none" strike="noStrike" kern="1200" cap="none" normalizeH="0" baseline="30000" dirty="0">
                          <a:ln>
                            <a:noFill/>
                          </a:ln>
                          <a:solidFill>
                            <a:schemeClr val="bg2"/>
                          </a:solidFill>
                          <a:effectLst/>
                          <a:latin typeface="Calibri" panose="020F0502020204030204" pitchFamily="34" charset="0"/>
                          <a:ea typeface="+mn-ea"/>
                          <a:cs typeface="Calibri" panose="020F0502020204030204" pitchFamily="34" charset="0"/>
                        </a:rPr>
                        <a:t>st</a:t>
                      </a: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 year of Belshazzar</a:t>
                      </a:r>
                    </a:p>
                  </a:txBody>
                  <a:tcPr anchor="ctr" horzOverflow="overflow">
                    <a:solidFill>
                      <a:schemeClr val="accent6">
                        <a:lumMod val="20000"/>
                        <a:lumOff val="80000"/>
                      </a:schemeClr>
                    </a:solidFill>
                  </a:tcPr>
                </a:tc>
                <a:extLst>
                  <a:ext uri="{0D108BD9-81ED-4DB2-BD59-A6C34878D82A}">
                    <a16:rowId xmlns:a16="http://schemas.microsoft.com/office/drawing/2014/main" val="10004"/>
                  </a:ext>
                </a:extLst>
              </a:tr>
              <a:tr h="6154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a:ln>
                            <a:noFill/>
                          </a:ln>
                          <a:solidFill>
                            <a:schemeClr val="bg2"/>
                          </a:solidFill>
                          <a:effectLst/>
                          <a:latin typeface="Calibri" panose="020F0502020204030204" pitchFamily="34" charset="0"/>
                          <a:cs typeface="Calibri" panose="020F0502020204030204" pitchFamily="34" charset="0"/>
                        </a:rPr>
                        <a:t>8:1</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551</a:t>
                      </a:r>
                      <a:endParaRPr kumimoji="0" 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3</a:t>
                      </a:r>
                      <a:r>
                        <a:rPr kumimoji="0" lang="en-US" altLang="en-US" sz="2400" b="1" i="0" u="none" strike="noStrike" kern="1200" cap="none" normalizeH="0" baseline="30000" dirty="0">
                          <a:ln>
                            <a:noFill/>
                          </a:ln>
                          <a:solidFill>
                            <a:schemeClr val="bg2"/>
                          </a:solidFill>
                          <a:effectLst/>
                          <a:latin typeface="Calibri" panose="020F0502020204030204" pitchFamily="34" charset="0"/>
                          <a:ea typeface="+mn-ea"/>
                          <a:cs typeface="Calibri" panose="020F0502020204030204" pitchFamily="34" charset="0"/>
                        </a:rPr>
                        <a:t>rd</a:t>
                      </a: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 year of Belshazzar</a:t>
                      </a:r>
                    </a:p>
                  </a:txBody>
                  <a:tcPr anchor="ctr" horzOverflow="overflow">
                    <a:solidFill>
                      <a:schemeClr val="accent6">
                        <a:lumMod val="20000"/>
                        <a:lumOff val="80000"/>
                      </a:schemeClr>
                    </a:solidFill>
                  </a:tcPr>
                </a:tc>
                <a:extLst>
                  <a:ext uri="{0D108BD9-81ED-4DB2-BD59-A6C34878D82A}">
                    <a16:rowId xmlns:a16="http://schemas.microsoft.com/office/drawing/2014/main" val="2984771630"/>
                  </a:ext>
                </a:extLst>
              </a:tr>
              <a:tr h="6154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a:ln>
                            <a:noFill/>
                          </a:ln>
                          <a:solidFill>
                            <a:schemeClr val="bg2"/>
                          </a:solidFill>
                          <a:effectLst/>
                          <a:latin typeface="Calibri" panose="020F0502020204030204" pitchFamily="34" charset="0"/>
                          <a:cs typeface="Calibri" panose="020F0502020204030204" pitchFamily="34" charset="0"/>
                        </a:rPr>
                        <a:t>9:1</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538</a:t>
                      </a:r>
                      <a:endParaRPr kumimoji="0" 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1</a:t>
                      </a:r>
                      <a:r>
                        <a:rPr kumimoji="0" lang="en-US" altLang="en-US" sz="2400" b="1" i="0" u="none" strike="noStrike" kern="1200" cap="none" normalizeH="0" baseline="30000" dirty="0">
                          <a:ln>
                            <a:noFill/>
                          </a:ln>
                          <a:solidFill>
                            <a:schemeClr val="bg2"/>
                          </a:solidFill>
                          <a:effectLst/>
                          <a:latin typeface="Calibri" panose="020F0502020204030204" pitchFamily="34" charset="0"/>
                          <a:ea typeface="+mn-ea"/>
                          <a:cs typeface="Calibri" panose="020F0502020204030204" pitchFamily="34" charset="0"/>
                        </a:rPr>
                        <a:t>st</a:t>
                      </a: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 year of Darius</a:t>
                      </a:r>
                    </a:p>
                  </a:txBody>
                  <a:tcPr anchor="ctr" horzOverflow="overflow">
                    <a:solidFill>
                      <a:schemeClr val="accent6">
                        <a:lumMod val="20000"/>
                        <a:lumOff val="80000"/>
                      </a:schemeClr>
                    </a:solidFill>
                  </a:tcPr>
                </a:tc>
                <a:extLst>
                  <a:ext uri="{0D108BD9-81ED-4DB2-BD59-A6C34878D82A}">
                    <a16:rowId xmlns:a16="http://schemas.microsoft.com/office/drawing/2014/main" val="3982839911"/>
                  </a:ext>
                </a:extLst>
              </a:tr>
              <a:tr h="61545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a:ln>
                            <a:noFill/>
                          </a:ln>
                          <a:solidFill>
                            <a:schemeClr val="bg2"/>
                          </a:solidFill>
                          <a:effectLst/>
                          <a:latin typeface="Calibri" panose="020F0502020204030204" pitchFamily="34" charset="0"/>
                          <a:cs typeface="Calibri" panose="020F0502020204030204" pitchFamily="34" charset="0"/>
                        </a:rPr>
                        <a:t>10:1</a:t>
                      </a: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536</a:t>
                      </a:r>
                      <a:endParaRPr kumimoji="0" 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3</a:t>
                      </a:r>
                      <a:r>
                        <a:rPr kumimoji="0" lang="en-US" altLang="en-US" sz="2400" b="1" i="0" u="none" strike="noStrike" kern="1200" cap="none" normalizeH="0" baseline="30000" dirty="0">
                          <a:ln>
                            <a:noFill/>
                          </a:ln>
                          <a:solidFill>
                            <a:schemeClr val="bg2"/>
                          </a:solidFill>
                          <a:effectLst/>
                          <a:latin typeface="Calibri" panose="020F0502020204030204" pitchFamily="34" charset="0"/>
                          <a:ea typeface="+mn-ea"/>
                          <a:cs typeface="Calibri" panose="020F0502020204030204" pitchFamily="34" charset="0"/>
                        </a:rPr>
                        <a:t>rd</a:t>
                      </a:r>
                      <a:r>
                        <a:rPr kumimoji="0" lang="en-US" altLang="en-US" sz="24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 year of Cyrus</a:t>
                      </a:r>
                    </a:p>
                  </a:txBody>
                  <a:tcPr anchor="ctr" horzOverflow="overflow">
                    <a:solidFill>
                      <a:schemeClr val="accent6">
                        <a:lumMod val="20000"/>
                        <a:lumOff val="80000"/>
                      </a:schemeClr>
                    </a:solidFill>
                  </a:tcPr>
                </a:tc>
                <a:extLst>
                  <a:ext uri="{0D108BD9-81ED-4DB2-BD59-A6C34878D82A}">
                    <a16:rowId xmlns:a16="http://schemas.microsoft.com/office/drawing/2014/main" val="2812778387"/>
                  </a:ext>
                </a:extLst>
              </a:tr>
            </a:tbl>
          </a:graphicData>
        </a:graphic>
      </p:graphicFrame>
    </p:spTree>
    <p:extLst>
      <p:ext uri="{BB962C8B-B14F-4D97-AF65-F5344CB8AC3E}">
        <p14:creationId xmlns:p14="http://schemas.microsoft.com/office/powerpoint/2010/main" val="3666933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56694602"/>
              </p:ext>
            </p:extLst>
          </p:nvPr>
        </p:nvGraphicFramePr>
        <p:xfrm>
          <a:off x="190500" y="408694"/>
          <a:ext cx="8763000" cy="6040612"/>
        </p:xfrm>
        <a:graphic>
          <a:graphicData uri="http://schemas.openxmlformats.org/drawingml/2006/table">
            <a:tbl>
              <a:tblPr firstRow="1" bandRow="1">
                <a:tableStyleId>{AF606853-7671-496A-8E4F-DF71F8EC918B}</a:tableStyleId>
              </a:tblPr>
              <a:tblGrid>
                <a:gridCol w="1447800">
                  <a:extLst>
                    <a:ext uri="{9D8B030D-6E8A-4147-A177-3AD203B41FA5}">
                      <a16:colId xmlns:a16="http://schemas.microsoft.com/office/drawing/2014/main" val="3938018923"/>
                    </a:ext>
                  </a:extLst>
                </a:gridCol>
                <a:gridCol w="5638800">
                  <a:extLst>
                    <a:ext uri="{9D8B030D-6E8A-4147-A177-3AD203B41FA5}">
                      <a16:colId xmlns:a16="http://schemas.microsoft.com/office/drawing/2014/main" val="1946705064"/>
                    </a:ext>
                  </a:extLst>
                </a:gridCol>
                <a:gridCol w="1676400">
                  <a:extLst>
                    <a:ext uri="{9D8B030D-6E8A-4147-A177-3AD203B41FA5}">
                      <a16:colId xmlns:a16="http://schemas.microsoft.com/office/drawing/2014/main" val="2427168731"/>
                    </a:ext>
                  </a:extLst>
                </a:gridCol>
              </a:tblGrid>
              <a:tr h="623866">
                <a:tc gridSpan="3">
                  <a:txBody>
                    <a:bodyPr/>
                    <a:lstStyle/>
                    <a:p>
                      <a:pPr algn="ctr"/>
                      <a:r>
                        <a:rPr lang="en-US" altLang="en-US" sz="36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rPr>
                        <a:t>Daniel’s Age</a:t>
                      </a:r>
                      <a:endParaRPr lang="en-US" sz="36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endParaRP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218173443"/>
                  </a:ext>
                </a:extLst>
              </a:tr>
              <a:tr h="554212">
                <a:tc>
                  <a:txBody>
                    <a:bodyPr/>
                    <a:lstStyle/>
                    <a:p>
                      <a:pPr algn="ctr"/>
                      <a:r>
                        <a:rPr kumimoji="0" lang="en-US" sz="2400" b="1" u="none" strike="noStrike" cap="none" normalizeH="0" baseline="0" dirty="0">
                          <a:ln>
                            <a:noFill/>
                          </a:ln>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CHAPTER</a:t>
                      </a:r>
                      <a:endParaRPr lang="en-US" sz="2400" b="1"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nchor="ctr"/>
                </a:tc>
                <a:tc>
                  <a:txBody>
                    <a:bodyPr/>
                    <a:lstStyle/>
                    <a:p>
                      <a:pPr algn="ctr"/>
                      <a:r>
                        <a:rPr kumimoji="0" lang="en-US" sz="2400" b="1" u="none" strike="noStrike" cap="none" normalizeH="0" baseline="0" dirty="0">
                          <a:ln>
                            <a:noFill/>
                          </a:ln>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EVENTS</a:t>
                      </a:r>
                      <a:endParaRPr lang="en-US" sz="2400" b="1"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u="none" strike="noStrike" cap="none" normalizeH="0" baseline="0" dirty="0">
                          <a:ln>
                            <a:noFill/>
                          </a:ln>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AGE</a:t>
                      </a:r>
                      <a:endParaRPr kumimoji="0" lang="en-US" sz="2400" b="1" i="0" u="none" strike="noStrike" cap="none" normalizeH="0" baseline="0" dirty="0">
                        <a:ln>
                          <a:noFill/>
                        </a:ln>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899305900"/>
                  </a:ext>
                </a:extLst>
              </a:tr>
              <a:tr h="0">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cap="none" normalizeH="0" baseline="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Taken to Babylonian captivity</a:t>
                      </a:r>
                      <a:endParaRPr kumimoji="0" lang="en-US" sz="2200" b="1" i="0" u="none" strike="noStrike" cap="none" normalizeH="0" baseline="0" dirty="0">
                        <a:ln>
                          <a:noFill/>
                        </a:ln>
                        <a:solidFill>
                          <a:schemeClr val="bg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tc>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15</a:t>
                      </a:r>
                    </a:p>
                  </a:txBody>
                  <a:tcPr/>
                </a:tc>
                <a:extLst>
                  <a:ext uri="{0D108BD9-81ED-4DB2-BD59-A6C34878D82A}">
                    <a16:rowId xmlns:a16="http://schemas.microsoft.com/office/drawing/2014/main" val="3851034209"/>
                  </a:ext>
                </a:extLst>
              </a:tr>
              <a:tr h="0">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cap="none" normalizeH="0" baseline="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Interpreting Nebuchadnezzar’s 1</a:t>
                      </a:r>
                      <a:r>
                        <a:rPr kumimoji="0" lang="en-US" sz="2200" b="1" u="none" strike="noStrike" cap="none" normalizeH="0" baseline="3000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a:t>
                      </a:r>
                      <a:r>
                        <a:rPr kumimoji="0" lang="en-US" sz="2200" b="1" u="none" strike="noStrike" cap="none" normalizeH="0" baseline="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dream (huge image)</a:t>
                      </a:r>
                      <a:endParaRPr kumimoji="0" lang="en-US" sz="2200" b="1" i="0" u="none" strike="noStrike" cap="none" normalizeH="0" baseline="0" dirty="0">
                        <a:ln>
                          <a:noFill/>
                        </a:ln>
                        <a:solidFill>
                          <a:schemeClr val="bg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tc>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17</a:t>
                      </a:r>
                    </a:p>
                  </a:txBody>
                  <a:tcPr/>
                </a:tc>
                <a:extLst>
                  <a:ext uri="{0D108BD9-81ED-4DB2-BD59-A6C34878D82A}">
                    <a16:rowId xmlns:a16="http://schemas.microsoft.com/office/drawing/2014/main" val="600601417"/>
                  </a:ext>
                </a:extLst>
              </a:tr>
              <a:tr h="0">
                <a:tc>
                  <a:txBody>
                    <a:bodyPr/>
                    <a:lstStyle/>
                    <a:p>
                      <a:pPr algn="ctr"/>
                      <a:r>
                        <a:rPr lang="en-US" sz="2200" b="1" u="none"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Daniel’s 3 friends cast into the fiery furnace </a:t>
                      </a:r>
                      <a:endParaRPr kumimoji="0" lang="en-US" sz="2200" b="1" i="0" u="none" strike="noStrike" kern="1200" cap="none" normalizeH="0" baseline="0" dirty="0">
                        <a:ln>
                          <a:noFill/>
                        </a:ln>
                        <a:solidFill>
                          <a:schemeClr val="tx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endParaRPr>
                    </a:p>
                  </a:txBody>
                  <a:tcPr/>
                </a:tc>
                <a:tc>
                  <a:txBody>
                    <a:bodyPr/>
                    <a:lstStyle/>
                    <a:p>
                      <a:pPr algn="ctr"/>
                      <a:r>
                        <a:rPr lang="en-US" sz="2200" b="1" u="none"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or 20</a:t>
                      </a:r>
                    </a:p>
                  </a:txBody>
                  <a:tcPr/>
                </a:tc>
                <a:extLst>
                  <a:ext uri="{0D108BD9-81ED-4DB2-BD59-A6C34878D82A}">
                    <a16:rowId xmlns:a16="http://schemas.microsoft.com/office/drawing/2014/main" val="202461694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solidFill>
                            <a:schemeClr val="lt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rPr>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solidFill>
                            <a:schemeClr val="lt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rPr>
                        <a:t>Interpreting Nebuchadnezzar’s 2nd dream (huge tree)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solidFill>
                            <a:schemeClr val="lt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rPr>
                        <a:t>45-50</a:t>
                      </a:r>
                    </a:p>
                  </a:txBody>
                  <a:tcPr/>
                </a:tc>
                <a:extLst>
                  <a:ext uri="{0D108BD9-81ED-4DB2-BD59-A6C34878D82A}">
                    <a16:rowId xmlns:a16="http://schemas.microsoft.com/office/drawing/2014/main" val="2058114041"/>
                  </a:ext>
                </a:extLst>
              </a:tr>
              <a:tr h="0">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Interpreting handwriting of the wall at Belshazzar’s feast</a:t>
                      </a:r>
                      <a:endParaRPr kumimoji="0" lang="en-US" sz="2200" b="1" i="0" u="none" strike="noStrike" kern="1200" cap="none" normalizeH="0" baseline="0" dirty="0">
                        <a:ln>
                          <a:noFill/>
                        </a:ln>
                        <a:solidFill>
                          <a:schemeClr val="bg2"/>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endParaRPr>
                    </a:p>
                  </a:txBody>
                  <a:tcPr/>
                </a:tc>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Early 80’s</a:t>
                      </a:r>
                    </a:p>
                  </a:txBody>
                  <a:tcPr/>
                </a:tc>
                <a:extLst>
                  <a:ext uri="{0D108BD9-81ED-4DB2-BD59-A6C34878D82A}">
                    <a16:rowId xmlns:a16="http://schemas.microsoft.com/office/drawing/2014/main" val="3950018317"/>
                  </a:ext>
                </a:extLst>
              </a:tr>
              <a:tr h="0">
                <a:tc>
                  <a:txBody>
                    <a:bodyPr/>
                    <a:lstStyle/>
                    <a:p>
                      <a:pPr algn="ctr"/>
                      <a:r>
                        <a:rPr lang="en-US" sz="2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sng" strike="noStrike" kern="1200" cap="none" normalizeH="0" baseline="0" dirty="0">
                          <a:ln>
                            <a:noFill/>
                          </a:ln>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Delivered from the den of lions</a:t>
                      </a:r>
                      <a:endParaRPr kumimoji="0" lang="en-US" sz="2200" b="1" i="0" u="sng" strike="noStrike" kern="1200" cap="none" normalizeH="0" baseline="0" dirty="0">
                        <a:ln>
                          <a:noFill/>
                        </a:ln>
                        <a:solidFill>
                          <a:srgbClr val="FFFFCC"/>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endParaRPr>
                    </a:p>
                  </a:txBody>
                  <a:tcPr/>
                </a:tc>
                <a:tc>
                  <a:txBody>
                    <a:bodyPr/>
                    <a:lstStyle/>
                    <a:p>
                      <a:pPr algn="ctr"/>
                      <a:r>
                        <a:rPr lang="en-US" sz="2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c.83</a:t>
                      </a:r>
                    </a:p>
                  </a:txBody>
                  <a:tcPr/>
                </a:tc>
                <a:extLst>
                  <a:ext uri="{0D108BD9-81ED-4DB2-BD59-A6C34878D82A}">
                    <a16:rowId xmlns:a16="http://schemas.microsoft.com/office/drawing/2014/main" val="4111734814"/>
                  </a:ext>
                </a:extLst>
              </a:tr>
              <a:tr h="0">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7-8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Daniel’s visions and dreams</a:t>
                      </a:r>
                      <a:endParaRPr kumimoji="0" lang="en-US" sz="2200" b="1" i="0" u="none" strike="noStrike" kern="1200" cap="none" normalizeH="0" baseline="0" dirty="0">
                        <a:ln>
                          <a:noFill/>
                        </a:ln>
                        <a:solidFill>
                          <a:schemeClr val="bg2"/>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endParaRPr>
                    </a:p>
                  </a:txBody>
                  <a:tcPr/>
                </a:tc>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Mid-60’s</a:t>
                      </a:r>
                    </a:p>
                  </a:txBody>
                  <a:tcPr/>
                </a:tc>
                <a:extLst>
                  <a:ext uri="{0D108BD9-81ED-4DB2-BD59-A6C34878D82A}">
                    <a16:rowId xmlns:a16="http://schemas.microsoft.com/office/drawing/2014/main" val="2893640694"/>
                  </a:ext>
                </a:extLst>
              </a:tr>
              <a:tr h="0">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Daniel’s seventy “sevens” prophecy</a:t>
                      </a:r>
                      <a:endParaRPr kumimoji="0" lang="en-US" sz="2200" b="1" i="0" u="none" strike="noStrike" kern="1200" cap="none" normalizeH="0" baseline="0" dirty="0">
                        <a:ln>
                          <a:noFill/>
                        </a:ln>
                        <a:solidFill>
                          <a:schemeClr val="bg2"/>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endParaRPr>
                    </a:p>
                  </a:txBody>
                  <a:tcPr/>
                </a:tc>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Early-80’s</a:t>
                      </a:r>
                    </a:p>
                  </a:txBody>
                  <a:tcPr/>
                </a:tc>
                <a:extLst>
                  <a:ext uri="{0D108BD9-81ED-4DB2-BD59-A6C34878D82A}">
                    <a16:rowId xmlns:a16="http://schemas.microsoft.com/office/drawing/2014/main" val="1214547481"/>
                  </a:ext>
                </a:extLst>
              </a:tr>
              <a:tr h="0">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10-12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u="none" strike="noStrike" kern="1200" cap="none" normalizeH="0" baseline="0" dirty="0">
                          <a:ln>
                            <a:noFill/>
                          </a:ln>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Final dreams and visions</a:t>
                      </a:r>
                      <a:endParaRPr kumimoji="0" lang="en-US" sz="2200" b="1" i="0" u="none" strike="noStrike" kern="1200" cap="none" normalizeH="0" baseline="0" dirty="0">
                        <a:ln>
                          <a:noFill/>
                        </a:ln>
                        <a:solidFill>
                          <a:schemeClr val="bg2"/>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endParaRPr>
                    </a:p>
                  </a:txBody>
                  <a:tcPr/>
                </a:tc>
                <a:tc>
                  <a:txBody>
                    <a:bodyPr/>
                    <a:lstStyle/>
                    <a:p>
                      <a:pPr algn="ctr"/>
                      <a:r>
                        <a:rPr lang="en-US" sz="2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Mid-80’s</a:t>
                      </a:r>
                    </a:p>
                  </a:txBody>
                  <a:tcPr/>
                </a:tc>
                <a:extLst>
                  <a:ext uri="{0D108BD9-81ED-4DB2-BD59-A6C34878D82A}">
                    <a16:rowId xmlns:a16="http://schemas.microsoft.com/office/drawing/2014/main" val="2705232942"/>
                  </a:ext>
                </a:extLst>
              </a:tr>
            </a:tbl>
          </a:graphicData>
        </a:graphic>
      </p:graphicFrame>
    </p:spTree>
    <p:extLst>
      <p:ext uri="{BB962C8B-B14F-4D97-AF65-F5344CB8AC3E}">
        <p14:creationId xmlns:p14="http://schemas.microsoft.com/office/powerpoint/2010/main" val="2716277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669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b="1" u="sng" dirty="0">
                <a:solidFill>
                  <a:srgbClr val="FFFFCC"/>
                </a:solidFill>
              </a:rPr>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686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b="1" u="sng" dirty="0">
                <a:solidFill>
                  <a:srgbClr val="FFFFCC"/>
                </a:solidFill>
              </a:rPr>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095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0" y="304800"/>
            <a:ext cx="6096000" cy="1295400"/>
          </a:xfrm>
        </p:spPr>
        <p:txBody>
          <a:bodyPr/>
          <a:lstStyle/>
          <a:p>
            <a:pPr algn="ctr" eaLnBrk="1" hangingPunct="1"/>
            <a:r>
              <a:rPr lang="en-US" altLang="en-US" dirty="0"/>
              <a:t>Message</a:t>
            </a:r>
          </a:p>
        </p:txBody>
      </p:sp>
      <p:sp>
        <p:nvSpPr>
          <p:cNvPr id="35843" name="Rectangle 3"/>
          <p:cNvSpPr>
            <a:spLocks noGrp="1" noChangeArrowheads="1"/>
          </p:cNvSpPr>
          <p:nvPr>
            <p:ph type="body" idx="1"/>
          </p:nvPr>
        </p:nvSpPr>
        <p:spPr>
          <a:xfrm>
            <a:off x="1581150" y="1768415"/>
            <a:ext cx="5981700" cy="1965385"/>
          </a:xfrm>
        </p:spPr>
        <p:txBody>
          <a:bodyPr/>
          <a:lstStyle/>
          <a:p>
            <a:pPr marL="0" indent="0" algn="just" eaLnBrk="1" hangingPunct="1">
              <a:lnSpc>
                <a:spcPct val="90000"/>
              </a:lnSpc>
              <a:buFont typeface="Wingdings" panose="05000000000000000000" pitchFamily="2" charset="2"/>
              <a:buNone/>
              <a:defRPr/>
            </a:pPr>
            <a:r>
              <a:rPr lang="en-US" sz="4000" dirty="0"/>
              <a:t>Times of the Gentiles are revealed prophetically (2, 7, 8-12) and ethically (1, 3-6)</a:t>
            </a:r>
          </a:p>
          <a:p>
            <a:pPr eaLnBrk="1" hangingPunct="1">
              <a:lnSpc>
                <a:spcPct val="90000"/>
              </a:lnSpc>
              <a:buFont typeface="Wingdings" panose="05000000000000000000" pitchFamily="2" charset="2"/>
              <a:buNone/>
              <a:defRPr/>
            </a:pPr>
            <a:endParaRPr lang="en-US" sz="3600" dirty="0"/>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98019" y="4419600"/>
            <a:ext cx="4347959" cy="168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357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b="1" u="sng" dirty="0">
                <a:solidFill>
                  <a:srgbClr val="FFFFCC"/>
                </a:solidFill>
              </a:rPr>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2551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b="1" u="sng" dirty="0">
                <a:solidFill>
                  <a:srgbClr val="FFFFCC"/>
                </a:solidFill>
              </a:rPr>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670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b="1" u="sng" dirty="0">
                <a:solidFill>
                  <a:srgbClr val="FFFFCC"/>
                </a:solidFill>
              </a:rPr>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539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b="1" u="sng" dirty="0">
                <a:solidFill>
                  <a:srgbClr val="FFFFCC"/>
                </a:solidFill>
              </a:rPr>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882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 y="228600"/>
            <a:ext cx="8763000" cy="1143000"/>
          </a:xfrm>
        </p:spPr>
        <p:txBody>
          <a:bodyPr/>
          <a:lstStyle/>
          <a:p>
            <a:pPr algn="ctr"/>
            <a:r>
              <a:rPr lang="en-US" altLang="en-US" dirty="0"/>
              <a:t>THE PROTECTION OF DANIEL V. 18-23</a:t>
            </a:r>
          </a:p>
        </p:txBody>
      </p:sp>
      <p:sp>
        <p:nvSpPr>
          <p:cNvPr id="24579" name="Rectangle 3"/>
          <p:cNvSpPr>
            <a:spLocks noGrp="1" noChangeArrowheads="1"/>
          </p:cNvSpPr>
          <p:nvPr>
            <p:ph type="body" idx="1"/>
          </p:nvPr>
        </p:nvSpPr>
        <p:spPr>
          <a:xfrm>
            <a:off x="762000" y="1600200"/>
            <a:ext cx="5562600" cy="1752600"/>
          </a:xfrm>
        </p:spPr>
        <p:txBody>
          <a:bodyPr/>
          <a:lstStyle/>
          <a:p>
            <a:pPr marL="461963" indent="-461963">
              <a:spcBef>
                <a:spcPts val="0"/>
              </a:spcBef>
              <a:spcAft>
                <a:spcPts val="3600"/>
              </a:spcAft>
            </a:pPr>
            <a:r>
              <a:rPr lang="en-US" altLang="en-US" sz="3600" dirty="0"/>
              <a:t>The king’s agony v. 18</a:t>
            </a:r>
          </a:p>
          <a:p>
            <a:pPr marL="461963" indent="-461963">
              <a:spcBef>
                <a:spcPts val="0"/>
              </a:spcBef>
              <a:spcAft>
                <a:spcPts val="3600"/>
              </a:spcAft>
            </a:pPr>
            <a:r>
              <a:rPr lang="en-US" altLang="en-US" sz="3600" dirty="0"/>
              <a:t>The king’s inquiry v. 19-20</a:t>
            </a:r>
          </a:p>
        </p:txBody>
      </p:sp>
      <p:pic>
        <p:nvPicPr>
          <p:cNvPr id="24580" name="Picture 4" descr="C:\WINDOWS\Application Data\Microsoft\Media Catalog\Downloaded Clips\cl26\j009629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33140" y="1981200"/>
            <a:ext cx="2259013"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129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 y="228600"/>
            <a:ext cx="8763000" cy="1143000"/>
          </a:xfrm>
        </p:spPr>
        <p:txBody>
          <a:bodyPr/>
          <a:lstStyle/>
          <a:p>
            <a:pPr algn="ctr"/>
            <a:r>
              <a:rPr lang="en-US" altLang="en-US" dirty="0"/>
              <a:t>THE PROTECTION OF DANIEL V. 18-23</a:t>
            </a:r>
          </a:p>
        </p:txBody>
      </p:sp>
      <p:sp>
        <p:nvSpPr>
          <p:cNvPr id="24579" name="Rectangle 3"/>
          <p:cNvSpPr>
            <a:spLocks noGrp="1" noChangeArrowheads="1"/>
          </p:cNvSpPr>
          <p:nvPr>
            <p:ph type="body" idx="1"/>
          </p:nvPr>
        </p:nvSpPr>
        <p:spPr>
          <a:xfrm>
            <a:off x="762000" y="1600200"/>
            <a:ext cx="5562600" cy="1752600"/>
          </a:xfrm>
        </p:spPr>
        <p:txBody>
          <a:bodyPr/>
          <a:lstStyle/>
          <a:p>
            <a:pPr marL="461963" indent="-461963">
              <a:spcBef>
                <a:spcPts val="0"/>
              </a:spcBef>
              <a:spcAft>
                <a:spcPts val="3600"/>
              </a:spcAft>
            </a:pPr>
            <a:r>
              <a:rPr lang="en-US" altLang="en-US" sz="3600" b="1" u="sng" dirty="0">
                <a:solidFill>
                  <a:srgbClr val="FFFFCC"/>
                </a:solidFill>
              </a:rPr>
              <a:t>The king’s agony v. 18</a:t>
            </a:r>
          </a:p>
          <a:p>
            <a:pPr marL="461963" indent="-461963">
              <a:spcBef>
                <a:spcPts val="0"/>
              </a:spcBef>
              <a:spcAft>
                <a:spcPts val="3600"/>
              </a:spcAft>
            </a:pPr>
            <a:r>
              <a:rPr lang="en-US" altLang="en-US" sz="3600" dirty="0"/>
              <a:t>The king’s inquiry v. 19-20</a:t>
            </a:r>
          </a:p>
        </p:txBody>
      </p:sp>
      <p:pic>
        <p:nvPicPr>
          <p:cNvPr id="24580" name="Picture 4" descr="C:\WINDOWS\Application Data\Microsoft\Media Catalog\Downloaded Clips\cl26\j009629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33140" y="1981200"/>
            <a:ext cx="2259013"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250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 y="228600"/>
            <a:ext cx="8763000" cy="1143000"/>
          </a:xfrm>
        </p:spPr>
        <p:txBody>
          <a:bodyPr/>
          <a:lstStyle/>
          <a:p>
            <a:pPr algn="ctr"/>
            <a:r>
              <a:rPr lang="en-US" altLang="en-US" dirty="0"/>
              <a:t>THE PROTECTION OF DANIEL V. 18-23</a:t>
            </a:r>
          </a:p>
        </p:txBody>
      </p:sp>
      <p:sp>
        <p:nvSpPr>
          <p:cNvPr id="24579" name="Rectangle 3"/>
          <p:cNvSpPr>
            <a:spLocks noGrp="1" noChangeArrowheads="1"/>
          </p:cNvSpPr>
          <p:nvPr>
            <p:ph type="body" idx="1"/>
          </p:nvPr>
        </p:nvSpPr>
        <p:spPr>
          <a:xfrm>
            <a:off x="762000" y="1600200"/>
            <a:ext cx="5715000" cy="1752600"/>
          </a:xfrm>
        </p:spPr>
        <p:txBody>
          <a:bodyPr/>
          <a:lstStyle/>
          <a:p>
            <a:pPr marL="461963" indent="-461963">
              <a:spcBef>
                <a:spcPts val="0"/>
              </a:spcBef>
              <a:spcAft>
                <a:spcPts val="3600"/>
              </a:spcAft>
            </a:pPr>
            <a:r>
              <a:rPr lang="en-US" altLang="en-US" sz="3600" dirty="0"/>
              <a:t>The king’s agony v. 18</a:t>
            </a:r>
          </a:p>
          <a:p>
            <a:pPr marL="461963" indent="-461963">
              <a:spcBef>
                <a:spcPts val="0"/>
              </a:spcBef>
              <a:spcAft>
                <a:spcPts val="3600"/>
              </a:spcAft>
            </a:pPr>
            <a:r>
              <a:rPr lang="en-US" altLang="en-US" sz="3600" b="1" u="sng" dirty="0">
                <a:solidFill>
                  <a:srgbClr val="FFFFCC"/>
                </a:solidFill>
              </a:rPr>
              <a:t>The king’s inquiry v. 19-20</a:t>
            </a:r>
          </a:p>
        </p:txBody>
      </p:sp>
      <p:pic>
        <p:nvPicPr>
          <p:cNvPr id="24580" name="Picture 4" descr="C:\WINDOWS\Application Data\Microsoft\Media Catalog\Downloaded Clips\cl26\j009629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33140" y="1981200"/>
            <a:ext cx="2259013"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634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0500" y="228600"/>
            <a:ext cx="8763000" cy="1143000"/>
          </a:xfrm>
        </p:spPr>
        <p:txBody>
          <a:bodyPr/>
          <a:lstStyle/>
          <a:p>
            <a:pPr algn="ctr"/>
            <a:r>
              <a:rPr lang="en-US" altLang="en-US" dirty="0"/>
              <a:t>THE PROTECTION OF DANIEL V. 18-23</a:t>
            </a:r>
          </a:p>
        </p:txBody>
      </p:sp>
      <p:sp>
        <p:nvSpPr>
          <p:cNvPr id="34819" name="Rectangle 3"/>
          <p:cNvSpPr>
            <a:spLocks noGrp="1" noChangeArrowheads="1"/>
          </p:cNvSpPr>
          <p:nvPr>
            <p:ph type="body" idx="1"/>
          </p:nvPr>
        </p:nvSpPr>
        <p:spPr>
          <a:xfrm>
            <a:off x="190500" y="1600200"/>
            <a:ext cx="5524500" cy="4648200"/>
          </a:xfrm>
        </p:spPr>
        <p:txBody>
          <a:bodyPr/>
          <a:lstStyle/>
          <a:p>
            <a:pPr marL="461963" indent="-461963">
              <a:spcBef>
                <a:spcPts val="0"/>
              </a:spcBef>
              <a:spcAft>
                <a:spcPts val="3600"/>
              </a:spcAft>
            </a:pPr>
            <a:r>
              <a:rPr lang="en-US" altLang="en-US" sz="3400" dirty="0"/>
              <a:t>Daniel’s response  v. 21-22</a:t>
            </a:r>
          </a:p>
          <a:p>
            <a:pPr marL="914400" lvl="1" indent="-457200">
              <a:spcBef>
                <a:spcPts val="0"/>
              </a:spcBef>
              <a:spcAft>
                <a:spcPts val="3600"/>
              </a:spcAft>
              <a:buSzPct val="100000"/>
              <a:buFont typeface="Symbol" panose="05050102010706020507" pitchFamily="18" charset="2"/>
              <a:buChar char="¨"/>
            </a:pPr>
            <a:r>
              <a:rPr lang="en-US" altLang="en-US" sz="3400" dirty="0">
                <a:ea typeface="+mn-ea"/>
                <a:cs typeface="+mn-cs"/>
              </a:rPr>
              <a:t>Daniel 3:25</a:t>
            </a:r>
          </a:p>
          <a:p>
            <a:pPr marL="461963" indent="-461963">
              <a:spcBef>
                <a:spcPts val="0"/>
              </a:spcBef>
              <a:spcAft>
                <a:spcPts val="3600"/>
              </a:spcAft>
            </a:pPr>
            <a:r>
              <a:rPr lang="en-US" altLang="en-US" sz="3400" dirty="0"/>
              <a:t>The king’s command  v.23</a:t>
            </a:r>
          </a:p>
          <a:p>
            <a:pPr marL="914400" lvl="1" indent="-457200">
              <a:spcBef>
                <a:spcPts val="0"/>
              </a:spcBef>
              <a:spcAft>
                <a:spcPts val="3600"/>
              </a:spcAft>
              <a:buSzPct val="100000"/>
              <a:buFont typeface="Symbol" panose="05050102010706020507" pitchFamily="18" charset="2"/>
              <a:buChar char="¨"/>
            </a:pPr>
            <a:r>
              <a:rPr lang="en-US" altLang="en-US" sz="3400" dirty="0">
                <a:ea typeface="+mn-ea"/>
                <a:cs typeface="+mn-cs"/>
              </a:rPr>
              <a:t>Daniel 3:27</a:t>
            </a:r>
            <a:endParaRPr lang="en-US" altLang="en-US" sz="3400" dirty="0">
              <a:solidFill>
                <a:schemeClr val="bg1"/>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38083" y="1752600"/>
            <a:ext cx="3199732" cy="3108960"/>
          </a:xfrm>
          <a:prstGeom prst="rect">
            <a:avLst/>
          </a:prstGeom>
        </p:spPr>
      </p:pic>
    </p:spTree>
    <p:extLst>
      <p:ext uri="{BB962C8B-B14F-4D97-AF65-F5344CB8AC3E}">
        <p14:creationId xmlns:p14="http://schemas.microsoft.com/office/powerpoint/2010/main" val="3886536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0500" y="228600"/>
            <a:ext cx="8763000" cy="1143000"/>
          </a:xfrm>
        </p:spPr>
        <p:txBody>
          <a:bodyPr/>
          <a:lstStyle/>
          <a:p>
            <a:pPr algn="ctr"/>
            <a:r>
              <a:rPr lang="en-US" altLang="en-US" dirty="0"/>
              <a:t>THE PROTECTION OF DANIEL V. 18-23</a:t>
            </a:r>
          </a:p>
        </p:txBody>
      </p:sp>
      <p:sp>
        <p:nvSpPr>
          <p:cNvPr id="34819" name="Rectangle 3"/>
          <p:cNvSpPr>
            <a:spLocks noGrp="1" noChangeArrowheads="1"/>
          </p:cNvSpPr>
          <p:nvPr>
            <p:ph type="body" idx="1"/>
          </p:nvPr>
        </p:nvSpPr>
        <p:spPr>
          <a:xfrm>
            <a:off x="190500" y="1600200"/>
            <a:ext cx="5524500" cy="4648200"/>
          </a:xfrm>
        </p:spPr>
        <p:txBody>
          <a:bodyPr/>
          <a:lstStyle/>
          <a:p>
            <a:pPr marL="461963" indent="-461963">
              <a:spcBef>
                <a:spcPts val="0"/>
              </a:spcBef>
              <a:spcAft>
                <a:spcPts val="3600"/>
              </a:spcAft>
            </a:pPr>
            <a:r>
              <a:rPr lang="en-US" altLang="en-US" sz="3400" b="1" u="sng" dirty="0">
                <a:solidFill>
                  <a:srgbClr val="FFFFCC"/>
                </a:solidFill>
              </a:rPr>
              <a:t>Daniel’s response  v. 21-22</a:t>
            </a:r>
          </a:p>
          <a:p>
            <a:pPr marL="914400" lvl="1" indent="-457200">
              <a:spcBef>
                <a:spcPts val="0"/>
              </a:spcBef>
              <a:spcAft>
                <a:spcPts val="3600"/>
              </a:spcAft>
              <a:buSzPct val="100000"/>
              <a:buFont typeface="Symbol" panose="05050102010706020507" pitchFamily="18" charset="2"/>
              <a:buChar char="¨"/>
            </a:pPr>
            <a:r>
              <a:rPr lang="en-US" altLang="en-US" sz="3400" dirty="0">
                <a:ea typeface="+mn-ea"/>
                <a:cs typeface="+mn-cs"/>
              </a:rPr>
              <a:t>Daniel 3:25</a:t>
            </a:r>
          </a:p>
          <a:p>
            <a:pPr marL="461963" indent="-461963">
              <a:spcBef>
                <a:spcPts val="0"/>
              </a:spcBef>
              <a:spcAft>
                <a:spcPts val="3600"/>
              </a:spcAft>
            </a:pPr>
            <a:r>
              <a:rPr lang="en-US" altLang="en-US" sz="3400" dirty="0"/>
              <a:t>The king’s command  v.23</a:t>
            </a:r>
          </a:p>
          <a:p>
            <a:pPr marL="914400" lvl="1" indent="-457200">
              <a:spcBef>
                <a:spcPts val="0"/>
              </a:spcBef>
              <a:spcAft>
                <a:spcPts val="3600"/>
              </a:spcAft>
              <a:buSzPct val="100000"/>
              <a:buFont typeface="Symbol" panose="05050102010706020507" pitchFamily="18" charset="2"/>
              <a:buChar char="¨"/>
            </a:pPr>
            <a:r>
              <a:rPr lang="en-US" altLang="en-US" sz="3400" dirty="0">
                <a:ea typeface="+mn-ea"/>
                <a:cs typeface="+mn-cs"/>
              </a:rPr>
              <a:t>Daniel 3:27</a:t>
            </a:r>
            <a:endParaRPr lang="en-US" altLang="en-US" sz="3400" dirty="0">
              <a:solidFill>
                <a:schemeClr val="bg1"/>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38083" y="1752600"/>
            <a:ext cx="3199732" cy="3108960"/>
          </a:xfrm>
          <a:prstGeom prst="rect">
            <a:avLst/>
          </a:prstGeom>
        </p:spPr>
      </p:pic>
    </p:spTree>
    <p:extLst>
      <p:ext uri="{BB962C8B-B14F-4D97-AF65-F5344CB8AC3E}">
        <p14:creationId xmlns:p14="http://schemas.microsoft.com/office/powerpoint/2010/main" val="1875707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2648173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title"/>
          </p:nvPr>
        </p:nvSpPr>
        <p:spPr>
          <a:xfrm>
            <a:off x="2438400" y="228600"/>
            <a:ext cx="4267200" cy="737379"/>
          </a:xfrm>
        </p:spPr>
        <p:txBody>
          <a:bodyPr/>
          <a:lstStyle/>
          <a:p>
            <a:pPr algn="ctr" eaLnBrk="1" hangingPunct="1"/>
            <a:r>
              <a:rPr lang="en-US" altLang="en-US" sz="4000" dirty="0"/>
              <a:t>Synthetic Outline</a:t>
            </a:r>
          </a:p>
        </p:txBody>
      </p:sp>
      <p:sp>
        <p:nvSpPr>
          <p:cNvPr id="11271" name="Rectangle 7"/>
          <p:cNvSpPr>
            <a:spLocks noGrp="1" noChangeArrowheads="1"/>
          </p:cNvSpPr>
          <p:nvPr>
            <p:ph type="body" idx="1"/>
          </p:nvPr>
        </p:nvSpPr>
        <p:spPr>
          <a:xfrm>
            <a:off x="141402" y="1143000"/>
            <a:ext cx="8850198" cy="3581400"/>
          </a:xfrm>
        </p:spPr>
        <p:txBody>
          <a:bodyPr/>
          <a:lstStyle/>
          <a:p>
            <a:pPr marL="339725" indent="-339725">
              <a:spcBef>
                <a:spcPts val="0"/>
              </a:spcBef>
              <a:spcAft>
                <a:spcPts val="2400"/>
              </a:spcAft>
              <a:buSzPct val="100000"/>
              <a:buFont typeface="+mj-lt"/>
              <a:buAutoNum type="romanUcPeriod"/>
              <a:defRPr/>
            </a:pPr>
            <a:r>
              <a:rPr lang="en-US" sz="3400" dirty="0"/>
              <a:t>Historical (1-7):</a:t>
            </a:r>
          </a:p>
          <a:p>
            <a:pPr marL="457200" lvl="1" indent="0" eaLnBrk="1" hangingPunct="1">
              <a:spcBef>
                <a:spcPts val="0"/>
              </a:spcBef>
              <a:spcAft>
                <a:spcPts val="2400"/>
              </a:spcAft>
              <a:buFont typeface="Wingdings" panose="05000000000000000000" pitchFamily="2" charset="2"/>
              <a:buNone/>
              <a:defRPr/>
            </a:pPr>
            <a:r>
              <a:rPr lang="en-US" sz="3400" dirty="0"/>
              <a:t>Daniel interprets, 3</a:t>
            </a:r>
            <a:r>
              <a:rPr lang="en-US" sz="3400" baseline="30000" dirty="0"/>
              <a:t>rd</a:t>
            </a:r>
            <a:r>
              <a:rPr lang="en-US" sz="3400" dirty="0"/>
              <a:t> person, gentile nations</a:t>
            </a:r>
          </a:p>
          <a:p>
            <a:pPr marL="1027113" lvl="1" indent="-569913" eaLnBrk="1" hangingPunct="1">
              <a:spcBef>
                <a:spcPts val="0"/>
              </a:spcBef>
              <a:spcAft>
                <a:spcPts val="2400"/>
              </a:spcAft>
              <a:buSzPct val="100000"/>
              <a:buFont typeface="+mj-lt"/>
              <a:buAutoNum type="alphaUcPeriod"/>
              <a:defRPr/>
            </a:pPr>
            <a:r>
              <a:rPr lang="en-US" sz="3400" dirty="0"/>
              <a:t>Intro “Hebrew” (1)</a:t>
            </a:r>
          </a:p>
          <a:p>
            <a:pPr marL="1027113" lvl="1" indent="-569913" eaLnBrk="1" hangingPunct="1">
              <a:spcBef>
                <a:spcPts val="0"/>
              </a:spcBef>
              <a:spcAft>
                <a:spcPts val="2400"/>
              </a:spcAft>
              <a:buSzPct val="100000"/>
              <a:buFont typeface="+mj-lt"/>
              <a:buAutoNum type="alphaUcPeriod"/>
              <a:defRPr/>
            </a:pPr>
            <a:r>
              <a:rPr lang="en-US" sz="3400" dirty="0"/>
              <a:t>Aramaic </a:t>
            </a:r>
            <a:r>
              <a:rPr lang="en-US" sz="3400" i="1" dirty="0"/>
              <a:t>chiasm</a:t>
            </a:r>
            <a:r>
              <a:rPr lang="en-US" sz="3400" dirty="0"/>
              <a:t> (2-7)</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98709"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361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rPr>
              <a:t>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rPr>
              <a:t>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1936407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0500" y="228600"/>
            <a:ext cx="8763000" cy="1143000"/>
          </a:xfrm>
        </p:spPr>
        <p:txBody>
          <a:bodyPr/>
          <a:lstStyle/>
          <a:p>
            <a:pPr algn="ctr"/>
            <a:r>
              <a:rPr lang="en-US" altLang="en-US" dirty="0"/>
              <a:t>THE PROTECTION OF DANIEL V. 18-23</a:t>
            </a:r>
          </a:p>
        </p:txBody>
      </p:sp>
      <p:sp>
        <p:nvSpPr>
          <p:cNvPr id="34819" name="Rectangle 3"/>
          <p:cNvSpPr>
            <a:spLocks noGrp="1" noChangeArrowheads="1"/>
          </p:cNvSpPr>
          <p:nvPr>
            <p:ph type="body" idx="1"/>
          </p:nvPr>
        </p:nvSpPr>
        <p:spPr>
          <a:xfrm>
            <a:off x="190500" y="1600200"/>
            <a:ext cx="5524500" cy="4648200"/>
          </a:xfrm>
        </p:spPr>
        <p:txBody>
          <a:bodyPr/>
          <a:lstStyle/>
          <a:p>
            <a:pPr marL="461963" indent="-461963">
              <a:spcBef>
                <a:spcPts val="0"/>
              </a:spcBef>
              <a:spcAft>
                <a:spcPts val="3600"/>
              </a:spcAft>
            </a:pPr>
            <a:r>
              <a:rPr lang="en-US" altLang="en-US" sz="3400" dirty="0"/>
              <a:t>Daniel’s response  v. 21-22</a:t>
            </a:r>
          </a:p>
          <a:p>
            <a:pPr marL="914400" lvl="1" indent="-457200">
              <a:spcBef>
                <a:spcPts val="0"/>
              </a:spcBef>
              <a:spcAft>
                <a:spcPts val="3600"/>
              </a:spcAft>
              <a:buSzPct val="100000"/>
              <a:buFont typeface="Symbol" panose="05050102010706020507" pitchFamily="18" charset="2"/>
              <a:buChar char="¨"/>
            </a:pPr>
            <a:r>
              <a:rPr lang="en-US" altLang="en-US" sz="3400" dirty="0">
                <a:ea typeface="+mn-ea"/>
                <a:cs typeface="+mn-cs"/>
              </a:rPr>
              <a:t>Daniel 3:25</a:t>
            </a:r>
          </a:p>
          <a:p>
            <a:pPr marL="461963" indent="-461963">
              <a:spcBef>
                <a:spcPts val="0"/>
              </a:spcBef>
              <a:spcAft>
                <a:spcPts val="3600"/>
              </a:spcAft>
            </a:pPr>
            <a:r>
              <a:rPr lang="en-US" altLang="en-US" sz="3400" b="1" u="sng" dirty="0">
                <a:solidFill>
                  <a:srgbClr val="FFFFCC"/>
                </a:solidFill>
              </a:rPr>
              <a:t>The king’s command  v.23</a:t>
            </a:r>
          </a:p>
          <a:p>
            <a:pPr marL="914400" lvl="1" indent="-457200">
              <a:spcBef>
                <a:spcPts val="0"/>
              </a:spcBef>
              <a:spcAft>
                <a:spcPts val="3600"/>
              </a:spcAft>
              <a:buSzPct val="100000"/>
              <a:buFont typeface="Symbol" panose="05050102010706020507" pitchFamily="18" charset="2"/>
              <a:buChar char="¨"/>
            </a:pPr>
            <a:r>
              <a:rPr lang="en-US" altLang="en-US" sz="3400" dirty="0">
                <a:ea typeface="+mn-ea"/>
                <a:cs typeface="+mn-cs"/>
              </a:rPr>
              <a:t>Daniel 3:27</a:t>
            </a:r>
            <a:endParaRPr lang="en-US" altLang="en-US" sz="3400" dirty="0">
              <a:solidFill>
                <a:schemeClr val="bg1"/>
              </a:solidFill>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38083" y="1752600"/>
            <a:ext cx="3199732" cy="3108960"/>
          </a:xfrm>
          <a:prstGeom prst="rect">
            <a:avLst/>
          </a:prstGeom>
        </p:spPr>
      </p:pic>
    </p:spTree>
    <p:extLst>
      <p:ext uri="{BB962C8B-B14F-4D97-AF65-F5344CB8AC3E}">
        <p14:creationId xmlns:p14="http://schemas.microsoft.com/office/powerpoint/2010/main" val="3447207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rPr>
              <a:t>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rPr>
              <a:t>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1068913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152400"/>
            <a:ext cx="4267200" cy="762000"/>
          </a:xfrm>
        </p:spPr>
        <p:txBody>
          <a:bodyPr/>
          <a:lstStyle/>
          <a:p>
            <a:pPr>
              <a:defRPr/>
            </a:pPr>
            <a:r>
              <a:rPr lang="en-US" altLang="en-US" sz="3600" dirty="0">
                <a:solidFill>
                  <a:srgbClr val="00FFFF"/>
                </a:solidFill>
                <a:effectLst>
                  <a:outerShdw blurRad="38100" dist="38100" dir="2700000" algn="tl">
                    <a:srgbClr val="000000">
                      <a:alpha val="43137"/>
                    </a:srgbClr>
                  </a:outerShdw>
                </a:effectLst>
                <a:latin typeface="+mn-lt"/>
              </a:rPr>
              <a:t>“Believe” Defined</a:t>
            </a:r>
          </a:p>
        </p:txBody>
      </p:sp>
      <p:sp>
        <p:nvSpPr>
          <p:cNvPr id="108547" name="Content Placeholder 2"/>
          <p:cNvSpPr>
            <a:spLocks noGrp="1"/>
          </p:cNvSpPr>
          <p:nvPr>
            <p:ph idx="1"/>
          </p:nvPr>
        </p:nvSpPr>
        <p:spPr>
          <a:xfrm>
            <a:off x="533400" y="1143000"/>
            <a:ext cx="7569200" cy="4267200"/>
          </a:xfrm>
        </p:spPr>
        <p:txBody>
          <a:bodyPr/>
          <a:lstStyle/>
          <a:p>
            <a:pPr marL="0" indent="0" algn="just">
              <a:buFont typeface="Wingdings" pitchFamily="2" charset="2"/>
              <a:buNone/>
            </a:pPr>
            <a:r>
              <a:rPr lang="en-US" altLang="en-US" i="1" dirty="0" err="1"/>
              <a:t>pisteuō</a:t>
            </a:r>
            <a:r>
              <a:rPr lang="en-US" altLang="en-US" dirty="0"/>
              <a:t>…“to believe,” also “to be </a:t>
            </a:r>
            <a:r>
              <a:rPr lang="en-US" altLang="en-US" b="1" u="sng" dirty="0">
                <a:solidFill>
                  <a:srgbClr val="FFFFCC"/>
                </a:solidFill>
              </a:rPr>
              <a:t>persuaded</a:t>
            </a:r>
            <a:r>
              <a:rPr lang="en-US" altLang="en-US" dirty="0"/>
              <a:t> of,” and hence, “to place </a:t>
            </a:r>
            <a:r>
              <a:rPr lang="en-US" altLang="en-US" b="1" u="sng" dirty="0">
                <a:solidFill>
                  <a:srgbClr val="FFFFCC"/>
                </a:solidFill>
              </a:rPr>
              <a:t>confidence</a:t>
            </a:r>
            <a:r>
              <a:rPr lang="en-US" altLang="en-US" dirty="0"/>
              <a:t> in, to </a:t>
            </a:r>
            <a:r>
              <a:rPr lang="en-US" altLang="en-US" b="1" u="sng" dirty="0">
                <a:solidFill>
                  <a:srgbClr val="FFFFCC"/>
                </a:solidFill>
              </a:rPr>
              <a:t>trust</a:t>
            </a:r>
            <a:r>
              <a:rPr lang="en-US" altLang="en-US" dirty="0"/>
              <a:t>,” signifies, in this sense of the word, </a:t>
            </a:r>
            <a:r>
              <a:rPr lang="en-US" altLang="en-US" b="1" u="sng" dirty="0">
                <a:solidFill>
                  <a:srgbClr val="FFFFCC"/>
                </a:solidFill>
              </a:rPr>
              <a:t>reliance</a:t>
            </a:r>
            <a:r>
              <a:rPr lang="en-US" altLang="en-US" dirty="0"/>
              <a:t> upon, not mere credence. It is most frequent in the writings of the apostle John, especially the Gospel. He does not use the noun…Of the writers of the Gospels…uses of the verb…John </a:t>
            </a:r>
            <a:r>
              <a:rPr lang="en-US" altLang="en-US" b="1" u="sng" dirty="0">
                <a:solidFill>
                  <a:srgbClr val="FFFFCC"/>
                </a:solidFill>
              </a:rPr>
              <a:t>ninety-nine</a:t>
            </a:r>
            <a:r>
              <a:rPr lang="en-US" altLang="en-US" dirty="0"/>
              <a:t>.</a:t>
            </a:r>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dirty="0">
                <a:latin typeface="Calibri" panose="020F0502020204030204" pitchFamily="34" charset="0"/>
                <a:cs typeface="Calibri" panose="020F0502020204030204" pitchFamily="34" charset="0"/>
              </a:rPr>
              <a:t>W. E. Vine, Merrill F. Unger, and William White, </a:t>
            </a:r>
            <a:r>
              <a:rPr lang="en-US" altLang="en-US" sz="1600" i="1" dirty="0">
                <a:latin typeface="Calibri" panose="020F0502020204030204" pitchFamily="34" charset="0"/>
                <a:cs typeface="Calibri" panose="020F0502020204030204" pitchFamily="34" charset="0"/>
              </a:rPr>
              <a:t>Vine's Complete Expository Dictionary of the Old and New Testament Words</a:t>
            </a:r>
            <a:r>
              <a:rPr lang="en-US" altLang="en-US" sz="1600" dirty="0">
                <a:latin typeface="Calibri" panose="020F0502020204030204" pitchFamily="34" charset="0"/>
                <a:cs typeface="Calibri" panose="020F0502020204030204" pitchFamily="34" charset="0"/>
              </a:rPr>
              <a:t> (Nashville: Nelson, 1996), 61.</a:t>
            </a:r>
          </a:p>
        </p:txBody>
      </p:sp>
    </p:spTree>
    <p:extLst>
      <p:ext uri="{BB962C8B-B14F-4D97-AF65-F5344CB8AC3E}">
        <p14:creationId xmlns:p14="http://schemas.microsoft.com/office/powerpoint/2010/main" val="286312867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ture"/>
          <p:cNvPicPr>
            <a:picLocks noChangeAspect="1" noChangeArrowheads="1"/>
          </p:cNvPicPr>
          <p:nvPr/>
        </p:nvPicPr>
        <p:blipFill>
          <a:blip r:embed="rId2" cstate="print"/>
          <a:srcRect/>
          <a:stretch>
            <a:fillRect/>
          </a:stretch>
        </p:blipFill>
        <p:spPr bwMode="auto">
          <a:xfrm>
            <a:off x="152400" y="228600"/>
            <a:ext cx="8782050" cy="6323076"/>
          </a:xfrm>
          <a:prstGeom prst="rect">
            <a:avLst/>
          </a:prstGeom>
          <a:noFill/>
        </p:spPr>
      </p:pic>
    </p:spTree>
    <p:extLst>
      <p:ext uri="{BB962C8B-B14F-4D97-AF65-F5344CB8AC3E}">
        <p14:creationId xmlns:p14="http://schemas.microsoft.com/office/powerpoint/2010/main" val="180058876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b="1" u="sng" dirty="0">
                <a:solidFill>
                  <a:srgbClr val="FFFFCC"/>
                </a:solidFill>
              </a:rPr>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475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 y="228600"/>
            <a:ext cx="8915400" cy="762000"/>
          </a:xfrm>
        </p:spPr>
        <p:txBody>
          <a:bodyPr/>
          <a:lstStyle/>
          <a:p>
            <a:pPr algn="ctr"/>
            <a:r>
              <a:rPr lang="en-US" altLang="en-US" sz="3800" dirty="0"/>
              <a:t>THE RESULTS OF DANIEL’S ORDEAL  V. 24-28</a:t>
            </a:r>
          </a:p>
        </p:txBody>
      </p:sp>
      <p:sp>
        <p:nvSpPr>
          <p:cNvPr id="28675" name="Rectangle 3"/>
          <p:cNvSpPr>
            <a:spLocks noGrp="1" noChangeArrowheads="1"/>
          </p:cNvSpPr>
          <p:nvPr>
            <p:ph type="body" idx="1"/>
          </p:nvPr>
        </p:nvSpPr>
        <p:spPr>
          <a:xfrm>
            <a:off x="228600" y="1143000"/>
            <a:ext cx="8305800" cy="5410200"/>
          </a:xfrm>
        </p:spPr>
        <p:txBody>
          <a:bodyPr/>
          <a:lstStyle/>
          <a:p>
            <a:pPr marL="461963" indent="-461963">
              <a:spcBef>
                <a:spcPts val="0"/>
              </a:spcBef>
              <a:spcAft>
                <a:spcPts val="1200"/>
              </a:spcAft>
            </a:pPr>
            <a:r>
              <a:rPr lang="en-US" altLang="en-US" sz="3400" dirty="0"/>
              <a:t>Judgment on Daniel’s enemies  v. 24</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Rom. 12:19;  Esther 7:9-10</a:t>
            </a:r>
          </a:p>
          <a:p>
            <a:pPr marL="461963" indent="-461963">
              <a:spcBef>
                <a:spcPts val="0"/>
              </a:spcBef>
              <a:spcAft>
                <a:spcPts val="1200"/>
              </a:spcAft>
            </a:pPr>
            <a:r>
              <a:rPr lang="en-US" altLang="en-US" sz="3400" dirty="0"/>
              <a:t>Glorification of Daniel’s God  v. 25-27</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Darius describes God’s attributes</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3:28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God’s revelation to Darius</a:t>
            </a:r>
          </a:p>
          <a:p>
            <a:pPr marL="461963" indent="-461963">
              <a:spcBef>
                <a:spcPts val="0"/>
              </a:spcBef>
              <a:spcAft>
                <a:spcPts val="1200"/>
              </a:spcAft>
            </a:pPr>
            <a:r>
              <a:rPr lang="en-US" altLang="en-US" sz="3400" dirty="0"/>
              <a:t>The success of Daniel’s leadership  V.28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1:21</a:t>
            </a:r>
          </a:p>
        </p:txBody>
      </p:sp>
    </p:spTree>
    <p:extLst>
      <p:ext uri="{BB962C8B-B14F-4D97-AF65-F5344CB8AC3E}">
        <p14:creationId xmlns:p14="http://schemas.microsoft.com/office/powerpoint/2010/main" val="2890470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 y="228600"/>
            <a:ext cx="8915400" cy="762000"/>
          </a:xfrm>
        </p:spPr>
        <p:txBody>
          <a:bodyPr/>
          <a:lstStyle/>
          <a:p>
            <a:pPr algn="ctr"/>
            <a:r>
              <a:rPr lang="en-US" altLang="en-US" sz="3800" dirty="0"/>
              <a:t>THE RESULTS OF DANIEL’S ORDEAL  V. 24-28</a:t>
            </a:r>
          </a:p>
        </p:txBody>
      </p:sp>
      <p:sp>
        <p:nvSpPr>
          <p:cNvPr id="28675" name="Rectangle 3"/>
          <p:cNvSpPr>
            <a:spLocks noGrp="1" noChangeArrowheads="1"/>
          </p:cNvSpPr>
          <p:nvPr>
            <p:ph type="body" idx="1"/>
          </p:nvPr>
        </p:nvSpPr>
        <p:spPr>
          <a:xfrm>
            <a:off x="228600" y="1143000"/>
            <a:ext cx="8305800" cy="5410200"/>
          </a:xfrm>
        </p:spPr>
        <p:txBody>
          <a:bodyPr/>
          <a:lstStyle/>
          <a:p>
            <a:pPr marL="461963" indent="-461963">
              <a:spcBef>
                <a:spcPts val="0"/>
              </a:spcBef>
              <a:spcAft>
                <a:spcPts val="1200"/>
              </a:spcAft>
            </a:pPr>
            <a:r>
              <a:rPr lang="en-US" altLang="en-US" sz="3400" b="1" u="sng" dirty="0">
                <a:solidFill>
                  <a:srgbClr val="FFFFCC"/>
                </a:solidFill>
              </a:rPr>
              <a:t>Judgment on Daniel’s enemies  v. 24</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Rom. 12:19;  Esther 7:9-10</a:t>
            </a:r>
          </a:p>
          <a:p>
            <a:pPr marL="461963" indent="-461963">
              <a:spcBef>
                <a:spcPts val="0"/>
              </a:spcBef>
              <a:spcAft>
                <a:spcPts val="1200"/>
              </a:spcAft>
            </a:pPr>
            <a:r>
              <a:rPr lang="en-US" altLang="en-US" sz="3400" dirty="0"/>
              <a:t>Glorification of Daniel’s God  v. 25-27</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Darius describes God’s attributes</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3:28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God’s revelation to Darius</a:t>
            </a:r>
          </a:p>
          <a:p>
            <a:pPr marL="461963" indent="-461963">
              <a:spcBef>
                <a:spcPts val="0"/>
              </a:spcBef>
              <a:spcAft>
                <a:spcPts val="1200"/>
              </a:spcAft>
            </a:pPr>
            <a:r>
              <a:rPr lang="en-US" altLang="en-US" sz="3400" dirty="0"/>
              <a:t>The success of Daniel’s leadership  V.28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1:21</a:t>
            </a:r>
          </a:p>
        </p:txBody>
      </p:sp>
    </p:spTree>
    <p:extLst>
      <p:ext uri="{BB962C8B-B14F-4D97-AF65-F5344CB8AC3E}">
        <p14:creationId xmlns:p14="http://schemas.microsoft.com/office/powerpoint/2010/main" val="2202494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27"/>
          <p:cNvSpPr>
            <a:spLocks noGrp="1" noChangeArrowheads="1"/>
          </p:cNvSpPr>
          <p:nvPr>
            <p:ph type="body" idx="1"/>
          </p:nvPr>
        </p:nvSpPr>
        <p:spPr>
          <a:xfrm>
            <a:off x="152400" y="1143000"/>
            <a:ext cx="4876800" cy="5486400"/>
          </a:xfrm>
        </p:spPr>
        <p:txBody>
          <a:bodyPr/>
          <a:lstStyle/>
          <a:p>
            <a:pPr marL="0" indent="0" algn="just" eaLnBrk="1" hangingPunct="1">
              <a:buFont typeface="Wingdings" panose="05000000000000000000" pitchFamily="2" charset="2"/>
              <a:buNone/>
              <a:defRPr/>
            </a:pPr>
            <a:r>
              <a:rPr lang="en-US" altLang="en-US" sz="3200" i="1" dirty="0">
                <a:effectLst>
                  <a:outerShdw blurRad="38100" dist="38100" dir="2700000" algn="tl">
                    <a:srgbClr val="000000">
                      <a:alpha val="43137"/>
                    </a:srgbClr>
                  </a:outerShdw>
                </a:effectLst>
                <a:latin typeface="Calibri" panose="020F0502020204030204" pitchFamily="34" charset="0"/>
              </a:rPr>
              <a:t>The Lord smelled the soothing aroma; and the Lord said to Himself, “I will never again curse the ground on account of man, for </a:t>
            </a:r>
            <a:r>
              <a:rPr lang="en-US" altLang="en-US" sz="3200" b="1" i="1" u="sng" dirty="0">
                <a:solidFill>
                  <a:srgbClr val="FFFFCC"/>
                </a:solidFill>
                <a:effectLst>
                  <a:outerShdw blurRad="38100" dist="38100" dir="2700000" algn="tl">
                    <a:srgbClr val="000000">
                      <a:alpha val="43137"/>
                    </a:srgbClr>
                  </a:outerShdw>
                </a:effectLst>
                <a:latin typeface="Calibri" panose="020F0502020204030204" pitchFamily="34" charset="0"/>
              </a:rPr>
              <a:t>the intent of man’s heart is evil from his youth</a:t>
            </a:r>
            <a:r>
              <a:rPr lang="en-US" altLang="en-US" sz="3200" i="1" dirty="0">
                <a:effectLst>
                  <a:outerShdw blurRad="38100" dist="38100" dir="2700000" algn="tl">
                    <a:srgbClr val="000000">
                      <a:alpha val="43137"/>
                    </a:srgbClr>
                  </a:outerShdw>
                </a:effectLst>
                <a:latin typeface="Calibri" panose="020F0502020204030204" pitchFamily="34" charset="0"/>
              </a:rPr>
              <a:t>; and I will never again destroy every living thing, as I have done.[emphasis mine].</a:t>
            </a:r>
          </a:p>
        </p:txBody>
      </p:sp>
      <p:sp>
        <p:nvSpPr>
          <p:cNvPr id="25603" name="Rectangle 1026"/>
          <p:cNvSpPr>
            <a:spLocks noGrp="1" noChangeArrowheads="1"/>
          </p:cNvSpPr>
          <p:nvPr>
            <p:ph type="title"/>
          </p:nvPr>
        </p:nvSpPr>
        <p:spPr>
          <a:xfrm>
            <a:off x="3009900" y="152400"/>
            <a:ext cx="3124200" cy="914400"/>
          </a:xfrm>
        </p:spPr>
        <p:txBody>
          <a:bodyPr/>
          <a:lstStyle/>
          <a:p>
            <a:pPr algn="ctr" eaLnBrk="1" hangingPunct="1"/>
            <a:r>
              <a:rPr lang="en-US" altLang="en-US" sz="4400" b="0" dirty="0">
                <a:latin typeface="Calibri" panose="020F0502020204030204" pitchFamily="34" charset="0"/>
              </a:rPr>
              <a:t>Genesis 8:21</a:t>
            </a:r>
          </a:p>
        </p:txBody>
      </p:sp>
      <p:pic>
        <p:nvPicPr>
          <p:cNvPr id="25604" name="Picture 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5105400" y="2019300"/>
            <a:ext cx="3810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121550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 y="228600"/>
            <a:ext cx="8915400" cy="762000"/>
          </a:xfrm>
        </p:spPr>
        <p:txBody>
          <a:bodyPr/>
          <a:lstStyle/>
          <a:p>
            <a:pPr algn="ctr"/>
            <a:r>
              <a:rPr lang="en-US" altLang="en-US" sz="3800" dirty="0"/>
              <a:t>THE RESULTS OF DANIEL’S ORDEAL  V. 24-28</a:t>
            </a:r>
          </a:p>
        </p:txBody>
      </p:sp>
      <p:sp>
        <p:nvSpPr>
          <p:cNvPr id="28675" name="Rectangle 3"/>
          <p:cNvSpPr>
            <a:spLocks noGrp="1" noChangeArrowheads="1"/>
          </p:cNvSpPr>
          <p:nvPr>
            <p:ph type="body" idx="1"/>
          </p:nvPr>
        </p:nvSpPr>
        <p:spPr>
          <a:xfrm>
            <a:off x="228600" y="1143000"/>
            <a:ext cx="8305800" cy="5410200"/>
          </a:xfrm>
        </p:spPr>
        <p:txBody>
          <a:bodyPr/>
          <a:lstStyle/>
          <a:p>
            <a:pPr marL="461963" indent="-461963">
              <a:spcBef>
                <a:spcPts val="0"/>
              </a:spcBef>
              <a:spcAft>
                <a:spcPts val="1200"/>
              </a:spcAft>
            </a:pPr>
            <a:r>
              <a:rPr lang="en-US" altLang="en-US" sz="3400" dirty="0"/>
              <a:t>Judgment on Daniel’s enemies  v. 24</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Rom. 12:19;  Esther 7:9-10</a:t>
            </a:r>
          </a:p>
          <a:p>
            <a:pPr marL="461963" indent="-461963">
              <a:spcBef>
                <a:spcPts val="0"/>
              </a:spcBef>
              <a:spcAft>
                <a:spcPts val="1200"/>
              </a:spcAft>
            </a:pPr>
            <a:r>
              <a:rPr lang="en-US" altLang="en-US" sz="3400" b="1" u="sng" dirty="0">
                <a:solidFill>
                  <a:srgbClr val="FFFFCC"/>
                </a:solidFill>
              </a:rPr>
              <a:t>Glorification of Daniel’s God  v. 25-27</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Darius describes God’s attributes</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3:28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God’s revelation to Darius</a:t>
            </a:r>
          </a:p>
          <a:p>
            <a:pPr marL="461963" indent="-461963">
              <a:spcBef>
                <a:spcPts val="0"/>
              </a:spcBef>
              <a:spcAft>
                <a:spcPts val="1200"/>
              </a:spcAft>
            </a:pPr>
            <a:r>
              <a:rPr lang="en-US" altLang="en-US" sz="3400" dirty="0"/>
              <a:t>The success of Daniel’s leadership  V.28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1:21</a:t>
            </a:r>
          </a:p>
        </p:txBody>
      </p:sp>
    </p:spTree>
    <p:extLst>
      <p:ext uri="{BB962C8B-B14F-4D97-AF65-F5344CB8AC3E}">
        <p14:creationId xmlns:p14="http://schemas.microsoft.com/office/powerpoint/2010/main" val="3541599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52400" y="1143000"/>
            <a:ext cx="8763000" cy="4953000"/>
          </a:xfrm>
        </p:spPr>
        <p:txBody>
          <a:bodyPr/>
          <a:lstStyle/>
          <a:p>
            <a:pPr marL="461963" indent="-461963">
              <a:spcBef>
                <a:spcPts val="0"/>
              </a:spcBef>
              <a:spcAft>
                <a:spcPts val="2400"/>
              </a:spcAft>
              <a:buSzPct val="100000"/>
              <a:buFont typeface="+mj-lt"/>
              <a:buAutoNum type="romanUcPeriod" startAt="2"/>
              <a:defRPr/>
            </a:pPr>
            <a:r>
              <a:rPr lang="en-US" sz="3400" dirty="0"/>
              <a:t>Prophetic (8-12):</a:t>
            </a:r>
          </a:p>
          <a:p>
            <a:pPr marL="457200" lvl="1" indent="0" eaLnBrk="1" hangingPunct="1">
              <a:spcBef>
                <a:spcPts val="0"/>
              </a:spcBef>
              <a:spcAft>
                <a:spcPts val="2400"/>
              </a:spcAft>
              <a:buNone/>
              <a:defRPr/>
            </a:pPr>
            <a:r>
              <a:rPr lang="en-US" sz="3400" dirty="0"/>
              <a:t>Angel interprets, 1st person, Jewish nation, Hebrew</a:t>
            </a:r>
          </a:p>
          <a:p>
            <a:pPr marL="1027113" lvl="1" indent="-569913" eaLnBrk="1" hangingPunct="1">
              <a:spcBef>
                <a:spcPts val="0"/>
              </a:spcBef>
              <a:spcAft>
                <a:spcPts val="2400"/>
              </a:spcAft>
              <a:buSzPct val="100000"/>
              <a:buFont typeface="+mj-lt"/>
              <a:buAutoNum type="alphaUcPeriod"/>
              <a:defRPr/>
            </a:pPr>
            <a:r>
              <a:rPr lang="en-US" sz="3400" dirty="0"/>
              <a:t>Ram &amp; Goat (8)</a:t>
            </a:r>
          </a:p>
          <a:p>
            <a:pPr marL="1027113" lvl="1" indent="-569913" eaLnBrk="1" hangingPunct="1">
              <a:spcBef>
                <a:spcPts val="0"/>
              </a:spcBef>
              <a:spcAft>
                <a:spcPts val="2400"/>
              </a:spcAft>
              <a:buSzPct val="100000"/>
              <a:buFont typeface="+mj-lt"/>
              <a:buAutoNum type="alphaUcPeriod"/>
              <a:defRPr/>
            </a:pPr>
            <a:r>
              <a:rPr lang="en-US" sz="3400" dirty="0"/>
              <a:t>70 weeks (9)</a:t>
            </a:r>
          </a:p>
          <a:p>
            <a:pPr marL="1027113" lvl="1" indent="-569913" eaLnBrk="1" hangingPunct="1">
              <a:spcBef>
                <a:spcPts val="0"/>
              </a:spcBef>
              <a:spcAft>
                <a:spcPts val="2400"/>
              </a:spcAft>
              <a:buSzPct val="100000"/>
              <a:buFont typeface="+mj-lt"/>
              <a:buAutoNum type="alphaUcPeriod"/>
              <a:defRPr/>
            </a:pPr>
            <a:r>
              <a:rPr lang="en-US" sz="3400" dirty="0"/>
              <a:t>Final vision (10-12)</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68818"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Grp="1" noChangeArrowheads="1"/>
          </p:cNvSpPr>
          <p:nvPr>
            <p:ph type="title"/>
          </p:nvPr>
        </p:nvSpPr>
        <p:spPr>
          <a:xfrm>
            <a:off x="2438400" y="228600"/>
            <a:ext cx="4267200" cy="762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1277651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 y="228600"/>
            <a:ext cx="8915400" cy="762000"/>
          </a:xfrm>
        </p:spPr>
        <p:txBody>
          <a:bodyPr/>
          <a:lstStyle/>
          <a:p>
            <a:pPr algn="ctr"/>
            <a:r>
              <a:rPr lang="en-US" altLang="en-US" sz="4000" dirty="0"/>
              <a:t>Darius Describes God’s Attributes</a:t>
            </a:r>
            <a:br>
              <a:rPr lang="en-US" altLang="en-US" sz="4000" dirty="0"/>
            </a:br>
            <a:r>
              <a:rPr lang="en-US" altLang="en-US" sz="3800" dirty="0"/>
              <a:t>V. 26-27</a:t>
            </a:r>
          </a:p>
        </p:txBody>
      </p:sp>
      <p:sp>
        <p:nvSpPr>
          <p:cNvPr id="28675" name="Rectangle 3"/>
          <p:cNvSpPr>
            <a:spLocks noGrp="1" noChangeArrowheads="1"/>
          </p:cNvSpPr>
          <p:nvPr>
            <p:ph type="body" idx="1"/>
          </p:nvPr>
        </p:nvSpPr>
        <p:spPr>
          <a:xfrm>
            <a:off x="228600" y="1143000"/>
            <a:ext cx="8305800" cy="5410200"/>
          </a:xfrm>
        </p:spPr>
        <p:txBody>
          <a:bodyPr/>
          <a:lstStyle/>
          <a:p>
            <a:pPr marL="461963" indent="-461963">
              <a:spcBef>
                <a:spcPts val="0"/>
              </a:spcBef>
              <a:spcAft>
                <a:spcPts val="1200"/>
              </a:spcAft>
            </a:pPr>
            <a:r>
              <a:rPr lang="en-US" altLang="en-US" sz="3400" dirty="0"/>
              <a:t>Holy</a:t>
            </a:r>
          </a:p>
          <a:p>
            <a:pPr marL="461963" indent="-461963">
              <a:spcBef>
                <a:spcPts val="0"/>
              </a:spcBef>
              <a:spcAft>
                <a:spcPts val="1200"/>
              </a:spcAft>
            </a:pPr>
            <a:r>
              <a:rPr lang="en-US" altLang="en-US" sz="3400" dirty="0"/>
              <a:t>Personal</a:t>
            </a:r>
          </a:p>
          <a:p>
            <a:pPr marL="461963" indent="-461963">
              <a:spcBef>
                <a:spcPts val="0"/>
              </a:spcBef>
              <a:spcAft>
                <a:spcPts val="1200"/>
              </a:spcAft>
            </a:pPr>
            <a:r>
              <a:rPr lang="en-US" altLang="en-US" sz="3400" dirty="0"/>
              <a:t>Living</a:t>
            </a:r>
          </a:p>
          <a:p>
            <a:pPr marL="461963" indent="-461963">
              <a:spcBef>
                <a:spcPts val="0"/>
              </a:spcBef>
              <a:spcAft>
                <a:spcPts val="1200"/>
              </a:spcAft>
            </a:pPr>
            <a:r>
              <a:rPr lang="en-US" altLang="en-US" sz="3400" dirty="0"/>
              <a:t>Eternal</a:t>
            </a:r>
          </a:p>
          <a:p>
            <a:pPr marL="461963" indent="-461963">
              <a:spcBef>
                <a:spcPts val="0"/>
              </a:spcBef>
              <a:spcAft>
                <a:spcPts val="1200"/>
              </a:spcAft>
            </a:pPr>
            <a:r>
              <a:rPr lang="en-US" altLang="en-US" sz="3400" dirty="0"/>
              <a:t>Intervention</a:t>
            </a:r>
          </a:p>
          <a:p>
            <a:pPr marL="461963" indent="-461963">
              <a:spcBef>
                <a:spcPts val="0"/>
              </a:spcBef>
              <a:spcAft>
                <a:spcPts val="1200"/>
              </a:spcAft>
            </a:pPr>
            <a:r>
              <a:rPr lang="en-US" altLang="en-US" sz="3400" dirty="0"/>
              <a:t>Miracles</a:t>
            </a:r>
          </a:p>
          <a:p>
            <a:pPr marL="461963" indent="-461963">
              <a:spcBef>
                <a:spcPts val="0"/>
              </a:spcBef>
              <a:spcAft>
                <a:spcPts val="1200"/>
              </a:spcAft>
            </a:pPr>
            <a:r>
              <a:rPr lang="en-US" altLang="en-US" sz="3400" dirty="0"/>
              <a:t>Power over creation</a:t>
            </a:r>
          </a:p>
        </p:txBody>
      </p:sp>
      <p:pic>
        <p:nvPicPr>
          <p:cNvPr id="3" name="Picture 2"/>
          <p:cNvPicPr>
            <a:picLocks noChangeAspect="1"/>
          </p:cNvPicPr>
          <p:nvPr/>
        </p:nvPicPr>
        <p:blipFill>
          <a:blip r:embed="rId2"/>
          <a:stretch>
            <a:fillRect/>
          </a:stretch>
        </p:blipFill>
        <p:spPr>
          <a:xfrm>
            <a:off x="3610548" y="1447800"/>
            <a:ext cx="4923852" cy="3276600"/>
          </a:xfrm>
          <a:prstGeom prst="rect">
            <a:avLst/>
          </a:prstGeom>
        </p:spPr>
      </p:pic>
    </p:spTree>
    <p:extLst>
      <p:ext uri="{BB962C8B-B14F-4D97-AF65-F5344CB8AC3E}">
        <p14:creationId xmlns:p14="http://schemas.microsoft.com/office/powerpoint/2010/main" val="2043334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rPr>
              <a:t>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a:t>
            </a:r>
            <a:r>
              <a:rPr lang="en-US" b="1" u="sng" dirty="0">
                <a:solidFill>
                  <a:srgbClr val="FFFFCC"/>
                </a:solidFill>
              </a:rPr>
              <a:t>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3573463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 y="228600"/>
            <a:ext cx="8915400" cy="762000"/>
          </a:xfrm>
        </p:spPr>
        <p:txBody>
          <a:bodyPr/>
          <a:lstStyle/>
          <a:p>
            <a:pPr algn="ctr"/>
            <a:r>
              <a:rPr lang="en-US" altLang="en-US" sz="3800" dirty="0"/>
              <a:t>THE RESULTS OF DANIEL’S ORDEAL  V. 24-28</a:t>
            </a:r>
          </a:p>
        </p:txBody>
      </p:sp>
      <p:sp>
        <p:nvSpPr>
          <p:cNvPr id="28675" name="Rectangle 3"/>
          <p:cNvSpPr>
            <a:spLocks noGrp="1" noChangeArrowheads="1"/>
          </p:cNvSpPr>
          <p:nvPr>
            <p:ph type="body" idx="1"/>
          </p:nvPr>
        </p:nvSpPr>
        <p:spPr>
          <a:xfrm>
            <a:off x="228600" y="1143000"/>
            <a:ext cx="8305800" cy="5410200"/>
          </a:xfrm>
        </p:spPr>
        <p:txBody>
          <a:bodyPr/>
          <a:lstStyle/>
          <a:p>
            <a:pPr marL="461963" indent="-461963">
              <a:spcBef>
                <a:spcPts val="0"/>
              </a:spcBef>
              <a:spcAft>
                <a:spcPts val="1200"/>
              </a:spcAft>
            </a:pPr>
            <a:r>
              <a:rPr lang="en-US" altLang="en-US" sz="3400" dirty="0"/>
              <a:t>Judgment on Daniel’s enemies  v. 24</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Rom. 12:19;  Esther 7:9-10</a:t>
            </a:r>
          </a:p>
          <a:p>
            <a:pPr marL="461963" indent="-461963">
              <a:spcBef>
                <a:spcPts val="0"/>
              </a:spcBef>
              <a:spcAft>
                <a:spcPts val="1200"/>
              </a:spcAft>
            </a:pPr>
            <a:r>
              <a:rPr lang="en-US" altLang="en-US" sz="3400" dirty="0"/>
              <a:t>Glorification of Daniel’s God  v. 25-27</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Darius describes God’s attributes</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3:28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God’s revelation to Darius</a:t>
            </a:r>
          </a:p>
          <a:p>
            <a:pPr marL="461963" indent="-461963">
              <a:spcBef>
                <a:spcPts val="0"/>
              </a:spcBef>
              <a:spcAft>
                <a:spcPts val="1200"/>
              </a:spcAft>
            </a:pPr>
            <a:r>
              <a:rPr lang="en-US" altLang="en-US" sz="3400" b="1" u="sng" dirty="0">
                <a:solidFill>
                  <a:srgbClr val="FFFFCC"/>
                </a:solidFill>
              </a:rPr>
              <a:t>The success of Daniel’s leadership  V.28</a:t>
            </a:r>
          </a:p>
          <a:p>
            <a:pPr marL="914400" lvl="1" indent="-457200">
              <a:spcBef>
                <a:spcPts val="0"/>
              </a:spcBef>
              <a:spcAft>
                <a:spcPts val="1200"/>
              </a:spcAft>
              <a:buSzPct val="100000"/>
              <a:buFont typeface="Symbol" panose="05050102010706020507" pitchFamily="18" charset="2"/>
              <a:buChar char="¨"/>
            </a:pPr>
            <a:r>
              <a:rPr lang="en-US" altLang="en-US" sz="3400" dirty="0">
                <a:ea typeface="+mn-ea"/>
                <a:cs typeface="+mn-cs"/>
              </a:rPr>
              <a:t>Daniel 1:21</a:t>
            </a:r>
          </a:p>
        </p:txBody>
      </p:sp>
    </p:spTree>
    <p:extLst>
      <p:ext uri="{BB962C8B-B14F-4D97-AF65-F5344CB8AC3E}">
        <p14:creationId xmlns:p14="http://schemas.microsoft.com/office/powerpoint/2010/main" val="320149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228600" y="228600"/>
            <a:ext cx="8686800" cy="1143000"/>
          </a:xfrm>
        </p:spPr>
        <p:txBody>
          <a:bodyPr/>
          <a:lstStyle/>
          <a:p>
            <a:pPr algn="ctr"/>
            <a:r>
              <a:rPr lang="en-US" altLang="en-US" sz="3800" dirty="0"/>
              <a:t>The 4 Jewish Youths Rise to Favor (1:17-21)</a:t>
            </a:r>
          </a:p>
        </p:txBody>
      </p:sp>
      <p:sp>
        <p:nvSpPr>
          <p:cNvPr id="10247" name="Rectangle 7"/>
          <p:cNvSpPr>
            <a:spLocks noGrp="1" noChangeArrowheads="1"/>
          </p:cNvSpPr>
          <p:nvPr>
            <p:ph type="body" idx="1"/>
          </p:nvPr>
        </p:nvSpPr>
        <p:spPr>
          <a:xfrm>
            <a:off x="290513" y="1600200"/>
            <a:ext cx="8562975" cy="4572000"/>
          </a:xfrm>
        </p:spPr>
        <p:txBody>
          <a:bodyPr/>
          <a:lstStyle/>
          <a:p>
            <a:pPr marL="461963" indent="-461963">
              <a:spcBef>
                <a:spcPts val="0"/>
              </a:spcBef>
              <a:spcAft>
                <a:spcPts val="2400"/>
              </a:spcAft>
            </a:pPr>
            <a:r>
              <a:rPr lang="en-US" altLang="en-US" sz="3400" dirty="0"/>
              <a:t>The length of their service (1:21)</a:t>
            </a:r>
          </a:p>
          <a:p>
            <a:pPr marL="914400" lvl="1" indent="-457200">
              <a:spcBef>
                <a:spcPts val="0"/>
              </a:spcBef>
              <a:spcAft>
                <a:spcPts val="2400"/>
              </a:spcAft>
              <a:buSzPct val="100000"/>
              <a:buFont typeface="Symbol" panose="05050102010706020507" pitchFamily="18" charset="2"/>
              <a:buChar char="¨"/>
            </a:pPr>
            <a:r>
              <a:rPr lang="en-US" altLang="en-US" sz="3400" dirty="0">
                <a:ea typeface="+mn-ea"/>
                <a:cs typeface="+mn-cs"/>
              </a:rPr>
              <a:t>Nebuchadnezzar’s initial siege (605)</a:t>
            </a:r>
          </a:p>
          <a:p>
            <a:pPr marL="914400" lvl="1" indent="-457200">
              <a:spcBef>
                <a:spcPts val="0"/>
              </a:spcBef>
              <a:spcAft>
                <a:spcPts val="2400"/>
              </a:spcAft>
              <a:buSzPct val="100000"/>
              <a:buFont typeface="Symbol" panose="05050102010706020507" pitchFamily="18" charset="2"/>
              <a:buChar char="¨"/>
            </a:pPr>
            <a:r>
              <a:rPr lang="en-US" altLang="en-US" sz="3400" dirty="0">
                <a:ea typeface="+mn-ea"/>
                <a:cs typeface="+mn-cs"/>
              </a:rPr>
              <a:t>Decree of Cyrus (536)</a:t>
            </a:r>
          </a:p>
          <a:p>
            <a:pPr marL="914400" lvl="1" indent="-457200">
              <a:spcBef>
                <a:spcPts val="0"/>
              </a:spcBef>
              <a:spcAft>
                <a:spcPts val="2400"/>
              </a:spcAft>
              <a:buSzPct val="100000"/>
              <a:buFont typeface="Symbol" panose="05050102010706020507" pitchFamily="18" charset="2"/>
              <a:buChar char="¨"/>
            </a:pPr>
            <a:r>
              <a:rPr lang="en-US" altLang="en-US" sz="3400" dirty="0">
                <a:ea typeface="+mn-ea"/>
                <a:cs typeface="+mn-cs"/>
              </a:rPr>
              <a:t>Daniel served for 69 years</a:t>
            </a:r>
          </a:p>
          <a:p>
            <a:pPr marL="914400" lvl="1" indent="-457200">
              <a:spcBef>
                <a:spcPts val="0"/>
              </a:spcBef>
              <a:spcAft>
                <a:spcPts val="2400"/>
              </a:spcAft>
              <a:buSzPct val="100000"/>
              <a:buFont typeface="Symbol" panose="05050102010706020507" pitchFamily="18" charset="2"/>
              <a:buChar char="¨"/>
            </a:pPr>
            <a:r>
              <a:rPr lang="en-US" altLang="en-US" sz="3400" dirty="0">
                <a:ea typeface="+mn-ea"/>
                <a:cs typeface="+mn-cs"/>
              </a:rPr>
              <a:t>Daniel served through 2 gentile empires and 4 successive gentile administrations</a:t>
            </a:r>
          </a:p>
          <a:p>
            <a:pPr lvl="1">
              <a:buFont typeface="Wingdings" panose="05000000000000000000" pitchFamily="2" charset="2"/>
              <a:buNone/>
            </a:pPr>
            <a:endParaRPr lang="en-US" altLang="en-US" sz="2200" dirty="0"/>
          </a:p>
        </p:txBody>
      </p:sp>
    </p:spTree>
    <p:extLst>
      <p:ext uri="{BB962C8B-B14F-4D97-AF65-F5344CB8AC3E}">
        <p14:creationId xmlns:p14="http://schemas.microsoft.com/office/powerpoint/2010/main" val="3595144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a:xfrm>
            <a:off x="2476500" y="304800"/>
            <a:ext cx="4191000" cy="1143000"/>
          </a:xfrm>
        </p:spPr>
        <p:txBody>
          <a:bodyPr/>
          <a:lstStyle/>
          <a:p>
            <a:pPr algn="ctr" eaLnBrk="1" hangingPunct="1"/>
            <a:r>
              <a:rPr lang="en-US" altLang="en-US" dirty="0"/>
              <a:t>Basic Chronology</a:t>
            </a:r>
          </a:p>
        </p:txBody>
      </p:sp>
      <p:sp>
        <p:nvSpPr>
          <p:cNvPr id="55299" name="Rectangle 3"/>
          <p:cNvSpPr>
            <a:spLocks noGrp="1" noChangeArrowheads="1"/>
          </p:cNvSpPr>
          <p:nvPr>
            <p:ph type="body" idx="1"/>
          </p:nvPr>
        </p:nvSpPr>
        <p:spPr>
          <a:xfrm>
            <a:off x="2147094" y="1600200"/>
            <a:ext cx="4849812" cy="4800600"/>
          </a:xfrm>
        </p:spPr>
        <p:txBody>
          <a:bodyPr/>
          <a:lstStyle/>
          <a:p>
            <a:pPr marL="461963" indent="-461963">
              <a:spcBef>
                <a:spcPts val="0"/>
              </a:spcBef>
              <a:spcAft>
                <a:spcPts val="2400"/>
              </a:spcAft>
              <a:defRPr/>
            </a:pPr>
            <a:r>
              <a:rPr lang="en-US" sz="3400" dirty="0"/>
              <a:t>Babylon (605‒539)</a:t>
            </a:r>
          </a:p>
          <a:p>
            <a:pPr marL="914400" lvl="1" indent="-457200">
              <a:spcBef>
                <a:spcPts val="0"/>
              </a:spcBef>
              <a:spcAft>
                <a:spcPts val="2400"/>
              </a:spcAft>
              <a:buSzPct val="100000"/>
              <a:buFont typeface="Symbol" panose="05050102010706020507" pitchFamily="18" charset="2"/>
              <a:buChar char="¨"/>
              <a:defRPr/>
            </a:pPr>
            <a:r>
              <a:rPr lang="en-US" sz="3400" dirty="0">
                <a:ea typeface="+mn-ea"/>
                <a:cs typeface="+mn-cs"/>
              </a:rPr>
              <a:t>Nebuchadnezzar</a:t>
            </a:r>
          </a:p>
          <a:p>
            <a:pPr marL="914400" lvl="1" indent="-457200">
              <a:spcBef>
                <a:spcPts val="0"/>
              </a:spcBef>
              <a:spcAft>
                <a:spcPts val="2400"/>
              </a:spcAft>
              <a:buSzPct val="100000"/>
              <a:buFont typeface="Symbol" panose="05050102010706020507" pitchFamily="18" charset="2"/>
              <a:buChar char="¨"/>
              <a:defRPr/>
            </a:pPr>
            <a:r>
              <a:rPr lang="en-US" sz="3400" dirty="0">
                <a:ea typeface="+mn-ea"/>
                <a:cs typeface="+mn-cs"/>
              </a:rPr>
              <a:t>Belshazzar</a:t>
            </a:r>
          </a:p>
          <a:p>
            <a:pPr marL="461963" indent="-461963">
              <a:spcBef>
                <a:spcPts val="0"/>
              </a:spcBef>
              <a:spcAft>
                <a:spcPts val="2400"/>
              </a:spcAft>
              <a:defRPr/>
            </a:pPr>
            <a:r>
              <a:rPr lang="en-US" sz="3400" dirty="0"/>
              <a:t>Media-Persia (538‒536)</a:t>
            </a:r>
          </a:p>
          <a:p>
            <a:pPr marL="914400" lvl="1" indent="-457200">
              <a:spcBef>
                <a:spcPts val="0"/>
              </a:spcBef>
              <a:spcAft>
                <a:spcPts val="2400"/>
              </a:spcAft>
              <a:buSzPct val="100000"/>
              <a:buFont typeface="Symbol" panose="05050102010706020507" pitchFamily="18" charset="2"/>
              <a:buChar char="¨"/>
              <a:defRPr/>
            </a:pPr>
            <a:r>
              <a:rPr lang="en-US" sz="3400" dirty="0">
                <a:ea typeface="+mn-ea"/>
                <a:cs typeface="+mn-cs"/>
              </a:rPr>
              <a:t>Darius</a:t>
            </a:r>
          </a:p>
          <a:p>
            <a:pPr marL="914400" lvl="1" indent="-457200">
              <a:spcBef>
                <a:spcPts val="0"/>
              </a:spcBef>
              <a:spcAft>
                <a:spcPts val="2400"/>
              </a:spcAft>
              <a:buSzPct val="100000"/>
              <a:buFont typeface="Symbol" panose="05050102010706020507" pitchFamily="18" charset="2"/>
              <a:buChar char="¨"/>
              <a:defRPr/>
            </a:pPr>
            <a:r>
              <a:rPr lang="en-US" sz="3400" dirty="0">
                <a:ea typeface="+mn-ea"/>
                <a:cs typeface="+mn-cs"/>
              </a:rPr>
              <a:t>Cyrus</a:t>
            </a:r>
          </a:p>
        </p:txBody>
      </p:sp>
    </p:spTree>
    <p:extLst>
      <p:ext uri="{BB962C8B-B14F-4D97-AF65-F5344CB8AC3E}">
        <p14:creationId xmlns:p14="http://schemas.microsoft.com/office/powerpoint/2010/main" val="121808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4221661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8604" y="228600"/>
            <a:ext cx="4406793" cy="685800"/>
          </a:xfrm>
        </p:spPr>
        <p:txBody>
          <a:bodyPr/>
          <a:lstStyle/>
          <a:p>
            <a:pPr algn="ctr"/>
            <a:r>
              <a:rPr lang="en-US" altLang="en-US" sz="4000" dirty="0"/>
              <a:t>Chapter 6 Outline</a:t>
            </a:r>
          </a:p>
        </p:txBody>
      </p:sp>
      <p:sp>
        <p:nvSpPr>
          <p:cNvPr id="19459" name="Rectangle 3"/>
          <p:cNvSpPr>
            <a:spLocks noGrp="1" noChangeArrowheads="1"/>
          </p:cNvSpPr>
          <p:nvPr>
            <p:ph type="body" idx="1"/>
          </p:nvPr>
        </p:nvSpPr>
        <p:spPr>
          <a:xfrm>
            <a:off x="228600" y="1143000"/>
            <a:ext cx="8686800" cy="5029200"/>
          </a:xfrm>
        </p:spPr>
        <p:txBody>
          <a:bodyPr/>
          <a:lstStyle/>
          <a:p>
            <a:pPr marL="574675" indent="-574675">
              <a:spcBef>
                <a:spcPts val="0"/>
              </a:spcBef>
              <a:spcAft>
                <a:spcPts val="2400"/>
              </a:spcAft>
              <a:buSzPct val="100000"/>
              <a:buFont typeface="+mj-lt"/>
              <a:buAutoNum type="romanUcPeriod"/>
            </a:pPr>
            <a:r>
              <a:rPr lang="en-US" altLang="en-US" sz="2800" dirty="0"/>
              <a:t>The Position of Daniel (1-3)</a:t>
            </a:r>
          </a:p>
          <a:p>
            <a:pPr marL="574675" indent="-574675">
              <a:spcBef>
                <a:spcPts val="0"/>
              </a:spcBef>
              <a:spcAft>
                <a:spcPts val="2400"/>
              </a:spcAft>
              <a:buSzPct val="100000"/>
              <a:buFont typeface="+mj-lt"/>
              <a:buAutoNum type="romanUcPeriod"/>
            </a:pPr>
            <a:r>
              <a:rPr lang="en-US" altLang="en-US" sz="2800" dirty="0"/>
              <a:t>The Plot Against Daniel (4-9)</a:t>
            </a:r>
          </a:p>
          <a:p>
            <a:pPr marL="574675" indent="-574675">
              <a:spcBef>
                <a:spcPts val="0"/>
              </a:spcBef>
              <a:spcAft>
                <a:spcPts val="2400"/>
              </a:spcAft>
              <a:buSzPct val="100000"/>
              <a:buFont typeface="+mj-lt"/>
              <a:buAutoNum type="romanUcPeriod"/>
            </a:pPr>
            <a:r>
              <a:rPr lang="en-US" altLang="en-US" sz="2800" dirty="0"/>
              <a:t>The Prayer of Daniel (10-11)</a:t>
            </a:r>
          </a:p>
          <a:p>
            <a:pPr marL="574675" indent="-574675">
              <a:spcBef>
                <a:spcPts val="0"/>
              </a:spcBef>
              <a:spcAft>
                <a:spcPts val="2400"/>
              </a:spcAft>
              <a:buSzPct val="100000"/>
              <a:buFont typeface="+mj-lt"/>
              <a:buAutoNum type="romanUcPeriod"/>
            </a:pPr>
            <a:r>
              <a:rPr lang="en-US" altLang="en-US" sz="2800" dirty="0"/>
              <a:t>The Prosecution of Daniel (12-15)</a:t>
            </a:r>
          </a:p>
          <a:p>
            <a:pPr marL="574675" indent="-574675">
              <a:spcBef>
                <a:spcPts val="0"/>
              </a:spcBef>
              <a:spcAft>
                <a:spcPts val="2400"/>
              </a:spcAft>
              <a:buSzPct val="100000"/>
              <a:buFont typeface="+mj-lt"/>
              <a:buAutoNum type="romanUcPeriod"/>
            </a:pPr>
            <a:r>
              <a:rPr lang="en-US" altLang="en-US" sz="2800" dirty="0"/>
              <a:t>The Presentation of Daniel into the Lion’s Den (16-17)</a:t>
            </a:r>
          </a:p>
          <a:p>
            <a:pPr marL="574675" indent="-574675">
              <a:spcBef>
                <a:spcPts val="0"/>
              </a:spcBef>
              <a:spcAft>
                <a:spcPts val="2400"/>
              </a:spcAft>
              <a:buSzPct val="100000"/>
              <a:buFont typeface="+mj-lt"/>
              <a:buAutoNum type="romanUcPeriod"/>
            </a:pPr>
            <a:r>
              <a:rPr lang="en-US" altLang="en-US" sz="2800" dirty="0"/>
              <a:t>The Protection of Daniel (18-23)</a:t>
            </a:r>
          </a:p>
          <a:p>
            <a:pPr marL="574675" indent="-574675">
              <a:spcBef>
                <a:spcPts val="0"/>
              </a:spcBef>
              <a:spcAft>
                <a:spcPts val="2400"/>
              </a:spcAft>
              <a:buSzPct val="100000"/>
              <a:buFont typeface="+mj-lt"/>
              <a:buAutoNum type="romanUcPeriod"/>
            </a:pPr>
            <a:r>
              <a:rPr lang="en-US" altLang="en-US" sz="2800" dirty="0"/>
              <a:t>The Product of Daniel’s Ordeal (24-28) </a:t>
            </a:r>
          </a:p>
        </p:txBody>
      </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1524000"/>
            <a:ext cx="354658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042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title"/>
          </p:nvPr>
        </p:nvSpPr>
        <p:spPr>
          <a:xfrm>
            <a:off x="2438400" y="228600"/>
            <a:ext cx="4267200" cy="737379"/>
          </a:xfrm>
        </p:spPr>
        <p:txBody>
          <a:bodyPr/>
          <a:lstStyle/>
          <a:p>
            <a:pPr algn="ctr" eaLnBrk="1" hangingPunct="1"/>
            <a:r>
              <a:rPr lang="en-US" altLang="en-US" sz="4000" dirty="0"/>
              <a:t>Synthetic Outline</a:t>
            </a:r>
          </a:p>
        </p:txBody>
      </p:sp>
      <p:sp>
        <p:nvSpPr>
          <p:cNvPr id="11271" name="Rectangle 7"/>
          <p:cNvSpPr>
            <a:spLocks noGrp="1" noChangeArrowheads="1"/>
          </p:cNvSpPr>
          <p:nvPr>
            <p:ph type="body" idx="1"/>
          </p:nvPr>
        </p:nvSpPr>
        <p:spPr>
          <a:xfrm>
            <a:off x="141402" y="1143000"/>
            <a:ext cx="8850198" cy="3581400"/>
          </a:xfrm>
        </p:spPr>
        <p:txBody>
          <a:bodyPr/>
          <a:lstStyle/>
          <a:p>
            <a:pPr marL="339725" indent="-339725">
              <a:spcBef>
                <a:spcPts val="0"/>
              </a:spcBef>
              <a:spcAft>
                <a:spcPts val="2400"/>
              </a:spcAft>
              <a:buSzPct val="100000"/>
              <a:buFont typeface="+mj-lt"/>
              <a:buAutoNum type="romanUcPeriod"/>
              <a:defRPr/>
            </a:pPr>
            <a:r>
              <a:rPr lang="en-US" sz="3400" b="1" dirty="0">
                <a:solidFill>
                  <a:srgbClr val="FFFFCC"/>
                </a:solidFill>
              </a:rPr>
              <a:t>Historical (1-7):</a:t>
            </a:r>
          </a:p>
          <a:p>
            <a:pPr marL="457200" lvl="1" indent="0" eaLnBrk="1" hangingPunct="1">
              <a:spcBef>
                <a:spcPts val="0"/>
              </a:spcBef>
              <a:spcAft>
                <a:spcPts val="2400"/>
              </a:spcAft>
              <a:buFont typeface="Wingdings" panose="05000000000000000000" pitchFamily="2" charset="2"/>
              <a:buNone/>
              <a:defRPr/>
            </a:pPr>
            <a:r>
              <a:rPr lang="en-US" sz="3400" dirty="0"/>
              <a:t>Daniel interprets, 3</a:t>
            </a:r>
            <a:r>
              <a:rPr lang="en-US" sz="3400" baseline="30000" dirty="0"/>
              <a:t>rd</a:t>
            </a:r>
            <a:r>
              <a:rPr lang="en-US" sz="3400" dirty="0"/>
              <a:t> person, gentile nations</a:t>
            </a:r>
          </a:p>
          <a:p>
            <a:pPr marL="1027113" lvl="1" indent="-569913" eaLnBrk="1" hangingPunct="1">
              <a:spcBef>
                <a:spcPts val="0"/>
              </a:spcBef>
              <a:spcAft>
                <a:spcPts val="2400"/>
              </a:spcAft>
              <a:buSzPct val="100000"/>
              <a:buFont typeface="+mj-lt"/>
              <a:buAutoNum type="alphaUcPeriod"/>
              <a:defRPr/>
            </a:pPr>
            <a:r>
              <a:rPr lang="en-US" sz="3400" b="1" u="sng" dirty="0">
                <a:solidFill>
                  <a:srgbClr val="FFFFCC"/>
                </a:solidFill>
                <a:ea typeface="+mn-ea"/>
                <a:cs typeface="+mn-cs"/>
              </a:rPr>
              <a:t>Intro “Hebrew” (1)</a:t>
            </a:r>
          </a:p>
          <a:p>
            <a:pPr marL="1027113" lvl="1" indent="-569913" eaLnBrk="1" hangingPunct="1">
              <a:spcBef>
                <a:spcPts val="0"/>
              </a:spcBef>
              <a:spcAft>
                <a:spcPts val="2400"/>
              </a:spcAft>
              <a:buSzPct val="100000"/>
              <a:buFont typeface="+mj-lt"/>
              <a:buAutoNum type="alphaUcPeriod"/>
              <a:defRPr/>
            </a:pPr>
            <a:r>
              <a:rPr lang="en-US" sz="3400" dirty="0"/>
              <a:t>Aramaic </a:t>
            </a:r>
            <a:r>
              <a:rPr lang="en-US" sz="3400" i="1" dirty="0"/>
              <a:t>chiasm</a:t>
            </a:r>
            <a:r>
              <a:rPr lang="en-US" sz="3400" dirty="0"/>
              <a:t> (2-7)</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98709"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576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title"/>
          </p:nvPr>
        </p:nvSpPr>
        <p:spPr>
          <a:xfrm>
            <a:off x="2438400" y="228600"/>
            <a:ext cx="4267200" cy="737379"/>
          </a:xfrm>
        </p:spPr>
        <p:txBody>
          <a:bodyPr/>
          <a:lstStyle/>
          <a:p>
            <a:pPr algn="ctr" eaLnBrk="1" hangingPunct="1"/>
            <a:r>
              <a:rPr lang="en-US" altLang="en-US" sz="4000" dirty="0"/>
              <a:t>Synthetic Outline</a:t>
            </a:r>
          </a:p>
        </p:txBody>
      </p:sp>
      <p:sp>
        <p:nvSpPr>
          <p:cNvPr id="11271" name="Rectangle 7"/>
          <p:cNvSpPr>
            <a:spLocks noGrp="1" noChangeArrowheads="1"/>
          </p:cNvSpPr>
          <p:nvPr>
            <p:ph type="body" idx="1"/>
          </p:nvPr>
        </p:nvSpPr>
        <p:spPr>
          <a:xfrm>
            <a:off x="141402" y="1143000"/>
            <a:ext cx="8850198" cy="3581400"/>
          </a:xfrm>
        </p:spPr>
        <p:txBody>
          <a:bodyPr/>
          <a:lstStyle/>
          <a:p>
            <a:pPr marL="339725" indent="-339725">
              <a:spcBef>
                <a:spcPts val="0"/>
              </a:spcBef>
              <a:spcAft>
                <a:spcPts val="2400"/>
              </a:spcAft>
              <a:buSzPct val="100000"/>
              <a:buFont typeface="+mj-lt"/>
              <a:buAutoNum type="romanUcPeriod"/>
              <a:defRPr/>
            </a:pPr>
            <a:r>
              <a:rPr lang="en-US" sz="3400" b="1" dirty="0">
                <a:solidFill>
                  <a:srgbClr val="FFFFCC"/>
                </a:solidFill>
              </a:rPr>
              <a:t>Historical (1-7):</a:t>
            </a:r>
          </a:p>
          <a:p>
            <a:pPr marL="457200" lvl="1" indent="0" eaLnBrk="1" hangingPunct="1">
              <a:spcBef>
                <a:spcPts val="0"/>
              </a:spcBef>
              <a:spcAft>
                <a:spcPts val="2400"/>
              </a:spcAft>
              <a:buFont typeface="Wingdings" panose="05000000000000000000" pitchFamily="2" charset="2"/>
              <a:buNone/>
              <a:defRPr/>
            </a:pPr>
            <a:r>
              <a:rPr lang="en-US" sz="3400" dirty="0"/>
              <a:t>Daniel interprets, 3</a:t>
            </a:r>
            <a:r>
              <a:rPr lang="en-US" sz="3400" baseline="30000" dirty="0"/>
              <a:t>rd</a:t>
            </a:r>
            <a:r>
              <a:rPr lang="en-US" sz="3400" dirty="0"/>
              <a:t> person, gentile nations</a:t>
            </a:r>
          </a:p>
          <a:p>
            <a:pPr marL="1027113" lvl="1" indent="-569913" eaLnBrk="1" hangingPunct="1">
              <a:spcBef>
                <a:spcPts val="0"/>
              </a:spcBef>
              <a:spcAft>
                <a:spcPts val="2400"/>
              </a:spcAft>
              <a:buSzPct val="100000"/>
              <a:buFont typeface="+mj-lt"/>
              <a:buAutoNum type="alphaUcPeriod"/>
              <a:defRPr/>
            </a:pPr>
            <a:r>
              <a:rPr lang="en-US" sz="3400" dirty="0"/>
              <a:t>Intro “Hebrew” (1)</a:t>
            </a:r>
          </a:p>
          <a:p>
            <a:pPr marL="1027113" lvl="1" indent="-569913" eaLnBrk="1" hangingPunct="1">
              <a:spcBef>
                <a:spcPts val="0"/>
              </a:spcBef>
              <a:spcAft>
                <a:spcPts val="2400"/>
              </a:spcAft>
              <a:buSzPct val="100000"/>
              <a:buFont typeface="+mj-lt"/>
              <a:buAutoNum type="alphaUcPeriod"/>
              <a:defRPr/>
            </a:pPr>
            <a:r>
              <a:rPr lang="en-US" sz="3400" b="1" u="sng" dirty="0">
                <a:solidFill>
                  <a:srgbClr val="FFFFCC"/>
                </a:solidFill>
                <a:ea typeface="+mn-ea"/>
                <a:cs typeface="+mn-cs"/>
              </a:rPr>
              <a:t>Aramaic </a:t>
            </a:r>
            <a:r>
              <a:rPr lang="en-US" sz="3400" b="1" i="1" u="sng" dirty="0">
                <a:solidFill>
                  <a:srgbClr val="FFFFCC"/>
                </a:solidFill>
                <a:ea typeface="+mn-ea"/>
                <a:cs typeface="+mn-cs"/>
              </a:rPr>
              <a:t>chiasm</a:t>
            </a:r>
            <a:r>
              <a:rPr lang="en-US" sz="3400" b="1" u="sng" dirty="0">
                <a:solidFill>
                  <a:srgbClr val="FFFFCC"/>
                </a:solidFill>
                <a:ea typeface="+mn-ea"/>
                <a:cs typeface="+mn-cs"/>
              </a:rPr>
              <a:t> (2-7)</a:t>
            </a:r>
          </a:p>
        </p:txBody>
      </p:sp>
      <p:pic>
        <p:nvPicPr>
          <p:cNvPr id="4"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98709" y="5381625"/>
            <a:ext cx="354658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629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3210174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2286000" y="1600200"/>
            <a:ext cx="6629400" cy="5029200"/>
          </a:xfrm>
        </p:spPr>
        <p:txBody>
          <a:bodyPr/>
          <a:lstStyle/>
          <a:p>
            <a:pPr marL="457200" lvl="1" indent="-457200" eaLnBrk="1" hangingPunct="1">
              <a:lnSpc>
                <a:spcPct val="90000"/>
              </a:lnSpc>
              <a:spcBef>
                <a:spcPts val="0"/>
              </a:spcBef>
              <a:spcAft>
                <a:spcPts val="2400"/>
              </a:spcAft>
              <a:buSzPct val="100000"/>
              <a:buFont typeface="+mj-lt"/>
              <a:buAutoNum type="alphaUcPeriod" startAt="2"/>
              <a:defRPr/>
            </a:pPr>
            <a:r>
              <a:rPr lang="en-US" sz="3600" dirty="0"/>
              <a:t>Chiasm “Aramaic” ( 2-7)</a:t>
            </a:r>
          </a:p>
          <a:p>
            <a:pPr marL="533400" indent="-533400" eaLnBrk="1" hangingPunct="1">
              <a:lnSpc>
                <a:spcPct val="90000"/>
              </a:lnSpc>
              <a:buFont typeface="Wingdings" panose="05000000000000000000" pitchFamily="2" charset="2"/>
              <a:buNone/>
              <a:defRPr/>
            </a:pPr>
            <a:r>
              <a:rPr lang="en-US" dirty="0"/>
              <a:t>1. </a:t>
            </a:r>
            <a:r>
              <a:rPr lang="en-US" b="1" u="sng" dirty="0">
                <a:solidFill>
                  <a:srgbClr val="FFFFCC"/>
                </a:solidFill>
              </a:rPr>
              <a:t>Gentile History (2)</a:t>
            </a:r>
          </a:p>
          <a:p>
            <a:pPr marL="952500" lvl="1" indent="-495300" eaLnBrk="1" hangingPunct="1">
              <a:lnSpc>
                <a:spcPct val="90000"/>
              </a:lnSpc>
              <a:buFont typeface="Wingdings" panose="05000000000000000000" pitchFamily="2" charset="2"/>
              <a:buNone/>
              <a:defRPr/>
            </a:pPr>
            <a:r>
              <a:rPr lang="en-US" dirty="0"/>
              <a:t>2. Protection (3)</a:t>
            </a:r>
          </a:p>
          <a:p>
            <a:pPr marL="1371600" lvl="2" indent="-457200" eaLnBrk="1" hangingPunct="1">
              <a:lnSpc>
                <a:spcPct val="90000"/>
              </a:lnSpc>
              <a:buFont typeface="Wingdings" panose="05000000000000000000" pitchFamily="2" charset="2"/>
              <a:buNone/>
              <a:defRPr/>
            </a:pPr>
            <a:r>
              <a:rPr lang="en-US" dirty="0"/>
              <a:t>3. Revelation to a gentile king (4)</a:t>
            </a:r>
            <a:endParaRPr lang="en-US" b="1" dirty="0"/>
          </a:p>
          <a:p>
            <a:pPr marL="1371600" lvl="2" indent="-457200" eaLnBrk="1" hangingPunct="1">
              <a:lnSpc>
                <a:spcPct val="90000"/>
              </a:lnSpc>
              <a:buFont typeface="Wingdings" panose="05000000000000000000" pitchFamily="2" charset="2"/>
              <a:buNone/>
              <a:defRPr/>
            </a:pPr>
            <a:r>
              <a:rPr lang="en-US" dirty="0"/>
              <a:t>3. Revelation to a gentile king (5)</a:t>
            </a:r>
          </a:p>
          <a:p>
            <a:pPr marL="952500" lvl="1" indent="-495300" eaLnBrk="1" hangingPunct="1">
              <a:lnSpc>
                <a:spcPct val="90000"/>
              </a:lnSpc>
              <a:buFont typeface="Wingdings" panose="05000000000000000000" pitchFamily="2" charset="2"/>
              <a:buNone/>
              <a:defRPr/>
            </a:pPr>
            <a:r>
              <a:rPr lang="en-US" dirty="0"/>
              <a:t>2. Protection (6)</a:t>
            </a:r>
          </a:p>
          <a:p>
            <a:pPr marL="533400" indent="-533400" eaLnBrk="1" hangingPunct="1">
              <a:lnSpc>
                <a:spcPct val="90000"/>
              </a:lnSpc>
              <a:buFont typeface="Wingdings" panose="05000000000000000000" pitchFamily="2" charset="2"/>
              <a:buNone/>
              <a:defRPr/>
            </a:pPr>
            <a:r>
              <a:rPr lang="en-US" dirty="0"/>
              <a:t>1. Gentile history (7)</a:t>
            </a:r>
          </a:p>
          <a:p>
            <a:pPr marL="533400" indent="-533400" eaLnBrk="1" hangingPunct="1">
              <a:lnSpc>
                <a:spcPct val="90000"/>
              </a:lnSpc>
              <a:buFont typeface="Wingdings" panose="05000000000000000000" pitchFamily="2" charset="2"/>
              <a:buNone/>
              <a:defRPr/>
            </a:pPr>
            <a:endParaRPr lang="en-US" dirty="0"/>
          </a:p>
        </p:txBody>
      </p:sp>
      <p:grpSp>
        <p:nvGrpSpPr>
          <p:cNvPr id="4" name="Group 2"/>
          <p:cNvGrpSpPr>
            <a:grpSpLocks/>
          </p:cNvGrpSpPr>
          <p:nvPr/>
        </p:nvGrpSpPr>
        <p:grpSpPr bwMode="auto">
          <a:xfrm>
            <a:off x="457200" y="2590800"/>
            <a:ext cx="1752600" cy="2971800"/>
            <a:chOff x="672" y="1152"/>
            <a:chExt cx="1104" cy="2400"/>
          </a:xfrm>
        </p:grpSpPr>
        <p:sp>
          <p:nvSpPr>
            <p:cNvPr id="5" name="Line 3"/>
            <p:cNvSpPr>
              <a:spLocks noChangeShapeType="1"/>
            </p:cNvSpPr>
            <p:nvPr/>
          </p:nvSpPr>
          <p:spPr bwMode="auto">
            <a:xfrm>
              <a:off x="720" y="1152"/>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sp>
          <p:nvSpPr>
            <p:cNvPr id="6" name="Line 4"/>
            <p:cNvSpPr>
              <a:spLocks noChangeShapeType="1"/>
            </p:cNvSpPr>
            <p:nvPr/>
          </p:nvSpPr>
          <p:spPr bwMode="auto">
            <a:xfrm flipH="1">
              <a:off x="672" y="1200"/>
              <a:ext cx="1056" cy="2352"/>
            </a:xfrm>
            <a:prstGeom prst="line">
              <a:avLst/>
            </a:prstGeom>
            <a:noFill/>
            <a:ln w="7620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anose="020F0502020204030204" pitchFamily="34" charset="0"/>
              </a:endParaRPr>
            </a:p>
          </p:txBody>
        </p:sp>
      </p:grpSp>
      <p:pic>
        <p:nvPicPr>
          <p:cNvPr id="7" name="Picture 2" descr="http://slbc.org/wp-content/uploads/2014/09/Book-of-Daniel-weppa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5662853"/>
            <a:ext cx="2819400" cy="109037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Grp="1" noChangeArrowheads="1"/>
          </p:cNvSpPr>
          <p:nvPr>
            <p:ph type="title"/>
          </p:nvPr>
        </p:nvSpPr>
        <p:spPr>
          <a:xfrm>
            <a:off x="2438400" y="228600"/>
            <a:ext cx="4267200" cy="1143000"/>
          </a:xfrm>
        </p:spPr>
        <p:txBody>
          <a:bodyPr/>
          <a:lstStyle/>
          <a:p>
            <a:pPr algn="ctr" eaLnBrk="1" hangingPunct="1"/>
            <a:r>
              <a:rPr lang="en-US" altLang="en-US" sz="4000" dirty="0"/>
              <a:t>Synthetic Outline</a:t>
            </a:r>
          </a:p>
        </p:txBody>
      </p:sp>
    </p:spTree>
    <p:extLst>
      <p:ext uri="{BB962C8B-B14F-4D97-AF65-F5344CB8AC3E}">
        <p14:creationId xmlns:p14="http://schemas.microsoft.com/office/powerpoint/2010/main" val="484844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29000" y="45720"/>
            <a:ext cx="4378881" cy="6766560"/>
          </a:xfrm>
          <a:prstGeom prst="rect">
            <a:avLst/>
          </a:prstGeom>
        </p:spPr>
      </p:pic>
      <p:sp>
        <p:nvSpPr>
          <p:cNvPr id="5" name="Rectangle 1027"/>
          <p:cNvSpPr txBox="1">
            <a:spLocks noChangeArrowheads="1"/>
          </p:cNvSpPr>
          <p:nvPr/>
        </p:nvSpPr>
        <p:spPr bwMode="auto">
          <a:xfrm>
            <a:off x="533400" y="1981200"/>
            <a:ext cx="2209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r>
              <a:rPr lang="en-US" altLang="en-US" kern="0" dirty="0"/>
              <a:t>Statue </a:t>
            </a:r>
          </a:p>
          <a:p>
            <a:pPr algn="ctr" eaLnBrk="1" hangingPunct="1"/>
            <a:r>
              <a:rPr lang="en-US" altLang="en-US" kern="0" dirty="0"/>
              <a:t>&amp; </a:t>
            </a:r>
          </a:p>
          <a:p>
            <a:pPr algn="ctr" eaLnBrk="1" hangingPunct="1"/>
            <a:r>
              <a:rPr lang="en-US" altLang="en-US" kern="0" dirty="0"/>
              <a:t>Stone</a:t>
            </a:r>
          </a:p>
        </p:txBody>
      </p:sp>
    </p:spTree>
    <p:extLst>
      <p:ext uri="{BB962C8B-B14F-4D97-AF65-F5344CB8AC3E}">
        <p14:creationId xmlns:p14="http://schemas.microsoft.com/office/powerpoint/2010/main" val="3957910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15105</TotalTime>
  <Words>1948</Words>
  <Application>Microsoft Office PowerPoint</Application>
  <PresentationFormat>On-screen Show (4:3)</PresentationFormat>
  <Paragraphs>329</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Symbol</vt:lpstr>
      <vt:lpstr>Times New Roman</vt:lpstr>
      <vt:lpstr>Wingdings</vt:lpstr>
      <vt:lpstr>Azure</vt:lpstr>
      <vt:lpstr>THE BOOK OF DANIEL</vt:lpstr>
      <vt:lpstr>Message</vt:lpstr>
      <vt:lpstr>Synthetic Outline</vt:lpstr>
      <vt:lpstr>Synthetic Outline</vt:lpstr>
      <vt:lpstr>Synthetic Outline</vt:lpstr>
      <vt:lpstr>Synthetic Outline</vt:lpstr>
      <vt:lpstr>Synthetic Outline</vt:lpstr>
      <vt:lpstr>Synthetic Outline</vt:lpstr>
      <vt:lpstr>PowerPoint Presentation</vt:lpstr>
      <vt:lpstr>Synthetic Outline</vt:lpstr>
      <vt:lpstr>Synthetic Outline</vt:lpstr>
      <vt:lpstr>Synthetic Outline</vt:lpstr>
      <vt:lpstr>Synthetic Outline</vt:lpstr>
      <vt:lpstr>Succession of Gentile Rulers</vt:lpstr>
      <vt:lpstr>PowerPoint Presentation</vt:lpstr>
      <vt:lpstr>PowerPoint Presentation</vt:lpstr>
      <vt:lpstr>Chapter 6 Outline</vt:lpstr>
      <vt:lpstr>Chapter 6 Outline</vt:lpstr>
      <vt:lpstr>Chapter 6 Outline</vt:lpstr>
      <vt:lpstr>Chapter 6 Outline</vt:lpstr>
      <vt:lpstr>Chapter 6 Outline</vt:lpstr>
      <vt:lpstr>Chapter 6 Outline</vt:lpstr>
      <vt:lpstr>Chapter 6 Outline</vt:lpstr>
      <vt:lpstr>THE PROTECTION OF DANIEL V. 18-23</vt:lpstr>
      <vt:lpstr>THE PROTECTION OF DANIEL V. 18-23</vt:lpstr>
      <vt:lpstr>THE PROTECTION OF DANIEL V. 18-23</vt:lpstr>
      <vt:lpstr>THE PROTECTION OF DANIEL V. 18-23</vt:lpstr>
      <vt:lpstr>THE PROTECTION OF DANIEL V. 18-23</vt:lpstr>
      <vt:lpstr>Synthetic Outline</vt:lpstr>
      <vt:lpstr>Synthetic Outline</vt:lpstr>
      <vt:lpstr>THE PROTECTION OF DANIEL V. 18-23</vt:lpstr>
      <vt:lpstr>Synthetic Outline</vt:lpstr>
      <vt:lpstr>“Believe” Defined</vt:lpstr>
      <vt:lpstr>PowerPoint Presentation</vt:lpstr>
      <vt:lpstr>Chapter 6 Outline</vt:lpstr>
      <vt:lpstr>THE RESULTS OF DANIEL’S ORDEAL  V. 24-28</vt:lpstr>
      <vt:lpstr>THE RESULTS OF DANIEL’S ORDEAL  V. 24-28</vt:lpstr>
      <vt:lpstr>Genesis 8:21</vt:lpstr>
      <vt:lpstr>THE RESULTS OF DANIEL’S ORDEAL  V. 24-28</vt:lpstr>
      <vt:lpstr>Darius Describes God’s Attributes V. 26-27</vt:lpstr>
      <vt:lpstr>Synthetic Outline</vt:lpstr>
      <vt:lpstr>THE RESULTS OF DANIEL’S ORDEAL  V. 24-28</vt:lpstr>
      <vt:lpstr>The 4 Jewish Youths Rise to Favor (1:17-21)</vt:lpstr>
      <vt:lpstr>Basic Chronology</vt:lpstr>
      <vt:lpstr>Conclusion</vt:lpstr>
      <vt:lpstr>Chapter 6 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dc:title>
  <dc:subject>Daniel</dc:subject>
  <dc:creator>A. Woods</dc:creator>
  <dc:description>Modified by Jim McGowan</dc:description>
  <cp:lastModifiedBy>Andy Woods</cp:lastModifiedBy>
  <cp:revision>1549</cp:revision>
  <cp:lastPrinted>2017-02-05T01:03:10Z</cp:lastPrinted>
  <dcterms:created xsi:type="dcterms:W3CDTF">2009-03-17T12:21:13Z</dcterms:created>
  <dcterms:modified xsi:type="dcterms:W3CDTF">2017-04-15T16:17:56Z</dcterms:modified>
</cp:coreProperties>
</file>