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0"/>
  </p:notesMasterIdLst>
  <p:handoutMasterIdLst>
    <p:handoutMasterId r:id="rId101"/>
  </p:handoutMasterIdLst>
  <p:sldIdLst>
    <p:sldId id="2781" r:id="rId2"/>
    <p:sldId id="2303" r:id="rId3"/>
    <p:sldId id="2304" r:id="rId4"/>
    <p:sldId id="2305" r:id="rId5"/>
    <p:sldId id="2874" r:id="rId6"/>
    <p:sldId id="2319" r:id="rId7"/>
    <p:sldId id="2295" r:id="rId8"/>
    <p:sldId id="2320" r:id="rId9"/>
    <p:sldId id="2375" r:id="rId10"/>
    <p:sldId id="2414" r:id="rId11"/>
    <p:sldId id="2553" r:id="rId12"/>
    <p:sldId id="2623" r:id="rId13"/>
    <p:sldId id="2765" r:id="rId14"/>
    <p:sldId id="2766" r:id="rId15"/>
    <p:sldId id="2875" r:id="rId16"/>
    <p:sldId id="2709" r:id="rId17"/>
    <p:sldId id="2876" r:id="rId18"/>
    <p:sldId id="2943" r:id="rId19"/>
    <p:sldId id="2883" r:id="rId20"/>
    <p:sldId id="2884" r:id="rId21"/>
    <p:sldId id="2944" r:id="rId22"/>
    <p:sldId id="2886" r:id="rId23"/>
    <p:sldId id="2887" r:id="rId24"/>
    <p:sldId id="2945" r:id="rId25"/>
    <p:sldId id="2889" r:id="rId26"/>
    <p:sldId id="2890" r:id="rId27"/>
    <p:sldId id="2888" r:id="rId28"/>
    <p:sldId id="2955" r:id="rId29"/>
    <p:sldId id="3071" r:id="rId30"/>
    <p:sldId id="3073" r:id="rId31"/>
    <p:sldId id="2924" r:id="rId32"/>
    <p:sldId id="2925" r:id="rId33"/>
    <p:sldId id="3063" r:id="rId34"/>
    <p:sldId id="3059" r:id="rId35"/>
    <p:sldId id="3060" r:id="rId36"/>
    <p:sldId id="3061" r:id="rId37"/>
    <p:sldId id="3062" r:id="rId38"/>
    <p:sldId id="3064" r:id="rId39"/>
    <p:sldId id="3065" r:id="rId40"/>
    <p:sldId id="2926" r:id="rId41"/>
    <p:sldId id="2927" r:id="rId42"/>
    <p:sldId id="2928" r:id="rId43"/>
    <p:sldId id="2929" r:id="rId44"/>
    <p:sldId id="3000" r:id="rId45"/>
    <p:sldId id="2930" r:id="rId46"/>
    <p:sldId id="2931" r:id="rId47"/>
    <p:sldId id="2956" r:id="rId48"/>
    <p:sldId id="2932" r:id="rId49"/>
    <p:sldId id="2934" r:id="rId50"/>
    <p:sldId id="2933" r:id="rId51"/>
    <p:sldId id="3068" r:id="rId52"/>
    <p:sldId id="2548" r:id="rId53"/>
    <p:sldId id="2957" r:id="rId54"/>
    <p:sldId id="3067" r:id="rId55"/>
    <p:sldId id="3066" r:id="rId56"/>
    <p:sldId id="2935" r:id="rId57"/>
    <p:sldId id="2936" r:id="rId58"/>
    <p:sldId id="3020" r:id="rId59"/>
    <p:sldId id="3018" r:id="rId60"/>
    <p:sldId id="3019" r:id="rId61"/>
    <p:sldId id="3021" r:id="rId62"/>
    <p:sldId id="3030" r:id="rId63"/>
    <p:sldId id="3031" r:id="rId64"/>
    <p:sldId id="3032" r:id="rId65"/>
    <p:sldId id="3033" r:id="rId66"/>
    <p:sldId id="3034" r:id="rId67"/>
    <p:sldId id="3035" r:id="rId68"/>
    <p:sldId id="3022" r:id="rId69"/>
    <p:sldId id="3039" r:id="rId70"/>
    <p:sldId id="3036" r:id="rId71"/>
    <p:sldId id="3037" r:id="rId72"/>
    <p:sldId id="3038" r:id="rId73"/>
    <p:sldId id="3040" r:id="rId74"/>
    <p:sldId id="3023" r:id="rId75"/>
    <p:sldId id="3041" r:id="rId76"/>
    <p:sldId id="3024" r:id="rId77"/>
    <p:sldId id="3042" r:id="rId78"/>
    <p:sldId id="3025" r:id="rId79"/>
    <p:sldId id="3043" r:id="rId80"/>
    <p:sldId id="3044" r:id="rId81"/>
    <p:sldId id="3026" r:id="rId82"/>
    <p:sldId id="3045" r:id="rId83"/>
    <p:sldId id="3046" r:id="rId84"/>
    <p:sldId id="3069" r:id="rId85"/>
    <p:sldId id="3051" r:id="rId86"/>
    <p:sldId id="3070" r:id="rId87"/>
    <p:sldId id="3049" r:id="rId88"/>
    <p:sldId id="3050" r:id="rId89"/>
    <p:sldId id="3053" r:id="rId90"/>
    <p:sldId id="3054" r:id="rId91"/>
    <p:sldId id="3052" r:id="rId92"/>
    <p:sldId id="3057" r:id="rId93"/>
    <p:sldId id="3027" r:id="rId94"/>
    <p:sldId id="3055" r:id="rId95"/>
    <p:sldId id="3056" r:id="rId96"/>
    <p:sldId id="3058" r:id="rId97"/>
    <p:sldId id="3029" r:id="rId98"/>
    <p:sldId id="3028" r:id="rId99"/>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0099"/>
    <a:srgbClr val="006600"/>
    <a:srgbClr val="FF9900"/>
    <a:srgbClr val="00CC00"/>
    <a:srgbClr val="A6A6A6"/>
    <a:srgbClr val="A50021"/>
    <a:srgbClr val="0000FF"/>
    <a:srgbClr val="FFFF99"/>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2932" autoAdjust="0"/>
  </p:normalViewPr>
  <p:slideViewPr>
    <p:cSldViewPr>
      <p:cViewPr varScale="1">
        <p:scale>
          <a:sx n="103" d="100"/>
          <a:sy n="103"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2"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defTabSz="920835">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Dr. Andy Woods - The Coming Kingdom</a:t>
            </a:r>
          </a:p>
        </p:txBody>
      </p:sp>
      <p:sp>
        <p:nvSpPr>
          <p:cNvPr id="36867" name="Rectangle 3"/>
          <p:cNvSpPr>
            <a:spLocks noGrp="1" noChangeArrowheads="1"/>
          </p:cNvSpPr>
          <p:nvPr>
            <p:ph type="dt" sz="quarter" idx="1"/>
          </p:nvPr>
        </p:nvSpPr>
        <p:spPr bwMode="auto">
          <a:xfrm>
            <a:off x="4144437"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algn="r" defTabSz="920835">
              <a:defRPr sz="1300">
                <a:latin typeface="Times New Roman" pitchFamily="18" charset="0"/>
                <a:cs typeface="Arial" charset="0"/>
              </a:defRPr>
            </a:lvl1pPr>
          </a:lstStyle>
          <a:p>
            <a:pPr>
              <a:defRPr/>
            </a:pPr>
            <a:r>
              <a:rPr lang="en-US">
                <a:latin typeface="Calibri" panose="020F0502020204030204" pitchFamily="34" charset="0"/>
                <a:cs typeface="Calibri" panose="020F0502020204030204" pitchFamily="34" charset="0"/>
              </a:rPr>
              <a:t>4/19/2017</a:t>
            </a:r>
            <a:endParaRPr lang="en-US" dirty="0">
              <a:latin typeface="Calibri" panose="020F0502020204030204" pitchFamily="34" charset="0"/>
              <a:cs typeface="Calibri" panose="020F0502020204030204" pitchFamily="34" charset="0"/>
            </a:endParaRPr>
          </a:p>
        </p:txBody>
      </p:sp>
      <p:sp>
        <p:nvSpPr>
          <p:cNvPr id="36868" name="Rectangle 4"/>
          <p:cNvSpPr>
            <a:spLocks noGrp="1" noChangeArrowheads="1"/>
          </p:cNvSpPr>
          <p:nvPr>
            <p:ph type="ftr" sz="quarter" idx="2"/>
          </p:nvPr>
        </p:nvSpPr>
        <p:spPr bwMode="auto">
          <a:xfrm>
            <a:off x="2" y="9122452"/>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defTabSz="920835">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Sugar Land </a:t>
            </a:r>
            <a:r>
              <a:rPr lang="en-US" dirty="0" err="1">
                <a:latin typeface="Calibri" panose="020F0502020204030204" pitchFamily="34" charset="0"/>
                <a:cs typeface="Calibri" panose="020F0502020204030204" pitchFamily="34" charset="0"/>
              </a:rPr>
              <a:t>BIble</a:t>
            </a:r>
            <a:r>
              <a:rPr lang="en-US" dirty="0">
                <a:latin typeface="Calibri" panose="020F0502020204030204" pitchFamily="34" charset="0"/>
                <a:cs typeface="Calibri" panose="020F0502020204030204" pitchFamily="34" charset="0"/>
              </a:rPr>
              <a:t> Church</a:t>
            </a:r>
          </a:p>
        </p:txBody>
      </p:sp>
      <p:sp>
        <p:nvSpPr>
          <p:cNvPr id="36869" name="Rectangle 5"/>
          <p:cNvSpPr>
            <a:spLocks noGrp="1" noChangeArrowheads="1"/>
          </p:cNvSpPr>
          <p:nvPr>
            <p:ph type="sldNum" sz="quarter" idx="3"/>
          </p:nvPr>
        </p:nvSpPr>
        <p:spPr bwMode="auto">
          <a:xfrm>
            <a:off x="4144437" y="9122452"/>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algn="r" defTabSz="920835">
              <a:defRPr sz="1300">
                <a:latin typeface="Times New Roman" pitchFamily="18" charset="0"/>
                <a:cs typeface="Arial" charset="0"/>
              </a:defRPr>
            </a:lvl1pPr>
          </a:lstStyle>
          <a:p>
            <a:pPr>
              <a:defRPr/>
            </a:pPr>
            <a:fld id="{17409DFC-8574-46F2-8150-19402387B16D}" type="slidenum">
              <a:rPr lang="en-US">
                <a:latin typeface="Calibri" panose="020F0502020204030204" pitchFamily="34" charset="0"/>
                <a:cs typeface="Calibri" panose="020F0502020204030204" pitchFamily="34" charset="0"/>
              </a:rPr>
              <a:pPr>
                <a:defRPr/>
              </a:pPr>
              <a:t>‹#›</a:t>
            </a:fld>
            <a:endParaRPr lang="en-US" dirty="0">
              <a:latin typeface="Calibri" panose="020F0502020204030204" pitchFamily="34" charset="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0"/>
            <a:ext cx="3170764"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defTabSz="920835">
              <a:defRPr sz="1300">
                <a:latin typeface="Calibri" panose="020F0502020204030204" pitchFamily="34" charset="0"/>
                <a:cs typeface="Calibri" panose="020F0502020204030204" pitchFamily="34" charset="0"/>
              </a:defRPr>
            </a:lvl1pPr>
          </a:lstStyle>
          <a:p>
            <a:pPr>
              <a:defRPr/>
            </a:pPr>
            <a:r>
              <a:rPr lang="en-US" dirty="0"/>
              <a:t>Dr. Andy Woods - The Coming Kingdom</a:t>
            </a:r>
          </a:p>
        </p:txBody>
      </p:sp>
      <p:sp>
        <p:nvSpPr>
          <p:cNvPr id="3" name="Date Placeholder 2"/>
          <p:cNvSpPr>
            <a:spLocks noGrp="1"/>
          </p:cNvSpPr>
          <p:nvPr>
            <p:ph type="dt" idx="1"/>
          </p:nvPr>
        </p:nvSpPr>
        <p:spPr bwMode="auto">
          <a:xfrm>
            <a:off x="4142750" y="0"/>
            <a:ext cx="3170763" cy="478748"/>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lvl1pPr algn="r" defTabSz="920835">
              <a:defRPr sz="1300">
                <a:latin typeface="Calibri" panose="020F0502020204030204" pitchFamily="34" charset="0"/>
                <a:cs typeface="Calibri" panose="020F0502020204030204" pitchFamily="34" charset="0"/>
              </a:defRPr>
            </a:lvl1pPr>
          </a:lstStyle>
          <a:p>
            <a:pPr>
              <a:defRPr/>
            </a:pPr>
            <a:r>
              <a:rPr lang="en-US"/>
              <a:t>4/19/2017</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024" tIns="50511" rIns="101024" bIns="50511" rtlCol="0" anchor="ctr"/>
          <a:lstStyle/>
          <a:p>
            <a:pPr lvl="0"/>
            <a:endParaRPr lang="en-US" noProof="0" dirty="0"/>
          </a:p>
        </p:txBody>
      </p:sp>
      <p:sp>
        <p:nvSpPr>
          <p:cNvPr id="5" name="Notes Placeholder 4"/>
          <p:cNvSpPr>
            <a:spLocks noGrp="1"/>
          </p:cNvSpPr>
          <p:nvPr>
            <p:ph type="body" sz="quarter" idx="3"/>
          </p:nvPr>
        </p:nvSpPr>
        <p:spPr bwMode="auto">
          <a:xfrm>
            <a:off x="732365" y="4561227"/>
            <a:ext cx="5850473" cy="4318573"/>
          </a:xfrm>
          <a:prstGeom prst="rect">
            <a:avLst/>
          </a:prstGeom>
          <a:noFill/>
          <a:ln w="9525">
            <a:noFill/>
            <a:miter lim="800000"/>
            <a:headEnd/>
            <a:tailEnd/>
          </a:ln>
        </p:spPr>
        <p:txBody>
          <a:bodyPr vert="horz" wrap="square" lIns="97378" tIns="48690" rIns="97378" bIns="486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2" y="9120813"/>
            <a:ext cx="3170764"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defTabSz="920835">
              <a:defRPr sz="1300">
                <a:latin typeface="Calibri" panose="020F0502020204030204" pitchFamily="34" charset="0"/>
                <a:cs typeface="Arial" charset="0"/>
              </a:defRPr>
            </a:lvl1p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
        <p:nvSpPr>
          <p:cNvPr id="7" name="Slide Number Placeholder 6"/>
          <p:cNvSpPr>
            <a:spLocks noGrp="1"/>
          </p:cNvSpPr>
          <p:nvPr>
            <p:ph type="sldNum" sz="quarter" idx="5"/>
          </p:nvPr>
        </p:nvSpPr>
        <p:spPr bwMode="auto">
          <a:xfrm>
            <a:off x="4142750" y="9120813"/>
            <a:ext cx="3170763" cy="478748"/>
          </a:xfrm>
          <a:prstGeom prst="rect">
            <a:avLst/>
          </a:prstGeom>
          <a:noFill/>
          <a:ln w="9525">
            <a:noFill/>
            <a:miter lim="800000"/>
            <a:headEnd/>
            <a:tailEnd/>
          </a:ln>
        </p:spPr>
        <p:txBody>
          <a:bodyPr vert="horz" wrap="square" lIns="97378" tIns="48690" rIns="97378" bIns="48690" numCol="1" anchor="b" anchorCtr="0" compatLnSpc="1">
            <a:prstTxWarp prst="textNoShape">
              <a:avLst/>
            </a:prstTxWarp>
          </a:bodyPr>
          <a:lstStyle>
            <a:lvl1pPr algn="r" defTabSz="920835">
              <a:defRPr sz="1300">
                <a:latin typeface="Calibri" panose="020F0502020204030204" pitchFamily="34" charset="0"/>
                <a:cs typeface="Calibri" panose="020F0502020204030204" pitchFamily="34" charset="0"/>
              </a:defRPr>
            </a:lvl1pPr>
          </a:lstStyle>
          <a:p>
            <a:pPr>
              <a:defRPr/>
            </a:pPr>
            <a:fld id="{B1F4E4D5-D111-482F-97CA-316C84D86ECF}"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065">
              <a:defRPr>
                <a:solidFill>
                  <a:schemeClr val="tx1"/>
                </a:solidFill>
                <a:latin typeface="Arial" panose="020B0604020202020204" pitchFamily="34" charset="0"/>
                <a:cs typeface="Arial" panose="020B0604020202020204" pitchFamily="34" charset="0"/>
              </a:defRPr>
            </a:lvl1pPr>
            <a:lvl2pPr marL="776715" indent="-298736" defTabSz="1009065">
              <a:defRPr>
                <a:solidFill>
                  <a:schemeClr val="tx1"/>
                </a:solidFill>
                <a:latin typeface="Arial" panose="020B0604020202020204" pitchFamily="34" charset="0"/>
                <a:cs typeface="Arial" panose="020B0604020202020204" pitchFamily="34" charset="0"/>
              </a:defRPr>
            </a:lvl2pPr>
            <a:lvl3pPr marL="1194946" indent="-238989" defTabSz="1009065">
              <a:defRPr>
                <a:solidFill>
                  <a:schemeClr val="tx1"/>
                </a:solidFill>
                <a:latin typeface="Arial" panose="020B0604020202020204" pitchFamily="34" charset="0"/>
                <a:cs typeface="Arial" panose="020B0604020202020204" pitchFamily="34" charset="0"/>
              </a:defRPr>
            </a:lvl3pPr>
            <a:lvl4pPr marL="1672924" indent="-238989" defTabSz="1009065">
              <a:defRPr>
                <a:solidFill>
                  <a:schemeClr val="tx1"/>
                </a:solidFill>
                <a:latin typeface="Arial" panose="020B0604020202020204" pitchFamily="34" charset="0"/>
                <a:cs typeface="Arial" panose="020B0604020202020204" pitchFamily="34" charset="0"/>
              </a:defRPr>
            </a:lvl4pPr>
            <a:lvl5pPr marL="2150902" indent="-238989" defTabSz="1009065">
              <a:defRPr>
                <a:solidFill>
                  <a:schemeClr val="tx1"/>
                </a:solidFill>
                <a:latin typeface="Arial" panose="020B0604020202020204" pitchFamily="34" charset="0"/>
                <a:cs typeface="Arial" panose="020B0604020202020204" pitchFamily="34" charset="0"/>
              </a:defRPr>
            </a:lvl5pPr>
            <a:lvl6pPr marL="2628880"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06859"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8483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6281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2000">
                <a:latin typeface="Calibri" panose="020F0502020204030204" pitchFamily="34" charset="0"/>
                <a:cs typeface="Calibri" panose="020F0502020204030204" pitchFamily="34" charset="0"/>
              </a:rPr>
              <a:pPr/>
              <a:t>2</a:t>
            </a:fld>
            <a:endParaRPr lang="en-US" altLang="en-US" sz="20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1010455">
              <a:defRPr/>
            </a:pPr>
            <a:r>
              <a:rPr lang="en-US" sz="2000" kern="0" dirty="0">
                <a:solidFill>
                  <a:sysClr val="windowText" lastClr="000000"/>
                </a:solidFill>
                <a:cs typeface="Calibri" panose="020F0502020204030204" pitchFamily="34" charset="0"/>
              </a:rPr>
              <a:t>Sugar Land </a:t>
            </a:r>
            <a:r>
              <a:rPr lang="en-US" sz="2000" kern="0" dirty="0" err="1">
                <a:solidFill>
                  <a:sysClr val="windowText" lastClr="000000"/>
                </a:solidFill>
                <a:cs typeface="Calibri" panose="020F0502020204030204" pitchFamily="34" charset="0"/>
              </a:rPr>
              <a:t>BIble</a:t>
            </a:r>
            <a:r>
              <a:rPr lang="en-US" sz="2000" kern="0" dirty="0">
                <a:solidFill>
                  <a:sysClr val="windowText" lastClr="000000"/>
                </a:solidFill>
                <a:cs typeface="Calibri" panose="020F0502020204030204" pitchFamily="34" charset="0"/>
              </a:rPr>
              <a:t> Church</a:t>
            </a:r>
          </a:p>
        </p:txBody>
      </p:sp>
      <p:sp>
        <p:nvSpPr>
          <p:cNvPr id="3" name="Header Placeholder 2"/>
          <p:cNvSpPr>
            <a:spLocks noGrp="1"/>
          </p:cNvSpPr>
          <p:nvPr>
            <p:ph type="hdr" sz="quarter"/>
          </p:nvPr>
        </p:nvSpPr>
        <p:spPr/>
        <p:txBody>
          <a:bodyPr/>
          <a:lstStyle/>
          <a:p>
            <a:pPr defTabSz="1010455">
              <a:defRPr/>
            </a:pPr>
            <a:r>
              <a:rPr lang="en-US" sz="2000" kern="0" dirty="0">
                <a:solidFill>
                  <a:sysClr val="windowText" lastClr="000000"/>
                </a:solidFill>
              </a:rPr>
              <a:t>Dr. Andy Woods - The Coming Kingdom</a:t>
            </a:r>
          </a:p>
        </p:txBody>
      </p:sp>
      <p:sp>
        <p:nvSpPr>
          <p:cNvPr id="4" name="Date Placeholder 3"/>
          <p:cNvSpPr>
            <a:spLocks noGrp="1"/>
          </p:cNvSpPr>
          <p:nvPr>
            <p:ph type="dt" idx="10"/>
          </p:nvPr>
        </p:nvSpPr>
        <p:spPr/>
        <p:txBody>
          <a:bodyPr/>
          <a:lstStyle/>
          <a:p>
            <a:pPr>
              <a:defRPr/>
            </a:pPr>
            <a:r>
              <a:rPr lang="en-US"/>
              <a:t>4/19/2017</a:t>
            </a:r>
            <a:endParaRPr lang="en-US" dirty="0"/>
          </a:p>
        </p:txBody>
      </p:sp>
    </p:spTree>
    <p:extLst>
      <p:ext uri="{BB962C8B-B14F-4D97-AF65-F5344CB8AC3E}">
        <p14:creationId xmlns:p14="http://schemas.microsoft.com/office/powerpoint/2010/main" val="3416638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13</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813361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14</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4269739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15</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840110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16</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9866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17</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0539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18</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8955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21</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0706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24</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61561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28</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5044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47</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156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5</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362372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53</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3981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9065">
              <a:defRPr>
                <a:solidFill>
                  <a:schemeClr val="tx1"/>
                </a:solidFill>
                <a:latin typeface="Arial" panose="020B0604020202020204" pitchFamily="34" charset="0"/>
                <a:cs typeface="Arial" panose="020B0604020202020204" pitchFamily="34" charset="0"/>
              </a:defRPr>
            </a:lvl1pPr>
            <a:lvl2pPr marL="776715" indent="-298736" defTabSz="1009065">
              <a:defRPr>
                <a:solidFill>
                  <a:schemeClr val="tx1"/>
                </a:solidFill>
                <a:latin typeface="Arial" panose="020B0604020202020204" pitchFamily="34" charset="0"/>
                <a:cs typeface="Arial" panose="020B0604020202020204" pitchFamily="34" charset="0"/>
              </a:defRPr>
            </a:lvl2pPr>
            <a:lvl3pPr marL="1194946" indent="-238989" defTabSz="1009065">
              <a:defRPr>
                <a:solidFill>
                  <a:schemeClr val="tx1"/>
                </a:solidFill>
                <a:latin typeface="Arial" panose="020B0604020202020204" pitchFamily="34" charset="0"/>
                <a:cs typeface="Arial" panose="020B0604020202020204" pitchFamily="34" charset="0"/>
              </a:defRPr>
            </a:lvl3pPr>
            <a:lvl4pPr marL="1672924" indent="-238989" defTabSz="1009065">
              <a:defRPr>
                <a:solidFill>
                  <a:schemeClr val="tx1"/>
                </a:solidFill>
                <a:latin typeface="Arial" panose="020B0604020202020204" pitchFamily="34" charset="0"/>
                <a:cs typeface="Arial" panose="020B0604020202020204" pitchFamily="34" charset="0"/>
              </a:defRPr>
            </a:lvl4pPr>
            <a:lvl5pPr marL="2150902" indent="-238989" defTabSz="1009065">
              <a:defRPr>
                <a:solidFill>
                  <a:schemeClr val="tx1"/>
                </a:solidFill>
                <a:latin typeface="Arial" panose="020B0604020202020204" pitchFamily="34" charset="0"/>
                <a:cs typeface="Arial" panose="020B0604020202020204" pitchFamily="34" charset="0"/>
              </a:defRPr>
            </a:lvl5pPr>
            <a:lvl6pPr marL="2628880"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06859"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8483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62816" indent="-238989" defTabSz="100906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2000">
                <a:latin typeface="Calibri" panose="020F0502020204030204" pitchFamily="34" charset="0"/>
                <a:cs typeface="Calibri" panose="020F0502020204030204" pitchFamily="34" charset="0"/>
              </a:rPr>
              <a:pPr/>
              <a:t>54</a:t>
            </a:fld>
            <a:endParaRPr lang="en-US" altLang="en-US" sz="20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1010455">
              <a:defRPr/>
            </a:pPr>
            <a:r>
              <a:rPr lang="en-US" sz="2000" kern="0" dirty="0">
                <a:solidFill>
                  <a:sysClr val="windowText" lastClr="000000"/>
                </a:solidFill>
                <a:cs typeface="Calibri" panose="020F0502020204030204" pitchFamily="34" charset="0"/>
              </a:rPr>
              <a:t>Sugar Land </a:t>
            </a:r>
            <a:r>
              <a:rPr lang="en-US" sz="2000" kern="0" dirty="0" err="1">
                <a:solidFill>
                  <a:sysClr val="windowText" lastClr="000000"/>
                </a:solidFill>
                <a:cs typeface="Calibri" panose="020F0502020204030204" pitchFamily="34" charset="0"/>
              </a:rPr>
              <a:t>BIble</a:t>
            </a:r>
            <a:r>
              <a:rPr lang="en-US" sz="2000" kern="0" dirty="0">
                <a:solidFill>
                  <a:sysClr val="windowText" lastClr="000000"/>
                </a:solidFill>
                <a:cs typeface="Calibri" panose="020F0502020204030204" pitchFamily="34" charset="0"/>
              </a:rPr>
              <a:t> Church</a:t>
            </a:r>
          </a:p>
        </p:txBody>
      </p:sp>
      <p:sp>
        <p:nvSpPr>
          <p:cNvPr id="3" name="Header Placeholder 2"/>
          <p:cNvSpPr>
            <a:spLocks noGrp="1"/>
          </p:cNvSpPr>
          <p:nvPr>
            <p:ph type="hdr" sz="quarter"/>
          </p:nvPr>
        </p:nvSpPr>
        <p:spPr/>
        <p:txBody>
          <a:bodyPr/>
          <a:lstStyle/>
          <a:p>
            <a:pPr defTabSz="1010455">
              <a:defRPr/>
            </a:pPr>
            <a:r>
              <a:rPr lang="en-US" sz="2000" kern="0" dirty="0">
                <a:solidFill>
                  <a:sysClr val="windowText" lastClr="000000"/>
                </a:solidFill>
              </a:rPr>
              <a:t>Dr. Andy Woods - The Coming Kingdom</a:t>
            </a:r>
          </a:p>
        </p:txBody>
      </p:sp>
      <p:sp>
        <p:nvSpPr>
          <p:cNvPr id="4" name="Date Placeholder 3"/>
          <p:cNvSpPr>
            <a:spLocks noGrp="1"/>
          </p:cNvSpPr>
          <p:nvPr>
            <p:ph type="dt" idx="10"/>
          </p:nvPr>
        </p:nvSpPr>
        <p:spPr/>
        <p:txBody>
          <a:bodyPr/>
          <a:lstStyle/>
          <a:p>
            <a:pPr>
              <a:defRPr/>
            </a:pPr>
            <a:r>
              <a:rPr lang="en-US"/>
              <a:t>4/19/2017</a:t>
            </a:r>
            <a:endParaRPr lang="en-US" dirty="0"/>
          </a:p>
        </p:txBody>
      </p:sp>
    </p:spTree>
    <p:extLst>
      <p:ext uri="{BB962C8B-B14F-4D97-AF65-F5344CB8AC3E}">
        <p14:creationId xmlns:p14="http://schemas.microsoft.com/office/powerpoint/2010/main" val="1426192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55</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4268343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879475"/>
            <a:fld id="{0413A5C8-111D-4E5C-BB4C-D0F238F39719}" type="slidenum">
              <a:rPr lang="en-US" smtClean="0"/>
              <a:pPr defTabSz="879475"/>
              <a:t>56</a:t>
            </a:fld>
            <a:endParaRPr lang="en-US"/>
          </a:p>
        </p:txBody>
      </p:sp>
      <p:sp>
        <p:nvSpPr>
          <p:cNvPr id="5" name="Header Placeholder 4"/>
          <p:cNvSpPr>
            <a:spLocks noGrp="1"/>
          </p:cNvSpPr>
          <p:nvPr>
            <p:ph type="hdr" sz="quarter" idx="10"/>
          </p:nvPr>
        </p:nvSpPr>
        <p:spPr/>
        <p:txBody>
          <a:bodyPr/>
          <a:lstStyle/>
          <a:p>
            <a:pPr>
              <a:defRPr/>
            </a:pPr>
            <a:r>
              <a:rPr lang="en-US"/>
              <a:t>Israel and Kingdom of God</a:t>
            </a:r>
            <a:endParaRPr lang="en-US" dirty="0"/>
          </a:p>
        </p:txBody>
      </p:sp>
    </p:spTree>
    <p:extLst>
      <p:ext uri="{BB962C8B-B14F-4D97-AF65-F5344CB8AC3E}">
        <p14:creationId xmlns:p14="http://schemas.microsoft.com/office/powerpoint/2010/main" val="730721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879475"/>
            <a:fld id="{0413A5C8-111D-4E5C-BB4C-D0F238F39719}" type="slidenum">
              <a:rPr lang="en-US" smtClean="0"/>
              <a:pPr defTabSz="879475"/>
              <a:t>57</a:t>
            </a:fld>
            <a:endParaRPr lang="en-US"/>
          </a:p>
        </p:txBody>
      </p:sp>
      <p:sp>
        <p:nvSpPr>
          <p:cNvPr id="5" name="Header Placeholder 4"/>
          <p:cNvSpPr>
            <a:spLocks noGrp="1"/>
          </p:cNvSpPr>
          <p:nvPr>
            <p:ph type="hdr" sz="quarter" idx="10"/>
          </p:nvPr>
        </p:nvSpPr>
        <p:spPr/>
        <p:txBody>
          <a:bodyPr/>
          <a:lstStyle/>
          <a:p>
            <a:pPr>
              <a:defRPr/>
            </a:pPr>
            <a:r>
              <a:rPr lang="en-US"/>
              <a:t>Israel and Kingdom of God</a:t>
            </a:r>
            <a:endParaRPr lang="en-US" dirty="0"/>
          </a:p>
        </p:txBody>
      </p:sp>
    </p:spTree>
    <p:extLst>
      <p:ext uri="{BB962C8B-B14F-4D97-AF65-F5344CB8AC3E}">
        <p14:creationId xmlns:p14="http://schemas.microsoft.com/office/powerpoint/2010/main" val="3159500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58</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3959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59</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55907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60</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26114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61</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64037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68</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5330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6</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6248870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74</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2695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76</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55938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78</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5935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81</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4897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83</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9032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84</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71756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86</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12125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93</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78855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279" eaLnBrk="0" hangingPunct="0">
              <a:defRPr sz="2500">
                <a:solidFill>
                  <a:schemeClr val="tx1"/>
                </a:solidFill>
                <a:latin typeface="Times New Roman" panose="02020603050405020304" pitchFamily="18" charset="0"/>
                <a:cs typeface="Arial" panose="020B0604020202020204" pitchFamily="34" charset="0"/>
              </a:defRPr>
            </a:lvl1pPr>
            <a:lvl2pPr marL="770662" indent="-296408" defTabSz="912279" eaLnBrk="0" hangingPunct="0">
              <a:defRPr sz="2500">
                <a:solidFill>
                  <a:schemeClr val="tx1"/>
                </a:solidFill>
                <a:latin typeface="Times New Roman" panose="02020603050405020304" pitchFamily="18" charset="0"/>
                <a:cs typeface="Arial" panose="020B0604020202020204" pitchFamily="34" charset="0"/>
              </a:defRPr>
            </a:lvl2pPr>
            <a:lvl3pPr marL="1185634" indent="-237127" defTabSz="912279" eaLnBrk="0" hangingPunct="0">
              <a:defRPr sz="2500">
                <a:solidFill>
                  <a:schemeClr val="tx1"/>
                </a:solidFill>
                <a:latin typeface="Times New Roman" panose="02020603050405020304" pitchFamily="18" charset="0"/>
                <a:cs typeface="Arial" panose="020B0604020202020204" pitchFamily="34" charset="0"/>
              </a:defRPr>
            </a:lvl3pPr>
            <a:lvl4pPr marL="1659887" indent="-237127" defTabSz="912279" eaLnBrk="0" hangingPunct="0">
              <a:defRPr sz="2500">
                <a:solidFill>
                  <a:schemeClr val="tx1"/>
                </a:solidFill>
                <a:latin typeface="Times New Roman" panose="02020603050405020304" pitchFamily="18" charset="0"/>
                <a:cs typeface="Arial" panose="020B0604020202020204" pitchFamily="34" charset="0"/>
              </a:defRPr>
            </a:lvl4pPr>
            <a:lvl5pPr marL="2134141" indent="-237127" defTabSz="912279" eaLnBrk="0" hangingPunct="0">
              <a:defRPr sz="2500">
                <a:solidFill>
                  <a:schemeClr val="tx1"/>
                </a:solidFill>
                <a:latin typeface="Times New Roman" panose="02020603050405020304" pitchFamily="18" charset="0"/>
                <a:cs typeface="Arial" panose="020B0604020202020204" pitchFamily="34" charset="0"/>
              </a:defRPr>
            </a:lvl5pPr>
            <a:lvl6pPr marL="260839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648"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902"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1155" indent="-237127" defTabSz="912279"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98</a:t>
            </a:fld>
            <a:endParaRPr lang="en-US" alt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7455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7</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01287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8</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2626726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9</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2295957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10</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180731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11</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466552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444"/>
            <a:fld id="{0413A5C8-111D-4E5C-BB4C-D0F238F39719}" type="slidenum">
              <a:rPr lang="en-US" smtClean="0"/>
              <a:pPr defTabSz="919444"/>
              <a:t>12</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4/19/2017</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181023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pPr>
              <a:defRPr/>
            </a:pPr>
            <a:fld id="{33519BC1-B281-4A15-B06D-83A57A1F2AE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1169988" y="1946275"/>
            <a:ext cx="3810000" cy="4114800"/>
          </a:xfrm>
        </p:spPr>
        <p:txBody>
          <a:bodyPr/>
          <a:lstStyle/>
          <a:p>
            <a:pPr lvl="0"/>
            <a:endParaRPr lang="en-US" noProof="0"/>
          </a:p>
        </p:txBody>
      </p:sp>
      <p:sp>
        <p:nvSpPr>
          <p:cNvPr id="4" name="Text Placeholder 3"/>
          <p:cNvSpPr>
            <a:spLocks noGrp="1"/>
          </p:cNvSpPr>
          <p:nvPr>
            <p:ph type="body" sz="half" idx="2"/>
          </p:nvPr>
        </p:nvSpPr>
        <p:spPr>
          <a:xfrm>
            <a:off x="5132388" y="1946275"/>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endParaRPr lang="en-US"/>
          </a:p>
        </p:txBody>
      </p:sp>
      <p:sp>
        <p:nvSpPr>
          <p:cNvPr id="7" name="Rectangle 37"/>
          <p:cNvSpPr>
            <a:spLocks noGrp="1" noChangeArrowheads="1"/>
          </p:cNvSpPr>
          <p:nvPr>
            <p:ph type="sldNum" sz="quarter" idx="12"/>
          </p:nvPr>
        </p:nvSpPr>
        <p:spPr/>
        <p:txBody>
          <a:bodyPr/>
          <a:lstStyle>
            <a:lvl1pPr>
              <a:defRPr/>
            </a:lvl1pPr>
          </a:lstStyle>
          <a:p>
            <a:fld id="{D36E8520-37C3-473E-85E6-D362048BCA9A}" type="slidenum">
              <a:rPr lang="en-US" altLang="en-US"/>
              <a:pPr/>
              <a:t>‹#›</a:t>
            </a:fld>
            <a:endParaRPr lang="en-US" altLang="en-US"/>
          </a:p>
        </p:txBody>
      </p:sp>
    </p:spTree>
    <p:extLst>
      <p:ext uri="{BB962C8B-B14F-4D97-AF65-F5344CB8AC3E}">
        <p14:creationId xmlns:p14="http://schemas.microsoft.com/office/powerpoint/2010/main" val="2396015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2"/>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971FCA6-7645-460B-AB48-CA8D34B804C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9248235"/>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43000" y="1981200"/>
            <a:ext cx="7772400" cy="4114800"/>
          </a:xfrm>
        </p:spPr>
        <p:txBody>
          <a:bodyPr/>
          <a:lstStyle/>
          <a:p>
            <a:pPr lvl="0"/>
            <a:endParaRPr lang="en-US" noProof="0"/>
          </a:p>
        </p:txBody>
      </p:sp>
      <p:sp>
        <p:nvSpPr>
          <p:cNvPr id="4" name="Rectangle 36"/>
          <p:cNvSpPr>
            <a:spLocks noGrp="1" noChangeArrowheads="1"/>
          </p:cNvSpPr>
          <p:nvPr>
            <p:ph type="dt" sz="half" idx="10"/>
          </p:nvPr>
        </p:nvSpPr>
        <p:spPr/>
        <p:txBody>
          <a:bodyPr/>
          <a:lstStyle>
            <a:lvl1pPr>
              <a:defRPr/>
            </a:lvl1pPr>
          </a:lstStyle>
          <a:p>
            <a:pPr>
              <a:defRPr/>
            </a:pPr>
            <a:endParaRPr lang="en-US"/>
          </a:p>
        </p:txBody>
      </p:sp>
      <p:sp>
        <p:nvSpPr>
          <p:cNvPr id="5" name="Rectangle 37"/>
          <p:cNvSpPr>
            <a:spLocks noGrp="1" noChangeArrowheads="1"/>
          </p:cNvSpPr>
          <p:nvPr>
            <p:ph type="ftr" sz="quarter" idx="11"/>
          </p:nvPr>
        </p:nvSpPr>
        <p:spPr/>
        <p:txBody>
          <a:bodyPr/>
          <a:lstStyle>
            <a:lvl1pPr>
              <a:defRPr/>
            </a:lvl1pPr>
          </a:lstStyle>
          <a:p>
            <a:pPr>
              <a:defRPr/>
            </a:pPr>
            <a:endParaRPr lang="en-US"/>
          </a:p>
        </p:txBody>
      </p:sp>
      <p:sp>
        <p:nvSpPr>
          <p:cNvPr id="6" name="Rectangle 38"/>
          <p:cNvSpPr>
            <a:spLocks noGrp="1" noChangeArrowheads="1"/>
          </p:cNvSpPr>
          <p:nvPr>
            <p:ph type="sldNum" sz="quarter" idx="12"/>
          </p:nvPr>
        </p:nvSpPr>
        <p:spPr/>
        <p:txBody>
          <a:bodyPr/>
          <a:lstStyle>
            <a:lvl1pPr>
              <a:defRPr/>
            </a:lvl1pPr>
          </a:lstStyle>
          <a:p>
            <a:fld id="{4F486447-BE82-49E4-9BC2-D32492EDB258}" type="slidenum">
              <a:rPr lang="en-US" altLang="en-US"/>
              <a:pPr/>
              <a:t>‹#›</a:t>
            </a:fld>
            <a:endParaRPr lang="en-US" altLang="en-US"/>
          </a:p>
        </p:txBody>
      </p:sp>
    </p:spTree>
    <p:extLst>
      <p:ext uri="{BB962C8B-B14F-4D97-AF65-F5344CB8AC3E}">
        <p14:creationId xmlns:p14="http://schemas.microsoft.com/office/powerpoint/2010/main" val="1012108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5"/>
          <p:cNvSpPr>
            <a:spLocks noGrp="1" noChangeArrowheads="1"/>
          </p:cNvSpPr>
          <p:nvPr>
            <p:ph type="dt" sz="half" idx="10"/>
          </p:nvPr>
        </p:nvSpPr>
        <p:spPr/>
        <p:txBody>
          <a:bodyPr/>
          <a:lstStyle>
            <a:lvl1pPr>
              <a:defRPr/>
            </a:lvl1pPr>
          </a:lstStyle>
          <a:p>
            <a:pPr>
              <a:defRPr/>
            </a:pPr>
            <a:endParaRPr lang="en-US"/>
          </a:p>
        </p:txBody>
      </p:sp>
      <p:sp>
        <p:nvSpPr>
          <p:cNvPr id="4" name="Rectangle 36"/>
          <p:cNvSpPr>
            <a:spLocks noGrp="1" noChangeArrowheads="1"/>
          </p:cNvSpPr>
          <p:nvPr>
            <p:ph type="ftr" sz="quarter" idx="11"/>
          </p:nvPr>
        </p:nvSpPr>
        <p:spPr/>
        <p:txBody>
          <a:bodyPr/>
          <a:lstStyle>
            <a:lvl1pPr>
              <a:defRPr/>
            </a:lvl1pPr>
          </a:lstStyle>
          <a:p>
            <a:pPr>
              <a:defRPr/>
            </a:pPr>
            <a:endParaRPr lang="en-US"/>
          </a:p>
        </p:txBody>
      </p:sp>
      <p:sp>
        <p:nvSpPr>
          <p:cNvPr id="5" name="Rectangle 37"/>
          <p:cNvSpPr>
            <a:spLocks noGrp="1" noChangeArrowheads="1"/>
          </p:cNvSpPr>
          <p:nvPr>
            <p:ph type="sldNum" sz="quarter" idx="12"/>
          </p:nvPr>
        </p:nvSpPr>
        <p:spPr/>
        <p:txBody>
          <a:bodyPr/>
          <a:lstStyle>
            <a:lvl1pPr>
              <a:defRPr/>
            </a:lvl1pPr>
          </a:lstStyle>
          <a:p>
            <a:fld id="{8698234F-93E2-4F84-8F2A-0DB53C7E7780}" type="slidenum">
              <a:rPr lang="en-US" altLang="en-US"/>
              <a:pPr/>
              <a:t>‹#›</a:t>
            </a:fld>
            <a:endParaRPr lang="en-US" altLang="en-US"/>
          </a:p>
        </p:txBody>
      </p:sp>
    </p:spTree>
    <p:extLst>
      <p:ext uri="{BB962C8B-B14F-4D97-AF65-F5344CB8AC3E}">
        <p14:creationId xmlns:p14="http://schemas.microsoft.com/office/powerpoint/2010/main" val="396932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latin typeface="Calibri" panose="020F0502020204030204" pitchFamily="34" charset="0"/>
                <a:cs typeface="Calibri" panose="020F0502020204030204" pitchFamily="34" charset="0"/>
              </a:endParaRPr>
            </a:p>
          </p:txBody>
        </p:sp>
        <p:grpSp>
          <p:nvGrpSpPr>
            <p:cNvPr id="3081"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grpSp>
      </p:grpSp>
      <p:sp>
        <p:nvSpPr>
          <p:cNvPr id="3075"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Calibri" panose="020F0502020204030204" pitchFamily="34" charset="0"/>
                <a:cs typeface="+mn-cs"/>
              </a:defRPr>
            </a:lvl1pPr>
          </a:lstStyle>
          <a:p>
            <a:pPr>
              <a:defRPr/>
            </a:pPr>
            <a:endParaRPr lang="en-US" dirty="0"/>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Calibri" panose="020F0502020204030204" pitchFamily="34" charset="0"/>
                <a:cs typeface="+mn-cs"/>
              </a:defRPr>
            </a:lvl1pPr>
          </a:lstStyle>
          <a:p>
            <a:pPr>
              <a:defRPr/>
            </a:pPr>
            <a:endParaRPr lang="en-US" dirty="0"/>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Calibri" panose="020F0502020204030204" pitchFamily="34" charset="0"/>
                <a:cs typeface="+mn-cs"/>
              </a:defRPr>
            </a:lvl1pPr>
          </a:lstStyle>
          <a:p>
            <a:pPr>
              <a:defRPr/>
            </a:pPr>
            <a:fld id="{29C1E47E-A244-4BEC-A489-9879E1058E1B}" type="slidenum">
              <a:rPr lang="en-US" smtClean="0"/>
              <a:pPr>
                <a:defRPr/>
              </a:pPr>
              <a:t>‹#›</a:t>
            </a:fld>
            <a:endParaRPr lang="en-US" dirty="0"/>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92635" r:id="rId1"/>
    <p:sldLayoutId id="2147492636" r:id="rId2"/>
    <p:sldLayoutId id="2147492637" r:id="rId3"/>
    <p:sldLayoutId id="2147492638" r:id="rId4"/>
    <p:sldLayoutId id="2147492639" r:id="rId5"/>
    <p:sldLayoutId id="2147492640" r:id="rId6"/>
    <p:sldLayoutId id="2147492641" r:id="rId7"/>
    <p:sldLayoutId id="2147492642" r:id="rId8"/>
    <p:sldLayoutId id="2147492643" r:id="rId9"/>
    <p:sldLayoutId id="2147492644" r:id="rId10"/>
    <p:sldLayoutId id="2147492652" r:id="rId11"/>
    <p:sldLayoutId id="2147492661" r:id="rId12"/>
    <p:sldLayoutId id="2147492664" r:id="rId13"/>
    <p:sldLayoutId id="2147492665" r:id="rId14"/>
  </p:sldLayoutIdLst>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8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8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8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8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9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na.ssl-images-amazon.com/images/I/51ICPeSz%2BKL._SX331_BO1,204,203,200_.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743200" y="152400"/>
            <a:ext cx="4391025" cy="657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79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144584838"/>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984623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90833889"/>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632490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09464810"/>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51379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845776067"/>
              </p:ext>
            </p:extLst>
          </p:nvPr>
        </p:nvGraphicFramePr>
        <p:xfrm>
          <a:off x="157043" y="1144368"/>
          <a:ext cx="8829914" cy="3870960"/>
        </p:xfrm>
        <a:graphic>
          <a:graphicData uri="http://schemas.openxmlformats.org/drawingml/2006/table">
            <a:tbl>
              <a:tblPr firstRow="1" bandRow="1">
                <a:tableStyleId>{5940675A-B579-460E-94D1-54222C63F5DA}</a:tableStyleId>
              </a:tblPr>
              <a:tblGrid>
                <a:gridCol w="3876914">
                  <a:extLst>
                    <a:ext uri="{9D8B030D-6E8A-4147-A177-3AD203B41FA5}">
                      <a16:colId xmlns:a16="http://schemas.microsoft.com/office/drawing/2014/main" val="4287931007"/>
                    </a:ext>
                  </a:extLst>
                </a:gridCol>
                <a:gridCol w="4953000">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267572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465239735"/>
              </p:ext>
            </p:extLst>
          </p:nvPr>
        </p:nvGraphicFramePr>
        <p:xfrm>
          <a:off x="157043" y="1144368"/>
          <a:ext cx="8829914" cy="3870960"/>
        </p:xfrm>
        <a:graphic>
          <a:graphicData uri="http://schemas.openxmlformats.org/drawingml/2006/table">
            <a:tbl>
              <a:tblPr firstRow="1" bandRow="1">
                <a:tableStyleId>{5940675A-B579-460E-94D1-54222C63F5DA}</a:tableStyleId>
              </a:tblPr>
              <a:tblGrid>
                <a:gridCol w="3876914">
                  <a:extLst>
                    <a:ext uri="{9D8B030D-6E8A-4147-A177-3AD203B41FA5}">
                      <a16:colId xmlns:a16="http://schemas.microsoft.com/office/drawing/2014/main" val="4287931007"/>
                    </a:ext>
                  </a:extLst>
                </a:gridCol>
                <a:gridCol w="4953000">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005480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214458065"/>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982266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3600" dirty="0"/>
              <a:t>THE INTERIM AGE</a:t>
            </a:r>
          </a:p>
        </p:txBody>
      </p:sp>
      <p:sp>
        <p:nvSpPr>
          <p:cNvPr id="16387" name="Rectangle 3"/>
          <p:cNvSpPr>
            <a:spLocks noGrp="1" noChangeArrowheads="1"/>
          </p:cNvSpPr>
          <p:nvPr>
            <p:ph type="body" sz="half" idx="2"/>
          </p:nvPr>
        </p:nvSpPr>
        <p:spPr>
          <a:xfrm>
            <a:off x="1138914" y="1570182"/>
            <a:ext cx="6866173" cy="2163618"/>
          </a:xfrm>
        </p:spPr>
        <p:txBody>
          <a:bodyPr/>
          <a:lstStyle/>
          <a:p>
            <a:pPr marL="463550" indent="-463550" eaLnBrk="1" hangingPunct="1">
              <a:spcBef>
                <a:spcPts val="0"/>
              </a:spcBef>
              <a:spcAft>
                <a:spcPts val="5400"/>
              </a:spcAft>
              <a:buSzPct val="100000"/>
              <a:buFont typeface="+mj-lt"/>
              <a:buAutoNum type="arabicPeriod"/>
              <a:defRPr/>
            </a:pPr>
            <a:r>
              <a:rPr lang="en-US" sz="3600" dirty="0"/>
              <a:t>The Inter-advent Age (Matt. 13) </a:t>
            </a:r>
          </a:p>
          <a:p>
            <a:pPr marL="463550" indent="-463550" eaLnBrk="1" hangingPunct="1">
              <a:spcBef>
                <a:spcPts val="0"/>
              </a:spcBef>
              <a:spcAft>
                <a:spcPts val="5400"/>
              </a:spcAft>
              <a:buSzPct val="100000"/>
              <a:buFont typeface="+mj-lt"/>
              <a:buAutoNum type="arabicPeriod"/>
              <a:defRPr/>
            </a:pPr>
            <a:r>
              <a:rPr lang="en-US" sz="3600" dirty="0"/>
              <a:t>The Church Age (Matt. 16:18)</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553202" y="3479863"/>
            <a:ext cx="2363417" cy="3200400"/>
          </a:xfrm>
        </p:spPr>
      </p:pic>
    </p:spTree>
    <p:extLst>
      <p:ext uri="{BB962C8B-B14F-4D97-AF65-F5344CB8AC3E}">
        <p14:creationId xmlns:p14="http://schemas.microsoft.com/office/powerpoint/2010/main" val="78757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3209277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b="1" u="sng" dirty="0">
                <a:solidFill>
                  <a:srgbClr val="FFFFCC"/>
                </a:solidFill>
              </a:rPr>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2963575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63516"/>
            <a:ext cx="8744137" cy="393954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Luke 19:11 (NASB)</a:t>
            </a:r>
          </a:p>
          <a:p>
            <a:pPr algn="just">
              <a:spcBef>
                <a:spcPts val="600"/>
              </a:spcBef>
              <a:spcAft>
                <a:spcPts val="600"/>
              </a:spcAft>
            </a:pPr>
            <a:r>
              <a:rPr lang="en-US" altLang="en-US" sz="4000" kern="0" dirty="0">
                <a:latin typeface="Calibri" panose="020F0502020204030204" pitchFamily="34" charset="0"/>
                <a:cs typeface="Calibri" panose="020F0502020204030204" pitchFamily="34" charset="0"/>
              </a:rPr>
              <a:t>“</a:t>
            </a:r>
            <a:r>
              <a:rPr lang="en-US" sz="4000" dirty="0">
                <a:latin typeface="Calibri" panose="020F0502020204030204" pitchFamily="34" charset="0"/>
                <a:cs typeface="Calibri" panose="020F0502020204030204" pitchFamily="34" charset="0"/>
              </a:rPr>
              <a:t>While they were listening to these things, Jesus went on to tell a parable, because He was near Jerusalem, and they supposed that the kingdom of God was going to appear immediately.”</a:t>
            </a:r>
            <a:endParaRPr lang="en-US" altLang="en-US" sz="40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561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1562100" y="594359"/>
            <a:ext cx="6019800" cy="1371600"/>
          </a:xfrm>
        </p:spPr>
        <p:txBody>
          <a:bodyPr/>
          <a:lstStyle/>
          <a:p>
            <a:pPr algn="ctr" eaLnBrk="1" hangingPunct="1">
              <a:defRPr/>
            </a:pPr>
            <a:r>
              <a:rPr lang="en-US" altLang="en-US" b="1" dirty="0">
                <a:solidFill>
                  <a:srgbClr val="00FFFF"/>
                </a:solidFill>
                <a:effectLst>
                  <a:outerShdw blurRad="38100" dist="38100" dir="2700000" algn="tl">
                    <a:srgbClr val="000000">
                      <a:alpha val="43137"/>
                    </a:srgbClr>
                  </a:outerShdw>
                </a:effectLst>
                <a:cs typeface="Calibri" panose="020F0502020204030204" pitchFamily="34" charset="0"/>
              </a:rPr>
              <a:t>The Coming Kingdom</a:t>
            </a:r>
            <a:br>
              <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altLang="en-US" sz="2800" b="1" dirty="0">
                <a:solidFill>
                  <a:srgbClr val="00FFFF"/>
                </a:solidFill>
                <a:effectLst>
                  <a:outerShdw blurRad="38100" dist="38100" dir="2700000" algn="tl">
                    <a:srgbClr val="000000">
                      <a:alpha val="43137"/>
                    </a:srgbClr>
                  </a:outerShdw>
                </a:effectLst>
                <a:cs typeface="Calibri" panose="020F0502020204030204" pitchFamily="34" charset="0"/>
              </a:rPr>
              <a:t>Chapter 9</a:t>
            </a:r>
            <a:endPar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147" name="Subtitle 2"/>
          <p:cNvSpPr>
            <a:spLocks noGrp="1"/>
          </p:cNvSpPr>
          <p:nvPr>
            <p:ph type="subTitle" idx="4294967295"/>
          </p:nvPr>
        </p:nvSpPr>
        <p:spPr>
          <a:xfrm>
            <a:off x="990600" y="4572001"/>
            <a:ext cx="7467600" cy="1752600"/>
          </a:xfrm>
        </p:spPr>
        <p:txBody>
          <a:bodyPr/>
          <a:lstStyle/>
          <a:p>
            <a:pPr marL="0" indent="0" algn="ctr" eaLnBrk="1" hangingPunct="1">
              <a:buNone/>
            </a:pPr>
            <a:r>
              <a:rPr lang="en-US" altLang="en-US" dirty="0">
                <a:latin typeface="Calibri" panose="020F0502020204030204" pitchFamily="34" charset="0"/>
                <a:cs typeface="Calibri" panose="020F0502020204030204" pitchFamily="34" charset="0"/>
              </a:rPr>
              <a:t>Dr. Andy Woods</a:t>
            </a:r>
          </a:p>
          <a:p>
            <a:pPr eaLnBrk="1" hangingPunct="1"/>
            <a:endParaRPr lang="en-US" altLang="en-US" sz="2000" dirty="0">
              <a:latin typeface="Calibri" panose="020F0502020204030204" pitchFamily="34" charset="0"/>
              <a:cs typeface="Calibri" panose="020F0502020204030204" pitchFamily="34" charset="0"/>
            </a:endParaRPr>
          </a:p>
          <a:p>
            <a:pPr marL="0" indent="0" algn="ctr" eaLnBrk="1" hangingPunct="1">
              <a:buNone/>
            </a:pPr>
            <a:r>
              <a:rPr lang="en-US" altLang="en-US" sz="2000" dirty="0">
                <a:latin typeface="Calibri" panose="020F0502020204030204" pitchFamily="34" charset="0"/>
                <a:cs typeface="Calibri" panose="020F0502020204030204" pitchFamily="34" charset="0"/>
              </a:rPr>
              <a:t>Senior Pastor – Sugar Land Bible Church</a:t>
            </a:r>
          </a:p>
          <a:p>
            <a:pPr marL="0" indent="0" algn="ctr" eaLnBrk="1" hangingPunct="1">
              <a:buNone/>
            </a:pPr>
            <a:r>
              <a:rPr lang="en-US" altLang="en-US" sz="2000" dirty="0">
                <a:cs typeface="Calibri" panose="020F0502020204030204" pitchFamily="34" charset="0"/>
              </a:rPr>
              <a:t>President</a:t>
            </a:r>
            <a:r>
              <a:rPr lang="en-US" altLang="en-US" sz="2000" dirty="0">
                <a:latin typeface="Calibri" panose="020F0502020204030204" pitchFamily="34" charset="0"/>
                <a:cs typeface="Calibri" panose="020F0502020204030204" pitchFamily="34" charset="0"/>
              </a:rPr>
              <a:t> – Chafer Theological Seminary</a:t>
            </a:r>
            <a:r>
              <a:rPr lang="en-US" altLang="en-US" sz="2000" dirty="0">
                <a:solidFill>
                  <a:schemeClr val="bg1"/>
                </a:solidFill>
                <a:latin typeface="Calibri" panose="020F0502020204030204" pitchFamily="34" charset="0"/>
                <a:cs typeface="Calibri" panose="020F0502020204030204" pitchFamily="34" charset="0"/>
              </a:rPr>
              <a:t>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81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63516"/>
            <a:ext cx="8744137" cy="393954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Luke 19:15 (NASB)</a:t>
            </a:r>
          </a:p>
          <a:p>
            <a:pPr algn="just">
              <a:spcBef>
                <a:spcPts val="600"/>
              </a:spcBef>
              <a:spcAft>
                <a:spcPts val="600"/>
              </a:spcAft>
            </a:pPr>
            <a:r>
              <a:rPr lang="en-US" altLang="en-US" sz="4000" kern="0" dirty="0">
                <a:latin typeface="Calibri" panose="020F0502020204030204" pitchFamily="34" charset="0"/>
                <a:cs typeface="Calibri" panose="020F0502020204030204" pitchFamily="34" charset="0"/>
              </a:rPr>
              <a:t>“</a:t>
            </a:r>
            <a:r>
              <a:rPr lang="en-US" sz="4000" dirty="0">
                <a:latin typeface="Calibri" panose="020F0502020204030204" pitchFamily="34" charset="0"/>
                <a:cs typeface="Calibri" panose="020F0502020204030204" pitchFamily="34" charset="0"/>
              </a:rPr>
              <a:t>When he returned, after receiving the kingdom, he ordered that these slaves, to whom he had given the money, be called to him so that he might know what business they had done.”</a:t>
            </a:r>
            <a:endParaRPr lang="en-US" altLang="en-US" sz="40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2195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rPr>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2569345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52400"/>
            <a:ext cx="8586952" cy="480131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Daniel 9:26 (NASB)</a:t>
            </a:r>
          </a:p>
          <a:p>
            <a:pPr algn="just">
              <a:spcBef>
                <a:spcPts val="600"/>
              </a:spcBef>
              <a:spcAft>
                <a:spcPts val="600"/>
              </a:spcAft>
            </a:pPr>
            <a:r>
              <a:rPr lang="en-US" altLang="en-US" sz="2800" kern="0"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So you are to know and discern </a:t>
            </a:r>
            <a:r>
              <a:rPr lang="en-US" sz="2800" i="1" dirty="0">
                <a:latin typeface="Calibri" panose="020F0502020204030204" pitchFamily="34" charset="0"/>
                <a:cs typeface="Calibri" panose="020F0502020204030204" pitchFamily="34" charset="0"/>
              </a:rPr>
              <a:t>that</a:t>
            </a:r>
            <a:r>
              <a:rPr lang="en-US" sz="2800" dirty="0">
                <a:latin typeface="Calibri" panose="020F0502020204030204" pitchFamily="34" charset="0"/>
                <a:cs typeface="Calibri" panose="020F0502020204030204" pitchFamily="34" charset="0"/>
              </a:rPr>
              <a:t> from the issuing of a decree to restore and rebuild Jerusalem until </a:t>
            </a:r>
            <a:r>
              <a:rPr lang="en-US" sz="2800" b="1" u="sng" dirty="0">
                <a:solidFill>
                  <a:srgbClr val="FFFFCC"/>
                </a:solidFill>
                <a:latin typeface="Calibri" panose="020F0502020204030204" pitchFamily="34" charset="0"/>
                <a:cs typeface="Calibri" panose="020F0502020204030204" pitchFamily="34" charset="0"/>
              </a:rPr>
              <a:t>Messiah the Prince</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there will be</a:t>
            </a:r>
            <a:r>
              <a:rPr lang="en-US" sz="2800" dirty="0">
                <a:latin typeface="Calibri" panose="020F0502020204030204" pitchFamily="34" charset="0"/>
                <a:cs typeface="Calibri" panose="020F0502020204030204" pitchFamily="34" charset="0"/>
              </a:rPr>
              <a:t> seven weeks and sixty-two weeks; it will be built again, with plaza and moat, even in times of distress. </a:t>
            </a:r>
            <a:r>
              <a:rPr lang="en-US" sz="2800" baseline="30000" dirty="0">
                <a:latin typeface="Calibri" panose="020F0502020204030204" pitchFamily="34" charset="0"/>
                <a:cs typeface="Calibri" panose="020F0502020204030204" pitchFamily="34" charset="0"/>
              </a:rPr>
              <a:t>26 </a:t>
            </a:r>
            <a:r>
              <a:rPr lang="en-US" sz="2800" dirty="0">
                <a:latin typeface="Calibri" panose="020F0502020204030204" pitchFamily="34" charset="0"/>
                <a:cs typeface="Calibri" panose="020F0502020204030204" pitchFamily="34" charset="0"/>
              </a:rPr>
              <a:t>Then after the sixty-two weeks </a:t>
            </a:r>
            <a:r>
              <a:rPr lang="en-US" sz="2800" b="1" u="sng" dirty="0">
                <a:solidFill>
                  <a:srgbClr val="FFFFCC"/>
                </a:solidFill>
                <a:latin typeface="Calibri" panose="020F0502020204030204" pitchFamily="34" charset="0"/>
                <a:cs typeface="Calibri" panose="020F0502020204030204" pitchFamily="34" charset="0"/>
              </a:rPr>
              <a:t>the Messiah will be cut off and have nothing</a:t>
            </a:r>
            <a:r>
              <a:rPr lang="en-US" sz="2800" dirty="0">
                <a:latin typeface="Calibri" panose="020F0502020204030204" pitchFamily="34" charset="0"/>
                <a:cs typeface="Calibri" panose="020F0502020204030204" pitchFamily="34" charset="0"/>
              </a:rPr>
              <a:t>, and the people of the prince who is to come will destroy the city and the sanctuary. And its end </a:t>
            </a:r>
            <a:r>
              <a:rPr lang="en-US" sz="2800" i="1" dirty="0">
                <a:latin typeface="Calibri" panose="020F0502020204030204" pitchFamily="34" charset="0"/>
                <a:cs typeface="Calibri" panose="020F0502020204030204" pitchFamily="34" charset="0"/>
              </a:rPr>
              <a:t>will come</a:t>
            </a:r>
            <a:r>
              <a:rPr lang="en-US" sz="2800" dirty="0">
                <a:latin typeface="Calibri" panose="020F0502020204030204" pitchFamily="34" charset="0"/>
                <a:cs typeface="Calibri" panose="020F0502020204030204" pitchFamily="34" charset="0"/>
              </a:rPr>
              <a:t> with a flood; even to the end there will be war; desolations are determined.’”</a:t>
            </a:r>
          </a:p>
        </p:txBody>
      </p:sp>
    </p:spTree>
    <p:extLst>
      <p:ext uri="{BB962C8B-B14F-4D97-AF65-F5344CB8AC3E}">
        <p14:creationId xmlns:p14="http://schemas.microsoft.com/office/powerpoint/2010/main" val="2141759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247900" y="6248400"/>
            <a:ext cx="4648200" cy="449263"/>
          </a:xfrm>
        </p:spPr>
        <p:txBody>
          <a:bodyPr/>
          <a:lstStyle/>
          <a:p>
            <a:pPr algn="ctr" eaLnBrk="1" hangingPunct="1">
              <a:defRPr/>
            </a:pPr>
            <a:r>
              <a:rPr lang="en-US" altLang="en-US" sz="1600" dirty="0">
                <a:solidFill>
                  <a:schemeClr val="tx1"/>
                </a:solidFill>
                <a:effectLst>
                  <a:outerShdw blurRad="38100" dist="38100" dir="2700000" algn="tl">
                    <a:srgbClr val="000000">
                      <a:alpha val="43137"/>
                    </a:srgbClr>
                  </a:outerShdw>
                </a:effectLst>
              </a:rPr>
              <a:t>Lewis Sperry Chafer, vol. 5, </a:t>
            </a:r>
            <a:r>
              <a:rPr lang="en-US" altLang="en-US" sz="1600" i="1" dirty="0">
                <a:solidFill>
                  <a:schemeClr val="tx1"/>
                </a:solidFill>
                <a:effectLst>
                  <a:outerShdw blurRad="38100" dist="38100" dir="2700000" algn="tl">
                    <a:srgbClr val="000000">
                      <a:alpha val="43137"/>
                    </a:srgbClr>
                  </a:outerShdw>
                </a:effectLst>
              </a:rPr>
              <a:t>Systematic Theology</a:t>
            </a:r>
            <a:r>
              <a:rPr lang="en-US" altLang="en-US" sz="1600" dirty="0">
                <a:solidFill>
                  <a:schemeClr val="tx1"/>
                </a:solidFill>
                <a:effectLst>
                  <a:outerShdw blurRad="38100" dist="38100" dir="2700000" algn="tl">
                    <a:srgbClr val="000000">
                      <a:alpha val="43137"/>
                    </a:srgbClr>
                  </a:outerShdw>
                </a:effectLst>
              </a:rPr>
              <a:t> (Grand Rapids, MI: </a:t>
            </a:r>
            <a:r>
              <a:rPr lang="en-US" altLang="en-US" sz="1600" dirty="0" err="1">
                <a:solidFill>
                  <a:schemeClr val="tx1"/>
                </a:solidFill>
                <a:effectLst>
                  <a:outerShdw blurRad="38100" dist="38100" dir="2700000" algn="tl">
                    <a:srgbClr val="000000">
                      <a:alpha val="43137"/>
                    </a:srgbClr>
                  </a:outerShdw>
                </a:effectLst>
              </a:rPr>
              <a:t>Kregel</a:t>
            </a:r>
            <a:r>
              <a:rPr lang="en-US" altLang="en-US" sz="1600" dirty="0">
                <a:solidFill>
                  <a:schemeClr val="tx1"/>
                </a:solidFill>
                <a:effectLst>
                  <a:outerShdw blurRad="38100" dist="38100" dir="2700000" algn="tl">
                    <a:srgbClr val="000000">
                      <a:alpha val="43137"/>
                    </a:srgbClr>
                  </a:outerShdw>
                </a:effectLst>
              </a:rPr>
              <a:t> Publications, 1993), 347-48.</a:t>
            </a:r>
          </a:p>
        </p:txBody>
      </p:sp>
      <p:sp>
        <p:nvSpPr>
          <p:cNvPr id="57347" name="Content Placeholder 2"/>
          <p:cNvSpPr>
            <a:spLocks noGrp="1"/>
          </p:cNvSpPr>
          <p:nvPr>
            <p:ph idx="1"/>
          </p:nvPr>
        </p:nvSpPr>
        <p:spPr>
          <a:xfrm>
            <a:off x="3200400" y="381000"/>
            <a:ext cx="5791200" cy="5745163"/>
          </a:xfrm>
        </p:spPr>
        <p:txBody>
          <a:bodyPr/>
          <a:lstStyle/>
          <a:p>
            <a:pPr marL="0" indent="0" algn="just" eaLnBrk="1" hangingPunct="1">
              <a:buFont typeface="Arial" panose="020B0604020202020204" pitchFamily="34" charset="0"/>
              <a:buNone/>
              <a:defRPr/>
            </a:pPr>
            <a:r>
              <a:rPr lang="en-US" sz="2700" dirty="0">
                <a:effectLst/>
              </a:rPr>
              <a:t>“</a:t>
            </a:r>
            <a:r>
              <a:rPr lang="en-US" sz="2700" b="1" u="sng" dirty="0">
                <a:solidFill>
                  <a:srgbClr val="FFFFCC"/>
                </a:solidFill>
                <a:effectLst/>
              </a:rPr>
              <a:t>God not only knows beforehand the choice His creatures will make, but is Himself able to work in them both to will and to do of His own good pleasure</a:t>
            </a:r>
            <a:r>
              <a:rPr lang="en-US" sz="2700" dirty="0">
                <a:effectLst/>
              </a:rPr>
              <a:t>. The Scriptures present many incidents which disclose the fact that the will of God is executed by men even when they have no conscious intention to do the will of God. . . . Was the death of Christ in danger of being abortive and all the types and prophecies respecting His death of being proved untrue until Pilate made his decision regarding that death?”</a:t>
            </a:r>
          </a:p>
        </p:txBody>
      </p:sp>
      <p:pic>
        <p:nvPicPr>
          <p:cNvPr id="4" name="Picture 2" descr="http://t1.gstatic.com/images?q=tbn:ANd9GcQxv3vyi4YqgamHAJTIgWkNJkLqWWIuAG2pkecTpX67vjz6XE96Kw"/>
          <p:cNvPicPr>
            <a:picLocks noChangeAspect="1" noChangeArrowheads="1"/>
          </p:cNvPicPr>
          <p:nvPr/>
        </p:nvPicPr>
        <p:blipFill>
          <a:blip r:embed="rId2" cstate="print">
            <a:extLst/>
          </a:blip>
          <a:srcRect/>
          <a:stretch>
            <a:fillRect/>
          </a:stretch>
        </p:blipFill>
        <p:spPr bwMode="auto">
          <a:xfrm>
            <a:off x="228600" y="533400"/>
            <a:ext cx="2703121" cy="3810000"/>
          </a:xfrm>
          <a:prstGeom prst="rect">
            <a:avLst/>
          </a:prstGeom>
          <a:solidFill>
            <a:srgbClr val="FFFFFF">
              <a:shade val="85000"/>
            </a:srgbClr>
          </a:solidFill>
          <a:ln w="28575"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699301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rPr>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3524748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13:11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Jesus answered them, “To you it has been granted to know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mysteries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of the kingdom of heaven, but to them it has not been granted.”</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7236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Ephesians 3:9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to bring to light what is the administration of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mystery</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which for ages has been hidden in God who created all things.”</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1599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228600"/>
            <a:ext cx="4267200" cy="762000"/>
          </a:xfrm>
        </p:spPr>
        <p:txBody>
          <a:bodyPr/>
          <a:lstStyle/>
          <a:p>
            <a:pPr>
              <a:defRPr/>
            </a:pPr>
            <a:r>
              <a:rPr lang="en-US" altLang="en-US" sz="4000" dirty="0">
                <a:solidFill>
                  <a:srgbClr val="00FFFF"/>
                </a:solidFill>
                <a:effectLst>
                  <a:outerShdw blurRad="38100" dist="38100" dir="2700000" algn="tl">
                    <a:srgbClr val="000000">
                      <a:alpha val="43137"/>
                    </a:srgbClr>
                  </a:outerShdw>
                </a:effectLst>
              </a:rPr>
              <a:t>“Mystery” Defined</a:t>
            </a:r>
          </a:p>
        </p:txBody>
      </p:sp>
      <p:sp>
        <p:nvSpPr>
          <p:cNvPr id="108547" name="Content Placeholder 2"/>
          <p:cNvSpPr>
            <a:spLocks noGrp="1"/>
          </p:cNvSpPr>
          <p:nvPr>
            <p:ph idx="1"/>
          </p:nvPr>
        </p:nvSpPr>
        <p:spPr>
          <a:xfrm>
            <a:off x="495300" y="1143000"/>
            <a:ext cx="8153400" cy="4267200"/>
          </a:xfrm>
        </p:spPr>
        <p:txBody>
          <a:bodyPr/>
          <a:lstStyle/>
          <a:p>
            <a:pPr marL="0" indent="0" algn="just">
              <a:buNone/>
            </a:pPr>
            <a:r>
              <a:rPr lang="en-US" sz="3600" dirty="0">
                <a:effectLst/>
              </a:rPr>
              <a:t>“In the N.T, it [</a:t>
            </a:r>
            <a:r>
              <a:rPr lang="en-US" sz="3600" i="1" dirty="0" err="1">
                <a:effectLst/>
              </a:rPr>
              <a:t>mystērion</a:t>
            </a:r>
            <a:r>
              <a:rPr lang="en-US" sz="3600" dirty="0">
                <a:effectLst/>
              </a:rPr>
              <a:t>] denotes, not the mysterious (as with the Eng. word), but that which, being outside the range of unassisted natural apprehension, can be made known only by Divine revelation, and is made known in a manner and at a time appointed by God, and to those who are illumined by His Spirit.”</a:t>
            </a: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dirty="0">
                <a:latin typeface="Calibri" panose="020F0502020204030204" pitchFamily="34" charset="0"/>
                <a:cs typeface="Calibri" panose="020F0502020204030204" pitchFamily="34" charset="0"/>
              </a:rPr>
              <a:t>W. E. Vine, Merrill F. Unger, and William White, </a:t>
            </a:r>
            <a:r>
              <a:rPr lang="en-US" altLang="en-US" sz="1600" i="1" dirty="0">
                <a:latin typeface="Calibri" panose="020F0502020204030204" pitchFamily="34" charset="0"/>
                <a:cs typeface="Calibri" panose="020F0502020204030204" pitchFamily="34" charset="0"/>
              </a:rPr>
              <a:t>Vine's Complete Expository Dictionary of the Old and New Testament Words</a:t>
            </a:r>
            <a:r>
              <a:rPr lang="en-US" altLang="en-US" sz="1600" dirty="0">
                <a:latin typeface="Calibri" panose="020F0502020204030204" pitchFamily="34" charset="0"/>
                <a:cs typeface="Calibri" panose="020F0502020204030204" pitchFamily="34" charset="0"/>
              </a:rPr>
              <a:t> (Nashville: Nelson, 1996), 424.</a:t>
            </a:r>
          </a:p>
        </p:txBody>
      </p:sp>
    </p:spTree>
    <p:extLst>
      <p:ext uri="{BB962C8B-B14F-4D97-AF65-F5344CB8AC3E}">
        <p14:creationId xmlns:p14="http://schemas.microsoft.com/office/powerpoint/2010/main" val="2863128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rPr>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2350999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4"/>
          <p:cNvSpPr>
            <a:spLocks noGrp="1"/>
          </p:cNvSpPr>
          <p:nvPr>
            <p:ph type="title" idx="4294967295"/>
          </p:nvPr>
        </p:nvSpPr>
        <p:spPr>
          <a:xfrm>
            <a:off x="1676400" y="228600"/>
            <a:ext cx="5791200" cy="838200"/>
          </a:xfrm>
        </p:spPr>
        <p:txBody>
          <a:bodyPr/>
          <a:lstStyle/>
          <a:p>
            <a:pPr algn="ctr"/>
            <a:r>
              <a:rPr lang="en-US" altLang="en-US" sz="4000" dirty="0">
                <a:effectLst>
                  <a:outerShdw blurRad="38100" dist="38100" dir="2700000" algn="tl">
                    <a:srgbClr val="000000">
                      <a:alpha val="43137"/>
                    </a:srgbClr>
                  </a:outerShdw>
                </a:effectLst>
              </a:rPr>
              <a:t>Christ’s Three Offices</a:t>
            </a:r>
          </a:p>
        </p:txBody>
      </p:sp>
      <p:sp>
        <p:nvSpPr>
          <p:cNvPr id="6" name="Content Placeholder 5"/>
          <p:cNvSpPr>
            <a:spLocks noGrp="1"/>
          </p:cNvSpPr>
          <p:nvPr>
            <p:ph idx="4294967295"/>
          </p:nvPr>
        </p:nvSpPr>
        <p:spPr>
          <a:xfrm>
            <a:off x="1485900" y="1219200"/>
            <a:ext cx="6172200" cy="2819400"/>
          </a:xfrm>
        </p:spPr>
        <p:txBody>
          <a:bodyPr/>
          <a:lstStyle/>
          <a:p>
            <a:pPr marL="463550" indent="-463550" eaLnBrk="1" hangingPunct="1">
              <a:spcBef>
                <a:spcPts val="0"/>
              </a:spcBef>
              <a:spcAft>
                <a:spcPts val="3600"/>
              </a:spcAft>
              <a:buSzPct val="100000"/>
              <a:buFont typeface="+mj-lt"/>
              <a:buAutoNum type="arabicPeriod"/>
              <a:defRPr/>
            </a:pPr>
            <a:r>
              <a:rPr lang="en-US" sz="3600" dirty="0"/>
              <a:t>Prophet (Matt. 4:17)</a:t>
            </a:r>
          </a:p>
          <a:p>
            <a:pPr marL="463550" indent="-463550" eaLnBrk="1" hangingPunct="1">
              <a:spcBef>
                <a:spcPts val="0"/>
              </a:spcBef>
              <a:spcAft>
                <a:spcPts val="3600"/>
              </a:spcAft>
              <a:buSzPct val="100000"/>
              <a:buFont typeface="+mj-lt"/>
              <a:buAutoNum type="arabicPeriod"/>
              <a:defRPr/>
            </a:pPr>
            <a:r>
              <a:rPr lang="en-US" sz="3600" dirty="0"/>
              <a:t>Priest (Heb. 4:15)</a:t>
            </a:r>
          </a:p>
          <a:p>
            <a:pPr marL="463550" indent="-463550" eaLnBrk="1" hangingPunct="1">
              <a:spcBef>
                <a:spcPts val="0"/>
              </a:spcBef>
              <a:spcAft>
                <a:spcPts val="3600"/>
              </a:spcAft>
              <a:buSzPct val="100000"/>
              <a:buFont typeface="+mj-lt"/>
              <a:buAutoNum type="arabicPeriod"/>
              <a:defRPr/>
            </a:pPr>
            <a:r>
              <a:rPr lang="en-US" sz="3600" dirty="0"/>
              <a:t> King (Isa. 9:6-7; Matt. 25:31)</a:t>
            </a:r>
          </a:p>
        </p:txBody>
      </p:sp>
      <p:pic>
        <p:nvPicPr>
          <p:cNvPr id="5" name="Picture 4" descr="King_of_K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65814" y="3962400"/>
            <a:ext cx="2025786" cy="2743200"/>
          </a:xfrm>
          <a:prstGeom prst="rect">
            <a:avLst/>
          </a:prstGeom>
          <a:noFill/>
          <a:ln w="9525">
            <a:noFill/>
            <a:miter lim="800000"/>
            <a:headEnd/>
            <a:tailEnd/>
          </a:ln>
          <a:effectLst/>
        </p:spPr>
      </p:pic>
    </p:spTree>
    <p:extLst>
      <p:ext uri="{BB962C8B-B14F-4D97-AF65-F5344CB8AC3E}">
        <p14:creationId xmlns:p14="http://schemas.microsoft.com/office/powerpoint/2010/main" val="2495872512"/>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1143000"/>
          </a:xfrm>
        </p:spPr>
        <p:txBody>
          <a:bodyPr/>
          <a:lstStyle/>
          <a:p>
            <a:pPr>
              <a:defRPr/>
            </a:pPr>
            <a:r>
              <a:rPr lang="en-US" sz="3600" dirty="0">
                <a:solidFill>
                  <a:srgbClr val="00FFFF"/>
                </a:solidFill>
              </a:rPr>
              <a:t>Kingdom Study Outline</a:t>
            </a:r>
          </a:p>
        </p:txBody>
      </p:sp>
      <p:sp>
        <p:nvSpPr>
          <p:cNvPr id="12291" name="Content Placeholder 2"/>
          <p:cNvSpPr>
            <a:spLocks noGrp="1"/>
          </p:cNvSpPr>
          <p:nvPr>
            <p:ph idx="1"/>
          </p:nvPr>
        </p:nvSpPr>
        <p:spPr>
          <a:xfrm>
            <a:off x="2395558" y="1600200"/>
            <a:ext cx="6672241" cy="4648200"/>
          </a:xfrm>
        </p:spPr>
        <p:txBody>
          <a:bodyPr/>
          <a:lstStyle/>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What does the Bible Say About the Kingdom?</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The Main Problem with Kingdom Now NT interpretations</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 some believe that we are in the kingdom now?</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does it matter?</a:t>
            </a:r>
          </a:p>
        </p:txBody>
      </p:sp>
      <p:pic>
        <p:nvPicPr>
          <p:cNvPr id="6" name="Picture 2" descr="http://3.bp.blogspot.com/-QEkPt30fRNQ/US-EfJsZfRI/AAAAAAAASK4/JnP_SUUHRas/s1600/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5257800"/>
            <a:ext cx="1822451" cy="1220964"/>
          </a:xfrm>
          <a:prstGeom prst="rect">
            <a:avLst/>
          </a:prstGeom>
          <a:noFill/>
          <a:ln w="9525">
            <a:noFill/>
            <a:miter lim="800000"/>
            <a:headEnd/>
            <a:tailEnd/>
          </a:ln>
        </p:spPr>
      </p:pic>
      <p:pic>
        <p:nvPicPr>
          <p:cNvPr id="7"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152400" y="1608034"/>
            <a:ext cx="2090759" cy="2148435"/>
          </a:xfrm>
          <a:prstGeom prst="rect">
            <a:avLst/>
          </a:prstGeom>
          <a:noFill/>
          <a:ln w="9525">
            <a:noFill/>
            <a:miter lim="800000"/>
            <a:headEnd/>
            <a:tailEnd/>
          </a:ln>
        </p:spPr>
      </p:pic>
    </p:spTree>
    <p:extLst>
      <p:ext uri="{BB962C8B-B14F-4D97-AF65-F5344CB8AC3E}">
        <p14:creationId xmlns:p14="http://schemas.microsoft.com/office/powerpoint/2010/main" val="877686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4"/>
          <p:cNvSpPr>
            <a:spLocks noGrp="1"/>
          </p:cNvSpPr>
          <p:nvPr>
            <p:ph type="title" idx="4294967295"/>
          </p:nvPr>
        </p:nvSpPr>
        <p:spPr>
          <a:xfrm>
            <a:off x="1676400" y="228600"/>
            <a:ext cx="5791200" cy="838200"/>
          </a:xfrm>
        </p:spPr>
        <p:txBody>
          <a:bodyPr/>
          <a:lstStyle/>
          <a:p>
            <a:pPr algn="ctr"/>
            <a:r>
              <a:rPr lang="en-US" altLang="en-US" sz="4000" dirty="0">
                <a:effectLst>
                  <a:outerShdw blurRad="38100" dist="38100" dir="2700000" algn="tl">
                    <a:srgbClr val="000000">
                      <a:alpha val="43137"/>
                    </a:srgbClr>
                  </a:outerShdw>
                </a:effectLst>
              </a:rPr>
              <a:t>Christ’s Three Offices</a:t>
            </a:r>
          </a:p>
        </p:txBody>
      </p:sp>
      <p:sp>
        <p:nvSpPr>
          <p:cNvPr id="6" name="Content Placeholder 5"/>
          <p:cNvSpPr>
            <a:spLocks noGrp="1"/>
          </p:cNvSpPr>
          <p:nvPr>
            <p:ph idx="4294967295"/>
          </p:nvPr>
        </p:nvSpPr>
        <p:spPr>
          <a:xfrm>
            <a:off x="1485900" y="1219200"/>
            <a:ext cx="6172200" cy="2819400"/>
          </a:xfrm>
        </p:spPr>
        <p:txBody>
          <a:bodyPr/>
          <a:lstStyle/>
          <a:p>
            <a:pPr marL="463550" indent="-463550" eaLnBrk="1" hangingPunct="1">
              <a:spcBef>
                <a:spcPts val="0"/>
              </a:spcBef>
              <a:spcAft>
                <a:spcPts val="3600"/>
              </a:spcAft>
              <a:buSzPct val="100000"/>
              <a:buFont typeface="+mj-lt"/>
              <a:buAutoNum type="arabicPeriod"/>
              <a:defRPr/>
            </a:pPr>
            <a:r>
              <a:rPr lang="en-US" sz="3600" dirty="0"/>
              <a:t>Prophet (Matt. 4:17)</a:t>
            </a:r>
          </a:p>
          <a:p>
            <a:pPr marL="463550" indent="-463550" eaLnBrk="1" hangingPunct="1">
              <a:spcBef>
                <a:spcPts val="0"/>
              </a:spcBef>
              <a:spcAft>
                <a:spcPts val="3600"/>
              </a:spcAft>
              <a:buSzPct val="100000"/>
              <a:buFont typeface="+mj-lt"/>
              <a:buAutoNum type="arabicPeriod"/>
              <a:defRPr/>
            </a:pPr>
            <a:r>
              <a:rPr lang="en-US" sz="3600" b="1" dirty="0">
                <a:solidFill>
                  <a:srgbClr val="FFFFCC"/>
                </a:solidFill>
              </a:rPr>
              <a:t>Priest (Heb. 4:15)</a:t>
            </a:r>
          </a:p>
          <a:p>
            <a:pPr marL="463550" indent="-463550" eaLnBrk="1" hangingPunct="1">
              <a:spcBef>
                <a:spcPts val="0"/>
              </a:spcBef>
              <a:spcAft>
                <a:spcPts val="3600"/>
              </a:spcAft>
              <a:buSzPct val="100000"/>
              <a:buFont typeface="+mj-lt"/>
              <a:buAutoNum type="arabicPeriod"/>
              <a:defRPr/>
            </a:pPr>
            <a:r>
              <a:rPr lang="en-US" sz="3600" dirty="0"/>
              <a:t> King (Isa. 9:6-7; Matt. 25:31)</a:t>
            </a:r>
          </a:p>
        </p:txBody>
      </p:sp>
      <p:pic>
        <p:nvPicPr>
          <p:cNvPr id="5" name="Picture 4" descr="King_of_Kings[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65814" y="3962400"/>
            <a:ext cx="2025786" cy="2743200"/>
          </a:xfrm>
          <a:prstGeom prst="rect">
            <a:avLst/>
          </a:prstGeom>
          <a:noFill/>
          <a:ln w="9525">
            <a:noFill/>
            <a:miter lim="800000"/>
            <a:headEnd/>
            <a:tailEnd/>
          </a:ln>
          <a:effectLst/>
        </p:spPr>
      </p:pic>
    </p:spTree>
    <p:extLst>
      <p:ext uri="{BB962C8B-B14F-4D97-AF65-F5344CB8AC3E}">
        <p14:creationId xmlns:p14="http://schemas.microsoft.com/office/powerpoint/2010/main" val="4042140906"/>
      </p:ext>
    </p:extLst>
  </p:cSld>
  <p:clrMapOvr>
    <a:masterClrMapping/>
  </p:clrMapOvr>
  <p:transition spd="slow">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52400"/>
            <a:ext cx="8586952" cy="480131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36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Daniel 9:26 (NASB)</a:t>
            </a:r>
          </a:p>
          <a:p>
            <a:pPr algn="just">
              <a:spcBef>
                <a:spcPts val="600"/>
              </a:spcBef>
              <a:spcAft>
                <a:spcPts val="600"/>
              </a:spcAft>
            </a:pPr>
            <a:r>
              <a:rPr lang="en-US" altLang="en-US" sz="2800" kern="0"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So you are to know and discern </a:t>
            </a:r>
            <a:r>
              <a:rPr lang="en-US" sz="2800" i="1" dirty="0">
                <a:latin typeface="Calibri" panose="020F0502020204030204" pitchFamily="34" charset="0"/>
                <a:cs typeface="Calibri" panose="020F0502020204030204" pitchFamily="34" charset="0"/>
              </a:rPr>
              <a:t>that</a:t>
            </a:r>
            <a:r>
              <a:rPr lang="en-US" sz="2800" dirty="0">
                <a:latin typeface="Calibri" panose="020F0502020204030204" pitchFamily="34" charset="0"/>
                <a:cs typeface="Calibri" panose="020F0502020204030204" pitchFamily="34" charset="0"/>
              </a:rPr>
              <a:t> from the issuing of a decree to restore and rebuild Jerusalem until </a:t>
            </a:r>
            <a:r>
              <a:rPr lang="en-US" sz="2800" b="1" u="sng" dirty="0">
                <a:solidFill>
                  <a:srgbClr val="FFFFCC"/>
                </a:solidFill>
                <a:latin typeface="Calibri" panose="020F0502020204030204" pitchFamily="34" charset="0"/>
                <a:cs typeface="Calibri" panose="020F0502020204030204" pitchFamily="34" charset="0"/>
              </a:rPr>
              <a:t>Messiah the Prince</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there will be</a:t>
            </a:r>
            <a:r>
              <a:rPr lang="en-US" sz="2800" dirty="0">
                <a:latin typeface="Calibri" panose="020F0502020204030204" pitchFamily="34" charset="0"/>
                <a:cs typeface="Calibri" panose="020F0502020204030204" pitchFamily="34" charset="0"/>
              </a:rPr>
              <a:t> seven weeks and sixty-two weeks; it will be built again, with plaza and moat, even in times of distress. </a:t>
            </a:r>
            <a:r>
              <a:rPr lang="en-US" sz="2800" baseline="30000" dirty="0">
                <a:latin typeface="Calibri" panose="020F0502020204030204" pitchFamily="34" charset="0"/>
                <a:cs typeface="Calibri" panose="020F0502020204030204" pitchFamily="34" charset="0"/>
              </a:rPr>
              <a:t>26 </a:t>
            </a:r>
            <a:r>
              <a:rPr lang="en-US" sz="2800" dirty="0">
                <a:latin typeface="Calibri" panose="020F0502020204030204" pitchFamily="34" charset="0"/>
                <a:cs typeface="Calibri" panose="020F0502020204030204" pitchFamily="34" charset="0"/>
              </a:rPr>
              <a:t>Then after the sixty-two weeks </a:t>
            </a:r>
            <a:r>
              <a:rPr lang="en-US" sz="2800" b="1" u="sng" dirty="0">
                <a:solidFill>
                  <a:srgbClr val="FFFFCC"/>
                </a:solidFill>
                <a:latin typeface="Calibri" panose="020F0502020204030204" pitchFamily="34" charset="0"/>
                <a:cs typeface="Calibri" panose="020F0502020204030204" pitchFamily="34" charset="0"/>
              </a:rPr>
              <a:t>the Messiah will be cut off and have nothing</a:t>
            </a:r>
            <a:r>
              <a:rPr lang="en-US" sz="2800" dirty="0">
                <a:latin typeface="Calibri" panose="020F0502020204030204" pitchFamily="34" charset="0"/>
                <a:cs typeface="Calibri" panose="020F0502020204030204" pitchFamily="34" charset="0"/>
              </a:rPr>
              <a:t>, and the people of the prince who is to come will destroy the city and the sanctuary. And its end </a:t>
            </a:r>
            <a:r>
              <a:rPr lang="en-US" sz="2800" i="1" dirty="0">
                <a:latin typeface="Calibri" panose="020F0502020204030204" pitchFamily="34" charset="0"/>
                <a:cs typeface="Calibri" panose="020F0502020204030204" pitchFamily="34" charset="0"/>
              </a:rPr>
              <a:t>will come</a:t>
            </a:r>
            <a:r>
              <a:rPr lang="en-US" sz="2800" dirty="0">
                <a:latin typeface="Calibri" panose="020F0502020204030204" pitchFamily="34" charset="0"/>
                <a:cs typeface="Calibri" panose="020F0502020204030204" pitchFamily="34" charset="0"/>
              </a:rPr>
              <a:t> with a flood; even to the end there will be war; desolations are determined.’”</a:t>
            </a:r>
          </a:p>
        </p:txBody>
      </p:sp>
    </p:spTree>
    <p:extLst>
      <p:ext uri="{BB962C8B-B14F-4D97-AF65-F5344CB8AC3E}">
        <p14:creationId xmlns:p14="http://schemas.microsoft.com/office/powerpoint/2010/main" val="3984121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571500" y="163516"/>
            <a:ext cx="80010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3:21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“He who overcomes, I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will</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grant to him to sit down with Me on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My throne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as I also overcame and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sat down</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with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My Father on His throne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178834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571500" y="163516"/>
            <a:ext cx="80010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22:1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“Then he showed me a river of the water of life, clear as crystal, coming from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throne of God and of the Lamb</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113129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300" y="1263908"/>
            <a:ext cx="8915400" cy="4832092"/>
          </a:xfrm>
          <a:prstGeom prst="rect">
            <a:avLst/>
          </a:prstGeom>
        </p:spPr>
        <p:txBody>
          <a:bodyPr wrap="square">
            <a:spAutoFit/>
          </a:bodyPr>
          <a:lstStyle/>
          <a:p>
            <a:pPr algn="just"/>
            <a:r>
              <a:rPr lang="en-US" sz="2800" dirty="0">
                <a:latin typeface="Calibri" panose="020F0502020204030204" pitchFamily="34" charset="0"/>
                <a:ea typeface="Times New Roman" panose="02020603050405020304" pitchFamily="18" charset="0"/>
                <a:cs typeface="Calibri" panose="020F0502020204030204" pitchFamily="34" charset="0"/>
              </a:rPr>
              <a:t>“</a:t>
            </a:r>
            <a:r>
              <a:rPr lang="en-US" sz="2800" dirty="0">
                <a:latin typeface="Calibri" panose="020F0502020204030204" pitchFamily="34" charset="0"/>
                <a:cs typeface="Calibri" panose="020F0502020204030204" pitchFamily="34" charset="0"/>
              </a:rPr>
              <a:t>One may object that the throne at the right hand of God is not the Davidic throne, which is earthly. The objection might be raised by appealing to a text like Revelation 3:21, where Jesus distinguishes between ‘my throne,’ in which the overcomer will sit, and the Father’s throne, on which Jesus currently sits. The argument is made that the throne on which Jesus sits in Acts is the Father’s throne, not David’s…this throne of the lamb, set next to the Father, is alluded to again in Revelation 22:1. This is the same throne that Jesus occupies in the consummation! He exercises Davidic rule now even as he will exercises it then.”</a:t>
            </a:r>
          </a:p>
        </p:txBody>
      </p:sp>
      <p:sp>
        <p:nvSpPr>
          <p:cNvPr id="8" name="TextBox 7"/>
          <p:cNvSpPr txBox="1"/>
          <p:nvPr/>
        </p:nvSpPr>
        <p:spPr>
          <a:xfrm>
            <a:off x="1143000" y="6248400"/>
            <a:ext cx="7162800" cy="523220"/>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Darrell Bock, “The Reign of the Lord Christ,” in Dispensationalism, Israel and the Church, ed. Craig Blaising and Darrell Bock (Grand Rapids: Zondervan, 1992), 50, 62.</a:t>
            </a:r>
          </a:p>
        </p:txBody>
      </p:sp>
      <p:sp>
        <p:nvSpPr>
          <p:cNvPr id="3" name="Rectangle 2"/>
          <p:cNvSpPr/>
          <p:nvPr/>
        </p:nvSpPr>
        <p:spPr>
          <a:xfrm>
            <a:off x="1699260" y="228600"/>
            <a:ext cx="5745480" cy="1077218"/>
          </a:xfrm>
          <a:prstGeom prst="rect">
            <a:avLst/>
          </a:prstGeom>
        </p:spPr>
        <p:txBody>
          <a:bodyPr wrap="square">
            <a:spAutoFit/>
          </a:bodyPr>
          <a:lstStyle/>
          <a:p>
            <a:pPr algn="ctr"/>
            <a:r>
              <a:rPr lang="en-US" sz="3200" dirty="0">
                <a:solidFill>
                  <a:schemeClr val="tx2"/>
                </a:solidFill>
                <a:latin typeface="Calibri" panose="020F0502020204030204" pitchFamily="34" charset="0"/>
                <a:ea typeface="+mj-ea"/>
                <a:cs typeface="Calibri" panose="020F0502020204030204" pitchFamily="34" charset="0"/>
              </a:rPr>
              <a:t>Revelation 3:21 in Progressive Dispensationalism</a:t>
            </a:r>
          </a:p>
        </p:txBody>
      </p:sp>
    </p:spTree>
    <p:extLst>
      <p:ext uri="{BB962C8B-B14F-4D97-AF65-F5344CB8AC3E}">
        <p14:creationId xmlns:p14="http://schemas.microsoft.com/office/powerpoint/2010/main" val="2900010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63516"/>
            <a:ext cx="8744137" cy="480131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Romans 16:25-26 (NASB)</a:t>
            </a:r>
          </a:p>
          <a:p>
            <a:pPr algn="just">
              <a:spcBef>
                <a:spcPts val="600"/>
              </a:spcBef>
              <a:spcAft>
                <a:spcPts val="600"/>
              </a:spcAft>
            </a:pPr>
            <a:r>
              <a:rPr lang="en-US" sz="3200" baseline="30000" dirty="0">
                <a:latin typeface="Calibri" panose="020F0502020204030204" pitchFamily="34" charset="0"/>
                <a:cs typeface="Calibri" panose="020F0502020204030204" pitchFamily="34" charset="0"/>
              </a:rPr>
              <a:t>25</a:t>
            </a:r>
            <a:r>
              <a:rPr lang="en-US" sz="3200" dirty="0">
                <a:latin typeface="Calibri" panose="020F0502020204030204" pitchFamily="34" charset="0"/>
                <a:cs typeface="Calibri" panose="020F0502020204030204" pitchFamily="34" charset="0"/>
              </a:rPr>
              <a:t> “Now to Him who is able to establish you according to my </a:t>
            </a:r>
            <a:r>
              <a:rPr lang="en-US" sz="3200" b="1" u="sng" dirty="0">
                <a:solidFill>
                  <a:srgbClr val="FFFFCC"/>
                </a:solidFill>
                <a:latin typeface="Calibri" panose="020F0502020204030204" pitchFamily="34" charset="0"/>
                <a:cs typeface="Calibri" panose="020F0502020204030204" pitchFamily="34" charset="0"/>
              </a:rPr>
              <a:t>gospel</a:t>
            </a:r>
            <a:r>
              <a:rPr lang="en-US" sz="3200" dirty="0">
                <a:latin typeface="Calibri" panose="020F0502020204030204" pitchFamily="34" charset="0"/>
                <a:cs typeface="Calibri" panose="020F0502020204030204" pitchFamily="34" charset="0"/>
              </a:rPr>
              <a:t> and the preaching of </a:t>
            </a:r>
            <a:r>
              <a:rPr lang="en-US" sz="3200" b="1" u="sng" dirty="0">
                <a:solidFill>
                  <a:srgbClr val="FFFFCC"/>
                </a:solidFill>
                <a:latin typeface="Calibri" panose="020F0502020204030204" pitchFamily="34" charset="0"/>
              </a:rPr>
              <a:t>Jesus Christ</a:t>
            </a:r>
            <a:r>
              <a:rPr lang="en-US" sz="3200" dirty="0">
                <a:latin typeface="Calibri" panose="020F0502020204030204" pitchFamily="34" charset="0"/>
                <a:cs typeface="Calibri" panose="020F0502020204030204" pitchFamily="34" charset="0"/>
              </a:rPr>
              <a:t>, according to the revelation of the </a:t>
            </a:r>
            <a:r>
              <a:rPr lang="en-US" sz="3200" b="1" u="sng" dirty="0">
                <a:solidFill>
                  <a:srgbClr val="FFFFCC"/>
                </a:solidFill>
                <a:latin typeface="Calibri" panose="020F0502020204030204" pitchFamily="34" charset="0"/>
              </a:rPr>
              <a:t>mystery</a:t>
            </a:r>
            <a:r>
              <a:rPr lang="en-US" sz="3200" dirty="0">
                <a:latin typeface="Calibri" panose="020F0502020204030204" pitchFamily="34" charset="0"/>
                <a:cs typeface="Calibri" panose="020F0502020204030204" pitchFamily="34" charset="0"/>
              </a:rPr>
              <a:t> which has been kept secret for long ages past, </a:t>
            </a:r>
            <a:r>
              <a:rPr lang="en-US" sz="3200" baseline="30000" dirty="0">
                <a:latin typeface="Calibri" panose="020F0502020204030204" pitchFamily="34" charset="0"/>
                <a:cs typeface="Calibri" panose="020F0502020204030204" pitchFamily="34" charset="0"/>
              </a:rPr>
              <a:t>26</a:t>
            </a:r>
            <a:r>
              <a:rPr lang="en-US" sz="3200" dirty="0">
                <a:latin typeface="Calibri" panose="020F0502020204030204" pitchFamily="34" charset="0"/>
                <a:cs typeface="Calibri" panose="020F0502020204030204" pitchFamily="34" charset="0"/>
              </a:rPr>
              <a:t> but now is manifested, and by the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Scriptures of the prophets</a:t>
            </a:r>
            <a:r>
              <a:rPr lang="en-US" sz="3200" dirty="0">
                <a:latin typeface="Calibri" panose="020F0502020204030204" pitchFamily="34" charset="0"/>
                <a:cs typeface="Calibri" panose="020F0502020204030204" pitchFamily="34" charset="0"/>
              </a:rPr>
              <a:t>, according to the commandment of the eternal God, has been made known to all the nations, </a:t>
            </a:r>
            <a:r>
              <a:rPr lang="en-US" sz="3200" i="1" dirty="0">
                <a:latin typeface="Calibri" panose="020F0502020204030204" pitchFamily="34" charset="0"/>
                <a:cs typeface="Calibri" panose="020F0502020204030204" pitchFamily="34" charset="0"/>
              </a:rPr>
              <a:t>leading</a:t>
            </a:r>
            <a:r>
              <a:rPr lang="en-US" sz="3200" dirty="0">
                <a:latin typeface="Calibri" panose="020F0502020204030204" pitchFamily="34" charset="0"/>
                <a:cs typeface="Calibri" panose="020F0502020204030204" pitchFamily="34" charset="0"/>
              </a:rPr>
              <a:t> to obedience of faith.”</a:t>
            </a:r>
            <a:endParaRPr lang="en-US" altLang="en-US" sz="32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9152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876300" y="163516"/>
            <a:ext cx="7391400" cy="393954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Romans 1:2-3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4000" baseline="30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 </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which He promised beforehand through His prophets in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holy Scriptures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4000" baseline="30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3 </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concerning His Son, who was born of a descendant of David according to the flesh.”</a:t>
            </a:r>
          </a:p>
        </p:txBody>
      </p:sp>
    </p:spTree>
    <p:extLst>
      <p:ext uri="{BB962C8B-B14F-4D97-AF65-F5344CB8AC3E}">
        <p14:creationId xmlns:p14="http://schemas.microsoft.com/office/powerpoint/2010/main" val="4214983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ph type="tbl" idx="1"/>
            <p:extLst/>
          </p:nvPr>
        </p:nvGraphicFramePr>
        <p:xfrm>
          <a:off x="114300" y="167640"/>
          <a:ext cx="8915400" cy="6522720"/>
        </p:xfrm>
        <a:graphic>
          <a:graphicData uri="http://schemas.openxmlformats.org/drawingml/2006/table">
            <a:tbl>
              <a:tblPr firstRow="1" bandRow="1">
                <a:tableStyleId>{5C22544A-7EE6-4342-B048-85BDC9FD1C3A}</a:tableStyleId>
              </a:tblPr>
              <a:tblGrid>
                <a:gridCol w="3009900">
                  <a:extLst>
                    <a:ext uri="{9D8B030D-6E8A-4147-A177-3AD203B41FA5}">
                      <a16:colId xmlns:a16="http://schemas.microsoft.com/office/drawing/2014/main" val="4224826952"/>
                    </a:ext>
                  </a:extLst>
                </a:gridCol>
                <a:gridCol w="2971800">
                  <a:extLst>
                    <a:ext uri="{9D8B030D-6E8A-4147-A177-3AD203B41FA5}">
                      <a16:colId xmlns:a16="http://schemas.microsoft.com/office/drawing/2014/main" val="3554516947"/>
                    </a:ext>
                  </a:extLst>
                </a:gridCol>
                <a:gridCol w="2933700">
                  <a:extLst>
                    <a:ext uri="{9D8B030D-6E8A-4147-A177-3AD203B41FA5}">
                      <a16:colId xmlns:a16="http://schemas.microsoft.com/office/drawing/2014/main" val="1968343243"/>
                    </a:ext>
                  </a:extLst>
                </a:gridCol>
              </a:tblGrid>
              <a:tr h="470079">
                <a:tc>
                  <a:txBody>
                    <a:bodyPr/>
                    <a:lstStyle/>
                    <a:p>
                      <a:endParaRPr lang="en-US" sz="2400" b="1" dirty="0">
                        <a:effectLst>
                          <a:outerShdw blurRad="38100" dist="38100" dir="2700000" algn="tl">
                            <a:srgbClr val="000000">
                              <a:alpha val="43137"/>
                            </a:srgbClr>
                          </a:outerShdw>
                        </a:effectLst>
                        <a:latin typeface="Calibri" panose="020F0502020204030204" pitchFamily="34" charset="0"/>
                      </a:endParaRPr>
                    </a:p>
                  </a:txBody>
                  <a:tcPr>
                    <a:solidFill>
                      <a:schemeClr val="bg2"/>
                    </a:solidFill>
                  </a:tcPr>
                </a:tc>
                <a:tc>
                  <a:txBody>
                    <a:bodyPr/>
                    <a:lstStyle/>
                    <a:p>
                      <a:pPr algn="ctr"/>
                      <a:r>
                        <a:rPr lang="en-US" sz="2400" b="1" dirty="0">
                          <a:solidFill>
                            <a:schemeClr val="tx2"/>
                          </a:solidFill>
                          <a:effectLst>
                            <a:outerShdw blurRad="38100" dist="38100" dir="2700000" algn="tl">
                              <a:srgbClr val="000000">
                                <a:alpha val="43137"/>
                              </a:srgbClr>
                            </a:outerShdw>
                          </a:effectLst>
                          <a:latin typeface="Calibri" panose="020F0502020204030204" pitchFamily="34" charset="0"/>
                        </a:rPr>
                        <a:t>ROMANS 1:2-3</a:t>
                      </a:r>
                    </a:p>
                  </a:txBody>
                  <a:tcPr>
                    <a:solidFill>
                      <a:schemeClr val="bg2"/>
                    </a:solidFill>
                  </a:tcPr>
                </a:tc>
                <a:tc>
                  <a:txBody>
                    <a:bodyPr/>
                    <a:lstStyle/>
                    <a:p>
                      <a:pPr algn="ctr"/>
                      <a:r>
                        <a:rPr lang="en-US" sz="2400" b="1" dirty="0">
                          <a:solidFill>
                            <a:schemeClr val="tx2"/>
                          </a:solidFill>
                          <a:effectLst>
                            <a:outerShdw blurRad="38100" dist="38100" dir="2700000" algn="tl">
                              <a:srgbClr val="000000">
                                <a:alpha val="43137"/>
                              </a:srgbClr>
                            </a:outerShdw>
                          </a:effectLst>
                          <a:latin typeface="Calibri" panose="020F0502020204030204" pitchFamily="34" charset="0"/>
                        </a:rPr>
                        <a:t>ROMANS 16:25-26</a:t>
                      </a:r>
                    </a:p>
                  </a:txBody>
                  <a:tcPr>
                    <a:solidFill>
                      <a:schemeClr val="bg2"/>
                    </a:solidFill>
                  </a:tcPr>
                </a:tc>
                <a:extLst>
                  <a:ext uri="{0D108BD9-81ED-4DB2-BD59-A6C34878D82A}">
                    <a16:rowId xmlns:a16="http://schemas.microsoft.com/office/drawing/2014/main" val="1244564672"/>
                  </a:ext>
                </a:extLst>
              </a:tr>
              <a:tr h="470079">
                <a:tc>
                  <a:txBody>
                    <a:bodyPr/>
                    <a:lstStyle/>
                    <a:p>
                      <a:r>
                        <a:rPr lang="en-US" sz="2400" b="1" dirty="0">
                          <a:effectLst/>
                          <a:latin typeface="Calibri" panose="020F0502020204030204" pitchFamily="34" charset="0"/>
                        </a:rPr>
                        <a:t>Location</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Beginning</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End</a:t>
                      </a:r>
                    </a:p>
                  </a:txBody>
                  <a:tcPr anchor="ctr">
                    <a:solidFill>
                      <a:schemeClr val="tx1">
                        <a:lumMod val="85000"/>
                      </a:schemeClr>
                    </a:solidFill>
                  </a:tcPr>
                </a:tc>
                <a:extLst>
                  <a:ext uri="{0D108BD9-81ED-4DB2-BD59-A6C34878D82A}">
                    <a16:rowId xmlns:a16="http://schemas.microsoft.com/office/drawing/2014/main" val="7853776"/>
                  </a:ext>
                </a:extLst>
              </a:tr>
              <a:tr h="470079">
                <a:tc>
                  <a:txBody>
                    <a:bodyPr/>
                    <a:lstStyle/>
                    <a:p>
                      <a:r>
                        <a:rPr lang="en-US" sz="2400" b="1" dirty="0">
                          <a:effectLst/>
                          <a:latin typeface="Calibri" panose="020F0502020204030204" pitchFamily="34" charset="0"/>
                        </a:rPr>
                        <a:t>Function</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Introduction</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Doxology</a:t>
                      </a:r>
                    </a:p>
                  </a:txBody>
                  <a:tcPr anchor="ctr">
                    <a:solidFill>
                      <a:schemeClr val="tx1">
                        <a:lumMod val="85000"/>
                      </a:schemeClr>
                    </a:solidFill>
                  </a:tcPr>
                </a:tc>
                <a:extLst>
                  <a:ext uri="{0D108BD9-81ED-4DB2-BD59-A6C34878D82A}">
                    <a16:rowId xmlns:a16="http://schemas.microsoft.com/office/drawing/2014/main" val="3626367255"/>
                  </a:ext>
                </a:extLst>
              </a:tr>
              <a:tr h="470079">
                <a:tc>
                  <a:txBody>
                    <a:bodyPr/>
                    <a:lstStyle/>
                    <a:p>
                      <a:r>
                        <a:rPr lang="en-US" sz="2400" b="1" dirty="0">
                          <a:effectLst/>
                          <a:latin typeface="Calibri" panose="020F0502020204030204" pitchFamily="34" charset="0"/>
                        </a:rPr>
                        <a:t>Mystery</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No</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Yes</a:t>
                      </a:r>
                    </a:p>
                  </a:txBody>
                  <a:tcPr anchor="ctr">
                    <a:solidFill>
                      <a:schemeClr val="tx1">
                        <a:lumMod val="85000"/>
                      </a:schemeClr>
                    </a:solidFill>
                  </a:tcPr>
                </a:tc>
                <a:extLst>
                  <a:ext uri="{0D108BD9-81ED-4DB2-BD59-A6C34878D82A}">
                    <a16:rowId xmlns:a16="http://schemas.microsoft.com/office/drawing/2014/main" val="1659789832"/>
                  </a:ext>
                </a:extLst>
              </a:tr>
              <a:tr h="470079">
                <a:tc>
                  <a:txBody>
                    <a:bodyPr/>
                    <a:lstStyle/>
                    <a:p>
                      <a:r>
                        <a:rPr lang="en-US" sz="2400" b="1" dirty="0">
                          <a:effectLst/>
                          <a:latin typeface="Calibri" panose="020F0502020204030204" pitchFamily="34" charset="0"/>
                        </a:rPr>
                        <a:t>Davidic lineage</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Yes</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No</a:t>
                      </a:r>
                    </a:p>
                  </a:txBody>
                  <a:tcPr anchor="ctr">
                    <a:solidFill>
                      <a:schemeClr val="tx1">
                        <a:lumMod val="85000"/>
                      </a:schemeClr>
                    </a:solidFill>
                  </a:tcPr>
                </a:tc>
                <a:extLst>
                  <a:ext uri="{0D108BD9-81ED-4DB2-BD59-A6C34878D82A}">
                    <a16:rowId xmlns:a16="http://schemas.microsoft.com/office/drawing/2014/main" val="2648659155"/>
                  </a:ext>
                </a:extLst>
              </a:tr>
              <a:tr h="846142">
                <a:tc>
                  <a:txBody>
                    <a:bodyPr/>
                    <a:lstStyle/>
                    <a:p>
                      <a:r>
                        <a:rPr lang="en-US" sz="2400" b="1" dirty="0">
                          <a:effectLst/>
                          <a:latin typeface="Calibri" panose="020F0502020204030204" pitchFamily="34" charset="0"/>
                        </a:rPr>
                        <a:t>“Holy” modifying “Scriptures”</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Yes</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No</a:t>
                      </a:r>
                    </a:p>
                  </a:txBody>
                  <a:tcPr anchor="ctr">
                    <a:solidFill>
                      <a:schemeClr val="tx1">
                        <a:lumMod val="85000"/>
                      </a:schemeClr>
                    </a:solidFill>
                  </a:tcPr>
                </a:tc>
                <a:extLst>
                  <a:ext uri="{0D108BD9-81ED-4DB2-BD59-A6C34878D82A}">
                    <a16:rowId xmlns:a16="http://schemas.microsoft.com/office/drawing/2014/main" val="505612136"/>
                  </a:ext>
                </a:extLst>
              </a:tr>
              <a:tr h="846142">
                <a:tc>
                  <a:txBody>
                    <a:bodyPr/>
                    <a:lstStyle/>
                    <a:p>
                      <a:r>
                        <a:rPr lang="en-US" sz="2400" b="1" dirty="0">
                          <a:effectLst/>
                          <a:latin typeface="Calibri" panose="020F0502020204030204" pitchFamily="34" charset="0"/>
                        </a:rPr>
                        <a:t>Definite article before “Scriptures”</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Yes</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No</a:t>
                      </a:r>
                    </a:p>
                  </a:txBody>
                  <a:tcPr anchor="ctr">
                    <a:solidFill>
                      <a:schemeClr val="tx1">
                        <a:lumMod val="85000"/>
                      </a:schemeClr>
                    </a:solidFill>
                  </a:tcPr>
                </a:tc>
                <a:extLst>
                  <a:ext uri="{0D108BD9-81ED-4DB2-BD59-A6C34878D82A}">
                    <a16:rowId xmlns:a16="http://schemas.microsoft.com/office/drawing/2014/main" val="334226389"/>
                  </a:ext>
                </a:extLst>
              </a:tr>
              <a:tr h="470079">
                <a:tc>
                  <a:txBody>
                    <a:bodyPr/>
                    <a:lstStyle/>
                    <a:p>
                      <a:r>
                        <a:rPr lang="en-US" sz="2400" b="1" dirty="0">
                          <a:effectLst/>
                          <a:latin typeface="Calibri" panose="020F0502020204030204" pitchFamily="34" charset="0"/>
                        </a:rPr>
                        <a:t>“Prophets”</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Noun</a:t>
                      </a:r>
                    </a:p>
                  </a:txBody>
                  <a:tcPr anchor="ctr">
                    <a:solidFill>
                      <a:schemeClr val="tx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990099"/>
                          </a:solidFill>
                          <a:effectLst/>
                          <a:latin typeface="Calibri" panose="020F0502020204030204" pitchFamily="34" charset="0"/>
                        </a:rPr>
                        <a:t>Adjective</a:t>
                      </a:r>
                    </a:p>
                  </a:txBody>
                  <a:tcPr anchor="ctr">
                    <a:solidFill>
                      <a:schemeClr val="tx1">
                        <a:lumMod val="85000"/>
                      </a:schemeClr>
                    </a:solidFill>
                  </a:tcPr>
                </a:tc>
                <a:extLst>
                  <a:ext uri="{0D108BD9-81ED-4DB2-BD59-A6C34878D82A}">
                    <a16:rowId xmlns:a16="http://schemas.microsoft.com/office/drawing/2014/main" val="2306983546"/>
                  </a:ext>
                </a:extLst>
              </a:tr>
              <a:tr h="470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latin typeface="Calibri" panose="020F0502020204030204" pitchFamily="34" charset="0"/>
                        </a:rPr>
                        <a:t>“Prophets”</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Old Testament</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New Testament</a:t>
                      </a:r>
                    </a:p>
                  </a:txBody>
                  <a:tcPr anchor="ctr">
                    <a:solidFill>
                      <a:schemeClr val="tx1">
                        <a:lumMod val="85000"/>
                      </a:schemeClr>
                    </a:solidFill>
                  </a:tcPr>
                </a:tc>
                <a:extLst>
                  <a:ext uri="{0D108BD9-81ED-4DB2-BD59-A6C34878D82A}">
                    <a16:rowId xmlns:a16="http://schemas.microsoft.com/office/drawing/2014/main" val="3518221771"/>
                  </a:ext>
                </a:extLst>
              </a:tr>
              <a:tr h="846142">
                <a:tc>
                  <a:txBody>
                    <a:bodyPr/>
                    <a:lstStyle/>
                    <a:p>
                      <a:r>
                        <a:rPr lang="en-US" sz="2400" b="1" dirty="0">
                          <a:effectLst/>
                          <a:latin typeface="Calibri" panose="020F0502020204030204" pitchFamily="34" charset="0"/>
                        </a:rPr>
                        <a:t>Scripture</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Old Testament</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NT “mysteries” </a:t>
                      </a:r>
                    </a:p>
                    <a:p>
                      <a:pPr algn="ctr"/>
                      <a:r>
                        <a:rPr lang="en-US" sz="2400" b="1" dirty="0">
                          <a:solidFill>
                            <a:srgbClr val="990099"/>
                          </a:solidFill>
                          <a:effectLst/>
                          <a:latin typeface="Calibri" panose="020F0502020204030204" pitchFamily="34" charset="0"/>
                        </a:rPr>
                        <a:t>(Rom. 11:25b)</a:t>
                      </a:r>
                    </a:p>
                  </a:txBody>
                  <a:tcPr anchor="ctr">
                    <a:solidFill>
                      <a:schemeClr val="tx1">
                        <a:lumMod val="85000"/>
                      </a:schemeClr>
                    </a:solidFill>
                  </a:tcPr>
                </a:tc>
                <a:extLst>
                  <a:ext uri="{0D108BD9-81ED-4DB2-BD59-A6C34878D82A}">
                    <a16:rowId xmlns:a16="http://schemas.microsoft.com/office/drawing/2014/main" val="3954088962"/>
                  </a:ext>
                </a:extLst>
              </a:tr>
              <a:tr h="693741">
                <a:tc>
                  <a:txBody>
                    <a:bodyPr/>
                    <a:lstStyle/>
                    <a:p>
                      <a:r>
                        <a:rPr lang="en-US" sz="2400" b="1" dirty="0">
                          <a:effectLst/>
                          <a:latin typeface="Calibri" panose="020F0502020204030204" pitchFamily="34" charset="0"/>
                        </a:rPr>
                        <a:t>“My Gospel”</a:t>
                      </a:r>
                    </a:p>
                  </a:txBody>
                  <a:tcPr anchor="ctr">
                    <a:solidFill>
                      <a:schemeClr val="tx1">
                        <a:lumMod val="85000"/>
                      </a:schemeClr>
                    </a:solidFill>
                  </a:tcPr>
                </a:tc>
                <a:tc>
                  <a:txBody>
                    <a:bodyPr/>
                    <a:lstStyle/>
                    <a:p>
                      <a:pPr algn="ctr"/>
                      <a:r>
                        <a:rPr lang="en-US" sz="2400" b="1" dirty="0">
                          <a:solidFill>
                            <a:srgbClr val="0000FF"/>
                          </a:solidFill>
                          <a:effectLst/>
                          <a:latin typeface="Calibri" panose="020F0502020204030204" pitchFamily="34" charset="0"/>
                        </a:rPr>
                        <a:t>Absent</a:t>
                      </a:r>
                    </a:p>
                  </a:txBody>
                  <a:tcPr anchor="ctr">
                    <a:solidFill>
                      <a:schemeClr val="tx1">
                        <a:lumMod val="85000"/>
                      </a:schemeClr>
                    </a:solidFill>
                  </a:tcPr>
                </a:tc>
                <a:tc>
                  <a:txBody>
                    <a:bodyPr/>
                    <a:lstStyle/>
                    <a:p>
                      <a:pPr algn="ctr"/>
                      <a:r>
                        <a:rPr lang="en-US" sz="2400" b="1" dirty="0">
                          <a:solidFill>
                            <a:srgbClr val="990099"/>
                          </a:solidFill>
                          <a:effectLst/>
                          <a:latin typeface="Calibri" panose="020F0502020204030204" pitchFamily="34" charset="0"/>
                        </a:rPr>
                        <a:t>Present</a:t>
                      </a:r>
                    </a:p>
                  </a:txBody>
                  <a:tcPr anchor="ctr">
                    <a:solidFill>
                      <a:schemeClr val="tx1">
                        <a:lumMod val="85000"/>
                      </a:schemeClr>
                    </a:solidFill>
                  </a:tcPr>
                </a:tc>
                <a:extLst>
                  <a:ext uri="{0D108BD9-81ED-4DB2-BD59-A6C34878D82A}">
                    <a16:rowId xmlns:a16="http://schemas.microsoft.com/office/drawing/2014/main" val="485493853"/>
                  </a:ext>
                </a:extLst>
              </a:tr>
            </a:tbl>
          </a:graphicData>
        </a:graphic>
      </p:graphicFrame>
    </p:spTree>
    <p:extLst>
      <p:ext uri="{BB962C8B-B14F-4D97-AF65-F5344CB8AC3E}">
        <p14:creationId xmlns:p14="http://schemas.microsoft.com/office/powerpoint/2010/main" val="3936286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6033" y="228600"/>
            <a:ext cx="8631935" cy="5486400"/>
          </a:xfrm>
          <a:prstGeom prst="rect">
            <a:avLst/>
          </a:prstGeom>
        </p:spPr>
      </p:pic>
    </p:spTree>
    <p:extLst>
      <p:ext uri="{BB962C8B-B14F-4D97-AF65-F5344CB8AC3E}">
        <p14:creationId xmlns:p14="http://schemas.microsoft.com/office/powerpoint/2010/main" val="375230210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685800" y="228600"/>
            <a:ext cx="7772400" cy="762000"/>
          </a:xfrm>
        </p:spPr>
        <p:txBody>
          <a:bodyPr/>
          <a:lstStyle/>
          <a:p>
            <a:pPr algn="ctr" eaLnBrk="1" hangingPunct="1"/>
            <a:r>
              <a:rPr lang="en-US" altLang="en-US" sz="4000" dirty="0"/>
              <a:t>Eternal State is Future</a:t>
            </a:r>
          </a:p>
        </p:txBody>
      </p:sp>
      <p:sp>
        <p:nvSpPr>
          <p:cNvPr id="76803" name="Rectangle 3"/>
          <p:cNvSpPr>
            <a:spLocks noGrp="1" noChangeArrowheads="1"/>
          </p:cNvSpPr>
          <p:nvPr>
            <p:ph type="body" idx="1"/>
          </p:nvPr>
        </p:nvSpPr>
        <p:spPr>
          <a:xfrm>
            <a:off x="457200" y="1143000"/>
            <a:ext cx="6858000" cy="4918075"/>
          </a:xfrm>
        </p:spPr>
        <p:txBody>
          <a:bodyPr/>
          <a:lstStyle/>
          <a:p>
            <a:pPr marL="461963" indent="-461963" eaLnBrk="1" hangingPunct="1">
              <a:spcBef>
                <a:spcPts val="0"/>
              </a:spcBef>
              <a:spcAft>
                <a:spcPts val="1200"/>
              </a:spcAft>
              <a:defRPr/>
            </a:pPr>
            <a:r>
              <a:rPr lang="en-US" dirty="0"/>
              <a:t>No Satan (Rev 20:10)</a:t>
            </a:r>
          </a:p>
          <a:p>
            <a:pPr marL="461963" indent="-461963" eaLnBrk="1" hangingPunct="1">
              <a:spcBef>
                <a:spcPts val="0"/>
              </a:spcBef>
              <a:spcAft>
                <a:spcPts val="1200"/>
              </a:spcAft>
              <a:defRPr/>
            </a:pPr>
            <a:r>
              <a:rPr lang="en-US" dirty="0"/>
              <a:t>No sea (Rev 21:1)</a:t>
            </a:r>
          </a:p>
          <a:p>
            <a:pPr marL="461963" indent="-461963" eaLnBrk="1" hangingPunct="1">
              <a:spcBef>
                <a:spcPts val="0"/>
              </a:spcBef>
              <a:spcAft>
                <a:spcPts val="1200"/>
              </a:spcAft>
              <a:defRPr/>
            </a:pPr>
            <a:r>
              <a:rPr lang="en-US" dirty="0"/>
              <a:t>No death, crying, or pain (Rev 21:4)</a:t>
            </a:r>
          </a:p>
          <a:p>
            <a:pPr marL="461963" indent="-461963" eaLnBrk="1" hangingPunct="1">
              <a:spcBef>
                <a:spcPts val="0"/>
              </a:spcBef>
              <a:spcAft>
                <a:spcPts val="1200"/>
              </a:spcAft>
              <a:defRPr/>
            </a:pPr>
            <a:r>
              <a:rPr lang="en-US" dirty="0"/>
              <a:t>No Sun (Rev 22:5)</a:t>
            </a:r>
          </a:p>
          <a:p>
            <a:pPr marL="461963" indent="-461963" eaLnBrk="1" hangingPunct="1">
              <a:spcBef>
                <a:spcPts val="0"/>
              </a:spcBef>
              <a:spcAft>
                <a:spcPts val="1200"/>
              </a:spcAft>
              <a:defRPr/>
            </a:pPr>
            <a:r>
              <a:rPr lang="en-US" dirty="0"/>
              <a:t>No Moon (Rev 21:23)</a:t>
            </a:r>
          </a:p>
          <a:p>
            <a:pPr marL="461963" indent="-461963" eaLnBrk="1" hangingPunct="1">
              <a:spcBef>
                <a:spcPts val="0"/>
              </a:spcBef>
              <a:spcAft>
                <a:spcPts val="1200"/>
              </a:spcAft>
              <a:defRPr/>
            </a:pPr>
            <a:r>
              <a:rPr lang="en-US" dirty="0"/>
              <a:t>No night (Rev 21:25)</a:t>
            </a:r>
          </a:p>
          <a:p>
            <a:pPr marL="461963" indent="-461963" eaLnBrk="1" hangingPunct="1">
              <a:spcBef>
                <a:spcPts val="0"/>
              </a:spcBef>
              <a:spcAft>
                <a:spcPts val="1200"/>
              </a:spcAft>
              <a:defRPr/>
            </a:pPr>
            <a:r>
              <a:rPr lang="en-US" dirty="0"/>
              <a:t>No evil (Rev 21:27)</a:t>
            </a:r>
          </a:p>
          <a:p>
            <a:pPr marL="461963" indent="-461963" eaLnBrk="1" hangingPunct="1">
              <a:spcBef>
                <a:spcPts val="0"/>
              </a:spcBef>
              <a:spcAft>
                <a:spcPts val="1200"/>
              </a:spcAft>
              <a:defRPr/>
            </a:pPr>
            <a:r>
              <a:rPr lang="en-US" dirty="0"/>
              <a:t>No curse (Rev 22:23)</a:t>
            </a:r>
          </a:p>
        </p:txBody>
      </p:sp>
      <p:pic>
        <p:nvPicPr>
          <p:cNvPr id="2" name="Picture 1"/>
          <p:cNvPicPr>
            <a:picLocks noChangeAspect="1"/>
          </p:cNvPicPr>
          <p:nvPr/>
        </p:nvPicPr>
        <p:blipFill>
          <a:blip r:embed="rId2"/>
          <a:stretch>
            <a:fillRect/>
          </a:stretch>
        </p:blipFill>
        <p:spPr>
          <a:xfrm>
            <a:off x="6248400" y="3435204"/>
            <a:ext cx="2722574" cy="3291840"/>
          </a:xfrm>
          <a:prstGeom prst="rect">
            <a:avLst/>
          </a:prstGeom>
        </p:spPr>
      </p:pic>
    </p:spTree>
    <p:extLst>
      <p:ext uri="{BB962C8B-B14F-4D97-AF65-F5344CB8AC3E}">
        <p14:creationId xmlns:p14="http://schemas.microsoft.com/office/powerpoint/2010/main" val="3008518964"/>
      </p:ext>
    </p:extLst>
  </p:cSld>
  <p:clrMapOvr>
    <a:masterClrMapping/>
  </p:clrMapOvr>
  <p:transition advTm="9168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1143000"/>
          </a:xfrm>
        </p:spPr>
        <p:txBody>
          <a:bodyPr/>
          <a:lstStyle/>
          <a:p>
            <a:pPr>
              <a:defRPr/>
            </a:pPr>
            <a:r>
              <a:rPr lang="en-US" sz="3600" dirty="0">
                <a:solidFill>
                  <a:srgbClr val="00FFFF"/>
                </a:solidFill>
              </a:rPr>
              <a:t>Kingdom Study Outline</a:t>
            </a:r>
          </a:p>
        </p:txBody>
      </p:sp>
      <p:sp>
        <p:nvSpPr>
          <p:cNvPr id="12291" name="Content Placeholder 2"/>
          <p:cNvSpPr>
            <a:spLocks noGrp="1"/>
          </p:cNvSpPr>
          <p:nvPr>
            <p:ph idx="1"/>
          </p:nvPr>
        </p:nvSpPr>
        <p:spPr>
          <a:xfrm>
            <a:off x="2395558" y="1600200"/>
            <a:ext cx="6672241" cy="4648200"/>
          </a:xfrm>
        </p:spPr>
        <p:txBody>
          <a:bodyPr/>
          <a:lstStyle/>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b="1" u="sng" dirty="0">
                <a:solidFill>
                  <a:srgbClr val="FFFFCC"/>
                </a:solidFill>
              </a:rPr>
              <a:t>What does the Bible Say About the Kingdom?</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The Main Problem with Kingdom Now NT interpretations</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 some believe that we are in the kingdom now?</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t>Why does it matter?</a:t>
            </a:r>
          </a:p>
        </p:txBody>
      </p:sp>
      <p:pic>
        <p:nvPicPr>
          <p:cNvPr id="6" name="Picture 2" descr="http://3.bp.blogspot.com/-QEkPt30fRNQ/US-EfJsZfRI/AAAAAAAASK4/JnP_SUUHRas/s1600/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5257800"/>
            <a:ext cx="1822451" cy="1220964"/>
          </a:xfrm>
          <a:prstGeom prst="rect">
            <a:avLst/>
          </a:prstGeom>
          <a:noFill/>
          <a:ln w="9525">
            <a:noFill/>
            <a:miter lim="800000"/>
            <a:headEnd/>
            <a:tailEnd/>
          </a:ln>
        </p:spPr>
      </p:pic>
      <p:pic>
        <p:nvPicPr>
          <p:cNvPr id="7"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152400" y="1608034"/>
            <a:ext cx="2090759" cy="2148435"/>
          </a:xfrm>
          <a:prstGeom prst="rect">
            <a:avLst/>
          </a:prstGeom>
          <a:noFill/>
          <a:ln w="9525">
            <a:noFill/>
            <a:miter lim="800000"/>
            <a:headEnd/>
            <a:tailEnd/>
          </a:ln>
        </p:spPr>
      </p:pic>
    </p:spTree>
    <p:extLst>
      <p:ext uri="{BB962C8B-B14F-4D97-AF65-F5344CB8AC3E}">
        <p14:creationId xmlns:p14="http://schemas.microsoft.com/office/powerpoint/2010/main" val="1759709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12:5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she gave birth to a son, a male </a:t>
            </a:r>
            <a:r>
              <a:rPr lang="en-US" sz="40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child</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who is to rule all the nations with a rod of iron; and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her child was caught up to God and to His throne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677630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70843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John 17:5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“Now, Father,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glorify</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Me together with Yourself, with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glory</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which I had with You before the world was.”</a:t>
            </a:r>
          </a:p>
        </p:txBody>
      </p:sp>
    </p:spTree>
    <p:extLst>
      <p:ext uri="{BB962C8B-B14F-4D97-AF65-F5344CB8AC3E}">
        <p14:creationId xmlns:p14="http://schemas.microsoft.com/office/powerpoint/2010/main" val="3106389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63516"/>
            <a:ext cx="8744137" cy="386259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3:7 (NASB)</a:t>
            </a:r>
          </a:p>
          <a:p>
            <a:pPr algn="just"/>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to the angel of the church in Philadelphia write: He who is holy, who is true, who has the key of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David</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who opens and no one will shut, and who shuts and no one opens, says this:…”</a:t>
            </a:r>
          </a:p>
        </p:txBody>
      </p:sp>
    </p:spTree>
    <p:extLst>
      <p:ext uri="{BB962C8B-B14F-4D97-AF65-F5344CB8AC3E}">
        <p14:creationId xmlns:p14="http://schemas.microsoft.com/office/powerpoint/2010/main" val="1482635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63516"/>
            <a:ext cx="8744137" cy="386259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5:5 (NASB)</a:t>
            </a:r>
          </a:p>
          <a:p>
            <a:pPr algn="just"/>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one of the elders said to me, “Stop weeping; behold, the Lion that is from the tribe of Judah, the Root of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David</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has overcome so as to open the book and its seven seals.”</a:t>
            </a:r>
          </a:p>
        </p:txBody>
      </p:sp>
    </p:spTree>
    <p:extLst>
      <p:ext uri="{BB962C8B-B14F-4D97-AF65-F5344CB8AC3E}">
        <p14:creationId xmlns:p14="http://schemas.microsoft.com/office/powerpoint/2010/main" val="1578221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63516"/>
            <a:ext cx="8744137"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22:16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4000" dirty="0">
                <a:latin typeface="Calibri" panose="020F0502020204030204" pitchFamily="34" charset="0"/>
                <a:cs typeface="Calibri" panose="020F0502020204030204" pitchFamily="34" charset="0"/>
              </a:rPr>
              <a:t>I, Jesus, have sent My angel to testify to you these things for the churches. I am </a:t>
            </a:r>
            <a:r>
              <a:rPr lang="en-US" sz="4000" b="1" u="sng" dirty="0">
                <a:solidFill>
                  <a:srgbClr val="FFFFCC"/>
                </a:solidFill>
                <a:latin typeface="Calibri" panose="020F0502020204030204" pitchFamily="34" charset="0"/>
                <a:cs typeface="Calibri" panose="020F0502020204030204" pitchFamily="34" charset="0"/>
              </a:rPr>
              <a:t>the root and the descendant of David</a:t>
            </a:r>
            <a:r>
              <a:rPr lang="en-US" sz="4000" dirty="0">
                <a:latin typeface="Calibri" panose="020F0502020204030204" pitchFamily="34" charset="0"/>
                <a:cs typeface="Calibri" panose="020F0502020204030204" pitchFamily="34" charset="0"/>
              </a:rPr>
              <a:t>, the bright morning star.</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566899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223654" y="163516"/>
            <a:ext cx="8744137" cy="386259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Hebrews 7:3 (NASB)</a:t>
            </a:r>
          </a:p>
          <a:p>
            <a:pPr algn="just"/>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“Without father, without mother, without genealogy, having neither beginning of days nor end of life, but made like the Son of God, he remains a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priest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perpetually.”</a:t>
            </a:r>
          </a:p>
        </p:txBody>
      </p:sp>
    </p:spTree>
    <p:extLst>
      <p:ext uri="{BB962C8B-B14F-4D97-AF65-F5344CB8AC3E}">
        <p14:creationId xmlns:p14="http://schemas.microsoft.com/office/powerpoint/2010/main" val="921942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247900" y="6248400"/>
            <a:ext cx="4648200" cy="449263"/>
          </a:xfrm>
        </p:spPr>
        <p:txBody>
          <a:bodyPr/>
          <a:lstStyle/>
          <a:p>
            <a:pPr algn="ctr" eaLnBrk="1" hangingPunct="1">
              <a:defRPr/>
            </a:pPr>
            <a:r>
              <a:rPr lang="en-US" altLang="en-US" sz="1600" dirty="0">
                <a:solidFill>
                  <a:schemeClr val="tx1"/>
                </a:solidFill>
                <a:effectLst>
                  <a:outerShdw blurRad="38100" dist="38100" dir="2700000" algn="tl">
                    <a:srgbClr val="000000">
                      <a:alpha val="43137"/>
                    </a:srgbClr>
                  </a:outerShdw>
                </a:effectLst>
              </a:rPr>
              <a:t>Lewis Sperry Chafer, vol. 5, </a:t>
            </a:r>
            <a:r>
              <a:rPr lang="en-US" altLang="en-US" sz="1600" i="1" dirty="0">
                <a:solidFill>
                  <a:schemeClr val="tx1"/>
                </a:solidFill>
                <a:effectLst>
                  <a:outerShdw blurRad="38100" dist="38100" dir="2700000" algn="tl">
                    <a:srgbClr val="000000">
                      <a:alpha val="43137"/>
                    </a:srgbClr>
                  </a:outerShdw>
                </a:effectLst>
              </a:rPr>
              <a:t>Systematic Theology</a:t>
            </a:r>
            <a:r>
              <a:rPr lang="en-US" altLang="en-US" sz="1600" dirty="0">
                <a:solidFill>
                  <a:schemeClr val="tx1"/>
                </a:solidFill>
                <a:effectLst>
                  <a:outerShdw blurRad="38100" dist="38100" dir="2700000" algn="tl">
                    <a:srgbClr val="000000">
                      <a:alpha val="43137"/>
                    </a:srgbClr>
                  </a:outerShdw>
                </a:effectLst>
              </a:rPr>
              <a:t> (Grand Rapids, MI: </a:t>
            </a:r>
            <a:r>
              <a:rPr lang="en-US" altLang="en-US" sz="1600" dirty="0" err="1">
                <a:solidFill>
                  <a:schemeClr val="tx1"/>
                </a:solidFill>
                <a:effectLst>
                  <a:outerShdw blurRad="38100" dist="38100" dir="2700000" algn="tl">
                    <a:srgbClr val="000000">
                      <a:alpha val="43137"/>
                    </a:srgbClr>
                  </a:outerShdw>
                </a:effectLst>
              </a:rPr>
              <a:t>Kregel</a:t>
            </a:r>
            <a:r>
              <a:rPr lang="en-US" altLang="en-US" sz="1600" dirty="0">
                <a:solidFill>
                  <a:schemeClr val="tx1"/>
                </a:solidFill>
                <a:effectLst>
                  <a:outerShdw blurRad="38100" dist="38100" dir="2700000" algn="tl">
                    <a:srgbClr val="000000">
                      <a:alpha val="43137"/>
                    </a:srgbClr>
                  </a:outerShdw>
                </a:effectLst>
              </a:rPr>
              <a:t> Publications, 1993), 315.</a:t>
            </a:r>
          </a:p>
        </p:txBody>
      </p:sp>
      <p:sp>
        <p:nvSpPr>
          <p:cNvPr id="57347" name="Content Placeholder 2"/>
          <p:cNvSpPr>
            <a:spLocks noGrp="1"/>
          </p:cNvSpPr>
          <p:nvPr>
            <p:ph idx="1"/>
          </p:nvPr>
        </p:nvSpPr>
        <p:spPr>
          <a:xfrm>
            <a:off x="3200400" y="381000"/>
            <a:ext cx="5791200" cy="5745163"/>
          </a:xfrm>
        </p:spPr>
        <p:txBody>
          <a:bodyPr/>
          <a:lstStyle/>
          <a:p>
            <a:pPr marL="0" indent="0" algn="just" eaLnBrk="1" hangingPunct="1">
              <a:buFont typeface="Arial" panose="020B0604020202020204" pitchFamily="34" charset="0"/>
              <a:buNone/>
              <a:defRPr/>
            </a:pPr>
            <a:r>
              <a:rPr lang="en-US" sz="2600" dirty="0">
                <a:effectLst/>
              </a:rPr>
              <a:t>“Similarly, the earthly kingdom that according to the Scriptures had its origin in the covenant made to David, which is mundane and literal in its original form and equally as mundane and literal in uncounted references to it in all subsequent Scriptures which trace it on to its consummation, </a:t>
            </a:r>
            <a:r>
              <a:rPr lang="en-US" sz="2600" b="1" u="sng" dirty="0">
                <a:solidFill>
                  <a:srgbClr val="FFFFCC"/>
                </a:solidFill>
                <a:effectLst/>
              </a:rPr>
              <a:t>is by theological legerdemain metamorphosed into a spiritual monstrosity</a:t>
            </a:r>
            <a:r>
              <a:rPr lang="en-US" sz="2600" dirty="0">
                <a:effectLst/>
              </a:rPr>
              <a:t> in which an absent King seated on His Father’s throne in heaven is accepted in lieu of the theocratic monarch of David’s line seated on David’s throne in Jerusalem.”</a:t>
            </a:r>
          </a:p>
        </p:txBody>
      </p:sp>
      <p:pic>
        <p:nvPicPr>
          <p:cNvPr id="4" name="Picture 2" descr="http://t1.gstatic.com/images?q=tbn:ANd9GcQxv3vyi4YqgamHAJTIgWkNJkLqWWIuAG2pkecTpX67vjz6XE96Kw"/>
          <p:cNvPicPr>
            <a:picLocks noChangeAspect="1" noChangeArrowheads="1"/>
          </p:cNvPicPr>
          <p:nvPr/>
        </p:nvPicPr>
        <p:blipFill>
          <a:blip r:embed="rId2" cstate="print">
            <a:extLst/>
          </a:blip>
          <a:srcRect/>
          <a:stretch>
            <a:fillRect/>
          </a:stretch>
        </p:blipFill>
        <p:spPr bwMode="auto">
          <a:xfrm>
            <a:off x="228600" y="533400"/>
            <a:ext cx="2703121" cy="3810000"/>
          </a:xfrm>
          <a:prstGeom prst="rect">
            <a:avLst/>
          </a:prstGeom>
          <a:solidFill>
            <a:srgbClr val="FFFFFF">
              <a:shade val="85000"/>
            </a:srgbClr>
          </a:solidFill>
          <a:ln w="28575"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5456506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rPr>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35673507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3"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0" y="163516"/>
            <a:ext cx="8229600" cy="270843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Ephesians 3:11 (NASB)</a:t>
            </a:r>
          </a:p>
          <a:p>
            <a:pPr algn="just">
              <a:spcBef>
                <a:spcPts val="600"/>
              </a:spcBef>
              <a:spcAft>
                <a:spcPts val="600"/>
              </a:spcAft>
            </a:pPr>
            <a:r>
              <a:rPr lang="en-US" sz="4000" dirty="0">
                <a:latin typeface="Calibri" panose="020F0502020204030204" pitchFamily="34" charset="0"/>
                <a:cs typeface="Calibri" panose="020F0502020204030204" pitchFamily="34" charset="0"/>
              </a:rPr>
              <a:t>“</a:t>
            </a:r>
            <a:r>
              <a:rPr lang="en-US" sz="4000" i="1" dirty="0">
                <a:latin typeface="Calibri" panose="020F0502020204030204" pitchFamily="34" charset="0"/>
                <a:cs typeface="Calibri" panose="020F0502020204030204" pitchFamily="34" charset="0"/>
              </a:rPr>
              <a:t>This was</a:t>
            </a:r>
            <a:r>
              <a:rPr lang="en-US" sz="4000" dirty="0">
                <a:latin typeface="Calibri" panose="020F0502020204030204" pitchFamily="34" charset="0"/>
                <a:cs typeface="Calibri" panose="020F0502020204030204" pitchFamily="34" charset="0"/>
              </a:rPr>
              <a:t> in accordance with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eternal purpose</a:t>
            </a:r>
            <a:r>
              <a:rPr lang="en-US" sz="4000" dirty="0">
                <a:latin typeface="Calibri" panose="020F0502020204030204" pitchFamily="34" charset="0"/>
                <a:cs typeface="Calibri" panose="020F0502020204030204" pitchFamily="34" charset="0"/>
              </a:rPr>
              <a:t> which He carried out in Christ Jesus our Lord.”</a:t>
            </a:r>
            <a:endParaRPr lang="en-US" altLang="en-US" sz="40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92257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4112" y="868680"/>
            <a:ext cx="8875776" cy="51206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56076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370495551"/>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0052340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300" y="872882"/>
            <a:ext cx="8915400" cy="5693866"/>
          </a:xfrm>
          <a:prstGeom prst="rect">
            <a:avLst/>
          </a:prstGeom>
        </p:spPr>
        <p:txBody>
          <a:bodyPr wrap="square">
            <a:spAutoFit/>
          </a:bodyPr>
          <a:lstStyle/>
          <a:p>
            <a:pPr algn="just"/>
            <a:r>
              <a:rPr lang="en-US" sz="27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a:t>
            </a:r>
            <a:r>
              <a:rPr lang="en-US" sz="27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 almost 35 years since I have become a dispensationalist, I have never heard nor read of a dispensationalist teaching a plan B scenario. Yet opponents often present this straw man in their statement of what we supposedly believe. We believe that God’s single plan has always included the Church, but He did not reveal the church age part of the plan in the Old Testament. . . . Paul states specifically that the church age ‘was in accordance with the eternal purpose which He carried out in Christ Jesus our Lord’ (verse 11). This is why dispensationalists have never taught the so-called plan A and plan B theory that critics suppose we hold. Dispensationalists have always taught that there is a single plan carried out in stages.”</a:t>
            </a:r>
          </a:p>
        </p:txBody>
      </p:sp>
      <p:sp>
        <p:nvSpPr>
          <p:cNvPr id="8" name="TextBox 7"/>
          <p:cNvSpPr txBox="1"/>
          <p:nvPr/>
        </p:nvSpPr>
        <p:spPr>
          <a:xfrm>
            <a:off x="1943100" y="6135469"/>
            <a:ext cx="5257800" cy="646331"/>
          </a:xfrm>
          <a:prstGeom prst="rect">
            <a:avLst/>
          </a:prstGeom>
          <a:noFill/>
        </p:spPr>
        <p:txBody>
          <a:bodyPr wrap="square" rtlCol="0">
            <a:spAutoFit/>
          </a:bodyPr>
          <a:lstStyle/>
          <a:p>
            <a:pPr algn="ctr"/>
            <a:r>
              <a:rPr lang="en-US" sz="1800" dirty="0">
                <a:latin typeface="Calibri" panose="020F0502020204030204" pitchFamily="34" charset="0"/>
                <a:cs typeface="Calibri" panose="020F0502020204030204" pitchFamily="34" charset="0"/>
              </a:rPr>
              <a:t>Thomas Ice, “The Uniqueness of the Church,” </a:t>
            </a:r>
            <a:r>
              <a:rPr lang="en-US" sz="1800" i="1" dirty="0">
                <a:latin typeface="Calibri" panose="020F0502020204030204" pitchFamily="34" charset="0"/>
                <a:cs typeface="Calibri" panose="020F0502020204030204" pitchFamily="34" charset="0"/>
              </a:rPr>
              <a:t>Pre-</a:t>
            </a:r>
            <a:r>
              <a:rPr lang="en-US" sz="1800" i="1" dirty="0" err="1">
                <a:latin typeface="Calibri" panose="020F0502020204030204" pitchFamily="34" charset="0"/>
                <a:cs typeface="Calibri" panose="020F0502020204030204" pitchFamily="34" charset="0"/>
              </a:rPr>
              <a:t>Trib</a:t>
            </a:r>
            <a:r>
              <a:rPr lang="en-US" sz="1800" i="1" dirty="0">
                <a:latin typeface="Calibri" panose="020F0502020204030204" pitchFamily="34" charset="0"/>
                <a:cs typeface="Calibri" panose="020F0502020204030204" pitchFamily="34" charset="0"/>
              </a:rPr>
              <a:t> Perspectives</a:t>
            </a:r>
            <a:r>
              <a:rPr lang="en-US" sz="1800" dirty="0">
                <a:latin typeface="Calibri" panose="020F0502020204030204" pitchFamily="34" charset="0"/>
                <a:cs typeface="Calibri" panose="020F0502020204030204" pitchFamily="34" charset="0"/>
              </a:rPr>
              <a:t> 8, no. 6 (September 2003): 4.</a:t>
            </a:r>
          </a:p>
        </p:txBody>
      </p:sp>
      <p:sp>
        <p:nvSpPr>
          <p:cNvPr id="3" name="Rectangle 2"/>
          <p:cNvSpPr/>
          <p:nvPr/>
        </p:nvSpPr>
        <p:spPr>
          <a:xfrm>
            <a:off x="457200" y="228600"/>
            <a:ext cx="7962899" cy="584775"/>
          </a:xfrm>
          <a:prstGeom prst="rect">
            <a:avLst/>
          </a:prstGeom>
        </p:spPr>
        <p:txBody>
          <a:bodyPr wrap="square">
            <a:spAutoFit/>
          </a:bodyPr>
          <a:lstStyle/>
          <a:p>
            <a:pPr algn="ctr"/>
            <a:r>
              <a:rPr lang="en-US" sz="3200" b="1" dirty="0">
                <a:solidFill>
                  <a:schemeClr val="tx2"/>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The Church is not “Plan B”</a:t>
            </a:r>
          </a:p>
        </p:txBody>
      </p:sp>
    </p:spTree>
    <p:extLst>
      <p:ext uri="{BB962C8B-B14F-4D97-AF65-F5344CB8AC3E}">
        <p14:creationId xmlns:p14="http://schemas.microsoft.com/office/powerpoint/2010/main" val="35111003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1000" y="914400"/>
            <a:ext cx="8365067" cy="4705350"/>
          </a:xfrm>
          <a:prstGeom prst="rect">
            <a:avLst/>
          </a:prstGeom>
          <a:ln w="76200">
            <a:solidFill>
              <a:srgbClr val="FF0000"/>
            </a:solidFill>
          </a:ln>
        </p:spPr>
      </p:pic>
    </p:spTree>
    <p:extLst>
      <p:ext uri="{BB962C8B-B14F-4D97-AF65-F5344CB8AC3E}">
        <p14:creationId xmlns:p14="http://schemas.microsoft.com/office/powerpoint/2010/main" val="18893647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34332753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838200"/>
          </a:xfrm>
        </p:spPr>
        <p:txBody>
          <a:bodyPr/>
          <a:lstStyle/>
          <a:p>
            <a:pPr algn="ctr" eaLnBrk="1" hangingPunct="1"/>
            <a:r>
              <a:rPr lang="en-US" altLang="en-US" sz="4000" dirty="0">
                <a:effectLst>
                  <a:outerShdw blurRad="38100" dist="38100" dir="2700000" algn="tl">
                    <a:srgbClr val="000000">
                      <a:alpha val="43137"/>
                    </a:srgbClr>
                  </a:outerShdw>
                </a:effectLst>
              </a:rPr>
              <a:t>Five Preliminary Observations</a:t>
            </a:r>
          </a:p>
        </p:txBody>
      </p:sp>
      <p:sp>
        <p:nvSpPr>
          <p:cNvPr id="16387" name="Rectangle 3"/>
          <p:cNvSpPr>
            <a:spLocks noGrp="1" noChangeArrowheads="1"/>
          </p:cNvSpPr>
          <p:nvPr>
            <p:ph type="body" sz="half" idx="2"/>
          </p:nvPr>
        </p:nvSpPr>
        <p:spPr>
          <a:xfrm>
            <a:off x="914400" y="1143000"/>
            <a:ext cx="7315200" cy="4876800"/>
          </a:xfrm>
        </p:spPr>
        <p:txBody>
          <a:bodyPr/>
          <a:lstStyle/>
          <a:p>
            <a:pPr marL="463550" indent="-463550" eaLnBrk="1" hangingPunct="1">
              <a:spcBef>
                <a:spcPts val="0"/>
              </a:spcBef>
              <a:spcAft>
                <a:spcPts val="3600"/>
              </a:spcAft>
              <a:buSzPct val="100000"/>
              <a:buFont typeface="+mj-lt"/>
              <a:buAutoNum type="arabicPeriod"/>
              <a:defRPr/>
            </a:pPr>
            <a:r>
              <a:rPr lang="en-US" sz="3600" dirty="0"/>
              <a:t>An Authentic Age</a:t>
            </a:r>
          </a:p>
          <a:p>
            <a:pPr marL="463550" indent="-463550" eaLnBrk="1" hangingPunct="1">
              <a:spcBef>
                <a:spcPts val="0"/>
              </a:spcBef>
              <a:spcAft>
                <a:spcPts val="3600"/>
              </a:spcAft>
              <a:buSzPct val="100000"/>
              <a:buFont typeface="+mj-lt"/>
              <a:buAutoNum type="arabicPeriod"/>
              <a:defRPr/>
            </a:pPr>
            <a:r>
              <a:rPr lang="en-US" sz="3600" dirty="0"/>
              <a:t>An Age Caused by Israel’s Unbelief</a:t>
            </a:r>
          </a:p>
          <a:p>
            <a:pPr marL="463550" indent="-463550" eaLnBrk="1" hangingPunct="1">
              <a:spcBef>
                <a:spcPts val="0"/>
              </a:spcBef>
              <a:spcAft>
                <a:spcPts val="3600"/>
              </a:spcAft>
              <a:buSzPct val="100000"/>
              <a:buFont typeface="+mj-lt"/>
              <a:buAutoNum type="arabicPeriod"/>
              <a:defRPr/>
            </a:pPr>
            <a:r>
              <a:rPr lang="en-US" sz="3600" dirty="0"/>
              <a:t>A Mystery Age</a:t>
            </a:r>
          </a:p>
          <a:p>
            <a:pPr marL="463550" indent="-463550" eaLnBrk="1" hangingPunct="1">
              <a:spcBef>
                <a:spcPts val="0"/>
              </a:spcBef>
              <a:spcAft>
                <a:spcPts val="3600"/>
              </a:spcAft>
              <a:buSzPct val="100000"/>
              <a:buFont typeface="+mj-lt"/>
              <a:buAutoNum type="arabicPeriod"/>
              <a:defRPr/>
            </a:pPr>
            <a:r>
              <a:rPr lang="en-US" sz="3600" dirty="0"/>
              <a:t>A Priestly Age</a:t>
            </a:r>
          </a:p>
          <a:p>
            <a:pPr marL="463550" indent="-463550" eaLnBrk="1" hangingPunct="1">
              <a:spcBef>
                <a:spcPts val="0"/>
              </a:spcBef>
              <a:spcAft>
                <a:spcPts val="3600"/>
              </a:spcAft>
              <a:buSzPct val="100000"/>
              <a:buFont typeface="+mj-lt"/>
              <a:buAutoNum type="arabicPeriod"/>
              <a:defRPr/>
            </a:pPr>
            <a:r>
              <a:rPr lang="en-US" sz="3600" dirty="0"/>
              <a:t>An Important Age</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53202" y="3479863"/>
            <a:ext cx="2363417" cy="3200400"/>
          </a:xfrm>
          <a:prstGeom prst="rect">
            <a:avLst/>
          </a:prstGeom>
          <a:noFill/>
          <a:ln w="9525">
            <a:noFill/>
            <a:miter lim="800000"/>
            <a:headEnd/>
            <a:tailEnd/>
          </a:ln>
          <a:effectLst/>
        </p:spPr>
      </p:pic>
    </p:spTree>
    <p:extLst>
      <p:ext uri="{BB962C8B-B14F-4D97-AF65-F5344CB8AC3E}">
        <p14:creationId xmlns:p14="http://schemas.microsoft.com/office/powerpoint/2010/main" val="9633612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1562100" y="594359"/>
            <a:ext cx="6019800" cy="1371600"/>
          </a:xfrm>
        </p:spPr>
        <p:txBody>
          <a:bodyPr/>
          <a:lstStyle/>
          <a:p>
            <a:pPr algn="ctr" eaLnBrk="1" hangingPunct="1">
              <a:defRPr/>
            </a:pPr>
            <a:r>
              <a:rPr lang="en-US" altLang="en-US" b="1" dirty="0">
                <a:solidFill>
                  <a:srgbClr val="00FFFF"/>
                </a:solidFill>
                <a:effectLst>
                  <a:outerShdw blurRad="38100" dist="38100" dir="2700000" algn="tl">
                    <a:srgbClr val="000000">
                      <a:alpha val="43137"/>
                    </a:srgbClr>
                  </a:outerShdw>
                </a:effectLst>
                <a:cs typeface="Calibri" panose="020F0502020204030204" pitchFamily="34" charset="0"/>
              </a:rPr>
              <a:t>The Coming Kingdom</a:t>
            </a:r>
            <a:br>
              <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altLang="en-US" sz="2800" b="1" dirty="0">
                <a:solidFill>
                  <a:srgbClr val="00FFFF"/>
                </a:solidFill>
                <a:effectLst>
                  <a:outerShdw blurRad="38100" dist="38100" dir="2700000" algn="tl">
                    <a:srgbClr val="000000">
                      <a:alpha val="43137"/>
                    </a:srgbClr>
                  </a:outerShdw>
                </a:effectLst>
                <a:cs typeface="Calibri" panose="020F0502020204030204" pitchFamily="34" charset="0"/>
              </a:rPr>
              <a:t>Chapter 10</a:t>
            </a:r>
            <a:endPar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147" name="Subtitle 2"/>
          <p:cNvSpPr>
            <a:spLocks noGrp="1"/>
          </p:cNvSpPr>
          <p:nvPr>
            <p:ph type="subTitle" idx="4294967295"/>
          </p:nvPr>
        </p:nvSpPr>
        <p:spPr>
          <a:xfrm>
            <a:off x="990600" y="4572001"/>
            <a:ext cx="7467600" cy="1752600"/>
          </a:xfrm>
        </p:spPr>
        <p:txBody>
          <a:bodyPr/>
          <a:lstStyle/>
          <a:p>
            <a:pPr marL="0" indent="0" algn="ctr" eaLnBrk="1" hangingPunct="1">
              <a:buNone/>
            </a:pPr>
            <a:r>
              <a:rPr lang="en-US" altLang="en-US" dirty="0">
                <a:latin typeface="Calibri" panose="020F0502020204030204" pitchFamily="34" charset="0"/>
                <a:cs typeface="Calibri" panose="020F0502020204030204" pitchFamily="34" charset="0"/>
              </a:rPr>
              <a:t>Dr. Andy Woods</a:t>
            </a:r>
          </a:p>
          <a:p>
            <a:pPr eaLnBrk="1" hangingPunct="1"/>
            <a:endParaRPr lang="en-US" altLang="en-US" sz="2000" dirty="0">
              <a:latin typeface="Calibri" panose="020F0502020204030204" pitchFamily="34" charset="0"/>
              <a:cs typeface="Calibri" panose="020F0502020204030204" pitchFamily="34" charset="0"/>
            </a:endParaRPr>
          </a:p>
          <a:p>
            <a:pPr marL="0" indent="0" algn="ctr" eaLnBrk="1" hangingPunct="1">
              <a:buNone/>
            </a:pPr>
            <a:r>
              <a:rPr lang="en-US" altLang="en-US" sz="2000" dirty="0">
                <a:latin typeface="Calibri" panose="020F0502020204030204" pitchFamily="34" charset="0"/>
                <a:cs typeface="Calibri" panose="020F0502020204030204" pitchFamily="34" charset="0"/>
              </a:rPr>
              <a:t>Senior Pastor – Sugar Land Bible Church</a:t>
            </a:r>
          </a:p>
          <a:p>
            <a:pPr marL="0" indent="0" algn="ctr" eaLnBrk="1" hangingPunct="1">
              <a:buNone/>
            </a:pPr>
            <a:r>
              <a:rPr lang="en-US" altLang="en-US" sz="2000" dirty="0">
                <a:cs typeface="Calibri" panose="020F0502020204030204" pitchFamily="34" charset="0"/>
              </a:rPr>
              <a:t>President</a:t>
            </a:r>
            <a:r>
              <a:rPr lang="en-US" altLang="en-US" sz="2000" dirty="0">
                <a:latin typeface="Calibri" panose="020F0502020204030204" pitchFamily="34" charset="0"/>
                <a:cs typeface="Calibri" panose="020F0502020204030204" pitchFamily="34" charset="0"/>
              </a:rPr>
              <a:t> – Chafer Theological Seminary</a:t>
            </a:r>
            <a:r>
              <a:rPr lang="en-US" altLang="en-US" sz="2000" dirty="0">
                <a:solidFill>
                  <a:schemeClr val="bg1"/>
                </a:solidFill>
                <a:latin typeface="Calibri" panose="020F0502020204030204" pitchFamily="34" charset="0"/>
                <a:cs typeface="Calibri" panose="020F0502020204030204" pitchFamily="34" charset="0"/>
              </a:rPr>
              <a:t>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8068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15721757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sp>
        <p:nvSpPr>
          <p:cNvPr id="23558" name="AutoShape 10" descr="data:image/jpeg;base64,/9j/4AAQSkZJRgABAQAAAQABAAD/2wCEAAkGBxQTERUUExIWFRQWFxcZGBgYGRgYHxUcGRgdHBoYIBkaHiggHSElGxgXIjEtJikrLi4uHCAzODMsNygtLisBCgoKBQUFDgUFDisZExkrKysrKysrKysrKysrKysrKysrKysrKysrKysrKysrKysrKysrKysrKysrKysrKysrK//AABEIAOoA2AMBIgACEQEDEQH/xAAcAAEAAgMBAQEAAAAAAAAAAAAABwgDBQYEAQL/xABMEAACAQMABwUDBgkICgMAAAABAgMABBEFBgcSITFBEyJRYXEUMoEII0JSYpEVJDNygpKhscEXU1Rjk7LC0TRDRFWDoqPD0tMYJUX/xAAUAQEAAAAAAAAAAAAAAAAAAAAA/8QAFBEBAAAAAAAAAAAAAAAAAAAAAP/aAAwDAQACEQMRAD8AnGlKUClKUClKUClKUClKUClKUClfCarvtl19e8la1s3Y20IJlePOJTkAklecakgDoSc8e6aCxNKjD5PmkZJtGyCWVpDHOyrvEsVTs0IUZ44yWqT6BSlKBSlKBSlKBSlKBSlKBSlKBSlKBSlKBSlKBSlKBSlKBSlavWfTsdlay3Mp7ka5wObseCoPMnAoOU2x61G0sjDCw9qufm40GS263BmCjy7o8yMZxX51P2aRW+i5LWQDt7qIieQYJUsOCr5ITw8SCetcvs01Xn0jd/hm/J9/et4+h3fdbB5Ih93qSu8ftTTQV+2N6UbRmk59HXfcMrBBk8BKvuYz0kVuB69zxqwNRjts1H9rt/a4Bi6t1JOOcsa8SvDjvLxZfiOoxn2La8PpC3eKcg3Fvugt1lQ53XP2gQQfgetBI9KUoFKUoFKUoFKUoFKUoFKUoFKUoFKUoFKUoFKUoFKUoFQdtIv20vpi30VC3zMUmZmH1gMyH9BN5R9osK77alroujbMspBuZcrCvn1kI8FBz5nA61zewrU17eJ765B7e4Hc3uLLGTvFjnjlzg+gHiaCUrW3WNFjRQqIoVVHAKqjAAHgABWL8Iw9r2PbR9tje7PfXfx47mc4+FePWrWCKwtZLmY91BwUc3Y8FQeZP3cSeAqsz6LvriGfTYLArcht4Z3gc5Lr9lG3F8Of1TQWvqs2jro6E1icMNyDtXRgOXs8pyh9FG43DqhFTfs51yTSdoJRhZkwsyfVfHMfZbmPiOYNcvt21L9qthdwrme3U7wHOSLmR5lOLDyLcyRQSipzxHKvtRnsL1v9rsvZpGzPbALx5vF9Bv0fcPopPOpMoFKUoFKUoFKUoFKUoFKUoFKUoFKUoFKUoFKUoFefSN6kEUk0jbscas7HwCjJr0VCfygdb+6ujYWyzFXn3eOBzji9ScOevBPGg53U20k0/pp7m5BaCLvsh4hUBPYweGCck+OH6mrHVxuyjVP8H6PRHGJ5fnJvJmHBP0VwPDO8etanbHtA/B8IggP41Mpwf5lORk/OJBC+YJ6YIcFtb01JpTSkWjbZgUjkCeTTHg7nyQcPLD881OWitBwwWiWioGhWPsyrAEOCMNvDkd7JJ9TUV7Ddn7xEaRulIdlPYIeahhxlPUEgkDyJPUYmegr3cWsmremEkXeawuMjqe4SN5T4vGSCPEepxYGGVXUMpDKwBBHEMCMgg9QRXLbUdXfbtGzRBd6VR2kWOe+nEAebDeX9KuJ+T/rl2sR0fKcvCpaEn6UeeKZPVSRj7JxyWg5zXXREmgNKxX9qv4rIx7g4AZ/KQHpgjLL4eHczU46u6wW97CJraQSJnB6FWwCVIPIgMK+a0aBivrWS2mHdkHA9UYcVceYOD+zrUGbKNLyaJ0rLo+6O6krCM+CyD8k4z9Fw2OXHeQnlQWIpSlApSlApSlApSlApSlApSlB8ZgBknArwvpu2BwbmEHwMiZ+7NRBthte20zZwXU00VlPGqAq3dEm+43t05XILRbxI5EHpWw/kCtP6VcfdH/40ErR3sbe7Ih9GB/cazb48RURjYFZ/0q4/6f8A41lj2CWPW5uj6GIf9s0Em3OlYI+Mk8SfnOq/vNamfXrRqc9IW3wlRv7pNcvabENGJ7wnk/Pkxn9RVrYjZDoj+h/9a4/9lBp9d9stpbxFbJxcTsO6QD2cf2mJxveg+JFc7sU1O9qkbSt4TI5lYxBuO84PemPjhsgeBUnoK4W41dhvtNNaaOTct+03QwLuFRABJLvMxJBIYjjxyo61aPRej47eGOGJd2OJFRR4BRjn1PietA0npCO3hkmlbdjjUsx8ABn4ny61VSbW2O40wL69iaWHtQxiBHBF4RqAeBxhSRwDcc4zXcbdNdDcSjRtqS6o4E25kmSXOFiAHPdPMfWwOa12WzrZbb29mvtttFNcSHfffVX7LI4Rg+Q546k8wBQabTu3uBeFpaySH60pEYHoF3if2VhsPlAR7vz1k4f+rkDA+feAI/bUiHZ9oz+gW/6gr5/J7oz+gQfqCgjW6+UFx+b0fw8WmwT8BHw++o2tdbhDpUaQt7cRjtGk7EvvAb4IkUOAMA7zY4d3IGDjjZVdQNGD/YLf+zU/vrINRdG/7vtf7FP8qDhJtvlluZW2uS+PdIjVc/nByf8AlqJNomuK6UnSf2ZYHVNwkOX3wDlc90DIy3HHHI8BVmV1L0cP/wA+0/sIj/hrLHqlYL7thaj0giH+GgiXVjbosVokd3DLLcIN0upXEgHusSxyGxz4HOM9cD3f/ICD+hS/rp/lUqpoO2HK2hHpGg/hWQaKg/mIv1F/yoIqj2/Wv0rScejIf4isj7fbPHC1uCfPsx/iNSmNGw/zMf6i/wCVfDouD+Yi/UX/ACoIbuNvbkjstHEr4tKcsPRY8Dj5mv1/LJfyYMOiGI/4r5+KoKmtEAAAAAHAAcAPLFfqgrfp3XXWCWTtBDc26DiqR27hR6llJb4nHkK2mpW2ueNjDpCJ7gk4RokUSbxOAhj7qtx5YwfXPCeZZAqlmICqCSTwAA4kmoF0CZNPae9qDbltZPG6cOapJmNcfWcqWOeQyOgoJx0PePNCkkkLwOwyY33SyccYO6SPP48cHhXyvbSgUpSg5LafqsNIaPkiAzMnzkJ+2o939IZX4g9K8WyDW72+xAkP4xb4jlzzbh3JP0gCD9pWruqgXWqZ9A6eF1GD7JeZZ0HIgkdqo+0rEOOXvAcs0E9V+WcDGSBk4Gep8K/NtOsiK6MGR1DKw4hlYZBHkQajP5QejHk0akyZzbzKzY6KwK5+DFP20EmzTKilnYKo5liAB6k1E22DaXFHa+z2NxHLLOCGkidXEScm7yk4Zs4HgMngcVyurOz60n0WL+80jMYVV3ZEwvZsCQy5feyxbyBO8PEZ57ZLqS2kbwM6H2WFg0pPJ8HKw+Zbr4LnlkZCXtiGpvsdn28q4uLkBjkcY4+aJ5E+8fUA+7XR7SdKyWui7qaJwkioArHoWdVyPPvcPPHOumqBttesct5ex6JtuQkjD8/nJXxuqcfRUMCfPP1RQZtgeqybsmk7nGQzLCXIwuPykpJ65O6D0w3iKmddLQEKRPFhxle+veGM5HHiMceFQ/HsFfc3G0o3Z53ighO7nxx22M+eKzJ8n+Dreyn0jUfxNBI4120dnH4QtP7eLH372K9NzrPZRqGe8t1U8iZY8H048ajMbAbbreTfqpWZNgdl1ubk+nZj/AaCSrjWC1SNZHuoFjYZV2lQKwPIhicH4Vp59o+i0538J/NJb+6DXMW2wnRynLSXL+TOgH/LGD+2t1Z7JtFRqR7IH3gAS7yMeBzwO93fhig+Ptc0QP8AbfuinP7RHXkudtGilHCWR/JYnH98LW5g2b6LQYFhCR9oFz97Emqx686LS10jdQRqyxxysEDZyF5rxPEjBGCeYwaCW9M7fowMWtm7Ho0zBQP0Ezn9YVrbH5QE4XE1lE7eKSNGPuIf99Q2ikkAAkk4AHHJPSpb1y2dvo+wsbyJA01tum5BAYZL9orEcmVWPZnxG70BoNj/APINv93D+3P/AKq2Ghtunb3EEIsN0yypGT22d3fYKCB2YyePLhyrBrhtE0a2is28EJublHj7PcTNuSuHZuHTPd+twPQ42WxvZoLZEvbpc3LDMaEfkFI5kfXIP6Occ6CWqUrz6QvY4YnllcJGilmY8gBQR7tz1haGyW0i4z3jdmAOe5kb/wCsSqceYZvCt3sx1NGjLMRMQ00h35mHLexgKOu6o4eZyeGcVG2pscmnNONpCRSLW1K9mrD6uTFH672ZG54PDqKnigUpSgUpSgVy20fVJdJWTQ8BKp34WPJXA5Ej6LAkH1zjgK6mlBDuxnWx4GbRF8DFPCxEO+efUxZ5cOakEgg8OQzLd/ZpNE8Uiho5FZGU9QwwR9xqF/lAauyJLBpKAEFN1ZWXmjKcxScPiuemEHWpK2e60rpGxjnGBJ7kqj6Mi+9w8DwYeTCgrVrNoO4sryTRplYRtMhUMxVJA3COU/R91sE9CCOlWk1W0FFZWsdvCO4ijvdXY+858STx/ZyFcltf1BXSFuZowRdwodzH+tUZYxHz57vmfOub2B64D2We2uJQBbL2qM592H6Y/NQgHy38eFBJmuGs0Wj7V7iY8BwRM4Mjn3UHrj4AE9KizYtoeW9vZ9MXQGSzCLhgF2GGZR9VV7g58zxytantpNZdLhe8thb5OOIwmeZ+3IQPQDrunM+2NmkMaxxIqRoAFVRgKB0AoM9KUoFKUoFKUoFR1td2erpCAzwri8iU7uP9co49mfPnunx4cjwkWlBWjYLq0l1fmaTBS1CuF+s7EhD6Lgt6hasncwLIjI6hkdSrKRkMGGCCOoINVw0FpaTQusEwuFKRSyOkngY5H3o5h0wO6fHG8OeashFKGUMpDKwBBByCDxBBHMEUFXbzVKC00+lnc59laZd05xlJPyYLeAYhWPk3KrS1EnyhtW+1tI7tFy9u265HPsn8fHdfHpvMa2mxjXv2+27Cdx7VAADk8ZY+AEnmRybnxwfpYoJHqve0zTdxpXSo0Xav8ykgTA5M6jMkjnqE736pI4mpU2o64Lo2yZwR7RJlIF+1ji+PBAc+u6OtcnsK1Ikt1a/uQRLOmI1Od5UYhi7Z6uQuOoA+1gBI2qur8Vhax20I7qDiTzdjxZz5k/dwA4AVtqUoFKUoFKUoFKUoNdrFHC1rOtywWBo3WRicAKRgnPTnw86rhsY1r9h0gImf8XuSI2zwAbPzUmOnE7p8mJPIV2/yg9cAsa6OiPefdec/VUHKJ6kjePgAv1qgWgvHVVdrWrD2GkJd0FYLgs8ZHAEMcvHw4d1uGPDdPWp92X6zC/0dDIX3pkURzDqHUY3iPtABvDj5Gm03VD8J2TQqQsyHtImPLeAI3T5MCR5cDxxig/OyzQNva6NgMAJ7eOOZ3b3nZ0B4+AGcAdPUknr6hzYlrqQRom5RlniMixnyTJaJuPBlIbHTAxwxxmOgUpSgUpSgUpSgUpSgjrbbqn7ZYGWNAZ7bLqQOLIB84nnw7w8186ybEdYlutGRx5+dtgInHlx7Nh5FRj1U17NpuvsWjIQCnaTzBhGnQYGC7nouSPXl4kQTsx1lk0XdxTSqwtbkFXJBwyhivaL4lHBzz4bw60FqJ4VdWR1DKwIZSAQwIwQQeYIqsevVi2hdNrLaruICk0S5ON1uDx5PQkSL6EVZ2OQMAykFSAQQcgg8iD1FRrt31VN3YieNcy2u82BzaM47QfDAb0Vsc6DjdEWraw6be5YMbC3K4DgYKr7sWPtsCzeWRnlU/VGuwG4gOilSNl7ZXkadQRvBmc7jMOfGNVAP2T4GpKoFKUoFKUoFKUoFebSN8kEUk0rbscas7HwCjJr01Bvygtcfd0bCfqvcEffHF+5z+h50HP6maBfTt3pGeaMhZI3Mcp5QzF1MSA/SwgIP2R0yKjO5t2jdo3Uq6MVZTzVlOCPgRVv9Q9X1sbCC3AAZUBkP1pG4ufv4DyArgts+zb2ke2Wcaidc9suVTtV+vkkLvL1zzHmACET7LtbTo6/SRmPYSYjmHTdJ4PjxU8fHG8OtWzVgRkcQf21TbQGq9zeJO1tH2nYKrOo94gkjur9I8CcDjw4ZqedhmuYubUWczfjFuMLnnJEOCn1T3T5BT1NBz21/V2TR95HpmzbB7QdqDxCvjAPD6DjKsPE8+9wlbU7WeHSNqtxCefddTzjcAFkPjjI49Rg1n1q0Kt7Zz2zYxKhUE8d1uaN8GCn4VA+xjTUmjtJvY3IMYmPZsrfQmX3D4d7JXhz3kPKgsbSlKBSlKBSlKBWOeZUVnchVUFmJ4AADJJ9BWSom2/629harZRt87cDMmOaxA8v02GPRXoIu0pNNp/TOI8gSNuR5GRDCme8R6ZYjPFmx1FTnrns9hutGLaRKFe3T8WY/RZRjBPg+MN58eYFcx8nnVnsraS8kQiSc7kZIx80uCSOuGb79xal6giP5P+n3aKewnJEls2UVuaoTh0x9hx/zgVLhqs2uWtK2esU11ZfQcLIM92Vt0LMvDoSD494b3hViNXdMx3lrFcxHuSqGAPNTyZTjqrAg+YoIKsj+CNaSuBFbzOVAHBezn9zHgqybvkNw+FWGqONuOqq3Wj2nVcz2w31I5smR2inxAHe8t3zNbLZHrKl7o2LvlpoFWKYMSW3lGAxJ4kMBnPjkdDQdrSlKBSlKBSlKDx6Z0gtvbzTv7sUbyEeIRScfHFVx2XavzaV0obufJjjl7aZzyZ87yxj1OOHRR6V223rXrskOjoCDJIoM557iHBWP85hxPguPrZG0+T7oV4NHNLICvtEm+gP1FAVWx5neI8Rg9aCUKjfbvrF7No0wq2Jbo9mAOe4OMh9MYQ/n132k7+O3hkmlbdjjUux4nAUZPAcTVb7bSaaa08klwcWgYndldVCRICVUnIA3mxkDPFjxPOgl/ZBqb+D7IFx+MXG68v2OHcj/AEQTnzLdMVF+0jQ8uhtLx6Qt1+Zkl7VfAMfysJPQMC2PJiB7tWEtbyOQZjkRx9lg37jWt1w0Cl9ZTWzAZdDuEjO44Hcf4Nj4ZHWg9uh9JR3MEc8Tb0cqhlPkeh8CORHQg1F3ygdWt+3jv4hiW3IWRl4Exk91sjj3Hxjw3ielaPYRrW1vO+i7nK7zt2Qb6Eq+/F5ZwSPtA9Wqc720SWN4pFDI6lWU8mVhgj7jQaXUTWVNIWMVwpG8QFlUfQkUDfU/vHkQetdBUBatQXGgNNLbPvNZ3bhFc8n3jiN88g6MQGHgTwwVNT7QKUpQKUpQeLTOlI7aCSeZt2ONSzH06DxJOAB1JFVk0Taz6f0wXcHcdw8uDwhhU43QfTCjxJz41vtr+uzaSuUsLLLwrIF7v+0Sk4GPFQTgdCcniMGpT2V6hjRdu2+Q1zNumVhyXGd2NfIZPHqT5DAdpDEqKFUBVUAKBwAAGAAPACuQ2q63jR1izKR7RLlIR1BI70nogOfXdHWusu7lIo2kkYIiKWZjwCgDJJ+FVm0ndT6xaYCR5WLO6n9TAp70hHLeOc+pVc8qDr9lWzG2utHNc3as8lyHEZJI7JQSA48WLDeyc8MdCc7L5Pd+yx3djLwe3l3gCeW9lXUeQdM/p1K1haJBEkUY3Y40VFHgqjA/YKhjSt5BozWVLlLiLsLsMJwrK3ZFsb28AcqDIEfJ+14UE3EVCK2K6C1gRhlLG9DKOixliO6fJH3fRX58DU1wTK6hkYMrDIZSCCPEEcDXN7R9VRpGxkg4dqO/CT0kUHAz4MCVPrnpQdRSo92O63m7tjbTki8te5IrZDMqndVznjkY3W8xk+8KkKgUpSgVqtadOJZWk1zJ7sakgfWY8FX4sQPjW1qB/lC6yGSaLR0WW3SskgXiWdhiNMDjkKc4676+FBotmWqEmmb2S8uyWgWQtLz+ekPe7IeCgEZ8BgDnkWTjQKAFAAAAAHAADkAK5TZXoJ7LRcEMqhZe+8g8C7lgD5hSoPmK62g1msuiRd2k9uW3e1jZN7nukjg2OuDg1Auj9hF+5btZoIgCQDlnLeYAUcD5kHyqxtKCuF3sM0jGcxS274PdId0b14pgffWSHZfp1lIM+6AOTXLHe8gFyPvxVi6UFV32VaYibfW1beVsh0lizkHIYYfeBzx8a3OidAayztudteRLni81xIgHx3t8/AGrH0oK+6Z2NaVdkY3kdw3UvJLlDjPAsCSOGM8/KvFb6e1mtSYdy6fszu8bft+XhLuNveu8asfSgrdca16zN/q7tfJbPH/azWWLRGs9yO07S7TA4Azi3J8tzeXj6irGUoKz3GsOsdmd2RroY6vEsoPo5Rgfga1usm0DTDIYLqaSISJxQxJEzI3jhA2CM+o8jVpLu5SKN5JGCoilmY8lVRkk+gFVdton09p0nBCSybzf1cEYAGeeDuKq+G8fOg7nYPqDgLpK4Bzx9nTlgEFTKR1zkhfLJ6qRN9Y7eFURURQqqAqqOAUAYAA8AK4/avriNHWRZGHtEuUhHDgfpSY8EBB8MlQedBHW3nXntH/B1u2VUj2gj6TDBWIeSnifPA+ia0uidh2kJUV5JIIQwB3XZy656FVXAPxrodiOz/tCNJXaliWLQK/HJzxnbPM593PXvfVNTlQV1bYJf54XFqR4lpQfu7P+NbiDYB8zJv3uZ935sKmEDfaJJYg8uAGOfHlU5UoI/wBj+ptxo23mS5kUmSQFURiyoFGM8QMFieOOgWpApSghraro/wDBmkLbTFuGG9KFuFXk/DifIugYHpkA885l6xvEmiSWNg0cihlYdQwyD91efTmiIru3kt5l3o5FwR4dQw8CDgg+IFRnsF0q6i70fJIri1kPZceJXfYPhfqhgD6yUEt0pSg/LtgEnkBmqqvr/wD/AHL6TNushyeyjY4CAJuITjOSFH38RjhVrK8WjtEwQb3YQRxb7bz7iKu8fE4HGggobfrrP+iQY8Mvn78/wrYWnyguXaWHDqUm/gU/jU1zWcb+9Gjeqg/vFa241SsHOXsbVj4mGIn792ghzS236Yk+zWcajPAyszkj81N3H3mtaNvWkf5i0/Ul/wDbU3pqTo4HI0fa/wBjGf3rWe+1WspggltIHEedwGNcLvYzgYxxwPuoIT/l9u8f6Jb58cyY+7e/jWul256SLAhbZR9URtg/e5P7asBbatWcf5Ozt0/NhjH7lr3paRjlGg9FAoK6Lt30j/NWp/4cn8Ja2Nht/uQPnrOFz/Vs8f7G36n4IPAVpdYdUbK9wbq2SQrybirDHTfUhseWcUEVxfKDH0tHH4T5/fFXsj2/2/0rKUejof3gVHu2HUz8H3paNQLafLRbucIR70fHlgnI8iPAgcFQWD/l+tf6JP8Aen+dYZvlAQfRspT6yKv7gaiXQ+qE89jcXyAGK2ZQy8cvyL4x0VSCfI1JemNCaCh0Sl+LbeaVAI4xPMcykcUPf+gc73kPEig0Gvu2CTSFq1slt7OrsN9u13yyjjue4uMndPwx1qQ9g2qJtbQ3Uq4muQCoPNIhxX9b3vTd8K4fY7syF3i8u1/Fwfm4/wCfIPEn7AIxj6Rz0HGxAFBivLpIo3kkYIiKWZjyUAZJ+6qlbQdbm0letM2REvdiTON2MH4gM3EnnxOOIAqQtvGuhlkGjLclgGXt93JLvkFIhjng4J+1gfRNd9sl1HGjrTMgHtM2GlPA7g+jED9nJz4knoBQcDb7exGixx6MVVRQqgT8FVRgADsuQAFYpNtekpuNtYR7vXuTSn71Kj9lT7u19oK7PtR06Dk2+B4ezPj/AD/bWG+190/dlUiilizwxBbuN7zLMGI+BAqx9KCvFpqdrLL3muLiPP17xh+xHOPuraQ6n6zLyv8A77hm/vKanOlBBz6oazSDdbSAUHwnZf2oma7jZTqKdFwSCVke4lfLOm9gKAN1MsATht88hz8q7mlApSlApSlApSlApSlApSlApSlByu0vVb8I2EkK47VcSQk9HXkM9N4Fl+OelVr1M1YN1pKOzmbsTvkOr7yt3OLxgY4OQCBnH8Db6od296uSDsdJ2wxJbkCRlHEAMGjl/Rbh194dBQStZ6Lhii7GKGNIsEFFRVU5GDlQMHI5+NQ5PsLB0jlZANHk75GTvjj+RHl9o9PEjjKWpGsS39jDcrjedcOo+g68HH3g48iK3tBitbdY0WONQqIoVVAwFAGAAPACuc2ka0jR1hJOMdqe5CD1kbODjqFALH83HWuoqAtfr8ad0vbWVo5e3izvyJnAy3zsgPIgKFCnkSeBwwyHq2F6kGRvwndAsd5jAG4lmyd6c558cgZ65PQGpzrDZ2qRRpHGoVEUKqjkqqMAfcKzUClKUClKUClKUClKUClKUClKUClKUClKUClKUClKUCsc8KurI6hlYFWUjIYEYII6gislKCvlhO+runGh4exXLJxc4AiZ+7JveMRLg55jPiCLB1w+1rUz8I2R3B+Mw5eHl3uHeiyfrAD4hema5HYvtCJiltL1seyxNIsj8MRx4DI3XK5GOuOHTiGw2963tbWy2kLYluQd8jmsQ4EeRc8PRX8q3+yfUxdHWS76/jMwDzE81yMiL0UHHrvHwqM9S4X05p572RT7PAQ4U9AvCCPnzyN89Dut41YOgUpSgUpSgUpSgUpSgUpSgUpSgUpSgUpSgUpSgUpSgUpSgUpSgVDe07ZNLc3YuLHcTtzi4UtuAHIPa4HMEjLDnkA4JJxMlKDQ6l6rRaOtVt4uOO87kYMjnmx8OQAHQADzrfUpQKUpQKUpQKUpQKUpQKUpQKUpQf/Z"/>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nvPr>
        </p:nvGraphicFramePr>
        <p:xfrm>
          <a:off x="304800" y="1144368"/>
          <a:ext cx="8534400" cy="3566160"/>
        </p:xfrm>
        <a:graphic>
          <a:graphicData uri="http://schemas.openxmlformats.org/drawingml/2006/table">
            <a:tbl>
              <a:tblPr firstRow="1" bandRow="1">
                <a:tableStyleId>{5940675A-B579-460E-94D1-54222C63F5DA}</a:tableStyleId>
              </a:tblPr>
              <a:tblGrid>
                <a:gridCol w="4191000">
                  <a:extLst>
                    <a:ext uri="{9D8B030D-6E8A-4147-A177-3AD203B41FA5}">
                      <a16:colId xmlns:a16="http://schemas.microsoft.com/office/drawing/2014/main" val="4287931007"/>
                    </a:ext>
                  </a:extLst>
                </a:gridCol>
                <a:gridCol w="4343400">
                  <a:extLst>
                    <a:ext uri="{9D8B030D-6E8A-4147-A177-3AD203B41FA5}">
                      <a16:colId xmlns:a16="http://schemas.microsoft.com/office/drawing/2014/main" val="4222968114"/>
                    </a:ext>
                  </a:extLst>
                </a:gridCol>
              </a:tblGrid>
              <a:tr h="3566160">
                <a:tc>
                  <a:txBody>
                    <a:bodyPr/>
                    <a:lstStyle/>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Kingdom Mysteries</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Church</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Re-offer of the King/Kingdom</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Transfer of Kingdom Authority</a:t>
                      </a:r>
                      <a:endParaRPr lang="en-US" sz="2400" dirty="0">
                        <a:latin typeface="Calibri" panose="020F0502020204030204" pitchFamily="34" charset="0"/>
                        <a:cs typeface="Calibri" panose="020F0502020204030204" pitchFamily="34" charset="0"/>
                      </a:endParaRPr>
                    </a:p>
                  </a:txBody>
                  <a:tcPr/>
                </a:tc>
                <a:tc>
                  <a:txBody>
                    <a:bodyPr/>
                    <a:lstStyle/>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Kingdom Establishment</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Eternal State</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Testimony of Early Church History</a:t>
                      </a:r>
                      <a:endParaRPr lang="en-US" sz="2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4517209"/>
                  </a:ext>
                </a:extLst>
              </a:tr>
            </a:tbl>
          </a:graphicData>
        </a:graphic>
      </p:graphicFrame>
      <p:pic>
        <p:nvPicPr>
          <p:cNvPr id="6"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spTree>
    <p:extLst>
      <p:ext uri="{BB962C8B-B14F-4D97-AF65-F5344CB8AC3E}">
        <p14:creationId xmlns:p14="http://schemas.microsoft.com/office/powerpoint/2010/main" val="25855958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sp>
        <p:nvSpPr>
          <p:cNvPr id="23558" name="AutoShape 10" descr="data:image/jpeg;base64,/9j/4AAQSkZJRgABAQAAAQABAAD/2wCEAAkGBxQTERUUExIWFRQWFxcZGBgYGRgYHxUcGRgdHBoYIBkaHiggHSElGxgXIjEtJikrLi4uHCAzODMsNygtLisBCgoKBQUFDgUFDisZExkrKysrKysrKysrKysrKysrKysrKysrKysrKysrKysrKysrKysrKysrKysrKysrKysrK//AABEIAOoA2AMBIgACEQEDEQH/xAAcAAEAAgMBAQEAAAAAAAAAAAAABwgDBQYEAQL/xABMEAACAQMABwUDBgkICgMAAAABAgMABBEFBgcSITFBEyJRYXEUMoEII0JSYpEVJDNygpKhscEXU1Rjk7LC0TRDRFWDoqPD0tMYJUX/xAAUAQEAAAAAAAAAAAAAAAAAAAAA/8QAFBEBAAAAAAAAAAAAAAAAAAAAAP/aAAwDAQACEQMRAD8AnGlKUClKUClKUClKUClKUClKUClfCarvtl19e8la1s3Y20IJlePOJTkAklecakgDoSc8e6aCxNKjD5PmkZJtGyCWVpDHOyrvEsVTs0IUZ44yWqT6BSlKBSlKBSlKBSlKBSlKBSlKBSlKBSlKBSlKBSlKBSlKBSlavWfTsdlay3Mp7ka5wObseCoPMnAoOU2x61G0sjDCw9qufm40GS263BmCjy7o8yMZxX51P2aRW+i5LWQDt7qIieQYJUsOCr5ITw8SCetcvs01Xn0jd/hm/J9/et4+h3fdbB5Ih93qSu8ftTTQV+2N6UbRmk59HXfcMrBBk8BKvuYz0kVuB69zxqwNRjts1H9rt/a4Bi6t1JOOcsa8SvDjvLxZfiOoxn2La8PpC3eKcg3Fvugt1lQ53XP2gQQfgetBI9KUoFKUoFKUoFKUoFKUoFKUoFKUoFKUoFKUoFKUoFKUoFQdtIv20vpi30VC3zMUmZmH1gMyH9BN5R9osK77alroujbMspBuZcrCvn1kI8FBz5nA61zewrU17eJ765B7e4Hc3uLLGTvFjnjlzg+gHiaCUrW3WNFjRQqIoVVHAKqjAAHgABWL8Iw9r2PbR9tje7PfXfx47mc4+FePWrWCKwtZLmY91BwUc3Y8FQeZP3cSeAqsz6LvriGfTYLArcht4Z3gc5Lr9lG3F8Of1TQWvqs2jro6E1icMNyDtXRgOXs8pyh9FG43DqhFTfs51yTSdoJRhZkwsyfVfHMfZbmPiOYNcvt21L9qthdwrme3U7wHOSLmR5lOLDyLcyRQSipzxHKvtRnsL1v9rsvZpGzPbALx5vF9Bv0fcPopPOpMoFKUoFKUoFKUoFKUoFKUoFKUoFKUoFKUoFKUoFefSN6kEUk0jbscas7HwCjJr0VCfygdb+6ujYWyzFXn3eOBzji9ScOevBPGg53U20k0/pp7m5BaCLvsh4hUBPYweGCck+OH6mrHVxuyjVP8H6PRHGJ5fnJvJmHBP0VwPDO8etanbHtA/B8IggP41Mpwf5lORk/OJBC+YJ6YIcFtb01JpTSkWjbZgUjkCeTTHg7nyQcPLD881OWitBwwWiWioGhWPsyrAEOCMNvDkd7JJ9TUV7Ddn7xEaRulIdlPYIeahhxlPUEgkDyJPUYmegr3cWsmremEkXeawuMjqe4SN5T4vGSCPEepxYGGVXUMpDKwBBHEMCMgg9QRXLbUdXfbtGzRBd6VR2kWOe+nEAebDeX9KuJ+T/rl2sR0fKcvCpaEn6UeeKZPVSRj7JxyWg5zXXREmgNKxX9qv4rIx7g4AZ/KQHpgjLL4eHczU46u6wW97CJraQSJnB6FWwCVIPIgMK+a0aBivrWS2mHdkHA9UYcVceYOD+zrUGbKNLyaJ0rLo+6O6krCM+CyD8k4z9Fw2OXHeQnlQWIpSlApSlApSlApSlApSlApSlB8ZgBknArwvpu2BwbmEHwMiZ+7NRBthte20zZwXU00VlPGqAq3dEm+43t05XILRbxI5EHpWw/kCtP6VcfdH/40ErR3sbe7Ih9GB/cazb48RURjYFZ/0q4/6f8A41lj2CWPW5uj6GIf9s0Em3OlYI+Mk8SfnOq/vNamfXrRqc9IW3wlRv7pNcvabENGJ7wnk/Pkxn9RVrYjZDoj+h/9a4/9lBp9d9stpbxFbJxcTsO6QD2cf2mJxveg+JFc7sU1O9qkbSt4TI5lYxBuO84PemPjhsgeBUnoK4W41dhvtNNaaOTct+03QwLuFRABJLvMxJBIYjjxyo61aPRej47eGOGJd2OJFRR4BRjn1PietA0npCO3hkmlbdjjUsx8ABn4ny61VSbW2O40wL69iaWHtQxiBHBF4RqAeBxhSRwDcc4zXcbdNdDcSjRtqS6o4E25kmSXOFiAHPdPMfWwOa12WzrZbb29mvtttFNcSHfffVX7LI4Rg+Q546k8wBQabTu3uBeFpaySH60pEYHoF3if2VhsPlAR7vz1k4f+rkDA+feAI/bUiHZ9oz+gW/6gr5/J7oz+gQfqCgjW6+UFx+b0fw8WmwT8BHw++o2tdbhDpUaQt7cRjtGk7EvvAb4IkUOAMA7zY4d3IGDjjZVdQNGD/YLf+zU/vrINRdG/7vtf7FP8qDhJtvlluZW2uS+PdIjVc/nByf8AlqJNomuK6UnSf2ZYHVNwkOX3wDlc90DIy3HHHI8BVmV1L0cP/wA+0/sIj/hrLHqlYL7thaj0giH+GgiXVjbosVokd3DLLcIN0upXEgHusSxyGxz4HOM9cD3f/ICD+hS/rp/lUqpoO2HK2hHpGg/hWQaKg/mIv1F/yoIqj2/Wv0rScejIf4isj7fbPHC1uCfPsx/iNSmNGw/zMf6i/wCVfDouD+Yi/UX/ACoIbuNvbkjstHEr4tKcsPRY8Dj5mv1/LJfyYMOiGI/4r5+KoKmtEAAAAAHAAcAPLFfqgrfp3XXWCWTtBDc26DiqR27hR6llJb4nHkK2mpW2ueNjDpCJ7gk4RokUSbxOAhj7qtx5YwfXPCeZZAqlmICqCSTwAA4kmoF0CZNPae9qDbltZPG6cOapJmNcfWcqWOeQyOgoJx0PePNCkkkLwOwyY33SyccYO6SPP48cHhXyvbSgUpSg5LafqsNIaPkiAzMnzkJ+2o939IZX4g9K8WyDW72+xAkP4xb4jlzzbh3JP0gCD9pWruqgXWqZ9A6eF1GD7JeZZ0HIgkdqo+0rEOOXvAcs0E9V+WcDGSBk4Gep8K/NtOsiK6MGR1DKw4hlYZBHkQajP5QejHk0akyZzbzKzY6KwK5+DFP20EmzTKilnYKo5liAB6k1E22DaXFHa+z2NxHLLOCGkidXEScm7yk4Zs4HgMngcVyurOz60n0WL+80jMYVV3ZEwvZsCQy5feyxbyBO8PEZ57ZLqS2kbwM6H2WFg0pPJ8HKw+Zbr4LnlkZCXtiGpvsdn28q4uLkBjkcY4+aJ5E+8fUA+7XR7SdKyWui7qaJwkioArHoWdVyPPvcPPHOumqBttesct5ex6JtuQkjD8/nJXxuqcfRUMCfPP1RQZtgeqybsmk7nGQzLCXIwuPykpJ65O6D0w3iKmddLQEKRPFhxle+veGM5HHiMceFQ/HsFfc3G0o3Z53ighO7nxx22M+eKzJ8n+Dreyn0jUfxNBI4120dnH4QtP7eLH372K9NzrPZRqGe8t1U8iZY8H048ajMbAbbreTfqpWZNgdl1ubk+nZj/AaCSrjWC1SNZHuoFjYZV2lQKwPIhicH4Vp59o+i0538J/NJb+6DXMW2wnRynLSXL+TOgH/LGD+2t1Z7JtFRqR7IH3gAS7yMeBzwO93fhig+Ptc0QP8AbfuinP7RHXkudtGilHCWR/JYnH98LW5g2b6LQYFhCR9oFz97Emqx686LS10jdQRqyxxysEDZyF5rxPEjBGCeYwaCW9M7fowMWtm7Ho0zBQP0Ezn9YVrbH5QE4XE1lE7eKSNGPuIf99Q2ikkAAkk4AHHJPSpb1y2dvo+wsbyJA01tum5BAYZL9orEcmVWPZnxG70BoNj/APINv93D+3P/AKq2Ghtunb3EEIsN0yypGT22d3fYKCB2YyePLhyrBrhtE0a2is28EJublHj7PcTNuSuHZuHTPd+twPQ42WxvZoLZEvbpc3LDMaEfkFI5kfXIP6Occ6CWqUrz6QvY4YnllcJGilmY8gBQR7tz1haGyW0i4z3jdmAOe5kb/wCsSqceYZvCt3sx1NGjLMRMQ00h35mHLexgKOu6o4eZyeGcVG2pscmnNONpCRSLW1K9mrD6uTFH672ZG54PDqKnigUpSgUpSgVy20fVJdJWTQ8BKp34WPJXA5Ej6LAkH1zjgK6mlBDuxnWx4GbRF8DFPCxEO+efUxZ5cOakEgg8OQzLd/ZpNE8Uiho5FZGU9QwwR9xqF/lAauyJLBpKAEFN1ZWXmjKcxScPiuemEHWpK2e60rpGxjnGBJ7kqj6Mi+9w8DwYeTCgrVrNoO4sryTRplYRtMhUMxVJA3COU/R91sE9CCOlWk1W0FFZWsdvCO4ijvdXY+858STx/ZyFcltf1BXSFuZowRdwodzH+tUZYxHz57vmfOub2B64D2We2uJQBbL2qM592H6Y/NQgHy38eFBJmuGs0Wj7V7iY8BwRM4Mjn3UHrj4AE9KizYtoeW9vZ9MXQGSzCLhgF2GGZR9VV7g58zxytantpNZdLhe8thb5OOIwmeZ+3IQPQDrunM+2NmkMaxxIqRoAFVRgKB0AoM9KUoFKUoFKUoFR1td2erpCAzwri8iU7uP9co49mfPnunx4cjwkWlBWjYLq0l1fmaTBS1CuF+s7EhD6Lgt6hasncwLIjI6hkdSrKRkMGGCCOoINVw0FpaTQusEwuFKRSyOkngY5H3o5h0wO6fHG8OeashFKGUMpDKwBBByCDxBBHMEUFXbzVKC00+lnc59laZd05xlJPyYLeAYhWPk3KrS1EnyhtW+1tI7tFy9u265HPsn8fHdfHpvMa2mxjXv2+27Cdx7VAADk8ZY+AEnmRybnxwfpYoJHqve0zTdxpXSo0Xav8ykgTA5M6jMkjnqE736pI4mpU2o64Lo2yZwR7RJlIF+1ji+PBAc+u6OtcnsK1Ikt1a/uQRLOmI1Od5UYhi7Z6uQuOoA+1gBI2qur8Vhax20I7qDiTzdjxZz5k/dwA4AVtqUoFKUoFKUoFKUoNdrFHC1rOtywWBo3WRicAKRgnPTnw86rhsY1r9h0gImf8XuSI2zwAbPzUmOnE7p8mJPIV2/yg9cAsa6OiPefdec/VUHKJ6kjePgAv1qgWgvHVVdrWrD2GkJd0FYLgs8ZHAEMcvHw4d1uGPDdPWp92X6zC/0dDIX3pkURzDqHUY3iPtABvDj5Gm03VD8J2TQqQsyHtImPLeAI3T5MCR5cDxxig/OyzQNva6NgMAJ7eOOZ3b3nZ0B4+AGcAdPUknr6hzYlrqQRom5RlniMixnyTJaJuPBlIbHTAxwxxmOgUpSgUpSgUpSgUpSgjrbbqn7ZYGWNAZ7bLqQOLIB84nnw7w8186ybEdYlutGRx5+dtgInHlx7Nh5FRj1U17NpuvsWjIQCnaTzBhGnQYGC7nouSPXl4kQTsx1lk0XdxTSqwtbkFXJBwyhivaL4lHBzz4bw60FqJ4VdWR1DKwIZSAQwIwQQeYIqsevVi2hdNrLaruICk0S5ON1uDx5PQkSL6EVZ2OQMAykFSAQQcgg8iD1FRrt31VN3YieNcy2u82BzaM47QfDAb0Vsc6DjdEWraw6be5YMbC3K4DgYKr7sWPtsCzeWRnlU/VGuwG4gOilSNl7ZXkadQRvBmc7jMOfGNVAP2T4GpKoFKUoFKUoFKUoFebSN8kEUk0rbscas7HwCjJr01Bvygtcfd0bCfqvcEffHF+5z+h50HP6maBfTt3pGeaMhZI3Mcp5QzF1MSA/SwgIP2R0yKjO5t2jdo3Uq6MVZTzVlOCPgRVv9Q9X1sbCC3AAZUBkP1pG4ufv4DyArgts+zb2ke2Wcaidc9suVTtV+vkkLvL1zzHmACET7LtbTo6/SRmPYSYjmHTdJ4PjxU8fHG8OtWzVgRkcQf21TbQGq9zeJO1tH2nYKrOo94gkjur9I8CcDjw4ZqedhmuYubUWczfjFuMLnnJEOCn1T3T5BT1NBz21/V2TR95HpmzbB7QdqDxCvjAPD6DjKsPE8+9wlbU7WeHSNqtxCefddTzjcAFkPjjI49Rg1n1q0Kt7Zz2zYxKhUE8d1uaN8GCn4VA+xjTUmjtJvY3IMYmPZsrfQmX3D4d7JXhz3kPKgsbSlKBSlKBSlKBWOeZUVnchVUFmJ4AADJJ9BWSom2/629harZRt87cDMmOaxA8v02GPRXoIu0pNNp/TOI8gSNuR5GRDCme8R6ZYjPFmx1FTnrns9hutGLaRKFe3T8WY/RZRjBPg+MN58eYFcx8nnVnsraS8kQiSc7kZIx80uCSOuGb79xal6giP5P+n3aKewnJEls2UVuaoTh0x9hx/zgVLhqs2uWtK2esU11ZfQcLIM92Vt0LMvDoSD494b3hViNXdMx3lrFcxHuSqGAPNTyZTjqrAg+YoIKsj+CNaSuBFbzOVAHBezn9zHgqybvkNw+FWGqONuOqq3Wj2nVcz2w31I5smR2inxAHe8t3zNbLZHrKl7o2LvlpoFWKYMSW3lGAxJ4kMBnPjkdDQdrSlKBSlKBSlKDx6Z0gtvbzTv7sUbyEeIRScfHFVx2XavzaV0obufJjjl7aZzyZ87yxj1OOHRR6V223rXrskOjoCDJIoM557iHBWP85hxPguPrZG0+T7oV4NHNLICvtEm+gP1FAVWx5neI8Rg9aCUKjfbvrF7No0wq2Jbo9mAOe4OMh9MYQ/n132k7+O3hkmlbdjjUux4nAUZPAcTVb7bSaaa08klwcWgYndldVCRICVUnIA3mxkDPFjxPOgl/ZBqb+D7IFx+MXG68v2OHcj/AEQTnzLdMVF+0jQ8uhtLx6Qt1+Zkl7VfAMfysJPQMC2PJiB7tWEtbyOQZjkRx9lg37jWt1w0Cl9ZTWzAZdDuEjO44Hcf4Nj4ZHWg9uh9JR3MEc8Tb0cqhlPkeh8CORHQg1F3ygdWt+3jv4hiW3IWRl4Exk91sjj3Hxjw3ielaPYRrW1vO+i7nK7zt2Qb6Eq+/F5ZwSPtA9Wqc720SWN4pFDI6lWU8mVhgj7jQaXUTWVNIWMVwpG8QFlUfQkUDfU/vHkQetdBUBatQXGgNNLbPvNZ3bhFc8n3jiN88g6MQGHgTwwVNT7QKUpQKUpQeLTOlI7aCSeZt2ONSzH06DxJOAB1JFVk0Taz6f0wXcHcdw8uDwhhU43QfTCjxJz41vtr+uzaSuUsLLLwrIF7v+0Sk4GPFQTgdCcniMGpT2V6hjRdu2+Q1zNumVhyXGd2NfIZPHqT5DAdpDEqKFUBVUAKBwAAGAAPACuQ2q63jR1izKR7RLlIR1BI70nogOfXdHWusu7lIo2kkYIiKWZjwCgDJJ+FVm0ndT6xaYCR5WLO6n9TAp70hHLeOc+pVc8qDr9lWzG2utHNc3as8lyHEZJI7JQSA48WLDeyc8MdCc7L5Pd+yx3djLwe3l3gCeW9lXUeQdM/p1K1haJBEkUY3Y40VFHgqjA/YKhjSt5BozWVLlLiLsLsMJwrK3ZFsb28AcqDIEfJ+14UE3EVCK2K6C1gRhlLG9DKOixliO6fJH3fRX58DU1wTK6hkYMrDIZSCCPEEcDXN7R9VRpGxkg4dqO/CT0kUHAz4MCVPrnpQdRSo92O63m7tjbTki8te5IrZDMqndVznjkY3W8xk+8KkKgUpSgVqtadOJZWk1zJ7sakgfWY8FX4sQPjW1qB/lC6yGSaLR0WW3SskgXiWdhiNMDjkKc4676+FBotmWqEmmb2S8uyWgWQtLz+ekPe7IeCgEZ8BgDnkWTjQKAFAAAAAHAADkAK5TZXoJ7LRcEMqhZe+8g8C7lgD5hSoPmK62g1msuiRd2k9uW3e1jZN7nukjg2OuDg1Auj9hF+5btZoIgCQDlnLeYAUcD5kHyqxtKCuF3sM0jGcxS274PdId0b14pgffWSHZfp1lIM+6AOTXLHe8gFyPvxVi6UFV32VaYibfW1beVsh0lizkHIYYfeBzx8a3OidAayztudteRLni81xIgHx3t8/AGrH0oK+6Z2NaVdkY3kdw3UvJLlDjPAsCSOGM8/KvFb6e1mtSYdy6fszu8bft+XhLuNveu8asfSgrdca16zN/q7tfJbPH/azWWLRGs9yO07S7TA4Azi3J8tzeXj6irGUoKz3GsOsdmd2RroY6vEsoPo5Rgfga1usm0DTDIYLqaSISJxQxJEzI3jhA2CM+o8jVpLu5SKN5JGCoilmY8lVRkk+gFVdton09p0nBCSybzf1cEYAGeeDuKq+G8fOg7nYPqDgLpK4Bzx9nTlgEFTKR1zkhfLJ6qRN9Y7eFURURQqqAqqOAUAYAA8AK4/avriNHWRZGHtEuUhHDgfpSY8EBB8MlQedBHW3nXntH/B1u2VUj2gj6TDBWIeSnifPA+ia0uidh2kJUV5JIIQwB3XZy656FVXAPxrodiOz/tCNJXaliWLQK/HJzxnbPM593PXvfVNTlQV1bYJf54XFqR4lpQfu7P+NbiDYB8zJv3uZ935sKmEDfaJJYg8uAGOfHlU5UoI/wBj+ptxo23mS5kUmSQFURiyoFGM8QMFieOOgWpApSghraro/wDBmkLbTFuGG9KFuFXk/DifIugYHpkA885l6xvEmiSWNg0cihlYdQwyD91efTmiIru3kt5l3o5FwR4dQw8CDgg+IFRnsF0q6i70fJIri1kPZceJXfYPhfqhgD6yUEt0pSg/LtgEnkBmqqvr/wD/AHL6TNushyeyjY4CAJuITjOSFH38RjhVrK8WjtEwQb3YQRxb7bz7iKu8fE4HGggobfrrP+iQY8Mvn78/wrYWnyguXaWHDqUm/gU/jU1zWcb+9Gjeqg/vFa241SsHOXsbVj4mGIn792ghzS236Yk+zWcajPAyszkj81N3H3mtaNvWkf5i0/Ul/wDbU3pqTo4HI0fa/wBjGf3rWe+1WspggltIHEedwGNcLvYzgYxxwPuoIT/l9u8f6Jb58cyY+7e/jWul256SLAhbZR9URtg/e5P7asBbatWcf5Ozt0/NhjH7lr3paRjlGg9FAoK6Lt30j/NWp/4cn8Ja2Nht/uQPnrOFz/Vs8f7G36n4IPAVpdYdUbK9wbq2SQrybirDHTfUhseWcUEVxfKDH0tHH4T5/fFXsj2/2/0rKUejof3gVHu2HUz8H3paNQLafLRbucIR70fHlgnI8iPAgcFQWD/l+tf6JP8Aen+dYZvlAQfRspT6yKv7gaiXQ+qE89jcXyAGK2ZQy8cvyL4x0VSCfI1JemNCaCh0Sl+LbeaVAI4xPMcykcUPf+gc73kPEig0Gvu2CTSFq1slt7OrsN9u13yyjjue4uMndPwx1qQ9g2qJtbQ3Uq4muQCoPNIhxX9b3vTd8K4fY7syF3i8u1/Fwfm4/wCfIPEn7AIxj6Rz0HGxAFBivLpIo3kkYIiKWZjyUAZJ+6qlbQdbm0letM2REvdiTON2MH4gM3EnnxOOIAqQtvGuhlkGjLclgGXt93JLvkFIhjng4J+1gfRNd9sl1HGjrTMgHtM2GlPA7g+jED9nJz4knoBQcDb7exGixx6MVVRQqgT8FVRgADsuQAFYpNtekpuNtYR7vXuTSn71Kj9lT7u19oK7PtR06Dk2+B4ezPj/AD/bWG+190/dlUiilizwxBbuN7zLMGI+BAqx9KCvFpqdrLL3muLiPP17xh+xHOPuraQ6n6zLyv8A77hm/vKanOlBBz6oazSDdbSAUHwnZf2oma7jZTqKdFwSCVke4lfLOm9gKAN1MsATht88hz8q7mlApSlApSlApSlApSlApSlApSlByu0vVb8I2EkK47VcSQk9HXkM9N4Fl+OelVr1M1YN1pKOzmbsTvkOr7yt3OLxgY4OQCBnH8Db6od296uSDsdJ2wxJbkCRlHEAMGjl/Rbh194dBQStZ6Lhii7GKGNIsEFFRVU5GDlQMHI5+NQ5PsLB0jlZANHk75GTvjj+RHl9o9PEjjKWpGsS39jDcrjedcOo+g68HH3g48iK3tBitbdY0WONQqIoVVAwFAGAAPACuc2ka0jR1hJOMdqe5CD1kbODjqFALH83HWuoqAtfr8ad0vbWVo5e3izvyJnAy3zsgPIgKFCnkSeBwwyHq2F6kGRvwndAsd5jAG4lmyd6c558cgZ65PQGpzrDZ2qRRpHGoVEUKqjkqqMAfcKzUClKUClKUClKUClKUClKUClKUClKUClKUClKUClKUCsc8KurI6hlYFWUjIYEYII6gislKCvlhO+runGh4exXLJxc4AiZ+7JveMRLg55jPiCLB1w+1rUz8I2R3B+Mw5eHl3uHeiyfrAD4hema5HYvtCJiltL1seyxNIsj8MRx4DI3XK5GOuOHTiGw2963tbWy2kLYluQd8jmsQ4EeRc8PRX8q3+yfUxdHWS76/jMwDzE81yMiL0UHHrvHwqM9S4X05p572RT7PAQ4U9AvCCPnzyN89Dut41YOgUpSgUpSgUpSgUpSgUpSgUpSgUpSgUpSgUpSgUpSgUpSgUpSgVDe07ZNLc3YuLHcTtzi4UtuAHIPa4HMEjLDnkA4JJxMlKDQ6l6rRaOtVt4uOO87kYMjnmx8OQAHQADzrfUpQKUpQKUpQKUpQKUpQKUpQKUpQf/Z"/>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14898074"/>
              </p:ext>
            </p:extLst>
          </p:nvPr>
        </p:nvGraphicFramePr>
        <p:xfrm>
          <a:off x="304800" y="1144368"/>
          <a:ext cx="8534400" cy="3566160"/>
        </p:xfrm>
        <a:graphic>
          <a:graphicData uri="http://schemas.openxmlformats.org/drawingml/2006/table">
            <a:tbl>
              <a:tblPr firstRow="1" bandRow="1">
                <a:tableStyleId>{5940675A-B579-460E-94D1-54222C63F5DA}</a:tableStyleId>
              </a:tblPr>
              <a:tblGrid>
                <a:gridCol w="4191000">
                  <a:extLst>
                    <a:ext uri="{9D8B030D-6E8A-4147-A177-3AD203B41FA5}">
                      <a16:colId xmlns:a16="http://schemas.microsoft.com/office/drawing/2014/main" val="4287931007"/>
                    </a:ext>
                  </a:extLst>
                </a:gridCol>
                <a:gridCol w="4343400">
                  <a:extLst>
                    <a:ext uri="{9D8B030D-6E8A-4147-A177-3AD203B41FA5}">
                      <a16:colId xmlns:a16="http://schemas.microsoft.com/office/drawing/2014/main" val="4222968114"/>
                    </a:ext>
                  </a:extLst>
                </a:gridCol>
              </a:tblGrid>
              <a:tr h="3566160">
                <a:tc>
                  <a:txBody>
                    <a:bodyPr/>
                    <a:lstStyle/>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lang="en-US" sz="2800" b="1" u="sng" kern="1200" noProof="0" dirty="0">
                          <a:solidFill>
                            <a:srgbClr val="FFFFCC"/>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rPr>
                        <a:t>Kingdom Mysteries</a:t>
                      </a:r>
                      <a:endParaRPr lang="en-US" sz="4000" b="1" u="sng" kern="1200" noProof="0" dirty="0">
                        <a:solidFill>
                          <a:srgbClr val="FFFFCC"/>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endParaRP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Church</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Re-offer of the King/Kingdom</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Transfer of Kingdom Authority</a:t>
                      </a:r>
                      <a:endParaRPr lang="en-US" sz="2400" dirty="0">
                        <a:latin typeface="Calibri" panose="020F0502020204030204" pitchFamily="34" charset="0"/>
                        <a:cs typeface="Calibri" panose="020F0502020204030204" pitchFamily="34" charset="0"/>
                      </a:endParaRPr>
                    </a:p>
                  </a:txBody>
                  <a:tcPr/>
                </a:tc>
                <a:tc>
                  <a:txBody>
                    <a:bodyPr/>
                    <a:lstStyle/>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Kingdom Establishment</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Eternal State</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Testimony of Early Church History</a:t>
                      </a:r>
                      <a:endParaRPr lang="en-US" sz="2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4517209"/>
                  </a:ext>
                </a:extLst>
              </a:tr>
            </a:tbl>
          </a:graphicData>
        </a:graphic>
      </p:graphicFrame>
      <p:pic>
        <p:nvPicPr>
          <p:cNvPr id="6"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spTree>
    <p:extLst>
      <p:ext uri="{BB962C8B-B14F-4D97-AF65-F5344CB8AC3E}">
        <p14:creationId xmlns:p14="http://schemas.microsoft.com/office/powerpoint/2010/main" val="1616481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3600" dirty="0"/>
              <a:t>THE INTERIM AGE</a:t>
            </a:r>
          </a:p>
        </p:txBody>
      </p:sp>
      <p:sp>
        <p:nvSpPr>
          <p:cNvPr id="16387" name="Rectangle 3"/>
          <p:cNvSpPr>
            <a:spLocks noGrp="1" noChangeArrowheads="1"/>
          </p:cNvSpPr>
          <p:nvPr>
            <p:ph type="body" sz="half" idx="2"/>
          </p:nvPr>
        </p:nvSpPr>
        <p:spPr>
          <a:xfrm>
            <a:off x="1138914" y="1570182"/>
            <a:ext cx="6866173" cy="2163618"/>
          </a:xfrm>
        </p:spPr>
        <p:txBody>
          <a:bodyPr/>
          <a:lstStyle/>
          <a:p>
            <a:pPr marL="463550" indent="-463550" eaLnBrk="1" hangingPunct="1">
              <a:spcBef>
                <a:spcPts val="0"/>
              </a:spcBef>
              <a:spcAft>
                <a:spcPts val="5400"/>
              </a:spcAft>
              <a:buSzPct val="100000"/>
              <a:buFont typeface="+mj-lt"/>
              <a:buAutoNum type="arabicPeriod"/>
              <a:defRPr/>
            </a:pPr>
            <a:r>
              <a:rPr lang="en-US" sz="3600" dirty="0"/>
              <a:t>The Inter-advent Age (Matt. 13) </a:t>
            </a:r>
          </a:p>
          <a:p>
            <a:pPr marL="463550" indent="-463550" eaLnBrk="1" hangingPunct="1">
              <a:spcBef>
                <a:spcPts val="0"/>
              </a:spcBef>
              <a:spcAft>
                <a:spcPts val="5400"/>
              </a:spcAft>
              <a:buSzPct val="100000"/>
              <a:buFont typeface="+mj-lt"/>
              <a:buAutoNum type="arabicPeriod"/>
              <a:defRPr/>
            </a:pPr>
            <a:r>
              <a:rPr lang="en-US" sz="3600" dirty="0"/>
              <a:t>The Church Age (Matt. 16:18)</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553202" y="3479863"/>
            <a:ext cx="2363417" cy="3200400"/>
          </a:xfrm>
        </p:spPr>
      </p:pic>
    </p:spTree>
    <p:extLst>
      <p:ext uri="{BB962C8B-B14F-4D97-AF65-F5344CB8AC3E}">
        <p14:creationId xmlns:p14="http://schemas.microsoft.com/office/powerpoint/2010/main" val="37756271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3600" dirty="0"/>
              <a:t>THE INTERIM AGE</a:t>
            </a:r>
          </a:p>
        </p:txBody>
      </p:sp>
      <p:sp>
        <p:nvSpPr>
          <p:cNvPr id="16387" name="Rectangle 3"/>
          <p:cNvSpPr>
            <a:spLocks noGrp="1" noChangeArrowheads="1"/>
          </p:cNvSpPr>
          <p:nvPr>
            <p:ph type="body" sz="half" idx="2"/>
          </p:nvPr>
        </p:nvSpPr>
        <p:spPr>
          <a:xfrm>
            <a:off x="1138914" y="1570182"/>
            <a:ext cx="6866173" cy="2163618"/>
          </a:xfrm>
        </p:spPr>
        <p:txBody>
          <a:bodyPr/>
          <a:lstStyle/>
          <a:p>
            <a:pPr marL="463550" indent="-463550" eaLnBrk="1" hangingPunct="1">
              <a:spcBef>
                <a:spcPts val="0"/>
              </a:spcBef>
              <a:spcAft>
                <a:spcPts val="5400"/>
              </a:spcAft>
              <a:buSzPct val="100000"/>
              <a:buFont typeface="+mj-lt"/>
              <a:buAutoNum type="arabicPeriod"/>
              <a:defRPr/>
            </a:pPr>
            <a:r>
              <a:rPr lang="en-US" sz="3600" b="1" u="sng" dirty="0">
                <a:solidFill>
                  <a:srgbClr val="FFFFCC"/>
                </a:solidFill>
              </a:rPr>
              <a:t>The Inter-advent Age (Matt. 13) </a:t>
            </a:r>
          </a:p>
          <a:p>
            <a:pPr marL="463550" indent="-463550" eaLnBrk="1" hangingPunct="1">
              <a:spcBef>
                <a:spcPts val="0"/>
              </a:spcBef>
              <a:spcAft>
                <a:spcPts val="5400"/>
              </a:spcAft>
              <a:buSzPct val="100000"/>
              <a:buFont typeface="+mj-lt"/>
              <a:buAutoNum type="arabicPeriod"/>
              <a:defRPr/>
            </a:pPr>
            <a:r>
              <a:rPr lang="en-US" sz="3600" dirty="0"/>
              <a:t>The Church Age (Matt. 16:18)</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553202" y="3479863"/>
            <a:ext cx="2363417" cy="3200400"/>
          </a:xfrm>
        </p:spPr>
      </p:pic>
    </p:spTree>
    <p:extLst>
      <p:ext uri="{BB962C8B-B14F-4D97-AF65-F5344CB8AC3E}">
        <p14:creationId xmlns:p14="http://schemas.microsoft.com/office/powerpoint/2010/main" val="2266006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1425524202"/>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2388293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1564591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32544495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661997" y="152400"/>
            <a:ext cx="7820006" cy="252376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mj-cs"/>
              </a:rPr>
              <a:t>Matthew 12:24 (NASB)</a:t>
            </a:r>
          </a:p>
          <a:p>
            <a:pPr algn="just">
              <a:spcBef>
                <a:spcPts val="600"/>
              </a:spcBef>
              <a:spcAft>
                <a:spcPts val="600"/>
              </a:spcAft>
            </a:pPr>
            <a:r>
              <a:rPr lang="en-US" altLang="en-US" sz="3600" kern="0" dirty="0">
                <a:latin typeface="Calibri" panose="020F0502020204030204" pitchFamily="34" charset="0"/>
              </a:rPr>
              <a:t>“</a:t>
            </a:r>
            <a:r>
              <a:rPr lang="en-US" sz="3600" dirty="0">
                <a:latin typeface="Calibri" panose="020F0502020204030204" pitchFamily="34" charset="0"/>
              </a:rPr>
              <a:t>But when the Pharisees heard </a:t>
            </a:r>
            <a:r>
              <a:rPr lang="en-US" sz="3600" i="1" dirty="0">
                <a:latin typeface="Calibri" panose="020F0502020204030204" pitchFamily="34" charset="0"/>
              </a:rPr>
              <a:t>this</a:t>
            </a:r>
            <a:r>
              <a:rPr lang="en-US" sz="3600" dirty="0">
                <a:latin typeface="Calibri" panose="020F0502020204030204" pitchFamily="34" charset="0"/>
              </a:rPr>
              <a:t>, they said, “This man casts out demons only by </a:t>
            </a:r>
            <a:r>
              <a:rPr lang="en-US" sz="3600" dirty="0" err="1">
                <a:latin typeface="Calibri" panose="020F0502020204030204" pitchFamily="34" charset="0"/>
              </a:rPr>
              <a:t>Beelzebul</a:t>
            </a:r>
            <a:r>
              <a:rPr lang="en-US" sz="3600" dirty="0">
                <a:latin typeface="Calibri" panose="020F0502020204030204" pitchFamily="34" charset="0"/>
              </a:rPr>
              <a:t> the ruler of the demons.”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2667000"/>
            <a:ext cx="3048000" cy="2286000"/>
          </a:xfrm>
          <a:prstGeom prst="ellipse">
            <a:avLst/>
          </a:prstGeom>
          <a:ln>
            <a:noFill/>
          </a:ln>
          <a:effectLst>
            <a:softEdge rad="112500"/>
          </a:effectLst>
        </p:spPr>
      </p:pic>
    </p:spTree>
    <p:extLst>
      <p:ext uri="{BB962C8B-B14F-4D97-AF65-F5344CB8AC3E}">
        <p14:creationId xmlns:p14="http://schemas.microsoft.com/office/powerpoint/2010/main" val="4014378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2400" y="701040"/>
          <a:ext cx="8839200" cy="5638702"/>
        </p:xfrm>
        <a:graphic>
          <a:graphicData uri="http://schemas.openxmlformats.org/drawingml/2006/table">
            <a:tbl>
              <a:tblPr firstRow="1" bandRow="1">
                <a:tableStyleId>{D7AC3CCA-C797-4891-BE02-D94E43425B78}</a:tableStyleId>
              </a:tblPr>
              <a:tblGrid>
                <a:gridCol w="3276600">
                  <a:extLst>
                    <a:ext uri="{9D8B030D-6E8A-4147-A177-3AD203B41FA5}">
                      <a16:colId xmlns:a16="http://schemas.microsoft.com/office/drawing/2014/main" val="1548706622"/>
                    </a:ext>
                  </a:extLst>
                </a:gridCol>
                <a:gridCol w="2895600">
                  <a:extLst>
                    <a:ext uri="{9D8B030D-6E8A-4147-A177-3AD203B41FA5}">
                      <a16:colId xmlns:a16="http://schemas.microsoft.com/office/drawing/2014/main" val="2017861585"/>
                    </a:ext>
                  </a:extLst>
                </a:gridCol>
                <a:gridCol w="2667000">
                  <a:extLst>
                    <a:ext uri="{9D8B030D-6E8A-4147-A177-3AD203B41FA5}">
                      <a16:colId xmlns:a16="http://schemas.microsoft.com/office/drawing/2014/main" val="1115267921"/>
                    </a:ext>
                  </a:extLst>
                </a:gridCol>
              </a:tblGrid>
              <a:tr h="439394">
                <a:tc gridSpan="3">
                  <a:txBody>
                    <a:bodyPr/>
                    <a:lstStyle/>
                    <a:p>
                      <a:pPr algn="ctr"/>
                      <a:r>
                        <a:rPr lang="en-US" sz="3600" dirty="0">
                          <a:solidFill>
                            <a:srgbClr val="FFFFCC"/>
                          </a:solidFill>
                          <a:latin typeface="Calibri" panose="020F0502020204030204" pitchFamily="34" charset="0"/>
                        </a:rPr>
                        <a:t>Transition from Public to Private Ministry</a:t>
                      </a:r>
                    </a:p>
                  </a:txBody>
                  <a:tcPr>
                    <a:solidFill>
                      <a:srgbClr val="00B0F0"/>
                    </a:solidFill>
                  </a:tcPr>
                </a:tc>
                <a:tc hMerge="1">
                  <a:txBody>
                    <a:bodyPr/>
                    <a:lstStyle/>
                    <a:p>
                      <a:endParaRPr lang="en-US" sz="2800" dirty="0">
                        <a:latin typeface="Calibri" panose="020F0502020204030204" pitchFamily="34" charset="0"/>
                      </a:endParaRPr>
                    </a:p>
                  </a:txBody>
                  <a:tcPr/>
                </a:tc>
                <a:tc hMerge="1">
                  <a:txBody>
                    <a:bodyPr/>
                    <a:lstStyle/>
                    <a:p>
                      <a:endParaRPr lang="en-US" sz="2800" dirty="0">
                        <a:latin typeface="Calibri" panose="020F0502020204030204" pitchFamily="34" charset="0"/>
                      </a:endParaRPr>
                    </a:p>
                  </a:txBody>
                  <a:tcPr/>
                </a:tc>
                <a:extLst>
                  <a:ext uri="{0D108BD9-81ED-4DB2-BD59-A6C34878D82A}">
                    <a16:rowId xmlns:a16="http://schemas.microsoft.com/office/drawing/2014/main" val="726409370"/>
                  </a:ext>
                </a:extLst>
              </a:tr>
              <a:tr h="439394">
                <a:tc>
                  <a:txBody>
                    <a:bodyPr/>
                    <a:lstStyle/>
                    <a:p>
                      <a:pPr algn="ctr"/>
                      <a:endParaRPr lang="en-US" sz="2800" b="1" dirty="0">
                        <a:latin typeface="Calibri" panose="020F0502020204030204" pitchFamily="34" charset="0"/>
                      </a:endParaRPr>
                    </a:p>
                  </a:txBody>
                  <a:tcPr/>
                </a:tc>
                <a:tc>
                  <a:txBody>
                    <a:bodyPr/>
                    <a:lstStyle/>
                    <a:p>
                      <a:pPr algn="ctr"/>
                      <a:r>
                        <a:rPr kumimoji="0" lang="en-US" sz="2800" b="1" u="none" strike="noStrike" cap="none" normalizeH="0" baseline="0" dirty="0">
                          <a:ln>
                            <a:noFill/>
                          </a:ln>
                          <a:solidFill>
                            <a:srgbClr val="C00000"/>
                          </a:solidFill>
                          <a:effectLst/>
                          <a:latin typeface="Calibri" panose="020F0502020204030204" pitchFamily="34" charset="0"/>
                        </a:rPr>
                        <a:t>Public</a:t>
                      </a:r>
                      <a:endParaRPr lang="en-US" sz="2800" b="1" dirty="0">
                        <a:solidFill>
                          <a:srgbClr val="C00000"/>
                        </a:solidFill>
                        <a:latin typeface="Calibri" panose="020F0502020204030204" pitchFamily="34" charset="0"/>
                      </a:endParaRPr>
                    </a:p>
                  </a:txBody>
                  <a:tcPr/>
                </a:tc>
                <a:tc>
                  <a:txBody>
                    <a:bodyPr/>
                    <a:lstStyle/>
                    <a:p>
                      <a:pPr algn="ctr"/>
                      <a:r>
                        <a:rPr lang="en-US" sz="2800" b="1" dirty="0">
                          <a:solidFill>
                            <a:srgbClr val="0000FF"/>
                          </a:solidFill>
                          <a:latin typeface="Calibri" panose="020F0502020204030204" pitchFamily="34" charset="0"/>
                        </a:rPr>
                        <a:t>Private</a:t>
                      </a:r>
                    </a:p>
                  </a:txBody>
                  <a:tcPr/>
                </a:tc>
                <a:extLst>
                  <a:ext uri="{0D108BD9-81ED-4DB2-BD59-A6C34878D82A}">
                    <a16:rowId xmlns:a16="http://schemas.microsoft.com/office/drawing/2014/main" val="322325277"/>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Scripture</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1–12</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13–28</a:t>
                      </a:r>
                      <a:endParaRPr kumimoji="0" lang="en-US" sz="2800" b="0" i="0" u="none" strike="noStrike" cap="none" normalizeH="0" baseline="0" dirty="0">
                        <a:ln>
                          <a:noFill/>
                        </a:ln>
                        <a:solidFill>
                          <a:schemeClr val="bg2"/>
                        </a:solidFill>
                        <a:effectLst/>
                        <a:latin typeface="Calibri" panose="020F0502020204030204" pitchFamily="34" charset="0"/>
                        <a:cs typeface="Calibri" panose="020F0502020204030204" pitchFamily="34" charset="0"/>
                      </a:endParaRPr>
                    </a:p>
                  </a:txBody>
                  <a:tcPr marT="45713" marB="45713" anchor="ctr" horzOverflow="overflow"/>
                </a:tc>
                <a:extLst>
                  <a:ext uri="{0D108BD9-81ED-4DB2-BD59-A6C34878D82A}">
                    <a16:rowId xmlns:a16="http://schemas.microsoft.com/office/drawing/2014/main" val="21921017"/>
                  </a:ext>
                </a:extLst>
              </a:tr>
              <a:tr h="421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Focus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36724035"/>
                  </a:ext>
                </a:extLst>
              </a:tr>
              <a:tr h="68256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Miracles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Proof to 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Training for 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301253290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Offer</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Disappears</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69201924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Teaching</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Discourse</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Parabolic</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28972286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Interim program</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Not mentioned</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270603190"/>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a:ln>
                            <a:noFill/>
                          </a:ln>
                          <a:solidFill>
                            <a:schemeClr val="bg2"/>
                          </a:solidFill>
                          <a:effectLst/>
                          <a:latin typeface="Calibri" panose="020F0502020204030204" pitchFamily="34" charset="0"/>
                        </a:rPr>
                        <a:t>Crucifixion; Resurrection</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Not mentioned (4:17)</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Prominent (16:21)</a:t>
                      </a:r>
                    </a:p>
                  </a:txBody>
                  <a:tcPr marT="45713" marB="45713" anchor="ctr" horzOverflow="overflow"/>
                </a:tc>
                <a:extLst>
                  <a:ext uri="{0D108BD9-81ED-4DB2-BD59-A6C34878D82A}">
                    <a16:rowId xmlns:a16="http://schemas.microsoft.com/office/drawing/2014/main" val="1280132494"/>
                  </a:ext>
                </a:extLst>
              </a:tr>
            </a:tbl>
          </a:graphicData>
        </a:graphic>
      </p:graphicFrame>
    </p:spTree>
    <p:extLst>
      <p:ext uri="{BB962C8B-B14F-4D97-AF65-F5344CB8AC3E}">
        <p14:creationId xmlns:p14="http://schemas.microsoft.com/office/powerpoint/2010/main" val="37434405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46357"/>
            <a:ext cx="8229600" cy="847152"/>
          </a:xfrm>
        </p:spPr>
        <p:txBody>
          <a:bodyPr/>
          <a:lstStyle/>
          <a:p>
            <a:pPr algn="ctr" eaLnBrk="1" hangingPunct="1"/>
            <a:r>
              <a:rPr lang="en-US" sz="4000" dirty="0">
                <a:solidFill>
                  <a:srgbClr val="00FFFF"/>
                </a:solidFill>
                <a:effectLst>
                  <a:outerShdw blurRad="38100" dist="38100" dir="2700000" algn="tl">
                    <a:srgbClr val="000000">
                      <a:alpha val="43137"/>
                    </a:srgbClr>
                  </a:outerShdw>
                </a:effectLst>
              </a:rPr>
              <a:t>Matthew Outline</a:t>
            </a:r>
          </a:p>
        </p:txBody>
      </p:sp>
      <p:sp>
        <p:nvSpPr>
          <p:cNvPr id="26627" name="Rectangle 3"/>
          <p:cNvSpPr>
            <a:spLocks noGrp="1" noChangeArrowheads="1"/>
          </p:cNvSpPr>
          <p:nvPr>
            <p:ph type="body" idx="1"/>
          </p:nvPr>
        </p:nvSpPr>
        <p:spPr>
          <a:xfrm>
            <a:off x="164969" y="1244338"/>
            <a:ext cx="8814062" cy="5184742"/>
          </a:xfrm>
        </p:spPr>
        <p:txBody>
          <a:bodyPr/>
          <a:lstStyle/>
          <a:p>
            <a:pPr marL="0" indent="0" eaLnBrk="1" hangingPunct="1">
              <a:lnSpc>
                <a:spcPct val="90000"/>
              </a:lnSpc>
              <a:buNone/>
              <a:defRPr/>
            </a:pPr>
            <a:r>
              <a:rPr lang="en-US" sz="2800" dirty="0"/>
              <a:t>Pedigree of the king (1</a:t>
            </a:r>
            <a:r>
              <a:rPr lang="en-US" sz="2800" dirty="0">
                <a:cs typeface="Calibri" panose="020F0502020204030204" pitchFamily="34" charset="0"/>
              </a:rPr>
              <a:t>–2)</a:t>
            </a:r>
            <a:endParaRPr lang="en-US" sz="2800" dirty="0"/>
          </a:p>
          <a:p>
            <a:pPr lvl="1" eaLnBrk="1" hangingPunct="1">
              <a:lnSpc>
                <a:spcPct val="90000"/>
              </a:lnSpc>
              <a:defRPr/>
            </a:pPr>
            <a:r>
              <a:rPr lang="en-US" dirty="0"/>
              <a:t>Preparation of the king (3</a:t>
            </a:r>
            <a:r>
              <a:rPr lang="en-US" dirty="0">
                <a:cs typeface="Calibri" panose="020F0502020204030204" pitchFamily="34" charset="0"/>
              </a:rPr>
              <a:t>–4)</a:t>
            </a:r>
            <a:endParaRPr lang="en-US" dirty="0"/>
          </a:p>
          <a:p>
            <a:pPr lvl="2" eaLnBrk="1" hangingPunct="1">
              <a:lnSpc>
                <a:spcPct val="90000"/>
              </a:lnSpc>
              <a:defRPr/>
            </a:pPr>
            <a:r>
              <a:rPr lang="en-US" sz="2800" dirty="0"/>
              <a:t>Pedagogy of the king (5</a:t>
            </a:r>
            <a:r>
              <a:rPr lang="en-US" sz="2800" dirty="0">
                <a:cs typeface="Calibri" panose="020F0502020204030204" pitchFamily="34" charset="0"/>
              </a:rPr>
              <a:t>–7)</a:t>
            </a:r>
            <a:endParaRPr lang="en-US" sz="2800" dirty="0"/>
          </a:p>
          <a:p>
            <a:pPr lvl="3" eaLnBrk="1" hangingPunct="1">
              <a:lnSpc>
                <a:spcPct val="90000"/>
              </a:lnSpc>
              <a:defRPr/>
            </a:pPr>
            <a:r>
              <a:rPr lang="en-US" sz="2800" dirty="0"/>
              <a:t>Power of the king (8</a:t>
            </a:r>
            <a:r>
              <a:rPr lang="en-US" sz="2800" dirty="0">
                <a:cs typeface="Calibri" panose="020F0502020204030204" pitchFamily="34" charset="0"/>
              </a:rPr>
              <a:t>–9)</a:t>
            </a:r>
          </a:p>
          <a:p>
            <a:pPr lvl="4" eaLnBrk="1" hangingPunct="1">
              <a:lnSpc>
                <a:spcPct val="90000"/>
              </a:lnSpc>
              <a:defRPr/>
            </a:pPr>
            <a:r>
              <a:rPr lang="en-US" sz="2800" dirty="0">
                <a:cs typeface="Calibri" panose="020F0502020204030204" pitchFamily="34" charset="0"/>
              </a:rPr>
              <a:t>Program of the king (10)</a:t>
            </a:r>
            <a:endParaRPr lang="en-US" sz="2800" dirty="0"/>
          </a:p>
          <a:p>
            <a:pPr lvl="5">
              <a:lnSpc>
                <a:spcPct val="90000"/>
              </a:lnSpc>
              <a:defRPr/>
            </a:pPr>
            <a:r>
              <a:rPr lang="en-US" sz="2800" dirty="0">
                <a:latin typeface="Calibri" panose="020F0502020204030204" pitchFamily="34" charset="0"/>
              </a:rPr>
              <a:t>Progressive rejection of the king (11</a:t>
            </a:r>
            <a:r>
              <a:rPr lang="en-US" sz="2800" dirty="0">
                <a:latin typeface="Calibri" panose="020F0502020204030204" pitchFamily="34" charset="0"/>
                <a:cs typeface="Calibri" panose="020F0502020204030204" pitchFamily="34" charset="0"/>
              </a:rPr>
              <a:t>–12)</a:t>
            </a:r>
            <a:endParaRPr lang="en-US" sz="2800" dirty="0">
              <a:latin typeface="Calibri" panose="020F0502020204030204" pitchFamily="34" charset="0"/>
            </a:endParaRPr>
          </a:p>
          <a:p>
            <a:pPr lvl="4" eaLnBrk="1" hangingPunct="1">
              <a:lnSpc>
                <a:spcPct val="90000"/>
              </a:lnSpc>
              <a:defRPr/>
            </a:pPr>
            <a:r>
              <a:rPr lang="en-US" sz="2800" dirty="0"/>
              <a:t>Preparation of the king’s disciples (13</a:t>
            </a:r>
            <a:r>
              <a:rPr lang="en-US" sz="2800" dirty="0">
                <a:cs typeface="Calibri" panose="020F0502020204030204" pitchFamily="34" charset="0"/>
              </a:rPr>
              <a:t>–20)</a:t>
            </a:r>
            <a:endParaRPr lang="en-US" sz="2800" dirty="0"/>
          </a:p>
          <a:p>
            <a:pPr lvl="3" eaLnBrk="1" hangingPunct="1">
              <a:lnSpc>
                <a:spcPct val="90000"/>
              </a:lnSpc>
              <a:defRPr/>
            </a:pPr>
            <a:r>
              <a:rPr lang="en-US" sz="2800" dirty="0"/>
              <a:t>Presentation &amp; rejection of the king (21</a:t>
            </a:r>
            <a:r>
              <a:rPr lang="en-US" sz="2800" dirty="0">
                <a:cs typeface="Calibri" panose="020F0502020204030204" pitchFamily="34" charset="0"/>
              </a:rPr>
              <a:t>–23)</a:t>
            </a:r>
            <a:r>
              <a:rPr lang="en-US" sz="2800" dirty="0"/>
              <a:t> </a:t>
            </a:r>
          </a:p>
          <a:p>
            <a:pPr lvl="2" eaLnBrk="1" hangingPunct="1">
              <a:lnSpc>
                <a:spcPct val="90000"/>
              </a:lnSpc>
              <a:defRPr/>
            </a:pPr>
            <a:r>
              <a:rPr lang="en-US" sz="2800" dirty="0"/>
              <a:t>Prophecies of the king (24</a:t>
            </a:r>
            <a:r>
              <a:rPr lang="en-US" sz="2800" dirty="0">
                <a:cs typeface="Calibri" panose="020F0502020204030204" pitchFamily="34" charset="0"/>
              </a:rPr>
              <a:t>–25)</a:t>
            </a:r>
            <a:endParaRPr lang="en-US" sz="2800" dirty="0"/>
          </a:p>
          <a:p>
            <a:pPr lvl="1" eaLnBrk="1" hangingPunct="1">
              <a:lnSpc>
                <a:spcPct val="90000"/>
              </a:lnSpc>
              <a:defRPr/>
            </a:pPr>
            <a:r>
              <a:rPr lang="en-US" dirty="0"/>
              <a:t>Passion of the king (26</a:t>
            </a:r>
            <a:r>
              <a:rPr lang="en-US" dirty="0">
                <a:cs typeface="Calibri" panose="020F0502020204030204" pitchFamily="34" charset="0"/>
              </a:rPr>
              <a:t>–27)</a:t>
            </a:r>
            <a:endParaRPr lang="en-US" dirty="0"/>
          </a:p>
          <a:p>
            <a:pPr marL="0" indent="0" eaLnBrk="1" hangingPunct="1">
              <a:lnSpc>
                <a:spcPct val="90000"/>
              </a:lnSpc>
              <a:buNone/>
              <a:defRPr/>
            </a:pPr>
            <a:r>
              <a:rPr lang="en-US" sz="2800" dirty="0"/>
              <a:t>Proof of the king (</a:t>
            </a:r>
            <a:r>
              <a:rPr lang="en-US" sz="2800" dirty="0">
                <a:cs typeface="Calibri" panose="020F0502020204030204" pitchFamily="34" charset="0"/>
              </a:rPr>
              <a:t>28)</a:t>
            </a:r>
          </a:p>
        </p:txBody>
      </p:sp>
    </p:spTree>
    <p:extLst>
      <p:ext uri="{BB962C8B-B14F-4D97-AF65-F5344CB8AC3E}">
        <p14:creationId xmlns:p14="http://schemas.microsoft.com/office/powerpoint/2010/main" val="10569966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46357"/>
            <a:ext cx="8229600" cy="847152"/>
          </a:xfrm>
        </p:spPr>
        <p:txBody>
          <a:bodyPr/>
          <a:lstStyle/>
          <a:p>
            <a:pPr algn="ctr" eaLnBrk="1" hangingPunct="1"/>
            <a:r>
              <a:rPr lang="en-US" sz="4000" dirty="0">
                <a:solidFill>
                  <a:srgbClr val="00FFFF"/>
                </a:solidFill>
                <a:effectLst>
                  <a:outerShdw blurRad="38100" dist="38100" dir="2700000" algn="tl">
                    <a:srgbClr val="000000">
                      <a:alpha val="43137"/>
                    </a:srgbClr>
                  </a:outerShdw>
                </a:effectLst>
              </a:rPr>
              <a:t>Matthew Outline</a:t>
            </a:r>
          </a:p>
        </p:txBody>
      </p:sp>
      <p:sp>
        <p:nvSpPr>
          <p:cNvPr id="26627" name="Rectangle 3"/>
          <p:cNvSpPr>
            <a:spLocks noGrp="1" noChangeArrowheads="1"/>
          </p:cNvSpPr>
          <p:nvPr>
            <p:ph type="body" idx="1"/>
          </p:nvPr>
        </p:nvSpPr>
        <p:spPr>
          <a:xfrm>
            <a:off x="164969" y="1244338"/>
            <a:ext cx="8814062" cy="5184742"/>
          </a:xfrm>
        </p:spPr>
        <p:txBody>
          <a:bodyPr/>
          <a:lstStyle/>
          <a:p>
            <a:pPr marL="0" indent="0" eaLnBrk="1" hangingPunct="1">
              <a:lnSpc>
                <a:spcPct val="90000"/>
              </a:lnSpc>
              <a:buNone/>
              <a:defRPr/>
            </a:pPr>
            <a:r>
              <a:rPr lang="en-US" sz="2800" dirty="0"/>
              <a:t>Pedigree of the king (1</a:t>
            </a:r>
            <a:r>
              <a:rPr lang="en-US" sz="2800" dirty="0">
                <a:cs typeface="Calibri" panose="020F0502020204030204" pitchFamily="34" charset="0"/>
              </a:rPr>
              <a:t>–2)</a:t>
            </a:r>
            <a:endParaRPr lang="en-US" sz="2800" dirty="0"/>
          </a:p>
          <a:p>
            <a:pPr lvl="1" eaLnBrk="1" hangingPunct="1">
              <a:lnSpc>
                <a:spcPct val="90000"/>
              </a:lnSpc>
              <a:defRPr/>
            </a:pPr>
            <a:r>
              <a:rPr lang="en-US" dirty="0"/>
              <a:t>Preparation of the king (3</a:t>
            </a:r>
            <a:r>
              <a:rPr lang="en-US" dirty="0">
                <a:cs typeface="Calibri" panose="020F0502020204030204" pitchFamily="34" charset="0"/>
              </a:rPr>
              <a:t>–4)</a:t>
            </a:r>
            <a:endParaRPr lang="en-US" dirty="0"/>
          </a:p>
          <a:p>
            <a:pPr lvl="2" eaLnBrk="1" hangingPunct="1">
              <a:lnSpc>
                <a:spcPct val="90000"/>
              </a:lnSpc>
              <a:defRPr/>
            </a:pPr>
            <a:r>
              <a:rPr lang="en-US" sz="2800" dirty="0"/>
              <a:t>Pedagogy of the king (5</a:t>
            </a:r>
            <a:r>
              <a:rPr lang="en-US" sz="2800" dirty="0">
                <a:cs typeface="Calibri" panose="020F0502020204030204" pitchFamily="34" charset="0"/>
              </a:rPr>
              <a:t>–7)</a:t>
            </a:r>
            <a:endParaRPr lang="en-US" sz="2800" dirty="0"/>
          </a:p>
          <a:p>
            <a:pPr lvl="3" eaLnBrk="1" hangingPunct="1">
              <a:lnSpc>
                <a:spcPct val="90000"/>
              </a:lnSpc>
              <a:defRPr/>
            </a:pPr>
            <a:r>
              <a:rPr lang="en-US" sz="2800" dirty="0"/>
              <a:t>Power of the king (8</a:t>
            </a:r>
            <a:r>
              <a:rPr lang="en-US" sz="2800" dirty="0">
                <a:cs typeface="Calibri" panose="020F0502020204030204" pitchFamily="34" charset="0"/>
              </a:rPr>
              <a:t>–9)</a:t>
            </a:r>
          </a:p>
          <a:p>
            <a:pPr lvl="4" eaLnBrk="1" hangingPunct="1">
              <a:lnSpc>
                <a:spcPct val="90000"/>
              </a:lnSpc>
              <a:defRPr/>
            </a:pPr>
            <a:r>
              <a:rPr lang="en-US" sz="2800" dirty="0">
                <a:cs typeface="Calibri" panose="020F0502020204030204" pitchFamily="34" charset="0"/>
              </a:rPr>
              <a:t>Program of the king (10)</a:t>
            </a:r>
            <a:endParaRPr lang="en-US" sz="2800" dirty="0"/>
          </a:p>
          <a:p>
            <a:pPr lvl="5">
              <a:lnSpc>
                <a:spcPct val="90000"/>
              </a:lnSpc>
              <a:defRPr/>
            </a:pPr>
            <a:r>
              <a:rPr lang="en-US" sz="2800" b="1" u="sng" dirty="0">
                <a:solidFill>
                  <a:srgbClr val="FFFFCC"/>
                </a:solidFill>
                <a:effectLst>
                  <a:outerShdw blurRad="38100" dist="38100" dir="2700000" algn="tl">
                    <a:srgbClr val="000000">
                      <a:alpha val="43137"/>
                    </a:srgbClr>
                  </a:outerShdw>
                </a:effectLst>
                <a:latin typeface="Calibri" panose="020F0502020204030204" pitchFamily="34" charset="0"/>
              </a:rPr>
              <a:t>Progressive rejection of the king (11–12)</a:t>
            </a:r>
          </a:p>
          <a:p>
            <a:pPr lvl="4" eaLnBrk="1" hangingPunct="1">
              <a:lnSpc>
                <a:spcPct val="90000"/>
              </a:lnSpc>
              <a:defRPr/>
            </a:pPr>
            <a:r>
              <a:rPr lang="en-US" sz="2800" dirty="0"/>
              <a:t>Preparation of the king’s disciples (13</a:t>
            </a:r>
            <a:r>
              <a:rPr lang="en-US" sz="2800" dirty="0">
                <a:cs typeface="Calibri" panose="020F0502020204030204" pitchFamily="34" charset="0"/>
              </a:rPr>
              <a:t>–20)</a:t>
            </a:r>
            <a:endParaRPr lang="en-US" sz="2800" dirty="0"/>
          </a:p>
          <a:p>
            <a:pPr lvl="3" eaLnBrk="1" hangingPunct="1">
              <a:lnSpc>
                <a:spcPct val="90000"/>
              </a:lnSpc>
              <a:defRPr/>
            </a:pPr>
            <a:r>
              <a:rPr lang="en-US" sz="2800" dirty="0"/>
              <a:t>Presentation &amp; rejection of the king (21</a:t>
            </a:r>
            <a:r>
              <a:rPr lang="en-US" sz="2800" dirty="0">
                <a:cs typeface="Calibri" panose="020F0502020204030204" pitchFamily="34" charset="0"/>
              </a:rPr>
              <a:t>–23)</a:t>
            </a:r>
            <a:r>
              <a:rPr lang="en-US" sz="2800" dirty="0"/>
              <a:t> </a:t>
            </a:r>
          </a:p>
          <a:p>
            <a:pPr lvl="2" eaLnBrk="1" hangingPunct="1">
              <a:lnSpc>
                <a:spcPct val="90000"/>
              </a:lnSpc>
              <a:defRPr/>
            </a:pPr>
            <a:r>
              <a:rPr lang="en-US" sz="2800" dirty="0"/>
              <a:t>Prophecies of the king (24</a:t>
            </a:r>
            <a:r>
              <a:rPr lang="en-US" sz="2800" dirty="0">
                <a:cs typeface="Calibri" panose="020F0502020204030204" pitchFamily="34" charset="0"/>
              </a:rPr>
              <a:t>–25)</a:t>
            </a:r>
            <a:endParaRPr lang="en-US" sz="2800" dirty="0"/>
          </a:p>
          <a:p>
            <a:pPr lvl="1" eaLnBrk="1" hangingPunct="1">
              <a:lnSpc>
                <a:spcPct val="90000"/>
              </a:lnSpc>
              <a:defRPr/>
            </a:pPr>
            <a:r>
              <a:rPr lang="en-US" dirty="0"/>
              <a:t>Passion of the king (26</a:t>
            </a:r>
            <a:r>
              <a:rPr lang="en-US" dirty="0">
                <a:cs typeface="Calibri" panose="020F0502020204030204" pitchFamily="34" charset="0"/>
              </a:rPr>
              <a:t>–27)</a:t>
            </a:r>
            <a:endParaRPr lang="en-US" dirty="0"/>
          </a:p>
          <a:p>
            <a:pPr marL="0" indent="0" eaLnBrk="1" hangingPunct="1">
              <a:lnSpc>
                <a:spcPct val="90000"/>
              </a:lnSpc>
              <a:buNone/>
              <a:defRPr/>
            </a:pPr>
            <a:r>
              <a:rPr lang="en-US" sz="2800" dirty="0"/>
              <a:t>Proof of the king (</a:t>
            </a:r>
            <a:r>
              <a:rPr lang="en-US" sz="2800" dirty="0">
                <a:cs typeface="Calibri" panose="020F0502020204030204" pitchFamily="34" charset="0"/>
              </a:rPr>
              <a:t>28)</a:t>
            </a:r>
          </a:p>
        </p:txBody>
      </p:sp>
    </p:spTree>
    <p:extLst>
      <p:ext uri="{BB962C8B-B14F-4D97-AF65-F5344CB8AC3E}">
        <p14:creationId xmlns:p14="http://schemas.microsoft.com/office/powerpoint/2010/main" val="15549886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012210"/>
            <a:ext cx="8686800" cy="5139869"/>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dirty="0">
                <a:latin typeface="Calibri" panose="020F0502020204030204" pitchFamily="34" charset="0"/>
              </a:rPr>
              <a:t>[In Matthew 12] we are told, ‘</a:t>
            </a:r>
            <a:r>
              <a:rPr lang="en-US" i="1" dirty="0">
                <a:latin typeface="Calibri" panose="020F0502020204030204" pitchFamily="34" charset="0"/>
              </a:rPr>
              <a:t>But</a:t>
            </a:r>
            <a:r>
              <a:rPr lang="en-US" dirty="0">
                <a:latin typeface="Calibri" panose="020F0502020204030204" pitchFamily="34" charset="0"/>
              </a:rPr>
              <a:t> when the Pharisees heard it, they said, This fellow doth not cast out demons, but by Beelzebub the prince of the demons’—there they committed the sin for which there was no forgiveness. Following our Lord’s sentence upon the Pharisees for their unpardonable blasphemy, we are next told, ‘</a:t>
            </a:r>
            <a:r>
              <a:rPr lang="en-US" i="1" dirty="0">
                <a:latin typeface="Calibri" panose="020F0502020204030204" pitchFamily="34" charset="0"/>
              </a:rPr>
              <a:t>Then</a:t>
            </a:r>
            <a:r>
              <a:rPr lang="en-US" dirty="0">
                <a:latin typeface="Calibri" panose="020F0502020204030204" pitchFamily="34" charset="0"/>
              </a:rPr>
              <a:t> certain of the scribes and the Pharisees answered, Master, we would see a sign from Thee’ (v. 38). His response was that the only sign which should be given to that evil and unfaithful generation should be that of ‘the sign of the prophet Jonah’—i.e., that after three days in the place of death the Servant of God should come forth and go </a:t>
            </a:r>
            <a:r>
              <a:rPr lang="en-US" i="1" dirty="0">
                <a:latin typeface="Calibri" panose="020F0502020204030204" pitchFamily="34" charset="0"/>
              </a:rPr>
              <a:t>unto the Gentiles</a:t>
            </a:r>
            <a:r>
              <a:rPr lang="en-US" dirty="0">
                <a:latin typeface="Calibri" panose="020F0502020204030204" pitchFamily="34" charset="0"/>
              </a:rPr>
              <a:t>. Following this, the Lord solemnly pronounced the coming judgment of Heaven upon that wicked generation, so that their last state should be worse than the first (vv. 43–45). . . </a:t>
            </a:r>
            <a:r>
              <a:rPr lang="en-US" sz="32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1305366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500" y="925325"/>
            <a:ext cx="8686800" cy="5878532"/>
          </a:xfrm>
          <a:prstGeom prst="rect">
            <a:avLst/>
          </a:prstGeom>
        </p:spPr>
        <p:txBody>
          <a:bodyPr wrap="square">
            <a:spAutoFit/>
          </a:bodyPr>
          <a:lstStyle/>
          <a:p>
            <a:pPr algn="just"/>
            <a:r>
              <a:rPr lang="en-US" sz="3200" dirty="0">
                <a:latin typeface="Calibri" panose="020F0502020204030204" pitchFamily="34" charset="0"/>
                <a:ea typeface="Times New Roman" panose="02020603050405020304" pitchFamily="18" charset="0"/>
                <a:cs typeface="Calibri" panose="020F0502020204030204" pitchFamily="34" charset="0"/>
              </a:rPr>
              <a:t>“</a:t>
            </a:r>
            <a:r>
              <a:rPr lang="en-US" dirty="0">
                <a:latin typeface="Calibri" panose="020F0502020204030204" pitchFamily="34" charset="0"/>
              </a:rPr>
              <a:t>The parables of this chapter </a:t>
            </a:r>
            <a:r>
              <a:rPr lang="en-US" b="1" u="sng" dirty="0">
                <a:solidFill>
                  <a:srgbClr val="FFFFCC"/>
                </a:solidFill>
                <a:latin typeface="Calibri" panose="020F0502020204030204" pitchFamily="34" charset="0"/>
              </a:rPr>
              <a:t>[Matthew 13] were spoken by Christ ‘the same day</a:t>
            </a:r>
            <a:r>
              <a:rPr lang="en-US" dirty="0">
                <a:latin typeface="Calibri" panose="020F0502020204030204" pitchFamily="34" charset="0"/>
              </a:rPr>
              <a:t>’ as when the Pharisees had taken council together to destroy Him, as when they had committed the unpardonable sin, as when He had pronounced solemn judgment upon the Nation, and as when He had severed the fleshly ties which united Him to the Jews and had intimated that henceforth there should be a people united to Him by spiritual bonds. Thus the relation between Matthew 12 and Matthew 13 is that of </a:t>
            </a:r>
            <a:r>
              <a:rPr lang="en-US" b="1" u="sng" dirty="0">
                <a:solidFill>
                  <a:srgbClr val="FFFFCC"/>
                </a:solidFill>
                <a:latin typeface="Calibri" panose="020F0502020204030204" pitchFamily="34" charset="0"/>
              </a:rPr>
              <a:t>cause to effect</a:t>
            </a:r>
            <a:r>
              <a:rPr lang="en-US" dirty="0">
                <a:latin typeface="Calibri" panose="020F0502020204030204" pitchFamily="34" charset="0"/>
              </a:rPr>
              <a:t>; in other words, Matthew 12 makes known the cause which led up to Christ’s acting as He did in the thirteenth chapter: that cause was Israel’s </a:t>
            </a:r>
            <a:r>
              <a:rPr lang="en-US" i="1" dirty="0">
                <a:latin typeface="Calibri" panose="020F0502020204030204" pitchFamily="34" charset="0"/>
              </a:rPr>
              <a:t>rejection</a:t>
            </a:r>
            <a:r>
              <a:rPr lang="en-US" dirty="0">
                <a:latin typeface="Calibri" panose="020F0502020204030204" pitchFamily="34" charset="0"/>
              </a:rPr>
              <a:t> of their King and His rejection of them. His action in Matthew 13:1 was indicative of a great </a:t>
            </a:r>
            <a:r>
              <a:rPr lang="en-US" b="1" u="sng" dirty="0">
                <a:solidFill>
                  <a:srgbClr val="FFFFCC"/>
                </a:solidFill>
                <a:latin typeface="Calibri" panose="020F0502020204030204" pitchFamily="34" charset="0"/>
              </a:rPr>
              <a:t>dispensational crisis</a:t>
            </a:r>
            <a:r>
              <a:rPr lang="en-US" dirty="0">
                <a:latin typeface="Calibri" panose="020F0502020204030204" pitchFamily="34" charset="0"/>
              </a:rPr>
              <a:t>, it was an anticipation of what is found developed at length in the books of Acts—God, temporarily, turning away from the Jews and turning unto the Gentiles.</a:t>
            </a:r>
            <a:r>
              <a:rPr lang="en-US" sz="32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0" y="70218"/>
            <a:ext cx="9067800"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39683488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17450358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438400" y="228600"/>
            <a:ext cx="4267200" cy="762000"/>
          </a:xfrm>
        </p:spPr>
        <p:txBody>
          <a:bodyPr/>
          <a:lstStyle/>
          <a:p>
            <a:pPr>
              <a:defRPr/>
            </a:pPr>
            <a:r>
              <a:rPr lang="en-US" altLang="en-US" sz="4000" dirty="0">
                <a:solidFill>
                  <a:srgbClr val="00FFFF"/>
                </a:solidFill>
                <a:effectLst>
                  <a:outerShdw blurRad="38100" dist="38100" dir="2700000" algn="tl">
                    <a:srgbClr val="000000">
                      <a:alpha val="43137"/>
                    </a:srgbClr>
                  </a:outerShdw>
                </a:effectLst>
              </a:rPr>
              <a:t>“Mystery” Defined</a:t>
            </a:r>
          </a:p>
        </p:txBody>
      </p:sp>
      <p:sp>
        <p:nvSpPr>
          <p:cNvPr id="108547" name="Content Placeholder 2"/>
          <p:cNvSpPr>
            <a:spLocks noGrp="1"/>
          </p:cNvSpPr>
          <p:nvPr>
            <p:ph idx="1"/>
          </p:nvPr>
        </p:nvSpPr>
        <p:spPr>
          <a:xfrm>
            <a:off x="495300" y="1143000"/>
            <a:ext cx="8153400" cy="4267200"/>
          </a:xfrm>
        </p:spPr>
        <p:txBody>
          <a:bodyPr/>
          <a:lstStyle/>
          <a:p>
            <a:pPr marL="0" indent="0" algn="just">
              <a:buNone/>
            </a:pPr>
            <a:r>
              <a:rPr lang="en-US" sz="3600" dirty="0">
                <a:effectLst/>
              </a:rPr>
              <a:t>“In the N.T, it [</a:t>
            </a:r>
            <a:r>
              <a:rPr lang="en-US" sz="3600" i="1" dirty="0" err="1">
                <a:effectLst/>
              </a:rPr>
              <a:t>mystērion</a:t>
            </a:r>
            <a:r>
              <a:rPr lang="en-US" sz="3600" dirty="0">
                <a:effectLst/>
              </a:rPr>
              <a:t>] denotes, not the mysterious (as with the Eng. word), but that which, being outside the range of unassisted natural apprehension, can be made known only by Divine revelation, and is made known in a manner and at a time appointed by God, and to those who are illumined by His Spirit.”</a:t>
            </a: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effectLst/>
            </a:endParaRPr>
          </a:p>
          <a:p>
            <a:pPr marL="0" indent="0" algn="just">
              <a:buNone/>
            </a:pPr>
            <a:endParaRPr lang="en-US" altLang="en-US" sz="3600" dirty="0"/>
          </a:p>
        </p:txBody>
      </p:sp>
      <p:sp>
        <p:nvSpPr>
          <p:cNvPr id="108548" name="TextBox 3"/>
          <p:cNvSpPr txBox="1">
            <a:spLocks noChangeArrowheads="1"/>
          </p:cNvSpPr>
          <p:nvPr/>
        </p:nvSpPr>
        <p:spPr bwMode="auto">
          <a:xfrm>
            <a:off x="800100" y="6096000"/>
            <a:ext cx="7543800" cy="584200"/>
          </a:xfrm>
          <a:prstGeom prst="rect">
            <a:avLst/>
          </a:prstGeom>
          <a:noFill/>
          <a:ln w="9525">
            <a:noFill/>
            <a:miter lim="800000"/>
            <a:headEnd/>
            <a:tailEnd/>
          </a:ln>
        </p:spPr>
        <p:txBody>
          <a:bodyPr>
            <a:spAutoFit/>
          </a:bodyPr>
          <a:lstStyle/>
          <a:p>
            <a:pPr algn="ctr"/>
            <a:r>
              <a:rPr lang="en-US" altLang="en-US" sz="1600" dirty="0">
                <a:latin typeface="Calibri" panose="020F0502020204030204" pitchFamily="34" charset="0"/>
                <a:cs typeface="Calibri" panose="020F0502020204030204" pitchFamily="34" charset="0"/>
              </a:rPr>
              <a:t>W. E. Vine, Merrill F. Unger, and William White, </a:t>
            </a:r>
            <a:r>
              <a:rPr lang="en-US" altLang="en-US" sz="1600" i="1" dirty="0">
                <a:latin typeface="Calibri" panose="020F0502020204030204" pitchFamily="34" charset="0"/>
                <a:cs typeface="Calibri" panose="020F0502020204030204" pitchFamily="34" charset="0"/>
              </a:rPr>
              <a:t>Vine's Complete Expository Dictionary of the Old and New Testament Words</a:t>
            </a:r>
            <a:r>
              <a:rPr lang="en-US" altLang="en-US" sz="1600" dirty="0">
                <a:latin typeface="Calibri" panose="020F0502020204030204" pitchFamily="34" charset="0"/>
                <a:cs typeface="Calibri" panose="020F0502020204030204" pitchFamily="34" charset="0"/>
              </a:rPr>
              <a:t> (Nashville: Nelson, 1996), 424.</a:t>
            </a:r>
          </a:p>
        </p:txBody>
      </p:sp>
    </p:spTree>
    <p:extLst>
      <p:ext uri="{BB962C8B-B14F-4D97-AF65-F5344CB8AC3E}">
        <p14:creationId xmlns:p14="http://schemas.microsoft.com/office/powerpoint/2010/main" val="363386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1735140254"/>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7689558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13:11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Jesus answered them, “To you it has been granted to know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mysteries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of the kingdom of heaven, but to them it has not been granted.”</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73513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13:16-17 (NASB)</a:t>
            </a:r>
          </a:p>
          <a:p>
            <a:pPr algn="just">
              <a:spcBef>
                <a:spcPts val="600"/>
              </a:spcBef>
              <a:spcAft>
                <a:spcPts val="600"/>
              </a:spcAft>
            </a:pPr>
            <a:r>
              <a:rPr lang="en-US" sz="4000" dirty="0">
                <a:latin typeface="Calibri" panose="020F0502020204030204" pitchFamily="34" charset="0"/>
              </a:rPr>
              <a:t>“But blessed are your eyes, because they see; and your ears, because they hear. </a:t>
            </a:r>
            <a:r>
              <a:rPr lang="en-US" sz="4000" baseline="30000" dirty="0">
                <a:latin typeface="Calibri" panose="020F0502020204030204" pitchFamily="34" charset="0"/>
              </a:rPr>
              <a:t>17 </a:t>
            </a:r>
            <a:r>
              <a:rPr lang="en-US" sz="4000" dirty="0">
                <a:latin typeface="Calibri" panose="020F0502020204030204" pitchFamily="34" charset="0"/>
              </a:rPr>
              <a:t>For truly I say to you that </a:t>
            </a:r>
            <a:r>
              <a:rPr lang="en-US" sz="4000" b="1" u="sng" dirty="0">
                <a:solidFill>
                  <a:srgbClr val="FFFFCC"/>
                </a:solidFill>
                <a:latin typeface="Calibri" panose="020F0502020204030204" pitchFamily="34" charset="0"/>
              </a:rPr>
              <a:t>many prophets and righteous men desired to see what you see, and did not see </a:t>
            </a:r>
            <a:r>
              <a:rPr lang="en-US" sz="4000" b="1" i="1" u="sng" dirty="0">
                <a:solidFill>
                  <a:srgbClr val="FFFFCC"/>
                </a:solidFill>
                <a:latin typeface="Calibri" panose="020F0502020204030204" pitchFamily="34" charset="0"/>
              </a:rPr>
              <a:t>it</a:t>
            </a:r>
            <a:r>
              <a:rPr lang="en-US" sz="4000" b="1" u="sng" dirty="0">
                <a:solidFill>
                  <a:srgbClr val="FFFFCC"/>
                </a:solidFill>
                <a:latin typeface="Calibri" panose="020F0502020204030204" pitchFamily="34" charset="0"/>
              </a:rPr>
              <a:t>, and to hear what you hear, and did not hear </a:t>
            </a:r>
            <a:r>
              <a:rPr lang="en-US" sz="4000" b="1" i="1" u="sng" dirty="0">
                <a:solidFill>
                  <a:srgbClr val="FFFFCC"/>
                </a:solidFill>
                <a:latin typeface="Calibri" panose="020F0502020204030204" pitchFamily="34" charset="0"/>
              </a:rPr>
              <a:t>it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57997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55509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13:35 (NASB)</a:t>
            </a:r>
          </a:p>
          <a:p>
            <a:r>
              <a:rPr lang="en-US" sz="4000" dirty="0">
                <a:latin typeface="Calibri" panose="020F0502020204030204" pitchFamily="34" charset="0"/>
              </a:rPr>
              <a:t>“</a:t>
            </a:r>
            <a:r>
              <a:rPr lang="en-US" sz="4000" i="1" dirty="0">
                <a:latin typeface="Calibri" panose="020F0502020204030204" pitchFamily="34" charset="0"/>
              </a:rPr>
              <a:t>This was</a:t>
            </a:r>
            <a:r>
              <a:rPr lang="en-US" sz="4000" dirty="0">
                <a:latin typeface="Calibri" panose="020F0502020204030204" pitchFamily="34" charset="0"/>
              </a:rPr>
              <a:t> to fulfill what was spoken through the prophet: ‘I </a:t>
            </a:r>
            <a:r>
              <a:rPr lang="en-US" sz="4000" cap="small" dirty="0">
                <a:latin typeface="Calibri" panose="020F0502020204030204" pitchFamily="34" charset="0"/>
              </a:rPr>
              <a:t>will open My mouth in parables</a:t>
            </a:r>
            <a:r>
              <a:rPr lang="en-US" sz="4000" dirty="0">
                <a:latin typeface="Calibri" panose="020F0502020204030204" pitchFamily="34" charset="0"/>
              </a:rPr>
              <a:t>; </a:t>
            </a:r>
            <a:r>
              <a:rPr lang="en-US" sz="4000" b="1" u="sng" dirty="0">
                <a:solidFill>
                  <a:srgbClr val="FFFFCC"/>
                </a:solidFill>
                <a:latin typeface="Calibri" panose="020F0502020204030204" pitchFamily="34" charset="0"/>
              </a:rPr>
              <a:t>I will utter things hidden since the foundation of the world</a:t>
            </a:r>
            <a:r>
              <a:rPr lang="en-US" sz="4000" dirty="0">
                <a:latin typeface="Calibri" panose="020F0502020204030204" pitchFamily="34" charset="0"/>
              </a:rPr>
              <a:t>.’”</a:t>
            </a:r>
          </a:p>
          <a:p>
            <a:pPr algn="just">
              <a:spcBef>
                <a:spcPts val="600"/>
              </a:spcBef>
              <a:spcAft>
                <a:spcPts val="600"/>
              </a:spcAft>
            </a:pP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89282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012210"/>
            <a:ext cx="8686800" cy="5262979"/>
          </a:xfrm>
          <a:prstGeom prst="rect">
            <a:avLst/>
          </a:prstGeom>
        </p:spPr>
        <p:txBody>
          <a:bodyPr wrap="square">
            <a:spAutoFit/>
          </a:bodyPr>
          <a:lstStyle/>
          <a:p>
            <a:pPr algn="just"/>
            <a:r>
              <a:rPr lang="en-US" sz="2800" dirty="0">
                <a:latin typeface="Calibri" panose="020F0502020204030204" pitchFamily="34" charset="0"/>
                <a:ea typeface="Times New Roman" panose="02020603050405020304" pitchFamily="18" charset="0"/>
                <a:cs typeface="Calibri" panose="020F0502020204030204" pitchFamily="34" charset="0"/>
              </a:rPr>
              <a:t>“</a:t>
            </a:r>
            <a:r>
              <a:rPr lang="en-US" sz="2800" dirty="0">
                <a:latin typeface="Calibri" panose="020F0502020204030204" pitchFamily="34" charset="0"/>
              </a:rPr>
              <a:t>The eleventh verse of Matthew 13 supplies yet another key, in the word “</a:t>
            </a:r>
            <a:r>
              <a:rPr lang="en-US" sz="2800" i="1" dirty="0">
                <a:latin typeface="Calibri" panose="020F0502020204030204" pitchFamily="34" charset="0"/>
              </a:rPr>
              <a:t>mysteries</a:t>
            </a:r>
            <a:r>
              <a:rPr lang="en-US" sz="2800" dirty="0">
                <a:latin typeface="Calibri" panose="020F0502020204030204" pitchFamily="34" charset="0"/>
              </a:rPr>
              <a:t> of the kingdom of heaven.” In Scripture the term “mystery” signifies a Divine </a:t>
            </a:r>
            <a:r>
              <a:rPr lang="en-US" sz="2800" i="1" dirty="0">
                <a:latin typeface="Calibri" panose="020F0502020204030204" pitchFamily="34" charset="0"/>
              </a:rPr>
              <a:t>secret</a:t>
            </a:r>
            <a:r>
              <a:rPr lang="en-US" sz="2800" dirty="0">
                <a:latin typeface="Calibri" panose="020F0502020204030204" pitchFamily="34" charset="0"/>
              </a:rPr>
              <a:t> made known by the Holy Spirit. This is confirmed by what is told us in verse 35, namely, that Christ was here uttering “things which have been kept secret from the foundation of the world.” Thus, in these parables, Christ was making known that which was </a:t>
            </a:r>
            <a:r>
              <a:rPr lang="en-US" sz="2800" i="1" dirty="0">
                <a:latin typeface="Calibri" panose="020F0502020204030204" pitchFamily="34" charset="0"/>
              </a:rPr>
              <a:t>outside</a:t>
            </a:r>
            <a:r>
              <a:rPr lang="en-US" sz="2800" dirty="0">
                <a:latin typeface="Calibri" panose="020F0502020204030204" pitchFamily="34" charset="0"/>
              </a:rPr>
              <a:t> the scope of O. T. prediction, something which God had </a:t>
            </a:r>
            <a:r>
              <a:rPr lang="en-US" sz="2800" i="1" dirty="0">
                <a:latin typeface="Calibri" panose="020F0502020204030204" pitchFamily="34" charset="0"/>
              </a:rPr>
              <a:t>not</a:t>
            </a:r>
            <a:r>
              <a:rPr lang="en-US" sz="2800" dirty="0">
                <a:latin typeface="Calibri" panose="020F0502020204030204" pitchFamily="34" charset="0"/>
              </a:rPr>
              <a:t> made known to Israel through the prophets. This needs to be carefully noted, for it refutes the popular interpretation of these parables</a:t>
            </a:r>
            <a:r>
              <a:rPr lang="en-US" sz="28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41167505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25259514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599" y="1012210"/>
            <a:ext cx="8686800" cy="5262979"/>
          </a:xfrm>
          <a:prstGeom prst="rect">
            <a:avLst/>
          </a:prstGeom>
        </p:spPr>
        <p:txBody>
          <a:bodyPr wrap="square">
            <a:spAutoFit/>
          </a:bodyPr>
          <a:lstStyle/>
          <a:p>
            <a:pPr algn="just"/>
            <a:r>
              <a:rPr lang="en-US" sz="2800" dirty="0">
                <a:latin typeface="Calibri" panose="020F0502020204030204" pitchFamily="34" charset="0"/>
                <a:ea typeface="Times New Roman" panose="02020603050405020304" pitchFamily="18" charset="0"/>
                <a:cs typeface="Calibri" panose="020F0502020204030204" pitchFamily="34" charset="0"/>
              </a:rPr>
              <a:t>“</a:t>
            </a:r>
            <a:r>
              <a:rPr lang="en-US" sz="2800" dirty="0">
                <a:latin typeface="Calibri" panose="020F0502020204030204" pitchFamily="34" charset="0"/>
              </a:rPr>
              <a:t>There are many who regard the parables of Matthew 13 as containing predictions of the ushering in of the Millennium: those of the Mustard-tree and the Leaven are regarded as being parallel with the promise that “the knowledge of the glory of the Lord shall cover the earth as the waters cover the sea.” But </a:t>
            </a:r>
            <a:r>
              <a:rPr lang="en-US" sz="2800" i="1" dirty="0">
                <a:latin typeface="Calibri" panose="020F0502020204030204" pitchFamily="34" charset="0"/>
              </a:rPr>
              <a:t>that</a:t>
            </a:r>
            <a:r>
              <a:rPr lang="en-US" sz="2800" dirty="0">
                <a:latin typeface="Calibri" panose="020F0502020204030204" pitchFamily="34" charset="0"/>
              </a:rPr>
              <a:t> statement is found in Isaiah 11:9: </a:t>
            </a:r>
            <a:r>
              <a:rPr lang="en-US" sz="2800" i="1" dirty="0">
                <a:latin typeface="Calibri" panose="020F0502020204030204" pitchFamily="34" charset="0"/>
              </a:rPr>
              <a:t>that</a:t>
            </a:r>
            <a:r>
              <a:rPr lang="en-US" sz="2800" dirty="0">
                <a:latin typeface="Calibri" panose="020F0502020204030204" pitchFamily="34" charset="0"/>
              </a:rPr>
              <a:t> was no “secret” in O. T. times! Therefore, none of the parables in Matthew 13 can be treating of the same subject as Isaiah 11:9, or what is stated in verse 35 would not be true. No; Matthew 13 deals with something </a:t>
            </a:r>
            <a:r>
              <a:rPr lang="en-US" sz="2800" i="1" dirty="0">
                <a:latin typeface="Calibri" panose="020F0502020204030204" pitchFamily="34" charset="0"/>
              </a:rPr>
              <a:t>nowhere</a:t>
            </a:r>
            <a:r>
              <a:rPr lang="en-US" sz="2800" dirty="0">
                <a:latin typeface="Calibri" panose="020F0502020204030204" pitchFamily="34" charset="0"/>
              </a:rPr>
              <a:t> revealed in the O.T.; it is an entirely new revelation</a:t>
            </a:r>
            <a:r>
              <a:rPr lang="en-US" sz="2800" dirty="0">
                <a:latin typeface="Calibri" panose="020F0502020204030204" pitchFamily="34" charset="0"/>
                <a:cs typeface="Calibri" panose="020F0502020204030204" pitchFamily="34" charset="0"/>
              </a:rPr>
              <a:t>.”</a:t>
            </a:r>
          </a:p>
        </p:txBody>
      </p:sp>
      <p:sp>
        <p:nvSpPr>
          <p:cNvPr id="8" name="TextBox 7"/>
          <p:cNvSpPr txBox="1"/>
          <p:nvPr/>
        </p:nvSpPr>
        <p:spPr>
          <a:xfrm>
            <a:off x="723900" y="6477000"/>
            <a:ext cx="7696200"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A. W. Pink (2005). </a:t>
            </a:r>
            <a:r>
              <a:rPr lang="en-US" sz="1400" i="1" dirty="0">
                <a:latin typeface="Calibri" panose="020F0502020204030204" pitchFamily="34" charset="0"/>
                <a:cs typeface="Calibri" panose="020F0502020204030204" pitchFamily="34" charset="0"/>
              </a:rPr>
              <a:t>The Prophetic Parables of Matthew Thirteen</a:t>
            </a:r>
            <a:r>
              <a:rPr lang="en-US" sz="1400" dirty="0">
                <a:latin typeface="Calibri" panose="020F0502020204030204" pitchFamily="34" charset="0"/>
                <a:cs typeface="Calibri" panose="020F0502020204030204" pitchFamily="34" charset="0"/>
              </a:rPr>
              <a:t>. Bellingham, WA: Logos Bible Software.</a:t>
            </a:r>
          </a:p>
        </p:txBody>
      </p:sp>
      <p:sp>
        <p:nvSpPr>
          <p:cNvPr id="3" name="Rectangle 2"/>
          <p:cNvSpPr/>
          <p:nvPr/>
        </p:nvSpPr>
        <p:spPr>
          <a:xfrm>
            <a:off x="590550" y="58103"/>
            <a:ext cx="7962899" cy="954107"/>
          </a:xfrm>
          <a:prstGeom prst="rect">
            <a:avLst/>
          </a:prstGeom>
        </p:spPr>
        <p:txBody>
          <a:bodyPr wrap="square">
            <a:spAutoFit/>
          </a:bodyPr>
          <a:lstStyle/>
          <a:p>
            <a:pPr algn="ctr"/>
            <a:r>
              <a:rPr lang="en-US" sz="2800" dirty="0">
                <a:solidFill>
                  <a:schemeClr val="tx2"/>
                </a:solidFill>
                <a:latin typeface="Calibri" panose="020F0502020204030204" pitchFamily="34" charset="0"/>
                <a:ea typeface="+mj-ea"/>
                <a:cs typeface="Calibri" panose="020F0502020204030204" pitchFamily="34" charset="0"/>
              </a:rPr>
              <a:t>The Prophetic Parables of </a:t>
            </a:r>
          </a:p>
          <a:p>
            <a:pPr algn="ctr"/>
            <a:r>
              <a:rPr lang="en-US" sz="2800" dirty="0">
                <a:solidFill>
                  <a:schemeClr val="tx2"/>
                </a:solidFill>
                <a:latin typeface="Calibri" panose="020F0502020204030204" pitchFamily="34" charset="0"/>
                <a:ea typeface="+mj-ea"/>
                <a:cs typeface="Calibri" panose="020F0502020204030204" pitchFamily="34" charset="0"/>
              </a:rPr>
              <a:t>Matthew Thirteen -  A. W. Pink</a:t>
            </a:r>
          </a:p>
        </p:txBody>
      </p:sp>
    </p:spTree>
    <p:extLst>
      <p:ext uri="{BB962C8B-B14F-4D97-AF65-F5344CB8AC3E}">
        <p14:creationId xmlns:p14="http://schemas.microsoft.com/office/powerpoint/2010/main" val="7038937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24461839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05000" y="228600"/>
            <a:ext cx="5334000" cy="762000"/>
          </a:xfrm>
        </p:spPr>
        <p:txBody>
          <a:bodyPr/>
          <a:lstStyle/>
          <a:p>
            <a:pPr algn="ctr" eaLnBrk="1" hangingPunct="1"/>
            <a:r>
              <a:rPr lang="en-US" altLang="en-US" sz="4000" dirty="0"/>
              <a:t>Matthew 13 Parables</a:t>
            </a:r>
          </a:p>
        </p:txBody>
      </p:sp>
      <p:sp>
        <p:nvSpPr>
          <p:cNvPr id="48131" name="Rectangle 3"/>
          <p:cNvSpPr>
            <a:spLocks noGrp="1" noChangeArrowheads="1"/>
          </p:cNvSpPr>
          <p:nvPr>
            <p:ph type="body" idx="1"/>
          </p:nvPr>
        </p:nvSpPr>
        <p:spPr>
          <a:xfrm>
            <a:off x="876300" y="1143000"/>
            <a:ext cx="7391400" cy="5562600"/>
          </a:xfrm>
        </p:spPr>
        <p:txBody>
          <a:bodyPr/>
          <a:lstStyle/>
          <a:p>
            <a:pPr marL="461963" indent="-461963" eaLnBrk="1" hangingPunct="1">
              <a:spcBef>
                <a:spcPts val="0"/>
              </a:spcBef>
              <a:spcAft>
                <a:spcPts val="1200"/>
              </a:spcAft>
              <a:defRPr/>
            </a:pPr>
            <a:r>
              <a:rPr lang="en-US" sz="3600" dirty="0"/>
              <a:t>Sower (13:1-9, 18-23)</a:t>
            </a:r>
          </a:p>
          <a:p>
            <a:pPr marL="461963" indent="-461963" eaLnBrk="1" hangingPunct="1">
              <a:spcBef>
                <a:spcPts val="0"/>
              </a:spcBef>
              <a:spcAft>
                <a:spcPts val="1200"/>
              </a:spcAft>
              <a:defRPr/>
            </a:pPr>
            <a:r>
              <a:rPr lang="en-US" sz="3600" dirty="0"/>
              <a:t>Wheat and tares (13:24-30, 36-43)</a:t>
            </a:r>
          </a:p>
          <a:p>
            <a:pPr marL="461963" indent="-461963" eaLnBrk="1" hangingPunct="1">
              <a:spcBef>
                <a:spcPts val="0"/>
              </a:spcBef>
              <a:spcAft>
                <a:spcPts val="1200"/>
              </a:spcAft>
              <a:defRPr/>
            </a:pPr>
            <a:r>
              <a:rPr lang="en-US" sz="3600" dirty="0"/>
              <a:t>Mustard seed (13:31-32)</a:t>
            </a:r>
          </a:p>
          <a:p>
            <a:pPr marL="461963" indent="-461963" eaLnBrk="1" hangingPunct="1">
              <a:spcBef>
                <a:spcPts val="0"/>
              </a:spcBef>
              <a:spcAft>
                <a:spcPts val="1200"/>
              </a:spcAft>
              <a:defRPr/>
            </a:pPr>
            <a:r>
              <a:rPr lang="en-US" sz="3600" dirty="0"/>
              <a:t>Leaven (13:33)</a:t>
            </a:r>
          </a:p>
          <a:p>
            <a:pPr marL="461963" indent="-461963" eaLnBrk="1" hangingPunct="1">
              <a:spcBef>
                <a:spcPts val="0"/>
              </a:spcBef>
              <a:spcAft>
                <a:spcPts val="1200"/>
              </a:spcAft>
              <a:defRPr/>
            </a:pPr>
            <a:r>
              <a:rPr lang="en-US" sz="3600" dirty="0"/>
              <a:t>Earthen treasure (13:44)</a:t>
            </a:r>
          </a:p>
          <a:p>
            <a:pPr marL="461963" indent="-461963" eaLnBrk="1" hangingPunct="1">
              <a:spcBef>
                <a:spcPts val="0"/>
              </a:spcBef>
              <a:spcAft>
                <a:spcPts val="1200"/>
              </a:spcAft>
              <a:defRPr/>
            </a:pPr>
            <a:r>
              <a:rPr lang="en-US" sz="3600" dirty="0"/>
              <a:t>Pearl of great price (13:45-46)</a:t>
            </a:r>
          </a:p>
          <a:p>
            <a:pPr marL="461963" indent="-461963" eaLnBrk="1" hangingPunct="1">
              <a:spcBef>
                <a:spcPts val="0"/>
              </a:spcBef>
              <a:spcAft>
                <a:spcPts val="1200"/>
              </a:spcAft>
              <a:defRPr/>
            </a:pPr>
            <a:r>
              <a:rPr lang="en-US" sz="3600" dirty="0"/>
              <a:t>Dragnet (13:47-50)</a:t>
            </a:r>
          </a:p>
          <a:p>
            <a:pPr marL="461963" indent="-461963" eaLnBrk="1" hangingPunct="1">
              <a:spcBef>
                <a:spcPts val="0"/>
              </a:spcBef>
              <a:spcAft>
                <a:spcPts val="1200"/>
              </a:spcAft>
              <a:defRPr/>
            </a:pPr>
            <a:r>
              <a:rPr lang="en-US" sz="3600" dirty="0"/>
              <a:t>Householder (13:51-52)</a:t>
            </a:r>
          </a:p>
        </p:txBody>
      </p:sp>
    </p:spTree>
    <p:extLst>
      <p:ext uri="{BB962C8B-B14F-4D97-AF65-F5344CB8AC3E}">
        <p14:creationId xmlns:p14="http://schemas.microsoft.com/office/powerpoint/2010/main" val="5254445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22544219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13:38 (NASB)</a:t>
            </a:r>
          </a:p>
          <a:p>
            <a:pPr algn="just">
              <a:spcBef>
                <a:spcPts val="600"/>
              </a:spcBef>
              <a:spcAft>
                <a:spcPts val="600"/>
              </a:spcAft>
            </a:pPr>
            <a:r>
              <a:rPr lang="en-US" sz="4000" baseline="30000" dirty="0">
                <a:latin typeface="Calibri" panose="020F0502020204030204" pitchFamily="34" charset="0"/>
              </a:rPr>
              <a:t>  </a:t>
            </a:r>
            <a:r>
              <a:rPr lang="en-US" sz="4000" dirty="0">
                <a:latin typeface="Calibri" panose="020F0502020204030204" pitchFamily="34" charset="0"/>
              </a:rPr>
              <a:t>“and the field is the world; and </a:t>
            </a:r>
            <a:r>
              <a:rPr lang="en-US" sz="4000" i="1" dirty="0">
                <a:latin typeface="Calibri" panose="020F0502020204030204" pitchFamily="34" charset="0"/>
              </a:rPr>
              <a:t>as for</a:t>
            </a:r>
            <a:r>
              <a:rPr lang="en-US" sz="4000" dirty="0">
                <a:latin typeface="Calibri" panose="020F0502020204030204" pitchFamily="34" charset="0"/>
              </a:rPr>
              <a:t> the good seed, these are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sons of the kingdom</a:t>
            </a:r>
            <a:r>
              <a:rPr lang="en-US" sz="4000" dirty="0">
                <a:latin typeface="Calibri" panose="020F0502020204030204" pitchFamily="34" charset="0"/>
              </a:rPr>
              <a:t>; and the tares are the sons of the evil </a:t>
            </a:r>
            <a:r>
              <a:rPr lang="en-US" sz="4000" i="1" dirty="0">
                <a:latin typeface="Calibri" panose="020F0502020204030204" pitchFamily="34" charset="0"/>
              </a:rPr>
              <a:t>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646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195033159"/>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468760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89310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Galatians 4:7 (NASB)</a:t>
            </a:r>
          </a:p>
          <a:p>
            <a:pPr algn="just">
              <a:spcBef>
                <a:spcPts val="600"/>
              </a:spcBef>
              <a:spcAft>
                <a:spcPts val="600"/>
              </a:spcAft>
            </a:pPr>
            <a:r>
              <a:rPr lang="en-US" sz="4000" baseline="30000" dirty="0">
                <a:latin typeface="Calibri" panose="020F0502020204030204" pitchFamily="34" charset="0"/>
              </a:rPr>
              <a:t>  </a:t>
            </a:r>
            <a:r>
              <a:rPr lang="en-US" sz="4400" dirty="0">
                <a:latin typeface="Calibri" panose="020F0502020204030204" pitchFamily="34" charset="0"/>
              </a:rPr>
              <a:t>“Therefore you are no longer a slave, but a son; and </a:t>
            </a:r>
            <a:r>
              <a:rPr lang="en-US" sz="4400" b="1" u="sng" dirty="0">
                <a:solidFill>
                  <a:srgbClr val="FFFFCC"/>
                </a:solidFill>
                <a:effectLst>
                  <a:outerShdw blurRad="38100" dist="38100" dir="2700000" algn="tl">
                    <a:srgbClr val="000000">
                      <a:alpha val="43137"/>
                    </a:srgbClr>
                  </a:outerShdw>
                </a:effectLst>
                <a:latin typeface="Calibri" panose="020F0502020204030204" pitchFamily="34" charset="0"/>
                <a:cs typeface="+mn-cs"/>
              </a:rPr>
              <a:t>if a son, then an heir</a:t>
            </a:r>
            <a:r>
              <a:rPr lang="en-US" sz="4400" dirty="0">
                <a:latin typeface="Calibri" panose="020F0502020204030204" pitchFamily="34" charset="0"/>
              </a:rPr>
              <a:t> through God</a:t>
            </a:r>
            <a:r>
              <a:rPr lang="en-US" sz="4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4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5323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17358815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679" y="103344"/>
            <a:ext cx="8882642" cy="6651312"/>
          </a:xfrm>
          <a:prstGeom prst="rect">
            <a:avLst/>
          </a:prstGeom>
        </p:spPr>
      </p:pic>
    </p:spTree>
    <p:extLst>
      <p:ext uri="{BB962C8B-B14F-4D97-AF65-F5344CB8AC3E}">
        <p14:creationId xmlns:p14="http://schemas.microsoft.com/office/powerpoint/2010/main" val="41079499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4000" dirty="0"/>
              <a:t>Why Did Jesus Teach in Parables in Matthew 13?</a:t>
            </a:r>
          </a:p>
        </p:txBody>
      </p:sp>
      <p:sp>
        <p:nvSpPr>
          <p:cNvPr id="16387" name="Rectangle 3"/>
          <p:cNvSpPr>
            <a:spLocks noGrp="1" noChangeArrowheads="1"/>
          </p:cNvSpPr>
          <p:nvPr>
            <p:ph type="body" sz="half" idx="2"/>
          </p:nvPr>
        </p:nvSpPr>
        <p:spPr>
          <a:xfrm>
            <a:off x="533400" y="2057400"/>
            <a:ext cx="8077200" cy="1905000"/>
          </a:xfrm>
        </p:spPr>
        <p:txBody>
          <a:bodyPr/>
          <a:lstStyle/>
          <a:p>
            <a:pPr marL="463550" indent="-463550" eaLnBrk="1" hangingPunct="1">
              <a:spcBef>
                <a:spcPts val="0"/>
              </a:spcBef>
              <a:spcAft>
                <a:spcPts val="5400"/>
              </a:spcAft>
              <a:buSzPct val="100000"/>
              <a:buFont typeface="+mj-lt"/>
              <a:buAutoNum type="arabicPeriod"/>
              <a:defRPr/>
            </a:pPr>
            <a:r>
              <a:rPr lang="en-US" sz="3600" dirty="0"/>
              <a:t>To fulfill prophecy (Matt. 13:34-25) </a:t>
            </a:r>
          </a:p>
          <a:p>
            <a:pPr marL="463550" indent="-463550" eaLnBrk="1" hangingPunct="1">
              <a:spcBef>
                <a:spcPts val="0"/>
              </a:spcBef>
              <a:spcAft>
                <a:spcPts val="5400"/>
              </a:spcAft>
              <a:buSzPct val="100000"/>
              <a:buFont typeface="+mj-lt"/>
              <a:buAutoNum type="arabicPeriod"/>
              <a:defRPr/>
            </a:pPr>
            <a:r>
              <a:rPr lang="en-US" sz="3600" dirty="0"/>
              <a:t>To conceal and reveal (Matt. 13:16-17)</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934200" y="3962399"/>
            <a:ext cx="2007075" cy="2717863"/>
          </a:xfrm>
        </p:spPr>
      </p:pic>
    </p:spTree>
    <p:extLst>
      <p:ext uri="{BB962C8B-B14F-4D97-AF65-F5344CB8AC3E}">
        <p14:creationId xmlns:p14="http://schemas.microsoft.com/office/powerpoint/2010/main" val="7203954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4000" dirty="0"/>
              <a:t>Why Did Jesus Teach in Parables in Matthew 13?</a:t>
            </a:r>
          </a:p>
        </p:txBody>
      </p:sp>
      <p:sp>
        <p:nvSpPr>
          <p:cNvPr id="16387" name="Rectangle 3"/>
          <p:cNvSpPr>
            <a:spLocks noGrp="1" noChangeArrowheads="1"/>
          </p:cNvSpPr>
          <p:nvPr>
            <p:ph type="body" sz="half" idx="2"/>
          </p:nvPr>
        </p:nvSpPr>
        <p:spPr>
          <a:xfrm>
            <a:off x="533400" y="2057400"/>
            <a:ext cx="8077200" cy="1905000"/>
          </a:xfrm>
        </p:spPr>
        <p:txBody>
          <a:bodyPr/>
          <a:lstStyle/>
          <a:p>
            <a:pPr marL="463550" indent="-463550" eaLnBrk="1" hangingPunct="1">
              <a:spcBef>
                <a:spcPts val="0"/>
              </a:spcBef>
              <a:spcAft>
                <a:spcPts val="5400"/>
              </a:spcAft>
              <a:buSzPct val="100000"/>
              <a:buFont typeface="+mj-lt"/>
              <a:buAutoNum type="arabicPeriod"/>
              <a:defRPr/>
            </a:pPr>
            <a:r>
              <a:rPr lang="en-US" sz="3600" b="1" u="sng" dirty="0">
                <a:solidFill>
                  <a:srgbClr val="FFFFCC"/>
                </a:solidFill>
              </a:rPr>
              <a:t>To fulfill prophecy (Matt. 13:34-25) </a:t>
            </a:r>
          </a:p>
          <a:p>
            <a:pPr marL="463550" indent="-463550" eaLnBrk="1" hangingPunct="1">
              <a:spcBef>
                <a:spcPts val="0"/>
              </a:spcBef>
              <a:spcAft>
                <a:spcPts val="5400"/>
              </a:spcAft>
              <a:buSzPct val="100000"/>
              <a:buFont typeface="+mj-lt"/>
              <a:buAutoNum type="arabicPeriod"/>
              <a:defRPr/>
            </a:pPr>
            <a:r>
              <a:rPr lang="en-US" sz="3600" dirty="0"/>
              <a:t>To conceal and reveal (Matt. 13:16-17)</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934200" y="3962399"/>
            <a:ext cx="2007075" cy="2717863"/>
          </a:xfrm>
        </p:spPr>
      </p:pic>
    </p:spTree>
    <p:extLst>
      <p:ext uri="{BB962C8B-B14F-4D97-AF65-F5344CB8AC3E}">
        <p14:creationId xmlns:p14="http://schemas.microsoft.com/office/powerpoint/2010/main" val="10737473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4555093"/>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13:35 (NASB)</a:t>
            </a:r>
          </a:p>
          <a:p>
            <a:pPr algn="just"/>
            <a:r>
              <a:rPr lang="en-US" sz="4000" dirty="0">
                <a:latin typeface="Calibri" panose="020F0502020204030204" pitchFamily="34" charset="0"/>
              </a:rPr>
              <a:t>“</a:t>
            </a:r>
            <a:r>
              <a:rPr lang="en-US" sz="4000" i="1" dirty="0">
                <a:latin typeface="Calibri" panose="020F0502020204030204" pitchFamily="34" charset="0"/>
              </a:rPr>
              <a:t>This was</a:t>
            </a:r>
            <a:r>
              <a:rPr lang="en-US" sz="4000" dirty="0">
                <a:latin typeface="Calibri" panose="020F0502020204030204" pitchFamily="34" charset="0"/>
              </a:rPr>
              <a:t> to fulfill what was spoken through the prophet: ‘I </a:t>
            </a:r>
            <a:r>
              <a:rPr lang="en-US" sz="4000" cap="small" dirty="0">
                <a:latin typeface="Calibri" panose="020F0502020204030204" pitchFamily="34" charset="0"/>
              </a:rPr>
              <a:t>will open My mouth in parables</a:t>
            </a:r>
            <a:r>
              <a:rPr lang="en-US" sz="4000" dirty="0">
                <a:latin typeface="Calibri" panose="020F0502020204030204" pitchFamily="34" charset="0"/>
              </a:rPr>
              <a:t>; I </a:t>
            </a:r>
            <a:r>
              <a:rPr lang="en-US" sz="4000" cap="small" dirty="0">
                <a:latin typeface="Calibri" panose="020F0502020204030204" pitchFamily="34" charset="0"/>
              </a:rPr>
              <a:t>will utter things hidden since the foundation of the world</a:t>
            </a:r>
            <a:r>
              <a:rPr lang="en-US" sz="4000" dirty="0">
                <a:latin typeface="Calibri" panose="020F0502020204030204" pitchFamily="34" charset="0"/>
              </a:rPr>
              <a:t>.’”</a:t>
            </a:r>
          </a:p>
          <a:p>
            <a:pPr algn="just">
              <a:spcBef>
                <a:spcPts val="600"/>
              </a:spcBef>
              <a:spcAft>
                <a:spcPts val="600"/>
              </a:spcAft>
            </a:pP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33969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085850" y="228600"/>
            <a:ext cx="6972300" cy="1371600"/>
          </a:xfrm>
        </p:spPr>
        <p:txBody>
          <a:bodyPr/>
          <a:lstStyle/>
          <a:p>
            <a:pPr algn="ctr" eaLnBrk="1" hangingPunct="1"/>
            <a:r>
              <a:rPr lang="en-US" altLang="en-US" sz="4000" dirty="0"/>
              <a:t>Why Did Jesus Teach in Parables in Matthew 13?</a:t>
            </a:r>
          </a:p>
        </p:txBody>
      </p:sp>
      <p:sp>
        <p:nvSpPr>
          <p:cNvPr id="16387" name="Rectangle 3"/>
          <p:cNvSpPr>
            <a:spLocks noGrp="1" noChangeArrowheads="1"/>
          </p:cNvSpPr>
          <p:nvPr>
            <p:ph type="body" sz="half" idx="2"/>
          </p:nvPr>
        </p:nvSpPr>
        <p:spPr>
          <a:xfrm>
            <a:off x="533400" y="2057400"/>
            <a:ext cx="8077200" cy="1905000"/>
          </a:xfrm>
        </p:spPr>
        <p:txBody>
          <a:bodyPr/>
          <a:lstStyle/>
          <a:p>
            <a:pPr marL="463550" indent="-463550" eaLnBrk="1" hangingPunct="1">
              <a:spcBef>
                <a:spcPts val="0"/>
              </a:spcBef>
              <a:spcAft>
                <a:spcPts val="5400"/>
              </a:spcAft>
              <a:buSzPct val="100000"/>
              <a:buFont typeface="+mj-lt"/>
              <a:buAutoNum type="arabicPeriod"/>
              <a:defRPr/>
            </a:pPr>
            <a:r>
              <a:rPr lang="en-US" sz="3600" dirty="0"/>
              <a:t>To fulfill prophecy (Matt. 13:34-25) </a:t>
            </a:r>
          </a:p>
          <a:p>
            <a:pPr marL="463550" indent="-463550" eaLnBrk="1" hangingPunct="1">
              <a:spcBef>
                <a:spcPts val="0"/>
              </a:spcBef>
              <a:spcAft>
                <a:spcPts val="5400"/>
              </a:spcAft>
              <a:buSzPct val="100000"/>
              <a:buFont typeface="+mj-lt"/>
              <a:buAutoNum type="arabicPeriod"/>
              <a:defRPr/>
            </a:pPr>
            <a:r>
              <a:rPr lang="en-US" sz="3600" b="1" u="sng" dirty="0">
                <a:solidFill>
                  <a:srgbClr val="FFFFCC"/>
                </a:solidFill>
              </a:rPr>
              <a:t>To conceal and reveal (Matt. 13:16-17)</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934200" y="3962399"/>
            <a:ext cx="2007075" cy="2717863"/>
          </a:xfrm>
        </p:spPr>
      </p:pic>
    </p:spTree>
    <p:extLst>
      <p:ext uri="{BB962C8B-B14F-4D97-AF65-F5344CB8AC3E}">
        <p14:creationId xmlns:p14="http://schemas.microsoft.com/office/powerpoint/2010/main" val="42830570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661997" y="152400"/>
            <a:ext cx="7820006" cy="2523768"/>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mj-cs"/>
              </a:rPr>
              <a:t>Matthew 12:24 (NASB)</a:t>
            </a:r>
          </a:p>
          <a:p>
            <a:pPr algn="just">
              <a:spcBef>
                <a:spcPts val="600"/>
              </a:spcBef>
              <a:spcAft>
                <a:spcPts val="600"/>
              </a:spcAft>
            </a:pPr>
            <a:r>
              <a:rPr lang="en-US" altLang="en-US" sz="3600" kern="0" dirty="0">
                <a:latin typeface="Calibri" panose="020F0502020204030204" pitchFamily="34" charset="0"/>
              </a:rPr>
              <a:t>“</a:t>
            </a:r>
            <a:r>
              <a:rPr lang="en-US" sz="3600" dirty="0">
                <a:latin typeface="Calibri" panose="020F0502020204030204" pitchFamily="34" charset="0"/>
              </a:rPr>
              <a:t>But when the Pharisees heard </a:t>
            </a:r>
            <a:r>
              <a:rPr lang="en-US" sz="3600" i="1" dirty="0">
                <a:latin typeface="Calibri" panose="020F0502020204030204" pitchFamily="34" charset="0"/>
              </a:rPr>
              <a:t>this</a:t>
            </a:r>
            <a:r>
              <a:rPr lang="en-US" sz="3600" dirty="0">
                <a:latin typeface="Calibri" panose="020F0502020204030204" pitchFamily="34" charset="0"/>
              </a:rPr>
              <a:t>, they said, “This man casts out demons only by </a:t>
            </a:r>
            <a:r>
              <a:rPr lang="en-US" sz="3600" dirty="0" err="1">
                <a:latin typeface="Calibri" panose="020F0502020204030204" pitchFamily="34" charset="0"/>
              </a:rPr>
              <a:t>Beelzebul</a:t>
            </a:r>
            <a:r>
              <a:rPr lang="en-US" sz="3600" dirty="0">
                <a:latin typeface="Calibri" panose="020F0502020204030204" pitchFamily="34" charset="0"/>
              </a:rPr>
              <a:t> the ruler of the demons.”</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2667000"/>
            <a:ext cx="3048000" cy="2286000"/>
          </a:xfrm>
          <a:prstGeom prst="ellipse">
            <a:avLst/>
          </a:prstGeom>
          <a:ln>
            <a:noFill/>
          </a:ln>
          <a:effectLst>
            <a:softEdge rad="112500"/>
          </a:effectLst>
        </p:spPr>
      </p:pic>
    </p:spTree>
    <p:extLst>
      <p:ext uri="{BB962C8B-B14F-4D97-AF65-F5344CB8AC3E}">
        <p14:creationId xmlns:p14="http://schemas.microsoft.com/office/powerpoint/2010/main" val="3079130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52400" y="701040"/>
          <a:ext cx="8839200" cy="5638702"/>
        </p:xfrm>
        <a:graphic>
          <a:graphicData uri="http://schemas.openxmlformats.org/drawingml/2006/table">
            <a:tbl>
              <a:tblPr firstRow="1" bandRow="1">
                <a:tableStyleId>{D7AC3CCA-C797-4891-BE02-D94E43425B78}</a:tableStyleId>
              </a:tblPr>
              <a:tblGrid>
                <a:gridCol w="3276600">
                  <a:extLst>
                    <a:ext uri="{9D8B030D-6E8A-4147-A177-3AD203B41FA5}">
                      <a16:colId xmlns:a16="http://schemas.microsoft.com/office/drawing/2014/main" val="1548706622"/>
                    </a:ext>
                  </a:extLst>
                </a:gridCol>
                <a:gridCol w="2895600">
                  <a:extLst>
                    <a:ext uri="{9D8B030D-6E8A-4147-A177-3AD203B41FA5}">
                      <a16:colId xmlns:a16="http://schemas.microsoft.com/office/drawing/2014/main" val="2017861585"/>
                    </a:ext>
                  </a:extLst>
                </a:gridCol>
                <a:gridCol w="2667000">
                  <a:extLst>
                    <a:ext uri="{9D8B030D-6E8A-4147-A177-3AD203B41FA5}">
                      <a16:colId xmlns:a16="http://schemas.microsoft.com/office/drawing/2014/main" val="1115267921"/>
                    </a:ext>
                  </a:extLst>
                </a:gridCol>
              </a:tblGrid>
              <a:tr h="439394">
                <a:tc gridSpan="3">
                  <a:txBody>
                    <a:bodyPr/>
                    <a:lstStyle/>
                    <a:p>
                      <a:pPr algn="ctr"/>
                      <a:r>
                        <a:rPr lang="en-US" sz="3600" dirty="0">
                          <a:solidFill>
                            <a:srgbClr val="FFFFCC"/>
                          </a:solidFill>
                          <a:latin typeface="Calibri" panose="020F0502020204030204" pitchFamily="34" charset="0"/>
                        </a:rPr>
                        <a:t>Transition from Public to Private Ministry</a:t>
                      </a:r>
                    </a:p>
                  </a:txBody>
                  <a:tcPr>
                    <a:solidFill>
                      <a:srgbClr val="00B0F0"/>
                    </a:solidFill>
                  </a:tcPr>
                </a:tc>
                <a:tc hMerge="1">
                  <a:txBody>
                    <a:bodyPr/>
                    <a:lstStyle/>
                    <a:p>
                      <a:endParaRPr lang="en-US" sz="2800" dirty="0">
                        <a:latin typeface="Calibri" panose="020F0502020204030204" pitchFamily="34" charset="0"/>
                      </a:endParaRPr>
                    </a:p>
                  </a:txBody>
                  <a:tcPr/>
                </a:tc>
                <a:tc hMerge="1">
                  <a:txBody>
                    <a:bodyPr/>
                    <a:lstStyle/>
                    <a:p>
                      <a:endParaRPr lang="en-US" sz="2800" dirty="0">
                        <a:latin typeface="Calibri" panose="020F0502020204030204" pitchFamily="34" charset="0"/>
                      </a:endParaRPr>
                    </a:p>
                  </a:txBody>
                  <a:tcPr/>
                </a:tc>
                <a:extLst>
                  <a:ext uri="{0D108BD9-81ED-4DB2-BD59-A6C34878D82A}">
                    <a16:rowId xmlns:a16="http://schemas.microsoft.com/office/drawing/2014/main" val="726409370"/>
                  </a:ext>
                </a:extLst>
              </a:tr>
              <a:tr h="439394">
                <a:tc>
                  <a:txBody>
                    <a:bodyPr/>
                    <a:lstStyle/>
                    <a:p>
                      <a:pPr algn="ctr"/>
                      <a:endParaRPr lang="en-US" sz="2800" b="1" dirty="0">
                        <a:latin typeface="Calibri" panose="020F0502020204030204" pitchFamily="34" charset="0"/>
                      </a:endParaRPr>
                    </a:p>
                  </a:txBody>
                  <a:tcPr/>
                </a:tc>
                <a:tc>
                  <a:txBody>
                    <a:bodyPr/>
                    <a:lstStyle/>
                    <a:p>
                      <a:pPr algn="ctr"/>
                      <a:r>
                        <a:rPr kumimoji="0" lang="en-US" sz="2800" b="1" u="none" strike="noStrike" cap="none" normalizeH="0" baseline="0" dirty="0">
                          <a:ln>
                            <a:noFill/>
                          </a:ln>
                          <a:solidFill>
                            <a:srgbClr val="C00000"/>
                          </a:solidFill>
                          <a:effectLst/>
                          <a:latin typeface="Calibri" panose="020F0502020204030204" pitchFamily="34" charset="0"/>
                        </a:rPr>
                        <a:t>Public</a:t>
                      </a:r>
                      <a:endParaRPr lang="en-US" sz="2800" b="1" dirty="0">
                        <a:solidFill>
                          <a:srgbClr val="C00000"/>
                        </a:solidFill>
                        <a:latin typeface="Calibri" panose="020F0502020204030204" pitchFamily="34" charset="0"/>
                      </a:endParaRPr>
                    </a:p>
                  </a:txBody>
                  <a:tcPr/>
                </a:tc>
                <a:tc>
                  <a:txBody>
                    <a:bodyPr/>
                    <a:lstStyle/>
                    <a:p>
                      <a:pPr algn="ctr"/>
                      <a:r>
                        <a:rPr lang="en-US" sz="2800" b="1" dirty="0">
                          <a:solidFill>
                            <a:srgbClr val="0000FF"/>
                          </a:solidFill>
                          <a:latin typeface="Calibri" panose="020F0502020204030204" pitchFamily="34" charset="0"/>
                        </a:rPr>
                        <a:t>Private</a:t>
                      </a:r>
                    </a:p>
                  </a:txBody>
                  <a:tcPr/>
                </a:tc>
                <a:extLst>
                  <a:ext uri="{0D108BD9-81ED-4DB2-BD59-A6C34878D82A}">
                    <a16:rowId xmlns:a16="http://schemas.microsoft.com/office/drawing/2014/main" val="322325277"/>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Scripture</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1–12</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Matt. 13–28</a:t>
                      </a:r>
                      <a:endParaRPr kumimoji="0" lang="en-US" sz="2800" b="0" i="0" u="none" strike="noStrike" cap="none" normalizeH="0" baseline="0" dirty="0">
                        <a:ln>
                          <a:noFill/>
                        </a:ln>
                        <a:solidFill>
                          <a:schemeClr val="bg2"/>
                        </a:solidFill>
                        <a:effectLst/>
                        <a:latin typeface="Calibri" panose="020F0502020204030204" pitchFamily="34" charset="0"/>
                        <a:cs typeface="Calibri" panose="020F0502020204030204" pitchFamily="34" charset="0"/>
                      </a:endParaRPr>
                    </a:p>
                  </a:txBody>
                  <a:tcPr marT="45713" marB="45713" anchor="ctr" horzOverflow="overflow"/>
                </a:tc>
                <a:extLst>
                  <a:ext uri="{0D108BD9-81ED-4DB2-BD59-A6C34878D82A}">
                    <a16:rowId xmlns:a16="http://schemas.microsoft.com/office/drawing/2014/main" val="21921017"/>
                  </a:ext>
                </a:extLst>
              </a:tr>
              <a:tr h="421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Focus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36724035"/>
                  </a:ext>
                </a:extLst>
              </a:tr>
              <a:tr h="68256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Miracles</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Proof to nation</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Training for remnant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301253290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Offer</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Disappears</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69201924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Teaching</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Discourse</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Parabolic</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1289722862"/>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u="none" strike="noStrike" cap="none" normalizeH="0" baseline="0" dirty="0">
                          <a:ln>
                            <a:noFill/>
                          </a:ln>
                          <a:solidFill>
                            <a:schemeClr val="bg2"/>
                          </a:solidFill>
                          <a:effectLst/>
                          <a:latin typeface="Calibri" panose="020F0502020204030204" pitchFamily="34" charset="0"/>
                        </a:rPr>
                        <a:t>Interim program</a:t>
                      </a:r>
                      <a:endParaRPr kumimoji="0" lang="en-US" sz="2800" b="1"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Not mentioned</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u="none" strike="noStrike" cap="none" normalizeH="0" baseline="0" dirty="0">
                          <a:ln>
                            <a:noFill/>
                          </a:ln>
                          <a:solidFill>
                            <a:schemeClr val="bg2"/>
                          </a:solidFill>
                          <a:effectLst/>
                          <a:latin typeface="Calibri" panose="020F0502020204030204" pitchFamily="34" charset="0"/>
                        </a:rPr>
                        <a:t>Prominent</a:t>
                      </a:r>
                      <a:endParaRPr kumimoji="0" lang="en-US" sz="2800" b="0" i="0" u="none" strike="noStrike" cap="none" normalizeH="0" baseline="0" dirty="0">
                        <a:ln>
                          <a:noFill/>
                        </a:ln>
                        <a:solidFill>
                          <a:schemeClr val="bg2"/>
                        </a:solidFill>
                        <a:effectLst/>
                        <a:latin typeface="Calibri" panose="020F0502020204030204" pitchFamily="34" charset="0"/>
                      </a:endParaRPr>
                    </a:p>
                  </a:txBody>
                  <a:tcPr marT="45713" marB="45713" anchor="ctr" horzOverflow="overflow"/>
                </a:tc>
                <a:extLst>
                  <a:ext uri="{0D108BD9-81ED-4DB2-BD59-A6C34878D82A}">
                    <a16:rowId xmlns:a16="http://schemas.microsoft.com/office/drawing/2014/main" val="4270603190"/>
                  </a:ext>
                </a:extLst>
              </a:tr>
              <a:tr h="43939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0" u="none" strike="noStrike" cap="none" normalizeH="0" baseline="0" dirty="0">
                          <a:ln>
                            <a:noFill/>
                          </a:ln>
                          <a:solidFill>
                            <a:schemeClr val="bg2"/>
                          </a:solidFill>
                          <a:effectLst/>
                          <a:latin typeface="Calibri" panose="020F0502020204030204" pitchFamily="34" charset="0"/>
                        </a:rPr>
                        <a:t>Crucifixion; Resurrection</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Not mentioned (4:17)</a:t>
                      </a:r>
                    </a:p>
                  </a:txBody>
                  <a:tcPr marT="45713" marB="45713"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a:ln>
                            <a:noFill/>
                          </a:ln>
                          <a:solidFill>
                            <a:schemeClr val="bg2"/>
                          </a:solidFill>
                          <a:effectLst/>
                          <a:latin typeface="Calibri" panose="020F0502020204030204" pitchFamily="34" charset="0"/>
                        </a:rPr>
                        <a:t>Prominent (16:21)</a:t>
                      </a:r>
                    </a:p>
                  </a:txBody>
                  <a:tcPr marT="45713" marB="45713" anchor="ctr" horzOverflow="overflow"/>
                </a:tc>
                <a:extLst>
                  <a:ext uri="{0D108BD9-81ED-4DB2-BD59-A6C34878D82A}">
                    <a16:rowId xmlns:a16="http://schemas.microsoft.com/office/drawing/2014/main" val="1280132494"/>
                  </a:ext>
                </a:extLst>
              </a:tr>
            </a:tbl>
          </a:graphicData>
        </a:graphic>
      </p:graphicFrame>
    </p:spTree>
    <p:extLst>
      <p:ext uri="{BB962C8B-B14F-4D97-AF65-F5344CB8AC3E}">
        <p14:creationId xmlns:p14="http://schemas.microsoft.com/office/powerpoint/2010/main" val="12092432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529375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11:20-24 (NASB)</a:t>
            </a:r>
          </a:p>
          <a:p>
            <a:pPr algn="just">
              <a:spcBef>
                <a:spcPts val="600"/>
              </a:spcBef>
              <a:spcAft>
                <a:spcPts val="600"/>
              </a:spcAft>
            </a:pPr>
            <a:r>
              <a:rPr lang="en-US" sz="3200" dirty="0">
                <a:latin typeface="Calibri" panose="020F0502020204030204" pitchFamily="34" charset="0"/>
              </a:rPr>
              <a:t>“Then He began to denounce the cities in which most of His miracles were done, because they did not repent. </a:t>
            </a:r>
            <a:r>
              <a:rPr lang="en-US" sz="3200" baseline="30000" dirty="0">
                <a:latin typeface="Calibri" panose="020F0502020204030204" pitchFamily="34" charset="0"/>
              </a:rPr>
              <a:t>21 ’</a:t>
            </a:r>
            <a:r>
              <a:rPr lang="en-US" sz="3200" dirty="0">
                <a:latin typeface="Calibri" panose="020F0502020204030204" pitchFamily="34" charset="0"/>
              </a:rPr>
              <a:t>Woe to you, </a:t>
            </a:r>
            <a:r>
              <a:rPr lang="en-US" sz="3200" dirty="0" err="1">
                <a:latin typeface="Calibri" panose="020F0502020204030204" pitchFamily="34" charset="0"/>
              </a:rPr>
              <a:t>Chorazin</a:t>
            </a:r>
            <a:r>
              <a:rPr lang="en-US" sz="3200" dirty="0">
                <a:latin typeface="Calibri" panose="020F0502020204030204" pitchFamily="34" charset="0"/>
              </a:rPr>
              <a:t>! Woe to you, Bethsaida! For if the miracles had occurred in </a:t>
            </a:r>
            <a:r>
              <a:rPr lang="en-US" sz="3200" dirty="0" err="1">
                <a:latin typeface="Calibri" panose="020F0502020204030204" pitchFamily="34" charset="0"/>
              </a:rPr>
              <a:t>Tyre</a:t>
            </a:r>
            <a:r>
              <a:rPr lang="en-US" sz="3200" dirty="0">
                <a:latin typeface="Calibri" panose="020F0502020204030204" pitchFamily="34" charset="0"/>
              </a:rPr>
              <a:t> and Sidon which occurred in you, they would have repented long ago in sackcloth and ashes. </a:t>
            </a:r>
            <a:r>
              <a:rPr lang="en-US" sz="3200" baseline="30000" dirty="0">
                <a:latin typeface="Calibri" panose="020F0502020204030204" pitchFamily="34" charset="0"/>
              </a:rPr>
              <a:t>22 </a:t>
            </a:r>
            <a:r>
              <a:rPr lang="en-US" sz="3200" dirty="0">
                <a:latin typeface="Calibri" panose="020F0502020204030204" pitchFamily="34" charset="0"/>
              </a:rPr>
              <a:t>Nevertheless I say to you, it will be more tolerable for </a:t>
            </a:r>
            <a:r>
              <a:rPr lang="en-US" sz="3200" dirty="0" err="1">
                <a:latin typeface="Calibri" panose="020F0502020204030204" pitchFamily="34" charset="0"/>
              </a:rPr>
              <a:t>Tyre</a:t>
            </a:r>
            <a:r>
              <a:rPr lang="en-US" sz="3200" dirty="0">
                <a:latin typeface="Calibri" panose="020F0502020204030204" pitchFamily="34" charset="0"/>
              </a:rPr>
              <a:t> and Sidon in </a:t>
            </a:r>
            <a:r>
              <a:rPr lang="en-US" sz="3200" i="1" dirty="0">
                <a:latin typeface="Calibri" panose="020F0502020204030204" pitchFamily="34" charset="0"/>
              </a:rPr>
              <a:t>the</a:t>
            </a:r>
            <a:r>
              <a:rPr lang="en-US" sz="3200" dirty="0">
                <a:latin typeface="Calibri" panose="020F0502020204030204" pitchFamily="34" charset="0"/>
              </a:rPr>
              <a:t> day of judgment than for you</a:t>
            </a:r>
            <a:r>
              <a:rPr lang="en-US" sz="3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2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125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print"/>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3688101907"/>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b="1" u="sng" kern="1200" dirty="0">
                          <a:solidFill>
                            <a:srgbClr val="FFFFCC"/>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6231434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176216" y="163516"/>
            <a:ext cx="8791575" cy="4308872"/>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11:20-24 (NASB)</a:t>
            </a:r>
          </a:p>
          <a:p>
            <a:pPr algn="just">
              <a:spcBef>
                <a:spcPts val="600"/>
              </a:spcBef>
              <a:spcAft>
                <a:spcPts val="600"/>
              </a:spcAft>
            </a:pPr>
            <a:r>
              <a:rPr lang="en-US" sz="3200" dirty="0">
                <a:latin typeface="Calibri" panose="020F0502020204030204" pitchFamily="34" charset="0"/>
              </a:rPr>
              <a:t>“</a:t>
            </a:r>
            <a:r>
              <a:rPr lang="en-US" sz="3200" baseline="30000" dirty="0">
                <a:latin typeface="Calibri" panose="020F0502020204030204" pitchFamily="34" charset="0"/>
              </a:rPr>
              <a:t>23</a:t>
            </a:r>
            <a:r>
              <a:rPr lang="en-US" sz="3200" dirty="0">
                <a:latin typeface="Calibri" panose="020F0502020204030204" pitchFamily="34" charset="0"/>
              </a:rPr>
              <a:t>And you, Capernaum, will not be exalted to heaven, will you? You will descend to Hades; for if the miracles had occurred in Sodom which occurred in you, it would have remained to this day. </a:t>
            </a:r>
            <a:r>
              <a:rPr lang="en-US" sz="3200" baseline="30000" dirty="0">
                <a:latin typeface="Calibri" panose="020F0502020204030204" pitchFamily="34" charset="0"/>
              </a:rPr>
              <a:t>24</a:t>
            </a:r>
            <a:r>
              <a:rPr lang="en-US" sz="3200" dirty="0">
                <a:latin typeface="Calibri" panose="020F0502020204030204" pitchFamily="34" charset="0"/>
              </a:rPr>
              <a:t>Nevertheless I say to you that it will be more tolerable for the land of Sodom in </a:t>
            </a:r>
            <a:r>
              <a:rPr lang="en-US" sz="3200" i="1" dirty="0">
                <a:latin typeface="Calibri" panose="020F0502020204030204" pitchFamily="34" charset="0"/>
              </a:rPr>
              <a:t>the</a:t>
            </a:r>
            <a:r>
              <a:rPr lang="en-US" sz="3200" dirty="0">
                <a:latin typeface="Calibri" panose="020F0502020204030204" pitchFamily="34" charset="0"/>
              </a:rPr>
              <a:t> day of judgment, than for you</a:t>
            </a:r>
            <a:r>
              <a:rPr lang="en-US" sz="3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32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117017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5170646"/>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13:16-17 (NASB)</a:t>
            </a:r>
          </a:p>
          <a:p>
            <a:pPr algn="just">
              <a:spcBef>
                <a:spcPts val="600"/>
              </a:spcBef>
              <a:spcAft>
                <a:spcPts val="600"/>
              </a:spcAft>
            </a:pPr>
            <a:r>
              <a:rPr lang="en-US" sz="4000" dirty="0">
                <a:latin typeface="Calibri" panose="020F0502020204030204" pitchFamily="34" charset="0"/>
              </a:rPr>
              <a:t>“But blessed are your eyes, because they see; and your ears, because they hear. </a:t>
            </a:r>
            <a:r>
              <a:rPr lang="en-US" sz="4000" baseline="30000" dirty="0">
                <a:latin typeface="Calibri" panose="020F0502020204030204" pitchFamily="34" charset="0"/>
              </a:rPr>
              <a:t>17 </a:t>
            </a:r>
            <a:r>
              <a:rPr lang="en-US" sz="4000" dirty="0">
                <a:latin typeface="Calibri" panose="020F0502020204030204" pitchFamily="34" charset="0"/>
              </a:rPr>
              <a:t>For truly I say to you that many prophets and righteous men desired to see what you see, and did not see </a:t>
            </a:r>
            <a:r>
              <a:rPr lang="en-US" sz="4000" i="1" dirty="0">
                <a:latin typeface="Calibri" panose="020F0502020204030204" pitchFamily="34" charset="0"/>
              </a:rPr>
              <a:t>it</a:t>
            </a:r>
            <a:r>
              <a:rPr lang="en-US" sz="4000" dirty="0">
                <a:latin typeface="Calibri" panose="020F0502020204030204" pitchFamily="34" charset="0"/>
              </a:rPr>
              <a:t>, and to hear what you hear, and did not hear </a:t>
            </a:r>
            <a:r>
              <a:rPr lang="en-US" sz="4000" i="1" dirty="0">
                <a:latin typeface="Calibri" panose="020F0502020204030204" pitchFamily="34" charset="0"/>
              </a:rPr>
              <a:t>it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23982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238894"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2708434"/>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Ephesians 2:20 (NASB)</a:t>
            </a:r>
          </a:p>
          <a:p>
            <a:pPr algn="just">
              <a:spcBef>
                <a:spcPts val="600"/>
              </a:spcBef>
              <a:spcAft>
                <a:spcPts val="600"/>
              </a:spcAft>
            </a:pP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“having been built on the foundation of the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rPr>
              <a:t>apostles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and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prophets</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Christ Jesus Himself being the corner </a:t>
            </a:r>
            <a:r>
              <a:rPr lang="en-US" sz="4000"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63415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b="1" u="sng" dirty="0">
                <a:solidFill>
                  <a:srgbClr val="FFFFCC"/>
                </a:solidFill>
              </a:rPr>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3039962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939540"/>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13:1-2 (NASB)</a:t>
            </a:r>
          </a:p>
          <a:p>
            <a:pPr algn="just">
              <a:spcBef>
                <a:spcPts val="600"/>
              </a:spcBef>
              <a:spcAft>
                <a:spcPts val="600"/>
              </a:spcAft>
            </a:pPr>
            <a:r>
              <a:rPr lang="en-US" sz="4000" dirty="0">
                <a:latin typeface="Calibri" panose="020F0502020204030204" pitchFamily="34" charset="0"/>
              </a:rPr>
              <a:t>“That day Jesus went out of the house and was sitting by the sea. </a:t>
            </a:r>
            <a:r>
              <a:rPr lang="en-US" sz="4000" baseline="30000" dirty="0">
                <a:latin typeface="Calibri" panose="020F0502020204030204" pitchFamily="34" charset="0"/>
              </a:rPr>
              <a:t>2 </a:t>
            </a:r>
            <a:r>
              <a:rPr lang="en-US" sz="4000" dirty="0">
                <a:latin typeface="Calibri" panose="020F0502020204030204" pitchFamily="34" charset="0"/>
              </a:rPr>
              <a:t>And large crowds gathered to Him, so He got into a boat and sat down, and the whole crowd was standing on the beach.</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253972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457201" y="163516"/>
            <a:ext cx="8229600" cy="3323987"/>
          </a:xfrm>
          <a:prstGeom prst="rect">
            <a:avLst/>
          </a:prstGeom>
          <a:noFill/>
          <a:ln w="28575">
            <a:noFill/>
            <a:miter lim="800000"/>
            <a:headEnd/>
            <a:tailEnd/>
          </a:ln>
        </p:spPr>
        <p:txBody>
          <a:bodyPr wrap="square">
            <a:spAutoFit/>
          </a:bodyPr>
          <a:lstStyle/>
          <a:p>
            <a:pPr algn="ctr">
              <a:spcBef>
                <a:spcPts val="600"/>
              </a:spcBef>
              <a:spcAft>
                <a:spcPts val="6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Matthew 13:36 (NASB)</a:t>
            </a:r>
          </a:p>
          <a:p>
            <a:pPr algn="just">
              <a:spcBef>
                <a:spcPts val="600"/>
              </a:spcBef>
              <a:spcAft>
                <a:spcPts val="600"/>
              </a:spcAft>
            </a:pPr>
            <a:r>
              <a:rPr lang="en-US" sz="4000" dirty="0">
                <a:latin typeface="Calibri" panose="020F0502020204030204" pitchFamily="34" charset="0"/>
              </a:rPr>
              <a:t>“Then He left the crowds and went into the house. And His disciples came to Him and said, ‘Explain to us the parable of the tares of the field.’”</a:t>
            </a:r>
          </a:p>
        </p:txBody>
      </p:sp>
    </p:spTree>
    <p:extLst>
      <p:ext uri="{BB962C8B-B14F-4D97-AF65-F5344CB8AC3E}">
        <p14:creationId xmlns:p14="http://schemas.microsoft.com/office/powerpoint/2010/main" val="4812549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152400"/>
            <a:ext cx="7772400" cy="685800"/>
          </a:xfrm>
        </p:spPr>
        <p:txBody>
          <a:bodyPr/>
          <a:lstStyle/>
          <a:p>
            <a:pPr algn="ctr" eaLnBrk="1" hangingPunct="1"/>
            <a:r>
              <a:rPr lang="en-US" altLang="en-US" sz="3600" dirty="0"/>
              <a:t>Matthew 13 Parables</a:t>
            </a:r>
          </a:p>
        </p:txBody>
      </p:sp>
      <p:sp>
        <p:nvSpPr>
          <p:cNvPr id="48131" name="Rectangle 3"/>
          <p:cNvSpPr>
            <a:spLocks noGrp="1" noChangeArrowheads="1"/>
          </p:cNvSpPr>
          <p:nvPr>
            <p:ph type="body" idx="1"/>
          </p:nvPr>
        </p:nvSpPr>
        <p:spPr>
          <a:xfrm>
            <a:off x="381000" y="914400"/>
            <a:ext cx="7772400" cy="5791200"/>
          </a:xfrm>
        </p:spPr>
        <p:txBody>
          <a:bodyPr/>
          <a:lstStyle/>
          <a:p>
            <a:pPr marL="461963" indent="-461963" eaLnBrk="1" hangingPunct="1">
              <a:defRPr/>
            </a:pPr>
            <a:r>
              <a:rPr lang="en-US" dirty="0"/>
              <a:t>Public parables (13:1-2)</a:t>
            </a:r>
          </a:p>
          <a:p>
            <a:pPr marL="914400" lvl="1" indent="-457200" eaLnBrk="1" hangingPunct="1">
              <a:defRPr/>
            </a:pPr>
            <a:r>
              <a:rPr lang="en-US" dirty="0"/>
              <a:t>Sower (13:1-9, 18-23)</a:t>
            </a:r>
          </a:p>
          <a:p>
            <a:pPr marL="914400" lvl="1" indent="-457200" eaLnBrk="1" hangingPunct="1">
              <a:defRPr/>
            </a:pPr>
            <a:r>
              <a:rPr lang="en-US" dirty="0"/>
              <a:t>Wheat and tares (13:24-30, 36-43)</a:t>
            </a:r>
          </a:p>
          <a:p>
            <a:pPr marL="914400" lvl="1" indent="-457200" eaLnBrk="1" hangingPunct="1">
              <a:defRPr/>
            </a:pPr>
            <a:r>
              <a:rPr lang="en-US" dirty="0"/>
              <a:t>Mustard seed (13:31-32)</a:t>
            </a:r>
          </a:p>
          <a:p>
            <a:pPr marL="914400" lvl="1" indent="-457200" eaLnBrk="1" hangingPunct="1">
              <a:defRPr/>
            </a:pPr>
            <a:r>
              <a:rPr lang="en-US" dirty="0"/>
              <a:t>Leaven (13:33)</a:t>
            </a:r>
          </a:p>
          <a:p>
            <a:pPr marL="461963" indent="-461963" eaLnBrk="1" hangingPunct="1">
              <a:defRPr/>
            </a:pPr>
            <a:r>
              <a:rPr lang="en-US" dirty="0"/>
              <a:t>Private parables (13:36)</a:t>
            </a:r>
          </a:p>
          <a:p>
            <a:pPr marL="914400" lvl="1" indent="-457200" eaLnBrk="1" hangingPunct="1">
              <a:defRPr/>
            </a:pPr>
            <a:r>
              <a:rPr lang="en-US" dirty="0"/>
              <a:t>Earthen treasure (13:44)</a:t>
            </a:r>
          </a:p>
          <a:p>
            <a:pPr marL="914400" lvl="1" indent="-457200" eaLnBrk="1" hangingPunct="1">
              <a:defRPr/>
            </a:pPr>
            <a:r>
              <a:rPr lang="en-US" dirty="0"/>
              <a:t>Pearl of great price (13:45-46)</a:t>
            </a:r>
          </a:p>
          <a:p>
            <a:pPr marL="914400" lvl="1" indent="-457200" eaLnBrk="1" hangingPunct="1">
              <a:defRPr/>
            </a:pPr>
            <a:r>
              <a:rPr lang="en-US" dirty="0"/>
              <a:t>Dragnet (13:47-50)</a:t>
            </a:r>
          </a:p>
          <a:p>
            <a:pPr marL="914400" lvl="1" indent="-457200" eaLnBrk="1" hangingPunct="1">
              <a:defRPr/>
            </a:pPr>
            <a:r>
              <a:rPr lang="en-US" dirty="0"/>
              <a:t>Householder (13:51-52)</a:t>
            </a:r>
          </a:p>
        </p:txBody>
      </p:sp>
    </p:spTree>
    <p:extLst>
      <p:ext uri="{BB962C8B-B14F-4D97-AF65-F5344CB8AC3E}">
        <p14:creationId xmlns:p14="http://schemas.microsoft.com/office/powerpoint/2010/main" val="19505365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39470037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28600"/>
            <a:ext cx="8534400" cy="838200"/>
          </a:xfrm>
        </p:spPr>
        <p:txBody>
          <a:bodyPr/>
          <a:lstStyle/>
          <a:p>
            <a:pPr algn="ctr" eaLnBrk="1" hangingPunct="1"/>
            <a:r>
              <a:rPr lang="en-US" altLang="en-US" sz="4000" dirty="0">
                <a:effectLst>
                  <a:outerShdw blurRad="38100" dist="38100" dir="2700000" algn="tl">
                    <a:srgbClr val="000000">
                      <a:alpha val="43137"/>
                    </a:srgbClr>
                  </a:outerShdw>
                </a:effectLst>
              </a:rPr>
              <a:t>Background to the Matthew 13 Parables</a:t>
            </a:r>
          </a:p>
        </p:txBody>
      </p:sp>
      <p:sp>
        <p:nvSpPr>
          <p:cNvPr id="16387" name="Rectangle 3"/>
          <p:cNvSpPr>
            <a:spLocks noGrp="1" noChangeArrowheads="1"/>
          </p:cNvSpPr>
          <p:nvPr>
            <p:ph type="body" sz="half" idx="2"/>
          </p:nvPr>
        </p:nvSpPr>
        <p:spPr>
          <a:xfrm>
            <a:off x="363402" y="1219200"/>
            <a:ext cx="8780598" cy="4876800"/>
          </a:xfrm>
        </p:spPr>
        <p:txBody>
          <a:bodyPr/>
          <a:lstStyle/>
          <a:p>
            <a:pPr marL="463550" indent="-463550" eaLnBrk="1" hangingPunct="1">
              <a:spcBef>
                <a:spcPts val="0"/>
              </a:spcBef>
              <a:spcAft>
                <a:spcPts val="1800"/>
              </a:spcAft>
              <a:buSzPct val="100000"/>
              <a:buFont typeface="+mj-lt"/>
              <a:buAutoNum type="arabicPeriod"/>
              <a:defRPr/>
            </a:pPr>
            <a:r>
              <a:rPr lang="en-US" dirty="0"/>
              <a:t>Their position in Matthew’s Gospel</a:t>
            </a:r>
          </a:p>
          <a:p>
            <a:pPr marL="463550" indent="-463550" eaLnBrk="1" hangingPunct="1">
              <a:spcBef>
                <a:spcPts val="0"/>
              </a:spcBef>
              <a:spcAft>
                <a:spcPts val="1800"/>
              </a:spcAft>
              <a:buSzPct val="100000"/>
              <a:buFont typeface="+mj-lt"/>
              <a:buAutoNum type="arabicPeriod"/>
              <a:defRPr/>
            </a:pPr>
            <a:r>
              <a:rPr lang="en-US" dirty="0"/>
              <a:t>Their mystery nature</a:t>
            </a:r>
          </a:p>
          <a:p>
            <a:pPr marL="463550" indent="-463550" eaLnBrk="1" hangingPunct="1">
              <a:spcBef>
                <a:spcPts val="0"/>
              </a:spcBef>
              <a:spcAft>
                <a:spcPts val="1800"/>
              </a:spcAft>
              <a:buSzPct val="100000"/>
              <a:buFont typeface="+mj-lt"/>
              <a:buAutoNum type="arabicPeriod"/>
              <a:defRPr/>
            </a:pPr>
            <a:r>
              <a:rPr lang="en-US" dirty="0"/>
              <a:t>They do not represent the kingdom</a:t>
            </a:r>
          </a:p>
          <a:p>
            <a:pPr marL="463550" indent="-463550" eaLnBrk="1" hangingPunct="1">
              <a:spcBef>
                <a:spcPts val="0"/>
              </a:spcBef>
              <a:spcAft>
                <a:spcPts val="1800"/>
              </a:spcAft>
              <a:buSzPct val="100000"/>
              <a:buFont typeface="+mj-lt"/>
              <a:buAutoNum type="arabicPeriod"/>
              <a:defRPr/>
            </a:pPr>
            <a:r>
              <a:rPr lang="en-US" dirty="0"/>
              <a:t>They represent course of the present age</a:t>
            </a:r>
          </a:p>
          <a:p>
            <a:pPr marL="463550" indent="-463550" eaLnBrk="1" hangingPunct="1">
              <a:spcBef>
                <a:spcPts val="0"/>
              </a:spcBef>
              <a:spcAft>
                <a:spcPts val="1800"/>
              </a:spcAft>
              <a:buSzPct val="100000"/>
              <a:buFont typeface="+mj-lt"/>
              <a:buAutoNum type="arabicPeriod"/>
              <a:defRPr/>
            </a:pPr>
            <a:r>
              <a:rPr lang="en-US" dirty="0"/>
              <a:t>The  experiences of the kingdom’s sons</a:t>
            </a:r>
          </a:p>
          <a:p>
            <a:pPr marL="463550" indent="-463550" eaLnBrk="1" hangingPunct="1">
              <a:spcBef>
                <a:spcPts val="0"/>
              </a:spcBef>
              <a:spcAft>
                <a:spcPts val="1800"/>
              </a:spcAft>
              <a:buSzPct val="100000"/>
              <a:buFont typeface="+mj-lt"/>
              <a:buAutoNum type="arabicPeriod"/>
              <a:defRPr/>
            </a:pPr>
            <a:r>
              <a:rPr lang="en-US" dirty="0"/>
              <a:t>They are taught in parables</a:t>
            </a:r>
          </a:p>
          <a:p>
            <a:pPr marL="463550" indent="-463550" eaLnBrk="1" hangingPunct="1">
              <a:spcBef>
                <a:spcPts val="0"/>
              </a:spcBef>
              <a:spcAft>
                <a:spcPts val="1800"/>
              </a:spcAft>
              <a:buSzPct val="100000"/>
              <a:buFont typeface="+mj-lt"/>
              <a:buAutoNum type="arabicPeriod"/>
              <a:defRPr/>
            </a:pPr>
            <a:r>
              <a:rPr lang="en-US" dirty="0"/>
              <a:t>Their two-fold division </a:t>
            </a:r>
          </a:p>
          <a:p>
            <a:pPr marL="463550" indent="-463550" eaLnBrk="1" hangingPunct="1">
              <a:spcBef>
                <a:spcPts val="0"/>
              </a:spcBef>
              <a:spcAft>
                <a:spcPts val="3600"/>
              </a:spcAft>
              <a:buSzPct val="100000"/>
              <a:buFont typeface="+mj-lt"/>
              <a:buAutoNum type="arabicPeriod"/>
              <a:defRPr/>
            </a:pPr>
            <a:endParaRPr lang="en-US" dirty="0"/>
          </a:p>
        </p:txBody>
      </p:sp>
      <p:pic>
        <p:nvPicPr>
          <p:cNvPr id="7" name="Picture 4" descr="King_of_Kings[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67600" y="1219200"/>
            <a:ext cx="1406796" cy="1905000"/>
          </a:xfrm>
          <a:prstGeom prst="rect">
            <a:avLst/>
          </a:prstGeom>
          <a:noFill/>
          <a:ln w="9525">
            <a:noFill/>
            <a:miter lim="800000"/>
            <a:headEnd/>
            <a:tailEnd/>
          </a:ln>
          <a:effectLst/>
        </p:spPr>
      </p:pic>
    </p:spTree>
    <p:extLst>
      <p:ext uri="{BB962C8B-B14F-4D97-AF65-F5344CB8AC3E}">
        <p14:creationId xmlns:p14="http://schemas.microsoft.com/office/powerpoint/2010/main" val="905167684"/>
      </p:ext>
    </p:extLst>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14306</TotalTime>
  <Words>4572</Words>
  <Application>Microsoft Office PowerPoint</Application>
  <PresentationFormat>On-screen Show (4:3)</PresentationFormat>
  <Paragraphs>660</Paragraphs>
  <Slides>98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98</vt:i4>
      </vt:variant>
    </vt:vector>
  </HeadingPairs>
  <TitlesOfParts>
    <vt:vector size="103" baseType="lpstr">
      <vt:lpstr>Arial</vt:lpstr>
      <vt:lpstr>Calibri</vt:lpstr>
      <vt:lpstr>Times New Roman</vt:lpstr>
      <vt:lpstr>Wingdings</vt:lpstr>
      <vt:lpstr>Azure</vt:lpstr>
      <vt:lpstr>PowerPoint Presentation</vt:lpstr>
      <vt:lpstr>The Coming Kingdom Chapter 9</vt:lpstr>
      <vt:lpstr>Kingdom Study Outline</vt:lpstr>
      <vt:lpstr>Kingdom Study Outline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1. Kingdom Throughout the Bible</vt:lpstr>
      <vt:lpstr>THE INTERIM AGE</vt:lpstr>
      <vt:lpstr>Five Preliminary Observations</vt:lpstr>
      <vt:lpstr>Five Preliminary Observations</vt:lpstr>
      <vt:lpstr>PowerPoint Presentation</vt:lpstr>
      <vt:lpstr>PowerPoint Presentation</vt:lpstr>
      <vt:lpstr>Five Preliminary Observations</vt:lpstr>
      <vt:lpstr>PowerPoint Presentation</vt:lpstr>
      <vt:lpstr>Lewis Sperry Chafer, vol. 5, Systematic Theology (Grand Rapids, MI: Kregel Publications, 1993), 347-48.</vt:lpstr>
      <vt:lpstr>Five Preliminary Observations</vt:lpstr>
      <vt:lpstr>PowerPoint Presentation</vt:lpstr>
      <vt:lpstr>PowerPoint Presentation</vt:lpstr>
      <vt:lpstr>“Mystery” Defined</vt:lpstr>
      <vt:lpstr>Five Preliminary Observations</vt:lpstr>
      <vt:lpstr>Christ’s Three Offices</vt:lpstr>
      <vt:lpstr>Christ’s Three Offices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Eternal State is Future</vt:lpstr>
      <vt:lpstr>PowerPoint Presentation</vt:lpstr>
      <vt:lpstr>PowerPoint Presentation</vt:lpstr>
      <vt:lpstr>PowerPoint Presentation</vt:lpstr>
      <vt:lpstr>PowerPoint Presentation</vt:lpstr>
      <vt:lpstr>PowerPoint Presentation</vt:lpstr>
      <vt:lpstr>PowerPoint Presentation</vt:lpstr>
      <vt:lpstr>Lewis Sperry Chafer, vol. 5, Systematic Theology (Grand Rapids, MI: Kregel Publications, 1993), 315.</vt:lpstr>
      <vt:lpstr>Five Preliminary Observations</vt:lpstr>
      <vt:lpstr>PowerPoint Presentation</vt:lpstr>
      <vt:lpstr>PowerPoint Presentation</vt:lpstr>
      <vt:lpstr>PowerPoint Presentation</vt:lpstr>
      <vt:lpstr>PowerPoint Presentation</vt:lpstr>
      <vt:lpstr>Conclusion</vt:lpstr>
      <vt:lpstr>Five Preliminary Observations</vt:lpstr>
      <vt:lpstr>The Coming Kingdom Chapter 10</vt:lpstr>
      <vt:lpstr>1. Kingdom Throughout the Bible</vt:lpstr>
      <vt:lpstr>1. Kingdom Throughout the Bible</vt:lpstr>
      <vt:lpstr>1. Kingdom Throughout the Bible</vt:lpstr>
      <vt:lpstr>THE INTERIM AGE</vt:lpstr>
      <vt:lpstr>THE INTERIM AGE</vt:lpstr>
      <vt:lpstr>Background to the Matthew 13 Parables</vt:lpstr>
      <vt:lpstr>Background to the Matthew 13 Parables</vt:lpstr>
      <vt:lpstr>PowerPoint Presentation</vt:lpstr>
      <vt:lpstr>PowerPoint Presentation</vt:lpstr>
      <vt:lpstr>Matthew Outline</vt:lpstr>
      <vt:lpstr>Matthew Outline</vt:lpstr>
      <vt:lpstr>PowerPoint Presentation</vt:lpstr>
      <vt:lpstr>PowerPoint Presentation</vt:lpstr>
      <vt:lpstr>Background to the Matthew 13 Parables</vt:lpstr>
      <vt:lpstr>“Mystery” Defined</vt:lpstr>
      <vt:lpstr>PowerPoint Presentation</vt:lpstr>
      <vt:lpstr>PowerPoint Presentation</vt:lpstr>
      <vt:lpstr>PowerPoint Presentation</vt:lpstr>
      <vt:lpstr>PowerPoint Presentation</vt:lpstr>
      <vt:lpstr>Background to the Matthew 13 Parables</vt:lpstr>
      <vt:lpstr>PowerPoint Presentation</vt:lpstr>
      <vt:lpstr>Background to the Matthew 13 Parables</vt:lpstr>
      <vt:lpstr>Matthew 13 Parables</vt:lpstr>
      <vt:lpstr>Background to the Matthew 13 Parables</vt:lpstr>
      <vt:lpstr>PowerPoint Presentation</vt:lpstr>
      <vt:lpstr>PowerPoint Presentation</vt:lpstr>
      <vt:lpstr>Background to the Matthew 13 Parables</vt:lpstr>
      <vt:lpstr>PowerPoint Presentation</vt:lpstr>
      <vt:lpstr>Why Did Jesus Teach in Parables in Matthew 13?</vt:lpstr>
      <vt:lpstr>Why Did Jesus Teach in Parables in Matthew 13?</vt:lpstr>
      <vt:lpstr>PowerPoint Presentation</vt:lpstr>
      <vt:lpstr>Why Did Jesus Teach in Parables in Matthew 13?</vt:lpstr>
      <vt:lpstr>PowerPoint Presentation</vt:lpstr>
      <vt:lpstr>PowerPoint Presentation</vt:lpstr>
      <vt:lpstr>PowerPoint Presentation</vt:lpstr>
      <vt:lpstr>PowerPoint Presentation</vt:lpstr>
      <vt:lpstr>PowerPoint Presentation</vt:lpstr>
      <vt:lpstr>PowerPoint Presentation</vt:lpstr>
      <vt:lpstr>Background to the Matthew 13 Parables</vt:lpstr>
      <vt:lpstr>PowerPoint Presentation</vt:lpstr>
      <vt:lpstr>PowerPoint Presentation</vt:lpstr>
      <vt:lpstr>Matthew 13 Parables</vt:lpstr>
      <vt:lpstr>Conclusion</vt:lpstr>
      <vt:lpstr>Background to the Matthew 13 Parables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SLBC_010 Kingdom_March 08 2017</dc:title>
  <dc:subject>Kingdom Series</dc:subject>
  <dc:creator>A. Woods</dc:creator>
  <dc:description>Modified by Jim McGowan</dc:description>
  <cp:lastModifiedBy>Andy Wood</cp:lastModifiedBy>
  <cp:revision>1614</cp:revision>
  <cp:lastPrinted>2017-04-18T18:08:43Z</cp:lastPrinted>
  <dcterms:created xsi:type="dcterms:W3CDTF">2009-03-17T12:21:13Z</dcterms:created>
  <dcterms:modified xsi:type="dcterms:W3CDTF">2017-04-19T15:17:11Z</dcterms:modified>
</cp:coreProperties>
</file>