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73"/>
  </p:notesMasterIdLst>
  <p:handoutMasterIdLst>
    <p:handoutMasterId r:id="rId74"/>
  </p:handoutMasterIdLst>
  <p:sldIdLst>
    <p:sldId id="364" r:id="rId3"/>
    <p:sldId id="350" r:id="rId4"/>
    <p:sldId id="355" r:id="rId5"/>
    <p:sldId id="343" r:id="rId6"/>
    <p:sldId id="356" r:id="rId7"/>
    <p:sldId id="344" r:id="rId8"/>
    <p:sldId id="365" r:id="rId9"/>
    <p:sldId id="301" r:id="rId10"/>
    <p:sldId id="302" r:id="rId11"/>
    <p:sldId id="303" r:id="rId12"/>
    <p:sldId id="304" r:id="rId13"/>
    <p:sldId id="347" r:id="rId14"/>
    <p:sldId id="346" r:id="rId15"/>
    <p:sldId id="325" r:id="rId16"/>
    <p:sldId id="326" r:id="rId17"/>
    <p:sldId id="324" r:id="rId18"/>
    <p:sldId id="327" r:id="rId19"/>
    <p:sldId id="328" r:id="rId20"/>
    <p:sldId id="319" r:id="rId21"/>
    <p:sldId id="329" r:id="rId22"/>
    <p:sldId id="321" r:id="rId23"/>
    <p:sldId id="330" r:id="rId24"/>
    <p:sldId id="317" r:id="rId25"/>
    <p:sldId id="308" r:id="rId26"/>
    <p:sldId id="351" r:id="rId27"/>
    <p:sldId id="357" r:id="rId28"/>
    <p:sldId id="306" r:id="rId29"/>
    <p:sldId id="313" r:id="rId30"/>
    <p:sldId id="370" r:id="rId31"/>
    <p:sldId id="369" r:id="rId32"/>
    <p:sldId id="288" r:id="rId33"/>
    <p:sldId id="292" r:id="rId34"/>
    <p:sldId id="291" r:id="rId35"/>
    <p:sldId id="331" r:id="rId36"/>
    <p:sldId id="279" r:id="rId37"/>
    <p:sldId id="310" r:id="rId38"/>
    <p:sldId id="332" r:id="rId39"/>
    <p:sldId id="376" r:id="rId40"/>
    <p:sldId id="311" r:id="rId41"/>
    <p:sldId id="338" r:id="rId42"/>
    <p:sldId id="339" r:id="rId43"/>
    <p:sldId id="340" r:id="rId44"/>
    <p:sldId id="366" r:id="rId45"/>
    <p:sldId id="359" r:id="rId46"/>
    <p:sldId id="294" r:id="rId47"/>
    <p:sldId id="295" r:id="rId48"/>
    <p:sldId id="297" r:id="rId49"/>
    <p:sldId id="296" r:id="rId50"/>
    <p:sldId id="298" r:id="rId51"/>
    <p:sldId id="299" r:id="rId52"/>
    <p:sldId id="334" r:id="rId53"/>
    <p:sldId id="367" r:id="rId54"/>
    <p:sldId id="373" r:id="rId55"/>
    <p:sldId id="374" r:id="rId56"/>
    <p:sldId id="375" r:id="rId57"/>
    <p:sldId id="333" r:id="rId58"/>
    <p:sldId id="337" r:id="rId59"/>
    <p:sldId id="336" r:id="rId60"/>
    <p:sldId id="335" r:id="rId61"/>
    <p:sldId id="360" r:id="rId62"/>
    <p:sldId id="361" r:id="rId63"/>
    <p:sldId id="368" r:id="rId64"/>
    <p:sldId id="281" r:id="rId65"/>
    <p:sldId id="312" r:id="rId66"/>
    <p:sldId id="363" r:id="rId67"/>
    <p:sldId id="358" r:id="rId68"/>
    <p:sldId id="322" r:id="rId69"/>
    <p:sldId id="314" r:id="rId70"/>
    <p:sldId id="371" r:id="rId71"/>
    <p:sldId id="372" r:id="rId7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CCCCFF"/>
    <a:srgbClr val="CC99FF"/>
    <a:srgbClr val="FF00FF"/>
    <a:srgbClr val="0000CC"/>
    <a:srgbClr val="FF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33" autoAdjust="0"/>
  </p:normalViewPr>
  <p:slideViewPr>
    <p:cSldViewPr>
      <p:cViewPr varScale="1">
        <p:scale>
          <a:sx n="98" d="100"/>
          <a:sy n="98" d="100"/>
        </p:scale>
        <p:origin x="18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r>
              <a:rPr lang="en-US">
                <a:latin typeface="Calibri" panose="020F0502020204030204" pitchFamily="34" charset="0"/>
                <a:cs typeface="Calibri" panose="020F0502020204030204" pitchFamily="34" charset="0"/>
              </a:rPr>
              <a:t>Dr. Jim McGowan - Law &amp; Grace - Session 03</a:t>
            </a:r>
            <a:endParaRPr lang="en-US" dirty="0">
              <a:latin typeface="Calibri" panose="020F0502020204030204" pitchFamily="34" charset="0"/>
              <a:cs typeface="Calibri" panose="020F0502020204030204" pitchFamily="34" charset="0"/>
            </a:endParaRPr>
          </a:p>
        </p:txBody>
      </p:sp>
      <p:sp>
        <p:nvSpPr>
          <p:cNvPr id="5325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r>
              <a:rPr lang="en-US">
                <a:latin typeface="Calibri" panose="020F0502020204030204" pitchFamily="34" charset="0"/>
                <a:cs typeface="Calibri" panose="020F0502020204030204" pitchFamily="34" charset="0"/>
              </a:rPr>
              <a:t>04/23/2017</a:t>
            </a:r>
            <a:endParaRPr lang="en-US" dirty="0">
              <a:latin typeface="Calibri" panose="020F0502020204030204" pitchFamily="34" charset="0"/>
              <a:cs typeface="Calibri" panose="020F0502020204030204" pitchFamily="34" charset="0"/>
            </a:endParaRPr>
          </a:p>
        </p:txBody>
      </p:sp>
      <p:sp>
        <p:nvSpPr>
          <p:cNvPr id="5325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r>
              <a:rPr lang="en-US">
                <a:latin typeface="Calibri" panose="020F0502020204030204" pitchFamily="34" charset="0"/>
                <a:cs typeface="Calibri" panose="020F0502020204030204" pitchFamily="34" charset="0"/>
              </a:rPr>
              <a:t>Sugar Land Bible Church</a:t>
            </a:r>
            <a:endParaRPr lang="en-US" dirty="0">
              <a:latin typeface="Calibri" panose="020F0502020204030204" pitchFamily="34" charset="0"/>
              <a:cs typeface="Calibri" panose="020F0502020204030204" pitchFamily="34" charset="0"/>
            </a:endParaRPr>
          </a:p>
        </p:txBody>
      </p:sp>
      <p:sp>
        <p:nvSpPr>
          <p:cNvPr id="5325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825DD757-8DDF-4355-B431-E03B7D1E3B7D}" type="slidenum">
              <a:rPr lang="en-US">
                <a:latin typeface="Calibri" panose="020F0502020204030204" pitchFamily="34" charset="0"/>
                <a:cs typeface="Calibri" panose="020F0502020204030204" pitchFamily="34" charset="0"/>
              </a: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9899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r>
              <a:rPr lang="en-US"/>
              <a:t>Dr. Jim McGowan - Law &amp; Grace - Session 03</a:t>
            </a:r>
            <a:endParaRPr lang="en-US" dirty="0"/>
          </a:p>
        </p:txBody>
      </p:sp>
      <p:sp>
        <p:nvSpPr>
          <p:cNvPr id="4099"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r>
              <a:rPr lang="en-US"/>
              <a:t>04/23/2017</a:t>
            </a:r>
            <a:endParaRPr lang="en-US" dirty="0"/>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r>
              <a:rPr lang="en-US"/>
              <a:t>Sugar Land Bible Church</a:t>
            </a:r>
            <a:endParaRPr lang="en-US" dirty="0"/>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fld id="{AF602963-E28F-492B-BA27-2B18511E06FE}" type="slidenum">
              <a:rPr lang="en-US" smtClean="0"/>
              <a:pPr/>
              <a:t>‹#›</a:t>
            </a:fld>
            <a:endParaRPr lang="en-US" dirty="0"/>
          </a:p>
        </p:txBody>
      </p:sp>
    </p:spTree>
    <p:extLst>
      <p:ext uri="{BB962C8B-B14F-4D97-AF65-F5344CB8AC3E}">
        <p14:creationId xmlns:p14="http://schemas.microsoft.com/office/powerpoint/2010/main" val="3403803484"/>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b="1" dirty="0">
                <a:latin typeface="+mn-lt"/>
              </a:rPr>
              <a:t>Law vs. Grace</a:t>
            </a:r>
            <a:endParaRPr lang="en-US" altLang="en-US" sz="1500" dirty="0">
              <a:latin typeface="+mn-lt"/>
            </a:endParaRPr>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1</a:t>
            </a:fld>
            <a:endParaRPr lang="en-US"/>
          </a:p>
        </p:txBody>
      </p:sp>
      <p:sp>
        <p:nvSpPr>
          <p:cNvPr id="5" name="Date Placeholder 4"/>
          <p:cNvSpPr>
            <a:spLocks noGrp="1"/>
          </p:cNvSpPr>
          <p:nvPr>
            <p:ph type="dt" idx="11"/>
          </p:nvPr>
        </p:nvSpPr>
        <p:spPr/>
        <p:txBody>
          <a:bodyPr/>
          <a:lstStyle/>
          <a:p>
            <a:pPr>
              <a:defRPr/>
            </a:pPr>
            <a:r>
              <a:rPr lang="en-US"/>
              <a:t>04/23/2017</a:t>
            </a:r>
          </a:p>
        </p:txBody>
      </p:sp>
      <p:sp>
        <p:nvSpPr>
          <p:cNvPr id="6" name="Header Placeholder 5"/>
          <p:cNvSpPr>
            <a:spLocks noGrp="1"/>
          </p:cNvSpPr>
          <p:nvPr>
            <p:ph type="hdr" sz="quarter" idx="12"/>
          </p:nvPr>
        </p:nvSpPr>
        <p:spPr/>
        <p:txBody>
          <a:bodyPr/>
          <a:lstStyle/>
          <a:p>
            <a:pPr>
              <a:defRPr/>
            </a:pPr>
            <a:r>
              <a:rPr lang="en-US"/>
              <a:t>Dr. Jim McGowan - Law &amp; Grace - Session 03</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81460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10</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48849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11</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139988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a:t>Brick made of straw and mud.</a:t>
            </a:r>
          </a:p>
          <a:p>
            <a:r>
              <a:rPr lang="en-US"/>
              <a:t>Moses found by Pharaoh's daughter.</a:t>
            </a:r>
          </a:p>
        </p:txBody>
      </p:sp>
      <p:sp>
        <p:nvSpPr>
          <p:cNvPr id="70660"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fld id="{A2DED58F-6137-4BB2-8F5C-3436F3ADE20D}" type="slidenum">
              <a:rPr lang="en-US" smtClean="0">
                <a:latin typeface="Calibri" panose="020F0502020204030204" pitchFamily="34" charset="0"/>
                <a:cs typeface="Calibri" panose="020F0502020204030204" pitchFamily="34" charset="0"/>
              </a:rPr>
              <a:pPr eaLnBrk="1" hangingPunct="1"/>
              <a:t>14</a:t>
            </a:fld>
            <a:endParaRPr lang="en-US"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t>Moses kill an Egyptian.</a:t>
            </a:r>
          </a:p>
          <a:p>
            <a:r>
              <a:rPr lang="en-US"/>
              <a:t>Moses becomes a shepherd.</a:t>
            </a: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fld id="{50BCB702-8430-491A-900B-DDE9AA70EF16}" type="slidenum">
              <a:rPr lang="en-US" smtClean="0">
                <a:latin typeface="Calibri" panose="020F0502020204030204" pitchFamily="34" charset="0"/>
                <a:cs typeface="Calibri" panose="020F0502020204030204" pitchFamily="34" charset="0"/>
              </a:rPr>
              <a:pPr eaLnBrk="1" hangingPunct="1"/>
              <a:t>15</a:t>
            </a:fld>
            <a:endParaRPr lang="en-US"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16</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91348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17</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74008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18</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46698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19</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397027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20</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126349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 into a serpent…</a:t>
            </a:r>
          </a:p>
        </p:txBody>
      </p:sp>
      <p:sp>
        <p:nvSpPr>
          <p:cNvPr id="4" name="Slide Number Placeholder 3"/>
          <p:cNvSpPr>
            <a:spLocks noGrp="1"/>
          </p:cNvSpPr>
          <p:nvPr>
            <p:ph type="sldNum" sz="quarter" idx="10"/>
          </p:nvPr>
        </p:nvSpPr>
        <p:spPr/>
        <p:txBody>
          <a:bodyPr/>
          <a:lstStyle/>
          <a:p>
            <a:fld id="{AF602963-E28F-492B-BA27-2B18511E06FE}" type="slidenum">
              <a:rPr lang="en-US" smtClean="0"/>
              <a:pPr/>
              <a:t>21</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70502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2</a:t>
            </a:fld>
            <a:endParaRPr lang="en-US"/>
          </a:p>
        </p:txBody>
      </p:sp>
      <p:sp>
        <p:nvSpPr>
          <p:cNvPr id="5" name="Date Placeholder 4"/>
          <p:cNvSpPr>
            <a:spLocks noGrp="1"/>
          </p:cNvSpPr>
          <p:nvPr>
            <p:ph type="dt" idx="11"/>
          </p:nvPr>
        </p:nvSpPr>
        <p:spPr/>
        <p:txBody>
          <a:bodyPr/>
          <a:lstStyle/>
          <a:p>
            <a:pPr>
              <a:defRPr/>
            </a:pPr>
            <a:r>
              <a:rPr lang="en-US"/>
              <a:t>04/23/2017</a:t>
            </a:r>
          </a:p>
        </p:txBody>
      </p:sp>
      <p:sp>
        <p:nvSpPr>
          <p:cNvPr id="6" name="Header Placeholder 5"/>
          <p:cNvSpPr>
            <a:spLocks noGrp="1"/>
          </p:cNvSpPr>
          <p:nvPr>
            <p:ph type="hdr" sz="quarter" idx="12"/>
          </p:nvPr>
        </p:nvSpPr>
        <p:spPr/>
        <p:txBody>
          <a:bodyPr/>
          <a:lstStyle/>
          <a:p>
            <a:pPr>
              <a:defRPr/>
            </a:pPr>
            <a:r>
              <a:rPr lang="en-US"/>
              <a:t>Dr. Jim McGowan - Law &amp; Grace - Session 03</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1759707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22</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12924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34C365-0C04-49A8-8915-9322A284CE0D}" type="slidenum">
              <a:rPr lang="en-US" smtClean="0">
                <a:latin typeface="Calibri" panose="020F0502020204030204" pitchFamily="34" charset="0"/>
                <a:cs typeface="Calibri" panose="020F0502020204030204" pitchFamily="34" charset="0"/>
              </a:rPr>
              <a:pPr eaLnBrk="1" hangingPunct="1"/>
              <a:t>23</a:t>
            </a:fld>
            <a:endParaRPr lang="en-US" dirty="0">
              <a:latin typeface="Calibri" panose="020F0502020204030204" pitchFamily="34" charset="0"/>
              <a:cs typeface="Calibri" panose="020F050202020403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75360" y="4560570"/>
            <a:ext cx="5364480" cy="4320540"/>
          </a:xfrm>
          <a:noFill/>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34C365-0C04-49A8-8915-9322A284CE0D}" type="slidenum">
              <a:rPr lang="en-US" smtClean="0">
                <a:latin typeface="Calibri" panose="020F0502020204030204" pitchFamily="34" charset="0"/>
                <a:cs typeface="Calibri" panose="020F0502020204030204" pitchFamily="34" charset="0"/>
              </a:rPr>
              <a:pPr eaLnBrk="1" hangingPunct="1"/>
              <a:t>24</a:t>
            </a:fld>
            <a:endParaRPr lang="en-US" dirty="0">
              <a:latin typeface="Calibri" panose="020F0502020204030204" pitchFamily="34" charset="0"/>
              <a:cs typeface="Calibri" panose="020F050202020403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75360" y="4560570"/>
            <a:ext cx="5364480" cy="4320540"/>
          </a:xfrm>
          <a:noFill/>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34C365-0C04-49A8-8915-9322A284CE0D}" type="slidenum">
              <a:rPr lang="en-US" smtClean="0">
                <a:latin typeface="Calibri" panose="020F0502020204030204" pitchFamily="34" charset="0"/>
                <a:cs typeface="Calibri" panose="020F0502020204030204" pitchFamily="34" charset="0"/>
              </a:rPr>
              <a:pPr eaLnBrk="1" hangingPunct="1"/>
              <a:t>25</a:t>
            </a:fld>
            <a:endParaRPr lang="en-US" dirty="0">
              <a:latin typeface="Calibri" panose="020F0502020204030204" pitchFamily="34" charset="0"/>
              <a:cs typeface="Calibri" panose="020F050202020403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75360" y="4560570"/>
            <a:ext cx="5364480" cy="4320540"/>
          </a:xfrm>
          <a:noFill/>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extLst>
      <p:ext uri="{BB962C8B-B14F-4D97-AF65-F5344CB8AC3E}">
        <p14:creationId xmlns:p14="http://schemas.microsoft.com/office/powerpoint/2010/main" val="3188111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26</a:t>
            </a:fld>
            <a:endParaRPr lang="en-US"/>
          </a:p>
        </p:txBody>
      </p:sp>
      <p:sp>
        <p:nvSpPr>
          <p:cNvPr id="5" name="Date Placeholder 4"/>
          <p:cNvSpPr>
            <a:spLocks noGrp="1"/>
          </p:cNvSpPr>
          <p:nvPr>
            <p:ph type="dt" idx="11"/>
          </p:nvPr>
        </p:nvSpPr>
        <p:spPr/>
        <p:txBody>
          <a:bodyPr/>
          <a:lstStyle/>
          <a:p>
            <a:pPr>
              <a:defRPr/>
            </a:pPr>
            <a:r>
              <a:rPr lang="en-US"/>
              <a:t>04/23/2017</a:t>
            </a:r>
          </a:p>
        </p:txBody>
      </p:sp>
      <p:sp>
        <p:nvSpPr>
          <p:cNvPr id="6" name="Header Placeholder 5"/>
          <p:cNvSpPr>
            <a:spLocks noGrp="1"/>
          </p:cNvSpPr>
          <p:nvPr>
            <p:ph type="hdr" sz="quarter" idx="12"/>
          </p:nvPr>
        </p:nvSpPr>
        <p:spPr/>
        <p:txBody>
          <a:bodyPr/>
          <a:lstStyle/>
          <a:p>
            <a:pPr>
              <a:defRPr/>
            </a:pPr>
            <a:r>
              <a:rPr lang="en-US"/>
              <a:t>Dr. Jim McGowan - Law &amp; Grace - Session 03</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976799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27</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683634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28</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694743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29</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196280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30</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571321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31</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176488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3</a:t>
            </a:fld>
            <a:endParaRPr lang="en-US"/>
          </a:p>
        </p:txBody>
      </p:sp>
      <p:sp>
        <p:nvSpPr>
          <p:cNvPr id="5" name="Date Placeholder 4"/>
          <p:cNvSpPr>
            <a:spLocks noGrp="1"/>
          </p:cNvSpPr>
          <p:nvPr>
            <p:ph type="dt" idx="11"/>
          </p:nvPr>
        </p:nvSpPr>
        <p:spPr/>
        <p:txBody>
          <a:bodyPr/>
          <a:lstStyle/>
          <a:p>
            <a:pPr>
              <a:defRPr/>
            </a:pPr>
            <a:r>
              <a:rPr lang="en-US"/>
              <a:t>04/23/2017</a:t>
            </a:r>
          </a:p>
        </p:txBody>
      </p:sp>
      <p:sp>
        <p:nvSpPr>
          <p:cNvPr id="6" name="Header Placeholder 5"/>
          <p:cNvSpPr>
            <a:spLocks noGrp="1"/>
          </p:cNvSpPr>
          <p:nvPr>
            <p:ph type="hdr" sz="quarter" idx="12"/>
          </p:nvPr>
        </p:nvSpPr>
        <p:spPr/>
        <p:txBody>
          <a:bodyPr/>
          <a:lstStyle/>
          <a:p>
            <a:pPr>
              <a:defRPr/>
            </a:pPr>
            <a:r>
              <a:rPr lang="en-US"/>
              <a:t>Dr. Jim McGowan - Law &amp; Grace - Session 03</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4205744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32</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734558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Separates Israel from Egypt</a:t>
            </a:r>
          </a:p>
          <a:p>
            <a:endParaRPr lang="en-US" dirty="0"/>
          </a:p>
          <a:p>
            <a:endParaRPr lang="en-US" dirty="0"/>
          </a:p>
        </p:txBody>
      </p:sp>
      <p:sp>
        <p:nvSpPr>
          <p:cNvPr id="4" name="Slide Number Placeholder 3"/>
          <p:cNvSpPr>
            <a:spLocks noGrp="1"/>
          </p:cNvSpPr>
          <p:nvPr>
            <p:ph type="sldNum" sz="quarter" idx="10"/>
          </p:nvPr>
        </p:nvSpPr>
        <p:spPr/>
        <p:txBody>
          <a:bodyPr/>
          <a:lstStyle/>
          <a:p>
            <a:fld id="{AF602963-E28F-492B-BA27-2B18511E06FE}" type="slidenum">
              <a:rPr lang="en-US" smtClean="0"/>
              <a:pPr/>
              <a:t>33</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19494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Separates Israel from Egypt</a:t>
            </a:r>
          </a:p>
          <a:p>
            <a:endParaRPr lang="en-US" dirty="0"/>
          </a:p>
          <a:p>
            <a:endParaRPr lang="en-US" dirty="0"/>
          </a:p>
        </p:txBody>
      </p:sp>
      <p:sp>
        <p:nvSpPr>
          <p:cNvPr id="4" name="Slide Number Placeholder 3"/>
          <p:cNvSpPr>
            <a:spLocks noGrp="1"/>
          </p:cNvSpPr>
          <p:nvPr>
            <p:ph type="sldNum" sz="quarter" idx="10"/>
          </p:nvPr>
        </p:nvSpPr>
        <p:spPr/>
        <p:txBody>
          <a:bodyPr/>
          <a:lstStyle/>
          <a:p>
            <a:fld id="{AF602963-E28F-492B-BA27-2B18511E06FE}" type="slidenum">
              <a:rPr lang="en-US" smtClean="0"/>
              <a:pPr/>
              <a:t>34</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194941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35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36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37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38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extLst>
      <p:ext uri="{BB962C8B-B14F-4D97-AF65-F5344CB8AC3E}">
        <p14:creationId xmlns:p14="http://schemas.microsoft.com/office/powerpoint/2010/main" val="2922343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39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40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26">
              <a:defRPr/>
            </a:pPr>
            <a:endParaRPr lang="en-US" dirty="0"/>
          </a:p>
        </p:txBody>
      </p:sp>
      <p:sp>
        <p:nvSpPr>
          <p:cNvPr id="4" name="Slide Number Placeholder 3"/>
          <p:cNvSpPr>
            <a:spLocks noGrp="1"/>
          </p:cNvSpPr>
          <p:nvPr>
            <p:ph type="sldNum" sz="quarter" idx="5"/>
          </p:nvPr>
        </p:nvSpPr>
        <p:spPr/>
        <p:txBody>
          <a:bodyPr/>
          <a:lstStyle/>
          <a:p>
            <a:pPr>
              <a:defRPr/>
            </a:pPr>
            <a:fld id="{8F81FCF3-C51E-4B2B-B04F-BA58BAAA3D30}" type="slidenum">
              <a:rPr lang="en-US" smtClean="0"/>
              <a:pPr>
                <a:defRPr/>
              </a:pPr>
              <a:t>41</a:t>
            </a:fld>
            <a:endParaRPr lang="en-US"/>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5" name="Header Placeholder 4"/>
          <p:cNvSpPr>
            <a:spLocks noGrp="1"/>
          </p:cNvSpPr>
          <p:nvPr>
            <p:ph type="hdr" sz="quarter" idx="12"/>
          </p:nvPr>
        </p:nvSpPr>
        <p:spPr/>
        <p:txBody>
          <a:bodyPr/>
          <a:lstStyle/>
          <a:p>
            <a:pPr>
              <a:defRPr/>
            </a:pPr>
            <a:r>
              <a:rPr lang="en-US"/>
              <a:t>Dr. Jim McGowan - Law &amp; Grace - Session 03</a:t>
            </a:r>
          </a:p>
        </p:txBody>
      </p:sp>
      <p:sp>
        <p:nvSpPr>
          <p:cNvPr id="2" name="Date Placeholder 1"/>
          <p:cNvSpPr>
            <a:spLocks noGrp="1"/>
          </p:cNvSpPr>
          <p:nvPr>
            <p:ph type="dt" idx="13"/>
          </p:nvPr>
        </p:nvSpPr>
        <p:spPr/>
        <p:txBody>
          <a:bodyPr/>
          <a:lstStyle/>
          <a:p>
            <a:r>
              <a:rPr lang="en-US"/>
              <a:t>04/23/2017</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fld id="{62831353-567D-4630-A118-F1B832D82CE9}" type="slidenum">
              <a:rPr lang="en-US" altLang="en-US" smtClean="0">
                <a:solidFill>
                  <a:srgbClr val="000000"/>
                </a:solidFill>
                <a:latin typeface="Calibri" pitchFamily="34" charset="0"/>
                <a:cs typeface="Calibri" panose="020F0502020204030204" pitchFamily="34" charset="0"/>
              </a:rPr>
              <a:pPr eaLnBrk="1" hangingPunct="1"/>
              <a:t>4</a:t>
            </a:fld>
            <a:endParaRPr lang="en-US" altLang="en-US" dirty="0">
              <a:solidFill>
                <a:srgbClr val="000000"/>
              </a:solidFill>
              <a:latin typeface="Calibri" pitchFamily="34" charset="0"/>
              <a:cs typeface="Calibri" panose="020F0502020204030204" pitchFamily="34" charset="0"/>
            </a:endParaRPr>
          </a:p>
        </p:txBody>
      </p:sp>
      <p:sp>
        <p:nvSpPr>
          <p:cNvPr id="59397" name="Footer Placeholder 4"/>
          <p:cNvSpPr>
            <a:spLocks noGrp="1"/>
          </p:cNvSpPr>
          <p:nvPr>
            <p:ph type="ftr" sz="quarter" idx="4"/>
          </p:nvPr>
        </p:nvSpPr>
        <p:spPr>
          <a:noFill/>
        </p:spPr>
        <p:txBody>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00"/>
                </a:solidFill>
                <a:latin typeface="Calibri" pitchFamily="34" charset="0"/>
                <a:cs typeface="Calibri" panose="020F0502020204030204" pitchFamily="34" charset="0"/>
              </a:rPr>
              <a:t>Sugar Land Bible Church</a:t>
            </a:r>
            <a:endParaRPr lang="en-US" altLang="en-US" dirty="0">
              <a:solidFill>
                <a:srgbClr val="000000"/>
              </a:solidFill>
              <a:latin typeface="Calibri" pitchFamily="34" charset="0"/>
              <a:cs typeface="Calibri" panose="020F0502020204030204" pitchFamily="34" charset="0"/>
            </a:endParaRPr>
          </a:p>
        </p:txBody>
      </p:sp>
      <p:sp>
        <p:nvSpPr>
          <p:cNvPr id="59398" name="Header Placeholder 1"/>
          <p:cNvSpPr>
            <a:spLocks noGrp="1"/>
          </p:cNvSpPr>
          <p:nvPr>
            <p:ph type="hdr" sz="quarter"/>
          </p:nvPr>
        </p:nvSpPr>
        <p:spPr>
          <a:noFill/>
        </p:spPr>
        <p:txBody>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anose="020F0502020204030204" pitchFamily="34" charset="0"/>
                <a:cs typeface="Calibri" panose="020F0502020204030204" pitchFamily="34" charset="0"/>
              </a:rPr>
              <a:t>Dr. Jim McGowan - Law &amp; Grace - Session 03</a:t>
            </a:r>
            <a:endParaRPr lang="en-US" altLang="en-US" dirty="0">
              <a:latin typeface="Calibri" panose="020F0502020204030204" pitchFamily="34" charset="0"/>
              <a:cs typeface="Calibri" panose="020F0502020204030204" pitchFamily="34" charset="0"/>
            </a:endParaRPr>
          </a:p>
        </p:txBody>
      </p:sp>
      <p:sp>
        <p:nvSpPr>
          <p:cNvPr id="59399" name="Date Placeholder 2"/>
          <p:cNvSpPr>
            <a:spLocks noGrp="1"/>
          </p:cNvSpPr>
          <p:nvPr>
            <p:ph type="dt" sz="quarter" idx="1"/>
          </p:nvPr>
        </p:nvSpPr>
        <p:spPr>
          <a:noFill/>
        </p:spPr>
        <p:txBody>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Calibri" panose="020F0502020204030204" pitchFamily="34" charset="0"/>
                <a:cs typeface="Calibri" panose="020F0502020204030204" pitchFamily="34" charset="0"/>
              </a:rPr>
              <a:t>04/23/2017</a:t>
            </a:r>
            <a:endParaRPr lang="en-US" altLang="en-US" dirty="0">
              <a:latin typeface="Calibri" panose="020F0502020204030204" pitchFamily="34" charset="0"/>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7B20AF4-57BE-4C99-8761-8AF3862FDE9C}" type="slidenum">
              <a:rPr lang="en-US" smtClean="0"/>
              <a:pPr>
                <a:defRPr/>
              </a:pPr>
              <a:t>42</a:t>
            </a:fld>
            <a:endParaRPr lang="en-US"/>
          </a:p>
        </p:txBody>
      </p:sp>
      <p:sp>
        <p:nvSpPr>
          <p:cNvPr id="2" name="Date Placeholder 1"/>
          <p:cNvSpPr>
            <a:spLocks noGrp="1"/>
          </p:cNvSpPr>
          <p:nvPr>
            <p:ph type="dt" idx="10"/>
          </p:nvPr>
        </p:nvSpPr>
        <p:spPr/>
        <p:txBody>
          <a:bodyPr/>
          <a:lstStyle/>
          <a:p>
            <a:r>
              <a:rPr lang="en-US"/>
              <a:t>04/23/2017</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43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extLst>
      <p:ext uri="{BB962C8B-B14F-4D97-AF65-F5344CB8AC3E}">
        <p14:creationId xmlns:p14="http://schemas.microsoft.com/office/powerpoint/2010/main" val="2354247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Separates Israel from Egypt</a:t>
            </a:r>
          </a:p>
          <a:p>
            <a:endParaRPr lang="en-US" dirty="0"/>
          </a:p>
          <a:p>
            <a:endParaRPr lang="en-US" dirty="0"/>
          </a:p>
        </p:txBody>
      </p:sp>
      <p:sp>
        <p:nvSpPr>
          <p:cNvPr id="4" name="Slide Number Placeholder 3"/>
          <p:cNvSpPr>
            <a:spLocks noGrp="1"/>
          </p:cNvSpPr>
          <p:nvPr>
            <p:ph type="sldNum" sz="quarter" idx="10"/>
          </p:nvPr>
        </p:nvSpPr>
        <p:spPr/>
        <p:txBody>
          <a:bodyPr/>
          <a:lstStyle/>
          <a:p>
            <a:fld id="{AF602963-E28F-492B-BA27-2B18511E06FE}" type="slidenum">
              <a:rPr lang="en-US" smtClean="0"/>
              <a:pPr/>
              <a:t>44</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713277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45</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465448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46</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054615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47</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934520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48</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821454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49</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025581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50</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581423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34C365-0C04-49A8-8915-9322A284CE0D}" type="slidenum">
              <a:rPr lang="en-US" smtClean="0">
                <a:latin typeface="Calibri" panose="020F0502020204030204" pitchFamily="34" charset="0"/>
                <a:cs typeface="Calibri" panose="020F0502020204030204" pitchFamily="34" charset="0"/>
              </a:rPr>
              <a:pPr eaLnBrk="1" hangingPunct="1"/>
              <a:t>51</a:t>
            </a:fld>
            <a:endParaRPr lang="en-US" dirty="0">
              <a:latin typeface="Calibri" panose="020F0502020204030204" pitchFamily="34" charset="0"/>
              <a:cs typeface="Calibri" panose="020F050202020403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75360" y="4560570"/>
            <a:ext cx="5364480" cy="4320540"/>
          </a:xfrm>
          <a:noFill/>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5</a:t>
            </a:fld>
            <a:endParaRPr lang="en-US"/>
          </a:p>
        </p:txBody>
      </p:sp>
      <p:sp>
        <p:nvSpPr>
          <p:cNvPr id="5" name="Date Placeholder 4"/>
          <p:cNvSpPr>
            <a:spLocks noGrp="1"/>
          </p:cNvSpPr>
          <p:nvPr>
            <p:ph type="dt" idx="11"/>
          </p:nvPr>
        </p:nvSpPr>
        <p:spPr/>
        <p:txBody>
          <a:bodyPr/>
          <a:lstStyle/>
          <a:p>
            <a:pPr>
              <a:defRPr/>
            </a:pPr>
            <a:r>
              <a:rPr lang="en-US"/>
              <a:t>04/23/2017</a:t>
            </a:r>
          </a:p>
        </p:txBody>
      </p:sp>
      <p:sp>
        <p:nvSpPr>
          <p:cNvPr id="6" name="Header Placeholder 5"/>
          <p:cNvSpPr>
            <a:spLocks noGrp="1"/>
          </p:cNvSpPr>
          <p:nvPr>
            <p:ph type="hdr" sz="quarter" idx="12"/>
          </p:nvPr>
        </p:nvSpPr>
        <p:spPr/>
        <p:txBody>
          <a:bodyPr/>
          <a:lstStyle/>
          <a:p>
            <a:pPr>
              <a:defRPr/>
            </a:pPr>
            <a:r>
              <a:rPr lang="en-US"/>
              <a:t>Dr. Jim McGowan - Law &amp; Grace - Session 03</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30926269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52</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162737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56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r>
              <a:rPr lang="en-US" dirty="0"/>
              <a:t>Exodus 12:11</a:t>
            </a:r>
            <a:r>
              <a:rPr lang="en-US" baseline="0" dirty="0"/>
              <a:t>  </a:t>
            </a:r>
            <a:r>
              <a:rPr lang="en-US" dirty="0"/>
              <a:t>‘Now you shall eat it in this manner: with your loins girded, your sandals on your feet, and your staff in your hand; and you shall eat it in haste—it is the LORD’S Passover.</a:t>
            </a:r>
          </a:p>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57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r>
              <a:rPr lang="en-US" dirty="0"/>
              <a:t>Major Spring event…</a:t>
            </a:r>
          </a:p>
          <a:p>
            <a:endParaRPr lang="en-US" dirty="0"/>
          </a:p>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58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r>
              <a:rPr lang="en-US" b="1" dirty="0"/>
              <a:t>March - April</a:t>
            </a:r>
          </a:p>
          <a:p>
            <a:r>
              <a:rPr lang="en-US" dirty="0"/>
              <a:t>Passover (Pesach) – Nisan 14</a:t>
            </a:r>
          </a:p>
          <a:p>
            <a:r>
              <a:rPr lang="en-US" dirty="0" err="1"/>
              <a:t>Unleavend</a:t>
            </a:r>
            <a:r>
              <a:rPr lang="en-US" dirty="0"/>
              <a:t> Bread (</a:t>
            </a:r>
            <a:r>
              <a:rPr lang="en-US" dirty="0" err="1"/>
              <a:t>Chag</a:t>
            </a:r>
            <a:r>
              <a:rPr lang="en-US" dirty="0"/>
              <a:t> </a:t>
            </a:r>
            <a:r>
              <a:rPr lang="en-US" dirty="0" err="1"/>
              <a:t>Hamotzi</a:t>
            </a:r>
            <a:r>
              <a:rPr lang="en-US" dirty="0"/>
              <a:t>) – Nisan 15-22</a:t>
            </a:r>
          </a:p>
          <a:p>
            <a:r>
              <a:rPr lang="en-US" dirty="0"/>
              <a:t>First Fruits (Yom </a:t>
            </a:r>
            <a:r>
              <a:rPr lang="en-US" dirty="0" err="1"/>
              <a:t>habikkurim</a:t>
            </a:r>
            <a:r>
              <a:rPr lang="en-US" dirty="0"/>
              <a:t>) – Nisan 16</a:t>
            </a:r>
          </a:p>
          <a:p>
            <a:endParaRPr lang="en-US" dirty="0"/>
          </a:p>
          <a:p>
            <a:r>
              <a:rPr lang="en-US" b="1" dirty="0"/>
              <a:t>Late May or Early June</a:t>
            </a:r>
          </a:p>
          <a:p>
            <a:r>
              <a:rPr lang="en-US" dirty="0"/>
              <a:t>Pentecost (</a:t>
            </a:r>
            <a:r>
              <a:rPr lang="en-US" dirty="0" err="1"/>
              <a:t>Shavu”ot</a:t>
            </a:r>
            <a:r>
              <a:rPr lang="en-US" dirty="0"/>
              <a:t>)</a:t>
            </a:r>
            <a:r>
              <a:rPr lang="en-US" baseline="0" dirty="0"/>
              <a:t> – Sivan 6</a:t>
            </a:r>
          </a:p>
          <a:p>
            <a:endParaRPr lang="en-US" baseline="0" dirty="0"/>
          </a:p>
          <a:p>
            <a:r>
              <a:rPr lang="en-US" b="1" baseline="0" dirty="0"/>
              <a:t>September - October</a:t>
            </a:r>
          </a:p>
          <a:p>
            <a:r>
              <a:rPr lang="en-US" baseline="0" dirty="0"/>
              <a:t>Trumpets (Yom </a:t>
            </a:r>
            <a:r>
              <a:rPr lang="en-US" baseline="0" dirty="0" err="1"/>
              <a:t>Teru”ah</a:t>
            </a:r>
            <a:r>
              <a:rPr lang="en-US" baseline="0" dirty="0"/>
              <a:t>) – Tishri 1</a:t>
            </a:r>
          </a:p>
          <a:p>
            <a:r>
              <a:rPr lang="en-US" baseline="0" dirty="0"/>
              <a:t>Atonement (Yom Kippur) -  Tishri 10</a:t>
            </a:r>
          </a:p>
          <a:p>
            <a:r>
              <a:rPr lang="en-US" baseline="0" dirty="0"/>
              <a:t>Tabernacles (Sukkot) – Tishri 15</a:t>
            </a:r>
          </a:p>
          <a:p>
            <a:endParaRPr lang="en-US" baseline="0" dirty="0"/>
          </a:p>
          <a:p>
            <a:r>
              <a:rPr lang="en-US" dirty="0"/>
              <a:t>Added Feasts</a:t>
            </a:r>
          </a:p>
          <a:p>
            <a:r>
              <a:rPr lang="en-US" b="1" dirty="0"/>
              <a:t>February - March</a:t>
            </a:r>
          </a:p>
          <a:p>
            <a:r>
              <a:rPr lang="en-US" dirty="0"/>
              <a:t>Purim - Book of Esther -</a:t>
            </a:r>
            <a:r>
              <a:rPr lang="en-US" baseline="0" dirty="0"/>
              <a:t> </a:t>
            </a:r>
            <a:r>
              <a:rPr lang="en-US" dirty="0"/>
              <a:t>Adar 14</a:t>
            </a:r>
          </a:p>
          <a:p>
            <a:endParaRPr lang="en-US" dirty="0"/>
          </a:p>
          <a:p>
            <a:r>
              <a:rPr lang="en-US" b="1" dirty="0"/>
              <a:t>Late November to late December</a:t>
            </a:r>
            <a:r>
              <a:rPr lang="en-US" dirty="0"/>
              <a:t> </a:t>
            </a:r>
          </a:p>
          <a:p>
            <a:r>
              <a:rPr lang="en-US" dirty="0"/>
              <a:t>Hanukkah (</a:t>
            </a:r>
            <a:r>
              <a:rPr lang="en-US" b="1" dirty="0"/>
              <a:t>Festival of Lights</a:t>
            </a:r>
            <a:r>
              <a:rPr lang="en-US" dirty="0"/>
              <a:t> and </a:t>
            </a:r>
            <a:r>
              <a:rPr lang="en-US" b="1" dirty="0"/>
              <a:t>Feast of Dedication</a:t>
            </a:r>
            <a:r>
              <a:rPr lang="en-US" dirty="0"/>
              <a:t>) – Kislev 25;  John 10:22</a:t>
            </a:r>
          </a:p>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59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60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r>
              <a:rPr lang="en-US" dirty="0"/>
              <a:t>Exodus 12:11</a:t>
            </a:r>
            <a:r>
              <a:rPr lang="en-US" baseline="0" dirty="0"/>
              <a:t>  </a:t>
            </a:r>
            <a:r>
              <a:rPr lang="en-US" dirty="0"/>
              <a:t>‘Now you shall eat it in this manner: with your loins girded, your sandals on your feet, and your staff in your hand; and you shall eat it in haste—it is the LORD’S Passover.</a:t>
            </a:r>
          </a:p>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extLst>
      <p:ext uri="{BB962C8B-B14F-4D97-AF65-F5344CB8AC3E}">
        <p14:creationId xmlns:p14="http://schemas.microsoft.com/office/powerpoint/2010/main" val="1736755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61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extLst>
      <p:ext uri="{BB962C8B-B14F-4D97-AF65-F5344CB8AC3E}">
        <p14:creationId xmlns:p14="http://schemas.microsoft.com/office/powerpoint/2010/main" val="1291575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62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r>
              <a:rPr lang="en-US" dirty="0"/>
              <a:t>Major Spring event…</a:t>
            </a:r>
          </a:p>
          <a:p>
            <a:endParaRPr lang="en-US" dirty="0"/>
          </a:p>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extLst>
      <p:ext uri="{BB962C8B-B14F-4D97-AF65-F5344CB8AC3E}">
        <p14:creationId xmlns:p14="http://schemas.microsoft.com/office/powerpoint/2010/main" val="3776194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A31BC-6D83-41B5-9F5F-4759BF275F37}" type="slidenum">
              <a:rPr lang="en-US"/>
              <a:pPr/>
              <a:t>63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64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0D5196-7BA3-4265-8EAA-74DA6E1FB26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a:t>Sugar Land Bible Church</a:t>
            </a:r>
          </a:p>
        </p:txBody>
      </p:sp>
      <p:sp>
        <p:nvSpPr>
          <p:cNvPr id="6" name="Header Placeholder 5"/>
          <p:cNvSpPr>
            <a:spLocks noGrp="1"/>
          </p:cNvSpPr>
          <p:nvPr>
            <p:ph type="hdr" sz="quarter" idx="12"/>
          </p:nvPr>
        </p:nvSpPr>
        <p:spPr/>
        <p:txBody>
          <a:bodyPr/>
          <a:lstStyle/>
          <a:p>
            <a:pPr>
              <a:defRPr/>
            </a:pPr>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19483101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65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dirty="0"/>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extLst>
      <p:ext uri="{BB962C8B-B14F-4D97-AF65-F5344CB8AC3E}">
        <p14:creationId xmlns:p14="http://schemas.microsoft.com/office/powerpoint/2010/main" val="333794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69677-E5E0-4FE6-A9D6-5C6A129007F4}" type="slidenum">
              <a:rPr lang="en-US" smtClean="0"/>
              <a:pPr>
                <a:defRPr/>
              </a:pPr>
              <a:t>66</a:t>
            </a:fld>
            <a:endParaRPr lang="en-US"/>
          </a:p>
        </p:txBody>
      </p:sp>
      <p:sp>
        <p:nvSpPr>
          <p:cNvPr id="5" name="Date Placeholder 4"/>
          <p:cNvSpPr>
            <a:spLocks noGrp="1"/>
          </p:cNvSpPr>
          <p:nvPr>
            <p:ph type="dt" idx="11"/>
          </p:nvPr>
        </p:nvSpPr>
        <p:spPr/>
        <p:txBody>
          <a:bodyPr/>
          <a:lstStyle/>
          <a:p>
            <a:pPr>
              <a:defRPr/>
            </a:pPr>
            <a:r>
              <a:rPr lang="en-US"/>
              <a:t>04/23/2017</a:t>
            </a:r>
          </a:p>
        </p:txBody>
      </p:sp>
      <p:sp>
        <p:nvSpPr>
          <p:cNvPr id="6" name="Header Placeholder 5"/>
          <p:cNvSpPr>
            <a:spLocks noGrp="1"/>
          </p:cNvSpPr>
          <p:nvPr>
            <p:ph type="hdr" sz="quarter" idx="12"/>
          </p:nvPr>
        </p:nvSpPr>
        <p:spPr/>
        <p:txBody>
          <a:bodyPr/>
          <a:lstStyle/>
          <a:p>
            <a:pPr>
              <a:defRPr/>
            </a:pPr>
            <a:r>
              <a:rPr lang="en-US"/>
              <a:t>Dr. Jim McGowan - Law &amp; Grace - Session 03</a:t>
            </a:r>
            <a:endParaRPr lang="en-US" dirty="0"/>
          </a:p>
        </p:txBody>
      </p:sp>
      <p:sp>
        <p:nvSpPr>
          <p:cNvPr id="7" name="Footer Placeholder 6"/>
          <p:cNvSpPr>
            <a:spLocks noGrp="1"/>
          </p:cNvSpPr>
          <p:nvPr>
            <p:ph type="ftr" sz="quarter" idx="13"/>
          </p:nvPr>
        </p:nvSpPr>
        <p:spPr/>
        <p:txBody>
          <a:bodyPr/>
          <a:lstStyle/>
          <a:p>
            <a:pPr>
              <a:defRPr/>
            </a:pPr>
            <a:r>
              <a:rPr lang="en-US"/>
              <a:t>Sugar Land Bible Church</a:t>
            </a:r>
          </a:p>
        </p:txBody>
      </p:sp>
    </p:spTree>
    <p:extLst>
      <p:ext uri="{BB962C8B-B14F-4D97-AF65-F5344CB8AC3E}">
        <p14:creationId xmlns:p14="http://schemas.microsoft.com/office/powerpoint/2010/main" val="838295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CB74-D48C-4F65-84F3-661888A86E4B}" type="slidenum">
              <a:rPr lang="en-US"/>
              <a:pPr/>
              <a:t>67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75360" y="4560570"/>
            <a:ext cx="5364480" cy="4320540"/>
          </a:xfrm>
        </p:spPr>
        <p:txBody>
          <a:bodyPr/>
          <a:lstStyle/>
          <a:p>
            <a:endParaRPr lang="en-US"/>
          </a:p>
        </p:txBody>
      </p:sp>
      <p:sp>
        <p:nvSpPr>
          <p:cNvPr id="2" name="Footer Placeholder 1"/>
          <p:cNvSpPr>
            <a:spLocks noGrp="1"/>
          </p:cNvSpPr>
          <p:nvPr>
            <p:ph type="ftr" sz="quarter" idx="10"/>
          </p:nvPr>
        </p:nvSpPr>
        <p:spPr/>
        <p:txBody>
          <a:bodyPr/>
          <a:lstStyle/>
          <a:p>
            <a:r>
              <a:rPr lang="en-US"/>
              <a:t>Sugar Land Bible Church</a:t>
            </a:r>
          </a:p>
        </p:txBody>
      </p:sp>
      <p:sp>
        <p:nvSpPr>
          <p:cNvPr id="3" name="Header Placeholder 2"/>
          <p:cNvSpPr>
            <a:spLocks noGrp="1"/>
          </p:cNvSpPr>
          <p:nvPr>
            <p:ph type="hdr" sz="quarter" idx="11"/>
          </p:nvPr>
        </p:nvSpPr>
        <p:spPr/>
        <p:txBody>
          <a:bodyPr/>
          <a:lstStyle/>
          <a:p>
            <a:r>
              <a:rPr lang="en-US"/>
              <a:t>Dr. Jim McGowan - Law &amp; Grace - Session 03</a:t>
            </a:r>
          </a:p>
        </p:txBody>
      </p:sp>
      <p:sp>
        <p:nvSpPr>
          <p:cNvPr id="4" name="Date Placeholder 3"/>
          <p:cNvSpPr>
            <a:spLocks noGrp="1"/>
          </p:cNvSpPr>
          <p:nvPr>
            <p:ph type="dt" idx="12"/>
          </p:nvPr>
        </p:nvSpPr>
        <p:spPr/>
        <p:txBody>
          <a:bodyPr/>
          <a:lstStyle/>
          <a:p>
            <a:r>
              <a:rPr lang="en-US"/>
              <a:t>04/23/2017</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68</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6157566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marL="0" indent="0" eaLnBrk="1" hangingPunct="1">
              <a:spcBef>
                <a:spcPts val="600"/>
              </a:spcBef>
              <a:spcAft>
                <a:spcPts val="600"/>
              </a:spcAft>
              <a:buFontTx/>
              <a:buNone/>
            </a:pPr>
            <a:r>
              <a:rPr lang="en-US" sz="1200" b="1" kern="1200" dirty="0">
                <a:solidFill>
                  <a:schemeClr val="tx1"/>
                </a:solidFill>
                <a:effectLst/>
                <a:latin typeface="Calibri" panose="020F0502020204030204" pitchFamily="34" charset="0"/>
                <a:ea typeface="+mn-ea"/>
                <a:cs typeface="Arial" panose="020B0604020202020204" pitchFamily="34" charset="0"/>
              </a:rPr>
              <a:t>Conclusion</a:t>
            </a:r>
            <a:endParaRPr lang="en-US" altLang="en-US" sz="1200" b="1" i="0" dirty="0">
              <a:latin typeface="+mn-lt"/>
            </a:endParaRPr>
          </a:p>
          <a:p>
            <a:pPr marL="0" indent="0" eaLnBrk="1" hangingPunct="1">
              <a:spcBef>
                <a:spcPts val="600"/>
              </a:spcBef>
              <a:spcAft>
                <a:spcPts val="600"/>
              </a:spcAft>
              <a:buFontTx/>
              <a:buNone/>
            </a:pPr>
            <a:r>
              <a:rPr lang="en-US" altLang="en-US" sz="1200" b="1" i="0" dirty="0">
                <a:latin typeface="+mn-lt"/>
              </a:rPr>
              <a:t>For the Believer:</a:t>
            </a:r>
          </a:p>
          <a:p>
            <a:pPr>
              <a:spcBef>
                <a:spcPts val="600"/>
              </a:spcBef>
              <a:spcAft>
                <a:spcPts val="600"/>
              </a:spcAft>
            </a:pPr>
            <a:r>
              <a:rPr lang="en-US" altLang="en-US" sz="1200" b="0" i="0" dirty="0">
                <a:latin typeface="+mn-lt"/>
              </a:rPr>
              <a:t>We in the church have been separated and set apart in our spiritual position.</a:t>
            </a:r>
          </a:p>
          <a:p>
            <a:pPr>
              <a:spcBef>
                <a:spcPts val="600"/>
              </a:spcBef>
              <a:spcAft>
                <a:spcPts val="600"/>
              </a:spcAft>
            </a:pPr>
            <a:r>
              <a:rPr lang="en-US" altLang="en-US" sz="1200" b="0" i="0" dirty="0">
                <a:latin typeface="+mn-lt"/>
              </a:rPr>
              <a:t>Our calling to live by the very life of Christ, fulfills in condition who we are by our position.</a:t>
            </a:r>
          </a:p>
          <a:p>
            <a:pPr>
              <a:spcBef>
                <a:spcPts val="600"/>
              </a:spcBef>
              <a:spcAft>
                <a:spcPts val="600"/>
              </a:spcAft>
            </a:pPr>
            <a:r>
              <a:rPr lang="en-US" altLang="en-US" sz="1200" b="0" i="0" dirty="0">
                <a:latin typeface="+mn-lt"/>
              </a:rPr>
              <a:t>Israel was baptized into Moses and that baptism placed them all under the principle of Law.</a:t>
            </a:r>
          </a:p>
          <a:p>
            <a:pPr>
              <a:spcBef>
                <a:spcPts val="600"/>
              </a:spcBef>
              <a:spcAft>
                <a:spcPts val="600"/>
              </a:spcAft>
            </a:pPr>
            <a:r>
              <a:rPr lang="en-US" altLang="en-US" sz="1200" b="0" i="0" dirty="0">
                <a:latin typeface="+mn-lt"/>
              </a:rPr>
              <a:t>Believers are baptized into Christ and that baptism places all of us under the principle of Grace. </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Arial" charset="0"/>
              </a:rPr>
              <a:t>NEXT SLIDE</a:t>
            </a:r>
            <a:endParaRPr lang="en-US" sz="1200" b="1" i="0" kern="1200" dirty="0">
              <a:solidFill>
                <a:schemeClr val="tx1"/>
              </a:solidFill>
              <a:latin typeface="+mn-lt"/>
              <a:ea typeface="+mn-ea"/>
              <a:cs typeface="Arial" charset="0"/>
            </a:endParaRP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3AF22AD-3CDD-499C-89AC-A6AA9A9CB83B}" type="slidenum">
              <a:rPr lang="en-US" altLang="en-US" smtClean="0">
                <a:solidFill>
                  <a:srgbClr val="000000"/>
                </a:solidFill>
                <a:latin typeface="Calibri" pitchFamily="34" charset="0"/>
              </a:rPr>
              <a:pPr eaLnBrk="1" hangingPunct="1">
                <a:spcBef>
                  <a:spcPct val="0"/>
                </a:spcBef>
              </a:pPr>
              <a:t>69</a:t>
            </a:fld>
            <a:endParaRPr lang="en-US" altLang="en-US">
              <a:solidFill>
                <a:srgbClr val="000000"/>
              </a:solidFill>
              <a:latin typeface="Calibri" pitchFamily="34" charset="0"/>
            </a:endParaRPr>
          </a:p>
        </p:txBody>
      </p:sp>
      <p:sp>
        <p:nvSpPr>
          <p:cNvPr id="45061" name="Footer Placeholder 4"/>
          <p:cNvSpPr>
            <a:spLocks noGrp="1"/>
          </p:cNvSpPr>
          <p:nvPr>
            <p:ph type="ftr" sz="quarter" idx="4"/>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srgbClr val="000000"/>
                </a:solidFill>
                <a:latin typeface="Calibri" pitchFamily="34" charset="0"/>
              </a:rPr>
              <a:t>Sugar Land Bible Church</a:t>
            </a:r>
          </a:p>
        </p:txBody>
      </p:sp>
      <p:sp>
        <p:nvSpPr>
          <p:cNvPr id="45062"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t>Dr. Jim McGowan - Law &amp; Grace - Session 03</a:t>
            </a:r>
            <a:endParaRPr lang="en-US" altLang="en-US" dirty="0"/>
          </a:p>
        </p:txBody>
      </p:sp>
      <p:sp>
        <p:nvSpPr>
          <p:cNvPr id="45063" name="Date Placeholder 2"/>
          <p:cNvSpPr>
            <a:spLocks noGrp="1"/>
          </p:cNvSpPr>
          <p:nvPr>
            <p:ph type="dt" sz="quarter" idx="1"/>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t>04/23/2017</a:t>
            </a:r>
          </a:p>
        </p:txBody>
      </p:sp>
    </p:spTree>
    <p:extLst>
      <p:ext uri="{BB962C8B-B14F-4D97-AF65-F5344CB8AC3E}">
        <p14:creationId xmlns:p14="http://schemas.microsoft.com/office/powerpoint/2010/main" val="8914848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spcBef>
                <a:spcPct val="0"/>
              </a:spcBef>
            </a:pPr>
            <a:r>
              <a:rPr lang="en-US" sz="1200" b="1" kern="1200" dirty="0">
                <a:solidFill>
                  <a:schemeClr val="tx1"/>
                </a:solidFill>
                <a:effectLst/>
                <a:latin typeface="+mn-lt"/>
                <a:ea typeface="+mn-ea"/>
                <a:cs typeface="Arial" panose="020B0604020202020204" pitchFamily="34" charset="0"/>
              </a:rPr>
              <a:t>Conclusion</a:t>
            </a:r>
          </a:p>
          <a:p>
            <a:pPr defTabSz="943174">
              <a:spcBef>
                <a:spcPts val="0"/>
              </a:spcBef>
              <a:spcAft>
                <a:spcPts val="619"/>
              </a:spcAft>
              <a:defRPr/>
            </a:pPr>
            <a:r>
              <a:rPr lang="en-US" sz="1200" b="1" kern="1200" dirty="0">
                <a:solidFill>
                  <a:schemeClr val="tx1"/>
                </a:solidFill>
                <a:latin typeface="+mn-lt"/>
                <a:ea typeface="+mn-ea"/>
                <a:cs typeface="Arial" charset="0"/>
              </a:rPr>
              <a:t>The admonition to those present who are unbelievers is: Today is the Day of Salvation. </a:t>
            </a:r>
          </a:p>
          <a:p>
            <a:pPr defTabSz="943174">
              <a:spcBef>
                <a:spcPts val="0"/>
              </a:spcBef>
              <a:spcAft>
                <a:spcPts val="619"/>
              </a:spcAft>
              <a:defRPr/>
            </a:pPr>
            <a:r>
              <a:rPr lang="en-US" sz="1200" b="1" kern="1200" dirty="0">
                <a:solidFill>
                  <a:schemeClr val="tx1"/>
                </a:solidFill>
                <a:latin typeface="+mn-lt"/>
                <a:ea typeface="+mn-ea"/>
                <a:cs typeface="Arial" charset="0"/>
              </a:rPr>
              <a:t>You can place your faith in Christ’s promises right now. </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God is Holy and cannot tolerate sin.</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All have sinned – Rom. 3:23</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All sin offends God’s Holiness and demands retribution. – Rom. 6:23</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God loves you and made provision for your sin – Rom. 5:8</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God loves you and offers you eternal life through His Son, Jesus - John 3:16</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There is no other way to God – John 14:6</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The one condition of salvation is simple faith, (which is trust in or confidence in or reliance upon), Christ’s promise to give New Life to all those who come to Him for salvation.  </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If this is something you have done or are doing right now, God’s Word authoritatively declares that you are a Child of God and you have access to all of God’s Divine Riches of Grace.  God now wants you to grow and mature spiritually, and I can of no better place to do so than here at SLBC.</a:t>
            </a:r>
          </a:p>
          <a:p>
            <a:pPr marL="294742" indent="-294742" defTabSz="943174">
              <a:spcBef>
                <a:spcPts val="0"/>
              </a:spcBef>
              <a:spcAft>
                <a:spcPts val="619"/>
              </a:spcAft>
              <a:buFont typeface="Calibri" panose="020F0502020204030204" pitchFamily="34" charset="0"/>
              <a:buChar char="‒"/>
              <a:defRPr/>
            </a:pPr>
            <a:r>
              <a:rPr lang="en-US" sz="1200" kern="1200" dirty="0">
                <a:solidFill>
                  <a:schemeClr val="tx1"/>
                </a:solidFill>
                <a:latin typeface="+mn-lt"/>
                <a:ea typeface="+mn-ea"/>
                <a:cs typeface="Arial" charset="0"/>
              </a:rPr>
              <a:t>If you would like more information, the Elders, Deacons, Pastoral staff, and members would be happy to talk with your immediately after the service.</a:t>
            </a:r>
          </a:p>
          <a:p>
            <a:pPr defTabSz="943174">
              <a:spcBef>
                <a:spcPts val="0"/>
              </a:spcBef>
              <a:spcAft>
                <a:spcPts val="619"/>
              </a:spcAft>
              <a:defRPr/>
            </a:pPr>
            <a:r>
              <a:rPr lang="en-US" sz="1200" b="1" kern="1200" dirty="0">
                <a:solidFill>
                  <a:schemeClr val="tx1"/>
                </a:solidFill>
                <a:latin typeface="+mn-lt"/>
                <a:ea typeface="+mn-ea"/>
                <a:cs typeface="Arial" charset="0"/>
              </a:rPr>
              <a:t>PRAYER - Father, thank you for the convicting power of the Holy Spirit.  May we all be sensitive to heed His voice as He draws us to the Lord Jesus Christ for salvation, restoration of fellowship, or spiritual growth. Amen!</a:t>
            </a: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3AF22AD-3CDD-499C-89AC-A6AA9A9CB83B}" type="slidenum">
              <a:rPr lang="en-US" altLang="en-US" smtClean="0">
                <a:solidFill>
                  <a:srgbClr val="000000"/>
                </a:solidFill>
                <a:latin typeface="Calibri" pitchFamily="34" charset="0"/>
              </a:rPr>
              <a:pPr eaLnBrk="1" hangingPunct="1">
                <a:spcBef>
                  <a:spcPct val="0"/>
                </a:spcBef>
              </a:pPr>
              <a:t>70</a:t>
            </a:fld>
            <a:endParaRPr lang="en-US" altLang="en-US">
              <a:solidFill>
                <a:srgbClr val="000000"/>
              </a:solidFill>
              <a:latin typeface="Calibri" pitchFamily="34" charset="0"/>
            </a:endParaRPr>
          </a:p>
        </p:txBody>
      </p:sp>
      <p:sp>
        <p:nvSpPr>
          <p:cNvPr id="45061" name="Footer Placeholder 4"/>
          <p:cNvSpPr>
            <a:spLocks noGrp="1"/>
          </p:cNvSpPr>
          <p:nvPr>
            <p:ph type="ftr" sz="quarter" idx="4"/>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solidFill>
                  <a:srgbClr val="000000"/>
                </a:solidFill>
                <a:latin typeface="Calibri" pitchFamily="34" charset="0"/>
              </a:rPr>
              <a:t>Sugar Land Bible Church</a:t>
            </a:r>
          </a:p>
        </p:txBody>
      </p:sp>
      <p:sp>
        <p:nvSpPr>
          <p:cNvPr id="45062" name="Header Placeholder 1"/>
          <p:cNvSpPr>
            <a:spLocks noGrp="1"/>
          </p:cNvSpPr>
          <p:nvPr>
            <p:ph type="hdr" sz="quarter"/>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t>Dr. Jim McGowan - Law &amp; Grace - Session 03</a:t>
            </a:r>
            <a:endParaRPr lang="en-US" altLang="en-US" dirty="0"/>
          </a:p>
        </p:txBody>
      </p:sp>
      <p:sp>
        <p:nvSpPr>
          <p:cNvPr id="45063" name="Date Placeholder 2"/>
          <p:cNvSpPr>
            <a:spLocks noGrp="1"/>
          </p:cNvSpPr>
          <p:nvPr>
            <p:ph type="dt" sz="quarter" idx="1"/>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41413" indent="-227013" eaLnBrk="0" hangingPunct="0">
              <a:spcBef>
                <a:spcPct val="30000"/>
              </a:spcBef>
              <a:defRPr sz="1200">
                <a:solidFill>
                  <a:schemeClr val="tx1"/>
                </a:solidFill>
                <a:latin typeface="Arial" charset="0"/>
                <a:cs typeface="Arial" charset="0"/>
              </a:defRPr>
            </a:lvl3pPr>
            <a:lvl4pPr marL="1598613" indent="-227013" eaLnBrk="0" hangingPunct="0">
              <a:spcBef>
                <a:spcPct val="30000"/>
              </a:spcBef>
              <a:defRPr sz="1200">
                <a:solidFill>
                  <a:schemeClr val="tx1"/>
                </a:solidFill>
                <a:latin typeface="Arial" charset="0"/>
                <a:cs typeface="Arial" charset="0"/>
              </a:defRPr>
            </a:lvl4pPr>
            <a:lvl5pPr marL="2055813" indent="-227013" eaLnBrk="0" hangingPunct="0">
              <a:spcBef>
                <a:spcPct val="30000"/>
              </a:spcBef>
              <a:defRPr sz="1200">
                <a:solidFill>
                  <a:schemeClr val="tx1"/>
                </a:solidFill>
                <a:latin typeface="Arial" charset="0"/>
                <a:cs typeface="Arial" charset="0"/>
              </a:defRPr>
            </a:lvl5pPr>
            <a:lvl6pPr marL="2513013" indent="-227013" eaLnBrk="0" fontAlgn="base" hangingPunct="0">
              <a:spcBef>
                <a:spcPct val="30000"/>
              </a:spcBef>
              <a:spcAft>
                <a:spcPct val="0"/>
              </a:spcAft>
              <a:defRPr sz="1200">
                <a:solidFill>
                  <a:schemeClr val="tx1"/>
                </a:solidFill>
                <a:latin typeface="Arial" charset="0"/>
                <a:cs typeface="Arial" charset="0"/>
              </a:defRPr>
            </a:lvl6pPr>
            <a:lvl7pPr marL="2970213" indent="-227013" eaLnBrk="0" fontAlgn="base" hangingPunct="0">
              <a:spcBef>
                <a:spcPct val="30000"/>
              </a:spcBef>
              <a:spcAft>
                <a:spcPct val="0"/>
              </a:spcAft>
              <a:defRPr sz="1200">
                <a:solidFill>
                  <a:schemeClr val="tx1"/>
                </a:solidFill>
                <a:latin typeface="Arial" charset="0"/>
                <a:cs typeface="Arial" charset="0"/>
              </a:defRPr>
            </a:lvl7pPr>
            <a:lvl8pPr marL="3427413" indent="-227013" eaLnBrk="0" fontAlgn="base" hangingPunct="0">
              <a:spcBef>
                <a:spcPct val="30000"/>
              </a:spcBef>
              <a:spcAft>
                <a:spcPct val="0"/>
              </a:spcAft>
              <a:defRPr sz="1200">
                <a:solidFill>
                  <a:schemeClr val="tx1"/>
                </a:solidFill>
                <a:latin typeface="Arial" charset="0"/>
                <a:cs typeface="Arial" charset="0"/>
              </a:defRPr>
            </a:lvl8pPr>
            <a:lvl9pPr marL="3884613" indent="-2270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t>04/23/2017</a:t>
            </a:r>
          </a:p>
        </p:txBody>
      </p:sp>
    </p:spTree>
    <p:extLst>
      <p:ext uri="{BB962C8B-B14F-4D97-AF65-F5344CB8AC3E}">
        <p14:creationId xmlns:p14="http://schemas.microsoft.com/office/powerpoint/2010/main" val="247599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7</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287722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02963-E28F-492B-BA27-2B18511E06FE}" type="slidenum">
              <a:rPr lang="en-US" smtClean="0"/>
              <a:pPr/>
              <a:t>8</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41891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02963-E28F-492B-BA27-2B18511E06FE}" type="slidenum">
              <a:rPr lang="en-US" smtClean="0"/>
              <a:pPr/>
              <a:t>9</a:t>
            </a:fld>
            <a:endParaRPr lang="en-US"/>
          </a:p>
        </p:txBody>
      </p:sp>
      <p:sp>
        <p:nvSpPr>
          <p:cNvPr id="5" name="Footer Placeholder 4"/>
          <p:cNvSpPr>
            <a:spLocks noGrp="1"/>
          </p:cNvSpPr>
          <p:nvPr>
            <p:ph type="ftr" sz="quarter" idx="11"/>
          </p:nvPr>
        </p:nvSpPr>
        <p:spPr/>
        <p:txBody>
          <a:bodyPr/>
          <a:lstStyle/>
          <a:p>
            <a:r>
              <a:rPr lang="en-US"/>
              <a:t>Sugar Land Bible Church</a:t>
            </a:r>
          </a:p>
        </p:txBody>
      </p:sp>
      <p:sp>
        <p:nvSpPr>
          <p:cNvPr id="6" name="Header Placeholder 5"/>
          <p:cNvSpPr>
            <a:spLocks noGrp="1"/>
          </p:cNvSpPr>
          <p:nvPr>
            <p:ph type="hdr" sz="quarter" idx="12"/>
          </p:nvPr>
        </p:nvSpPr>
        <p:spPr/>
        <p:txBody>
          <a:bodyPr/>
          <a:lstStyle/>
          <a:p>
            <a:r>
              <a:rPr lang="en-US"/>
              <a:t>Dr. Jim McGowan - Law &amp; Grace - Session 03</a:t>
            </a:r>
          </a:p>
        </p:txBody>
      </p:sp>
      <p:sp>
        <p:nvSpPr>
          <p:cNvPr id="7" name="Date Placeholder 6"/>
          <p:cNvSpPr>
            <a:spLocks noGrp="1"/>
          </p:cNvSpPr>
          <p:nvPr>
            <p:ph type="dt" idx="13"/>
          </p:nvPr>
        </p:nvSpPr>
        <p:spPr/>
        <p:txBody>
          <a:bodyPr/>
          <a:lstStyle/>
          <a:p>
            <a:r>
              <a:rPr lang="en-US"/>
              <a:t>04/23/2017</a:t>
            </a:r>
            <a:endParaRPr lang="en-US" dirty="0"/>
          </a:p>
        </p:txBody>
      </p:sp>
    </p:spTree>
    <p:extLst>
      <p:ext uri="{BB962C8B-B14F-4D97-AF65-F5344CB8AC3E}">
        <p14:creationId xmlns:p14="http://schemas.microsoft.com/office/powerpoint/2010/main" val="329330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50E836-0991-40B4-BBFA-D4295AEE8590}" type="slidenum">
              <a:rPr lang="en-US"/>
              <a:pPr/>
              <a:t>‹#›</a:t>
            </a:fld>
            <a:endParaRPr lang="en-US"/>
          </a:p>
        </p:txBody>
      </p:sp>
    </p:spTree>
    <p:extLst>
      <p:ext uri="{BB962C8B-B14F-4D97-AF65-F5344CB8AC3E}">
        <p14:creationId xmlns:p14="http://schemas.microsoft.com/office/powerpoint/2010/main" val="820618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AA77DD-FF22-4C38-B8A7-F7637E4D8598}" type="slidenum">
              <a:rPr lang="en-US"/>
              <a:pPr/>
              <a:t>‹#›</a:t>
            </a:fld>
            <a:endParaRPr lang="en-US"/>
          </a:p>
        </p:txBody>
      </p:sp>
    </p:spTree>
    <p:extLst>
      <p:ext uri="{BB962C8B-B14F-4D97-AF65-F5344CB8AC3E}">
        <p14:creationId xmlns:p14="http://schemas.microsoft.com/office/powerpoint/2010/main" val="144773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5FAD83-2EA0-48A2-BA4E-4EAD54903B44}" type="slidenum">
              <a:rPr lang="en-US"/>
              <a:pPr/>
              <a:t>‹#›</a:t>
            </a:fld>
            <a:endParaRPr lang="en-US"/>
          </a:p>
        </p:txBody>
      </p:sp>
    </p:spTree>
    <p:extLst>
      <p:ext uri="{BB962C8B-B14F-4D97-AF65-F5344CB8AC3E}">
        <p14:creationId xmlns:p14="http://schemas.microsoft.com/office/powerpoint/2010/main" val="75467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6977865-F4CE-4C39-BDB0-27FFF6648616}" type="slidenum">
              <a:rPr lang="en-US"/>
              <a:pPr/>
              <a:t>‹#›</a:t>
            </a:fld>
            <a:endParaRPr lang="en-US"/>
          </a:p>
        </p:txBody>
      </p:sp>
    </p:spTree>
    <p:extLst>
      <p:ext uri="{BB962C8B-B14F-4D97-AF65-F5344CB8AC3E}">
        <p14:creationId xmlns:p14="http://schemas.microsoft.com/office/powerpoint/2010/main" val="37321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768A69-2282-483D-AE7E-D9AC90804E03}" type="slidenum">
              <a:rPr lang="en-US"/>
              <a:pPr/>
              <a:t>‹#›</a:t>
            </a:fld>
            <a:endParaRPr lang="en-US"/>
          </a:p>
        </p:txBody>
      </p:sp>
    </p:spTree>
    <p:extLst>
      <p:ext uri="{BB962C8B-B14F-4D97-AF65-F5344CB8AC3E}">
        <p14:creationId xmlns:p14="http://schemas.microsoft.com/office/powerpoint/2010/main" val="247407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29499A-0537-4E9C-912D-802A05E0C8BC}" type="slidenum">
              <a:rPr lang="en-US"/>
              <a:pPr/>
              <a:t>‹#›</a:t>
            </a:fld>
            <a:endParaRPr lang="en-US"/>
          </a:p>
        </p:txBody>
      </p:sp>
    </p:spTree>
    <p:extLst>
      <p:ext uri="{BB962C8B-B14F-4D97-AF65-F5344CB8AC3E}">
        <p14:creationId xmlns:p14="http://schemas.microsoft.com/office/powerpoint/2010/main" val="70245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F9794F-17B4-40ED-BEB2-A06990FC39E6}" type="slidenum">
              <a:rPr lang="en-US"/>
              <a:pPr/>
              <a:t>‹#›</a:t>
            </a:fld>
            <a:endParaRPr lang="en-US"/>
          </a:p>
        </p:txBody>
      </p:sp>
    </p:spTree>
    <p:extLst>
      <p:ext uri="{BB962C8B-B14F-4D97-AF65-F5344CB8AC3E}">
        <p14:creationId xmlns:p14="http://schemas.microsoft.com/office/powerpoint/2010/main" val="3727733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E86EF6-B7E3-4068-93B3-47031456D779}" type="slidenum">
              <a:rPr lang="en-US"/>
              <a:pPr/>
              <a:t>‹#›</a:t>
            </a:fld>
            <a:endParaRPr lang="en-US"/>
          </a:p>
        </p:txBody>
      </p:sp>
    </p:spTree>
    <p:extLst>
      <p:ext uri="{BB962C8B-B14F-4D97-AF65-F5344CB8AC3E}">
        <p14:creationId xmlns:p14="http://schemas.microsoft.com/office/powerpoint/2010/main" val="1174364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166590-9787-49CE-A9B9-AA1EBBD18053}" type="slidenum">
              <a:rPr lang="en-US"/>
              <a:pPr/>
              <a:t>‹#›</a:t>
            </a:fld>
            <a:endParaRPr lang="en-US"/>
          </a:p>
        </p:txBody>
      </p:sp>
    </p:spTree>
    <p:extLst>
      <p:ext uri="{BB962C8B-B14F-4D97-AF65-F5344CB8AC3E}">
        <p14:creationId xmlns:p14="http://schemas.microsoft.com/office/powerpoint/2010/main" val="2970034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2349CD-6280-4395-A0AD-8A133076346E}" type="slidenum">
              <a:rPr lang="en-US"/>
              <a:pPr/>
              <a:t>‹#›</a:t>
            </a:fld>
            <a:endParaRPr lang="en-US"/>
          </a:p>
        </p:txBody>
      </p:sp>
    </p:spTree>
    <p:extLst>
      <p:ext uri="{BB962C8B-B14F-4D97-AF65-F5344CB8AC3E}">
        <p14:creationId xmlns:p14="http://schemas.microsoft.com/office/powerpoint/2010/main" val="2862125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F1736FD-FDA2-4475-8004-A3E6C0B42F44}" type="slidenum">
              <a:rPr lang="en-US"/>
              <a:pPr/>
              <a:t>‹#›</a:t>
            </a:fld>
            <a:endParaRPr lang="en-US"/>
          </a:p>
        </p:txBody>
      </p:sp>
    </p:spTree>
    <p:extLst>
      <p:ext uri="{BB962C8B-B14F-4D97-AF65-F5344CB8AC3E}">
        <p14:creationId xmlns:p14="http://schemas.microsoft.com/office/powerpoint/2010/main" val="116397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B54A5E-A795-416D-AF72-90BE49D5AEF0}" type="slidenum">
              <a:rPr lang="en-US"/>
              <a:pPr/>
              <a:t>‹#›</a:t>
            </a:fld>
            <a:endParaRPr lang="en-US"/>
          </a:p>
        </p:txBody>
      </p:sp>
    </p:spTree>
    <p:extLst>
      <p:ext uri="{BB962C8B-B14F-4D97-AF65-F5344CB8AC3E}">
        <p14:creationId xmlns:p14="http://schemas.microsoft.com/office/powerpoint/2010/main" val="829090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6FE888-EA16-4E4C-9E94-6317D0D3493C}" type="slidenum">
              <a:rPr lang="en-US"/>
              <a:pPr/>
              <a:t>‹#›</a:t>
            </a:fld>
            <a:endParaRPr lang="en-US"/>
          </a:p>
        </p:txBody>
      </p:sp>
    </p:spTree>
    <p:extLst>
      <p:ext uri="{BB962C8B-B14F-4D97-AF65-F5344CB8AC3E}">
        <p14:creationId xmlns:p14="http://schemas.microsoft.com/office/powerpoint/2010/main" val="3375967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26F2C5-1608-47E5-BAF3-C45EA1CA628B}" type="slidenum">
              <a:rPr lang="en-US"/>
              <a:pPr/>
              <a:t>‹#›</a:t>
            </a:fld>
            <a:endParaRPr lang="en-US"/>
          </a:p>
        </p:txBody>
      </p:sp>
    </p:spTree>
    <p:extLst>
      <p:ext uri="{BB962C8B-B14F-4D97-AF65-F5344CB8AC3E}">
        <p14:creationId xmlns:p14="http://schemas.microsoft.com/office/powerpoint/2010/main" val="2228236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6A2EBD-82C6-42A0-BAA0-A5456072AB9A}" type="slidenum">
              <a:rPr lang="en-US"/>
              <a:pPr/>
              <a:t>‹#›</a:t>
            </a:fld>
            <a:endParaRPr lang="en-US"/>
          </a:p>
        </p:txBody>
      </p:sp>
    </p:spTree>
    <p:extLst>
      <p:ext uri="{BB962C8B-B14F-4D97-AF65-F5344CB8AC3E}">
        <p14:creationId xmlns:p14="http://schemas.microsoft.com/office/powerpoint/2010/main" val="3549550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588552-CF8C-45A8-B518-46810DDDDFB7}" type="slidenum">
              <a:rPr lang="en-US"/>
              <a:pPr/>
              <a:t>‹#›</a:t>
            </a:fld>
            <a:endParaRPr lang="en-US"/>
          </a:p>
        </p:txBody>
      </p:sp>
    </p:spTree>
    <p:extLst>
      <p:ext uri="{BB962C8B-B14F-4D97-AF65-F5344CB8AC3E}">
        <p14:creationId xmlns:p14="http://schemas.microsoft.com/office/powerpoint/2010/main" val="3902118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6977865-F4CE-4C39-BDB0-27FFF6648616}" type="slidenum">
              <a:rPr lang="en-US"/>
              <a:pPr/>
              <a:t>‹#›</a:t>
            </a:fld>
            <a:endParaRPr lang="en-US"/>
          </a:p>
        </p:txBody>
      </p:sp>
    </p:spTree>
    <p:extLst>
      <p:ext uri="{BB962C8B-B14F-4D97-AF65-F5344CB8AC3E}">
        <p14:creationId xmlns:p14="http://schemas.microsoft.com/office/powerpoint/2010/main" val="40376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E1991E-550A-4F33-AFE4-042B1FD58B7E}" type="slidenum">
              <a:rPr lang="en-US"/>
              <a:pPr/>
              <a:t>‹#›</a:t>
            </a:fld>
            <a:endParaRPr lang="en-US"/>
          </a:p>
        </p:txBody>
      </p:sp>
    </p:spTree>
    <p:extLst>
      <p:ext uri="{BB962C8B-B14F-4D97-AF65-F5344CB8AC3E}">
        <p14:creationId xmlns:p14="http://schemas.microsoft.com/office/powerpoint/2010/main" val="111603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B39BF8-7742-4CFD-BB3C-9470C791E582}" type="slidenum">
              <a:rPr lang="en-US"/>
              <a:pPr/>
              <a:t>‹#›</a:t>
            </a:fld>
            <a:endParaRPr lang="en-US"/>
          </a:p>
        </p:txBody>
      </p:sp>
    </p:spTree>
    <p:extLst>
      <p:ext uri="{BB962C8B-B14F-4D97-AF65-F5344CB8AC3E}">
        <p14:creationId xmlns:p14="http://schemas.microsoft.com/office/powerpoint/2010/main" val="178001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C1EFF6-8751-4E4A-83FC-C1C37DCC059F}" type="slidenum">
              <a:rPr lang="en-US"/>
              <a:pPr/>
              <a:t>‹#›</a:t>
            </a:fld>
            <a:endParaRPr lang="en-US"/>
          </a:p>
        </p:txBody>
      </p:sp>
    </p:spTree>
    <p:extLst>
      <p:ext uri="{BB962C8B-B14F-4D97-AF65-F5344CB8AC3E}">
        <p14:creationId xmlns:p14="http://schemas.microsoft.com/office/powerpoint/2010/main" val="27587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234730-6A47-48D8-B036-40B37241BC3A}" type="slidenum">
              <a:rPr lang="en-US"/>
              <a:pPr/>
              <a:t>‹#›</a:t>
            </a:fld>
            <a:endParaRPr lang="en-US"/>
          </a:p>
        </p:txBody>
      </p:sp>
    </p:spTree>
    <p:extLst>
      <p:ext uri="{BB962C8B-B14F-4D97-AF65-F5344CB8AC3E}">
        <p14:creationId xmlns:p14="http://schemas.microsoft.com/office/powerpoint/2010/main" val="250464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C2EFA4-46BF-4C7E-8F7F-80B75DAE0450}" type="slidenum">
              <a:rPr lang="en-US"/>
              <a:pPr/>
              <a:t>‹#›</a:t>
            </a:fld>
            <a:endParaRPr lang="en-US"/>
          </a:p>
        </p:txBody>
      </p:sp>
    </p:spTree>
    <p:extLst>
      <p:ext uri="{BB962C8B-B14F-4D97-AF65-F5344CB8AC3E}">
        <p14:creationId xmlns:p14="http://schemas.microsoft.com/office/powerpoint/2010/main" val="37809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DD82EF-637C-4D98-A704-3878AFB8409C}" type="slidenum">
              <a:rPr lang="en-US"/>
              <a:pPr/>
              <a:t>‹#›</a:t>
            </a:fld>
            <a:endParaRPr lang="en-US"/>
          </a:p>
        </p:txBody>
      </p:sp>
    </p:spTree>
    <p:extLst>
      <p:ext uri="{BB962C8B-B14F-4D97-AF65-F5344CB8AC3E}">
        <p14:creationId xmlns:p14="http://schemas.microsoft.com/office/powerpoint/2010/main" val="29214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02FBE6-8237-45B7-B562-323B0513B3E5}" type="slidenum">
              <a:rPr lang="en-US"/>
              <a:pPr/>
              <a:t>‹#›</a:t>
            </a:fld>
            <a:endParaRPr lang="en-US"/>
          </a:p>
        </p:txBody>
      </p:sp>
    </p:spTree>
    <p:extLst>
      <p:ext uri="{BB962C8B-B14F-4D97-AF65-F5344CB8AC3E}">
        <p14:creationId xmlns:p14="http://schemas.microsoft.com/office/powerpoint/2010/main" val="380064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65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mn-cs"/>
              </a:defRPr>
            </a:lvl1pPr>
          </a:lstStyle>
          <a:p>
            <a:endParaRPr lang="en-US"/>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endParaRPr lang="en-US"/>
          </a:p>
        </p:txBody>
      </p:sp>
      <p:sp>
        <p:nvSpPr>
          <p:cNvPr id="276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fld id="{650E8327-A66C-4E45-BDD1-FDD629D3F3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6" r:id="rId12"/>
  </p:sldLayoutIdLst>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Arial" charset="0"/>
          <a:cs typeface="Times New Roman" pitchFamily="18" charset="0"/>
        </a:defRPr>
      </a:lvl2pPr>
      <a:lvl3pPr algn="ctr" rtl="0" fontAlgn="base">
        <a:spcBef>
          <a:spcPct val="0"/>
        </a:spcBef>
        <a:spcAft>
          <a:spcPct val="0"/>
        </a:spcAft>
        <a:defRPr sz="4400">
          <a:solidFill>
            <a:schemeClr val="tx2"/>
          </a:solidFill>
          <a:latin typeface="Arial" charset="0"/>
          <a:cs typeface="Times New Roman" pitchFamily="18" charset="0"/>
        </a:defRPr>
      </a:lvl3pPr>
      <a:lvl4pPr algn="ctr" rtl="0" fontAlgn="base">
        <a:spcBef>
          <a:spcPct val="0"/>
        </a:spcBef>
        <a:spcAft>
          <a:spcPct val="0"/>
        </a:spcAft>
        <a:defRPr sz="4400">
          <a:solidFill>
            <a:schemeClr val="tx2"/>
          </a:solidFill>
          <a:latin typeface="Arial" charset="0"/>
          <a:cs typeface="Times New Roman" pitchFamily="18" charset="0"/>
        </a:defRPr>
      </a:lvl4pPr>
      <a:lvl5pPr algn="ctr" rtl="0" fontAlgn="base">
        <a:spcBef>
          <a:spcPct val="0"/>
        </a:spcBef>
        <a:spcAft>
          <a:spcPct val="0"/>
        </a:spcAft>
        <a:defRPr sz="4400">
          <a:solidFill>
            <a:schemeClr val="tx2"/>
          </a:solidFill>
          <a:latin typeface="Arial" charset="0"/>
          <a:cs typeface="Times New Roman" pitchFamily="18" charset="0"/>
        </a:defRPr>
      </a:lvl5pPr>
      <a:lvl6pPr marL="457200" algn="ctr" rtl="0" fontAlgn="base">
        <a:spcBef>
          <a:spcPct val="0"/>
        </a:spcBef>
        <a:spcAft>
          <a:spcPct val="0"/>
        </a:spcAft>
        <a:defRPr sz="4400">
          <a:solidFill>
            <a:schemeClr val="tx2"/>
          </a:solidFill>
          <a:latin typeface="Arial" charset="0"/>
          <a:cs typeface="Times New Roman" pitchFamily="18" charset="0"/>
        </a:defRPr>
      </a:lvl6pPr>
      <a:lvl7pPr marL="914400" algn="ctr" rtl="0" fontAlgn="base">
        <a:spcBef>
          <a:spcPct val="0"/>
        </a:spcBef>
        <a:spcAft>
          <a:spcPct val="0"/>
        </a:spcAft>
        <a:defRPr sz="4400">
          <a:solidFill>
            <a:schemeClr val="tx2"/>
          </a:solidFill>
          <a:latin typeface="Arial" charset="0"/>
          <a:cs typeface="Times New Roman" pitchFamily="18" charset="0"/>
        </a:defRPr>
      </a:lvl7pPr>
      <a:lvl8pPr marL="1371600" algn="ctr" rtl="0" fontAlgn="base">
        <a:spcBef>
          <a:spcPct val="0"/>
        </a:spcBef>
        <a:spcAft>
          <a:spcPct val="0"/>
        </a:spcAft>
        <a:defRPr sz="4400">
          <a:solidFill>
            <a:schemeClr val="tx2"/>
          </a:solidFill>
          <a:latin typeface="Arial" charset="0"/>
          <a:cs typeface="Times New Roman" pitchFamily="18" charset="0"/>
        </a:defRPr>
      </a:lvl8pPr>
      <a:lvl9pPr marL="1828800" algn="ctr" rtl="0" fontAlgn="base">
        <a:spcBef>
          <a:spcPct val="0"/>
        </a:spcBef>
        <a:spcAft>
          <a:spcPct val="0"/>
        </a:spcAft>
        <a:defRPr sz="4400">
          <a:solidFill>
            <a:schemeClr val="tx2"/>
          </a:solidFill>
          <a:latin typeface="Arial"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Calibri" panose="020F0502020204030204" pitchFamily="34" charset="0"/>
          <a:cs typeface="+mn-cs"/>
        </a:defRPr>
      </a:lvl2pPr>
      <a:lvl3pPr marL="1143000" indent="-228600" algn="l" rtl="0" fontAlgn="base">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fontAlgn="base">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fontAlgn="base">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Times New Roman" pitchFamily="18" charset="0"/>
              </a:defRPr>
            </a:lvl1pPr>
          </a:lstStyle>
          <a:p>
            <a:endParaRPr 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Times New Roman" pitchFamily="18" charset="0"/>
              </a:defRPr>
            </a:lvl1pPr>
          </a:lstStyle>
          <a:p>
            <a:endParaRPr 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Times New Roman" pitchFamily="18" charset="0"/>
              </a:defRPr>
            </a:lvl1pPr>
          </a:lstStyle>
          <a:p>
            <a:fld id="{9C30D03F-6C05-492A-954D-E28F49F367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7" r:id="rId12"/>
  </p:sldLayoutIdLst>
  <p:txStyles>
    <p:titleStyle>
      <a:lvl1pPr algn="ctr" rtl="0" fontAlgn="base">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6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2.xml"/><Relationship Id="rId1" Type="http://schemas.openxmlformats.org/officeDocument/2006/relationships/slideLayout" Target="../slideLayouts/slideLayout16.xml"/><Relationship Id="rId4" Type="http://schemas.openxmlformats.org/officeDocument/2006/relationships/image" Target="../media/image65.jpe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1333500" y="6553200"/>
            <a:ext cx="6477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000" dirty="0">
                <a:solidFill>
                  <a:srgbClr val="000000"/>
                </a:solidFill>
                <a:latin typeface="Calibri" panose="020F0502020204030204" pitchFamily="34" charset="0"/>
                <a:cs typeface="Calibri" panose="020F0502020204030204" pitchFamily="34" charset="0"/>
              </a:rPr>
              <a:t>Special thanks to Dr. Vern Peterman for access to his insights and resources.</a:t>
            </a:r>
          </a:p>
        </p:txBody>
      </p:sp>
      <p:pic>
        <p:nvPicPr>
          <p:cNvPr id="205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7433" y="1752600"/>
            <a:ext cx="682913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457200" y="241299"/>
            <a:ext cx="8229600" cy="1511301"/>
          </a:xfrm>
        </p:spPr>
        <p:txBody>
          <a:bodyPr/>
          <a:lstStyle/>
          <a:p>
            <a:pPr eaLnBrk="1" hangingPunct="1"/>
            <a:r>
              <a:rPr lang="en-US" sz="3200" b="1" dirty="0">
                <a:latin typeface="Calibri" panose="020F0502020204030204" pitchFamily="34" charset="0"/>
                <a:cs typeface="Calibri" panose="020F0502020204030204" pitchFamily="34" charset="0"/>
              </a:rPr>
              <a:t>Law &amp; Grace</a:t>
            </a:r>
            <a:br>
              <a:rPr lang="en-US" sz="3200" b="1" dirty="0">
                <a:latin typeface="Calibri" panose="020F0502020204030204" pitchFamily="34" charset="0"/>
              </a:rPr>
            </a:br>
            <a:r>
              <a:rPr lang="en-US" altLang="en-US" sz="2000" dirty="0">
                <a:latin typeface="Calibri" panose="020F0502020204030204" pitchFamily="34" charset="0"/>
              </a:rPr>
              <a:t>Jim McGowan, Th.D.</a:t>
            </a:r>
            <a:br>
              <a:rPr lang="en-US" altLang="en-US" sz="2000" dirty="0">
                <a:latin typeface="Calibri" panose="020F0502020204030204" pitchFamily="34" charset="0"/>
              </a:rPr>
            </a:br>
            <a:r>
              <a:rPr lang="en-US" altLang="en-US" sz="2000" dirty="0">
                <a:latin typeface="Calibri" panose="020F0502020204030204" pitchFamily="34" charset="0"/>
              </a:rPr>
              <a:t>Sugar Land Bible Church</a:t>
            </a:r>
            <a:br>
              <a:rPr lang="en-US" altLang="en-US" sz="2000" dirty="0">
                <a:latin typeface="Calibri" panose="020F0502020204030204" pitchFamily="34" charset="0"/>
              </a:rPr>
            </a:br>
            <a:r>
              <a:rPr lang="en-US" altLang="en-US" sz="2000" dirty="0">
                <a:latin typeface="Calibri" panose="020F0502020204030204" pitchFamily="34" charset="0"/>
              </a:rPr>
              <a:t>04-23-2017.</a:t>
            </a:r>
            <a:endParaRPr lang="en-US" sz="3200" b="1" dirty="0">
              <a:latin typeface="Calibri" panose="020F0502020204030204" pitchFamily="34" charset="0"/>
            </a:endParaRPr>
          </a:p>
        </p:txBody>
      </p:sp>
    </p:spTree>
    <p:extLst>
      <p:ext uri="{BB962C8B-B14F-4D97-AF65-F5344CB8AC3E}">
        <p14:creationId xmlns:p14="http://schemas.microsoft.com/office/powerpoint/2010/main" val="307165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Swinging_strikeo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264" y="914400"/>
            <a:ext cx="3109772"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6200" y="1600200"/>
            <a:ext cx="4968363"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220" name="Text Box 4"/>
          <p:cNvSpPr txBox="1">
            <a:spLocks noChangeArrowheads="1"/>
          </p:cNvSpPr>
          <p:nvPr/>
        </p:nvSpPr>
        <p:spPr bwMode="auto">
          <a:xfrm>
            <a:off x="5029200" y="3136900"/>
            <a:ext cx="2755900" cy="1816100"/>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latin typeface="Calibri" panose="020F0502020204030204" pitchFamily="34" charset="0"/>
                <a:cs typeface="Calibri" panose="020F0502020204030204" pitchFamily="34" charset="0"/>
              </a:rPr>
              <a:t>TEN </a:t>
            </a:r>
          </a:p>
          <a:p>
            <a:pPr algn="ctr" eaLnBrk="1" hangingPunct="1"/>
            <a:r>
              <a:rPr lang="en-US" sz="2800" b="1" dirty="0">
                <a:latin typeface="Calibri" panose="020F0502020204030204" pitchFamily="34" charset="0"/>
                <a:cs typeface="Calibri" panose="020F0502020204030204" pitchFamily="34" charset="0"/>
              </a:rPr>
              <a:t>STRIKES </a:t>
            </a:r>
          </a:p>
          <a:p>
            <a:pPr algn="ctr" eaLnBrk="1" hangingPunct="1"/>
            <a:r>
              <a:rPr lang="en-US" sz="2800" b="1" dirty="0">
                <a:latin typeface="Calibri" panose="020F0502020204030204" pitchFamily="34" charset="0"/>
                <a:cs typeface="Calibri" panose="020F0502020204030204" pitchFamily="34" charset="0"/>
              </a:rPr>
              <a:t>AND YOU’RE OUT!</a:t>
            </a:r>
          </a:p>
        </p:txBody>
      </p:sp>
      <p:pic>
        <p:nvPicPr>
          <p:cNvPr id="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02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1828800" y="1513582"/>
            <a:ext cx="5486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sz="3200" dirty="0">
                <a:latin typeface="Calibri" panose="020F0502020204030204" pitchFamily="34" charset="0"/>
                <a:cs typeface="Calibri" panose="020F0502020204030204" pitchFamily="34" charset="0"/>
              </a:rPr>
              <a:t>In Jewish baseball, </a:t>
            </a:r>
            <a:r>
              <a:rPr lang="en-US" sz="3200" b="1" dirty="0">
                <a:solidFill>
                  <a:srgbClr val="0000FF"/>
                </a:solidFill>
                <a:latin typeface="Calibri" panose="020F0502020204030204" pitchFamily="34" charset="0"/>
                <a:cs typeface="Calibri" panose="020F0502020204030204" pitchFamily="34" charset="0"/>
              </a:rPr>
              <a:t>‘flies’</a:t>
            </a:r>
            <a:r>
              <a:rPr lang="en-US" sz="3200" dirty="0">
                <a:latin typeface="Calibri" panose="020F0502020204030204" pitchFamily="34" charset="0"/>
                <a:cs typeface="Calibri" panose="020F0502020204030204" pitchFamily="34" charset="0"/>
              </a:rPr>
              <a:t> mean something completely different.</a:t>
            </a:r>
          </a:p>
        </p:txBody>
      </p:sp>
      <p:sp>
        <p:nvSpPr>
          <p:cNvPr id="10244" name="Text Box 9"/>
          <p:cNvSpPr txBox="1">
            <a:spLocks noChangeArrowheads="1"/>
          </p:cNvSpPr>
          <p:nvPr/>
        </p:nvSpPr>
        <p:spPr bwMode="auto">
          <a:xfrm>
            <a:off x="3048000" y="877887"/>
            <a:ext cx="3048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a:solidFill>
                  <a:srgbClr val="0000FF"/>
                </a:solidFill>
                <a:latin typeface="Calibri" panose="020F0502020204030204" pitchFamily="34" charset="0"/>
                <a:cs typeface="Calibri" panose="020F0502020204030204" pitchFamily="34" charset="0"/>
              </a:rPr>
              <a:t>Fly Ball?</a:t>
            </a: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818" y="2667000"/>
            <a:ext cx="7112365" cy="4114800"/>
          </a:xfrm>
          <a:prstGeom prst="rect">
            <a:avLst/>
          </a:prstGeom>
        </p:spPr>
      </p:pic>
    </p:spTree>
    <p:extLst>
      <p:ext uri="{BB962C8B-B14F-4D97-AF65-F5344CB8AC3E}">
        <p14:creationId xmlns:p14="http://schemas.microsoft.com/office/powerpoint/2010/main" val="203872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749" y="914400"/>
            <a:ext cx="7444502" cy="5029200"/>
          </a:xfrm>
          <a:prstGeom prst="rect">
            <a:avLst/>
          </a:prstGeom>
        </p:spPr>
      </p:pic>
    </p:spTree>
    <p:extLst>
      <p:ext uri="{BB962C8B-B14F-4D97-AF65-F5344CB8AC3E}">
        <p14:creationId xmlns:p14="http://schemas.microsoft.com/office/powerpoint/2010/main" val="423370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500" y="1066800"/>
            <a:ext cx="81630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33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haroahs Brick with Straw"/>
          <p:cNvPicPr>
            <a:picLocks noChangeAspect="1" noChangeArrowheads="1"/>
          </p:cNvPicPr>
          <p:nvPr/>
        </p:nvPicPr>
        <p:blipFill>
          <a:blip r:embed="rId3" cstate="email">
            <a:lum bright="-24000" contrast="36000"/>
            <a:extLst>
              <a:ext uri="{28A0092B-C50C-407E-A947-70E740481C1C}">
                <a14:useLocalDpi xmlns:a14="http://schemas.microsoft.com/office/drawing/2010/main"/>
              </a:ext>
            </a:extLst>
          </a:blip>
          <a:srcRect/>
          <a:stretch>
            <a:fillRect/>
          </a:stretch>
        </p:blipFill>
        <p:spPr bwMode="auto">
          <a:xfrm>
            <a:off x="4648200" y="3505200"/>
            <a:ext cx="4195763"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8550" name="Picture 6" descr="Moses in bask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028700"/>
            <a:ext cx="42672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a:spLocks noChangeArrowheads="1"/>
          </p:cNvSpPr>
          <p:nvPr/>
        </p:nvSpPr>
        <p:spPr bwMode="auto">
          <a:xfrm>
            <a:off x="152400" y="5638800"/>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latin typeface="Calibri" panose="020F0502020204030204" pitchFamily="34" charset="0"/>
                <a:cs typeface="Calibri" panose="020F0502020204030204" pitchFamily="34" charset="0"/>
              </a:rPr>
              <a:t>Brick made of straw and mud with Pharaoh's stamp.</a:t>
            </a:r>
          </a:p>
        </p:txBody>
      </p:sp>
      <p:sp>
        <p:nvSpPr>
          <p:cNvPr id="6" name="Rectangle 5"/>
          <p:cNvSpPr>
            <a:spLocks noChangeArrowheads="1"/>
          </p:cNvSpPr>
          <p:nvPr/>
        </p:nvSpPr>
        <p:spPr bwMode="auto">
          <a:xfrm>
            <a:off x="4724400" y="1028700"/>
            <a:ext cx="426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latin typeface="Calibri" panose="020F0502020204030204" pitchFamily="34" charset="0"/>
                <a:cs typeface="Calibri" panose="020F0502020204030204" pitchFamily="34" charset="0"/>
              </a:rPr>
              <a:t>Moses found by Pharaoh's daughter.</a:t>
            </a:r>
          </a:p>
        </p:txBody>
      </p:sp>
      <p:pic>
        <p:nvPicPr>
          <p:cNvPr id="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581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85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2" name="Picture 8" descr="shepherd-in-wilderne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352800"/>
            <a:ext cx="42672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8553" name="Picture 9" descr="Moses slays an Egyptian"/>
          <p:cNvPicPr>
            <a:picLocks noChangeAspect="1" noChangeArrowheads="1"/>
          </p:cNvPicPr>
          <p:nvPr/>
        </p:nvPicPr>
        <p:blipFill>
          <a:blip r:embed="rId4" cstate="email">
            <a:lum contrast="6000"/>
            <a:extLst>
              <a:ext uri="{28A0092B-C50C-407E-A947-70E740481C1C}">
                <a14:useLocalDpi xmlns:a14="http://schemas.microsoft.com/office/drawing/2010/main"/>
              </a:ext>
            </a:extLst>
          </a:blip>
          <a:srcRect/>
          <a:stretch>
            <a:fillRect/>
          </a:stretch>
        </p:blipFill>
        <p:spPr bwMode="auto">
          <a:xfrm>
            <a:off x="4579937" y="1066800"/>
            <a:ext cx="4259263"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a:spLocks noChangeArrowheads="1"/>
          </p:cNvSpPr>
          <p:nvPr/>
        </p:nvSpPr>
        <p:spPr bwMode="auto">
          <a:xfrm>
            <a:off x="228600" y="1914525"/>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latin typeface="Calibri" panose="020F0502020204030204" pitchFamily="34" charset="0"/>
                <a:cs typeface="Calibri" panose="020F0502020204030204" pitchFamily="34" charset="0"/>
              </a:rPr>
              <a:t>Moses kill an Egyptian.</a:t>
            </a:r>
          </a:p>
        </p:txBody>
      </p:sp>
      <p:sp>
        <p:nvSpPr>
          <p:cNvPr id="2" name="Rectangle 1"/>
          <p:cNvSpPr>
            <a:spLocks noChangeArrowheads="1"/>
          </p:cNvSpPr>
          <p:nvPr/>
        </p:nvSpPr>
        <p:spPr bwMode="auto">
          <a:xfrm>
            <a:off x="4703763" y="4953000"/>
            <a:ext cx="3983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latin typeface="Calibri" panose="020F0502020204030204" pitchFamily="34" charset="0"/>
                <a:cs typeface="Calibri" panose="020F0502020204030204" pitchFamily="34" charset="0"/>
              </a:rPr>
              <a:t>Moses flees Egypt and becomes a shepherd.</a:t>
            </a:r>
          </a:p>
        </p:txBody>
      </p:sp>
      <p:pic>
        <p:nvPicPr>
          <p:cNvPr id="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660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085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085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339" y="1524000"/>
            <a:ext cx="8329322"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985362" y="914400"/>
            <a:ext cx="4500719" cy="523220"/>
          </a:xfrm>
          <a:prstGeom prst="rect">
            <a:avLst/>
          </a:prstGeom>
          <a:noFill/>
        </p:spPr>
        <p:txBody>
          <a:bodyPr wrap="none">
            <a:spAutoFit/>
          </a:bodyPr>
          <a:lstStyle/>
          <a:p>
            <a:r>
              <a:rPr lang="en-US" sz="2800" b="1" dirty="0">
                <a:latin typeface="Calibri" panose="020F0502020204030204" pitchFamily="34" charset="0"/>
                <a:cs typeface="Calibri" panose="020F0502020204030204" pitchFamily="34" charset="0"/>
              </a:rPr>
              <a:t>The Sinai (</a:t>
            </a:r>
            <a:r>
              <a:rPr lang="en-US" sz="2800" b="1" dirty="0" err="1">
                <a:latin typeface="Calibri" panose="020F0502020204030204" pitchFamily="34" charset="0"/>
                <a:cs typeface="Calibri" panose="020F0502020204030204" pitchFamily="34" charset="0"/>
              </a:rPr>
              <a:t>Horeb</a:t>
            </a:r>
            <a:r>
              <a:rPr lang="en-US" sz="2800" b="1" dirty="0">
                <a:latin typeface="Calibri" panose="020F0502020204030204" pitchFamily="34" charset="0"/>
                <a:cs typeface="Calibri" panose="020F0502020204030204" pitchFamily="34" charset="0"/>
              </a:rPr>
              <a:t>) Wilderness</a:t>
            </a: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5600" y="4746836"/>
            <a:ext cx="2031061" cy="1730163"/>
          </a:xfrm>
          <a:prstGeom prst="rect">
            <a:avLst/>
          </a:prstGeom>
        </p:spPr>
      </p:pic>
    </p:spTree>
    <p:extLst>
      <p:ext uri="{BB962C8B-B14F-4D97-AF65-F5344CB8AC3E}">
        <p14:creationId xmlns:p14="http://schemas.microsoft.com/office/powerpoint/2010/main" val="268410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397" y="838200"/>
            <a:ext cx="8413206" cy="5943600"/>
          </a:xfrm>
          <a:prstGeom prst="rect">
            <a:avLst/>
          </a:prstGeom>
        </p:spPr>
      </p:pic>
      <p:pic>
        <p:nvPicPr>
          <p:cNvPr id="11"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99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826" y="838200"/>
            <a:ext cx="787634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57532" y="1200388"/>
            <a:ext cx="1028936" cy="369332"/>
          </a:xfrm>
          <a:prstGeom prst="rect">
            <a:avLst/>
          </a:prstGeom>
          <a:solidFill>
            <a:schemeClr val="bg1"/>
          </a:solidFill>
        </p:spPr>
        <p:txBody>
          <a:bodyPr wrap="none">
            <a:spAutoFit/>
          </a:bodyPr>
          <a:lstStyle/>
          <a:p>
            <a:r>
              <a:rPr lang="en-US" b="1" dirty="0">
                <a:latin typeface="Calibri" panose="020F0502020204030204" pitchFamily="34" charset="0"/>
                <a:cs typeface="Calibri" panose="020F0502020204030204" pitchFamily="34" charset="0"/>
              </a:rPr>
              <a:t>Exodus 3</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40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oses &amp; the burning bush"/>
          <p:cNvPicPr>
            <a:picLocks noChangeAspect="1" noChangeArrowheads="1"/>
          </p:cNvPicPr>
          <p:nvPr/>
        </p:nvPicPr>
        <p:blipFill>
          <a:blip r:embed="rId3" cstate="email">
            <a:lum contrast="18000"/>
            <a:extLst>
              <a:ext uri="{28A0092B-C50C-407E-A947-70E740481C1C}">
                <a14:useLocalDpi xmlns:a14="http://schemas.microsoft.com/office/drawing/2010/main"/>
              </a:ext>
            </a:extLst>
          </a:blip>
          <a:srcRect/>
          <a:stretch>
            <a:fillRect/>
          </a:stretch>
        </p:blipFill>
        <p:spPr bwMode="auto">
          <a:xfrm>
            <a:off x="3141235" y="4145280"/>
            <a:ext cx="2861530"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2"/>
          <p:cNvSpPr txBox="1">
            <a:spLocks noChangeArrowheads="1"/>
          </p:cNvSpPr>
          <p:nvPr/>
        </p:nvSpPr>
        <p:spPr>
          <a:xfrm>
            <a:off x="152400" y="990600"/>
            <a:ext cx="8839200" cy="3048000"/>
          </a:xfrm>
          <a:prstGeom prst="rect">
            <a:avLst/>
          </a:prstGeom>
          <a:solidFill>
            <a:schemeClr val="bg1"/>
          </a:solidFill>
          <a:ln>
            <a:solidFill>
              <a:schemeClr val="tx1"/>
            </a:solidFill>
          </a:ln>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lnSpc>
                <a:spcPct val="95000"/>
              </a:lnSpc>
              <a:buFontTx/>
              <a:buNone/>
            </a:pPr>
            <a:r>
              <a:rPr lang="en-US" b="1" kern="0" dirty="0">
                <a:latin typeface="Calibri" panose="020F0502020204030204" pitchFamily="34" charset="0"/>
                <a:cs typeface="Calibri" panose="020F0502020204030204" pitchFamily="34" charset="0"/>
              </a:rPr>
              <a:t>Exodus 3:7-10</a:t>
            </a:r>
          </a:p>
          <a:p>
            <a:pPr marL="0" indent="0" algn="just">
              <a:lnSpc>
                <a:spcPct val="95000"/>
              </a:lnSpc>
              <a:buFontTx/>
              <a:buNone/>
            </a:pPr>
            <a:r>
              <a:rPr lang="en-US" sz="2800" b="1" kern="0" baseline="30000" dirty="0">
                <a:latin typeface="Calibri" panose="020F0502020204030204" pitchFamily="34" charset="0"/>
                <a:cs typeface="Calibri" panose="020F0502020204030204" pitchFamily="34" charset="0"/>
              </a:rPr>
              <a:t>7</a:t>
            </a:r>
            <a:r>
              <a:rPr lang="en-US" sz="2800" b="1" kern="0" dirty="0">
                <a:latin typeface="Calibri" panose="020F0502020204030204" pitchFamily="34" charset="0"/>
                <a:cs typeface="Calibri" panose="020F0502020204030204" pitchFamily="34" charset="0"/>
              </a:rPr>
              <a:t> </a:t>
            </a:r>
            <a:r>
              <a:rPr lang="en-US" sz="2800" kern="0" dirty="0">
                <a:latin typeface="Calibri" panose="020F0502020204030204" pitchFamily="34" charset="0"/>
                <a:cs typeface="Calibri" panose="020F0502020204030204" pitchFamily="34" charset="0"/>
              </a:rPr>
              <a:t>The LORD said, "I have surely seen the affliction of My people who are in Egypt, and have given heed to their cry because of their taskmasters, for I am aware of their sufferings… </a:t>
            </a:r>
            <a:r>
              <a:rPr lang="en-US" sz="2800" b="1" kern="0" baseline="30000" dirty="0">
                <a:latin typeface="Calibri" panose="020F0502020204030204" pitchFamily="34" charset="0"/>
                <a:cs typeface="Calibri" panose="020F0502020204030204" pitchFamily="34" charset="0"/>
              </a:rPr>
              <a:t>10 </a:t>
            </a:r>
            <a:r>
              <a:rPr lang="en-US" sz="2800" b="1" u="sng" kern="0" dirty="0">
                <a:solidFill>
                  <a:srgbClr val="C00000"/>
                </a:solidFill>
                <a:latin typeface="Calibri" panose="020F0502020204030204" pitchFamily="34" charset="0"/>
                <a:cs typeface="Calibri" panose="020F0502020204030204" pitchFamily="34" charset="0"/>
              </a:rPr>
              <a:t>Therefore, come now, and I will send you</a:t>
            </a:r>
            <a:r>
              <a:rPr lang="en-US" sz="2800" kern="0" dirty="0">
                <a:solidFill>
                  <a:srgbClr val="0000FF"/>
                </a:solidFill>
                <a:latin typeface="Calibri" panose="020F0502020204030204" pitchFamily="34" charset="0"/>
                <a:cs typeface="Calibri" panose="020F0502020204030204" pitchFamily="34" charset="0"/>
              </a:rPr>
              <a:t> to Pharaoh, </a:t>
            </a:r>
            <a:r>
              <a:rPr lang="en-US" sz="2800" b="1" u="sng" kern="0" dirty="0">
                <a:solidFill>
                  <a:srgbClr val="C00000"/>
                </a:solidFill>
                <a:latin typeface="Calibri" panose="020F0502020204030204" pitchFamily="34" charset="0"/>
                <a:cs typeface="Calibri" panose="020F0502020204030204" pitchFamily="34" charset="0"/>
              </a:rPr>
              <a:t>so that you </a:t>
            </a:r>
            <a:r>
              <a:rPr lang="en-US" sz="2800" kern="0" dirty="0">
                <a:solidFill>
                  <a:srgbClr val="0000FF"/>
                </a:solidFill>
                <a:latin typeface="Calibri" panose="020F0502020204030204" pitchFamily="34" charset="0"/>
                <a:cs typeface="Calibri" panose="020F0502020204030204" pitchFamily="34" charset="0"/>
              </a:rPr>
              <a:t>may bring My people, the sons of Israel, out of Egypt."</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63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rPr>
              <a:t>Outline</a:t>
            </a:r>
            <a:endParaRPr lang="en-US" sz="3200" kern="0" dirty="0">
              <a:solidFill>
                <a:schemeClr val="tx1"/>
              </a:solidFill>
              <a:latin typeface="Calibri" panose="020F0502020204030204" pitchFamily="34" charset="0"/>
            </a:endParaRPr>
          </a:p>
        </p:txBody>
      </p:sp>
      <p:sp>
        <p:nvSpPr>
          <p:cNvPr id="3" name="Rectangle 3"/>
          <p:cNvSpPr txBox="1">
            <a:spLocks noChangeArrowheads="1"/>
          </p:cNvSpPr>
          <p:nvPr/>
        </p:nvSpPr>
        <p:spPr>
          <a:xfrm>
            <a:off x="1447800" y="1143000"/>
            <a:ext cx="6248400" cy="3352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indent="-461963" eaLnBrk="1" hangingPunct="1">
              <a:spcBef>
                <a:spcPts val="0"/>
              </a:spcBef>
              <a:spcAft>
                <a:spcPts val="1200"/>
              </a:spcAft>
              <a:buFont typeface="+mj-lt"/>
              <a:buAutoNum type="romanUcPeriod"/>
              <a:tabLst>
                <a:tab pos="1939925" algn="l"/>
              </a:tabLst>
            </a:pPr>
            <a:r>
              <a:rPr lang="en-US" altLang="en-US" b="1" dirty="0">
                <a:latin typeface="Calibri" panose="020F0502020204030204" pitchFamily="34" charset="0"/>
                <a:cs typeface="Calibri" panose="020F0502020204030204" pitchFamily="34" charset="0"/>
              </a:rPr>
              <a:t>Our Purpose, Aim, and Objective</a:t>
            </a:r>
          </a:p>
          <a:p>
            <a:pPr marL="461963" indent="-461963" eaLnBrk="1" hangingPunct="1">
              <a:spcBef>
                <a:spcPts val="0"/>
              </a:spcBef>
              <a:spcAft>
                <a:spcPts val="1200"/>
              </a:spcAft>
              <a:buFont typeface="+mj-lt"/>
              <a:buAutoNum type="romanUcPeriod"/>
              <a:tabLst>
                <a:tab pos="1939925" algn="l"/>
              </a:tabLst>
            </a:pPr>
            <a:r>
              <a:rPr lang="en-US" b="1" dirty="0">
                <a:latin typeface="Calibri" panose="020F0502020204030204" pitchFamily="34" charset="0"/>
                <a:cs typeface="Calibri" panose="020F0502020204030204" pitchFamily="34" charset="0"/>
              </a:rPr>
              <a:t>Review</a:t>
            </a:r>
            <a:endParaRPr lang="en-US" altLang="en-US" b="1" dirty="0">
              <a:latin typeface="Calibri" panose="020F0502020204030204" pitchFamily="34" charset="0"/>
              <a:cs typeface="Calibri" panose="020F0502020204030204" pitchFamily="34" charset="0"/>
            </a:endParaRPr>
          </a:p>
          <a:p>
            <a:pPr marL="461963" lvl="1" indent="-461963" eaLnBrk="1" hangingPunct="1">
              <a:spcBef>
                <a:spcPts val="0"/>
              </a:spcBef>
              <a:spcAft>
                <a:spcPts val="1200"/>
              </a:spcAft>
              <a:buFont typeface="+mj-lt"/>
              <a:buAutoNum type="romanUcPeriod" startAt="3"/>
              <a:tabLst>
                <a:tab pos="1939925" algn="l"/>
              </a:tabLst>
            </a:pPr>
            <a:r>
              <a:rPr lang="en-US" sz="3200" b="1" dirty="0">
                <a:latin typeface="Calibri" panose="020F0502020204030204" pitchFamily="34" charset="0"/>
                <a:cs typeface="Calibri" panose="020F0502020204030204" pitchFamily="34" charset="0"/>
              </a:rPr>
              <a:t>Contrast and Comparison of Law &amp; Grace – Exodus 12:1-13</a:t>
            </a:r>
          </a:p>
          <a:p>
            <a:pPr marL="461963" lvl="1" indent="-461963" eaLnBrk="1" hangingPunct="1">
              <a:spcBef>
                <a:spcPts val="0"/>
              </a:spcBef>
              <a:spcAft>
                <a:spcPts val="1200"/>
              </a:spcAft>
              <a:buFont typeface="+mj-lt"/>
              <a:buAutoNum type="romanUcPeriod" startAt="3"/>
              <a:tabLst>
                <a:tab pos="1939925" algn="l"/>
              </a:tabLst>
            </a:pPr>
            <a:r>
              <a:rPr lang="en-US" altLang="en-US" sz="32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310211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1143000"/>
            <a:ext cx="8610600" cy="2209800"/>
          </a:xfrm>
          <a:prstGeom prst="rect">
            <a:avLst/>
          </a:prstGeom>
          <a:solidFill>
            <a:schemeClr val="bg1"/>
          </a:solidFill>
          <a:ln>
            <a:solidFill>
              <a:schemeClr val="tx1"/>
            </a:solidFill>
          </a:ln>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lnSpc>
                <a:spcPct val="95000"/>
              </a:lnSpc>
              <a:buFontTx/>
              <a:buNone/>
            </a:pPr>
            <a:r>
              <a:rPr lang="en-US" b="1" kern="0" dirty="0">
                <a:latin typeface="Calibri" panose="020F0502020204030204" pitchFamily="34" charset="0"/>
              </a:rPr>
              <a:t>Exodus 3:11</a:t>
            </a:r>
          </a:p>
          <a:p>
            <a:pPr marL="0" indent="0" algn="just">
              <a:lnSpc>
                <a:spcPct val="95000"/>
              </a:lnSpc>
              <a:buFontTx/>
              <a:buNone/>
            </a:pPr>
            <a:r>
              <a:rPr lang="en-US" kern="0" dirty="0">
                <a:latin typeface="Calibri" panose="020F0502020204030204" pitchFamily="34" charset="0"/>
              </a:rPr>
              <a:t>But Moses said to God, </a:t>
            </a:r>
            <a:r>
              <a:rPr lang="en-US" b="1" kern="0" dirty="0">
                <a:solidFill>
                  <a:srgbClr val="0000FF"/>
                </a:solidFill>
                <a:latin typeface="Calibri" panose="020F0502020204030204" pitchFamily="34" charset="0"/>
              </a:rPr>
              <a:t>“Who am I, that I should go to Pharaoh, and that I should bring the sons of Israel out of Egypt?”</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0" y="3429000"/>
            <a:ext cx="3429000" cy="3267117"/>
          </a:xfrm>
          <a:prstGeom prst="rect">
            <a:avLst/>
          </a:prstGeom>
        </p:spPr>
      </p:pic>
    </p:spTree>
    <p:extLst>
      <p:ext uri="{BB962C8B-B14F-4D97-AF65-F5344CB8AC3E}">
        <p14:creationId xmlns:p14="http://schemas.microsoft.com/office/powerpoint/2010/main" val="1120188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descr="Moses+before+Pharaoh+with+snak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2790" y="1095375"/>
            <a:ext cx="3376409" cy="477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5299" name="Picture 10" descr="Tissot_Moses_and_Aaron_Speak_to_the_People"/>
          <p:cNvPicPr>
            <a:picLocks noChangeAspect="1" noChangeArrowheads="1"/>
          </p:cNvPicPr>
          <p:nvPr/>
        </p:nvPicPr>
        <p:blipFill>
          <a:blip r:embed="rId4">
            <a:lum contrast="12000"/>
            <a:extLst>
              <a:ext uri="{28A0092B-C50C-407E-A947-70E740481C1C}">
                <a14:useLocalDpi xmlns:a14="http://schemas.microsoft.com/office/drawing/2010/main"/>
              </a:ext>
            </a:extLst>
          </a:blip>
          <a:srcRect/>
          <a:stretch>
            <a:fillRect/>
          </a:stretch>
        </p:blipFill>
        <p:spPr bwMode="auto">
          <a:xfrm>
            <a:off x="255384" y="1095375"/>
            <a:ext cx="4316616"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7108" name="Text Box 11"/>
          <p:cNvSpPr txBox="1">
            <a:spLocks noChangeArrowheads="1"/>
          </p:cNvSpPr>
          <p:nvPr/>
        </p:nvSpPr>
        <p:spPr bwMode="auto">
          <a:xfrm>
            <a:off x="152400" y="4905375"/>
            <a:ext cx="510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800" dirty="0">
                <a:solidFill>
                  <a:srgbClr val="0000FF"/>
                </a:solidFill>
                <a:latin typeface="Calibri" panose="020F0502020204030204" pitchFamily="34" charset="0"/>
                <a:cs typeface="Calibri" panose="020F0502020204030204" pitchFamily="34" charset="0"/>
              </a:rPr>
              <a:t>Moses &amp; his brother Aaron would appear before their own people, &amp; before Pharaoh’s court…</a:t>
            </a:r>
          </a:p>
        </p:txBody>
      </p:sp>
      <p:pic>
        <p:nvPicPr>
          <p:cNvPr id="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3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150" y="1066800"/>
            <a:ext cx="8215701" cy="5669280"/>
          </a:xfrm>
          <a:prstGeom prst="rect">
            <a:avLst/>
          </a:prstGeom>
        </p:spPr>
      </p:pic>
      <p:pic>
        <p:nvPicPr>
          <p:cNvPr id="18" name="Picture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015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25627264"/>
              </p:ext>
            </p:extLst>
          </p:nvPr>
        </p:nvGraphicFramePr>
        <p:xfrm>
          <a:off x="228600" y="1882140"/>
          <a:ext cx="8686800" cy="4678680"/>
        </p:xfrm>
        <a:graphic>
          <a:graphicData uri="http://schemas.openxmlformats.org/drawingml/2006/table">
            <a:tbl>
              <a:tblPr firstRow="1" bandRow="1">
                <a:tableStyleId>{5940675A-B579-460E-94D1-54222C63F5DA}</a:tableStyleId>
              </a:tblPr>
              <a:tblGrid>
                <a:gridCol w="8686800">
                  <a:extLst>
                    <a:ext uri="{9D8B030D-6E8A-4147-A177-3AD203B41FA5}">
                      <a16:colId xmlns:a16="http://schemas.microsoft.com/office/drawing/2014/main" val="20000"/>
                    </a:ext>
                  </a:extLst>
                </a:gridCol>
              </a:tblGrid>
              <a:tr h="1150620">
                <a:tc>
                  <a:txBody>
                    <a:bodyPr/>
                    <a:lstStyle/>
                    <a:p>
                      <a:pPr algn="ctr">
                        <a:spcAft>
                          <a:spcPts val="600"/>
                        </a:spcAft>
                      </a:pPr>
                      <a:r>
                        <a:rPr lang="en-US" sz="3200" b="1" dirty="0">
                          <a:latin typeface="Calibri" panose="020F0502020204030204" pitchFamily="34" charset="0"/>
                          <a:cs typeface="Calibri" panose="020F0502020204030204" pitchFamily="34" charset="0"/>
                        </a:rPr>
                        <a:t>Exodus 3:20</a:t>
                      </a:r>
                    </a:p>
                    <a:p>
                      <a:pPr algn="just"/>
                      <a:r>
                        <a:rPr lang="en-US" sz="2800" b="1" dirty="0">
                          <a:solidFill>
                            <a:srgbClr val="0000FF"/>
                          </a:solidFill>
                          <a:latin typeface="Calibri" panose="020F0502020204030204" pitchFamily="34" charset="0"/>
                          <a:cs typeface="Calibri" panose="020F0502020204030204" pitchFamily="34" charset="0"/>
                        </a:rPr>
                        <a:t>“So I will stretch out My hand and strike Egypt with all My miracles which I shall do in the midst of it; and after that [Pharaoh] will let you go.</a:t>
                      </a:r>
                    </a:p>
                  </a:txBody>
                  <a:tcPr>
                    <a:solidFill>
                      <a:schemeClr val="bg1"/>
                    </a:solidFill>
                  </a:tcPr>
                </a:tc>
                <a:extLst>
                  <a:ext uri="{0D108BD9-81ED-4DB2-BD59-A6C34878D82A}">
                    <a16:rowId xmlns:a16="http://schemas.microsoft.com/office/drawing/2014/main" val="1496462191"/>
                  </a:ext>
                </a:extLst>
              </a:tr>
              <a:tr h="1150620">
                <a:tc>
                  <a:txBody>
                    <a:bodyPr/>
                    <a:lstStyle/>
                    <a:p>
                      <a:pPr marL="0" algn="ctr" defTabSz="914400" rtl="0" eaLnBrk="1" fontAlgn="base" latinLnBrk="0" hangingPunct="1">
                        <a:spcBef>
                          <a:spcPct val="0"/>
                        </a:spcBef>
                        <a:spcAft>
                          <a:spcPts val="600"/>
                        </a:spcAft>
                      </a:pPr>
                      <a:r>
                        <a:rPr lang="en-US" sz="3200" b="1" kern="1200" dirty="0">
                          <a:solidFill>
                            <a:schemeClr val="tx1"/>
                          </a:solidFill>
                          <a:latin typeface="Calibri" panose="020F0502020204030204" pitchFamily="34" charset="0"/>
                          <a:ea typeface="+mn-ea"/>
                          <a:cs typeface="Calibri" panose="020F0502020204030204" pitchFamily="34" charset="0"/>
                        </a:rPr>
                        <a:t>Exodus 12:12 </a:t>
                      </a:r>
                    </a:p>
                    <a:p>
                      <a:pPr marL="112713" indent="0">
                        <a:spcBef>
                          <a:spcPts val="600"/>
                        </a:spcBef>
                        <a:spcAft>
                          <a:spcPts val="600"/>
                        </a:spcAft>
                      </a:pPr>
                      <a:r>
                        <a:rPr lang="en-US" sz="2800" dirty="0">
                          <a:latin typeface="Calibri" panose="020F0502020204030204" pitchFamily="34" charset="0"/>
                        </a:rPr>
                        <a:t>…</a:t>
                      </a:r>
                      <a:r>
                        <a:rPr lang="en-US" sz="2800" b="1" dirty="0">
                          <a:solidFill>
                            <a:srgbClr val="0000FF"/>
                          </a:solidFill>
                          <a:latin typeface="Calibri" panose="020F0502020204030204" pitchFamily="34" charset="0"/>
                        </a:rPr>
                        <a:t>against all the gods of Egypt I will execute judgments</a:t>
                      </a:r>
                      <a:r>
                        <a:rPr lang="en-US" sz="2800" dirty="0">
                          <a:latin typeface="Calibri" panose="020F0502020204030204" pitchFamily="34" charset="0"/>
                        </a:rPr>
                        <a:t>—I am the LORD.</a:t>
                      </a:r>
                    </a:p>
                  </a:txBody>
                  <a:tcPr>
                    <a:solidFill>
                      <a:schemeClr val="bg1"/>
                    </a:solidFill>
                  </a:tcPr>
                </a:tc>
                <a:extLst>
                  <a:ext uri="{0D108BD9-81ED-4DB2-BD59-A6C34878D82A}">
                    <a16:rowId xmlns:a16="http://schemas.microsoft.com/office/drawing/2014/main" val="10000"/>
                  </a:ext>
                </a:extLst>
              </a:tr>
              <a:tr h="1150620">
                <a:tc>
                  <a:txBody>
                    <a:bodyPr/>
                    <a:lstStyle/>
                    <a:p>
                      <a:pPr marL="0" algn="ctr" defTabSz="914400" rtl="0" eaLnBrk="1" fontAlgn="base" latinLnBrk="0" hangingPunct="1">
                        <a:spcBef>
                          <a:spcPct val="0"/>
                        </a:spcBef>
                        <a:spcAft>
                          <a:spcPts val="600"/>
                        </a:spcAft>
                      </a:pPr>
                      <a:r>
                        <a:rPr lang="en-US" sz="3200" b="1" kern="1200" dirty="0">
                          <a:solidFill>
                            <a:schemeClr val="tx1"/>
                          </a:solidFill>
                          <a:latin typeface="Calibri" panose="020F0502020204030204" pitchFamily="34" charset="0"/>
                          <a:ea typeface="+mn-ea"/>
                          <a:cs typeface="Calibri" panose="020F0502020204030204" pitchFamily="34" charset="0"/>
                        </a:rPr>
                        <a:t>Numbers 33:4 </a:t>
                      </a:r>
                    </a:p>
                    <a:p>
                      <a:pPr marL="112713" indent="0">
                        <a:spcBef>
                          <a:spcPts val="600"/>
                        </a:spcBef>
                        <a:spcAft>
                          <a:spcPts val="600"/>
                        </a:spcAft>
                      </a:pPr>
                      <a:r>
                        <a:rPr lang="en-US" sz="2800" dirty="0">
                          <a:latin typeface="Calibri" panose="020F0502020204030204" pitchFamily="34" charset="0"/>
                        </a:rPr>
                        <a:t>…</a:t>
                      </a:r>
                      <a:r>
                        <a:rPr lang="en-US" sz="2800" b="1" kern="1200" dirty="0">
                          <a:solidFill>
                            <a:srgbClr val="0000FF"/>
                          </a:solidFill>
                          <a:latin typeface="Calibri" panose="020F0502020204030204" pitchFamily="34" charset="0"/>
                          <a:ea typeface="+mn-ea"/>
                          <a:cs typeface="+mn-cs"/>
                        </a:rPr>
                        <a:t>The LORD had also executed judgments on their gods.</a:t>
                      </a:r>
                    </a:p>
                  </a:txBody>
                  <a:tcPr>
                    <a:solidFill>
                      <a:schemeClr val="bg1"/>
                    </a:solidFill>
                  </a:tcPr>
                </a:tc>
                <a:extLst>
                  <a:ext uri="{0D108BD9-81ED-4DB2-BD59-A6C34878D82A}">
                    <a16:rowId xmlns:a16="http://schemas.microsoft.com/office/drawing/2014/main" val="2823543541"/>
                  </a:ext>
                </a:extLst>
              </a:tr>
            </a:tbl>
          </a:graphicData>
        </a:graphic>
      </p:graphicFrame>
      <p:sp>
        <p:nvSpPr>
          <p:cNvPr id="6" name="Rectangle 5"/>
          <p:cNvSpPr/>
          <p:nvPr/>
        </p:nvSpPr>
        <p:spPr>
          <a:xfrm>
            <a:off x="457200" y="838200"/>
            <a:ext cx="8229600" cy="954107"/>
          </a:xfrm>
          <a:prstGeom prst="rect">
            <a:avLst/>
          </a:prstGeom>
        </p:spPr>
        <p:txBody>
          <a:bodyPr wrap="square">
            <a:spAutoFit/>
          </a:bodyPr>
          <a:lstStyle/>
          <a:p>
            <a:pPr algn="ctr"/>
            <a:r>
              <a:rPr lang="en-US" sz="2800" b="1" dirty="0">
                <a:latin typeface="Calibri" panose="020F0502020204030204" pitchFamily="34" charset="0"/>
                <a:cs typeface="Calibri" panose="020F0502020204030204" pitchFamily="34" charset="0"/>
              </a:rPr>
              <a:t>Over 1,500 Deities in Ancient Egypt…The Plagues were an Assault on the Gods of Egypt!</a:t>
            </a: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28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94" y="990600"/>
            <a:ext cx="7919812" cy="5669280"/>
          </a:xfrm>
          <a:prstGeom prst="rect">
            <a:avLst/>
          </a:prstGeom>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0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8189" y="1054402"/>
            <a:ext cx="5407621" cy="4749196"/>
          </a:xfrm>
          <a:prstGeom prst="rect">
            <a:avLst/>
          </a:prstGeom>
        </p:spPr>
      </p:pic>
    </p:spTree>
    <p:extLst>
      <p:ext uri="{BB962C8B-B14F-4D97-AF65-F5344CB8AC3E}">
        <p14:creationId xmlns:p14="http://schemas.microsoft.com/office/powerpoint/2010/main" val="185506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rPr>
              <a:t>Outline</a:t>
            </a:r>
            <a:endParaRPr lang="en-US" sz="3200" kern="0" dirty="0">
              <a:solidFill>
                <a:schemeClr val="tx1"/>
              </a:solidFill>
              <a:latin typeface="Calibri" panose="020F0502020204030204" pitchFamily="34" charset="0"/>
            </a:endParaRPr>
          </a:p>
        </p:txBody>
      </p:sp>
      <p:sp>
        <p:nvSpPr>
          <p:cNvPr id="3" name="Rectangle 3"/>
          <p:cNvSpPr txBox="1">
            <a:spLocks noChangeArrowheads="1"/>
          </p:cNvSpPr>
          <p:nvPr/>
        </p:nvSpPr>
        <p:spPr>
          <a:xfrm>
            <a:off x="1447800" y="1143000"/>
            <a:ext cx="6248400" cy="3352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indent="-461963" eaLnBrk="1" hangingPunct="1">
              <a:spcBef>
                <a:spcPts val="0"/>
              </a:spcBef>
              <a:spcAft>
                <a:spcPts val="1200"/>
              </a:spcAft>
              <a:buFont typeface="+mj-lt"/>
              <a:buAutoNum type="romanUcPeriod"/>
              <a:tabLst>
                <a:tab pos="1939925" algn="l"/>
              </a:tabLst>
            </a:pPr>
            <a:r>
              <a:rPr lang="en-US" altLang="en-US" b="1" dirty="0">
                <a:latin typeface="Calibri" panose="020F0502020204030204" pitchFamily="34" charset="0"/>
                <a:cs typeface="Calibri" panose="020F0502020204030204" pitchFamily="34" charset="0"/>
              </a:rPr>
              <a:t>Our Purpose, Aim, and Objective</a:t>
            </a:r>
          </a:p>
          <a:p>
            <a:pPr marL="461963" indent="-461963" eaLnBrk="1" hangingPunct="1">
              <a:spcBef>
                <a:spcPts val="0"/>
              </a:spcBef>
              <a:spcAft>
                <a:spcPts val="1200"/>
              </a:spcAft>
              <a:buFont typeface="+mj-lt"/>
              <a:buAutoNum type="romanUcPeriod"/>
              <a:tabLst>
                <a:tab pos="1939925" algn="l"/>
              </a:tabLst>
            </a:pPr>
            <a:r>
              <a:rPr lang="en-US" b="1" dirty="0">
                <a:latin typeface="Calibri" panose="020F0502020204030204" pitchFamily="34" charset="0"/>
                <a:cs typeface="Calibri" panose="020F0502020204030204" pitchFamily="34" charset="0"/>
              </a:rPr>
              <a:t>Review</a:t>
            </a:r>
            <a:endParaRPr lang="en-US" altLang="en-US" b="1" dirty="0">
              <a:latin typeface="Calibri" panose="020F0502020204030204" pitchFamily="34" charset="0"/>
              <a:cs typeface="Calibri" panose="020F0502020204030204" pitchFamily="34" charset="0"/>
            </a:endParaRPr>
          </a:p>
          <a:p>
            <a:pPr marL="461963" lvl="1" indent="-461963" eaLnBrk="1" hangingPunct="1">
              <a:spcBef>
                <a:spcPts val="0"/>
              </a:spcBef>
              <a:spcAft>
                <a:spcPts val="1200"/>
              </a:spcAft>
              <a:buFont typeface="+mj-lt"/>
              <a:buAutoNum type="romanUcPeriod" startAt="3"/>
              <a:tabLst>
                <a:tab pos="1939925" algn="l"/>
              </a:tabLst>
            </a:pPr>
            <a:r>
              <a:rPr lang="en-US" sz="3200" b="1" dirty="0">
                <a:solidFill>
                  <a:srgbClr val="0000FF"/>
                </a:solidFill>
                <a:latin typeface="Calibri" panose="020F0502020204030204" pitchFamily="34" charset="0"/>
                <a:cs typeface="Calibri" panose="020F0502020204030204" pitchFamily="34" charset="0"/>
              </a:rPr>
              <a:t>Contrast and Comparison of Law &amp; Grace – Exodus 12:1-13</a:t>
            </a:r>
          </a:p>
          <a:p>
            <a:pPr marL="461963" lvl="1" indent="-461963" eaLnBrk="1" hangingPunct="1">
              <a:spcBef>
                <a:spcPts val="0"/>
              </a:spcBef>
              <a:spcAft>
                <a:spcPts val="1200"/>
              </a:spcAft>
              <a:buFont typeface="+mj-lt"/>
              <a:buAutoNum type="romanUcPeriod" startAt="3"/>
              <a:tabLst>
                <a:tab pos="1939925" algn="l"/>
              </a:tabLst>
            </a:pPr>
            <a:r>
              <a:rPr lang="en-US" altLang="en-US" sz="32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264944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the-big-book-of-jewish-baseball-178824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359" y="1447800"/>
            <a:ext cx="4380841" cy="502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220" name="Picture 9" descr="Jewish Baseball Legen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41185">
            <a:off x="5790376" y="3560058"/>
            <a:ext cx="2633475"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172" name="Text Box 10"/>
          <p:cNvSpPr txBox="1">
            <a:spLocks noChangeArrowheads="1"/>
          </p:cNvSpPr>
          <p:nvPr/>
        </p:nvSpPr>
        <p:spPr bwMode="auto">
          <a:xfrm>
            <a:off x="727075" y="5554663"/>
            <a:ext cx="4222750" cy="8461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600" b="1" dirty="0">
              <a:latin typeface="Calibri" panose="020F0502020204030204" pitchFamily="34" charset="0"/>
              <a:cs typeface="Calibri" panose="020F0502020204030204" pitchFamily="34" charset="0"/>
            </a:endParaRPr>
          </a:p>
          <a:p>
            <a:pPr algn="ctr" eaLnBrk="1" hangingPunct="1">
              <a:spcBef>
                <a:spcPts val="600"/>
              </a:spcBef>
            </a:pPr>
            <a:r>
              <a:rPr lang="en-US" sz="3200" b="1" dirty="0">
                <a:latin typeface="Calibri" panose="020F0502020204030204" pitchFamily="34" charset="0"/>
                <a:cs typeface="Calibri" panose="020F0502020204030204" pitchFamily="34" charset="0"/>
              </a:rPr>
              <a:t>from the </a:t>
            </a:r>
            <a:r>
              <a:rPr lang="en-US" sz="3200" b="1" u="sng" dirty="0">
                <a:solidFill>
                  <a:srgbClr val="C00000"/>
                </a:solidFill>
                <a:latin typeface="Calibri" panose="020F0502020204030204" pitchFamily="34" charset="0"/>
                <a:cs typeface="Calibri" panose="020F0502020204030204" pitchFamily="34" charset="0"/>
              </a:rPr>
              <a:t>BIG INNING</a:t>
            </a:r>
          </a:p>
          <a:p>
            <a:pPr algn="ctr" eaLnBrk="1" hangingPunct="1"/>
            <a:endParaRPr lang="en-US" sz="600" b="1" u="sng" dirty="0">
              <a:solidFill>
                <a:srgbClr val="C00000"/>
              </a:solidFill>
              <a:latin typeface="Calibri" panose="020F0502020204030204" pitchFamily="34" charset="0"/>
              <a:cs typeface="Calibri" panose="020F0502020204030204" pitchFamily="34" charset="0"/>
            </a:endParaRPr>
          </a:p>
        </p:txBody>
      </p:sp>
      <p:pic>
        <p:nvPicPr>
          <p:cNvPr id="9224" name="Picture 8" descr="http://ts1.mm.bing.net/th?id=H.4864811522983708&amp;pid=1.7&amp;w=225&amp;h=148&amp;c=7&amp;rs=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1447800"/>
            <a:ext cx="278027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 Box 4"/>
          <p:cNvSpPr txBox="1">
            <a:spLocks noChangeArrowheads="1"/>
          </p:cNvSpPr>
          <p:nvPr/>
        </p:nvSpPr>
        <p:spPr bwMode="auto">
          <a:xfrm>
            <a:off x="0" y="72548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3600" b="1" dirty="0">
                <a:latin typeface="Calibri" panose="020F0502020204030204" pitchFamily="34" charset="0"/>
                <a:cs typeface="Calibri" panose="020F0502020204030204" pitchFamily="34" charset="0"/>
              </a:rPr>
              <a:t>10 Strikes and </a:t>
            </a:r>
            <a:r>
              <a:rPr lang="en-US" sz="3600" b="1" dirty="0">
                <a:solidFill>
                  <a:srgbClr val="0000FF"/>
                </a:solidFill>
                <a:latin typeface="Calibri" panose="020F0502020204030204" pitchFamily="34" charset="0"/>
                <a:cs typeface="+mn-cs"/>
              </a:rPr>
              <a:t>YOU”RE OUT </a:t>
            </a:r>
            <a:r>
              <a:rPr lang="en-US" sz="3600" b="1" dirty="0">
                <a:latin typeface="Calibri" panose="020F0502020204030204" pitchFamily="34" charset="0"/>
                <a:cs typeface="Calibri" panose="020F0502020204030204" pitchFamily="34" charset="0"/>
              </a:rPr>
              <a:t>– Part 2 </a:t>
            </a:r>
          </a:p>
        </p:txBody>
      </p:sp>
      <p:sp>
        <p:nvSpPr>
          <p:cNvPr id="7176" name="Text Box 10"/>
          <p:cNvSpPr txBox="1">
            <a:spLocks noChangeArrowheads="1"/>
          </p:cNvSpPr>
          <p:nvPr/>
        </p:nvSpPr>
        <p:spPr bwMode="auto">
          <a:xfrm>
            <a:off x="838200" y="1762125"/>
            <a:ext cx="3962400" cy="523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latin typeface="Calibri" panose="020F0502020204030204" pitchFamily="34" charset="0"/>
                <a:cs typeface="Calibri" panose="020F0502020204030204" pitchFamily="34" charset="0"/>
              </a:rPr>
              <a:t>THE </a:t>
            </a:r>
            <a:r>
              <a:rPr lang="en-US" sz="2800" b="1" dirty="0">
                <a:latin typeface="Calibri" panose="020F0502020204030204" pitchFamily="34" charset="0"/>
                <a:cs typeface="Calibri" panose="020F0502020204030204" pitchFamily="34" charset="0"/>
              </a:rPr>
              <a:t>BIG </a:t>
            </a:r>
            <a:r>
              <a:rPr lang="en-US" sz="2800" b="1" u="sng" dirty="0">
                <a:solidFill>
                  <a:srgbClr val="C00000"/>
                </a:solidFill>
                <a:latin typeface="Calibri" panose="020F0502020204030204" pitchFamily="34" charset="0"/>
                <a:cs typeface="Calibri" panose="020F0502020204030204" pitchFamily="34" charset="0"/>
              </a:rPr>
              <a:t>RULE</a:t>
            </a:r>
            <a:r>
              <a:rPr lang="en-US" sz="2800" b="1" dirty="0">
                <a:latin typeface="Calibri" panose="020F0502020204030204" pitchFamily="34" charset="0"/>
                <a:cs typeface="Calibri" panose="020F0502020204030204" pitchFamily="34" charset="0"/>
              </a:rPr>
              <a:t> BOOK</a:t>
            </a:r>
            <a:r>
              <a:rPr lang="en-US" sz="24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of</a:t>
            </a:r>
            <a:endParaRPr lang="en-US" sz="900" b="1" dirty="0">
              <a:latin typeface="Calibri" panose="020F0502020204030204" pitchFamily="34" charset="0"/>
              <a:cs typeface="Calibri" panose="020F0502020204030204" pitchFamily="34" charset="0"/>
            </a:endParaRPr>
          </a:p>
        </p:txBody>
      </p:sp>
      <p:sp>
        <p:nvSpPr>
          <p:cNvPr id="11"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&amp; Grace: Session 3 – 10 Strikes and </a:t>
            </a:r>
            <a:r>
              <a:rPr lang="en-US" altLang="en-US" sz="1800" b="1" dirty="0">
                <a:solidFill>
                  <a:srgbClr val="0000FF"/>
                </a:solidFill>
                <a:latin typeface="Calibri" panose="020F0502020204030204" pitchFamily="34" charset="0"/>
                <a:cs typeface="Calibri" panose="020F0502020204030204" pitchFamily="34" charset="0"/>
              </a:rPr>
              <a:t>YOU”RE OUT</a:t>
            </a:r>
            <a:r>
              <a:rPr lang="en-US" altLang="en-US" sz="1800" b="1" dirty="0">
                <a:latin typeface="Calibri" panose="020F0502020204030204" pitchFamily="34" charset="0"/>
                <a:cs typeface="Calibri" panose="020F0502020204030204" pitchFamily="34" charset="0"/>
              </a:rPr>
              <a:t> – Part 2 </a:t>
            </a:r>
          </a:p>
        </p:txBody>
      </p:sp>
    </p:spTree>
    <p:extLst>
      <p:ext uri="{BB962C8B-B14F-4D97-AF65-F5344CB8AC3E}">
        <p14:creationId xmlns:p14="http://schemas.microsoft.com/office/powerpoint/2010/main" val="21284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0" name="Group 202"/>
          <p:cNvGraphicFramePr>
            <a:graphicFrameLocks noGrp="1"/>
          </p:cNvGraphicFramePr>
          <p:nvPr>
            <p:ph type="tbl" idx="1"/>
            <p:extLst>
              <p:ext uri="{D42A27DB-BD31-4B8C-83A1-F6EECF244321}">
                <p14:modId xmlns:p14="http://schemas.microsoft.com/office/powerpoint/2010/main" val="1030759129"/>
              </p:ext>
            </p:extLst>
          </p:nvPr>
        </p:nvGraphicFramePr>
        <p:xfrm>
          <a:off x="152400" y="663989"/>
          <a:ext cx="8839200" cy="5974080"/>
        </p:xfrm>
        <a:graphic>
          <a:graphicData uri="http://schemas.openxmlformats.org/drawingml/2006/table">
            <a:tbl>
              <a:tblPr/>
              <a:tblGrid>
                <a:gridCol w="1219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49538">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226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2265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7:14-25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Water to Blood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Yes, by the Nile River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Did the same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Didn’t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8:1-15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Frogs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Did the same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Called Moses to intercede, then changed his mind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482888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8:16-19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Calibri" panose="020F0502020204030204" pitchFamily="34" charset="0"/>
                          <a:ea typeface="+mn-ea"/>
                          <a:cs typeface="Times New Roman" pitchFamily="18" charset="0"/>
                        </a:rPr>
                        <a:t>Lice, gnats, mosquitos, or ticks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Couldn’t do the same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6718959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8:20-23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Flies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Warned of separation of Israel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Called Moses to intercede, then changed his mind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FF"/>
                          </a:solidFill>
                          <a:effectLst/>
                          <a:latin typeface="Calibri" panose="020F0502020204030204" pitchFamily="34" charset="0"/>
                          <a:cs typeface="Times New Roman" pitchFamily="18" charset="0"/>
                        </a:rPr>
                        <a:t>1</a:t>
                      </a:r>
                      <a:r>
                        <a:rPr kumimoji="0" lang="en-US" sz="1600" b="1" i="0" u="none" strike="noStrike" cap="none" normalizeH="0" baseline="30000" dirty="0">
                          <a:ln>
                            <a:noFill/>
                          </a:ln>
                          <a:solidFill>
                            <a:srgbClr val="0000FF"/>
                          </a:solidFill>
                          <a:effectLst/>
                          <a:latin typeface="Calibri" panose="020F0502020204030204" pitchFamily="34" charset="0"/>
                          <a:cs typeface="Times New Roman" pitchFamily="18" charset="0"/>
                        </a:rPr>
                        <a:t>st</a:t>
                      </a:r>
                      <a:r>
                        <a:rPr kumimoji="0" lang="en-US" sz="1600" b="1" i="0" u="none" strike="noStrike" cap="none" normalizeH="0" baseline="0" dirty="0">
                          <a:ln>
                            <a:noFill/>
                          </a:ln>
                          <a:solidFill>
                            <a:srgbClr val="0000FF"/>
                          </a:solidFill>
                          <a:effectLst/>
                          <a:latin typeface="Calibri" panose="020F0502020204030204" pitchFamily="34" charset="0"/>
                          <a:cs typeface="Times New Roman" pitchFamily="18" charset="0"/>
                        </a:rPr>
                        <a:t> time that a plague is specifically not to be in Goshen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33462870"/>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9:1-7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Livestock 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Sent someone to check on Goshen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Israel’s livestock is all healthy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2336368"/>
                  </a:ext>
                </a:extLst>
              </a:tr>
            </a:tbl>
          </a:graphicData>
        </a:graphic>
      </p:graphicFrame>
      <p:sp>
        <p:nvSpPr>
          <p:cNvPr id="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&amp; Grace: Session 3 – 10 Strikes and </a:t>
            </a:r>
            <a:r>
              <a:rPr lang="en-US" altLang="en-US" sz="1800" b="1" dirty="0">
                <a:solidFill>
                  <a:srgbClr val="0000FF"/>
                </a:solidFill>
                <a:latin typeface="Calibri" panose="020F0502020204030204" pitchFamily="34" charset="0"/>
                <a:cs typeface="Calibri" panose="020F0502020204030204" pitchFamily="34" charset="0"/>
              </a:rPr>
              <a:t>YOU”RE OUT</a:t>
            </a:r>
            <a:r>
              <a:rPr lang="en-US" altLang="en-US" sz="1800" b="1" dirty="0">
                <a:latin typeface="Calibri" panose="020F0502020204030204" pitchFamily="34" charset="0"/>
                <a:cs typeface="Calibri" panose="020F0502020204030204" pitchFamily="34" charset="0"/>
              </a:rPr>
              <a:t> – Part 2 </a:t>
            </a:r>
          </a:p>
        </p:txBody>
      </p:sp>
    </p:spTree>
    <p:extLst>
      <p:ext uri="{BB962C8B-B14F-4D97-AF65-F5344CB8AC3E}">
        <p14:creationId xmlns:p14="http://schemas.microsoft.com/office/powerpoint/2010/main" val="1077326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0" name="Group 202"/>
          <p:cNvGraphicFramePr>
            <a:graphicFrameLocks noGrp="1"/>
          </p:cNvGraphicFramePr>
          <p:nvPr>
            <p:ph type="tbl" idx="1"/>
            <p:extLst>
              <p:ext uri="{D42A27DB-BD31-4B8C-83A1-F6EECF244321}">
                <p14:modId xmlns:p14="http://schemas.microsoft.com/office/powerpoint/2010/main" val="1162482833"/>
              </p:ext>
            </p:extLst>
          </p:nvPr>
        </p:nvGraphicFramePr>
        <p:xfrm>
          <a:off x="152400" y="663989"/>
          <a:ext cx="8839200" cy="5730240"/>
        </p:xfrm>
        <a:graphic>
          <a:graphicData uri="http://schemas.openxmlformats.org/drawingml/2006/table">
            <a:tbl>
              <a:tblPr/>
              <a:tblGrid>
                <a:gridCol w="1219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49538">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226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2265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9:8-12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Boils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Yes, threw soot at him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Also struck with boils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Didn’t listen to Moses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Assumed: no boils in Israel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9:13-35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Hail, Fire &amp; Thunder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Some took warning &amp; hid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No plague found in Goshen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482888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10:1-20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Locusts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Servants pled  to let Israel 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Called Moses, then changed his mind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Assumed: no locusts in Israel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6718959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10:21-29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Darkness for 3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They can go but no livestock – banished Moses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Darkness everywhere but light in Goshen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33462870"/>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11:1-10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Death of firstborn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Gave gifts to Israel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anose="020F0502020204030204" pitchFamily="34" charset="0"/>
                          <a:cs typeface="Times New Roman" pitchFamily="18" charset="0"/>
                        </a:rPr>
                        <a:t>Called Moses &amp; said, “Get out”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C00000"/>
                          </a:solidFill>
                          <a:effectLst/>
                          <a:latin typeface="Calibri" panose="020F0502020204030204" pitchFamily="34" charset="0"/>
                          <a:cs typeface="Times New Roman" pitchFamily="18" charset="0"/>
                        </a:rPr>
                        <a:t>No death among Israelites,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2336368"/>
                  </a:ext>
                </a:extLst>
              </a:tr>
            </a:tbl>
          </a:graphicData>
        </a:graphic>
      </p:graphicFrame>
      <p:sp>
        <p:nvSpPr>
          <p:cNvPr id="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&amp; Grace: Session 3 – 10 Strikes and </a:t>
            </a:r>
            <a:r>
              <a:rPr lang="en-US" altLang="en-US" sz="1800" b="1" dirty="0">
                <a:solidFill>
                  <a:srgbClr val="0000FF"/>
                </a:solidFill>
                <a:latin typeface="Calibri" panose="020F0502020204030204" pitchFamily="34" charset="0"/>
                <a:cs typeface="Calibri" panose="020F0502020204030204" pitchFamily="34" charset="0"/>
              </a:rPr>
              <a:t>YOU”RE OUT</a:t>
            </a:r>
            <a:r>
              <a:rPr lang="en-US" altLang="en-US" sz="1800" b="1" dirty="0">
                <a:latin typeface="Calibri" panose="020F0502020204030204" pitchFamily="34" charset="0"/>
                <a:cs typeface="Calibri" panose="020F0502020204030204" pitchFamily="34" charset="0"/>
              </a:rPr>
              <a:t> – Part 2 </a:t>
            </a:r>
          </a:p>
        </p:txBody>
      </p:sp>
    </p:spTree>
    <p:extLst>
      <p:ext uri="{BB962C8B-B14F-4D97-AF65-F5344CB8AC3E}">
        <p14:creationId xmlns:p14="http://schemas.microsoft.com/office/powerpoint/2010/main" val="387728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rPr>
              <a:t>Outline</a:t>
            </a:r>
            <a:endParaRPr lang="en-US" sz="3200" kern="0" dirty="0">
              <a:solidFill>
                <a:schemeClr val="tx1"/>
              </a:solidFill>
              <a:latin typeface="Calibri" panose="020F0502020204030204" pitchFamily="34" charset="0"/>
            </a:endParaRPr>
          </a:p>
        </p:txBody>
      </p:sp>
      <p:sp>
        <p:nvSpPr>
          <p:cNvPr id="3" name="Rectangle 3"/>
          <p:cNvSpPr txBox="1">
            <a:spLocks noChangeArrowheads="1"/>
          </p:cNvSpPr>
          <p:nvPr/>
        </p:nvSpPr>
        <p:spPr>
          <a:xfrm>
            <a:off x="1447800" y="1143000"/>
            <a:ext cx="6248400" cy="3352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indent="-461963" eaLnBrk="1" hangingPunct="1">
              <a:spcBef>
                <a:spcPts val="0"/>
              </a:spcBef>
              <a:spcAft>
                <a:spcPts val="1200"/>
              </a:spcAft>
              <a:buFont typeface="+mj-lt"/>
              <a:buAutoNum type="romanUcPeriod"/>
              <a:tabLst>
                <a:tab pos="1939925" algn="l"/>
              </a:tabLst>
            </a:pPr>
            <a:r>
              <a:rPr lang="en-US" altLang="en-US" b="1" dirty="0">
                <a:solidFill>
                  <a:srgbClr val="0000FF"/>
                </a:solidFill>
                <a:latin typeface="Calibri" panose="020F0502020204030204" pitchFamily="34" charset="0"/>
                <a:cs typeface="Calibri" panose="020F0502020204030204" pitchFamily="34" charset="0"/>
              </a:rPr>
              <a:t>Our Purpose, Aim, and Objective</a:t>
            </a:r>
          </a:p>
          <a:p>
            <a:pPr marL="461963" indent="-461963" eaLnBrk="1" hangingPunct="1">
              <a:spcBef>
                <a:spcPts val="0"/>
              </a:spcBef>
              <a:spcAft>
                <a:spcPts val="1200"/>
              </a:spcAft>
              <a:buFont typeface="+mj-lt"/>
              <a:buAutoNum type="romanUcPeriod"/>
              <a:tabLst>
                <a:tab pos="1939925" algn="l"/>
              </a:tabLst>
            </a:pPr>
            <a:r>
              <a:rPr lang="en-US" b="1" dirty="0">
                <a:latin typeface="Calibri" panose="020F0502020204030204" pitchFamily="34" charset="0"/>
                <a:cs typeface="Calibri" panose="020F0502020204030204" pitchFamily="34" charset="0"/>
              </a:rPr>
              <a:t>Review</a:t>
            </a:r>
            <a:endParaRPr lang="en-US" altLang="en-US" b="1" dirty="0">
              <a:latin typeface="Calibri" panose="020F0502020204030204" pitchFamily="34" charset="0"/>
              <a:cs typeface="Calibri" panose="020F0502020204030204" pitchFamily="34" charset="0"/>
            </a:endParaRPr>
          </a:p>
          <a:p>
            <a:pPr marL="461963" lvl="1" indent="-461963" eaLnBrk="1" hangingPunct="1">
              <a:spcBef>
                <a:spcPts val="0"/>
              </a:spcBef>
              <a:spcAft>
                <a:spcPts val="1200"/>
              </a:spcAft>
              <a:buFont typeface="+mj-lt"/>
              <a:buAutoNum type="romanUcPeriod" startAt="3"/>
              <a:tabLst>
                <a:tab pos="1939925" algn="l"/>
              </a:tabLst>
            </a:pPr>
            <a:r>
              <a:rPr lang="en-US" sz="3200" b="1" dirty="0">
                <a:latin typeface="Calibri" panose="020F0502020204030204" pitchFamily="34" charset="0"/>
                <a:cs typeface="Calibri" panose="020F0502020204030204" pitchFamily="34" charset="0"/>
              </a:rPr>
              <a:t>Contrast and Comparison of Law &amp; Grace – Exodus 12:1-13</a:t>
            </a:r>
          </a:p>
          <a:p>
            <a:pPr marL="461963" lvl="1" indent="-461963" eaLnBrk="1" hangingPunct="1">
              <a:spcBef>
                <a:spcPts val="0"/>
              </a:spcBef>
              <a:spcAft>
                <a:spcPts val="1200"/>
              </a:spcAft>
              <a:buFont typeface="+mj-lt"/>
              <a:buAutoNum type="romanUcPeriod" startAt="3"/>
              <a:tabLst>
                <a:tab pos="1939925" algn="l"/>
              </a:tabLst>
            </a:pPr>
            <a:r>
              <a:rPr lang="en-US" altLang="en-US" sz="32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241306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0" name="Group 202"/>
          <p:cNvGraphicFramePr>
            <a:graphicFrameLocks noGrp="1"/>
          </p:cNvGraphicFramePr>
          <p:nvPr>
            <p:ph type="tbl" idx="1"/>
            <p:extLst/>
          </p:nvPr>
        </p:nvGraphicFramePr>
        <p:xfrm>
          <a:off x="152400" y="685800"/>
          <a:ext cx="8839200" cy="1783080"/>
        </p:xfrm>
        <a:graphic>
          <a:graphicData uri="http://schemas.openxmlformats.org/drawingml/2006/table">
            <a:tbl>
              <a:tblPr/>
              <a:tblGrid>
                <a:gridCol w="1219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7:14-25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Water to Blood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 by the Nile River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Did the same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Didn’t care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pic>
        <p:nvPicPr>
          <p:cNvPr id="552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8720" y="2819400"/>
            <a:ext cx="676656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b="1" dirty="0">
                <a:latin typeface="Calibri" panose="020F0502020204030204" pitchFamily="34" charset="0"/>
                <a:cs typeface="Calibri" panose="020F0502020204030204" pitchFamily="34" charset="0"/>
              </a:rPr>
              <a:t>Law &amp; Grace: Session 3 – 10 Strikes and </a:t>
            </a:r>
            <a:r>
              <a:rPr lang="en-US" altLang="en-US" sz="1800" b="1" dirty="0">
                <a:solidFill>
                  <a:srgbClr val="0000FF"/>
                </a:solidFill>
                <a:latin typeface="Calibri" panose="020F0502020204030204" pitchFamily="34" charset="0"/>
                <a:cs typeface="Calibri" panose="020F0502020204030204" pitchFamily="34" charset="0"/>
              </a:rPr>
              <a:t>YOU”RE OUT</a:t>
            </a:r>
            <a:r>
              <a:rPr lang="en-US" altLang="en-US" sz="1800" b="1" dirty="0">
                <a:latin typeface="Calibri" panose="020F0502020204030204" pitchFamily="34" charset="0"/>
                <a:cs typeface="Calibri" panose="020F0502020204030204" pitchFamily="34" charset="0"/>
              </a:rPr>
              <a:t> – Part 2 </a:t>
            </a:r>
          </a:p>
        </p:txBody>
      </p:sp>
    </p:spTree>
    <p:extLst>
      <p:ext uri="{BB962C8B-B14F-4D97-AF65-F5344CB8AC3E}">
        <p14:creationId xmlns:p14="http://schemas.microsoft.com/office/powerpoint/2010/main" val="3354968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0" name="Group 202"/>
          <p:cNvGraphicFramePr>
            <a:graphicFrameLocks noGrp="1"/>
          </p:cNvGraphicFramePr>
          <p:nvPr>
            <p:ph type="tbl" idx="1"/>
            <p:extLst>
              <p:ext uri="{D42A27DB-BD31-4B8C-83A1-F6EECF244321}">
                <p14:modId xmlns:p14="http://schemas.microsoft.com/office/powerpoint/2010/main" val="2450136391"/>
              </p:ext>
            </p:extLst>
          </p:nvPr>
        </p:nvGraphicFramePr>
        <p:xfrm>
          <a:off x="152400" y="685800"/>
          <a:ext cx="8839200" cy="2331720"/>
        </p:xfrm>
        <a:graphic>
          <a:graphicData uri="http://schemas.openxmlformats.org/drawingml/2006/table">
            <a:tbl>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88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8:1-15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Frogs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Did the same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Called Moses to intercede, then changed his mind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 </a:t>
            </a:r>
            <a:r>
              <a:rPr lang="en-US" b="1" dirty="0">
                <a:latin typeface="Calibri" panose="020F0502020204030204" pitchFamily="34" charset="0"/>
                <a:cs typeface="Calibri" panose="020F0502020204030204" pitchFamily="34" charset="0"/>
              </a:rPr>
              <a:t>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2030" y="3276600"/>
            <a:ext cx="6779941"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33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2874460"/>
            <a:ext cx="6400800" cy="3754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3836013498"/>
              </p:ext>
            </p:extLst>
          </p:nvPr>
        </p:nvGraphicFramePr>
        <p:xfrm>
          <a:off x="152400" y="685800"/>
          <a:ext cx="8839200" cy="2057400"/>
        </p:xfrm>
        <a:graphic>
          <a:graphicData uri="http://schemas.openxmlformats.org/drawingml/2006/table">
            <a:tbl>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8:16-19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a:ln>
                            <a:noFill/>
                          </a:ln>
                          <a:solidFill>
                            <a:schemeClr val="tx1"/>
                          </a:solidFill>
                          <a:effectLst/>
                          <a:latin typeface="Calibri" panose="020F0502020204030204" pitchFamily="34" charset="0"/>
                          <a:ea typeface="+mn-ea"/>
                          <a:cs typeface="Times New Roman" pitchFamily="18" charset="0"/>
                        </a:rPr>
                        <a:t>Lice, gnats, mosquitos, or ticks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Couldn’t do the same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9665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810000"/>
            <a:ext cx="2836078"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1193186487"/>
              </p:ext>
            </p:extLst>
          </p:nvPr>
        </p:nvGraphicFramePr>
        <p:xfrm>
          <a:off x="152400" y="685800"/>
          <a:ext cx="8839200" cy="2880360"/>
        </p:xfrm>
        <a:graphic>
          <a:graphicData uri="http://schemas.openxmlformats.org/drawingml/2006/table">
            <a:tbl>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37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8:20-23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Flies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Warned of separation of Israel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Called Moses to intercede, then changed his mind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FF"/>
                          </a:solidFill>
                          <a:effectLst/>
                          <a:latin typeface="Calibri" panose="020F0502020204030204" pitchFamily="34" charset="0"/>
                          <a:cs typeface="Times New Roman" pitchFamily="18" charset="0"/>
                        </a:rPr>
                        <a:t>1</a:t>
                      </a:r>
                      <a:r>
                        <a:rPr kumimoji="0" lang="en-US" sz="1800" b="1" i="0" u="none" strike="noStrike" cap="none" normalizeH="0" baseline="30000" dirty="0">
                          <a:ln>
                            <a:noFill/>
                          </a:ln>
                          <a:solidFill>
                            <a:srgbClr val="0000FF"/>
                          </a:solidFill>
                          <a:effectLst/>
                          <a:latin typeface="Calibri" panose="020F0502020204030204" pitchFamily="34" charset="0"/>
                          <a:cs typeface="Times New Roman" pitchFamily="18" charset="0"/>
                        </a:rPr>
                        <a:t>st</a:t>
                      </a:r>
                      <a:r>
                        <a:rPr kumimoji="0" lang="en-US" sz="1800" b="1" i="0" u="none" strike="noStrike" cap="none" normalizeH="0" baseline="0" dirty="0">
                          <a:ln>
                            <a:noFill/>
                          </a:ln>
                          <a:solidFill>
                            <a:srgbClr val="0000FF"/>
                          </a:solidFill>
                          <a:effectLst/>
                          <a:latin typeface="Calibri" panose="020F0502020204030204" pitchFamily="34" charset="0"/>
                          <a:cs typeface="Times New Roman" pitchFamily="18" charset="0"/>
                        </a:rPr>
                        <a:t> time that a plague is specifically not to be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3200400" y="3733800"/>
            <a:ext cx="5791200" cy="2831544"/>
          </a:xfrm>
          <a:prstGeom prst="rect">
            <a:avLst/>
          </a:prstGeom>
          <a:solidFill>
            <a:schemeClr val="bg1"/>
          </a:solidFill>
          <a:ln>
            <a:solidFill>
              <a:schemeClr val="tx1"/>
            </a:solidFill>
          </a:ln>
        </p:spPr>
        <p:txBody>
          <a:bodyPr wrap="square">
            <a:spAutoFit/>
          </a:bodyPr>
          <a:lstStyle/>
          <a:p>
            <a:pPr algn="ctr">
              <a:spcBef>
                <a:spcPts val="600"/>
              </a:spcBef>
              <a:spcAft>
                <a:spcPts val="600"/>
              </a:spcAft>
            </a:pPr>
            <a:r>
              <a:rPr lang="en-US" sz="2400" b="1" dirty="0">
                <a:latin typeface="Calibri" panose="020F0502020204030204" pitchFamily="34" charset="0"/>
                <a:cs typeface="Calibri" panose="020F0502020204030204" pitchFamily="34" charset="0"/>
              </a:rPr>
              <a:t>Exodus 8:22-23 </a:t>
            </a:r>
          </a:p>
          <a:p>
            <a:pPr algn="just">
              <a:spcBef>
                <a:spcPts val="600"/>
              </a:spcBef>
              <a:spcAft>
                <a:spcPts val="600"/>
              </a:spcAft>
            </a:pPr>
            <a:r>
              <a:rPr lang="en-US" sz="2400" baseline="30000" dirty="0">
                <a:latin typeface="Calibri" panose="020F0502020204030204" pitchFamily="34" charset="0"/>
                <a:ea typeface="Times New Roman" panose="02020603050405020304" pitchFamily="18" charset="0"/>
                <a:cs typeface="Calibri" panose="020F0502020204030204" pitchFamily="34" charset="0"/>
              </a:rPr>
              <a:t>22</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cs typeface="Calibri" panose="020F0502020204030204" pitchFamily="34" charset="0"/>
              </a:rPr>
              <a:t>“But on that day </a:t>
            </a:r>
            <a:r>
              <a:rPr lang="en-US" sz="2400" b="1" dirty="0">
                <a:solidFill>
                  <a:srgbClr val="0000FF"/>
                </a:solidFill>
                <a:latin typeface="Calibri" panose="020F0502020204030204" pitchFamily="34" charset="0"/>
                <a:cs typeface="Times New Roman" pitchFamily="18" charset="0"/>
              </a:rPr>
              <a:t>I will set apart the land of Goshen, where My people are living, </a:t>
            </a:r>
            <a:r>
              <a:rPr lang="en-US" sz="2400" dirty="0">
                <a:latin typeface="Calibri" panose="020F0502020204030204" pitchFamily="34" charset="0"/>
                <a:cs typeface="Calibri" panose="020F0502020204030204" pitchFamily="34" charset="0"/>
              </a:rPr>
              <a:t>so that no swarms of flies will be there, in order that you may know that I, the Lord, am in the midst of the land.</a:t>
            </a:r>
            <a:r>
              <a:rPr lang="en-US" sz="2400" b="1" dirty="0">
                <a:solidFill>
                  <a:srgbClr val="0000FF"/>
                </a:solidFill>
                <a:latin typeface="Calibri" panose="020F0502020204030204" pitchFamily="34" charset="0"/>
                <a:cs typeface="Times New Roman" pitchFamily="18" charset="0"/>
              </a:rPr>
              <a:t>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23</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00FF"/>
                </a:solidFill>
                <a:latin typeface="Calibri" panose="020F0502020204030204" pitchFamily="34" charset="0"/>
                <a:cs typeface="Times New Roman" pitchFamily="18" charset="0"/>
              </a:rPr>
              <a:t>I will put a division between My people and your people</a:t>
            </a: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0385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762000"/>
            <a:ext cx="5142247"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7200" y="3657600"/>
            <a:ext cx="44196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Line Callout 1 2"/>
          <p:cNvSpPr/>
          <p:nvPr/>
        </p:nvSpPr>
        <p:spPr>
          <a:xfrm>
            <a:off x="4191000" y="3581400"/>
            <a:ext cx="4572000" cy="2743200"/>
          </a:xfrm>
          <a:prstGeom prst="borderCallout1">
            <a:avLst>
              <a:gd name="adj1" fmla="val 51235"/>
              <a:gd name="adj2" fmla="val -46"/>
              <a:gd name="adj3" fmla="val -34136"/>
              <a:gd name="adj4" fmla="val -47923"/>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Calibri" panose="020F0502020204030204" pitchFamily="34" charset="0"/>
            </a:endParaRPr>
          </a:p>
        </p:txBody>
      </p:sp>
    </p:spTree>
    <p:extLst>
      <p:ext uri="{BB962C8B-B14F-4D97-AF65-F5344CB8AC3E}">
        <p14:creationId xmlns:p14="http://schemas.microsoft.com/office/powerpoint/2010/main" val="336089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3" name="Title 1"/>
          <p:cNvSpPr>
            <a:spLocks noGrp="1"/>
          </p:cNvSpPr>
          <p:nvPr>
            <p:ph type="title"/>
          </p:nvPr>
        </p:nvSpPr>
        <p:spPr>
          <a:xfrm>
            <a:off x="0" y="685800"/>
            <a:ext cx="9144000" cy="762000"/>
          </a:xfrm>
        </p:spPr>
        <p:txBody>
          <a:bodyPr/>
          <a:lstStyle/>
          <a:p>
            <a:pPr marL="0" indent="0">
              <a:lnSpc>
                <a:spcPct val="98000"/>
              </a:lnSpc>
            </a:pPr>
            <a:r>
              <a:rPr lang="en-US" sz="3200" b="1" dirty="0"/>
              <a:t>Set Apart &amp; Separated in </a:t>
            </a:r>
            <a:r>
              <a:rPr lang="en-US" sz="3200" b="1" dirty="0" err="1"/>
              <a:t>Exo</a:t>
            </a:r>
            <a:r>
              <a:rPr lang="en-US" sz="3200" b="1" dirty="0"/>
              <a:t>. 8:20-23</a:t>
            </a:r>
          </a:p>
        </p:txBody>
      </p:sp>
      <p:graphicFrame>
        <p:nvGraphicFramePr>
          <p:cNvPr id="5" name="Table 4"/>
          <p:cNvGraphicFramePr>
            <a:graphicFrameLocks noGrp="1"/>
          </p:cNvGraphicFramePr>
          <p:nvPr>
            <p:extLst>
              <p:ext uri="{D42A27DB-BD31-4B8C-83A1-F6EECF244321}">
                <p14:modId xmlns:p14="http://schemas.microsoft.com/office/powerpoint/2010/main" val="4056452101"/>
              </p:ext>
            </p:extLst>
          </p:nvPr>
        </p:nvGraphicFramePr>
        <p:xfrm>
          <a:off x="228600" y="1645920"/>
          <a:ext cx="8686800" cy="3596640"/>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518160">
                <a:tc>
                  <a:txBody>
                    <a:bodyPr/>
                    <a:lstStyle/>
                    <a:p>
                      <a:pPr marL="112713" marR="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800" b="1" i="0" kern="1200" dirty="0">
                          <a:solidFill>
                            <a:srgbClr val="0000FF"/>
                          </a:solidFill>
                          <a:latin typeface="Calibri" panose="020F0502020204030204" pitchFamily="34" charset="0"/>
                          <a:ea typeface="+mn-ea"/>
                          <a:cs typeface="Calibri" panose="020F0502020204030204" pitchFamily="34" charset="0"/>
                        </a:rPr>
                        <a:t>Israel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indent="0" algn="ctr">
                        <a:spcBef>
                          <a:spcPts val="600"/>
                        </a:spcBef>
                        <a:spcAft>
                          <a:spcPts val="600"/>
                        </a:spcAft>
                        <a:buFont typeface="Arial" pitchFamily="34" charset="0"/>
                        <a:buNone/>
                      </a:pPr>
                      <a:r>
                        <a:rPr lang="en-US" sz="2800" b="1" i="0" kern="1200" dirty="0">
                          <a:solidFill>
                            <a:srgbClr val="C00000"/>
                          </a:solidFill>
                          <a:latin typeface="Calibri" panose="020F0502020204030204" pitchFamily="34" charset="0"/>
                          <a:ea typeface="+mn-ea"/>
                          <a:cs typeface="Calibri" panose="020F0502020204030204" pitchFamily="34" charset="0"/>
                        </a:rPr>
                        <a:t>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78480">
                <a:tc>
                  <a:txBody>
                    <a:bodyPr/>
                    <a:lstStyle/>
                    <a:p>
                      <a:pPr marL="112713" marR="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800" dirty="0">
                          <a:latin typeface="Calibri" panose="020F0502020204030204" pitchFamily="34" charset="0"/>
                          <a:cs typeface="Calibri" panose="020F0502020204030204" pitchFamily="34" charset="0"/>
                        </a:rPr>
                        <a:t>God made Israel to be set apart &amp; separate physically, </a:t>
                      </a:r>
                      <a:r>
                        <a:rPr lang="en-US" sz="2800" b="1" i="1" dirty="0">
                          <a:solidFill>
                            <a:srgbClr val="0000FF"/>
                          </a:solidFill>
                          <a:latin typeface="Calibri" panose="020F0502020204030204" pitchFamily="34" charset="0"/>
                          <a:cs typeface="Calibri" panose="020F0502020204030204" pitchFamily="34" charset="0"/>
                        </a:rPr>
                        <a:t>in the land</a:t>
                      </a:r>
                      <a:r>
                        <a:rPr lang="en-US" sz="2800" dirty="0">
                          <a:latin typeface="Calibri" panose="020F0502020204030204" pitchFamily="34" charset="0"/>
                          <a:cs typeface="Calibri" panose="020F0502020204030204" pitchFamily="34" charset="0"/>
                        </a:rPr>
                        <a:t>, so that Israel did not share in the plagues upon Egypt, even though they were in Egypt.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indent="0">
                        <a:spcBef>
                          <a:spcPts val="600"/>
                        </a:spcBef>
                        <a:spcAft>
                          <a:spcPts val="600"/>
                        </a:spcAft>
                        <a:buFont typeface="Arial" pitchFamily="34" charset="0"/>
                        <a:buNone/>
                      </a:pPr>
                      <a:r>
                        <a:rPr lang="en-US" sz="2800" dirty="0">
                          <a:latin typeface="Calibri" panose="020F0502020204030204" pitchFamily="34" charset="0"/>
                          <a:cs typeface="Calibri" panose="020F0502020204030204" pitchFamily="34" charset="0"/>
                        </a:rPr>
                        <a:t>God made us who are in the Church to be set apart &amp; separate spiritually, </a:t>
                      </a:r>
                      <a:r>
                        <a:rPr lang="en-US" sz="2800" b="1" i="1" dirty="0">
                          <a:solidFill>
                            <a:srgbClr val="C00000"/>
                          </a:solidFill>
                          <a:latin typeface="Calibri" panose="020F0502020204030204" pitchFamily="34" charset="0"/>
                          <a:cs typeface="Calibri" panose="020F0502020204030204" pitchFamily="34" charset="0"/>
                        </a:rPr>
                        <a:t>in the </a:t>
                      </a:r>
                      <a:r>
                        <a:rPr lang="en-US" sz="2800" b="1" i="1" dirty="0" err="1">
                          <a:solidFill>
                            <a:srgbClr val="C00000"/>
                          </a:solidFill>
                          <a:latin typeface="Calibri" panose="020F0502020204030204" pitchFamily="34" charset="0"/>
                          <a:cs typeface="Calibri" panose="020F0502020204030204" pitchFamily="34" charset="0"/>
                        </a:rPr>
                        <a:t>heavenlies</a:t>
                      </a:r>
                      <a:r>
                        <a:rPr lang="en-US" sz="2800" dirty="0">
                          <a:latin typeface="Calibri" panose="020F0502020204030204" pitchFamily="34" charset="0"/>
                          <a:cs typeface="Calibri" panose="020F0502020204030204" pitchFamily="34" charset="0"/>
                        </a:rPr>
                        <a:t>, so that we do not share in the wrath of God upon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 name="Text Box 5"/>
          <p:cNvSpPr txBox="1">
            <a:spLocks noChangeArrowheads="1"/>
          </p:cNvSpPr>
          <p:nvPr/>
        </p:nvSpPr>
        <p:spPr bwMode="auto">
          <a:xfrm>
            <a:off x="114300" y="5599093"/>
            <a:ext cx="8915400" cy="923330"/>
          </a:xfrm>
          <a:prstGeom prst="rect">
            <a:avLst/>
          </a:prstGeom>
          <a:solidFill>
            <a:srgbClr val="FFFFCC"/>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700" b="1" cap="small" dirty="0">
                <a:latin typeface="Calibri" panose="020F0502020204030204" pitchFamily="34" charset="0"/>
                <a:cs typeface="Calibri" panose="020F0502020204030204" pitchFamily="34" charset="0"/>
              </a:rPr>
              <a:t>our being set apart in </a:t>
            </a:r>
            <a:r>
              <a:rPr lang="en-US" sz="2700" b="1" cap="small" dirty="0" err="1">
                <a:latin typeface="Calibri" panose="020F0502020204030204" pitchFamily="34" charset="0"/>
                <a:cs typeface="Calibri" panose="020F0502020204030204" pitchFamily="34" charset="0"/>
              </a:rPr>
              <a:t>christ</a:t>
            </a:r>
            <a:r>
              <a:rPr lang="en-US" sz="2700" b="1" cap="small" dirty="0">
                <a:latin typeface="Calibri" panose="020F0502020204030204" pitchFamily="34" charset="0"/>
                <a:cs typeface="Calibri" panose="020F0502020204030204" pitchFamily="34" charset="0"/>
              </a:rPr>
              <a:t> separates us from the old man, the sin nature, the law and the world.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12" name="Table 11"/>
          <p:cNvGraphicFramePr>
            <a:graphicFrameLocks noGrp="1"/>
          </p:cNvGraphicFramePr>
          <p:nvPr>
            <p:extLst>
              <p:ext uri="{D42A27DB-BD31-4B8C-83A1-F6EECF244321}">
                <p14:modId xmlns:p14="http://schemas.microsoft.com/office/powerpoint/2010/main" val="292199608"/>
              </p:ext>
            </p:extLst>
          </p:nvPr>
        </p:nvGraphicFramePr>
        <p:xfrm>
          <a:off x="114300" y="1676400"/>
          <a:ext cx="8915400" cy="3429000"/>
        </p:xfrm>
        <a:graphic>
          <a:graphicData uri="http://schemas.openxmlformats.org/drawingml/2006/table">
            <a:tbl>
              <a:tblPr firstRow="1" bandRow="1">
                <a:tableStyleId>{2D5ABB26-0587-4C30-8999-92F81FD0307C}</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560510">
                <a:tc>
                  <a:txBody>
                    <a:bodyPr/>
                    <a:lstStyle/>
                    <a:p>
                      <a:pPr marL="112713" indent="0" algn="ctr">
                        <a:lnSpc>
                          <a:spcPct val="100000"/>
                        </a:lnSpc>
                        <a:spcBef>
                          <a:spcPts val="600"/>
                        </a:spcBef>
                        <a:spcAft>
                          <a:spcPts val="600"/>
                        </a:spcAft>
                        <a:buFont typeface="Arial" pitchFamily="34" charset="0"/>
                        <a:buNone/>
                      </a:pPr>
                      <a:r>
                        <a:rPr lang="en-US" sz="2800" b="1" kern="1200" dirty="0">
                          <a:solidFill>
                            <a:srgbClr val="0000FF"/>
                          </a:solidFill>
                          <a:latin typeface="Calibri" panose="020F0502020204030204" pitchFamily="34" charset="0"/>
                          <a:ea typeface="+mn-ea"/>
                          <a:cs typeface="Calibri" panose="020F0502020204030204" pitchFamily="34" charset="0"/>
                        </a:rPr>
                        <a:t>Israel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800" b="1" dirty="0">
                          <a:solidFill>
                            <a:srgbClr val="C00000"/>
                          </a:solidFill>
                          <a:latin typeface="Calibri" panose="020F0502020204030204" pitchFamily="34" charset="0"/>
                          <a:cs typeface="Calibri" panose="020F0502020204030204" pitchFamily="34" charset="0"/>
                        </a:rPr>
                        <a:t>Believing Jewish Remnant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68490">
                <a:tc>
                  <a:txBody>
                    <a:bodyPr/>
                    <a:lstStyle/>
                    <a:p>
                      <a:pPr marL="112713" indent="0">
                        <a:lnSpc>
                          <a:spcPct val="100000"/>
                        </a:lnSpc>
                        <a:spcBef>
                          <a:spcPts val="600"/>
                        </a:spcBef>
                        <a:spcAft>
                          <a:spcPts val="600"/>
                        </a:spcAft>
                        <a:buFont typeface="Arial" pitchFamily="34" charset="0"/>
                        <a:buNone/>
                      </a:pPr>
                      <a:r>
                        <a:rPr lang="en-US" sz="2800" dirty="0">
                          <a:latin typeface="Calibri" panose="020F0502020204030204" pitchFamily="34" charset="0"/>
                          <a:cs typeface="Calibri" panose="020F0502020204030204" pitchFamily="34" charset="0"/>
                        </a:rPr>
                        <a:t>In </a:t>
                      </a:r>
                      <a:r>
                        <a:rPr lang="en-US" sz="2800" b="1" dirty="0">
                          <a:latin typeface="Calibri" panose="020F0502020204030204" pitchFamily="34" charset="0"/>
                          <a:cs typeface="Calibri" panose="020F0502020204030204" pitchFamily="34" charset="0"/>
                        </a:rPr>
                        <a:t>Exodus 8:20-23 </a:t>
                      </a:r>
                      <a:r>
                        <a:rPr lang="en-US" sz="2800" dirty="0">
                          <a:latin typeface="Calibri" panose="020F0502020204030204" pitchFamily="34" charset="0"/>
                          <a:cs typeface="Calibri" panose="020F0502020204030204" pitchFamily="34" charset="0"/>
                        </a:rPr>
                        <a:t>God calls Israel, </a:t>
                      </a:r>
                      <a:r>
                        <a:rPr lang="en-US" sz="2800" b="1" dirty="0">
                          <a:solidFill>
                            <a:srgbClr val="0000FF"/>
                          </a:solidFill>
                          <a:latin typeface="Calibri" panose="020F0502020204030204" pitchFamily="34" charset="0"/>
                          <a:cs typeface="Calibri" panose="020F0502020204030204" pitchFamily="34" charset="0"/>
                        </a:rPr>
                        <a:t>“My people”</a:t>
                      </a:r>
                      <a:r>
                        <a:rPr lang="en-US" sz="2800" dirty="0">
                          <a:latin typeface="Calibri" panose="020F0502020204030204" pitchFamily="34" charset="0"/>
                          <a:cs typeface="Calibri" panose="020F0502020204030204" pitchFamily="34" charset="0"/>
                        </a:rPr>
                        <a:t>, twice. </a:t>
                      </a:r>
                    </a:p>
                    <a:p>
                      <a:pPr marL="112713" indent="0">
                        <a:lnSpc>
                          <a:spcPct val="100000"/>
                        </a:lnSpc>
                        <a:spcBef>
                          <a:spcPts val="600"/>
                        </a:spcBef>
                        <a:spcAft>
                          <a:spcPts val="600"/>
                        </a:spcAft>
                        <a:buFont typeface="Arial" pitchFamily="34" charset="0"/>
                        <a:buNone/>
                      </a:pPr>
                      <a:r>
                        <a:rPr lang="en-US" sz="2800" dirty="0">
                          <a:latin typeface="Calibri" panose="020F0502020204030204" pitchFamily="34" charset="0"/>
                          <a:cs typeface="Calibri" panose="020F0502020204030204" pitchFamily="34" charset="0"/>
                        </a:rPr>
                        <a:t>In </a:t>
                      </a:r>
                      <a:r>
                        <a:rPr lang="en-US" sz="2800" b="1" dirty="0">
                          <a:latin typeface="Calibri" panose="020F0502020204030204" pitchFamily="34" charset="0"/>
                          <a:cs typeface="Calibri" panose="020F0502020204030204" pitchFamily="34" charset="0"/>
                        </a:rPr>
                        <a:t>Judges 20:2 </a:t>
                      </a:r>
                      <a:r>
                        <a:rPr lang="en-US" sz="2800" dirty="0">
                          <a:latin typeface="Calibri" panose="020F0502020204030204" pitchFamily="34" charset="0"/>
                          <a:cs typeface="Calibri" panose="020F0502020204030204" pitchFamily="34" charset="0"/>
                        </a:rPr>
                        <a:t>Israel is also called, </a:t>
                      </a:r>
                      <a:r>
                        <a:rPr lang="en-US" sz="2800" b="1" kern="1200" dirty="0">
                          <a:solidFill>
                            <a:srgbClr val="0000FF"/>
                          </a:solidFill>
                          <a:latin typeface="Calibri" panose="020F0502020204030204" pitchFamily="34" charset="0"/>
                          <a:ea typeface="+mn-ea"/>
                          <a:cs typeface="Calibri" panose="020F0502020204030204" pitchFamily="34" charset="0"/>
                        </a:rPr>
                        <a:t>“the people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713" marR="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800" dirty="0">
                          <a:latin typeface="Calibri" panose="020F0502020204030204" pitchFamily="34" charset="0"/>
                          <a:cs typeface="Calibri" panose="020F0502020204030204" pitchFamily="34" charset="0"/>
                        </a:rPr>
                        <a:t>In </a:t>
                      </a:r>
                      <a:r>
                        <a:rPr lang="en-US" sz="2800" b="1" dirty="0">
                          <a:latin typeface="Calibri" panose="020F0502020204030204" pitchFamily="34" charset="0"/>
                          <a:cs typeface="Calibri" panose="020F0502020204030204" pitchFamily="34" charset="0"/>
                        </a:rPr>
                        <a:t>1 Peter 2:9-10 </a:t>
                      </a:r>
                      <a:r>
                        <a:rPr lang="en-US" sz="2800" dirty="0">
                          <a:latin typeface="Calibri" panose="020F0502020204030204" pitchFamily="34" charset="0"/>
                          <a:cs typeface="Calibri" panose="020F0502020204030204" pitchFamily="34" charset="0"/>
                        </a:rPr>
                        <a:t>Peter, the apostle, writes </a:t>
                      </a:r>
                      <a:r>
                        <a:rPr lang="en-US" sz="2800" kern="1200" dirty="0">
                          <a:solidFill>
                            <a:schemeClr val="tx1"/>
                          </a:solidFill>
                          <a:latin typeface="Calibri" panose="020F0502020204030204" pitchFamily="34" charset="0"/>
                          <a:ea typeface="+mn-ea"/>
                          <a:cs typeface="Calibri" panose="020F0502020204030204" pitchFamily="34" charset="0"/>
                        </a:rPr>
                        <a:t>that the </a:t>
                      </a:r>
                      <a:r>
                        <a:rPr lang="en-US" sz="2800" b="1" kern="1200" dirty="0">
                          <a:solidFill>
                            <a:srgbClr val="0000FF"/>
                          </a:solidFill>
                          <a:latin typeface="Calibri" panose="020F0502020204030204" pitchFamily="34" charset="0"/>
                          <a:ea typeface="+mn-ea"/>
                          <a:cs typeface="Calibri" panose="020F0502020204030204" pitchFamily="34" charset="0"/>
                        </a:rPr>
                        <a:t>“believing Jewish remnant” </a:t>
                      </a:r>
                      <a:r>
                        <a:rPr lang="en-US" sz="2800" kern="1200" dirty="0">
                          <a:solidFill>
                            <a:schemeClr val="tx1"/>
                          </a:solidFill>
                          <a:latin typeface="Calibri" panose="020F0502020204030204" pitchFamily="34" charset="0"/>
                          <a:ea typeface="+mn-ea"/>
                          <a:cs typeface="Calibri" panose="020F0502020204030204" pitchFamily="34" charset="0"/>
                        </a:rPr>
                        <a:t>of his day, are </a:t>
                      </a:r>
                      <a:r>
                        <a:rPr lang="en-US" sz="2800" dirty="0">
                          <a:latin typeface="Calibri" panose="020F0502020204030204" pitchFamily="34" charset="0"/>
                          <a:cs typeface="Calibri" panose="020F0502020204030204" pitchFamily="34" charset="0"/>
                        </a:rPr>
                        <a:t>likewise called, </a:t>
                      </a:r>
                      <a:r>
                        <a:rPr lang="en-US" sz="2800" b="1" dirty="0">
                          <a:solidFill>
                            <a:srgbClr val="C00000"/>
                          </a:solidFill>
                          <a:latin typeface="Calibri" panose="020F0502020204030204" pitchFamily="34" charset="0"/>
                          <a:cs typeface="Calibri" panose="020F0502020204030204" pitchFamily="34" charset="0"/>
                        </a:rPr>
                        <a:t>“the people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Title 1"/>
          <p:cNvSpPr>
            <a:spLocks noGrp="1"/>
          </p:cNvSpPr>
          <p:nvPr>
            <p:ph type="title"/>
          </p:nvPr>
        </p:nvSpPr>
        <p:spPr>
          <a:xfrm>
            <a:off x="0" y="685800"/>
            <a:ext cx="9144000" cy="762000"/>
          </a:xfrm>
        </p:spPr>
        <p:txBody>
          <a:bodyPr/>
          <a:lstStyle/>
          <a:p>
            <a:pPr marL="0" indent="0">
              <a:lnSpc>
                <a:spcPct val="98000"/>
              </a:lnSpc>
            </a:pPr>
            <a:r>
              <a:rPr lang="en-US" sz="3200" b="1" dirty="0">
                <a:solidFill>
                  <a:schemeClr val="tx1"/>
                </a:solidFill>
              </a:rPr>
              <a:t>“My People”, The People of God</a:t>
            </a:r>
            <a:endParaRPr lang="en-US" sz="3200" b="1" dirty="0"/>
          </a:p>
        </p:txBody>
      </p:sp>
    </p:spTree>
    <p:extLst>
      <p:ext uri="{BB962C8B-B14F-4D97-AF65-F5344CB8AC3E}">
        <p14:creationId xmlns:p14="http://schemas.microsoft.com/office/powerpoint/2010/main" val="38945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4" name="Text Box 6"/>
          <p:cNvSpPr txBox="1">
            <a:spLocks noChangeArrowheads="1"/>
          </p:cNvSpPr>
          <p:nvPr/>
        </p:nvSpPr>
        <p:spPr bwMode="auto">
          <a:xfrm>
            <a:off x="457200" y="685800"/>
            <a:ext cx="8229600" cy="584775"/>
          </a:xfrm>
          <a:prstGeom prst="rect">
            <a:avLst/>
          </a:prstGeom>
          <a:noFill/>
          <a:ln w="38100">
            <a:noFill/>
            <a:miter lim="800000"/>
            <a:headEnd/>
            <a:tailEnd/>
          </a:ln>
          <a:effectLst/>
          <a:extLst/>
        </p:spPr>
        <p:txBody>
          <a:bodyPr>
            <a:spAutoFit/>
          </a:bodyPr>
          <a:lstStyle/>
          <a:p>
            <a:pPr algn="ctr">
              <a:spcBef>
                <a:spcPct val="50000"/>
              </a:spcBef>
            </a:pPr>
            <a:r>
              <a:rPr lang="en-US" sz="3200" b="1" dirty="0">
                <a:latin typeface="Calibri" panose="020F0502020204030204" pitchFamily="34" charset="0"/>
                <a:cs typeface="Calibri" panose="020F0502020204030204" pitchFamily="34" charset="0"/>
              </a:rPr>
              <a:t>The People</a:t>
            </a:r>
            <a:r>
              <a:rPr lang="en-US" sz="3200" b="1" u="sng" dirty="0">
                <a:solidFill>
                  <a:srgbClr val="C00000"/>
                </a:solidFill>
                <a:latin typeface="Calibri" panose="020F0502020204030204" pitchFamily="34" charset="0"/>
                <a:cs typeface="Calibri" panose="020F0502020204030204" pitchFamily="34" charset="0"/>
              </a:rPr>
              <a:t>s</a:t>
            </a:r>
            <a:r>
              <a:rPr lang="en-US" sz="3200" b="1" dirty="0">
                <a:latin typeface="Calibri" panose="020F0502020204030204" pitchFamily="34" charset="0"/>
                <a:cs typeface="Calibri" panose="020F0502020204030204" pitchFamily="34" charset="0"/>
              </a:rPr>
              <a:t> of God</a:t>
            </a:r>
          </a:p>
        </p:txBody>
      </p:sp>
      <p:sp>
        <p:nvSpPr>
          <p:cNvPr id="3" name="TextBox 2"/>
          <p:cNvSpPr txBox="1"/>
          <p:nvPr/>
        </p:nvSpPr>
        <p:spPr>
          <a:xfrm>
            <a:off x="457200" y="3161943"/>
            <a:ext cx="8229600" cy="2400657"/>
          </a:xfrm>
          <a:prstGeom prst="rect">
            <a:avLst/>
          </a:prstGeom>
          <a:solidFill>
            <a:schemeClr val="bg1"/>
          </a:solidFill>
          <a:ln>
            <a:solidFill>
              <a:schemeClr val="tx1"/>
            </a:solidFill>
          </a:ln>
        </p:spPr>
        <p:txBody>
          <a:bodyPr wrap="square" rtlCol="0">
            <a:spAutoFit/>
          </a:bodyPr>
          <a:lstStyle/>
          <a:p>
            <a:pPr algn="ctr">
              <a:spcBef>
                <a:spcPts val="600"/>
              </a:spcBef>
              <a:spcAft>
                <a:spcPts val="600"/>
              </a:spcAft>
            </a:pPr>
            <a:r>
              <a:rPr lang="en-US" sz="2800" b="1" dirty="0">
                <a:latin typeface="Calibri" panose="020F0502020204030204" pitchFamily="34" charset="0"/>
                <a:cs typeface="Calibri" panose="020F0502020204030204" pitchFamily="34" charset="0"/>
              </a:rPr>
              <a:t>Revelation 21:3 </a:t>
            </a:r>
          </a:p>
          <a:p>
            <a:pPr algn="just">
              <a:spcBef>
                <a:spcPts val="600"/>
              </a:spcBef>
              <a:spcAft>
                <a:spcPts val="600"/>
              </a:spcAft>
            </a:pPr>
            <a:r>
              <a:rPr lang="en-US" sz="2800" dirty="0">
                <a:latin typeface="Calibri" panose="020F0502020204030204" pitchFamily="34" charset="0"/>
                <a:cs typeface="Calibri" panose="020F0502020204030204" pitchFamily="34" charset="0"/>
              </a:rPr>
              <a:t>And I heard a loud voice from the throne, saying, “Behold, the tabernacle of God is among men, and He will dwell among them, and they shall be </a:t>
            </a:r>
            <a:r>
              <a:rPr lang="en-US" sz="2800" b="1" dirty="0">
                <a:solidFill>
                  <a:srgbClr val="0000FF"/>
                </a:solidFill>
                <a:latin typeface="Calibri" panose="020F0502020204030204" pitchFamily="34" charset="0"/>
                <a:cs typeface="Calibri" panose="020F0502020204030204" pitchFamily="34" charset="0"/>
              </a:rPr>
              <a:t>His people*</a:t>
            </a:r>
            <a:r>
              <a:rPr lang="en-US" sz="2800" dirty="0">
                <a:latin typeface="Calibri" panose="020F0502020204030204" pitchFamily="34" charset="0"/>
                <a:cs typeface="Calibri" panose="020F0502020204030204" pitchFamily="34" charset="0"/>
              </a:rPr>
              <a:t>, and God Himself will be among them, </a:t>
            </a:r>
          </a:p>
        </p:txBody>
      </p:sp>
      <p:sp>
        <p:nvSpPr>
          <p:cNvPr id="8" name="TextBox 7"/>
          <p:cNvSpPr txBox="1"/>
          <p:nvPr/>
        </p:nvSpPr>
        <p:spPr>
          <a:xfrm>
            <a:off x="457200" y="6031468"/>
            <a:ext cx="8229600" cy="461665"/>
          </a:xfrm>
          <a:prstGeom prst="rect">
            <a:avLst/>
          </a:prstGeom>
          <a:noFill/>
          <a:ln>
            <a:noFill/>
          </a:ln>
        </p:spPr>
        <p:txBody>
          <a:bodyPr wrap="square" rtlCol="0">
            <a:spAutoFit/>
          </a:bodyPr>
          <a:lstStyle/>
          <a:p>
            <a:pPr algn="ctr">
              <a:spcBef>
                <a:spcPts val="600"/>
              </a:spcBef>
              <a:spcAft>
                <a:spcPts val="600"/>
              </a:spcAft>
            </a:pPr>
            <a:r>
              <a:rPr lang="en-US" sz="2400" i="1" dirty="0">
                <a:solidFill>
                  <a:srgbClr val="0000FF"/>
                </a:solidFill>
                <a:latin typeface="Calibri" panose="020F0502020204030204" pitchFamily="34" charset="0"/>
                <a:cs typeface="Calibri" panose="020F0502020204030204" pitchFamily="34" charset="0"/>
              </a:rPr>
              <a:t>*Literally – His peoples (</a:t>
            </a:r>
            <a:r>
              <a:rPr lang="el-GR" sz="2400" i="1" dirty="0">
                <a:solidFill>
                  <a:srgbClr val="0000FF"/>
                </a:solidFill>
                <a:latin typeface="Calibri" panose="020F0502020204030204" pitchFamily="34" charset="0"/>
                <a:cs typeface="Calibri" panose="020F0502020204030204" pitchFamily="34" charset="0"/>
              </a:rPr>
              <a:t>αὐτοὶ λαοὶ αὐτοῦ</a:t>
            </a:r>
            <a:r>
              <a:rPr lang="en-US" sz="2400" i="1" dirty="0">
                <a:solidFill>
                  <a:srgbClr val="0000FF"/>
                </a:solidFill>
                <a:latin typeface="Calibri" panose="020F0502020204030204" pitchFamily="34" charset="0"/>
                <a:cs typeface="Calibri" panose="020F0502020204030204" pitchFamily="34" charset="0"/>
              </a:rPr>
              <a:t>)</a:t>
            </a:r>
          </a:p>
        </p:txBody>
      </p:sp>
      <p:sp>
        <p:nvSpPr>
          <p:cNvPr id="10" name="Text Box 6"/>
          <p:cNvSpPr txBox="1">
            <a:spLocks noChangeArrowheads="1"/>
          </p:cNvSpPr>
          <p:nvPr/>
        </p:nvSpPr>
        <p:spPr bwMode="auto">
          <a:xfrm>
            <a:off x="251209" y="1637943"/>
            <a:ext cx="8915400" cy="1384995"/>
          </a:xfrm>
          <a:prstGeom prst="rect">
            <a:avLst/>
          </a:prstGeom>
          <a:noFill/>
          <a:ln w="38100">
            <a:noFill/>
            <a:miter lim="800000"/>
            <a:headEnd/>
            <a:tailEnd/>
          </a:ln>
          <a:effectLst/>
          <a:extLst/>
        </p:spPr>
        <p:txBody>
          <a:bodyPr wrap="square">
            <a:spAutoFit/>
          </a:bodyPr>
          <a:lstStyle/>
          <a:p>
            <a:pPr algn="just">
              <a:spcBef>
                <a:spcPct val="50000"/>
              </a:spcBef>
            </a:pPr>
            <a:r>
              <a:rPr lang="en-US" sz="2800" dirty="0">
                <a:latin typeface="Calibri" panose="020F0502020204030204" pitchFamily="34" charset="0"/>
                <a:cs typeface="Calibri" panose="020F0502020204030204" pitchFamily="34" charset="0"/>
              </a:rPr>
              <a:t>During the future Eternal Reign of Christ, </a:t>
            </a:r>
            <a:r>
              <a:rPr lang="en-US" sz="2800" b="1" dirty="0">
                <a:latin typeface="Calibri" panose="020F0502020204030204" pitchFamily="34" charset="0"/>
                <a:cs typeface="Calibri" panose="020F0502020204030204" pitchFamily="34" charset="0"/>
              </a:rPr>
              <a:t>the saved Gentiles</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Israel</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the Church </a:t>
            </a:r>
            <a:r>
              <a:rPr lang="en-US" sz="2800" dirty="0">
                <a:latin typeface="Calibri" panose="020F0502020204030204" pitchFamily="34" charset="0"/>
                <a:cs typeface="Calibri" panose="020F0502020204030204" pitchFamily="34" charset="0"/>
              </a:rPr>
              <a:t>are referred to as the people</a:t>
            </a:r>
            <a:r>
              <a:rPr lang="en-US" sz="2800" u="sng" dirty="0">
                <a:solidFill>
                  <a:srgbClr val="C00000"/>
                </a:solidFill>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 of God (Rev. 21:3).</a:t>
            </a:r>
          </a:p>
        </p:txBody>
      </p:sp>
    </p:spTree>
    <p:extLst>
      <p:ext uri="{BB962C8B-B14F-4D97-AF65-F5344CB8AC3E}">
        <p14:creationId xmlns:p14="http://schemas.microsoft.com/office/powerpoint/2010/main" val="2280173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756" y="214312"/>
            <a:ext cx="890429" cy="1188720"/>
          </a:xfrm>
          <a:prstGeom prst="rect">
            <a:avLst/>
          </a:prstGeom>
        </p:spPr>
      </p:pic>
      <p:sp>
        <p:nvSpPr>
          <p:cNvPr id="3" name="Rectangle 2"/>
          <p:cNvSpPr/>
          <p:nvPr/>
        </p:nvSpPr>
        <p:spPr>
          <a:xfrm>
            <a:off x="0" y="1430867"/>
            <a:ext cx="9144000" cy="4662815"/>
          </a:xfrm>
          <a:prstGeom prst="rect">
            <a:avLst/>
          </a:prstGeom>
        </p:spPr>
        <p:txBody>
          <a:bodyPr wrap="square">
            <a:spAutoFit/>
          </a:bodyPr>
          <a:lstStyle/>
          <a:p>
            <a:pPr algn="just"/>
            <a:r>
              <a:rPr lang="en-US" sz="2700" dirty="0">
                <a:latin typeface="Calibri" panose="020F0502020204030204" pitchFamily="34" charset="0"/>
                <a:cs typeface="Calibri" panose="020F0502020204030204" pitchFamily="34" charset="0"/>
              </a:rPr>
              <a:t>“The conclusion is that the church is never called a ‘spiritual Israel’ or a ‘new Israel.’ The term Israel is either used of the nation or the people as a whole, or of the believing remnant within. It is never used of the church in general or of Gentile believers in particular. In fact, even after the Cross there remains </a:t>
            </a:r>
            <a:r>
              <a:rPr lang="en-US" sz="2800" b="1" u="sng" dirty="0">
                <a:solidFill>
                  <a:srgbClr val="0000FF"/>
                </a:solidFill>
                <a:latin typeface="Calibri" panose="020F0502020204030204" pitchFamily="34" charset="0"/>
                <a:cs typeface="Calibri" panose="020F0502020204030204" pitchFamily="34" charset="0"/>
              </a:rPr>
              <a:t>a threefold distinction</a:t>
            </a:r>
            <a:r>
              <a:rPr lang="en-US" sz="2700" dirty="0">
                <a:latin typeface="Calibri" panose="020F0502020204030204" pitchFamily="34" charset="0"/>
                <a:cs typeface="Calibri" panose="020F0502020204030204" pitchFamily="34" charset="0"/>
              </a:rPr>
              <a:t>. First, there is a distinction between Israel and the Gentiles as in 1 Corinthians 10:32 and Ephesians 2:11–12. Second, there is a distinction between Israel and the church in 1 Corinthians 10:32. Third, there is a distinction between Jewish believers (the Israel of God) and Gentile believers in Romans 9:6 and Galatians 6:16.”</a:t>
            </a:r>
          </a:p>
        </p:txBody>
      </p:sp>
      <p:sp>
        <p:nvSpPr>
          <p:cNvPr id="4" name="Rectangle 3"/>
          <p:cNvSpPr/>
          <p:nvPr/>
        </p:nvSpPr>
        <p:spPr>
          <a:xfrm>
            <a:off x="114300" y="6197025"/>
            <a:ext cx="8915400" cy="584775"/>
          </a:xfrm>
          <a:prstGeom prst="rect">
            <a:avLst/>
          </a:prstGeom>
        </p:spPr>
        <p:txBody>
          <a:bodyPr wrap="square">
            <a:spAutoFit/>
          </a:bodyPr>
          <a:lstStyle/>
          <a:p>
            <a:pPr algn="ctr"/>
            <a:r>
              <a:rPr lang="en-US" sz="1600" dirty="0" err="1">
                <a:latin typeface="Calibri" panose="020F0502020204030204" pitchFamily="34" charset="0"/>
                <a:cs typeface="Calibri" panose="020F0502020204030204" pitchFamily="34" charset="0"/>
              </a:rPr>
              <a:t>Fruchtenbaum</a:t>
            </a:r>
            <a:r>
              <a:rPr lang="en-US" sz="1600" dirty="0">
                <a:latin typeface="Calibri" panose="020F0502020204030204" pitchFamily="34" charset="0"/>
                <a:cs typeface="Calibri" panose="020F0502020204030204" pitchFamily="34" charset="0"/>
              </a:rPr>
              <a:t>, Arnold G. “Israel and the Church.” In Issues in Dispensationalism, pp. 113–30. Edited by Wesley R. Willis and John R. Master. Chicago: Moody Press, 1994.</a:t>
            </a:r>
          </a:p>
        </p:txBody>
      </p:sp>
      <p:sp>
        <p:nvSpPr>
          <p:cNvPr id="10" name="Text Box 6"/>
          <p:cNvSpPr txBox="1">
            <a:spLocks noChangeArrowheads="1"/>
          </p:cNvSpPr>
          <p:nvPr/>
        </p:nvSpPr>
        <p:spPr bwMode="auto">
          <a:xfrm>
            <a:off x="457200" y="685800"/>
            <a:ext cx="8229600" cy="584775"/>
          </a:xfrm>
          <a:prstGeom prst="rect">
            <a:avLst/>
          </a:prstGeom>
          <a:noFill/>
          <a:ln w="38100">
            <a:noFill/>
            <a:miter lim="800000"/>
            <a:headEnd/>
            <a:tailEnd/>
          </a:ln>
          <a:effectLst/>
          <a:extLst/>
        </p:spPr>
        <p:txBody>
          <a:bodyPr>
            <a:spAutoFit/>
          </a:bodyPr>
          <a:lstStyle/>
          <a:p>
            <a:pPr algn="ctr">
              <a:spcBef>
                <a:spcPct val="50000"/>
              </a:spcBef>
            </a:pPr>
            <a:r>
              <a:rPr lang="en-US" sz="3200" b="1" dirty="0">
                <a:latin typeface="Calibri" panose="020F0502020204030204" pitchFamily="34" charset="0"/>
                <a:cs typeface="Calibri" panose="020F0502020204030204" pitchFamily="34" charset="0"/>
              </a:rPr>
              <a:t>The People</a:t>
            </a:r>
            <a:r>
              <a:rPr lang="en-US" sz="3200" b="1" u="sng" dirty="0">
                <a:solidFill>
                  <a:srgbClr val="C00000"/>
                </a:solidFill>
                <a:latin typeface="Calibri" panose="020F0502020204030204" pitchFamily="34" charset="0"/>
                <a:cs typeface="Calibri" panose="020F0502020204030204" pitchFamily="34" charset="0"/>
              </a:rPr>
              <a:t>s</a:t>
            </a:r>
            <a:r>
              <a:rPr lang="en-US" sz="3200" b="1" dirty="0">
                <a:latin typeface="Calibri" panose="020F0502020204030204" pitchFamily="34" charset="0"/>
                <a:cs typeface="Calibri" panose="020F0502020204030204" pitchFamily="34" charset="0"/>
              </a:rPr>
              <a:t> of God</a:t>
            </a:r>
          </a:p>
        </p:txBody>
      </p:sp>
    </p:spTree>
    <p:extLst>
      <p:ext uri="{BB962C8B-B14F-4D97-AF65-F5344CB8AC3E}">
        <p14:creationId xmlns:p14="http://schemas.microsoft.com/office/powerpoint/2010/main" val="594336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12" name="Table 11"/>
          <p:cNvGraphicFramePr>
            <a:graphicFrameLocks noGrp="1"/>
          </p:cNvGraphicFramePr>
          <p:nvPr>
            <p:extLst>
              <p:ext uri="{D42A27DB-BD31-4B8C-83A1-F6EECF244321}">
                <p14:modId xmlns:p14="http://schemas.microsoft.com/office/powerpoint/2010/main" val="3491284184"/>
              </p:ext>
            </p:extLst>
          </p:nvPr>
        </p:nvGraphicFramePr>
        <p:xfrm>
          <a:off x="76200" y="1676400"/>
          <a:ext cx="8991600" cy="3026468"/>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18160">
                <a:tc>
                  <a:txBody>
                    <a:bodyPr/>
                    <a:lstStyle/>
                    <a:p>
                      <a:pPr marL="0" marR="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800" b="1" kern="1200" dirty="0">
                          <a:solidFill>
                            <a:srgbClr val="0000FF"/>
                          </a:solidFill>
                          <a:latin typeface="Calibri" panose="020F0502020204030204" pitchFamily="34" charset="0"/>
                          <a:ea typeface="+mn-ea"/>
                          <a:cs typeface="Calibri" panose="020F0502020204030204" pitchFamily="34" charset="0"/>
                        </a:rPr>
                        <a:t>Moses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spcBef>
                          <a:spcPts val="600"/>
                        </a:spcBef>
                        <a:spcAft>
                          <a:spcPts val="600"/>
                        </a:spcAft>
                        <a:buFont typeface="Arial" pitchFamily="34" charset="0"/>
                        <a:buNone/>
                      </a:pPr>
                      <a:r>
                        <a:rPr lang="en-US" sz="2800" b="1" kern="1200" dirty="0">
                          <a:solidFill>
                            <a:srgbClr val="C00000"/>
                          </a:solidFill>
                          <a:latin typeface="Calibri" panose="020F0502020204030204" pitchFamily="34" charset="0"/>
                          <a:ea typeface="+mn-ea"/>
                          <a:cs typeface="Calibri" panose="020F0502020204030204" pitchFamily="34" charset="0"/>
                        </a:rPr>
                        <a:t>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08308">
                <a:tc>
                  <a:txBody>
                    <a:bodyPr/>
                    <a:lstStyle/>
                    <a:p>
                      <a:pPr marL="0" marR="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800" dirty="0">
                          <a:latin typeface="Calibri" panose="020F0502020204030204" pitchFamily="34" charset="0"/>
                          <a:cs typeface="Calibri" panose="020F0502020204030204" pitchFamily="34" charset="0"/>
                        </a:rPr>
                        <a:t>Speaking for God, and for the benefit of Israel, Moses told Pharaoh, </a:t>
                      </a:r>
                      <a:r>
                        <a:rPr lang="en-US" sz="2800" b="1" dirty="0">
                          <a:latin typeface="Calibri" panose="020F0502020204030204" pitchFamily="34" charset="0"/>
                          <a:cs typeface="Calibri" panose="020F0502020204030204" pitchFamily="34" charset="0"/>
                        </a:rPr>
                        <a:t>“Let my people </a:t>
                      </a:r>
                      <a:r>
                        <a:rPr lang="en-US" sz="2800" b="1" u="sng" dirty="0">
                          <a:solidFill>
                            <a:srgbClr val="0000FF"/>
                          </a:solidFill>
                          <a:latin typeface="Calibri" panose="020F0502020204030204" pitchFamily="34" charset="0"/>
                          <a:cs typeface="Calibri" panose="020F0502020204030204" pitchFamily="34" charset="0"/>
                        </a:rPr>
                        <a:t>go</a:t>
                      </a:r>
                      <a:r>
                        <a:rPr lang="en-US" sz="2800" b="1"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Exo. 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00000"/>
                        </a:lnSpc>
                        <a:spcBef>
                          <a:spcPts val="600"/>
                        </a:spcBef>
                        <a:spcAft>
                          <a:spcPts val="600"/>
                        </a:spcAft>
                        <a:buFont typeface="Arial" pitchFamily="34" charset="0"/>
                        <a:buNone/>
                      </a:pPr>
                      <a:r>
                        <a:rPr lang="en-US" sz="2800" dirty="0">
                          <a:latin typeface="Calibri" panose="020F0502020204030204" pitchFamily="34" charset="0"/>
                          <a:cs typeface="Calibri" panose="020F0502020204030204" pitchFamily="34" charset="0"/>
                        </a:rPr>
                        <a:t>In the Epistles, the Apostles, under the direction of the Lord</a:t>
                      </a:r>
                      <a:r>
                        <a:rPr lang="en-US" sz="2800" baseline="0" dirty="0">
                          <a:latin typeface="Calibri" panose="020F0502020204030204" pitchFamily="34" charset="0"/>
                          <a:cs typeface="Calibri" panose="020F0502020204030204" pitchFamily="34" charset="0"/>
                        </a:rPr>
                        <a:t> Jesus told the Church, </a:t>
                      </a:r>
                      <a:r>
                        <a:rPr lang="en-US" sz="2800" b="1" baseline="0" dirty="0">
                          <a:latin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Let my people </a:t>
                      </a:r>
                      <a:r>
                        <a:rPr lang="en-US" sz="2800" b="1" u="sng" dirty="0">
                          <a:solidFill>
                            <a:srgbClr val="C00000"/>
                          </a:solidFill>
                          <a:latin typeface="Calibri" panose="020F0502020204030204" pitchFamily="34" charset="0"/>
                          <a:cs typeface="Calibri" panose="020F0502020204030204" pitchFamily="34" charset="0"/>
                        </a:rPr>
                        <a:t>know</a:t>
                      </a:r>
                      <a:r>
                        <a:rPr lang="en-US" sz="2800" b="1" dirty="0">
                          <a:latin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Title 1"/>
          <p:cNvSpPr>
            <a:spLocks noGrp="1"/>
          </p:cNvSpPr>
          <p:nvPr>
            <p:ph type="title"/>
          </p:nvPr>
        </p:nvSpPr>
        <p:spPr>
          <a:xfrm>
            <a:off x="0" y="685800"/>
            <a:ext cx="9144000" cy="762000"/>
          </a:xfrm>
        </p:spPr>
        <p:txBody>
          <a:bodyPr/>
          <a:lstStyle/>
          <a:p>
            <a:pPr marL="0" indent="0">
              <a:lnSpc>
                <a:spcPct val="98000"/>
              </a:lnSpc>
            </a:pPr>
            <a:r>
              <a:rPr lang="en-US" sz="3200" b="1" dirty="0">
                <a:solidFill>
                  <a:schemeClr val="tx1"/>
                </a:solidFill>
              </a:rPr>
              <a:t>Interesting Contrast!</a:t>
            </a:r>
            <a:endParaRPr lang="en-US" sz="3200" b="1" dirty="0"/>
          </a:p>
        </p:txBody>
      </p:sp>
    </p:spTree>
    <p:extLst>
      <p:ext uri="{BB962C8B-B14F-4D97-AF65-F5344CB8AC3E}">
        <p14:creationId xmlns:p14="http://schemas.microsoft.com/office/powerpoint/2010/main" val="80451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rPr>
              <a:t>OUR PURPOSE, AIM AND OBJECTIVE</a:t>
            </a:r>
          </a:p>
        </p:txBody>
      </p:sp>
      <p:sp>
        <p:nvSpPr>
          <p:cNvPr id="6147" name="Content Placeholder 2"/>
          <p:cNvSpPr>
            <a:spLocks noGrp="1"/>
          </p:cNvSpPr>
          <p:nvPr>
            <p:ph idx="1"/>
          </p:nvPr>
        </p:nvSpPr>
        <p:spPr>
          <a:xfrm>
            <a:off x="4191000" y="1524000"/>
            <a:ext cx="4800600" cy="4267200"/>
          </a:xfrm>
        </p:spPr>
        <p:txBody>
          <a:bodyPr/>
          <a:lstStyle/>
          <a:p>
            <a:pPr marL="0" indent="0" eaLnBrk="1" hangingPunct="1">
              <a:spcBef>
                <a:spcPts val="600"/>
              </a:spcBef>
              <a:spcAft>
                <a:spcPts val="600"/>
              </a:spcAft>
              <a:buFontTx/>
              <a:buNone/>
            </a:pPr>
            <a:r>
              <a:rPr lang="en-US" altLang="en-US" b="1" dirty="0"/>
              <a:t>…is to Compare and Contrast </a:t>
            </a:r>
            <a:r>
              <a:rPr lang="en-US" altLang="en-US" b="1" dirty="0">
                <a:solidFill>
                  <a:srgbClr val="0000FF"/>
                </a:solidFill>
              </a:rPr>
              <a:t>Law</a:t>
            </a:r>
            <a:r>
              <a:rPr lang="en-US" altLang="en-US" b="1" dirty="0"/>
              <a:t> and </a:t>
            </a:r>
            <a:r>
              <a:rPr lang="en-US" altLang="en-US" b="1" dirty="0">
                <a:solidFill>
                  <a:srgbClr val="C00000"/>
                </a:solidFill>
              </a:rPr>
              <a:t>Grace</a:t>
            </a:r>
            <a:r>
              <a:rPr lang="en-US" altLang="en-US" b="1" dirty="0"/>
              <a:t> so as to properly understand these two important themes and </a:t>
            </a:r>
            <a:r>
              <a:rPr lang="en-US" altLang="en-US" b="1" i="1" dirty="0">
                <a:solidFill>
                  <a:srgbClr val="008000"/>
                </a:solidFill>
              </a:rPr>
              <a:t>how they are related to the life of the New Testament Believer</a:t>
            </a:r>
            <a:r>
              <a:rPr lang="en-US" altLang="en-US" b="1" dirty="0"/>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00200"/>
            <a:ext cx="3657601"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14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latin typeface="Calibri" panose="020F0502020204030204" pitchFamily="34" charset="0"/>
                <a:cs typeface="Calibri" panose="020F0502020204030204" pitchFamily="34" charset="0"/>
              </a:rPr>
              <a:t>Law &amp; Grace</a:t>
            </a:r>
          </a:p>
        </p:txBody>
      </p:sp>
    </p:spTree>
    <p:extLst>
      <p:ext uri="{BB962C8B-B14F-4D97-AF65-F5344CB8AC3E}">
        <p14:creationId xmlns:p14="http://schemas.microsoft.com/office/powerpoint/2010/main" val="1273875231"/>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3" name="Title 1"/>
          <p:cNvSpPr>
            <a:spLocks noGrp="1"/>
          </p:cNvSpPr>
          <p:nvPr>
            <p:ph type="title"/>
          </p:nvPr>
        </p:nvSpPr>
        <p:spPr>
          <a:xfrm>
            <a:off x="0" y="685800"/>
            <a:ext cx="9144000" cy="762000"/>
          </a:xfrm>
        </p:spPr>
        <p:txBody>
          <a:bodyPr/>
          <a:lstStyle/>
          <a:p>
            <a:pPr marL="0" indent="0">
              <a:lnSpc>
                <a:spcPct val="98000"/>
              </a:lnSpc>
            </a:pPr>
            <a:r>
              <a:rPr lang="en-US" sz="3200" b="1" dirty="0"/>
              <a:t>“Let my people </a:t>
            </a:r>
            <a:r>
              <a:rPr lang="en-US" sz="3200" b="1" u="sng" dirty="0">
                <a:solidFill>
                  <a:srgbClr val="C00000"/>
                </a:solidFill>
              </a:rPr>
              <a:t>know</a:t>
            </a:r>
            <a:r>
              <a:rPr lang="en-US" sz="3200" b="1" dirty="0"/>
              <a:t>….”</a:t>
            </a:r>
          </a:p>
        </p:txBody>
      </p:sp>
      <p:sp>
        <p:nvSpPr>
          <p:cNvPr id="2" name="Rectangle 1"/>
          <p:cNvSpPr/>
          <p:nvPr/>
        </p:nvSpPr>
        <p:spPr>
          <a:xfrm>
            <a:off x="228600" y="1524000"/>
            <a:ext cx="8686800" cy="4862870"/>
          </a:xfrm>
          <a:prstGeom prst="rect">
            <a:avLst/>
          </a:prstGeom>
        </p:spPr>
        <p:txBody>
          <a:bodyPr wrap="square">
            <a:spAutoFit/>
          </a:bodyPr>
          <a:lstStyle/>
          <a:p>
            <a:pPr lvl="0"/>
            <a:r>
              <a:rPr lang="en-US" sz="2800" dirty="0">
                <a:solidFill>
                  <a:srgbClr val="000000"/>
                </a:solidFill>
                <a:latin typeface="Calibri" panose="020F0502020204030204" pitchFamily="34" charset="0"/>
                <a:cs typeface="Calibri" panose="020F0502020204030204" pitchFamily="34" charset="0"/>
              </a:rPr>
              <a:t>Growth toward spiritual maturity can be summed up as “having faith (aka trust) in </a:t>
            </a:r>
            <a:r>
              <a:rPr lang="en-US" sz="2800" b="1" i="1" dirty="0">
                <a:solidFill>
                  <a:srgbClr val="C00000"/>
                </a:solidFill>
                <a:latin typeface="Calibri" panose="020F0502020204030204" pitchFamily="34" charset="0"/>
                <a:cs typeface="Calibri" panose="020F0502020204030204" pitchFamily="34" charset="0"/>
              </a:rPr>
              <a:t>biblically revealed facts</a:t>
            </a:r>
            <a:r>
              <a:rPr lang="en-US" sz="2800" dirty="0">
                <a:solidFill>
                  <a:srgbClr val="000000"/>
                </a:solidFill>
                <a:latin typeface="Calibri" panose="020F0502020204030204" pitchFamily="34" charset="0"/>
                <a:cs typeface="Calibri" panose="020F0502020204030204" pitchFamily="34" charset="0"/>
              </a:rPr>
              <a:t>” and </a:t>
            </a:r>
            <a:r>
              <a:rPr lang="en-US" sz="2800" dirty="0">
                <a:latin typeface="Calibri" panose="020F0502020204030204" pitchFamily="34" charset="0"/>
                <a:cs typeface="Calibri" panose="020F0502020204030204" pitchFamily="34" charset="0"/>
              </a:rPr>
              <a:t>can only take place when we </a:t>
            </a:r>
            <a:r>
              <a:rPr lang="en-US" sz="2800" b="1" i="1" dirty="0">
                <a:latin typeface="Calibri" panose="020F0502020204030204" pitchFamily="34" charset="0"/>
                <a:cs typeface="Calibri" panose="020F0502020204030204" pitchFamily="34" charset="0"/>
              </a:rPr>
              <a:t>learn, know, and understand</a:t>
            </a:r>
            <a:r>
              <a:rPr lang="en-US" sz="2800" dirty="0">
                <a:latin typeface="Calibri" panose="020F0502020204030204" pitchFamily="34" charset="0"/>
                <a:cs typeface="Calibri" panose="020F0502020204030204" pitchFamily="34" charset="0"/>
              </a:rPr>
              <a:t>:</a:t>
            </a:r>
          </a:p>
          <a:p>
            <a:pPr marL="685800" indent="-342900">
              <a:spcBef>
                <a:spcPts val="300"/>
              </a:spcBef>
              <a:spcAft>
                <a:spcPts val="300"/>
              </a:spcAft>
              <a:buFont typeface="Arial" pitchFamily="34" charset="0"/>
              <a:buChar char="•"/>
            </a:pPr>
            <a:r>
              <a:rPr lang="en-US" sz="2800" dirty="0">
                <a:latin typeface="Calibri" panose="020F0502020204030204" pitchFamily="34" charset="0"/>
                <a:cs typeface="Calibri" panose="020F0502020204030204" pitchFamily="34" charset="0"/>
              </a:rPr>
              <a:t>who we are in Christ</a:t>
            </a:r>
          </a:p>
          <a:p>
            <a:pPr marL="685800" indent="-342900">
              <a:spcBef>
                <a:spcPts val="300"/>
              </a:spcBef>
              <a:spcAft>
                <a:spcPts val="300"/>
              </a:spcAft>
              <a:buFont typeface="Arial" pitchFamily="34" charset="0"/>
              <a:buChar char="•"/>
            </a:pPr>
            <a:r>
              <a:rPr lang="en-US" sz="2800" dirty="0">
                <a:latin typeface="Calibri" panose="020F0502020204030204" pitchFamily="34" charset="0"/>
                <a:cs typeface="Calibri" panose="020F0502020204030204" pitchFamily="34" charset="0"/>
              </a:rPr>
              <a:t>who He is in us and, </a:t>
            </a:r>
          </a:p>
          <a:p>
            <a:pPr marL="685800" indent="-342900">
              <a:spcBef>
                <a:spcPts val="300"/>
              </a:spcBef>
              <a:spcAft>
                <a:spcPts val="300"/>
              </a:spcAft>
              <a:buFont typeface="Arial" pitchFamily="34" charset="0"/>
              <a:buChar char="•"/>
            </a:pPr>
            <a:r>
              <a:rPr lang="en-US" sz="2800" dirty="0">
                <a:latin typeface="Calibri" panose="020F0502020204030204" pitchFamily="34" charset="0"/>
                <a:cs typeface="Calibri" panose="020F0502020204030204" pitchFamily="34" charset="0"/>
              </a:rPr>
              <a:t>when we place our faith in Him accordingly.</a:t>
            </a:r>
          </a:p>
          <a:p>
            <a:pPr>
              <a:spcBef>
                <a:spcPts val="600"/>
              </a:spcBef>
              <a:spcAft>
                <a:spcPts val="600"/>
              </a:spcAft>
            </a:pPr>
            <a:r>
              <a:rPr lang="en-US" sz="2800" dirty="0">
                <a:latin typeface="Calibri" panose="020F0502020204030204" pitchFamily="34" charset="0"/>
                <a:cs typeface="Calibri" panose="020F0502020204030204" pitchFamily="34" charset="0"/>
              </a:rPr>
              <a:t>As our learning, knowing, and understanding of what God has done, is doing and will do, increases, so does our growth toward spiritual maturity.</a:t>
            </a:r>
          </a:p>
        </p:txBody>
      </p:sp>
    </p:spTree>
    <p:extLst>
      <p:ext uri="{BB962C8B-B14F-4D97-AF65-F5344CB8AC3E}">
        <p14:creationId xmlns:p14="http://schemas.microsoft.com/office/powerpoint/2010/main" val="1798107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10831"/>
            <a:ext cx="8229600" cy="1815882"/>
          </a:xfrm>
          <a:prstGeom prst="rect">
            <a:avLst/>
          </a:prstGeom>
        </p:spPr>
        <p:txBody>
          <a:bodyPr wrap="square">
            <a:spAutoFit/>
          </a:bodyPr>
          <a:lstStyle/>
          <a:p>
            <a:pPr algn="just">
              <a:spcBef>
                <a:spcPts val="600"/>
              </a:spcBef>
              <a:spcAft>
                <a:spcPts val="600"/>
              </a:spcAft>
            </a:pPr>
            <a:r>
              <a:rPr lang="en-US" sz="2800" dirty="0">
                <a:latin typeface="Calibri" panose="020F0502020204030204" pitchFamily="34" charset="0"/>
                <a:cs typeface="Calibri" panose="020F0502020204030204" pitchFamily="34" charset="0"/>
              </a:rPr>
              <a:t>It is imperative the we understand that </a:t>
            </a:r>
            <a:r>
              <a:rPr lang="en-US" sz="2800" b="1" i="1" dirty="0">
                <a:solidFill>
                  <a:srgbClr val="C00000"/>
                </a:solidFill>
                <a:latin typeface="Calibri" panose="020F0502020204030204" pitchFamily="34" charset="0"/>
                <a:cs typeface="Calibri" panose="020F0502020204030204" pitchFamily="34" charset="0"/>
              </a:rPr>
              <a:t>the </a:t>
            </a:r>
            <a:r>
              <a:rPr lang="en-US" sz="2800" b="1" i="1" u="sng" dirty="0">
                <a:solidFill>
                  <a:srgbClr val="C00000"/>
                </a:solidFill>
                <a:latin typeface="Calibri" panose="020F0502020204030204" pitchFamily="34" charset="0"/>
                <a:cs typeface="Calibri" panose="020F0502020204030204" pitchFamily="34" charset="0"/>
              </a:rPr>
              <a:t>focal point</a:t>
            </a:r>
            <a:r>
              <a:rPr lang="en-US" sz="2800" b="1" i="1" dirty="0">
                <a:solidFill>
                  <a:srgbClr val="C00000"/>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of all of the teachings of the New Testament epistles is that God graciously causes all of us who believe, to share Christ’s history, in these five events and locations:</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773269"/>
            <a:ext cx="1252038" cy="15499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690584"/>
            <a:ext cx="1252038" cy="15499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10962" y="3690584"/>
            <a:ext cx="1252038" cy="15629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76961" y="3773269"/>
            <a:ext cx="1252039" cy="15629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29562" y="3746027"/>
            <a:ext cx="1252038" cy="15629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57200" y="5449669"/>
            <a:ext cx="1143000" cy="381000"/>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Death</a:t>
            </a:r>
          </a:p>
        </p:txBody>
      </p:sp>
      <p:sp>
        <p:nvSpPr>
          <p:cNvPr id="13" name="TextBox 12"/>
          <p:cNvSpPr txBox="1"/>
          <p:nvPr/>
        </p:nvSpPr>
        <p:spPr>
          <a:xfrm>
            <a:off x="2209800" y="5488579"/>
            <a:ext cx="1143000" cy="381000"/>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Burial</a:t>
            </a:r>
          </a:p>
        </p:txBody>
      </p:sp>
      <p:sp>
        <p:nvSpPr>
          <p:cNvPr id="14" name="TextBox 13"/>
          <p:cNvSpPr txBox="1"/>
          <p:nvPr/>
        </p:nvSpPr>
        <p:spPr>
          <a:xfrm>
            <a:off x="3733800" y="5461337"/>
            <a:ext cx="1600200" cy="369332"/>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Resurrection</a:t>
            </a:r>
          </a:p>
        </p:txBody>
      </p:sp>
      <p:sp>
        <p:nvSpPr>
          <p:cNvPr id="15" name="TextBox 14"/>
          <p:cNvSpPr txBox="1"/>
          <p:nvPr/>
        </p:nvSpPr>
        <p:spPr>
          <a:xfrm>
            <a:off x="5562600" y="5449669"/>
            <a:ext cx="1447800" cy="369332"/>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Ascension</a:t>
            </a:r>
          </a:p>
        </p:txBody>
      </p:sp>
      <p:sp>
        <p:nvSpPr>
          <p:cNvPr id="16" name="TextBox 15"/>
          <p:cNvSpPr txBox="1"/>
          <p:nvPr/>
        </p:nvSpPr>
        <p:spPr>
          <a:xfrm>
            <a:off x="7467600" y="5373469"/>
            <a:ext cx="1295400" cy="646331"/>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Heavenly</a:t>
            </a:r>
          </a:p>
          <a:p>
            <a:pPr algn="ctr"/>
            <a:r>
              <a:rPr lang="en-US" b="1" dirty="0">
                <a:latin typeface="Calibri" panose="020F0502020204030204" pitchFamily="34" charset="0"/>
                <a:cs typeface="Calibri" panose="020F0502020204030204" pitchFamily="34" charset="0"/>
              </a:rPr>
              <a:t>Seating</a:t>
            </a:r>
          </a:p>
        </p:txBody>
      </p:sp>
      <p:sp>
        <p:nvSpPr>
          <p:cNvPr id="3" name="TextBox 2"/>
          <p:cNvSpPr txBox="1"/>
          <p:nvPr/>
        </p:nvSpPr>
        <p:spPr>
          <a:xfrm>
            <a:off x="457200" y="6019800"/>
            <a:ext cx="8229600"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Christ’s history is now OUR HISTORY!</a:t>
            </a:r>
          </a:p>
        </p:txBody>
      </p:sp>
      <p:sp>
        <p:nvSpPr>
          <p:cNvPr id="17"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8" name="Title 1"/>
          <p:cNvSpPr>
            <a:spLocks noGrp="1"/>
          </p:cNvSpPr>
          <p:nvPr>
            <p:ph type="title"/>
          </p:nvPr>
        </p:nvSpPr>
        <p:spPr>
          <a:xfrm>
            <a:off x="0" y="685800"/>
            <a:ext cx="9144000" cy="762000"/>
          </a:xfrm>
        </p:spPr>
        <p:txBody>
          <a:bodyPr/>
          <a:lstStyle/>
          <a:p>
            <a:pPr marL="0" indent="0">
              <a:lnSpc>
                <a:spcPct val="98000"/>
              </a:lnSpc>
            </a:pPr>
            <a:r>
              <a:rPr lang="en-US" sz="3200" b="1" dirty="0"/>
              <a:t>“Let my people </a:t>
            </a:r>
            <a:r>
              <a:rPr lang="en-US" sz="3200" b="1" u="sng" dirty="0">
                <a:solidFill>
                  <a:srgbClr val="C00000"/>
                </a:solidFill>
              </a:rPr>
              <a:t>know</a:t>
            </a:r>
            <a:r>
              <a:rPr lang="en-US" sz="3200" b="1" dirty="0"/>
              <a:t>….”</a:t>
            </a:r>
          </a:p>
        </p:txBody>
      </p:sp>
    </p:spTree>
    <p:extLst>
      <p:ext uri="{BB962C8B-B14F-4D97-AF65-F5344CB8AC3E}">
        <p14:creationId xmlns:p14="http://schemas.microsoft.com/office/powerpoint/2010/main" val="372701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
          <p:cNvSpPr>
            <a:spLocks noChangeArrowheads="1"/>
          </p:cNvSpPr>
          <p:nvPr/>
        </p:nvSpPr>
        <p:spPr bwMode="auto">
          <a:xfrm>
            <a:off x="228600" y="1622425"/>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pPr>
            <a:r>
              <a:rPr lang="en-US" sz="2800" dirty="0">
                <a:latin typeface="Calibri" panose="020F0502020204030204" pitchFamily="34" charset="0"/>
                <a:cs typeface="Calibri" panose="020F0502020204030204" pitchFamily="34" charset="0"/>
              </a:rPr>
              <a:t>In the context of who you now are in Christ, your mind has some </a:t>
            </a:r>
            <a:r>
              <a:rPr lang="en-US" sz="2800" b="1" dirty="0">
                <a:solidFill>
                  <a:srgbClr val="0000FF"/>
                </a:solidFill>
                <a:latin typeface="Calibri" panose="020F0502020204030204" pitchFamily="34" charset="0"/>
                <a:cs typeface="Calibri" panose="020F0502020204030204" pitchFamily="34" charset="0"/>
              </a:rPr>
              <a:t>‘catching up’ </a:t>
            </a:r>
            <a:r>
              <a:rPr lang="en-US" sz="2800" dirty="0">
                <a:latin typeface="Calibri" panose="020F0502020204030204" pitchFamily="34" charset="0"/>
                <a:cs typeface="Calibri" panose="020F0502020204030204" pitchFamily="34" charset="0"/>
              </a:rPr>
              <a:t>to do. </a:t>
            </a:r>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9481" y="2800350"/>
            <a:ext cx="5185038" cy="3448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7" name="Title 1"/>
          <p:cNvSpPr>
            <a:spLocks noGrp="1"/>
          </p:cNvSpPr>
          <p:nvPr>
            <p:ph type="title"/>
          </p:nvPr>
        </p:nvSpPr>
        <p:spPr>
          <a:xfrm>
            <a:off x="0" y="685800"/>
            <a:ext cx="9144000" cy="762000"/>
          </a:xfrm>
        </p:spPr>
        <p:txBody>
          <a:bodyPr/>
          <a:lstStyle/>
          <a:p>
            <a:pPr marL="0" indent="0">
              <a:lnSpc>
                <a:spcPct val="98000"/>
              </a:lnSpc>
            </a:pPr>
            <a:r>
              <a:rPr lang="en-US" sz="3200" b="1" dirty="0"/>
              <a:t>“Let my people </a:t>
            </a:r>
            <a:r>
              <a:rPr lang="en-US" sz="3200" b="1" u="sng" dirty="0">
                <a:solidFill>
                  <a:srgbClr val="C00000"/>
                </a:solidFill>
              </a:rPr>
              <a:t>know</a:t>
            </a:r>
            <a:r>
              <a:rPr lang="en-US" sz="3200" b="1" dirty="0"/>
              <a:t>….”</a:t>
            </a:r>
          </a:p>
        </p:txBody>
      </p:sp>
    </p:spTree>
    <p:extLst>
      <p:ext uri="{BB962C8B-B14F-4D97-AF65-F5344CB8AC3E}">
        <p14:creationId xmlns:p14="http://schemas.microsoft.com/office/powerpoint/2010/main" val="3258135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12" name="Table 11"/>
          <p:cNvGraphicFramePr>
            <a:graphicFrameLocks noGrp="1"/>
          </p:cNvGraphicFramePr>
          <p:nvPr>
            <p:extLst/>
          </p:nvPr>
        </p:nvGraphicFramePr>
        <p:xfrm>
          <a:off x="76200" y="1676400"/>
          <a:ext cx="8991600" cy="3026468"/>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18160">
                <a:tc>
                  <a:txBody>
                    <a:bodyPr/>
                    <a:lstStyle/>
                    <a:p>
                      <a:pPr marL="0" marR="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800" b="1" kern="1200" dirty="0">
                          <a:solidFill>
                            <a:srgbClr val="0000FF"/>
                          </a:solidFill>
                          <a:latin typeface="Calibri" panose="020F0502020204030204" pitchFamily="34" charset="0"/>
                          <a:ea typeface="+mn-ea"/>
                          <a:cs typeface="Calibri" panose="020F0502020204030204" pitchFamily="34" charset="0"/>
                        </a:rPr>
                        <a:t>Moses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spcBef>
                          <a:spcPts val="600"/>
                        </a:spcBef>
                        <a:spcAft>
                          <a:spcPts val="600"/>
                        </a:spcAft>
                        <a:buFont typeface="Arial" pitchFamily="34" charset="0"/>
                        <a:buNone/>
                      </a:pPr>
                      <a:r>
                        <a:rPr lang="en-US" sz="2800" b="1" kern="1200" dirty="0">
                          <a:solidFill>
                            <a:srgbClr val="C00000"/>
                          </a:solidFill>
                          <a:latin typeface="Calibri" panose="020F0502020204030204" pitchFamily="34" charset="0"/>
                          <a:ea typeface="+mn-ea"/>
                          <a:cs typeface="Calibri" panose="020F0502020204030204" pitchFamily="34" charset="0"/>
                        </a:rPr>
                        <a:t>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08308">
                <a:tc>
                  <a:txBody>
                    <a:bodyPr/>
                    <a:lstStyle/>
                    <a:p>
                      <a:pPr marL="0" marR="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800" dirty="0">
                          <a:latin typeface="Calibri" panose="020F0502020204030204" pitchFamily="34" charset="0"/>
                          <a:cs typeface="Calibri" panose="020F0502020204030204" pitchFamily="34" charset="0"/>
                        </a:rPr>
                        <a:t>Speaking for God, and for the benefit of Israel, Moses told </a:t>
                      </a:r>
                      <a:r>
                        <a:rPr lang="en-US" sz="2800" dirty="0" err="1">
                          <a:latin typeface="Calibri" panose="020F0502020204030204" pitchFamily="34" charset="0"/>
                          <a:cs typeface="Calibri" panose="020F0502020204030204" pitchFamily="34" charset="0"/>
                        </a:rPr>
                        <a:t>Pharoah</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“Let my people </a:t>
                      </a:r>
                      <a:r>
                        <a:rPr lang="en-US" sz="2800" b="1" u="sng" dirty="0">
                          <a:solidFill>
                            <a:srgbClr val="0000FF"/>
                          </a:solidFill>
                          <a:latin typeface="Calibri" panose="020F0502020204030204" pitchFamily="34" charset="0"/>
                          <a:cs typeface="Calibri" panose="020F0502020204030204" pitchFamily="34" charset="0"/>
                        </a:rPr>
                        <a:t>go</a:t>
                      </a:r>
                      <a:r>
                        <a:rPr lang="en-US" sz="2800" b="1"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Exo</a:t>
                      </a:r>
                      <a:r>
                        <a:rPr lang="en-US" sz="2800" dirty="0">
                          <a:latin typeface="Calibri" panose="020F0502020204030204" pitchFamily="34" charset="0"/>
                          <a:cs typeface="Calibri" panose="020F0502020204030204" pitchFamily="34" charset="0"/>
                        </a:rPr>
                        <a:t>. 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00000"/>
                        </a:lnSpc>
                        <a:spcBef>
                          <a:spcPts val="600"/>
                        </a:spcBef>
                        <a:spcAft>
                          <a:spcPts val="600"/>
                        </a:spcAft>
                        <a:buFont typeface="Arial" pitchFamily="34" charset="0"/>
                        <a:buNone/>
                      </a:pPr>
                      <a:r>
                        <a:rPr lang="en-US" sz="2800" dirty="0">
                          <a:latin typeface="Calibri" panose="020F0502020204030204" pitchFamily="34" charset="0"/>
                          <a:cs typeface="Calibri" panose="020F0502020204030204" pitchFamily="34" charset="0"/>
                        </a:rPr>
                        <a:t>In the Epistles, the Apostles, under the direction of the Lord</a:t>
                      </a:r>
                      <a:r>
                        <a:rPr lang="en-US" sz="2800" baseline="0" dirty="0">
                          <a:latin typeface="Calibri" panose="020F0502020204030204" pitchFamily="34" charset="0"/>
                          <a:cs typeface="Calibri" panose="020F0502020204030204" pitchFamily="34" charset="0"/>
                        </a:rPr>
                        <a:t> Jesus told the Church, </a:t>
                      </a:r>
                      <a:r>
                        <a:rPr lang="en-US" sz="2800" b="1" baseline="0" dirty="0">
                          <a:latin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Let my people </a:t>
                      </a:r>
                      <a:r>
                        <a:rPr lang="en-US" sz="2800" b="1" u="sng" dirty="0">
                          <a:solidFill>
                            <a:srgbClr val="C00000"/>
                          </a:solidFill>
                          <a:latin typeface="Calibri" panose="020F0502020204030204" pitchFamily="34" charset="0"/>
                          <a:cs typeface="Calibri" panose="020F0502020204030204" pitchFamily="34" charset="0"/>
                        </a:rPr>
                        <a:t>know</a:t>
                      </a:r>
                      <a:r>
                        <a:rPr lang="en-US" sz="2800" b="1" dirty="0">
                          <a:latin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Title 1"/>
          <p:cNvSpPr>
            <a:spLocks noGrp="1"/>
          </p:cNvSpPr>
          <p:nvPr>
            <p:ph type="title"/>
          </p:nvPr>
        </p:nvSpPr>
        <p:spPr>
          <a:xfrm>
            <a:off x="0" y="685800"/>
            <a:ext cx="9144000" cy="762000"/>
          </a:xfrm>
        </p:spPr>
        <p:txBody>
          <a:bodyPr/>
          <a:lstStyle/>
          <a:p>
            <a:pPr marL="0" indent="0">
              <a:lnSpc>
                <a:spcPct val="98000"/>
              </a:lnSpc>
            </a:pPr>
            <a:r>
              <a:rPr lang="en-US" sz="3200" b="1" dirty="0">
                <a:solidFill>
                  <a:schemeClr val="tx1"/>
                </a:solidFill>
              </a:rPr>
              <a:t>Interesting Contrast!</a:t>
            </a:r>
            <a:endParaRPr lang="en-US" sz="3200" b="1" dirty="0"/>
          </a:p>
        </p:txBody>
      </p:sp>
    </p:spTree>
    <p:extLst>
      <p:ext uri="{BB962C8B-B14F-4D97-AF65-F5344CB8AC3E}">
        <p14:creationId xmlns:p14="http://schemas.microsoft.com/office/powerpoint/2010/main" val="90015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810000"/>
            <a:ext cx="2836078"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625428948"/>
              </p:ext>
            </p:extLst>
          </p:nvPr>
        </p:nvGraphicFramePr>
        <p:xfrm>
          <a:off x="152400" y="685800"/>
          <a:ext cx="8839200" cy="2880360"/>
        </p:xfrm>
        <a:graphic>
          <a:graphicData uri="http://schemas.openxmlformats.org/drawingml/2006/table">
            <a:tbl>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37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8:20-32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Flies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Warned of separation of Israel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Called Moses to intercede, then changed his mind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FF"/>
                          </a:solidFill>
                          <a:effectLst/>
                          <a:latin typeface="Calibri" panose="020F0502020204030204" pitchFamily="34" charset="0"/>
                          <a:cs typeface="Times New Roman" pitchFamily="18" charset="0"/>
                        </a:rPr>
                        <a:t>1</a:t>
                      </a:r>
                      <a:r>
                        <a:rPr kumimoji="0" lang="en-US" sz="1800" b="1" i="0" u="none" strike="noStrike" cap="none" normalizeH="0" baseline="30000" dirty="0">
                          <a:ln>
                            <a:noFill/>
                          </a:ln>
                          <a:solidFill>
                            <a:srgbClr val="0000FF"/>
                          </a:solidFill>
                          <a:effectLst/>
                          <a:latin typeface="Calibri" panose="020F0502020204030204" pitchFamily="34" charset="0"/>
                          <a:cs typeface="Times New Roman" pitchFamily="18" charset="0"/>
                        </a:rPr>
                        <a:t>st</a:t>
                      </a:r>
                      <a:r>
                        <a:rPr kumimoji="0" lang="en-US" sz="1800" b="1" i="0" u="none" strike="noStrike" cap="none" normalizeH="0" baseline="0" dirty="0">
                          <a:ln>
                            <a:noFill/>
                          </a:ln>
                          <a:solidFill>
                            <a:srgbClr val="0000FF"/>
                          </a:solidFill>
                          <a:effectLst/>
                          <a:latin typeface="Calibri" panose="020F0502020204030204" pitchFamily="34" charset="0"/>
                          <a:cs typeface="Times New Roman" pitchFamily="18" charset="0"/>
                        </a:rPr>
                        <a:t> time that a plague is specifically not to be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3200400" y="3733800"/>
            <a:ext cx="5791200" cy="2831544"/>
          </a:xfrm>
          <a:prstGeom prst="rect">
            <a:avLst/>
          </a:prstGeom>
          <a:solidFill>
            <a:schemeClr val="bg1"/>
          </a:solidFill>
          <a:ln>
            <a:solidFill>
              <a:schemeClr val="tx1"/>
            </a:solidFill>
          </a:ln>
        </p:spPr>
        <p:txBody>
          <a:bodyPr wrap="square">
            <a:spAutoFit/>
          </a:bodyPr>
          <a:lstStyle/>
          <a:p>
            <a:pPr algn="ctr">
              <a:spcBef>
                <a:spcPts val="600"/>
              </a:spcBef>
              <a:spcAft>
                <a:spcPts val="600"/>
              </a:spcAft>
            </a:pPr>
            <a:r>
              <a:rPr lang="en-US" sz="2400" b="1" dirty="0">
                <a:latin typeface="Calibri" panose="020F0502020204030204" pitchFamily="34" charset="0"/>
                <a:cs typeface="Calibri" panose="020F0502020204030204" pitchFamily="34" charset="0"/>
              </a:rPr>
              <a:t>Exodus 8:22-23 </a:t>
            </a:r>
          </a:p>
          <a:p>
            <a:pPr algn="just">
              <a:spcBef>
                <a:spcPts val="600"/>
              </a:spcBef>
              <a:spcAft>
                <a:spcPts val="600"/>
              </a:spcAft>
            </a:pPr>
            <a:r>
              <a:rPr lang="en-US" sz="2400" baseline="30000" dirty="0">
                <a:latin typeface="Calibri" panose="020F0502020204030204" pitchFamily="34" charset="0"/>
                <a:ea typeface="Times New Roman" panose="02020603050405020304" pitchFamily="18" charset="0"/>
                <a:cs typeface="Calibri" panose="020F0502020204030204" pitchFamily="34" charset="0"/>
              </a:rPr>
              <a:t>22</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cs typeface="Calibri" panose="020F0502020204030204" pitchFamily="34" charset="0"/>
              </a:rPr>
              <a:t>“But on that day </a:t>
            </a:r>
            <a:r>
              <a:rPr lang="en-US" sz="2400" b="1" dirty="0">
                <a:solidFill>
                  <a:srgbClr val="0000FF"/>
                </a:solidFill>
                <a:latin typeface="Calibri" panose="020F0502020204030204" pitchFamily="34" charset="0"/>
                <a:cs typeface="Times New Roman" pitchFamily="18" charset="0"/>
              </a:rPr>
              <a:t>I will set apart the land of Goshen, where My people are living, </a:t>
            </a:r>
            <a:r>
              <a:rPr lang="en-US" sz="2400" dirty="0">
                <a:latin typeface="Calibri" panose="020F0502020204030204" pitchFamily="34" charset="0"/>
                <a:cs typeface="Calibri" panose="020F0502020204030204" pitchFamily="34" charset="0"/>
              </a:rPr>
              <a:t>so that no swarms of flies will be there, in order that you may know that I, the Lord, am in the midst of the land.</a:t>
            </a:r>
            <a:r>
              <a:rPr lang="en-US" sz="2400" b="1" dirty="0">
                <a:solidFill>
                  <a:srgbClr val="0000FF"/>
                </a:solidFill>
                <a:latin typeface="Calibri" panose="020F0502020204030204" pitchFamily="34" charset="0"/>
                <a:cs typeface="Times New Roman" pitchFamily="18" charset="0"/>
              </a:rPr>
              <a:t> </a:t>
            </a:r>
            <a:r>
              <a:rPr lang="en-US" sz="2400" baseline="30000" dirty="0">
                <a:latin typeface="Calibri" panose="020F0502020204030204" pitchFamily="34" charset="0"/>
                <a:ea typeface="Times New Roman" panose="02020603050405020304" pitchFamily="18" charset="0"/>
                <a:cs typeface="Calibri" panose="020F0502020204030204" pitchFamily="34" charset="0"/>
              </a:rPr>
              <a:t>23</a:t>
            </a:r>
            <a:r>
              <a:rPr lang="en-US" sz="2400" dirty="0">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00FF"/>
                </a:solidFill>
                <a:latin typeface="Calibri" panose="020F0502020204030204" pitchFamily="34" charset="0"/>
                <a:cs typeface="Times New Roman" pitchFamily="18" charset="0"/>
              </a:rPr>
              <a:t>I will put a division between My people and your people</a:t>
            </a: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12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4600" y="4343400"/>
            <a:ext cx="25146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939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1000" y="3276600"/>
            <a:ext cx="2514600" cy="2285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939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57400" y="4343400"/>
            <a:ext cx="25146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939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 y="3276600"/>
            <a:ext cx="250134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10" name="Group 202"/>
          <p:cNvGraphicFramePr>
            <a:graphicFrameLocks/>
          </p:cNvGraphicFramePr>
          <p:nvPr>
            <p:extLst>
              <p:ext uri="{D42A27DB-BD31-4B8C-83A1-F6EECF244321}">
                <p14:modId xmlns:p14="http://schemas.microsoft.com/office/powerpoint/2010/main" val="2311683738"/>
              </p:ext>
            </p:extLst>
          </p:nvPr>
        </p:nvGraphicFramePr>
        <p:xfrm>
          <a:off x="152400" y="685800"/>
          <a:ext cx="8839200" cy="2331720"/>
        </p:xfrm>
        <a:graphic>
          <a:graphicData uri="http://schemas.openxmlformats.org/drawingml/2006/table">
            <a:tbl>
              <a:tblPr/>
              <a:tblGrid>
                <a:gridCol w="1219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88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9:1-7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Livestock 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Sent someone to check on Goshen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Israel’s livestock is all healthy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6359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1620" y="3078480"/>
            <a:ext cx="6080760"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363633811"/>
              </p:ext>
            </p:extLst>
          </p:nvPr>
        </p:nvGraphicFramePr>
        <p:xfrm>
          <a:off x="152400" y="685800"/>
          <a:ext cx="8839200" cy="2057400"/>
        </p:xfrm>
        <a:graphic>
          <a:graphicData uri="http://schemas.openxmlformats.org/drawingml/2006/table">
            <a:tbl>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9:8-12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Boils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 threw soot at him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Also struck with boils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Didn’t listen to Moses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Assumed: no boils in Israel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595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1620" y="3078480"/>
            <a:ext cx="6080760"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991287901"/>
              </p:ext>
            </p:extLst>
          </p:nvPr>
        </p:nvGraphicFramePr>
        <p:xfrm>
          <a:off x="152400" y="685800"/>
          <a:ext cx="8839200" cy="2057400"/>
        </p:xfrm>
        <a:graphic>
          <a:graphicData uri="http://schemas.openxmlformats.org/drawingml/2006/table">
            <a:tbl>
              <a:tblPr/>
              <a:tblGrid>
                <a:gridCol w="1219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9:13-35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Hail, Fire &amp; Thunder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Some took warning &amp; hid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No plague found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13679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7373" y="3520440"/>
            <a:ext cx="5489255" cy="310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3682223200"/>
              </p:ext>
            </p:extLst>
          </p:nvPr>
        </p:nvGraphicFramePr>
        <p:xfrm>
          <a:off x="152400" y="685800"/>
          <a:ext cx="8839200" cy="2606040"/>
        </p:xfrm>
        <a:graphic>
          <a:graphicData uri="http://schemas.openxmlformats.org/drawingml/2006/table">
            <a:tbl>
              <a:tblPr/>
              <a:tblGrid>
                <a:gridCol w="1219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63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10:1-20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Locusts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Servants pled  to let Israel go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Called Moses, then changed his mind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Assumed: no locusts in Israel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4782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8313" y="3429000"/>
            <a:ext cx="5667375"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2906998059"/>
              </p:ext>
            </p:extLst>
          </p:nvPr>
        </p:nvGraphicFramePr>
        <p:xfrm>
          <a:off x="152400" y="685800"/>
          <a:ext cx="8839200" cy="2606040"/>
        </p:xfrm>
        <a:graphic>
          <a:graphicData uri="http://schemas.openxmlformats.org/drawingml/2006/table">
            <a:tbl>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63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10:21-29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Darkness for 3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They can go but no livestock – banished Moses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Darkness everywhere but light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063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rPr>
              <a:t>Outline</a:t>
            </a:r>
            <a:endParaRPr lang="en-US" sz="3200" kern="0" dirty="0">
              <a:solidFill>
                <a:schemeClr val="tx1"/>
              </a:solidFill>
              <a:latin typeface="Calibri" panose="020F0502020204030204" pitchFamily="34" charset="0"/>
            </a:endParaRPr>
          </a:p>
        </p:txBody>
      </p:sp>
      <p:sp>
        <p:nvSpPr>
          <p:cNvPr id="3" name="Rectangle 3"/>
          <p:cNvSpPr txBox="1">
            <a:spLocks noChangeArrowheads="1"/>
          </p:cNvSpPr>
          <p:nvPr/>
        </p:nvSpPr>
        <p:spPr>
          <a:xfrm>
            <a:off x="1447800" y="1143000"/>
            <a:ext cx="6248400" cy="3352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indent="-461963" eaLnBrk="1" hangingPunct="1">
              <a:spcBef>
                <a:spcPts val="0"/>
              </a:spcBef>
              <a:spcAft>
                <a:spcPts val="1200"/>
              </a:spcAft>
              <a:buFont typeface="+mj-lt"/>
              <a:buAutoNum type="romanUcPeriod"/>
              <a:tabLst>
                <a:tab pos="1939925" algn="l"/>
              </a:tabLst>
            </a:pPr>
            <a:r>
              <a:rPr lang="en-US" altLang="en-US" b="1" dirty="0">
                <a:latin typeface="Calibri" panose="020F0502020204030204" pitchFamily="34" charset="0"/>
                <a:cs typeface="Calibri" panose="020F0502020204030204" pitchFamily="34" charset="0"/>
              </a:rPr>
              <a:t>Our Purpose, Aim, and Objective</a:t>
            </a:r>
          </a:p>
          <a:p>
            <a:pPr marL="461963" indent="-461963" eaLnBrk="1" hangingPunct="1">
              <a:spcBef>
                <a:spcPts val="0"/>
              </a:spcBef>
              <a:spcAft>
                <a:spcPts val="1200"/>
              </a:spcAft>
              <a:buFont typeface="+mj-lt"/>
              <a:buAutoNum type="romanUcPeriod"/>
              <a:tabLst>
                <a:tab pos="1939925" algn="l"/>
              </a:tabLst>
            </a:pPr>
            <a:r>
              <a:rPr lang="en-US" b="1" dirty="0">
                <a:solidFill>
                  <a:srgbClr val="0000FF"/>
                </a:solidFill>
                <a:latin typeface="Calibri" panose="020F0502020204030204" pitchFamily="34" charset="0"/>
                <a:cs typeface="Calibri" panose="020F0502020204030204" pitchFamily="34" charset="0"/>
              </a:rPr>
              <a:t>Review</a:t>
            </a:r>
            <a:endParaRPr lang="en-US" altLang="en-US" b="1" dirty="0">
              <a:solidFill>
                <a:srgbClr val="0000FF"/>
              </a:solidFill>
              <a:latin typeface="Calibri" panose="020F0502020204030204" pitchFamily="34" charset="0"/>
              <a:cs typeface="Calibri" panose="020F0502020204030204" pitchFamily="34" charset="0"/>
            </a:endParaRPr>
          </a:p>
          <a:p>
            <a:pPr marL="461963" lvl="1" indent="-461963" eaLnBrk="1" hangingPunct="1">
              <a:spcBef>
                <a:spcPts val="0"/>
              </a:spcBef>
              <a:spcAft>
                <a:spcPts val="1200"/>
              </a:spcAft>
              <a:buFont typeface="+mj-lt"/>
              <a:buAutoNum type="romanUcPeriod" startAt="3"/>
              <a:tabLst>
                <a:tab pos="1939925" algn="l"/>
              </a:tabLst>
            </a:pPr>
            <a:r>
              <a:rPr lang="en-US" sz="3200" b="1" dirty="0">
                <a:latin typeface="Calibri" panose="020F0502020204030204" pitchFamily="34" charset="0"/>
                <a:cs typeface="Calibri" panose="020F0502020204030204" pitchFamily="34" charset="0"/>
              </a:rPr>
              <a:t>Contrast and Comparison of Law &amp; Grace – Exodus 12:1-13</a:t>
            </a:r>
          </a:p>
          <a:p>
            <a:pPr marL="461963" lvl="1" indent="-461963" eaLnBrk="1" hangingPunct="1">
              <a:spcBef>
                <a:spcPts val="0"/>
              </a:spcBef>
              <a:spcAft>
                <a:spcPts val="1200"/>
              </a:spcAft>
              <a:buFont typeface="+mj-lt"/>
              <a:buAutoNum type="romanUcPeriod" startAt="3"/>
              <a:tabLst>
                <a:tab pos="1939925" algn="l"/>
              </a:tabLst>
            </a:pPr>
            <a:r>
              <a:rPr lang="en-US" altLang="en-US" sz="3200" b="1" dirty="0">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4042990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40" y="3261360"/>
            <a:ext cx="5760720" cy="3291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2203690578"/>
              </p:ext>
            </p:extLst>
          </p:nvPr>
        </p:nvGraphicFramePr>
        <p:xfrm>
          <a:off x="152400" y="685800"/>
          <a:ext cx="8839200" cy="2331720"/>
        </p:xfrm>
        <a:graphic>
          <a:graphicData uri="http://schemas.openxmlformats.org/drawingml/2006/table">
            <a:tbl>
              <a:tblPr/>
              <a:tblGrid>
                <a:gridCol w="1219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88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11:1-10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Death of firstborn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Gave gifts to Israel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Called Moses &amp; said, “Get out”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C00000"/>
                          </a:solidFill>
                          <a:effectLst/>
                          <a:latin typeface="Calibri" panose="020F0502020204030204" pitchFamily="34" charset="0"/>
                          <a:cs typeface="Times New Roman" pitchFamily="18" charset="0"/>
                        </a:rPr>
                        <a:t>No death among Israelites,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6041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8"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a:t>
            </a:r>
            <a:r>
              <a:rPr lang="en-US" b="1" dirty="0">
                <a:solidFill>
                  <a:srgbClr val="C00000"/>
                </a:solidFill>
                <a:latin typeface="Calibri" panose="020F0502020204030204" pitchFamily="34" charset="0"/>
                <a:cs typeface="Calibri" panose="020F0502020204030204" pitchFamily="34" charset="0"/>
              </a:rPr>
              <a:t>Part 1 </a:t>
            </a:r>
          </a:p>
        </p:txBody>
      </p:sp>
      <p:graphicFrame>
        <p:nvGraphicFramePr>
          <p:cNvPr id="2" name="Table 1"/>
          <p:cNvGraphicFramePr>
            <a:graphicFrameLocks noGrp="1"/>
          </p:cNvGraphicFramePr>
          <p:nvPr>
            <p:extLst>
              <p:ext uri="{D42A27DB-BD31-4B8C-83A1-F6EECF244321}">
                <p14:modId xmlns:p14="http://schemas.microsoft.com/office/powerpoint/2010/main" val="1218943643"/>
              </p:ext>
            </p:extLst>
          </p:nvPr>
        </p:nvGraphicFramePr>
        <p:xfrm>
          <a:off x="228600" y="4175760"/>
          <a:ext cx="8686800" cy="2377440"/>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2377440">
                <a:tc>
                  <a:txBody>
                    <a:bodyPr/>
                    <a:lstStyle/>
                    <a:p>
                      <a:pPr algn="ctr">
                        <a:spcBef>
                          <a:spcPts val="600"/>
                        </a:spcBef>
                        <a:spcAft>
                          <a:spcPts val="600"/>
                        </a:spcAft>
                      </a:pPr>
                      <a:r>
                        <a:rPr lang="en-US" sz="2800" b="1" dirty="0">
                          <a:latin typeface="Calibri" panose="020F0502020204030204" pitchFamily="34" charset="0"/>
                          <a:cs typeface="Calibri" panose="020F0502020204030204" pitchFamily="34" charset="0"/>
                        </a:rPr>
                        <a:t>Exodus 12:12 </a:t>
                      </a:r>
                    </a:p>
                    <a:p>
                      <a:pPr marL="112713" indent="0">
                        <a:spcBef>
                          <a:spcPts val="600"/>
                        </a:spcBef>
                        <a:spcAft>
                          <a:spcPts val="600"/>
                        </a:spcAft>
                      </a:pPr>
                      <a:r>
                        <a:rPr lang="en-US" sz="2800" dirty="0">
                          <a:latin typeface="Calibri" panose="020F0502020204030204" pitchFamily="34" charset="0"/>
                          <a:cs typeface="Calibri" panose="020F0502020204030204" pitchFamily="34" charset="0"/>
                        </a:rPr>
                        <a:t>…</a:t>
                      </a:r>
                      <a:r>
                        <a:rPr lang="en-US" sz="2800" b="1" u="sng" dirty="0">
                          <a:solidFill>
                            <a:srgbClr val="0000FF"/>
                          </a:solidFill>
                          <a:latin typeface="Calibri" panose="020F0502020204030204" pitchFamily="34" charset="0"/>
                          <a:cs typeface="Calibri" panose="020F0502020204030204" pitchFamily="34" charset="0"/>
                        </a:rPr>
                        <a:t>against all the gods of Egypt </a:t>
                      </a:r>
                      <a:r>
                        <a:rPr lang="en-US" sz="2800" b="1" dirty="0">
                          <a:solidFill>
                            <a:srgbClr val="0000FF"/>
                          </a:solidFill>
                          <a:latin typeface="Calibri" panose="020F0502020204030204" pitchFamily="34" charset="0"/>
                          <a:cs typeface="Calibri" panose="020F0502020204030204" pitchFamily="34" charset="0"/>
                        </a:rPr>
                        <a:t>I will execute judgments</a:t>
                      </a:r>
                      <a:r>
                        <a:rPr lang="en-US" sz="2800" dirty="0">
                          <a:latin typeface="Calibri" panose="020F0502020204030204" pitchFamily="34" charset="0"/>
                          <a:cs typeface="Calibri" panose="020F0502020204030204" pitchFamily="34" charset="0"/>
                        </a:rPr>
                        <a:t>—I am the LORD.</a:t>
                      </a:r>
                    </a:p>
                  </a:txBody>
                  <a:tcPr>
                    <a:solidFill>
                      <a:schemeClr val="bg1"/>
                    </a:solidFill>
                  </a:tcPr>
                </a:tc>
                <a:tc>
                  <a:txBody>
                    <a:bodyPr/>
                    <a:lstStyle/>
                    <a:p>
                      <a:pPr algn="ctr">
                        <a:spcBef>
                          <a:spcPts val="600"/>
                        </a:spcBef>
                        <a:spcAft>
                          <a:spcPts val="600"/>
                        </a:spcAft>
                      </a:pPr>
                      <a:r>
                        <a:rPr lang="en-US" sz="2800" b="1" dirty="0">
                          <a:latin typeface="Calibri" panose="020F0502020204030204" pitchFamily="34" charset="0"/>
                          <a:cs typeface="Calibri" panose="020F0502020204030204" pitchFamily="34" charset="0"/>
                        </a:rPr>
                        <a:t>Numbers 33:4 </a:t>
                      </a:r>
                    </a:p>
                    <a:p>
                      <a:pPr marL="112713" indent="0">
                        <a:spcBef>
                          <a:spcPts val="600"/>
                        </a:spcBef>
                        <a:spcAft>
                          <a:spcPts val="600"/>
                        </a:spcAft>
                      </a:pPr>
                      <a:r>
                        <a:rPr lang="en-US" sz="2800" dirty="0">
                          <a:latin typeface="Calibri" panose="020F0502020204030204" pitchFamily="34" charset="0"/>
                          <a:cs typeface="Calibri" panose="020F0502020204030204" pitchFamily="34" charset="0"/>
                        </a:rPr>
                        <a:t>…</a:t>
                      </a:r>
                      <a:r>
                        <a:rPr lang="en-US" sz="2800" b="1" kern="1200" dirty="0">
                          <a:solidFill>
                            <a:srgbClr val="0000FF"/>
                          </a:solidFill>
                          <a:latin typeface="Calibri" panose="020F0502020204030204" pitchFamily="34" charset="0"/>
                          <a:ea typeface="+mn-ea"/>
                          <a:cs typeface="Calibri" panose="020F0502020204030204" pitchFamily="34" charset="0"/>
                        </a:rPr>
                        <a:t>The LORD had also </a:t>
                      </a:r>
                      <a:r>
                        <a:rPr lang="en-US" sz="2800" b="1" u="sng" kern="1200" dirty="0">
                          <a:solidFill>
                            <a:srgbClr val="0000FF"/>
                          </a:solidFill>
                          <a:latin typeface="Calibri" panose="020F0502020204030204" pitchFamily="34" charset="0"/>
                          <a:ea typeface="+mn-ea"/>
                          <a:cs typeface="Calibri" panose="020F0502020204030204" pitchFamily="34" charset="0"/>
                        </a:rPr>
                        <a:t>executed judgments on their gods</a:t>
                      </a:r>
                      <a:r>
                        <a:rPr lang="en-US" sz="2800" b="1" kern="1200" dirty="0">
                          <a:solidFill>
                            <a:srgbClr val="0000FF"/>
                          </a:solidFill>
                          <a:latin typeface="Calibri" panose="020F0502020204030204" pitchFamily="34" charset="0"/>
                          <a:ea typeface="+mn-ea"/>
                          <a:cs typeface="Calibri" panose="020F0502020204030204" pitchFamily="34" charset="0"/>
                        </a:rPr>
                        <a:t>.</a:t>
                      </a:r>
                    </a:p>
                  </a:txBody>
                  <a:tcPr>
                    <a:solidFill>
                      <a:schemeClr val="bg1"/>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457200" y="685800"/>
            <a:ext cx="8229600" cy="954107"/>
          </a:xfrm>
          <a:prstGeom prst="rect">
            <a:avLst/>
          </a:prstGeom>
        </p:spPr>
        <p:txBody>
          <a:bodyPr wrap="square">
            <a:spAutoFit/>
          </a:bodyPr>
          <a:lstStyle/>
          <a:p>
            <a:pPr algn="ctr"/>
            <a:r>
              <a:rPr lang="en-US" sz="2800" b="1" dirty="0">
                <a:latin typeface="Calibri" panose="020F0502020204030204" pitchFamily="34" charset="0"/>
                <a:cs typeface="Calibri" panose="020F0502020204030204" pitchFamily="34" charset="0"/>
              </a:rPr>
              <a:t>Over 1,500 Deities in Ancient Egypt…The Plagues were an Assault on the Gods of Egypt!</a:t>
            </a:r>
          </a:p>
        </p:txBody>
      </p:sp>
      <p:sp>
        <p:nvSpPr>
          <p:cNvPr id="7" name="Rectangle 6"/>
          <p:cNvSpPr/>
          <p:nvPr/>
        </p:nvSpPr>
        <p:spPr>
          <a:xfrm>
            <a:off x="457200" y="1715631"/>
            <a:ext cx="8229600" cy="1815882"/>
          </a:xfrm>
          <a:prstGeom prst="rect">
            <a:avLst/>
          </a:prstGeom>
          <a:solidFill>
            <a:schemeClr val="bg1"/>
          </a:solidFill>
          <a:ln>
            <a:solidFill>
              <a:schemeClr val="tx1"/>
            </a:solidFill>
          </a:ln>
        </p:spPr>
        <p:txBody>
          <a:bodyPr wrap="square">
            <a:spAutoFit/>
          </a:bodyPr>
          <a:lstStyle/>
          <a:p>
            <a:pPr algn="ctr"/>
            <a:r>
              <a:rPr lang="en-US" sz="2800" b="1" dirty="0">
                <a:latin typeface="Calibri" panose="020F0502020204030204" pitchFamily="34" charset="0"/>
                <a:cs typeface="Calibri" panose="020F0502020204030204" pitchFamily="34" charset="0"/>
              </a:rPr>
              <a:t>Exodus 3:20</a:t>
            </a:r>
          </a:p>
          <a:p>
            <a:r>
              <a:rPr lang="en-US" sz="2800" b="1" dirty="0">
                <a:solidFill>
                  <a:srgbClr val="0000FF"/>
                </a:solidFill>
                <a:latin typeface="Calibri" panose="020F0502020204030204" pitchFamily="34" charset="0"/>
                <a:cs typeface="Calibri" panose="020F0502020204030204" pitchFamily="34" charset="0"/>
              </a:rPr>
              <a:t>“So I will stretch out My hand and strike Egypt with all My miracles which I shall do in the midst of it; and after that [Pharaoh] will let you go.</a:t>
            </a:r>
          </a:p>
        </p:txBody>
      </p:sp>
    </p:spTree>
    <p:extLst>
      <p:ext uri="{BB962C8B-B14F-4D97-AF65-F5344CB8AC3E}">
        <p14:creationId xmlns:p14="http://schemas.microsoft.com/office/powerpoint/2010/main" val="2533312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40" y="3261360"/>
            <a:ext cx="5760720" cy="3291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6" name="Group 202"/>
          <p:cNvGraphicFramePr>
            <a:graphicFrameLocks/>
          </p:cNvGraphicFramePr>
          <p:nvPr>
            <p:extLst>
              <p:ext uri="{D42A27DB-BD31-4B8C-83A1-F6EECF244321}">
                <p14:modId xmlns:p14="http://schemas.microsoft.com/office/powerpoint/2010/main" val="2047702471"/>
              </p:ext>
            </p:extLst>
          </p:nvPr>
        </p:nvGraphicFramePr>
        <p:xfrm>
          <a:off x="152400" y="685800"/>
          <a:ext cx="8839200" cy="2331720"/>
        </p:xfrm>
        <a:graphic>
          <a:graphicData uri="http://schemas.openxmlformats.org/drawingml/2006/table">
            <a:tbl>
              <a:tblPr/>
              <a:tblGrid>
                <a:gridCol w="1219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tblGrid>
              <a:tr h="39624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000" b="1" dirty="0">
                          <a:latin typeface="Calibri" panose="020F0502020204030204" pitchFamily="34" charset="0"/>
                        </a:rPr>
                        <a:t>INSIGHTS INTO THE TEN PLAGUES ON EGYPT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6576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Scripture (Exodus)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Plague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Pharaoh Warned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Response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Not in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magician’s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people’s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small" normalizeH="0" baseline="0" dirty="0">
                          <a:ln>
                            <a:noFill/>
                          </a:ln>
                          <a:solidFill>
                            <a:schemeClr val="tx1"/>
                          </a:solidFill>
                          <a:effectLst/>
                          <a:latin typeface="Calibri" panose="020F0502020204030204" pitchFamily="34" charset="0"/>
                          <a:ea typeface="+mn-ea"/>
                          <a:cs typeface="Times New Roman" pitchFamily="18" charset="0"/>
                        </a:rPr>
                        <a:t>pharaoh’s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88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11:1-10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Death of firstborn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cs typeface="Times New Roman" pitchFamily="18" charset="0"/>
                        </a:rPr>
                        <a:t>Gave gifts to Israel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Times New Roman" pitchFamily="18" charset="0"/>
                        </a:rPr>
                        <a:t>Called Moses &amp; said, “Get out”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C00000"/>
                          </a:solidFill>
                          <a:effectLst/>
                          <a:latin typeface="Calibri" panose="020F0502020204030204" pitchFamily="34" charset="0"/>
                          <a:cs typeface="Times New Roman" pitchFamily="18" charset="0"/>
                        </a:rPr>
                        <a:t>No death among Israelites, Goshen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6574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0" y="0"/>
            <a:ext cx="9144000" cy="5339923"/>
          </a:xfrm>
          <a:prstGeom prst="rect">
            <a:avLst/>
          </a:prstGeom>
        </p:spPr>
        <p:txBody>
          <a:bodyPr wrap="square">
            <a:spAutoFit/>
          </a:bodyPr>
          <a:lstStyle/>
          <a:p>
            <a:pPr algn="ctr">
              <a:spcAft>
                <a:spcPts val="600"/>
              </a:spcAft>
            </a:pPr>
            <a:r>
              <a:rPr lang="en-US" sz="2800" b="1" dirty="0">
                <a:latin typeface="Calibri" panose="020F0502020204030204" pitchFamily="34" charset="0"/>
                <a:cs typeface="Calibri" panose="020F0502020204030204" pitchFamily="34" charset="0"/>
              </a:rPr>
              <a:t>Exodus 12:1–13 (NASB95) </a:t>
            </a:r>
          </a:p>
          <a:p>
            <a:pPr algn="just"/>
            <a:r>
              <a:rPr lang="en-US" sz="2800" baseline="30000" dirty="0">
                <a:latin typeface="Calibri" panose="020F0502020204030204" pitchFamily="34" charset="0"/>
                <a:cs typeface="Calibri" panose="020F0502020204030204" pitchFamily="34" charset="0"/>
              </a:rPr>
              <a:t>1</a:t>
            </a:r>
            <a:r>
              <a:rPr lang="en-US" sz="2800" dirty="0">
                <a:latin typeface="Calibri" panose="020F0502020204030204" pitchFamily="34" charset="0"/>
                <a:cs typeface="Calibri" panose="020F0502020204030204" pitchFamily="34" charset="0"/>
              </a:rPr>
              <a:t> Now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said to Moses and Aaron in the land of Egypt, </a:t>
            </a:r>
            <a:r>
              <a:rPr lang="en-US" sz="2800" baseline="30000" dirty="0">
                <a:latin typeface="Calibri" panose="020F0502020204030204" pitchFamily="34" charset="0"/>
                <a:cs typeface="Calibri" panose="020F0502020204030204" pitchFamily="34" charset="0"/>
              </a:rPr>
              <a:t>2</a:t>
            </a:r>
            <a:r>
              <a:rPr lang="en-US" sz="2800" dirty="0">
                <a:latin typeface="Calibri" panose="020F0502020204030204" pitchFamily="34" charset="0"/>
                <a:cs typeface="Calibri" panose="020F0502020204030204" pitchFamily="34" charset="0"/>
              </a:rPr>
              <a:t> “This month shall be the beginning of months for you; it is to be the first month of the year to you. </a:t>
            </a:r>
            <a:r>
              <a:rPr lang="en-US" sz="2800" baseline="30000" dirty="0">
                <a:latin typeface="Calibri" panose="020F0502020204030204" pitchFamily="34" charset="0"/>
                <a:cs typeface="Calibri" panose="020F0502020204030204" pitchFamily="34" charset="0"/>
              </a:rPr>
              <a:t>3</a:t>
            </a:r>
            <a:r>
              <a:rPr lang="en-US" sz="2800" dirty="0">
                <a:latin typeface="Calibri" panose="020F0502020204030204" pitchFamily="34" charset="0"/>
                <a:cs typeface="Calibri" panose="020F0502020204030204" pitchFamily="34" charset="0"/>
              </a:rPr>
              <a:t> “Speak to all the congregation of Israel, saying, ‘On the tenth of this month they are each one to take a lamb for themselves, according to their fathers’ households, a lamb for each household. </a:t>
            </a:r>
            <a:r>
              <a:rPr lang="en-US" sz="2800" baseline="30000" dirty="0">
                <a:latin typeface="Calibri" panose="020F0502020204030204" pitchFamily="34" charset="0"/>
                <a:cs typeface="Calibri" panose="020F0502020204030204" pitchFamily="34" charset="0"/>
              </a:rPr>
              <a:t>4</a:t>
            </a:r>
            <a:r>
              <a:rPr lang="en-US" sz="2800" dirty="0">
                <a:latin typeface="Calibri" panose="020F0502020204030204" pitchFamily="34" charset="0"/>
                <a:cs typeface="Calibri" panose="020F0502020204030204" pitchFamily="34" charset="0"/>
              </a:rPr>
              <a:t> ‘Now if the household is too small for a lamb, then he and his neighbor nearest to his house are to take one according to the number of persons </a:t>
            </a:r>
            <a:r>
              <a:rPr lang="en-US" sz="2800" i="1" dirty="0">
                <a:latin typeface="Calibri" panose="020F0502020204030204" pitchFamily="34" charset="0"/>
                <a:cs typeface="Calibri" panose="020F0502020204030204" pitchFamily="34" charset="0"/>
              </a:rPr>
              <a:t>in them;</a:t>
            </a:r>
            <a:r>
              <a:rPr lang="en-US" sz="2800" dirty="0">
                <a:latin typeface="Calibri" panose="020F0502020204030204" pitchFamily="34" charset="0"/>
                <a:cs typeface="Calibri" panose="020F0502020204030204" pitchFamily="34" charset="0"/>
              </a:rPr>
              <a:t> according to what each man should eat, you are to divide the lamb. </a:t>
            </a:r>
            <a:r>
              <a:rPr lang="en-US" sz="2800" baseline="30000" dirty="0">
                <a:latin typeface="Calibri" panose="020F0502020204030204" pitchFamily="34" charset="0"/>
                <a:cs typeface="Calibri" panose="020F0502020204030204" pitchFamily="34" charset="0"/>
              </a:rPr>
              <a:t>5</a:t>
            </a:r>
            <a:r>
              <a:rPr lang="en-US" sz="2800" dirty="0">
                <a:latin typeface="Calibri" panose="020F0502020204030204" pitchFamily="34" charset="0"/>
                <a:cs typeface="Calibri" panose="020F0502020204030204" pitchFamily="34" charset="0"/>
              </a:rPr>
              <a:t> ‘Your lamb shall be an unblemished male a year old; you may take it from the…</a:t>
            </a:r>
          </a:p>
        </p:txBody>
      </p:sp>
    </p:spTree>
    <p:extLst>
      <p:ext uri="{BB962C8B-B14F-4D97-AF65-F5344CB8AC3E}">
        <p14:creationId xmlns:p14="http://schemas.microsoft.com/office/powerpoint/2010/main" val="2598860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0" y="0"/>
            <a:ext cx="9144000" cy="5339923"/>
          </a:xfrm>
          <a:prstGeom prst="rect">
            <a:avLst/>
          </a:prstGeom>
        </p:spPr>
        <p:txBody>
          <a:bodyPr wrap="square">
            <a:spAutoFit/>
          </a:bodyPr>
          <a:lstStyle/>
          <a:p>
            <a:pPr algn="ctr">
              <a:spcAft>
                <a:spcPts val="600"/>
              </a:spcAft>
            </a:pPr>
            <a:r>
              <a:rPr lang="en-US" sz="2800" b="1" dirty="0">
                <a:latin typeface="Calibri" panose="020F0502020204030204" pitchFamily="34" charset="0"/>
                <a:cs typeface="Calibri" panose="020F0502020204030204" pitchFamily="34" charset="0"/>
              </a:rPr>
              <a:t>Exodus 12:1–13 (NASB95) </a:t>
            </a:r>
          </a:p>
          <a:p>
            <a:pPr algn="just"/>
            <a:r>
              <a:rPr lang="en-US" sz="2800" dirty="0">
                <a:latin typeface="Calibri" panose="020F0502020204030204" pitchFamily="34" charset="0"/>
                <a:cs typeface="Calibri" panose="020F0502020204030204" pitchFamily="34" charset="0"/>
              </a:rPr>
              <a:t>…sheep or from the goats. </a:t>
            </a:r>
            <a:r>
              <a:rPr lang="en-US" sz="2800" baseline="30000" dirty="0">
                <a:latin typeface="Calibri" panose="020F0502020204030204" pitchFamily="34" charset="0"/>
                <a:cs typeface="Calibri" panose="020F0502020204030204" pitchFamily="34" charset="0"/>
              </a:rPr>
              <a:t>6</a:t>
            </a:r>
            <a:r>
              <a:rPr lang="en-US" sz="2800" dirty="0">
                <a:latin typeface="Calibri" panose="020F0502020204030204" pitchFamily="34" charset="0"/>
                <a:cs typeface="Calibri" panose="020F0502020204030204" pitchFamily="34" charset="0"/>
              </a:rPr>
              <a:t> ‘You shall keep it until the fourteenth day of the same month, then the whole assembly of the congregation of Israel is to kill it at twilight. </a:t>
            </a:r>
            <a:r>
              <a:rPr lang="en-US" sz="2800" baseline="30000" dirty="0">
                <a:latin typeface="Calibri" panose="020F0502020204030204" pitchFamily="34" charset="0"/>
                <a:cs typeface="Calibri" panose="020F0502020204030204" pitchFamily="34" charset="0"/>
              </a:rPr>
              <a:t>7</a:t>
            </a:r>
            <a:r>
              <a:rPr lang="en-US" sz="2800" dirty="0">
                <a:latin typeface="Calibri" panose="020F0502020204030204" pitchFamily="34" charset="0"/>
                <a:cs typeface="Calibri" panose="020F0502020204030204" pitchFamily="34" charset="0"/>
              </a:rPr>
              <a:t> ‘Moreover, they shall take some of the blood and put it on the two doorposts and on the lintel of the houses in which they eat it. </a:t>
            </a:r>
            <a:r>
              <a:rPr lang="en-US" sz="2800" baseline="30000" dirty="0">
                <a:latin typeface="Calibri" panose="020F0502020204030204" pitchFamily="34" charset="0"/>
                <a:cs typeface="Calibri" panose="020F0502020204030204" pitchFamily="34" charset="0"/>
              </a:rPr>
              <a:t>8</a:t>
            </a:r>
            <a:r>
              <a:rPr lang="en-US" sz="2800" dirty="0">
                <a:latin typeface="Calibri" panose="020F0502020204030204" pitchFamily="34" charset="0"/>
                <a:cs typeface="Calibri" panose="020F0502020204030204" pitchFamily="34" charset="0"/>
              </a:rPr>
              <a:t> ‘They shall eat the flesh that </a:t>
            </a:r>
            <a:r>
              <a:rPr lang="en-US" sz="2800" i="1" dirty="0">
                <a:latin typeface="Calibri" panose="020F0502020204030204" pitchFamily="34" charset="0"/>
                <a:cs typeface="Calibri" panose="020F0502020204030204" pitchFamily="34" charset="0"/>
              </a:rPr>
              <a:t>same</a:t>
            </a:r>
            <a:r>
              <a:rPr lang="en-US" sz="2800" dirty="0">
                <a:latin typeface="Calibri" panose="020F0502020204030204" pitchFamily="34" charset="0"/>
                <a:cs typeface="Calibri" panose="020F0502020204030204" pitchFamily="34" charset="0"/>
              </a:rPr>
              <a:t> night, roasted with fire, and they shall eat it with unleavened bread and bitter herbs. </a:t>
            </a:r>
            <a:r>
              <a:rPr lang="en-US" sz="2800" baseline="30000" dirty="0">
                <a:latin typeface="Calibri" panose="020F0502020204030204" pitchFamily="34" charset="0"/>
                <a:cs typeface="Calibri" panose="020F0502020204030204" pitchFamily="34" charset="0"/>
              </a:rPr>
              <a:t>9</a:t>
            </a:r>
            <a:r>
              <a:rPr lang="en-US" sz="2800" dirty="0">
                <a:latin typeface="Calibri" panose="020F0502020204030204" pitchFamily="34" charset="0"/>
                <a:cs typeface="Calibri" panose="020F0502020204030204" pitchFamily="34" charset="0"/>
              </a:rPr>
              <a:t> ‘Do not eat any of it raw or boiled at all with water, but rather roasted with fire, </a:t>
            </a:r>
            <a:r>
              <a:rPr lang="en-US" sz="2800" i="1" dirty="0">
                <a:latin typeface="Calibri" panose="020F0502020204030204" pitchFamily="34" charset="0"/>
                <a:cs typeface="Calibri" panose="020F0502020204030204" pitchFamily="34" charset="0"/>
              </a:rPr>
              <a:t>both</a:t>
            </a:r>
            <a:r>
              <a:rPr lang="en-US" sz="2800" dirty="0">
                <a:latin typeface="Calibri" panose="020F0502020204030204" pitchFamily="34" charset="0"/>
                <a:cs typeface="Calibri" panose="020F0502020204030204" pitchFamily="34" charset="0"/>
              </a:rPr>
              <a:t> its head and its legs along with its entrails. </a:t>
            </a:r>
            <a:r>
              <a:rPr lang="en-US" sz="2800" baseline="30000" dirty="0">
                <a:latin typeface="Calibri" panose="020F0502020204030204" pitchFamily="34" charset="0"/>
                <a:cs typeface="Calibri" panose="020F0502020204030204" pitchFamily="34" charset="0"/>
              </a:rPr>
              <a:t>10</a:t>
            </a:r>
            <a:r>
              <a:rPr lang="en-US" sz="2800" dirty="0">
                <a:latin typeface="Calibri" panose="020F0502020204030204" pitchFamily="34" charset="0"/>
                <a:cs typeface="Calibri" panose="020F0502020204030204" pitchFamily="34" charset="0"/>
              </a:rPr>
              <a:t> ‘And you shall not leave any of it over until morning, but whatever is left of it until morning, you shall…</a:t>
            </a:r>
          </a:p>
        </p:txBody>
      </p:sp>
    </p:spTree>
    <p:extLst>
      <p:ext uri="{BB962C8B-B14F-4D97-AF65-F5344CB8AC3E}">
        <p14:creationId xmlns:p14="http://schemas.microsoft.com/office/powerpoint/2010/main" val="167533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0" y="0"/>
            <a:ext cx="9144000" cy="4909036"/>
          </a:xfrm>
          <a:prstGeom prst="rect">
            <a:avLst/>
          </a:prstGeom>
        </p:spPr>
        <p:txBody>
          <a:bodyPr wrap="square">
            <a:spAutoFit/>
          </a:bodyPr>
          <a:lstStyle/>
          <a:p>
            <a:pPr algn="ctr">
              <a:spcAft>
                <a:spcPts val="600"/>
              </a:spcAft>
            </a:pPr>
            <a:r>
              <a:rPr lang="en-US" sz="2800" b="1" dirty="0">
                <a:latin typeface="Calibri" panose="020F0502020204030204" pitchFamily="34" charset="0"/>
                <a:cs typeface="Calibri" panose="020F0502020204030204" pitchFamily="34" charset="0"/>
              </a:rPr>
              <a:t>Exodus 12:1–13 (NASB95) </a:t>
            </a:r>
          </a:p>
          <a:p>
            <a:pPr algn="just"/>
            <a:r>
              <a:rPr lang="en-US" sz="2800" dirty="0">
                <a:latin typeface="Calibri" panose="020F0502020204030204" pitchFamily="34" charset="0"/>
                <a:cs typeface="Calibri" panose="020F0502020204030204" pitchFamily="34" charset="0"/>
              </a:rPr>
              <a:t>…burn with fire. </a:t>
            </a:r>
            <a:r>
              <a:rPr lang="en-US" sz="2800" baseline="30000" dirty="0">
                <a:latin typeface="Calibri" panose="020F0502020204030204" pitchFamily="34" charset="0"/>
                <a:cs typeface="Calibri" panose="020F0502020204030204" pitchFamily="34" charset="0"/>
              </a:rPr>
              <a:t>11</a:t>
            </a:r>
            <a:r>
              <a:rPr lang="en-US" sz="2800" dirty="0">
                <a:latin typeface="Calibri" panose="020F0502020204030204" pitchFamily="34" charset="0"/>
                <a:cs typeface="Calibri" panose="020F0502020204030204" pitchFamily="34" charset="0"/>
              </a:rPr>
              <a:t> ‘Now you shall eat it in this manner: </a:t>
            </a:r>
            <a:r>
              <a:rPr lang="en-US" sz="2800" i="1" dirty="0">
                <a:latin typeface="Calibri" panose="020F0502020204030204" pitchFamily="34" charset="0"/>
                <a:cs typeface="Calibri" panose="020F0502020204030204" pitchFamily="34" charset="0"/>
              </a:rPr>
              <a:t>with</a:t>
            </a:r>
            <a:r>
              <a:rPr lang="en-US" sz="2800" dirty="0">
                <a:latin typeface="Calibri" panose="020F0502020204030204" pitchFamily="34" charset="0"/>
                <a:cs typeface="Calibri" panose="020F0502020204030204" pitchFamily="34" charset="0"/>
              </a:rPr>
              <a:t> your loins girded, your sandals on your feet, and your staff in your hand; and you shall eat it in haste—it is the </a:t>
            </a:r>
            <a:r>
              <a:rPr lang="en-US" sz="2800" cap="small" dirty="0">
                <a:latin typeface="Calibri" panose="020F0502020204030204" pitchFamily="34" charset="0"/>
                <a:cs typeface="Calibri" panose="020F0502020204030204" pitchFamily="34" charset="0"/>
              </a:rPr>
              <a:t>Lord’s</a:t>
            </a:r>
            <a:r>
              <a:rPr lang="en-US" sz="2800" dirty="0">
                <a:latin typeface="Calibri" panose="020F0502020204030204" pitchFamily="34" charset="0"/>
                <a:cs typeface="Calibri" panose="020F0502020204030204" pitchFamily="34" charset="0"/>
              </a:rPr>
              <a:t> Passover. </a:t>
            </a:r>
            <a:r>
              <a:rPr lang="en-US" sz="2800" baseline="30000" dirty="0">
                <a:latin typeface="Calibri" panose="020F0502020204030204" pitchFamily="34" charset="0"/>
                <a:cs typeface="Calibri" panose="020F0502020204030204" pitchFamily="34" charset="0"/>
              </a:rPr>
              <a:t>12</a:t>
            </a:r>
            <a:r>
              <a:rPr lang="en-US" sz="2800" dirty="0">
                <a:latin typeface="Calibri" panose="020F0502020204030204" pitchFamily="34" charset="0"/>
                <a:cs typeface="Calibri" panose="020F0502020204030204" pitchFamily="34" charset="0"/>
              </a:rPr>
              <a:t> ‘For I will go through the land of Egypt on that night, and will strike down all the firstborn in the land of Egypt, both man and beast; and against all the gods of Egypt I will execute judgments—I am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13</a:t>
            </a:r>
            <a:r>
              <a:rPr lang="en-US" sz="2800" dirty="0">
                <a:latin typeface="Calibri" panose="020F0502020204030204" pitchFamily="34" charset="0"/>
                <a:cs typeface="Calibri" panose="020F0502020204030204" pitchFamily="34" charset="0"/>
              </a:rPr>
              <a:t> ‘The blood shall be a sign for you on the houses where you live; and when I see the blood I will pass over you, and no plague will befall you to destroy </a:t>
            </a:r>
            <a:r>
              <a:rPr lang="en-US" sz="2800" i="1" dirty="0">
                <a:latin typeface="Calibri" panose="020F0502020204030204" pitchFamily="34" charset="0"/>
                <a:cs typeface="Calibri" panose="020F0502020204030204" pitchFamily="34" charset="0"/>
              </a:rPr>
              <a:t>you</a:t>
            </a:r>
            <a:r>
              <a:rPr lang="en-US" sz="2800" dirty="0">
                <a:latin typeface="Calibri" panose="020F0502020204030204" pitchFamily="34" charset="0"/>
                <a:cs typeface="Calibri" panose="020F0502020204030204" pitchFamily="34" charset="0"/>
              </a:rPr>
              <a:t> when I strike the land of Egypt. </a:t>
            </a:r>
          </a:p>
        </p:txBody>
      </p:sp>
    </p:spTree>
    <p:extLst>
      <p:ext uri="{BB962C8B-B14F-4D97-AF65-F5344CB8AC3E}">
        <p14:creationId xmlns:p14="http://schemas.microsoft.com/office/powerpoint/2010/main" val="1580919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3" name="Title 1"/>
          <p:cNvSpPr>
            <a:spLocks noGrp="1"/>
          </p:cNvSpPr>
          <p:nvPr>
            <p:ph type="title"/>
          </p:nvPr>
        </p:nvSpPr>
        <p:spPr>
          <a:xfrm>
            <a:off x="0" y="685800"/>
            <a:ext cx="9144000" cy="762000"/>
          </a:xfrm>
        </p:spPr>
        <p:txBody>
          <a:bodyPr/>
          <a:lstStyle/>
          <a:p>
            <a:pPr marL="0" indent="0">
              <a:lnSpc>
                <a:spcPct val="98000"/>
              </a:lnSpc>
            </a:pPr>
            <a:r>
              <a:rPr lang="en-US" sz="3600" b="1" dirty="0">
                <a:solidFill>
                  <a:schemeClr val="tx1"/>
                </a:solidFill>
              </a:rPr>
              <a:t>Passover</a:t>
            </a:r>
            <a:endParaRPr lang="en-US" sz="3600" b="1" dirty="0"/>
          </a:p>
        </p:txBody>
      </p:sp>
      <p:sp>
        <p:nvSpPr>
          <p:cNvPr id="2" name="Rectangle 1"/>
          <p:cNvSpPr/>
          <p:nvPr/>
        </p:nvSpPr>
        <p:spPr>
          <a:xfrm>
            <a:off x="3352800" y="1443473"/>
            <a:ext cx="5638800" cy="2092881"/>
          </a:xfrm>
          <a:prstGeom prst="rect">
            <a:avLst/>
          </a:prstGeom>
          <a:solidFill>
            <a:schemeClr val="bg1"/>
          </a:solidFill>
          <a:ln>
            <a:solidFill>
              <a:schemeClr val="tx1"/>
            </a:solidFill>
          </a:ln>
        </p:spPr>
        <p:txBody>
          <a:bodyPr wrap="square">
            <a:spAutoFit/>
          </a:bodyPr>
          <a:lstStyle/>
          <a:p>
            <a:pPr algn="ctr">
              <a:spcBef>
                <a:spcPts val="600"/>
              </a:spcBef>
              <a:spcAft>
                <a:spcPts val="600"/>
              </a:spcAft>
            </a:pPr>
            <a:r>
              <a:rPr lang="en-US" sz="2400" b="1" dirty="0">
                <a:latin typeface="Calibri" panose="020F0502020204030204" pitchFamily="34" charset="0"/>
                <a:cs typeface="Calibri" panose="020F0502020204030204" pitchFamily="34" charset="0"/>
              </a:rPr>
              <a:t>Exodus 12:11</a:t>
            </a:r>
          </a:p>
          <a:p>
            <a:pPr algn="just">
              <a:spcBef>
                <a:spcPts val="600"/>
              </a:spcBef>
              <a:spcAft>
                <a:spcPts val="600"/>
              </a:spcAft>
            </a:pPr>
            <a:r>
              <a:rPr lang="en-US" sz="2400" dirty="0">
                <a:latin typeface="Calibri" panose="020F0502020204030204" pitchFamily="34" charset="0"/>
                <a:cs typeface="Calibri" panose="020F0502020204030204" pitchFamily="34" charset="0"/>
              </a:rPr>
              <a:t>‘Now you shall eat it in this manner: with your loins girded, your sandals on your feet, and your staff in your hand; and </a:t>
            </a:r>
            <a:r>
              <a:rPr lang="en-US" sz="2400" b="1" dirty="0">
                <a:solidFill>
                  <a:srgbClr val="0000FF"/>
                </a:solidFill>
                <a:latin typeface="Calibri" panose="020F0502020204030204" pitchFamily="34" charset="0"/>
                <a:cs typeface="Calibri" panose="020F0502020204030204" pitchFamily="34" charset="0"/>
              </a:rPr>
              <a:t>you shall eat it in haste</a:t>
            </a:r>
            <a:r>
              <a:rPr lang="en-US" sz="2400" dirty="0">
                <a:latin typeface="Calibri" panose="020F0502020204030204" pitchFamily="34" charset="0"/>
                <a:cs typeface="Calibri" panose="020F0502020204030204" pitchFamily="34" charset="0"/>
              </a:rPr>
              <a:t>—it is the LORD’S Passover.</a:t>
            </a:r>
          </a:p>
        </p:txBody>
      </p:sp>
      <p:pic>
        <p:nvPicPr>
          <p:cNvPr id="3" name="Picture 2"/>
          <p:cNvPicPr>
            <a:picLocks noChangeAspect="1"/>
          </p:cNvPicPr>
          <p:nvPr/>
        </p:nvPicPr>
        <p:blipFill>
          <a:blip r:embed="rId3"/>
          <a:stretch>
            <a:fillRect/>
          </a:stretch>
        </p:blipFill>
        <p:spPr>
          <a:xfrm>
            <a:off x="152400" y="1524000"/>
            <a:ext cx="2971800"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3657600"/>
            <a:ext cx="4017408" cy="301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3903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12" name="Table 11"/>
          <p:cNvGraphicFramePr>
            <a:graphicFrameLocks noGrp="1"/>
          </p:cNvGraphicFramePr>
          <p:nvPr>
            <p:extLst>
              <p:ext uri="{D42A27DB-BD31-4B8C-83A1-F6EECF244321}">
                <p14:modId xmlns:p14="http://schemas.microsoft.com/office/powerpoint/2010/main" val="3219932547"/>
              </p:ext>
            </p:extLst>
          </p:nvPr>
        </p:nvGraphicFramePr>
        <p:xfrm>
          <a:off x="152400" y="1676400"/>
          <a:ext cx="4343400" cy="3596640"/>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tblGrid>
              <a:tr h="518160">
                <a:tc>
                  <a:txBody>
                    <a:bodyPr/>
                    <a:lstStyle/>
                    <a:p>
                      <a:pPr marL="0" marR="0"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800" b="1" kern="1200" dirty="0">
                          <a:solidFill>
                            <a:srgbClr val="0000FF"/>
                          </a:solidFill>
                          <a:latin typeface="Calibri" panose="020F0502020204030204" pitchFamily="34" charset="0"/>
                          <a:ea typeface="+mn-ea"/>
                          <a:cs typeface="Calibri" panose="020F0502020204030204" pitchFamily="34" charset="0"/>
                        </a:rPr>
                        <a:t>Israel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78480">
                <a:tc>
                  <a:txBody>
                    <a:bodyPr/>
                    <a:lstStyle/>
                    <a:p>
                      <a:pPr marL="0" marR="0" indent="0" algn="just" defTabSz="914400" rtl="0" eaLnBrk="1" fontAlgn="auto" latinLnBrk="0" hangingPunct="1">
                        <a:lnSpc>
                          <a:spcPct val="100000"/>
                        </a:lnSpc>
                        <a:spcBef>
                          <a:spcPts val="600"/>
                        </a:spcBef>
                        <a:spcAft>
                          <a:spcPts val="600"/>
                        </a:spcAft>
                        <a:buClrTx/>
                        <a:buSzTx/>
                        <a:buFont typeface="Arial" pitchFamily="34" charset="0"/>
                        <a:buNone/>
                        <a:tabLst/>
                        <a:defRPr/>
                      </a:pPr>
                      <a:r>
                        <a:rPr lang="en-US" sz="2800" dirty="0">
                          <a:latin typeface="Calibri" panose="020F0502020204030204" pitchFamily="34" charset="0"/>
                          <a:cs typeface="Calibri" panose="020F0502020204030204" pitchFamily="34" charset="0"/>
                        </a:rPr>
                        <a:t>In </a:t>
                      </a:r>
                      <a:r>
                        <a:rPr lang="en-US" sz="2800" b="1" dirty="0">
                          <a:solidFill>
                            <a:srgbClr val="0000FF"/>
                          </a:solidFill>
                          <a:latin typeface="Calibri" panose="020F0502020204030204" pitchFamily="34" charset="0"/>
                          <a:cs typeface="Calibri" panose="020F0502020204030204" pitchFamily="34" charset="0"/>
                        </a:rPr>
                        <a:t>Exodus 12:1-51</a:t>
                      </a:r>
                      <a:r>
                        <a:rPr lang="en-US" sz="2800" dirty="0">
                          <a:latin typeface="Calibri" panose="020F0502020204030204" pitchFamily="34" charset="0"/>
                          <a:cs typeface="Calibri" panose="020F0502020204030204" pitchFamily="34" charset="0"/>
                        </a:rPr>
                        <a:t> we see the first commands for Israel to establish the Passover, then &amp; every year after that, in which the Passover lamb is sacrificed by 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Title 1"/>
          <p:cNvSpPr>
            <a:spLocks noGrp="1"/>
          </p:cNvSpPr>
          <p:nvPr>
            <p:ph type="title"/>
          </p:nvPr>
        </p:nvSpPr>
        <p:spPr>
          <a:xfrm>
            <a:off x="0" y="685800"/>
            <a:ext cx="9144000" cy="762000"/>
          </a:xfrm>
        </p:spPr>
        <p:txBody>
          <a:bodyPr/>
          <a:lstStyle/>
          <a:p>
            <a:pPr marL="0" indent="0">
              <a:lnSpc>
                <a:spcPct val="98000"/>
              </a:lnSpc>
            </a:pPr>
            <a:r>
              <a:rPr lang="en-US" sz="3600" b="1" dirty="0">
                <a:solidFill>
                  <a:schemeClr val="tx1"/>
                </a:solidFill>
              </a:rPr>
              <a:t>Passover</a:t>
            </a:r>
            <a:endParaRPr lang="en-US" sz="3600"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451" y="1676400"/>
            <a:ext cx="4268149" cy="3596640"/>
          </a:xfrm>
          <a:prstGeom prst="rect">
            <a:avLst/>
          </a:prstGeom>
        </p:spPr>
      </p:pic>
    </p:spTree>
    <p:extLst>
      <p:ext uri="{BB962C8B-B14F-4D97-AF65-F5344CB8AC3E}">
        <p14:creationId xmlns:p14="http://schemas.microsoft.com/office/powerpoint/2010/main" val="250752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3" name="Table 2"/>
          <p:cNvGraphicFramePr>
            <a:graphicFrameLocks noGrp="1"/>
          </p:cNvGraphicFramePr>
          <p:nvPr>
            <p:extLst>
              <p:ext uri="{D42A27DB-BD31-4B8C-83A1-F6EECF244321}">
                <p14:modId xmlns:p14="http://schemas.microsoft.com/office/powerpoint/2010/main" val="1384219630"/>
              </p:ext>
            </p:extLst>
          </p:nvPr>
        </p:nvGraphicFramePr>
        <p:xfrm>
          <a:off x="76200" y="835583"/>
          <a:ext cx="8991600" cy="5359400"/>
        </p:xfrm>
        <a:graphic>
          <a:graphicData uri="http://schemas.openxmlformats.org/drawingml/2006/table">
            <a:tbl>
              <a:tblPr firstRow="1" bandRow="1">
                <a:tableStyleId>{5940675A-B579-460E-94D1-54222C63F5DA}</a:tableStyleId>
              </a:tblPr>
              <a:tblGrid>
                <a:gridCol w="1937845">
                  <a:extLst>
                    <a:ext uri="{9D8B030D-6E8A-4147-A177-3AD203B41FA5}">
                      <a16:colId xmlns:a16="http://schemas.microsoft.com/office/drawing/2014/main" val="20000"/>
                    </a:ext>
                  </a:extLst>
                </a:gridCol>
                <a:gridCol w="7053755">
                  <a:extLst>
                    <a:ext uri="{9D8B030D-6E8A-4147-A177-3AD203B41FA5}">
                      <a16:colId xmlns:a16="http://schemas.microsoft.com/office/drawing/2014/main" val="20001"/>
                    </a:ext>
                  </a:extLst>
                </a:gridCol>
              </a:tblGrid>
              <a:tr h="736600">
                <a:tc gridSpan="2">
                  <a:txBody>
                    <a:bodyPr/>
                    <a:lstStyle/>
                    <a:p>
                      <a:pPr algn="ctr">
                        <a:spcBef>
                          <a:spcPts val="600"/>
                        </a:spcBef>
                        <a:spcAft>
                          <a:spcPts val="600"/>
                        </a:spcAft>
                      </a:pPr>
                      <a:r>
                        <a:rPr lang="en-US" sz="3200" b="1" dirty="0">
                          <a:latin typeface="Calibri" panose="020F0502020204030204" pitchFamily="34" charset="0"/>
                          <a:cs typeface="Calibri" panose="020F0502020204030204" pitchFamily="34" charset="0"/>
                        </a:rPr>
                        <a:t>Israel’s Holidays</a:t>
                      </a:r>
                    </a:p>
                  </a:txBody>
                  <a:tcPr anchor="ctr">
                    <a:solidFill>
                      <a:srgbClr val="FFFFCC"/>
                    </a:solidFill>
                  </a:tcPr>
                </a:tc>
                <a:tc hMerge="1">
                  <a:txBody>
                    <a:bodyPr/>
                    <a:lstStyle/>
                    <a:p>
                      <a:pPr algn="ctr">
                        <a:spcBef>
                          <a:spcPts val="600"/>
                        </a:spcBef>
                        <a:spcAft>
                          <a:spcPts val="600"/>
                        </a:spcAft>
                      </a:pPr>
                      <a:endParaRPr lang="en-US" sz="3600" b="1" dirty="0"/>
                    </a:p>
                  </a:txBody>
                  <a:tcPr anchor="ctr">
                    <a:solidFill>
                      <a:srgbClr val="FFFFCC"/>
                    </a:solidFill>
                  </a:tcPr>
                </a:tc>
                <a:extLst>
                  <a:ext uri="{0D108BD9-81ED-4DB2-BD59-A6C34878D82A}">
                    <a16:rowId xmlns:a16="http://schemas.microsoft.com/office/drawing/2014/main" val="10000"/>
                  </a:ext>
                </a:extLst>
              </a:tr>
              <a:tr h="1821103">
                <a:tc>
                  <a:txBody>
                    <a:bodyPr/>
                    <a:lstStyle/>
                    <a:p>
                      <a:pPr algn="ctr">
                        <a:spcBef>
                          <a:spcPts val="0"/>
                        </a:spcBef>
                        <a:spcAft>
                          <a:spcPts val="0"/>
                        </a:spcAft>
                      </a:pPr>
                      <a:r>
                        <a:rPr lang="en-US" sz="2600" b="1" dirty="0">
                          <a:solidFill>
                            <a:srgbClr val="C00000"/>
                          </a:solidFill>
                          <a:latin typeface="Calibri" panose="020F0502020204030204" pitchFamily="34" charset="0"/>
                          <a:cs typeface="Calibri" panose="020F0502020204030204" pitchFamily="34" charset="0"/>
                        </a:rPr>
                        <a:t>March</a:t>
                      </a:r>
                    </a:p>
                    <a:p>
                      <a:pPr algn="ctr">
                        <a:spcBef>
                          <a:spcPts val="0"/>
                        </a:spcBef>
                        <a:spcAft>
                          <a:spcPts val="0"/>
                        </a:spcAft>
                      </a:pPr>
                      <a:r>
                        <a:rPr lang="en-US" sz="2600" b="1" dirty="0">
                          <a:solidFill>
                            <a:srgbClr val="C00000"/>
                          </a:solidFill>
                          <a:latin typeface="Calibri" panose="020F0502020204030204" pitchFamily="34" charset="0"/>
                          <a:cs typeface="Calibri" panose="020F0502020204030204" pitchFamily="34" charset="0"/>
                        </a:rPr>
                        <a:t>April</a:t>
                      </a:r>
                    </a:p>
                  </a:txBody>
                  <a:tcPr anchor="ctr">
                    <a:solidFill>
                      <a:srgbClr val="FFFFCC"/>
                    </a:solidFill>
                  </a:tcPr>
                </a:tc>
                <a:tc>
                  <a:txBody>
                    <a:bodyPr/>
                    <a:lstStyle/>
                    <a:p>
                      <a:pPr marL="342900" indent="-342900">
                        <a:spcBef>
                          <a:spcPts val="600"/>
                        </a:spcBef>
                        <a:spcAft>
                          <a:spcPts val="600"/>
                        </a:spcAft>
                        <a:buFont typeface="+mj-lt"/>
                        <a:buAutoNum type="arabicPeriod"/>
                      </a:pPr>
                      <a:r>
                        <a:rPr lang="en-US" sz="2600" dirty="0">
                          <a:latin typeface="Calibri" panose="020F0502020204030204" pitchFamily="34" charset="0"/>
                          <a:cs typeface="Calibri" panose="020F0502020204030204" pitchFamily="34" charset="0"/>
                        </a:rPr>
                        <a:t>Passover (Pesach) – Nisan 14</a:t>
                      </a:r>
                    </a:p>
                    <a:p>
                      <a:pPr marL="342900" indent="-342900">
                        <a:spcBef>
                          <a:spcPts val="600"/>
                        </a:spcBef>
                        <a:spcAft>
                          <a:spcPts val="600"/>
                        </a:spcAft>
                        <a:buFont typeface="+mj-lt"/>
                        <a:buAutoNum type="arabicPeriod"/>
                      </a:pPr>
                      <a:r>
                        <a:rPr lang="en-US" sz="2600" dirty="0" err="1">
                          <a:latin typeface="Calibri" panose="020F0502020204030204" pitchFamily="34" charset="0"/>
                          <a:cs typeface="Calibri" panose="020F0502020204030204" pitchFamily="34" charset="0"/>
                        </a:rPr>
                        <a:t>Unleavend</a:t>
                      </a:r>
                      <a:r>
                        <a:rPr lang="en-US" sz="2600" dirty="0">
                          <a:latin typeface="Calibri" panose="020F0502020204030204" pitchFamily="34" charset="0"/>
                          <a:cs typeface="Calibri" panose="020F0502020204030204" pitchFamily="34" charset="0"/>
                        </a:rPr>
                        <a:t> Bread (</a:t>
                      </a:r>
                      <a:r>
                        <a:rPr lang="en-US" sz="2600" dirty="0" err="1">
                          <a:latin typeface="Calibri" panose="020F0502020204030204" pitchFamily="34" charset="0"/>
                          <a:cs typeface="Calibri" panose="020F0502020204030204" pitchFamily="34" charset="0"/>
                        </a:rPr>
                        <a:t>Chag</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Hamotzi</a:t>
                      </a:r>
                      <a:r>
                        <a:rPr lang="en-US" sz="2600" dirty="0">
                          <a:latin typeface="Calibri" panose="020F0502020204030204" pitchFamily="34" charset="0"/>
                          <a:cs typeface="Calibri" panose="020F0502020204030204" pitchFamily="34" charset="0"/>
                        </a:rPr>
                        <a:t>) – Nisan 15-22</a:t>
                      </a:r>
                    </a:p>
                    <a:p>
                      <a:pPr marL="342900" indent="-342900">
                        <a:spcBef>
                          <a:spcPts val="600"/>
                        </a:spcBef>
                        <a:spcAft>
                          <a:spcPts val="600"/>
                        </a:spcAft>
                        <a:buFont typeface="+mj-lt"/>
                        <a:buAutoNum type="arabicPeriod"/>
                      </a:pPr>
                      <a:r>
                        <a:rPr lang="en-US" sz="2600" dirty="0">
                          <a:latin typeface="Calibri" panose="020F0502020204030204" pitchFamily="34" charset="0"/>
                          <a:cs typeface="Calibri" panose="020F0502020204030204" pitchFamily="34" charset="0"/>
                        </a:rPr>
                        <a:t>First Fruits (Yom </a:t>
                      </a:r>
                      <a:r>
                        <a:rPr lang="en-US" sz="2600" dirty="0" err="1">
                          <a:latin typeface="Calibri" panose="020F0502020204030204" pitchFamily="34" charset="0"/>
                          <a:cs typeface="Calibri" panose="020F0502020204030204" pitchFamily="34" charset="0"/>
                        </a:rPr>
                        <a:t>habikkurim</a:t>
                      </a:r>
                      <a:r>
                        <a:rPr lang="en-US" sz="2600" dirty="0">
                          <a:latin typeface="Calibri" panose="020F0502020204030204" pitchFamily="34" charset="0"/>
                          <a:cs typeface="Calibri" panose="020F0502020204030204" pitchFamily="34" charset="0"/>
                        </a:rPr>
                        <a:t>) – Nisan 16</a:t>
                      </a:r>
                    </a:p>
                  </a:txBody>
                  <a:tcPr anchor="ctr">
                    <a:solidFill>
                      <a:srgbClr val="FFFFCC"/>
                    </a:solidFill>
                  </a:tcPr>
                </a:tc>
                <a:extLst>
                  <a:ext uri="{0D108BD9-81ED-4DB2-BD59-A6C34878D82A}">
                    <a16:rowId xmlns:a16="http://schemas.microsoft.com/office/drawing/2014/main" val="10001"/>
                  </a:ext>
                </a:extLst>
              </a:tr>
              <a:tr h="980594">
                <a:tc>
                  <a:txBody>
                    <a:bodyPr/>
                    <a:lstStyle/>
                    <a:p>
                      <a:pPr marL="0" algn="ctr" defTabSz="914400" rtl="0" eaLnBrk="1" latinLnBrk="0" hangingPunct="1">
                        <a:spcBef>
                          <a:spcPts val="0"/>
                        </a:spcBef>
                        <a:spcAft>
                          <a:spcPts val="0"/>
                        </a:spcAft>
                      </a:pPr>
                      <a:r>
                        <a:rPr lang="en-US" sz="2600" b="1" kern="1200" dirty="0">
                          <a:solidFill>
                            <a:srgbClr val="C00000"/>
                          </a:solidFill>
                          <a:latin typeface="Calibri" panose="020F0502020204030204" pitchFamily="34" charset="0"/>
                          <a:ea typeface="+mn-ea"/>
                          <a:cs typeface="Calibri" panose="020F0502020204030204" pitchFamily="34" charset="0"/>
                        </a:rPr>
                        <a:t>Late May</a:t>
                      </a:r>
                    </a:p>
                    <a:p>
                      <a:pPr marL="0" algn="ctr" defTabSz="914400" rtl="0" eaLnBrk="1" latinLnBrk="0" hangingPunct="1">
                        <a:spcBef>
                          <a:spcPts val="0"/>
                        </a:spcBef>
                        <a:spcAft>
                          <a:spcPts val="0"/>
                        </a:spcAft>
                      </a:pPr>
                      <a:r>
                        <a:rPr lang="en-US" sz="2600" b="1" kern="1200" dirty="0">
                          <a:solidFill>
                            <a:srgbClr val="C00000"/>
                          </a:solidFill>
                          <a:latin typeface="Calibri" panose="020F0502020204030204" pitchFamily="34" charset="0"/>
                          <a:ea typeface="+mn-ea"/>
                          <a:cs typeface="Calibri" panose="020F0502020204030204" pitchFamily="34" charset="0"/>
                        </a:rPr>
                        <a:t>Early June</a:t>
                      </a:r>
                    </a:p>
                  </a:txBody>
                  <a:tcPr anchor="ctr">
                    <a:solidFill>
                      <a:srgbClr val="FFFFCC"/>
                    </a:solidFill>
                  </a:tcPr>
                </a:tc>
                <a:tc>
                  <a:txBody>
                    <a:bodyPr/>
                    <a:lstStyle/>
                    <a:p>
                      <a:pPr marL="342900" marR="0" indent="-342900"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2600" kern="1200" dirty="0">
                          <a:solidFill>
                            <a:schemeClr val="tx1"/>
                          </a:solidFill>
                          <a:latin typeface="Calibri" panose="020F0502020204030204" pitchFamily="34" charset="0"/>
                          <a:ea typeface="+mn-ea"/>
                          <a:cs typeface="Calibri" panose="020F0502020204030204" pitchFamily="34" charset="0"/>
                        </a:rPr>
                        <a:t>Pentecost (</a:t>
                      </a:r>
                      <a:r>
                        <a:rPr lang="en-US" sz="2600" kern="1200" dirty="0" err="1">
                          <a:solidFill>
                            <a:schemeClr val="tx1"/>
                          </a:solidFill>
                          <a:latin typeface="Calibri" panose="020F0502020204030204" pitchFamily="34" charset="0"/>
                          <a:ea typeface="+mn-ea"/>
                          <a:cs typeface="Calibri" panose="020F0502020204030204" pitchFamily="34" charset="0"/>
                        </a:rPr>
                        <a:t>Shavu”ot</a:t>
                      </a:r>
                      <a:r>
                        <a:rPr lang="en-US" sz="2600" kern="1200" dirty="0">
                          <a:solidFill>
                            <a:schemeClr val="tx1"/>
                          </a:solidFill>
                          <a:latin typeface="Calibri" panose="020F0502020204030204" pitchFamily="34" charset="0"/>
                          <a:ea typeface="+mn-ea"/>
                          <a:cs typeface="Calibri" panose="020F0502020204030204" pitchFamily="34" charset="0"/>
                        </a:rPr>
                        <a:t>) – Sivan 6</a:t>
                      </a:r>
                    </a:p>
                  </a:txBody>
                  <a:tcPr anchor="ctr">
                    <a:solidFill>
                      <a:srgbClr val="FFFFCC"/>
                    </a:solidFill>
                  </a:tcPr>
                </a:tc>
                <a:extLst>
                  <a:ext uri="{0D108BD9-81ED-4DB2-BD59-A6C34878D82A}">
                    <a16:rowId xmlns:a16="http://schemas.microsoft.com/office/drawing/2014/main" val="10002"/>
                  </a:ext>
                </a:extLst>
              </a:tr>
              <a:tr h="1821103">
                <a:tc>
                  <a:txBody>
                    <a:bodyPr/>
                    <a:lstStyle/>
                    <a:p>
                      <a:pPr marL="0" algn="ctr" defTabSz="914400" rtl="0" eaLnBrk="1" latinLnBrk="0" hangingPunct="1">
                        <a:spcBef>
                          <a:spcPts val="0"/>
                        </a:spcBef>
                        <a:spcAft>
                          <a:spcPts val="0"/>
                        </a:spcAft>
                      </a:pPr>
                      <a:r>
                        <a:rPr lang="en-US" sz="2600" b="1" kern="1200" dirty="0">
                          <a:solidFill>
                            <a:srgbClr val="C00000"/>
                          </a:solidFill>
                          <a:latin typeface="Calibri" panose="020F0502020204030204" pitchFamily="34" charset="0"/>
                          <a:ea typeface="+mn-ea"/>
                          <a:cs typeface="Calibri" panose="020F0502020204030204" pitchFamily="34" charset="0"/>
                        </a:rPr>
                        <a:t>September</a:t>
                      </a:r>
                    </a:p>
                    <a:p>
                      <a:pPr marL="0" algn="ctr" defTabSz="914400" rtl="0" eaLnBrk="1" latinLnBrk="0" hangingPunct="1">
                        <a:spcBef>
                          <a:spcPts val="0"/>
                        </a:spcBef>
                        <a:spcAft>
                          <a:spcPts val="0"/>
                        </a:spcAft>
                      </a:pPr>
                      <a:r>
                        <a:rPr lang="en-US" sz="2600" b="1" kern="1200" dirty="0">
                          <a:solidFill>
                            <a:srgbClr val="C00000"/>
                          </a:solidFill>
                          <a:latin typeface="Calibri" panose="020F0502020204030204" pitchFamily="34" charset="0"/>
                          <a:ea typeface="+mn-ea"/>
                          <a:cs typeface="Calibri" panose="020F0502020204030204" pitchFamily="34" charset="0"/>
                        </a:rPr>
                        <a:t>October</a:t>
                      </a:r>
                    </a:p>
                  </a:txBody>
                  <a:tcPr anchor="ctr">
                    <a:solidFill>
                      <a:srgbClr val="FFFFCC"/>
                    </a:solidFill>
                  </a:tcPr>
                </a:tc>
                <a:tc>
                  <a:txBody>
                    <a:bodyPr/>
                    <a:lstStyle/>
                    <a:p>
                      <a:pPr marL="342900" marR="0" indent="-342900"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2600" kern="1200" dirty="0">
                          <a:solidFill>
                            <a:schemeClr val="tx1"/>
                          </a:solidFill>
                          <a:latin typeface="Calibri" panose="020F0502020204030204" pitchFamily="34" charset="0"/>
                          <a:ea typeface="+mn-ea"/>
                          <a:cs typeface="Calibri" panose="020F0502020204030204" pitchFamily="34" charset="0"/>
                        </a:rPr>
                        <a:t>Trumpets (Yom </a:t>
                      </a:r>
                      <a:r>
                        <a:rPr lang="en-US" sz="2600" kern="1200" dirty="0" err="1">
                          <a:solidFill>
                            <a:schemeClr val="tx1"/>
                          </a:solidFill>
                          <a:latin typeface="Calibri" panose="020F0502020204030204" pitchFamily="34" charset="0"/>
                          <a:ea typeface="+mn-ea"/>
                          <a:cs typeface="Calibri" panose="020F0502020204030204" pitchFamily="34" charset="0"/>
                        </a:rPr>
                        <a:t>Teru”ah</a:t>
                      </a:r>
                      <a:r>
                        <a:rPr lang="en-US" sz="2600" kern="1200" dirty="0">
                          <a:solidFill>
                            <a:schemeClr val="tx1"/>
                          </a:solidFill>
                          <a:latin typeface="Calibri" panose="020F0502020204030204" pitchFamily="34" charset="0"/>
                          <a:ea typeface="+mn-ea"/>
                          <a:cs typeface="Calibri" panose="020F0502020204030204" pitchFamily="34" charset="0"/>
                        </a:rPr>
                        <a:t>) – Tishri 1</a:t>
                      </a:r>
                    </a:p>
                    <a:p>
                      <a:pPr marL="342900" marR="0" indent="-342900"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2600" kern="1200" dirty="0">
                          <a:solidFill>
                            <a:schemeClr val="tx1"/>
                          </a:solidFill>
                          <a:latin typeface="Calibri" panose="020F0502020204030204" pitchFamily="34" charset="0"/>
                          <a:ea typeface="+mn-ea"/>
                          <a:cs typeface="Calibri" panose="020F0502020204030204" pitchFamily="34" charset="0"/>
                        </a:rPr>
                        <a:t>Atonement (Yom Kippur) -  Tishri 10</a:t>
                      </a:r>
                    </a:p>
                    <a:p>
                      <a:pPr marL="342900" marR="0" indent="-342900"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2600" kern="1200" dirty="0">
                          <a:solidFill>
                            <a:schemeClr val="tx1"/>
                          </a:solidFill>
                          <a:latin typeface="Calibri" panose="020F0502020204030204" pitchFamily="34" charset="0"/>
                          <a:ea typeface="+mn-ea"/>
                          <a:cs typeface="Calibri" panose="020F0502020204030204" pitchFamily="34" charset="0"/>
                        </a:rPr>
                        <a:t>Tabernacles (Sukkot) – Tishri 15</a:t>
                      </a:r>
                    </a:p>
                  </a:txBody>
                  <a:tcPr anchor="ct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26253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3" name="Title 1"/>
          <p:cNvSpPr>
            <a:spLocks noGrp="1"/>
          </p:cNvSpPr>
          <p:nvPr>
            <p:ph type="title"/>
          </p:nvPr>
        </p:nvSpPr>
        <p:spPr>
          <a:xfrm>
            <a:off x="0" y="685800"/>
            <a:ext cx="9144000" cy="762000"/>
          </a:xfrm>
        </p:spPr>
        <p:txBody>
          <a:bodyPr/>
          <a:lstStyle/>
          <a:p>
            <a:pPr marL="0" indent="0">
              <a:lnSpc>
                <a:spcPct val="98000"/>
              </a:lnSpc>
            </a:pPr>
            <a:r>
              <a:rPr lang="en-US" sz="3600" b="1" dirty="0">
                <a:solidFill>
                  <a:schemeClr val="tx1"/>
                </a:solidFill>
              </a:rPr>
              <a:t>Israel’s Holidays</a:t>
            </a:r>
            <a:endParaRPr lang="en-US" sz="36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 y="1524000"/>
            <a:ext cx="8153400" cy="504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66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16002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723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3" name="Title 1"/>
          <p:cNvSpPr>
            <a:spLocks noGrp="1"/>
          </p:cNvSpPr>
          <p:nvPr>
            <p:ph type="title"/>
          </p:nvPr>
        </p:nvSpPr>
        <p:spPr>
          <a:xfrm>
            <a:off x="0" y="685800"/>
            <a:ext cx="9144000" cy="762000"/>
          </a:xfrm>
        </p:spPr>
        <p:txBody>
          <a:bodyPr/>
          <a:lstStyle/>
          <a:p>
            <a:pPr marL="0" indent="0">
              <a:lnSpc>
                <a:spcPct val="98000"/>
              </a:lnSpc>
            </a:pPr>
            <a:r>
              <a:rPr lang="en-US" sz="3600" b="1" dirty="0">
                <a:solidFill>
                  <a:schemeClr val="tx1"/>
                </a:solidFill>
              </a:rPr>
              <a:t>Passover</a:t>
            </a:r>
            <a:endParaRPr lang="en-US" sz="3600" b="1" dirty="0"/>
          </a:p>
        </p:txBody>
      </p:sp>
      <p:sp>
        <p:nvSpPr>
          <p:cNvPr id="2" name="Rectangle 1"/>
          <p:cNvSpPr/>
          <p:nvPr/>
        </p:nvSpPr>
        <p:spPr>
          <a:xfrm>
            <a:off x="3352800" y="1443473"/>
            <a:ext cx="5638800" cy="2092881"/>
          </a:xfrm>
          <a:prstGeom prst="rect">
            <a:avLst/>
          </a:prstGeom>
          <a:solidFill>
            <a:schemeClr val="bg1"/>
          </a:solidFill>
          <a:ln>
            <a:solidFill>
              <a:schemeClr val="tx1"/>
            </a:solidFill>
          </a:ln>
        </p:spPr>
        <p:txBody>
          <a:bodyPr wrap="square">
            <a:spAutoFit/>
          </a:bodyPr>
          <a:lstStyle/>
          <a:p>
            <a:pPr algn="ctr">
              <a:spcBef>
                <a:spcPts val="600"/>
              </a:spcBef>
              <a:spcAft>
                <a:spcPts val="600"/>
              </a:spcAft>
            </a:pPr>
            <a:r>
              <a:rPr lang="en-US" sz="2400" b="1" dirty="0">
                <a:latin typeface="Calibri" panose="020F0502020204030204" pitchFamily="34" charset="0"/>
                <a:cs typeface="Calibri" panose="020F0502020204030204" pitchFamily="34" charset="0"/>
              </a:rPr>
              <a:t>Exodus 12:11</a:t>
            </a:r>
          </a:p>
          <a:p>
            <a:pPr algn="just">
              <a:spcBef>
                <a:spcPts val="600"/>
              </a:spcBef>
              <a:spcAft>
                <a:spcPts val="600"/>
              </a:spcAft>
            </a:pPr>
            <a:r>
              <a:rPr lang="en-US" sz="2400" dirty="0">
                <a:latin typeface="Calibri" panose="020F0502020204030204" pitchFamily="34" charset="0"/>
                <a:cs typeface="Calibri" panose="020F0502020204030204" pitchFamily="34" charset="0"/>
              </a:rPr>
              <a:t>‘Now you shall eat it in this manner: with your loins girded, your sandals on your feet, and your staff in your hand; and </a:t>
            </a:r>
            <a:r>
              <a:rPr lang="en-US" sz="2400" b="1" dirty="0">
                <a:solidFill>
                  <a:srgbClr val="0000FF"/>
                </a:solidFill>
                <a:latin typeface="Calibri" panose="020F0502020204030204" pitchFamily="34" charset="0"/>
                <a:cs typeface="Calibri" panose="020F0502020204030204" pitchFamily="34" charset="0"/>
              </a:rPr>
              <a:t>you shall eat it in haste</a:t>
            </a:r>
            <a:r>
              <a:rPr lang="en-US" sz="2400" dirty="0">
                <a:latin typeface="Calibri" panose="020F0502020204030204" pitchFamily="34" charset="0"/>
                <a:cs typeface="Calibri" panose="020F0502020204030204" pitchFamily="34" charset="0"/>
              </a:rPr>
              <a:t>—it is the LORD’S Passover.</a:t>
            </a:r>
          </a:p>
        </p:txBody>
      </p:sp>
      <p:pic>
        <p:nvPicPr>
          <p:cNvPr id="3" name="Picture 2"/>
          <p:cNvPicPr>
            <a:picLocks noChangeAspect="1"/>
          </p:cNvPicPr>
          <p:nvPr/>
        </p:nvPicPr>
        <p:blipFill>
          <a:blip r:embed="rId3"/>
          <a:stretch>
            <a:fillRect/>
          </a:stretch>
        </p:blipFill>
        <p:spPr>
          <a:xfrm>
            <a:off x="152400" y="1524000"/>
            <a:ext cx="2971800"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3657600"/>
            <a:ext cx="4017408" cy="301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993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3" name="Title 1"/>
          <p:cNvSpPr>
            <a:spLocks noGrp="1"/>
          </p:cNvSpPr>
          <p:nvPr>
            <p:ph type="title"/>
          </p:nvPr>
        </p:nvSpPr>
        <p:spPr>
          <a:xfrm>
            <a:off x="0" y="685800"/>
            <a:ext cx="9144000" cy="762000"/>
          </a:xfrm>
        </p:spPr>
        <p:txBody>
          <a:bodyPr/>
          <a:lstStyle/>
          <a:p>
            <a:pPr marL="0" indent="0">
              <a:lnSpc>
                <a:spcPct val="98000"/>
              </a:lnSpc>
            </a:pPr>
            <a:r>
              <a:rPr lang="en-US" sz="3600" b="1" dirty="0">
                <a:solidFill>
                  <a:schemeClr val="tx1"/>
                </a:solidFill>
              </a:rPr>
              <a:t>Passover</a:t>
            </a:r>
            <a:endParaRPr lang="en-US" sz="3600" b="1" dirty="0"/>
          </a:p>
        </p:txBody>
      </p:sp>
      <p:sp>
        <p:nvSpPr>
          <p:cNvPr id="2" name="Rectangle 1"/>
          <p:cNvSpPr/>
          <p:nvPr/>
        </p:nvSpPr>
        <p:spPr>
          <a:xfrm>
            <a:off x="1390650" y="1582442"/>
            <a:ext cx="6362700" cy="2228302"/>
          </a:xfrm>
          <a:prstGeom prst="rect">
            <a:avLst/>
          </a:prstGeom>
          <a:solidFill>
            <a:schemeClr val="bg1"/>
          </a:solidFill>
          <a:ln>
            <a:solidFill>
              <a:schemeClr val="tx1"/>
            </a:solidFill>
          </a:ln>
        </p:spPr>
        <p:txBody>
          <a:bodyPr wrap="square">
            <a:spAutoFit/>
          </a:bodyPr>
          <a:lstStyle/>
          <a:p>
            <a:pPr marL="0" marR="0" algn="ctr">
              <a:lnSpc>
                <a:spcPct val="115000"/>
              </a:lnSpc>
              <a:spcBef>
                <a:spcPts val="600"/>
              </a:spcBef>
              <a:spcAft>
                <a:spcPts val="600"/>
              </a:spcAft>
            </a:pPr>
            <a:r>
              <a:rPr lang="en-US" sz="2800" b="1" dirty="0">
                <a:latin typeface="Calibri" panose="020F0502020204030204" pitchFamily="34" charset="0"/>
                <a:cs typeface="Calibri" panose="020F0502020204030204" pitchFamily="34" charset="0"/>
              </a:rPr>
              <a:t>John 1:29</a:t>
            </a:r>
          </a:p>
          <a:p>
            <a:pPr marL="0" marR="0" algn="just">
              <a:lnSpc>
                <a:spcPct val="115000"/>
              </a:lnSpc>
              <a:spcBef>
                <a:spcPts val="600"/>
              </a:spcBef>
              <a:spcAft>
                <a:spcPts val="600"/>
              </a:spcAft>
            </a:pPr>
            <a:r>
              <a:rPr lang="en-US" sz="2800" dirty="0">
                <a:latin typeface="Calibri" panose="020F0502020204030204" pitchFamily="34" charset="0"/>
              </a:rPr>
              <a:t>The next day he saw Jesus coming to him and said, “Behold, the </a:t>
            </a:r>
            <a:r>
              <a:rPr lang="en-US" sz="2800" b="1" dirty="0">
                <a:solidFill>
                  <a:srgbClr val="0000FF"/>
                </a:solidFill>
                <a:latin typeface="Calibri" panose="020F0502020204030204" pitchFamily="34" charset="0"/>
                <a:cs typeface="Calibri" panose="020F0502020204030204" pitchFamily="34" charset="0"/>
              </a:rPr>
              <a:t>Lamb</a:t>
            </a:r>
            <a:r>
              <a:rPr lang="en-US" sz="2800" dirty="0">
                <a:latin typeface="Calibri" panose="020F0502020204030204" pitchFamily="34" charset="0"/>
              </a:rPr>
              <a:t> of God who takes away the sin of the world! </a:t>
            </a:r>
            <a:endParaRPr lang="en-US" sz="2800" dirty="0">
              <a:effectLst/>
              <a:latin typeface="Calibri" panose="020F0502020204030204" pitchFamily="34" charset="0"/>
            </a:endParaRPr>
          </a:p>
        </p:txBody>
      </p:sp>
      <p:sp>
        <p:nvSpPr>
          <p:cNvPr id="7" name="Rectangle 6"/>
          <p:cNvSpPr/>
          <p:nvPr/>
        </p:nvSpPr>
        <p:spPr>
          <a:xfrm>
            <a:off x="1390650" y="4020842"/>
            <a:ext cx="6362700" cy="2151358"/>
          </a:xfrm>
          <a:prstGeom prst="rect">
            <a:avLst/>
          </a:prstGeom>
          <a:solidFill>
            <a:schemeClr val="bg1"/>
          </a:solidFill>
          <a:ln>
            <a:solidFill>
              <a:schemeClr val="tx1"/>
            </a:solidFill>
          </a:ln>
        </p:spPr>
        <p:txBody>
          <a:bodyPr wrap="square">
            <a:spAutoFit/>
          </a:bodyPr>
          <a:lstStyle/>
          <a:p>
            <a:pPr algn="ctr">
              <a:lnSpc>
                <a:spcPct val="115000"/>
              </a:lnSpc>
              <a:spcBef>
                <a:spcPts val="600"/>
              </a:spcBef>
              <a:spcAft>
                <a:spcPts val="600"/>
              </a:spcAft>
            </a:pPr>
            <a:r>
              <a:rPr lang="en-US" sz="2800" b="1" dirty="0">
                <a:latin typeface="Calibri" panose="020F0502020204030204" pitchFamily="34" charset="0"/>
                <a:cs typeface="Calibri" panose="020F0502020204030204" pitchFamily="34" charset="0"/>
              </a:rPr>
              <a:t>John 1:35–36</a:t>
            </a:r>
          </a:p>
          <a:p>
            <a:pPr marL="0" marR="0" algn="just">
              <a:lnSpc>
                <a:spcPct val="115000"/>
              </a:lnSpc>
              <a:spcBef>
                <a:spcPts val="0"/>
              </a:spcBef>
              <a:spcAft>
                <a:spcPts val="1000"/>
              </a:spcAft>
            </a:pPr>
            <a:r>
              <a:rPr lang="en-US" sz="2800" baseline="30000" dirty="0">
                <a:latin typeface="Calibri" panose="020F0502020204030204" pitchFamily="34" charset="0"/>
              </a:rPr>
              <a:t>35</a:t>
            </a:r>
            <a:r>
              <a:rPr lang="en-US" sz="2800" dirty="0">
                <a:latin typeface="Calibri" panose="020F0502020204030204" pitchFamily="34" charset="0"/>
              </a:rPr>
              <a:t>…John was standing…, </a:t>
            </a:r>
            <a:r>
              <a:rPr lang="en-US" sz="2800" baseline="30000" dirty="0">
                <a:latin typeface="Calibri" panose="020F0502020204030204" pitchFamily="34" charset="0"/>
              </a:rPr>
              <a:t>36</a:t>
            </a:r>
            <a:r>
              <a:rPr lang="en-US" sz="2800" dirty="0">
                <a:latin typeface="Calibri" panose="020F0502020204030204" pitchFamily="34" charset="0"/>
              </a:rPr>
              <a:t> and he looked at Jesus as He walked, and said, “Behold, the </a:t>
            </a:r>
            <a:r>
              <a:rPr lang="en-US" sz="2800" b="1" dirty="0">
                <a:solidFill>
                  <a:srgbClr val="0000FF"/>
                </a:solidFill>
                <a:latin typeface="Calibri" panose="020F0502020204030204" pitchFamily="34" charset="0"/>
                <a:cs typeface="Calibri" panose="020F0502020204030204" pitchFamily="34" charset="0"/>
              </a:rPr>
              <a:t>Lamb</a:t>
            </a:r>
            <a:r>
              <a:rPr lang="en-US" sz="2800" dirty="0">
                <a:latin typeface="Calibri" panose="020F0502020204030204" pitchFamily="34" charset="0"/>
              </a:rPr>
              <a:t> of God!” </a:t>
            </a:r>
            <a:endParaRPr lang="en-US" sz="2800" dirty="0">
              <a:effectLst/>
              <a:latin typeface="Calibri" panose="020F0502020204030204" pitchFamily="34" charset="0"/>
            </a:endParaRPr>
          </a:p>
        </p:txBody>
      </p:sp>
    </p:spTree>
    <p:extLst>
      <p:ext uri="{BB962C8B-B14F-4D97-AF65-F5344CB8AC3E}">
        <p14:creationId xmlns:p14="http://schemas.microsoft.com/office/powerpoint/2010/main" val="1872166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graphicFrame>
        <p:nvGraphicFramePr>
          <p:cNvPr id="12" name="Table 11"/>
          <p:cNvGraphicFramePr>
            <a:graphicFrameLocks noGrp="1"/>
          </p:cNvGraphicFramePr>
          <p:nvPr>
            <p:extLst>
              <p:ext uri="{D42A27DB-BD31-4B8C-83A1-F6EECF244321}">
                <p14:modId xmlns:p14="http://schemas.microsoft.com/office/powerpoint/2010/main" val="1336423066"/>
              </p:ext>
            </p:extLst>
          </p:nvPr>
        </p:nvGraphicFramePr>
        <p:xfrm>
          <a:off x="990600" y="5429504"/>
          <a:ext cx="7162800" cy="1161709"/>
        </p:xfrm>
        <a:graphic>
          <a:graphicData uri="http://schemas.openxmlformats.org/drawingml/2006/table">
            <a:tbl>
              <a:tblPr firstRow="1" bandRow="1">
                <a:tableStyleId>{2D5ABB26-0587-4C30-8999-92F81FD0307C}</a:tableStyleId>
              </a:tblPr>
              <a:tblGrid>
                <a:gridCol w="7162800">
                  <a:extLst>
                    <a:ext uri="{9D8B030D-6E8A-4147-A177-3AD203B41FA5}">
                      <a16:colId xmlns:a16="http://schemas.microsoft.com/office/drawing/2014/main" val="20001"/>
                    </a:ext>
                  </a:extLst>
                </a:gridCol>
              </a:tblGrid>
              <a:tr h="1161709">
                <a:tc>
                  <a:txBody>
                    <a:bodyPr/>
                    <a:lstStyle/>
                    <a:p>
                      <a:pPr marL="0" marR="0" algn="ctr">
                        <a:lnSpc>
                          <a:spcPct val="100000"/>
                        </a:lnSpc>
                        <a:spcBef>
                          <a:spcPts val="0"/>
                        </a:spcBef>
                        <a:spcAft>
                          <a:spcPts val="0"/>
                        </a:spcAft>
                      </a:pPr>
                      <a:r>
                        <a:rPr lang="en-US" sz="2800" b="1" kern="1200" dirty="0">
                          <a:solidFill>
                            <a:schemeClr val="tx1"/>
                          </a:solidFill>
                          <a:effectLst/>
                          <a:latin typeface="Calibri" panose="020F0502020204030204" pitchFamily="34" charset="0"/>
                          <a:ea typeface="+mn-ea"/>
                          <a:cs typeface="+mn-cs"/>
                        </a:rPr>
                        <a:t>1 Corinthians 5:7b</a:t>
                      </a:r>
                    </a:p>
                    <a:p>
                      <a:pPr marL="0" marR="0" algn="ctr" defTabSz="914400" rtl="0" eaLnBrk="1" latinLnBrk="0" hangingPunct="1">
                        <a:lnSpc>
                          <a:spcPct val="100000"/>
                        </a:lnSpc>
                        <a:spcBef>
                          <a:spcPts val="0"/>
                        </a:spcBef>
                        <a:spcAft>
                          <a:spcPts val="0"/>
                        </a:spcAft>
                      </a:pPr>
                      <a:r>
                        <a:rPr lang="en-US" sz="2800" b="0" kern="1200" dirty="0">
                          <a:solidFill>
                            <a:schemeClr val="tx1"/>
                          </a:solidFill>
                          <a:effectLst/>
                          <a:latin typeface="Calibri" panose="020F0502020204030204" pitchFamily="34" charset="0"/>
                          <a:ea typeface="+mn-ea"/>
                          <a:cs typeface="+mn-cs"/>
                        </a:rPr>
                        <a:t>For </a:t>
                      </a:r>
                      <a:r>
                        <a:rPr lang="en-US" sz="2800" b="1" kern="1200" dirty="0">
                          <a:solidFill>
                            <a:srgbClr val="0000FF"/>
                          </a:solidFill>
                          <a:latin typeface="Calibri" panose="020F0502020204030204" pitchFamily="34" charset="0"/>
                          <a:ea typeface="+mn-ea"/>
                          <a:cs typeface="Calibri" panose="020F0502020204030204" pitchFamily="34" charset="0"/>
                        </a:rPr>
                        <a:t>Christ our Passover </a:t>
                      </a:r>
                      <a:r>
                        <a:rPr lang="en-US" sz="2800" b="0" kern="1200" dirty="0">
                          <a:solidFill>
                            <a:schemeClr val="tx1"/>
                          </a:solidFill>
                          <a:effectLst/>
                          <a:latin typeface="Calibri" panose="020F0502020204030204" pitchFamily="34" charset="0"/>
                          <a:ea typeface="+mn-ea"/>
                          <a:cs typeface="+mn-cs"/>
                        </a:rPr>
                        <a:t>also has been sacrificed.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 name="Title 1"/>
          <p:cNvSpPr>
            <a:spLocks noGrp="1"/>
          </p:cNvSpPr>
          <p:nvPr>
            <p:ph type="title"/>
          </p:nvPr>
        </p:nvSpPr>
        <p:spPr>
          <a:xfrm>
            <a:off x="0" y="685800"/>
            <a:ext cx="9144000" cy="762000"/>
          </a:xfrm>
        </p:spPr>
        <p:txBody>
          <a:bodyPr/>
          <a:lstStyle/>
          <a:p>
            <a:pPr marL="0" indent="0">
              <a:lnSpc>
                <a:spcPct val="98000"/>
              </a:lnSpc>
            </a:pPr>
            <a:r>
              <a:rPr lang="en-US" sz="3600" b="1" dirty="0">
                <a:solidFill>
                  <a:schemeClr val="tx1"/>
                </a:solidFill>
              </a:rPr>
              <a:t>Passover</a:t>
            </a:r>
            <a:endParaRPr lang="en-US" sz="36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4755" y="1524000"/>
            <a:ext cx="4234490" cy="3657600"/>
          </a:xfrm>
          <a:prstGeom prst="rect">
            <a:avLst/>
          </a:prstGeom>
        </p:spPr>
      </p:pic>
    </p:spTree>
    <p:extLst>
      <p:ext uri="{BB962C8B-B14F-4D97-AF65-F5344CB8AC3E}">
        <p14:creationId xmlns:p14="http://schemas.microsoft.com/office/powerpoint/2010/main" val="3602084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12" name="Title 1"/>
          <p:cNvSpPr>
            <a:spLocks noGrp="1"/>
          </p:cNvSpPr>
          <p:nvPr>
            <p:ph type="title"/>
          </p:nvPr>
        </p:nvSpPr>
        <p:spPr>
          <a:xfrm>
            <a:off x="0" y="685800"/>
            <a:ext cx="9144000" cy="762000"/>
          </a:xfrm>
        </p:spPr>
        <p:txBody>
          <a:bodyPr/>
          <a:lstStyle/>
          <a:p>
            <a:pPr marL="0" indent="0">
              <a:lnSpc>
                <a:spcPct val="98000"/>
              </a:lnSpc>
            </a:pPr>
            <a:r>
              <a:rPr lang="en-US" sz="3200" b="1" dirty="0">
                <a:solidFill>
                  <a:schemeClr val="tx1"/>
                </a:solidFill>
              </a:rPr>
              <a:t>Exodus: from position to condition </a:t>
            </a:r>
            <a:endParaRPr lang="en-US" sz="3200" b="1" dirty="0"/>
          </a:p>
        </p:txBody>
      </p:sp>
      <p:sp>
        <p:nvSpPr>
          <p:cNvPr id="14" name="Text Box 6"/>
          <p:cNvSpPr txBox="1">
            <a:spLocks noChangeArrowheads="1"/>
          </p:cNvSpPr>
          <p:nvPr/>
        </p:nvSpPr>
        <p:spPr bwMode="auto">
          <a:xfrm>
            <a:off x="457200" y="4419600"/>
            <a:ext cx="8229600" cy="1815882"/>
          </a:xfrm>
          <a:prstGeom prst="rect">
            <a:avLst/>
          </a:prstGeom>
          <a:solidFill>
            <a:schemeClr val="bg1"/>
          </a:solidFill>
          <a:ln w="38100">
            <a:solidFill>
              <a:srgbClr val="FF0000"/>
            </a:solidFill>
            <a:miter lim="800000"/>
            <a:headEnd/>
            <a:tailEnd/>
          </a:ln>
          <a:effectLst/>
          <a:extLst/>
        </p:spPr>
        <p:txBody>
          <a:bodyPr wrap="square">
            <a:spAutoFit/>
          </a:bodyPr>
          <a:lstStyle/>
          <a:p>
            <a:pPr>
              <a:spcBef>
                <a:spcPct val="50000"/>
              </a:spcBef>
            </a:pPr>
            <a:r>
              <a:rPr lang="en-US" sz="2800" b="1" cap="small" dirty="0">
                <a:latin typeface="Calibri" panose="020F0502020204030204" pitchFamily="34" charset="0"/>
                <a:cs typeface="Calibri" panose="020F0502020204030204" pitchFamily="34" charset="0"/>
              </a:rPr>
              <a:t>we in the church have been separated and set apart in our spiritual position, and our calling to live by the very life of </a:t>
            </a:r>
            <a:r>
              <a:rPr lang="en-US" sz="2800" b="1" cap="small" dirty="0" err="1">
                <a:latin typeface="Calibri" panose="020F0502020204030204" pitchFamily="34" charset="0"/>
                <a:cs typeface="Calibri" panose="020F0502020204030204" pitchFamily="34" charset="0"/>
              </a:rPr>
              <a:t>christ</a:t>
            </a:r>
            <a:r>
              <a:rPr lang="en-US" sz="2800" b="1" cap="small" dirty="0">
                <a:latin typeface="Calibri" panose="020F0502020204030204" pitchFamily="34" charset="0"/>
                <a:cs typeface="Calibri" panose="020F0502020204030204" pitchFamily="34" charset="0"/>
              </a:rPr>
              <a:t>, fulfills in condition who we are by our position.</a:t>
            </a:r>
          </a:p>
        </p:txBody>
      </p:sp>
      <p:sp>
        <p:nvSpPr>
          <p:cNvPr id="5" name="Rectangle 4"/>
          <p:cNvSpPr/>
          <p:nvPr/>
        </p:nvSpPr>
        <p:spPr>
          <a:xfrm>
            <a:off x="457200" y="1626275"/>
            <a:ext cx="8077200" cy="2092881"/>
          </a:xfrm>
          <a:prstGeom prst="rect">
            <a:avLst/>
          </a:prstGeom>
        </p:spPr>
        <p:txBody>
          <a:bodyPr wrap="square">
            <a:spAutoFit/>
          </a:bodyPr>
          <a:lstStyle/>
          <a:p>
            <a:pPr lvl="0" algn="just" fontAlgn="auto">
              <a:spcBef>
                <a:spcPts val="600"/>
              </a:spcBef>
              <a:spcAft>
                <a:spcPts val="600"/>
              </a:spcAft>
              <a:defRPr/>
            </a:pPr>
            <a:r>
              <a:rPr lang="en-US" sz="3000" dirty="0">
                <a:solidFill>
                  <a:srgbClr val="000000"/>
                </a:solidFill>
                <a:latin typeface="Calibri" panose="020F0502020204030204" pitchFamily="34" charset="0"/>
                <a:cs typeface="Calibri" panose="020F0502020204030204" pitchFamily="34" charset="0"/>
              </a:rPr>
              <a:t>In Exodus 12:1-51 we also see the Exodus of Israel from the land and control of Egypt. </a:t>
            </a:r>
          </a:p>
          <a:p>
            <a:pPr lvl="0" algn="just" fontAlgn="auto">
              <a:spcBef>
                <a:spcPts val="600"/>
              </a:spcBef>
              <a:spcAft>
                <a:spcPts val="600"/>
              </a:spcAft>
              <a:defRPr/>
            </a:pPr>
            <a:r>
              <a:rPr lang="en-US" sz="3000" dirty="0">
                <a:solidFill>
                  <a:srgbClr val="000000"/>
                </a:solidFill>
                <a:latin typeface="Calibri" panose="020F0502020204030204" pitchFamily="34" charset="0"/>
                <a:cs typeface="Calibri" panose="020F0502020204030204" pitchFamily="34" charset="0"/>
              </a:rPr>
              <a:t>So the physical Exodus fulfilled in their condition their being separate and set apart in their position.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4" name="Title 1"/>
          <p:cNvSpPr>
            <a:spLocks noGrp="1"/>
          </p:cNvSpPr>
          <p:nvPr>
            <p:ph type="title"/>
          </p:nvPr>
        </p:nvSpPr>
        <p:spPr>
          <a:xfrm>
            <a:off x="0" y="685800"/>
            <a:ext cx="9144000" cy="609600"/>
          </a:xfrm>
        </p:spPr>
        <p:txBody>
          <a:bodyPr/>
          <a:lstStyle/>
          <a:p>
            <a:pPr marL="0" indent="0"/>
            <a:r>
              <a:rPr lang="en-US" sz="3600" b="1" dirty="0">
                <a:solidFill>
                  <a:schemeClr val="tx1"/>
                </a:solidFill>
              </a:rPr>
              <a:t>With Whom are </a:t>
            </a:r>
            <a:r>
              <a:rPr lang="en-US" sz="3600" b="1" dirty="0">
                <a:solidFill>
                  <a:srgbClr val="0000FF"/>
                </a:solidFill>
              </a:rPr>
              <a:t>YOU</a:t>
            </a:r>
            <a:r>
              <a:rPr lang="en-US" sz="3600" b="1" dirty="0">
                <a:solidFill>
                  <a:schemeClr val="tx1"/>
                </a:solidFill>
              </a:rPr>
              <a:t> Identified?</a:t>
            </a:r>
            <a:endParaRPr lang="en-US" sz="3600" b="1" dirty="0"/>
          </a:p>
        </p:txBody>
      </p:sp>
      <p:sp>
        <p:nvSpPr>
          <p:cNvPr id="5" name="Rectangle 4"/>
          <p:cNvSpPr/>
          <p:nvPr/>
        </p:nvSpPr>
        <p:spPr>
          <a:xfrm>
            <a:off x="477715" y="1371600"/>
            <a:ext cx="8173915" cy="2323713"/>
          </a:xfrm>
          <a:prstGeom prst="rect">
            <a:avLst/>
          </a:prstGeom>
          <a:solidFill>
            <a:schemeClr val="bg1"/>
          </a:solidFill>
          <a:ln>
            <a:solidFill>
              <a:schemeClr val="tx1"/>
            </a:solidFill>
          </a:ln>
        </p:spPr>
        <p:txBody>
          <a:bodyPr wrap="square">
            <a:spAutoFit/>
          </a:bodyPr>
          <a:lstStyle/>
          <a:p>
            <a:pPr algn="ctr">
              <a:spcBef>
                <a:spcPts val="600"/>
              </a:spcBef>
              <a:spcAft>
                <a:spcPts val="600"/>
              </a:spcAft>
            </a:pPr>
            <a:r>
              <a:rPr lang="en-US" sz="2800" b="1" dirty="0">
                <a:latin typeface="Calibri" panose="020F0502020204030204" pitchFamily="34" charset="0"/>
                <a:cs typeface="Calibri" panose="020F0502020204030204" pitchFamily="34" charset="0"/>
              </a:rPr>
              <a:t>1 Corinthians 10:1–2 (NASB95) </a:t>
            </a:r>
          </a:p>
          <a:p>
            <a:pPr marL="0" marR="0" algn="just">
              <a:spcBef>
                <a:spcPts val="0"/>
              </a:spcBef>
              <a:spcAft>
                <a:spcPts val="1000"/>
              </a:spcAft>
            </a:pPr>
            <a:r>
              <a:rPr lang="en-US" sz="2800" baseline="30000" dirty="0">
                <a:latin typeface="Calibri" panose="020F0502020204030204" pitchFamily="34" charset="0"/>
              </a:rPr>
              <a:t>1</a:t>
            </a:r>
            <a:r>
              <a:rPr lang="en-US" sz="2800" dirty="0">
                <a:latin typeface="Calibri" panose="020F0502020204030204" pitchFamily="34" charset="0"/>
              </a:rPr>
              <a:t> For I do not want you to be unaware, brethren, that our fathers were </a:t>
            </a:r>
            <a:r>
              <a:rPr lang="en-US" sz="2800" b="1" dirty="0">
                <a:solidFill>
                  <a:srgbClr val="0000FF"/>
                </a:solidFill>
                <a:latin typeface="Calibri" panose="020F0502020204030204" pitchFamily="34" charset="0"/>
                <a:cs typeface="Calibri" panose="020F0502020204030204" pitchFamily="34" charset="0"/>
              </a:rPr>
              <a:t>all under the cloud </a:t>
            </a:r>
            <a:r>
              <a:rPr lang="en-US" sz="2800" dirty="0">
                <a:latin typeface="Calibri" panose="020F0502020204030204" pitchFamily="34" charset="0"/>
              </a:rPr>
              <a:t>and </a:t>
            </a:r>
            <a:r>
              <a:rPr lang="en-US" sz="2800" b="1" dirty="0">
                <a:solidFill>
                  <a:srgbClr val="0000FF"/>
                </a:solidFill>
                <a:latin typeface="Calibri" panose="020F0502020204030204" pitchFamily="34" charset="0"/>
                <a:cs typeface="Calibri" panose="020F0502020204030204" pitchFamily="34" charset="0"/>
              </a:rPr>
              <a:t>all passed through the sea</a:t>
            </a:r>
            <a:r>
              <a:rPr lang="en-US" sz="2800" dirty="0">
                <a:latin typeface="Calibri" panose="020F0502020204030204" pitchFamily="34" charset="0"/>
              </a:rPr>
              <a:t>; </a:t>
            </a:r>
            <a:r>
              <a:rPr lang="en-US" sz="2800" baseline="30000" dirty="0">
                <a:latin typeface="Calibri" panose="020F0502020204030204" pitchFamily="34" charset="0"/>
              </a:rPr>
              <a:t>2</a:t>
            </a:r>
            <a:r>
              <a:rPr lang="en-US" sz="2800" dirty="0">
                <a:latin typeface="Calibri" panose="020F0502020204030204" pitchFamily="34" charset="0"/>
              </a:rPr>
              <a:t> and </a:t>
            </a:r>
            <a:r>
              <a:rPr lang="en-US" sz="2800" b="1" u="sng" dirty="0">
                <a:solidFill>
                  <a:srgbClr val="0000FF"/>
                </a:solidFill>
                <a:latin typeface="Calibri" panose="020F0502020204030204" pitchFamily="34" charset="0"/>
                <a:cs typeface="Calibri" panose="020F0502020204030204" pitchFamily="34" charset="0"/>
              </a:rPr>
              <a:t>all were baptized into Moses</a:t>
            </a:r>
            <a:r>
              <a:rPr lang="en-US" sz="2800" b="1" dirty="0">
                <a:solidFill>
                  <a:srgbClr val="0000FF"/>
                </a:solidFill>
                <a:latin typeface="Calibri" panose="020F0502020204030204" pitchFamily="34" charset="0"/>
                <a:cs typeface="Calibri" panose="020F0502020204030204" pitchFamily="34" charset="0"/>
              </a:rPr>
              <a:t> in the cloud and in the sea</a:t>
            </a:r>
            <a:r>
              <a:rPr lang="en-US" sz="2800" dirty="0">
                <a:latin typeface="Calibri" panose="020F0502020204030204" pitchFamily="34" charset="0"/>
              </a:rPr>
              <a:t>; </a:t>
            </a:r>
            <a:endParaRPr lang="en-US" sz="2800" dirty="0">
              <a:effectLst/>
              <a:latin typeface="Calibri" panose="020F0502020204030204" pitchFamily="34" charset="0"/>
            </a:endParaRPr>
          </a:p>
        </p:txBody>
      </p:sp>
      <p:sp>
        <p:nvSpPr>
          <p:cNvPr id="10" name="Text Box 6"/>
          <p:cNvSpPr txBox="1">
            <a:spLocks noChangeArrowheads="1"/>
          </p:cNvSpPr>
          <p:nvPr/>
        </p:nvSpPr>
        <p:spPr bwMode="auto">
          <a:xfrm>
            <a:off x="498230" y="4191000"/>
            <a:ext cx="8229600" cy="2388346"/>
          </a:xfrm>
          <a:prstGeom prst="rect">
            <a:avLst/>
          </a:prstGeom>
          <a:solidFill>
            <a:schemeClr val="bg1"/>
          </a:solidFill>
          <a:ln w="38100">
            <a:solidFill>
              <a:srgbClr val="FF0000"/>
            </a:solidFill>
            <a:miter lim="800000"/>
            <a:headEnd/>
            <a:tailEnd/>
          </a:ln>
          <a:effectLst/>
          <a:extLst/>
        </p:spPr>
        <p:txBody>
          <a:bodyPr wrap="square">
            <a:spAutoFit/>
          </a:bodyPr>
          <a:lstStyle/>
          <a:p>
            <a:pPr marL="0" indent="0" algn="ctr">
              <a:lnSpc>
                <a:spcPct val="115000"/>
              </a:lnSpc>
              <a:spcBef>
                <a:spcPts val="600"/>
              </a:spcBef>
              <a:spcAft>
                <a:spcPts val="600"/>
              </a:spcAft>
              <a:buFont typeface="Arial" pitchFamily="34" charset="0"/>
              <a:buNone/>
            </a:pPr>
            <a:r>
              <a:rPr lang="en-US" sz="2800" b="1" dirty="0">
                <a:latin typeface="Calibri" panose="020F0502020204030204" pitchFamily="34" charset="0"/>
                <a:cs typeface="Calibri" panose="020F0502020204030204" pitchFamily="34" charset="0"/>
              </a:rPr>
              <a:t>Israel - Baptized into Moses</a:t>
            </a:r>
          </a:p>
          <a:p>
            <a:pPr marL="0" indent="0" algn="just">
              <a:lnSpc>
                <a:spcPct val="100000"/>
              </a:lnSpc>
              <a:spcBef>
                <a:spcPts val="0"/>
              </a:spcBef>
              <a:spcAft>
                <a:spcPts val="0"/>
              </a:spcAft>
              <a:buFont typeface="Arial" pitchFamily="34" charset="0"/>
              <a:buNone/>
            </a:pPr>
            <a:r>
              <a:rPr lang="en-US" sz="2800" dirty="0">
                <a:latin typeface="Calibri" panose="020F0502020204030204" pitchFamily="34" charset="0"/>
                <a:cs typeface="Calibri" panose="020F0502020204030204" pitchFamily="34" charset="0"/>
              </a:rPr>
              <a:t>1 Cor. 10:2 says that the people of Israel were all baptized into Moses under the cloud &amp; through the sea, </a:t>
            </a:r>
            <a:r>
              <a:rPr lang="en-US" sz="2800" b="1" u="sng" dirty="0">
                <a:latin typeface="Calibri" panose="020F0502020204030204" pitchFamily="34" charset="0"/>
                <a:cs typeface="Calibri" panose="020F0502020204030204" pitchFamily="34" charset="0"/>
              </a:rPr>
              <a:t>a physical presence</a:t>
            </a:r>
            <a:r>
              <a:rPr lang="en-US" sz="2800" dirty="0">
                <a:latin typeface="Calibri" panose="020F0502020204030204" pitchFamily="34" charset="0"/>
                <a:cs typeface="Calibri" panose="020F0502020204030204" pitchFamily="34" charset="0"/>
              </a:rPr>
              <a:t>. </a:t>
            </a:r>
            <a:r>
              <a:rPr lang="en-US" sz="2800" b="1" i="1" dirty="0">
                <a:solidFill>
                  <a:srgbClr val="0000FF"/>
                </a:solidFill>
                <a:latin typeface="Calibri" panose="020F0502020204030204" pitchFamily="34" charset="0"/>
                <a:cs typeface="Calibri" panose="020F0502020204030204" pitchFamily="34" charset="0"/>
              </a:rPr>
              <a:t>This baptism placed them all under the principle of </a:t>
            </a:r>
            <a:r>
              <a:rPr lang="en-US" sz="2800" b="1" i="1" u="sng" dirty="0">
                <a:solidFill>
                  <a:srgbClr val="0000FF"/>
                </a:solidFill>
                <a:latin typeface="Calibri" panose="020F0502020204030204" pitchFamily="34" charset="0"/>
                <a:cs typeface="Calibri" panose="020F0502020204030204" pitchFamily="34" charset="0"/>
              </a:rPr>
              <a:t>Law</a:t>
            </a:r>
            <a:r>
              <a:rPr lang="en-US" sz="2800" b="1" i="1" dirty="0">
                <a:solidFill>
                  <a:srgbClr val="0000FF"/>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5664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4" name="Title 1"/>
          <p:cNvSpPr>
            <a:spLocks noGrp="1"/>
          </p:cNvSpPr>
          <p:nvPr>
            <p:ph type="title"/>
          </p:nvPr>
        </p:nvSpPr>
        <p:spPr>
          <a:xfrm>
            <a:off x="0" y="685800"/>
            <a:ext cx="9144000" cy="609600"/>
          </a:xfrm>
        </p:spPr>
        <p:txBody>
          <a:bodyPr/>
          <a:lstStyle/>
          <a:p>
            <a:pPr marL="0" indent="0"/>
            <a:r>
              <a:rPr lang="en-US" sz="3600" b="1" dirty="0">
                <a:solidFill>
                  <a:schemeClr val="tx1"/>
                </a:solidFill>
              </a:rPr>
              <a:t>With Whom are </a:t>
            </a:r>
            <a:r>
              <a:rPr lang="en-US" sz="3600" b="1" dirty="0">
                <a:solidFill>
                  <a:srgbClr val="0000FF"/>
                </a:solidFill>
              </a:rPr>
              <a:t>YOU</a:t>
            </a:r>
            <a:r>
              <a:rPr lang="en-US" sz="3600" b="1" dirty="0">
                <a:solidFill>
                  <a:schemeClr val="tx1"/>
                </a:solidFill>
              </a:rPr>
              <a:t> Identified?</a:t>
            </a:r>
            <a:endParaRPr lang="en-US" sz="3600" b="1" dirty="0"/>
          </a:p>
        </p:txBody>
      </p:sp>
      <p:sp>
        <p:nvSpPr>
          <p:cNvPr id="2" name="Rectangle 1"/>
          <p:cNvSpPr/>
          <p:nvPr/>
        </p:nvSpPr>
        <p:spPr>
          <a:xfrm>
            <a:off x="246185" y="1371600"/>
            <a:ext cx="8651630" cy="1461939"/>
          </a:xfrm>
          <a:prstGeom prst="rect">
            <a:avLst/>
          </a:prstGeom>
          <a:solidFill>
            <a:schemeClr val="bg1"/>
          </a:solidFill>
          <a:ln>
            <a:solidFill>
              <a:schemeClr val="tx1"/>
            </a:solidFill>
          </a:ln>
        </p:spPr>
        <p:txBody>
          <a:bodyPr wrap="square">
            <a:spAutoFit/>
          </a:bodyPr>
          <a:lstStyle/>
          <a:p>
            <a:pPr marL="0" marR="0" algn="ctr">
              <a:spcBef>
                <a:spcPts val="600"/>
              </a:spcBef>
              <a:spcAft>
                <a:spcPts val="600"/>
              </a:spcAft>
            </a:pPr>
            <a:r>
              <a:rPr lang="en-US" sz="2800" b="1" dirty="0">
                <a:latin typeface="Calibri" panose="020F0502020204030204" pitchFamily="34" charset="0"/>
                <a:cs typeface="Calibri" panose="020F0502020204030204" pitchFamily="34" charset="0"/>
              </a:rPr>
              <a:t>Romans 6:3 (NASB95) </a:t>
            </a:r>
          </a:p>
          <a:p>
            <a:pPr marL="0" marR="0">
              <a:spcBef>
                <a:spcPts val="0"/>
              </a:spcBef>
              <a:spcAft>
                <a:spcPts val="1000"/>
              </a:spcAft>
            </a:pPr>
            <a:r>
              <a:rPr lang="en-US" sz="2800" dirty="0">
                <a:latin typeface="Calibri" panose="020F0502020204030204" pitchFamily="34" charset="0"/>
              </a:rPr>
              <a:t>Or do you not know that all of us who have been </a:t>
            </a:r>
            <a:r>
              <a:rPr lang="en-US" sz="2800" b="1" u="sng" dirty="0">
                <a:solidFill>
                  <a:srgbClr val="0000FF"/>
                </a:solidFill>
                <a:latin typeface="Calibri" panose="020F0502020204030204" pitchFamily="34" charset="0"/>
                <a:cs typeface="Calibri" panose="020F0502020204030204" pitchFamily="34" charset="0"/>
              </a:rPr>
              <a:t>baptized into Christ Jesus</a:t>
            </a:r>
            <a:r>
              <a:rPr lang="en-US" sz="2800" dirty="0">
                <a:latin typeface="Calibri" panose="020F0502020204030204" pitchFamily="34" charset="0"/>
              </a:rPr>
              <a:t> have been baptized into His death? </a:t>
            </a:r>
          </a:p>
        </p:txBody>
      </p:sp>
      <p:sp>
        <p:nvSpPr>
          <p:cNvPr id="3" name="Rectangle 2"/>
          <p:cNvSpPr/>
          <p:nvPr/>
        </p:nvSpPr>
        <p:spPr>
          <a:xfrm>
            <a:off x="256443" y="2895600"/>
            <a:ext cx="8631115" cy="1461939"/>
          </a:xfrm>
          <a:prstGeom prst="rect">
            <a:avLst/>
          </a:prstGeom>
          <a:solidFill>
            <a:schemeClr val="bg1"/>
          </a:solidFill>
          <a:ln>
            <a:solidFill>
              <a:schemeClr val="tx1"/>
            </a:solidFill>
          </a:ln>
        </p:spPr>
        <p:txBody>
          <a:bodyPr wrap="square">
            <a:spAutoFit/>
          </a:bodyPr>
          <a:lstStyle/>
          <a:p>
            <a:pPr algn="ctr">
              <a:spcBef>
                <a:spcPts val="600"/>
              </a:spcBef>
              <a:spcAft>
                <a:spcPts val="600"/>
              </a:spcAft>
            </a:pPr>
            <a:r>
              <a:rPr lang="en-US" sz="2800" b="1" dirty="0">
                <a:latin typeface="Calibri" panose="020F0502020204030204" pitchFamily="34" charset="0"/>
                <a:cs typeface="Calibri" panose="020F0502020204030204" pitchFamily="34" charset="0"/>
              </a:rPr>
              <a:t>Galatians 3:27 (NASB95) </a:t>
            </a:r>
          </a:p>
          <a:p>
            <a:pPr marL="0" marR="0">
              <a:spcBef>
                <a:spcPts val="0"/>
              </a:spcBef>
              <a:spcAft>
                <a:spcPts val="1000"/>
              </a:spcAft>
            </a:pPr>
            <a:r>
              <a:rPr lang="en-US" sz="2800" dirty="0">
                <a:latin typeface="Calibri" panose="020F0502020204030204" pitchFamily="34" charset="0"/>
              </a:rPr>
              <a:t>For all of you who were </a:t>
            </a:r>
            <a:r>
              <a:rPr lang="en-US" sz="2800" b="1" u="sng" dirty="0">
                <a:solidFill>
                  <a:srgbClr val="0000FF"/>
                </a:solidFill>
                <a:latin typeface="Calibri" panose="020F0502020204030204" pitchFamily="34" charset="0"/>
                <a:cs typeface="Calibri" panose="020F0502020204030204" pitchFamily="34" charset="0"/>
              </a:rPr>
              <a:t>baptized into Christ</a:t>
            </a:r>
            <a:r>
              <a:rPr lang="en-US" sz="2800" dirty="0">
                <a:latin typeface="Calibri" panose="020F0502020204030204" pitchFamily="34" charset="0"/>
              </a:rPr>
              <a:t> have clothed yourselves with Christ. </a:t>
            </a:r>
            <a:endParaRPr lang="en-US" sz="2800" dirty="0">
              <a:effectLst/>
              <a:latin typeface="Calibri" panose="020F0502020204030204" pitchFamily="34" charset="0"/>
            </a:endParaRPr>
          </a:p>
        </p:txBody>
      </p:sp>
      <p:sp>
        <p:nvSpPr>
          <p:cNvPr id="7" name="Text Box 6"/>
          <p:cNvSpPr txBox="1">
            <a:spLocks noChangeArrowheads="1"/>
          </p:cNvSpPr>
          <p:nvPr/>
        </p:nvSpPr>
        <p:spPr bwMode="auto">
          <a:xfrm>
            <a:off x="304800" y="4458087"/>
            <a:ext cx="8582758" cy="2323713"/>
          </a:xfrm>
          <a:prstGeom prst="rect">
            <a:avLst/>
          </a:prstGeom>
          <a:solidFill>
            <a:schemeClr val="bg1"/>
          </a:solidFill>
          <a:ln w="38100">
            <a:solidFill>
              <a:srgbClr val="FF0000"/>
            </a:solidFill>
            <a:miter lim="800000"/>
            <a:headEnd/>
            <a:tailEnd/>
          </a:ln>
          <a:effectLst/>
          <a:extLst/>
        </p:spPr>
        <p:txBody>
          <a:bodyPr wrap="square">
            <a:spAutoFit/>
          </a:bodyPr>
          <a:lstStyle/>
          <a:p>
            <a:pPr marL="0" indent="0" algn="ctr">
              <a:lnSpc>
                <a:spcPct val="100000"/>
              </a:lnSpc>
              <a:spcBef>
                <a:spcPts val="0"/>
              </a:spcBef>
              <a:spcAft>
                <a:spcPts val="0"/>
              </a:spcAft>
              <a:buFont typeface="Arial" pitchFamily="34" charset="0"/>
              <a:buNone/>
            </a:pPr>
            <a:r>
              <a:rPr lang="en-US" sz="2800" b="1" dirty="0">
                <a:solidFill>
                  <a:srgbClr val="C00000"/>
                </a:solidFill>
                <a:latin typeface="Calibri" panose="020F0502020204030204" pitchFamily="34" charset="0"/>
                <a:cs typeface="Calibri" panose="020F0502020204030204" pitchFamily="34" charset="0"/>
              </a:rPr>
              <a:t>Church - </a:t>
            </a:r>
            <a:r>
              <a:rPr lang="en-US" sz="2800" b="1" dirty="0">
                <a:latin typeface="Calibri" panose="020F0502020204030204" pitchFamily="34" charset="0"/>
                <a:cs typeface="Calibri" panose="020F0502020204030204" pitchFamily="34" charset="0"/>
              </a:rPr>
              <a:t>Baptized into Christ</a:t>
            </a:r>
            <a:endParaRPr lang="en-US" sz="2800" dirty="0">
              <a:latin typeface="Calibri" panose="020F0502020204030204" pitchFamily="34" charset="0"/>
              <a:cs typeface="Calibri" panose="020F0502020204030204" pitchFamily="34" charset="0"/>
            </a:endParaRPr>
          </a:p>
          <a:p>
            <a:pPr marL="112713" indent="0" algn="just">
              <a:lnSpc>
                <a:spcPct val="100000"/>
              </a:lnSpc>
              <a:spcBef>
                <a:spcPts val="600"/>
              </a:spcBef>
              <a:spcAft>
                <a:spcPts val="600"/>
              </a:spcAft>
              <a:buFont typeface="Arial" pitchFamily="34" charset="0"/>
              <a:buNone/>
            </a:pPr>
            <a:r>
              <a:rPr lang="en-US" sz="2800" dirty="0">
                <a:latin typeface="Calibri" panose="020F0502020204030204" pitchFamily="34" charset="0"/>
                <a:cs typeface="Calibri" panose="020F0502020204030204" pitchFamily="34" charset="0"/>
              </a:rPr>
              <a:t>And Rom. 6:3 &amp; also Gal. 3:27 say that we in the Church were all baptized into Christ Jesus, which is </a:t>
            </a:r>
            <a:r>
              <a:rPr lang="en-US" sz="2800" b="1" u="sng" dirty="0">
                <a:latin typeface="Calibri" panose="020F0502020204030204" pitchFamily="34" charset="0"/>
                <a:cs typeface="Calibri" panose="020F0502020204030204" pitchFamily="34" charset="0"/>
              </a:rPr>
              <a:t>a spiritual presence</a:t>
            </a:r>
            <a:r>
              <a:rPr lang="en-US" sz="2800" dirty="0">
                <a:latin typeface="Calibri" panose="020F0502020204030204" pitchFamily="34" charset="0"/>
                <a:cs typeface="Calibri" panose="020F0502020204030204" pitchFamily="34" charset="0"/>
              </a:rPr>
              <a:t>.  </a:t>
            </a:r>
            <a:r>
              <a:rPr lang="en-US" sz="2800" b="1" i="1" dirty="0">
                <a:solidFill>
                  <a:srgbClr val="C00000"/>
                </a:solidFill>
                <a:latin typeface="Calibri" panose="020F0502020204030204" pitchFamily="34" charset="0"/>
                <a:cs typeface="Calibri" panose="020F0502020204030204" pitchFamily="34" charset="0"/>
              </a:rPr>
              <a:t>This baptism places all of us under the principle of </a:t>
            </a:r>
            <a:r>
              <a:rPr lang="en-US" sz="2800" b="1" i="1" u="sng" dirty="0">
                <a:solidFill>
                  <a:srgbClr val="C00000"/>
                </a:solidFill>
                <a:latin typeface="Calibri" panose="020F0502020204030204" pitchFamily="34" charset="0"/>
                <a:cs typeface="Calibri" panose="020F0502020204030204" pitchFamily="34" charset="0"/>
              </a:rPr>
              <a:t>Grace</a:t>
            </a:r>
            <a:r>
              <a:rPr lang="en-US" sz="2800" b="1" i="1" dirty="0">
                <a:solidFill>
                  <a:srgbClr val="C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2905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3600" b="1" kern="0" dirty="0">
                <a:solidFill>
                  <a:schemeClr val="tx1"/>
                </a:solidFill>
                <a:latin typeface="Calibri" panose="020F0502020204030204" pitchFamily="34" charset="0"/>
              </a:rPr>
              <a:t>Outline</a:t>
            </a:r>
            <a:endParaRPr lang="en-US" sz="3200" kern="0" dirty="0">
              <a:solidFill>
                <a:schemeClr val="tx1"/>
              </a:solidFill>
              <a:latin typeface="Calibri" panose="020F0502020204030204" pitchFamily="34" charset="0"/>
            </a:endParaRPr>
          </a:p>
        </p:txBody>
      </p:sp>
      <p:sp>
        <p:nvSpPr>
          <p:cNvPr id="3" name="Rectangle 3"/>
          <p:cNvSpPr txBox="1">
            <a:spLocks noChangeArrowheads="1"/>
          </p:cNvSpPr>
          <p:nvPr/>
        </p:nvSpPr>
        <p:spPr>
          <a:xfrm>
            <a:off x="1447800" y="1143000"/>
            <a:ext cx="6248400" cy="3352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indent="-461963" eaLnBrk="1" hangingPunct="1">
              <a:spcBef>
                <a:spcPts val="0"/>
              </a:spcBef>
              <a:spcAft>
                <a:spcPts val="1200"/>
              </a:spcAft>
              <a:buFont typeface="+mj-lt"/>
              <a:buAutoNum type="romanUcPeriod"/>
              <a:tabLst>
                <a:tab pos="1939925" algn="l"/>
              </a:tabLst>
            </a:pPr>
            <a:r>
              <a:rPr lang="en-US" altLang="en-US" b="1" dirty="0">
                <a:latin typeface="Calibri" panose="020F0502020204030204" pitchFamily="34" charset="0"/>
                <a:cs typeface="Calibri" panose="020F0502020204030204" pitchFamily="34" charset="0"/>
              </a:rPr>
              <a:t>Our Purpose, Aim, and Objective</a:t>
            </a:r>
          </a:p>
          <a:p>
            <a:pPr marL="461963" indent="-461963" eaLnBrk="1" hangingPunct="1">
              <a:spcBef>
                <a:spcPts val="0"/>
              </a:spcBef>
              <a:spcAft>
                <a:spcPts val="1200"/>
              </a:spcAft>
              <a:buFont typeface="+mj-lt"/>
              <a:buAutoNum type="romanUcPeriod"/>
              <a:tabLst>
                <a:tab pos="1939925" algn="l"/>
              </a:tabLst>
            </a:pPr>
            <a:r>
              <a:rPr lang="en-US" b="1" dirty="0">
                <a:latin typeface="Calibri" panose="020F0502020204030204" pitchFamily="34" charset="0"/>
                <a:cs typeface="Calibri" panose="020F0502020204030204" pitchFamily="34" charset="0"/>
              </a:rPr>
              <a:t>Review</a:t>
            </a:r>
            <a:endParaRPr lang="en-US" altLang="en-US" b="1" dirty="0">
              <a:latin typeface="Calibri" panose="020F0502020204030204" pitchFamily="34" charset="0"/>
              <a:cs typeface="Calibri" panose="020F0502020204030204" pitchFamily="34" charset="0"/>
            </a:endParaRPr>
          </a:p>
          <a:p>
            <a:pPr marL="461963" lvl="1" indent="-461963" eaLnBrk="1" hangingPunct="1">
              <a:spcBef>
                <a:spcPts val="0"/>
              </a:spcBef>
              <a:spcAft>
                <a:spcPts val="1200"/>
              </a:spcAft>
              <a:buFont typeface="+mj-lt"/>
              <a:buAutoNum type="romanUcPeriod" startAt="3"/>
              <a:tabLst>
                <a:tab pos="1939925" algn="l"/>
              </a:tabLst>
            </a:pPr>
            <a:r>
              <a:rPr lang="en-US" sz="3200" b="1" dirty="0">
                <a:latin typeface="Calibri" panose="020F0502020204030204" pitchFamily="34" charset="0"/>
                <a:cs typeface="Calibri" panose="020F0502020204030204" pitchFamily="34" charset="0"/>
              </a:rPr>
              <a:t>Contrast and Comparison of Law &amp; Grace – Exodus 12:1-13</a:t>
            </a:r>
          </a:p>
          <a:p>
            <a:pPr marL="461963" lvl="1" indent="-461963" eaLnBrk="1" hangingPunct="1">
              <a:spcBef>
                <a:spcPts val="0"/>
              </a:spcBef>
              <a:spcAft>
                <a:spcPts val="1200"/>
              </a:spcAft>
              <a:buFont typeface="+mj-lt"/>
              <a:buAutoNum type="romanUcPeriod" startAt="3"/>
              <a:tabLst>
                <a:tab pos="1939925" algn="l"/>
              </a:tabLst>
            </a:pPr>
            <a:r>
              <a:rPr lang="en-US" altLang="en-US" sz="3200" b="1" dirty="0">
                <a:solidFill>
                  <a:srgbClr val="0000FF"/>
                </a:solidFill>
                <a:latin typeface="Calibri" panose="020F0502020204030204" pitchFamily="34" charset="0"/>
                <a:cs typeface="Calibri" panose="020F0502020204030204" pitchFamily="34" charset="0"/>
              </a:rPr>
              <a:t>Conclusion</a:t>
            </a:r>
          </a:p>
        </p:txBody>
      </p:sp>
    </p:spTree>
    <p:extLst>
      <p:ext uri="{BB962C8B-B14F-4D97-AF65-F5344CB8AC3E}">
        <p14:creationId xmlns:p14="http://schemas.microsoft.com/office/powerpoint/2010/main" val="4434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
        <p:nvSpPr>
          <p:cNvPr id="2" name="TextBox 1"/>
          <p:cNvSpPr txBox="1"/>
          <p:nvPr/>
        </p:nvSpPr>
        <p:spPr>
          <a:xfrm>
            <a:off x="3186845" y="685800"/>
            <a:ext cx="2302875" cy="553998"/>
          </a:xfrm>
          <a:prstGeom prst="rect">
            <a:avLst/>
          </a:prstGeom>
          <a:noFill/>
        </p:spPr>
        <p:txBody>
          <a:bodyPr wrap="none" rtlCol="0">
            <a:spAutoFit/>
          </a:bodyPr>
          <a:lstStyle/>
          <a:p>
            <a:r>
              <a:rPr lang="en-US" sz="3000" b="1" dirty="0">
                <a:solidFill>
                  <a:srgbClr val="C00000"/>
                </a:solidFill>
                <a:latin typeface="Calibri" panose="020F0502020204030204" pitchFamily="34" charset="0"/>
                <a:cs typeface="Calibri" panose="020F0502020204030204" pitchFamily="34" charset="0"/>
              </a:rPr>
              <a:t>CONCLUSION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552" y="2590800"/>
            <a:ext cx="2671448"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0425" y="1371600"/>
            <a:ext cx="2612575"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3124200" y="3124200"/>
            <a:ext cx="2963580" cy="1295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0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47" name="Picture 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3104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52400" y="1600200"/>
            <a:ext cx="8915400" cy="5181600"/>
          </a:xfrm>
        </p:spPr>
        <p:txBody>
          <a:bodyPr/>
          <a:lstStyle/>
          <a:p>
            <a:pPr marL="0" indent="0" eaLnBrk="1" hangingPunct="1">
              <a:spcBef>
                <a:spcPts val="600"/>
              </a:spcBef>
              <a:spcAft>
                <a:spcPts val="600"/>
              </a:spcAft>
              <a:buFontTx/>
              <a:buNone/>
            </a:pPr>
            <a:r>
              <a:rPr lang="en-US" altLang="en-US" sz="2800" b="1" dirty="0"/>
              <a:t>For the Believer:</a:t>
            </a:r>
          </a:p>
          <a:p>
            <a:pPr>
              <a:spcBef>
                <a:spcPts val="600"/>
              </a:spcBef>
              <a:spcAft>
                <a:spcPts val="600"/>
              </a:spcAft>
            </a:pPr>
            <a:r>
              <a:rPr lang="en-US" altLang="en-US" sz="2800" dirty="0"/>
              <a:t>We in the church have been separated and set apart in our spiritual position.</a:t>
            </a:r>
          </a:p>
          <a:p>
            <a:pPr>
              <a:spcBef>
                <a:spcPts val="600"/>
              </a:spcBef>
              <a:spcAft>
                <a:spcPts val="600"/>
              </a:spcAft>
            </a:pPr>
            <a:r>
              <a:rPr lang="en-US" altLang="en-US" sz="2800" dirty="0"/>
              <a:t>Our calling to live by the very life of Christ, fulfills </a:t>
            </a:r>
            <a:r>
              <a:rPr lang="en-US" altLang="en-US" sz="2800" i="1" dirty="0"/>
              <a:t>in condition</a:t>
            </a:r>
            <a:r>
              <a:rPr lang="en-US" altLang="en-US" sz="2800" dirty="0"/>
              <a:t> who we are </a:t>
            </a:r>
            <a:r>
              <a:rPr lang="en-US" altLang="en-US" sz="2800" i="1" dirty="0"/>
              <a:t>by our position</a:t>
            </a:r>
            <a:r>
              <a:rPr lang="en-US" altLang="en-US" sz="2800" dirty="0"/>
              <a:t>.</a:t>
            </a:r>
          </a:p>
          <a:p>
            <a:pPr>
              <a:spcBef>
                <a:spcPts val="600"/>
              </a:spcBef>
              <a:spcAft>
                <a:spcPts val="600"/>
              </a:spcAft>
            </a:pPr>
            <a:r>
              <a:rPr lang="en-US" altLang="en-US" sz="2800" dirty="0"/>
              <a:t>Israel was baptized into Moses and that baptism placed them all under the principle of Law.</a:t>
            </a:r>
          </a:p>
          <a:p>
            <a:pPr>
              <a:spcBef>
                <a:spcPts val="600"/>
              </a:spcBef>
              <a:spcAft>
                <a:spcPts val="600"/>
              </a:spcAft>
            </a:pPr>
            <a:r>
              <a:rPr lang="en-US" altLang="en-US" sz="2800" dirty="0"/>
              <a:t>Believers are baptized into Christ and that baptism places all of us under the principle of Grace. </a:t>
            </a:r>
            <a:endParaRPr lang="en-US" altLang="en-US" sz="2750" dirty="0"/>
          </a:p>
          <a:p>
            <a:pPr>
              <a:spcBef>
                <a:spcPts val="600"/>
              </a:spcBef>
              <a:spcAft>
                <a:spcPts val="600"/>
              </a:spcAft>
            </a:pPr>
            <a:endParaRPr lang="en-US" altLang="en-US" sz="2750" b="1" dirty="0">
              <a:latin typeface="Calibri" panose="020F0502020204030204" pitchFamily="34" charset="0"/>
            </a:endParaRPr>
          </a:p>
        </p:txBody>
      </p:sp>
      <p:sp>
        <p:nvSpPr>
          <p:cNvPr id="3" name="Title 2"/>
          <p:cNvSpPr>
            <a:spLocks noGrp="1"/>
          </p:cNvSpPr>
          <p:nvPr>
            <p:ph type="title"/>
          </p:nvPr>
        </p:nvSpPr>
        <p:spPr>
          <a:xfrm>
            <a:off x="457200" y="533400"/>
            <a:ext cx="8229600" cy="655638"/>
          </a:xfrm>
        </p:spPr>
        <p:txBody>
          <a:bodyPr/>
          <a:lstStyle/>
          <a:p>
            <a:r>
              <a:rPr lang="en-US" sz="2800" b="1" kern="1200" dirty="0">
                <a:solidFill>
                  <a:srgbClr val="0000FF"/>
                </a:solidFill>
                <a:latin typeface="Calibri" panose="020F0502020204030204" pitchFamily="34" charset="0"/>
                <a:ea typeface="+mn-ea"/>
                <a:cs typeface="Arial" panose="020B0604020202020204" pitchFamily="34" charset="0"/>
              </a:rPr>
              <a:t>What Should I Take Away From This?</a:t>
            </a:r>
          </a:p>
        </p:txBody>
      </p:sp>
      <p:sp>
        <p:nvSpPr>
          <p:cNvPr id="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Tree>
    <p:extLst>
      <p:ext uri="{BB962C8B-B14F-4D97-AF65-F5344CB8AC3E}">
        <p14:creationId xmlns:p14="http://schemas.microsoft.com/office/powerpoint/2010/main" val="240341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397" y="838200"/>
            <a:ext cx="8413206" cy="5943600"/>
          </a:xfrm>
          <a:prstGeom prst="rect">
            <a:avLst/>
          </a:prstGeom>
        </p:spPr>
      </p:pic>
      <p:pic>
        <p:nvPicPr>
          <p:cNvPr id="11"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34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28600" y="1600200"/>
            <a:ext cx="8686800" cy="1981200"/>
          </a:xfrm>
        </p:spPr>
        <p:txBody>
          <a:bodyPr/>
          <a:lstStyle/>
          <a:p>
            <a:pPr marL="0" indent="0" eaLnBrk="1" hangingPunct="1">
              <a:spcBef>
                <a:spcPts val="600"/>
              </a:spcBef>
              <a:spcAft>
                <a:spcPts val="600"/>
              </a:spcAft>
              <a:buFontTx/>
              <a:buNone/>
            </a:pPr>
            <a:r>
              <a:rPr lang="en-US" altLang="en-US" sz="2800" b="1" dirty="0"/>
              <a:t>For the Non-Believer:</a:t>
            </a:r>
          </a:p>
          <a:p>
            <a:pPr defTabSz="943174">
              <a:spcBef>
                <a:spcPts val="0"/>
              </a:spcBef>
              <a:spcAft>
                <a:spcPts val="619"/>
              </a:spcAft>
              <a:defRPr/>
            </a:pPr>
            <a:r>
              <a:rPr lang="en-US" sz="2800" kern="1200" dirty="0">
                <a:latin typeface="Calibri" panose="020F0502020204030204" pitchFamily="34" charset="0"/>
                <a:cs typeface="Arial" charset="0"/>
              </a:rPr>
              <a:t>The admonition to those present who are unbelievers is: </a:t>
            </a:r>
            <a:r>
              <a:rPr lang="en-US" sz="2800" b="1" kern="1200" dirty="0">
                <a:solidFill>
                  <a:srgbClr val="0000FF"/>
                </a:solidFill>
                <a:latin typeface="Calibri" panose="020F0502020204030204" pitchFamily="34" charset="0"/>
                <a:cs typeface="Arial" charset="0"/>
              </a:rPr>
              <a:t>Today is the Day of Salvation</a:t>
            </a:r>
            <a:r>
              <a:rPr lang="en-US" sz="2800" kern="1200" dirty="0">
                <a:latin typeface="Calibri" panose="020F0502020204030204" pitchFamily="34" charset="0"/>
                <a:cs typeface="Arial" charset="0"/>
              </a:rPr>
              <a:t>. </a:t>
            </a:r>
          </a:p>
          <a:p>
            <a:pPr defTabSz="943174">
              <a:spcBef>
                <a:spcPts val="0"/>
              </a:spcBef>
              <a:spcAft>
                <a:spcPts val="619"/>
              </a:spcAft>
              <a:defRPr/>
            </a:pPr>
            <a:r>
              <a:rPr lang="en-US" sz="2800" kern="1200" dirty="0">
                <a:latin typeface="Calibri" panose="020F0502020204030204" pitchFamily="34" charset="0"/>
                <a:cs typeface="Arial" charset="0"/>
              </a:rPr>
              <a:t>Place your faith in Christ’s promises </a:t>
            </a:r>
            <a:r>
              <a:rPr lang="en-US" sz="2800" b="1" kern="1200" dirty="0">
                <a:solidFill>
                  <a:srgbClr val="0000FF"/>
                </a:solidFill>
                <a:latin typeface="Calibri" panose="020F0502020204030204" pitchFamily="34" charset="0"/>
                <a:cs typeface="Arial" charset="0"/>
              </a:rPr>
              <a:t>right now</a:t>
            </a:r>
            <a:r>
              <a:rPr lang="en-US" sz="2800" kern="1200" dirty="0">
                <a:latin typeface="Calibri" panose="020F0502020204030204" pitchFamily="34" charset="0"/>
                <a:cs typeface="Arial" charset="0"/>
              </a:rPr>
              <a:t>. </a:t>
            </a:r>
          </a:p>
        </p:txBody>
      </p:sp>
      <p:sp>
        <p:nvSpPr>
          <p:cNvPr id="3" name="Title 2"/>
          <p:cNvSpPr>
            <a:spLocks noGrp="1"/>
          </p:cNvSpPr>
          <p:nvPr>
            <p:ph type="title"/>
          </p:nvPr>
        </p:nvSpPr>
        <p:spPr>
          <a:xfrm>
            <a:off x="457200" y="533400"/>
            <a:ext cx="8229600" cy="655638"/>
          </a:xfrm>
        </p:spPr>
        <p:txBody>
          <a:bodyPr/>
          <a:lstStyle/>
          <a:p>
            <a:r>
              <a:rPr lang="en-US" sz="2800" b="1" kern="1200" dirty="0">
                <a:solidFill>
                  <a:srgbClr val="0000FF"/>
                </a:solidFill>
                <a:latin typeface="Calibri" panose="020F0502020204030204" pitchFamily="34" charset="0"/>
                <a:ea typeface="+mn-ea"/>
                <a:cs typeface="Arial" panose="020B0604020202020204" pitchFamily="34" charset="0"/>
              </a:rPr>
              <a:t>What Should I Take Away From This?</a:t>
            </a:r>
          </a:p>
        </p:txBody>
      </p:sp>
      <p:pic>
        <p:nvPicPr>
          <p:cNvPr id="2" name="Picture 1"/>
          <p:cNvPicPr>
            <a:picLocks noChangeAspect="1"/>
          </p:cNvPicPr>
          <p:nvPr/>
        </p:nvPicPr>
        <p:blipFill>
          <a:blip r:embed="rId3"/>
          <a:stretch>
            <a:fillRect/>
          </a:stretch>
        </p:blipFill>
        <p:spPr>
          <a:xfrm>
            <a:off x="2859205" y="3733800"/>
            <a:ext cx="3425591" cy="2743200"/>
          </a:xfrm>
          <a:prstGeom prst="rect">
            <a:avLst/>
          </a:prstGeom>
        </p:spPr>
      </p:pic>
      <p:sp>
        <p:nvSpPr>
          <p:cNvPr id="6"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Calibri" panose="020F0502020204030204" pitchFamily="34" charset="0"/>
                <a:cs typeface="Calibri" panose="020F0502020204030204" pitchFamily="34" charset="0"/>
              </a:rPr>
              <a:t>Law &amp; Grace:</a:t>
            </a:r>
            <a:r>
              <a:rPr lang="en-US" altLang="en-US" b="1" dirty="0">
                <a:latin typeface="Calibri" panose="020F0502020204030204" pitchFamily="34" charset="0"/>
                <a:cs typeface="Calibri" panose="020F0502020204030204" pitchFamily="34" charset="0"/>
              </a:rPr>
              <a:t> Session 3 –</a:t>
            </a:r>
            <a:r>
              <a:rPr lang="en-US" b="1" dirty="0">
                <a:latin typeface="Calibri" panose="020F0502020204030204" pitchFamily="34" charset="0"/>
                <a:cs typeface="Calibri" panose="020F0502020204030204" pitchFamily="34" charset="0"/>
              </a:rPr>
              <a:t> 10 Strikes and </a:t>
            </a:r>
            <a:r>
              <a:rPr lang="en-US" b="1" dirty="0">
                <a:solidFill>
                  <a:srgbClr val="0000FF"/>
                </a:solidFill>
                <a:latin typeface="Calibri" panose="020F0502020204030204" pitchFamily="34" charset="0"/>
                <a:cs typeface="Calibri" panose="020F0502020204030204" pitchFamily="34" charset="0"/>
              </a:rPr>
              <a:t>YOU”RE OUT</a:t>
            </a:r>
            <a:r>
              <a:rPr lang="en-US" b="1" dirty="0">
                <a:latin typeface="Calibri" panose="020F0502020204030204" pitchFamily="34" charset="0"/>
                <a:cs typeface="Calibri" panose="020F0502020204030204" pitchFamily="34" charset="0"/>
              </a:rPr>
              <a:t> – Part 2 </a:t>
            </a:r>
          </a:p>
        </p:txBody>
      </p:sp>
    </p:spTree>
    <p:extLst>
      <p:ext uri="{BB962C8B-B14F-4D97-AF65-F5344CB8AC3E}">
        <p14:creationId xmlns:p14="http://schemas.microsoft.com/office/powerpoint/2010/main" val="38297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the-big-book-of-jewish-baseball-178824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359" y="1447800"/>
            <a:ext cx="4380841" cy="502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220" name="Picture 9" descr="Jewish Baseball Legen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41185">
            <a:off x="5790376" y="3560058"/>
            <a:ext cx="2633475"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172" name="Text Box 10"/>
          <p:cNvSpPr txBox="1">
            <a:spLocks noChangeArrowheads="1"/>
          </p:cNvSpPr>
          <p:nvPr/>
        </p:nvSpPr>
        <p:spPr bwMode="auto">
          <a:xfrm>
            <a:off x="727075" y="5554663"/>
            <a:ext cx="4222750" cy="8461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600" b="1" dirty="0">
              <a:latin typeface="Calibri" panose="020F0502020204030204" pitchFamily="34" charset="0"/>
              <a:cs typeface="Calibri" panose="020F0502020204030204" pitchFamily="34" charset="0"/>
            </a:endParaRPr>
          </a:p>
          <a:p>
            <a:pPr algn="ctr" eaLnBrk="1" hangingPunct="1">
              <a:spcBef>
                <a:spcPts val="600"/>
              </a:spcBef>
            </a:pPr>
            <a:r>
              <a:rPr lang="en-US" sz="3200" b="1" dirty="0">
                <a:latin typeface="Calibri" panose="020F0502020204030204" pitchFamily="34" charset="0"/>
                <a:cs typeface="Calibri" panose="020F0502020204030204" pitchFamily="34" charset="0"/>
              </a:rPr>
              <a:t>from the </a:t>
            </a:r>
            <a:r>
              <a:rPr lang="en-US" sz="3200" b="1" u="sng" dirty="0">
                <a:solidFill>
                  <a:srgbClr val="C00000"/>
                </a:solidFill>
                <a:latin typeface="Calibri" panose="020F0502020204030204" pitchFamily="34" charset="0"/>
                <a:cs typeface="Calibri" panose="020F0502020204030204" pitchFamily="34" charset="0"/>
              </a:rPr>
              <a:t>BIG INNING</a:t>
            </a:r>
          </a:p>
          <a:p>
            <a:pPr algn="ctr" eaLnBrk="1" hangingPunct="1"/>
            <a:endParaRPr lang="en-US" sz="600" b="1" u="sng" dirty="0">
              <a:solidFill>
                <a:srgbClr val="C00000"/>
              </a:solidFill>
              <a:latin typeface="Calibri" panose="020F0502020204030204" pitchFamily="34" charset="0"/>
              <a:cs typeface="Calibri" panose="020F0502020204030204" pitchFamily="34" charset="0"/>
            </a:endParaRPr>
          </a:p>
        </p:txBody>
      </p:sp>
      <p:pic>
        <p:nvPicPr>
          <p:cNvPr id="9224" name="Picture 8" descr="http://ts1.mm.bing.net/th?id=H.4864811522983708&amp;pid=1.7&amp;w=225&amp;h=148&amp;c=7&amp;rs=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1447800"/>
            <a:ext cx="278027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176" name="Text Box 10"/>
          <p:cNvSpPr txBox="1">
            <a:spLocks noChangeArrowheads="1"/>
          </p:cNvSpPr>
          <p:nvPr/>
        </p:nvSpPr>
        <p:spPr bwMode="auto">
          <a:xfrm>
            <a:off x="838200" y="1762125"/>
            <a:ext cx="3962400" cy="523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latin typeface="Calibri" panose="020F0502020204030204" pitchFamily="34" charset="0"/>
                <a:cs typeface="Calibri" panose="020F0502020204030204" pitchFamily="34" charset="0"/>
              </a:rPr>
              <a:t>THE </a:t>
            </a:r>
            <a:r>
              <a:rPr lang="en-US" sz="2800" b="1" dirty="0">
                <a:latin typeface="Calibri" panose="020F0502020204030204" pitchFamily="34" charset="0"/>
                <a:cs typeface="Calibri" panose="020F0502020204030204" pitchFamily="34" charset="0"/>
              </a:rPr>
              <a:t>BIG </a:t>
            </a:r>
            <a:r>
              <a:rPr lang="en-US" sz="2800" b="1" u="sng" dirty="0">
                <a:solidFill>
                  <a:srgbClr val="C00000"/>
                </a:solidFill>
                <a:latin typeface="Calibri" panose="020F0502020204030204" pitchFamily="34" charset="0"/>
                <a:cs typeface="Calibri" panose="020F0502020204030204" pitchFamily="34" charset="0"/>
              </a:rPr>
              <a:t>RULE</a:t>
            </a:r>
            <a:r>
              <a:rPr lang="en-US" sz="2800" b="1" dirty="0">
                <a:latin typeface="Calibri" panose="020F0502020204030204" pitchFamily="34" charset="0"/>
                <a:cs typeface="Calibri" panose="020F0502020204030204" pitchFamily="34" charset="0"/>
              </a:rPr>
              <a:t> BOOK</a:t>
            </a:r>
            <a:r>
              <a:rPr lang="en-US" sz="24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of</a:t>
            </a:r>
            <a:endParaRPr lang="en-US" sz="900" b="1" dirty="0">
              <a:latin typeface="Calibri" panose="020F0502020204030204" pitchFamily="34" charset="0"/>
              <a:cs typeface="Calibri" panose="020F0502020204030204" pitchFamily="34" charset="0"/>
            </a:endParaRP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62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9625" y="1295400"/>
            <a:ext cx="27971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600" y="1295400"/>
            <a:ext cx="27813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1" descr="Star_of_David_yellow"/>
          <p:cNvPicPr>
            <a:picLocks noChangeAspect="1" noChangeArrowheads="1"/>
          </p:cNvPicPr>
          <p:nvPr/>
        </p:nvPicPr>
        <p:blipFill>
          <a:blip r:embed="rId5" cstate="email">
            <a:duotone>
              <a:prstClr val="black"/>
              <a:srgbClr val="0000FF">
                <a:tint val="45000"/>
                <a:satMod val="400000"/>
              </a:srgbClr>
            </a:duotone>
            <a:extLst>
              <a:ext uri="{28A0092B-C50C-407E-A947-70E740481C1C}">
                <a14:useLocalDpi xmlns:a14="http://schemas.microsoft.com/office/drawing/2010/main"/>
              </a:ext>
            </a:extLst>
          </a:blip>
          <a:srcRect/>
          <a:stretch>
            <a:fillRect/>
          </a:stretch>
        </p:blipFill>
        <p:spPr bwMode="auto">
          <a:xfrm>
            <a:off x="1209259" y="2468880"/>
            <a:ext cx="238541"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tutankhamunMask"/>
          <p:cNvPicPr>
            <a:picLocks noChangeAspect="1" noChangeArrowheads="1"/>
          </p:cNvPicPr>
          <p:nvPr/>
        </p:nvPicPr>
        <p:blipFill>
          <a:blip r:embed="rId6" cstate="email">
            <a:extLst>
              <a:ext uri="{28A0092B-C50C-407E-A947-70E740481C1C}">
                <a14:useLocalDpi xmlns:a14="http://schemas.microsoft.com/office/drawing/2010/main"/>
              </a:ext>
            </a:extLst>
          </a:blip>
          <a:srcRect b="45833"/>
          <a:stretch>
            <a:fillRect/>
          </a:stretch>
        </p:blipFill>
        <p:spPr bwMode="auto">
          <a:xfrm>
            <a:off x="6891338" y="1136650"/>
            <a:ext cx="1262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
          <p:cNvSpPr>
            <a:spLocks noChangeArrowheads="1"/>
          </p:cNvSpPr>
          <p:nvPr/>
        </p:nvSpPr>
        <p:spPr bwMode="auto">
          <a:xfrm>
            <a:off x="3454739" y="1536700"/>
            <a:ext cx="223452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dirty="0">
                <a:solidFill>
                  <a:srgbClr val="000000"/>
                </a:solidFill>
                <a:latin typeface="Calibri" panose="020F0502020204030204" pitchFamily="34" charset="0"/>
                <a:cs typeface="Calibri" panose="020F0502020204030204" pitchFamily="34" charset="0"/>
              </a:rPr>
              <a:t>The </a:t>
            </a:r>
          </a:p>
          <a:p>
            <a:pPr algn="ctr"/>
            <a:r>
              <a:rPr lang="en-US" sz="4000" b="1" dirty="0">
                <a:solidFill>
                  <a:srgbClr val="000000"/>
                </a:solidFill>
                <a:latin typeface="Calibri" panose="020F0502020204030204" pitchFamily="34" charset="0"/>
                <a:cs typeface="Calibri" panose="020F0502020204030204" pitchFamily="34" charset="0"/>
              </a:rPr>
              <a:t>Israelites</a:t>
            </a:r>
          </a:p>
          <a:p>
            <a:pPr algn="ctr"/>
            <a:r>
              <a:rPr lang="en-US" sz="4000" b="1" dirty="0">
                <a:solidFill>
                  <a:srgbClr val="000000"/>
                </a:solidFill>
                <a:latin typeface="Calibri" panose="020F0502020204030204" pitchFamily="34" charset="0"/>
                <a:cs typeface="Calibri" panose="020F0502020204030204" pitchFamily="34" charset="0"/>
              </a:rPr>
              <a:t> </a:t>
            </a:r>
          </a:p>
          <a:p>
            <a:pPr algn="ctr"/>
            <a:r>
              <a:rPr lang="en-US" sz="4000" b="1" dirty="0">
                <a:solidFill>
                  <a:srgbClr val="000000"/>
                </a:solidFill>
                <a:latin typeface="Calibri" panose="020F0502020204030204" pitchFamily="34" charset="0"/>
                <a:cs typeface="Calibri" panose="020F0502020204030204" pitchFamily="34" charset="0"/>
              </a:rPr>
              <a:t>vs</a:t>
            </a:r>
          </a:p>
          <a:p>
            <a:pPr algn="ctr"/>
            <a:r>
              <a:rPr lang="en-US" sz="4000" b="1" dirty="0">
                <a:solidFill>
                  <a:srgbClr val="000000"/>
                </a:solidFill>
                <a:latin typeface="Calibri" panose="020F0502020204030204" pitchFamily="34" charset="0"/>
                <a:cs typeface="Calibri" panose="020F0502020204030204" pitchFamily="34" charset="0"/>
              </a:rPr>
              <a:t> </a:t>
            </a:r>
          </a:p>
          <a:p>
            <a:pPr algn="ctr"/>
            <a:r>
              <a:rPr lang="en-US" sz="4000" b="1" dirty="0">
                <a:solidFill>
                  <a:srgbClr val="000000"/>
                </a:solidFill>
                <a:latin typeface="Calibri" panose="020F0502020204030204" pitchFamily="34" charset="0"/>
                <a:cs typeface="Calibri" panose="020F0502020204030204" pitchFamily="34" charset="0"/>
              </a:rPr>
              <a:t>The </a:t>
            </a:r>
          </a:p>
          <a:p>
            <a:pPr algn="ctr"/>
            <a:r>
              <a:rPr lang="en-US" sz="4000" b="1" dirty="0">
                <a:solidFill>
                  <a:srgbClr val="000000"/>
                </a:solidFill>
                <a:latin typeface="Calibri" panose="020F0502020204030204" pitchFamily="34" charset="0"/>
                <a:cs typeface="Calibri" panose="020F0502020204030204" pitchFamily="34" charset="0"/>
              </a:rPr>
              <a:t>Egyptians</a:t>
            </a:r>
          </a:p>
        </p:txBody>
      </p:sp>
      <p:pic>
        <p:nvPicPr>
          <p:cNvPr id="8200" name="Picture 11" descr="Star_of_David_yello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7250" y="1547813"/>
            <a:ext cx="1587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77200" y="5211763"/>
            <a:ext cx="12858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870742">
            <a:off x="6386513" y="5202238"/>
            <a:ext cx="1285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62800" y="2209800"/>
            <a:ext cx="193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06240" y="143779"/>
            <a:ext cx="73152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894517"/>
      </p:ext>
    </p:extLst>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3316</TotalTime>
  <Words>5665</Words>
  <Application>Microsoft Office PowerPoint</Application>
  <PresentationFormat>On-screen Show (4:3)</PresentationFormat>
  <Paragraphs>819</Paragraphs>
  <Slides>70</Slides>
  <Notes>65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70</vt:i4>
      </vt:variant>
    </vt:vector>
  </HeadingPairs>
  <TitlesOfParts>
    <vt:vector size="75" baseType="lpstr">
      <vt:lpstr>Arial</vt:lpstr>
      <vt:lpstr>Calibri</vt:lpstr>
      <vt:lpstr>Times New Roman</vt:lpstr>
      <vt:lpstr>1_Default Design</vt:lpstr>
      <vt:lpstr>3_Default Design</vt:lpstr>
      <vt:lpstr>Law &amp; Grace Jim McGowan, Th.D. Sugar Land Bible Church 04-23-2017.</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 Apart &amp; Separated in Exo. 8:20-23</vt:lpstr>
      <vt:lpstr>“My People”, The People of God</vt:lpstr>
      <vt:lpstr>PowerPoint Presentation</vt:lpstr>
      <vt:lpstr>PowerPoint Presentation</vt:lpstr>
      <vt:lpstr>Interesting Contrast!</vt:lpstr>
      <vt:lpstr>“Let my people know….”</vt:lpstr>
      <vt:lpstr>“Let my people know….”</vt:lpstr>
      <vt:lpstr>“Let my people know….”</vt:lpstr>
      <vt:lpstr>Interesting Contrast!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Passover</vt:lpstr>
      <vt:lpstr>Passover</vt:lpstr>
      <vt:lpstr>PowerPoint Presentation</vt:lpstr>
      <vt:lpstr>Israel’s Holidays</vt:lpstr>
      <vt:lpstr>Passover</vt:lpstr>
      <vt:lpstr>Passover</vt:lpstr>
      <vt:lpstr>Passover</vt:lpstr>
      <vt:lpstr>Exodus: from position to condition </vt:lpstr>
      <vt:lpstr>With Whom are YOU Identified?</vt:lpstr>
      <vt:lpstr>With Whom are YOU Identified?</vt:lpstr>
      <vt:lpstr>PowerPoint Presentation</vt:lpstr>
      <vt:lpstr>PowerPoint Presentation</vt:lpstr>
      <vt:lpstr>PowerPoint Presentation</vt:lpstr>
      <vt:lpstr>What Should I Take Away From This?</vt:lpstr>
      <vt:lpstr>What Should I Take Away From This?</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 Ten Strikes &amp; YOU'RE OUT - Part 2 04-23-2017</dc:title>
  <dc:subject>Law &amp; Grace</dc:subject>
  <dc:creator>Dr. Jim McGowan</dc:creator>
  <cp:lastModifiedBy>Jim McGowan</cp:lastModifiedBy>
  <cp:revision>161</cp:revision>
  <cp:lastPrinted>2017-04-22T16:46:51Z</cp:lastPrinted>
  <dcterms:created xsi:type="dcterms:W3CDTF">2010-12-02T16:31:51Z</dcterms:created>
  <dcterms:modified xsi:type="dcterms:W3CDTF">2017-04-22T16:47:34Z</dcterms:modified>
</cp:coreProperties>
</file>