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44" r:id="rId2"/>
    <p:sldId id="427" r:id="rId3"/>
    <p:sldId id="257" r:id="rId4"/>
    <p:sldId id="348" r:id="rId5"/>
    <p:sldId id="349" r:id="rId6"/>
    <p:sldId id="350" r:id="rId7"/>
    <p:sldId id="351" r:id="rId8"/>
    <p:sldId id="434" r:id="rId9"/>
    <p:sldId id="428" r:id="rId10"/>
    <p:sldId id="429" r:id="rId11"/>
    <p:sldId id="430" r:id="rId12"/>
    <p:sldId id="431" r:id="rId13"/>
    <p:sldId id="432" r:id="rId14"/>
    <p:sldId id="433" r:id="rId15"/>
    <p:sldId id="435" r:id="rId16"/>
    <p:sldId id="464" r:id="rId17"/>
    <p:sldId id="465" r:id="rId18"/>
    <p:sldId id="437" r:id="rId19"/>
    <p:sldId id="466" r:id="rId20"/>
    <p:sldId id="467" r:id="rId21"/>
    <p:sldId id="445" r:id="rId22"/>
    <p:sldId id="463" r:id="rId23"/>
    <p:sldId id="443" r:id="rId24"/>
    <p:sldId id="468" r:id="rId25"/>
    <p:sldId id="469" r:id="rId26"/>
    <p:sldId id="338" r:id="rId27"/>
    <p:sldId id="447" r:id="rId28"/>
    <p:sldId id="451" r:id="rId29"/>
    <p:sldId id="475" r:id="rId30"/>
    <p:sldId id="452" r:id="rId31"/>
    <p:sldId id="454" r:id="rId32"/>
    <p:sldId id="470" r:id="rId33"/>
    <p:sldId id="472" r:id="rId34"/>
    <p:sldId id="473" r:id="rId35"/>
    <p:sldId id="324" r:id="rId36"/>
    <p:sldId id="385" r:id="rId37"/>
    <p:sldId id="325" r:id="rId38"/>
    <p:sldId id="342" r:id="rId39"/>
    <p:sldId id="474" r:id="rId40"/>
    <p:sldId id="413" r:id="rId41"/>
    <p:sldId id="414" r:id="rId42"/>
    <p:sldId id="461" r:id="rId43"/>
    <p:sldId id="458" r:id="rId44"/>
    <p:sldId id="462" r:id="rId45"/>
    <p:sldId id="460" r:id="rId46"/>
    <p:sldId id="459" r:id="rId47"/>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00CCFF"/>
    <a:srgbClr val="CCFFFF"/>
    <a:srgbClr val="FFCCFF"/>
    <a:srgbClr val="0000FF"/>
    <a:srgbClr val="FFFF00"/>
    <a:srgbClr val="663300"/>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0962" autoAdjust="0"/>
  </p:normalViewPr>
  <p:slideViewPr>
    <p:cSldViewPr>
      <p:cViewPr varScale="1">
        <p:scale>
          <a:sx n="101" d="100"/>
          <a:sy n="101" d="100"/>
        </p:scale>
        <p:origin x="18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67040" cy="469083"/>
          </a:xfrm>
          <a:prstGeom prst="rect">
            <a:avLst/>
          </a:prstGeom>
        </p:spPr>
        <p:txBody>
          <a:bodyPr vert="horz" lIns="88839" tIns="44420" rIns="88839" bIns="44420" rtlCol="0"/>
          <a:lstStyle>
            <a:lvl1pPr algn="l">
              <a:defRPr sz="1200"/>
            </a:lvl1pPr>
          </a:lstStyle>
          <a:p>
            <a:r>
              <a:rPr lang="en-US"/>
              <a:t>Dr. Jim McGowan - Beholding the Lord Throught His Word - Session 1</a:t>
            </a:r>
          </a:p>
        </p:txBody>
      </p:sp>
      <p:sp>
        <p:nvSpPr>
          <p:cNvPr id="3" name="Date Placeholder 2"/>
          <p:cNvSpPr>
            <a:spLocks noGrp="1"/>
          </p:cNvSpPr>
          <p:nvPr>
            <p:ph type="dt" sz="quarter" idx="1"/>
          </p:nvPr>
        </p:nvSpPr>
        <p:spPr>
          <a:xfrm>
            <a:off x="4008500" y="3"/>
            <a:ext cx="3067040" cy="469083"/>
          </a:xfrm>
          <a:prstGeom prst="rect">
            <a:avLst/>
          </a:prstGeom>
        </p:spPr>
        <p:txBody>
          <a:bodyPr vert="horz" lIns="88839" tIns="44420" rIns="88839" bIns="44420" rtlCol="0"/>
          <a:lstStyle>
            <a:lvl1pPr algn="r">
              <a:defRPr sz="1200"/>
            </a:lvl1pPr>
          </a:lstStyle>
          <a:p>
            <a:r>
              <a:rPr lang="en-US"/>
              <a:t>04/23/2017</a:t>
            </a:r>
          </a:p>
        </p:txBody>
      </p:sp>
      <p:sp>
        <p:nvSpPr>
          <p:cNvPr id="4" name="Footer Placeholder 3"/>
          <p:cNvSpPr>
            <a:spLocks noGrp="1"/>
          </p:cNvSpPr>
          <p:nvPr>
            <p:ph type="ftr" sz="quarter" idx="2"/>
          </p:nvPr>
        </p:nvSpPr>
        <p:spPr>
          <a:xfrm>
            <a:off x="1" y="8893993"/>
            <a:ext cx="3067040" cy="469082"/>
          </a:xfrm>
          <a:prstGeom prst="rect">
            <a:avLst/>
          </a:prstGeom>
        </p:spPr>
        <p:txBody>
          <a:bodyPr vert="horz" lIns="88839" tIns="44420" rIns="88839" bIns="44420"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008500" y="8893993"/>
            <a:ext cx="3067040" cy="469082"/>
          </a:xfrm>
          <a:prstGeom prst="rect">
            <a:avLst/>
          </a:prstGeom>
        </p:spPr>
        <p:txBody>
          <a:bodyPr vert="horz" lIns="88839" tIns="44420" rIns="88839" bIns="44420" rtlCol="0" anchor="b"/>
          <a:lstStyle>
            <a:lvl1pPr algn="r">
              <a:defRPr sz="1200"/>
            </a:lvl1pPr>
          </a:lstStyle>
          <a:p>
            <a:fld id="{C2F097B0-6270-4ACB-813B-10936BF883A9}" type="slidenum">
              <a:rPr lang="en-US" smtClean="0"/>
              <a:t>‹#›</a:t>
            </a:fld>
            <a:endParaRPr lang="en-US"/>
          </a:p>
        </p:txBody>
      </p:sp>
    </p:spTree>
    <p:extLst>
      <p:ext uri="{BB962C8B-B14F-4D97-AF65-F5344CB8AC3E}">
        <p14:creationId xmlns:p14="http://schemas.microsoft.com/office/powerpoint/2010/main" val="390242229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1" tIns="46955" rIns="93911" bIns="46955" numCol="1" anchor="t" anchorCtr="0" compatLnSpc="1">
            <a:prstTxWarp prst="textNoShape">
              <a:avLst/>
            </a:prstTxWarp>
          </a:bodyPr>
          <a:lstStyle>
            <a:lvl1pPr>
              <a:defRPr sz="1300"/>
            </a:lvl1pPr>
          </a:lstStyle>
          <a:p>
            <a:r>
              <a:rPr lang="en-US" altLang="en-US"/>
              <a:t>Dr. Jim McGowan - Beholding the Lord Throught His Word - Session 1</a:t>
            </a:r>
          </a:p>
        </p:txBody>
      </p:sp>
      <p:sp>
        <p:nvSpPr>
          <p:cNvPr id="4099" name="Rectangle 3"/>
          <p:cNvSpPr>
            <a:spLocks noGrp="1" noChangeArrowheads="1"/>
          </p:cNvSpPr>
          <p:nvPr>
            <p:ph type="dt" idx="1"/>
          </p:nvPr>
        </p:nvSpPr>
        <p:spPr bwMode="auto">
          <a:xfrm>
            <a:off x="4010343"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1" tIns="46955" rIns="93911" bIns="46955" numCol="1" anchor="t" anchorCtr="0" compatLnSpc="1">
            <a:prstTxWarp prst="textNoShape">
              <a:avLst/>
            </a:prstTxWarp>
          </a:bodyPr>
          <a:lstStyle>
            <a:lvl1pPr algn="r">
              <a:defRPr sz="1300"/>
            </a:lvl1pPr>
          </a:lstStyle>
          <a:p>
            <a:r>
              <a:rPr lang="en-US" altLang="en-US"/>
              <a:t>04/23/2017</a:t>
            </a:r>
          </a:p>
        </p:txBody>
      </p:sp>
      <p:sp>
        <p:nvSpPr>
          <p:cNvPr id="4100"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43611" y="4447461"/>
            <a:ext cx="5189855"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1" tIns="46955" rIns="93911" bIns="469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1"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1" tIns="46955" rIns="93911" bIns="46955" numCol="1" anchor="b" anchorCtr="0" compatLnSpc="1">
            <a:prstTxWarp prst="textNoShape">
              <a:avLst/>
            </a:prstTxWarp>
          </a:bodyPr>
          <a:lstStyle>
            <a:lvl1pPr>
              <a:defRPr sz="1300"/>
            </a:lvl1pPr>
          </a:lstStyle>
          <a:p>
            <a:r>
              <a:rPr lang="en-US" altLang="en-US"/>
              <a:t>Sugar Land Bible Church</a:t>
            </a:r>
          </a:p>
        </p:txBody>
      </p:sp>
      <p:sp>
        <p:nvSpPr>
          <p:cNvPr id="4103" name="Rectangle 7"/>
          <p:cNvSpPr>
            <a:spLocks noGrp="1" noChangeArrowheads="1"/>
          </p:cNvSpPr>
          <p:nvPr>
            <p:ph type="sldNum" sz="quarter" idx="5"/>
          </p:nvPr>
        </p:nvSpPr>
        <p:spPr bwMode="auto">
          <a:xfrm>
            <a:off x="4010343"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1" tIns="46955" rIns="93911" bIns="46955" numCol="1" anchor="b" anchorCtr="0" compatLnSpc="1">
            <a:prstTxWarp prst="textNoShape">
              <a:avLst/>
            </a:prstTxWarp>
          </a:bodyPr>
          <a:lstStyle>
            <a:lvl1pPr algn="r">
              <a:defRPr sz="1300"/>
            </a:lvl1pPr>
          </a:lstStyle>
          <a:p>
            <a:fld id="{45ABC372-4BF7-4A65-9729-2EA4857F82B4}"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943611"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3</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So what does “same image” mean? Does it mean that we will all end up looking like 30 year old first century Jewish carpenters from Nazareth?  </a:t>
            </a:r>
          </a:p>
          <a:p>
            <a:pPr defTabSz="939108">
              <a:defRPr/>
            </a:pPr>
            <a:endParaRPr lang="en-US" altLang="en-US" sz="1500" dirty="0">
              <a:latin typeface="Calibri" panose="020F0502020204030204" pitchFamily="34" charset="0"/>
              <a:cs typeface="Calibri" panose="020F0502020204030204" pitchFamily="34" charset="0"/>
            </a:endParaRPr>
          </a:p>
          <a:p>
            <a:pPr defTabSz="939108">
              <a:defRPr/>
            </a:pPr>
            <a:r>
              <a:rPr lang="en-US" altLang="en-US" sz="1500" dirty="0">
                <a:latin typeface="Calibri" panose="020F0502020204030204" pitchFamily="34" charset="0"/>
                <a:cs typeface="Calibri" panose="020F0502020204030204" pitchFamily="34" charset="0"/>
              </a:rPr>
              <a:t>In New Testament times the Greek word </a:t>
            </a:r>
            <a:r>
              <a:rPr lang="en-US" altLang="en-US" sz="1500" b="1" i="1" dirty="0" err="1">
                <a:latin typeface="Calibri" panose="020F0502020204030204" pitchFamily="34" charset="0"/>
                <a:cs typeface="Calibri" panose="020F0502020204030204" pitchFamily="34" charset="0"/>
              </a:rPr>
              <a:t>eikon</a:t>
            </a:r>
            <a:r>
              <a:rPr lang="en-US" altLang="en-US" sz="1500" dirty="0">
                <a:latin typeface="Calibri" panose="020F0502020204030204" pitchFamily="34" charset="0"/>
                <a:cs typeface="Calibri" panose="020F0502020204030204" pitchFamily="34" charset="0"/>
              </a:rPr>
              <a:t>, which   is translated as ‘image’, referred to a representation of something or someone in some respect, but not to an exact likeness.</a:t>
            </a:r>
          </a:p>
          <a:p>
            <a:pPr defTabSz="939108">
              <a:defRPr/>
            </a:pPr>
            <a:endParaRPr lang="en-US" altLang="en-US" sz="1500" dirty="0">
              <a:latin typeface="Calibri" panose="020F0502020204030204" pitchFamily="34" charset="0"/>
              <a:cs typeface="Calibri" panose="020F0502020204030204" pitchFamily="34" charset="0"/>
            </a:endParaRPr>
          </a:p>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30</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364667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The word ‘image’ (Greek: </a:t>
            </a:r>
            <a:r>
              <a:rPr lang="el-GR" altLang="en-US" sz="1500" b="1" i="1" dirty="0">
                <a:latin typeface="Calibri" panose="020F0502020204030204" pitchFamily="34" charset="0"/>
                <a:cs typeface="Calibri" panose="020F0502020204030204" pitchFamily="34" charset="0"/>
              </a:rPr>
              <a:t>εἰκών </a:t>
            </a:r>
            <a:r>
              <a:rPr lang="en-US" altLang="en-US" sz="1500" b="1" i="1" dirty="0" err="1">
                <a:latin typeface="Calibri" panose="020F0502020204030204" pitchFamily="34" charset="0"/>
                <a:cs typeface="Calibri" panose="020F0502020204030204" pitchFamily="34" charset="0"/>
              </a:rPr>
              <a:t>eikṓn</a:t>
            </a:r>
            <a:r>
              <a:rPr lang="en-US" altLang="en-US" sz="1500" dirty="0">
                <a:latin typeface="Calibri" panose="020F0502020204030204" pitchFamily="34" charset="0"/>
                <a:cs typeface="Calibri" panose="020F0502020204030204" pitchFamily="34" charset="0"/>
              </a:rPr>
              <a:t>) in the context of 2 Corinthians 3:18 &amp; Romans 8:29 refers to being changed into Christ’s spiritual character in every respect but His deity.</a:t>
            </a:r>
          </a:p>
          <a:p>
            <a:pPr defTabSz="939108">
              <a:defRPr/>
            </a:pPr>
            <a:endParaRPr lang="en-US" altLang="en-US" sz="1500" dirty="0">
              <a:latin typeface="Calibri" panose="020F0502020204030204" pitchFamily="34" charset="0"/>
              <a:cs typeface="Calibri" panose="020F0502020204030204" pitchFamily="34" charset="0"/>
            </a:endParaRPr>
          </a:p>
          <a:p>
            <a:pPr defTabSz="939108">
              <a:defRPr/>
            </a:pPr>
            <a:r>
              <a:rPr lang="en-US" altLang="en-US" sz="1500" dirty="0">
                <a:latin typeface="Calibri" panose="020F0502020204030204" pitchFamily="34" charset="0"/>
                <a:cs typeface="Calibri" panose="020F0502020204030204" pitchFamily="34" charset="0"/>
              </a:rPr>
              <a:t>1 John – face to face</a:t>
            </a:r>
          </a:p>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32</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0364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33</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15031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34</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07852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‘from glory to glory” is Paul’s expression of increasing, from one level to another: </a:t>
            </a:r>
          </a:p>
          <a:p>
            <a:pPr defTabSz="939108">
              <a:defRPr/>
            </a:pPr>
            <a:r>
              <a:rPr lang="en-US" altLang="en-US" sz="1500" dirty="0">
                <a:latin typeface="Calibri" panose="020F0502020204030204" pitchFamily="34" charset="0"/>
                <a:cs typeface="Calibri" panose="020F0502020204030204" pitchFamily="34" charset="0"/>
              </a:rPr>
              <a:t>Just a chapter earlier, Paul wrote in 2 Corinthians 2:15-16:</a:t>
            </a:r>
          </a:p>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35</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286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The growing glory – </a:t>
            </a:r>
            <a:r>
              <a:rPr lang="en-US" altLang="en-US" sz="1500" b="1" dirty="0">
                <a:latin typeface="Calibri" panose="020F0502020204030204" pitchFamily="34" charset="0"/>
                <a:cs typeface="Calibri" panose="020F0502020204030204" pitchFamily="34" charset="0"/>
              </a:rPr>
              <a:t>from glory to glory </a:t>
            </a:r>
            <a:r>
              <a:rPr lang="en-US" altLang="en-US" sz="1500" dirty="0">
                <a:latin typeface="Calibri" panose="020F0502020204030204" pitchFamily="34" charset="0"/>
                <a:cs typeface="Calibri" panose="020F0502020204030204" pitchFamily="34" charset="0"/>
              </a:rPr>
              <a:t>– is not the result of our trying really hard to be glorious or to be worthy of Christ’s glory.</a:t>
            </a:r>
          </a:p>
          <a:p>
            <a:pPr defTabSz="939108">
              <a:defRPr/>
            </a:pPr>
            <a:r>
              <a:rPr lang="en-US" altLang="en-US" sz="1500" dirty="0">
                <a:latin typeface="Calibri" panose="020F0502020204030204" pitchFamily="34" charset="0"/>
                <a:cs typeface="Calibri" panose="020F0502020204030204" pitchFamily="34" charset="0"/>
              </a:rPr>
              <a:t>It is a process whereby the Holy Spirit brings the Word of God to us, and brings us to the word of God. This process brings about the transformation in each of us.</a:t>
            </a:r>
          </a:p>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37</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043621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40</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Setting our minds on things above is not just about location – it is about fellowship with Christ!</a:t>
            </a:r>
          </a:p>
          <a:p>
            <a:pPr defTabSz="939108">
              <a:defRPr/>
            </a:pPr>
            <a:endParaRPr lang="en-US" altLang="en-US" sz="1500" dirty="0">
              <a:latin typeface="Calibri" panose="020F0502020204030204" pitchFamily="34" charset="0"/>
              <a:cs typeface="Calibri" panose="020F0502020204030204" pitchFamily="34" charset="0"/>
            </a:endParaRPr>
          </a:p>
          <a:p>
            <a:r>
              <a:rPr lang="en-US" sz="1300" dirty="0"/>
              <a:t>1st class condition - It introduces a assumed to be true to reality for the sake of his argument.</a:t>
            </a:r>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41</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Setting our minds on things above is not just about location – it is about fellowship with Christ!</a:t>
            </a:r>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42</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323228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sz="1300" dirty="0"/>
              <a:t>The “word of Christ,” used only here in the New Testament, is Christ’s teachings, not only during His earthly ministry but also in all of Scripture.</a:t>
            </a:r>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43</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42063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43611"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4</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pPr defTabSz="939108">
              <a:defRPr/>
            </a:pPr>
            <a:r>
              <a:rPr lang="en-US" altLang="en-US" sz="1500" dirty="0">
                <a:latin typeface="+mn-lt"/>
              </a:rPr>
              <a:t>and as both Romans 8 and Ephesians 2 indicate, by means of and as a ministry of the Holy Spirit.</a:t>
            </a:r>
            <a:endParaRPr lang="en-US" altLang="en-US" sz="1500" dirty="0">
              <a:solidFill>
                <a:srgbClr val="000000"/>
              </a:solidFill>
              <a:latin typeface="+mn-lt"/>
            </a:endParaRPr>
          </a:p>
          <a:p>
            <a:pPr defTabSz="939108">
              <a:defRPr/>
            </a:pPr>
            <a:endParaRPr lang="en-US" altLang="en-US" sz="1500" dirty="0">
              <a:latin typeface="+mn-lt"/>
              <a:cs typeface="Calibri" panose="020F0502020204030204" pitchFamily="34" charset="0"/>
            </a:endParaRPr>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44</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2991121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46</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28231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43611"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5</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43611"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6</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98563" y="703263"/>
            <a:ext cx="4679950" cy="3509962"/>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43611" y="4447461"/>
            <a:ext cx="5189855" cy="4213384"/>
          </a:xfrm>
          <a:prstGeom prst="rect">
            <a:avLst/>
          </a:prstGeom>
          <a:solidFill>
            <a:srgbClr val="FFFFFF"/>
          </a:solidFill>
          <a:ln>
            <a:solidFill>
              <a:srgbClr val="000000"/>
            </a:solidFill>
            <a:miter lim="800000"/>
            <a:headEnd/>
            <a:tailEnd/>
          </a:ln>
        </p:spPr>
        <p:txBody>
          <a:bodyPr/>
          <a:lstStyle/>
          <a:p>
            <a:endParaRPr lang="en-US" altLang="en-US" dirty="0"/>
          </a:p>
        </p:txBody>
      </p:sp>
      <p:sp>
        <p:nvSpPr>
          <p:cNvPr id="6" name="Footer Placeholder 5"/>
          <p:cNvSpPr>
            <a:spLocks noGrp="1"/>
          </p:cNvSpPr>
          <p:nvPr>
            <p:ph type="ftr" sz="quarter" idx="11"/>
          </p:nvPr>
        </p:nvSpPr>
        <p:spPr/>
        <p:txBody>
          <a:bodyPr/>
          <a:lstStyle/>
          <a:p>
            <a:r>
              <a:rPr lang="en-US" altLang="en-US"/>
              <a:t>Sugar Land Bible Church</a:t>
            </a:r>
          </a:p>
        </p:txBody>
      </p:sp>
      <p:sp>
        <p:nvSpPr>
          <p:cNvPr id="8" name="Slide Number Placeholder 7"/>
          <p:cNvSpPr>
            <a:spLocks noGrp="1"/>
          </p:cNvSpPr>
          <p:nvPr>
            <p:ph type="sldNum" sz="quarter" idx="12"/>
          </p:nvPr>
        </p:nvSpPr>
        <p:spPr/>
        <p:txBody>
          <a:bodyPr/>
          <a:lstStyle/>
          <a:p>
            <a:fld id="{45ABC372-4BF7-4A65-9729-2EA4857F82B4}" type="slidenum">
              <a:rPr lang="en-US" altLang="en-US" smtClean="0"/>
              <a:pPr/>
              <a:t>7</a:t>
            </a:fld>
            <a:endParaRPr lang="en-US" altLang="en-US"/>
          </a:p>
        </p:txBody>
      </p:sp>
      <p:sp>
        <p:nvSpPr>
          <p:cNvPr id="9" name="Header Placeholder 8"/>
          <p:cNvSpPr>
            <a:spLocks noGrp="1"/>
          </p:cNvSpPr>
          <p:nvPr>
            <p:ph type="hdr" sz="quarter" idx="13"/>
          </p:nvPr>
        </p:nvSpPr>
        <p:spPr/>
        <p:txBody>
          <a:bodyPr/>
          <a:lstStyle/>
          <a:p>
            <a:r>
              <a:rPr lang="en-US" altLang="en-US"/>
              <a:t>Dr. Jim McGowan - Beholding the Lord Throught His Word - Session 1</a:t>
            </a:r>
          </a:p>
        </p:txBody>
      </p:sp>
      <p:sp>
        <p:nvSpPr>
          <p:cNvPr id="10" name="Date Placeholder 9"/>
          <p:cNvSpPr>
            <a:spLocks noGrp="1"/>
          </p:cNvSpPr>
          <p:nvPr>
            <p:ph type="dt" idx="14"/>
          </p:nvPr>
        </p:nvSpPr>
        <p:spPr/>
        <p:txBody>
          <a:bodyPr/>
          <a:lstStyle/>
          <a:p>
            <a:r>
              <a:rPr lang="en-US" altLang="en-US"/>
              <a:t>04/23/2017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In all three passages, (</a:t>
            </a:r>
            <a:r>
              <a:rPr lang="en-US" sz="1500" dirty="0">
                <a:latin typeface="Calibri" panose="020F0502020204030204" pitchFamily="34" charset="0"/>
                <a:cs typeface="Calibri" panose="020F0502020204030204" pitchFamily="34" charset="0"/>
              </a:rPr>
              <a:t>1 Cor. 318, 13:12 and James 1:22–24</a:t>
            </a:r>
            <a:r>
              <a:rPr lang="en-US" altLang="en-US" sz="1500" dirty="0">
                <a:latin typeface="Calibri" panose="020F0502020204030204" pitchFamily="34" charset="0"/>
                <a:cs typeface="Calibri" panose="020F0502020204030204" pitchFamily="34" charset="0"/>
              </a:rPr>
              <a:t>) the mirror represents God’s word.    </a:t>
            </a:r>
          </a:p>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23</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19992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Our Lord even prayed in the final hours of His earthly life that we would see His glory, which will be ultimately fulfilled when we see Him face to face.</a:t>
            </a:r>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26</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229348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The Greek word translated </a:t>
            </a:r>
            <a:r>
              <a:rPr lang="en-US" altLang="en-US" sz="1500" b="1" i="1" dirty="0">
                <a:latin typeface="Calibri" panose="020F0502020204030204" pitchFamily="34" charset="0"/>
                <a:cs typeface="Calibri" panose="020F0502020204030204" pitchFamily="34" charset="0"/>
              </a:rPr>
              <a:t>“beholding as in  a mirror”</a:t>
            </a:r>
            <a:r>
              <a:rPr lang="en-US" altLang="en-US" sz="1500" dirty="0">
                <a:latin typeface="Calibri" panose="020F0502020204030204" pitchFamily="34" charset="0"/>
                <a:cs typeface="Calibri" panose="020F0502020204030204" pitchFamily="34" charset="0"/>
              </a:rPr>
              <a:t> is a </a:t>
            </a:r>
            <a:r>
              <a:rPr lang="en-US" altLang="en-US" sz="1500" i="1" dirty="0">
                <a:latin typeface="Calibri" panose="020F0502020204030204" pitchFamily="34" charset="0"/>
                <a:cs typeface="Calibri" panose="020F0502020204030204" pitchFamily="34" charset="0"/>
              </a:rPr>
              <a:t>present tense</a:t>
            </a:r>
            <a:r>
              <a:rPr lang="en-US" altLang="en-US" sz="1500" dirty="0">
                <a:latin typeface="Calibri" panose="020F0502020204030204" pitchFamily="34" charset="0"/>
                <a:cs typeface="Calibri" panose="020F0502020204030204" pitchFamily="34" charset="0"/>
              </a:rPr>
              <a:t> verb, conveying ongoing action </a:t>
            </a:r>
            <a:r>
              <a:rPr lang="en-US" altLang="en-US" sz="1500" b="1" i="1" u="sng" dirty="0">
                <a:latin typeface="Calibri" panose="020F0502020204030204" pitchFamily="34" charset="0"/>
                <a:cs typeface="Calibri" panose="020F0502020204030204" pitchFamily="34" charset="0"/>
              </a:rPr>
              <a:t>on our part</a:t>
            </a:r>
            <a:r>
              <a:rPr lang="en-US" altLang="en-US" sz="1500" dirty="0">
                <a:latin typeface="Calibri" panose="020F0502020204030204" pitchFamily="34" charset="0"/>
                <a:cs typeface="Calibri" panose="020F0502020204030204" pitchFamily="34" charset="0"/>
              </a:rPr>
              <a:t>.  </a:t>
            </a:r>
          </a:p>
          <a:p>
            <a:pPr defTabSz="939108">
              <a:defRPr/>
            </a:pPr>
            <a:r>
              <a:rPr lang="en-US" altLang="en-US" sz="1500" dirty="0">
                <a:latin typeface="Calibri" panose="020F0502020204030204" pitchFamily="34" charset="0"/>
                <a:cs typeface="Calibri" panose="020F0502020204030204" pitchFamily="34" charset="0"/>
              </a:rPr>
              <a:t>The Greek word translated </a:t>
            </a:r>
            <a:r>
              <a:rPr lang="en-US" altLang="en-US" sz="1500" b="1" i="1" dirty="0">
                <a:latin typeface="Calibri" panose="020F0502020204030204" pitchFamily="34" charset="0"/>
                <a:cs typeface="Calibri" panose="020F0502020204030204" pitchFamily="34" charset="0"/>
              </a:rPr>
              <a:t>“are being transformed” </a:t>
            </a:r>
            <a:r>
              <a:rPr lang="en-US" altLang="en-US" sz="1500" dirty="0">
                <a:latin typeface="Calibri" panose="020F0502020204030204" pitchFamily="34" charset="0"/>
                <a:cs typeface="Calibri" panose="020F0502020204030204" pitchFamily="34" charset="0"/>
              </a:rPr>
              <a:t>is (</a:t>
            </a:r>
            <a:r>
              <a:rPr lang="el-GR" altLang="en-US" sz="1500" dirty="0">
                <a:latin typeface="Calibri" panose="020F0502020204030204" pitchFamily="34" charset="0"/>
                <a:cs typeface="Calibri" panose="020F0502020204030204" pitchFamily="34" charset="0"/>
              </a:rPr>
              <a:t>μεταμορφόω</a:t>
            </a:r>
            <a:r>
              <a:rPr lang="en-US" altLang="en-US" sz="1500" dirty="0">
                <a:latin typeface="Calibri" panose="020F0502020204030204" pitchFamily="34" charset="0"/>
                <a:cs typeface="Calibri" panose="020F0502020204030204" pitchFamily="34" charset="0"/>
              </a:rPr>
              <a:t> [</a:t>
            </a:r>
            <a:r>
              <a:rPr lang="en-US" altLang="en-US" sz="1500" dirty="0" err="1">
                <a:latin typeface="Calibri" panose="020F0502020204030204" pitchFamily="34" charset="0"/>
                <a:cs typeface="Calibri" panose="020F0502020204030204" pitchFamily="34" charset="0"/>
              </a:rPr>
              <a:t>metamorphóō</a:t>
            </a:r>
            <a:r>
              <a:rPr lang="en-US" altLang="en-US" sz="1500" dirty="0">
                <a:latin typeface="Calibri" panose="020F0502020204030204" pitchFamily="34" charset="0"/>
                <a:cs typeface="Calibri" panose="020F0502020204030204" pitchFamily="34" charset="0"/>
              </a:rPr>
              <a:t>]); a </a:t>
            </a:r>
            <a:r>
              <a:rPr lang="en-US" altLang="en-US" sz="1500" i="1" dirty="0">
                <a:latin typeface="Calibri" panose="020F0502020204030204" pitchFamily="34" charset="0"/>
                <a:cs typeface="Calibri" panose="020F0502020204030204" pitchFamily="34" charset="0"/>
              </a:rPr>
              <a:t>present passive</a:t>
            </a:r>
            <a:r>
              <a:rPr lang="en-US" altLang="en-US" sz="1500" dirty="0">
                <a:latin typeface="Calibri" panose="020F0502020204030204" pitchFamily="34" charset="0"/>
                <a:cs typeface="Calibri" panose="020F0502020204030204" pitchFamily="34" charset="0"/>
              </a:rPr>
              <a:t> </a:t>
            </a:r>
            <a:r>
              <a:rPr lang="en-US" altLang="en-US" sz="1500" i="1" dirty="0">
                <a:latin typeface="Calibri" panose="020F0502020204030204" pitchFamily="34" charset="0"/>
                <a:cs typeface="Calibri" panose="020F0502020204030204" pitchFamily="34" charset="0"/>
              </a:rPr>
              <a:t>indicative</a:t>
            </a:r>
            <a:r>
              <a:rPr lang="en-US" altLang="en-US" sz="1500" dirty="0">
                <a:latin typeface="Calibri" panose="020F0502020204030204" pitchFamily="34" charset="0"/>
                <a:cs typeface="Calibri" panose="020F0502020204030204" pitchFamily="34" charset="0"/>
              </a:rPr>
              <a:t> verb, conveying a real ongoing action which is </a:t>
            </a:r>
            <a:r>
              <a:rPr lang="en-US" altLang="en-US" sz="1500" b="1" u="sng" dirty="0">
                <a:latin typeface="Calibri" panose="020F0502020204030204" pitchFamily="34" charset="0"/>
                <a:cs typeface="Calibri" panose="020F0502020204030204" pitchFamily="34" charset="0"/>
              </a:rPr>
              <a:t>the Holy Spirit’s work</a:t>
            </a:r>
            <a:r>
              <a:rPr lang="en-US" altLang="en-US" sz="1500" dirty="0">
                <a:latin typeface="Calibri" panose="020F0502020204030204" pitchFamily="34" charset="0"/>
                <a:cs typeface="Calibri" panose="020F0502020204030204" pitchFamily="34" charset="0"/>
              </a:rPr>
              <a:t> upon each of us.      </a:t>
            </a:r>
          </a:p>
          <a:p>
            <a:pPr defTabSz="939108">
              <a:defRPr/>
            </a:pPr>
            <a:endParaRPr lang="en-US" altLang="en-US" sz="1500" dirty="0">
              <a:latin typeface="Calibri" panose="020F0502020204030204" pitchFamily="34" charset="0"/>
              <a:cs typeface="Calibri" panose="020F0502020204030204" pitchFamily="34" charset="0"/>
            </a:endParaRPr>
          </a:p>
          <a:p>
            <a:pPr defTabSz="939108">
              <a:defRPr/>
            </a:pPr>
            <a:endParaRPr lang="en-US" altLang="en-US" sz="1500" dirty="0">
              <a:latin typeface="Calibri" panose="020F0502020204030204" pitchFamily="34" charset="0"/>
              <a:cs typeface="Calibri" panose="020F0502020204030204" pitchFamily="34" charset="0"/>
            </a:endParaRPr>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27</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376777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08">
              <a:defRPr/>
            </a:pPr>
            <a:r>
              <a:rPr lang="en-US" altLang="en-US" sz="1500" dirty="0">
                <a:latin typeface="Calibri" panose="020F0502020204030204" pitchFamily="34" charset="0"/>
                <a:cs typeface="Calibri" panose="020F0502020204030204" pitchFamily="34" charset="0"/>
              </a:rPr>
              <a:t>The words </a:t>
            </a:r>
            <a:r>
              <a:rPr lang="en-US" altLang="en-US" sz="1500" b="1" i="1" dirty="0">
                <a:latin typeface="Calibri" panose="020F0502020204030204" pitchFamily="34" charset="0"/>
                <a:cs typeface="Calibri" panose="020F0502020204030204" pitchFamily="34" charset="0"/>
              </a:rPr>
              <a:t>“into the same image” </a:t>
            </a:r>
            <a:r>
              <a:rPr lang="en-US" altLang="en-US" sz="1500" dirty="0">
                <a:latin typeface="Calibri" panose="020F0502020204030204" pitchFamily="34" charset="0"/>
                <a:cs typeface="Calibri" panose="020F0502020204030204" pitchFamily="34" charset="0"/>
              </a:rPr>
              <a:t>refers to the image of the Lord Jesus Christ, similar to what we read of in Romans 8:29.  </a:t>
            </a:r>
          </a:p>
          <a:p>
            <a:endParaRPr lang="en-US" sz="1500" dirty="0"/>
          </a:p>
        </p:txBody>
      </p:sp>
      <p:sp>
        <p:nvSpPr>
          <p:cNvPr id="9" name="Footer Placeholder 8"/>
          <p:cNvSpPr>
            <a:spLocks noGrp="1"/>
          </p:cNvSpPr>
          <p:nvPr>
            <p:ph type="ftr" sz="quarter" idx="11"/>
          </p:nvPr>
        </p:nvSpPr>
        <p:spPr/>
        <p:txBody>
          <a:bodyPr/>
          <a:lstStyle/>
          <a:p>
            <a:r>
              <a:rPr lang="en-US" altLang="en-US"/>
              <a:t>Sugar Land Bible Church</a:t>
            </a:r>
          </a:p>
        </p:txBody>
      </p:sp>
      <p:sp>
        <p:nvSpPr>
          <p:cNvPr id="10" name="Slide Number Placeholder 9"/>
          <p:cNvSpPr>
            <a:spLocks noGrp="1"/>
          </p:cNvSpPr>
          <p:nvPr>
            <p:ph type="sldNum" sz="quarter" idx="12"/>
          </p:nvPr>
        </p:nvSpPr>
        <p:spPr/>
        <p:txBody>
          <a:bodyPr/>
          <a:lstStyle/>
          <a:p>
            <a:fld id="{45ABC372-4BF7-4A65-9729-2EA4857F82B4}" type="slidenum">
              <a:rPr lang="en-US" altLang="en-US" smtClean="0"/>
              <a:pPr/>
              <a:t>28</a:t>
            </a:fld>
            <a:endParaRPr lang="en-US" altLang="en-US"/>
          </a:p>
        </p:txBody>
      </p:sp>
      <p:sp>
        <p:nvSpPr>
          <p:cNvPr id="11" name="Header Placeholder 10"/>
          <p:cNvSpPr>
            <a:spLocks noGrp="1"/>
          </p:cNvSpPr>
          <p:nvPr>
            <p:ph type="hdr" sz="quarter" idx="13"/>
          </p:nvPr>
        </p:nvSpPr>
        <p:spPr/>
        <p:txBody>
          <a:bodyPr/>
          <a:lstStyle/>
          <a:p>
            <a:r>
              <a:rPr lang="en-US" altLang="en-US"/>
              <a:t>Dr. Jim McGowan - Beholding the Lord Throught His Word - Session 1</a:t>
            </a:r>
          </a:p>
        </p:txBody>
      </p:sp>
      <p:sp>
        <p:nvSpPr>
          <p:cNvPr id="12" name="Date Placeholder 11"/>
          <p:cNvSpPr>
            <a:spLocks noGrp="1"/>
          </p:cNvSpPr>
          <p:nvPr>
            <p:ph type="dt" idx="14"/>
          </p:nvPr>
        </p:nvSpPr>
        <p:spPr/>
        <p:txBody>
          <a:bodyPr/>
          <a:lstStyle/>
          <a:p>
            <a:r>
              <a:rPr lang="en-US" altLang="en-US"/>
              <a:t>04/23/2017</a:t>
            </a:r>
          </a:p>
        </p:txBody>
      </p:sp>
    </p:spTree>
    <p:extLst>
      <p:ext uri="{BB962C8B-B14F-4D97-AF65-F5344CB8AC3E}">
        <p14:creationId xmlns:p14="http://schemas.microsoft.com/office/powerpoint/2010/main" val="3988923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0480DEB-29D3-4141-8483-847754B17C06}" type="slidenum">
              <a:rPr lang="en-US" altLang="en-US"/>
              <a:pPr/>
              <a:t>‹#›</a:t>
            </a:fld>
            <a:endParaRPr lang="en-US" altLang="en-US"/>
          </a:p>
        </p:txBody>
      </p:sp>
    </p:spTree>
    <p:extLst>
      <p:ext uri="{BB962C8B-B14F-4D97-AF65-F5344CB8AC3E}">
        <p14:creationId xmlns:p14="http://schemas.microsoft.com/office/powerpoint/2010/main" val="309269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EA0ADF-E02A-4258-979D-C0173E80C841}" type="slidenum">
              <a:rPr lang="en-US" altLang="en-US"/>
              <a:pPr/>
              <a:t>‹#›</a:t>
            </a:fld>
            <a:endParaRPr lang="en-US" altLang="en-US"/>
          </a:p>
        </p:txBody>
      </p:sp>
    </p:spTree>
    <p:extLst>
      <p:ext uri="{BB962C8B-B14F-4D97-AF65-F5344CB8AC3E}">
        <p14:creationId xmlns:p14="http://schemas.microsoft.com/office/powerpoint/2010/main" val="140976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435D9A-292C-4BD4-8D06-64FF7E5C0130}" type="slidenum">
              <a:rPr lang="en-US" altLang="en-US"/>
              <a:pPr/>
              <a:t>‹#›</a:t>
            </a:fld>
            <a:endParaRPr lang="en-US" altLang="en-US"/>
          </a:p>
        </p:txBody>
      </p:sp>
    </p:spTree>
    <p:extLst>
      <p:ext uri="{BB962C8B-B14F-4D97-AF65-F5344CB8AC3E}">
        <p14:creationId xmlns:p14="http://schemas.microsoft.com/office/powerpoint/2010/main" val="82887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A5A4F75-192D-44F3-8B21-B9EF0DB5B74D}" type="slidenum">
              <a:rPr lang="en-US" altLang="en-US"/>
              <a:pPr/>
              <a:t>‹#›</a:t>
            </a:fld>
            <a:endParaRPr lang="en-US" altLang="en-US"/>
          </a:p>
        </p:txBody>
      </p:sp>
    </p:spTree>
    <p:extLst>
      <p:ext uri="{BB962C8B-B14F-4D97-AF65-F5344CB8AC3E}">
        <p14:creationId xmlns:p14="http://schemas.microsoft.com/office/powerpoint/2010/main" val="370528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A30066-EEBC-4BD4-B739-684F5B8FE4B1}" type="slidenum">
              <a:rPr lang="en-US" altLang="en-US"/>
              <a:pPr/>
              <a:t>‹#›</a:t>
            </a:fld>
            <a:endParaRPr lang="en-US" altLang="en-US"/>
          </a:p>
        </p:txBody>
      </p:sp>
    </p:spTree>
    <p:extLst>
      <p:ext uri="{BB962C8B-B14F-4D97-AF65-F5344CB8AC3E}">
        <p14:creationId xmlns:p14="http://schemas.microsoft.com/office/powerpoint/2010/main" val="337014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E9B0FED-9A7E-4CFA-A0E0-6E46D6ECD01A}" type="slidenum">
              <a:rPr lang="en-US" altLang="en-US"/>
              <a:pPr/>
              <a:t>‹#›</a:t>
            </a:fld>
            <a:endParaRPr lang="en-US" altLang="en-US"/>
          </a:p>
        </p:txBody>
      </p:sp>
    </p:spTree>
    <p:extLst>
      <p:ext uri="{BB962C8B-B14F-4D97-AF65-F5344CB8AC3E}">
        <p14:creationId xmlns:p14="http://schemas.microsoft.com/office/powerpoint/2010/main" val="4160543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FC1263B-F922-419C-AA86-05F509BF573E}" type="slidenum">
              <a:rPr lang="en-US" altLang="en-US"/>
              <a:pPr/>
              <a:t>‹#›</a:t>
            </a:fld>
            <a:endParaRPr lang="en-US" altLang="en-US"/>
          </a:p>
        </p:txBody>
      </p:sp>
    </p:spTree>
    <p:extLst>
      <p:ext uri="{BB962C8B-B14F-4D97-AF65-F5344CB8AC3E}">
        <p14:creationId xmlns:p14="http://schemas.microsoft.com/office/powerpoint/2010/main" val="1880309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786C768-F9F9-40EA-8379-C28A6751A3CB}" type="slidenum">
              <a:rPr lang="en-US" altLang="en-US"/>
              <a:pPr/>
              <a:t>‹#›</a:t>
            </a:fld>
            <a:endParaRPr lang="en-US" altLang="en-US"/>
          </a:p>
        </p:txBody>
      </p:sp>
    </p:spTree>
    <p:extLst>
      <p:ext uri="{BB962C8B-B14F-4D97-AF65-F5344CB8AC3E}">
        <p14:creationId xmlns:p14="http://schemas.microsoft.com/office/powerpoint/2010/main" val="180375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B139F2D-0222-4772-86BD-D7660BB791B9}" type="slidenum">
              <a:rPr lang="en-US" altLang="en-US"/>
              <a:pPr/>
              <a:t>‹#›</a:t>
            </a:fld>
            <a:endParaRPr lang="en-US" altLang="en-US"/>
          </a:p>
        </p:txBody>
      </p:sp>
    </p:spTree>
    <p:extLst>
      <p:ext uri="{BB962C8B-B14F-4D97-AF65-F5344CB8AC3E}">
        <p14:creationId xmlns:p14="http://schemas.microsoft.com/office/powerpoint/2010/main" val="396117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7D42D84-FF0F-4299-BB0A-2245F4C7491E}" type="slidenum">
              <a:rPr lang="en-US" altLang="en-US"/>
              <a:pPr/>
              <a:t>‹#›</a:t>
            </a:fld>
            <a:endParaRPr lang="en-US" altLang="en-US"/>
          </a:p>
        </p:txBody>
      </p:sp>
    </p:spTree>
    <p:extLst>
      <p:ext uri="{BB962C8B-B14F-4D97-AF65-F5344CB8AC3E}">
        <p14:creationId xmlns:p14="http://schemas.microsoft.com/office/powerpoint/2010/main" val="1648745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AF7788F-3984-4F5E-ABBE-ED543DF110AD}" type="slidenum">
              <a:rPr lang="en-US" altLang="en-US"/>
              <a:pPr/>
              <a:t>‹#›</a:t>
            </a:fld>
            <a:endParaRPr lang="en-US" altLang="en-US"/>
          </a:p>
        </p:txBody>
      </p:sp>
    </p:spTree>
    <p:extLst>
      <p:ext uri="{BB962C8B-B14F-4D97-AF65-F5344CB8AC3E}">
        <p14:creationId xmlns:p14="http://schemas.microsoft.com/office/powerpoint/2010/main" val="426137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Calibri" panose="020F0502020204030204" pitchFamily="34" charset="0"/>
              </a:defRPr>
            </a:lvl1pPr>
          </a:lstStyle>
          <a:p>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Calibri" panose="020F0502020204030204" pitchFamily="34" charset="0"/>
              </a:defRPr>
            </a:lvl1pPr>
          </a:lstStyle>
          <a:p>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Calibri" panose="020F0502020204030204" pitchFamily="34" charset="0"/>
              </a:defRPr>
            </a:lvl1pPr>
          </a:lstStyle>
          <a:p>
            <a:fld id="{C178CC98-7E1F-4F29-9960-3A1633B54493}"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53500" cy="609600"/>
          </a:xfrm>
        </p:spPr>
        <p:txBody>
          <a:bodyPr/>
          <a:lstStyle/>
          <a:p>
            <a:r>
              <a:rPr lang="en-US" altLang="en-US" sz="3200" b="1" dirty="0">
                <a:solidFill>
                  <a:schemeClr val="accent2"/>
                </a:solidFill>
                <a:cs typeface="Times New Roman" panose="02020603050405020304" pitchFamily="18" charset="0"/>
              </a:rPr>
              <a:t>Beholding the Lord through His Word - Part 1</a:t>
            </a:r>
            <a:endParaRPr lang="en-US" sz="3200" dirty="0"/>
          </a:p>
        </p:txBody>
      </p:sp>
      <p:sp>
        <p:nvSpPr>
          <p:cNvPr id="4" name="Title 1"/>
          <p:cNvSpPr txBox="1">
            <a:spLocks/>
          </p:cNvSpPr>
          <p:nvPr/>
        </p:nvSpPr>
        <p:spPr bwMode="auto">
          <a:xfrm>
            <a:off x="3140869" y="5029200"/>
            <a:ext cx="2862262" cy="105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000" dirty="0"/>
              <a:t>Jim McGowan, Th.D.</a:t>
            </a:r>
            <a:br>
              <a:rPr lang="en-US" altLang="en-US" sz="2000" dirty="0"/>
            </a:br>
            <a:r>
              <a:rPr lang="en-US" altLang="en-US" sz="2000" dirty="0"/>
              <a:t>Sugar Land Bible Church</a:t>
            </a:r>
            <a:br>
              <a:rPr lang="en-US" altLang="en-US" sz="2000" dirty="0"/>
            </a:br>
            <a:r>
              <a:rPr lang="en-US" altLang="en-US" sz="2000" dirty="0"/>
              <a:t>04-23-2017.</a:t>
            </a:r>
            <a:endParaRPr lang="en-US" sz="3200" b="1" dirty="0"/>
          </a:p>
        </p:txBody>
      </p:sp>
      <p:pic>
        <p:nvPicPr>
          <p:cNvPr id="6" name="Picture 5"/>
          <p:cNvPicPr>
            <a:picLocks noChangeAspect="1"/>
          </p:cNvPicPr>
          <p:nvPr/>
        </p:nvPicPr>
        <p:blipFill>
          <a:blip r:embed="rId2"/>
          <a:stretch>
            <a:fillRect/>
          </a:stretch>
        </p:blipFill>
        <p:spPr>
          <a:xfrm>
            <a:off x="1509177" y="1143000"/>
            <a:ext cx="6125647"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3"/>
          <p:cNvSpPr txBox="1">
            <a:spLocks noChangeArrowheads="1"/>
          </p:cNvSpPr>
          <p:nvPr/>
        </p:nvSpPr>
        <p:spPr bwMode="auto">
          <a:xfrm>
            <a:off x="419101" y="6504801"/>
            <a:ext cx="8305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dirty="0">
                <a:solidFill>
                  <a:srgbClr val="000000"/>
                </a:solidFill>
                <a:latin typeface="Calibri" pitchFamily="34" charset="0"/>
                <a:cs typeface="Calibri" pitchFamily="34" charset="0"/>
              </a:rPr>
              <a:t>This presentation was compiled using resources</a:t>
            </a:r>
            <a:r>
              <a:rPr lang="en-US" sz="1200" i="1" dirty="0">
                <a:solidFill>
                  <a:srgbClr val="000000"/>
                </a:solidFill>
                <a:latin typeface="Calibri" pitchFamily="34" charset="0"/>
                <a:cs typeface="Calibri" pitchFamily="34" charset="0"/>
              </a:rPr>
              <a:t> </a:t>
            </a:r>
            <a:r>
              <a:rPr lang="en-US" sz="1200" dirty="0">
                <a:solidFill>
                  <a:srgbClr val="000000"/>
                </a:solidFill>
                <a:latin typeface="Calibri" pitchFamily="34" charset="0"/>
                <a:cs typeface="Calibri" pitchFamily="34" charset="0"/>
              </a:rPr>
              <a:t>obtained from Dr. Vern Peterman, Holly Hills Bible Church – Used with permission.</a:t>
            </a:r>
          </a:p>
        </p:txBody>
      </p:sp>
    </p:spTree>
    <p:extLst>
      <p:ext uri="{BB962C8B-B14F-4D97-AF65-F5344CB8AC3E}">
        <p14:creationId xmlns:p14="http://schemas.microsoft.com/office/powerpoint/2010/main" val="405844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a:ln>
            <a:solidFill>
              <a:schemeClr val="tx1"/>
            </a:solidFill>
          </a:ln>
        </p:spPr>
      </p:pic>
      <p:pic>
        <p:nvPicPr>
          <p:cNvPr id="4" name="Picture 5" descr="Hand-pointing-left-in-suit-&amp;-cuff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143000"/>
            <a:ext cx="1485900" cy="82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a:ln>
            <a:solidFill>
              <a:schemeClr val="tx1"/>
            </a:solidFill>
          </a:ln>
        </p:spPr>
      </p:pic>
      <p:pic>
        <p:nvPicPr>
          <p:cNvPr id="7" name="Picture 5" descr="Hand-pointing-left-in-suit-&amp;-cuff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2133600"/>
            <a:ext cx="1485900" cy="82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 y="137160"/>
            <a:ext cx="8778240" cy="6583680"/>
          </a:xfrm>
          <a:prstGeom prst="rect">
            <a:avLst/>
          </a:prstGeom>
          <a:ln>
            <a:solidFill>
              <a:schemeClr val="tx1"/>
            </a:solidFill>
          </a:ln>
        </p:spPr>
      </p:pic>
    </p:spTree>
    <p:extLst>
      <p:ext uri="{BB962C8B-B14F-4D97-AF65-F5344CB8AC3E}">
        <p14:creationId xmlns:p14="http://schemas.microsoft.com/office/powerpoint/2010/main" val="185879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137160"/>
            <a:ext cx="8778240" cy="6583680"/>
          </a:xfrm>
          <a:prstGeom prst="rect">
            <a:avLst/>
          </a:prstGeom>
          <a:ln>
            <a:solidFill>
              <a:schemeClr val="tx1"/>
            </a:solidFill>
          </a:ln>
        </p:spPr>
      </p:pic>
      <p:sp>
        <p:nvSpPr>
          <p:cNvPr id="55298" name="Rectangle 2"/>
          <p:cNvSpPr>
            <a:spLocks noGrp="1" noChangeArrowheads="1"/>
          </p:cNvSpPr>
          <p:nvPr>
            <p:ph idx="1"/>
          </p:nvPr>
        </p:nvSpPr>
        <p:spPr>
          <a:xfrm>
            <a:off x="228599" y="1905000"/>
            <a:ext cx="6393245" cy="3581400"/>
          </a:xfrm>
        </p:spPr>
        <p:txBody>
          <a:bodyPr>
            <a:noAutofit/>
          </a:bodyPr>
          <a:lstStyle/>
          <a:p>
            <a:pPr marL="0" indent="0" algn="just">
              <a:buNone/>
            </a:pPr>
            <a:r>
              <a:rPr lang="en-US" altLang="en-US" sz="2800" b="1" dirty="0">
                <a:solidFill>
                  <a:srgbClr val="FF0000"/>
                </a:solidFill>
                <a:latin typeface="Calibri" panose="020F0502020204030204" pitchFamily="34" charset="0"/>
                <a:cs typeface="Calibri" panose="020F0502020204030204" pitchFamily="34" charset="0"/>
              </a:rPr>
              <a:t>We believe that</a:t>
            </a:r>
            <a:r>
              <a:rPr lang="en-US" altLang="en-US" sz="2800" dirty="0">
                <a:solidFill>
                  <a:srgbClr val="FF0000"/>
                </a:solidFill>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all the authors of the entire Old and New Testaments wrote by the guidance of the Holy Spirit (i.e., verbal inspiration). Those books are completely inerrant and infallible in the original writings. They are the final authority for faith and practice, </a:t>
            </a:r>
            <a:r>
              <a:rPr lang="en-US" altLang="en-US" sz="2800" b="1" u="sng" dirty="0">
                <a:solidFill>
                  <a:srgbClr val="0000FF"/>
                </a:solidFill>
                <a:latin typeface="Calibri" panose="020F0502020204030204" pitchFamily="34" charset="0"/>
                <a:cs typeface="Calibri" panose="020F0502020204030204" pitchFamily="34" charset="0"/>
              </a:rPr>
              <a:t>and the means through which believers behold Christ.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64" y="2057400"/>
            <a:ext cx="2133602" cy="3048000"/>
          </a:xfrm>
          <a:prstGeom prst="rect">
            <a:avLst/>
          </a:prstGeom>
        </p:spPr>
      </p:pic>
    </p:spTree>
    <p:extLst>
      <p:ext uri="{BB962C8B-B14F-4D97-AF65-F5344CB8AC3E}">
        <p14:creationId xmlns:p14="http://schemas.microsoft.com/office/powerpoint/2010/main" val="374152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137160"/>
            <a:ext cx="8778240" cy="6583680"/>
          </a:xfrm>
          <a:prstGeom prst="rect">
            <a:avLst/>
          </a:prstGeom>
          <a:ln>
            <a:solidFill>
              <a:schemeClr val="tx1"/>
            </a:solidFill>
          </a:ln>
        </p:spPr>
      </p:pic>
      <p:sp>
        <p:nvSpPr>
          <p:cNvPr id="55298" name="Rectangle 2"/>
          <p:cNvSpPr>
            <a:spLocks noGrp="1" noChangeArrowheads="1"/>
          </p:cNvSpPr>
          <p:nvPr>
            <p:ph idx="1"/>
          </p:nvPr>
        </p:nvSpPr>
        <p:spPr>
          <a:xfrm>
            <a:off x="182880" y="1905000"/>
            <a:ext cx="8732520" cy="4724400"/>
          </a:xfrm>
        </p:spPr>
        <p:txBody>
          <a:bodyPr>
            <a:noAutofit/>
          </a:bodyPr>
          <a:lstStyle/>
          <a:p>
            <a:pPr marL="0" indent="0" algn="just">
              <a:lnSpc>
                <a:spcPct val="89000"/>
              </a:lnSpc>
              <a:buNone/>
            </a:pPr>
            <a:r>
              <a:rPr lang="en-US" altLang="en-US" sz="2700" b="1" dirty="0">
                <a:solidFill>
                  <a:srgbClr val="FF0000"/>
                </a:solidFill>
                <a:latin typeface="Calibri" panose="020F0502020204030204" pitchFamily="34" charset="0"/>
                <a:cs typeface="Calibri" panose="020F0502020204030204" pitchFamily="34" charset="0"/>
              </a:rPr>
              <a:t>The Life and Walk of Believers </a:t>
            </a:r>
            <a:r>
              <a:rPr lang="en-US" altLang="en-US" sz="2700" dirty="0">
                <a:latin typeface="Calibri" panose="020F0502020204030204" pitchFamily="34" charset="0"/>
                <a:cs typeface="Calibri" panose="020F0502020204030204" pitchFamily="34" charset="0"/>
              </a:rPr>
              <a:t>- We believe that every believer possesses the life of Christ and grows in the grace and knowledge of Christ through the Holy Spirit, who fills the believer with the things of Christ. This occurs </a:t>
            </a:r>
            <a:r>
              <a:rPr lang="en-US" altLang="en-US" sz="2700" b="1" u="sng" dirty="0">
                <a:solidFill>
                  <a:srgbClr val="0000FF"/>
                </a:solidFill>
                <a:latin typeface="Calibri" panose="020F0502020204030204" pitchFamily="34" charset="0"/>
                <a:cs typeface="Calibri" panose="020F0502020204030204" pitchFamily="34" charset="0"/>
              </a:rPr>
              <a:t>as the believer beholds Christ in the word of God</a:t>
            </a:r>
            <a:r>
              <a:rPr lang="en-US" altLang="en-US" sz="2700" dirty="0">
                <a:latin typeface="Calibri" panose="020F0502020204030204" pitchFamily="34" charset="0"/>
                <a:cs typeface="Calibri" panose="020F0502020204030204" pitchFamily="34" charset="0"/>
              </a:rPr>
              <a:t>, as he walks by faith, moment by moment abiding in Christ. The believer is to walk and rest in the eternally established identity that he possesses by virtue of his faith in the crucified, buried, resurrected, ascended and seated person of Christ (his position) and his identification with Him in these things. Christ’s life is then lived in the believer, which is evident to those who do not know Christ and to those who share Christ’s life. </a:t>
            </a:r>
          </a:p>
        </p:txBody>
      </p:sp>
    </p:spTree>
    <p:extLst>
      <p:ext uri="{BB962C8B-B14F-4D97-AF65-F5344CB8AC3E}">
        <p14:creationId xmlns:p14="http://schemas.microsoft.com/office/powerpoint/2010/main" val="89066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914400" y="152400"/>
            <a:ext cx="7315200" cy="3657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latin typeface="Calibri" panose="020F0502020204030204" pitchFamily="34" charset="0"/>
                <a:cs typeface="Calibri" panose="020F0502020204030204" pitchFamily="34" charset="0"/>
              </a:rPr>
              <a:t>But we all, with unveiled face, </a:t>
            </a:r>
            <a:r>
              <a:rPr lang="en-US" altLang="en-US" sz="3400" dirty="0"/>
              <a:t>beholding</a:t>
            </a:r>
            <a:r>
              <a:rPr lang="en-US" altLang="en-US" sz="3400" dirty="0">
                <a:latin typeface="Calibri" panose="020F0502020204030204" pitchFamily="34" charset="0"/>
                <a:cs typeface="Calibri" panose="020F0502020204030204" pitchFamily="34" charset="0"/>
              </a:rPr>
              <a:t> as in a mirror the glory of the Lord, are being transformed into the same image from glory to glory, just as from the Lord, the Spirit.</a:t>
            </a:r>
          </a:p>
        </p:txBody>
      </p:sp>
      <p:pic>
        <p:nvPicPr>
          <p:cNvPr id="4" name="Picture 1027" descr="Heavenly scene_4 living creatures_24 el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9773" y="3687859"/>
            <a:ext cx="2798827" cy="173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916" y="3687858"/>
            <a:ext cx="1661510" cy="179854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0973" y="3690688"/>
            <a:ext cx="1507349" cy="1764284"/>
          </a:xfrm>
          <a:prstGeom prst="rect">
            <a:avLst/>
          </a:prstGeom>
        </p:spPr>
      </p:pic>
    </p:spTree>
    <p:extLst>
      <p:ext uri="{BB962C8B-B14F-4D97-AF65-F5344CB8AC3E}">
        <p14:creationId xmlns:p14="http://schemas.microsoft.com/office/powerpoint/2010/main" val="354968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914400" y="152400"/>
            <a:ext cx="7315200" cy="3657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b="1" dirty="0">
                <a:solidFill>
                  <a:srgbClr val="0000CC"/>
                </a:solidFill>
              </a:rPr>
              <a:t>But we all</a:t>
            </a:r>
            <a:r>
              <a:rPr lang="en-US" altLang="en-US" sz="3400" dirty="0">
                <a:latin typeface="Calibri" panose="020F0502020204030204" pitchFamily="34" charset="0"/>
                <a:cs typeface="Calibri" panose="020F0502020204030204" pitchFamily="34" charset="0"/>
              </a:rPr>
              <a:t>, with unveiled face, </a:t>
            </a:r>
            <a:r>
              <a:rPr lang="en-US" altLang="en-US" sz="3400" dirty="0"/>
              <a:t>beholding</a:t>
            </a:r>
            <a:r>
              <a:rPr lang="en-US" altLang="en-US" sz="3400" dirty="0">
                <a:latin typeface="Calibri" panose="020F0502020204030204" pitchFamily="34" charset="0"/>
                <a:cs typeface="Calibri" panose="020F0502020204030204" pitchFamily="34" charset="0"/>
              </a:rPr>
              <a:t> as in a mirror the glory of the Lord, are being transformed into the same image from glory to glory, just as from the Lord, the Spirit.</a:t>
            </a:r>
          </a:p>
        </p:txBody>
      </p:sp>
      <p:pic>
        <p:nvPicPr>
          <p:cNvPr id="4" name="Picture 1027" descr="Heavenly scene_4 living creatures_24 el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9773" y="3687859"/>
            <a:ext cx="2798827" cy="173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916" y="3687858"/>
            <a:ext cx="1661510" cy="179854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0973" y="3690688"/>
            <a:ext cx="1507349" cy="1764284"/>
          </a:xfrm>
          <a:prstGeom prst="rect">
            <a:avLst/>
          </a:prstGeom>
        </p:spPr>
      </p:pic>
    </p:spTree>
    <p:extLst>
      <p:ext uri="{BB962C8B-B14F-4D97-AF65-F5344CB8AC3E}">
        <p14:creationId xmlns:p14="http://schemas.microsoft.com/office/powerpoint/2010/main" val="176548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914400" y="152400"/>
            <a:ext cx="7315200" cy="3657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a:t>
            </a:r>
            <a:r>
              <a:rPr lang="en-US" altLang="en-US" sz="3400" b="1" dirty="0">
                <a:solidFill>
                  <a:srgbClr val="0000CC"/>
                </a:solidFill>
              </a:rPr>
              <a:t>with unveiled face</a:t>
            </a:r>
            <a:r>
              <a:rPr lang="en-US" altLang="en-US" sz="3400" dirty="0">
                <a:latin typeface="Calibri" panose="020F0502020204030204" pitchFamily="34" charset="0"/>
                <a:cs typeface="Calibri" panose="020F0502020204030204" pitchFamily="34" charset="0"/>
              </a:rPr>
              <a:t>, </a:t>
            </a:r>
            <a:r>
              <a:rPr lang="en-US" altLang="en-US" sz="3400" dirty="0"/>
              <a:t>beholding</a:t>
            </a:r>
            <a:r>
              <a:rPr lang="en-US" altLang="en-US" sz="3400" dirty="0">
                <a:latin typeface="Calibri" panose="020F0502020204030204" pitchFamily="34" charset="0"/>
                <a:cs typeface="Calibri" panose="020F0502020204030204" pitchFamily="34" charset="0"/>
              </a:rPr>
              <a:t> as in a mirror the glory of the Lord, are being transformed into the same image from glory to glory, just as from the Lord, the Spirit.</a:t>
            </a:r>
          </a:p>
        </p:txBody>
      </p:sp>
      <p:pic>
        <p:nvPicPr>
          <p:cNvPr id="4" name="Picture 1027" descr="Heavenly scene_4 living creatures_24 el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9773" y="3687859"/>
            <a:ext cx="2798827" cy="173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916" y="3687858"/>
            <a:ext cx="1661510" cy="179854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0973" y="3690688"/>
            <a:ext cx="1507349" cy="1764284"/>
          </a:xfrm>
          <a:prstGeom prst="rect">
            <a:avLst/>
          </a:prstGeom>
        </p:spPr>
      </p:pic>
    </p:spTree>
    <p:extLst>
      <p:ext uri="{BB962C8B-B14F-4D97-AF65-F5344CB8AC3E}">
        <p14:creationId xmlns:p14="http://schemas.microsoft.com/office/powerpoint/2010/main" val="96368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499" y="136874"/>
            <a:ext cx="8779001" cy="6584251"/>
          </a:xfrm>
          <a:prstGeom prst="rect">
            <a:avLst/>
          </a:prstGeom>
        </p:spPr>
      </p:pic>
      <p:sp>
        <p:nvSpPr>
          <p:cNvPr id="8" name="Rectangle 1026"/>
          <p:cNvSpPr>
            <a:spLocks noGrp="1" noChangeArrowheads="1"/>
          </p:cNvSpPr>
          <p:nvPr>
            <p:ph idx="1"/>
          </p:nvPr>
        </p:nvSpPr>
        <p:spPr>
          <a:xfrm>
            <a:off x="182880" y="152400"/>
            <a:ext cx="8732520" cy="4953000"/>
          </a:xfrm>
        </p:spPr>
        <p:txBody>
          <a:bodyPr>
            <a:normAutofit lnSpcReduction="10000"/>
          </a:bodyPr>
          <a:lstStyle/>
          <a:p>
            <a:pPr marL="0" indent="0" algn="ctr">
              <a:buNone/>
            </a:pPr>
            <a:r>
              <a:rPr lang="en-US" sz="3600" b="1" dirty="0">
                <a:solidFill>
                  <a:srgbClr val="0000CC"/>
                </a:solidFill>
              </a:rPr>
              <a:t>2 Corinthians 3:13–16</a:t>
            </a:r>
          </a:p>
          <a:p>
            <a:pPr marL="0" indent="0" algn="just">
              <a:buNone/>
            </a:pPr>
            <a:r>
              <a:rPr lang="en-US" baseline="30000" dirty="0"/>
              <a:t>13</a:t>
            </a:r>
            <a:r>
              <a:rPr lang="en-US" dirty="0"/>
              <a:t> and [we] </a:t>
            </a:r>
            <a:r>
              <a:rPr lang="en-US" i="1" dirty="0"/>
              <a:t>are</a:t>
            </a:r>
            <a:r>
              <a:rPr lang="en-US" dirty="0"/>
              <a:t> not like Moses, </a:t>
            </a:r>
            <a:r>
              <a:rPr lang="en-US" i="1" dirty="0"/>
              <a:t>who</a:t>
            </a:r>
            <a:r>
              <a:rPr lang="en-US" dirty="0"/>
              <a:t> used to put a veil over his face so that the sons of Israel would not look intently at the end of what was fading away. </a:t>
            </a:r>
            <a:r>
              <a:rPr lang="en-US" baseline="30000" dirty="0"/>
              <a:t>14</a:t>
            </a:r>
            <a:r>
              <a:rPr lang="en-US" dirty="0"/>
              <a:t> But their minds were hardened; for until this very day at the reading of the old covenant the same veil remains </a:t>
            </a:r>
            <a:r>
              <a:rPr lang="en-US" dirty="0" err="1"/>
              <a:t>unlifted</a:t>
            </a:r>
            <a:r>
              <a:rPr lang="en-US" dirty="0"/>
              <a:t>, because it is removed in Christ. </a:t>
            </a:r>
            <a:r>
              <a:rPr lang="en-US" baseline="30000" dirty="0"/>
              <a:t>15</a:t>
            </a:r>
            <a:r>
              <a:rPr lang="en-US" dirty="0"/>
              <a:t> </a:t>
            </a:r>
            <a:r>
              <a:rPr lang="en-US" b="1" dirty="0">
                <a:solidFill>
                  <a:srgbClr val="0000CC"/>
                </a:solidFill>
              </a:rPr>
              <a:t>But to this day whenever Moses is read, a veil lies over their heart</a:t>
            </a:r>
            <a:r>
              <a:rPr lang="en-US" dirty="0"/>
              <a:t>; </a:t>
            </a:r>
            <a:r>
              <a:rPr lang="en-US" baseline="30000" dirty="0"/>
              <a:t>16</a:t>
            </a:r>
            <a:r>
              <a:rPr lang="en-US" dirty="0"/>
              <a:t> but whenever a person turns to the Lord, the veil is taken away. </a:t>
            </a:r>
          </a:p>
        </p:txBody>
      </p:sp>
    </p:spTree>
    <p:extLst>
      <p:ext uri="{BB962C8B-B14F-4D97-AF65-F5344CB8AC3E}">
        <p14:creationId xmlns:p14="http://schemas.microsoft.com/office/powerpoint/2010/main" val="45945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914400" y="152400"/>
            <a:ext cx="7315200" cy="3657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a:t>
            </a:r>
            <a:r>
              <a:rPr lang="en-US" altLang="en-US" sz="3400" b="1" dirty="0">
                <a:solidFill>
                  <a:srgbClr val="0000CC"/>
                </a:solidFill>
              </a:rPr>
              <a:t>with unveiled face</a:t>
            </a:r>
            <a:r>
              <a:rPr lang="en-US" altLang="en-US" sz="3400" dirty="0">
                <a:latin typeface="Calibri" panose="020F0502020204030204" pitchFamily="34" charset="0"/>
                <a:cs typeface="Calibri" panose="020F0502020204030204" pitchFamily="34" charset="0"/>
              </a:rPr>
              <a:t>, </a:t>
            </a:r>
            <a:r>
              <a:rPr lang="en-US" altLang="en-US" sz="3400" dirty="0"/>
              <a:t>beholding</a:t>
            </a:r>
            <a:r>
              <a:rPr lang="en-US" altLang="en-US" sz="3400" dirty="0">
                <a:latin typeface="Calibri" panose="020F0502020204030204" pitchFamily="34" charset="0"/>
                <a:cs typeface="Calibri" panose="020F0502020204030204" pitchFamily="34" charset="0"/>
              </a:rPr>
              <a:t> as in a mirror the glory of the Lord, are being transformed into the same image from glory to glory, just as from the Lord, the Spirit.</a:t>
            </a:r>
          </a:p>
        </p:txBody>
      </p:sp>
      <p:pic>
        <p:nvPicPr>
          <p:cNvPr id="4" name="Picture 1027" descr="Heavenly scene_4 living creatures_24 el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9773" y="3687859"/>
            <a:ext cx="2798827" cy="173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916" y="3687858"/>
            <a:ext cx="1661510" cy="179854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0973" y="3690688"/>
            <a:ext cx="1507349" cy="1764284"/>
          </a:xfrm>
          <a:prstGeom prst="rect">
            <a:avLst/>
          </a:prstGeom>
        </p:spPr>
      </p:pic>
    </p:spTree>
    <p:extLst>
      <p:ext uri="{BB962C8B-B14F-4D97-AF65-F5344CB8AC3E}">
        <p14:creationId xmlns:p14="http://schemas.microsoft.com/office/powerpoint/2010/main" val="321608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838200" y="152400"/>
            <a:ext cx="7467600" cy="3657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latin typeface="Calibri" panose="020F0502020204030204" pitchFamily="34" charset="0"/>
                <a:cs typeface="Calibri" panose="020F0502020204030204" pitchFamily="34" charset="0"/>
              </a:rPr>
              <a:t>But we all, with unveiled face, </a:t>
            </a:r>
            <a:r>
              <a:rPr lang="en-US" altLang="en-US" sz="3400" dirty="0"/>
              <a:t>beholding</a:t>
            </a:r>
            <a:r>
              <a:rPr lang="en-US" altLang="en-US" sz="3400" dirty="0">
                <a:latin typeface="Calibri" panose="020F0502020204030204" pitchFamily="34" charset="0"/>
                <a:cs typeface="Calibri" panose="020F0502020204030204" pitchFamily="34" charset="0"/>
              </a:rPr>
              <a:t> as in a mirror the glory of the Lord, are being transformed into the same image from glory to glory, just as from the Lord, the Spirit.</a:t>
            </a:r>
          </a:p>
        </p:txBody>
      </p:sp>
      <p:pic>
        <p:nvPicPr>
          <p:cNvPr id="4" name="Picture 1027" descr="Heavenly scene_4 living creatures_24 el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9773" y="3687859"/>
            <a:ext cx="2798827" cy="173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57916" y="3687858"/>
            <a:ext cx="1661510" cy="179854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0973" y="3690688"/>
            <a:ext cx="1507349" cy="1764284"/>
          </a:xfrm>
          <a:prstGeom prst="rect">
            <a:avLst/>
          </a:prstGeom>
        </p:spPr>
      </p:pic>
    </p:spTree>
    <p:extLst>
      <p:ext uri="{BB962C8B-B14F-4D97-AF65-F5344CB8AC3E}">
        <p14:creationId xmlns:p14="http://schemas.microsoft.com/office/powerpoint/2010/main" val="132770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914400" y="152400"/>
            <a:ext cx="7315200" cy="3657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with unveiled face</a:t>
            </a:r>
            <a:r>
              <a:rPr lang="en-US" altLang="en-US" sz="3400" dirty="0">
                <a:latin typeface="Calibri" panose="020F0502020204030204" pitchFamily="34" charset="0"/>
                <a:cs typeface="Calibri" panose="020F0502020204030204" pitchFamily="34" charset="0"/>
              </a:rPr>
              <a:t>, </a:t>
            </a:r>
            <a:r>
              <a:rPr lang="en-US" altLang="en-US" sz="3400" b="1" dirty="0">
                <a:solidFill>
                  <a:srgbClr val="0000CC"/>
                </a:solidFill>
              </a:rPr>
              <a:t>beholding as in a </a:t>
            </a:r>
            <a:r>
              <a:rPr lang="en-US" altLang="en-US" sz="3400" b="1" u="sng" dirty="0">
                <a:solidFill>
                  <a:srgbClr val="0000CC"/>
                </a:solidFill>
              </a:rPr>
              <a:t>mirror</a:t>
            </a:r>
            <a:r>
              <a:rPr lang="en-US" altLang="en-US" sz="3400" b="1" dirty="0">
                <a:solidFill>
                  <a:srgbClr val="0000CC"/>
                </a:solidFill>
              </a:rPr>
              <a:t> </a:t>
            </a:r>
            <a:r>
              <a:rPr lang="en-US" altLang="en-US" sz="3400" dirty="0">
                <a:latin typeface="Calibri" panose="020F0502020204030204" pitchFamily="34" charset="0"/>
                <a:cs typeface="Calibri" panose="020F0502020204030204" pitchFamily="34" charset="0"/>
              </a:rPr>
              <a:t>the glory of the Lord, are being transformed into the same image from glory to glory, just as from the Lord, the Spirit.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916" y="3687858"/>
            <a:ext cx="1661510" cy="179854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3691402"/>
            <a:ext cx="1490683" cy="1798542"/>
          </a:xfrm>
          <a:prstGeom prst="rect">
            <a:avLst/>
          </a:prstGeom>
        </p:spPr>
      </p:pic>
    </p:spTree>
    <p:extLst>
      <p:ext uri="{BB962C8B-B14F-4D97-AF65-F5344CB8AC3E}">
        <p14:creationId xmlns:p14="http://schemas.microsoft.com/office/powerpoint/2010/main" val="650645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29689"/>
            <a:ext cx="8778240" cy="6598623"/>
          </a:xfrm>
          <a:prstGeom prst="rect">
            <a:avLst/>
          </a:prstGeom>
        </p:spPr>
      </p:pic>
      <p:sp>
        <p:nvSpPr>
          <p:cNvPr id="8" name="Rectangle 1026"/>
          <p:cNvSpPr>
            <a:spLocks noGrp="1" noChangeArrowheads="1"/>
          </p:cNvSpPr>
          <p:nvPr>
            <p:ph idx="1"/>
          </p:nvPr>
        </p:nvSpPr>
        <p:spPr>
          <a:xfrm>
            <a:off x="1082040" y="152400"/>
            <a:ext cx="6979920" cy="3200400"/>
          </a:xfrm>
        </p:spPr>
        <p:txBody>
          <a:bodyPr>
            <a:noAutofit/>
          </a:bodyPr>
          <a:lstStyle/>
          <a:p>
            <a:pPr marL="0" marR="0" indent="0" algn="ctr">
              <a:spcBef>
                <a:spcPts val="0"/>
              </a:spcBef>
              <a:spcAft>
                <a:spcPts val="1000"/>
              </a:spcAft>
              <a:buNone/>
            </a:pPr>
            <a:r>
              <a:rPr lang="en-US" sz="3600" b="1" dirty="0">
                <a:solidFill>
                  <a:srgbClr val="0000CC"/>
                </a:solidFill>
              </a:rPr>
              <a:t>1 Corinthians 13:12</a:t>
            </a:r>
          </a:p>
          <a:p>
            <a:pPr marL="0" marR="0" indent="0" algn="just">
              <a:spcBef>
                <a:spcPts val="0"/>
              </a:spcBef>
              <a:spcAft>
                <a:spcPts val="1000"/>
              </a:spcAft>
              <a:buNone/>
            </a:pPr>
            <a:r>
              <a:rPr lang="en-US" sz="3400" dirty="0"/>
              <a:t>For now we see in a </a:t>
            </a:r>
            <a:r>
              <a:rPr lang="en-US" sz="3400" b="1" u="sng" dirty="0">
                <a:solidFill>
                  <a:srgbClr val="0000CC"/>
                </a:solidFill>
              </a:rPr>
              <a:t>mirror</a:t>
            </a:r>
            <a:r>
              <a:rPr lang="en-US" sz="3400" dirty="0"/>
              <a:t> dimly, but then face to face; now I know in part, but then I will know fully just as I also have been fully known. </a:t>
            </a:r>
          </a:p>
          <a:p>
            <a:pPr marL="0" marR="0" indent="0" algn="just">
              <a:spcBef>
                <a:spcPts val="0"/>
              </a:spcBef>
              <a:spcAft>
                <a:spcPts val="1000"/>
              </a:spcAft>
              <a:buNone/>
            </a:pPr>
            <a:r>
              <a:rPr lang="en-US" sz="3400" dirty="0"/>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7916" y="3687858"/>
            <a:ext cx="1661510" cy="179854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3691402"/>
            <a:ext cx="1490683" cy="1798542"/>
          </a:xfrm>
          <a:prstGeom prst="rect">
            <a:avLst/>
          </a:prstGeom>
        </p:spPr>
      </p:pic>
    </p:spTree>
    <p:extLst>
      <p:ext uri="{BB962C8B-B14F-4D97-AF65-F5344CB8AC3E}">
        <p14:creationId xmlns:p14="http://schemas.microsoft.com/office/powerpoint/2010/main" val="172461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29689"/>
            <a:ext cx="8778240" cy="6598623"/>
          </a:xfrm>
          <a:prstGeom prst="rect">
            <a:avLst/>
          </a:prstGeom>
        </p:spPr>
      </p:pic>
      <p:sp>
        <p:nvSpPr>
          <p:cNvPr id="8" name="Rectangle 1026"/>
          <p:cNvSpPr>
            <a:spLocks noGrp="1" noChangeArrowheads="1"/>
          </p:cNvSpPr>
          <p:nvPr>
            <p:ph idx="1"/>
          </p:nvPr>
        </p:nvSpPr>
        <p:spPr>
          <a:xfrm>
            <a:off x="228600" y="152400"/>
            <a:ext cx="8732520" cy="4800600"/>
          </a:xfrm>
        </p:spPr>
        <p:txBody>
          <a:bodyPr>
            <a:noAutofit/>
          </a:bodyPr>
          <a:lstStyle/>
          <a:p>
            <a:pPr marL="0" marR="0" indent="0" algn="ctr">
              <a:spcBef>
                <a:spcPts val="0"/>
              </a:spcBef>
              <a:spcAft>
                <a:spcPts val="1000"/>
              </a:spcAft>
              <a:buNone/>
            </a:pPr>
            <a:r>
              <a:rPr lang="en-US" sz="3600" b="1" dirty="0">
                <a:solidFill>
                  <a:srgbClr val="0000CC"/>
                </a:solidFill>
              </a:rPr>
              <a:t>James 1:22–24</a:t>
            </a:r>
          </a:p>
          <a:p>
            <a:pPr marL="0" marR="0" indent="0" algn="just">
              <a:spcBef>
                <a:spcPts val="0"/>
              </a:spcBef>
              <a:spcAft>
                <a:spcPts val="1000"/>
              </a:spcAft>
              <a:buNone/>
            </a:pPr>
            <a:r>
              <a:rPr lang="en-US" sz="3400" baseline="30000" dirty="0"/>
              <a:t>22</a:t>
            </a:r>
            <a:r>
              <a:rPr lang="en-US" sz="3400" dirty="0"/>
              <a:t> But prove yourselves doers of </a:t>
            </a:r>
            <a:r>
              <a:rPr lang="en-US" sz="3400" b="1" u="sng" dirty="0">
                <a:solidFill>
                  <a:srgbClr val="0000CC"/>
                </a:solidFill>
              </a:rPr>
              <a:t>the word</a:t>
            </a:r>
            <a:r>
              <a:rPr lang="en-US" sz="3400" dirty="0"/>
              <a:t>, and not merely hearers who delude themselves. </a:t>
            </a:r>
            <a:r>
              <a:rPr lang="en-US" sz="3400" baseline="30000" dirty="0"/>
              <a:t>23</a:t>
            </a:r>
            <a:r>
              <a:rPr lang="en-US" sz="3400" dirty="0"/>
              <a:t> For if anyone is a hearer of </a:t>
            </a:r>
            <a:r>
              <a:rPr lang="en-US" sz="3400" b="1" u="sng" dirty="0">
                <a:solidFill>
                  <a:srgbClr val="0000CC"/>
                </a:solidFill>
              </a:rPr>
              <a:t>the word</a:t>
            </a:r>
            <a:r>
              <a:rPr lang="en-US" sz="3400" dirty="0"/>
              <a:t> and not a doer, he is like a man who looks at his natural face in a </a:t>
            </a:r>
            <a:r>
              <a:rPr lang="en-US" sz="3400" b="1" u="sng" dirty="0">
                <a:solidFill>
                  <a:srgbClr val="0000CC"/>
                </a:solidFill>
              </a:rPr>
              <a:t>mirror</a:t>
            </a:r>
            <a:r>
              <a:rPr lang="en-US" sz="3400" dirty="0"/>
              <a:t>; </a:t>
            </a:r>
            <a:r>
              <a:rPr lang="en-US" sz="3400" baseline="30000" dirty="0"/>
              <a:t>24</a:t>
            </a:r>
            <a:r>
              <a:rPr lang="en-US" sz="3400" dirty="0"/>
              <a:t> for </a:t>
            </a:r>
            <a:r>
              <a:rPr lang="en-US" sz="3400" i="1" dirty="0"/>
              <a:t>once</a:t>
            </a:r>
            <a:r>
              <a:rPr lang="en-US" sz="3400" dirty="0"/>
              <a:t> he has looked at himself and gone away, he has immediately forgotten what kind of person he was. </a:t>
            </a:r>
          </a:p>
        </p:txBody>
      </p:sp>
      <p:pic>
        <p:nvPicPr>
          <p:cNvPr id="10" name="Picture 11" descr="corinth_mirro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5663485"/>
            <a:ext cx="914400" cy="96591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mirror_Greek 5th century BC_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9062" y="5282485"/>
            <a:ext cx="1100138" cy="13335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27730"/>
            <a:ext cx="8779001" cy="6602540"/>
          </a:xfrm>
          <a:prstGeom prst="rect">
            <a:avLst/>
          </a:prstGeom>
        </p:spPr>
      </p:pic>
      <p:sp>
        <p:nvSpPr>
          <p:cNvPr id="8" name="Rectangle 1026"/>
          <p:cNvSpPr>
            <a:spLocks noGrp="1" noChangeArrowheads="1"/>
          </p:cNvSpPr>
          <p:nvPr>
            <p:ph idx="1"/>
          </p:nvPr>
        </p:nvSpPr>
        <p:spPr>
          <a:xfrm>
            <a:off x="571500" y="152400"/>
            <a:ext cx="8001000" cy="2846899"/>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with unveiled face, </a:t>
            </a:r>
            <a:r>
              <a:rPr lang="en-US" altLang="en-US" sz="3400" b="1" u="sng" dirty="0">
                <a:solidFill>
                  <a:srgbClr val="0000CC"/>
                </a:solidFill>
              </a:rPr>
              <a:t>beholding as in a mirror</a:t>
            </a:r>
            <a:r>
              <a:rPr lang="en-US" altLang="en-US" sz="3400" dirty="0">
                <a:latin typeface="Calibri" panose="020F0502020204030204" pitchFamily="34" charset="0"/>
                <a:cs typeface="Calibri" panose="020F0502020204030204" pitchFamily="34" charset="0"/>
              </a:rPr>
              <a:t> the glory of the Lord, are being transformed into the same image from glory  to glory, just as from the Lord, the Spirit.</a:t>
            </a:r>
          </a:p>
        </p:txBody>
      </p:sp>
      <p:pic>
        <p:nvPicPr>
          <p:cNvPr id="11" name="Picture 4" descr="cat &amp; lion in mirr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3327" y="3124200"/>
            <a:ext cx="1984473"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6" descr="mirror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 y="3124200"/>
            <a:ext cx="1685113"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8" descr="Heavenly scene_4 living creatures_24 elder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57813" y="3124200"/>
            <a:ext cx="2428987" cy="18288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07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914400" y="152400"/>
            <a:ext cx="7315200" cy="3657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with unveiled face, beholding as in a mirror </a:t>
            </a:r>
            <a:r>
              <a:rPr lang="en-US" altLang="en-US" sz="3400" b="1" dirty="0">
                <a:solidFill>
                  <a:srgbClr val="0000CC"/>
                </a:solidFill>
              </a:rPr>
              <a:t>the </a:t>
            </a:r>
            <a:r>
              <a:rPr lang="en-US" altLang="en-US" sz="3400" b="1" u="sng" dirty="0">
                <a:solidFill>
                  <a:srgbClr val="0000CC"/>
                </a:solidFill>
              </a:rPr>
              <a:t>glory</a:t>
            </a:r>
            <a:r>
              <a:rPr lang="en-US" altLang="en-US" sz="3400" b="1" dirty="0">
                <a:solidFill>
                  <a:srgbClr val="0000CC"/>
                </a:solidFill>
              </a:rPr>
              <a:t> of the Lord</a:t>
            </a:r>
            <a:r>
              <a:rPr lang="en-US" altLang="en-US" sz="3400" dirty="0">
                <a:latin typeface="Calibri" panose="020F0502020204030204" pitchFamily="34" charset="0"/>
                <a:cs typeface="Calibri" panose="020F0502020204030204" pitchFamily="34" charset="0"/>
              </a:rPr>
              <a:t>, are being transformed into the same image from glory to glory, just as from the Lord, the Spirit.</a:t>
            </a:r>
          </a:p>
        </p:txBody>
      </p:sp>
      <p:pic>
        <p:nvPicPr>
          <p:cNvPr id="4" name="Picture 3"/>
          <p:cNvPicPr>
            <a:picLocks noChangeAspect="1"/>
          </p:cNvPicPr>
          <p:nvPr/>
        </p:nvPicPr>
        <p:blipFill>
          <a:blip r:embed="rId3"/>
          <a:stretch>
            <a:fillRect/>
          </a:stretch>
        </p:blipFill>
        <p:spPr>
          <a:xfrm>
            <a:off x="2973023" y="3505200"/>
            <a:ext cx="3197955" cy="1828800"/>
          </a:xfrm>
          <a:prstGeom prst="rect">
            <a:avLst/>
          </a:prstGeom>
        </p:spPr>
      </p:pic>
    </p:spTree>
    <p:extLst>
      <p:ext uri="{BB962C8B-B14F-4D97-AF65-F5344CB8AC3E}">
        <p14:creationId xmlns:p14="http://schemas.microsoft.com/office/powerpoint/2010/main" val="612204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163842" name="Rectangle 1026"/>
          <p:cNvSpPr>
            <a:spLocks noGrp="1" noChangeArrowheads="1"/>
          </p:cNvSpPr>
          <p:nvPr>
            <p:ph idx="1"/>
          </p:nvPr>
        </p:nvSpPr>
        <p:spPr>
          <a:xfrm>
            <a:off x="182880" y="152400"/>
            <a:ext cx="8778240" cy="3657600"/>
          </a:xfrm>
        </p:spPr>
        <p:txBody>
          <a:bodyPr>
            <a:normAutofit fontScale="92500"/>
          </a:bodyPr>
          <a:lstStyle/>
          <a:p>
            <a:pPr marL="0" indent="0" algn="ctr">
              <a:buNone/>
            </a:pPr>
            <a:r>
              <a:rPr lang="en-US" altLang="en-US" sz="3600" b="1" dirty="0">
                <a:solidFill>
                  <a:srgbClr val="0000CC"/>
                </a:solidFill>
              </a:rPr>
              <a:t>Revelation 21:23; 22:5</a:t>
            </a:r>
          </a:p>
          <a:p>
            <a:pPr marL="0" indent="0" algn="just">
              <a:buNone/>
            </a:pPr>
            <a:r>
              <a:rPr lang="en-US" altLang="en-US" b="1" baseline="30000" dirty="0"/>
              <a:t>23</a:t>
            </a:r>
            <a:r>
              <a:rPr lang="en-US" altLang="en-US" dirty="0"/>
              <a:t> And the city has no need of the sun or of the moon to shine on it, for </a:t>
            </a:r>
            <a:r>
              <a:rPr lang="en-US" altLang="en-US" b="1" dirty="0">
                <a:solidFill>
                  <a:srgbClr val="0000CC"/>
                </a:solidFill>
              </a:rPr>
              <a:t>the glory of God has illumined it</a:t>
            </a:r>
            <a:r>
              <a:rPr lang="en-US" altLang="en-US" dirty="0"/>
              <a:t>, and its lamp is the Lamb… </a:t>
            </a:r>
            <a:r>
              <a:rPr lang="en-US" altLang="en-US" b="1" baseline="30000" dirty="0"/>
              <a:t>22:5</a:t>
            </a:r>
            <a:r>
              <a:rPr lang="en-US" altLang="en-US" baseline="30000" dirty="0"/>
              <a:t> </a:t>
            </a:r>
            <a:r>
              <a:rPr lang="en-US" altLang="en-US" dirty="0"/>
              <a:t>And there will no longer be any night; and they will not have need of the light of a lamp nor the light of the sun, because </a:t>
            </a:r>
            <a:r>
              <a:rPr lang="en-US" altLang="en-US" b="1" dirty="0">
                <a:solidFill>
                  <a:srgbClr val="0000CC"/>
                </a:solidFill>
              </a:rPr>
              <a:t>the Lord God will illumine them</a:t>
            </a:r>
            <a:r>
              <a:rPr lang="en-US" altLang="en-US" dirty="0"/>
              <a:t>; and they will reign forever and ever.</a:t>
            </a:r>
          </a:p>
          <a:p>
            <a:pPr marL="0" indent="0" algn="just">
              <a:buNone/>
            </a:pPr>
            <a:endParaRPr lang="en-US" altLang="en-US" sz="3400" dirty="0"/>
          </a:p>
        </p:txBody>
      </p:sp>
      <p:pic>
        <p:nvPicPr>
          <p:cNvPr id="4" name="Picture 3"/>
          <p:cNvPicPr>
            <a:picLocks noChangeAspect="1"/>
          </p:cNvPicPr>
          <p:nvPr/>
        </p:nvPicPr>
        <p:blipFill>
          <a:blip r:embed="rId3"/>
          <a:stretch>
            <a:fillRect/>
          </a:stretch>
        </p:blipFill>
        <p:spPr>
          <a:xfrm>
            <a:off x="2973023" y="3505200"/>
            <a:ext cx="3197955" cy="1828800"/>
          </a:xfrm>
          <a:prstGeom prst="rect">
            <a:avLst/>
          </a:prstGeom>
        </p:spPr>
      </p:pic>
    </p:spTree>
    <p:extLst>
      <p:ext uri="{BB962C8B-B14F-4D97-AF65-F5344CB8AC3E}">
        <p14:creationId xmlns:p14="http://schemas.microsoft.com/office/powerpoint/2010/main" val="3201500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sp>
        <p:nvSpPr>
          <p:cNvPr id="99330" name="Rectangle 2"/>
          <p:cNvSpPr>
            <a:spLocks noGrp="1" noChangeArrowheads="1"/>
          </p:cNvSpPr>
          <p:nvPr>
            <p:ph type="body" idx="1"/>
          </p:nvPr>
        </p:nvSpPr>
        <p:spPr>
          <a:xfrm>
            <a:off x="228600" y="228600"/>
            <a:ext cx="8686800" cy="2971800"/>
          </a:xfrm>
        </p:spPr>
        <p:txBody>
          <a:bodyPr/>
          <a:lstStyle/>
          <a:p>
            <a:pPr marL="0" indent="0" algn="ctr">
              <a:lnSpc>
                <a:spcPct val="90000"/>
              </a:lnSpc>
              <a:buFontTx/>
              <a:buNone/>
            </a:pPr>
            <a:r>
              <a:rPr lang="en-US" altLang="en-US" sz="3600" b="1" dirty="0">
                <a:solidFill>
                  <a:srgbClr val="0000CC"/>
                </a:solidFill>
              </a:rPr>
              <a:t>John 17:24</a:t>
            </a:r>
          </a:p>
          <a:p>
            <a:pPr marL="0" indent="0" algn="just">
              <a:lnSpc>
                <a:spcPct val="90000"/>
              </a:lnSpc>
              <a:buFontTx/>
              <a:buNone/>
            </a:pPr>
            <a:r>
              <a:rPr lang="en-US" altLang="en-US" sz="3400" dirty="0"/>
              <a:t>"Father, I desire that they also, whom You have given Me, be with Me where I am, </a:t>
            </a:r>
            <a:r>
              <a:rPr lang="en-US" altLang="en-US" sz="3400" b="1" dirty="0">
                <a:solidFill>
                  <a:srgbClr val="0000CC"/>
                </a:solidFill>
              </a:rPr>
              <a:t>so that they may see My glory which You have given Me</a:t>
            </a:r>
            <a:r>
              <a:rPr lang="en-US" altLang="en-US" sz="3400" dirty="0"/>
              <a:t>,  for You loved Me before the foundation of the world."</a:t>
            </a:r>
          </a:p>
        </p:txBody>
      </p:sp>
      <p:sp>
        <p:nvSpPr>
          <p:cNvPr id="99333" name="Rectangle 5"/>
          <p:cNvSpPr>
            <a:spLocks noChangeArrowheads="1"/>
          </p:cNvSpPr>
          <p:nvPr/>
        </p:nvSpPr>
        <p:spPr bwMode="auto">
          <a:xfrm>
            <a:off x="2000250" y="846138"/>
            <a:ext cx="58912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cs typeface="Calibri" panose="020F0502020204030204" pitchFamily="34" charset="0"/>
            </a:endParaRPr>
          </a:p>
        </p:txBody>
      </p:sp>
      <p:pic>
        <p:nvPicPr>
          <p:cNvPr id="99334" name="Picture 6" descr="Picture of Garden of Gethsemane where Jesus betrayed - at BibleStudy.or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8675" y="3157592"/>
            <a:ext cx="2038925" cy="20487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6400" y="3157592"/>
            <a:ext cx="3069752" cy="223491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6874"/>
            <a:ext cx="8779001" cy="6584251"/>
          </a:xfrm>
          <a:prstGeom prst="rect">
            <a:avLst/>
          </a:prstGeom>
        </p:spPr>
      </p:pic>
      <p:sp>
        <p:nvSpPr>
          <p:cNvPr id="8" name="Rectangle 1026"/>
          <p:cNvSpPr>
            <a:spLocks noGrp="1" noChangeArrowheads="1"/>
          </p:cNvSpPr>
          <p:nvPr>
            <p:ph idx="1"/>
          </p:nvPr>
        </p:nvSpPr>
        <p:spPr>
          <a:xfrm>
            <a:off x="571500" y="152400"/>
            <a:ext cx="8001000" cy="2895600"/>
          </a:xfrm>
        </p:spPr>
        <p:txBody>
          <a:bodyPr>
            <a:norm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with unveiled face, </a:t>
            </a:r>
            <a:r>
              <a:rPr lang="en-US" altLang="en-US" sz="3400" b="1" u="sng" dirty="0">
                <a:solidFill>
                  <a:srgbClr val="0000CC"/>
                </a:solidFill>
              </a:rPr>
              <a:t>beholding as in a mirror</a:t>
            </a:r>
            <a:r>
              <a:rPr lang="en-US" altLang="en-US" sz="3400" dirty="0"/>
              <a:t> the glory of the Lord, </a:t>
            </a:r>
            <a:r>
              <a:rPr lang="en-US" altLang="en-US" sz="3400" b="1" u="sng" dirty="0">
                <a:solidFill>
                  <a:srgbClr val="0000CC"/>
                </a:solidFill>
              </a:rPr>
              <a:t>are being transformed</a:t>
            </a:r>
            <a:r>
              <a:rPr lang="en-US" altLang="en-US" sz="3400" dirty="0">
                <a:latin typeface="Calibri" panose="020F0502020204030204" pitchFamily="34" charset="0"/>
                <a:cs typeface="Calibri" panose="020F0502020204030204" pitchFamily="34" charset="0"/>
              </a:rPr>
              <a:t> into the same image from glory  to glory, just as from the Lord, the Spirit.</a:t>
            </a:r>
          </a:p>
        </p:txBody>
      </p:sp>
      <p:pic>
        <p:nvPicPr>
          <p:cNvPr id="14" name="Picture 5" descr="corinth_mirror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124200"/>
            <a:ext cx="1803400" cy="1905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6" descr="mirror_Greek 5th century BC_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0" y="3124200"/>
            <a:ext cx="1100138" cy="1905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7" descr="bible_ope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505200" y="3124200"/>
            <a:ext cx="28194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8" descr="Identification Truths Picture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77000" y="3133725"/>
            <a:ext cx="2286000" cy="18954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571500" y="228600"/>
            <a:ext cx="8001000" cy="3657600"/>
          </a:xfrm>
        </p:spPr>
        <p:txBody>
          <a:bodyPr>
            <a:normAutofit lnSpcReduction="10000"/>
          </a:bodyPr>
          <a:lstStyle/>
          <a:p>
            <a:pPr marL="0" indent="0" algn="ctr">
              <a:lnSpc>
                <a:spcPct val="110000"/>
              </a:lnSpc>
              <a:buNone/>
            </a:pPr>
            <a:r>
              <a:rPr lang="en-US" altLang="en-US" sz="3900" b="1" dirty="0">
                <a:solidFill>
                  <a:srgbClr val="0000CC"/>
                </a:solidFill>
                <a:latin typeface="Calibri" panose="020F0502020204030204" pitchFamily="34" charset="0"/>
                <a:cs typeface="Calibri" panose="020F0502020204030204" pitchFamily="34" charset="0"/>
              </a:rPr>
              <a:t>2 Corinthians 3:18</a:t>
            </a:r>
          </a:p>
          <a:p>
            <a:pPr marL="0" indent="0" algn="just">
              <a:lnSpc>
                <a:spcPct val="110000"/>
              </a:lnSpc>
              <a:buNone/>
            </a:pPr>
            <a:r>
              <a:rPr lang="en-US" altLang="en-US" sz="3700" dirty="0"/>
              <a:t>But we all, with unveiled face, beholding as in a mirror the glory of the Lord, are being transformed </a:t>
            </a:r>
            <a:r>
              <a:rPr lang="en-US" altLang="en-US" sz="3700" b="1" u="sng" dirty="0">
                <a:solidFill>
                  <a:srgbClr val="0000CC"/>
                </a:solidFill>
              </a:rPr>
              <a:t>into the same image </a:t>
            </a:r>
            <a:r>
              <a:rPr lang="en-US" altLang="en-US" sz="3700" dirty="0">
                <a:latin typeface="Calibri" panose="020F0502020204030204" pitchFamily="34" charset="0"/>
                <a:cs typeface="Calibri" panose="020F0502020204030204" pitchFamily="34" charset="0"/>
              </a:rPr>
              <a:t>from glory  to glory, just as from the Lord, the Spirit.</a:t>
            </a:r>
          </a:p>
        </p:txBody>
      </p:sp>
    </p:spTree>
    <p:extLst>
      <p:ext uri="{BB962C8B-B14F-4D97-AF65-F5344CB8AC3E}">
        <p14:creationId xmlns:p14="http://schemas.microsoft.com/office/powerpoint/2010/main" val="400053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228600" y="152400"/>
            <a:ext cx="8686800" cy="3429000"/>
          </a:xfrm>
        </p:spPr>
        <p:txBody>
          <a:bodyPr>
            <a:noAutofit/>
          </a:bodyPr>
          <a:lstStyle/>
          <a:p>
            <a:pPr marL="0" indent="0" algn="ctr">
              <a:spcBef>
                <a:spcPts val="0"/>
              </a:spcBef>
              <a:spcAft>
                <a:spcPts val="600"/>
              </a:spcAft>
              <a:buNone/>
            </a:pPr>
            <a:r>
              <a:rPr lang="en-US" altLang="en-US" b="1" dirty="0">
                <a:solidFill>
                  <a:srgbClr val="0000CC"/>
                </a:solidFill>
              </a:rPr>
              <a:t>Romans 8:28-29</a:t>
            </a:r>
          </a:p>
          <a:p>
            <a:pPr marL="0" marR="0" indent="0" algn="just">
              <a:spcBef>
                <a:spcPts val="0"/>
              </a:spcBef>
              <a:spcAft>
                <a:spcPts val="1000"/>
              </a:spcAft>
              <a:buNone/>
            </a:pPr>
            <a:r>
              <a:rPr lang="en-US" sz="3000" baseline="30000" dirty="0"/>
              <a:t>28</a:t>
            </a:r>
            <a:r>
              <a:rPr lang="en-US" sz="3000" dirty="0"/>
              <a:t> And we know that God causes all things to work together for good to those who love God, to those who are called according to </a:t>
            </a:r>
            <a:r>
              <a:rPr lang="en-US" sz="3000" i="1" dirty="0"/>
              <a:t>His</a:t>
            </a:r>
            <a:r>
              <a:rPr lang="en-US" sz="3000" dirty="0"/>
              <a:t> purpose. </a:t>
            </a:r>
            <a:r>
              <a:rPr lang="en-US" sz="3000" baseline="30000" dirty="0"/>
              <a:t>29</a:t>
            </a:r>
            <a:r>
              <a:rPr lang="en-US" sz="3000" dirty="0"/>
              <a:t> For those whom He foreknew, </a:t>
            </a:r>
            <a:r>
              <a:rPr lang="en-US" sz="3000" b="1" dirty="0">
                <a:solidFill>
                  <a:srgbClr val="0000CC"/>
                </a:solidFill>
              </a:rPr>
              <a:t>He also predestined </a:t>
            </a:r>
            <a:r>
              <a:rPr lang="en-US" sz="3000" b="1" i="1" dirty="0">
                <a:solidFill>
                  <a:srgbClr val="0000CC"/>
                </a:solidFill>
              </a:rPr>
              <a:t>to become </a:t>
            </a:r>
            <a:r>
              <a:rPr lang="en-US" sz="3000" b="1" dirty="0">
                <a:solidFill>
                  <a:srgbClr val="0000CC"/>
                </a:solidFill>
              </a:rPr>
              <a:t>conformed to the image of His Son</a:t>
            </a:r>
            <a:r>
              <a:rPr lang="en-US" sz="3000" b="1" dirty="0"/>
              <a:t>, </a:t>
            </a:r>
            <a:r>
              <a:rPr lang="en-US" sz="3000" dirty="0"/>
              <a:t>so that He would be the firstborn among many brethren;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3581400"/>
            <a:ext cx="1776972"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9084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a:lstStyle/>
          <a:p>
            <a:r>
              <a:rPr lang="en-US" altLang="en-US" sz="3600" b="1" dirty="0">
                <a:solidFill>
                  <a:schemeClr val="accent2"/>
                </a:solidFill>
                <a:cs typeface="Times New Roman" panose="02020603050405020304" pitchFamily="18" charset="0"/>
              </a:rPr>
              <a:t>Beholding the Lord through His word</a:t>
            </a:r>
          </a:p>
        </p:txBody>
      </p:sp>
      <p:pic>
        <p:nvPicPr>
          <p:cNvPr id="3081" name="Picture 9" descr="Bible_Light on it_cropp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447800"/>
            <a:ext cx="4114800" cy="272355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3082" name="Picture 10" descr="Identification Truths Pictur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2420940"/>
            <a:ext cx="4114800" cy="270034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2171700" y="5410200"/>
            <a:ext cx="5295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altLang="en-US" sz="3200" b="1" dirty="0">
                <a:solidFill>
                  <a:schemeClr val="accent2"/>
                </a:solidFill>
                <a:latin typeface="Calibri" panose="020F0502020204030204" pitchFamily="34" charset="0"/>
                <a:cs typeface="Times New Roman" panose="02020603050405020304" pitchFamily="18" charset="0"/>
              </a:rPr>
              <a:t>Seeing the </a:t>
            </a:r>
            <a:r>
              <a:rPr lang="en-US" altLang="en-US" sz="3200" b="1" dirty="0">
                <a:solidFill>
                  <a:srgbClr val="C00000"/>
                </a:solidFill>
                <a:latin typeface="Calibri" panose="020F0502020204030204" pitchFamily="34" charset="0"/>
                <a:cs typeface="Times New Roman" panose="02020603050405020304" pitchFamily="18" charset="0"/>
              </a:rPr>
              <a:t>Living Word of God</a:t>
            </a:r>
          </a:p>
          <a:p>
            <a:pPr algn="ctr">
              <a:spcBef>
                <a:spcPts val="0"/>
              </a:spcBef>
            </a:pPr>
            <a:r>
              <a:rPr lang="en-US" altLang="en-US" sz="3200" b="1" dirty="0">
                <a:solidFill>
                  <a:schemeClr val="accent2"/>
                </a:solidFill>
                <a:latin typeface="Calibri" panose="020F0502020204030204" pitchFamily="34" charset="0"/>
                <a:cs typeface="Times New Roman" panose="02020603050405020304" pitchFamily="18" charset="0"/>
              </a:rPr>
              <a:t>in the </a:t>
            </a:r>
            <a:r>
              <a:rPr lang="en-US" altLang="en-US" sz="3200" b="1" dirty="0">
                <a:solidFill>
                  <a:schemeClr val="accent1">
                    <a:lumMod val="50000"/>
                  </a:schemeClr>
                </a:solidFill>
                <a:latin typeface="Calibri" panose="020F0502020204030204" pitchFamily="34" charset="0"/>
                <a:cs typeface="Times New Roman" panose="02020603050405020304" pitchFamily="18" charset="0"/>
              </a:rPr>
              <a:t>written word of God</a:t>
            </a:r>
            <a:endParaRPr lang="en-US" altLang="en-US" sz="3200" b="1" dirty="0">
              <a:solidFill>
                <a:schemeClr val="accent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571500" y="228600"/>
            <a:ext cx="8001000" cy="2895600"/>
          </a:xfrm>
        </p:spPr>
        <p:txBody>
          <a:bodyPr>
            <a:no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with unveiled face, beholding as in a mirror the glory of the Lord, are being transformed into the same </a:t>
            </a:r>
            <a:r>
              <a:rPr lang="en-US" altLang="en-US" sz="3400" b="1" u="sng" dirty="0">
                <a:solidFill>
                  <a:srgbClr val="0000CC"/>
                </a:solidFill>
              </a:rPr>
              <a:t>image</a:t>
            </a:r>
            <a:r>
              <a:rPr lang="en-US" altLang="en-US" sz="3400" b="1" dirty="0">
                <a:solidFill>
                  <a:srgbClr val="0000CC"/>
                </a:solidFill>
              </a:rPr>
              <a:t> </a:t>
            </a:r>
            <a:r>
              <a:rPr lang="en-US" altLang="en-US" sz="3400" dirty="0">
                <a:latin typeface="Calibri" panose="020F0502020204030204" pitchFamily="34" charset="0"/>
                <a:cs typeface="Calibri" panose="020F0502020204030204" pitchFamily="34" charset="0"/>
              </a:rPr>
              <a:t>from glory to glory, just as from the Lord, the Spirit.</a:t>
            </a:r>
          </a:p>
        </p:txBody>
      </p:sp>
    </p:spTree>
    <p:extLst>
      <p:ext uri="{BB962C8B-B14F-4D97-AF65-F5344CB8AC3E}">
        <p14:creationId xmlns:p14="http://schemas.microsoft.com/office/powerpoint/2010/main" val="98541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68440"/>
          </a:xfrm>
          <a:prstGeom prst="rect">
            <a:avLst/>
          </a:prstGeom>
        </p:spPr>
      </p:pic>
      <p:sp>
        <p:nvSpPr>
          <p:cNvPr id="8" name="Rectangle 1026"/>
          <p:cNvSpPr>
            <a:spLocks noGrp="1" noChangeArrowheads="1"/>
          </p:cNvSpPr>
          <p:nvPr>
            <p:ph idx="1"/>
          </p:nvPr>
        </p:nvSpPr>
        <p:spPr>
          <a:xfrm>
            <a:off x="571500" y="228600"/>
            <a:ext cx="8001000" cy="3657600"/>
          </a:xfrm>
        </p:spPr>
        <p:txBody>
          <a:bodyPr>
            <a:noAutofit/>
          </a:bodyPr>
          <a:lstStyle/>
          <a:p>
            <a:pPr marL="0" indent="0" algn="ctr">
              <a:buNone/>
            </a:pPr>
            <a:r>
              <a:rPr lang="en-US" sz="3600" b="1" dirty="0">
                <a:solidFill>
                  <a:srgbClr val="0000CC"/>
                </a:solidFill>
              </a:rPr>
              <a:t>Luke 20:23–24</a:t>
            </a:r>
          </a:p>
          <a:p>
            <a:pPr marL="0" indent="0" algn="just">
              <a:buNone/>
            </a:pPr>
            <a:r>
              <a:rPr lang="en-US" sz="3400" baseline="30000" dirty="0"/>
              <a:t>23</a:t>
            </a:r>
            <a:r>
              <a:rPr lang="en-US" sz="3400" dirty="0"/>
              <a:t> But He detected their trickery and said to them, </a:t>
            </a:r>
            <a:r>
              <a:rPr lang="en-US" sz="3400" baseline="30000" dirty="0"/>
              <a:t>24</a:t>
            </a:r>
            <a:r>
              <a:rPr lang="en-US" sz="3400" dirty="0"/>
              <a:t> “Show Me a denarius. Whose </a:t>
            </a:r>
            <a:r>
              <a:rPr lang="en-US" sz="3400" b="1" u="sng" dirty="0">
                <a:solidFill>
                  <a:srgbClr val="0000CC"/>
                </a:solidFill>
              </a:rPr>
              <a:t>likeness</a:t>
            </a:r>
            <a:r>
              <a:rPr lang="en-US" sz="3400" b="1" dirty="0">
                <a:solidFill>
                  <a:srgbClr val="0000CC"/>
                </a:solidFill>
              </a:rPr>
              <a:t> </a:t>
            </a:r>
            <a:r>
              <a:rPr lang="en-US" sz="3400" b="1" u="sng" dirty="0">
                <a:solidFill>
                  <a:srgbClr val="0000CC"/>
                </a:solidFill>
              </a:rPr>
              <a:t>[image]</a:t>
            </a:r>
            <a:r>
              <a:rPr lang="en-US" sz="3400" dirty="0"/>
              <a:t> and inscription does it have?” They said, “Caesar’s.”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1314" y="3124200"/>
            <a:ext cx="1981372" cy="1969179"/>
          </a:xfrm>
          <a:prstGeom prst="rect">
            <a:avLst/>
          </a:prstGeom>
        </p:spPr>
      </p:pic>
    </p:spTree>
    <p:extLst>
      <p:ext uri="{BB962C8B-B14F-4D97-AF65-F5344CB8AC3E}">
        <p14:creationId xmlns:p14="http://schemas.microsoft.com/office/powerpoint/2010/main" val="416412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571500" y="228600"/>
            <a:ext cx="8001000" cy="4191000"/>
          </a:xfrm>
        </p:spPr>
        <p:txBody>
          <a:bodyPr>
            <a:noAutofit/>
          </a:bodyPr>
          <a:lstStyle/>
          <a:p>
            <a:pPr marL="0" indent="0" algn="ctr">
              <a:buNone/>
            </a:pPr>
            <a:r>
              <a:rPr lang="en-US" altLang="en-US"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2800" dirty="0"/>
              <a:t>But we all, with unveiled face, beholding as in a mirror the glory of the Lord, are being transformed into the same </a:t>
            </a:r>
            <a:r>
              <a:rPr lang="en-US" altLang="en-US" sz="2800" b="1" u="sng" dirty="0">
                <a:solidFill>
                  <a:srgbClr val="0000CC"/>
                </a:solidFill>
              </a:rPr>
              <a:t>image</a:t>
            </a:r>
            <a:r>
              <a:rPr lang="en-US" altLang="en-US" sz="2800" b="1" dirty="0">
                <a:solidFill>
                  <a:srgbClr val="0000CC"/>
                </a:solidFill>
              </a:rPr>
              <a:t> </a:t>
            </a:r>
            <a:r>
              <a:rPr lang="en-US" altLang="en-US" sz="2800" dirty="0">
                <a:latin typeface="Calibri" panose="020F0502020204030204" pitchFamily="34" charset="0"/>
                <a:cs typeface="Calibri" panose="020F0502020204030204" pitchFamily="34" charset="0"/>
              </a:rPr>
              <a:t>from glory to glory, just as from the Lord, the Spirit.</a:t>
            </a:r>
          </a:p>
          <a:p>
            <a:pPr marL="0" indent="0" algn="ctr">
              <a:spcBef>
                <a:spcPct val="50000"/>
              </a:spcBef>
              <a:buNone/>
            </a:pPr>
            <a:r>
              <a:rPr lang="en-US" altLang="en-US" b="1" dirty="0">
                <a:solidFill>
                  <a:srgbClr val="0000CC"/>
                </a:solidFill>
              </a:rPr>
              <a:t>Romans 8:29</a:t>
            </a:r>
          </a:p>
          <a:p>
            <a:pPr marL="0" indent="0" algn="just">
              <a:spcBef>
                <a:spcPct val="50000"/>
              </a:spcBef>
              <a:buNone/>
            </a:pPr>
            <a:r>
              <a:rPr lang="en-US" altLang="en-US" sz="2800" dirty="0"/>
              <a:t>“For those whom He foreknew, He also predestined to become conformed to the image of His Son…”</a:t>
            </a:r>
          </a:p>
        </p:txBody>
      </p:sp>
    </p:spTree>
    <p:extLst>
      <p:ext uri="{BB962C8B-B14F-4D97-AF65-F5344CB8AC3E}">
        <p14:creationId xmlns:p14="http://schemas.microsoft.com/office/powerpoint/2010/main" val="3082987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571500" y="228600"/>
            <a:ext cx="8001000" cy="3048000"/>
          </a:xfrm>
        </p:spPr>
        <p:txBody>
          <a:bodyPr>
            <a:noAutofit/>
          </a:bodyPr>
          <a:lstStyle/>
          <a:p>
            <a:pPr marL="0" indent="0" algn="ctr">
              <a:buNone/>
            </a:pPr>
            <a:r>
              <a:rPr lang="en-US" altLang="en-US" sz="3600" b="1" dirty="0">
                <a:solidFill>
                  <a:srgbClr val="0000CC"/>
                </a:solidFill>
              </a:rPr>
              <a:t>1 Corinthians 13:12</a:t>
            </a:r>
          </a:p>
          <a:p>
            <a:pPr marL="0" indent="0" algn="just">
              <a:buNone/>
            </a:pPr>
            <a:r>
              <a:rPr lang="en-US" altLang="en-US" sz="3400" baseline="30000" dirty="0"/>
              <a:t>12</a:t>
            </a:r>
            <a:r>
              <a:rPr lang="en-US" altLang="en-US" sz="3400" dirty="0"/>
              <a:t> For now we see in a mirror dimly, but then </a:t>
            </a:r>
            <a:r>
              <a:rPr lang="en-US" altLang="en-US" sz="3400" b="1" u="sng" dirty="0">
                <a:solidFill>
                  <a:srgbClr val="0000CC"/>
                </a:solidFill>
              </a:rPr>
              <a:t>face to face</a:t>
            </a:r>
            <a:r>
              <a:rPr lang="en-US" altLang="en-US" sz="3400" dirty="0"/>
              <a:t>; now I know in part, but then I will know fully just as I also have been fully known.</a:t>
            </a:r>
          </a:p>
          <a:p>
            <a:pPr marL="0" indent="0" algn="just">
              <a:buNone/>
            </a:pPr>
            <a:endParaRPr lang="en-US" altLang="en-US" sz="28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38499" y="2590800"/>
            <a:ext cx="2667000" cy="2744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1753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571500" y="228600"/>
            <a:ext cx="8001000" cy="2895600"/>
          </a:xfrm>
        </p:spPr>
        <p:txBody>
          <a:bodyPr>
            <a:noAutofit/>
          </a:bodyPr>
          <a:lstStyle/>
          <a:p>
            <a:pPr marL="0" indent="0" algn="ctr">
              <a:buNone/>
            </a:pPr>
            <a:r>
              <a:rPr lang="en-US" altLang="en-US" sz="3600" b="1" dirty="0">
                <a:solidFill>
                  <a:srgbClr val="0000CC"/>
                </a:solidFill>
              </a:rPr>
              <a:t>1 John 3:2</a:t>
            </a:r>
          </a:p>
          <a:p>
            <a:pPr marL="0" indent="0" algn="just">
              <a:buNone/>
            </a:pPr>
            <a:r>
              <a:rPr lang="en-US" altLang="en-US" sz="3400" dirty="0"/>
              <a:t>Beloved, now we are children of God, and it has not appeared as yet what we will be. We know that when He appears, </a:t>
            </a:r>
            <a:r>
              <a:rPr lang="en-US" altLang="en-US" sz="3400" b="1" u="sng" dirty="0">
                <a:solidFill>
                  <a:srgbClr val="0000CC"/>
                </a:solidFill>
              </a:rPr>
              <a:t>we will be like Him, because we will see Him just as He is</a:t>
            </a:r>
            <a:r>
              <a:rPr lang="en-US" altLang="en-US" sz="3400" dirty="0"/>
              <a:t>.</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394" y="3124200"/>
            <a:ext cx="2221213"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60485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571500" y="228600"/>
            <a:ext cx="8001000" cy="2895600"/>
          </a:xfrm>
        </p:spPr>
        <p:txBody>
          <a:bodyPr>
            <a:no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with unveiled face, beholding as in a mirror the glory of the Lord, are being transformed into the same image </a:t>
            </a:r>
            <a:r>
              <a:rPr lang="en-US" altLang="en-US" sz="3400" b="1" u="sng" dirty="0">
                <a:solidFill>
                  <a:srgbClr val="0000CC"/>
                </a:solidFill>
              </a:rPr>
              <a:t>from glory to glory</a:t>
            </a:r>
            <a:r>
              <a:rPr lang="en-US" altLang="en-US" sz="3400" dirty="0">
                <a:latin typeface="Calibri" panose="020F0502020204030204" pitchFamily="34" charset="0"/>
                <a:cs typeface="Calibri" panose="020F0502020204030204" pitchFamily="34" charset="0"/>
              </a:rPr>
              <a:t>, just as from the Lord, the Spirit.</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 y="3218974"/>
            <a:ext cx="3194581" cy="1828959"/>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7919" y="3218973"/>
            <a:ext cx="3194581" cy="182895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160770" name="Rectangle 2"/>
          <p:cNvSpPr>
            <a:spLocks noGrp="1" noChangeArrowheads="1"/>
          </p:cNvSpPr>
          <p:nvPr>
            <p:ph type="body" idx="1"/>
          </p:nvPr>
        </p:nvSpPr>
        <p:spPr>
          <a:xfrm>
            <a:off x="838200" y="228600"/>
            <a:ext cx="7467600" cy="3352800"/>
          </a:xfrm>
        </p:spPr>
        <p:txBody>
          <a:bodyPr/>
          <a:lstStyle/>
          <a:p>
            <a:pPr marL="0" indent="0" algn="ctr">
              <a:buNone/>
            </a:pPr>
            <a:r>
              <a:rPr lang="en-US" sz="3600" b="1" dirty="0">
                <a:solidFill>
                  <a:srgbClr val="0000CC"/>
                </a:solidFill>
              </a:rPr>
              <a:t>2 Corinthians 2:15–16</a:t>
            </a:r>
          </a:p>
          <a:p>
            <a:pPr marL="0" indent="0" algn="just">
              <a:buNone/>
            </a:pPr>
            <a:r>
              <a:rPr lang="en-US" sz="3400" baseline="30000" dirty="0"/>
              <a:t>15</a:t>
            </a:r>
            <a:r>
              <a:rPr lang="en-US" sz="3400" dirty="0"/>
              <a:t> For we are a fragrance of Christ to God among those who are being saved and among those who are perishing; </a:t>
            </a:r>
            <a:r>
              <a:rPr lang="en-US" sz="3400" baseline="30000" dirty="0"/>
              <a:t>16</a:t>
            </a:r>
            <a:r>
              <a:rPr lang="en-US" sz="3400" dirty="0"/>
              <a:t> to the one an aroma from </a:t>
            </a:r>
            <a:r>
              <a:rPr lang="en-US" sz="3400" b="1" u="sng" dirty="0">
                <a:solidFill>
                  <a:srgbClr val="0000CC"/>
                </a:solidFill>
              </a:rPr>
              <a:t>death to death</a:t>
            </a:r>
            <a:r>
              <a:rPr lang="en-US" sz="3400" dirty="0"/>
              <a:t>, to the other an aroma from </a:t>
            </a:r>
            <a:r>
              <a:rPr lang="en-US" sz="3400" b="1" u="sng" dirty="0">
                <a:solidFill>
                  <a:srgbClr val="0000CC"/>
                </a:solidFill>
              </a:rPr>
              <a:t>life to life</a:t>
            </a:r>
            <a:r>
              <a:rPr lang="en-US" sz="34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99" y="133826"/>
            <a:ext cx="8779001" cy="6590347"/>
          </a:xfrm>
          <a:prstGeom prst="rect">
            <a:avLst/>
          </a:prstGeom>
        </p:spPr>
      </p:pic>
      <p:sp>
        <p:nvSpPr>
          <p:cNvPr id="8" name="Rectangle 1026"/>
          <p:cNvSpPr>
            <a:spLocks noGrp="1" noChangeArrowheads="1"/>
          </p:cNvSpPr>
          <p:nvPr>
            <p:ph idx="1"/>
          </p:nvPr>
        </p:nvSpPr>
        <p:spPr>
          <a:xfrm>
            <a:off x="571500" y="228600"/>
            <a:ext cx="8001000" cy="2895600"/>
          </a:xfrm>
        </p:spPr>
        <p:txBody>
          <a:bodyPr>
            <a:noAutofit/>
          </a:bodyPr>
          <a:lstStyle/>
          <a:p>
            <a:pPr marL="0" indent="0" algn="ctr">
              <a:buNone/>
            </a:pPr>
            <a:r>
              <a:rPr lang="en-US" altLang="en-US" sz="3600" b="1" dirty="0">
                <a:solidFill>
                  <a:srgbClr val="0000CC"/>
                </a:solidFill>
                <a:latin typeface="Calibri" panose="020F0502020204030204" pitchFamily="34" charset="0"/>
                <a:cs typeface="Calibri" panose="020F0502020204030204" pitchFamily="34" charset="0"/>
              </a:rPr>
              <a:t>2 Corinthians 3:18</a:t>
            </a:r>
          </a:p>
          <a:p>
            <a:pPr marL="0" indent="0" algn="just">
              <a:buNone/>
            </a:pPr>
            <a:r>
              <a:rPr lang="en-US" altLang="en-US" sz="3400" dirty="0"/>
              <a:t>But we all, with unveiled face, beholding as in a mirror the glory of the Lord, are being transformed into the same image </a:t>
            </a:r>
            <a:r>
              <a:rPr lang="en-US" altLang="en-US" sz="3400" b="1" u="sng" dirty="0">
                <a:solidFill>
                  <a:srgbClr val="0000CC"/>
                </a:solidFill>
              </a:rPr>
              <a:t>from glory to glory</a:t>
            </a:r>
            <a:r>
              <a:rPr lang="en-US" altLang="en-US" sz="3400" dirty="0">
                <a:latin typeface="Calibri" panose="020F0502020204030204" pitchFamily="34" charset="0"/>
                <a:cs typeface="Calibri" panose="020F0502020204030204" pitchFamily="34" charset="0"/>
              </a:rPr>
              <a:t>, just as from the Lord, the Spirit.</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 y="3218974"/>
            <a:ext cx="3194581" cy="182895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7919" y="3218973"/>
            <a:ext cx="3194581" cy="182895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03426" name="Rectangle 2"/>
          <p:cNvSpPr>
            <a:spLocks noGrp="1" noChangeArrowheads="1"/>
          </p:cNvSpPr>
          <p:nvPr>
            <p:ph type="body" idx="1"/>
          </p:nvPr>
        </p:nvSpPr>
        <p:spPr>
          <a:xfrm>
            <a:off x="152400" y="152400"/>
            <a:ext cx="8839200" cy="5638800"/>
          </a:xfrm>
        </p:spPr>
        <p:txBody>
          <a:bodyPr/>
          <a:lstStyle/>
          <a:p>
            <a:pPr marL="0" indent="0" algn="ctr">
              <a:lnSpc>
                <a:spcPct val="90000"/>
              </a:lnSpc>
              <a:buFontTx/>
              <a:buNone/>
            </a:pPr>
            <a:r>
              <a:rPr lang="en-US" altLang="en-US" b="1" dirty="0">
                <a:solidFill>
                  <a:schemeClr val="accent2"/>
                </a:solidFill>
              </a:rPr>
              <a:t>2 Corinthians 3:18 </a:t>
            </a:r>
          </a:p>
          <a:p>
            <a:pPr marL="0" indent="0" algn="ctr">
              <a:lnSpc>
                <a:spcPct val="90000"/>
              </a:lnSpc>
              <a:buFontTx/>
              <a:buNone/>
            </a:pPr>
            <a:r>
              <a:rPr lang="en-US" altLang="en-US" sz="2000" b="1" dirty="0">
                <a:solidFill>
                  <a:schemeClr val="accent2"/>
                </a:solidFill>
              </a:rPr>
              <a:t>Expanded &amp; Explained</a:t>
            </a:r>
          </a:p>
          <a:p>
            <a:pPr marL="0" indent="0" algn="just">
              <a:lnSpc>
                <a:spcPct val="90000"/>
              </a:lnSpc>
              <a:buFontTx/>
              <a:buNone/>
            </a:pPr>
            <a:r>
              <a:rPr lang="en-US" altLang="en-US" sz="2800" dirty="0"/>
              <a:t>But all of us who are in Christ, with a face that is not veiled by the Law, having died in relationship to the Law and living by God’s amazing grace, are right now continuing to behold as we read and hear the written word of God, seeing as one who looks into a mirror, the glory – the radiant essence of who Christ is – the glory that comes from Christ Himself, and we are in fact in the very the process of being changed and transformed into the same spiritual character, growing from one level of Christ’s glory to the next, and every part of this beholding and transformation is from the God-given ministries of the Holy Spirit.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2022" y="228600"/>
            <a:ext cx="8599957" cy="6400800"/>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412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95400"/>
            <a:ext cx="5537200" cy="3810000"/>
          </a:xfrm>
          <a:prstGeom prst="rect">
            <a:avLst/>
          </a:prstGeom>
        </p:spPr>
      </p:pic>
      <p:sp>
        <p:nvSpPr>
          <p:cNvPr id="113666" name="Rectangle 2"/>
          <p:cNvSpPr>
            <a:spLocks noGrp="1" noChangeArrowheads="1"/>
          </p:cNvSpPr>
          <p:nvPr>
            <p:ph type="title"/>
          </p:nvPr>
        </p:nvSpPr>
        <p:spPr>
          <a:xfrm>
            <a:off x="685800" y="228600"/>
            <a:ext cx="7772400" cy="1143000"/>
          </a:xfrm>
        </p:spPr>
        <p:txBody>
          <a:bodyPr/>
          <a:lstStyle/>
          <a:p>
            <a:r>
              <a:rPr lang="en-US" altLang="en-US" sz="3600" b="1" dirty="0">
                <a:solidFill>
                  <a:schemeClr val="accent2"/>
                </a:solidFill>
                <a:cs typeface="Times New Roman" panose="02020603050405020304" pitchFamily="18" charset="0"/>
              </a:rPr>
              <a:t>Beholding the Lord through His word</a:t>
            </a:r>
          </a:p>
        </p:txBody>
      </p:sp>
      <p:sp>
        <p:nvSpPr>
          <p:cNvPr id="113667" name="Rectangle 3"/>
          <p:cNvSpPr>
            <a:spLocks noGrp="1" noChangeArrowheads="1"/>
          </p:cNvSpPr>
          <p:nvPr>
            <p:ph type="body" sz="half" idx="1"/>
          </p:nvPr>
        </p:nvSpPr>
        <p:spPr>
          <a:xfrm>
            <a:off x="304799" y="1371600"/>
            <a:ext cx="5461001" cy="2819400"/>
          </a:xfrm>
        </p:spPr>
        <p:txBody>
          <a:bodyPr/>
          <a:lstStyle/>
          <a:p>
            <a:pPr marL="0" indent="0" algn="ctr">
              <a:spcBef>
                <a:spcPts val="0"/>
              </a:spcBef>
              <a:spcAft>
                <a:spcPts val="600"/>
              </a:spcAft>
              <a:buNone/>
            </a:pPr>
            <a:r>
              <a:rPr lang="en-US" altLang="en-US" sz="2800" b="1" dirty="0">
                <a:solidFill>
                  <a:srgbClr val="0000CC"/>
                </a:solidFill>
              </a:rPr>
              <a:t>2 Corinthians 3:18</a:t>
            </a:r>
          </a:p>
          <a:p>
            <a:pPr marL="0" indent="0">
              <a:spcBef>
                <a:spcPts val="0"/>
              </a:spcBef>
              <a:spcAft>
                <a:spcPts val="1200"/>
              </a:spcAft>
              <a:buNone/>
            </a:pPr>
            <a:r>
              <a:rPr lang="en-US" altLang="en-US" sz="2800" dirty="0"/>
              <a:t>“But we all… beholding… the glory of the Lord”</a:t>
            </a:r>
          </a:p>
          <a:p>
            <a:pPr marL="0" indent="0" algn="ctr">
              <a:spcBef>
                <a:spcPts val="0"/>
              </a:spcBef>
              <a:spcAft>
                <a:spcPts val="600"/>
              </a:spcAft>
              <a:buNone/>
            </a:pPr>
            <a:r>
              <a:rPr lang="en-US" altLang="en-US" sz="2800" b="1" dirty="0">
                <a:solidFill>
                  <a:srgbClr val="0000CC"/>
                </a:solidFill>
              </a:rPr>
              <a:t>John 1:14</a:t>
            </a:r>
          </a:p>
          <a:p>
            <a:pPr marL="0" indent="0">
              <a:spcBef>
                <a:spcPts val="0"/>
              </a:spcBef>
              <a:spcAft>
                <a:spcPts val="1200"/>
              </a:spcAft>
              <a:buNone/>
            </a:pPr>
            <a:r>
              <a:rPr lang="en-US" altLang="en-US" sz="2800" dirty="0"/>
              <a:t>“we saw His glory…full of grace and truth” (see 1:1-18)</a:t>
            </a:r>
          </a:p>
        </p:txBody>
      </p:sp>
      <p:pic>
        <p:nvPicPr>
          <p:cNvPr id="113673" name="Picture 9" descr="Transfigur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6787" y="1295400"/>
            <a:ext cx="2640013" cy="3809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171700" y="5638800"/>
            <a:ext cx="5295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altLang="en-US" sz="3200" b="1" dirty="0">
                <a:solidFill>
                  <a:schemeClr val="accent2"/>
                </a:solidFill>
                <a:latin typeface="Calibri" panose="020F0502020204030204" pitchFamily="34" charset="0"/>
                <a:cs typeface="Times New Roman" panose="02020603050405020304" pitchFamily="18" charset="0"/>
              </a:rPr>
              <a:t>Seeing the </a:t>
            </a:r>
            <a:r>
              <a:rPr lang="en-US" altLang="en-US" sz="3200" b="1" dirty="0">
                <a:solidFill>
                  <a:srgbClr val="C00000"/>
                </a:solidFill>
                <a:latin typeface="Calibri" panose="020F0502020204030204" pitchFamily="34" charset="0"/>
                <a:cs typeface="Times New Roman" panose="02020603050405020304" pitchFamily="18" charset="0"/>
              </a:rPr>
              <a:t>Living Word of God</a:t>
            </a:r>
          </a:p>
          <a:p>
            <a:pPr algn="ctr">
              <a:spcBef>
                <a:spcPts val="0"/>
              </a:spcBef>
            </a:pPr>
            <a:r>
              <a:rPr lang="en-US" altLang="en-US" sz="3200" b="1" dirty="0">
                <a:solidFill>
                  <a:schemeClr val="accent2"/>
                </a:solidFill>
                <a:latin typeface="Calibri" panose="020F0502020204030204" pitchFamily="34" charset="0"/>
                <a:cs typeface="Times New Roman" panose="02020603050405020304" pitchFamily="18" charset="0"/>
              </a:rPr>
              <a:t>in the </a:t>
            </a:r>
            <a:r>
              <a:rPr lang="en-US" altLang="en-US" sz="3200" b="1" dirty="0">
                <a:solidFill>
                  <a:schemeClr val="accent1">
                    <a:lumMod val="50000"/>
                  </a:schemeClr>
                </a:solidFill>
                <a:latin typeface="Calibri" panose="020F0502020204030204" pitchFamily="34" charset="0"/>
                <a:cs typeface="Times New Roman" panose="02020603050405020304" pitchFamily="18" charset="0"/>
              </a:rPr>
              <a:t>written word of God</a:t>
            </a:r>
            <a:endParaRPr lang="en-US" altLang="en-US" sz="3200" b="1" dirty="0">
              <a:solidFill>
                <a:schemeClr val="accent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3456792562"/>
              </p:ext>
            </p:extLst>
          </p:nvPr>
        </p:nvGraphicFramePr>
        <p:xfrm>
          <a:off x="228600" y="401320"/>
          <a:ext cx="8686800" cy="6055360"/>
        </p:xfrm>
        <a:graphic>
          <a:graphicData uri="http://schemas.openxmlformats.org/drawingml/2006/table">
            <a:tbl>
              <a:tblPr firstRow="1" bandRow="1">
                <a:solidFill>
                  <a:schemeClr val="bg1">
                    <a:lumMod val="95000"/>
                  </a:schemeClr>
                </a:solidFill>
                <a:tableStyleId>{D7AC3CCA-C797-4891-BE02-D94E43425B78}</a:tableStyleId>
              </a:tblPr>
              <a:tblGrid>
                <a:gridCol w="4343400">
                  <a:extLst>
                    <a:ext uri="{9D8B030D-6E8A-4147-A177-3AD203B41FA5}">
                      <a16:colId xmlns:a16="http://schemas.microsoft.com/office/drawing/2014/main" val="3040945290"/>
                    </a:ext>
                  </a:extLst>
                </a:gridCol>
                <a:gridCol w="4343400">
                  <a:extLst>
                    <a:ext uri="{9D8B030D-6E8A-4147-A177-3AD203B41FA5}">
                      <a16:colId xmlns:a16="http://schemas.microsoft.com/office/drawing/2014/main" val="3486554129"/>
                    </a:ext>
                  </a:extLst>
                </a:gridCol>
              </a:tblGrid>
              <a:tr h="990600">
                <a:tc gridSpan="2">
                  <a:txBody>
                    <a:bodyPr/>
                    <a:lstStyle/>
                    <a:p>
                      <a:pPr algn="ctr"/>
                      <a:r>
                        <a:rPr lang="en-US" altLang="en-US" sz="3600" dirty="0">
                          <a:solidFill>
                            <a:srgbClr val="FFFFCC"/>
                          </a:solidFill>
                          <a:latin typeface="Calibri" panose="020F0502020204030204" pitchFamily="34" charset="0"/>
                          <a:cs typeface="Calibri" panose="020F0502020204030204" pitchFamily="34" charset="0"/>
                        </a:rPr>
                        <a:t>Beholding the Lord is an essential aspect of our fellowship with Christ </a:t>
                      </a:r>
                      <a:endParaRPr lang="en-US" sz="3600" dirty="0">
                        <a:solidFill>
                          <a:srgbClr val="FFFFCC"/>
                        </a:solidFill>
                        <a:latin typeface="Calibri" panose="020F0502020204030204" pitchFamily="34" charset="0"/>
                        <a:cs typeface="Calibri" panose="020F0502020204030204" pitchFamily="34" charset="0"/>
                      </a:endParaRPr>
                    </a:p>
                  </a:txBody>
                  <a:tcPr>
                    <a:solidFill>
                      <a:srgbClr val="00CCFF"/>
                    </a:solidFill>
                  </a:tcPr>
                </a:tc>
                <a:tc hMerge="1">
                  <a:txBody>
                    <a:bodyPr/>
                    <a:lstStyle/>
                    <a:p>
                      <a:endParaRPr lang="en-US" dirty="0"/>
                    </a:p>
                  </a:txBody>
                  <a:tcPr/>
                </a:tc>
                <a:extLst>
                  <a:ext uri="{0D108BD9-81ED-4DB2-BD59-A6C34878D82A}">
                    <a16:rowId xmlns:a16="http://schemas.microsoft.com/office/drawing/2014/main" val="3297625278"/>
                  </a:ext>
                </a:extLst>
              </a:tr>
              <a:tr h="563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400" b="1" dirty="0">
                          <a:solidFill>
                            <a:srgbClr val="C00000"/>
                          </a:solidFill>
                          <a:latin typeface="Calibri" panose="020F0502020204030204" pitchFamily="34" charset="0"/>
                          <a:cs typeface="Calibri" panose="020F0502020204030204" pitchFamily="34" charset="0"/>
                        </a:rPr>
                        <a:t>Condition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400" b="1" dirty="0">
                          <a:solidFill>
                            <a:srgbClr val="0000CC"/>
                          </a:solidFill>
                          <a:latin typeface="Calibri" panose="020F0502020204030204" pitchFamily="34" charset="0"/>
                          <a:cs typeface="Calibri" panose="020F0502020204030204" pitchFamily="34" charset="0"/>
                        </a:rPr>
                        <a:t>Position</a:t>
                      </a:r>
                    </a:p>
                  </a:txBody>
                  <a:tcPr/>
                </a:tc>
                <a:extLst>
                  <a:ext uri="{0D108BD9-81ED-4DB2-BD59-A6C34878D82A}">
                    <a16:rowId xmlns:a16="http://schemas.microsoft.com/office/drawing/2014/main" val="527967143"/>
                  </a:ext>
                </a:extLst>
              </a:tr>
              <a:tr h="187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000" b="1" dirty="0">
                          <a:solidFill>
                            <a:srgbClr val="C00000"/>
                          </a:solidFill>
                          <a:latin typeface="Calibri" panose="020F0502020204030204" pitchFamily="34" charset="0"/>
                          <a:cs typeface="Calibri" panose="020F0502020204030204" pitchFamily="34" charset="0"/>
                        </a:rPr>
                        <a:t>In John 15 we read of Christ’s call to “abide in 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000" b="1" dirty="0">
                          <a:solidFill>
                            <a:srgbClr val="0000CC"/>
                          </a:solidFill>
                          <a:latin typeface="Calibri" panose="020F0502020204030204" pitchFamily="34" charset="0"/>
                          <a:cs typeface="Calibri" panose="020F0502020204030204" pitchFamily="34" charset="0"/>
                        </a:rPr>
                        <a:t>Rom. 6:11 &amp; Gal. 2:19-20 both refer to ‘being alive to God’ or to ‘live to God’.</a:t>
                      </a:r>
                    </a:p>
                  </a:txBody>
                  <a:tcPr/>
                </a:tc>
                <a:extLst>
                  <a:ext uri="{0D108BD9-81ED-4DB2-BD59-A6C34878D82A}">
                    <a16:rowId xmlns:a16="http://schemas.microsoft.com/office/drawing/2014/main" val="997412570"/>
                  </a:ext>
                </a:extLst>
              </a:tr>
              <a:tr h="187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000" dirty="0">
                          <a:latin typeface="Calibri" panose="020F0502020204030204" pitchFamily="34" charset="0"/>
                          <a:cs typeface="Calibri" panose="020F0502020204030204" pitchFamily="34" charset="0"/>
                        </a:rPr>
                        <a:t>Abiding in Christ is </a:t>
                      </a:r>
                      <a:r>
                        <a:rPr lang="en-US" altLang="en-US" sz="3000" b="1" u="sng" kern="1200" dirty="0">
                          <a:solidFill>
                            <a:srgbClr val="C00000"/>
                          </a:solidFill>
                          <a:latin typeface="Calibri" panose="020F0502020204030204" pitchFamily="34" charset="0"/>
                          <a:ea typeface="+mn-ea"/>
                          <a:cs typeface="Calibri" panose="020F0502020204030204" pitchFamily="34" charset="0"/>
                        </a:rPr>
                        <a:t>an aspect of fellowship</a:t>
                      </a:r>
                      <a:r>
                        <a:rPr lang="en-US" altLang="en-US" sz="3000" dirty="0">
                          <a:latin typeface="Calibri" panose="020F0502020204030204" pitchFamily="34" charset="0"/>
                          <a:cs typeface="Calibri" panose="020F0502020204030204" pitchFamily="34" charset="0"/>
                        </a:rPr>
                        <a:t> with Him, that conveys our continual dependence &amp; intimacy with Christ.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000" dirty="0">
                          <a:latin typeface="Calibri" panose="020F0502020204030204" pitchFamily="34" charset="0"/>
                          <a:cs typeface="Calibri" panose="020F0502020204030204" pitchFamily="34" charset="0"/>
                        </a:rPr>
                        <a:t>Being alive to God or living to God is about our ongoing fellowship with God, </a:t>
                      </a:r>
                      <a:r>
                        <a:rPr lang="en-US" altLang="en-US" sz="3000" b="1" u="sng" dirty="0">
                          <a:solidFill>
                            <a:srgbClr val="0000CC"/>
                          </a:solidFill>
                          <a:latin typeface="Calibri" panose="020F0502020204030204" pitchFamily="34" charset="0"/>
                          <a:cs typeface="Calibri" panose="020F0502020204030204" pitchFamily="34" charset="0"/>
                        </a:rPr>
                        <a:t>based on position</a:t>
                      </a:r>
                      <a:r>
                        <a:rPr lang="en-US" altLang="en-US" sz="3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161347799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99682" name="Rectangle 2"/>
          <p:cNvSpPr>
            <a:spLocks noGrp="1" noChangeArrowheads="1"/>
          </p:cNvSpPr>
          <p:nvPr>
            <p:ph type="body" idx="1"/>
          </p:nvPr>
        </p:nvSpPr>
        <p:spPr>
          <a:xfrm>
            <a:off x="228600" y="152400"/>
            <a:ext cx="8686800" cy="5486400"/>
          </a:xfrm>
        </p:spPr>
        <p:txBody>
          <a:bodyPr/>
          <a:lstStyle/>
          <a:p>
            <a:pPr marL="0" indent="0" algn="ctr">
              <a:spcBef>
                <a:spcPts val="0"/>
              </a:spcBef>
              <a:spcAft>
                <a:spcPts val="1200"/>
              </a:spcAft>
              <a:buFontTx/>
              <a:buNone/>
            </a:pPr>
            <a:r>
              <a:rPr lang="en-US" altLang="en-US" sz="3600" b="1" dirty="0">
                <a:solidFill>
                  <a:schemeClr val="accent2"/>
                </a:solidFill>
              </a:rPr>
              <a:t>Colossians 3:1-4</a:t>
            </a:r>
          </a:p>
          <a:p>
            <a:pPr marL="0" indent="0" algn="just">
              <a:buNone/>
            </a:pPr>
            <a:r>
              <a:rPr lang="en-US" baseline="30000" dirty="0"/>
              <a:t>1</a:t>
            </a:r>
            <a:r>
              <a:rPr lang="en-US" dirty="0"/>
              <a:t> Therefore if you have been raised up with Christ, keep seeking the things above, where Christ is, seated at the right hand of God. </a:t>
            </a:r>
            <a:r>
              <a:rPr lang="en-US" baseline="30000" dirty="0"/>
              <a:t>2</a:t>
            </a:r>
            <a:r>
              <a:rPr lang="en-US" dirty="0"/>
              <a:t> Set your mind on the things above, not on the things that are on earth. </a:t>
            </a:r>
            <a:r>
              <a:rPr lang="en-US" baseline="30000" dirty="0"/>
              <a:t>3</a:t>
            </a:r>
            <a:r>
              <a:rPr lang="en-US" dirty="0"/>
              <a:t> For you have died and your life is hidden with Christ in God. </a:t>
            </a:r>
            <a:r>
              <a:rPr lang="en-US" baseline="30000" dirty="0"/>
              <a:t>4</a:t>
            </a:r>
            <a:r>
              <a:rPr lang="en-US" dirty="0"/>
              <a:t> When Christ, who is our life, is revealed, then you also will be revealed with Him in glory. </a:t>
            </a:r>
          </a:p>
          <a:p>
            <a:pPr marL="0" indent="0">
              <a:buFontTx/>
              <a:buNone/>
            </a:pPr>
            <a:endParaRPr lang="en-US" altLang="en-US" sz="2000" b="1" dirty="0">
              <a:solidFill>
                <a:schemeClr val="accent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99682" name="Rectangle 2"/>
          <p:cNvSpPr>
            <a:spLocks noGrp="1" noChangeArrowheads="1"/>
          </p:cNvSpPr>
          <p:nvPr>
            <p:ph type="body" idx="1"/>
          </p:nvPr>
        </p:nvSpPr>
        <p:spPr>
          <a:xfrm>
            <a:off x="228600" y="152400"/>
            <a:ext cx="8686800" cy="5486400"/>
          </a:xfrm>
        </p:spPr>
        <p:txBody>
          <a:bodyPr/>
          <a:lstStyle/>
          <a:p>
            <a:pPr marL="0" indent="0" algn="ctr">
              <a:lnSpc>
                <a:spcPct val="90000"/>
              </a:lnSpc>
              <a:buFontTx/>
              <a:buNone/>
            </a:pPr>
            <a:r>
              <a:rPr lang="en-US" altLang="en-US" b="1" dirty="0">
                <a:solidFill>
                  <a:schemeClr val="accent2"/>
                </a:solidFill>
              </a:rPr>
              <a:t>Colossians 3:1-4 </a:t>
            </a:r>
          </a:p>
          <a:p>
            <a:pPr marL="0" indent="0" algn="ctr">
              <a:buFontTx/>
              <a:buNone/>
            </a:pPr>
            <a:r>
              <a:rPr lang="en-US" altLang="en-US" sz="2000" b="1" dirty="0">
                <a:solidFill>
                  <a:schemeClr val="accent2"/>
                </a:solidFill>
              </a:rPr>
              <a:t>Expanded &amp; Explained</a:t>
            </a:r>
          </a:p>
          <a:p>
            <a:pPr marL="0" indent="0" algn="just">
              <a:buFontTx/>
              <a:buNone/>
            </a:pPr>
            <a:r>
              <a:rPr lang="en-US" altLang="en-US" sz="3000" baseline="30000" dirty="0"/>
              <a:t>1</a:t>
            </a:r>
            <a:r>
              <a:rPr lang="en-US" altLang="en-US" sz="3000" dirty="0"/>
              <a:t> Therefore since you have been raised up with Christ, you must </a:t>
            </a:r>
            <a:r>
              <a:rPr lang="en-US" altLang="en-US" sz="3000" b="1" dirty="0">
                <a:solidFill>
                  <a:srgbClr val="0000CC"/>
                </a:solidFill>
              </a:rPr>
              <a:t>keep on seeking the things above</a:t>
            </a:r>
            <a:r>
              <a:rPr lang="en-US" altLang="en-US" sz="3000" dirty="0"/>
              <a:t>, where Christ is, seated at the right hand of God. </a:t>
            </a:r>
            <a:r>
              <a:rPr lang="en-US" altLang="en-US" sz="3000" baseline="30000" dirty="0"/>
              <a:t>2</a:t>
            </a:r>
            <a:r>
              <a:rPr lang="en-US" altLang="en-US" sz="3000" dirty="0"/>
              <a:t>  You must </a:t>
            </a:r>
            <a:r>
              <a:rPr lang="en-US" altLang="en-US" sz="3000" b="1" dirty="0">
                <a:solidFill>
                  <a:srgbClr val="0000CC"/>
                </a:solidFill>
              </a:rPr>
              <a:t>keep on setting your mind on the things above</a:t>
            </a:r>
            <a:r>
              <a:rPr lang="en-US" altLang="en-US" sz="3000" dirty="0"/>
              <a:t>, not on the things that are on earth. </a:t>
            </a:r>
            <a:r>
              <a:rPr lang="en-US" altLang="en-US" sz="3000" baseline="30000" dirty="0"/>
              <a:t>3</a:t>
            </a:r>
            <a:r>
              <a:rPr lang="en-US" altLang="en-US" sz="3000" dirty="0"/>
              <a:t> For you have died and your life is hidden with Christ in the God. </a:t>
            </a:r>
            <a:r>
              <a:rPr lang="en-US" altLang="en-US" sz="3000" baseline="30000" dirty="0"/>
              <a:t>4</a:t>
            </a:r>
            <a:r>
              <a:rPr lang="en-US" altLang="en-US" sz="3000" dirty="0"/>
              <a:t> When Christ, who is our life, is revealed, at His second coming (Luke 17:30), then you also will be revealed with Him in glory.</a:t>
            </a:r>
            <a:endParaRPr lang="en-US" altLang="en-US" sz="3000" dirty="0">
              <a:solidFill>
                <a:srgbClr val="000000"/>
              </a:solidFill>
            </a:endParaRPr>
          </a:p>
        </p:txBody>
      </p:sp>
    </p:spTree>
    <p:extLst>
      <p:ext uri="{BB962C8B-B14F-4D97-AF65-F5344CB8AC3E}">
        <p14:creationId xmlns:p14="http://schemas.microsoft.com/office/powerpoint/2010/main" val="1419416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99682" name="Rectangle 2"/>
          <p:cNvSpPr>
            <a:spLocks noGrp="1" noChangeArrowheads="1"/>
          </p:cNvSpPr>
          <p:nvPr>
            <p:ph type="body" idx="1"/>
          </p:nvPr>
        </p:nvSpPr>
        <p:spPr>
          <a:xfrm>
            <a:off x="228600" y="152400"/>
            <a:ext cx="8686800" cy="5486400"/>
          </a:xfrm>
        </p:spPr>
        <p:txBody>
          <a:bodyPr/>
          <a:lstStyle/>
          <a:p>
            <a:pPr marL="0" indent="0" algn="ctr">
              <a:lnSpc>
                <a:spcPct val="90000"/>
              </a:lnSpc>
              <a:spcBef>
                <a:spcPts val="0"/>
              </a:spcBef>
              <a:spcAft>
                <a:spcPts val="1200"/>
              </a:spcAft>
              <a:buNone/>
            </a:pPr>
            <a:r>
              <a:rPr lang="en-US" altLang="en-US" sz="3600" b="1" dirty="0">
                <a:solidFill>
                  <a:schemeClr val="accent2"/>
                </a:solidFill>
              </a:rPr>
              <a:t>Colossians 3:16-17</a:t>
            </a:r>
          </a:p>
          <a:p>
            <a:pPr marL="0" indent="0" algn="just">
              <a:buNone/>
            </a:pPr>
            <a:r>
              <a:rPr lang="en-US" baseline="30000" dirty="0"/>
              <a:t>16</a:t>
            </a:r>
            <a:r>
              <a:rPr lang="en-US" dirty="0"/>
              <a:t> Let the word of Christ richly dwell within you, with all wisdom teaching and admonishing one another with psalms </a:t>
            </a:r>
            <a:r>
              <a:rPr lang="en-US" i="1" dirty="0"/>
              <a:t>and</a:t>
            </a:r>
            <a:r>
              <a:rPr lang="en-US" dirty="0"/>
              <a:t> hymns </a:t>
            </a:r>
            <a:r>
              <a:rPr lang="en-US" i="1" dirty="0"/>
              <a:t>and</a:t>
            </a:r>
            <a:r>
              <a:rPr lang="en-US" dirty="0"/>
              <a:t> spiritual songs, singing with thankfulness in your hearts to God. </a:t>
            </a:r>
            <a:r>
              <a:rPr lang="en-US" baseline="30000" dirty="0"/>
              <a:t>17</a:t>
            </a:r>
            <a:r>
              <a:rPr lang="en-US" dirty="0"/>
              <a:t> Whatever you do in word or deed, </a:t>
            </a:r>
            <a:r>
              <a:rPr lang="en-US" i="1" dirty="0"/>
              <a:t>do</a:t>
            </a:r>
            <a:r>
              <a:rPr lang="en-US" dirty="0"/>
              <a:t> all in the name of the Lord Jesus, giving thanks through Him to God the Father. </a:t>
            </a:r>
          </a:p>
        </p:txBody>
      </p:sp>
    </p:spTree>
    <p:extLst>
      <p:ext uri="{BB962C8B-B14F-4D97-AF65-F5344CB8AC3E}">
        <p14:creationId xmlns:p14="http://schemas.microsoft.com/office/powerpoint/2010/main" val="3385306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99682" name="Rectangle 2"/>
          <p:cNvSpPr>
            <a:spLocks noGrp="1" noChangeArrowheads="1"/>
          </p:cNvSpPr>
          <p:nvPr>
            <p:ph type="body" idx="1"/>
          </p:nvPr>
        </p:nvSpPr>
        <p:spPr>
          <a:xfrm>
            <a:off x="228600" y="152400"/>
            <a:ext cx="8686800" cy="5486400"/>
          </a:xfrm>
        </p:spPr>
        <p:txBody>
          <a:bodyPr/>
          <a:lstStyle/>
          <a:p>
            <a:pPr marL="0" indent="0" algn="ctr">
              <a:lnSpc>
                <a:spcPct val="90000"/>
              </a:lnSpc>
              <a:buFontTx/>
              <a:buNone/>
            </a:pPr>
            <a:r>
              <a:rPr lang="en-US" altLang="en-US" b="1" dirty="0">
                <a:solidFill>
                  <a:schemeClr val="accent2"/>
                </a:solidFill>
              </a:rPr>
              <a:t>Colossians 3:16-17 </a:t>
            </a:r>
          </a:p>
          <a:p>
            <a:pPr marL="0" indent="0" algn="ctr">
              <a:lnSpc>
                <a:spcPct val="90000"/>
              </a:lnSpc>
              <a:buFontTx/>
              <a:buNone/>
            </a:pPr>
            <a:r>
              <a:rPr lang="en-US" altLang="en-US" sz="2000" b="1" dirty="0">
                <a:solidFill>
                  <a:schemeClr val="accent2"/>
                </a:solidFill>
              </a:rPr>
              <a:t>Expanded &amp; Explained</a:t>
            </a:r>
          </a:p>
          <a:p>
            <a:pPr marL="0" indent="0" algn="just">
              <a:buNone/>
            </a:pPr>
            <a:r>
              <a:rPr lang="en-US" baseline="30000" dirty="0"/>
              <a:t>16 </a:t>
            </a:r>
            <a:r>
              <a:rPr lang="en-US" sz="2800" dirty="0"/>
              <a:t>The personal communication of Christ must richly dwell and make a home within you with all wisdom teaching and admonishing one another with psalms and hymns and spiritual songs singing with thankfulness in your heart to God. </a:t>
            </a:r>
            <a:r>
              <a:rPr lang="en-US" baseline="30000" dirty="0"/>
              <a:t>17</a:t>
            </a:r>
            <a:r>
              <a:rPr lang="en-US" sz="2800" dirty="0"/>
              <a:t> Whatever you do in word or deed you must do all in the name of the Lord Jesus </a:t>
            </a:r>
            <a:r>
              <a:rPr lang="en-US" sz="2800" i="1" dirty="0"/>
              <a:t>(meaning His person in character in all of his accomplishments in you and on your behalf)</a:t>
            </a:r>
            <a:r>
              <a:rPr lang="en-US" sz="2800" dirty="0"/>
              <a:t> giving thanks through Christ to God the Father </a:t>
            </a:r>
            <a:r>
              <a:rPr lang="en-US" sz="2800" i="1" dirty="0"/>
              <a:t>(as both Romans 8 and Ephesians 2 indicate, by means of, and as a ministry of, the Holy Spirit)</a:t>
            </a:r>
            <a:r>
              <a:rPr lang="en-US" sz="2800" dirty="0"/>
              <a:t>.</a:t>
            </a:r>
            <a:endParaRPr lang="en-US" altLang="en-US" sz="2800" dirty="0">
              <a:solidFill>
                <a:srgbClr val="000000"/>
              </a:solidFill>
            </a:endParaRPr>
          </a:p>
        </p:txBody>
      </p:sp>
    </p:spTree>
    <p:extLst>
      <p:ext uri="{BB962C8B-B14F-4D97-AF65-F5344CB8AC3E}">
        <p14:creationId xmlns:p14="http://schemas.microsoft.com/office/powerpoint/2010/main" val="3071568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1427" y="2286000"/>
            <a:ext cx="5421146" cy="4114800"/>
          </a:xfrm>
          <a:prstGeom prst="rect">
            <a:avLst/>
          </a:prstGeom>
        </p:spPr>
      </p:pic>
      <p:sp>
        <p:nvSpPr>
          <p:cNvPr id="2" name="Title 1"/>
          <p:cNvSpPr>
            <a:spLocks noGrp="1"/>
          </p:cNvSpPr>
          <p:nvPr>
            <p:ph type="title"/>
          </p:nvPr>
        </p:nvSpPr>
        <p:spPr>
          <a:xfrm>
            <a:off x="685800" y="1143000"/>
            <a:ext cx="7772400" cy="1143000"/>
          </a:xfrm>
        </p:spPr>
        <p:txBody>
          <a:bodyPr/>
          <a:lstStyle/>
          <a:p>
            <a:r>
              <a:rPr lang="en-US" b="1" dirty="0"/>
              <a:t>Conclusion</a:t>
            </a:r>
          </a:p>
        </p:txBody>
      </p:sp>
      <p:sp>
        <p:nvSpPr>
          <p:cNvPr id="4" name="Rectangle 2"/>
          <p:cNvSpPr txBox="1">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600" b="1">
                <a:solidFill>
                  <a:schemeClr val="accent2"/>
                </a:solidFill>
                <a:cs typeface="Times New Roman" panose="02020603050405020304" pitchFamily="18" charset="0"/>
              </a:rPr>
              <a:t>Beholding the Lord through His word</a:t>
            </a:r>
            <a:endParaRPr lang="en-US" altLang="en-US" sz="3600" b="1" dirty="0">
              <a:solidFill>
                <a:schemeClr val="accent2"/>
              </a:solidFill>
              <a:cs typeface="Times New Roman" panose="02020603050405020304" pitchFamily="18" charset="0"/>
            </a:endParaRPr>
          </a:p>
        </p:txBody>
      </p:sp>
    </p:spTree>
    <p:extLst>
      <p:ext uri="{BB962C8B-B14F-4D97-AF65-F5344CB8AC3E}">
        <p14:creationId xmlns:p14="http://schemas.microsoft.com/office/powerpoint/2010/main" val="3381374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1430125459"/>
              </p:ext>
            </p:extLst>
          </p:nvPr>
        </p:nvGraphicFramePr>
        <p:xfrm>
          <a:off x="228600" y="152400"/>
          <a:ext cx="8686800" cy="6585921"/>
        </p:xfrm>
        <a:graphic>
          <a:graphicData uri="http://schemas.openxmlformats.org/drawingml/2006/table">
            <a:tbl>
              <a:tblPr firstRow="1" bandRow="1">
                <a:solidFill>
                  <a:schemeClr val="bg1">
                    <a:lumMod val="95000"/>
                  </a:schemeClr>
                </a:solidFill>
                <a:tableStyleId>{D7AC3CCA-C797-4891-BE02-D94E43425B78}</a:tableStyleId>
              </a:tblPr>
              <a:tblGrid>
                <a:gridCol w="8686800">
                  <a:extLst>
                    <a:ext uri="{9D8B030D-6E8A-4147-A177-3AD203B41FA5}">
                      <a16:colId xmlns:a16="http://schemas.microsoft.com/office/drawing/2014/main" val="3040945290"/>
                    </a:ext>
                  </a:extLst>
                </a:gridCol>
              </a:tblGrid>
              <a:tr h="1831041">
                <a:tc>
                  <a:txBody>
                    <a:bodyPr/>
                    <a:lstStyle/>
                    <a:p>
                      <a:pPr algn="just"/>
                      <a:r>
                        <a:rPr lang="en-US" altLang="en-US" sz="3600" dirty="0">
                          <a:solidFill>
                            <a:schemeClr val="tx1"/>
                          </a:solidFill>
                          <a:latin typeface="Calibri" panose="020F0502020204030204" pitchFamily="34" charset="0"/>
                          <a:cs typeface="Calibri" panose="020F0502020204030204" pitchFamily="34" charset="0"/>
                        </a:rPr>
                        <a:t>Our</a:t>
                      </a:r>
                      <a:r>
                        <a:rPr lang="en-US" altLang="en-US" sz="3600" dirty="0">
                          <a:solidFill>
                            <a:srgbClr val="FFFFCC"/>
                          </a:solidFill>
                          <a:latin typeface="Calibri" panose="020F0502020204030204" pitchFamily="34" charset="0"/>
                          <a:cs typeface="Calibri" panose="020F0502020204030204" pitchFamily="34" charset="0"/>
                        </a:rPr>
                        <a:t> </a:t>
                      </a:r>
                      <a:r>
                        <a:rPr lang="en-US" altLang="en-US" sz="3600" dirty="0">
                          <a:solidFill>
                            <a:srgbClr val="0000CC"/>
                          </a:solidFill>
                          <a:latin typeface="Calibri" panose="020F0502020204030204" pitchFamily="34" charset="0"/>
                          <a:cs typeface="Calibri" panose="020F0502020204030204" pitchFamily="34" charset="0"/>
                        </a:rPr>
                        <a:t>beholding</a:t>
                      </a:r>
                      <a:r>
                        <a:rPr lang="en-US" altLang="en-US" sz="3600" dirty="0">
                          <a:solidFill>
                            <a:srgbClr val="FFFFCC"/>
                          </a:solidFill>
                          <a:latin typeface="Calibri" panose="020F0502020204030204" pitchFamily="34" charset="0"/>
                          <a:cs typeface="Calibri" panose="020F0502020204030204" pitchFamily="34" charset="0"/>
                        </a:rPr>
                        <a:t> </a:t>
                      </a:r>
                      <a:r>
                        <a:rPr lang="en-US" altLang="en-US" sz="3600" b="1" kern="1200" dirty="0">
                          <a:solidFill>
                            <a:schemeClr val="tx1"/>
                          </a:solidFill>
                          <a:latin typeface="Calibri" panose="020F0502020204030204" pitchFamily="34" charset="0"/>
                          <a:ea typeface="+mn-ea"/>
                          <a:cs typeface="Calibri" panose="020F0502020204030204" pitchFamily="34" charset="0"/>
                        </a:rPr>
                        <a:t>the</a:t>
                      </a:r>
                      <a:r>
                        <a:rPr lang="en-US" altLang="en-US" sz="3600" dirty="0">
                          <a:solidFill>
                            <a:srgbClr val="FFFFCC"/>
                          </a:solidFill>
                          <a:latin typeface="Calibri" panose="020F0502020204030204" pitchFamily="34" charset="0"/>
                          <a:cs typeface="Calibri" panose="020F0502020204030204" pitchFamily="34" charset="0"/>
                        </a:rPr>
                        <a:t> </a:t>
                      </a:r>
                      <a:r>
                        <a:rPr lang="en-US" altLang="en-US" sz="3600" dirty="0">
                          <a:solidFill>
                            <a:srgbClr val="FFFF00"/>
                          </a:solidFill>
                          <a:latin typeface="Calibri" panose="020F0502020204030204" pitchFamily="34" charset="0"/>
                          <a:cs typeface="Calibri" panose="020F0502020204030204" pitchFamily="34" charset="0"/>
                        </a:rPr>
                        <a:t>Living Word of God </a:t>
                      </a:r>
                      <a:r>
                        <a:rPr lang="en-US" altLang="en-US" sz="3600" b="1" kern="1200" dirty="0">
                          <a:solidFill>
                            <a:schemeClr val="tx1"/>
                          </a:solidFill>
                          <a:latin typeface="Calibri" panose="020F0502020204030204" pitchFamily="34" charset="0"/>
                          <a:ea typeface="+mn-ea"/>
                          <a:cs typeface="Calibri" panose="020F0502020204030204" pitchFamily="34" charset="0"/>
                        </a:rPr>
                        <a:t>through the </a:t>
                      </a:r>
                      <a:r>
                        <a:rPr lang="en-US" altLang="en-US" sz="3600" b="1" kern="1200" dirty="0">
                          <a:solidFill>
                            <a:srgbClr val="FFFF00"/>
                          </a:solidFill>
                          <a:latin typeface="Calibri" panose="020F0502020204030204" pitchFamily="34" charset="0"/>
                          <a:ea typeface="+mn-ea"/>
                          <a:cs typeface="Calibri" panose="020F0502020204030204" pitchFamily="34" charset="0"/>
                        </a:rPr>
                        <a:t>Written Word of God </a:t>
                      </a:r>
                      <a:r>
                        <a:rPr lang="en-US" altLang="en-US" sz="3600" b="1" kern="1200" dirty="0">
                          <a:solidFill>
                            <a:schemeClr val="tx1"/>
                          </a:solidFill>
                          <a:latin typeface="Calibri" panose="020F0502020204030204" pitchFamily="34" charset="0"/>
                          <a:ea typeface="+mn-ea"/>
                          <a:cs typeface="Calibri" panose="020F0502020204030204" pitchFamily="34" charset="0"/>
                        </a:rPr>
                        <a:t>is an essential aspect of our</a:t>
                      </a:r>
                      <a:r>
                        <a:rPr lang="en-US" altLang="en-US" sz="3600" dirty="0">
                          <a:solidFill>
                            <a:srgbClr val="FFFFCC"/>
                          </a:solidFill>
                          <a:latin typeface="Calibri" panose="020F0502020204030204" pitchFamily="34" charset="0"/>
                          <a:cs typeface="Calibri" panose="020F0502020204030204" pitchFamily="34" charset="0"/>
                        </a:rPr>
                        <a:t> </a:t>
                      </a:r>
                      <a:r>
                        <a:rPr lang="en-US" altLang="en-US" sz="3600" b="1" kern="1200" dirty="0">
                          <a:solidFill>
                            <a:srgbClr val="0000CC"/>
                          </a:solidFill>
                          <a:latin typeface="Calibri" panose="020F0502020204030204" pitchFamily="34" charset="0"/>
                          <a:ea typeface="+mn-ea"/>
                          <a:cs typeface="Calibri" panose="020F0502020204030204" pitchFamily="34" charset="0"/>
                        </a:rPr>
                        <a:t>fellowship</a:t>
                      </a:r>
                      <a:r>
                        <a:rPr lang="en-US" altLang="en-US" sz="3600" dirty="0">
                          <a:solidFill>
                            <a:srgbClr val="FFFFCC"/>
                          </a:solidFill>
                          <a:latin typeface="Calibri" panose="020F0502020204030204" pitchFamily="34" charset="0"/>
                          <a:cs typeface="Calibri" panose="020F0502020204030204" pitchFamily="34" charset="0"/>
                        </a:rPr>
                        <a:t> </a:t>
                      </a:r>
                      <a:r>
                        <a:rPr lang="en-US" altLang="en-US" sz="3600" b="1" kern="1200" dirty="0">
                          <a:solidFill>
                            <a:schemeClr val="tx1"/>
                          </a:solidFill>
                          <a:latin typeface="Calibri" panose="020F0502020204030204" pitchFamily="34" charset="0"/>
                          <a:ea typeface="+mn-ea"/>
                          <a:cs typeface="Calibri" panose="020F0502020204030204" pitchFamily="34" charset="0"/>
                        </a:rPr>
                        <a:t>with Him.</a:t>
                      </a:r>
                    </a:p>
                  </a:txBody>
                  <a:tcPr>
                    <a:solidFill>
                      <a:srgbClr val="00CCFF"/>
                    </a:solidFill>
                  </a:tcPr>
                </a:tc>
                <a:extLst>
                  <a:ext uri="{0D108BD9-81ED-4DB2-BD59-A6C34878D82A}">
                    <a16:rowId xmlns:a16="http://schemas.microsoft.com/office/drawing/2014/main" val="3297625278"/>
                  </a:ext>
                </a:extLst>
              </a:tr>
              <a:tr h="4722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C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b="1" dirty="0">
                        <a:solidFill>
                          <a:srgbClr val="C0000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0" kern="1200" dirty="0">
                          <a:solidFill>
                            <a:srgbClr val="C00000"/>
                          </a:solidFill>
                          <a:effectLst/>
                          <a:latin typeface="Calibri" panose="020F0502020204030204" pitchFamily="34" charset="0"/>
                          <a:ea typeface="+mn-ea"/>
                          <a:cs typeface="Calibri" panose="020F0502020204030204" pitchFamily="34" charset="0"/>
                        </a:rPr>
                        <a:t>We don't get closer by bypassing our beholding of the Living Word of God through the Written Word of God. It's not incidental it's essential.</a:t>
                      </a:r>
                      <a:r>
                        <a:rPr lang="en-US" altLang="en-US" sz="3000" b="1" i="0" dirty="0">
                          <a:solidFill>
                            <a:srgbClr val="C00000"/>
                          </a:solidFill>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527967143"/>
                  </a:ext>
                </a:extLst>
              </a:tr>
            </a:tbl>
          </a:graphicData>
        </a:graphic>
      </p:graphicFrame>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2133600"/>
            <a:ext cx="4267201" cy="3200400"/>
          </a:xfrm>
          <a:prstGeom prst="rect">
            <a:avLst/>
          </a:prstGeom>
        </p:spPr>
      </p:pic>
    </p:spTree>
    <p:extLst>
      <p:ext uri="{BB962C8B-B14F-4D97-AF65-F5344CB8AC3E}">
        <p14:creationId xmlns:p14="http://schemas.microsoft.com/office/powerpoint/2010/main" val="25790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1295400"/>
            <a:ext cx="5994400" cy="3520725"/>
          </a:xfrm>
          <a:prstGeom prst="rect">
            <a:avLst/>
          </a:prstGeom>
        </p:spPr>
      </p:pic>
      <p:sp>
        <p:nvSpPr>
          <p:cNvPr id="115714" name="Rectangle 1026"/>
          <p:cNvSpPr>
            <a:spLocks noGrp="1" noChangeArrowheads="1"/>
          </p:cNvSpPr>
          <p:nvPr>
            <p:ph type="title"/>
          </p:nvPr>
        </p:nvSpPr>
        <p:spPr>
          <a:xfrm>
            <a:off x="685800" y="228600"/>
            <a:ext cx="7772400" cy="1143000"/>
          </a:xfrm>
        </p:spPr>
        <p:txBody>
          <a:bodyPr/>
          <a:lstStyle/>
          <a:p>
            <a:r>
              <a:rPr lang="en-US" altLang="en-US" sz="3600" b="1" dirty="0">
                <a:solidFill>
                  <a:schemeClr val="accent2"/>
                </a:solidFill>
                <a:cs typeface="Times New Roman" panose="02020603050405020304" pitchFamily="18" charset="0"/>
              </a:rPr>
              <a:t>Beholding the Lord through His word</a:t>
            </a:r>
          </a:p>
        </p:txBody>
      </p:sp>
      <p:sp>
        <p:nvSpPr>
          <p:cNvPr id="115716" name="Rectangle 1028"/>
          <p:cNvSpPr>
            <a:spLocks noGrp="1" noChangeArrowheads="1"/>
          </p:cNvSpPr>
          <p:nvPr>
            <p:ph type="body" sz="half" idx="2"/>
          </p:nvPr>
        </p:nvSpPr>
        <p:spPr>
          <a:xfrm>
            <a:off x="3048000" y="1524000"/>
            <a:ext cx="5943600" cy="2438400"/>
          </a:xfrm>
        </p:spPr>
        <p:txBody>
          <a:bodyPr/>
          <a:lstStyle/>
          <a:p>
            <a:pPr marL="0" indent="0" algn="ctr">
              <a:lnSpc>
                <a:spcPct val="90000"/>
              </a:lnSpc>
              <a:spcBef>
                <a:spcPts val="0"/>
              </a:spcBef>
              <a:spcAft>
                <a:spcPts val="600"/>
              </a:spcAft>
              <a:buNone/>
            </a:pPr>
            <a:r>
              <a:rPr lang="en-US" altLang="en-US" sz="2800" b="1" dirty="0">
                <a:solidFill>
                  <a:srgbClr val="0000CC"/>
                </a:solidFill>
              </a:rPr>
              <a:t>1 John 1:3</a:t>
            </a:r>
          </a:p>
          <a:p>
            <a:pPr marL="0" indent="0">
              <a:lnSpc>
                <a:spcPct val="90000"/>
              </a:lnSpc>
              <a:spcBef>
                <a:spcPts val="0"/>
              </a:spcBef>
              <a:spcAft>
                <a:spcPts val="1200"/>
              </a:spcAft>
              <a:buNone/>
            </a:pPr>
            <a:r>
              <a:rPr lang="en-US" altLang="en-US" sz="2800" dirty="0"/>
              <a:t>“we have seen with our eyes…the Word of Life” (see 1:1-4)</a:t>
            </a:r>
          </a:p>
          <a:p>
            <a:pPr marL="0" indent="0" algn="ctr">
              <a:lnSpc>
                <a:spcPct val="90000"/>
              </a:lnSpc>
              <a:spcBef>
                <a:spcPts val="0"/>
              </a:spcBef>
              <a:spcAft>
                <a:spcPts val="600"/>
              </a:spcAft>
              <a:buNone/>
            </a:pPr>
            <a:r>
              <a:rPr lang="en-US" altLang="en-US" sz="2800" b="1" dirty="0">
                <a:solidFill>
                  <a:srgbClr val="0000CC"/>
                </a:solidFill>
              </a:rPr>
              <a:t>Hebrews 12:2</a:t>
            </a:r>
          </a:p>
          <a:p>
            <a:pPr marL="0" indent="0">
              <a:lnSpc>
                <a:spcPct val="90000"/>
              </a:lnSpc>
              <a:spcBef>
                <a:spcPts val="0"/>
              </a:spcBef>
              <a:spcAft>
                <a:spcPts val="1200"/>
              </a:spcAft>
              <a:buNone/>
            </a:pPr>
            <a:r>
              <a:rPr lang="en-US" altLang="en-US" sz="2800" dirty="0"/>
              <a:t>“fixing our eyes on Jesus” (see 12:1-2)</a:t>
            </a:r>
          </a:p>
        </p:txBody>
      </p:sp>
      <p:pic>
        <p:nvPicPr>
          <p:cNvPr id="115721" name="Picture 1033" descr="content_im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1295400"/>
            <a:ext cx="2819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2171700" y="5638800"/>
            <a:ext cx="52959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altLang="en-US" sz="3200" b="1" dirty="0">
                <a:solidFill>
                  <a:schemeClr val="accent2"/>
                </a:solidFill>
                <a:latin typeface="Calibri" panose="020F0502020204030204" pitchFamily="34" charset="0"/>
                <a:cs typeface="Times New Roman" panose="02020603050405020304" pitchFamily="18" charset="0"/>
              </a:rPr>
              <a:t>Seeing the </a:t>
            </a:r>
            <a:r>
              <a:rPr lang="en-US" altLang="en-US" sz="3200" b="1" dirty="0">
                <a:solidFill>
                  <a:srgbClr val="C00000"/>
                </a:solidFill>
                <a:latin typeface="Calibri" panose="020F0502020204030204" pitchFamily="34" charset="0"/>
                <a:cs typeface="Times New Roman" panose="02020603050405020304" pitchFamily="18" charset="0"/>
              </a:rPr>
              <a:t>Living Word of God</a:t>
            </a:r>
          </a:p>
          <a:p>
            <a:pPr algn="ctr">
              <a:spcBef>
                <a:spcPts val="0"/>
              </a:spcBef>
            </a:pPr>
            <a:r>
              <a:rPr lang="en-US" altLang="en-US" sz="3200" b="1" dirty="0">
                <a:solidFill>
                  <a:schemeClr val="accent2"/>
                </a:solidFill>
                <a:latin typeface="Calibri" panose="020F0502020204030204" pitchFamily="34" charset="0"/>
                <a:cs typeface="Times New Roman" panose="02020603050405020304" pitchFamily="18" charset="0"/>
              </a:rPr>
              <a:t>in the </a:t>
            </a:r>
            <a:r>
              <a:rPr lang="en-US" altLang="en-US" sz="3200" b="1" dirty="0">
                <a:solidFill>
                  <a:schemeClr val="accent1">
                    <a:lumMod val="50000"/>
                  </a:schemeClr>
                </a:solidFill>
                <a:latin typeface="Calibri" panose="020F0502020204030204" pitchFamily="34" charset="0"/>
                <a:cs typeface="Times New Roman" panose="02020603050405020304" pitchFamily="18" charset="0"/>
              </a:rPr>
              <a:t>written word of God</a:t>
            </a:r>
            <a:endParaRPr lang="en-US" altLang="en-US" sz="3200" b="1" dirty="0">
              <a:solidFill>
                <a:schemeClr val="accent1">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 y="1295400"/>
            <a:ext cx="5537200" cy="3962400"/>
          </a:xfrm>
          <a:prstGeom prst="rect">
            <a:avLst/>
          </a:prstGeom>
        </p:spPr>
      </p:pic>
      <p:sp>
        <p:nvSpPr>
          <p:cNvPr id="117763" name="Rectangle 3"/>
          <p:cNvSpPr>
            <a:spLocks noGrp="1" noChangeArrowheads="1"/>
          </p:cNvSpPr>
          <p:nvPr>
            <p:ph type="body" sz="half" idx="1"/>
          </p:nvPr>
        </p:nvSpPr>
        <p:spPr>
          <a:xfrm>
            <a:off x="152400" y="1371600"/>
            <a:ext cx="5410200" cy="3048000"/>
          </a:xfrm>
        </p:spPr>
        <p:txBody>
          <a:bodyPr/>
          <a:lstStyle/>
          <a:p>
            <a:pPr marL="0" indent="0" algn="ctr">
              <a:spcBef>
                <a:spcPts val="0"/>
              </a:spcBef>
              <a:spcAft>
                <a:spcPts val="600"/>
              </a:spcAft>
              <a:buNone/>
            </a:pPr>
            <a:r>
              <a:rPr lang="en-US" altLang="en-US" sz="2800" b="1" dirty="0">
                <a:solidFill>
                  <a:schemeClr val="accent2"/>
                </a:solidFill>
              </a:rPr>
              <a:t>2 Corinthians 3:18</a:t>
            </a:r>
          </a:p>
          <a:p>
            <a:pPr marL="0" indent="0" algn="just">
              <a:spcBef>
                <a:spcPts val="0"/>
              </a:spcBef>
              <a:spcAft>
                <a:spcPts val="600"/>
              </a:spcAft>
              <a:buNone/>
            </a:pPr>
            <a:r>
              <a:rPr lang="en-US" altLang="en-US" sz="2800" dirty="0"/>
              <a:t>“being transformed into the same image from glory to glory”</a:t>
            </a:r>
          </a:p>
          <a:p>
            <a:pPr marL="0" indent="0" algn="ctr">
              <a:spcBef>
                <a:spcPts val="0"/>
              </a:spcBef>
              <a:spcAft>
                <a:spcPts val="600"/>
              </a:spcAft>
              <a:buNone/>
            </a:pPr>
            <a:r>
              <a:rPr lang="en-US" altLang="en-US" sz="2800" b="1" dirty="0">
                <a:solidFill>
                  <a:schemeClr val="accent2"/>
                </a:solidFill>
              </a:rPr>
              <a:t>John 1:16</a:t>
            </a:r>
          </a:p>
          <a:p>
            <a:pPr marL="0" indent="0" algn="just">
              <a:spcBef>
                <a:spcPts val="0"/>
              </a:spcBef>
              <a:spcAft>
                <a:spcPts val="600"/>
              </a:spcAft>
              <a:buNone/>
            </a:pPr>
            <a:r>
              <a:rPr lang="en-US" altLang="en-US" sz="2800" dirty="0"/>
              <a:t>“of His fullness we have all received, and grace upon grace” (cf. 1:1-18)</a:t>
            </a:r>
          </a:p>
        </p:txBody>
      </p:sp>
      <p:pic>
        <p:nvPicPr>
          <p:cNvPr id="117767" name="Picture 7" descr="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1295400"/>
            <a:ext cx="3200400" cy="3962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685800" y="228600"/>
            <a:ext cx="7772400" cy="1143000"/>
          </a:xfrm>
        </p:spPr>
        <p:txBody>
          <a:bodyPr/>
          <a:lstStyle/>
          <a:p>
            <a:r>
              <a:rPr lang="en-US" altLang="en-US" sz="3600" b="1" dirty="0">
                <a:solidFill>
                  <a:schemeClr val="accent2"/>
                </a:solidFill>
              </a:rPr>
              <a:t>Why would we do such a thing?!</a:t>
            </a:r>
            <a:r>
              <a:rPr lang="en-US" altLang="en-US" b="1" dirty="0">
                <a:solidFill>
                  <a:schemeClr val="accent2"/>
                </a:solidFill>
              </a:rPr>
              <a:t> </a:t>
            </a: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085" y="76200"/>
            <a:ext cx="1246909" cy="10972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4200" y="1295400"/>
            <a:ext cx="5867400" cy="3962400"/>
          </a:xfrm>
          <a:prstGeom prst="rect">
            <a:avLst/>
          </a:prstGeom>
        </p:spPr>
      </p:pic>
      <p:sp>
        <p:nvSpPr>
          <p:cNvPr id="119812" name="Rectangle 4"/>
          <p:cNvSpPr>
            <a:spLocks noGrp="1" noChangeArrowheads="1"/>
          </p:cNvSpPr>
          <p:nvPr>
            <p:ph type="body" sz="half" idx="2"/>
          </p:nvPr>
        </p:nvSpPr>
        <p:spPr>
          <a:xfrm>
            <a:off x="3124200" y="1371600"/>
            <a:ext cx="5780088" cy="2971800"/>
          </a:xfrm>
        </p:spPr>
        <p:txBody>
          <a:bodyPr/>
          <a:lstStyle/>
          <a:p>
            <a:pPr marL="0" indent="0" algn="ctr">
              <a:lnSpc>
                <a:spcPct val="90000"/>
              </a:lnSpc>
              <a:spcBef>
                <a:spcPts val="0"/>
              </a:spcBef>
              <a:spcAft>
                <a:spcPts val="600"/>
              </a:spcAft>
              <a:buNone/>
            </a:pPr>
            <a:r>
              <a:rPr lang="en-US" altLang="en-US" sz="2800" b="1" dirty="0">
                <a:solidFill>
                  <a:srgbClr val="0000CC"/>
                </a:solidFill>
              </a:rPr>
              <a:t>1 John 1:3</a:t>
            </a:r>
          </a:p>
          <a:p>
            <a:pPr marL="0" indent="0" algn="just">
              <a:lnSpc>
                <a:spcPct val="90000"/>
              </a:lnSpc>
              <a:spcBef>
                <a:spcPts val="0"/>
              </a:spcBef>
              <a:spcAft>
                <a:spcPts val="600"/>
              </a:spcAft>
              <a:buNone/>
            </a:pPr>
            <a:r>
              <a:rPr lang="en-US" altLang="en-US" sz="2800" dirty="0"/>
              <a:t>“our fellowship is with the Father,  and with His Son Jesus Christ” (cf. 1:1-4)</a:t>
            </a:r>
          </a:p>
          <a:p>
            <a:pPr marL="0" indent="0" algn="ctr">
              <a:lnSpc>
                <a:spcPct val="90000"/>
              </a:lnSpc>
              <a:spcBef>
                <a:spcPts val="0"/>
              </a:spcBef>
              <a:spcAft>
                <a:spcPts val="600"/>
              </a:spcAft>
              <a:buNone/>
            </a:pPr>
            <a:r>
              <a:rPr lang="en-US" altLang="en-US" sz="2800" b="1" dirty="0">
                <a:solidFill>
                  <a:srgbClr val="0000CC"/>
                </a:solidFill>
              </a:rPr>
              <a:t>Hebrews 12:1</a:t>
            </a:r>
          </a:p>
          <a:p>
            <a:pPr marL="0" indent="0" algn="just">
              <a:lnSpc>
                <a:spcPct val="90000"/>
              </a:lnSpc>
              <a:spcBef>
                <a:spcPts val="0"/>
              </a:spcBef>
              <a:spcAft>
                <a:spcPts val="600"/>
              </a:spcAft>
              <a:buNone/>
            </a:pPr>
            <a:r>
              <a:rPr lang="en-US" altLang="en-US" sz="2800" dirty="0"/>
              <a:t>“run with endurance the race that is set before us” (cf. 1:1-4)</a:t>
            </a:r>
          </a:p>
        </p:txBody>
      </p:sp>
      <p:pic>
        <p:nvPicPr>
          <p:cNvPr id="119816" name="Picture 8" descr="footr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712" y="1295400"/>
            <a:ext cx="2681288" cy="396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685800" y="228600"/>
            <a:ext cx="7772400" cy="1143000"/>
          </a:xfrm>
        </p:spPr>
        <p:txBody>
          <a:bodyPr/>
          <a:lstStyle/>
          <a:p>
            <a:r>
              <a:rPr lang="en-US" altLang="en-US" sz="3600" b="1" dirty="0">
                <a:solidFill>
                  <a:schemeClr val="accent2"/>
                </a:solidFill>
              </a:rPr>
              <a:t>Why would we do such a thing?!</a:t>
            </a:r>
            <a:r>
              <a:rPr lang="en-US" altLang="en-US" b="1" dirty="0">
                <a:solidFill>
                  <a:schemeClr val="accent2"/>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p:spPr>
      </p:pic>
      <p:pic>
        <p:nvPicPr>
          <p:cNvPr id="4" name="Picture 1027" descr="Heavenly scene_4 living creatures_24 el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9773" y="3687859"/>
            <a:ext cx="2798827" cy="173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1800" y="3690688"/>
            <a:ext cx="1507349" cy="1764284"/>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5018" y="3689273"/>
            <a:ext cx="1181843" cy="1767113"/>
          </a:xfrm>
          <a:prstGeom prst="rect">
            <a:avLst/>
          </a:prstGeom>
        </p:spPr>
      </p:pic>
      <p:sp>
        <p:nvSpPr>
          <p:cNvPr id="9" name="Rectangle 1026"/>
          <p:cNvSpPr txBox="1">
            <a:spLocks noChangeArrowheads="1"/>
          </p:cNvSpPr>
          <p:nvPr/>
        </p:nvSpPr>
        <p:spPr bwMode="auto">
          <a:xfrm>
            <a:off x="914400" y="152400"/>
            <a:ext cx="7315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sz="3600" b="1" dirty="0">
                <a:solidFill>
                  <a:srgbClr val="0000CC"/>
                </a:solidFill>
              </a:rPr>
              <a:t>2 Corinthians 3:18</a:t>
            </a:r>
          </a:p>
          <a:p>
            <a:pPr marL="0" indent="0" algn="just">
              <a:buFontTx/>
              <a:buNone/>
            </a:pPr>
            <a:r>
              <a:rPr lang="en-US" altLang="en-US" sz="3400" dirty="0"/>
              <a:t>But we all, with unveiled face, beholding as in a mirror the glory of the Lord, are being transformed into the same image from glory to glory, just as from the Lord, the Spirit.</a:t>
            </a:r>
          </a:p>
        </p:txBody>
      </p:sp>
    </p:spTree>
    <p:extLst>
      <p:ext uri="{BB962C8B-B14F-4D97-AF65-F5344CB8AC3E}">
        <p14:creationId xmlns:p14="http://schemas.microsoft.com/office/powerpoint/2010/main" val="210759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137160"/>
            <a:ext cx="8778240" cy="6583680"/>
          </a:xfrm>
          <a:prstGeom prst="rect">
            <a:avLst/>
          </a:prstGeom>
          <a:ln>
            <a:solidFill>
              <a:schemeClr val="tx1"/>
            </a:solidFill>
          </a:ln>
        </p:spPr>
      </p:pic>
    </p:spTree>
    <p:extLst>
      <p:ext uri="{BB962C8B-B14F-4D97-AF65-F5344CB8AC3E}">
        <p14:creationId xmlns:p14="http://schemas.microsoft.com/office/powerpoint/2010/main" val="3481448192"/>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11346</TotalTime>
  <Words>3237</Words>
  <Application>Microsoft Office PowerPoint</Application>
  <PresentationFormat>On-screen Show (4:3)</PresentationFormat>
  <Paragraphs>220</Paragraphs>
  <Slides>46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Default Design</vt:lpstr>
      <vt:lpstr>Beholding the Lord through His Word - Part 1</vt:lpstr>
      <vt:lpstr>PowerPoint Presentation</vt:lpstr>
      <vt:lpstr>Beholding the Lord through His word</vt:lpstr>
      <vt:lpstr>Beholding the Lord through His word</vt:lpstr>
      <vt:lpstr>Beholding the Lord through His word</vt:lpstr>
      <vt:lpstr>Why would we do such a thing?! </vt:lpstr>
      <vt:lpstr>Why would we do such a thing?!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dc:creator>
  <cp:lastModifiedBy>Jim McGowan</cp:lastModifiedBy>
  <cp:revision>303</cp:revision>
  <cp:lastPrinted>2017-04-23T00:47:00Z</cp:lastPrinted>
  <dcterms:created xsi:type="dcterms:W3CDTF">2007-01-22T13:58:03Z</dcterms:created>
  <dcterms:modified xsi:type="dcterms:W3CDTF">2017-04-23T00:54:33Z</dcterms:modified>
</cp:coreProperties>
</file>