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0"/>
  </p:notesMasterIdLst>
  <p:handoutMasterIdLst>
    <p:handoutMasterId r:id="rId101"/>
  </p:handoutMasterIdLst>
  <p:sldIdLst>
    <p:sldId id="2781" r:id="rId2"/>
    <p:sldId id="2782" r:id="rId3"/>
    <p:sldId id="2783" r:id="rId4"/>
    <p:sldId id="2784" r:id="rId5"/>
    <p:sldId id="2785" r:id="rId6"/>
    <p:sldId id="2786" r:id="rId7"/>
    <p:sldId id="2787" r:id="rId8"/>
    <p:sldId id="2788" r:id="rId9"/>
    <p:sldId id="2789" r:id="rId10"/>
    <p:sldId id="2790" r:id="rId11"/>
    <p:sldId id="2791" r:id="rId12"/>
    <p:sldId id="2792" r:id="rId13"/>
    <p:sldId id="2813" r:id="rId14"/>
    <p:sldId id="2793" r:id="rId15"/>
    <p:sldId id="2815" r:id="rId16"/>
    <p:sldId id="2794" r:id="rId17"/>
    <p:sldId id="2795" r:id="rId18"/>
    <p:sldId id="2796" r:id="rId19"/>
    <p:sldId id="2797" r:id="rId20"/>
    <p:sldId id="2798" r:id="rId21"/>
    <p:sldId id="2799" r:id="rId22"/>
    <p:sldId id="2800" r:id="rId23"/>
    <p:sldId id="2801" r:id="rId24"/>
    <p:sldId id="2802" r:id="rId25"/>
    <p:sldId id="2803" r:id="rId26"/>
    <p:sldId id="2804" r:id="rId27"/>
    <p:sldId id="2805" r:id="rId28"/>
    <p:sldId id="2806" r:id="rId29"/>
    <p:sldId id="2807" r:id="rId30"/>
    <p:sldId id="2808" r:id="rId31"/>
    <p:sldId id="2809" r:id="rId32"/>
    <p:sldId id="2811" r:id="rId33"/>
    <p:sldId id="2303" r:id="rId34"/>
    <p:sldId id="2304" r:id="rId35"/>
    <p:sldId id="2305" r:id="rId36"/>
    <p:sldId id="2319" r:id="rId37"/>
    <p:sldId id="2295" r:id="rId38"/>
    <p:sldId id="2320" r:id="rId39"/>
    <p:sldId id="2375" r:id="rId40"/>
    <p:sldId id="2414" r:id="rId41"/>
    <p:sldId id="2553" r:id="rId42"/>
    <p:sldId id="2623" r:id="rId43"/>
    <p:sldId id="2765" r:id="rId44"/>
    <p:sldId id="2766" r:id="rId45"/>
    <p:sldId id="2709" r:id="rId46"/>
    <p:sldId id="2767" r:id="rId47"/>
    <p:sldId id="2718" r:id="rId48"/>
    <p:sldId id="2719" r:id="rId49"/>
    <p:sldId id="2722" r:id="rId50"/>
    <p:sldId id="2761" r:id="rId51"/>
    <p:sldId id="2763" r:id="rId52"/>
    <p:sldId id="2758" r:id="rId53"/>
    <p:sldId id="2760" r:id="rId54"/>
    <p:sldId id="2713" r:id="rId55"/>
    <p:sldId id="2717" r:id="rId56"/>
    <p:sldId id="2721" r:id="rId57"/>
    <p:sldId id="2768" r:id="rId58"/>
    <p:sldId id="2723" r:id="rId59"/>
    <p:sldId id="2769" r:id="rId60"/>
    <p:sldId id="2755" r:id="rId61"/>
    <p:sldId id="2753" r:id="rId62"/>
    <p:sldId id="2812" r:id="rId63"/>
    <p:sldId id="2750" r:id="rId64"/>
    <p:sldId id="2751" r:id="rId65"/>
    <p:sldId id="2728" r:id="rId66"/>
    <p:sldId id="2725" r:id="rId67"/>
    <p:sldId id="2764" r:id="rId68"/>
    <p:sldId id="2726" r:id="rId69"/>
    <p:sldId id="2770" r:id="rId70"/>
    <p:sldId id="2740" r:id="rId71"/>
    <p:sldId id="2741" r:id="rId72"/>
    <p:sldId id="2729" r:id="rId73"/>
    <p:sldId id="2730" r:id="rId74"/>
    <p:sldId id="2771" r:id="rId75"/>
    <p:sldId id="2816" r:id="rId76"/>
    <p:sldId id="2817" r:id="rId77"/>
    <p:sldId id="2743" r:id="rId78"/>
    <p:sldId id="2818" r:id="rId79"/>
    <p:sldId id="2772" r:id="rId80"/>
    <p:sldId id="2773" r:id="rId81"/>
    <p:sldId id="2774" r:id="rId82"/>
    <p:sldId id="2775" r:id="rId83"/>
    <p:sldId id="2756" r:id="rId84"/>
    <p:sldId id="2744" r:id="rId85"/>
    <p:sldId id="2745" r:id="rId86"/>
    <p:sldId id="2746" r:id="rId87"/>
    <p:sldId id="2747" r:id="rId88"/>
    <p:sldId id="2776" r:id="rId89"/>
    <p:sldId id="2752" r:id="rId90"/>
    <p:sldId id="2778" r:id="rId91"/>
    <p:sldId id="2777" r:id="rId92"/>
    <p:sldId id="2748" r:id="rId93"/>
    <p:sldId id="2742" r:id="rId94"/>
    <p:sldId id="2779" r:id="rId95"/>
    <p:sldId id="2749" r:id="rId96"/>
    <p:sldId id="2548" r:id="rId97"/>
    <p:sldId id="2780" r:id="rId98"/>
    <p:sldId id="2757" r:id="rId9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B0F0"/>
    <a:srgbClr val="FFFF99"/>
    <a:srgbClr val="000066"/>
    <a:srgbClr val="FF66FF"/>
    <a:srgbClr val="EAEAEA"/>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67" d="100"/>
          <a:sy n="67"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rPr>
              <a:t>3/1/2017</a:t>
            </a:fld>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016B0A81-F843-48D4-B835-3C5753C2DF57}" type="datetime1">
              <a:rPr lang="en-US" smtClean="0"/>
              <a:t>3/1/2017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2/22/2017</a:t>
            </a:r>
            <a:endParaRPr lang="en-US" dirty="0"/>
          </a:p>
        </p:txBody>
      </p:sp>
    </p:spTree>
    <p:extLst>
      <p:ext uri="{BB962C8B-B14F-4D97-AF65-F5344CB8AC3E}">
        <p14:creationId xmlns:p14="http://schemas.microsoft.com/office/powerpoint/2010/main" val="231787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14</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2/22/2017</a:t>
            </a:r>
            <a:endParaRPr lang="en-US" dirty="0"/>
          </a:p>
        </p:txBody>
      </p:sp>
    </p:spTree>
    <p:extLst>
      <p:ext uri="{BB962C8B-B14F-4D97-AF65-F5344CB8AC3E}">
        <p14:creationId xmlns:p14="http://schemas.microsoft.com/office/powerpoint/2010/main" val="139591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16</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2/22/2017</a:t>
            </a:r>
            <a:endParaRPr lang="en-US" dirty="0"/>
          </a:p>
        </p:txBody>
      </p:sp>
    </p:spTree>
    <p:extLst>
      <p:ext uri="{BB962C8B-B14F-4D97-AF65-F5344CB8AC3E}">
        <p14:creationId xmlns:p14="http://schemas.microsoft.com/office/powerpoint/2010/main" val="54187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30</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
        <p:nvSpPr>
          <p:cNvPr id="4" name="Date Placeholder 3"/>
          <p:cNvSpPr>
            <a:spLocks noGrp="1"/>
          </p:cNvSpPr>
          <p:nvPr>
            <p:ph type="dt" idx="12"/>
          </p:nvPr>
        </p:nvSpPr>
        <p:spPr/>
        <p:txBody>
          <a:bodyPr/>
          <a:lstStyle/>
          <a:p>
            <a:pPr>
              <a:defRPr/>
            </a:pPr>
            <a:r>
              <a:rPr lang="en-US"/>
              <a:t>2/22/2017</a:t>
            </a:r>
            <a:endParaRPr lang="en-US" dirty="0"/>
          </a:p>
        </p:txBody>
      </p:sp>
    </p:spTree>
    <p:extLst>
      <p:ext uri="{BB962C8B-B14F-4D97-AF65-F5344CB8AC3E}">
        <p14:creationId xmlns:p14="http://schemas.microsoft.com/office/powerpoint/2010/main" val="169230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6529">
              <a:defRPr/>
            </a:pPr>
            <a:fld id="{D675C7F5-DDAF-4FE0-9D6F-D01C3049ABE8}" type="slidenum">
              <a:rPr lang="en-US" sz="1900" kern="0">
                <a:solidFill>
                  <a:sysClr val="windowText" lastClr="000000"/>
                </a:solidFill>
              </a:rPr>
              <a:pPr defTabSz="966529">
                <a:defRPr/>
              </a:pPr>
              <a:t>31</a:t>
            </a:fld>
            <a:endParaRPr lang="en-US" sz="1900" kern="0">
              <a:solidFill>
                <a:sysClr val="windowText" lastClr="000000"/>
              </a:solidFill>
            </a:endParaRPr>
          </a:p>
        </p:txBody>
      </p:sp>
      <p:sp>
        <p:nvSpPr>
          <p:cNvPr id="69635" name="Rectangle 2"/>
          <p:cNvSpPr>
            <a:spLocks noGrp="1" noRot="1" noChangeAspect="1" noChangeArrowheads="1" noTextEdit="1"/>
          </p:cNvSpPr>
          <p:nvPr>
            <p:ph type="sldImg"/>
          </p:nvPr>
        </p:nvSpPr>
        <p:spPr>
          <a:xfrm>
            <a:off x="1497013" y="1200150"/>
            <a:ext cx="4321175" cy="3240088"/>
          </a:xfrm>
          <a:ln/>
        </p:spPr>
      </p:sp>
      <p:sp>
        <p:nvSpPr>
          <p:cNvPr id="69636"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
        <p:nvSpPr>
          <p:cNvPr id="4" name="Date Placeholder 3"/>
          <p:cNvSpPr>
            <a:spLocks noGrp="1"/>
          </p:cNvSpPr>
          <p:nvPr>
            <p:ph type="dt" idx="12"/>
          </p:nvPr>
        </p:nvSpPr>
        <p:spPr/>
        <p:txBody>
          <a:bodyPr/>
          <a:lstStyle/>
          <a:p>
            <a:pPr>
              <a:defRPr/>
            </a:pPr>
            <a:r>
              <a:rPr lang="en-US"/>
              <a:t>2/22/2017</a:t>
            </a:r>
            <a:endParaRPr lang="en-US" dirty="0"/>
          </a:p>
        </p:txBody>
      </p:sp>
    </p:spTree>
    <p:extLst>
      <p:ext uri="{BB962C8B-B14F-4D97-AF65-F5344CB8AC3E}">
        <p14:creationId xmlns:p14="http://schemas.microsoft.com/office/powerpoint/2010/main" val="169138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32</a:t>
            </a:fld>
            <a:endParaRPr lang="en-US" altLang="en-US" sz="1300" dirty="0">
              <a:latin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2/22/2017</a:t>
            </a:r>
            <a:endParaRPr lang="en-US" dirty="0"/>
          </a:p>
        </p:txBody>
      </p:sp>
    </p:spTree>
    <p:extLst>
      <p:ext uri="{BB962C8B-B14F-4D97-AF65-F5344CB8AC3E}">
        <p14:creationId xmlns:p14="http://schemas.microsoft.com/office/powerpoint/2010/main" val="203959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33</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3/1/2017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36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37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38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39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19697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40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41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42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10232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43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81336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44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26973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62986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964453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22559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61970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08320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30117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923433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49273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80769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0759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971972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168977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20163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238851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088917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78540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361980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263472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90</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954556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91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076864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94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49670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97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756049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3/1/2017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74887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6046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35632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95508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9490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2/22/2017</a:t>
            </a:r>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88028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4309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427190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55" r:id="rId12"/>
    <p:sldLayoutId id="2147492661" r:id="rId13"/>
    <p:sldLayoutId id="21474926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966429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39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nvPr>
        </p:nvGraphicFramePr>
        <p:xfrm>
          <a:off x="237886" y="1144368"/>
          <a:ext cx="8906114" cy="3870960"/>
        </p:xfrm>
        <a:graphic>
          <a:graphicData uri="http://schemas.openxmlformats.org/drawingml/2006/table">
            <a:tbl>
              <a:tblPr firstRow="1" bandRow="1">
                <a:tableStyleId>{5940675A-B579-460E-94D1-54222C63F5DA}</a:tableStyleId>
              </a:tblPr>
              <a:tblGrid>
                <a:gridCol w="4055463">
                  <a:extLst>
                    <a:ext uri="{9D8B030D-6E8A-4147-A177-3AD203B41FA5}">
                      <a16:colId xmlns:a16="http://schemas.microsoft.com/office/drawing/2014/main" val="4287931007"/>
                    </a:ext>
                  </a:extLst>
                </a:gridCol>
                <a:gridCol w="4850651">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02853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126886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5057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321007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23897" y="152400"/>
            <a:ext cx="7896206"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of heaven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166785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5057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b="1" u="sng" kern="1200" dirty="0">
                <a:solidFill>
                  <a:srgbClr val="FFFFCC"/>
                </a:solidFill>
                <a:cs typeface="Arial" charset="0"/>
              </a:rPr>
              <a:t>Misinterpretation of the kingdom offer</a:t>
            </a:r>
            <a:r>
              <a:rPr lang="en-US" b="1" kern="1200" dirty="0">
                <a:solidFill>
                  <a:srgbClr val="FFFFCC"/>
                </a:solidFill>
                <a:cs typeface="Arial" charset="0"/>
              </a:rPr>
              <a:t>?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380883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cs typeface="Calibri" panose="020F0502020204030204" pitchFamily="34" charset="0"/>
              </a:rPr>
              <a:t>“</a:t>
            </a:r>
            <a:r>
              <a:rPr lang="en-US" sz="3000" dirty="0">
                <a:latin typeface="Calibri" panose="020F0502020204030204" pitchFamily="34" charset="0"/>
              </a:rPr>
              <a:t>Listen, the Jews were looking for a political kingdom but </a:t>
            </a:r>
            <a:r>
              <a:rPr lang="en-US" sz="3000" b="1" u="sng" dirty="0">
                <a:solidFill>
                  <a:srgbClr val="FFFFCC"/>
                </a:solidFill>
                <a:latin typeface="Calibri" panose="020F0502020204030204" pitchFamily="34" charset="0"/>
              </a:rPr>
              <a:t>Jesus never offered one</a:t>
            </a:r>
            <a:r>
              <a:rPr lang="en-US" sz="3000" dirty="0">
                <a:latin typeface="Calibri" panose="020F0502020204030204" pitchFamily="34" charset="0"/>
              </a:rPr>
              <a:t>...There’s no politics in the Sermon on the Mount.  None.  There is not one reference to the social, political aspect of the kingdom made here, not one.  The Jews were so concerned about the politics and the social life.  Jesus makes no reference to that at all...The stress is on being.  It’s not on ruling or possessing, it is on being...So the political aspect of this message was devastating.  It was absolutely everything was the opposite of what they expected a Messiah to say.</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600"/>
            <a:ext cx="1136307" cy="1188720"/>
          </a:xfrm>
          <a:prstGeom prst="rect">
            <a:avLst/>
          </a:prstGeom>
          <a:ln w="28575">
            <a:solidFill>
              <a:schemeClr val="bg1"/>
            </a:solidFill>
          </a:ln>
        </p:spPr>
      </p:pic>
      <p:sp>
        <p:nvSpPr>
          <p:cNvPr id="3" name="TextBox 2"/>
          <p:cNvSpPr txBox="1"/>
          <p:nvPr/>
        </p:nvSpPr>
        <p:spPr>
          <a:xfrm>
            <a:off x="1627938" y="6477000"/>
            <a:ext cx="5888124" cy="338554"/>
          </a:xfrm>
          <a:prstGeom prst="rect">
            <a:avLst/>
          </a:prstGeom>
          <a:noFill/>
        </p:spPr>
        <p:txBody>
          <a:bodyPr wrap="square" rtlCol="0">
            <a:spAutoFit/>
          </a:bodyPr>
          <a:lstStyle/>
          <a:p>
            <a:pPr algn="ctr"/>
            <a:r>
              <a:rPr lang="en-US" sz="1600" dirty="0">
                <a:latin typeface="Calibri" panose="020F0502020204030204" pitchFamily="34" charset="0"/>
              </a:rPr>
              <a:t>https://www.gty.org/library/print/study-guide-chapter/2197</a:t>
            </a:r>
          </a:p>
        </p:txBody>
      </p:sp>
    </p:spTree>
    <p:extLst>
      <p:ext uri="{BB962C8B-B14F-4D97-AF65-F5344CB8AC3E}">
        <p14:creationId xmlns:p14="http://schemas.microsoft.com/office/powerpoint/2010/main" val="26501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2514600"/>
            <a:ext cx="883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FontTx/>
              <a:buNone/>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rPr>
              <a:t>We must not forget that Jesus came to seek and to save the lost, not merely to announce the earthly kingdom. When Jesus proclaimed His kingdom, </a:t>
            </a:r>
            <a:r>
              <a:rPr lang="en-US" sz="3600" b="1" u="sng" dirty="0">
                <a:solidFill>
                  <a:srgbClr val="FFFFCC"/>
                </a:solidFill>
                <a:latin typeface="Calibri" panose="020F0502020204030204" pitchFamily="34" charset="0"/>
              </a:rPr>
              <a:t>He was preaching salvation</a:t>
            </a:r>
            <a:r>
              <a:rPr lang="en-US" sz="3600" dirty="0">
                <a:latin typeface="Calibri" panose="020F0502020204030204" pitchFamily="34" charset="0"/>
              </a:rPr>
              <a:t>.</a:t>
            </a:r>
            <a:r>
              <a:rPr lang="en-US" altLang="en-US" sz="36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None/>
            </a:pPr>
            <a:r>
              <a:rPr lang="en-US" sz="1800" dirty="0">
                <a:latin typeface="Calibri" panose="020F0502020204030204" pitchFamily="34" charset="0"/>
              </a:rPr>
              <a:t>John F. MacArthur, </a:t>
            </a:r>
            <a:r>
              <a:rPr lang="en-US" sz="1800" i="1" dirty="0">
                <a:latin typeface="Calibri" panose="020F0502020204030204" pitchFamily="34" charset="0"/>
              </a:rPr>
              <a:t>The Gospel According to Jesus: What Does Jesus Mean When He Says, “Follow Me”?</a:t>
            </a:r>
            <a:r>
              <a:rPr lang="en-US" sz="1800" dirty="0">
                <a:latin typeface="Calibri" panose="020F0502020204030204" pitchFamily="34" charset="0"/>
              </a:rPr>
              <a:t> (Grand Rapids: Zondervan, 1988), 89.</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28600"/>
            <a:ext cx="1136307" cy="1188720"/>
          </a:xfrm>
          <a:prstGeom prst="rect">
            <a:avLst/>
          </a:prstGeom>
          <a:ln w="28575">
            <a:solidFill>
              <a:schemeClr val="bg1"/>
            </a:solidFill>
          </a:ln>
        </p:spPr>
      </p:pic>
    </p:spTree>
    <p:extLst>
      <p:ext uri="{BB962C8B-B14F-4D97-AF65-F5344CB8AC3E}">
        <p14:creationId xmlns:p14="http://schemas.microsoft.com/office/powerpoint/2010/main" val="294491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3" y="152400"/>
            <a:ext cx="8744137" cy="504753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28:18-20 (NASB)</a:t>
            </a:r>
          </a:p>
          <a:p>
            <a:pPr algn="just">
              <a:spcBef>
                <a:spcPts val="600"/>
              </a:spcBef>
              <a:spcAft>
                <a:spcPts val="600"/>
              </a:spcAft>
            </a:pPr>
            <a:r>
              <a:rPr lang="en-US" altLang="en-US" sz="3400" kern="0" dirty="0">
                <a:latin typeface="Calibri" panose="020F0502020204030204" pitchFamily="34" charset="0"/>
              </a:rPr>
              <a:t>“</a:t>
            </a:r>
            <a:r>
              <a:rPr lang="en-US" sz="3400" dirty="0">
                <a:latin typeface="Calibri" panose="020F0502020204030204" pitchFamily="34" charset="0"/>
              </a:rPr>
              <a:t>And Jesus came up and spoke to them, saying, ‘All authority has been given to Me in heaven and on earth. </a:t>
            </a:r>
            <a:r>
              <a:rPr lang="en-US" sz="3400" baseline="30000" dirty="0">
                <a:latin typeface="Calibri" panose="020F0502020204030204" pitchFamily="34" charset="0"/>
              </a:rPr>
              <a:t>19 </a:t>
            </a:r>
            <a:r>
              <a:rPr lang="en-US" sz="3400" dirty="0">
                <a:latin typeface="Calibri" panose="020F0502020204030204" pitchFamily="34" charset="0"/>
              </a:rPr>
              <a:t>Go therefore and make disciples of </a:t>
            </a:r>
            <a:r>
              <a:rPr lang="en-US" sz="3400" b="1" u="sng" dirty="0">
                <a:solidFill>
                  <a:srgbClr val="FFFFCC"/>
                </a:solidFill>
                <a:latin typeface="Calibri" panose="020F0502020204030204" pitchFamily="34" charset="0"/>
              </a:rPr>
              <a:t>all the nations</a:t>
            </a:r>
            <a:r>
              <a:rPr lang="en-US" sz="3400" dirty="0">
                <a:latin typeface="Calibri" panose="020F0502020204030204" pitchFamily="34" charset="0"/>
              </a:rPr>
              <a:t>, baptizing them in the name of the Father and the Son and the Holy Spirit, </a:t>
            </a:r>
            <a:r>
              <a:rPr lang="en-US" sz="3400" baseline="30000" dirty="0">
                <a:latin typeface="Calibri" panose="020F0502020204030204" pitchFamily="34" charset="0"/>
              </a:rPr>
              <a:t>20 </a:t>
            </a:r>
            <a:r>
              <a:rPr lang="en-US" sz="3400" dirty="0">
                <a:latin typeface="Calibri" panose="020F0502020204030204" pitchFamily="34" charset="0"/>
              </a:rPr>
              <a:t>teaching them to observe all that I commanded you; and lo, I am with you always, even to the end of the age.’”</a:t>
            </a:r>
          </a:p>
        </p:txBody>
      </p:sp>
    </p:spTree>
    <p:extLst>
      <p:ext uri="{BB962C8B-B14F-4D97-AF65-F5344CB8AC3E}">
        <p14:creationId xmlns:p14="http://schemas.microsoft.com/office/powerpoint/2010/main" val="96306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7, (cont’d)</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49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23897" y="152400"/>
            <a:ext cx="7896206"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‘The kingdom of heaven is at hand.’”</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27798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40599" y="152400"/>
            <a:ext cx="7262803" cy="392415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16:30-31 (NASB)</a:t>
            </a:r>
          </a:p>
          <a:p>
            <a:pPr algn="just"/>
            <a:r>
              <a:rPr lang="en-US" altLang="en-US" sz="4000" kern="0" dirty="0">
                <a:latin typeface="Calibri" panose="020F0502020204030204" pitchFamily="34" charset="0"/>
              </a:rPr>
              <a:t>“</a:t>
            </a:r>
            <a:r>
              <a:rPr lang="en-US" sz="4000" dirty="0">
                <a:latin typeface="Calibri" panose="020F0502020204030204" pitchFamily="34" charset="0"/>
              </a:rPr>
              <a:t>and after he brought them out, he said, ‘Sirs, what must I do to be saved?’ </a:t>
            </a:r>
            <a:r>
              <a:rPr lang="en-US" sz="4000" baseline="30000" dirty="0">
                <a:latin typeface="Calibri" panose="020F0502020204030204" pitchFamily="34" charset="0"/>
              </a:rPr>
              <a:t>31 </a:t>
            </a:r>
            <a:r>
              <a:rPr lang="en-US" sz="4000" dirty="0">
                <a:latin typeface="Calibri" panose="020F0502020204030204" pitchFamily="34" charset="0"/>
              </a:rPr>
              <a:t>They said, ‘</a:t>
            </a:r>
            <a:r>
              <a:rPr lang="en-US" sz="4000" b="1" u="sng" dirty="0">
                <a:solidFill>
                  <a:srgbClr val="FFFFCC"/>
                </a:solidFill>
                <a:latin typeface="Calibri" panose="020F0502020204030204" pitchFamily="34" charset="0"/>
              </a:rPr>
              <a:t>Believe in the Lord Jesus, and you will be saved</a:t>
            </a:r>
            <a:r>
              <a:rPr lang="en-US" sz="4000" dirty="0">
                <a:latin typeface="Calibri" panose="020F0502020204030204" pitchFamily="34" charset="0"/>
              </a:rPr>
              <a:t>, you and your household.’”</a:t>
            </a:r>
          </a:p>
        </p:txBody>
      </p:sp>
    </p:spTree>
    <p:extLst>
      <p:ext uri="{BB962C8B-B14F-4D97-AF65-F5344CB8AC3E}">
        <p14:creationId xmlns:p14="http://schemas.microsoft.com/office/powerpoint/2010/main" val="50092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85" y="91440"/>
            <a:ext cx="758203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5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a:t>
            </a:r>
            <a:r>
              <a:rPr lang="en-US" sz="3600" b="1" u="sng" dirty="0">
                <a:solidFill>
                  <a:srgbClr val="FFFFCC"/>
                </a:solidFill>
                <a:latin typeface="Calibri" panose="020F0502020204030204" pitchFamily="34" charset="0"/>
              </a:rPr>
              <a:t>Gentiles</a:t>
            </a:r>
            <a:r>
              <a:rPr lang="en-US" sz="3600" dirty="0">
                <a:latin typeface="Calibri" panose="020F0502020204030204" pitchFamily="34" charset="0"/>
              </a:rPr>
              <a:t>, and do not enter </a:t>
            </a:r>
            <a:r>
              <a:rPr lang="en-US" sz="3600" i="1" dirty="0">
                <a:latin typeface="Calibri" panose="020F0502020204030204" pitchFamily="34" charset="0"/>
              </a:rPr>
              <a:t>any</a:t>
            </a:r>
            <a:r>
              <a:rPr lang="en-US" sz="3600" dirty="0">
                <a:latin typeface="Calibri" panose="020F0502020204030204" pitchFamily="34" charset="0"/>
              </a:rPr>
              <a:t> city of the </a:t>
            </a:r>
            <a:r>
              <a:rPr lang="en-US" sz="3600" b="1" u="sng" dirty="0">
                <a:solidFill>
                  <a:srgbClr val="FFFFCC"/>
                </a:solidFill>
                <a:latin typeface="Calibri" panose="020F0502020204030204" pitchFamily="34" charset="0"/>
              </a:rPr>
              <a:t>Samaritans</a:t>
            </a:r>
            <a:r>
              <a:rPr lang="en-US" sz="3600" dirty="0">
                <a:latin typeface="Calibri" panose="020F0502020204030204" pitchFamily="34" charset="0"/>
              </a:rPr>
              <a:t>;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a:t>
            </a:r>
            <a:r>
              <a:rPr lang="en-US" sz="3600" b="1" u="sng" dirty="0">
                <a:solidFill>
                  <a:srgbClr val="FFFFCC"/>
                </a:solidFill>
                <a:latin typeface="Calibri" panose="020F0502020204030204" pitchFamily="34" charset="0"/>
              </a:rPr>
              <a:t>house of Israel</a:t>
            </a:r>
            <a:r>
              <a:rPr lang="en-US" sz="3600" dirty="0">
                <a:latin typeface="Calibri" panose="020F0502020204030204" pitchFamily="34" charset="0"/>
              </a:rPr>
              <a:t>.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43427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701040"/>
          <a:ext cx="8839200" cy="518160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endParaRPr lang="en-US" sz="2800" b="1" dirty="0">
                        <a:latin typeface="Calibri" panose="020F0502020204030204" pitchFamily="34" charset="0"/>
                      </a:endParaRPr>
                    </a:p>
                  </a:txBody>
                  <a:tcPr/>
                </a:tc>
                <a:tc>
                  <a:txBody>
                    <a:bodyPr/>
                    <a:lstStyle/>
                    <a:p>
                      <a:r>
                        <a:rPr lang="en-US" sz="2800" b="1" dirty="0">
                          <a:solidFill>
                            <a:srgbClr val="C00000"/>
                          </a:solidFill>
                          <a:latin typeface="Calibri" panose="020F0502020204030204" pitchFamily="34" charset="0"/>
                        </a:rPr>
                        <a:t>Kingdom Gospel</a:t>
                      </a:r>
                    </a:p>
                  </a:txBody>
                  <a:tcPr/>
                </a:tc>
                <a:tc>
                  <a:txBody>
                    <a:bodyPr/>
                    <a:lstStyle/>
                    <a:p>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r>
                        <a:rPr lang="en-US" sz="2600" dirty="0">
                          <a:latin typeface="Calibri" panose="020F0502020204030204" pitchFamily="34" charset="0"/>
                        </a:rPr>
                        <a:t>Biblical example</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Matt. 3:2; 4:17; 10:5-7</a:t>
                      </a:r>
                    </a:p>
                  </a:txBody>
                  <a:tcPr/>
                </a:tc>
                <a:tc>
                  <a:txBody>
                    <a:bodyPr/>
                    <a:lstStyle/>
                    <a:p>
                      <a:r>
                        <a:rPr lang="en-US" sz="2600" dirty="0">
                          <a:latin typeface="Calibri" panose="020F0502020204030204" pitchFamily="34" charset="0"/>
                        </a:rPr>
                        <a:t>Acts 16:30-31</a:t>
                      </a:r>
                    </a:p>
                  </a:txBody>
                  <a:tcPr/>
                </a:tc>
                <a:extLst>
                  <a:ext uri="{0D108BD9-81ED-4DB2-BD59-A6C34878D82A}">
                    <a16:rowId xmlns:a16="http://schemas.microsoft.com/office/drawing/2014/main" val="21921017"/>
                  </a:ext>
                </a:extLst>
              </a:tr>
              <a:tr h="421338">
                <a:tc>
                  <a:txBody>
                    <a:bodyPr/>
                    <a:lstStyle/>
                    <a:p>
                      <a:r>
                        <a:rPr lang="en-US" sz="2600" dirty="0">
                          <a:latin typeface="Calibri" panose="020F0502020204030204" pitchFamily="34" charset="0"/>
                        </a:rPr>
                        <a:t>Target audience</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National Israel (Matt. 10:5-7)</a:t>
                      </a:r>
                    </a:p>
                  </a:txBody>
                  <a:tcPr/>
                </a:tc>
                <a:tc>
                  <a:txBody>
                    <a:bodyPr/>
                    <a:lstStyle/>
                    <a:p>
                      <a:r>
                        <a:rPr lang="en-US" sz="2600" dirty="0">
                          <a:latin typeface="Calibri" panose="020F0502020204030204" pitchFamily="34" charset="0"/>
                        </a:rPr>
                        <a:t>All nations (Matt. 28:18-20)</a:t>
                      </a:r>
                    </a:p>
                  </a:txBody>
                  <a:tcPr/>
                </a:tc>
                <a:extLst>
                  <a:ext uri="{0D108BD9-81ED-4DB2-BD59-A6C34878D82A}">
                    <a16:rowId xmlns:a16="http://schemas.microsoft.com/office/drawing/2014/main" val="436724035"/>
                  </a:ext>
                </a:extLst>
              </a:tr>
              <a:tr h="682566">
                <a:tc>
                  <a:txBody>
                    <a:bodyPr/>
                    <a:lstStyle/>
                    <a:p>
                      <a:r>
                        <a:rPr lang="en-US" sz="2600" dirty="0">
                          <a:latin typeface="Calibri" panose="020F0502020204030204" pitchFamily="34" charset="0"/>
                        </a:rPr>
                        <a:t>Type of salvation offered</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National</a:t>
                      </a:r>
                    </a:p>
                  </a:txBody>
                  <a:tcPr/>
                </a:tc>
                <a:tc>
                  <a:txBody>
                    <a:bodyPr/>
                    <a:lstStyle/>
                    <a:p>
                      <a:r>
                        <a:rPr lang="en-US" sz="2600" dirty="0">
                          <a:latin typeface="Calibri" panose="020F0502020204030204" pitchFamily="34" charset="0"/>
                        </a:rPr>
                        <a:t>Personal and individual</a:t>
                      </a:r>
                    </a:p>
                  </a:txBody>
                  <a:tcPr/>
                </a:tc>
                <a:extLst>
                  <a:ext uri="{0D108BD9-81ED-4DB2-BD59-A6C34878D82A}">
                    <a16:rowId xmlns:a16="http://schemas.microsoft.com/office/drawing/2014/main" val="3012532902"/>
                  </a:ext>
                </a:extLst>
              </a:tr>
              <a:tr h="439394">
                <a:tc>
                  <a:txBody>
                    <a:bodyPr/>
                    <a:lstStyle/>
                    <a:p>
                      <a:r>
                        <a:rPr lang="en-US" sz="2600" dirty="0">
                          <a:latin typeface="Calibri" panose="020F0502020204030204" pitchFamily="34" charset="0"/>
                        </a:rPr>
                        <a:t>Portrayal of Christ</a:t>
                      </a:r>
                      <a:endParaRPr lang="en-US" sz="2600" b="1" dirty="0">
                        <a:latin typeface="Calibri" panose="020F0502020204030204" pitchFamily="34" charset="0"/>
                      </a:endParaRPr>
                    </a:p>
                  </a:txBody>
                  <a:tcPr/>
                </a:tc>
                <a:tc>
                  <a:txBody>
                    <a:bodyPr/>
                    <a:lstStyle/>
                    <a:p>
                      <a:r>
                        <a:rPr lang="en-US" sz="2600" dirty="0">
                          <a:latin typeface="Calibri" panose="020F0502020204030204" pitchFamily="34" charset="0"/>
                        </a:rPr>
                        <a:t>National savior and king</a:t>
                      </a:r>
                    </a:p>
                  </a:txBody>
                  <a:tcPr/>
                </a:tc>
                <a:tc>
                  <a:txBody>
                    <a:bodyPr/>
                    <a:lstStyle/>
                    <a:p>
                      <a:r>
                        <a:rPr lang="en-US" sz="2600" dirty="0">
                          <a:latin typeface="Calibri" panose="020F0502020204030204" pitchFamily="34" charset="0"/>
                        </a:rPr>
                        <a:t>Personal savior</a:t>
                      </a:r>
                    </a:p>
                  </a:txBody>
                  <a:tcPr/>
                </a:tc>
                <a:extLst>
                  <a:ext uri="{0D108BD9-81ED-4DB2-BD59-A6C34878D82A}">
                    <a16:rowId xmlns:a16="http://schemas.microsoft.com/office/drawing/2014/main" val="1692019242"/>
                  </a:ext>
                </a:extLst>
              </a:tr>
              <a:tr h="439394">
                <a:tc>
                  <a:txBody>
                    <a:bodyPr/>
                    <a:lstStyle/>
                    <a:p>
                      <a:r>
                        <a:rPr lang="en-US" sz="2600" dirty="0">
                          <a:latin typeface="Calibri" panose="020F0502020204030204" pitchFamily="34" charset="0"/>
                        </a:rPr>
                        <a:t>Kingdom expectancy</a:t>
                      </a:r>
                      <a:endParaRPr lang="en-US" sz="2600" b="1" dirty="0">
                        <a:latin typeface="Calibri" panose="020F0502020204030204" pitchFamily="34" charset="0"/>
                      </a:endParaRPr>
                    </a:p>
                  </a:txBody>
                  <a:tcPr/>
                </a:tc>
                <a:tc>
                  <a:txBody>
                    <a:bodyPr/>
                    <a:lstStyle/>
                    <a:p>
                      <a:pPr algn="ctr"/>
                      <a:r>
                        <a:rPr lang="en-US" sz="2600" dirty="0">
                          <a:latin typeface="Calibri" panose="020F0502020204030204" pitchFamily="34" charset="0"/>
                        </a:rPr>
                        <a:t>Imminent</a:t>
                      </a:r>
                    </a:p>
                  </a:txBody>
                  <a:tcPr/>
                </a:tc>
                <a:tc>
                  <a:txBody>
                    <a:bodyPr/>
                    <a:lstStyle/>
                    <a:p>
                      <a:pPr algn="ctr"/>
                      <a:r>
                        <a:rPr lang="en-US" sz="2600" dirty="0">
                          <a:latin typeface="Calibri" panose="020F0502020204030204" pitchFamily="34" charset="0"/>
                        </a:rPr>
                        <a:t>Absent</a:t>
                      </a:r>
                    </a:p>
                  </a:txBody>
                  <a:tcPr/>
                </a:tc>
                <a:extLst>
                  <a:ext uri="{0D108BD9-81ED-4DB2-BD59-A6C34878D82A}">
                    <a16:rowId xmlns:a16="http://schemas.microsoft.com/office/drawing/2014/main" val="1289722862"/>
                  </a:ext>
                </a:extLst>
              </a:tr>
            </a:tbl>
          </a:graphicData>
        </a:graphic>
      </p:graphicFrame>
    </p:spTree>
    <p:extLst>
      <p:ext uri="{BB962C8B-B14F-4D97-AF65-F5344CB8AC3E}">
        <p14:creationId xmlns:p14="http://schemas.microsoft.com/office/powerpoint/2010/main" val="52902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243840"/>
          <a:ext cx="8839200" cy="6370320"/>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lang="en-US" sz="2800" b="1" dirty="0">
                          <a:solidFill>
                            <a:srgbClr val="C00000"/>
                          </a:solidFill>
                          <a:latin typeface="Calibri" panose="020F0502020204030204" pitchFamily="34" charset="0"/>
                        </a:rPr>
                        <a:t>Kingdom Gospel</a:t>
                      </a:r>
                    </a:p>
                  </a:txBody>
                  <a:tcPr/>
                </a:tc>
                <a:tc>
                  <a:txBody>
                    <a:bodyPr/>
                    <a:lstStyle/>
                    <a:p>
                      <a:pPr algn="ctr"/>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r>
                        <a:rPr lang="en-US" sz="2600" dirty="0">
                          <a:latin typeface="Calibri" panose="020F0502020204030204" pitchFamily="34" charset="0"/>
                        </a:rPr>
                        <a:t>Contribution to God’s program</a:t>
                      </a:r>
                    </a:p>
                  </a:txBody>
                  <a:tcPr/>
                </a:tc>
                <a:tc>
                  <a:txBody>
                    <a:bodyPr/>
                    <a:lstStyle/>
                    <a:p>
                      <a:r>
                        <a:rPr lang="en-US" sz="2600" dirty="0">
                          <a:latin typeface="Calibri" panose="020F0502020204030204" pitchFamily="34" charset="0"/>
                        </a:rPr>
                        <a:t>Appearing of the kingdom</a:t>
                      </a:r>
                    </a:p>
                  </a:txBody>
                  <a:tcPr/>
                </a:tc>
                <a:tc>
                  <a:txBody>
                    <a:bodyPr/>
                    <a:lstStyle/>
                    <a:p>
                      <a:r>
                        <a:rPr lang="en-US" sz="2600" dirty="0">
                          <a:latin typeface="Calibri" panose="020F0502020204030204" pitchFamily="34" charset="0"/>
                        </a:rPr>
                        <a:t>Building of the church (Matt. 16:18; Rom. 11:25b)</a:t>
                      </a:r>
                    </a:p>
                  </a:txBody>
                  <a:tcPr/>
                </a:tc>
                <a:extLst>
                  <a:ext uri="{0D108BD9-81ED-4DB2-BD59-A6C34878D82A}">
                    <a16:rowId xmlns:a16="http://schemas.microsoft.com/office/drawing/2014/main" val="21921017"/>
                  </a:ext>
                </a:extLst>
              </a:tr>
              <a:tr h="421338">
                <a:tc>
                  <a:txBody>
                    <a:bodyPr/>
                    <a:lstStyle/>
                    <a:p>
                      <a:r>
                        <a:rPr lang="en-US" sz="2600" dirty="0">
                          <a:latin typeface="Calibri" panose="020F0502020204030204" pitchFamily="34" charset="0"/>
                        </a:rPr>
                        <a:t>Scriptural foundation</a:t>
                      </a:r>
                    </a:p>
                  </a:txBody>
                  <a:tcPr/>
                </a:tc>
                <a:tc>
                  <a:txBody>
                    <a:bodyPr/>
                    <a:lstStyle/>
                    <a:p>
                      <a:r>
                        <a:rPr lang="en-US" sz="2600" dirty="0">
                          <a:latin typeface="Calibri" panose="020F0502020204030204" pitchFamily="34" charset="0"/>
                        </a:rPr>
                        <a:t>Mosaic Covenant </a:t>
                      </a:r>
                    </a:p>
                    <a:p>
                      <a:r>
                        <a:rPr lang="en-US" sz="2600" dirty="0">
                          <a:latin typeface="Calibri" panose="020F0502020204030204" pitchFamily="34" charset="0"/>
                        </a:rPr>
                        <a:t>(Exod. 19:5-6; Deut. 28:15-68)</a:t>
                      </a:r>
                    </a:p>
                  </a:txBody>
                  <a:tcPr/>
                </a:tc>
                <a:tc>
                  <a:txBody>
                    <a:bodyPr/>
                    <a:lstStyle/>
                    <a:p>
                      <a:r>
                        <a:rPr lang="en-US" sz="2600" dirty="0">
                          <a:latin typeface="Calibri" panose="020F0502020204030204" pitchFamily="34" charset="0"/>
                        </a:rPr>
                        <a:t>Gen. 3:15; 15:6; John 3:16; Gal 3:16</a:t>
                      </a:r>
                    </a:p>
                  </a:txBody>
                  <a:tcPr/>
                </a:tc>
                <a:extLst>
                  <a:ext uri="{0D108BD9-81ED-4DB2-BD59-A6C34878D82A}">
                    <a16:rowId xmlns:a16="http://schemas.microsoft.com/office/drawing/2014/main" val="436724035"/>
                  </a:ext>
                </a:extLst>
              </a:tr>
              <a:tr h="682566">
                <a:tc>
                  <a:txBody>
                    <a:bodyPr/>
                    <a:lstStyle/>
                    <a:p>
                      <a:r>
                        <a:rPr lang="en-US" sz="2600" dirty="0">
                          <a:latin typeface="Calibri" panose="020F0502020204030204" pitchFamily="34" charset="0"/>
                        </a:rPr>
                        <a:t>When preached?</a:t>
                      </a:r>
                    </a:p>
                  </a:txBody>
                  <a:tcPr/>
                </a:tc>
                <a:tc>
                  <a:txBody>
                    <a:bodyPr/>
                    <a:lstStyle/>
                    <a:p>
                      <a:r>
                        <a:rPr lang="en-US" sz="2600" dirty="0">
                          <a:latin typeface="Calibri" panose="020F0502020204030204" pitchFamily="34" charset="0"/>
                        </a:rPr>
                        <a:t>Early Gospels and Tribulation (Matt. 3:2; 24:14)</a:t>
                      </a:r>
                    </a:p>
                  </a:txBody>
                  <a:tcPr/>
                </a:tc>
                <a:tc>
                  <a:txBody>
                    <a:bodyPr/>
                    <a:lstStyle/>
                    <a:p>
                      <a:pPr algn="ctr"/>
                      <a:r>
                        <a:rPr lang="en-US" sz="2600" dirty="0">
                          <a:latin typeface="Calibri" panose="020F0502020204030204" pitchFamily="34" charset="0"/>
                        </a:rPr>
                        <a:t>Church Age</a:t>
                      </a:r>
                    </a:p>
                  </a:txBody>
                  <a:tcPr/>
                </a:tc>
                <a:extLst>
                  <a:ext uri="{0D108BD9-81ED-4DB2-BD59-A6C34878D82A}">
                    <a16:rowId xmlns:a16="http://schemas.microsoft.com/office/drawing/2014/main" val="3012532902"/>
                  </a:ext>
                </a:extLst>
              </a:tr>
              <a:tr h="439394">
                <a:tc>
                  <a:txBody>
                    <a:bodyPr/>
                    <a:lstStyle/>
                    <a:p>
                      <a:r>
                        <a:rPr lang="en-US" sz="2600" dirty="0">
                          <a:latin typeface="Calibri" panose="020F0502020204030204" pitchFamily="34" charset="0"/>
                        </a:rPr>
                        <a:t>Preached today?</a:t>
                      </a:r>
                    </a:p>
                  </a:txBody>
                  <a:tcPr/>
                </a:tc>
                <a:tc>
                  <a:txBody>
                    <a:bodyPr/>
                    <a:lstStyle/>
                    <a:p>
                      <a:pPr algn="ctr"/>
                      <a:r>
                        <a:rPr lang="en-US" sz="2600" dirty="0">
                          <a:latin typeface="Calibri" panose="020F0502020204030204" pitchFamily="34" charset="0"/>
                        </a:rPr>
                        <a:t>No</a:t>
                      </a:r>
                    </a:p>
                  </a:txBody>
                  <a:tcPr/>
                </a:tc>
                <a:tc>
                  <a:txBody>
                    <a:bodyPr/>
                    <a:lstStyle/>
                    <a:p>
                      <a:pPr algn="ctr"/>
                      <a:r>
                        <a:rPr lang="en-US" sz="2600" dirty="0">
                          <a:latin typeface="Calibri" panose="020F0502020204030204" pitchFamily="34" charset="0"/>
                        </a:rPr>
                        <a:t>Yes</a:t>
                      </a:r>
                    </a:p>
                  </a:txBody>
                  <a:tcPr/>
                </a:tc>
                <a:extLst>
                  <a:ext uri="{0D108BD9-81ED-4DB2-BD59-A6C34878D82A}">
                    <a16:rowId xmlns:a16="http://schemas.microsoft.com/office/drawing/2014/main" val="1692019242"/>
                  </a:ext>
                </a:extLst>
              </a:tr>
              <a:tr h="439394">
                <a:tc>
                  <a:txBody>
                    <a:bodyPr/>
                    <a:lstStyle/>
                    <a:p>
                      <a:r>
                        <a:rPr lang="en-US" sz="2600" dirty="0">
                          <a:latin typeface="Calibri" panose="020F0502020204030204" pitchFamily="34" charset="0"/>
                        </a:rPr>
                        <a:t>Perpetual availability?</a:t>
                      </a:r>
                    </a:p>
                  </a:txBody>
                  <a:tcPr/>
                </a:tc>
                <a:tc>
                  <a:txBody>
                    <a:bodyPr/>
                    <a:lstStyle/>
                    <a:p>
                      <a:pPr algn="ctr"/>
                      <a:r>
                        <a:rPr lang="en-US" sz="2600" dirty="0">
                          <a:latin typeface="Calibri" panose="020F0502020204030204" pitchFamily="34" charset="0"/>
                        </a:rPr>
                        <a:t>No</a:t>
                      </a:r>
                    </a:p>
                  </a:txBody>
                  <a:tcPr/>
                </a:tc>
                <a:tc>
                  <a:txBody>
                    <a:bodyPr/>
                    <a:lstStyle/>
                    <a:p>
                      <a:pPr algn="ctr"/>
                      <a:r>
                        <a:rPr lang="en-US" sz="2600" dirty="0">
                          <a:latin typeface="Calibri" panose="020F0502020204030204" pitchFamily="34" charset="0"/>
                        </a:rPr>
                        <a:t>Yes</a:t>
                      </a:r>
                    </a:p>
                  </a:txBody>
                  <a:tcPr/>
                </a:tc>
                <a:extLst>
                  <a:ext uri="{0D108BD9-81ED-4DB2-BD59-A6C34878D82A}">
                    <a16:rowId xmlns:a16="http://schemas.microsoft.com/office/drawing/2014/main" val="1289722862"/>
                  </a:ext>
                </a:extLst>
              </a:tr>
            </a:tbl>
          </a:graphicData>
        </a:graphic>
      </p:graphicFrame>
    </p:spTree>
    <p:extLst>
      <p:ext uri="{BB962C8B-B14F-4D97-AF65-F5344CB8AC3E}">
        <p14:creationId xmlns:p14="http://schemas.microsoft.com/office/powerpoint/2010/main" val="7442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604913" y="6324600"/>
            <a:ext cx="5934174" cy="457200"/>
          </a:xfrm>
        </p:spPr>
        <p:txBody>
          <a:bodyPr/>
          <a:lstStyle/>
          <a:p>
            <a:pPr algn="ctr" eaLnBrk="1" hangingPunct="1">
              <a:defRPr/>
            </a:pPr>
            <a:r>
              <a:rPr lang="en-US" sz="1200" dirty="0">
                <a:solidFill>
                  <a:schemeClr val="tx1"/>
                </a:solidFill>
              </a:rPr>
              <a:t>Lewis Sperry Chafer, </a:t>
            </a:r>
            <a:r>
              <a:rPr lang="en-US" sz="1200" i="1" dirty="0">
                <a:solidFill>
                  <a:schemeClr val="tx1"/>
                </a:solidFill>
              </a:rPr>
              <a:t>Salvation: God’s Marvelous Work of Grace</a:t>
            </a:r>
            <a:r>
              <a:rPr lang="en-US" sz="1200" dirty="0">
                <a:solidFill>
                  <a:schemeClr val="tx1"/>
                </a:solidFill>
              </a:rPr>
              <a:t> (Grand Rapids: </a:t>
            </a:r>
            <a:r>
              <a:rPr lang="en-US" sz="1200" dirty="0" err="1">
                <a:solidFill>
                  <a:schemeClr val="tx1"/>
                </a:solidFill>
              </a:rPr>
              <a:t>Kregel</a:t>
            </a:r>
            <a:r>
              <a:rPr lang="en-US" sz="1200" dirty="0">
                <a:solidFill>
                  <a:schemeClr val="tx1"/>
                </a:solidFill>
              </a:rPr>
              <a:t>, 1991), 49–50; idem, </a:t>
            </a:r>
            <a:r>
              <a:rPr lang="en-US" sz="1200" i="1" dirty="0">
                <a:solidFill>
                  <a:schemeClr val="tx1"/>
                </a:solidFill>
              </a:rPr>
              <a:t>Grace: The Glorious Theme</a:t>
            </a:r>
            <a:r>
              <a:rPr lang="en-US" sz="1200" dirty="0">
                <a:solidFill>
                  <a:schemeClr val="tx1"/>
                </a:solidFill>
              </a:rPr>
              <a:t> (Grand Rapids: Zondervan, 1972), 132.</a:t>
            </a:r>
            <a:endParaRPr lang="en-US" altLang="en-US" sz="1600" dirty="0">
              <a:solidFill>
                <a:schemeClr val="tx1"/>
              </a:solidFill>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636086" y="819703"/>
            <a:ext cx="6398443" cy="4279768"/>
          </a:xfrm>
        </p:spPr>
        <p:txBody>
          <a:bodyPr/>
          <a:lstStyle/>
          <a:p>
            <a:pPr marL="0" indent="0" algn="just" eaLnBrk="1" hangingPunct="1">
              <a:buFont typeface="Arial" panose="020B0604020202020204" pitchFamily="34" charset="0"/>
              <a:buNone/>
              <a:defRPr/>
            </a:pPr>
            <a:r>
              <a:rPr lang="en-US" altLang="en-US" sz="2400" dirty="0">
                <a:solidFill>
                  <a:prstClr val="white"/>
                </a:solidFill>
                <a:effectLst>
                  <a:outerShdw blurRad="38100" dist="38100" dir="2700000" algn="tl">
                    <a:srgbClr val="000000">
                      <a:alpha val="43137"/>
                    </a:srgbClr>
                  </a:outerShdw>
                </a:effectLst>
              </a:rPr>
              <a:t>“</a:t>
            </a:r>
            <a:r>
              <a:rPr lang="en-US" sz="2400" dirty="0">
                <a:effectLst/>
              </a:rPr>
              <a:t>Such insistence is too often based on Scripture which is addressed to the covenant people, Israel. They . . . being covenant people, are privileged to return to God on the grounds of their covenant by repentance. There is much Scripture both in the Old Testament and in the New that calls this one nation to its long-predicted repentance. . . . The preaching of John the Baptist, of Jesus and the early message of the disciples, was, ‘repent for the kingdom of heaven is at hand’; but it was addressed only to Israel (Matt. 10:5, 6)</a:t>
            </a:r>
            <a:r>
              <a:rPr lang="en-US" altLang="en-US" sz="2400" dirty="0">
                <a:solidFill>
                  <a:prstClr val="white"/>
                </a:solidFill>
                <a:effectLst>
                  <a:outerShdw blurRad="38100" dist="38100" dir="2700000" algn="tl">
                    <a:srgbClr val="000000">
                      <a:alpha val="43137"/>
                    </a:srgbClr>
                  </a:outerShdw>
                </a:effectLst>
              </a:rPr>
              <a:t>.”</a:t>
            </a:r>
            <a:r>
              <a:rPr lang="en-US" dirty="0">
                <a:effectLst/>
              </a:rPr>
              <a:t> </a:t>
            </a:r>
            <a:r>
              <a:rPr lang="en-US" sz="2400" dirty="0">
                <a:effectLst/>
              </a:rPr>
              <a:t>The gospel of the kingdom was for the nation of Israel only “and should in no wise be confused with the gospel of saving grace.”</a:t>
            </a:r>
            <a:endParaRPr lang="en-US" altLang="en-US" sz="2400"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extLst>
      <p:ext uri="{BB962C8B-B14F-4D97-AF65-F5344CB8AC3E}">
        <p14:creationId xmlns:p14="http://schemas.microsoft.com/office/powerpoint/2010/main" val="368069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914400"/>
          </a:xfrm>
        </p:spPr>
        <p:txBody>
          <a:bodyPr/>
          <a:lstStyle/>
          <a:p>
            <a:pPr algn="ctr"/>
            <a:r>
              <a:rPr lang="en-US" sz="3600" dirty="0"/>
              <a:t>Charles Ryrie</a:t>
            </a:r>
            <a:br>
              <a:rPr lang="en-US" sz="3600" dirty="0"/>
            </a:br>
            <a:r>
              <a:rPr lang="en-US" sz="2000" i="1" dirty="0"/>
              <a:t>So Great A Salvation, </a:t>
            </a:r>
            <a:r>
              <a:rPr lang="en-US" sz="2000" dirty="0"/>
              <a:t>Pages 36-37</a:t>
            </a:r>
          </a:p>
        </p:txBody>
      </p:sp>
      <p:sp>
        <p:nvSpPr>
          <p:cNvPr id="16387" name="Rectangle 3"/>
          <p:cNvSpPr>
            <a:spLocks noGrp="1" noChangeArrowheads="1"/>
          </p:cNvSpPr>
          <p:nvPr>
            <p:ph type="body" idx="1"/>
          </p:nvPr>
        </p:nvSpPr>
        <p:spPr>
          <a:xfrm>
            <a:off x="76200" y="1295400"/>
            <a:ext cx="8991600" cy="4876800"/>
          </a:xfrm>
        </p:spPr>
        <p:txBody>
          <a:bodyPr/>
          <a:lstStyle/>
          <a:p>
            <a:pPr marL="0" indent="0" algn="just">
              <a:buFontTx/>
              <a:buNone/>
              <a:defRPr/>
            </a:pPr>
            <a:r>
              <a:rPr lang="en-US" sz="2200" i="1" dirty="0"/>
              <a:t>“</a:t>
            </a:r>
            <a:r>
              <a:rPr lang="en-US" sz="2200" dirty="0">
                <a:effectLst/>
              </a:rPr>
              <a:t>Even the New Testament uses the word </a:t>
            </a:r>
            <a:r>
              <a:rPr lang="en-US" sz="2200" i="1" dirty="0">
                <a:effectLst/>
              </a:rPr>
              <a:t>gospel</a:t>
            </a:r>
            <a:r>
              <a:rPr lang="en-US" sz="2200" dirty="0">
                <a:effectLst/>
              </a:rPr>
              <a:t> to mean various types of good news, so one has to describe what good news is in view. . . . In the Gospel of Matthew, all but one time the word </a:t>
            </a:r>
            <a:r>
              <a:rPr lang="en-US" sz="2200" i="1" dirty="0">
                <a:effectLst/>
              </a:rPr>
              <a:t>gospel</a:t>
            </a:r>
            <a:r>
              <a:rPr lang="en-US" sz="2200" dirty="0">
                <a:effectLst/>
              </a:rPr>
              <a:t> is used concerning the good news of the gospel of the kingdom. This is the message of John the Baptist (Matthew 3:1–2), of our Lord (Matthew 4:17), and of the twelve disciples when they were first sent out by the Lord (Matthew 10:5–7). What was the good news about the kingdom? The correct answer lies in the concept and hope of the kingdom that the Jewish people had at the time of the first coming of Christ. In fact, their hope was for the establishment of the promised rule of the Messiah in His kingdom on this earth, and in the kingdom that would exalt the Jewish people and free them from the rule of Rome under which they lived. But the rule of heaven did not arrive during Jesus’ lifetime because the people refused to repent and meet the spiritual conditions for the kingdom. Most only wanted a political deliverance without having to meet any personal requirements for change of life. So the kingdom did not arrive because the people would not prepare properly for it</a:t>
            </a:r>
            <a:r>
              <a:rPr lang="en-US" sz="22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Tree>
    <p:extLst>
      <p:ext uri="{BB962C8B-B14F-4D97-AF65-F5344CB8AC3E}">
        <p14:creationId xmlns:p14="http://schemas.microsoft.com/office/powerpoint/2010/main" val="303282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George Zeller</a:t>
            </a:r>
            <a:br>
              <a:rPr lang="en-US" sz="3600" dirty="0"/>
            </a:br>
            <a:endParaRPr lang="en-US" sz="2000" dirty="0"/>
          </a:p>
        </p:txBody>
      </p:sp>
      <p:sp>
        <p:nvSpPr>
          <p:cNvPr id="16387" name="Rectangle 3"/>
          <p:cNvSpPr>
            <a:spLocks noGrp="1" noChangeArrowheads="1"/>
          </p:cNvSpPr>
          <p:nvPr>
            <p:ph type="body" idx="1"/>
          </p:nvPr>
        </p:nvSpPr>
        <p:spPr>
          <a:xfrm>
            <a:off x="228600" y="1524000"/>
            <a:ext cx="8686800" cy="4876800"/>
          </a:xfrm>
        </p:spPr>
        <p:txBody>
          <a:bodyPr/>
          <a:lstStyle/>
          <a:p>
            <a:pPr marL="0" indent="0" algn="just">
              <a:buFontTx/>
              <a:buNone/>
              <a:defRPr/>
            </a:pPr>
            <a:r>
              <a:rPr lang="en-US" sz="2800" i="1" dirty="0"/>
              <a:t>“</a:t>
            </a:r>
            <a:r>
              <a:rPr lang="en-US" sz="2800" dirty="0">
                <a:effectLst/>
              </a:rPr>
              <a:t>MacArthur also runs counter to traditional Dispensationalism in his understanding of ‘the gospel of the kingdom’. . . . He sees this phrase as simply meaning that Jesus was ‘preaching salvation’. . . . Dispensationalists understand this as a reference to that preaching which takes place when the Messianic kingdom is ‘at hand’ which was true in the days of John the Baptist and Christ, and will also be true during the closing years of this age (Matthew 24:14). Nowhere in the New Testament does it say that the gospel of the kingdom is being preached during this church age</a:t>
            </a:r>
            <a:r>
              <a:rPr lang="en-US" sz="2800" i="1" dirty="0"/>
              <a:t>.”</a:t>
            </a:r>
          </a:p>
        </p:txBody>
      </p:sp>
      <p:sp>
        <p:nvSpPr>
          <p:cNvPr id="2" name="TextBox 1"/>
          <p:cNvSpPr txBox="1"/>
          <p:nvPr/>
        </p:nvSpPr>
        <p:spPr>
          <a:xfrm>
            <a:off x="1752600" y="6353145"/>
            <a:ext cx="5638800" cy="400110"/>
          </a:xfrm>
          <a:prstGeom prst="rect">
            <a:avLst/>
          </a:prstGeom>
          <a:noFill/>
        </p:spPr>
        <p:txBody>
          <a:bodyPr wrap="square" rtlCol="0">
            <a:spAutoFit/>
          </a:bodyPr>
          <a:lstStyle/>
          <a:p>
            <a:pPr algn="ctr"/>
            <a:r>
              <a:rPr lang="en-US" sz="1000" dirty="0">
                <a:latin typeface="Calibri" panose="020F0502020204030204" pitchFamily="34" charset="0"/>
              </a:rPr>
              <a:t>George Zeller, “John MacArthur and Dispensationalism: And Our Response,” 14, accessed April 5, 2016, </a:t>
            </a:r>
            <a:r>
              <a:rPr lang="en-US" sz="1000" u="sng" dirty="0">
                <a:latin typeface="Calibri" panose="020F0502020204030204" pitchFamily="34" charset="0"/>
              </a:rPr>
              <a:t>http://www.middletownbiblechurch.org/dispen/jmacdis.htm</a:t>
            </a:r>
            <a:r>
              <a:rPr lang="en-US" sz="1000" dirty="0">
                <a:latin typeface="Calibri" panose="020F0502020204030204" pitchFamily="34" charset="0"/>
              </a:rPr>
              <a:t>.</a:t>
            </a:r>
          </a:p>
        </p:txBody>
      </p:sp>
      <p:pic>
        <p:nvPicPr>
          <p:cNvPr id="3" name="Picture 2"/>
          <p:cNvPicPr>
            <a:picLocks noChangeAspect="1"/>
          </p:cNvPicPr>
          <p:nvPr/>
        </p:nvPicPr>
        <p:blipFill>
          <a:blip r:embed="rId2"/>
          <a:stretch>
            <a:fillRect/>
          </a:stretch>
        </p:blipFill>
        <p:spPr>
          <a:xfrm>
            <a:off x="176645" y="180975"/>
            <a:ext cx="952500" cy="1238250"/>
          </a:xfrm>
          <a:prstGeom prst="rect">
            <a:avLst/>
          </a:prstGeom>
        </p:spPr>
      </p:pic>
    </p:spTree>
    <p:extLst>
      <p:ext uri="{BB962C8B-B14F-4D97-AF65-F5344CB8AC3E}">
        <p14:creationId xmlns:p14="http://schemas.microsoft.com/office/powerpoint/2010/main" val="286079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452244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52399" y="1429464"/>
            <a:ext cx="8839200" cy="5262979"/>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“There is a tendency, however, for dispensationalists to get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carried away</a:t>
            </a:r>
            <a:r>
              <a:rPr lang="en-US" altLang="zh-CN" sz="2800"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with compartmentalizing truth to the point that they make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unbiblical differentiations</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An almost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obsessive desire</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to categorize and contrast related truths has carried various dispensationalist interpreters (</a:t>
            </a:r>
            <a:r>
              <a:rPr lang="en-US" altLang="zh-CN" sz="2800"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Chafer, Ryrie, Hodges, etc.</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far beyond the legitimate distinctions between Israel and the Church. Many would also draw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hard lines </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between salvation and discipleship (justification and sanctification), </a:t>
            </a:r>
            <a:r>
              <a:rPr lang="en-US" altLang="zh-CN" sz="2800" b="1" i="1" kern="0" dirty="0">
                <a:solidFill>
                  <a:srgbClr val="FFFFCC"/>
                </a:solidFill>
                <a:effectLst>
                  <a:outerShdw blurRad="38100" dist="38100" dir="2700000" algn="tl">
                    <a:srgbClr val="000000"/>
                  </a:outerShdw>
                </a:effectLst>
                <a:latin typeface="Calibri" panose="020F0502020204030204" pitchFamily="34" charset="0"/>
                <a:ea typeface="宋体" pitchFamily="2" charset="-122"/>
                <a:cs typeface="Times New Roman" pitchFamily="18" charset="0"/>
              </a:rPr>
              <a:t>the church and the kingdom, Christ's preaching and the apostolic message</a:t>
            </a:r>
            <a:r>
              <a:rPr lang="en-US" altLang="zh-CN" sz="28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faith and repentance, and the age of law and the age of grace." (bold &amp; emphasis mine)</a:t>
            </a:r>
            <a:endParaRPr lang="en-US" altLang="zh-CN" sz="2800" kern="0" dirty="0">
              <a:latin typeface="Calibri" panose="020F0502020204030204" pitchFamily="34" charset="0"/>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endParaRPr lang="en-US" sz="1600" kern="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99" y="183099"/>
            <a:ext cx="1253203" cy="731520"/>
          </a:xfrm>
          <a:prstGeom prst="rect">
            <a:avLst/>
          </a:prstGeom>
        </p:spPr>
      </p:pic>
      <p:sp>
        <p:nvSpPr>
          <p:cNvPr id="2" name="TextBox 1"/>
          <p:cNvSpPr txBox="1"/>
          <p:nvPr/>
        </p:nvSpPr>
        <p:spPr>
          <a:xfrm>
            <a:off x="2057400" y="183099"/>
            <a:ext cx="5029200" cy="1015663"/>
          </a:xfrm>
          <a:prstGeom prst="rect">
            <a:avLst/>
          </a:prstGeom>
          <a:noFill/>
        </p:spPr>
        <p:txBody>
          <a:bodyPr wrap="square" rtlCol="0">
            <a:spAutoFit/>
          </a:bodyPr>
          <a:lstStyle/>
          <a:p>
            <a:pPr algn="ctr"/>
            <a:r>
              <a:rPr lang="en-US" altLang="zh-CN" sz="3600" dirty="0">
                <a:solidFill>
                  <a:schemeClr val="tx2"/>
                </a:solidFill>
                <a:latin typeface="Calibri" panose="020F0502020204030204" pitchFamily="34" charset="0"/>
                <a:ea typeface="+mj-ea"/>
                <a:cs typeface="+mj-cs"/>
              </a:rPr>
              <a:t>John MacArthur</a:t>
            </a:r>
          </a:p>
          <a:p>
            <a:pPr algn="ctr"/>
            <a:r>
              <a:rPr lang="en-US" altLang="zh-CN"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The Gospel According to Jesus</a:t>
            </a:r>
            <a:r>
              <a:rPr lang="en-US" altLang="zh-CN"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page 25.</a:t>
            </a:r>
            <a:endParaRPr lang="en-US" dirty="0">
              <a:latin typeface="Calibri" panose="020F0502020204030204" pitchFamily="34" charset="0"/>
            </a:endParaRPr>
          </a:p>
        </p:txBody>
      </p:sp>
    </p:spTree>
    <p:extLst>
      <p:ext uri="{BB962C8B-B14F-4D97-AF65-F5344CB8AC3E}">
        <p14:creationId xmlns:p14="http://schemas.microsoft.com/office/powerpoint/2010/main" val="4051021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152399" y="989192"/>
            <a:ext cx="8839200" cy="5693866"/>
          </a:xfrm>
          <a:prstGeom prst="rect">
            <a:avLst/>
          </a:prstGeom>
          <a:noFill/>
          <a:ln w="9525">
            <a:noFill/>
            <a:miter lim="800000"/>
            <a:headEnd/>
            <a:tailEnd/>
          </a:ln>
          <a:effectLst/>
        </p:spPr>
        <p:txBody>
          <a:bodyPr wrap="square">
            <a:spAutoFit/>
          </a:bodyPr>
          <a:lstStyle/>
          <a:p>
            <a:pPr algn="just">
              <a:spcBef>
                <a:spcPct val="30000"/>
              </a:spcBef>
              <a:spcAft>
                <a:spcPct val="30000"/>
              </a:spcAft>
              <a:buClr>
                <a:srgbClr val="0000FF"/>
              </a:buClr>
              <a:defRPr/>
            </a:pP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a:t>
            </a:r>
            <a:r>
              <a:rPr lang="en-US" altLang="zh-CN" sz="2500" kern="0" dirty="0">
                <a:solidFill>
                  <a:prstClr val="white"/>
                </a:solidFill>
                <a:effectLst>
                  <a:outerShdw blurRad="38100" dist="38100" dir="2700000" algn="tl">
                    <a:srgbClr val="000000"/>
                  </a:outerShdw>
                </a:effectLst>
                <a:latin typeface="Calibri" panose="020F0502020204030204" pitchFamily="34" charset="0"/>
                <a:cs typeface="Times New Roman" pitchFamily="18" charset="0"/>
              </a:rPr>
              <a:t>I was raised in a dispensational environment; there’s no question… But, as I got into seminary, I began to test some of those things.  I have been perhaps aptly designated as a </a:t>
            </a:r>
            <a:r>
              <a:rPr lang="en-US" altLang="zh-CN" sz="2500" b="1" i="1" kern="0" dirty="0">
                <a:solidFill>
                  <a:srgbClr val="FFFFCC"/>
                </a:solidFill>
                <a:effectLst>
                  <a:outerShdw blurRad="38100" dist="38100" dir="2700000" algn="tl">
                    <a:srgbClr val="000000"/>
                  </a:outerShdw>
                </a:effectLst>
                <a:latin typeface="Calibri" panose="020F0502020204030204" pitchFamily="34" charset="0"/>
                <a:cs typeface="Times New Roman" pitchFamily="18" charset="0"/>
              </a:rPr>
              <a:t>leaky dispensationalist</a:t>
            </a:r>
            <a:r>
              <a:rPr lang="en-US" altLang="zh-CN" sz="2500" kern="0" dirty="0">
                <a:solidFill>
                  <a:prstClr val="white"/>
                </a:solidFill>
                <a:effectLst>
                  <a:outerShdw blurRad="38100" dist="38100" dir="2700000" algn="tl">
                    <a:srgbClr val="000000"/>
                  </a:outerShdw>
                </a:effectLst>
                <a:latin typeface="Calibri" panose="020F0502020204030204" pitchFamily="34" charset="0"/>
                <a:cs typeface="Times New Roman" pitchFamily="18" charset="0"/>
              </a:rPr>
              <a:t>….  Here’s my dispensationalism – I’ll give it to you in one sentence: there’s a difference between the church and Israel – period!... </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At the same time in seminary, I began to be exposed to reading among more Reformed theologians… And over the years of exegeting the scripture, it has again yielded to me a Reformed theology…. I was convinced of it (</a:t>
            </a:r>
            <a:r>
              <a:rPr lang="en-US" altLang="zh-CN" sz="2500"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Reformed theology</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when I started and I’m more convinced of it now as I’ve gone through the text. </a:t>
            </a:r>
            <a:r>
              <a:rPr lang="en-US" altLang="zh-CN" sz="2500" b="1" i="1" kern="0" dirty="0">
                <a:solidFill>
                  <a:srgbClr val="FFFFCC"/>
                </a:solidFill>
                <a:effectLst>
                  <a:outerShdw blurRad="38100" dist="38100" dir="2700000" algn="tl">
                    <a:srgbClr val="000000"/>
                  </a:outerShdw>
                </a:effectLst>
                <a:latin typeface="Calibri" panose="020F0502020204030204" pitchFamily="34" charset="0"/>
                <a:cs typeface="Times New Roman" pitchFamily="18" charset="0"/>
              </a:rPr>
              <a:t>I was convinced of it when I started because I read so many noble men who have held that view </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a:t>
            </a:r>
            <a:r>
              <a:rPr lang="en-US" altLang="zh-CN" sz="2500" i="1"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Reformed Theology</a:t>
            </a:r>
            <a:r>
              <a:rPr lang="en-US" altLang="zh-CN" sz="2500" kern="0" dirty="0">
                <a:effectLst>
                  <a:outerShdw blurRad="38100" dist="38100" dir="2700000" algn="tl">
                    <a:srgbClr val="000000"/>
                  </a:outerShdw>
                </a:effectLst>
                <a:latin typeface="Calibri" panose="020F0502020204030204" pitchFamily="34" charset="0"/>
                <a:ea typeface="宋体" pitchFamily="2" charset="-122"/>
                <a:cs typeface="Times New Roman" pitchFamily="18" charset="0"/>
              </a:rPr>
              <a:t>). It was more at that point hero worship, and now it’s become my own.”</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endParaRPr lang="en-US" sz="1600" kern="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
            <a:ext cx="1253203" cy="731520"/>
          </a:xfrm>
          <a:prstGeom prst="rect">
            <a:avLst/>
          </a:prstGeom>
        </p:spPr>
      </p:pic>
      <p:sp>
        <p:nvSpPr>
          <p:cNvPr id="2" name="TextBox 1"/>
          <p:cNvSpPr txBox="1"/>
          <p:nvPr/>
        </p:nvSpPr>
        <p:spPr>
          <a:xfrm>
            <a:off x="761999" y="6324600"/>
            <a:ext cx="8229599" cy="461665"/>
          </a:xfrm>
          <a:prstGeom prst="rect">
            <a:avLst/>
          </a:prstGeom>
          <a:noFill/>
        </p:spPr>
        <p:txBody>
          <a:bodyPr wrap="square" rtlCol="0">
            <a:spAutoFit/>
          </a:bodyPr>
          <a:lstStyle/>
          <a:p>
            <a:r>
              <a:rPr lang="en-US" sz="1200" dirty="0">
                <a:latin typeface="Calibri" panose="020F0502020204030204" pitchFamily="34" charset="0"/>
              </a:rPr>
              <a:t>Transcribed from tape, #GC 70-15, entitled “Bible Questions and Answers” (italics added). A copy of the tape can be obtained by writing, Word of Grace, P.O. Box 4000, Panorama City, CA 91412. Copyright 1994 by John MacArthur Jr., All Rights Reserved.</a:t>
            </a:r>
          </a:p>
        </p:txBody>
      </p:sp>
      <p:sp>
        <p:nvSpPr>
          <p:cNvPr id="8" name="TextBox 7"/>
          <p:cNvSpPr txBox="1"/>
          <p:nvPr/>
        </p:nvSpPr>
        <p:spPr>
          <a:xfrm>
            <a:off x="2057400" y="183099"/>
            <a:ext cx="5029200" cy="646331"/>
          </a:xfrm>
          <a:prstGeom prst="rect">
            <a:avLst/>
          </a:prstGeom>
          <a:noFill/>
        </p:spPr>
        <p:txBody>
          <a:bodyPr wrap="square" rtlCol="0">
            <a:spAutoFit/>
          </a:bodyPr>
          <a:lstStyle/>
          <a:p>
            <a:pPr algn="ctr"/>
            <a:r>
              <a:rPr lang="en-US" altLang="zh-CN" sz="3600" dirty="0">
                <a:solidFill>
                  <a:schemeClr val="tx2"/>
                </a:solidFill>
                <a:latin typeface="Calibri" panose="020F0502020204030204" pitchFamily="34" charset="0"/>
                <a:ea typeface="+mj-ea"/>
                <a:cs typeface="+mj-cs"/>
              </a:rPr>
              <a:t>John MacArthur</a:t>
            </a:r>
          </a:p>
        </p:txBody>
      </p:sp>
    </p:spTree>
    <p:extLst>
      <p:ext uri="{BB962C8B-B14F-4D97-AF65-F5344CB8AC3E}">
        <p14:creationId xmlns:p14="http://schemas.microsoft.com/office/powerpoint/2010/main" val="647370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85900" y="228600"/>
            <a:ext cx="6172200" cy="1371600"/>
          </a:xfrm>
        </p:spPr>
        <p:txBody>
          <a:bodyPr/>
          <a:lstStyle/>
          <a:p>
            <a:pPr algn="ctr" eaLnBrk="1" hangingPunct="1"/>
            <a:r>
              <a:rPr lang="en-US" altLang="en-US" sz="3600" dirty="0"/>
              <a:t>QUESTIONS CONCERNING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505700" cy="4449618"/>
          </a:xfrm>
        </p:spPr>
        <p:txBody>
          <a:bodyPr/>
          <a:lstStyle/>
          <a:p>
            <a:pPr marL="463550" indent="-463550" eaLnBrk="1" hangingPunct="1">
              <a:spcBef>
                <a:spcPts val="0"/>
              </a:spcBef>
              <a:spcAft>
                <a:spcPts val="2400"/>
              </a:spcAft>
              <a:buSzPct val="100000"/>
              <a:buFont typeface="+mj-lt"/>
              <a:buAutoNum type="arabicPeriod"/>
              <a:defRPr/>
            </a:pPr>
            <a:r>
              <a:rPr lang="en-US" dirty="0"/>
              <a:t>Kingdom? </a:t>
            </a:r>
          </a:p>
          <a:p>
            <a:pPr marL="463550" indent="-463550" eaLnBrk="1" hangingPunct="1">
              <a:spcBef>
                <a:spcPts val="0"/>
              </a:spcBef>
              <a:spcAft>
                <a:spcPts val="2400"/>
              </a:spcAft>
              <a:buSzPct val="100000"/>
              <a:buFont typeface="+mj-lt"/>
              <a:buAutoNum type="arabicPeriod"/>
              <a:defRPr/>
            </a:pPr>
            <a:r>
              <a:rPr lang="en-US" dirty="0"/>
              <a:t>Kingdom of Heaven?</a:t>
            </a:r>
          </a:p>
          <a:p>
            <a:pPr marL="463550" indent="-463550" eaLnBrk="1" hangingPunct="1">
              <a:spcBef>
                <a:spcPts val="0"/>
              </a:spcBef>
              <a:spcAft>
                <a:spcPts val="2400"/>
              </a:spcAft>
              <a:buSzPct val="100000"/>
              <a:buFont typeface="+mj-lt"/>
              <a:buAutoNum type="arabicPeriod"/>
              <a:defRPr/>
            </a:pPr>
            <a:r>
              <a:rPr lang="en-US" dirty="0"/>
              <a:t>At hand?</a:t>
            </a:r>
          </a:p>
          <a:p>
            <a:pPr marL="463550" indent="-463550" eaLnBrk="1" hangingPunct="1">
              <a:spcBef>
                <a:spcPts val="0"/>
              </a:spcBef>
              <a:spcAft>
                <a:spcPts val="2400"/>
              </a:spcAft>
              <a:buSzPct val="100000"/>
              <a:buFont typeface="+mj-lt"/>
              <a:buAutoNum type="arabicPeriod"/>
              <a:defRPr/>
            </a:pPr>
            <a:r>
              <a:rPr lang="en-US" dirty="0"/>
              <a:t>To whom was the kingdom offered?</a:t>
            </a:r>
          </a:p>
          <a:p>
            <a:pPr marL="463550" indent="-463550" eaLnBrk="1" hangingPunct="1">
              <a:spcBef>
                <a:spcPts val="0"/>
              </a:spcBef>
              <a:spcAft>
                <a:spcPts val="2400"/>
              </a:spcAft>
              <a:buSzPct val="100000"/>
              <a:buFont typeface="+mj-lt"/>
              <a:buAutoNum type="arabicPeriod"/>
              <a:defRPr/>
            </a:pPr>
            <a:r>
              <a:rPr lang="en-US" dirty="0"/>
              <a:t>Misinterpretation of the kingdom offer? </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80583" y="1752600"/>
            <a:ext cx="2211017" cy="2994028"/>
          </a:xfrm>
        </p:spPr>
      </p:pic>
    </p:spTree>
    <p:extLst>
      <p:ext uri="{BB962C8B-B14F-4D97-AF65-F5344CB8AC3E}">
        <p14:creationId xmlns:p14="http://schemas.microsoft.com/office/powerpoint/2010/main" val="1529414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8</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18606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845776067"/>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75728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11524516"/>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480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787576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06751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05000" y="107373"/>
            <a:ext cx="5334000" cy="1371600"/>
          </a:xfrm>
        </p:spPr>
        <p:txBody>
          <a:bodyPr/>
          <a:lstStyle/>
          <a:p>
            <a:pPr marL="461963" indent="-461963" algn="ctr" eaLnBrk="1" hangingPunct="1">
              <a:buFont typeface="+mj-lt"/>
              <a:buAutoNum type="arabicPeriod"/>
            </a:pPr>
            <a:r>
              <a:rPr lang="en-US" sz="3600" dirty="0"/>
              <a:t>Why did Israel reject the offer of the kingdom? </a:t>
            </a:r>
            <a:endParaRPr lang="en-US" altLang="en-US" sz="3600" dirty="0"/>
          </a:p>
        </p:txBody>
      </p:sp>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dirty="0"/>
              <a:t>Christ’s kingdom was not just political but also moral and ethical in tone</a:t>
            </a:r>
          </a:p>
          <a:p>
            <a:pPr marL="514350" indent="-514350" eaLnBrk="1" hangingPunct="1">
              <a:spcBef>
                <a:spcPts val="0"/>
              </a:spcBef>
              <a:spcAft>
                <a:spcPts val="2400"/>
              </a:spcAft>
              <a:buSzPct val="100000"/>
              <a:buAutoNum type="alphaLcPeriod"/>
              <a:defRPr/>
            </a:pPr>
            <a:r>
              <a:rPr lang="en-US" dirty="0"/>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Tree>
    <p:extLst>
      <p:ext uri="{BB962C8B-B14F-4D97-AF65-F5344CB8AC3E}">
        <p14:creationId xmlns:p14="http://schemas.microsoft.com/office/powerpoint/2010/main" val="193120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b="1" u="sng" dirty="0">
                <a:solidFill>
                  <a:srgbClr val="FFFFCC"/>
                </a:solidFill>
              </a:rPr>
              <a:t>Christ’s kingdom was not just political but also moral and ethical in tone</a:t>
            </a:r>
          </a:p>
          <a:p>
            <a:pPr marL="514350" indent="-514350" eaLnBrk="1" hangingPunct="1">
              <a:spcBef>
                <a:spcPts val="0"/>
              </a:spcBef>
              <a:spcAft>
                <a:spcPts val="2400"/>
              </a:spcAft>
              <a:buSzPct val="100000"/>
              <a:buAutoNum type="alphaLcPeriod"/>
              <a:defRPr/>
            </a:pPr>
            <a:r>
              <a:rPr lang="en-US" dirty="0"/>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
        <p:nvSpPr>
          <p:cNvPr id="7" name="Rectangle 2"/>
          <p:cNvSpPr txBox="1">
            <a:spLocks noChangeArrowheads="1"/>
          </p:cNvSpPr>
          <p:nvPr/>
        </p:nvSpPr>
        <p:spPr bwMode="auto">
          <a:xfrm>
            <a:off x="1905000" y="107373"/>
            <a:ext cx="5334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Font typeface="+mj-lt"/>
              <a:buAutoNum type="arabicPeriod"/>
            </a:pPr>
            <a:r>
              <a:rPr lang="en-US" sz="3600" kern="0"/>
              <a:t>Why did Israel reject the offer of the kingdom? </a:t>
            </a:r>
            <a:endParaRPr lang="en-US" altLang="en-US" sz="3600" kern="0" dirty="0"/>
          </a:p>
        </p:txBody>
      </p:sp>
    </p:spTree>
    <p:extLst>
      <p:ext uri="{BB962C8B-B14F-4D97-AF65-F5344CB8AC3E}">
        <p14:creationId xmlns:p14="http://schemas.microsoft.com/office/powerpoint/2010/main" val="374602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515525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37:23-24 (NASB)</a:t>
            </a:r>
          </a:p>
          <a:p>
            <a:pPr algn="just">
              <a:spcBef>
                <a:spcPts val="600"/>
              </a:spcBef>
              <a:spcAft>
                <a:spcPts val="600"/>
              </a:spcAft>
            </a:pPr>
            <a:r>
              <a:rPr lang="en-US" altLang="en-US" sz="3100" kern="0" dirty="0">
                <a:latin typeface="Calibri" panose="020F0502020204030204" pitchFamily="34" charset="0"/>
              </a:rPr>
              <a:t>“</a:t>
            </a:r>
            <a:r>
              <a:rPr lang="en-US" sz="3100" dirty="0">
                <a:latin typeface="Calibri" panose="020F0502020204030204" pitchFamily="34" charset="0"/>
              </a:rPr>
              <a:t>They will no longer defile themselves with their idols, or with their detestable things, or with any of their transgressions; but I will deliver them from all their dwelling places in which they have sinned, and will cleanse them. And they will be My people, and I will be their God.</a:t>
            </a:r>
            <a:r>
              <a:rPr lang="en-US" sz="3100" baseline="30000" dirty="0">
                <a:latin typeface="Calibri" panose="020F0502020204030204" pitchFamily="34" charset="0"/>
              </a:rPr>
              <a:t> </a:t>
            </a:r>
            <a:r>
              <a:rPr lang="en-US" sz="3100" dirty="0">
                <a:latin typeface="Calibri" panose="020F0502020204030204" pitchFamily="34" charset="0"/>
              </a:rPr>
              <a:t>“My servant David will be king over them, and they will all have one shepherd; and they will walk in My ordinances and keep My statutes and observe them.”</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216145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5982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2583999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169123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79" y="103344"/>
            <a:ext cx="8882642" cy="6651312"/>
          </a:xfrm>
          <a:prstGeom prst="rect">
            <a:avLst/>
          </a:prstGeom>
        </p:spPr>
      </p:pic>
    </p:spTree>
    <p:extLst>
      <p:ext uri="{BB962C8B-B14F-4D97-AF65-F5344CB8AC3E}">
        <p14:creationId xmlns:p14="http://schemas.microsoft.com/office/powerpoint/2010/main" val="4107949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38125"/>
            <a:ext cx="7772400" cy="752475"/>
          </a:xfrm>
        </p:spPr>
        <p:txBody>
          <a:bodyPr/>
          <a:lstStyle/>
          <a:p>
            <a:pPr algn="ctr" eaLnBrk="1" hangingPunct="1"/>
            <a:r>
              <a:rPr lang="en-US" altLang="en-US" sz="3600" dirty="0"/>
              <a:t>Sermon on the Mount (5</a:t>
            </a:r>
            <a:r>
              <a:rPr lang="en-US" altLang="en-US" sz="3600" dirty="0">
                <a:cs typeface="Calibri" panose="020F0502020204030204" pitchFamily="34" charset="0"/>
              </a:rPr>
              <a:t>–7)</a:t>
            </a:r>
          </a:p>
        </p:txBody>
      </p:sp>
      <p:sp>
        <p:nvSpPr>
          <p:cNvPr id="40963" name="Rectangle 3"/>
          <p:cNvSpPr>
            <a:spLocks noGrp="1" noChangeArrowheads="1"/>
          </p:cNvSpPr>
          <p:nvPr>
            <p:ph type="body" idx="1"/>
          </p:nvPr>
        </p:nvSpPr>
        <p:spPr>
          <a:xfrm>
            <a:off x="190500" y="1066800"/>
            <a:ext cx="8763000" cy="5562600"/>
          </a:xfrm>
        </p:spPr>
        <p:txBody>
          <a:bodyPr/>
          <a:lstStyle/>
          <a:p>
            <a:pPr eaLnBrk="1" hangingPunct="1">
              <a:lnSpc>
                <a:spcPct val="90000"/>
              </a:lnSpc>
              <a:spcBef>
                <a:spcPts val="0"/>
              </a:spcBef>
              <a:spcAft>
                <a:spcPts val="900"/>
              </a:spcAft>
              <a:defRPr/>
            </a:pPr>
            <a:r>
              <a:rPr lang="en-US" sz="2800" dirty="0"/>
              <a:t>Setting (5:1-2)</a:t>
            </a:r>
          </a:p>
          <a:p>
            <a:pPr eaLnBrk="1" hangingPunct="1">
              <a:lnSpc>
                <a:spcPct val="90000"/>
              </a:lnSpc>
              <a:spcBef>
                <a:spcPts val="0"/>
              </a:spcBef>
              <a:spcAft>
                <a:spcPts val="900"/>
              </a:spcAft>
              <a:defRPr/>
            </a:pPr>
            <a:r>
              <a:rPr lang="en-US" sz="2800" dirty="0"/>
              <a:t>Beatitudes (5:3-12)</a:t>
            </a:r>
          </a:p>
          <a:p>
            <a:pPr eaLnBrk="1" hangingPunct="1">
              <a:lnSpc>
                <a:spcPct val="90000"/>
              </a:lnSpc>
              <a:spcBef>
                <a:spcPts val="0"/>
              </a:spcBef>
              <a:spcAft>
                <a:spcPts val="900"/>
              </a:spcAft>
              <a:defRPr/>
            </a:pPr>
            <a:r>
              <a:rPr lang="en-US" sz="2800" dirty="0"/>
              <a:t>Influence of the kingdom’s citizens upon fallen culture (5:13-16)</a:t>
            </a:r>
          </a:p>
          <a:p>
            <a:pPr eaLnBrk="1" hangingPunct="1">
              <a:lnSpc>
                <a:spcPct val="90000"/>
              </a:lnSpc>
              <a:spcBef>
                <a:spcPts val="0"/>
              </a:spcBef>
              <a:spcAft>
                <a:spcPts val="900"/>
              </a:spcAft>
              <a:defRPr/>
            </a:pPr>
            <a:r>
              <a:rPr lang="en-US" sz="2800" dirty="0"/>
              <a:t>Relationship of the kingdom to the Mosaic Law (5:17-48)</a:t>
            </a:r>
          </a:p>
          <a:p>
            <a:pPr eaLnBrk="1" hangingPunct="1">
              <a:lnSpc>
                <a:spcPct val="90000"/>
              </a:lnSpc>
              <a:spcBef>
                <a:spcPts val="0"/>
              </a:spcBef>
              <a:spcAft>
                <a:spcPts val="900"/>
              </a:spcAft>
              <a:defRPr/>
            </a:pPr>
            <a:r>
              <a:rPr lang="en-US" sz="2800" dirty="0"/>
              <a:t>Public vs. private righteousness (6:1-18)</a:t>
            </a:r>
          </a:p>
          <a:p>
            <a:pPr eaLnBrk="1" hangingPunct="1">
              <a:lnSpc>
                <a:spcPct val="90000"/>
              </a:lnSpc>
              <a:spcBef>
                <a:spcPts val="0"/>
              </a:spcBef>
              <a:spcAft>
                <a:spcPts val="900"/>
              </a:spcAft>
              <a:defRPr/>
            </a:pPr>
            <a:r>
              <a:rPr lang="en-US" sz="2800" dirty="0"/>
              <a:t>Wealth (6:19-34)</a:t>
            </a:r>
          </a:p>
          <a:p>
            <a:pPr eaLnBrk="1" hangingPunct="1">
              <a:lnSpc>
                <a:spcPct val="90000"/>
              </a:lnSpc>
              <a:spcBef>
                <a:spcPts val="0"/>
              </a:spcBef>
              <a:spcAft>
                <a:spcPts val="900"/>
              </a:spcAft>
              <a:defRPr/>
            </a:pPr>
            <a:r>
              <a:rPr lang="en-US" sz="2800" dirty="0"/>
              <a:t>Judging (7:1-6)</a:t>
            </a:r>
          </a:p>
          <a:p>
            <a:pPr eaLnBrk="1" hangingPunct="1">
              <a:lnSpc>
                <a:spcPct val="90000"/>
              </a:lnSpc>
              <a:spcBef>
                <a:spcPts val="0"/>
              </a:spcBef>
              <a:spcAft>
                <a:spcPts val="900"/>
              </a:spcAft>
              <a:defRPr/>
            </a:pPr>
            <a:r>
              <a:rPr lang="en-US" sz="2800" dirty="0"/>
              <a:t>Righteousness (7:7-12)</a:t>
            </a:r>
          </a:p>
          <a:p>
            <a:pPr eaLnBrk="1" hangingPunct="1">
              <a:lnSpc>
                <a:spcPct val="90000"/>
              </a:lnSpc>
              <a:spcBef>
                <a:spcPts val="0"/>
              </a:spcBef>
              <a:spcAft>
                <a:spcPts val="900"/>
              </a:spcAft>
              <a:defRPr/>
            </a:pPr>
            <a:r>
              <a:rPr lang="en-US" sz="2800" dirty="0"/>
              <a:t>Christ’s teaching vs. the Pharisees (7:13-27)</a:t>
            </a:r>
          </a:p>
          <a:p>
            <a:pPr eaLnBrk="1" hangingPunct="1">
              <a:lnSpc>
                <a:spcPct val="90000"/>
              </a:lnSpc>
              <a:spcBef>
                <a:spcPts val="0"/>
              </a:spcBef>
              <a:spcAft>
                <a:spcPts val="900"/>
              </a:spcAft>
              <a:defRPr/>
            </a:pPr>
            <a:r>
              <a:rPr lang="en-US" sz="2800" dirty="0"/>
              <a:t>Conclusion (7:28-29)</a:t>
            </a:r>
          </a:p>
        </p:txBody>
      </p:sp>
    </p:spTree>
    <p:extLst>
      <p:ext uri="{BB962C8B-B14F-4D97-AF65-F5344CB8AC3E}">
        <p14:creationId xmlns:p14="http://schemas.microsoft.com/office/powerpoint/2010/main" val="2729023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259773"/>
            <a:ext cx="9144000" cy="807027"/>
          </a:xfrm>
        </p:spPr>
        <p:txBody>
          <a:bodyPr/>
          <a:lstStyle/>
          <a:p>
            <a:pPr algn="ctr" eaLnBrk="1" hangingPunct="1"/>
            <a:r>
              <a:rPr lang="en-US" sz="3600" dirty="0"/>
              <a:t>Sermon on the Mount:  Inclusions &amp; Omissions </a:t>
            </a:r>
            <a:endParaRPr lang="en-US" altLang="en-US" sz="3600" dirty="0"/>
          </a:p>
        </p:txBody>
      </p:sp>
      <p:sp>
        <p:nvSpPr>
          <p:cNvPr id="16387" name="Rectangle 3"/>
          <p:cNvSpPr>
            <a:spLocks noGrp="1" noChangeArrowheads="1"/>
          </p:cNvSpPr>
          <p:nvPr>
            <p:ph type="body" sz="half" idx="2"/>
          </p:nvPr>
        </p:nvSpPr>
        <p:spPr>
          <a:xfrm>
            <a:off x="438150" y="1143000"/>
            <a:ext cx="8267700" cy="5334000"/>
          </a:xfrm>
        </p:spPr>
        <p:txBody>
          <a:bodyPr/>
          <a:lstStyle/>
          <a:p>
            <a:pPr marL="461963" indent="-461963" eaLnBrk="1" hangingPunct="1">
              <a:spcBef>
                <a:spcPts val="0"/>
              </a:spcBef>
              <a:spcAft>
                <a:spcPts val="600"/>
              </a:spcAft>
              <a:buSzPct val="100000"/>
              <a:buFont typeface="+mj-lt"/>
              <a:buAutoNum type="romanUcPeriod"/>
              <a:defRPr/>
            </a:pPr>
            <a:r>
              <a:rPr lang="en-US" dirty="0"/>
              <a:t>Inclusions</a:t>
            </a:r>
          </a:p>
          <a:p>
            <a:pPr marL="914400" lvl="1" indent="-514350" eaLnBrk="1" hangingPunct="1">
              <a:spcBef>
                <a:spcPts val="0"/>
              </a:spcBef>
              <a:spcAft>
                <a:spcPts val="600"/>
              </a:spcAft>
              <a:buSzPct val="100000"/>
              <a:buFont typeface="+mj-lt"/>
              <a:buAutoNum type="alphaUcPeriod"/>
              <a:defRPr/>
            </a:pPr>
            <a:r>
              <a:rPr lang="en-US" dirty="0"/>
              <a:t>Animal sacrifice &amp; the temple (Matt. 5:27)</a:t>
            </a:r>
          </a:p>
          <a:p>
            <a:pPr marL="914400" lvl="1" indent="-514350" eaLnBrk="1" hangingPunct="1">
              <a:spcBef>
                <a:spcPts val="0"/>
              </a:spcBef>
              <a:spcAft>
                <a:spcPts val="600"/>
              </a:spcAft>
              <a:buSzPct val="100000"/>
              <a:buFont typeface="+mj-lt"/>
              <a:buAutoNum type="alphaUcPeriod"/>
              <a:defRPr/>
            </a:pPr>
            <a:r>
              <a:rPr lang="en-US" dirty="0"/>
              <a:t>Unlimited giving (Matt. 5:40)</a:t>
            </a:r>
          </a:p>
          <a:p>
            <a:pPr marL="461963" indent="-461963" eaLnBrk="1" hangingPunct="1">
              <a:spcBef>
                <a:spcPts val="0"/>
              </a:spcBef>
              <a:spcAft>
                <a:spcPts val="600"/>
              </a:spcAft>
              <a:buSzPct val="100000"/>
              <a:buFont typeface="+mj-lt"/>
              <a:buAutoNum type="romanUcPeriod"/>
              <a:defRPr/>
            </a:pPr>
            <a:r>
              <a:rPr lang="en-US" dirty="0"/>
              <a:t>Omissions</a:t>
            </a:r>
          </a:p>
          <a:p>
            <a:pPr marL="914400" lvl="1" indent="-514350" eaLnBrk="1" hangingPunct="1">
              <a:spcBef>
                <a:spcPts val="0"/>
              </a:spcBef>
              <a:spcAft>
                <a:spcPts val="600"/>
              </a:spcAft>
              <a:buSzPct val="100000"/>
              <a:buFont typeface="+mj-lt"/>
              <a:buAutoNum type="alphaUcPeriod"/>
              <a:defRPr/>
            </a:pPr>
            <a:r>
              <a:rPr lang="en-US" dirty="0"/>
              <a:t>Christ’s sacrifice for sins (John 3)</a:t>
            </a:r>
          </a:p>
          <a:p>
            <a:pPr marL="914400" lvl="1" indent="-514350" eaLnBrk="1" hangingPunct="1">
              <a:spcBef>
                <a:spcPts val="0"/>
              </a:spcBef>
              <a:spcAft>
                <a:spcPts val="600"/>
              </a:spcAft>
              <a:buSzPct val="100000"/>
              <a:buFont typeface="+mj-lt"/>
              <a:buAutoNum type="alphaUcPeriod"/>
              <a:defRPr/>
            </a:pPr>
            <a:r>
              <a:rPr lang="en-US" dirty="0"/>
              <a:t>Salvation by faith alone</a:t>
            </a:r>
          </a:p>
          <a:p>
            <a:pPr marL="914400" lvl="1" indent="-514350" eaLnBrk="1" hangingPunct="1">
              <a:spcBef>
                <a:spcPts val="0"/>
              </a:spcBef>
              <a:spcAft>
                <a:spcPts val="600"/>
              </a:spcAft>
              <a:buSzPct val="100000"/>
              <a:buFont typeface="+mj-lt"/>
              <a:buAutoNum type="alphaUcPeriod"/>
              <a:defRPr/>
            </a:pPr>
            <a:r>
              <a:rPr lang="en-US" dirty="0"/>
              <a:t>Prayer in Christ’s name (John 14:13-14)</a:t>
            </a:r>
          </a:p>
          <a:p>
            <a:pPr marL="914400" lvl="1" indent="-514350" eaLnBrk="1" hangingPunct="1">
              <a:spcBef>
                <a:spcPts val="0"/>
              </a:spcBef>
              <a:spcAft>
                <a:spcPts val="600"/>
              </a:spcAft>
              <a:buSzPct val="100000"/>
              <a:buFont typeface="+mj-lt"/>
              <a:buAutoNum type="alphaUcPeriod"/>
              <a:defRPr/>
            </a:pPr>
            <a:r>
              <a:rPr lang="en-US" dirty="0"/>
              <a:t>Holy Spirit (John 14:26)</a:t>
            </a:r>
          </a:p>
          <a:p>
            <a:pPr marL="914400" lvl="1" indent="-514350" eaLnBrk="1" hangingPunct="1">
              <a:spcBef>
                <a:spcPts val="0"/>
              </a:spcBef>
              <a:spcAft>
                <a:spcPts val="600"/>
              </a:spcAft>
              <a:buSzPct val="100000"/>
              <a:buFont typeface="+mj-lt"/>
              <a:buAutoNum type="alphaUcPeriod"/>
              <a:defRPr/>
            </a:pPr>
            <a:r>
              <a:rPr lang="en-US" dirty="0"/>
              <a:t>The Church (Matt. 16:18)</a:t>
            </a:r>
          </a:p>
          <a:p>
            <a:pPr marL="0" indent="0" eaLnBrk="1" hangingPunct="1">
              <a:spcBef>
                <a:spcPts val="0"/>
              </a:spcBef>
              <a:spcAft>
                <a:spcPts val="2400"/>
              </a:spcAft>
              <a:buSzPct val="100000"/>
              <a:buNone/>
              <a:defRPr/>
            </a:pPr>
            <a:endParaRPr lang="en-US" dirty="0"/>
          </a:p>
          <a:p>
            <a:pPr marL="0" indent="0" eaLnBrk="1" hangingPunct="1">
              <a:spcBef>
                <a:spcPts val="0"/>
              </a:spcBef>
              <a:spcAft>
                <a:spcPts val="2400"/>
              </a:spcAft>
              <a:buSzPct val="100000"/>
              <a:buNone/>
              <a:defRPr/>
            </a:pPr>
            <a:endParaRPr lang="en-US" dirty="0"/>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2819400"/>
            <a:ext cx="1025733" cy="1388988"/>
          </a:xfrm>
        </p:spPr>
      </p:pic>
    </p:spTree>
    <p:extLst>
      <p:ext uri="{BB962C8B-B14F-4D97-AF65-F5344CB8AC3E}">
        <p14:creationId xmlns:p14="http://schemas.microsoft.com/office/powerpoint/2010/main" val="3744491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dirty="0"/>
              <a:t>Christ’s kingdom was not just political but also moral and ethical in tone</a:t>
            </a:r>
          </a:p>
          <a:p>
            <a:pPr marL="514350" indent="-514350" eaLnBrk="1" hangingPunct="1">
              <a:spcBef>
                <a:spcPts val="0"/>
              </a:spcBef>
              <a:spcAft>
                <a:spcPts val="2400"/>
              </a:spcAft>
              <a:buSzPct val="100000"/>
              <a:buAutoNum type="alphaLcPeriod"/>
              <a:defRPr/>
            </a:pPr>
            <a:r>
              <a:rPr lang="en-US" b="1" u="sng" dirty="0">
                <a:solidFill>
                  <a:srgbClr val="FFFFCC"/>
                </a:solidFill>
              </a:rPr>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
        <p:nvSpPr>
          <p:cNvPr id="7" name="Rectangle 2"/>
          <p:cNvSpPr txBox="1">
            <a:spLocks noChangeArrowheads="1"/>
          </p:cNvSpPr>
          <p:nvPr/>
        </p:nvSpPr>
        <p:spPr bwMode="auto">
          <a:xfrm>
            <a:off x="1905000" y="107373"/>
            <a:ext cx="5334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Font typeface="+mj-lt"/>
              <a:buAutoNum type="arabicPeriod"/>
            </a:pPr>
            <a:r>
              <a:rPr lang="en-US" sz="3600" kern="0"/>
              <a:t>Why did Israel reject the offer of the kingdom? </a:t>
            </a:r>
            <a:endParaRPr lang="en-US" altLang="en-US" sz="3600" kern="0" dirty="0"/>
          </a:p>
        </p:txBody>
      </p:sp>
    </p:spTree>
    <p:extLst>
      <p:ext uri="{BB962C8B-B14F-4D97-AF65-F5344CB8AC3E}">
        <p14:creationId xmlns:p14="http://schemas.microsoft.com/office/powerpoint/2010/main" val="585199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30887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9:30-32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What shall we say then? That Gentiles, who did not pursue righteousness, attained righteousness, even the righteousness which is by faith; </a:t>
            </a:r>
            <a:r>
              <a:rPr lang="en-US" sz="3200" baseline="30000" dirty="0">
                <a:latin typeface="Calibri" panose="020F0502020204030204" pitchFamily="34" charset="0"/>
              </a:rPr>
              <a:t>31 </a:t>
            </a:r>
            <a:r>
              <a:rPr lang="en-US" sz="3200" dirty="0">
                <a:latin typeface="Calibri" panose="020F0502020204030204" pitchFamily="34" charset="0"/>
              </a:rPr>
              <a:t>but Israel, pursuing a law of righteousness, did not arrive at </a:t>
            </a:r>
            <a:r>
              <a:rPr lang="en-US" sz="3200" i="1" dirty="0">
                <a:latin typeface="Calibri" panose="020F0502020204030204" pitchFamily="34" charset="0"/>
              </a:rPr>
              <a:t>that</a:t>
            </a:r>
            <a:r>
              <a:rPr lang="en-US" sz="3200" dirty="0">
                <a:latin typeface="Calibri" panose="020F0502020204030204" pitchFamily="34" charset="0"/>
              </a:rPr>
              <a:t> law. </a:t>
            </a:r>
            <a:r>
              <a:rPr lang="en-US" sz="3200" baseline="30000" dirty="0">
                <a:latin typeface="Calibri" panose="020F0502020204030204" pitchFamily="34" charset="0"/>
              </a:rPr>
              <a:t>32 </a:t>
            </a:r>
            <a:r>
              <a:rPr lang="en-US" sz="3200" dirty="0">
                <a:latin typeface="Calibri" panose="020F0502020204030204" pitchFamily="34" charset="0"/>
              </a:rPr>
              <a:t>Why? Because </a:t>
            </a:r>
            <a:r>
              <a:rPr lang="en-US" sz="3200" i="1" dirty="0">
                <a:latin typeface="Calibri" panose="020F0502020204030204" pitchFamily="34" charset="0"/>
              </a:rPr>
              <a:t>they did</a:t>
            </a:r>
            <a:r>
              <a:rPr lang="en-US" sz="3200" dirty="0">
                <a:latin typeface="Calibri" panose="020F0502020204030204" pitchFamily="34" charset="0"/>
              </a:rPr>
              <a:t> not </a:t>
            </a:r>
            <a:r>
              <a:rPr lang="en-US" sz="3200" i="1" dirty="0">
                <a:latin typeface="Calibri" panose="020F0502020204030204" pitchFamily="34" charset="0"/>
              </a:rPr>
              <a:t>pursue it</a:t>
            </a:r>
            <a:r>
              <a:rPr lang="en-US" sz="3200" dirty="0">
                <a:latin typeface="Calibri" panose="020F0502020204030204" pitchFamily="34" charset="0"/>
              </a:rPr>
              <a:t> by faith, but as though </a:t>
            </a:r>
            <a:r>
              <a:rPr lang="en-US" sz="3200" i="1" dirty="0">
                <a:latin typeface="Calibri" panose="020F0502020204030204" pitchFamily="34" charset="0"/>
              </a:rPr>
              <a:t>it were</a:t>
            </a:r>
            <a:r>
              <a:rPr lang="en-US" sz="3200" dirty="0">
                <a:latin typeface="Calibri" panose="020F0502020204030204" pitchFamily="34" charset="0"/>
              </a:rPr>
              <a:t> by works. They stumbled over the stumbling stone.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3762947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30832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215263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But when the Pharisees heard </a:t>
            </a:r>
            <a:r>
              <a:rPr lang="en-US" sz="4000" i="1" dirty="0">
                <a:latin typeface="Calibri" panose="020F0502020204030204" pitchFamily="34" charset="0"/>
              </a:rPr>
              <a:t>this</a:t>
            </a:r>
            <a:r>
              <a:rPr lang="en-US" sz="4000" dirty="0">
                <a:latin typeface="Calibri" panose="020F0502020204030204" pitchFamily="34" charset="0"/>
              </a:rPr>
              <a:t>, they said, “This man casts out demons only by </a:t>
            </a:r>
            <a:r>
              <a:rPr lang="en-US" sz="4000" dirty="0" err="1">
                <a:latin typeface="Calibri" panose="020F0502020204030204" pitchFamily="34" charset="0"/>
              </a:rPr>
              <a:t>Beelzebul</a:t>
            </a:r>
            <a:r>
              <a:rPr lang="en-US" sz="4000" dirty="0">
                <a:latin typeface="Calibri" panose="020F0502020204030204" pitchFamily="34" charset="0"/>
              </a:rPr>
              <a:t> the ruler of the demons.”</a:t>
            </a:r>
          </a:p>
        </p:txBody>
      </p:sp>
    </p:spTree>
    <p:extLst>
      <p:ext uri="{BB962C8B-B14F-4D97-AF65-F5344CB8AC3E}">
        <p14:creationId xmlns:p14="http://schemas.microsoft.com/office/powerpoint/2010/main" val="4014378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44709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24:14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This </a:t>
            </a:r>
            <a:r>
              <a:rPr lang="en-US" sz="4000" b="1" u="sng" dirty="0">
                <a:solidFill>
                  <a:srgbClr val="FFFFCC"/>
                </a:solidFill>
                <a:latin typeface="Calibri" panose="020F0502020204030204" pitchFamily="34" charset="0"/>
              </a:rPr>
              <a:t>gospel of the kingdom</a:t>
            </a:r>
            <a:r>
              <a:rPr lang="en-US" sz="4000" dirty="0">
                <a:latin typeface="Calibri" panose="020F0502020204030204" pitchFamily="34" charset="0"/>
              </a:rPr>
              <a:t> shall be preached in the whole world as a testimony to all the nations, and then the end will come.”</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682516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04413966"/>
              </p:ext>
            </p:extLst>
          </p:nvPr>
        </p:nvGraphicFramePr>
        <p:xfrm>
          <a:off x="152400" y="701040"/>
          <a:ext cx="8839200" cy="4693836"/>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Transition from Public to Private Ministry</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kumimoji="0" lang="en-US" sz="2800" b="1" u="none" strike="noStrike" cap="none" normalizeH="0" baseline="0" dirty="0">
                          <a:ln>
                            <a:noFill/>
                          </a:ln>
                          <a:solidFill>
                            <a:srgbClr val="C00000"/>
                          </a:solidFill>
                          <a:effectLst/>
                          <a:latin typeface="Calibri" panose="020F0502020204030204" pitchFamily="34" charset="0"/>
                        </a:rPr>
                        <a:t>Public</a:t>
                      </a:r>
                      <a:endParaRPr lang="en-US" sz="2800" b="1" dirty="0">
                        <a:solidFill>
                          <a:srgbClr val="C00000"/>
                        </a:solidFill>
                        <a:latin typeface="Calibri" panose="020F0502020204030204" pitchFamily="34" charset="0"/>
                      </a:endParaRPr>
                    </a:p>
                  </a:txBody>
                  <a:tcPr/>
                </a:tc>
                <a:tc>
                  <a:txBody>
                    <a:bodyPr/>
                    <a:lstStyle/>
                    <a:p>
                      <a:pPr algn="ctr"/>
                      <a:r>
                        <a:rPr lang="en-US" sz="28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Scripture</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1–12</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13–28</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3" marB="45713" anchor="ctr" horzOverflow="overflow"/>
                </a:tc>
                <a:extLst>
                  <a:ext uri="{0D108BD9-81ED-4DB2-BD59-A6C34878D82A}">
                    <a16:rowId xmlns:a16="http://schemas.microsoft.com/office/drawing/2014/main" val="21921017"/>
                  </a:ext>
                </a:extLst>
              </a:tr>
              <a:tr h="421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Focus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36724035"/>
                  </a:ext>
                </a:extLst>
              </a:tr>
              <a:tr h="682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Miracles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Proof to 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Training for 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301253290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Offer</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Disappears</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69201924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Teaching</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Discourse</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Parabolic</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28972286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Interim program</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Not mentioned</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270603190"/>
                  </a:ext>
                </a:extLst>
              </a:tr>
            </a:tbl>
          </a:graphicData>
        </a:graphic>
      </p:graphicFrame>
    </p:spTree>
    <p:extLst>
      <p:ext uri="{BB962C8B-B14F-4D97-AF65-F5344CB8AC3E}">
        <p14:creationId xmlns:p14="http://schemas.microsoft.com/office/powerpoint/2010/main" val="3743440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dirty="0">
                <a:latin typeface="Calibri" panose="020F0502020204030204" pitchFamily="34" charset="0"/>
              </a:rPr>
              <a:t>Progressive rejection of the king (11</a:t>
            </a:r>
            <a:r>
              <a:rPr lang="en-US" sz="2800" dirty="0">
                <a:latin typeface="Calibri" panose="020F0502020204030204" pitchFamily="34" charset="0"/>
                <a:cs typeface="Calibri" panose="020F0502020204030204" pitchFamily="34" charset="0"/>
              </a:rPr>
              <a:t>–12)</a:t>
            </a:r>
            <a:endParaRPr lang="en-US" sz="2800" dirty="0">
              <a:latin typeface="Calibri" panose="020F0502020204030204" pitchFamily="34" charset="0"/>
            </a:endParaRP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Calibri" panose="020F0502020204030204" pitchFamily="34"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Calibri" panose="020F0502020204030204" pitchFamily="34"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3549834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Calibri" panose="020F0502020204030204" pitchFamily="34"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Calibri" panose="020F0502020204030204" pitchFamily="34"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744901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381000" y="1447800"/>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593630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381000" y="1447800"/>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b="1" u="sng" dirty="0">
                <a:solidFill>
                  <a:srgbClr val="FFFFCC"/>
                </a:solidFill>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407970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524086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Jesus, the Christ appointed for you, </a:t>
            </a:r>
            <a:r>
              <a:rPr lang="en-US" sz="3200" baseline="30000" dirty="0">
                <a:latin typeface="Calibri" panose="020F0502020204030204" pitchFamily="34" charset="0"/>
              </a:rPr>
              <a:t>21 </a:t>
            </a:r>
            <a:r>
              <a:rPr lang="en-US" sz="3200" dirty="0">
                <a:latin typeface="Calibri" panose="020F0502020204030204" pitchFamily="34" charset="0"/>
              </a:rPr>
              <a:t>whom heaven must receive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535131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2078878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33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Tree>
    <p:extLst>
      <p:ext uri="{BB962C8B-B14F-4D97-AF65-F5344CB8AC3E}">
        <p14:creationId xmlns:p14="http://schemas.microsoft.com/office/powerpoint/2010/main" val="1065493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3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pic>
        <p:nvPicPr>
          <p:cNvPr id="7"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3536783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3337" y="970961"/>
            <a:ext cx="7624763" cy="5734639"/>
          </a:xfrm>
        </p:spPr>
        <p:txBody>
          <a:bodyPr/>
          <a:lstStyle/>
          <a:p>
            <a:pPr marL="514350" indent="-514350" eaLnBrk="1" hangingPunct="1">
              <a:spcBef>
                <a:spcPts val="0"/>
              </a:spcBef>
              <a:spcAft>
                <a:spcPts val="1800"/>
              </a:spcAft>
              <a:buSzPct val="100000"/>
              <a:buAutoNum type="alphaLcPeriod"/>
              <a:defRPr/>
            </a:pPr>
            <a:r>
              <a:rPr lang="en-US" sz="3000" b="1" u="sng" dirty="0">
                <a:solidFill>
                  <a:srgbClr val="FFFFCC"/>
                </a:solidFill>
              </a:rPr>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Tree>
    <p:extLst>
      <p:ext uri="{BB962C8B-B14F-4D97-AF65-F5344CB8AC3E}">
        <p14:creationId xmlns:p14="http://schemas.microsoft.com/office/powerpoint/2010/main" val="341652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4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Luke 1:32-33 (NASB)</a:t>
            </a:r>
          </a:p>
          <a:p>
            <a:pPr marL="0" marR="0" algn="just">
              <a:spcBef>
                <a:spcPts val="0"/>
              </a:spcBef>
              <a:spcAft>
                <a:spcPts val="1000"/>
              </a:spcAft>
            </a:pPr>
            <a:endParaRPr lang="en-US" sz="3200" dirty="0"/>
          </a:p>
          <a:p>
            <a:pPr marL="0" marR="0" algn="just">
              <a:spcBef>
                <a:spcPts val="0"/>
              </a:spcBef>
              <a:spcAft>
                <a:spcPts val="1000"/>
              </a:spcAft>
            </a:pPr>
            <a:r>
              <a:rPr lang="en-US" sz="4000" dirty="0"/>
              <a:t>Most High; and the Lord God will give Him the throne of His father David; and He will reign over the house of Jacob forever, and His kingdom will have no end.</a:t>
            </a:r>
            <a:endParaRPr lang="en-US" sz="40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1172865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cs typeface="Arial" charset="0"/>
              </a:rPr>
              <a:t>“</a:t>
            </a:r>
            <a:r>
              <a:rPr lang="en-US" b="1" u="sng" dirty="0">
                <a:solidFill>
                  <a:srgbClr val="FFFFCC"/>
                </a:solidFill>
                <a:effectLst/>
                <a:cs typeface="Arial" charset="0"/>
              </a:rPr>
              <a:t>you shall surely set a king over you whom the </a:t>
            </a:r>
            <a:r>
              <a:rPr lang="en-US" b="1" u="sng" cap="small" dirty="0">
                <a:solidFill>
                  <a:srgbClr val="FFFFCC"/>
                </a:solidFill>
                <a:effectLst/>
                <a:cs typeface="Arial" charset="0"/>
              </a:rPr>
              <a:t>Lord</a:t>
            </a:r>
            <a:r>
              <a:rPr lang="en-US" b="1" u="sng" dirty="0">
                <a:solidFill>
                  <a:srgbClr val="FFFFCC"/>
                </a:solidFill>
                <a:effectLst/>
                <a:cs typeface="Arial" charset="0"/>
              </a:rPr>
              <a:t> your God chooses</a:t>
            </a:r>
            <a:r>
              <a:rPr lang="en-US" dirty="0">
                <a:solidFill>
                  <a:srgbClr val="FFFFFF"/>
                </a:solidFill>
                <a:effectLst/>
                <a:cs typeface="Arial" charset="0"/>
              </a:rPr>
              <a:t>, </a:t>
            </a:r>
            <a:r>
              <a:rPr lang="en-US" i="1" dirty="0">
                <a:solidFill>
                  <a:srgbClr val="FFFFFF"/>
                </a:solidFill>
                <a:effectLst/>
                <a:cs typeface="Arial" charset="0"/>
              </a:rPr>
              <a:t>one</a:t>
            </a:r>
            <a:r>
              <a:rPr lang="en-US" dirty="0">
                <a:solidFill>
                  <a:srgbClr val="FFFFFF"/>
                </a:solidFill>
                <a:effectLst/>
                <a:cs typeface="Arial" charset="0"/>
              </a:rPr>
              <a:t> from among your countrymen you shall set as king over yourselves; you may not put a foreigner over yourselves who is not your countryman.</a:t>
            </a:r>
            <a:r>
              <a:rPr lang="en-US" altLang="en-US"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888664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a:t>
            </a:r>
            <a:r>
              <a:rPr lang="en-US" sz="3200" b="1" u="sng" dirty="0">
                <a:solidFill>
                  <a:srgbClr val="FFFFCC"/>
                </a:solidFill>
                <a:latin typeface="Calibri" panose="020F0502020204030204" pitchFamily="34" charset="0"/>
              </a:rPr>
              <a:t>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40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33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b="1" u="sng" dirty="0">
                <a:solidFill>
                  <a:srgbClr val="FFFFCC"/>
                </a:solidFill>
              </a:rPr>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Tree>
    <p:extLst>
      <p:ext uri="{BB962C8B-B14F-4D97-AF65-F5344CB8AC3E}">
        <p14:creationId xmlns:p14="http://schemas.microsoft.com/office/powerpoint/2010/main" val="3879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977329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33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b="1" u="sng" dirty="0">
                <a:solidFill>
                  <a:srgbClr val="FFFFCC"/>
                </a:solidFill>
              </a:rPr>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Tree>
    <p:extLst>
      <p:ext uri="{BB962C8B-B14F-4D97-AF65-F5344CB8AC3E}">
        <p14:creationId xmlns:p14="http://schemas.microsoft.com/office/powerpoint/2010/main" val="27644121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33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b="1" u="sng" dirty="0">
                <a:solidFill>
                  <a:srgbClr val="FFFFCC"/>
                </a:solidFill>
              </a:rPr>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Tree>
    <p:extLst>
      <p:ext uri="{BB962C8B-B14F-4D97-AF65-F5344CB8AC3E}">
        <p14:creationId xmlns:p14="http://schemas.microsoft.com/office/powerpoint/2010/main" val="29501312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33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b="1" u="sng" dirty="0">
                <a:solidFill>
                  <a:srgbClr val="FFFFCC"/>
                </a:solidFill>
              </a:rPr>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Tree>
    <p:extLst>
      <p:ext uri="{BB962C8B-B14F-4D97-AF65-F5344CB8AC3E}">
        <p14:creationId xmlns:p14="http://schemas.microsoft.com/office/powerpoint/2010/main" val="4079782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02899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14034211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863519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227218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7431890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3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b="1" u="sng" dirty="0">
                <a:solidFill>
                  <a:srgbClr val="FFFFCC"/>
                </a:solidFill>
              </a:rPr>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pic>
        <p:nvPicPr>
          <p:cNvPr id="7"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1521901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82053" y="136354"/>
            <a:ext cx="7772400" cy="1006646"/>
          </a:xfrm>
        </p:spPr>
        <p:txBody>
          <a:bodyPr/>
          <a:lstStyle/>
          <a:p>
            <a:pPr algn="ctr" eaLnBrk="1" hangingPunct="1"/>
            <a:r>
              <a:rPr lang="en-US" sz="3600" b="1" dirty="0">
                <a:solidFill>
                  <a:srgbClr val="00FFFF"/>
                </a:solidFill>
                <a:effectLst>
                  <a:outerShdw blurRad="38100" dist="38100" dir="2700000" algn="tl">
                    <a:srgbClr val="000000">
                      <a:alpha val="43137"/>
                    </a:srgbClr>
                  </a:outerShdw>
                </a:effectLst>
              </a:rPr>
              <a:t>Origin of the Universal Church</a:t>
            </a:r>
          </a:p>
        </p:txBody>
      </p:sp>
      <p:sp>
        <p:nvSpPr>
          <p:cNvPr id="8195" name="Rectangle 3"/>
          <p:cNvSpPr>
            <a:spLocks noGrp="1" noChangeArrowheads="1"/>
          </p:cNvSpPr>
          <p:nvPr>
            <p:ph type="body" idx="1"/>
          </p:nvPr>
        </p:nvSpPr>
        <p:spPr>
          <a:xfrm>
            <a:off x="180474" y="1143000"/>
            <a:ext cx="8963526" cy="5534526"/>
          </a:xfrm>
        </p:spPr>
        <p:txBody>
          <a:bodyPr/>
          <a:lstStyle/>
          <a:p>
            <a:pPr marL="349250" indent="-349250">
              <a:spcBef>
                <a:spcPts val="0"/>
              </a:spcBef>
              <a:spcAft>
                <a:spcPts val="900"/>
              </a:spcAft>
              <a:buClr>
                <a:srgbClr val="66FFFF"/>
              </a:buClr>
              <a:defRPr/>
            </a:pPr>
            <a:r>
              <a:rPr lang="en-US" sz="2800" dirty="0"/>
              <a:t>Matt 16:18 – future tense</a:t>
            </a:r>
          </a:p>
          <a:p>
            <a:pPr marL="349250" indent="-349250">
              <a:spcBef>
                <a:spcPts val="0"/>
              </a:spcBef>
              <a:spcAft>
                <a:spcPts val="900"/>
              </a:spcAft>
              <a:buClr>
                <a:srgbClr val="66FFFF"/>
              </a:buClr>
              <a:defRPr/>
            </a:pPr>
            <a:r>
              <a:rPr lang="en-US" sz="2800" dirty="0" err="1"/>
              <a:t>Eph</a:t>
            </a:r>
            <a:r>
              <a:rPr lang="en-US" sz="2800" dirty="0"/>
              <a:t> 2:14-15; 3:9; Rom 16:25-26; Col 1:26-27 – mystery</a:t>
            </a:r>
          </a:p>
          <a:p>
            <a:pPr marL="349250" indent="-349250">
              <a:spcBef>
                <a:spcPts val="0"/>
              </a:spcBef>
              <a:spcAft>
                <a:spcPts val="900"/>
              </a:spcAft>
              <a:buClr>
                <a:srgbClr val="66FFFF"/>
              </a:buClr>
              <a:defRPr/>
            </a:pPr>
            <a:r>
              <a:rPr lang="en-US" sz="2800" dirty="0" err="1"/>
              <a:t>Eph</a:t>
            </a:r>
            <a:r>
              <a:rPr lang="en-US" sz="2800" dirty="0"/>
              <a:t> 1:20-22 – Christ’s headship over church after Ascension </a:t>
            </a:r>
          </a:p>
          <a:p>
            <a:pPr marL="349250" indent="-349250">
              <a:spcBef>
                <a:spcPts val="0"/>
              </a:spcBef>
              <a:spcAft>
                <a:spcPts val="900"/>
              </a:spcAft>
              <a:buClr>
                <a:srgbClr val="66FFFF"/>
              </a:buClr>
              <a:defRPr/>
            </a:pPr>
            <a:r>
              <a:rPr lang="en-US" sz="2800" dirty="0" err="1"/>
              <a:t>Eph</a:t>
            </a:r>
            <a:r>
              <a:rPr lang="en-US" sz="2800" dirty="0"/>
              <a:t> 4:7-11 – spiritual gifts after Ascension</a:t>
            </a:r>
          </a:p>
          <a:p>
            <a:pPr marL="349250" indent="-349250">
              <a:spcBef>
                <a:spcPts val="0"/>
              </a:spcBef>
              <a:spcAft>
                <a:spcPts val="900"/>
              </a:spcAft>
              <a:buClr>
                <a:srgbClr val="66FFFF"/>
              </a:buClr>
              <a:defRPr/>
            </a:pPr>
            <a:r>
              <a:rPr lang="en-US" sz="2800" dirty="0"/>
              <a:t>1 Cor. 12:13 – Spirit’s baptizing ministry</a:t>
            </a:r>
          </a:p>
          <a:p>
            <a:pPr marL="806450" lvl="1" indent="-457200" eaLnBrk="1" hangingPunct="1">
              <a:spcBef>
                <a:spcPts val="0"/>
              </a:spcBef>
              <a:spcAft>
                <a:spcPts val="900"/>
              </a:spcAft>
              <a:buClr>
                <a:srgbClr val="FF99FF"/>
              </a:buClr>
              <a:defRPr/>
            </a:pPr>
            <a:r>
              <a:rPr lang="en-US" dirty="0"/>
              <a:t>Acts 1:5 – above to begin after Ascension</a:t>
            </a:r>
          </a:p>
          <a:p>
            <a:pPr marL="806450" lvl="1" indent="-457200" eaLnBrk="1" hangingPunct="1">
              <a:spcBef>
                <a:spcPts val="0"/>
              </a:spcBef>
              <a:spcAft>
                <a:spcPts val="900"/>
              </a:spcAft>
              <a:buClr>
                <a:srgbClr val="FF99FF"/>
              </a:buClr>
              <a:defRPr/>
            </a:pPr>
            <a:r>
              <a:rPr lang="en-US" dirty="0"/>
              <a:t>Acts 11:15-16 – above began in the past</a:t>
            </a:r>
          </a:p>
          <a:p>
            <a:pPr marL="806450" lvl="1" indent="-457200" eaLnBrk="1" hangingPunct="1">
              <a:spcBef>
                <a:spcPts val="0"/>
              </a:spcBef>
              <a:spcAft>
                <a:spcPts val="900"/>
              </a:spcAft>
              <a:buClr>
                <a:srgbClr val="FF99FF"/>
              </a:buClr>
              <a:defRPr/>
            </a:pPr>
            <a:r>
              <a:rPr lang="en-US" dirty="0"/>
              <a:t>Acts 2 – only place for beginning of Spirit’s baptizing ministry</a:t>
            </a:r>
          </a:p>
        </p:txBody>
      </p:sp>
    </p:spTree>
    <p:extLst>
      <p:ext uri="{BB962C8B-B14F-4D97-AF65-F5344CB8AC3E}">
        <p14:creationId xmlns:p14="http://schemas.microsoft.com/office/powerpoint/2010/main" val="27826607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124480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3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b="1" u="sng" dirty="0">
                <a:solidFill>
                  <a:srgbClr val="FFFFCC"/>
                </a:solidFill>
              </a:rPr>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pic>
        <p:nvPicPr>
          <p:cNvPr id="7"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39470526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3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b="1" u="sng" dirty="0">
                <a:solidFill>
                  <a:srgbClr val="FFFFCC"/>
                </a:solidFill>
              </a:rPr>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pic>
        <p:nvPicPr>
          <p:cNvPr id="7"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3948296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1666650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latin typeface="Calibri" panose="020F0502020204030204" pitchFamily="34" charset="0"/>
              </a:rPr>
              <a:t>38 </a:t>
            </a:r>
            <a:r>
              <a:rPr lang="en-US" sz="3200" dirty="0">
                <a:latin typeface="Calibri" panose="020F0502020204030204" pitchFamily="34" charset="0"/>
              </a:rPr>
              <a:t>Behold, your house is being left to you desolate! </a:t>
            </a:r>
            <a:r>
              <a:rPr lang="en-US" sz="3200" baseline="30000" dirty="0">
                <a:latin typeface="Calibri" panose="020F0502020204030204" pitchFamily="34" charset="0"/>
              </a:rPr>
              <a:t>39 </a:t>
            </a:r>
            <a:r>
              <a:rPr lang="en-US" sz="3200" dirty="0">
                <a:latin typeface="Calibri" panose="020F0502020204030204" pitchFamily="34" charset="0"/>
              </a:rPr>
              <a:t>For I say to you, from now on you will not see Me </a:t>
            </a:r>
            <a:r>
              <a:rPr lang="en-US" sz="3200" b="1" u="sng" dirty="0">
                <a:solidFill>
                  <a:srgbClr val="FFFFCC"/>
                </a:solidFill>
                <a:latin typeface="Calibri" panose="020F0502020204030204" pitchFamily="34" charset="0"/>
              </a:rPr>
              <a:t>until</a:t>
            </a:r>
            <a:r>
              <a:rPr lang="en-US" sz="3200" dirty="0">
                <a:latin typeface="Calibri" panose="020F0502020204030204" pitchFamily="34" charset="0"/>
              </a:rPr>
              <a:t> you say, ‘</a:t>
            </a:r>
            <a:r>
              <a:rPr lang="en-US" sz="3200" cap="small" dirty="0">
                <a:latin typeface="Calibri" panose="020F0502020204030204" pitchFamily="34" charset="0"/>
              </a:rPr>
              <a:t>Blessed is He who comes in the name of the Lord</a:t>
            </a:r>
            <a:r>
              <a:rPr lang="en-US" sz="3200" dirty="0">
                <a:latin typeface="Calibri" panose="020F0502020204030204" pitchFamily="34" charset="0"/>
              </a:rPr>
              <a:t>!</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37076308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3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b="1" u="sng" dirty="0">
                <a:solidFill>
                  <a:srgbClr val="FFFFCC"/>
                </a:solidFill>
              </a:rPr>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pic>
        <p:nvPicPr>
          <p:cNvPr id="7"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408355" y="4602480"/>
            <a:ext cx="1553102" cy="2103120"/>
          </a:xfrm>
        </p:spPr>
      </p:pic>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Tree>
    <p:extLst>
      <p:ext uri="{BB962C8B-B14F-4D97-AF65-F5344CB8AC3E}">
        <p14:creationId xmlns:p14="http://schemas.microsoft.com/office/powerpoint/2010/main" val="25351055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87777938"/>
              </p:ext>
            </p:extLst>
          </p:nvPr>
        </p:nvGraphicFramePr>
        <p:xfrm>
          <a:off x="190500" y="1119186"/>
          <a:ext cx="8763000" cy="4861440"/>
        </p:xfrm>
        <a:graphic>
          <a:graphicData uri="http://schemas.openxmlformats.org/drawingml/2006/table">
            <a:tbl>
              <a:tblPr firstRow="1" bandRow="1">
                <a:tableStyleId>{073A0DAA-6AF3-43AB-8588-CEC1D06C72B9}</a:tableStyleId>
              </a:tblPr>
              <a:tblGrid>
                <a:gridCol w="4381500">
                  <a:extLst>
                    <a:ext uri="{9D8B030D-6E8A-4147-A177-3AD203B41FA5}">
                      <a16:colId xmlns:a16="http://schemas.microsoft.com/office/drawing/2014/main" val="2643476527"/>
                    </a:ext>
                  </a:extLst>
                </a:gridCol>
                <a:gridCol w="4381500">
                  <a:extLst>
                    <a:ext uri="{9D8B030D-6E8A-4147-A177-3AD203B41FA5}">
                      <a16:colId xmlns:a16="http://schemas.microsoft.com/office/drawing/2014/main" val="2511375819"/>
                    </a:ext>
                  </a:extLst>
                </a:gridCol>
              </a:tblGrid>
              <a:tr h="703560">
                <a:tc gridSpan="2">
                  <a:txBody>
                    <a:bodyPr/>
                    <a:lstStyle/>
                    <a:p>
                      <a:pPr algn="ctr"/>
                      <a:r>
                        <a:rPr lang="en-US" sz="4000" dirty="0">
                          <a:solidFill>
                            <a:srgbClr val="FFFFCC"/>
                          </a:solidFill>
                          <a:latin typeface="Calibri" panose="020F0502020204030204" pitchFamily="34" charset="0"/>
                          <a:cs typeface="Calibri" panose="020F0502020204030204" pitchFamily="34" charset="0"/>
                        </a:rPr>
                        <a:t>Eras of Miracles in Scripture</a:t>
                      </a:r>
                    </a:p>
                  </a:txBody>
                  <a:tcPr>
                    <a:solidFill>
                      <a:srgbClr val="00B0F0"/>
                    </a:solidFill>
                  </a:tcPr>
                </a:tc>
                <a:tc hMerge="1">
                  <a:txBody>
                    <a:bodyPr/>
                    <a:lstStyle/>
                    <a:p>
                      <a:endParaRPr lang="en-US" sz="3600" dirty="0">
                        <a:latin typeface="Calibri" panose="020F0502020204030204" pitchFamily="34" charset="0"/>
                      </a:endParaRPr>
                    </a:p>
                  </a:txBody>
                  <a:tcPr>
                    <a:solidFill>
                      <a:schemeClr val="tx1">
                        <a:lumMod val="85000"/>
                      </a:schemeClr>
                    </a:solidFill>
                  </a:tcPr>
                </a:tc>
                <a:extLst>
                  <a:ext uri="{0D108BD9-81ED-4DB2-BD59-A6C34878D82A}">
                    <a16:rowId xmlns:a16="http://schemas.microsoft.com/office/drawing/2014/main" val="2920085716"/>
                  </a:ext>
                </a:extLst>
              </a:tr>
              <a:tr h="703560">
                <a:tc>
                  <a:txBody>
                    <a:bodyPr/>
                    <a:lstStyle/>
                    <a:p>
                      <a:pPr algn="ctr"/>
                      <a:r>
                        <a:rPr lang="en-US" sz="3600" b="1" dirty="0">
                          <a:solidFill>
                            <a:srgbClr val="C00000"/>
                          </a:solidFill>
                          <a:latin typeface="Calibri" panose="020F0502020204030204" pitchFamily="34" charset="0"/>
                          <a:cs typeface="Calibri" panose="020F0502020204030204" pitchFamily="34" charset="0"/>
                        </a:rPr>
                        <a:t>Cluster</a:t>
                      </a:r>
                    </a:p>
                  </a:txBody>
                  <a:tcPr/>
                </a:tc>
                <a:tc>
                  <a:txBody>
                    <a:bodyPr/>
                    <a:lstStyle/>
                    <a:p>
                      <a:pPr algn="ctr"/>
                      <a:r>
                        <a:rPr lang="en-US" sz="3600" b="1" dirty="0">
                          <a:solidFill>
                            <a:srgbClr val="0000FF"/>
                          </a:solidFill>
                          <a:latin typeface="Calibri" panose="020F0502020204030204" pitchFamily="34" charset="0"/>
                          <a:cs typeface="Calibri" panose="020F0502020204030204" pitchFamily="34" charset="0"/>
                        </a:rPr>
                        <a:t>Confirmation</a:t>
                      </a:r>
                    </a:p>
                  </a:txBody>
                  <a:tcPr/>
                </a:tc>
                <a:extLst>
                  <a:ext uri="{0D108BD9-81ED-4DB2-BD59-A6C34878D82A}">
                    <a16:rowId xmlns:a16="http://schemas.microsoft.com/office/drawing/2014/main" val="3119390678"/>
                  </a:ext>
                </a:extLst>
              </a:tr>
              <a:tr h="703560">
                <a:tc>
                  <a:txBody>
                    <a:bodyPr/>
                    <a:lstStyle/>
                    <a:p>
                      <a:pPr marL="227013" indent="0"/>
                      <a:r>
                        <a:rPr lang="en-US" sz="3600" dirty="0">
                          <a:latin typeface="Calibri" panose="020F0502020204030204" pitchFamily="34" charset="0"/>
                          <a:cs typeface="Calibri" panose="020F0502020204030204" pitchFamily="34" charset="0"/>
                        </a:rPr>
                        <a:t>Moses</a:t>
                      </a: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Law</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517310700"/>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Elijah &amp; Elisha</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Prophets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58006730"/>
                  </a:ext>
                </a:extLst>
              </a:tr>
              <a:tr h="580134">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Offer of the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7233269"/>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Apostles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Church</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34742152"/>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Antichrist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Satan’s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360201563"/>
                  </a:ext>
                </a:extLst>
              </a:tr>
            </a:tbl>
          </a:graphicData>
        </a:graphic>
      </p:graphicFrame>
    </p:spTree>
    <p:extLst>
      <p:ext uri="{BB962C8B-B14F-4D97-AF65-F5344CB8AC3E}">
        <p14:creationId xmlns:p14="http://schemas.microsoft.com/office/powerpoint/2010/main" val="15475485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453256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58538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23653568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13304</TotalTime>
  <Words>5298</Words>
  <Application>Microsoft Office PowerPoint</Application>
  <PresentationFormat>On-screen Show (4:3)</PresentationFormat>
  <Paragraphs>691</Paragraphs>
  <Slides>98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宋体</vt:lpstr>
      <vt:lpstr>Arial</vt:lpstr>
      <vt:lpstr>Calibri</vt:lpstr>
      <vt:lpstr>Times New Roman</vt:lpstr>
      <vt:lpstr>Wingdings</vt:lpstr>
      <vt:lpstr>Azure</vt:lpstr>
      <vt:lpstr>PowerPoint Presentation</vt:lpstr>
      <vt:lpstr>The Coming Kingdom Chapter 7, (cont’d)</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PowerPoint Presentation</vt:lpstr>
      <vt:lpstr>QUESTIONS CONCERNING THE  OFFER OF THE KINGDOM</vt:lpstr>
      <vt:lpstr>PowerPoint Presentation</vt:lpstr>
      <vt:lpstr>QUESTIONS CONCERNING THE  OFFER OF THE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Salvation: God’s Marvelous Work of Grace (Grand Rapids: Kregel, 1991), 49–50; idem, Grace: The Glorious Theme (Grand Rapids: Zondervan, 1972), 132.</vt:lpstr>
      <vt:lpstr>Charles Ryrie So Great A Salvation, Pages 36-37</vt:lpstr>
      <vt:lpstr>George Zeller </vt:lpstr>
      <vt:lpstr>PowerPoint Presentation</vt:lpstr>
      <vt:lpstr>PowerPoint Presentation</vt:lpstr>
      <vt:lpstr>QUESTIONS CONCERNING THE  OFFER OF THE KINGDOM</vt:lpstr>
      <vt:lpstr>The Coming Kingdom Chapter 8</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REJECTION OF THE  OFFER OF THE KINGDOM</vt:lpstr>
      <vt:lpstr>REJECTION OF THE  OFFER OF THE KINGDOM</vt:lpstr>
      <vt:lpstr>Why did Israel reject the offer of the kingdom? </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Sermon on the Mount (5–7)</vt:lpstr>
      <vt:lpstr>Sermon on the Mount:  Inclusions &amp; Omissions </vt:lpstr>
      <vt:lpstr>PowerPoint Presentation</vt:lpstr>
      <vt:lpstr>PowerPoint Presentation</vt:lpstr>
      <vt:lpstr>REJECTION OF THE  OFFER OF THE KINGDOM</vt:lpstr>
      <vt:lpstr>PowerPoint Presentation</vt:lpstr>
      <vt:lpstr>PowerPoint Presentation</vt:lpstr>
      <vt:lpstr>PowerPoint Presentation</vt:lpstr>
      <vt:lpstr>Matthew Outline</vt:lpstr>
      <vt:lpstr>Matthew Outline</vt:lpstr>
      <vt:lpstr>Six Parts of a Suzerain-Vassal Treaty in Deuteronomy</vt:lpstr>
      <vt:lpstr>Six Parts of a Suzerain-Vassal Treaty in Deuteronomy</vt:lpstr>
      <vt:lpstr>Israel's Judgments</vt:lpstr>
      <vt:lpstr>Israel's Judgments</vt:lpstr>
      <vt:lpstr>REJECTION OF THE  OFFER OF THE KINGDOM</vt:lpstr>
      <vt:lpstr>PowerPoint Presentation</vt:lpstr>
      <vt:lpstr>PowerPoint Presentation</vt:lpstr>
      <vt:lpstr>3. Was the kingdom re-offered in Acts? No!</vt:lpstr>
      <vt:lpstr>3. Was the kingdom re-offered in Acts? No!</vt:lpstr>
      <vt:lpstr>3. Was the kingdom re-offered in Acts? No!</vt:lpstr>
      <vt:lpstr>PowerPoint Presentation</vt:lpstr>
      <vt:lpstr>PowerPoint Presentation</vt:lpstr>
      <vt:lpstr>PowerPoint Presentation</vt:lpstr>
      <vt:lpstr>PowerPoint Presentation</vt:lpstr>
      <vt:lpstr>3. Was the kingdom re-offered in Acts? No!</vt:lpstr>
      <vt:lpstr>3. Was the kingdom re-offered in Acts? No!</vt:lpstr>
      <vt:lpstr>3. Was the kingdom re-offered in Acts? No!</vt:lpstr>
      <vt:lpstr>3. Was the kingdom re-offered in Acts? No!</vt:lpstr>
      <vt:lpstr>Messengers of the Kingdom In Matthew</vt:lpstr>
      <vt:lpstr>PowerPoint Presentation</vt:lpstr>
      <vt:lpstr>PowerPoint Presentation</vt:lpstr>
      <vt:lpstr>PowerPoint Presentation</vt:lpstr>
      <vt:lpstr>PowerPoint Presentation</vt:lpstr>
      <vt:lpstr>3. Was the kingdom re-offered in Acts? No!</vt:lpstr>
      <vt:lpstr>Origin of the Universal Church</vt:lpstr>
      <vt:lpstr>3. Was the kingdom re-offered in Acts? No!</vt:lpstr>
      <vt:lpstr>3. Was the kingdom re-offered in Acts? No!</vt:lpstr>
      <vt:lpstr>PowerPoint Presentation</vt:lpstr>
      <vt:lpstr>PowerPoint Presentation</vt:lpstr>
      <vt:lpstr>3. Was the kingdom re-offered in Acts? No!</vt:lpstr>
      <vt:lpstr>PowerPoint Presentation</vt:lpstr>
      <vt:lpstr>Conclusion</vt:lpstr>
      <vt:lpstr>REJECTION OF THE  OFFER OF THE KINGDOM</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1498</cp:revision>
  <cp:lastPrinted>2017-03-01T18:18:30Z</cp:lastPrinted>
  <dcterms:created xsi:type="dcterms:W3CDTF">2009-03-17T12:21:13Z</dcterms:created>
  <dcterms:modified xsi:type="dcterms:W3CDTF">2017-03-01T22:21:04Z</dcterms:modified>
</cp:coreProperties>
</file>