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791" r:id="rId2"/>
    <p:sldId id="792" r:id="rId3"/>
    <p:sldId id="793" r:id="rId4"/>
    <p:sldId id="795" r:id="rId5"/>
    <p:sldId id="796" r:id="rId6"/>
    <p:sldId id="884" r:id="rId7"/>
    <p:sldId id="886" r:id="rId8"/>
    <p:sldId id="806" r:id="rId9"/>
    <p:sldId id="823" r:id="rId10"/>
    <p:sldId id="1212" r:id="rId11"/>
    <p:sldId id="1433" r:id="rId12"/>
    <p:sldId id="1437" r:id="rId13"/>
    <p:sldId id="1441" r:id="rId14"/>
    <p:sldId id="1442" r:id="rId15"/>
    <p:sldId id="1444" r:id="rId16"/>
    <p:sldId id="1443" r:id="rId17"/>
    <p:sldId id="1445" r:id="rId18"/>
    <p:sldId id="1434" r:id="rId19"/>
    <p:sldId id="1438" r:id="rId20"/>
    <p:sldId id="1446" r:id="rId21"/>
    <p:sldId id="1435" r:id="rId22"/>
    <p:sldId id="1447" r:id="rId23"/>
    <p:sldId id="1439" r:id="rId24"/>
    <p:sldId id="1448" r:id="rId25"/>
    <p:sldId id="1449" r:id="rId26"/>
    <p:sldId id="1450" r:id="rId27"/>
    <p:sldId id="1451" r:id="rId28"/>
    <p:sldId id="1452" r:id="rId29"/>
    <p:sldId id="1436" r:id="rId30"/>
    <p:sldId id="1440" r:id="rId31"/>
    <p:sldId id="1453" r:id="rId32"/>
    <p:sldId id="1454" r:id="rId33"/>
    <p:sldId id="1457" r:id="rId34"/>
    <p:sldId id="1455" r:id="rId35"/>
    <p:sldId id="1456" r:id="rId36"/>
    <p:sldId id="1344" r:id="rId37"/>
    <p:sldId id="1458" r:id="rId38"/>
    <p:sldId id="1459" r:id="rId39"/>
    <p:sldId id="1053" r:id="rId40"/>
    <p:sldId id="1460" r:id="rId41"/>
    <p:sldId id="1461" r:id="rId4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1309" autoAdjust="0"/>
  </p:normalViewPr>
  <p:slideViewPr>
    <p:cSldViewPr snapToGrid="0">
      <p:cViewPr varScale="1">
        <p:scale>
          <a:sx n="66" d="100"/>
          <a:sy n="66" d="100"/>
        </p:scale>
        <p:origin x="1620" y="84"/>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r>
              <a:rPr lang="en-US"/>
              <a:t>3/5/2017</a:t>
            </a:r>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r>
              <a:rPr lang="en-US"/>
              <a:t>3/5/2017</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fld id="{B198B154-0582-43CF-B21D-D32FA3CBB6E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cs typeface="Calibri" panose="020F0502020204030204" pitchFamily="34" charset="0"/>
              </a:rPr>
              <a:pPr/>
              <a:t>1</a:t>
            </a:fld>
            <a:endParaRPr lang="en-US" altLang="en-US" sz="19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
        <p:nvSpPr>
          <p:cNvPr id="4" name="Date Placeholder 3"/>
          <p:cNvSpPr>
            <a:spLocks noGrp="1"/>
          </p:cNvSpPr>
          <p:nvPr>
            <p:ph type="dt" idx="10"/>
          </p:nvPr>
        </p:nvSpPr>
        <p:spPr/>
        <p:txBody>
          <a:bodyPr/>
          <a:lstStyle/>
          <a:p>
            <a:pPr>
              <a:defRPr/>
            </a:pPr>
            <a:r>
              <a:rPr lang="en-US"/>
              <a:t>3/5/2017</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3/4/2017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3/4/2017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3/4/2017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99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3/4/2017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3/4/2017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3/4/2017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3/4/2017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3/4/2017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3/4/2017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3/4/2017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3/4/2017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Calibri" panose="020F0502020204030204" pitchFamily="34" charset="0"/>
              </a:defRPr>
            </a:lvl1pPr>
          </a:lstStyle>
          <a:p>
            <a:pPr>
              <a:defRPr/>
            </a:pPr>
            <a:fld id="{0BEE0D31-C65D-4025-B445-3D7EE25C4B85}"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s://www.biblegateway.com/passage/?search=revelation+22&amp;version=NASB#fen-NASB-31101i"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50</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effectLst>
                  <a:outerShdw blurRad="38100" dist="38100" dir="2700000" algn="tl">
                    <a:srgbClr val="000000">
                      <a:alpha val="43137"/>
                    </a:srgbClr>
                  </a:outerShdw>
                </a:effectLst>
              </a:rPr>
              <a:t>Dr. Andy Woods</a:t>
            </a:r>
          </a:p>
          <a:p>
            <a:pPr eaLnBrk="1" hangingPunct="1"/>
            <a:endParaRPr lang="en-US" altLang="en-US" sz="2000" dirty="0">
              <a:solidFill>
                <a:schemeClr val="bg1"/>
              </a:solidFill>
              <a:effectLst>
                <a:outerShdw blurRad="38100" dist="38100" dir="2700000" algn="tl">
                  <a:srgbClr val="000000">
                    <a:alpha val="43137"/>
                  </a:srgbClr>
                </a:outerShdw>
              </a:effectLst>
            </a:endParaRPr>
          </a:p>
          <a:p>
            <a:pPr eaLnBrk="1" hangingPunct="1"/>
            <a:r>
              <a:rPr lang="en-US" altLang="en-US" sz="2000" dirty="0">
                <a:solidFill>
                  <a:schemeClr val="bg1"/>
                </a:solidFill>
                <a:effectLst>
                  <a:outerShdw blurRad="38100" dist="38100" dir="2700000" algn="tl">
                    <a:srgbClr val="000000">
                      <a:alpha val="43137"/>
                    </a:srgbClr>
                  </a:outerShdw>
                </a:effectLst>
              </a:rPr>
              <a:t>Senior Pastor – Sugar Land Bible Church</a:t>
            </a:r>
          </a:p>
          <a:p>
            <a:pPr eaLnBrk="1" hangingPunct="1"/>
            <a:r>
              <a:rPr lang="en-US" altLang="en-US" sz="2000" dirty="0">
                <a:solidFill>
                  <a:schemeClr val="bg1"/>
                </a:solidFill>
                <a:effectLst>
                  <a:outerShdw blurRad="38100" dist="38100" dir="2700000" algn="tl">
                    <a:srgbClr val="000000">
                      <a:alpha val="43137"/>
                    </a:srgbClr>
                  </a:outerShdw>
                </a:effectLst>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724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799830" y="177322"/>
            <a:ext cx="7544340"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3:15</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Everyone who hates his brother is a murderer; and you know that no murderer has eternal life abiding in him</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377121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769101" y="177322"/>
            <a:ext cx="7605799"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3:15</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Everyone who hates his brother is a murderer; and you know that no murderer has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eternal life</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abiding in him</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2637125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783241" y="177322"/>
            <a:ext cx="7577518"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3:15</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Everyone who hates his brother is a murderer; and you know that no murderer has eternal life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abiding</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in him</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2072180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878259"/>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John 15:4-5</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Abide</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in Me, and I in you. As the branch cannot bear fruit of itself unless it </a:t>
            </a:r>
            <a:r>
              <a:rPr lang="en-US" sz="36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abides</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in the vine, so neither </a:t>
            </a:r>
            <a:r>
              <a:rPr lang="en-US" sz="3600" i="1" dirty="0">
                <a:solidFill>
                  <a:schemeClr val="bg1"/>
                </a:solidFill>
                <a:effectLst>
                  <a:outerShdw blurRad="38100" dist="38100" dir="2700000" algn="tl">
                    <a:srgbClr val="000000">
                      <a:alpha val="43137"/>
                    </a:srgbClr>
                  </a:outerShdw>
                </a:effectLst>
                <a:latin typeface="+mn-lt"/>
                <a:cs typeface="Calibri" panose="020F0502020204030204" pitchFamily="34" charset="0"/>
              </a:rPr>
              <a:t>can</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you unless you </a:t>
            </a:r>
            <a:r>
              <a:rPr lang="en-US" sz="36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abide</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in Me. </a:t>
            </a:r>
            <a:r>
              <a:rPr lang="en-US" sz="3600" baseline="30000" dirty="0">
                <a:solidFill>
                  <a:schemeClr val="bg1"/>
                </a:solidFill>
                <a:effectLst>
                  <a:outerShdw blurRad="38100" dist="38100" dir="2700000" algn="tl">
                    <a:srgbClr val="000000">
                      <a:alpha val="43137"/>
                    </a:srgbClr>
                  </a:outerShdw>
                </a:effectLst>
                <a:latin typeface="+mn-lt"/>
                <a:cs typeface="Calibri" panose="020F0502020204030204" pitchFamily="34" charset="0"/>
              </a:rPr>
              <a:t>5 </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I am the vine, you are the branches; he who </a:t>
            </a:r>
            <a:r>
              <a:rPr lang="en-US" sz="36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abides</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in Me and I in him, he bears much fruit, for apart from Me you can do nothing..” </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1224924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32426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1:3-4</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fellowship</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with us; and indeed our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fellowship</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4 </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These things we write, so that our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joy</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may be made complete.” </a:t>
            </a:r>
            <a:r>
              <a:rPr lang="en-US" alt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419207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294737" y="173724"/>
            <a:ext cx="6554526"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3:6</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No one who </a:t>
            </a:r>
            <a:r>
              <a:rPr lang="en-US" sz="40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abides</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in Him sins; no one who sins has </a:t>
            </a:r>
            <a:r>
              <a:rPr lang="en-US" sz="40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seen</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Him or </a:t>
            </a:r>
            <a:r>
              <a:rPr lang="en-US" sz="40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knows</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Him.”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202208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399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7322"/>
            <a:ext cx="8791575" cy="4524315"/>
          </a:xfrm>
          <a:prstGeom prst="rect">
            <a:avLst/>
          </a:prstGeom>
          <a:noFill/>
          <a:ln w="28575">
            <a:noFill/>
            <a:miter lim="800000"/>
            <a:headEnd/>
            <a:tailEnd/>
          </a:ln>
        </p:spPr>
        <p:txBody>
          <a:bodyPr wrap="square">
            <a:spAutoFit/>
          </a:bodyPr>
          <a:lstStyle/>
          <a:p>
            <a:pPr algn="ctr" eaLnBrk="1" fontAlgn="auto" hangingPunct="1">
              <a:spcBef>
                <a:spcPts val="0"/>
              </a:spcBef>
              <a:spcAft>
                <a:spcPts val="6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5:16-17</a:t>
            </a:r>
          </a:p>
          <a:p>
            <a:pPr algn="just" eaLnBrk="1" fontAlgn="auto" hangingPunct="1">
              <a:spcBef>
                <a:spcPts val="600"/>
              </a:spcBef>
              <a:spcAft>
                <a:spcPts val="600"/>
              </a:spcAft>
              <a:defRPr/>
            </a:pPr>
            <a:r>
              <a:rPr lang="en-US" altLang="en-US" sz="34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If anyone sees his brother committing </a:t>
            </a:r>
            <a:r>
              <a:rPr lang="en-US" sz="34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a sin not </a:t>
            </a:r>
            <a:r>
              <a:rPr lang="en-US" sz="3400" b="1" i="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leading</a:t>
            </a:r>
            <a:r>
              <a:rPr lang="en-US" sz="34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 to death</a:t>
            </a:r>
            <a:r>
              <a:rPr 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 he shall ask and </a:t>
            </a:r>
            <a:r>
              <a:rPr lang="en-US" sz="3400" i="1" dirty="0">
                <a:solidFill>
                  <a:schemeClr val="bg1"/>
                </a:solidFill>
                <a:effectLst>
                  <a:outerShdw blurRad="38100" dist="38100" dir="2700000" algn="tl">
                    <a:srgbClr val="000000">
                      <a:alpha val="43137"/>
                    </a:srgbClr>
                  </a:outerShdw>
                </a:effectLst>
                <a:latin typeface="+mn-lt"/>
                <a:cs typeface="Calibri" panose="020F0502020204030204" pitchFamily="34" charset="0"/>
              </a:rPr>
              <a:t>God</a:t>
            </a:r>
            <a:r>
              <a:rPr 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 will for him give life to those who commit </a:t>
            </a:r>
            <a:r>
              <a:rPr lang="en-US" sz="34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sin not leading to death. There is a sin leading to death</a:t>
            </a:r>
            <a:r>
              <a:rPr 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 I do not say that he should make request for this. </a:t>
            </a:r>
            <a:r>
              <a:rPr lang="en-US" sz="3400" baseline="30000" dirty="0">
                <a:solidFill>
                  <a:schemeClr val="bg1"/>
                </a:solidFill>
                <a:effectLst>
                  <a:outerShdw blurRad="38100" dist="38100" dir="2700000" algn="tl">
                    <a:srgbClr val="000000">
                      <a:alpha val="43137"/>
                    </a:srgbClr>
                  </a:outerShdw>
                </a:effectLst>
                <a:latin typeface="+mn-lt"/>
                <a:cs typeface="Calibri" panose="020F0502020204030204" pitchFamily="34" charset="0"/>
              </a:rPr>
              <a:t>17 </a:t>
            </a:r>
            <a:r>
              <a:rPr 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All unrighteousness is sin, and </a:t>
            </a:r>
            <a:r>
              <a:rPr lang="en-US" sz="34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there is a sin not leading to death</a:t>
            </a:r>
            <a:r>
              <a:rPr 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4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62751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rPr>
              <a:t>Definition</a:t>
            </a:r>
          </a:p>
          <a:p>
            <a:pPr marL="914377" indent="-914377" eaLnBrk="1" hangingPunct="1">
              <a:lnSpc>
                <a:spcPct val="90000"/>
              </a:lnSpc>
              <a:buFont typeface="+mj-lt"/>
              <a:buAutoNum type="romanUcPeriod"/>
              <a:defRPr/>
            </a:pPr>
            <a:r>
              <a:rPr lang="en-US" altLang="en-US" dirty="0">
                <a:solidFill>
                  <a:schemeClr val="bg1"/>
                </a:solidFill>
              </a:rPr>
              <a:t>Election</a:t>
            </a:r>
          </a:p>
          <a:p>
            <a:pPr marL="914377" indent="-914377" eaLnBrk="1" hangingPunct="1">
              <a:lnSpc>
                <a:spcPct val="90000"/>
              </a:lnSpc>
              <a:buFont typeface="+mj-lt"/>
              <a:buAutoNum type="romanUcPeriod"/>
              <a:defRPr/>
            </a:pPr>
            <a:r>
              <a:rPr lang="en-US" altLang="en-US" dirty="0">
                <a:solidFill>
                  <a:schemeClr val="bg1"/>
                </a:solidFill>
              </a:rPr>
              <a:t>Atonement</a:t>
            </a:r>
          </a:p>
          <a:p>
            <a:pPr marL="914377" indent="-914377" eaLnBrk="1" hangingPunct="1">
              <a:lnSpc>
                <a:spcPct val="90000"/>
              </a:lnSpc>
              <a:buFont typeface="+mj-lt"/>
              <a:buAutoNum type="romanUcPeriod"/>
              <a:defRPr/>
            </a:pPr>
            <a:r>
              <a:rPr lang="en-US" altLang="en-US" dirty="0">
                <a:solidFill>
                  <a:schemeClr val="bg1"/>
                </a:solidFill>
              </a:rPr>
              <a:t>Salvation words</a:t>
            </a:r>
          </a:p>
          <a:p>
            <a:pPr marL="914377" indent="-914377" eaLnBrk="1" hangingPunct="1">
              <a:lnSpc>
                <a:spcPct val="90000"/>
              </a:lnSpc>
              <a:buFont typeface="+mj-lt"/>
              <a:buAutoNum type="romanUcPeriod"/>
              <a:defRPr/>
            </a:pPr>
            <a:r>
              <a:rPr lang="en-US" altLang="en-US" dirty="0">
                <a:solidFill>
                  <a:schemeClr val="bg1"/>
                </a:solidFill>
              </a:rPr>
              <a:t>God’s one condition of salvation</a:t>
            </a:r>
          </a:p>
          <a:p>
            <a:pPr marL="914377" indent="-914377" eaLnBrk="1" hangingPunct="1">
              <a:lnSpc>
                <a:spcPct val="90000"/>
              </a:lnSpc>
              <a:buFont typeface="+mj-lt"/>
              <a:buAutoNum type="romanUcPeriod"/>
              <a:defRPr/>
            </a:pPr>
            <a:r>
              <a:rPr lang="en-US" altLang="en-US" dirty="0">
                <a:solidFill>
                  <a:schemeClr val="bg1"/>
                </a:solidFill>
              </a:rPr>
              <a:t>Results of salvation</a:t>
            </a:r>
          </a:p>
          <a:p>
            <a:pPr marL="914377" indent="-914377" eaLnBrk="1" hangingPunct="1">
              <a:lnSpc>
                <a:spcPct val="90000"/>
              </a:lnSpc>
              <a:buFont typeface="+mj-lt"/>
              <a:buAutoNum type="romanUcPeriod"/>
              <a:defRPr/>
            </a:pPr>
            <a:r>
              <a:rPr lang="en-US" altLang="en-US" b="1" u="sng" dirty="0">
                <a:solidFill>
                  <a:srgbClr val="FFFFCC"/>
                </a:solidFill>
              </a:rPr>
              <a:t>Eternal security</a:t>
            </a:r>
          </a:p>
          <a:p>
            <a:pPr marL="914377" indent="-914377" eaLnBrk="1" hangingPunct="1">
              <a:lnSpc>
                <a:spcPct val="90000"/>
              </a:lnSpc>
              <a:buFont typeface="+mj-lt"/>
              <a:buAutoNum type="romanUcPeriod"/>
              <a:defRPr/>
            </a:pPr>
            <a:r>
              <a:rPr lang="en-US" altLang="en-US" dirty="0">
                <a:solidFill>
                  <a:schemeClr val="bg1"/>
                </a:solidFill>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03"/>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5:16-17</a:t>
            </a:r>
          </a:p>
        </p:txBody>
      </p:sp>
      <p:sp>
        <p:nvSpPr>
          <p:cNvPr id="3" name="Content Placeholder 2"/>
          <p:cNvSpPr>
            <a:spLocks noGrp="1"/>
          </p:cNvSpPr>
          <p:nvPr>
            <p:ph idx="1"/>
          </p:nvPr>
        </p:nvSpPr>
        <p:spPr>
          <a:xfrm>
            <a:off x="457200" y="1168924"/>
            <a:ext cx="5825764" cy="5307290"/>
          </a:xfrm>
        </p:spPr>
        <p:txBody>
          <a:bodyPr/>
          <a:lstStyle/>
          <a:p>
            <a:pPr marL="461963" indent="-461963">
              <a:spcBef>
                <a:spcPts val="0"/>
              </a:spcBef>
              <a:spcAft>
                <a:spcPts val="1800"/>
              </a:spcAft>
              <a:buClr>
                <a:srgbClr val="66FFFF"/>
              </a:buClr>
            </a:pPr>
            <a:r>
              <a:rPr lang="en-US" dirty="0">
                <a:solidFill>
                  <a:schemeClr val="bg1"/>
                </a:solidFill>
                <a:effectLst>
                  <a:outerShdw blurRad="38100" dist="38100" dir="2700000" algn="tl">
                    <a:srgbClr val="000000">
                      <a:alpha val="43137"/>
                    </a:srgbClr>
                  </a:outerShdw>
                </a:effectLst>
              </a:rPr>
              <a:t>Sin brings death</a:t>
            </a:r>
          </a:p>
          <a:p>
            <a:pPr marL="862013" lvl="1" indent="-461963">
              <a:spcBef>
                <a:spcPts val="0"/>
              </a:spcBef>
              <a:spcAft>
                <a:spcPts val="1800"/>
              </a:spcAft>
              <a:buClr>
                <a:srgbClr val="FF99FF"/>
              </a:buClr>
            </a:pPr>
            <a:r>
              <a:rPr lang="en-US" dirty="0">
                <a:solidFill>
                  <a:schemeClr val="bg1"/>
                </a:solidFill>
                <a:effectLst>
                  <a:outerShdw blurRad="38100" dist="38100" dir="2700000" algn="tl">
                    <a:srgbClr val="000000">
                      <a:alpha val="43137"/>
                    </a:srgbClr>
                  </a:outerShdw>
                </a:effectLst>
              </a:rPr>
              <a:t>Rom. 6:23</a:t>
            </a:r>
          </a:p>
          <a:p>
            <a:pPr marL="862013" lvl="1" indent="-461963">
              <a:spcBef>
                <a:spcPts val="0"/>
              </a:spcBef>
              <a:spcAft>
                <a:spcPts val="1800"/>
              </a:spcAft>
              <a:buClr>
                <a:srgbClr val="FF99FF"/>
              </a:buClr>
            </a:pPr>
            <a:r>
              <a:rPr lang="en-US" dirty="0">
                <a:solidFill>
                  <a:schemeClr val="bg1"/>
                </a:solidFill>
                <a:effectLst>
                  <a:outerShdw blurRad="38100" dist="38100" dir="2700000" algn="tl">
                    <a:srgbClr val="000000">
                      <a:alpha val="43137"/>
                    </a:srgbClr>
                  </a:outerShdw>
                </a:effectLst>
              </a:rPr>
              <a:t>Jas. 1:14-16</a:t>
            </a:r>
          </a:p>
          <a:p>
            <a:pPr marL="461963" indent="-461963">
              <a:spcBef>
                <a:spcPts val="0"/>
              </a:spcBef>
              <a:spcAft>
                <a:spcPts val="1800"/>
              </a:spcAft>
              <a:buClr>
                <a:srgbClr val="66FFFF"/>
              </a:buClr>
            </a:pPr>
            <a:r>
              <a:rPr lang="en-US" dirty="0">
                <a:solidFill>
                  <a:schemeClr val="bg1"/>
                </a:solidFill>
                <a:effectLst>
                  <a:outerShdw blurRad="38100" dist="38100" dir="2700000" algn="tl">
                    <a:srgbClr val="000000">
                      <a:alpha val="43137"/>
                    </a:srgbClr>
                  </a:outerShdw>
                </a:effectLst>
              </a:rPr>
              <a:t>Maximum divine discipline</a:t>
            </a:r>
          </a:p>
          <a:p>
            <a:pPr marL="862013" lvl="1" indent="-461963">
              <a:spcBef>
                <a:spcPts val="0"/>
              </a:spcBef>
              <a:spcAft>
                <a:spcPts val="1800"/>
              </a:spcAft>
              <a:buClr>
                <a:srgbClr val="FF99FF"/>
              </a:buClr>
            </a:pPr>
            <a:r>
              <a:rPr lang="en-US" dirty="0">
                <a:solidFill>
                  <a:schemeClr val="bg1"/>
                </a:solidFill>
                <a:effectLst>
                  <a:outerShdw blurRad="38100" dist="38100" dir="2700000" algn="tl">
                    <a:srgbClr val="000000">
                      <a:alpha val="43137"/>
                    </a:srgbClr>
                  </a:outerShdw>
                </a:effectLst>
              </a:rPr>
              <a:t>Acts 5:1-11</a:t>
            </a:r>
          </a:p>
          <a:p>
            <a:pPr marL="862013" lvl="1" indent="-461963">
              <a:spcBef>
                <a:spcPts val="0"/>
              </a:spcBef>
              <a:spcAft>
                <a:spcPts val="1800"/>
              </a:spcAft>
              <a:buClr>
                <a:srgbClr val="FF99FF"/>
              </a:buClr>
            </a:pPr>
            <a:r>
              <a:rPr lang="en-US" dirty="0">
                <a:solidFill>
                  <a:schemeClr val="bg1"/>
                </a:solidFill>
                <a:effectLst>
                  <a:outerShdw blurRad="38100" dist="38100" dir="2700000" algn="tl">
                    <a:srgbClr val="000000">
                      <a:alpha val="43137"/>
                    </a:srgbClr>
                  </a:outerShdw>
                </a:effectLst>
              </a:rPr>
              <a:t>1 Cor. 11:30</a:t>
            </a:r>
          </a:p>
          <a:p>
            <a:pPr marL="862013" lvl="1" indent="-461963">
              <a:spcBef>
                <a:spcPts val="0"/>
              </a:spcBef>
              <a:spcAft>
                <a:spcPts val="1800"/>
              </a:spcAft>
              <a:buClr>
                <a:srgbClr val="FF99FF"/>
              </a:buClr>
            </a:pPr>
            <a:r>
              <a:rPr lang="en-US" dirty="0">
                <a:solidFill>
                  <a:schemeClr val="bg1"/>
                </a:solidFill>
                <a:effectLst>
                  <a:outerShdw blurRad="38100" dist="38100" dir="2700000" algn="tl">
                    <a:srgbClr val="000000">
                      <a:alpha val="43137"/>
                    </a:srgbClr>
                  </a:outerShdw>
                </a:effectLst>
              </a:rPr>
              <a:t>1 John 5:16-17</a:t>
            </a:r>
          </a:p>
          <a:p>
            <a:pPr marL="862013" lvl="1" indent="-461963">
              <a:spcBef>
                <a:spcPts val="0"/>
              </a:spcBef>
              <a:spcAft>
                <a:spcPts val="1800"/>
              </a:spcAft>
              <a:buClr>
                <a:srgbClr val="FF99FF"/>
              </a:buClr>
            </a:pPr>
            <a:r>
              <a:rPr lang="en-US" dirty="0">
                <a:solidFill>
                  <a:schemeClr val="bg1"/>
                </a:solidFill>
                <a:effectLst>
                  <a:outerShdw blurRad="38100" dist="38100" dir="2700000" algn="tl">
                    <a:srgbClr val="000000">
                      <a:alpha val="43137"/>
                    </a:srgbClr>
                  </a:outerShdw>
                </a:effectLst>
              </a:rPr>
              <a:t>Rev. 2:22-23</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33909" y="1920109"/>
            <a:ext cx="2219136" cy="3017782"/>
          </a:xfrm>
          <a:prstGeom prst="rect">
            <a:avLst/>
          </a:prstGeom>
        </p:spPr>
      </p:pic>
    </p:spTree>
    <p:extLst>
      <p:ext uri="{BB962C8B-B14F-4D97-AF65-F5344CB8AC3E}">
        <p14:creationId xmlns:p14="http://schemas.microsoft.com/office/powerpoint/2010/main" val="1667604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2728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791574" cy="407803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3:5</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He who overcomes [</a:t>
            </a:r>
            <a:r>
              <a:rPr lang="en-US" sz="4000" i="1" dirty="0" err="1">
                <a:solidFill>
                  <a:schemeClr val="bg1"/>
                </a:solidFill>
                <a:effectLst>
                  <a:outerShdw blurRad="38100" dist="38100" dir="2700000" algn="tl">
                    <a:srgbClr val="000000">
                      <a:alpha val="43137"/>
                    </a:srgbClr>
                  </a:outerShdw>
                </a:effectLst>
                <a:latin typeface="+mn-lt"/>
                <a:cs typeface="Calibri" panose="020F0502020204030204" pitchFamily="34" charset="0"/>
              </a:rPr>
              <a:t>nikaō</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will thus be clothed in white garments; and I will not erase his name from the book of life, and I will confess his name before My Father and before His angels.”</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3938118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39246" y="169683"/>
            <a:ext cx="5665509"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Romans 8:37</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baseline="30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But in all these things we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overwhelmingly conquer</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4000" i="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hypernikaō</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through Him who loved us</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4149858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7322"/>
            <a:ext cx="8722690" cy="407803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John 16:33</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These things I have spoken to you, so that in Me you may have peace. In the world you have tribulation, but take courage; I have overcome [</a:t>
            </a:r>
            <a:r>
              <a:rPr lang="en-US" sz="4000" i="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nikaō</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the world</a:t>
            </a:r>
            <a:r>
              <a:rPr 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3262830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7322"/>
            <a:ext cx="8791575" cy="4247317"/>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5:4-5</a:t>
            </a:r>
          </a:p>
          <a:p>
            <a:pPr algn="just"/>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For whatever is born of God overcomes [</a:t>
            </a:r>
            <a:r>
              <a:rPr lang="en-US" sz="3600" i="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nikaō</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the world; and this is the victory that has overcome [</a:t>
            </a:r>
            <a:r>
              <a:rPr lang="en-US" sz="3600" i="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nikaō</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the world—our faith.</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5 </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Who is the one who overcomes [</a:t>
            </a:r>
            <a:r>
              <a:rPr lang="en-US" sz="3600" i="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nikaō</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the world, but he who believes that Jesus is the Son of God?</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984334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333829" y="177322"/>
            <a:ext cx="8461828" cy="4324261"/>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3:5</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He who overcomes [all believers; </a:t>
            </a:r>
            <a:r>
              <a:rPr lang="en-US" sz="3600" i="1" dirty="0" err="1">
                <a:solidFill>
                  <a:schemeClr val="bg1"/>
                </a:solidFill>
                <a:effectLst>
                  <a:outerShdw blurRad="38100" dist="38100" dir="2700000" algn="tl">
                    <a:srgbClr val="000000">
                      <a:alpha val="43137"/>
                    </a:srgbClr>
                  </a:outerShdw>
                </a:effectLst>
                <a:latin typeface="+mn-lt"/>
                <a:cs typeface="Calibri" panose="020F0502020204030204" pitchFamily="34" charset="0"/>
              </a:rPr>
              <a:t>nikaō</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will thus be clothed in white garments; and I will not [</a:t>
            </a:r>
            <a:r>
              <a:rPr lang="en-US" sz="3600" i="1" dirty="0" err="1">
                <a:solidFill>
                  <a:schemeClr val="bg1"/>
                </a:solidFill>
                <a:effectLst>
                  <a:outerShdw blurRad="38100" dist="38100" dir="2700000" algn="tl">
                    <a:srgbClr val="000000">
                      <a:alpha val="43137"/>
                    </a:srgbClr>
                  </a:outerShdw>
                </a:effectLst>
                <a:latin typeface="+mn-lt"/>
                <a:cs typeface="Calibri" panose="020F0502020204030204" pitchFamily="34" charset="0"/>
              </a:rPr>
              <a:t>ou</a:t>
            </a:r>
            <a:r>
              <a:rPr lang="en-US" sz="3600" i="1"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sz="3600" i="1" dirty="0" err="1">
                <a:solidFill>
                  <a:schemeClr val="bg1"/>
                </a:solidFill>
                <a:effectLst>
                  <a:outerShdw blurRad="38100" dist="38100" dir="2700000" algn="tl">
                    <a:srgbClr val="000000">
                      <a:alpha val="43137"/>
                    </a:srgbClr>
                  </a:outerShdw>
                </a:effectLst>
                <a:latin typeface="+mn-lt"/>
                <a:cs typeface="Calibri" panose="020F0502020204030204" pitchFamily="34" charset="0"/>
              </a:rPr>
              <a:t>mē</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erase his name from the book of life, and I will confess his name before My Father and before His angels.”</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2938429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Exodus 32:32</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But now, if You will, forgive their sin—and if not, please blot me out from Your book which You have </a:t>
            </a:r>
            <a:r>
              <a:rPr lang="en-US" sz="400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written!</a:t>
            </a:r>
            <a:r>
              <a:rPr lang="en-US" sz="400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400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4095912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120342" y="177322"/>
            <a:ext cx="6903316"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Psalm 69:28</a:t>
            </a:r>
          </a:p>
          <a:p>
            <a:pPr algn="just" eaLnBrk="1" fontAlgn="auto" hangingPunct="1">
              <a:spcBef>
                <a:spcPts val="600"/>
              </a:spcBef>
              <a:spcAft>
                <a:spcPts val="600"/>
              </a:spcAft>
              <a:defRPr/>
            </a:pPr>
            <a:r>
              <a:rPr lang="en-US" altLang="en-US" sz="4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May they be blotted out of the book of life And may they not be recorded with the righteous.”</a:t>
            </a:r>
            <a:endPar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endParaRPr>
          </a:p>
        </p:txBody>
      </p:sp>
    </p:spTree>
    <p:extLst>
      <p:ext uri="{BB962C8B-B14F-4D97-AF65-F5344CB8AC3E}">
        <p14:creationId xmlns:p14="http://schemas.microsoft.com/office/powerpoint/2010/main" val="1849582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595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latin typeface="Calibri"/>
                <a:ea typeface="+mj-ea"/>
                <a:cs typeface="Calibri" panose="020F0502020204030204" pitchFamily="34" charset="0"/>
              </a:rPr>
              <a:t>This Session</a:t>
            </a:r>
            <a:br>
              <a:rPr lang="en-US" altLang="en-US" sz="4400" b="1" kern="0" dirty="0">
                <a:solidFill>
                  <a:srgbClr val="00FFFF"/>
                </a:solidFill>
                <a:latin typeface="Calibri"/>
                <a:ea typeface="+mj-ea"/>
                <a:cs typeface="Calibri" panose="020F0502020204030204" pitchFamily="34" charset="0"/>
              </a:rPr>
            </a:br>
            <a:endParaRPr lang="en-US" kern="0" dirty="0">
              <a:solidFill>
                <a:sysClr val="windowText" lastClr="000000"/>
              </a:solidFill>
              <a:latin typeface="+mn-lt"/>
              <a:cs typeface="Calibri" panose="020F0502020204030204" pitchFamily="34" charset="0"/>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if anyone adds to them, God will add to him the plagues which are written in this book;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if anyone takes away from the words of the book of this prophecy, God will take away his part from the tree of life and from the holy city,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2947066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377026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22:17</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Spirit and the bride say, “Come.” And let the one who hears say, “Come.” And let the one who is thirsty come; let the one who wishes take the water of life without cost</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2300131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if anyone adds to them</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God will add to him the plagues which are written in this book;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if anyone takes away from the words of the book</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of this prophecy, God will take away his part from the tree of life and from the holy city,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1392485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69359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2 Peter 3:16-17</a:t>
            </a:r>
          </a:p>
          <a:p>
            <a:pPr algn="just" eaLnBrk="1" fontAlgn="auto" hangingPunct="1">
              <a:spcBef>
                <a:spcPts val="600"/>
              </a:spcBef>
              <a:spcAft>
                <a:spcPts val="600"/>
              </a:spcAft>
              <a:defRPr/>
            </a:pPr>
            <a:r>
              <a:rPr lang="en-US" altLang="en-US" sz="3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also in all </a:t>
            </a:r>
            <a:r>
              <a:rPr lang="en-US" sz="3000"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his</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letters, speaking in them of these things, in which are some things hard to understand, which the untaught and unstable distort, as </a:t>
            </a:r>
            <a:r>
              <a:rPr lang="en-US" sz="3000"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they do</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also the rest of the Scriptures, to their own destruction. </a:t>
            </a:r>
            <a:r>
              <a:rPr lang="en-US" sz="30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17 </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 </a:t>
            </a:r>
            <a:r>
              <a:rPr lang="en-US" altLang="en-US" sz="3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441087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if anyone adds to them, God will add to him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plagues which are written in this book</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if anyone takes away from the words of the book of this prophecy, God will take away his part from the tree of life and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200" baseline="30000"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hlinkClick r:id="rId3" tooltip="See footnote i"/>
              </a:rPr>
              <a:t>i</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from the holy city,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1983977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if anyone adds to them, God will add to him the plagues which are written in this book;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if anyone takes away from the words of the book of this prophecy, God will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take away his part from the tree of life and from the holy city</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4043536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979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Revelation</a:t>
            </a:r>
          </a:p>
          <a:p>
            <a:pPr marL="457200" indent="-457200">
              <a:spcBef>
                <a:spcPts val="0"/>
              </a:spcBef>
              <a:spcAft>
                <a:spcPts val="2400"/>
              </a:spcAft>
              <a:buClr>
                <a:srgbClr val="66FFFF"/>
              </a:buClr>
              <a:buFont typeface="+mj-lt"/>
              <a:buAutoNum type="arabicPeriod" startAt="6"/>
              <a:defRPr/>
            </a:pPr>
            <a:r>
              <a:rPr lang="en-US" altLang="en-US" b="1" u="sng" dirty="0">
                <a:solidFill>
                  <a:srgbClr val="FFFFCC"/>
                </a:solidFill>
                <a:effectLst>
                  <a:outerShdw blurRad="38100" dist="38100" dir="2700000" algn="tl">
                    <a:srgbClr val="000000">
                      <a:alpha val="43137"/>
                    </a:srgbClr>
                  </a:outerShdw>
                </a:effectLst>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8252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Miscellaneous Argument</a:t>
            </a:r>
          </a:p>
        </p:txBody>
      </p:sp>
      <p:sp>
        <p:nvSpPr>
          <p:cNvPr id="143363" name="Content Placeholder 2"/>
          <p:cNvSpPr>
            <a:spLocks noGrp="1"/>
          </p:cNvSpPr>
          <p:nvPr>
            <p:ph idx="1"/>
          </p:nvPr>
        </p:nvSpPr>
        <p:spPr>
          <a:xfrm>
            <a:off x="457200" y="1600200"/>
            <a:ext cx="8534400" cy="4525963"/>
          </a:xfrm>
        </p:spPr>
        <p:txBody>
          <a:bodyPr/>
          <a:lstStyle/>
          <a:p>
            <a:pPr eaLnBrk="1" hangingPunct="1">
              <a:lnSpc>
                <a:spcPct val="90000"/>
              </a:lnSpc>
              <a:spcBef>
                <a:spcPts val="1200"/>
              </a:spcBef>
              <a:spcAft>
                <a:spcPts val="1200"/>
              </a:spcAft>
              <a:defRPr/>
            </a:pPr>
            <a:r>
              <a:rPr lang="en-US" altLang="en-US" b="1" u="sng" dirty="0">
                <a:solidFill>
                  <a:srgbClr val="FFFFCC"/>
                </a:solidFill>
                <a:effectLst>
                  <a:outerShdw blurRad="38100" dist="38100" dir="2700000" algn="tl">
                    <a:srgbClr val="000000">
                      <a:alpha val="43137"/>
                    </a:srgbClr>
                  </a:outerShdw>
                </a:effectLst>
              </a:rPr>
              <a:t>Allows people to live in sin without fear of losing salvation?</a:t>
            </a:r>
            <a:r>
              <a:rPr lang="en-US" altLang="en-US" b="1" dirty="0">
                <a:solidFill>
                  <a:srgbClr val="FFFFCC"/>
                </a:solidFill>
                <a:effectLst>
                  <a:outerShdw blurRad="38100" dist="38100" dir="2700000" algn="tl">
                    <a:srgbClr val="000000">
                      <a:alpha val="43137"/>
                    </a:srgbClr>
                  </a:outerShdw>
                </a:effectLst>
              </a:rPr>
              <a:t> </a:t>
            </a:r>
          </a:p>
          <a:p>
            <a:pPr eaLnBrk="1" hangingPunct="1">
              <a:lnSpc>
                <a:spcPct val="90000"/>
              </a:lnSpc>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Ryrie A Survey of Bible Doctrine 133. “Actually one need not fear losing his salvation as long as he could be saved again by believing again. So even a doctrine of ‘insecurity’ could breed a license in living.”</a:t>
            </a:r>
          </a:p>
          <a:p>
            <a:pPr eaLnBrk="1" hangingPunct="1">
              <a:lnSpc>
                <a:spcPct val="90000"/>
              </a:lnSpc>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Proper motivation for holy living</a:t>
            </a:r>
          </a:p>
        </p:txBody>
      </p:sp>
    </p:spTree>
    <p:extLst>
      <p:ext uri="{BB962C8B-B14F-4D97-AF65-F5344CB8AC3E}">
        <p14:creationId xmlns:p14="http://schemas.microsoft.com/office/powerpoint/2010/main" val="52038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effectLst>
                  <a:outerShdw blurRad="38100" dist="38100" dir="2700000" algn="tl">
                    <a:srgbClr val="000000">
                      <a:alpha val="43137"/>
                    </a:srgbClr>
                  </a:outerShdw>
                </a:effectLst>
              </a:rPr>
              <a:t>“Eternal Security means that those who have been </a:t>
            </a:r>
            <a:r>
              <a:rPr lang="en-US" i="1" dirty="0">
                <a:solidFill>
                  <a:schemeClr val="bg1"/>
                </a:solidFill>
                <a:effectLst>
                  <a:outerShdw blurRad="38100" dist="38100" dir="2700000" algn="tl">
                    <a:srgbClr val="000000">
                      <a:alpha val="43137"/>
                    </a:srgbClr>
                  </a:outerShdw>
                </a:effectLst>
              </a:rPr>
              <a:t>genuinely saved</a:t>
            </a:r>
            <a:r>
              <a:rPr lang="en-US" dirty="0">
                <a:solidFill>
                  <a:schemeClr val="bg1"/>
                </a:solidFill>
                <a:effectLst>
                  <a:outerShdw blurRad="38100" dist="38100" dir="2700000" algn="tl">
                    <a:srgbClr val="000000">
                      <a:alpha val="43137"/>
                    </a:srgbClr>
                  </a:outerShdw>
                </a:effectLst>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effectLst>
                  <a:outerShdw blurRad="38100" dist="38100" dir="2700000" algn="tl">
                    <a:srgbClr val="000000">
                      <a:alpha val="43137"/>
                    </a:srgbClr>
                  </a:outerShdw>
                </a:effectLst>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Dennis </a:t>
            </a:r>
            <a:r>
              <a:rPr lang="en-US" altLang="en-US"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Rokser</a:t>
            </a:r>
            <a:r>
              <a:rPr lang="en-US" altLang="en-US"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altLang="en-US"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Shall Never Perish Forever</a:t>
            </a:r>
            <a:r>
              <a:rPr lang="en-US" altLang="en-US"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277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392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effectLst>
                  <a:outerShdw blurRad="38100" dist="38100" dir="2700000" algn="tl">
                    <a:srgbClr val="000000">
                      <a:alpha val="43137"/>
                    </a:srgbClr>
                  </a:outerShdw>
                </a:effectLst>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effectLst>
                  <a:outerShdw blurRad="38100" dist="38100" dir="2700000" algn="tl">
                    <a:srgbClr val="000000">
                      <a:alpha val="43137"/>
                    </a:srgbClr>
                  </a:outerShdw>
                </a:effectLst>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effectLst>
                  <a:outerShdw blurRad="38100" dist="38100" dir="2700000" algn="tl">
                    <a:srgbClr val="000000">
                      <a:alpha val="43137"/>
                    </a:srgbClr>
                  </a:outerShdw>
                </a:effectLst>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effectLst>
                  <a:outerShdw blurRad="38100" dist="38100" dir="2700000" algn="tl">
                    <a:srgbClr val="000000">
                      <a:alpha val="43137"/>
                    </a:srgbClr>
                  </a:outerShdw>
                </a:effectLst>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dirty="0">
                <a:solidFill>
                  <a:srgbClr val="FFFFCC"/>
                </a:solidFill>
                <a:effectLst>
                  <a:outerShdw blurRad="38100" dist="38100" dir="2700000" algn="tl">
                    <a:srgbClr val="000000">
                      <a:alpha val="43137"/>
                    </a:srgbClr>
                  </a:outerShdw>
                </a:effectLst>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5731</TotalTime>
  <Words>1411</Words>
  <Application>Microsoft Office PowerPoint</Application>
  <PresentationFormat>On-screen Show (4:3)</PresentationFormat>
  <Paragraphs>216</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Wingdings</vt:lpstr>
      <vt:lpstr>1_Office Theme</vt:lpstr>
      <vt:lpstr>Soteriology Session 50</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Passages from the General Letters &amp; Revelation</vt:lpstr>
      <vt:lpstr>Passages from the General Letters &amp; Revelation</vt:lpstr>
      <vt:lpstr>PowerPoint Presentation</vt:lpstr>
      <vt:lpstr>PowerPoint Presentation</vt:lpstr>
      <vt:lpstr>PowerPoint Presentation</vt:lpstr>
      <vt:lpstr>PowerPoint Presentation</vt:lpstr>
      <vt:lpstr>PowerPoint Presentation</vt:lpstr>
      <vt:lpstr>PowerPoint Presentation</vt:lpstr>
      <vt:lpstr>Passages from the General Letters &amp; Revelation</vt:lpstr>
      <vt:lpstr>PowerPoint Presentation</vt:lpstr>
      <vt:lpstr>1 John 5:16-17</vt:lpstr>
      <vt:lpstr>Passages from the General Letters &amp; 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Passages from the General Letters &amp; Revelation</vt:lpstr>
      <vt:lpstr>PowerPoint Presentation</vt:lpstr>
      <vt:lpstr>PowerPoint Presentation</vt:lpstr>
      <vt:lpstr>PowerPoint Presentation</vt:lpstr>
      <vt:lpstr>PowerPoint Presentation</vt:lpstr>
      <vt:lpstr>PowerPoint Presentation</vt:lpstr>
      <vt:lpstr>PowerPoint Presentation</vt:lpstr>
      <vt:lpstr>Passages from the General Letters &amp; Revelation</vt:lpstr>
      <vt:lpstr>Response to Problem Passages</vt:lpstr>
      <vt:lpstr>Miscellaneous Argument</vt:lpstr>
      <vt:lpstr>CONCLUSION</vt:lpstr>
      <vt:lpstr>Response to Problem Passages</vt:lpstr>
      <vt:lpstr>Response to Problem Passages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Andy Woods</cp:lastModifiedBy>
  <cp:revision>542</cp:revision>
  <cp:lastPrinted>2017-03-04T20:09:35Z</cp:lastPrinted>
  <dcterms:created xsi:type="dcterms:W3CDTF">2016-02-18T16:07:28Z</dcterms:created>
  <dcterms:modified xsi:type="dcterms:W3CDTF">2017-03-04T21:46:23Z</dcterms:modified>
</cp:coreProperties>
</file>