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408" r:id="rId2"/>
    <p:sldId id="2409" r:id="rId3"/>
    <p:sldId id="2448" r:id="rId4"/>
    <p:sldId id="2449" r:id="rId5"/>
    <p:sldId id="2450" r:id="rId6"/>
    <p:sldId id="2569" r:id="rId7"/>
    <p:sldId id="2563" r:id="rId8"/>
    <p:sldId id="2586" r:id="rId9"/>
    <p:sldId id="2723" r:id="rId10"/>
    <p:sldId id="2772" r:id="rId11"/>
    <p:sldId id="2773" r:id="rId12"/>
    <p:sldId id="2774" r:id="rId13"/>
    <p:sldId id="2776" r:id="rId14"/>
    <p:sldId id="2777" r:id="rId15"/>
    <p:sldId id="2775" r:id="rId16"/>
    <p:sldId id="2391" r:id="rId17"/>
    <p:sldId id="2823" r:id="rId18"/>
    <p:sldId id="2834" r:id="rId19"/>
    <p:sldId id="2833" r:id="rId20"/>
    <p:sldId id="2832" r:id="rId21"/>
    <p:sldId id="2766" r:id="rId22"/>
    <p:sldId id="2820" r:id="rId23"/>
    <p:sldId id="2791" r:id="rId24"/>
    <p:sldId id="2780" r:id="rId25"/>
    <p:sldId id="2781" r:id="rId26"/>
    <p:sldId id="2831" r:id="rId27"/>
    <p:sldId id="2824" r:id="rId28"/>
    <p:sldId id="2828" r:id="rId29"/>
    <p:sldId id="2825" r:id="rId30"/>
    <p:sldId id="2826" r:id="rId31"/>
    <p:sldId id="2827" r:id="rId32"/>
    <p:sldId id="2829" r:id="rId33"/>
    <p:sldId id="2830" r:id="rId34"/>
    <p:sldId id="2439" r:id="rId35"/>
    <p:sldId id="2835"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CCCCFF"/>
    <a:srgbClr val="0000FF"/>
    <a:srgbClr val="33CC33"/>
    <a:srgbClr val="FF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6" d="100"/>
          <a:sy n="66"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3/4/2017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fld id="{7B5B80E6-6EE2-4F1E-BE47-50E6BAA5B7F8}" type="slidenum">
              <a:rPr lang="en-US" altLang="en-US"/>
              <a:pPr/>
              <a:t>‹#›</a:t>
            </a:fld>
            <a:endParaRPr lang="en-US" altLang="en-US"/>
          </a:p>
        </p:txBody>
      </p:sp>
    </p:spTree>
    <p:extLst>
      <p:ext uri="{BB962C8B-B14F-4D97-AF65-F5344CB8AC3E}">
        <p14:creationId xmlns:p14="http://schemas.microsoft.com/office/powerpoint/2010/main" val="150562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sz="2800"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55209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308142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5938013"/>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39468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652168"/>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u="sng" dirty="0">
                          <a:solidFill>
                            <a:srgbClr val="FFFFCC"/>
                          </a:solidFill>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normalizeH="0" baseline="0" dirty="0">
                          <a:ln>
                            <a:noFill/>
                          </a:ln>
                          <a:solidFill>
                            <a:srgbClr val="FFFFCC"/>
                          </a:solidFill>
                          <a:effectLst/>
                          <a:latin typeface="Calibri" panose="020F0502020204030204" pitchFamily="34" charset="0"/>
                          <a:cs typeface="Calibri" panose="020F0502020204030204" pitchFamily="34" charset="0"/>
                        </a:rPr>
                        <a:t>Interpreting Nebuchadnezzar’s 2nd dream (huge tree)</a:t>
                      </a:r>
                      <a:endParaRPr kumimoji="0" lang="en-US" sz="2000" b="1" i="0" u="sng" strike="noStrike" kern="1200" cap="none" normalizeH="0" baseline="0" dirty="0">
                        <a:ln>
                          <a:noFill/>
                        </a:ln>
                        <a:solidFill>
                          <a:srgbClr val="FFFFCC"/>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77876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4 Outline</a:t>
            </a:r>
          </a:p>
        </p:txBody>
      </p:sp>
      <p:sp>
        <p:nvSpPr>
          <p:cNvPr id="19459" name="Rectangle 3"/>
          <p:cNvSpPr>
            <a:spLocks noGrp="1" noChangeArrowheads="1"/>
          </p:cNvSpPr>
          <p:nvPr>
            <p:ph type="body" idx="1"/>
          </p:nvPr>
        </p:nvSpPr>
        <p:spPr>
          <a:xfrm>
            <a:off x="457200" y="1590675"/>
            <a:ext cx="8229600" cy="3810000"/>
          </a:xfrm>
        </p:spPr>
        <p:txBody>
          <a:bodyPr/>
          <a:lstStyle/>
          <a:p>
            <a:pPr marL="685800" indent="-685800">
              <a:spcBef>
                <a:spcPts val="0"/>
              </a:spcBef>
              <a:spcAft>
                <a:spcPts val="2400"/>
              </a:spcAft>
              <a:buSzPct val="100000"/>
              <a:buFont typeface="+mj-lt"/>
              <a:buAutoNum type="romanUcPeriod"/>
            </a:pPr>
            <a:r>
              <a:rPr lang="en-US" altLang="en-US" dirty="0"/>
              <a:t>Introduction (1-3)</a:t>
            </a:r>
          </a:p>
          <a:p>
            <a:pPr marL="685800" indent="-685800">
              <a:spcBef>
                <a:spcPts val="0"/>
              </a:spcBef>
              <a:spcAft>
                <a:spcPts val="2400"/>
              </a:spcAft>
              <a:buSzPct val="100000"/>
              <a:buFont typeface="+mj-lt"/>
              <a:buAutoNum type="romanUcPeriod"/>
            </a:pPr>
            <a:r>
              <a:rPr lang="en-US" altLang="en-US" dirty="0"/>
              <a:t>Dream Described by Nebuchadnezzar (4-18)</a:t>
            </a:r>
          </a:p>
          <a:p>
            <a:pPr marL="685800" indent="-685800">
              <a:spcBef>
                <a:spcPts val="0"/>
              </a:spcBef>
              <a:spcAft>
                <a:spcPts val="2400"/>
              </a:spcAft>
              <a:buSzPct val="100000"/>
              <a:buFont typeface="+mj-lt"/>
              <a:buAutoNum type="romanUcPeriod"/>
            </a:pPr>
            <a:r>
              <a:rPr lang="en-US" altLang="en-US" dirty="0"/>
              <a:t>Dream Interpreted by Daniel (19-27)</a:t>
            </a:r>
          </a:p>
          <a:p>
            <a:pPr marL="685800" indent="-685800">
              <a:spcBef>
                <a:spcPts val="0"/>
              </a:spcBef>
              <a:spcAft>
                <a:spcPts val="2400"/>
              </a:spcAft>
              <a:buSzPct val="100000"/>
              <a:buFont typeface="+mj-lt"/>
              <a:buAutoNum type="romanUcPeriod"/>
            </a:pPr>
            <a:r>
              <a:rPr lang="en-US" altLang="en-US" dirty="0"/>
              <a:t>Dream Fulfilled by God (28-37)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4 Outline</a:t>
            </a:r>
          </a:p>
        </p:txBody>
      </p:sp>
      <p:sp>
        <p:nvSpPr>
          <p:cNvPr id="19459" name="Rectangle 3"/>
          <p:cNvSpPr>
            <a:spLocks noGrp="1" noChangeArrowheads="1"/>
          </p:cNvSpPr>
          <p:nvPr>
            <p:ph type="body" idx="1"/>
          </p:nvPr>
        </p:nvSpPr>
        <p:spPr>
          <a:xfrm>
            <a:off x="457200" y="1590675"/>
            <a:ext cx="8229600" cy="3810000"/>
          </a:xfrm>
        </p:spPr>
        <p:txBody>
          <a:bodyPr/>
          <a:lstStyle/>
          <a:p>
            <a:pPr marL="685800" indent="-685800">
              <a:spcBef>
                <a:spcPts val="0"/>
              </a:spcBef>
              <a:spcAft>
                <a:spcPts val="2400"/>
              </a:spcAft>
              <a:buSzPct val="100000"/>
              <a:buFont typeface="+mj-lt"/>
              <a:buAutoNum type="romanUcPeriod"/>
            </a:pPr>
            <a:r>
              <a:rPr lang="en-US" altLang="en-US" dirty="0"/>
              <a:t>Introduction (1-3)</a:t>
            </a:r>
          </a:p>
          <a:p>
            <a:pPr marL="685800" indent="-685800">
              <a:spcBef>
                <a:spcPts val="0"/>
              </a:spcBef>
              <a:spcAft>
                <a:spcPts val="2400"/>
              </a:spcAft>
              <a:buSzPct val="100000"/>
              <a:buFont typeface="+mj-lt"/>
              <a:buAutoNum type="romanUcPeriod"/>
            </a:pPr>
            <a:r>
              <a:rPr lang="en-US" altLang="en-US" dirty="0"/>
              <a:t>Dream Described by Nebuchadnezzar (4-18)</a:t>
            </a:r>
          </a:p>
          <a:p>
            <a:pPr marL="685800" indent="-685800">
              <a:spcBef>
                <a:spcPts val="0"/>
              </a:spcBef>
              <a:spcAft>
                <a:spcPts val="2400"/>
              </a:spcAft>
              <a:buSzPct val="100000"/>
              <a:buFont typeface="+mj-lt"/>
              <a:buAutoNum type="romanUcPeriod"/>
            </a:pPr>
            <a:r>
              <a:rPr lang="en-US" altLang="en-US" dirty="0"/>
              <a:t>Dream Interpreted by Daniel (19-27)</a:t>
            </a:r>
          </a:p>
          <a:p>
            <a:pPr marL="685800" indent="-685800">
              <a:spcBef>
                <a:spcPts val="0"/>
              </a:spcBef>
              <a:spcAft>
                <a:spcPts val="2400"/>
              </a:spcAft>
              <a:buSzPct val="100000"/>
              <a:buFont typeface="+mj-lt"/>
              <a:buAutoNum type="romanUcPeriod"/>
            </a:pPr>
            <a:r>
              <a:rPr lang="en-US" altLang="en-US" b="1" u="sng" dirty="0">
                <a:solidFill>
                  <a:srgbClr val="FFFF99"/>
                </a:solidFill>
              </a:rPr>
              <a:t>Dream Fulfilled by God (28-37)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2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95400" y="304800"/>
            <a:ext cx="6553200" cy="1143000"/>
          </a:xfrm>
        </p:spPr>
        <p:txBody>
          <a:bodyPr/>
          <a:lstStyle/>
          <a:p>
            <a:pPr algn="ctr" eaLnBrk="1" hangingPunct="1"/>
            <a:r>
              <a:rPr lang="en-US" altLang="en-US" sz="4000" dirty="0"/>
              <a:t> IV. Dream Fulfilled By God Daniel 4:28-37</a:t>
            </a:r>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Nebuchadnezzar’s insanity v. 28-33</a:t>
            </a:r>
          </a:p>
          <a:p>
            <a:pPr marL="577850" indent="-577850" eaLnBrk="1" hangingPunct="1">
              <a:spcBef>
                <a:spcPts val="0"/>
              </a:spcBef>
              <a:spcAft>
                <a:spcPts val="3600"/>
              </a:spcAft>
              <a:buSzPct val="100000"/>
              <a:buFont typeface="+mj-lt"/>
              <a:buAutoNum type="alphaUcPeriod"/>
            </a:pPr>
            <a:r>
              <a:rPr lang="en-US" altLang="en-US" sz="3600" dirty="0"/>
              <a:t>Nebuchadnezzar’s humility  v. 34-37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06925"/>
            <a:ext cx="2971800" cy="199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1088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95400" y="304800"/>
            <a:ext cx="6553200" cy="1143000"/>
          </a:xfrm>
        </p:spPr>
        <p:txBody>
          <a:bodyPr/>
          <a:lstStyle/>
          <a:p>
            <a:pPr algn="ctr" eaLnBrk="1" hangingPunct="1"/>
            <a:r>
              <a:rPr lang="en-US" altLang="en-US" sz="4000" dirty="0"/>
              <a:t> IV. Dream Fulfilled By God Daniel 4:28-37</a:t>
            </a:r>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Nebuchadnezzar’s insanity v. 28-33</a:t>
            </a:r>
          </a:p>
          <a:p>
            <a:pPr marL="577850" indent="-577850" eaLnBrk="1" hangingPunct="1">
              <a:spcBef>
                <a:spcPts val="0"/>
              </a:spcBef>
              <a:spcAft>
                <a:spcPts val="3600"/>
              </a:spcAft>
              <a:buSzPct val="100000"/>
              <a:buFont typeface="+mj-lt"/>
              <a:buAutoNum type="alphaUcPeriod"/>
            </a:pPr>
            <a:r>
              <a:rPr lang="en-US" altLang="en-US" sz="3600" dirty="0"/>
              <a:t>Nebuchadnezzar’s humility  v. 34-37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06925"/>
            <a:ext cx="2971800" cy="199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796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endParaRPr lang="en-US" altLang="en-US" dirty="0"/>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95400" y="304800"/>
            <a:ext cx="6553200" cy="1143000"/>
          </a:xfrm>
        </p:spPr>
        <p:txBody>
          <a:bodyPr/>
          <a:lstStyle/>
          <a:p>
            <a:pPr algn="ctr" eaLnBrk="1" hangingPunct="1"/>
            <a:r>
              <a:rPr lang="en-US" altLang="en-US" sz="4000" dirty="0"/>
              <a:t> IV. Dream Fulfilled By God Daniel 4:28-37</a:t>
            </a:r>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Nebuchadnezzar’s insanity v. 28-33</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Nebuchadnezzar’s humility  v. 34-37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06925"/>
            <a:ext cx="2971800" cy="199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9332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381000"/>
            <a:ext cx="9067800" cy="1143000"/>
          </a:xfrm>
        </p:spPr>
        <p:txBody>
          <a:bodyPr/>
          <a:lstStyle/>
          <a:p>
            <a:pPr algn="ctr" eaLnBrk="1" hangingPunct="1"/>
            <a:r>
              <a:rPr lang="en-US" altLang="en-US" dirty="0"/>
              <a:t> B. Nebuchadnezzar’s Humility (34-37)</a:t>
            </a:r>
          </a:p>
        </p:txBody>
      </p:sp>
      <p:sp>
        <p:nvSpPr>
          <p:cNvPr id="14341" name="Rectangle 3"/>
          <p:cNvSpPr>
            <a:spLocks noGrp="1" noChangeArrowheads="1"/>
          </p:cNvSpPr>
          <p:nvPr>
            <p:ph type="body" idx="1"/>
          </p:nvPr>
        </p:nvSpPr>
        <p:spPr>
          <a:xfrm>
            <a:off x="381000" y="1946275"/>
            <a:ext cx="8561388" cy="4114800"/>
          </a:xfrm>
        </p:spPr>
        <p:txBody>
          <a:bodyPr/>
          <a:lstStyle/>
          <a:p>
            <a:pPr marL="577850" indent="-577850" eaLnBrk="1" hangingPunct="1">
              <a:spcBef>
                <a:spcPts val="0"/>
              </a:spcBef>
              <a:spcAft>
                <a:spcPts val="3600"/>
              </a:spcAft>
              <a:buSzPct val="100000"/>
              <a:buFont typeface="+mj-lt"/>
              <a:buAutoNum type="arabicPeriod"/>
            </a:pPr>
            <a:r>
              <a:rPr lang="en-US" altLang="en-US" sz="3600" dirty="0"/>
              <a:t>Nebuchadnezzar’s Humiliation v. 34-35</a:t>
            </a:r>
          </a:p>
          <a:p>
            <a:pPr marL="577850" indent="-577850" eaLnBrk="1" hangingPunct="1">
              <a:spcBef>
                <a:spcPts val="0"/>
              </a:spcBef>
              <a:spcAft>
                <a:spcPts val="3600"/>
              </a:spcAft>
              <a:buSzPct val="100000"/>
              <a:buFont typeface="+mj-lt"/>
              <a:buAutoNum type="arabicPeriod"/>
            </a:pPr>
            <a:r>
              <a:rPr lang="en-US" altLang="en-US" sz="3600" dirty="0"/>
              <a:t>Nebuchadnezzar’s Restoration v. 36-37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33" y="5181600"/>
            <a:ext cx="24968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8194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381000"/>
            <a:ext cx="9067800" cy="1143000"/>
          </a:xfrm>
        </p:spPr>
        <p:txBody>
          <a:bodyPr/>
          <a:lstStyle/>
          <a:p>
            <a:pPr algn="ctr" eaLnBrk="1" hangingPunct="1"/>
            <a:r>
              <a:rPr lang="en-US" altLang="en-US" dirty="0"/>
              <a:t> B. Nebuchadnezzar’s Humility (34-37)</a:t>
            </a:r>
          </a:p>
        </p:txBody>
      </p:sp>
      <p:sp>
        <p:nvSpPr>
          <p:cNvPr id="14341" name="Rectangle 3"/>
          <p:cNvSpPr>
            <a:spLocks noGrp="1" noChangeArrowheads="1"/>
          </p:cNvSpPr>
          <p:nvPr>
            <p:ph type="body" idx="1"/>
          </p:nvPr>
        </p:nvSpPr>
        <p:spPr>
          <a:xfrm>
            <a:off x="381000" y="1946275"/>
            <a:ext cx="8561388" cy="4114800"/>
          </a:xfrm>
        </p:spPr>
        <p:txBody>
          <a:bodyPr/>
          <a:lstStyle/>
          <a:p>
            <a:pPr marL="577850" indent="-577850" eaLnBrk="1" hangingPunct="1">
              <a:spcBef>
                <a:spcPts val="0"/>
              </a:spcBef>
              <a:spcAft>
                <a:spcPts val="3600"/>
              </a:spcAft>
              <a:buSzPct val="100000"/>
              <a:buFont typeface="+mj-lt"/>
              <a:buAutoNum type="arabicPeriod"/>
            </a:pPr>
            <a:r>
              <a:rPr lang="en-US" altLang="en-US" sz="3600" b="1" u="sng" dirty="0">
                <a:solidFill>
                  <a:srgbClr val="FFFFCC"/>
                </a:solidFill>
              </a:rPr>
              <a:t>Nebuchadnezzar’s Humiliation v. 34-35</a:t>
            </a:r>
          </a:p>
          <a:p>
            <a:pPr marL="577850" indent="-577850" eaLnBrk="1" hangingPunct="1">
              <a:spcBef>
                <a:spcPts val="0"/>
              </a:spcBef>
              <a:spcAft>
                <a:spcPts val="3600"/>
              </a:spcAft>
              <a:buSzPct val="100000"/>
              <a:buFont typeface="+mj-lt"/>
              <a:buAutoNum type="arabicPeriod"/>
            </a:pPr>
            <a:r>
              <a:rPr lang="en-US" altLang="en-US" sz="3600" dirty="0"/>
              <a:t>Nebuchadnezzar’s Restoration v. 36-37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33" y="5181600"/>
            <a:ext cx="24968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3517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486400" y="5543550"/>
            <a:ext cx="2914650" cy="300082"/>
          </a:xfrm>
          <a:prstGeom prst="rect">
            <a:avLst/>
          </a:prstGeom>
          <a:noFill/>
          <a:ln w="9525">
            <a:noFill/>
            <a:miter lim="800000"/>
            <a:headEnd/>
            <a:tailEnd/>
          </a:ln>
        </p:spPr>
        <p:txBody>
          <a:bodyPr wrap="square">
            <a:spAutoFit/>
          </a:bodyPr>
          <a:lstStyle/>
          <a:p>
            <a:pPr algn="ctr"/>
            <a:r>
              <a:rPr lang="en-US" sz="1350" dirty="0">
                <a:latin typeface="Calibri" pitchFamily="34" charset="0"/>
              </a:rPr>
              <a:t>David Barton, </a:t>
            </a:r>
            <a:r>
              <a:rPr lang="en-US" sz="1350" i="1" dirty="0">
                <a:latin typeface="Calibri" pitchFamily="34" charset="0"/>
              </a:rPr>
              <a:t>Original Intent</a:t>
            </a:r>
            <a:r>
              <a:rPr lang="en-US" sz="135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971550"/>
            <a:ext cx="4114800" cy="495623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971549"/>
            <a:ext cx="2914650" cy="4488921"/>
          </a:xfrm>
          <a:prstGeom prst="rect">
            <a:avLst/>
          </a:prstGeom>
        </p:spPr>
      </p:pic>
    </p:spTree>
    <p:extLst>
      <p:ext uri="{BB962C8B-B14F-4D97-AF65-F5344CB8AC3E}">
        <p14:creationId xmlns:p14="http://schemas.microsoft.com/office/powerpoint/2010/main" val="4815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2:37-38 (NASB)</a:t>
            </a:r>
          </a:p>
          <a:p>
            <a:pPr marL="0" marR="0" algn="just">
              <a:spcBef>
                <a:spcPts val="0"/>
              </a:spcBef>
              <a:spcAft>
                <a:spcPts val="1000"/>
              </a:spcAft>
            </a:pPr>
            <a:r>
              <a:rPr lang="en-US" sz="3600" dirty="0">
                <a:latin typeface="Calibri" panose="020F0502020204030204" pitchFamily="34" charset="0"/>
              </a:rPr>
              <a:t>You, O king, are the king of kings, to whom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the God of heaven has given</a:t>
            </a:r>
            <a:r>
              <a:rPr lang="en-US" sz="3600" dirty="0">
                <a:latin typeface="Calibri" panose="020F0502020204030204" pitchFamily="34" charset="0"/>
              </a:rPr>
              <a:t> the kingdom, the power, the strength and the glory; </a:t>
            </a:r>
            <a:r>
              <a:rPr lang="en-US" sz="3600" baseline="30000" dirty="0">
                <a:latin typeface="Calibri" panose="020F0502020204030204" pitchFamily="34" charset="0"/>
              </a:rPr>
              <a:t>38 </a:t>
            </a:r>
            <a:r>
              <a:rPr lang="en-US" sz="3600" dirty="0">
                <a:latin typeface="Calibri" panose="020F0502020204030204" pitchFamily="34" charset="0"/>
              </a:rPr>
              <a:t>and wherever the sons of men dwell, </a:t>
            </a:r>
            <a:r>
              <a:rPr lang="en-US" sz="3600" i="1" dirty="0">
                <a:latin typeface="Calibri" panose="020F0502020204030204" pitchFamily="34" charset="0"/>
              </a:rPr>
              <a:t>or</a:t>
            </a:r>
            <a:r>
              <a:rPr lang="en-US" sz="3600" dirty="0">
                <a:latin typeface="Calibri" panose="020F0502020204030204" pitchFamily="34" charset="0"/>
              </a:rPr>
              <a:t> the beasts of the field, or the birds of the sky,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He has given them</a:t>
            </a:r>
            <a:r>
              <a:rPr lang="en-US" sz="3600" dirty="0">
                <a:latin typeface="Calibri" panose="020F0502020204030204" pitchFamily="34" charset="0"/>
              </a:rPr>
              <a:t> into your hand and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has caused you</a:t>
            </a:r>
            <a:r>
              <a:rPr lang="en-US" sz="3600" dirty="0">
                <a:latin typeface="Calibri" panose="020F0502020204030204" pitchFamily="34" charset="0"/>
              </a:rPr>
              <a:t> to rule over them all. You are the head of gold.</a:t>
            </a:r>
          </a:p>
        </p:txBody>
      </p:sp>
    </p:spTree>
    <p:extLst>
      <p:ext uri="{BB962C8B-B14F-4D97-AF65-F5344CB8AC3E}">
        <p14:creationId xmlns:p14="http://schemas.microsoft.com/office/powerpoint/2010/main" val="29451152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57200" y="152400"/>
            <a:ext cx="8229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4:30 (NASB)</a:t>
            </a:r>
          </a:p>
          <a:p>
            <a:pPr marL="0" marR="0" algn="just">
              <a:spcBef>
                <a:spcPts val="0"/>
              </a:spcBef>
              <a:spcAft>
                <a:spcPts val="1000"/>
              </a:spcAft>
            </a:pPr>
            <a:r>
              <a:rPr lang="en-US" sz="4000" dirty="0">
                <a:latin typeface="Calibri" panose="020F0502020204030204" pitchFamily="34" charset="0"/>
              </a:rPr>
              <a:t>“The king reflected and said, ‘Is this not Babylon the great, which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I myself have built</a:t>
            </a:r>
            <a:r>
              <a:rPr lang="en-US" sz="4000" dirty="0">
                <a:latin typeface="Calibri" panose="020F0502020204030204" pitchFamily="34" charset="0"/>
              </a:rPr>
              <a:t> as a royal residence by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the might of my power</a:t>
            </a:r>
            <a:r>
              <a:rPr lang="en-US" sz="4000" dirty="0">
                <a:latin typeface="Calibri" panose="020F0502020204030204" pitchFamily="34" charset="0"/>
              </a:rPr>
              <a:t> and for the glory of </a:t>
            </a:r>
            <a:r>
              <a:rPr lang="en-US" sz="4000" b="1" u="sng" dirty="0">
                <a:solidFill>
                  <a:srgbClr val="FFFFCC"/>
                </a:solidFill>
                <a:effectLst>
                  <a:outerShdw blurRad="38100" dist="38100" dir="2700000" algn="tl">
                    <a:srgbClr val="000000"/>
                  </a:outerShdw>
                </a:effectLst>
                <a:latin typeface="Calibri" panose="020F0502020204030204" pitchFamily="34" charset="0"/>
                <a:cs typeface="+mn-cs"/>
              </a:rPr>
              <a:t>my majesty</a:t>
            </a:r>
            <a:r>
              <a:rPr lang="en-US" sz="4000" dirty="0">
                <a:latin typeface="Calibri" panose="020F0502020204030204" pitchFamily="34" charset="0"/>
              </a:rPr>
              <a:t>?’”</a:t>
            </a:r>
          </a:p>
        </p:txBody>
      </p:sp>
    </p:spTree>
    <p:extLst>
      <p:ext uri="{BB962C8B-B14F-4D97-AF65-F5344CB8AC3E}">
        <p14:creationId xmlns:p14="http://schemas.microsoft.com/office/powerpoint/2010/main" val="16623190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381000"/>
            <a:ext cx="9067800" cy="1143000"/>
          </a:xfrm>
        </p:spPr>
        <p:txBody>
          <a:bodyPr/>
          <a:lstStyle/>
          <a:p>
            <a:pPr algn="ctr" eaLnBrk="1" hangingPunct="1"/>
            <a:r>
              <a:rPr lang="en-US" altLang="en-US" dirty="0"/>
              <a:t> B. Nebuchadnezzar’s Humility (34-37)</a:t>
            </a:r>
          </a:p>
        </p:txBody>
      </p:sp>
      <p:sp>
        <p:nvSpPr>
          <p:cNvPr id="14341" name="Rectangle 3"/>
          <p:cNvSpPr>
            <a:spLocks noGrp="1" noChangeArrowheads="1"/>
          </p:cNvSpPr>
          <p:nvPr>
            <p:ph type="body" idx="1"/>
          </p:nvPr>
        </p:nvSpPr>
        <p:spPr>
          <a:xfrm>
            <a:off x="381000" y="1946275"/>
            <a:ext cx="8561388" cy="4114800"/>
          </a:xfrm>
        </p:spPr>
        <p:txBody>
          <a:bodyPr/>
          <a:lstStyle/>
          <a:p>
            <a:pPr marL="577850" indent="-577850" eaLnBrk="1" hangingPunct="1">
              <a:spcBef>
                <a:spcPts val="0"/>
              </a:spcBef>
              <a:spcAft>
                <a:spcPts val="3600"/>
              </a:spcAft>
              <a:buSzPct val="100000"/>
              <a:buFont typeface="+mj-lt"/>
              <a:buAutoNum type="alphaUcPeriod"/>
            </a:pPr>
            <a:r>
              <a:rPr lang="en-US" altLang="en-US" sz="3600" dirty="0"/>
              <a:t>Nebuchadnezzar’s Humiliation v. 34-35</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Nebuchadnezzar’s Restoration v. 36-37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33" y="5181600"/>
            <a:ext cx="24968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0434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295371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10594" y="304800"/>
            <a:ext cx="4722812" cy="1143000"/>
          </a:xfrm>
        </p:spPr>
        <p:txBody>
          <a:bodyPr/>
          <a:lstStyle/>
          <a:p>
            <a:pPr algn="ctr" eaLnBrk="1" hangingPunct="1"/>
            <a:r>
              <a:rPr lang="en-US" altLang="en-US" dirty="0"/>
              <a:t>Scripture and Pride</a:t>
            </a:r>
          </a:p>
        </p:txBody>
      </p:sp>
      <p:sp>
        <p:nvSpPr>
          <p:cNvPr id="21509" name="Rectangle 3"/>
          <p:cNvSpPr>
            <a:spLocks noGrp="1" noChangeArrowheads="1"/>
          </p:cNvSpPr>
          <p:nvPr>
            <p:ph type="body" idx="1"/>
          </p:nvPr>
        </p:nvSpPr>
        <p:spPr>
          <a:xfrm>
            <a:off x="457200" y="1447800"/>
            <a:ext cx="8001000" cy="4114800"/>
          </a:xfrm>
        </p:spPr>
        <p:txBody>
          <a:bodyPr/>
          <a:lstStyle/>
          <a:p>
            <a:pPr marL="457200" indent="-457200" eaLnBrk="1" hangingPunct="1">
              <a:spcBef>
                <a:spcPts val="0"/>
              </a:spcBef>
              <a:spcAft>
                <a:spcPts val="2400"/>
              </a:spcAft>
            </a:pPr>
            <a:r>
              <a:rPr lang="en-US" altLang="en-US" sz="3600" dirty="0" err="1"/>
              <a:t>Prov</a:t>
            </a:r>
            <a:r>
              <a:rPr lang="en-US" altLang="en-US" sz="3600" dirty="0"/>
              <a:t> 16:18</a:t>
            </a:r>
          </a:p>
          <a:p>
            <a:pPr marL="457200" indent="-457200" eaLnBrk="1" hangingPunct="1">
              <a:spcBef>
                <a:spcPts val="0"/>
              </a:spcBef>
              <a:spcAft>
                <a:spcPts val="2400"/>
              </a:spcAft>
            </a:pPr>
            <a:r>
              <a:rPr lang="en-US" altLang="en-US" sz="3600" dirty="0"/>
              <a:t>Isa 14:12-15; </a:t>
            </a:r>
            <a:r>
              <a:rPr lang="en-US" altLang="en-US" sz="3600" dirty="0" err="1"/>
              <a:t>Ezek</a:t>
            </a:r>
            <a:r>
              <a:rPr lang="en-US" altLang="en-US" sz="3600" dirty="0"/>
              <a:t> 28:12-17</a:t>
            </a:r>
          </a:p>
          <a:p>
            <a:pPr marL="457200" indent="-457200" eaLnBrk="1" hangingPunct="1">
              <a:spcBef>
                <a:spcPts val="0"/>
              </a:spcBef>
              <a:spcAft>
                <a:spcPts val="2400"/>
              </a:spcAft>
            </a:pPr>
            <a:r>
              <a:rPr lang="en-US" altLang="en-US" sz="3600" dirty="0"/>
              <a:t>1 Tim 3:6</a:t>
            </a:r>
          </a:p>
          <a:p>
            <a:pPr marL="457200" indent="-457200" eaLnBrk="1" hangingPunct="1">
              <a:spcBef>
                <a:spcPts val="0"/>
              </a:spcBef>
              <a:spcAft>
                <a:spcPts val="2400"/>
              </a:spcAft>
            </a:pPr>
            <a:r>
              <a:rPr lang="en-US" altLang="en-US" sz="3600" dirty="0"/>
              <a:t>Acts 12:21-23</a:t>
            </a:r>
          </a:p>
          <a:p>
            <a:pPr marL="457200" indent="-457200" eaLnBrk="1" hangingPunct="1">
              <a:spcBef>
                <a:spcPts val="0"/>
              </a:spcBef>
              <a:spcAft>
                <a:spcPts val="2400"/>
              </a:spcAft>
            </a:pPr>
            <a:r>
              <a:rPr lang="en-US" altLang="en-US" sz="3600" dirty="0"/>
              <a:t>2 Cor 12:7</a:t>
            </a:r>
          </a:p>
          <a:p>
            <a:pPr marL="457200" indent="-457200" eaLnBrk="1" hangingPunct="1">
              <a:spcBef>
                <a:spcPts val="0"/>
              </a:spcBef>
              <a:spcAft>
                <a:spcPts val="2400"/>
              </a:spcAft>
            </a:pPr>
            <a:r>
              <a:rPr lang="en-US" altLang="en-US" sz="3600" dirty="0"/>
              <a:t>1 Pet 5:5</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8999"/>
            <a:ext cx="4325667" cy="29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1782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algn="ctr"/>
            <a:r>
              <a:rPr lang="en-US" altLang="en-US" sz="4000" dirty="0"/>
              <a:t>Hall of the Humbled </a:t>
            </a:r>
            <a:br>
              <a:rPr lang="en-US" altLang="en-US" sz="4000" dirty="0"/>
            </a:br>
            <a:r>
              <a:rPr lang="en-US" altLang="en-US" sz="4000" dirty="0"/>
              <a:t>(Prov. 16:18; 1 Peter 5:5)</a:t>
            </a: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sz="3600" dirty="0"/>
              <a:t>Satan (Isa. 14:12-15; Ezek. 28:12-17; 1 Tim. 3:6)</a:t>
            </a:r>
          </a:p>
          <a:p>
            <a:pPr marL="457200" indent="-457200" eaLnBrk="1" hangingPunct="1">
              <a:spcBef>
                <a:spcPts val="0"/>
              </a:spcBef>
              <a:spcAft>
                <a:spcPts val="3600"/>
              </a:spcAft>
            </a:pPr>
            <a:r>
              <a:rPr lang="en-US" altLang="en-US" sz="3600" dirty="0" err="1"/>
              <a:t>Uzziah</a:t>
            </a:r>
            <a:r>
              <a:rPr lang="en-US" altLang="en-US" sz="3600" dirty="0"/>
              <a:t> (2 </a:t>
            </a:r>
            <a:r>
              <a:rPr lang="en-US" altLang="en-US" sz="3600" dirty="0" err="1"/>
              <a:t>Chron</a:t>
            </a:r>
            <a:r>
              <a:rPr lang="en-US" altLang="en-US" sz="3600" dirty="0"/>
              <a:t> 26:16)</a:t>
            </a:r>
          </a:p>
          <a:p>
            <a:pPr marL="457200" indent="-457200" eaLnBrk="1" hangingPunct="1">
              <a:spcBef>
                <a:spcPts val="0"/>
              </a:spcBef>
              <a:spcAft>
                <a:spcPts val="3600"/>
              </a:spcAft>
            </a:pPr>
            <a:r>
              <a:rPr lang="en-US" altLang="en-US" sz="3600" dirty="0"/>
              <a:t>Herod (Acts 12:20-23)</a:t>
            </a:r>
          </a:p>
          <a:p>
            <a:pPr marL="457200" indent="-457200" eaLnBrk="1" hangingPunct="1">
              <a:spcBef>
                <a:spcPts val="0"/>
              </a:spcBef>
              <a:spcAft>
                <a:spcPts val="3600"/>
              </a:spcAft>
            </a:pPr>
            <a:r>
              <a:rPr lang="en-US" altLang="en-US" sz="3600"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280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2632356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US" altLang="en-US" sz="3200" b="1">
                <a:solidFill>
                  <a:schemeClr val="tx1"/>
                </a:solidFill>
              </a:rPr>
              <a:t>DAN 9:27 OVERVIEW OF TRIBULATION PERIOD</a:t>
            </a:r>
          </a:p>
        </p:txBody>
      </p:sp>
      <p:sp>
        <p:nvSpPr>
          <p:cNvPr id="52227" name="Text Box 3"/>
          <p:cNvSpPr txBox="1">
            <a:spLocks noChangeArrowheads="1"/>
          </p:cNvSpPr>
          <p:nvPr/>
        </p:nvSpPr>
        <p:spPr bwMode="auto">
          <a:xfrm>
            <a:off x="381000" y="28194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solidFill>
                  <a:srgbClr val="00CC00"/>
                </a:solidFill>
              </a:rPr>
              <a:t>Covenant</a:t>
            </a:r>
          </a:p>
        </p:txBody>
      </p:sp>
      <p:sp>
        <p:nvSpPr>
          <p:cNvPr id="52228" name="Text Box 4"/>
          <p:cNvSpPr txBox="1">
            <a:spLocks noChangeArrowheads="1"/>
          </p:cNvSpPr>
          <p:nvPr/>
        </p:nvSpPr>
        <p:spPr bwMode="auto">
          <a:xfrm>
            <a:off x="2514600" y="2241550"/>
            <a:ext cx="335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b="1"/>
              <a:t>Antichrist desecrates Temple and ends sacrifices</a:t>
            </a:r>
            <a:endParaRPr lang="en-US" altLang="en-US" sz="2800" b="1"/>
          </a:p>
        </p:txBody>
      </p:sp>
      <p:sp>
        <p:nvSpPr>
          <p:cNvPr id="52229" name="Line 5"/>
          <p:cNvSpPr>
            <a:spLocks noChangeShapeType="1"/>
          </p:cNvSpPr>
          <p:nvPr/>
        </p:nvSpPr>
        <p:spPr bwMode="auto">
          <a:xfrm>
            <a:off x="4114800" y="3352800"/>
            <a:ext cx="25400" cy="56515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Text Box 6"/>
          <p:cNvSpPr txBox="1">
            <a:spLocks noChangeArrowheads="1"/>
          </p:cNvSpPr>
          <p:nvPr/>
        </p:nvSpPr>
        <p:spPr bwMode="auto">
          <a:xfrm>
            <a:off x="6188075" y="2454275"/>
            <a:ext cx="1812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a:solidFill>
                  <a:srgbClr val="FF2F2F"/>
                </a:solidFill>
              </a:rPr>
              <a:t>Christ’s 2nd Coming</a:t>
            </a:r>
            <a:endParaRPr lang="en-US" altLang="en-US" sz="2400" b="1">
              <a:solidFill>
                <a:srgbClr val="FF2F2F"/>
              </a:solidFill>
            </a:endParaRPr>
          </a:p>
        </p:txBody>
      </p:sp>
      <p:sp>
        <p:nvSpPr>
          <p:cNvPr id="52231" name="Rectangle 7"/>
          <p:cNvSpPr>
            <a:spLocks noChangeArrowheads="1"/>
          </p:cNvSpPr>
          <p:nvPr/>
        </p:nvSpPr>
        <p:spPr bwMode="auto">
          <a:xfrm>
            <a:off x="1066800" y="3919538"/>
            <a:ext cx="6019800" cy="9128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3200">
              <a:solidFill>
                <a:srgbClr val="FFFFFF"/>
              </a:solidFill>
            </a:endParaRPr>
          </a:p>
        </p:txBody>
      </p:sp>
      <p:sp>
        <p:nvSpPr>
          <p:cNvPr id="52232" name="Text Box 8"/>
          <p:cNvSpPr txBox="1">
            <a:spLocks noChangeArrowheads="1"/>
          </p:cNvSpPr>
          <p:nvPr/>
        </p:nvSpPr>
        <p:spPr bwMode="auto">
          <a:xfrm>
            <a:off x="2965450" y="3873500"/>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a:solidFill>
                  <a:srgbClr val="FFFFFF"/>
                </a:solidFill>
              </a:rPr>
              <a:t>Tribulation</a:t>
            </a:r>
          </a:p>
          <a:p>
            <a:pPr algn="ctr" eaLnBrk="1" hangingPunct="1"/>
            <a:r>
              <a:rPr lang="en-US" altLang="en-US" sz="2400">
                <a:solidFill>
                  <a:srgbClr val="FFFFFF"/>
                </a:solidFill>
              </a:rPr>
              <a:t>(mid-point)</a:t>
            </a:r>
          </a:p>
        </p:txBody>
      </p:sp>
      <p:sp>
        <p:nvSpPr>
          <p:cNvPr id="52233" name="Text Box 9"/>
          <p:cNvSpPr txBox="1">
            <a:spLocks noChangeArrowheads="1"/>
          </p:cNvSpPr>
          <p:nvPr/>
        </p:nvSpPr>
        <p:spPr bwMode="auto">
          <a:xfrm>
            <a:off x="1312863" y="4192588"/>
            <a:ext cx="1555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a:solidFill>
                  <a:srgbClr val="FFFFFF"/>
                </a:solidFill>
              </a:rPr>
              <a:t>3 </a:t>
            </a:r>
            <a:r>
              <a:rPr lang="en-US" altLang="en-US" sz="2800">
                <a:solidFill>
                  <a:srgbClr val="FFFFFF"/>
                </a:solidFill>
                <a:cs typeface="Microsoft Sans Serif" panose="020B0604020202020204" pitchFamily="34" charset="0"/>
                <a:sym typeface="Bookshelf Symbol 2"/>
              </a:rPr>
              <a:t>½</a:t>
            </a:r>
            <a:r>
              <a:rPr lang="en-US" altLang="en-US" sz="2800">
                <a:solidFill>
                  <a:srgbClr val="FFFFFF"/>
                </a:solidFill>
                <a:sym typeface="Bookshelf Symbol 2"/>
              </a:rPr>
              <a:t> years</a:t>
            </a:r>
          </a:p>
        </p:txBody>
      </p:sp>
      <p:sp>
        <p:nvSpPr>
          <p:cNvPr id="52234" name="Rectangle 10"/>
          <p:cNvSpPr>
            <a:spLocks noChangeArrowheads="1"/>
          </p:cNvSpPr>
          <p:nvPr/>
        </p:nvSpPr>
        <p:spPr bwMode="auto">
          <a:xfrm>
            <a:off x="1069975" y="3917950"/>
            <a:ext cx="1895475" cy="914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52235" name="Text Box 11"/>
          <p:cNvSpPr txBox="1">
            <a:spLocks noChangeArrowheads="1"/>
          </p:cNvSpPr>
          <p:nvPr/>
        </p:nvSpPr>
        <p:spPr bwMode="auto">
          <a:xfrm>
            <a:off x="5441950" y="4192588"/>
            <a:ext cx="146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a:solidFill>
                  <a:srgbClr val="FFFFFF"/>
                </a:solidFill>
              </a:rPr>
              <a:t>3</a:t>
            </a:r>
            <a:r>
              <a:rPr lang="en-US" altLang="en-US" sz="2800">
                <a:solidFill>
                  <a:srgbClr val="FFFFFF"/>
                </a:solidFill>
                <a:cs typeface="Microsoft Sans Serif" panose="020B0604020202020204" pitchFamily="34" charset="0"/>
                <a:sym typeface="Bookshelf Symbol 2"/>
              </a:rPr>
              <a:t>½</a:t>
            </a:r>
            <a:r>
              <a:rPr lang="en-US" altLang="en-US" sz="2800">
                <a:solidFill>
                  <a:srgbClr val="FFFFFF"/>
                </a:solidFill>
                <a:sym typeface="Bookshelf Symbol 2"/>
              </a:rPr>
              <a:t> years</a:t>
            </a:r>
            <a:endParaRPr lang="en-US" altLang="en-US" sz="2800">
              <a:solidFill>
                <a:srgbClr val="FFFFFF"/>
              </a:solidFill>
            </a:endParaRPr>
          </a:p>
        </p:txBody>
      </p:sp>
      <p:sp>
        <p:nvSpPr>
          <p:cNvPr id="52236" name="Rectangle 12"/>
          <p:cNvSpPr>
            <a:spLocks noChangeArrowheads="1"/>
          </p:cNvSpPr>
          <p:nvPr/>
        </p:nvSpPr>
        <p:spPr bwMode="auto">
          <a:xfrm>
            <a:off x="5154613" y="3917950"/>
            <a:ext cx="1895475" cy="914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52237" name="Rectangle 13"/>
          <p:cNvSpPr>
            <a:spLocks noChangeArrowheads="1"/>
          </p:cNvSpPr>
          <p:nvPr/>
        </p:nvSpPr>
        <p:spPr bwMode="auto">
          <a:xfrm>
            <a:off x="1066800" y="4800600"/>
            <a:ext cx="6019800" cy="457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52238" name="Text Box 14"/>
          <p:cNvSpPr txBox="1">
            <a:spLocks noChangeArrowheads="1"/>
          </p:cNvSpPr>
          <p:nvPr/>
        </p:nvSpPr>
        <p:spPr bwMode="auto">
          <a:xfrm>
            <a:off x="1069975" y="4800600"/>
            <a:ext cx="609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a:solidFill>
                  <a:srgbClr val="FFFFFF"/>
                </a:solidFill>
              </a:rPr>
              <a:t>7 years</a:t>
            </a:r>
          </a:p>
        </p:txBody>
      </p:sp>
      <p:sp>
        <p:nvSpPr>
          <p:cNvPr id="52239" name="Line 15"/>
          <p:cNvSpPr>
            <a:spLocks noChangeShapeType="1"/>
          </p:cNvSpPr>
          <p:nvPr/>
        </p:nvSpPr>
        <p:spPr bwMode="auto">
          <a:xfrm flipH="1">
            <a:off x="1216025" y="5060950"/>
            <a:ext cx="2041525" cy="1588"/>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0" name="Line 16"/>
          <p:cNvSpPr>
            <a:spLocks noChangeShapeType="1"/>
          </p:cNvSpPr>
          <p:nvPr/>
        </p:nvSpPr>
        <p:spPr bwMode="auto">
          <a:xfrm>
            <a:off x="4862513" y="5060950"/>
            <a:ext cx="2041525" cy="1588"/>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1" name="Line 17"/>
          <p:cNvSpPr>
            <a:spLocks noChangeShapeType="1"/>
          </p:cNvSpPr>
          <p:nvPr/>
        </p:nvSpPr>
        <p:spPr bwMode="auto">
          <a:xfrm flipH="1">
            <a:off x="7085013" y="3308350"/>
            <a:ext cx="1587" cy="533400"/>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2" name="Line 18"/>
          <p:cNvSpPr>
            <a:spLocks noChangeShapeType="1"/>
          </p:cNvSpPr>
          <p:nvPr/>
        </p:nvSpPr>
        <p:spPr bwMode="auto">
          <a:xfrm>
            <a:off x="1066800" y="3352800"/>
            <a:ext cx="0" cy="5334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434870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228600"/>
            <a:ext cx="7772400" cy="1143000"/>
          </a:xfrm>
        </p:spPr>
        <p:txBody>
          <a:bodyPr/>
          <a:lstStyle/>
          <a:p>
            <a:pPr algn="ctr"/>
            <a:r>
              <a:rPr lang="en-US" altLang="en-US"/>
              <a:t>Tribulation Judgments</a:t>
            </a:r>
          </a:p>
        </p:txBody>
      </p:sp>
      <p:pic>
        <p:nvPicPr>
          <p:cNvPr id="53251" name="Picture 3" descr="trib char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344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248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0" y="381000"/>
            <a:ext cx="9067800" cy="1143000"/>
          </a:xfrm>
        </p:spPr>
        <p:txBody>
          <a:bodyPr/>
          <a:lstStyle/>
          <a:p>
            <a:pPr algn="ctr" eaLnBrk="1" hangingPunct="1"/>
            <a:r>
              <a:rPr lang="en-US" altLang="en-US" dirty="0"/>
              <a:t> B. Nebuchadnezzar’s Humility (34-37)</a:t>
            </a:r>
          </a:p>
        </p:txBody>
      </p:sp>
      <p:sp>
        <p:nvSpPr>
          <p:cNvPr id="14341" name="Rectangle 3"/>
          <p:cNvSpPr>
            <a:spLocks noGrp="1" noChangeArrowheads="1"/>
          </p:cNvSpPr>
          <p:nvPr>
            <p:ph type="body" idx="1"/>
          </p:nvPr>
        </p:nvSpPr>
        <p:spPr>
          <a:xfrm>
            <a:off x="381000" y="1946275"/>
            <a:ext cx="8561388" cy="4114800"/>
          </a:xfrm>
        </p:spPr>
        <p:txBody>
          <a:bodyPr/>
          <a:lstStyle/>
          <a:p>
            <a:pPr marL="577850" indent="-577850" eaLnBrk="1" hangingPunct="1">
              <a:spcBef>
                <a:spcPts val="0"/>
              </a:spcBef>
              <a:spcAft>
                <a:spcPts val="3600"/>
              </a:spcAft>
              <a:buSzPct val="100000"/>
              <a:buFont typeface="+mj-lt"/>
              <a:buAutoNum type="arabicPeriod"/>
            </a:pPr>
            <a:r>
              <a:rPr lang="en-US" altLang="en-US" sz="3600" dirty="0"/>
              <a:t>Nebuchadnezzar’s Humiliation v. 34-35</a:t>
            </a:r>
          </a:p>
          <a:p>
            <a:pPr marL="577850" indent="-577850" eaLnBrk="1" hangingPunct="1">
              <a:spcBef>
                <a:spcPts val="0"/>
              </a:spcBef>
              <a:spcAft>
                <a:spcPts val="3600"/>
              </a:spcAft>
              <a:buSzPct val="100000"/>
              <a:buFont typeface="+mj-lt"/>
              <a:buAutoNum type="arabicPeriod"/>
            </a:pPr>
            <a:r>
              <a:rPr lang="en-US" altLang="en-US" sz="3600" dirty="0"/>
              <a:t>Nebuchadnezzar’s Restoration v. 36-37</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133" y="5181600"/>
            <a:ext cx="24968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961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600" dirty="0"/>
              <a:t>Ram &amp; Goat (8)</a:t>
            </a:r>
          </a:p>
          <a:p>
            <a:pPr marL="1027113" lvl="1" indent="-569913" eaLnBrk="1" hangingPunct="1">
              <a:spcBef>
                <a:spcPts val="0"/>
              </a:spcBef>
              <a:spcAft>
                <a:spcPts val="2400"/>
              </a:spcAft>
              <a:buSzPct val="100000"/>
              <a:buFont typeface="+mj-lt"/>
              <a:buAutoNum type="alphaUcPeriod"/>
              <a:defRPr/>
            </a:pPr>
            <a:r>
              <a:rPr lang="en-US" sz="3600" dirty="0"/>
              <a:t>70 weeks (9)</a:t>
            </a:r>
          </a:p>
          <a:p>
            <a:pPr marL="1027113" lvl="1" indent="-569913" eaLnBrk="1" hangingPunct="1">
              <a:spcBef>
                <a:spcPts val="0"/>
              </a:spcBef>
              <a:spcAft>
                <a:spcPts val="2400"/>
              </a:spcAft>
              <a:buSzPct val="100000"/>
              <a:buFont typeface="+mj-lt"/>
              <a:buAutoNum type="alphaUcPeriod"/>
              <a:defRPr/>
            </a:pPr>
            <a:r>
              <a:rPr lang="en-US" sz="36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5"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14139</TotalTime>
  <Words>1068</Words>
  <Application>Microsoft Office PowerPoint</Application>
  <PresentationFormat>On-screen Show (4:3)</PresentationFormat>
  <Paragraphs>207</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Bookshelf Symbol 2</vt:lpstr>
      <vt:lpstr>Calibri</vt:lpstr>
      <vt:lpstr>Microsoft Sans Serif</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Succession of Gentile Rulers</vt:lpstr>
      <vt:lpstr>Succession of Gentile Rulers</vt:lpstr>
      <vt:lpstr>PowerPoint Presentation</vt:lpstr>
      <vt:lpstr>PowerPoint Presentation</vt:lpstr>
      <vt:lpstr>Chapter 4 Outline</vt:lpstr>
      <vt:lpstr>Chapter 4 Outline</vt:lpstr>
      <vt:lpstr> IV. Dream Fulfilled By God Daniel 4:28-37</vt:lpstr>
      <vt:lpstr> IV. Dream Fulfilled By God Daniel 4:28-37</vt:lpstr>
      <vt:lpstr> IV. Dream Fulfilled By God Daniel 4:28-37</vt:lpstr>
      <vt:lpstr> B. Nebuchadnezzar’s Humility (34-37)</vt:lpstr>
      <vt:lpstr> B. Nebuchadnezzar’s Humility (34-37)</vt:lpstr>
      <vt:lpstr>PowerPoint Presentation</vt:lpstr>
      <vt:lpstr>PowerPoint Presentation</vt:lpstr>
      <vt:lpstr>PowerPoint Presentation</vt:lpstr>
      <vt:lpstr> B. Nebuchadnezzar’s Humility (34-37)</vt:lpstr>
      <vt:lpstr>Succession of Gentile Rulers</vt:lpstr>
      <vt:lpstr>PowerPoint Presentation</vt:lpstr>
      <vt:lpstr>Scripture and Pride</vt:lpstr>
      <vt:lpstr>Hall of the Humbled  (Prov. 16:18; 1 Peter 5:5)</vt:lpstr>
      <vt:lpstr>PowerPoint Presentation</vt:lpstr>
      <vt:lpstr>DAN 9:27 OVERVIEW OF TRIBULATION PERIOD</vt:lpstr>
      <vt:lpstr>Tribulation Judgments</vt:lpstr>
      <vt:lpstr>Conclusion</vt:lpstr>
      <vt:lpstr> B. Nebuchadnezzar’s Humility (34-37)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1473</cp:revision>
  <cp:lastPrinted>2017-02-05T01:03:10Z</cp:lastPrinted>
  <dcterms:created xsi:type="dcterms:W3CDTF">2009-03-17T12:21:13Z</dcterms:created>
  <dcterms:modified xsi:type="dcterms:W3CDTF">2017-03-05T01:19:48Z</dcterms:modified>
</cp:coreProperties>
</file>