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6"/>
  </p:notesMasterIdLst>
  <p:handoutMasterIdLst>
    <p:handoutMasterId r:id="rId47"/>
  </p:handoutMasterIdLst>
  <p:sldIdLst>
    <p:sldId id="791" r:id="rId2"/>
    <p:sldId id="792" r:id="rId3"/>
    <p:sldId id="793" r:id="rId4"/>
    <p:sldId id="795" r:id="rId5"/>
    <p:sldId id="796" r:id="rId6"/>
    <p:sldId id="884" r:id="rId7"/>
    <p:sldId id="886" r:id="rId8"/>
    <p:sldId id="806" r:id="rId9"/>
    <p:sldId id="823" r:id="rId10"/>
    <p:sldId id="1212" r:id="rId11"/>
    <p:sldId id="1436" r:id="rId12"/>
    <p:sldId id="1440" r:id="rId13"/>
    <p:sldId id="1453" r:id="rId14"/>
    <p:sldId id="1454" r:id="rId15"/>
    <p:sldId id="1457" r:id="rId16"/>
    <p:sldId id="1455" r:id="rId17"/>
    <p:sldId id="1456" r:id="rId18"/>
    <p:sldId id="1482" r:id="rId19"/>
    <p:sldId id="1481" r:id="rId20"/>
    <p:sldId id="1483" r:id="rId21"/>
    <p:sldId id="1458" r:id="rId22"/>
    <p:sldId id="1459" r:id="rId23"/>
    <p:sldId id="1464" r:id="rId24"/>
    <p:sldId id="1462" r:id="rId25"/>
    <p:sldId id="1463" r:id="rId26"/>
    <p:sldId id="1465" r:id="rId27"/>
    <p:sldId id="1053" r:id="rId28"/>
    <p:sldId id="1460" r:id="rId29"/>
    <p:sldId id="1461" r:id="rId30"/>
    <p:sldId id="1466" r:id="rId31"/>
    <p:sldId id="1467" r:id="rId32"/>
    <p:sldId id="1468" r:id="rId33"/>
    <p:sldId id="1469" r:id="rId34"/>
    <p:sldId id="1470" r:id="rId35"/>
    <p:sldId id="1471" r:id="rId36"/>
    <p:sldId id="1479" r:id="rId37"/>
    <p:sldId id="1472" r:id="rId38"/>
    <p:sldId id="1473" r:id="rId39"/>
    <p:sldId id="1474" r:id="rId40"/>
    <p:sldId id="1475" r:id="rId41"/>
    <p:sldId id="1476" r:id="rId42"/>
    <p:sldId id="1484" r:id="rId43"/>
    <p:sldId id="1477" r:id="rId44"/>
    <p:sldId id="1485" r:id="rId45"/>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CC"/>
    <a:srgbClr val="66FFFF"/>
    <a:srgbClr val="0000FF"/>
    <a:srgbClr val="3399FF"/>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56" autoAdjust="0"/>
    <p:restoredTop sz="91309" autoAdjust="0"/>
  </p:normalViewPr>
  <p:slideViewPr>
    <p:cSldViewPr snapToGrid="0">
      <p:cViewPr varScale="1">
        <p:scale>
          <a:sx n="102" d="100"/>
          <a:sy n="102" d="100"/>
        </p:scale>
        <p:origin x="1824" y="102"/>
      </p:cViewPr>
      <p:guideLst>
        <p:guide orient="horz" pos="2160"/>
        <p:guide pos="2880"/>
      </p:guideLst>
    </p:cSldViewPr>
  </p:slideViewPr>
  <p:notesTextViewPr>
    <p:cViewPr>
      <p:scale>
        <a:sx n="1" d="1"/>
        <a:sy n="1" d="1"/>
      </p:scale>
      <p:origin x="0" y="0"/>
    </p:cViewPr>
  </p:notesTextViewPr>
  <p:sorterViewPr>
    <p:cViewPr>
      <p:scale>
        <a:sx n="100" d="100"/>
        <a:sy n="100" d="100"/>
      </p:scale>
      <p:origin x="0" y="-368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6653" tIns="48327" rIns="96653" bIns="48327" rtlCol="0"/>
          <a:lstStyle>
            <a:lvl1pPr algn="l" eaLnBrk="1" fontAlgn="auto" hangingPunct="1">
              <a:spcBef>
                <a:spcPts val="0"/>
              </a:spcBef>
              <a:spcAft>
                <a:spcPts val="0"/>
              </a:spcAft>
              <a:defRPr sz="1200">
                <a:latin typeface="+mn-lt"/>
                <a:cs typeface="+mn-cs"/>
              </a:defRPr>
            </a:lvl1pPr>
          </a:lstStyle>
          <a:p>
            <a:pPr>
              <a:defRPr/>
            </a:pPr>
            <a:r>
              <a:rPr lang="en-US"/>
              <a:t>Dr. Andy Woods - Soteriology</a:t>
            </a:r>
          </a:p>
        </p:txBody>
      </p:sp>
      <p:sp>
        <p:nvSpPr>
          <p:cNvPr id="3" name="Date Placeholder 2"/>
          <p:cNvSpPr>
            <a:spLocks noGrp="1"/>
          </p:cNvSpPr>
          <p:nvPr>
            <p:ph type="dt" sz="quarter" idx="1"/>
          </p:nvPr>
        </p:nvSpPr>
        <p:spPr>
          <a:xfrm>
            <a:off x="4143375" y="0"/>
            <a:ext cx="3170238" cy="481013"/>
          </a:xfrm>
          <a:prstGeom prst="rect">
            <a:avLst/>
          </a:prstGeom>
        </p:spPr>
        <p:txBody>
          <a:bodyPr vert="horz" lIns="96653" tIns="48327" rIns="96653" bIns="48327" rtlCol="0"/>
          <a:lstStyle>
            <a:lvl1pPr algn="r" eaLnBrk="1" fontAlgn="auto" hangingPunct="1">
              <a:spcBef>
                <a:spcPts val="0"/>
              </a:spcBef>
              <a:spcAft>
                <a:spcPts val="0"/>
              </a:spcAft>
              <a:defRPr sz="1200">
                <a:latin typeface="+mn-lt"/>
                <a:cs typeface="+mn-cs"/>
              </a:defRPr>
            </a:lvl1pPr>
          </a:lstStyle>
          <a:p>
            <a:pPr>
              <a:defRPr/>
            </a:pPr>
            <a:r>
              <a:rPr lang="en-US"/>
              <a:t>3/12/2017</a:t>
            </a:r>
          </a:p>
        </p:txBody>
      </p:sp>
      <p:sp>
        <p:nvSpPr>
          <p:cNvPr id="4" name="Footer Placeholder 3"/>
          <p:cNvSpPr>
            <a:spLocks noGrp="1"/>
          </p:cNvSpPr>
          <p:nvPr>
            <p:ph type="ftr" sz="quarter" idx="2"/>
          </p:nvPr>
        </p:nvSpPr>
        <p:spPr>
          <a:xfrm>
            <a:off x="0" y="9120188"/>
            <a:ext cx="3170238" cy="481012"/>
          </a:xfrm>
          <a:prstGeom prst="rect">
            <a:avLst/>
          </a:prstGeom>
        </p:spPr>
        <p:txBody>
          <a:bodyPr vert="horz" lIns="96653" tIns="48327" rIns="96653" bIns="48327" rtlCol="0" anchor="b"/>
          <a:lstStyle>
            <a:lvl1pPr algn="l" eaLnBrk="1" fontAlgn="auto" hangingPunct="1">
              <a:spcBef>
                <a:spcPts val="0"/>
              </a:spcBef>
              <a:spcAft>
                <a:spcPts val="0"/>
              </a:spcAft>
              <a:defRPr sz="1200">
                <a:latin typeface="+mn-lt"/>
                <a:cs typeface="+mn-cs"/>
              </a:defRPr>
            </a:lvl1pPr>
          </a:lstStyle>
          <a:p>
            <a:pPr>
              <a:defRPr/>
            </a:pPr>
            <a:r>
              <a:rPr lang="en-US"/>
              <a:t>Sugar Land Bible Church</a:t>
            </a:r>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wrap="square" lIns="96653" tIns="48327" rIns="96653" bIns="48327"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7E7FB46F-FE8A-4DDB-9E5A-5CE56A6045A5}" type="slidenum">
              <a:rPr lang="en-US" altLang="en-US">
                <a:cs typeface="Calibri" panose="020F0502020204030204" pitchFamily="34" charset="0"/>
              </a:rPr>
              <a:pPr>
                <a:defRPr/>
              </a:pPr>
              <a:t>‹#›</a:t>
            </a:fld>
            <a:endParaRPr lang="en-US" altLang="en-US" dirty="0">
              <a:cs typeface="Calibri" panose="020F0502020204030204" pitchFamily="34" charset="0"/>
            </a:endParaRPr>
          </a:p>
        </p:txBody>
      </p:sp>
    </p:spTree>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6653" tIns="48327" rIns="96653" bIns="48327" rtlCol="0"/>
          <a:lstStyle>
            <a:lvl1pPr algn="l" eaLnBrk="1" fontAlgn="auto" hangingPunct="1">
              <a:spcBef>
                <a:spcPts val="0"/>
              </a:spcBef>
              <a:spcAft>
                <a:spcPts val="0"/>
              </a:spcAft>
              <a:defRPr sz="1200">
                <a:latin typeface="+mn-lt"/>
                <a:cs typeface="+mn-cs"/>
              </a:defRPr>
            </a:lvl1pPr>
          </a:lstStyle>
          <a:p>
            <a:pPr>
              <a:defRPr/>
            </a:pPr>
            <a:r>
              <a:rPr lang="en-US"/>
              <a:t>Dr. Andy Woods - Soteriology</a:t>
            </a:r>
          </a:p>
        </p:txBody>
      </p:sp>
      <p:sp>
        <p:nvSpPr>
          <p:cNvPr id="3" name="Date Placeholder 2"/>
          <p:cNvSpPr>
            <a:spLocks noGrp="1"/>
          </p:cNvSpPr>
          <p:nvPr>
            <p:ph type="dt" idx="1"/>
          </p:nvPr>
        </p:nvSpPr>
        <p:spPr>
          <a:xfrm>
            <a:off x="4143375" y="0"/>
            <a:ext cx="3170238" cy="481013"/>
          </a:xfrm>
          <a:prstGeom prst="rect">
            <a:avLst/>
          </a:prstGeom>
        </p:spPr>
        <p:txBody>
          <a:bodyPr vert="horz" lIns="96653" tIns="48327" rIns="96653" bIns="48327" rtlCol="0"/>
          <a:lstStyle>
            <a:lvl1pPr algn="r" eaLnBrk="1" fontAlgn="auto" hangingPunct="1">
              <a:spcBef>
                <a:spcPts val="0"/>
              </a:spcBef>
              <a:spcAft>
                <a:spcPts val="0"/>
              </a:spcAft>
              <a:defRPr sz="1200">
                <a:latin typeface="+mn-lt"/>
                <a:cs typeface="+mn-cs"/>
              </a:defRPr>
            </a:lvl1pPr>
          </a:lstStyle>
          <a:p>
            <a:pPr>
              <a:defRPr/>
            </a:pPr>
            <a:r>
              <a:rPr lang="en-US"/>
              <a:t>3/12/2017</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3" tIns="48327" rIns="96653" bIns="48327" rtlCol="0" anchor="ctr"/>
          <a:lstStyle/>
          <a:p>
            <a:pPr lvl="0"/>
            <a:endParaRPr lang="en-US" noProof="0"/>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6653" tIns="48327" rIns="96653" bIns="48327"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6653" tIns="48327" rIns="96653" bIns="48327" rtlCol="0" anchor="b"/>
          <a:lstStyle>
            <a:lvl1pPr algn="l" eaLnBrk="1" fontAlgn="auto" hangingPunct="1">
              <a:spcBef>
                <a:spcPts val="0"/>
              </a:spcBef>
              <a:spcAft>
                <a:spcPts val="0"/>
              </a:spcAft>
              <a:defRPr sz="1200">
                <a:latin typeface="+mn-lt"/>
                <a:cs typeface="+mn-cs"/>
              </a:defRPr>
            </a:lvl1pPr>
          </a:lstStyle>
          <a:p>
            <a:pPr>
              <a:defRPr/>
            </a:pPr>
            <a:r>
              <a:rPr lang="en-US"/>
              <a:t>Sugar Land Bible Church</a:t>
            </a:r>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wrap="square" lIns="96653" tIns="48327" rIns="96653" bIns="48327" numCol="1" anchor="b" anchorCtr="0" compatLnSpc="1">
            <a:prstTxWarp prst="textNoShape">
              <a:avLst/>
            </a:prstTxWarp>
          </a:bodyPr>
          <a:lstStyle>
            <a:lvl1pPr algn="r" eaLnBrk="1" hangingPunct="1">
              <a:defRPr sz="1200">
                <a:latin typeface="Calibri" panose="020F0502020204030204" pitchFamily="34" charset="0"/>
                <a:cs typeface="Calibri" panose="020F0502020204030204" pitchFamily="34" charset="0"/>
              </a:defRPr>
            </a:lvl1pPr>
          </a:lstStyle>
          <a:p>
            <a:pPr>
              <a:defRPr/>
            </a:pPr>
            <a:fld id="{B198B154-0582-43CF-B21D-D32FA3CBB6E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a:solidFill>
                  <a:schemeClr val="tx1"/>
                </a:solidFill>
                <a:latin typeface="Arial" panose="020B0604020202020204" pitchFamily="34" charset="0"/>
                <a:cs typeface="Arial" panose="020B0604020202020204" pitchFamily="34" charset="0"/>
              </a:defRPr>
            </a:lvl1pPr>
            <a:lvl2pPr marL="742950" indent="-285750" defTabSz="965200">
              <a:defRPr>
                <a:solidFill>
                  <a:schemeClr val="tx1"/>
                </a:solidFill>
                <a:latin typeface="Arial" panose="020B0604020202020204" pitchFamily="34" charset="0"/>
                <a:cs typeface="Arial" panose="020B0604020202020204" pitchFamily="34" charset="0"/>
              </a:defRPr>
            </a:lvl2pPr>
            <a:lvl3pPr marL="1143000" indent="-228600" defTabSz="965200">
              <a:defRPr>
                <a:solidFill>
                  <a:schemeClr val="tx1"/>
                </a:solidFill>
                <a:latin typeface="Arial" panose="020B0604020202020204" pitchFamily="34" charset="0"/>
                <a:cs typeface="Arial" panose="020B0604020202020204" pitchFamily="34" charset="0"/>
              </a:defRPr>
            </a:lvl3pPr>
            <a:lvl4pPr marL="1600200" indent="-228600" defTabSz="965200">
              <a:defRPr>
                <a:solidFill>
                  <a:schemeClr val="tx1"/>
                </a:solidFill>
                <a:latin typeface="Arial" panose="020B0604020202020204" pitchFamily="34" charset="0"/>
                <a:cs typeface="Arial" panose="020B0604020202020204" pitchFamily="34" charset="0"/>
              </a:defRPr>
            </a:lvl4pPr>
            <a:lvl5pPr marL="2057400" indent="-228600" defTabSz="965200">
              <a:defRPr>
                <a:solidFill>
                  <a:schemeClr val="tx1"/>
                </a:solidFill>
                <a:latin typeface="Arial" panose="020B0604020202020204" pitchFamily="34" charset="0"/>
                <a:cs typeface="Arial" panose="020B0604020202020204" pitchFamily="34" charset="0"/>
              </a:defRPr>
            </a:lvl5pPr>
            <a:lvl6pPr marL="2514600" indent="-228600" defTabSz="965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65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65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65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9560484-83D6-4B2D-B062-C1C10F986548}" type="slidenum">
              <a:rPr lang="en-US" altLang="en-US" sz="1900" smtClean="0">
                <a:latin typeface="Calibri" panose="020F0502020204030204" pitchFamily="34" charset="0"/>
                <a:cs typeface="Calibri" panose="020F0502020204030204" pitchFamily="34" charset="0"/>
              </a:rPr>
              <a:pPr/>
              <a:t>1</a:t>
            </a:fld>
            <a:endParaRPr lang="en-US" altLang="en-US" sz="1900" dirty="0">
              <a:latin typeface="Calibri" panose="020F0502020204030204" pitchFamily="34" charset="0"/>
              <a:cs typeface="Calibri" panose="020F0502020204030204" pitchFamily="34" charset="0"/>
            </a:endParaRPr>
          </a:p>
        </p:txBody>
      </p:sp>
      <p:sp>
        <p:nvSpPr>
          <p:cNvPr id="2" name="Footer Placeholder 1"/>
          <p:cNvSpPr>
            <a:spLocks noGrp="1"/>
          </p:cNvSpPr>
          <p:nvPr>
            <p:ph type="ftr" sz="quarter" idx="4"/>
          </p:nvPr>
        </p:nvSpPr>
        <p:spPr/>
        <p:txBody>
          <a:bodyPr/>
          <a:lstStyle/>
          <a:p>
            <a:pPr defTabSz="966529">
              <a:defRPr/>
            </a:pPr>
            <a:r>
              <a:rPr lang="en-US" sz="1900" kern="0" dirty="0">
                <a:solidFill>
                  <a:sysClr val="windowText" lastClr="000000"/>
                </a:solidFill>
              </a:rPr>
              <a:t>Sugar Land Bible Church</a:t>
            </a:r>
          </a:p>
        </p:txBody>
      </p:sp>
      <p:sp>
        <p:nvSpPr>
          <p:cNvPr id="3" name="Header Placeholder 2"/>
          <p:cNvSpPr>
            <a:spLocks noGrp="1"/>
          </p:cNvSpPr>
          <p:nvPr>
            <p:ph type="hdr" sz="quarter"/>
          </p:nvPr>
        </p:nvSpPr>
        <p:spPr/>
        <p:txBody>
          <a:bodyPr/>
          <a:lstStyle/>
          <a:p>
            <a:pPr defTabSz="966529">
              <a:defRPr/>
            </a:pPr>
            <a:r>
              <a:rPr lang="en-US" sz="1900" kern="0" dirty="0">
                <a:solidFill>
                  <a:sysClr val="windowText" lastClr="000000"/>
                </a:solidFill>
              </a:rPr>
              <a:t>Dr. Andy Woods - Soteriology</a:t>
            </a:r>
          </a:p>
        </p:txBody>
      </p:sp>
      <p:sp>
        <p:nvSpPr>
          <p:cNvPr id="4" name="Date Placeholder 3"/>
          <p:cNvSpPr>
            <a:spLocks noGrp="1"/>
          </p:cNvSpPr>
          <p:nvPr>
            <p:ph type="dt" idx="10"/>
          </p:nvPr>
        </p:nvSpPr>
        <p:spPr/>
        <p:txBody>
          <a:bodyPr/>
          <a:lstStyle/>
          <a:p>
            <a:pPr>
              <a:defRPr/>
            </a:pPr>
            <a:r>
              <a:rPr lang="en-US"/>
              <a:t>3/12/2017</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9"/>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197A6FC6-E9CC-4AE2-9D91-7D483FBCA8F2}" type="datetimeFigureOut">
              <a:rPr lang="en-US"/>
              <a:pPr>
                <a:defRPr/>
              </a:pPr>
              <a:t>3/9/2017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24BCA0F-06D0-45D5-966B-BC0DA570E070}" type="slidenum">
              <a:rPr lang="en-US" altLang="en-US"/>
              <a:pPr>
                <a:defRPr/>
              </a:pPr>
              <a:t>‹#›</a:t>
            </a:fld>
            <a:endParaRPr lang="en-US" altLang="en-US"/>
          </a:p>
        </p:txBody>
      </p:sp>
    </p:spTree>
    <p:extLst>
      <p:ext uri="{BB962C8B-B14F-4D97-AF65-F5344CB8AC3E}">
        <p14:creationId xmlns:p14="http://schemas.microsoft.com/office/powerpoint/2010/main" val="3072583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E5F0565-56BC-4606-B690-183210B43A3E}" type="datetimeFigureOut">
              <a:rPr lang="en-US"/>
              <a:pPr>
                <a:defRPr/>
              </a:pPr>
              <a:t>3/9/2017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921324B-886E-460D-912C-2CA0D33BCBC9}" type="slidenum">
              <a:rPr lang="en-US" altLang="en-US"/>
              <a:pPr>
                <a:defRPr/>
              </a:pPr>
              <a:t>‹#›</a:t>
            </a:fld>
            <a:endParaRPr lang="en-US" altLang="en-US"/>
          </a:p>
        </p:txBody>
      </p:sp>
    </p:spTree>
    <p:extLst>
      <p:ext uri="{BB962C8B-B14F-4D97-AF65-F5344CB8AC3E}">
        <p14:creationId xmlns:p14="http://schemas.microsoft.com/office/powerpoint/2010/main" val="866601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CCA8456-5BDA-471F-BF97-D65C5ADB8166}" type="datetimeFigureOut">
              <a:rPr lang="en-US"/>
              <a:pPr>
                <a:defRPr/>
              </a:pPr>
              <a:t>3/9/2017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AA2BEC0-6F37-4633-AB26-99B8574EC13A}" type="slidenum">
              <a:rPr lang="en-US" altLang="en-US"/>
              <a:pPr>
                <a:defRPr/>
              </a:pPr>
              <a:t>‹#›</a:t>
            </a:fld>
            <a:endParaRPr lang="en-US" altLang="en-US"/>
          </a:p>
        </p:txBody>
      </p:sp>
    </p:spTree>
    <p:extLst>
      <p:ext uri="{BB962C8B-B14F-4D97-AF65-F5344CB8AC3E}">
        <p14:creationId xmlns:p14="http://schemas.microsoft.com/office/powerpoint/2010/main" val="34263436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7_Title Slide">
    <p:spTree>
      <p:nvGrpSpPr>
        <p:cNvPr id="1" name=""/>
        <p:cNvGrpSpPr/>
        <p:nvPr/>
      </p:nvGrpSpPr>
      <p:grpSpPr>
        <a:xfrm>
          <a:off x="0" y="0"/>
          <a:ext cx="0" cy="0"/>
          <a:chOff x="0" y="0"/>
          <a:chExt cx="0" cy="0"/>
        </a:xfrm>
      </p:grpSpPr>
      <p:sp>
        <p:nvSpPr>
          <p:cNvPr id="2" name="Rectangle 2"/>
          <p:cNvSpPr>
            <a:spLocks noGrp="1" noChangeArrowheads="1"/>
          </p:cNvSpPr>
          <p:nvPr/>
        </p:nvSpPr>
        <p:spPr bwMode="auto">
          <a:xfrm>
            <a:off x="1143000" y="609600"/>
            <a:ext cx="7772400" cy="1143000"/>
          </a:xfrm>
          <a:prstGeom prst="rect">
            <a:avLst/>
          </a:prstGeom>
          <a:noFill/>
          <a:ln>
            <a:noFill/>
          </a:ln>
          <a:extLst/>
        </p:spPr>
        <p:txBody>
          <a:bodyPr lIns="92075" tIns="46038" rIns="92075" bIns="46038" anchor="ct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defRPr/>
            </a:pPr>
            <a:endParaRPr lang="en-US" altLang="en-US" sz="4400" dirty="0">
              <a:solidFill>
                <a:schemeClr val="tx2"/>
              </a:solidFill>
              <a:latin typeface="Calibri" panose="020F0502020204030204" pitchFamily="34" charset="0"/>
              <a:cs typeface="Calibri" panose="020F0502020204030204" pitchFamily="34" charset="0"/>
            </a:endParaRPr>
          </a:p>
        </p:txBody>
      </p:sp>
      <p:sp>
        <p:nvSpPr>
          <p:cNvPr id="3" name="Rectangle 3"/>
          <p:cNvSpPr>
            <a:spLocks noGrp="1" noChangeArrowheads="1"/>
          </p:cNvSpPr>
          <p:nvPr/>
        </p:nvSpPr>
        <p:spPr bwMode="auto">
          <a:xfrm>
            <a:off x="1169988" y="1946275"/>
            <a:ext cx="7772400" cy="4114800"/>
          </a:xfrm>
          <a:prstGeom prst="rect">
            <a:avLst/>
          </a:prstGeom>
          <a:noFill/>
          <a:ln>
            <a:noFill/>
          </a:ln>
          <a:extLst/>
        </p:spPr>
        <p:txBody>
          <a:bodyPr/>
          <a:lstStyle>
            <a:lvl1pPr marL="342900" indent="-342900">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a:spcBef>
                <a:spcPct val="20000"/>
              </a:spcBef>
              <a:buClr>
                <a:schemeClr val="tx2"/>
              </a:buClr>
              <a:buSzPct val="75000"/>
              <a:buFont typeface="Wingdings" panose="05000000000000000000" pitchFamily="2" charset="2"/>
              <a:buChar char="n"/>
              <a:defRPr/>
            </a:pPr>
            <a:endParaRPr lang="en-US" altLang="en-US"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51991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1169988" y="1946275"/>
            <a:ext cx="7772400" cy="4114800"/>
          </a:xfrm>
        </p:spPr>
        <p:txBody>
          <a:bodyPr rtlCol="0">
            <a:normAutofit/>
          </a:bodyPr>
          <a:lstStyle/>
          <a:p>
            <a:pPr lvl="0"/>
            <a:endParaRPr lang="en-US" noProof="0"/>
          </a:p>
        </p:txBody>
      </p:sp>
      <p:sp>
        <p:nvSpPr>
          <p:cNvPr id="4" name="Date Placeholder 3"/>
          <p:cNvSpPr>
            <a:spLocks noGrp="1"/>
          </p:cNvSpPr>
          <p:nvPr>
            <p:ph type="dt" sz="half" idx="10"/>
          </p:nvPr>
        </p:nvSpPr>
        <p:spPr>
          <a:xfrm>
            <a:off x="1143000" y="6248400"/>
            <a:ext cx="1905000" cy="45720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581400" y="6248400"/>
            <a:ext cx="2895600" cy="45720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7010400" y="6248400"/>
            <a:ext cx="1905000" cy="457200"/>
          </a:xfrm>
        </p:spPr>
        <p:txBody>
          <a:bodyPr/>
          <a:lstStyle>
            <a:lvl1pPr>
              <a:defRPr/>
            </a:lvl1pPr>
          </a:lstStyle>
          <a:p>
            <a:pPr>
              <a:defRPr/>
            </a:pPr>
            <a:fld id="{C49BDA17-A2EA-4FEA-8B2E-D8E6E889768C}" type="slidenum">
              <a:rPr lang="en-US" altLang="en-US"/>
              <a:pPr>
                <a:defRPr/>
              </a:pPr>
              <a:t>‹#›</a:t>
            </a:fld>
            <a:endParaRPr lang="en-US" altLang="en-US"/>
          </a:p>
        </p:txBody>
      </p:sp>
    </p:spTree>
    <p:extLst>
      <p:ext uri="{BB962C8B-B14F-4D97-AF65-F5344CB8AC3E}">
        <p14:creationId xmlns:p14="http://schemas.microsoft.com/office/powerpoint/2010/main" val="590518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EAFF49D-3724-4544-8C09-609974F0F7BB}" type="datetimeFigureOut">
              <a:rPr lang="en-US"/>
              <a:pPr>
                <a:defRPr/>
              </a:pPr>
              <a:t>3/9/2017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8FC3D7-4EF0-45B7-B372-73B36E842409}" type="slidenum">
              <a:rPr lang="en-US" altLang="en-US"/>
              <a:pPr>
                <a:defRPr/>
              </a:pPr>
              <a:t>‹#›</a:t>
            </a:fld>
            <a:endParaRPr lang="en-US" altLang="en-US"/>
          </a:p>
        </p:txBody>
      </p:sp>
    </p:spTree>
    <p:extLst>
      <p:ext uri="{BB962C8B-B14F-4D97-AF65-F5344CB8AC3E}">
        <p14:creationId xmlns:p14="http://schemas.microsoft.com/office/powerpoint/2010/main" val="737921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4"/>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B2BF477-4C68-4C1E-86FF-7481A7055811}" type="datetimeFigureOut">
              <a:rPr lang="en-US"/>
              <a:pPr>
                <a:defRPr/>
              </a:pPr>
              <a:t>3/9/2017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716DA2-6FF6-4595-92F5-22A0F5E67B09}" type="slidenum">
              <a:rPr lang="en-US" altLang="en-US"/>
              <a:pPr>
                <a:defRPr/>
              </a:pPr>
              <a:t>‹#›</a:t>
            </a:fld>
            <a:endParaRPr lang="en-US" altLang="en-US"/>
          </a:p>
        </p:txBody>
      </p:sp>
    </p:spTree>
    <p:extLst>
      <p:ext uri="{BB962C8B-B14F-4D97-AF65-F5344CB8AC3E}">
        <p14:creationId xmlns:p14="http://schemas.microsoft.com/office/powerpoint/2010/main" val="3863941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BAED65A-C0EE-4AD7-8A58-0B8F10022485}" type="datetimeFigureOut">
              <a:rPr lang="en-US"/>
              <a:pPr>
                <a:defRPr/>
              </a:pPr>
              <a:t>3/9/2017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68FB71B-AA8C-46A5-AC4C-81FD1DC46212}" type="slidenum">
              <a:rPr lang="en-US" altLang="en-US"/>
              <a:pPr>
                <a:defRPr/>
              </a:pPr>
              <a:t>‹#›</a:t>
            </a:fld>
            <a:endParaRPr lang="en-US" altLang="en-US"/>
          </a:p>
        </p:txBody>
      </p:sp>
    </p:spTree>
    <p:extLst>
      <p:ext uri="{BB962C8B-B14F-4D97-AF65-F5344CB8AC3E}">
        <p14:creationId xmlns:p14="http://schemas.microsoft.com/office/powerpoint/2010/main" val="3948579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7D92815-885E-4900-AF1B-4C4ACEE61EA0}" type="datetimeFigureOut">
              <a:rPr lang="en-US"/>
              <a:pPr>
                <a:defRPr/>
              </a:pPr>
              <a:t>3/9/2017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40452A-21A5-42E4-B3C0-FA07CA9C4E30}" type="slidenum">
              <a:rPr lang="en-US" altLang="en-US"/>
              <a:pPr>
                <a:defRPr/>
              </a:pPr>
              <a:t>‹#›</a:t>
            </a:fld>
            <a:endParaRPr lang="en-US" altLang="en-US"/>
          </a:p>
        </p:txBody>
      </p:sp>
    </p:spTree>
    <p:extLst>
      <p:ext uri="{BB962C8B-B14F-4D97-AF65-F5344CB8AC3E}">
        <p14:creationId xmlns:p14="http://schemas.microsoft.com/office/powerpoint/2010/main" val="2333901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FEEF2B6-EDA6-4AAF-857D-8616360D1575}" type="datetimeFigureOut">
              <a:rPr lang="en-US"/>
              <a:pPr>
                <a:defRPr/>
              </a:pPr>
              <a:t>3/9/2017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86F58FA-6C59-4CBE-A676-1C65C00AA210}" type="slidenum">
              <a:rPr lang="en-US" altLang="en-US"/>
              <a:pPr>
                <a:defRPr/>
              </a:pPr>
              <a:t>‹#›</a:t>
            </a:fld>
            <a:endParaRPr lang="en-US" altLang="en-US"/>
          </a:p>
        </p:txBody>
      </p:sp>
    </p:spTree>
    <p:extLst>
      <p:ext uri="{BB962C8B-B14F-4D97-AF65-F5344CB8AC3E}">
        <p14:creationId xmlns:p14="http://schemas.microsoft.com/office/powerpoint/2010/main" val="3449743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28339B0-7FDD-450F-8311-4C08D789A5BF}" type="datetimeFigureOut">
              <a:rPr lang="en-US"/>
              <a:pPr>
                <a:defRPr/>
              </a:pPr>
              <a:t>3/9/2017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C9EE3B8-A121-4320-9005-4CA9419894E8}" type="slidenum">
              <a:rPr lang="en-US" altLang="en-US"/>
              <a:pPr>
                <a:defRPr/>
              </a:pPr>
              <a:t>‹#›</a:t>
            </a:fld>
            <a:endParaRPr lang="en-US" altLang="en-US"/>
          </a:p>
        </p:txBody>
      </p:sp>
    </p:spTree>
    <p:extLst>
      <p:ext uri="{BB962C8B-B14F-4D97-AF65-F5344CB8AC3E}">
        <p14:creationId xmlns:p14="http://schemas.microsoft.com/office/powerpoint/2010/main" val="1381039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63DE400-B6BD-4AD8-B6D6-59D92F013876}" type="datetimeFigureOut">
              <a:rPr lang="en-US"/>
              <a:pPr>
                <a:defRPr/>
              </a:pPr>
              <a:t>3/9/2017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3C7A958-5FFB-46EB-8287-DA3763E658B2}" type="slidenum">
              <a:rPr lang="en-US" altLang="en-US"/>
              <a:pPr>
                <a:defRPr/>
              </a:pPr>
              <a:t>‹#›</a:t>
            </a:fld>
            <a:endParaRPr lang="en-US" altLang="en-US"/>
          </a:p>
        </p:txBody>
      </p:sp>
    </p:spTree>
    <p:extLst>
      <p:ext uri="{BB962C8B-B14F-4D97-AF65-F5344CB8AC3E}">
        <p14:creationId xmlns:p14="http://schemas.microsoft.com/office/powerpoint/2010/main" val="1303572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B04D9EF-EBC4-4C5F-A1A5-63888718FBFA}" type="datetimeFigureOut">
              <a:rPr lang="en-US"/>
              <a:pPr>
                <a:defRPr/>
              </a:pPr>
              <a:t>3/9/2017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BEAF1CC-EA39-4347-98EA-7DFEEA8916A8}" type="slidenum">
              <a:rPr lang="en-US" altLang="en-US"/>
              <a:pPr>
                <a:defRPr/>
              </a:pPr>
              <a:t>‹#›</a:t>
            </a:fld>
            <a:endParaRPr lang="en-US" altLang="en-US"/>
          </a:p>
        </p:txBody>
      </p:sp>
    </p:spTree>
    <p:extLst>
      <p:ext uri="{BB962C8B-B14F-4D97-AF65-F5344CB8AC3E}">
        <p14:creationId xmlns:p14="http://schemas.microsoft.com/office/powerpoint/2010/main" val="2883252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11833C87-4D3B-43B8-B25C-DFF65258D843}" type="datetimeFigureOut">
              <a:rPr lang="en-US"/>
              <a:pPr>
                <a:defRPr/>
              </a:pPr>
              <a:t>3/9/2017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cs typeface="Calibri" panose="020F0502020204030204" pitchFamily="34" charset="0"/>
              </a:defRPr>
            </a:lvl1pPr>
          </a:lstStyle>
          <a:p>
            <a:pPr>
              <a:defRPr/>
            </a:pPr>
            <a:fld id="{0BEE0D31-C65D-4025-B445-3D7EE25C4B85}"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924" r:id="rId1"/>
    <p:sldLayoutId id="2147483925" r:id="rId2"/>
    <p:sldLayoutId id="2147483926" r:id="rId3"/>
    <p:sldLayoutId id="2147483927" r:id="rId4"/>
    <p:sldLayoutId id="2147483928" r:id="rId5"/>
    <p:sldLayoutId id="2147483929" r:id="rId6"/>
    <p:sldLayoutId id="2147483930" r:id="rId7"/>
    <p:sldLayoutId id="2147483931" r:id="rId8"/>
    <p:sldLayoutId id="2147483932" r:id="rId9"/>
    <p:sldLayoutId id="2147483933" r:id="rId10"/>
    <p:sldLayoutId id="2147483934" r:id="rId11"/>
    <p:sldLayoutId id="2147483936" r:id="rId12"/>
    <p:sldLayoutId id="2147483937" r:id="rId13"/>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89" algn="ctr" rtl="0" fontAlgn="base">
        <a:spcBef>
          <a:spcPct val="0"/>
        </a:spcBef>
        <a:spcAft>
          <a:spcPct val="0"/>
        </a:spcAft>
        <a:defRPr sz="4400">
          <a:solidFill>
            <a:schemeClr val="tx1"/>
          </a:solidFill>
          <a:latin typeface="Calibri" pitchFamily="34" charset="0"/>
        </a:defRPr>
      </a:lvl6pPr>
      <a:lvl7pPr marL="914377" algn="ctr" rtl="0" fontAlgn="base">
        <a:spcBef>
          <a:spcPct val="0"/>
        </a:spcBef>
        <a:spcAft>
          <a:spcPct val="0"/>
        </a:spcAft>
        <a:defRPr sz="4400">
          <a:solidFill>
            <a:schemeClr val="tx1"/>
          </a:solidFill>
          <a:latin typeface="Calibri" pitchFamily="34" charset="0"/>
        </a:defRPr>
      </a:lvl7pPr>
      <a:lvl8pPr marL="1371566" algn="ctr" rtl="0" fontAlgn="base">
        <a:spcBef>
          <a:spcPct val="0"/>
        </a:spcBef>
        <a:spcAft>
          <a:spcPct val="0"/>
        </a:spcAft>
        <a:defRPr sz="4400">
          <a:solidFill>
            <a:schemeClr val="tx1"/>
          </a:solidFill>
          <a:latin typeface="Calibri" pitchFamily="34" charset="0"/>
        </a:defRPr>
      </a:lvl8pPr>
      <a:lvl9pPr marL="1828754" algn="ctr" rtl="0" fontAlgn="base">
        <a:spcBef>
          <a:spcPct val="0"/>
        </a:spcBef>
        <a:spcAft>
          <a:spcPct val="0"/>
        </a:spcAft>
        <a:defRPr sz="4400">
          <a:solidFill>
            <a:schemeClr val="tx1"/>
          </a:solidFill>
          <a:latin typeface="Calibri" pitchFamily="34" charset="0"/>
        </a:defRPr>
      </a:lvl9pPr>
    </p:titleStyle>
    <p:bodyStyle>
      <a:lvl1pPr marL="341313" indent="-341313"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hyperlink" Target="https://www.biblegateway.com/passage/?search=revelation+22&amp;version=NASB#fen-NASB-31101i" TargetMode="External"/><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a:xfrm>
            <a:off x="3124200" y="685800"/>
            <a:ext cx="2895600" cy="1371600"/>
          </a:xfrm>
        </p:spPr>
        <p:txBody>
          <a:bodyPr/>
          <a:lstStyle/>
          <a:p>
            <a:pPr eaLnBrk="1" hangingPunct="1">
              <a:defRPr/>
            </a:pPr>
            <a:r>
              <a:rPr lang="en-US" altLang="en-US" b="1" dirty="0">
                <a:solidFill>
                  <a:srgbClr val="00FFFF"/>
                </a:solidFill>
                <a:effectLst>
                  <a:outerShdw blurRad="38100" dist="38100" dir="2700000" algn="tl">
                    <a:srgbClr val="000000">
                      <a:alpha val="43137"/>
                    </a:srgbClr>
                  </a:outerShdw>
                </a:effectLst>
              </a:rPr>
              <a:t>Soteriology</a:t>
            </a:r>
            <a:br>
              <a:rPr lang="en-US" altLang="en-US" b="1" dirty="0">
                <a:solidFill>
                  <a:srgbClr val="00FFFF"/>
                </a:solidFill>
                <a:effectLst>
                  <a:outerShdw blurRad="38100" dist="38100" dir="2700000" algn="tl">
                    <a:srgbClr val="000000">
                      <a:alpha val="43137"/>
                    </a:srgbClr>
                  </a:outerShdw>
                </a:effectLst>
              </a:rPr>
            </a:br>
            <a:r>
              <a:rPr lang="en-US" altLang="en-US" sz="2800" b="1" dirty="0">
                <a:solidFill>
                  <a:srgbClr val="00FFFF"/>
                </a:solidFill>
                <a:effectLst>
                  <a:outerShdw blurRad="38100" dist="38100" dir="2700000" algn="tl">
                    <a:srgbClr val="000000">
                      <a:alpha val="43137"/>
                    </a:srgbClr>
                  </a:outerShdw>
                </a:effectLst>
              </a:rPr>
              <a:t>Session 51</a:t>
            </a:r>
            <a:endParaRPr lang="en-US" altLang="en-US" b="1" dirty="0">
              <a:solidFill>
                <a:srgbClr val="00FFFF"/>
              </a:solidFill>
              <a:effectLst>
                <a:outerShdw blurRad="38100" dist="38100" dir="2700000" algn="tl">
                  <a:srgbClr val="000000">
                    <a:alpha val="43137"/>
                  </a:srgbClr>
                </a:outerShdw>
              </a:effectLst>
            </a:endParaRPr>
          </a:p>
        </p:txBody>
      </p:sp>
      <p:sp>
        <p:nvSpPr>
          <p:cNvPr id="6147" name="Subtitle 2"/>
          <p:cNvSpPr>
            <a:spLocks noGrp="1"/>
          </p:cNvSpPr>
          <p:nvPr>
            <p:ph type="subTitle" idx="1"/>
          </p:nvPr>
        </p:nvSpPr>
        <p:spPr>
          <a:xfrm>
            <a:off x="838200" y="4572000"/>
            <a:ext cx="7467600" cy="1752600"/>
          </a:xfrm>
        </p:spPr>
        <p:txBody>
          <a:bodyPr/>
          <a:lstStyle/>
          <a:p>
            <a:pPr eaLnBrk="1" hangingPunct="1"/>
            <a:r>
              <a:rPr lang="en-US" altLang="en-US" dirty="0">
                <a:solidFill>
                  <a:schemeClr val="bg1"/>
                </a:solidFill>
                <a:effectLst>
                  <a:outerShdw blurRad="38100" dist="38100" dir="2700000" algn="tl">
                    <a:srgbClr val="000000">
                      <a:alpha val="43137"/>
                    </a:srgbClr>
                  </a:outerShdw>
                </a:effectLst>
              </a:rPr>
              <a:t>Dr. Andy Woods</a:t>
            </a:r>
          </a:p>
          <a:p>
            <a:pPr eaLnBrk="1" hangingPunct="1"/>
            <a:endParaRPr lang="en-US" altLang="en-US" sz="2000" dirty="0">
              <a:solidFill>
                <a:schemeClr val="bg1"/>
              </a:solidFill>
              <a:effectLst>
                <a:outerShdw blurRad="38100" dist="38100" dir="2700000" algn="tl">
                  <a:srgbClr val="000000">
                    <a:alpha val="43137"/>
                  </a:srgbClr>
                </a:outerShdw>
              </a:effectLst>
            </a:endParaRPr>
          </a:p>
          <a:p>
            <a:pPr eaLnBrk="1" hangingPunct="1"/>
            <a:r>
              <a:rPr lang="en-US" altLang="en-US" sz="2000" dirty="0">
                <a:solidFill>
                  <a:schemeClr val="bg1"/>
                </a:solidFill>
                <a:effectLst>
                  <a:outerShdw blurRad="38100" dist="38100" dir="2700000" algn="tl">
                    <a:srgbClr val="000000">
                      <a:alpha val="43137"/>
                    </a:srgbClr>
                  </a:outerShdw>
                </a:effectLst>
              </a:rPr>
              <a:t>Senior Pastor – Sugar Land Bible Church</a:t>
            </a:r>
          </a:p>
          <a:p>
            <a:pPr eaLnBrk="1" hangingPunct="1"/>
            <a:r>
              <a:rPr lang="en-US" altLang="en-US" sz="2000" dirty="0">
                <a:solidFill>
                  <a:schemeClr val="bg1"/>
                </a:solidFill>
                <a:effectLst>
                  <a:outerShdw blurRad="38100" dist="38100" dir="2700000" algn="tl">
                    <a:srgbClr val="000000">
                      <a:alpha val="43137"/>
                    </a:srgbClr>
                  </a:outerShdw>
                </a:effectLst>
              </a:rPr>
              <a:t>Professor of Bible &amp; Theology – College of Biblical Studies </a:t>
            </a:r>
          </a:p>
        </p:txBody>
      </p:sp>
      <p:pic>
        <p:nvPicPr>
          <p:cNvPr id="6148" name="Picture 3"/>
          <p:cNvPicPr>
            <a:picLocks noChangeAspect="1"/>
          </p:cNvPicPr>
          <p:nvPr/>
        </p:nvPicPr>
        <p:blipFill>
          <a:blip r:embed="rId3">
            <a:extLst>
              <a:ext uri="{28A0092B-C50C-407E-A947-70E740481C1C}">
                <a14:useLocalDpi xmlns:a14="http://schemas.microsoft.com/office/drawing/2010/main"/>
              </a:ext>
            </a:extLst>
          </a:blip>
          <a:srcRect/>
          <a:stretch>
            <a:fillRect/>
          </a:stretch>
        </p:blipFill>
        <p:spPr bwMode="auto">
          <a:xfrm>
            <a:off x="3916363" y="2362200"/>
            <a:ext cx="1311275" cy="1828800"/>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70643" y="265113"/>
            <a:ext cx="9002714" cy="846137"/>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Passages from the General Letters &amp; Revelation</a:t>
            </a:r>
          </a:p>
        </p:txBody>
      </p:sp>
      <p:sp>
        <p:nvSpPr>
          <p:cNvPr id="46084" name="Content Placeholder 2"/>
          <p:cNvSpPr>
            <a:spLocks noGrp="1"/>
          </p:cNvSpPr>
          <p:nvPr>
            <p:ph idx="1"/>
          </p:nvPr>
        </p:nvSpPr>
        <p:spPr>
          <a:xfrm>
            <a:off x="123825" y="1111250"/>
            <a:ext cx="4259489"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Jas. 5:19-20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Heb. 3:6, 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Heb. 5:9-10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Heb. 6:4-6</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Heb. 10:26-30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Heb. 12:14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2 Pet. 1:10-11, 20-22</a:t>
            </a:r>
          </a:p>
          <a:p>
            <a:pPr marL="514350" indent="-514350">
              <a:spcBef>
                <a:spcPct val="0"/>
              </a:spcBef>
              <a:spcAft>
                <a:spcPts val="2400"/>
              </a:spcAft>
              <a:buClr>
                <a:srgbClr val="66FFFF"/>
              </a:buClr>
              <a:buFont typeface="Arial" panose="020B0604020202020204" pitchFamily="34" charset="0"/>
              <a:buNone/>
            </a:pPr>
            <a:endParaRPr lang="en-US" altLang="en-US" dirty="0">
              <a:solidFill>
                <a:schemeClr val="bg1"/>
              </a:solidFill>
              <a:effectLst>
                <a:outerShdw blurRad="38100" dist="38100" dir="2700000" algn="tl">
                  <a:srgbClr val="000000">
                    <a:alpha val="43137"/>
                  </a:srgbClr>
                </a:outerShdw>
              </a:effectLst>
            </a:endParaRPr>
          </a:p>
        </p:txBody>
      </p:sp>
      <p:sp>
        <p:nvSpPr>
          <p:cNvPr id="46085" name="Content Placeholder 2"/>
          <p:cNvSpPr txBox="1">
            <a:spLocks/>
          </p:cNvSpPr>
          <p:nvPr/>
        </p:nvSpPr>
        <p:spPr bwMode="auto">
          <a:xfrm>
            <a:off x="5953126" y="1111250"/>
            <a:ext cx="3049588"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Jude 11</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 John 2:3</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 John 3:9</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 John 3:15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 John 5:16</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Rev. 3:5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Rev. 22:18-19</a:t>
            </a:r>
          </a:p>
          <a:p>
            <a:pPr>
              <a:spcAft>
                <a:spcPts val="2400"/>
              </a:spcAft>
              <a:buClr>
                <a:srgbClr val="66FFFF"/>
              </a:buClr>
              <a:buFont typeface="Arial" panose="020B0604020202020204" pitchFamily="34" charset="0"/>
              <a:buNone/>
            </a:pPr>
            <a:endParaRPr lang="en-US" altLang="en-US" sz="28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163899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465513" y="1282700"/>
            <a:ext cx="2212975" cy="301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1"/>
          <p:cNvSpPr>
            <a:spLocks noGrp="1"/>
          </p:cNvSpPr>
          <p:nvPr>
            <p:ph type="title"/>
          </p:nvPr>
        </p:nvSpPr>
        <p:spPr>
          <a:xfrm>
            <a:off x="70643" y="265113"/>
            <a:ext cx="9002714" cy="846137"/>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Passages from the General Letters &amp; Revelation</a:t>
            </a:r>
          </a:p>
        </p:txBody>
      </p:sp>
      <p:sp>
        <p:nvSpPr>
          <p:cNvPr id="46084" name="Content Placeholder 2"/>
          <p:cNvSpPr>
            <a:spLocks noGrp="1"/>
          </p:cNvSpPr>
          <p:nvPr>
            <p:ph idx="1"/>
          </p:nvPr>
        </p:nvSpPr>
        <p:spPr>
          <a:xfrm>
            <a:off x="123825" y="1111250"/>
            <a:ext cx="4259489" cy="5487988"/>
          </a:xfrm>
        </p:spPr>
        <p:txBody>
          <a:bodyPr/>
          <a:lstStyle/>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Jas. 5:19-20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Heb. 3:6, 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Heb. 5:9-10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Heb. 6:4-6</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Heb. 10:26-30</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Heb. 12:14</a:t>
            </a:r>
          </a:p>
          <a:p>
            <a:pPr marL="514350" indent="-514350">
              <a:spcBef>
                <a:spcPct val="0"/>
              </a:spcBef>
              <a:spcAft>
                <a:spcPts val="2400"/>
              </a:spcAft>
              <a:buClr>
                <a:srgbClr val="66FFFF"/>
              </a:buClr>
              <a:buFont typeface="Arial" panose="020B0604020202020204" pitchFamily="34" charset="0"/>
              <a:buAutoNum type="alphaLcPeriod"/>
            </a:pPr>
            <a:r>
              <a:rPr lang="en-US" altLang="en-US" dirty="0">
                <a:solidFill>
                  <a:schemeClr val="bg1"/>
                </a:solidFill>
                <a:effectLst>
                  <a:outerShdw blurRad="38100" dist="38100" dir="2700000" algn="tl">
                    <a:srgbClr val="000000">
                      <a:alpha val="43137"/>
                    </a:srgbClr>
                  </a:outerShdw>
                </a:effectLst>
              </a:rPr>
              <a:t>2 Pet. 1:10-11, 20-22</a:t>
            </a:r>
          </a:p>
          <a:p>
            <a:pPr marL="514350" indent="-514350">
              <a:spcBef>
                <a:spcPct val="0"/>
              </a:spcBef>
              <a:spcAft>
                <a:spcPts val="2400"/>
              </a:spcAft>
              <a:buClr>
                <a:srgbClr val="66FFFF"/>
              </a:buClr>
              <a:buFont typeface="Arial" panose="020B0604020202020204" pitchFamily="34" charset="0"/>
              <a:buNone/>
            </a:pPr>
            <a:endParaRPr lang="en-US" altLang="en-US" dirty="0">
              <a:solidFill>
                <a:schemeClr val="bg1"/>
              </a:solidFill>
              <a:effectLst>
                <a:outerShdw blurRad="38100" dist="38100" dir="2700000" algn="tl">
                  <a:srgbClr val="000000">
                    <a:alpha val="43137"/>
                  </a:srgbClr>
                </a:outerShdw>
              </a:effectLst>
            </a:endParaRPr>
          </a:p>
        </p:txBody>
      </p:sp>
      <p:sp>
        <p:nvSpPr>
          <p:cNvPr id="46085" name="Content Placeholder 2"/>
          <p:cNvSpPr txBox="1">
            <a:spLocks/>
          </p:cNvSpPr>
          <p:nvPr/>
        </p:nvSpPr>
        <p:spPr bwMode="auto">
          <a:xfrm>
            <a:off x="5953126" y="1111250"/>
            <a:ext cx="3049588"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14350" indent="-514350">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Jude 11</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 John 2:3</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 John 3:9</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 John 3:15</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 John 5:16</a:t>
            </a:r>
          </a:p>
          <a:p>
            <a:pPr>
              <a:spcAft>
                <a:spcPts val="2400"/>
              </a:spcAft>
              <a:buClr>
                <a:srgbClr val="66FFFF"/>
              </a:buClr>
              <a:buFont typeface="Calibri" panose="020F0502020204030204" pitchFamily="34" charset="0"/>
              <a:buAutoNum type="alphaLcPeriod" startAt="8"/>
            </a:pPr>
            <a:r>
              <a:rPr lang="en-US" alt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Rev. 3:5</a:t>
            </a:r>
          </a:p>
          <a:p>
            <a:pPr>
              <a:spcAft>
                <a:spcPts val="2400"/>
              </a:spcAft>
              <a:buClr>
                <a:srgbClr val="66FFFF"/>
              </a:buClr>
              <a:buFont typeface="Calibri" panose="020F0502020204030204" pitchFamily="34" charset="0"/>
              <a:buAutoNum type="alphaLcPeriod" startAt="8"/>
            </a:pPr>
            <a:r>
              <a:rPr lang="en-US" altLang="en-US" sz="32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Rev. 22:18-19</a:t>
            </a:r>
          </a:p>
          <a:p>
            <a:pPr>
              <a:spcAft>
                <a:spcPts val="2400"/>
              </a:spcAft>
              <a:buClr>
                <a:srgbClr val="66FFFF"/>
              </a:buClr>
              <a:buFont typeface="Arial" panose="020B0604020202020204" pitchFamily="34" charset="0"/>
              <a:buNone/>
            </a:pPr>
            <a:endParaRPr lang="en-US" altLang="en-US" sz="28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75958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4" y="177322"/>
            <a:ext cx="8677500" cy="4570482"/>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0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Revelation 22:18-19</a:t>
            </a:r>
          </a:p>
          <a:p>
            <a:pPr algn="just" eaLnBrk="1" fontAlgn="auto" hangingPunct="1">
              <a:spcBef>
                <a:spcPts val="600"/>
              </a:spcBef>
              <a:spcAft>
                <a:spcPts val="600"/>
              </a:spcAft>
              <a:defRPr/>
            </a:pPr>
            <a:r>
              <a:rPr lang="en-US" altLang="en-US" sz="3200" kern="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 testify to everyone who hears the words of the prophecy of this book: if anyone adds to them, God will add to him the plagues which are written in this book; </a:t>
            </a:r>
            <a:r>
              <a:rPr lang="en-US" sz="3200" baseline="30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19 </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and if anyone takes away from the words of the book of this prophecy, God will take away his part from the tree of life and from the holy city, which are written in this book</a:t>
            </a:r>
            <a:r>
              <a:rPr lang="en-US" sz="320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altLang="en-US" sz="3200" dirty="0">
                <a:solidFill>
                  <a:schemeClr val="bg1"/>
                </a:solidFill>
                <a:effectLst>
                  <a:outerShdw blurRad="38100" dist="38100" dir="2700000" algn="tl">
                    <a:srgbClr val="000000">
                      <a:alpha val="43137"/>
                    </a:srgbClr>
                  </a:outerShdw>
                </a:effectLst>
                <a:latin typeface="+mn-lt"/>
                <a:cs typeface="Calibri" panose="020F0502020204030204" pitchFamily="34" charset="0"/>
              </a:rPr>
              <a:t> </a:t>
            </a:r>
            <a:r>
              <a:rPr lang="en-US" altLang="en-US" sz="4000" dirty="0">
                <a:solidFill>
                  <a:schemeClr val="bg1"/>
                </a:solidFill>
                <a:effectLst>
                  <a:outerShdw blurRad="38100" dist="38100" dir="2700000" algn="tl">
                    <a:srgbClr val="000000">
                      <a:alpha val="43137"/>
                    </a:srgbClr>
                  </a:outerShdw>
                </a:effectLst>
                <a:latin typeface="+mn-lt"/>
                <a:cs typeface="Calibri" panose="020F0502020204030204" pitchFamily="34" charset="0"/>
              </a:rPr>
              <a:t>(NASB)</a:t>
            </a:r>
          </a:p>
        </p:txBody>
      </p:sp>
    </p:spTree>
    <p:extLst>
      <p:ext uri="{BB962C8B-B14F-4D97-AF65-F5344CB8AC3E}">
        <p14:creationId xmlns:p14="http://schemas.microsoft.com/office/powerpoint/2010/main" val="2947066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4" y="177322"/>
            <a:ext cx="8677500" cy="3770263"/>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0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Revelation 22:17</a:t>
            </a:r>
          </a:p>
          <a:p>
            <a:pPr algn="just" eaLnBrk="1" fontAlgn="auto" hangingPunct="1">
              <a:spcBef>
                <a:spcPts val="600"/>
              </a:spcBef>
              <a:spcAft>
                <a:spcPts val="600"/>
              </a:spcAft>
              <a:defRPr/>
            </a:pPr>
            <a:r>
              <a:rPr lang="en-US" altLang="en-US" sz="3600" kern="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The Spirit and the bride say, ‘</a:t>
            </a:r>
            <a:r>
              <a:rPr lang="en-US" sz="36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Come</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And let the one who hears say, ‘</a:t>
            </a:r>
            <a:r>
              <a:rPr lang="en-US" sz="36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Come</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And let the one who is thirsty come; let the one who wishes take the </a:t>
            </a:r>
            <a:r>
              <a:rPr lang="en-US" sz="36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water of life</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without cost</a:t>
            </a:r>
            <a:r>
              <a:rPr lang="en-US" sz="360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altLang="en-US" sz="3600" dirty="0">
                <a:solidFill>
                  <a:schemeClr val="bg1"/>
                </a:solidFill>
                <a:effectLst>
                  <a:outerShdw blurRad="38100" dist="38100" dir="2700000" algn="tl">
                    <a:srgbClr val="000000">
                      <a:alpha val="43137"/>
                    </a:srgbClr>
                  </a:outerShdw>
                </a:effectLst>
                <a:latin typeface="+mn-lt"/>
                <a:cs typeface="Calibri" panose="020F0502020204030204" pitchFamily="34" charset="0"/>
              </a:rPr>
              <a:t> (NASB)</a:t>
            </a:r>
          </a:p>
        </p:txBody>
      </p:sp>
    </p:spTree>
    <p:extLst>
      <p:ext uri="{BB962C8B-B14F-4D97-AF65-F5344CB8AC3E}">
        <p14:creationId xmlns:p14="http://schemas.microsoft.com/office/powerpoint/2010/main" val="2300131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4" y="177322"/>
            <a:ext cx="8677500" cy="4570482"/>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36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Revelation 22:18-19</a:t>
            </a:r>
          </a:p>
          <a:p>
            <a:pPr algn="just" eaLnBrk="1" fontAlgn="auto" hangingPunct="1">
              <a:spcBef>
                <a:spcPts val="600"/>
              </a:spcBef>
              <a:spcAft>
                <a:spcPts val="600"/>
              </a:spcAft>
              <a:defRPr/>
            </a:pPr>
            <a:r>
              <a:rPr lang="en-US" altLang="en-US" sz="3200" kern="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 testify to everyone who hears the words of the prophecy of this book: </a:t>
            </a:r>
            <a:r>
              <a:rPr lang="en-US" sz="32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if anyone adds to them</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God will add to him the plagues which are written in this book; </a:t>
            </a:r>
            <a:r>
              <a:rPr lang="en-US" sz="3200" baseline="30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19 </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and </a:t>
            </a:r>
            <a:r>
              <a:rPr lang="en-US" sz="32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if anyone takes away from the words of the book</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of this prophecy, God will take away his part from the tree of life and from the holy city, which are written in this book</a:t>
            </a:r>
            <a:r>
              <a:rPr lang="en-US" sz="320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altLang="en-US" sz="3200" dirty="0">
                <a:solidFill>
                  <a:schemeClr val="bg1"/>
                </a:solidFill>
                <a:effectLst>
                  <a:outerShdw blurRad="38100" dist="38100" dir="2700000" algn="tl">
                    <a:srgbClr val="000000">
                      <a:alpha val="43137"/>
                    </a:srgbClr>
                  </a:outerShdw>
                </a:effectLst>
                <a:latin typeface="+mn-lt"/>
                <a:cs typeface="Calibri" panose="020F0502020204030204" pitchFamily="34" charset="0"/>
              </a:rPr>
              <a:t> </a:t>
            </a:r>
            <a:r>
              <a:rPr lang="en-US" altLang="en-US" sz="4000" dirty="0">
                <a:solidFill>
                  <a:schemeClr val="bg1"/>
                </a:solidFill>
                <a:effectLst>
                  <a:outerShdw blurRad="38100" dist="38100" dir="2700000" algn="tl">
                    <a:srgbClr val="000000">
                      <a:alpha val="43137"/>
                    </a:srgbClr>
                  </a:outerShdw>
                </a:effectLst>
                <a:latin typeface="+mn-lt"/>
                <a:cs typeface="Calibri" panose="020F0502020204030204" pitchFamily="34" charset="0"/>
              </a:rPr>
              <a:t>(NASB)</a:t>
            </a:r>
          </a:p>
        </p:txBody>
      </p:sp>
    </p:spTree>
    <p:extLst>
      <p:ext uri="{BB962C8B-B14F-4D97-AF65-F5344CB8AC3E}">
        <p14:creationId xmlns:p14="http://schemas.microsoft.com/office/powerpoint/2010/main" val="1392485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4" y="177322"/>
            <a:ext cx="8677500" cy="4693593"/>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36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2 Peter 3:16-17</a:t>
            </a:r>
          </a:p>
          <a:p>
            <a:pPr algn="just" eaLnBrk="1" fontAlgn="auto" hangingPunct="1">
              <a:spcBef>
                <a:spcPts val="600"/>
              </a:spcBef>
              <a:spcAft>
                <a:spcPts val="600"/>
              </a:spcAft>
              <a:defRPr/>
            </a:pPr>
            <a:r>
              <a:rPr lang="en-US" altLang="en-US" sz="3000" kern="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sz="3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as also in all </a:t>
            </a:r>
            <a:r>
              <a:rPr lang="en-US" sz="3000" i="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his</a:t>
            </a:r>
            <a:r>
              <a:rPr lang="en-US" sz="3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letters, speaking in them of these things, in which are some things hard to understand, which the untaught and unstable </a:t>
            </a:r>
            <a:r>
              <a:rPr lang="en-US" sz="30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distort</a:t>
            </a:r>
            <a:r>
              <a:rPr lang="en-US" sz="3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as </a:t>
            </a:r>
            <a:r>
              <a:rPr lang="en-US" sz="3000" i="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they do</a:t>
            </a:r>
            <a:r>
              <a:rPr lang="en-US" sz="3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also the rest of </a:t>
            </a:r>
            <a:r>
              <a:rPr lang="en-US" sz="30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the Scriptures</a:t>
            </a:r>
            <a:r>
              <a:rPr lang="en-US" sz="3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to their </a:t>
            </a:r>
            <a:r>
              <a:rPr lang="en-US" sz="30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own destruction</a:t>
            </a:r>
            <a:r>
              <a:rPr lang="en-US" sz="3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en-US" sz="3000" baseline="30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17 </a:t>
            </a:r>
            <a:r>
              <a:rPr lang="en-US" sz="3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You therefore, beloved, knowing this beforehand, be on your guard so that you are not carried away by the error of unprincipled men and fall from your own steadfastness.” </a:t>
            </a:r>
            <a:r>
              <a:rPr lang="en-US" altLang="en-US" sz="3000" dirty="0">
                <a:solidFill>
                  <a:schemeClr val="bg1"/>
                </a:solidFill>
                <a:effectLst>
                  <a:outerShdw blurRad="38100" dist="38100" dir="2700000" algn="tl">
                    <a:srgbClr val="000000">
                      <a:alpha val="43137"/>
                    </a:srgbClr>
                  </a:outerShdw>
                </a:effectLst>
                <a:latin typeface="+mn-lt"/>
                <a:cs typeface="Calibri" panose="020F0502020204030204" pitchFamily="34" charset="0"/>
              </a:rPr>
              <a:t>(NASB)</a:t>
            </a:r>
          </a:p>
        </p:txBody>
      </p:sp>
    </p:spTree>
    <p:extLst>
      <p:ext uri="{BB962C8B-B14F-4D97-AF65-F5344CB8AC3E}">
        <p14:creationId xmlns:p14="http://schemas.microsoft.com/office/powerpoint/2010/main" val="4410873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4" y="177322"/>
            <a:ext cx="8677500" cy="4570482"/>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36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Revelation 22:18-19</a:t>
            </a:r>
          </a:p>
          <a:p>
            <a:pPr algn="just" eaLnBrk="1" fontAlgn="auto" hangingPunct="1">
              <a:spcBef>
                <a:spcPts val="600"/>
              </a:spcBef>
              <a:spcAft>
                <a:spcPts val="600"/>
              </a:spcAft>
              <a:defRPr/>
            </a:pPr>
            <a:r>
              <a:rPr lang="en-US" altLang="en-US" sz="3200" kern="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 testify to everyone who hears the words of the prophecy of this book: if anyone adds to them, God will add to him </a:t>
            </a:r>
            <a:r>
              <a:rPr lang="en-US" sz="32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the plagues which are written in this book</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en-US" sz="3200" baseline="30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19 </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and if anyone takes away from the words of the book of this prophecy, God will take away his part from the tree of life and </a:t>
            </a:r>
            <a:r>
              <a:rPr lang="en-US" sz="3200" baseline="30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r>
              <a:rPr lang="en-US" sz="3200" baseline="30000" dirty="0" err="1">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hlinkClick r:id="rId3" tooltip="See footnote i"/>
              </a:rPr>
              <a:t>i</a:t>
            </a:r>
            <a:r>
              <a:rPr lang="en-US" sz="3200" baseline="30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from the holy city, which are written in this book</a:t>
            </a:r>
            <a:r>
              <a:rPr lang="en-US" sz="320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altLang="en-US" sz="3200" dirty="0">
                <a:solidFill>
                  <a:schemeClr val="bg1"/>
                </a:solidFill>
                <a:effectLst>
                  <a:outerShdw blurRad="38100" dist="38100" dir="2700000" algn="tl">
                    <a:srgbClr val="000000">
                      <a:alpha val="43137"/>
                    </a:srgbClr>
                  </a:outerShdw>
                </a:effectLst>
                <a:latin typeface="+mn-lt"/>
                <a:cs typeface="Calibri" panose="020F0502020204030204" pitchFamily="34" charset="0"/>
              </a:rPr>
              <a:t> </a:t>
            </a:r>
            <a:r>
              <a:rPr lang="en-US" altLang="en-US" sz="4000" dirty="0">
                <a:solidFill>
                  <a:schemeClr val="bg1"/>
                </a:solidFill>
                <a:effectLst>
                  <a:outerShdw blurRad="38100" dist="38100" dir="2700000" algn="tl">
                    <a:srgbClr val="000000">
                      <a:alpha val="43137"/>
                    </a:srgbClr>
                  </a:outerShdw>
                </a:effectLst>
                <a:latin typeface="+mn-lt"/>
                <a:cs typeface="Calibri" panose="020F0502020204030204" pitchFamily="34" charset="0"/>
              </a:rPr>
              <a:t>(NASB)</a:t>
            </a:r>
          </a:p>
        </p:txBody>
      </p:sp>
    </p:spTree>
    <p:extLst>
      <p:ext uri="{BB962C8B-B14F-4D97-AF65-F5344CB8AC3E}">
        <p14:creationId xmlns:p14="http://schemas.microsoft.com/office/powerpoint/2010/main" val="19839779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4" y="177322"/>
            <a:ext cx="8677500" cy="5001369"/>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36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Revelation 22:18-19</a:t>
            </a:r>
          </a:p>
          <a:p>
            <a:pPr algn="just" eaLnBrk="1" fontAlgn="auto" hangingPunct="1">
              <a:spcBef>
                <a:spcPts val="600"/>
              </a:spcBef>
              <a:spcAft>
                <a:spcPts val="600"/>
              </a:spcAft>
              <a:defRPr/>
            </a:pPr>
            <a:r>
              <a:rPr lang="en-US" altLang="en-US" sz="3200" kern="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I testify to everyone who hears the words of the prophecy of this book: if anyone adds to them, God will add to him the plagues which are written in this book; </a:t>
            </a:r>
            <a:r>
              <a:rPr lang="en-US" sz="3200" baseline="300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19 </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and if anyone takes away from the words of the book of this prophecy, God will </a:t>
            </a:r>
            <a:r>
              <a:rPr lang="en-US" sz="32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take away his part [</a:t>
            </a:r>
            <a:r>
              <a:rPr lang="en-US" sz="3200" b="1" i="1" u="sng" dirty="0" err="1">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meros</a:t>
            </a:r>
            <a:r>
              <a:rPr lang="en-US" sz="32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from the tree of life and from the holy city</a:t>
            </a:r>
            <a:r>
              <a:rPr lang="en-US" sz="3200"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which are written in this book</a:t>
            </a:r>
            <a:r>
              <a:rPr lang="en-US" sz="320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altLang="en-US" sz="3200" dirty="0">
                <a:solidFill>
                  <a:schemeClr val="bg1"/>
                </a:solidFill>
                <a:effectLst>
                  <a:outerShdw blurRad="38100" dist="38100" dir="2700000" algn="tl">
                    <a:srgbClr val="000000">
                      <a:alpha val="43137"/>
                    </a:srgbClr>
                  </a:outerShdw>
                </a:effectLst>
                <a:latin typeface="+mn-lt"/>
                <a:cs typeface="Calibri" panose="020F0502020204030204" pitchFamily="34" charset="0"/>
              </a:rPr>
              <a:t> </a:t>
            </a:r>
            <a:r>
              <a:rPr lang="en-US" altLang="en-US" sz="4000" dirty="0">
                <a:solidFill>
                  <a:schemeClr val="bg1"/>
                </a:solidFill>
                <a:effectLst>
                  <a:outerShdw blurRad="38100" dist="38100" dir="2700000" algn="tl">
                    <a:srgbClr val="000000">
                      <a:alpha val="43137"/>
                    </a:srgbClr>
                  </a:outerShdw>
                </a:effectLst>
                <a:latin typeface="+mn-lt"/>
                <a:cs typeface="Calibri" panose="020F0502020204030204" pitchFamily="34" charset="0"/>
              </a:rPr>
              <a:t>(NASB)</a:t>
            </a:r>
          </a:p>
        </p:txBody>
      </p:sp>
    </p:spTree>
    <p:extLst>
      <p:ext uri="{BB962C8B-B14F-4D97-AF65-F5344CB8AC3E}">
        <p14:creationId xmlns:p14="http://schemas.microsoft.com/office/powerpoint/2010/main" val="40435364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4" y="177322"/>
            <a:ext cx="8677500" cy="3708708"/>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0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Revelation 20:6</a:t>
            </a:r>
          </a:p>
          <a:p>
            <a:pPr algn="just" eaLnBrk="1" fontAlgn="auto" hangingPunct="1">
              <a:spcBef>
                <a:spcPts val="600"/>
              </a:spcBef>
              <a:spcAft>
                <a:spcPts val="600"/>
              </a:spcAft>
              <a:defRPr/>
            </a:pPr>
            <a:r>
              <a:rPr lang="en-US" altLang="en-US" sz="3600" kern="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sz="3600" dirty="0">
                <a:solidFill>
                  <a:schemeClr val="bg1"/>
                </a:solidFill>
                <a:latin typeface="Calibri" panose="020F0502020204030204" pitchFamily="34" charset="0"/>
                <a:cs typeface="Calibri" panose="020F0502020204030204" pitchFamily="34" charset="0"/>
              </a:rPr>
              <a:t>Blessed and holy is the one who has </a:t>
            </a:r>
            <a:r>
              <a:rPr lang="en-US" sz="3600" b="1" u="sng" dirty="0">
                <a:solidFill>
                  <a:srgbClr val="FFFFCC"/>
                </a:solidFill>
                <a:latin typeface="Calibri" panose="020F0502020204030204" pitchFamily="34" charset="0"/>
                <a:cs typeface="Calibri" panose="020F0502020204030204" pitchFamily="34" charset="0"/>
              </a:rPr>
              <a:t>a part</a:t>
            </a:r>
            <a:r>
              <a:rPr lang="en-US" sz="3600" dirty="0">
                <a:solidFill>
                  <a:schemeClr val="bg1"/>
                </a:solidFill>
                <a:latin typeface="Calibri" panose="020F0502020204030204" pitchFamily="34" charset="0"/>
                <a:cs typeface="Calibri" panose="020F0502020204030204" pitchFamily="34" charset="0"/>
              </a:rPr>
              <a:t> </a:t>
            </a:r>
            <a:r>
              <a:rPr lang="en-US" sz="36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r>
              <a:rPr lang="en-US" sz="3600" b="1" i="1" u="sng" dirty="0" err="1">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meros</a:t>
            </a:r>
            <a:r>
              <a:rPr lang="en-US" sz="36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r>
              <a:rPr lang="en-US" sz="3600" dirty="0">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en-US" sz="3600" dirty="0">
                <a:solidFill>
                  <a:schemeClr val="bg1"/>
                </a:solidFill>
                <a:latin typeface="Calibri" panose="020F0502020204030204" pitchFamily="34" charset="0"/>
                <a:cs typeface="Calibri" panose="020F0502020204030204" pitchFamily="34" charset="0"/>
              </a:rPr>
              <a:t>in the first resurrection; over these the second death has no power, but they will be priests of God and of Christ and will reign with Him for a thousand years</a:t>
            </a:r>
            <a:r>
              <a:rPr lang="en-US" sz="360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altLang="en-US" sz="3600" dirty="0">
                <a:solidFill>
                  <a:schemeClr val="bg1"/>
                </a:solidFill>
                <a:effectLst>
                  <a:outerShdw blurRad="38100" dist="38100" dir="2700000" algn="tl">
                    <a:srgbClr val="000000">
                      <a:alpha val="43137"/>
                    </a:srgbClr>
                  </a:outerShdw>
                </a:effectLst>
                <a:latin typeface="+mn-lt"/>
                <a:cs typeface="Calibri" panose="020F0502020204030204" pitchFamily="34" charset="0"/>
              </a:rPr>
              <a:t> (NASB)</a:t>
            </a:r>
          </a:p>
        </p:txBody>
      </p:sp>
    </p:spTree>
    <p:extLst>
      <p:ext uri="{BB962C8B-B14F-4D97-AF65-F5344CB8AC3E}">
        <p14:creationId xmlns:p14="http://schemas.microsoft.com/office/powerpoint/2010/main" val="27700806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176214" y="177322"/>
            <a:ext cx="8677500" cy="4324261"/>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0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Revelation 21:8</a:t>
            </a:r>
          </a:p>
          <a:p>
            <a:pPr algn="just" eaLnBrk="1" fontAlgn="auto" hangingPunct="1">
              <a:spcBef>
                <a:spcPts val="600"/>
              </a:spcBef>
              <a:spcAft>
                <a:spcPts val="600"/>
              </a:spcAft>
              <a:defRPr/>
            </a:pPr>
            <a:r>
              <a:rPr lang="en-US" altLang="en-US" sz="3600" kern="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sz="3600" dirty="0">
                <a:solidFill>
                  <a:schemeClr val="bg1"/>
                </a:solidFill>
                <a:latin typeface="Calibri" panose="020F0502020204030204" pitchFamily="34" charset="0"/>
                <a:cs typeface="Calibri" panose="020F0502020204030204" pitchFamily="34" charset="0"/>
              </a:rPr>
              <a:t>But for the cowardly and </a:t>
            </a:r>
            <a:r>
              <a:rPr lang="en-US" sz="3600" baseline="30000" dirty="0">
                <a:solidFill>
                  <a:schemeClr val="bg1"/>
                </a:solidFill>
                <a:latin typeface="Calibri" panose="020F0502020204030204" pitchFamily="34" charset="0"/>
                <a:cs typeface="Calibri" panose="020F0502020204030204" pitchFamily="34" charset="0"/>
              </a:rPr>
              <a:t>]</a:t>
            </a:r>
            <a:r>
              <a:rPr lang="en-US" sz="3600" dirty="0">
                <a:solidFill>
                  <a:schemeClr val="bg1"/>
                </a:solidFill>
                <a:latin typeface="Calibri" panose="020F0502020204030204" pitchFamily="34" charset="0"/>
                <a:cs typeface="Calibri" panose="020F0502020204030204" pitchFamily="34" charset="0"/>
              </a:rPr>
              <a:t>unbelieving and abominable and murderers and immoral persons and sorcerers and idolaters and all liars, </a:t>
            </a:r>
            <a:r>
              <a:rPr lang="en-US" sz="4000" b="1" u="sng" dirty="0">
                <a:solidFill>
                  <a:srgbClr val="FFFFCC"/>
                </a:solidFill>
                <a:latin typeface="Calibri" panose="020F0502020204030204" pitchFamily="34" charset="0"/>
                <a:cs typeface="Calibri" panose="020F0502020204030204" pitchFamily="34" charset="0"/>
              </a:rPr>
              <a:t>their part</a:t>
            </a:r>
            <a:r>
              <a:rPr lang="en-US" sz="3600" dirty="0">
                <a:solidFill>
                  <a:schemeClr val="bg1"/>
                </a:solidFill>
                <a:latin typeface="Calibri" panose="020F0502020204030204" pitchFamily="34" charset="0"/>
                <a:cs typeface="Calibri" panose="020F0502020204030204" pitchFamily="34" charset="0"/>
              </a:rPr>
              <a:t> </a:t>
            </a:r>
            <a:r>
              <a:rPr lang="en-US" sz="36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a:t>
            </a:r>
            <a:r>
              <a:rPr lang="en-US" sz="3600" b="1" i="1" u="sng" dirty="0" err="1">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meros</a:t>
            </a:r>
            <a:r>
              <a:rPr lang="en-US" sz="3600" b="1" u="sng" dirty="0">
                <a:solidFill>
                  <a:srgbClr val="FFFFCC"/>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en-US" sz="3600" i="1" dirty="0">
                <a:solidFill>
                  <a:schemeClr val="bg1"/>
                </a:solidFill>
                <a:latin typeface="Calibri" panose="020F0502020204030204" pitchFamily="34" charset="0"/>
                <a:cs typeface="Calibri" panose="020F0502020204030204" pitchFamily="34" charset="0"/>
              </a:rPr>
              <a:t>will be</a:t>
            </a:r>
            <a:r>
              <a:rPr lang="en-US" sz="3600" dirty="0">
                <a:solidFill>
                  <a:schemeClr val="bg1"/>
                </a:solidFill>
                <a:latin typeface="Calibri" panose="020F0502020204030204" pitchFamily="34" charset="0"/>
                <a:cs typeface="Calibri" panose="020F0502020204030204" pitchFamily="34" charset="0"/>
              </a:rPr>
              <a:t> in the lake that burns with fire and brimstone, which is the second death</a:t>
            </a:r>
            <a:r>
              <a:rPr lang="en-US" sz="360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altLang="en-US" sz="3600" dirty="0">
                <a:solidFill>
                  <a:schemeClr val="bg1"/>
                </a:solidFill>
                <a:effectLst>
                  <a:outerShdw blurRad="38100" dist="38100" dir="2700000" algn="tl">
                    <a:srgbClr val="000000">
                      <a:alpha val="43137"/>
                    </a:srgbClr>
                  </a:outerShdw>
                </a:effectLst>
                <a:latin typeface="+mn-lt"/>
                <a:cs typeface="Calibri" panose="020F0502020204030204" pitchFamily="34" charset="0"/>
              </a:rPr>
              <a:t> (NASB)</a:t>
            </a:r>
          </a:p>
        </p:txBody>
      </p:sp>
    </p:spTree>
    <p:extLst>
      <p:ext uri="{BB962C8B-B14F-4D97-AF65-F5344CB8AC3E}">
        <p14:creationId xmlns:p14="http://schemas.microsoft.com/office/powerpoint/2010/main" val="3702094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p:nvPr>
        </p:nvSpPr>
        <p:spPr/>
        <p:txBody>
          <a:bodyPr/>
          <a:lstStyle/>
          <a:p>
            <a:pPr eaLnBrk="1" hangingPunct="1"/>
            <a:r>
              <a:rPr lang="en-US" altLang="en-US" b="1" dirty="0">
                <a:solidFill>
                  <a:srgbClr val="00FFFF"/>
                </a:solidFill>
              </a:rPr>
              <a:t>Soteriology Overview</a:t>
            </a:r>
          </a:p>
        </p:txBody>
      </p:sp>
      <p:sp>
        <p:nvSpPr>
          <p:cNvPr id="5" name="Rectangle 3"/>
          <p:cNvSpPr txBox="1">
            <a:spLocks/>
          </p:cNvSpPr>
          <p:nvPr/>
        </p:nvSpPr>
        <p:spPr bwMode="auto">
          <a:xfrm>
            <a:off x="1333500" y="1600200"/>
            <a:ext cx="6591300" cy="4525963"/>
          </a:xfrm>
          <a:prstGeom prst="rect">
            <a:avLst/>
          </a:prstGeom>
          <a:noFill/>
          <a:ln>
            <a:noFill/>
          </a:ln>
          <a:extLst/>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14377" indent="-914377" eaLnBrk="1" hangingPunct="1">
              <a:lnSpc>
                <a:spcPct val="90000"/>
              </a:lnSpc>
              <a:buClr>
                <a:srgbClr val="66FFFF"/>
              </a:buClr>
              <a:buFont typeface="+mj-lt"/>
              <a:buAutoNum type="romanUcPeriod"/>
              <a:defRPr/>
            </a:pPr>
            <a:r>
              <a:rPr lang="en-US" altLang="en-US" dirty="0">
                <a:solidFill>
                  <a:schemeClr val="bg1"/>
                </a:solidFill>
              </a:rPr>
              <a:t>Definition</a:t>
            </a:r>
          </a:p>
          <a:p>
            <a:pPr marL="914377" indent="-914377" eaLnBrk="1" hangingPunct="1">
              <a:lnSpc>
                <a:spcPct val="90000"/>
              </a:lnSpc>
              <a:buClr>
                <a:srgbClr val="66FFFF"/>
              </a:buClr>
              <a:buFont typeface="+mj-lt"/>
              <a:buAutoNum type="romanUcPeriod"/>
              <a:defRPr/>
            </a:pPr>
            <a:r>
              <a:rPr lang="en-US" altLang="en-US" dirty="0">
                <a:solidFill>
                  <a:schemeClr val="bg1"/>
                </a:solidFill>
              </a:rPr>
              <a:t>Election</a:t>
            </a:r>
          </a:p>
          <a:p>
            <a:pPr marL="914377" indent="-914377" eaLnBrk="1" hangingPunct="1">
              <a:lnSpc>
                <a:spcPct val="90000"/>
              </a:lnSpc>
              <a:buClr>
                <a:srgbClr val="66FFFF"/>
              </a:buClr>
              <a:buFont typeface="+mj-lt"/>
              <a:buAutoNum type="romanUcPeriod"/>
              <a:defRPr/>
            </a:pPr>
            <a:r>
              <a:rPr lang="en-US" altLang="en-US" dirty="0">
                <a:solidFill>
                  <a:schemeClr val="bg1"/>
                </a:solidFill>
              </a:rPr>
              <a:t>Atonement</a:t>
            </a:r>
          </a:p>
          <a:p>
            <a:pPr marL="914377" indent="-914377" eaLnBrk="1" hangingPunct="1">
              <a:lnSpc>
                <a:spcPct val="90000"/>
              </a:lnSpc>
              <a:buClr>
                <a:srgbClr val="66FFFF"/>
              </a:buClr>
              <a:buFont typeface="+mj-lt"/>
              <a:buAutoNum type="romanUcPeriod"/>
              <a:defRPr/>
            </a:pPr>
            <a:r>
              <a:rPr lang="en-US" altLang="en-US" dirty="0">
                <a:solidFill>
                  <a:schemeClr val="bg1"/>
                </a:solidFill>
              </a:rPr>
              <a:t>Salvation words</a:t>
            </a:r>
          </a:p>
          <a:p>
            <a:pPr marL="914377" indent="-914377" eaLnBrk="1" hangingPunct="1">
              <a:lnSpc>
                <a:spcPct val="90000"/>
              </a:lnSpc>
              <a:buClr>
                <a:srgbClr val="66FFFF"/>
              </a:buClr>
              <a:buFont typeface="+mj-lt"/>
              <a:buAutoNum type="romanUcPeriod"/>
              <a:defRPr/>
            </a:pPr>
            <a:r>
              <a:rPr lang="en-US" altLang="en-US" dirty="0">
                <a:solidFill>
                  <a:schemeClr val="bg1"/>
                </a:solidFill>
              </a:rPr>
              <a:t>God’s one condition of salvation</a:t>
            </a:r>
          </a:p>
          <a:p>
            <a:pPr marL="914377" indent="-914377" eaLnBrk="1" hangingPunct="1">
              <a:lnSpc>
                <a:spcPct val="90000"/>
              </a:lnSpc>
              <a:buClr>
                <a:srgbClr val="66FFFF"/>
              </a:buClr>
              <a:buFont typeface="+mj-lt"/>
              <a:buAutoNum type="romanUcPeriod"/>
              <a:defRPr/>
            </a:pPr>
            <a:r>
              <a:rPr lang="en-US" altLang="en-US" dirty="0">
                <a:solidFill>
                  <a:schemeClr val="bg1"/>
                </a:solidFill>
              </a:rPr>
              <a:t>Results of salvation</a:t>
            </a:r>
          </a:p>
          <a:p>
            <a:pPr marL="914377" indent="-914377" eaLnBrk="1" hangingPunct="1">
              <a:lnSpc>
                <a:spcPct val="90000"/>
              </a:lnSpc>
              <a:buClr>
                <a:srgbClr val="66FFFF"/>
              </a:buClr>
              <a:buFont typeface="+mj-lt"/>
              <a:buAutoNum type="romanUcPeriod"/>
              <a:defRPr/>
            </a:pPr>
            <a:r>
              <a:rPr lang="en-US" altLang="en-US" b="1" u="sng" dirty="0">
                <a:solidFill>
                  <a:srgbClr val="FFFFCC"/>
                </a:solidFill>
              </a:rPr>
              <a:t>Eternal security</a:t>
            </a:r>
          </a:p>
          <a:p>
            <a:pPr marL="914377" indent="-914377" eaLnBrk="1" hangingPunct="1">
              <a:lnSpc>
                <a:spcPct val="90000"/>
              </a:lnSpc>
              <a:buClr>
                <a:srgbClr val="66FFFF"/>
              </a:buClr>
              <a:buFont typeface="+mj-lt"/>
              <a:buAutoNum type="romanUcPeriod"/>
              <a:defRPr/>
            </a:pPr>
            <a:r>
              <a:rPr lang="en-US" altLang="en-US" dirty="0">
                <a:solidFill>
                  <a:schemeClr val="bg1"/>
                </a:solidFill>
              </a:rPr>
              <a:t>Faulty views of salvation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4"/>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176213" y="163513"/>
            <a:ext cx="8791575" cy="6530975"/>
          </a:xfrm>
          <a:prstGeom prst="rect">
            <a:avLst/>
          </a:prstGeom>
          <a:noFill/>
          <a:ln w="38100">
            <a:solidFill>
              <a:schemeClr val="bg1"/>
            </a:solidFill>
            <a:miter lim="800000"/>
            <a:headEnd/>
            <a:tailEnd/>
          </a:ln>
          <a:extLst>
            <a:ext uri="{909E8E84-426E-40DD-AFC4-6F175D3DCCD1}">
              <a14:hiddenFill xmlns:a14="http://schemas.microsoft.com/office/drawing/2010/main">
                <a:solidFill>
                  <a:srgbClr val="FFFFFF"/>
                </a:solidFill>
              </a14:hiddenFill>
            </a:ext>
          </a:extLst>
        </p:spPr>
      </p:pic>
      <p:sp>
        <p:nvSpPr>
          <p:cNvPr id="134147" name="Rectangle 1"/>
          <p:cNvSpPr>
            <a:spLocks noChangeArrowheads="1"/>
          </p:cNvSpPr>
          <p:nvPr/>
        </p:nvSpPr>
        <p:spPr bwMode="auto">
          <a:xfrm>
            <a:off x="715465" y="177322"/>
            <a:ext cx="7713071" cy="3077766"/>
          </a:xfrm>
          <a:prstGeom prst="rect">
            <a:avLst/>
          </a:prstGeom>
          <a:noFill/>
          <a:ln w="28575">
            <a:noFill/>
            <a:miter lim="800000"/>
            <a:headEnd/>
            <a:tailEnd/>
          </a:ln>
        </p:spPr>
        <p:txBody>
          <a:bodyPr wrap="square">
            <a:spAutoFit/>
          </a:bodyPr>
          <a:lstStyle/>
          <a:p>
            <a:pPr algn="ctr" eaLnBrk="1" fontAlgn="auto" hangingPunct="1">
              <a:spcBef>
                <a:spcPts val="0"/>
              </a:spcBef>
              <a:spcAft>
                <a:spcPts val="1200"/>
              </a:spcAft>
              <a:defRPr/>
            </a:pPr>
            <a:r>
              <a:rPr lang="en-US" altLang="en-US" sz="4000" b="1" dirty="0">
                <a:solidFill>
                  <a:srgbClr val="00FFFF"/>
                </a:solidFill>
                <a:effectLst>
                  <a:outerShdw blurRad="38100" dist="38100" dir="2700000" algn="tl">
                    <a:srgbClr val="000000">
                      <a:alpha val="43137"/>
                    </a:srgbClr>
                  </a:outerShdw>
                </a:effectLst>
                <a:latin typeface="+mn-lt"/>
                <a:ea typeface="+mj-ea"/>
                <a:cs typeface="Calibri" panose="020F0502020204030204" pitchFamily="34" charset="0"/>
              </a:rPr>
              <a:t>Revelation 22:20-21</a:t>
            </a:r>
          </a:p>
          <a:p>
            <a:pPr algn="just"/>
            <a:r>
              <a:rPr lang="en-US" altLang="en-US" sz="3600" kern="0" dirty="0">
                <a:solidFill>
                  <a:schemeClr val="bg1">
                    <a:lumMod val="95000"/>
                  </a:schemeClr>
                </a:solidFill>
                <a:effectLst>
                  <a:outerShdw blurRad="38100" dist="38100" dir="2700000" algn="tl">
                    <a:srgbClr val="000000">
                      <a:alpha val="43137"/>
                    </a:srgbClr>
                  </a:outerShdw>
                </a:effectLst>
                <a:latin typeface="+mn-lt"/>
                <a:cs typeface="Calibri" panose="020F0502020204030204" pitchFamily="34" charset="0"/>
              </a:rPr>
              <a:t>“</a:t>
            </a:r>
            <a:r>
              <a:rPr lang="en-US" sz="3600" dirty="0">
                <a:solidFill>
                  <a:schemeClr val="bg1">
                    <a:lumMod val="95000"/>
                  </a:schemeClr>
                </a:solidFill>
                <a:latin typeface="Calibri" panose="020F0502020204030204" pitchFamily="34" charset="0"/>
                <a:cs typeface="Calibri" panose="020F0502020204030204" pitchFamily="34" charset="0"/>
              </a:rPr>
              <a:t>He who testifies to these things says, ‘Yes, I am coming quickly.’ Amen. Come, Lord Jesus. The grace of the Lord Jesus be with all. Amen</a:t>
            </a:r>
            <a:r>
              <a:rPr lang="en-US" sz="3600" dirty="0">
                <a:solidFill>
                  <a:schemeClr val="bg1">
                    <a:lumMod val="95000"/>
                  </a:schemeClr>
                </a:solidFill>
                <a:effectLst>
                  <a:outerShdw blurRad="38100" dist="38100" dir="2700000" algn="tl">
                    <a:srgbClr val="000000">
                      <a:alpha val="43137"/>
                    </a:srgbClr>
                  </a:outerShdw>
                </a:effectLst>
                <a:latin typeface="+mn-lt"/>
                <a:cs typeface="Calibri" panose="020F0502020204030204" pitchFamily="34" charset="0"/>
              </a:rPr>
              <a:t>.”</a:t>
            </a:r>
            <a:r>
              <a:rPr lang="en-US" altLang="en-US" sz="3600" dirty="0">
                <a:solidFill>
                  <a:schemeClr val="bg1">
                    <a:lumMod val="95000"/>
                  </a:schemeClr>
                </a:solidFill>
                <a:effectLst>
                  <a:outerShdw blurRad="38100" dist="38100" dir="2700000" algn="tl">
                    <a:srgbClr val="000000">
                      <a:alpha val="43137"/>
                    </a:srgbClr>
                  </a:outerShdw>
                </a:effectLst>
                <a:latin typeface="+mn-lt"/>
                <a:cs typeface="Calibri" panose="020F0502020204030204" pitchFamily="34" charset="0"/>
              </a:rPr>
              <a:t> (NASB)</a:t>
            </a:r>
          </a:p>
        </p:txBody>
      </p:sp>
    </p:spTree>
    <p:extLst>
      <p:ext uri="{BB962C8B-B14F-4D97-AF65-F5344CB8AC3E}">
        <p14:creationId xmlns:p14="http://schemas.microsoft.com/office/powerpoint/2010/main" val="10602962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Content Placeholder 2"/>
          <p:cNvSpPr>
            <a:spLocks noGrp="1"/>
          </p:cNvSpPr>
          <p:nvPr>
            <p:ph idx="1"/>
          </p:nvPr>
        </p:nvSpPr>
        <p:spPr>
          <a:xfrm>
            <a:off x="244475" y="1601788"/>
            <a:ext cx="8429625" cy="4316412"/>
          </a:xfrm>
        </p:spPr>
        <p:txBody>
          <a:bodyPr/>
          <a:lstStyle/>
          <a:p>
            <a:pPr marL="514350" indent="-514350">
              <a:spcBef>
                <a:spcPts val="0"/>
              </a:spcBef>
              <a:spcAft>
                <a:spcPts val="2400"/>
              </a:spcAft>
              <a:buClr>
                <a:srgbClr val="66FFFF"/>
              </a:buClr>
              <a:buFont typeface="+mj-lt"/>
              <a:buAutoNum type="arabicPeriod" startAt="6"/>
              <a:defRPr/>
            </a:pPr>
            <a:r>
              <a:rPr lang="en-US" altLang="en-US" dirty="0">
                <a:solidFill>
                  <a:schemeClr val="bg1"/>
                </a:solidFill>
                <a:effectLst>
                  <a:outerShdw blurRad="38100" dist="38100" dir="2700000" algn="tl">
                    <a:srgbClr val="000000">
                      <a:alpha val="43137"/>
                    </a:srgbClr>
                  </a:outerShdw>
                </a:effectLst>
              </a:rPr>
              <a:t>Passages from James</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effectLst>
                  <a:outerShdw blurRad="38100" dist="38100" dir="2700000" algn="tl">
                    <a:srgbClr val="000000">
                      <a:alpha val="43137"/>
                    </a:srgbClr>
                  </a:outerShdw>
                </a:effectLst>
              </a:rPr>
              <a:t>Passages from Hebrews</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effectLst>
                  <a:outerShdw blurRad="38100" dist="38100" dir="2700000" algn="tl">
                    <a:srgbClr val="000000">
                      <a:alpha val="43137"/>
                    </a:srgbClr>
                  </a:outerShdw>
                </a:effectLst>
              </a:rPr>
              <a:t>Passages from 2 Peter</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effectLst>
                  <a:outerShdw blurRad="38100" dist="38100" dir="2700000" algn="tl">
                    <a:srgbClr val="000000">
                      <a:alpha val="43137"/>
                    </a:srgbClr>
                  </a:outerShdw>
                </a:effectLst>
              </a:rPr>
              <a:t>Passages from 1 John</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effectLst>
                  <a:outerShdw blurRad="38100" dist="38100" dir="2700000" algn="tl">
                    <a:srgbClr val="000000">
                      <a:alpha val="43137"/>
                    </a:srgbClr>
                  </a:outerShdw>
                </a:effectLst>
              </a:rPr>
              <a:t>Passages from Revelation</a:t>
            </a:r>
          </a:p>
          <a:p>
            <a:pPr marL="457200" indent="-457200">
              <a:spcBef>
                <a:spcPts val="0"/>
              </a:spcBef>
              <a:spcAft>
                <a:spcPts val="2400"/>
              </a:spcAft>
              <a:buClr>
                <a:srgbClr val="66FFFF"/>
              </a:buClr>
              <a:buFont typeface="+mj-lt"/>
              <a:buAutoNum type="arabicPeriod" startAt="6"/>
              <a:defRPr/>
            </a:pPr>
            <a:r>
              <a:rPr lang="en-US" altLang="en-US" b="1" u="sng" dirty="0">
                <a:solidFill>
                  <a:srgbClr val="FFFFCC"/>
                </a:solidFill>
                <a:effectLst>
                  <a:outerShdw blurRad="38100" dist="38100" dir="2700000" algn="tl">
                    <a:srgbClr val="000000">
                      <a:alpha val="43137"/>
                    </a:srgbClr>
                  </a:outerShdw>
                </a:effectLst>
              </a:rPr>
              <a:t>Miscellaneous argument</a:t>
            </a: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ffectLst>
                <a:outerShdw blurRad="38100" dist="38100" dir="2700000" algn="tl">
                  <a:srgbClr val="000000">
                    <a:alpha val="43137"/>
                  </a:srgbClr>
                </a:outerShdw>
              </a:effectLst>
            </a:endParaRP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ffectLst>
                <a:outerShdw blurRad="38100" dist="38100" dir="2700000" algn="tl">
                  <a:srgbClr val="000000">
                    <a:alpha val="43137"/>
                  </a:srgbClr>
                </a:outerShdw>
              </a:effectLst>
            </a:endParaRP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ffectLst>
                <a:outerShdw blurRad="38100" dist="38100" dir="2700000" algn="tl">
                  <a:srgbClr val="000000">
                    <a:alpha val="43137"/>
                  </a:srgbClr>
                </a:outerShdw>
              </a:effectLst>
            </a:endParaRP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ffectLst>
                <a:outerShdw blurRad="38100" dist="38100" dir="2700000" algn="tl">
                  <a:srgbClr val="000000">
                    <a:alpha val="43137"/>
                  </a:srgbClr>
                </a:outerShdw>
              </a:effectLst>
            </a:endParaRPr>
          </a:p>
        </p:txBody>
      </p:sp>
      <p:sp>
        <p:nvSpPr>
          <p:cNvPr id="6" name="Title 1"/>
          <p:cNvSpPr>
            <a:spLocks noGrp="1"/>
          </p:cNvSpPr>
          <p:nvPr>
            <p:ph type="title"/>
          </p:nvPr>
        </p:nvSpPr>
        <p:spPr>
          <a:xfrm>
            <a:off x="376238" y="257175"/>
            <a:ext cx="8229600" cy="1143000"/>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Response to Problem Passages</a:t>
            </a:r>
          </a:p>
        </p:txBody>
      </p:sp>
      <p:pic>
        <p:nvPicPr>
          <p:cNvPr id="15364"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148263" y="1633538"/>
            <a:ext cx="3656012" cy="498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82521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1"/>
          <p:cNvSpPr>
            <a:spLocks noGrp="1"/>
          </p:cNvSpPr>
          <p:nvPr>
            <p:ph type="title"/>
          </p:nvPr>
        </p:nvSpPr>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Miscellaneous Argument</a:t>
            </a:r>
          </a:p>
        </p:txBody>
      </p:sp>
      <p:sp>
        <p:nvSpPr>
          <p:cNvPr id="143363" name="Content Placeholder 2"/>
          <p:cNvSpPr>
            <a:spLocks noGrp="1"/>
          </p:cNvSpPr>
          <p:nvPr>
            <p:ph idx="1"/>
          </p:nvPr>
        </p:nvSpPr>
        <p:spPr>
          <a:xfrm>
            <a:off x="457200" y="1600200"/>
            <a:ext cx="8534400" cy="4525963"/>
          </a:xfrm>
        </p:spPr>
        <p:txBody>
          <a:bodyPr/>
          <a:lstStyle/>
          <a:p>
            <a:pPr eaLnBrk="1" hangingPunct="1">
              <a:lnSpc>
                <a:spcPct val="90000"/>
              </a:lnSpc>
              <a:spcBef>
                <a:spcPts val="1200"/>
              </a:spcBef>
              <a:spcAft>
                <a:spcPts val="1200"/>
              </a:spcAft>
              <a:buClr>
                <a:srgbClr val="66FFFF"/>
              </a:buClr>
              <a:defRPr/>
            </a:pPr>
            <a:r>
              <a:rPr lang="en-US" altLang="en-US" b="1" u="sng" dirty="0">
                <a:solidFill>
                  <a:srgbClr val="FFFFCC"/>
                </a:solidFill>
                <a:effectLst>
                  <a:outerShdw blurRad="38100" dist="38100" dir="2700000" algn="tl">
                    <a:srgbClr val="000000">
                      <a:alpha val="43137"/>
                    </a:srgbClr>
                  </a:outerShdw>
                </a:effectLst>
              </a:rPr>
              <a:t>Allows people to live in sin without fear of losing salvation?</a:t>
            </a:r>
            <a:r>
              <a:rPr lang="en-US" altLang="en-US" b="1" dirty="0">
                <a:solidFill>
                  <a:srgbClr val="FFFFCC"/>
                </a:solidFill>
                <a:effectLst>
                  <a:outerShdw blurRad="38100" dist="38100" dir="2700000" algn="tl">
                    <a:srgbClr val="000000">
                      <a:alpha val="43137"/>
                    </a:srgbClr>
                  </a:outerShdw>
                </a:effectLst>
              </a:rPr>
              <a:t> </a:t>
            </a:r>
          </a:p>
          <a:p>
            <a:pPr eaLnBrk="1" hangingPunct="1">
              <a:lnSpc>
                <a:spcPct val="90000"/>
              </a:lnSpc>
              <a:spcBef>
                <a:spcPts val="1200"/>
              </a:spcBef>
              <a:spcAft>
                <a:spcPts val="1200"/>
              </a:spcAft>
              <a:buClr>
                <a:srgbClr val="66FFFF"/>
              </a:buClr>
              <a:defRPr/>
            </a:pPr>
            <a:r>
              <a:rPr lang="en-US" altLang="en-US" dirty="0">
                <a:solidFill>
                  <a:schemeClr val="bg1"/>
                </a:solidFill>
                <a:effectLst>
                  <a:outerShdw blurRad="38100" dist="38100" dir="2700000" algn="tl">
                    <a:srgbClr val="000000">
                      <a:alpha val="43137"/>
                    </a:srgbClr>
                  </a:outerShdw>
                </a:effectLst>
              </a:rPr>
              <a:t>Ryrie A Survey of Bible Doctrine 133. “Actually one need not fear losing his salvation as long as he could be saved again by believing again. So even a doctrine of ‘insecurity’ could breed a license in living.”</a:t>
            </a:r>
          </a:p>
          <a:p>
            <a:pPr eaLnBrk="1" hangingPunct="1">
              <a:lnSpc>
                <a:spcPct val="90000"/>
              </a:lnSpc>
              <a:spcBef>
                <a:spcPts val="1200"/>
              </a:spcBef>
              <a:spcAft>
                <a:spcPts val="1200"/>
              </a:spcAft>
              <a:buClr>
                <a:srgbClr val="66FFFF"/>
              </a:buClr>
              <a:defRPr/>
            </a:pPr>
            <a:r>
              <a:rPr lang="en-US" altLang="en-US" dirty="0">
                <a:solidFill>
                  <a:schemeClr val="bg1"/>
                </a:solidFill>
                <a:effectLst>
                  <a:outerShdw blurRad="38100" dist="38100" dir="2700000" algn="tl">
                    <a:srgbClr val="000000">
                      <a:alpha val="43137"/>
                    </a:srgbClr>
                  </a:outerShdw>
                </a:effectLst>
              </a:rPr>
              <a:t>Proper motivation for holy living (Rom. 12:1)</a:t>
            </a:r>
          </a:p>
        </p:txBody>
      </p:sp>
    </p:spTree>
    <p:extLst>
      <p:ext uri="{BB962C8B-B14F-4D97-AF65-F5344CB8AC3E}">
        <p14:creationId xmlns:p14="http://schemas.microsoft.com/office/powerpoint/2010/main" val="520389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a:xfrm>
            <a:off x="457200" y="274638"/>
            <a:ext cx="8229600" cy="715962"/>
          </a:xfrm>
        </p:spPr>
        <p:txBody>
          <a:bodyPr/>
          <a:lstStyle/>
          <a:p>
            <a:pPr eaLnBrk="1" hangingPunct="1">
              <a:defRPr/>
            </a:pPr>
            <a:r>
              <a:rPr lang="en-US" altLang="en-US" b="1" dirty="0">
                <a:solidFill>
                  <a:srgbClr val="00FFFF"/>
                </a:solidFill>
                <a:effectLst>
                  <a:outerShdw blurRad="38100" dist="38100" dir="2700000" algn="tl">
                    <a:srgbClr val="000000">
                      <a:alpha val="43137"/>
                    </a:srgbClr>
                  </a:outerShdw>
                </a:effectLst>
              </a:rPr>
              <a:t>Romans Outline</a:t>
            </a:r>
          </a:p>
        </p:txBody>
      </p:sp>
      <p:sp>
        <p:nvSpPr>
          <p:cNvPr id="83971" name="Rectangle 3"/>
          <p:cNvSpPr>
            <a:spLocks noGrp="1" noChangeArrowheads="1"/>
          </p:cNvSpPr>
          <p:nvPr>
            <p:ph type="body" idx="4294967295"/>
          </p:nvPr>
        </p:nvSpPr>
        <p:spPr>
          <a:xfrm>
            <a:off x="2057400" y="1143000"/>
            <a:ext cx="5029200" cy="5257800"/>
          </a:xfrm>
        </p:spPr>
        <p:txBody>
          <a:bodyPr/>
          <a:lstStyle/>
          <a:p>
            <a:pPr eaLnBrk="1" hangingPunct="1">
              <a:spcBef>
                <a:spcPts val="1200"/>
              </a:spcBef>
              <a:spcAft>
                <a:spcPts val="1200"/>
              </a:spcAft>
              <a:buClr>
                <a:srgbClr val="66FFFF"/>
              </a:buClr>
              <a:buFont typeface="Arial" panose="020B0604020202020204" pitchFamily="34" charset="0"/>
              <a:buChar char="•"/>
              <a:defRPr/>
            </a:pPr>
            <a:r>
              <a:rPr lang="en-US" altLang="en-US" sz="3000" dirty="0">
                <a:solidFill>
                  <a:schemeClr val="bg1"/>
                </a:solidFill>
                <a:effectLst>
                  <a:outerShdw blurRad="38100" dist="38100" dir="2700000" algn="tl">
                    <a:srgbClr val="000000">
                      <a:alpha val="43137"/>
                    </a:srgbClr>
                  </a:outerShdw>
                </a:effectLst>
              </a:rPr>
              <a:t>Salutation (1:1-17)</a:t>
            </a:r>
          </a:p>
          <a:p>
            <a:pPr eaLnBrk="1" hangingPunct="1">
              <a:spcBef>
                <a:spcPts val="1200"/>
              </a:spcBef>
              <a:spcAft>
                <a:spcPts val="1200"/>
              </a:spcAft>
              <a:buClr>
                <a:srgbClr val="66FFFF"/>
              </a:buClr>
              <a:buFont typeface="Arial" panose="020B0604020202020204" pitchFamily="34" charset="0"/>
              <a:buChar char="•"/>
              <a:defRPr/>
            </a:pPr>
            <a:r>
              <a:rPr lang="en-US" altLang="en-US" sz="3000" dirty="0">
                <a:solidFill>
                  <a:schemeClr val="bg1"/>
                </a:solidFill>
                <a:effectLst>
                  <a:outerShdw blurRad="38100" dist="38100" dir="2700000" algn="tl">
                    <a:srgbClr val="000000">
                      <a:alpha val="43137"/>
                    </a:srgbClr>
                  </a:outerShdw>
                </a:effectLst>
              </a:rPr>
              <a:t>Sin (1:18</a:t>
            </a:r>
            <a:r>
              <a:rPr lang="en-US" altLang="en-US" sz="3000" dirty="0">
                <a:solidFill>
                  <a:schemeClr val="bg1"/>
                </a:solidFill>
                <a:effectLst>
                  <a:outerShdw blurRad="38100" dist="38100" dir="2700000" algn="tl">
                    <a:srgbClr val="000000">
                      <a:alpha val="43137"/>
                    </a:srgbClr>
                  </a:outerShdw>
                </a:effectLst>
                <a:cs typeface="Times New Roman" panose="02020603050405020304" pitchFamily="18" charset="0"/>
              </a:rPr>
              <a:t>–3:20)</a:t>
            </a:r>
            <a:endParaRPr lang="en-US" altLang="en-US" sz="3000" dirty="0">
              <a:solidFill>
                <a:schemeClr val="bg1"/>
              </a:solidFill>
              <a:effectLst>
                <a:outerShdw blurRad="38100" dist="38100" dir="2700000" algn="tl">
                  <a:srgbClr val="000000">
                    <a:alpha val="43137"/>
                  </a:srgbClr>
                </a:outerShdw>
              </a:effectLst>
            </a:endParaRPr>
          </a:p>
          <a:p>
            <a:pPr eaLnBrk="1" hangingPunct="1">
              <a:spcBef>
                <a:spcPts val="1200"/>
              </a:spcBef>
              <a:spcAft>
                <a:spcPts val="1200"/>
              </a:spcAft>
              <a:buClr>
                <a:srgbClr val="66FFFF"/>
              </a:buClr>
              <a:buFont typeface="Arial" panose="020B0604020202020204" pitchFamily="34" charset="0"/>
              <a:buChar char="•"/>
              <a:defRPr/>
            </a:pPr>
            <a:r>
              <a:rPr lang="en-US" altLang="en-US" sz="3000" dirty="0">
                <a:solidFill>
                  <a:schemeClr val="bg1"/>
                </a:solidFill>
                <a:effectLst>
                  <a:outerShdw blurRad="38100" dist="38100" dir="2700000" algn="tl">
                    <a:srgbClr val="000000">
                      <a:alpha val="43137"/>
                    </a:srgbClr>
                  </a:outerShdw>
                </a:effectLst>
              </a:rPr>
              <a:t>Salvation (3:21</a:t>
            </a:r>
            <a:r>
              <a:rPr lang="en-US" altLang="en-US" sz="3000" dirty="0">
                <a:solidFill>
                  <a:schemeClr val="bg1"/>
                </a:solidFill>
                <a:effectLst>
                  <a:outerShdw blurRad="38100" dist="38100" dir="2700000" algn="tl">
                    <a:srgbClr val="000000">
                      <a:alpha val="43137"/>
                    </a:srgbClr>
                  </a:outerShdw>
                </a:effectLst>
                <a:cs typeface="Times New Roman" panose="02020603050405020304" pitchFamily="18" charset="0"/>
              </a:rPr>
              <a:t>–5:21)</a:t>
            </a:r>
            <a:endParaRPr lang="en-US" altLang="en-US" sz="3000" dirty="0">
              <a:solidFill>
                <a:schemeClr val="bg1"/>
              </a:solidFill>
              <a:effectLst>
                <a:outerShdw blurRad="38100" dist="38100" dir="2700000" algn="tl">
                  <a:srgbClr val="000000">
                    <a:alpha val="43137"/>
                  </a:srgbClr>
                </a:outerShdw>
              </a:effectLst>
            </a:endParaRPr>
          </a:p>
          <a:p>
            <a:pPr eaLnBrk="1" hangingPunct="1">
              <a:spcBef>
                <a:spcPts val="1200"/>
              </a:spcBef>
              <a:spcAft>
                <a:spcPts val="1200"/>
              </a:spcAft>
              <a:buClr>
                <a:srgbClr val="66FFFF"/>
              </a:buClr>
              <a:buFont typeface="Arial" panose="020B0604020202020204" pitchFamily="34" charset="0"/>
              <a:buChar char="•"/>
              <a:defRPr/>
            </a:pPr>
            <a:r>
              <a:rPr lang="en-US" altLang="en-US" sz="3000" dirty="0">
                <a:solidFill>
                  <a:schemeClr val="bg1"/>
                </a:solidFill>
                <a:effectLst>
                  <a:outerShdw blurRad="38100" dist="38100" dir="2700000" algn="tl">
                    <a:srgbClr val="000000">
                      <a:alpha val="43137"/>
                    </a:srgbClr>
                  </a:outerShdw>
                </a:effectLst>
              </a:rPr>
              <a:t>Sanctification (6</a:t>
            </a:r>
            <a:r>
              <a:rPr lang="en-US" altLang="en-US" sz="3000" dirty="0">
                <a:solidFill>
                  <a:schemeClr val="bg1"/>
                </a:solidFill>
                <a:effectLst>
                  <a:outerShdw blurRad="38100" dist="38100" dir="2700000" algn="tl">
                    <a:srgbClr val="000000">
                      <a:alpha val="43137"/>
                    </a:srgbClr>
                  </a:outerShdw>
                </a:effectLst>
                <a:cs typeface="Times New Roman" panose="02020603050405020304" pitchFamily="18" charset="0"/>
              </a:rPr>
              <a:t>–8)</a:t>
            </a:r>
            <a:endParaRPr lang="en-US" altLang="en-US" sz="3000" dirty="0">
              <a:solidFill>
                <a:schemeClr val="bg1"/>
              </a:solidFill>
              <a:effectLst>
                <a:outerShdw blurRad="38100" dist="38100" dir="2700000" algn="tl">
                  <a:srgbClr val="000000">
                    <a:alpha val="43137"/>
                  </a:srgbClr>
                </a:outerShdw>
              </a:effectLst>
            </a:endParaRPr>
          </a:p>
          <a:p>
            <a:pPr eaLnBrk="1" hangingPunct="1">
              <a:spcBef>
                <a:spcPts val="1200"/>
              </a:spcBef>
              <a:spcAft>
                <a:spcPts val="1200"/>
              </a:spcAft>
              <a:buClr>
                <a:srgbClr val="66FFFF"/>
              </a:buClr>
              <a:defRPr/>
            </a:pPr>
            <a:r>
              <a:rPr lang="en-US" altLang="en-US" sz="3000" dirty="0">
                <a:solidFill>
                  <a:schemeClr val="bg1"/>
                </a:solidFill>
                <a:effectLst>
                  <a:outerShdw blurRad="38100" dist="38100" dir="2700000" algn="tl">
                    <a:srgbClr val="000000">
                      <a:alpha val="43137"/>
                    </a:srgbClr>
                  </a:outerShdw>
                </a:effectLst>
              </a:rPr>
              <a:t>Sovereignty (9–11)</a:t>
            </a:r>
          </a:p>
          <a:p>
            <a:pPr eaLnBrk="1" hangingPunct="1">
              <a:spcBef>
                <a:spcPts val="1200"/>
              </a:spcBef>
              <a:spcAft>
                <a:spcPts val="1200"/>
              </a:spcAft>
              <a:buClr>
                <a:srgbClr val="66FFFF"/>
              </a:buClr>
              <a:buFont typeface="Arial" panose="020B0604020202020204" pitchFamily="34" charset="0"/>
              <a:buChar char="•"/>
              <a:defRPr/>
            </a:pPr>
            <a:r>
              <a:rPr lang="en-US" altLang="en-US" sz="3000" dirty="0">
                <a:solidFill>
                  <a:schemeClr val="bg1"/>
                </a:solidFill>
                <a:effectLst>
                  <a:outerShdw blurRad="38100" dist="38100" dir="2700000" algn="tl">
                    <a:srgbClr val="000000">
                      <a:alpha val="43137"/>
                    </a:srgbClr>
                  </a:outerShdw>
                </a:effectLst>
              </a:rPr>
              <a:t>Service (12:1</a:t>
            </a:r>
            <a:r>
              <a:rPr lang="en-US" altLang="en-US" sz="3000" dirty="0">
                <a:solidFill>
                  <a:schemeClr val="bg1"/>
                </a:solidFill>
                <a:effectLst>
                  <a:outerShdw blurRad="38100" dist="38100" dir="2700000" algn="tl">
                    <a:srgbClr val="000000">
                      <a:alpha val="43137"/>
                    </a:srgbClr>
                  </a:outerShdw>
                </a:effectLst>
                <a:cs typeface="Times New Roman" panose="02020603050405020304" pitchFamily="18" charset="0"/>
              </a:rPr>
              <a:t>–15:13)</a:t>
            </a:r>
            <a:endParaRPr lang="en-US" altLang="en-US" sz="3000" dirty="0">
              <a:solidFill>
                <a:schemeClr val="bg1"/>
              </a:solidFill>
              <a:effectLst>
                <a:outerShdw blurRad="38100" dist="38100" dir="2700000" algn="tl">
                  <a:srgbClr val="000000">
                    <a:alpha val="43137"/>
                  </a:srgbClr>
                </a:outerShdw>
              </a:effectLst>
            </a:endParaRPr>
          </a:p>
          <a:p>
            <a:pPr eaLnBrk="1" hangingPunct="1">
              <a:spcBef>
                <a:spcPts val="1200"/>
              </a:spcBef>
              <a:spcAft>
                <a:spcPts val="1200"/>
              </a:spcAft>
              <a:buClr>
                <a:srgbClr val="66FFFF"/>
              </a:buClr>
              <a:buFont typeface="Arial" panose="020B0604020202020204" pitchFamily="34" charset="0"/>
              <a:buChar char="•"/>
              <a:defRPr/>
            </a:pPr>
            <a:r>
              <a:rPr lang="en-US" altLang="en-US" sz="3000" dirty="0">
                <a:solidFill>
                  <a:schemeClr val="bg1"/>
                </a:solidFill>
                <a:effectLst>
                  <a:outerShdw blurRad="38100" dist="38100" dir="2700000" algn="tl">
                    <a:srgbClr val="000000">
                      <a:alpha val="43137"/>
                    </a:srgbClr>
                  </a:outerShdw>
                </a:effectLst>
              </a:rPr>
              <a:t>Summation (15:14</a:t>
            </a:r>
            <a:r>
              <a:rPr lang="en-US" altLang="en-US" sz="3000" dirty="0">
                <a:solidFill>
                  <a:schemeClr val="bg1"/>
                </a:solidFill>
                <a:effectLst>
                  <a:outerShdw blurRad="38100" dist="38100" dir="2700000" algn="tl">
                    <a:srgbClr val="000000">
                      <a:alpha val="43137"/>
                    </a:srgbClr>
                  </a:outerShdw>
                </a:effectLst>
                <a:cs typeface="Times New Roman" panose="02020603050405020304" pitchFamily="18" charset="0"/>
              </a:rPr>
              <a:t>–16:27)</a:t>
            </a:r>
          </a:p>
        </p:txBody>
      </p:sp>
    </p:spTree>
    <p:extLst>
      <p:ext uri="{BB962C8B-B14F-4D97-AF65-F5344CB8AC3E}">
        <p14:creationId xmlns:p14="http://schemas.microsoft.com/office/powerpoint/2010/main" val="34549560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a:xfrm>
            <a:off x="457200" y="274638"/>
            <a:ext cx="8229600" cy="715962"/>
          </a:xfrm>
        </p:spPr>
        <p:txBody>
          <a:bodyPr/>
          <a:lstStyle/>
          <a:p>
            <a:pPr eaLnBrk="1" hangingPunct="1">
              <a:defRPr/>
            </a:pPr>
            <a:r>
              <a:rPr lang="en-US" altLang="en-US" b="1" dirty="0">
                <a:solidFill>
                  <a:srgbClr val="00FFFF"/>
                </a:solidFill>
                <a:effectLst>
                  <a:outerShdw blurRad="38100" dist="38100" dir="2700000" algn="tl">
                    <a:srgbClr val="000000">
                      <a:alpha val="43137"/>
                    </a:srgbClr>
                  </a:outerShdw>
                </a:effectLst>
              </a:rPr>
              <a:t>Romans Outline</a:t>
            </a:r>
          </a:p>
        </p:txBody>
      </p:sp>
      <p:sp>
        <p:nvSpPr>
          <p:cNvPr id="83971" name="Rectangle 3"/>
          <p:cNvSpPr>
            <a:spLocks noGrp="1" noChangeArrowheads="1"/>
          </p:cNvSpPr>
          <p:nvPr>
            <p:ph type="body" idx="4294967295"/>
          </p:nvPr>
        </p:nvSpPr>
        <p:spPr>
          <a:xfrm>
            <a:off x="2057400" y="1143000"/>
            <a:ext cx="5029200" cy="5257800"/>
          </a:xfrm>
        </p:spPr>
        <p:txBody>
          <a:bodyPr/>
          <a:lstStyle/>
          <a:p>
            <a:pPr eaLnBrk="1" hangingPunct="1">
              <a:spcBef>
                <a:spcPts val="1200"/>
              </a:spcBef>
              <a:spcAft>
                <a:spcPts val="1200"/>
              </a:spcAft>
              <a:buClr>
                <a:srgbClr val="66FFFF"/>
              </a:buClr>
              <a:buFont typeface="Arial" panose="020B0604020202020204" pitchFamily="34" charset="0"/>
              <a:buChar char="•"/>
              <a:defRPr/>
            </a:pPr>
            <a:r>
              <a:rPr lang="en-US" altLang="en-US" sz="3000" dirty="0">
                <a:solidFill>
                  <a:schemeClr val="bg1"/>
                </a:solidFill>
                <a:effectLst>
                  <a:outerShdw blurRad="38100" dist="38100" dir="2700000" algn="tl">
                    <a:srgbClr val="000000">
                      <a:alpha val="43137"/>
                    </a:srgbClr>
                  </a:outerShdw>
                </a:effectLst>
              </a:rPr>
              <a:t>Salutation (1:1-17)</a:t>
            </a:r>
          </a:p>
          <a:p>
            <a:pPr eaLnBrk="1" hangingPunct="1">
              <a:spcBef>
                <a:spcPts val="1200"/>
              </a:spcBef>
              <a:spcAft>
                <a:spcPts val="1200"/>
              </a:spcAft>
              <a:buClr>
                <a:srgbClr val="66FFFF"/>
              </a:buClr>
              <a:buFont typeface="Arial" panose="020B0604020202020204" pitchFamily="34" charset="0"/>
              <a:buChar char="•"/>
              <a:defRPr/>
            </a:pPr>
            <a:r>
              <a:rPr lang="en-US" altLang="en-US" sz="3000" dirty="0">
                <a:solidFill>
                  <a:schemeClr val="bg1"/>
                </a:solidFill>
                <a:effectLst>
                  <a:outerShdw blurRad="38100" dist="38100" dir="2700000" algn="tl">
                    <a:srgbClr val="000000">
                      <a:alpha val="43137"/>
                    </a:srgbClr>
                  </a:outerShdw>
                </a:effectLst>
              </a:rPr>
              <a:t>Sin (1:18</a:t>
            </a:r>
            <a:r>
              <a:rPr lang="en-US" altLang="en-US" sz="3000" dirty="0">
                <a:solidFill>
                  <a:schemeClr val="bg1"/>
                </a:solidFill>
                <a:effectLst>
                  <a:outerShdw blurRad="38100" dist="38100" dir="2700000" algn="tl">
                    <a:srgbClr val="000000">
                      <a:alpha val="43137"/>
                    </a:srgbClr>
                  </a:outerShdw>
                </a:effectLst>
                <a:cs typeface="Times New Roman" panose="02020603050405020304" pitchFamily="18" charset="0"/>
              </a:rPr>
              <a:t>–3:20)</a:t>
            </a:r>
            <a:endParaRPr lang="en-US" altLang="en-US" sz="3000" dirty="0">
              <a:solidFill>
                <a:schemeClr val="bg1"/>
              </a:solidFill>
              <a:effectLst>
                <a:outerShdw blurRad="38100" dist="38100" dir="2700000" algn="tl">
                  <a:srgbClr val="000000">
                    <a:alpha val="43137"/>
                  </a:srgbClr>
                </a:outerShdw>
              </a:effectLst>
            </a:endParaRPr>
          </a:p>
          <a:p>
            <a:pPr eaLnBrk="1" hangingPunct="1">
              <a:spcBef>
                <a:spcPts val="1200"/>
              </a:spcBef>
              <a:spcAft>
                <a:spcPts val="1200"/>
              </a:spcAft>
              <a:buClr>
                <a:srgbClr val="66FFFF"/>
              </a:buClr>
              <a:buFont typeface="Arial" panose="020B0604020202020204" pitchFamily="34" charset="0"/>
              <a:buChar char="•"/>
              <a:defRPr/>
            </a:pPr>
            <a:r>
              <a:rPr lang="en-US" altLang="en-US" sz="3000" dirty="0">
                <a:solidFill>
                  <a:schemeClr val="bg1"/>
                </a:solidFill>
                <a:effectLst>
                  <a:outerShdw blurRad="38100" dist="38100" dir="2700000" algn="tl">
                    <a:srgbClr val="000000">
                      <a:alpha val="43137"/>
                    </a:srgbClr>
                  </a:outerShdw>
                </a:effectLst>
              </a:rPr>
              <a:t>Salvation (3:21</a:t>
            </a:r>
            <a:r>
              <a:rPr lang="en-US" altLang="en-US" sz="3000" dirty="0">
                <a:solidFill>
                  <a:schemeClr val="bg1"/>
                </a:solidFill>
                <a:effectLst>
                  <a:outerShdw blurRad="38100" dist="38100" dir="2700000" algn="tl">
                    <a:srgbClr val="000000">
                      <a:alpha val="43137"/>
                    </a:srgbClr>
                  </a:outerShdw>
                </a:effectLst>
                <a:cs typeface="Times New Roman" panose="02020603050405020304" pitchFamily="18" charset="0"/>
              </a:rPr>
              <a:t>–5:21)</a:t>
            </a:r>
            <a:endParaRPr lang="en-US" altLang="en-US" sz="3000" dirty="0">
              <a:solidFill>
                <a:schemeClr val="bg1"/>
              </a:solidFill>
              <a:effectLst>
                <a:outerShdw blurRad="38100" dist="38100" dir="2700000" algn="tl">
                  <a:srgbClr val="000000">
                    <a:alpha val="43137"/>
                  </a:srgbClr>
                </a:outerShdw>
              </a:effectLst>
            </a:endParaRPr>
          </a:p>
          <a:p>
            <a:pPr eaLnBrk="1" hangingPunct="1">
              <a:spcBef>
                <a:spcPts val="1200"/>
              </a:spcBef>
              <a:spcAft>
                <a:spcPts val="1200"/>
              </a:spcAft>
              <a:buClr>
                <a:srgbClr val="66FFFF"/>
              </a:buClr>
              <a:buFont typeface="Arial" panose="020B0604020202020204" pitchFamily="34" charset="0"/>
              <a:buChar char="•"/>
              <a:defRPr/>
            </a:pPr>
            <a:r>
              <a:rPr lang="en-US" altLang="en-US" sz="3000" dirty="0">
                <a:solidFill>
                  <a:schemeClr val="bg1"/>
                </a:solidFill>
                <a:effectLst>
                  <a:outerShdw blurRad="38100" dist="38100" dir="2700000" algn="tl">
                    <a:srgbClr val="000000">
                      <a:alpha val="43137"/>
                    </a:srgbClr>
                  </a:outerShdw>
                </a:effectLst>
              </a:rPr>
              <a:t>Sanctification (6</a:t>
            </a:r>
            <a:r>
              <a:rPr lang="en-US" altLang="en-US" sz="3000" dirty="0">
                <a:solidFill>
                  <a:schemeClr val="bg1"/>
                </a:solidFill>
                <a:effectLst>
                  <a:outerShdw blurRad="38100" dist="38100" dir="2700000" algn="tl">
                    <a:srgbClr val="000000">
                      <a:alpha val="43137"/>
                    </a:srgbClr>
                  </a:outerShdw>
                </a:effectLst>
                <a:cs typeface="Times New Roman" panose="02020603050405020304" pitchFamily="18" charset="0"/>
              </a:rPr>
              <a:t>–8)</a:t>
            </a:r>
            <a:endParaRPr lang="en-US" altLang="en-US" sz="3000" dirty="0">
              <a:solidFill>
                <a:schemeClr val="bg1"/>
              </a:solidFill>
              <a:effectLst>
                <a:outerShdw blurRad="38100" dist="38100" dir="2700000" algn="tl">
                  <a:srgbClr val="000000">
                    <a:alpha val="43137"/>
                  </a:srgbClr>
                </a:outerShdw>
              </a:effectLst>
            </a:endParaRPr>
          </a:p>
          <a:p>
            <a:pPr eaLnBrk="1" hangingPunct="1">
              <a:spcBef>
                <a:spcPts val="1200"/>
              </a:spcBef>
              <a:spcAft>
                <a:spcPts val="1200"/>
              </a:spcAft>
              <a:buClr>
                <a:srgbClr val="66FFFF"/>
              </a:buClr>
              <a:buFont typeface="Arial" panose="020B0604020202020204" pitchFamily="34" charset="0"/>
              <a:buChar char="•"/>
              <a:defRPr/>
            </a:pPr>
            <a:r>
              <a:rPr lang="en-US" altLang="en-US" sz="3000" b="1" u="sng" dirty="0">
                <a:solidFill>
                  <a:srgbClr val="FFFFCC"/>
                </a:solidFill>
                <a:effectLst>
                  <a:outerShdw blurRad="38100" dist="38100" dir="2700000" algn="tl">
                    <a:srgbClr val="000000">
                      <a:alpha val="43137"/>
                    </a:srgbClr>
                  </a:outerShdw>
                </a:effectLst>
              </a:rPr>
              <a:t>Sovereignty (9</a:t>
            </a:r>
            <a:r>
              <a:rPr lang="en-US" altLang="en-US" sz="3000" b="1" u="sng" dirty="0">
                <a:solidFill>
                  <a:srgbClr val="FFFFCC"/>
                </a:solidFill>
                <a:effectLst>
                  <a:outerShdw blurRad="38100" dist="38100" dir="2700000" algn="tl">
                    <a:srgbClr val="000000">
                      <a:alpha val="43137"/>
                    </a:srgbClr>
                  </a:outerShdw>
                </a:effectLst>
                <a:cs typeface="Times New Roman" panose="02020603050405020304" pitchFamily="18" charset="0"/>
              </a:rPr>
              <a:t>–11)</a:t>
            </a:r>
            <a:endParaRPr lang="en-US" altLang="en-US" sz="3000" b="1" u="sng" dirty="0">
              <a:solidFill>
                <a:srgbClr val="FFFFCC"/>
              </a:solidFill>
              <a:effectLst>
                <a:outerShdw blurRad="38100" dist="38100" dir="2700000" algn="tl">
                  <a:srgbClr val="000000">
                    <a:alpha val="43137"/>
                  </a:srgbClr>
                </a:outerShdw>
              </a:effectLst>
            </a:endParaRPr>
          </a:p>
          <a:p>
            <a:pPr eaLnBrk="1" hangingPunct="1">
              <a:spcBef>
                <a:spcPts val="1200"/>
              </a:spcBef>
              <a:spcAft>
                <a:spcPts val="1200"/>
              </a:spcAft>
              <a:buClr>
                <a:srgbClr val="66FFFF"/>
              </a:buClr>
              <a:buFont typeface="Arial" panose="020B0604020202020204" pitchFamily="34" charset="0"/>
              <a:buChar char="•"/>
              <a:defRPr/>
            </a:pPr>
            <a:r>
              <a:rPr lang="en-US" altLang="en-US" sz="3000" dirty="0">
                <a:solidFill>
                  <a:schemeClr val="bg1"/>
                </a:solidFill>
                <a:effectLst>
                  <a:outerShdw blurRad="38100" dist="38100" dir="2700000" algn="tl">
                    <a:srgbClr val="000000">
                      <a:alpha val="43137"/>
                    </a:srgbClr>
                  </a:outerShdw>
                </a:effectLst>
              </a:rPr>
              <a:t>Service (12:1</a:t>
            </a:r>
            <a:r>
              <a:rPr lang="en-US" altLang="en-US" sz="3000" dirty="0">
                <a:solidFill>
                  <a:schemeClr val="bg1"/>
                </a:solidFill>
                <a:effectLst>
                  <a:outerShdw blurRad="38100" dist="38100" dir="2700000" algn="tl">
                    <a:srgbClr val="000000">
                      <a:alpha val="43137"/>
                    </a:srgbClr>
                  </a:outerShdw>
                </a:effectLst>
                <a:cs typeface="Times New Roman" panose="02020603050405020304" pitchFamily="18" charset="0"/>
              </a:rPr>
              <a:t>–15:13)</a:t>
            </a:r>
            <a:endParaRPr lang="en-US" altLang="en-US" sz="3000" dirty="0">
              <a:solidFill>
                <a:schemeClr val="bg1"/>
              </a:solidFill>
              <a:effectLst>
                <a:outerShdw blurRad="38100" dist="38100" dir="2700000" algn="tl">
                  <a:srgbClr val="000000">
                    <a:alpha val="43137"/>
                  </a:srgbClr>
                </a:outerShdw>
              </a:effectLst>
            </a:endParaRPr>
          </a:p>
          <a:p>
            <a:pPr eaLnBrk="1" hangingPunct="1">
              <a:spcBef>
                <a:spcPts val="1200"/>
              </a:spcBef>
              <a:spcAft>
                <a:spcPts val="1200"/>
              </a:spcAft>
              <a:buClr>
                <a:srgbClr val="66FFFF"/>
              </a:buClr>
              <a:buFont typeface="Arial" panose="020B0604020202020204" pitchFamily="34" charset="0"/>
              <a:buChar char="•"/>
              <a:defRPr/>
            </a:pPr>
            <a:r>
              <a:rPr lang="en-US" altLang="en-US" sz="3000" dirty="0">
                <a:solidFill>
                  <a:schemeClr val="bg1"/>
                </a:solidFill>
                <a:effectLst>
                  <a:outerShdw blurRad="38100" dist="38100" dir="2700000" algn="tl">
                    <a:srgbClr val="000000">
                      <a:alpha val="43137"/>
                    </a:srgbClr>
                  </a:outerShdw>
                </a:effectLst>
              </a:rPr>
              <a:t>Summation (15:14</a:t>
            </a:r>
            <a:r>
              <a:rPr lang="en-US" altLang="en-US" sz="3000" dirty="0">
                <a:solidFill>
                  <a:schemeClr val="bg1"/>
                </a:solidFill>
                <a:effectLst>
                  <a:outerShdw blurRad="38100" dist="38100" dir="2700000" algn="tl">
                    <a:srgbClr val="000000">
                      <a:alpha val="43137"/>
                    </a:srgbClr>
                  </a:outerShdw>
                </a:effectLst>
                <a:cs typeface="Times New Roman" panose="02020603050405020304" pitchFamily="18" charset="0"/>
              </a:rPr>
              <a:t>–16:27)</a:t>
            </a:r>
          </a:p>
        </p:txBody>
      </p:sp>
    </p:spTree>
    <p:extLst>
      <p:ext uri="{BB962C8B-B14F-4D97-AF65-F5344CB8AC3E}">
        <p14:creationId xmlns:p14="http://schemas.microsoft.com/office/powerpoint/2010/main" val="19128462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defRPr/>
            </a:pPr>
            <a:r>
              <a:rPr lang="en-US" altLang="en-US" dirty="0">
                <a:solidFill>
                  <a:srgbClr val="00FFFF"/>
                </a:solidFill>
                <a:effectLst>
                  <a:outerShdw blurRad="38100" dist="38100" dir="2700000" algn="tl">
                    <a:srgbClr val="000000">
                      <a:alpha val="43137"/>
                    </a:srgbClr>
                  </a:outerShdw>
                </a:effectLst>
              </a:rPr>
              <a:t>Sovereignty (Rom 9–11)</a:t>
            </a:r>
          </a:p>
        </p:txBody>
      </p:sp>
      <p:sp>
        <p:nvSpPr>
          <p:cNvPr id="143363" name="Rectangle 3"/>
          <p:cNvSpPr>
            <a:spLocks noGrp="1" noChangeArrowheads="1"/>
          </p:cNvSpPr>
          <p:nvPr>
            <p:ph type="body" idx="1"/>
          </p:nvPr>
        </p:nvSpPr>
        <p:spPr>
          <a:xfrm>
            <a:off x="952500" y="1600200"/>
            <a:ext cx="7239000" cy="3352800"/>
          </a:xfrm>
        </p:spPr>
        <p:txBody>
          <a:bodyPr/>
          <a:lstStyle/>
          <a:p>
            <a:pPr eaLnBrk="1" hangingPunct="1">
              <a:lnSpc>
                <a:spcPct val="200000"/>
              </a:lnSpc>
              <a:spcBef>
                <a:spcPts val="1200"/>
              </a:spcBef>
              <a:spcAft>
                <a:spcPts val="1200"/>
              </a:spcAft>
              <a:buClr>
                <a:srgbClr val="66FFFF"/>
              </a:buClr>
              <a:defRPr/>
            </a:pPr>
            <a:r>
              <a:rPr lang="en-US" altLang="en-US" sz="3000" dirty="0">
                <a:solidFill>
                  <a:schemeClr val="bg1"/>
                </a:solidFill>
                <a:effectLst>
                  <a:outerShdw blurRad="38100" dist="38100" dir="2700000" algn="tl">
                    <a:srgbClr val="000000">
                      <a:alpha val="43137"/>
                    </a:srgbClr>
                  </a:outerShdw>
                </a:effectLst>
              </a:rPr>
              <a:t>Israel in the past: elected (Rom 9)</a:t>
            </a:r>
          </a:p>
          <a:p>
            <a:pPr eaLnBrk="1" hangingPunct="1">
              <a:lnSpc>
                <a:spcPct val="200000"/>
              </a:lnSpc>
              <a:spcBef>
                <a:spcPts val="1200"/>
              </a:spcBef>
              <a:spcAft>
                <a:spcPts val="1200"/>
              </a:spcAft>
              <a:buClr>
                <a:srgbClr val="66FFFF"/>
              </a:buClr>
              <a:defRPr/>
            </a:pPr>
            <a:r>
              <a:rPr lang="en-US" altLang="en-US" sz="3000" dirty="0">
                <a:solidFill>
                  <a:schemeClr val="bg1"/>
                </a:solidFill>
                <a:effectLst>
                  <a:outerShdw blurRad="38100" dist="38100" dir="2700000" algn="tl">
                    <a:srgbClr val="000000">
                      <a:alpha val="43137"/>
                    </a:srgbClr>
                  </a:outerShdw>
                </a:effectLst>
              </a:rPr>
              <a:t>Israel in the present: rejected (Rom 10)</a:t>
            </a:r>
          </a:p>
          <a:p>
            <a:pPr eaLnBrk="1" hangingPunct="1">
              <a:lnSpc>
                <a:spcPct val="200000"/>
              </a:lnSpc>
              <a:spcBef>
                <a:spcPts val="1200"/>
              </a:spcBef>
              <a:spcAft>
                <a:spcPts val="1200"/>
              </a:spcAft>
              <a:buClr>
                <a:srgbClr val="66FFFF"/>
              </a:buClr>
              <a:defRPr/>
            </a:pPr>
            <a:r>
              <a:rPr lang="en-US" altLang="en-US" sz="3000" dirty="0">
                <a:solidFill>
                  <a:schemeClr val="bg1"/>
                </a:solidFill>
                <a:effectLst>
                  <a:outerShdw blurRad="38100" dist="38100" dir="2700000" algn="tl">
                    <a:srgbClr val="000000">
                      <a:alpha val="43137"/>
                    </a:srgbClr>
                  </a:outerShdw>
                </a:effectLst>
              </a:rPr>
              <a:t>Israel in the future: accepted (Rom 11)</a:t>
            </a:r>
          </a:p>
        </p:txBody>
      </p:sp>
    </p:spTree>
    <p:extLst>
      <p:ext uri="{BB962C8B-B14F-4D97-AF65-F5344CB8AC3E}">
        <p14:creationId xmlns:p14="http://schemas.microsoft.com/office/powerpoint/2010/main" val="7847959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idx="4294967295"/>
          </p:nvPr>
        </p:nvSpPr>
        <p:spPr>
          <a:xfrm>
            <a:off x="457200" y="274638"/>
            <a:ext cx="8229600" cy="715962"/>
          </a:xfrm>
        </p:spPr>
        <p:txBody>
          <a:bodyPr/>
          <a:lstStyle/>
          <a:p>
            <a:pPr eaLnBrk="1" hangingPunct="1">
              <a:defRPr/>
            </a:pPr>
            <a:r>
              <a:rPr lang="en-US" altLang="en-US" b="1" dirty="0">
                <a:solidFill>
                  <a:srgbClr val="00FFFF"/>
                </a:solidFill>
                <a:effectLst>
                  <a:outerShdw blurRad="38100" dist="38100" dir="2700000" algn="tl">
                    <a:srgbClr val="000000">
                      <a:alpha val="43137"/>
                    </a:srgbClr>
                  </a:outerShdw>
                </a:effectLst>
              </a:rPr>
              <a:t>Romans Outline</a:t>
            </a:r>
          </a:p>
        </p:txBody>
      </p:sp>
      <p:sp>
        <p:nvSpPr>
          <p:cNvPr id="83971" name="Rectangle 3"/>
          <p:cNvSpPr>
            <a:spLocks noGrp="1" noChangeArrowheads="1"/>
          </p:cNvSpPr>
          <p:nvPr>
            <p:ph type="body" idx="4294967295"/>
          </p:nvPr>
        </p:nvSpPr>
        <p:spPr>
          <a:xfrm>
            <a:off x="2057400" y="1143000"/>
            <a:ext cx="5029200" cy="5257800"/>
          </a:xfrm>
        </p:spPr>
        <p:txBody>
          <a:bodyPr/>
          <a:lstStyle/>
          <a:p>
            <a:pPr eaLnBrk="1" hangingPunct="1">
              <a:spcBef>
                <a:spcPts val="1200"/>
              </a:spcBef>
              <a:spcAft>
                <a:spcPts val="1200"/>
              </a:spcAft>
              <a:buClr>
                <a:srgbClr val="66FFFF"/>
              </a:buClr>
              <a:defRPr/>
            </a:pPr>
            <a:r>
              <a:rPr lang="en-US" altLang="en-US" sz="3000" dirty="0">
                <a:solidFill>
                  <a:schemeClr val="bg1"/>
                </a:solidFill>
                <a:effectLst>
                  <a:outerShdw blurRad="38100" dist="38100" dir="2700000" algn="tl">
                    <a:srgbClr val="000000">
                      <a:alpha val="43137"/>
                    </a:srgbClr>
                  </a:outerShdw>
                </a:effectLst>
              </a:rPr>
              <a:t>Salutation (1:1-17)</a:t>
            </a:r>
          </a:p>
          <a:p>
            <a:pPr eaLnBrk="1" hangingPunct="1">
              <a:spcBef>
                <a:spcPts val="1200"/>
              </a:spcBef>
              <a:spcAft>
                <a:spcPts val="1200"/>
              </a:spcAft>
              <a:buClr>
                <a:srgbClr val="66FFFF"/>
              </a:buClr>
              <a:defRPr/>
            </a:pPr>
            <a:r>
              <a:rPr lang="en-US" altLang="en-US" sz="3000" dirty="0">
                <a:solidFill>
                  <a:schemeClr val="bg1"/>
                </a:solidFill>
                <a:effectLst>
                  <a:outerShdw blurRad="38100" dist="38100" dir="2700000" algn="tl">
                    <a:srgbClr val="000000">
                      <a:alpha val="43137"/>
                    </a:srgbClr>
                  </a:outerShdw>
                </a:effectLst>
              </a:rPr>
              <a:t>Sin (1:18–3:20)</a:t>
            </a:r>
          </a:p>
          <a:p>
            <a:pPr eaLnBrk="1" hangingPunct="1">
              <a:spcBef>
                <a:spcPts val="1200"/>
              </a:spcBef>
              <a:spcAft>
                <a:spcPts val="1200"/>
              </a:spcAft>
              <a:buClr>
                <a:srgbClr val="66FFFF"/>
              </a:buClr>
              <a:defRPr/>
            </a:pPr>
            <a:r>
              <a:rPr lang="en-US" altLang="en-US" sz="3000" dirty="0">
                <a:solidFill>
                  <a:schemeClr val="bg1"/>
                </a:solidFill>
                <a:effectLst>
                  <a:outerShdw blurRad="38100" dist="38100" dir="2700000" algn="tl">
                    <a:srgbClr val="000000">
                      <a:alpha val="43137"/>
                    </a:srgbClr>
                  </a:outerShdw>
                </a:effectLst>
              </a:rPr>
              <a:t>Salvation (3:21–5:21)</a:t>
            </a:r>
          </a:p>
          <a:p>
            <a:pPr eaLnBrk="1" hangingPunct="1">
              <a:spcBef>
                <a:spcPts val="1200"/>
              </a:spcBef>
              <a:spcAft>
                <a:spcPts val="1200"/>
              </a:spcAft>
              <a:buClr>
                <a:srgbClr val="66FFFF"/>
              </a:buClr>
              <a:defRPr/>
            </a:pPr>
            <a:r>
              <a:rPr lang="en-US" altLang="en-US" sz="3000" dirty="0">
                <a:solidFill>
                  <a:schemeClr val="bg1"/>
                </a:solidFill>
                <a:effectLst>
                  <a:outerShdw blurRad="38100" dist="38100" dir="2700000" algn="tl">
                    <a:srgbClr val="000000">
                      <a:alpha val="43137"/>
                    </a:srgbClr>
                  </a:outerShdw>
                </a:effectLst>
              </a:rPr>
              <a:t>Sanctification (6–8)</a:t>
            </a:r>
          </a:p>
          <a:p>
            <a:pPr eaLnBrk="1" hangingPunct="1">
              <a:spcBef>
                <a:spcPts val="1200"/>
              </a:spcBef>
              <a:spcAft>
                <a:spcPts val="1200"/>
              </a:spcAft>
              <a:buClr>
                <a:srgbClr val="66FFFF"/>
              </a:buClr>
              <a:defRPr/>
            </a:pPr>
            <a:r>
              <a:rPr lang="en-US" altLang="en-US" sz="3000" dirty="0">
                <a:solidFill>
                  <a:schemeClr val="bg1"/>
                </a:solidFill>
                <a:effectLst>
                  <a:outerShdw blurRad="38100" dist="38100" dir="2700000" algn="tl">
                    <a:srgbClr val="000000">
                      <a:alpha val="43137"/>
                    </a:srgbClr>
                  </a:outerShdw>
                </a:effectLst>
              </a:rPr>
              <a:t>Sovereignty (9–11)</a:t>
            </a:r>
          </a:p>
          <a:p>
            <a:pPr eaLnBrk="1" hangingPunct="1">
              <a:spcBef>
                <a:spcPts val="1200"/>
              </a:spcBef>
              <a:spcAft>
                <a:spcPts val="1200"/>
              </a:spcAft>
              <a:buClr>
                <a:srgbClr val="66FFFF"/>
              </a:buClr>
              <a:defRPr/>
            </a:pPr>
            <a:r>
              <a:rPr lang="en-US" altLang="en-US" sz="3000" b="1" u="sng" dirty="0">
                <a:solidFill>
                  <a:srgbClr val="FFFFCC"/>
                </a:solidFill>
                <a:effectLst>
                  <a:outerShdw blurRad="38100" dist="38100" dir="2700000" algn="tl">
                    <a:srgbClr val="000000">
                      <a:alpha val="43137"/>
                    </a:srgbClr>
                  </a:outerShdw>
                </a:effectLst>
              </a:rPr>
              <a:t>Service (12:1–15:13)</a:t>
            </a:r>
          </a:p>
          <a:p>
            <a:pPr eaLnBrk="1" hangingPunct="1">
              <a:spcBef>
                <a:spcPts val="1200"/>
              </a:spcBef>
              <a:spcAft>
                <a:spcPts val="1200"/>
              </a:spcAft>
              <a:buClr>
                <a:srgbClr val="66FFFF"/>
              </a:buClr>
              <a:defRPr/>
            </a:pPr>
            <a:r>
              <a:rPr lang="en-US" altLang="en-US" sz="3000" dirty="0">
                <a:solidFill>
                  <a:schemeClr val="bg1"/>
                </a:solidFill>
                <a:effectLst>
                  <a:outerShdw blurRad="38100" dist="38100" dir="2700000" algn="tl">
                    <a:srgbClr val="000000">
                      <a:alpha val="43137"/>
                    </a:srgbClr>
                  </a:outerShdw>
                </a:effectLst>
              </a:rPr>
              <a:t>Summation (15:14–16:27)</a:t>
            </a:r>
          </a:p>
        </p:txBody>
      </p:sp>
    </p:spTree>
    <p:extLst>
      <p:ext uri="{BB962C8B-B14F-4D97-AF65-F5344CB8AC3E}">
        <p14:creationId xmlns:p14="http://schemas.microsoft.com/office/powerpoint/2010/main" val="18919892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a:xfrm>
            <a:off x="2895600" y="2857500"/>
            <a:ext cx="3352800" cy="1143000"/>
          </a:xfrm>
        </p:spPr>
        <p:txBody>
          <a:bodyPr lIns="92075" tIns="46039" rIns="92075" bIns="46039"/>
          <a:lstStyle/>
          <a:p>
            <a:pPr>
              <a:defRPr/>
            </a:pPr>
            <a:r>
              <a:rPr lang="en-US" altLang="en-US" b="1" dirty="0">
                <a:solidFill>
                  <a:srgbClr val="00FFFF"/>
                </a:solidFill>
                <a:effectLst>
                  <a:outerShdw blurRad="38100" dist="38100" dir="2700000" algn="tl">
                    <a:srgbClr val="000000">
                      <a:alpha val="43137"/>
                    </a:srgbClr>
                  </a:outerShdw>
                </a:effectLst>
              </a:rPr>
              <a:t>CONCLUSION</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a:xfrm>
            <a:off x="376238" y="257175"/>
            <a:ext cx="8229600" cy="1143000"/>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Response to Problem Passages</a:t>
            </a:r>
          </a:p>
        </p:txBody>
      </p:sp>
      <p:sp>
        <p:nvSpPr>
          <p:cNvPr id="14339" name="Content Placeholder 2"/>
          <p:cNvSpPr>
            <a:spLocks noGrp="1"/>
          </p:cNvSpPr>
          <p:nvPr>
            <p:ph idx="1"/>
          </p:nvPr>
        </p:nvSpPr>
        <p:spPr>
          <a:xfrm>
            <a:off x="244475" y="1622425"/>
            <a:ext cx="4903788" cy="3873500"/>
          </a:xfrm>
        </p:spPr>
        <p:txBody>
          <a:bodyPr/>
          <a:lstStyle/>
          <a:p>
            <a:pPr marL="457200" indent="-457200">
              <a:spcBef>
                <a:spcPct val="0"/>
              </a:spcBef>
              <a:spcAft>
                <a:spcPts val="2400"/>
              </a:spcAft>
              <a:buClr>
                <a:srgbClr val="66FFFF"/>
              </a:buClr>
              <a:buFont typeface="Calibri" panose="020F0502020204030204" pitchFamily="34" charset="0"/>
              <a:buAutoNum type="arabicPeriod"/>
            </a:pPr>
            <a:r>
              <a:rPr lang="en-US" altLang="en-US" dirty="0">
                <a:solidFill>
                  <a:schemeClr val="bg1"/>
                </a:solidFill>
                <a:effectLst>
                  <a:outerShdw blurRad="38100" dist="38100" dir="2700000" algn="tl">
                    <a:srgbClr val="000000">
                      <a:alpha val="43137"/>
                    </a:srgbClr>
                  </a:outerShdw>
                </a:effectLst>
              </a:rPr>
              <a:t>OT Passages</a:t>
            </a:r>
          </a:p>
          <a:p>
            <a:pPr marL="457200" indent="-457200">
              <a:spcBef>
                <a:spcPct val="0"/>
              </a:spcBef>
              <a:spcAft>
                <a:spcPts val="2400"/>
              </a:spcAft>
              <a:buClr>
                <a:srgbClr val="66FFFF"/>
              </a:buClr>
              <a:buFont typeface="Calibri" panose="020F0502020204030204" pitchFamily="34" charset="0"/>
              <a:buAutoNum type="arabicPeriod"/>
            </a:pPr>
            <a:r>
              <a:rPr lang="en-US" altLang="en-US" dirty="0">
                <a:solidFill>
                  <a:schemeClr val="bg1"/>
                </a:solidFill>
                <a:effectLst>
                  <a:outerShdw blurRad="38100" dist="38100" dir="2700000" algn="tl">
                    <a:srgbClr val="000000">
                      <a:alpha val="43137"/>
                    </a:srgbClr>
                  </a:outerShdw>
                </a:effectLst>
              </a:rPr>
              <a:t>Passages from Matthew</a:t>
            </a:r>
          </a:p>
          <a:p>
            <a:pPr marL="457200" indent="-457200">
              <a:spcBef>
                <a:spcPct val="0"/>
              </a:spcBef>
              <a:spcAft>
                <a:spcPts val="2400"/>
              </a:spcAft>
              <a:buClr>
                <a:srgbClr val="66FFFF"/>
              </a:buClr>
              <a:buFont typeface="Calibri" panose="020F0502020204030204" pitchFamily="34" charset="0"/>
              <a:buAutoNum type="arabicPeriod"/>
            </a:pPr>
            <a:r>
              <a:rPr lang="en-US" altLang="en-US" dirty="0">
                <a:solidFill>
                  <a:schemeClr val="bg1"/>
                </a:solidFill>
                <a:effectLst>
                  <a:outerShdw blurRad="38100" dist="38100" dir="2700000" algn="tl">
                    <a:srgbClr val="000000">
                      <a:alpha val="43137"/>
                    </a:srgbClr>
                  </a:outerShdw>
                </a:effectLst>
              </a:rPr>
              <a:t>Passages from John</a:t>
            </a:r>
          </a:p>
          <a:p>
            <a:pPr marL="457200" indent="-457200">
              <a:spcBef>
                <a:spcPct val="0"/>
              </a:spcBef>
              <a:spcAft>
                <a:spcPts val="2400"/>
              </a:spcAft>
              <a:buClr>
                <a:srgbClr val="66FFFF"/>
              </a:buClr>
              <a:buFont typeface="Calibri" panose="020F0502020204030204" pitchFamily="34" charset="0"/>
              <a:buAutoNum type="arabicPeriod"/>
            </a:pPr>
            <a:r>
              <a:rPr lang="en-US" altLang="en-US" dirty="0">
                <a:solidFill>
                  <a:schemeClr val="bg1"/>
                </a:solidFill>
                <a:effectLst>
                  <a:outerShdw blurRad="38100" dist="38100" dir="2700000" algn="tl">
                    <a:srgbClr val="000000">
                      <a:alpha val="43137"/>
                    </a:srgbClr>
                  </a:outerShdw>
                </a:effectLst>
              </a:rPr>
              <a:t>Passages from Acts</a:t>
            </a:r>
          </a:p>
          <a:p>
            <a:pPr marL="457200" indent="-457200">
              <a:spcBef>
                <a:spcPct val="0"/>
              </a:spcBef>
              <a:spcAft>
                <a:spcPts val="2400"/>
              </a:spcAft>
              <a:buClr>
                <a:srgbClr val="66FFFF"/>
              </a:buClr>
              <a:buFont typeface="Calibri" panose="020F0502020204030204" pitchFamily="34" charset="0"/>
              <a:buAutoNum type="arabicPeriod"/>
            </a:pPr>
            <a:r>
              <a:rPr lang="en-US" altLang="en-US" dirty="0">
                <a:solidFill>
                  <a:schemeClr val="bg1"/>
                </a:solidFill>
                <a:effectLst>
                  <a:outerShdw blurRad="38100" dist="38100" dir="2700000" algn="tl">
                    <a:srgbClr val="000000">
                      <a:alpha val="43137"/>
                    </a:srgbClr>
                  </a:outerShdw>
                </a:effectLst>
              </a:rPr>
              <a:t>Passages from Paul</a:t>
            </a:r>
          </a:p>
        </p:txBody>
      </p:sp>
      <p:pic>
        <p:nvPicPr>
          <p:cNvPr id="14340"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148263" y="1633538"/>
            <a:ext cx="3656012" cy="498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52775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Content Placeholder 2"/>
          <p:cNvSpPr>
            <a:spLocks noGrp="1"/>
          </p:cNvSpPr>
          <p:nvPr>
            <p:ph idx="1"/>
          </p:nvPr>
        </p:nvSpPr>
        <p:spPr>
          <a:xfrm>
            <a:off x="244475" y="1601788"/>
            <a:ext cx="8429625" cy="4316412"/>
          </a:xfrm>
        </p:spPr>
        <p:txBody>
          <a:bodyPr/>
          <a:lstStyle/>
          <a:p>
            <a:pPr marL="514350" indent="-514350">
              <a:spcBef>
                <a:spcPts val="0"/>
              </a:spcBef>
              <a:spcAft>
                <a:spcPts val="2400"/>
              </a:spcAft>
              <a:buClr>
                <a:srgbClr val="66FFFF"/>
              </a:buClr>
              <a:buFont typeface="+mj-lt"/>
              <a:buAutoNum type="arabicPeriod" startAt="6"/>
              <a:defRPr/>
            </a:pPr>
            <a:r>
              <a:rPr lang="en-US" altLang="en-US" dirty="0">
                <a:solidFill>
                  <a:schemeClr val="bg1"/>
                </a:solidFill>
              </a:rPr>
              <a:t>Passages from James</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rPr>
              <a:t>Passages from Hebrews</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rPr>
              <a:t>Passages from 2 Peter</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rPr>
              <a:t>Passages from 1 John</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rPr>
              <a:t>Passages from Revelation</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rPr>
              <a:t>Miscellaneous argument</a:t>
            </a: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ndParaRP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ndParaRP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ndParaRP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ndParaRPr>
          </a:p>
        </p:txBody>
      </p:sp>
      <p:sp>
        <p:nvSpPr>
          <p:cNvPr id="6" name="Title 1"/>
          <p:cNvSpPr>
            <a:spLocks noGrp="1"/>
          </p:cNvSpPr>
          <p:nvPr>
            <p:ph type="title"/>
          </p:nvPr>
        </p:nvSpPr>
        <p:spPr>
          <a:xfrm>
            <a:off x="376238" y="257175"/>
            <a:ext cx="8229600" cy="1143000"/>
          </a:xfrm>
        </p:spPr>
        <p:txBody>
          <a:bodyPr/>
          <a:lstStyle/>
          <a:p>
            <a:pPr eaLnBrk="1" hangingPunct="1">
              <a:defRPr/>
            </a:pPr>
            <a:r>
              <a:rPr lang="en-US" altLang="en-US" sz="3600" dirty="0">
                <a:solidFill>
                  <a:srgbClr val="00FFFF"/>
                </a:solidFill>
                <a:latin typeface="+mn-lt"/>
              </a:rPr>
              <a:t>Response to Problem Passages</a:t>
            </a:r>
          </a:p>
        </p:txBody>
      </p:sp>
      <p:pic>
        <p:nvPicPr>
          <p:cNvPr id="15364"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148263" y="1633538"/>
            <a:ext cx="3656012" cy="498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3926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p:txBody>
          <a:bodyPr/>
          <a:lstStyle/>
          <a:p>
            <a:pPr eaLnBrk="1" hangingPunct="1"/>
            <a:r>
              <a:rPr lang="en-US" altLang="en-US" b="1" dirty="0">
                <a:solidFill>
                  <a:srgbClr val="00FFFF"/>
                </a:solidFill>
              </a:rPr>
              <a:t>Soteriology Overview</a:t>
            </a:r>
          </a:p>
        </p:txBody>
      </p:sp>
      <p:sp>
        <p:nvSpPr>
          <p:cNvPr id="4" name="Title 1"/>
          <p:cNvSpPr txBox="1">
            <a:spLocks/>
          </p:cNvSpPr>
          <p:nvPr/>
        </p:nvSpPr>
        <p:spPr bwMode="auto">
          <a:xfrm>
            <a:off x="381000" y="2857500"/>
            <a:ext cx="8382000" cy="1028700"/>
          </a:xfrm>
          <a:prstGeom prst="rect">
            <a:avLst/>
          </a:prstGeom>
          <a:noFill/>
          <a:ln>
            <a:noFill/>
          </a:ln>
          <a:extLst/>
        </p:spPr>
        <p:txBody>
          <a:bodyPr lIns="92075" tIns="46039" rIns="92075" bIns="46039" anchor="ct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marL="857229" indent="-857229" eaLnBrk="1" hangingPunct="1">
              <a:lnSpc>
                <a:spcPct val="90000"/>
              </a:lnSpc>
              <a:spcBef>
                <a:spcPct val="20000"/>
              </a:spcBef>
              <a:defRPr/>
            </a:pPr>
            <a:r>
              <a:rPr lang="en-US" altLang="en-US" sz="3600" b="1" dirty="0">
                <a:solidFill>
                  <a:srgbClr val="FFFFCC"/>
                </a:solidFill>
              </a:rPr>
              <a:t>VII. Eternal Security </a:t>
            </a:r>
          </a:p>
        </p:txBody>
      </p:sp>
      <p:sp>
        <p:nvSpPr>
          <p:cNvPr id="6" name="Rectangle 5"/>
          <p:cNvSpPr/>
          <p:nvPr/>
        </p:nvSpPr>
        <p:spPr>
          <a:xfrm>
            <a:off x="2971800" y="1828800"/>
            <a:ext cx="3200400" cy="1046163"/>
          </a:xfrm>
          <a:prstGeom prst="rect">
            <a:avLst/>
          </a:prstGeom>
        </p:spPr>
        <p:txBody>
          <a:bodyPr>
            <a:spAutoFit/>
          </a:bodyPr>
          <a:lstStyle/>
          <a:p>
            <a:pPr eaLnBrk="1" fontAlgn="auto" hangingPunct="1">
              <a:spcBef>
                <a:spcPts val="0"/>
              </a:spcBef>
              <a:spcAft>
                <a:spcPts val="0"/>
              </a:spcAft>
              <a:defRPr/>
            </a:pPr>
            <a:r>
              <a:rPr lang="en-US" altLang="en-US" sz="4400" b="1" kern="0" dirty="0">
                <a:solidFill>
                  <a:srgbClr val="00FFFF"/>
                </a:solidFill>
                <a:latin typeface="Calibri"/>
                <a:ea typeface="+mj-ea"/>
                <a:cs typeface="Calibri" panose="020F0502020204030204" pitchFamily="34" charset="0"/>
              </a:rPr>
              <a:t>This Session</a:t>
            </a:r>
            <a:br>
              <a:rPr lang="en-US" altLang="en-US" sz="4400" b="1" kern="0" dirty="0">
                <a:solidFill>
                  <a:srgbClr val="00FFFF"/>
                </a:solidFill>
                <a:latin typeface="Calibri"/>
                <a:ea typeface="+mj-ea"/>
                <a:cs typeface="Calibri" panose="020F0502020204030204" pitchFamily="34" charset="0"/>
              </a:rPr>
            </a:br>
            <a:endParaRPr lang="en-US" kern="0" dirty="0">
              <a:solidFill>
                <a:sysClr val="windowText" lastClr="000000"/>
              </a:solidFill>
              <a:latin typeface="+mn-lt"/>
              <a:cs typeface="Calibri" panose="020F0502020204030204" pitchFamily="34" charset="0"/>
            </a:endParaRPr>
          </a:p>
        </p:txBody>
      </p:sp>
      <p:pic>
        <p:nvPicPr>
          <p:cNvPr id="7" name="Content Placeholder 6"/>
          <p:cNvPicPr>
            <a:picLocks noGrp="1" noChangeAspect="1" noChangeArrowheads="1"/>
          </p:cNvPicPr>
          <p:nvPr>
            <p:ph idx="4294967295"/>
          </p:nvPr>
        </p:nvPicPr>
        <p:blipFill>
          <a:blip r:embed="rId2" cstate="email">
            <a:extLst/>
          </a:blip>
          <a:srcRect/>
          <a:stretch>
            <a:fillRect/>
          </a:stretch>
        </p:blipFill>
        <p:spPr>
          <a:xfrm flipH="1">
            <a:off x="3668195" y="4054477"/>
            <a:ext cx="1807617" cy="2498725"/>
          </a:xfrm>
          <a:solidFill>
            <a:srgbClr val="FFFFFF">
              <a:shade val="85000"/>
            </a:srgbClr>
          </a:solidFill>
          <a:ln w="88900" cap="sq">
            <a:solidFill>
              <a:srgbClr val="FFFFFF"/>
            </a:solidFill>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p:cNvSpPr>
          <p:nvPr>
            <p:ph type="title"/>
          </p:nvPr>
        </p:nvSpPr>
        <p:spPr/>
        <p:txBody>
          <a:bodyPr/>
          <a:lstStyle/>
          <a:p>
            <a:pPr eaLnBrk="1" hangingPunct="1">
              <a:defRPr/>
            </a:pPr>
            <a:r>
              <a:rPr lang="en-US" altLang="en-US" b="1" dirty="0">
                <a:solidFill>
                  <a:srgbClr val="00FFFF"/>
                </a:solidFill>
                <a:effectLst>
                  <a:outerShdw blurRad="38100" dist="38100" dir="2700000" algn="tl">
                    <a:srgbClr val="000000">
                      <a:alpha val="43137"/>
                    </a:srgbClr>
                  </a:outerShdw>
                </a:effectLst>
              </a:rPr>
              <a:t>Soteriology Overview</a:t>
            </a:r>
          </a:p>
        </p:txBody>
      </p:sp>
      <p:sp>
        <p:nvSpPr>
          <p:cNvPr id="5" name="Rectangle 3"/>
          <p:cNvSpPr txBox="1">
            <a:spLocks/>
          </p:cNvSpPr>
          <p:nvPr/>
        </p:nvSpPr>
        <p:spPr bwMode="auto">
          <a:xfrm>
            <a:off x="1333500" y="1600200"/>
            <a:ext cx="6591300" cy="4525963"/>
          </a:xfrm>
          <a:prstGeom prst="rect">
            <a:avLst/>
          </a:prstGeom>
          <a:noFill/>
          <a:ln>
            <a:noFill/>
          </a:ln>
          <a:extLst/>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14400" indent="-914400" eaLnBrk="1" hangingPunct="1">
              <a:lnSpc>
                <a:spcPct val="90000"/>
              </a:lnSpc>
              <a:buClr>
                <a:srgbClr val="66FFFF"/>
              </a:buClr>
              <a:buFont typeface="+mj-lt"/>
              <a:buAutoNum type="romanUcPeriod"/>
              <a:defRPr/>
            </a:pPr>
            <a:r>
              <a:rPr lang="en-US" altLang="en-US" dirty="0">
                <a:solidFill>
                  <a:schemeClr val="bg1"/>
                </a:solidFill>
                <a:effectLst>
                  <a:outerShdw blurRad="38100" dist="38100" dir="2700000" algn="tl">
                    <a:srgbClr val="000000">
                      <a:alpha val="43137"/>
                    </a:srgbClr>
                  </a:outerShdw>
                </a:effectLst>
              </a:rPr>
              <a:t>Definition</a:t>
            </a:r>
          </a:p>
          <a:p>
            <a:pPr marL="914400" indent="-914400" eaLnBrk="1" hangingPunct="1">
              <a:lnSpc>
                <a:spcPct val="90000"/>
              </a:lnSpc>
              <a:buClr>
                <a:srgbClr val="66FFFF"/>
              </a:buClr>
              <a:buFont typeface="+mj-lt"/>
              <a:buAutoNum type="romanUcPeriod"/>
              <a:defRPr/>
            </a:pPr>
            <a:r>
              <a:rPr lang="en-US" altLang="en-US" dirty="0">
                <a:solidFill>
                  <a:schemeClr val="bg1"/>
                </a:solidFill>
                <a:effectLst>
                  <a:outerShdw blurRad="38100" dist="38100" dir="2700000" algn="tl">
                    <a:srgbClr val="000000">
                      <a:alpha val="43137"/>
                    </a:srgbClr>
                  </a:outerShdw>
                </a:effectLst>
              </a:rPr>
              <a:t>Election</a:t>
            </a:r>
          </a:p>
          <a:p>
            <a:pPr marL="914400" indent="-914400" eaLnBrk="1" hangingPunct="1">
              <a:lnSpc>
                <a:spcPct val="90000"/>
              </a:lnSpc>
              <a:buClr>
                <a:srgbClr val="66FFFF"/>
              </a:buClr>
              <a:buFont typeface="+mj-lt"/>
              <a:buAutoNum type="romanUcPeriod"/>
              <a:defRPr/>
            </a:pPr>
            <a:r>
              <a:rPr lang="en-US" altLang="en-US" dirty="0">
                <a:solidFill>
                  <a:schemeClr val="bg1"/>
                </a:solidFill>
                <a:effectLst>
                  <a:outerShdw blurRad="38100" dist="38100" dir="2700000" algn="tl">
                    <a:srgbClr val="000000">
                      <a:alpha val="43137"/>
                    </a:srgbClr>
                  </a:outerShdw>
                </a:effectLst>
              </a:rPr>
              <a:t>Atonement</a:t>
            </a:r>
          </a:p>
          <a:p>
            <a:pPr marL="914400" indent="-914400" eaLnBrk="1" hangingPunct="1">
              <a:lnSpc>
                <a:spcPct val="90000"/>
              </a:lnSpc>
              <a:buClr>
                <a:srgbClr val="66FFFF"/>
              </a:buClr>
              <a:buFont typeface="+mj-lt"/>
              <a:buAutoNum type="romanUcPeriod"/>
              <a:defRPr/>
            </a:pPr>
            <a:r>
              <a:rPr lang="en-US" altLang="en-US" dirty="0">
                <a:solidFill>
                  <a:schemeClr val="bg1"/>
                </a:solidFill>
                <a:effectLst>
                  <a:outerShdw blurRad="38100" dist="38100" dir="2700000" algn="tl">
                    <a:srgbClr val="000000">
                      <a:alpha val="43137"/>
                    </a:srgbClr>
                  </a:outerShdw>
                </a:effectLst>
              </a:rPr>
              <a:t>Salvation words</a:t>
            </a:r>
          </a:p>
          <a:p>
            <a:pPr marL="914400" indent="-914400" eaLnBrk="1" hangingPunct="1">
              <a:lnSpc>
                <a:spcPct val="90000"/>
              </a:lnSpc>
              <a:buClr>
                <a:srgbClr val="66FFFF"/>
              </a:buClr>
              <a:buFont typeface="+mj-lt"/>
              <a:buAutoNum type="romanUcPeriod"/>
              <a:defRPr/>
            </a:pPr>
            <a:r>
              <a:rPr lang="en-US" altLang="en-US" dirty="0">
                <a:solidFill>
                  <a:schemeClr val="bg1"/>
                </a:solidFill>
                <a:effectLst>
                  <a:outerShdw blurRad="38100" dist="38100" dir="2700000" algn="tl">
                    <a:srgbClr val="000000">
                      <a:alpha val="43137"/>
                    </a:srgbClr>
                  </a:outerShdw>
                </a:effectLst>
              </a:rPr>
              <a:t>God’s one condition of salvation</a:t>
            </a:r>
          </a:p>
          <a:p>
            <a:pPr marL="914400" indent="-914400" eaLnBrk="1" hangingPunct="1">
              <a:lnSpc>
                <a:spcPct val="90000"/>
              </a:lnSpc>
              <a:buClr>
                <a:srgbClr val="66FFFF"/>
              </a:buClr>
              <a:buFont typeface="+mj-lt"/>
              <a:buAutoNum type="romanUcPeriod"/>
              <a:defRPr/>
            </a:pPr>
            <a:r>
              <a:rPr lang="en-US" altLang="en-US" dirty="0">
                <a:solidFill>
                  <a:schemeClr val="bg1"/>
                </a:solidFill>
                <a:effectLst>
                  <a:outerShdw blurRad="38100" dist="38100" dir="2700000" algn="tl">
                    <a:srgbClr val="000000">
                      <a:alpha val="43137"/>
                    </a:srgbClr>
                  </a:outerShdw>
                </a:effectLst>
              </a:rPr>
              <a:t>Results of salvation</a:t>
            </a:r>
          </a:p>
          <a:p>
            <a:pPr marL="914400" indent="-914400" eaLnBrk="1" hangingPunct="1">
              <a:lnSpc>
                <a:spcPct val="90000"/>
              </a:lnSpc>
              <a:buClr>
                <a:srgbClr val="66FFFF"/>
              </a:buClr>
              <a:buFont typeface="+mj-lt"/>
              <a:buAutoNum type="romanUcPeriod"/>
              <a:defRPr/>
            </a:pPr>
            <a:r>
              <a:rPr lang="en-US" altLang="en-US" dirty="0">
                <a:solidFill>
                  <a:schemeClr val="bg1"/>
                </a:solidFill>
                <a:effectLst>
                  <a:outerShdw blurRad="38100" dist="38100" dir="2700000" algn="tl">
                    <a:srgbClr val="000000">
                      <a:alpha val="43137"/>
                    </a:srgbClr>
                  </a:outerShdw>
                </a:effectLst>
              </a:rPr>
              <a:t>Eternal security</a:t>
            </a:r>
          </a:p>
          <a:p>
            <a:pPr marL="914400" indent="-914400" eaLnBrk="1" hangingPunct="1">
              <a:lnSpc>
                <a:spcPct val="90000"/>
              </a:lnSpc>
              <a:buClr>
                <a:srgbClr val="66FFFF"/>
              </a:buClr>
              <a:buFont typeface="+mj-lt"/>
              <a:buAutoNum type="romanUcPeriod"/>
              <a:defRPr/>
            </a:pPr>
            <a:r>
              <a:rPr lang="en-US" altLang="en-US" b="1" u="sng" dirty="0">
                <a:solidFill>
                  <a:srgbClr val="FFFFCC"/>
                </a:solidFill>
                <a:effectLst>
                  <a:outerShdw blurRad="38100" dist="38100" dir="2700000" algn="tl">
                    <a:srgbClr val="000000">
                      <a:alpha val="43137"/>
                    </a:srgbClr>
                  </a:outerShdw>
                </a:effectLst>
              </a:rPr>
              <a:t>Faulty views of salvation</a:t>
            </a:r>
          </a:p>
        </p:txBody>
      </p:sp>
    </p:spTree>
    <p:extLst>
      <p:ext uri="{BB962C8B-B14F-4D97-AF65-F5344CB8AC3E}">
        <p14:creationId xmlns:p14="http://schemas.microsoft.com/office/powerpoint/2010/main" val="1594024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itle 2"/>
          <p:cNvSpPr>
            <a:spLocks noGrp="1"/>
          </p:cNvSpPr>
          <p:nvPr>
            <p:ph type="title"/>
          </p:nvPr>
        </p:nvSpPr>
        <p:spPr/>
        <p:txBody>
          <a:bodyPr/>
          <a:lstStyle/>
          <a:p>
            <a:pPr>
              <a:defRPr/>
            </a:pPr>
            <a:r>
              <a:rPr lang="en-US" altLang="en-US" sz="4000" dirty="0">
                <a:solidFill>
                  <a:srgbClr val="00FFFF"/>
                </a:solidFill>
                <a:effectLst>
                  <a:outerShdw blurRad="38100" dist="38100" dir="2700000" algn="tl">
                    <a:srgbClr val="000000">
                      <a:alpha val="43137"/>
                    </a:srgbClr>
                  </a:outerShdw>
                </a:effectLst>
              </a:rPr>
              <a:t>Unbiblical Views of Salvation</a:t>
            </a:r>
          </a:p>
        </p:txBody>
      </p:sp>
      <p:sp>
        <p:nvSpPr>
          <p:cNvPr id="229379" name="Content Placeholder 2"/>
          <p:cNvSpPr>
            <a:spLocks noGrp="1"/>
          </p:cNvSpPr>
          <p:nvPr>
            <p:ph idx="4294967295"/>
          </p:nvPr>
        </p:nvSpPr>
        <p:spPr>
          <a:xfrm>
            <a:off x="2933700" y="1600200"/>
            <a:ext cx="3276600" cy="1828800"/>
          </a:xfrm>
        </p:spPr>
        <p:txBody>
          <a:bodyPr/>
          <a:lstStyle/>
          <a:p>
            <a:pPr eaLnBrk="1" hangingPunct="1">
              <a:spcBef>
                <a:spcPts val="1200"/>
              </a:spcBef>
              <a:spcAft>
                <a:spcPts val="1200"/>
              </a:spcAft>
              <a:buClr>
                <a:srgbClr val="66FFFF"/>
              </a:buClr>
            </a:pPr>
            <a:r>
              <a:rPr lang="en-US" altLang="en-US" sz="4000" dirty="0">
                <a:solidFill>
                  <a:schemeClr val="bg1"/>
                </a:solidFill>
              </a:rPr>
              <a:t>Universalism</a:t>
            </a:r>
          </a:p>
          <a:p>
            <a:pPr eaLnBrk="1" hangingPunct="1">
              <a:spcBef>
                <a:spcPts val="1200"/>
              </a:spcBef>
              <a:spcAft>
                <a:spcPts val="1200"/>
              </a:spcAft>
              <a:buClr>
                <a:srgbClr val="66FFFF"/>
              </a:buClr>
            </a:pPr>
            <a:r>
              <a:rPr lang="en-US" altLang="en-US" sz="4000" dirty="0">
                <a:solidFill>
                  <a:schemeClr val="bg1"/>
                </a:solidFill>
              </a:rPr>
              <a:t>Inclusivism</a:t>
            </a:r>
          </a:p>
        </p:txBody>
      </p:sp>
    </p:spTree>
    <p:extLst>
      <p:ext uri="{BB962C8B-B14F-4D97-AF65-F5344CB8AC3E}">
        <p14:creationId xmlns:p14="http://schemas.microsoft.com/office/powerpoint/2010/main" val="8705796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itle 2"/>
          <p:cNvSpPr>
            <a:spLocks noGrp="1"/>
          </p:cNvSpPr>
          <p:nvPr>
            <p:ph type="title"/>
          </p:nvPr>
        </p:nvSpPr>
        <p:spPr/>
        <p:txBody>
          <a:bodyPr/>
          <a:lstStyle/>
          <a:p>
            <a:pPr>
              <a:defRPr/>
            </a:pPr>
            <a:r>
              <a:rPr lang="en-US" altLang="en-US" sz="4000" dirty="0">
                <a:solidFill>
                  <a:srgbClr val="00FFFF"/>
                </a:solidFill>
                <a:effectLst>
                  <a:outerShdw blurRad="38100" dist="38100" dir="2700000" algn="tl">
                    <a:srgbClr val="000000">
                      <a:alpha val="43137"/>
                    </a:srgbClr>
                  </a:outerShdw>
                </a:effectLst>
              </a:rPr>
              <a:t>Unbiblical Views of Salvation</a:t>
            </a:r>
          </a:p>
        </p:txBody>
      </p:sp>
      <p:sp>
        <p:nvSpPr>
          <p:cNvPr id="230403" name="Content Placeholder 2"/>
          <p:cNvSpPr>
            <a:spLocks noGrp="1"/>
          </p:cNvSpPr>
          <p:nvPr>
            <p:ph idx="4294967295"/>
          </p:nvPr>
        </p:nvSpPr>
        <p:spPr>
          <a:xfrm>
            <a:off x="2933700" y="1600200"/>
            <a:ext cx="3276600" cy="1828800"/>
          </a:xfrm>
        </p:spPr>
        <p:txBody>
          <a:bodyPr/>
          <a:lstStyle/>
          <a:p>
            <a:pPr eaLnBrk="1" hangingPunct="1">
              <a:spcBef>
                <a:spcPts val="1200"/>
              </a:spcBef>
              <a:spcAft>
                <a:spcPts val="1200"/>
              </a:spcAft>
              <a:buClr>
                <a:srgbClr val="66FFFF"/>
              </a:buClr>
            </a:pPr>
            <a:r>
              <a:rPr lang="en-US" altLang="en-US" sz="4000" b="1" u="sng" dirty="0">
                <a:solidFill>
                  <a:srgbClr val="FFFFCC"/>
                </a:solidFill>
              </a:rPr>
              <a:t>Universalism</a:t>
            </a:r>
          </a:p>
          <a:p>
            <a:pPr eaLnBrk="1" hangingPunct="1">
              <a:spcBef>
                <a:spcPts val="1200"/>
              </a:spcBef>
              <a:spcAft>
                <a:spcPts val="1200"/>
              </a:spcAft>
              <a:buClr>
                <a:srgbClr val="66FFFF"/>
              </a:buClr>
            </a:pPr>
            <a:r>
              <a:rPr lang="en-US" altLang="en-US" sz="4000" dirty="0">
                <a:solidFill>
                  <a:schemeClr val="bg1"/>
                </a:solidFill>
              </a:rPr>
              <a:t>Inclusivism</a:t>
            </a:r>
          </a:p>
        </p:txBody>
      </p:sp>
    </p:spTree>
    <p:extLst>
      <p:ext uri="{BB962C8B-B14F-4D97-AF65-F5344CB8AC3E}">
        <p14:creationId xmlns:p14="http://schemas.microsoft.com/office/powerpoint/2010/main" val="13406824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Title 2"/>
          <p:cNvSpPr>
            <a:spLocks noGrp="1"/>
          </p:cNvSpPr>
          <p:nvPr>
            <p:ph type="title"/>
          </p:nvPr>
        </p:nvSpPr>
        <p:spPr/>
        <p:txBody>
          <a:bodyPr/>
          <a:lstStyle/>
          <a:p>
            <a:pPr>
              <a:defRPr/>
            </a:pPr>
            <a:r>
              <a:rPr lang="en-US" altLang="en-US" sz="4000" dirty="0">
                <a:solidFill>
                  <a:srgbClr val="00FFFF"/>
                </a:solidFill>
                <a:effectLst>
                  <a:outerShdw blurRad="38100" dist="38100" dir="2700000" algn="tl">
                    <a:srgbClr val="000000">
                      <a:alpha val="43137"/>
                    </a:srgbClr>
                  </a:outerShdw>
                </a:effectLst>
              </a:rPr>
              <a:t>Unbiblical Views of Salvation</a:t>
            </a:r>
          </a:p>
        </p:txBody>
      </p:sp>
      <p:sp>
        <p:nvSpPr>
          <p:cNvPr id="231427" name="Content Placeholder 2"/>
          <p:cNvSpPr>
            <a:spLocks noGrp="1"/>
          </p:cNvSpPr>
          <p:nvPr>
            <p:ph idx="4294967295"/>
          </p:nvPr>
        </p:nvSpPr>
        <p:spPr/>
        <p:txBody>
          <a:bodyPr/>
          <a:lstStyle/>
          <a:p>
            <a:pPr eaLnBrk="1" hangingPunct="1">
              <a:spcBef>
                <a:spcPts val="1200"/>
              </a:spcBef>
              <a:spcAft>
                <a:spcPts val="1200"/>
              </a:spcAft>
              <a:buClr>
                <a:srgbClr val="66FFFF"/>
              </a:buClr>
            </a:pPr>
            <a:r>
              <a:rPr lang="en-US" altLang="en-US" sz="3600" b="1" u="sng" dirty="0">
                <a:solidFill>
                  <a:srgbClr val="FFFFCC"/>
                </a:solidFill>
              </a:rPr>
              <a:t>Universalism</a:t>
            </a:r>
          </a:p>
          <a:p>
            <a:pPr marL="914400" lvl="1" indent="-457200" algn="just" eaLnBrk="1" hangingPunct="1">
              <a:spcBef>
                <a:spcPts val="1200"/>
              </a:spcBef>
              <a:spcAft>
                <a:spcPts val="1200"/>
              </a:spcAft>
              <a:buClr>
                <a:srgbClr val="FF99FF"/>
              </a:buClr>
            </a:pPr>
            <a:r>
              <a:rPr lang="en-US" altLang="en-US" sz="3000" dirty="0">
                <a:solidFill>
                  <a:schemeClr val="bg1"/>
                </a:solidFill>
              </a:rPr>
              <a:t>Definition – everyone will eventually be saved</a:t>
            </a:r>
          </a:p>
          <a:p>
            <a:pPr marL="914400" lvl="1" indent="-457200" algn="just" eaLnBrk="1" hangingPunct="1">
              <a:spcBef>
                <a:spcPts val="1200"/>
              </a:spcBef>
              <a:spcAft>
                <a:spcPts val="1200"/>
              </a:spcAft>
              <a:buClr>
                <a:srgbClr val="FF99FF"/>
              </a:buClr>
            </a:pPr>
            <a:r>
              <a:rPr lang="en-US" altLang="en-US" sz="3000" dirty="0">
                <a:solidFill>
                  <a:schemeClr val="bg1"/>
                </a:solidFill>
              </a:rPr>
              <a:t>Scriptural support</a:t>
            </a:r>
            <a:r>
              <a:rPr lang="en-US" altLang="en-US" sz="3000" dirty="0">
                <a:solidFill>
                  <a:schemeClr val="bg1"/>
                </a:solidFill>
              </a:rPr>
              <a:t> – </a:t>
            </a:r>
            <a:r>
              <a:rPr lang="en-US" altLang="en-US" sz="3000" dirty="0">
                <a:solidFill>
                  <a:schemeClr val="bg1"/>
                </a:solidFill>
              </a:rPr>
              <a:t>John 12:32; Philip 2:11; 1 Tim 2:4; 2 Pet 3:9</a:t>
            </a:r>
          </a:p>
          <a:p>
            <a:pPr marL="914400" lvl="1" indent="-457200" algn="just" eaLnBrk="1" hangingPunct="1">
              <a:spcBef>
                <a:spcPts val="1200"/>
              </a:spcBef>
              <a:spcAft>
                <a:spcPts val="1200"/>
              </a:spcAft>
              <a:buClr>
                <a:srgbClr val="FF99FF"/>
              </a:buClr>
            </a:pPr>
            <a:r>
              <a:rPr lang="en-US" altLang="en-US" sz="3000" dirty="0">
                <a:solidFill>
                  <a:schemeClr val="bg1"/>
                </a:solidFill>
              </a:rPr>
              <a:t>Scriptural refutation</a:t>
            </a:r>
            <a:r>
              <a:rPr lang="en-US" altLang="en-US" sz="3000" dirty="0">
                <a:solidFill>
                  <a:schemeClr val="bg1"/>
                </a:solidFill>
              </a:rPr>
              <a:t> – </a:t>
            </a:r>
            <a:r>
              <a:rPr lang="en-US" altLang="en-US" sz="3000" dirty="0">
                <a:solidFill>
                  <a:schemeClr val="bg1"/>
                </a:solidFill>
              </a:rPr>
              <a:t>Matt 7:13-14; 13:49-50; 25:32, 34, 46; Rev 20:11-15</a:t>
            </a:r>
            <a:endParaRPr lang="en-US" altLang="en-US" dirty="0"/>
          </a:p>
        </p:txBody>
      </p:sp>
    </p:spTree>
    <p:extLst>
      <p:ext uri="{BB962C8B-B14F-4D97-AF65-F5344CB8AC3E}">
        <p14:creationId xmlns:p14="http://schemas.microsoft.com/office/powerpoint/2010/main" val="17475063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Title 2"/>
          <p:cNvSpPr>
            <a:spLocks noGrp="1"/>
          </p:cNvSpPr>
          <p:nvPr>
            <p:ph type="title"/>
          </p:nvPr>
        </p:nvSpPr>
        <p:spPr/>
        <p:txBody>
          <a:bodyPr/>
          <a:lstStyle/>
          <a:p>
            <a:pPr>
              <a:defRPr/>
            </a:pPr>
            <a:r>
              <a:rPr lang="en-US" altLang="en-US" sz="4000" dirty="0">
                <a:solidFill>
                  <a:srgbClr val="00FFFF"/>
                </a:solidFill>
                <a:effectLst>
                  <a:outerShdw blurRad="38100" dist="38100" dir="2700000" algn="tl">
                    <a:srgbClr val="000000">
                      <a:alpha val="43137"/>
                    </a:srgbClr>
                  </a:outerShdw>
                </a:effectLst>
              </a:rPr>
              <a:t>Unbiblical Views of Salvation</a:t>
            </a:r>
          </a:p>
        </p:txBody>
      </p:sp>
      <p:sp>
        <p:nvSpPr>
          <p:cNvPr id="232451" name="Content Placeholder 2"/>
          <p:cNvSpPr>
            <a:spLocks noGrp="1"/>
          </p:cNvSpPr>
          <p:nvPr>
            <p:ph idx="4294967295"/>
          </p:nvPr>
        </p:nvSpPr>
        <p:spPr>
          <a:xfrm>
            <a:off x="2933700" y="1600200"/>
            <a:ext cx="3276600" cy="1828800"/>
          </a:xfrm>
        </p:spPr>
        <p:txBody>
          <a:bodyPr/>
          <a:lstStyle/>
          <a:p>
            <a:pPr eaLnBrk="1" hangingPunct="1">
              <a:spcBef>
                <a:spcPts val="1200"/>
              </a:spcBef>
              <a:spcAft>
                <a:spcPts val="1200"/>
              </a:spcAft>
              <a:buClr>
                <a:srgbClr val="66FFFF"/>
              </a:buClr>
            </a:pPr>
            <a:r>
              <a:rPr lang="en-US" altLang="en-US" sz="4000" dirty="0">
                <a:solidFill>
                  <a:schemeClr val="bg1"/>
                </a:solidFill>
              </a:rPr>
              <a:t>Universalism</a:t>
            </a:r>
          </a:p>
          <a:p>
            <a:pPr eaLnBrk="1" hangingPunct="1">
              <a:spcBef>
                <a:spcPts val="1200"/>
              </a:spcBef>
              <a:spcAft>
                <a:spcPts val="1200"/>
              </a:spcAft>
              <a:buClr>
                <a:srgbClr val="66FFFF"/>
              </a:buClr>
            </a:pPr>
            <a:r>
              <a:rPr lang="en-US" altLang="en-US" sz="4000" b="1" u="sng" dirty="0">
                <a:solidFill>
                  <a:srgbClr val="FFFFCC"/>
                </a:solidFill>
              </a:rPr>
              <a:t>Inclusivism</a:t>
            </a:r>
            <a:endParaRPr lang="en-US" altLang="en-US" sz="3600" b="1" u="sng" dirty="0">
              <a:solidFill>
                <a:srgbClr val="FFFFCC"/>
              </a:solidFill>
            </a:endParaRPr>
          </a:p>
        </p:txBody>
      </p:sp>
    </p:spTree>
    <p:extLst>
      <p:ext uri="{BB962C8B-B14F-4D97-AF65-F5344CB8AC3E}">
        <p14:creationId xmlns:p14="http://schemas.microsoft.com/office/powerpoint/2010/main" val="39718640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Title 1"/>
          <p:cNvSpPr>
            <a:spLocks noGrp="1"/>
          </p:cNvSpPr>
          <p:nvPr>
            <p:ph type="title"/>
          </p:nvPr>
        </p:nvSpPr>
        <p:spPr/>
        <p:txBody>
          <a:bodyPr/>
          <a:lstStyle/>
          <a:p>
            <a:pPr eaLnBrk="1" hangingPunct="1">
              <a:defRPr/>
            </a:pPr>
            <a:r>
              <a:rPr lang="en-US" altLang="en-US" sz="4000" dirty="0">
                <a:solidFill>
                  <a:srgbClr val="00FFFF"/>
                </a:solidFill>
                <a:effectLst>
                  <a:outerShdw blurRad="38100" dist="38100" dir="2700000" algn="tl">
                    <a:srgbClr val="000000">
                      <a:alpha val="43137"/>
                    </a:srgbClr>
                  </a:outerShdw>
                </a:effectLst>
              </a:rPr>
              <a:t>Unbiblical Views of Salvation</a:t>
            </a:r>
          </a:p>
        </p:txBody>
      </p:sp>
      <p:sp>
        <p:nvSpPr>
          <p:cNvPr id="233475" name="Content Placeholder 2"/>
          <p:cNvSpPr>
            <a:spLocks noGrp="1"/>
          </p:cNvSpPr>
          <p:nvPr>
            <p:ph idx="1"/>
          </p:nvPr>
        </p:nvSpPr>
        <p:spPr/>
        <p:txBody>
          <a:bodyPr/>
          <a:lstStyle/>
          <a:p>
            <a:pPr eaLnBrk="1" hangingPunct="1">
              <a:spcBef>
                <a:spcPts val="1200"/>
              </a:spcBef>
              <a:spcAft>
                <a:spcPts val="1200"/>
              </a:spcAft>
              <a:buClr>
                <a:srgbClr val="66FFFF"/>
              </a:buClr>
            </a:pPr>
            <a:r>
              <a:rPr lang="en-US" altLang="en-US" sz="3600" b="1" u="sng" dirty="0">
                <a:solidFill>
                  <a:srgbClr val="FFFFCC"/>
                </a:solidFill>
              </a:rPr>
              <a:t>Inclusivism</a:t>
            </a:r>
          </a:p>
          <a:p>
            <a:pPr marL="914400" lvl="1" indent="-457200" algn="just" eaLnBrk="1" hangingPunct="1">
              <a:spcBef>
                <a:spcPts val="1200"/>
              </a:spcBef>
              <a:spcAft>
                <a:spcPts val="1200"/>
              </a:spcAft>
              <a:buClr>
                <a:srgbClr val="FF99FF"/>
              </a:buClr>
            </a:pPr>
            <a:r>
              <a:rPr lang="en-US" altLang="en-US" sz="3000" dirty="0">
                <a:solidFill>
                  <a:schemeClr val="bg1"/>
                </a:solidFill>
              </a:rPr>
              <a:t>Definition</a:t>
            </a:r>
            <a:r>
              <a:rPr lang="en-US" altLang="en-US" sz="3000" dirty="0">
                <a:solidFill>
                  <a:schemeClr val="bg1"/>
                </a:solidFill>
              </a:rPr>
              <a:t> – </a:t>
            </a:r>
            <a:r>
              <a:rPr lang="en-US" altLang="en-US" sz="3000" dirty="0">
                <a:solidFill>
                  <a:schemeClr val="bg1"/>
                </a:solidFill>
              </a:rPr>
              <a:t>all sincere seekers will be saved regardless of whether they know the name of Jesus Christ</a:t>
            </a:r>
          </a:p>
          <a:p>
            <a:pPr marL="914400" lvl="1" indent="-457200" algn="just" eaLnBrk="1" hangingPunct="1">
              <a:spcBef>
                <a:spcPts val="1200"/>
              </a:spcBef>
              <a:spcAft>
                <a:spcPts val="1200"/>
              </a:spcAft>
              <a:buClr>
                <a:srgbClr val="FF99FF"/>
              </a:buClr>
            </a:pPr>
            <a:r>
              <a:rPr lang="en-US" altLang="en-US" sz="3000" dirty="0">
                <a:solidFill>
                  <a:schemeClr val="bg1"/>
                </a:solidFill>
              </a:rPr>
              <a:t>Scriptural support</a:t>
            </a:r>
            <a:r>
              <a:rPr lang="en-US" altLang="en-US" sz="3000" dirty="0">
                <a:solidFill>
                  <a:schemeClr val="bg1"/>
                </a:solidFill>
              </a:rPr>
              <a:t> – </a:t>
            </a:r>
            <a:r>
              <a:rPr lang="en-US" altLang="en-US" sz="3000" dirty="0">
                <a:solidFill>
                  <a:schemeClr val="bg1"/>
                </a:solidFill>
              </a:rPr>
              <a:t>Acts 10:2</a:t>
            </a:r>
          </a:p>
          <a:p>
            <a:pPr marL="914400" lvl="1" indent="-457200" algn="just" eaLnBrk="1" hangingPunct="1">
              <a:spcBef>
                <a:spcPts val="1200"/>
              </a:spcBef>
              <a:spcAft>
                <a:spcPts val="1200"/>
              </a:spcAft>
              <a:buClr>
                <a:srgbClr val="FF99FF"/>
              </a:buClr>
            </a:pPr>
            <a:r>
              <a:rPr lang="en-US" altLang="en-US" sz="3000" dirty="0">
                <a:solidFill>
                  <a:schemeClr val="bg1"/>
                </a:solidFill>
              </a:rPr>
              <a:t>Scriptural refutation</a:t>
            </a:r>
            <a:r>
              <a:rPr lang="en-US" altLang="en-US" sz="3000" dirty="0">
                <a:solidFill>
                  <a:schemeClr val="bg1"/>
                </a:solidFill>
              </a:rPr>
              <a:t> – </a:t>
            </a:r>
            <a:r>
              <a:rPr lang="en-US" altLang="en-US" sz="3000" dirty="0">
                <a:solidFill>
                  <a:schemeClr val="bg1"/>
                </a:solidFill>
              </a:rPr>
              <a:t>Acts 11:14; John 14:6; Acts 4:12; 1 Tim 2:5; Gal 2:21</a:t>
            </a:r>
          </a:p>
          <a:p>
            <a:pPr eaLnBrk="1" hangingPunct="1"/>
            <a:endParaRPr lang="en-US" altLang="en-US" dirty="0"/>
          </a:p>
        </p:txBody>
      </p:sp>
    </p:spTree>
    <p:extLst>
      <p:ext uri="{BB962C8B-B14F-4D97-AF65-F5344CB8AC3E}">
        <p14:creationId xmlns:p14="http://schemas.microsoft.com/office/powerpoint/2010/main" val="14293766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Title 1"/>
          <p:cNvSpPr>
            <a:spLocks noGrp="1"/>
          </p:cNvSpPr>
          <p:nvPr>
            <p:ph type="title"/>
          </p:nvPr>
        </p:nvSpPr>
        <p:spPr/>
        <p:txBody>
          <a:bodyPr/>
          <a:lstStyle/>
          <a:p>
            <a:pPr eaLnBrk="1" hangingPunct="1">
              <a:defRPr/>
            </a:pPr>
            <a:r>
              <a:rPr lang="en-US" altLang="en-US" sz="4000" dirty="0">
                <a:solidFill>
                  <a:srgbClr val="00FFFF"/>
                </a:solidFill>
                <a:effectLst>
                  <a:outerShdw blurRad="38100" dist="38100" dir="2700000" algn="tl">
                    <a:srgbClr val="000000">
                      <a:alpha val="43137"/>
                    </a:srgbClr>
                  </a:outerShdw>
                </a:effectLst>
              </a:rPr>
              <a:t>Unbiblical Views of Salvation</a:t>
            </a:r>
          </a:p>
        </p:txBody>
      </p:sp>
      <p:sp>
        <p:nvSpPr>
          <p:cNvPr id="233475" name="Content Placeholder 2"/>
          <p:cNvSpPr>
            <a:spLocks noGrp="1"/>
          </p:cNvSpPr>
          <p:nvPr>
            <p:ph idx="1"/>
          </p:nvPr>
        </p:nvSpPr>
        <p:spPr/>
        <p:txBody>
          <a:bodyPr/>
          <a:lstStyle/>
          <a:p>
            <a:pPr eaLnBrk="1" hangingPunct="1">
              <a:spcBef>
                <a:spcPts val="1200"/>
              </a:spcBef>
              <a:spcAft>
                <a:spcPts val="1200"/>
              </a:spcAft>
              <a:buClr>
                <a:srgbClr val="66FFFF"/>
              </a:buClr>
            </a:pPr>
            <a:r>
              <a:rPr lang="en-US" altLang="en-US" sz="3600" b="1" u="sng" dirty="0">
                <a:solidFill>
                  <a:srgbClr val="FFFFCC"/>
                </a:solidFill>
              </a:rPr>
              <a:t>Inclusivism</a:t>
            </a:r>
          </a:p>
          <a:p>
            <a:pPr marL="914400" lvl="1" indent="-457200" algn="just" eaLnBrk="1" hangingPunct="1">
              <a:spcBef>
                <a:spcPts val="1200"/>
              </a:spcBef>
              <a:spcAft>
                <a:spcPts val="1200"/>
              </a:spcAft>
              <a:buClr>
                <a:srgbClr val="FF99FF"/>
              </a:buClr>
            </a:pPr>
            <a:r>
              <a:rPr lang="en-US" altLang="en-US" sz="3000" b="1" u="sng" dirty="0">
                <a:solidFill>
                  <a:srgbClr val="FFFFCC"/>
                </a:solidFill>
              </a:rPr>
              <a:t>Definition – all sincere seekers will be saved regardless of whether they know the name of Jesus Christ</a:t>
            </a:r>
          </a:p>
          <a:p>
            <a:pPr marL="914400" lvl="1" indent="-457200" algn="just" eaLnBrk="1" hangingPunct="1">
              <a:spcBef>
                <a:spcPts val="1200"/>
              </a:spcBef>
              <a:spcAft>
                <a:spcPts val="1200"/>
              </a:spcAft>
              <a:buClr>
                <a:srgbClr val="FF99FF"/>
              </a:buClr>
            </a:pPr>
            <a:r>
              <a:rPr lang="en-US" altLang="en-US" sz="3000" dirty="0">
                <a:solidFill>
                  <a:schemeClr val="bg1"/>
                </a:solidFill>
              </a:rPr>
              <a:t>Scriptural support – Acts 10:2</a:t>
            </a:r>
          </a:p>
          <a:p>
            <a:pPr marL="914400" lvl="1" indent="-457200" algn="just" eaLnBrk="1" hangingPunct="1">
              <a:spcBef>
                <a:spcPts val="1200"/>
              </a:spcBef>
              <a:spcAft>
                <a:spcPts val="1200"/>
              </a:spcAft>
              <a:buClr>
                <a:srgbClr val="FF99FF"/>
              </a:buClr>
            </a:pPr>
            <a:r>
              <a:rPr lang="en-US" altLang="en-US" sz="3000" dirty="0">
                <a:solidFill>
                  <a:schemeClr val="bg1"/>
                </a:solidFill>
              </a:rPr>
              <a:t>Scriptural refutation – Acts 11:14; John 14:6; Acts 4:12; 1 Tim 2:5; Gal 2:21</a:t>
            </a:r>
          </a:p>
          <a:p>
            <a:pPr eaLnBrk="1" hangingPunct="1"/>
            <a:endParaRPr lang="en-US" altLang="en-US" dirty="0"/>
          </a:p>
        </p:txBody>
      </p:sp>
    </p:spTree>
    <p:extLst>
      <p:ext uri="{BB962C8B-B14F-4D97-AF65-F5344CB8AC3E}">
        <p14:creationId xmlns:p14="http://schemas.microsoft.com/office/powerpoint/2010/main" val="620570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1" name="Rectangle 4"/>
          <p:cNvSpPr>
            <a:spLocks noChangeArrowheads="1"/>
          </p:cNvSpPr>
          <p:nvPr/>
        </p:nvSpPr>
        <p:spPr bwMode="auto">
          <a:xfrm>
            <a:off x="700088" y="2278063"/>
            <a:ext cx="7743825" cy="3970337"/>
          </a:xfrm>
          <a:prstGeom prst="rect">
            <a:avLst/>
          </a:prstGeom>
          <a:noFill/>
          <a:ln>
            <a:noFill/>
          </a:ln>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defRPr/>
            </a:pPr>
            <a:r>
              <a:rPr lang="en-US" altLang="en-US" sz="2800" b="1"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altLang="en-US" sz="2800" dirty="0">
                <a:solidFill>
                  <a:schemeClr val="bg1"/>
                </a:solidFill>
                <a:effectLst>
                  <a:outerShdw blurRad="38100" dist="38100" dir="2700000" algn="tl">
                    <a:srgbClr val="000000">
                      <a:alpha val="43137"/>
                    </a:srgbClr>
                  </a:outerShdw>
                </a:effectLst>
                <a:latin typeface="+mn-lt"/>
                <a:cs typeface="Calibri" panose="020F0502020204030204" pitchFamily="34" charset="0"/>
              </a:rPr>
              <a:t>…</a:t>
            </a:r>
            <a:r>
              <a:rPr lang="en-US" altLang="en-US" sz="2800" b="1" u="sng" dirty="0">
                <a:solidFill>
                  <a:srgbClr val="FFFFCC"/>
                </a:solidFill>
                <a:effectLst>
                  <a:outerShdw blurRad="38100" dist="38100" dir="2700000" algn="tl">
                    <a:srgbClr val="000000">
                      <a:alpha val="43137"/>
                    </a:srgbClr>
                  </a:outerShdw>
                </a:effectLst>
                <a:latin typeface="+mn-lt"/>
                <a:cs typeface="Calibri" panose="020F0502020204030204" pitchFamily="34" charset="0"/>
              </a:rPr>
              <a:t>one of the mistakes that human beings make is believing that there is only one way</a:t>
            </a:r>
            <a:r>
              <a:rPr lang="en-US" altLang="en-US" sz="2800" dirty="0">
                <a:solidFill>
                  <a:schemeClr val="bg1"/>
                </a:solidFill>
                <a:effectLst>
                  <a:outerShdw blurRad="38100" dist="38100" dir="2700000" algn="tl">
                    <a:srgbClr val="000000">
                      <a:alpha val="43137"/>
                    </a:srgbClr>
                  </a:outerShdw>
                </a:effectLst>
                <a:latin typeface="+mn-lt"/>
                <a:cs typeface="Calibri" panose="020F0502020204030204" pitchFamily="34" charset="0"/>
              </a:rPr>
              <a:t>…We</a:t>
            </a:r>
            <a:r>
              <a:rPr lang="en-US" altLang="en-US" sz="2800" b="1" u="sng" dirty="0">
                <a:solidFill>
                  <a:schemeClr val="bg1"/>
                </a:solidFill>
                <a:effectLst>
                  <a:outerShdw blurRad="38100" dist="38100" dir="2700000" algn="tl">
                    <a:srgbClr val="000000">
                      <a:alpha val="43137"/>
                    </a:srgbClr>
                  </a:outerShdw>
                </a:effectLst>
                <a:latin typeface="+mn-lt"/>
                <a:cs typeface="Calibri" panose="020F0502020204030204" pitchFamily="34" charset="0"/>
              </a:rPr>
              <a:t> </a:t>
            </a:r>
            <a:r>
              <a:rPr lang="en-US" altLang="en-US" sz="2800" dirty="0">
                <a:solidFill>
                  <a:schemeClr val="bg1"/>
                </a:solidFill>
                <a:effectLst>
                  <a:outerShdw blurRad="38100" dist="38100" dir="2700000" algn="tl">
                    <a:srgbClr val="000000">
                      <a:alpha val="43137"/>
                    </a:srgbClr>
                  </a:outerShdw>
                </a:effectLst>
                <a:latin typeface="+mn-lt"/>
                <a:cs typeface="Calibri" panose="020F0502020204030204" pitchFamily="34" charset="0"/>
              </a:rPr>
              <a:t>don’t accept that there are diverse ways of being in the world; that there are millions of ways to be a human being. And </a:t>
            </a:r>
            <a:r>
              <a:rPr lang="en-US" altLang="en-US" sz="2800" b="1" u="sng" dirty="0">
                <a:solidFill>
                  <a:srgbClr val="FFFFCC"/>
                </a:solidFill>
                <a:effectLst>
                  <a:outerShdw blurRad="38100" dist="38100" dir="2700000" algn="tl">
                    <a:srgbClr val="000000">
                      <a:alpha val="43137"/>
                    </a:srgbClr>
                  </a:outerShdw>
                </a:effectLst>
                <a:latin typeface="+mn-lt"/>
                <a:cs typeface="Calibri" panose="020F0502020204030204" pitchFamily="34" charset="0"/>
              </a:rPr>
              <a:t>many ways…many paths to what you call God</a:t>
            </a:r>
            <a:r>
              <a:rPr lang="en-US" altLang="en-US" sz="2800" dirty="0">
                <a:solidFill>
                  <a:schemeClr val="bg1"/>
                </a:solidFill>
                <a:effectLst>
                  <a:outerShdw blurRad="38100" dist="38100" dir="2700000" algn="tl">
                    <a:srgbClr val="000000">
                      <a:alpha val="43137"/>
                    </a:srgbClr>
                  </a:outerShdw>
                </a:effectLst>
                <a:latin typeface="+mn-lt"/>
                <a:cs typeface="Calibri" panose="020F0502020204030204" pitchFamily="34" charset="0"/>
              </a:rPr>
              <a:t>. That her path might be something else and when she gets there she might call it the light. But her loving, and her kindness, and her generosity brings her to the…same point that it brings you…</a:t>
            </a:r>
          </a:p>
        </p:txBody>
      </p:sp>
      <p:sp>
        <p:nvSpPr>
          <p:cNvPr id="176132" name="TextBox 5"/>
          <p:cNvSpPr txBox="1">
            <a:spLocks noChangeArrowheads="1"/>
          </p:cNvSpPr>
          <p:nvPr/>
        </p:nvSpPr>
        <p:spPr bwMode="auto">
          <a:xfrm>
            <a:off x="2628900" y="6400800"/>
            <a:ext cx="3886200" cy="338138"/>
          </a:xfrm>
          <a:prstGeom prst="rect">
            <a:avLst/>
          </a:prstGeom>
          <a:noFill/>
          <a:ln>
            <a:noFill/>
          </a:ln>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altLang="en-US" sz="1600" dirty="0">
                <a:solidFill>
                  <a:schemeClr val="bg1"/>
                </a:solidFill>
                <a:effectLst>
                  <a:outerShdw blurRad="38100" dist="38100" dir="2700000" algn="tl">
                    <a:srgbClr val="000000">
                      <a:alpha val="43137"/>
                    </a:srgbClr>
                  </a:outerShdw>
                </a:effectLst>
                <a:latin typeface="+mn-lt"/>
                <a:cs typeface="Calibri" panose="020F0502020204030204" pitchFamily="34" charset="0"/>
              </a:rPr>
              <a:t>www.youtube.com/watch?v=Lb2RUpMDk34</a:t>
            </a:r>
          </a:p>
        </p:txBody>
      </p:sp>
      <p:pic>
        <p:nvPicPr>
          <p:cNvPr id="1026" name="Picture 2" descr="http://resources1.news.com.au/images/2011/04/22/1226043/457733-oprah.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48066" y="304800"/>
            <a:ext cx="3247868" cy="18288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15331099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5" name="TextBox 5"/>
          <p:cNvSpPr txBox="1">
            <a:spLocks noChangeArrowheads="1"/>
          </p:cNvSpPr>
          <p:nvPr/>
        </p:nvSpPr>
        <p:spPr bwMode="auto">
          <a:xfrm>
            <a:off x="2628900" y="6400800"/>
            <a:ext cx="3886200" cy="338138"/>
          </a:xfrm>
          <a:prstGeom prst="rect">
            <a:avLst/>
          </a:prstGeom>
          <a:noFill/>
          <a:ln>
            <a:noFill/>
          </a:ln>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altLang="en-US" sz="1600" dirty="0">
                <a:solidFill>
                  <a:schemeClr val="bg1"/>
                </a:solidFill>
                <a:latin typeface="+mn-lt"/>
                <a:cs typeface="Calibri" panose="020F0502020204030204" pitchFamily="34" charset="0"/>
              </a:rPr>
              <a:t>www.youtube.com/watch?v=Lb2RUpMDk34</a:t>
            </a:r>
          </a:p>
        </p:txBody>
      </p:sp>
      <p:pic>
        <p:nvPicPr>
          <p:cNvPr id="235523" name="Picture 2" descr="https://encrypted-tbn1.gstatic.com/images?q=tbn:ANd9GcRDg5T_RX2f_qZ9D5NXfZbYyeP8-3VdwefZsU4VngItyg_vsMTV3w"/>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968750" y="222250"/>
            <a:ext cx="1206500" cy="1295400"/>
          </a:xfrm>
          <a:prstGeom prst="rect">
            <a:avLst/>
          </a:prstGeom>
          <a:noFill/>
          <a:ln w="28575">
            <a:solidFill>
              <a:srgbClr val="FFFF00"/>
            </a:solidFill>
            <a:miter lim="800000"/>
            <a:headEnd/>
            <a:tailEnd/>
          </a:ln>
        </p:spPr>
      </p:pic>
      <p:sp>
        <p:nvSpPr>
          <p:cNvPr id="177157" name="Rectangle 5"/>
          <p:cNvSpPr>
            <a:spLocks noChangeArrowheads="1"/>
          </p:cNvSpPr>
          <p:nvPr/>
        </p:nvSpPr>
        <p:spPr bwMode="auto">
          <a:xfrm>
            <a:off x="495300" y="1524000"/>
            <a:ext cx="8153400" cy="4832350"/>
          </a:xfrm>
          <a:prstGeom prst="rect">
            <a:avLst/>
          </a:prstGeom>
          <a:noFill/>
          <a:ln>
            <a:noFill/>
          </a:ln>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just" eaLnBrk="1" hangingPunct="1">
              <a:defRPr/>
            </a:pPr>
            <a:r>
              <a:rPr lang="en-US" altLang="en-US" sz="2800" dirty="0">
                <a:solidFill>
                  <a:schemeClr val="bg1"/>
                </a:solidFill>
                <a:latin typeface="+mn-lt"/>
                <a:cs typeface="Calibri" panose="020F0502020204030204" pitchFamily="34" charset="0"/>
              </a:rPr>
              <a:t>…</a:t>
            </a:r>
            <a:r>
              <a:rPr lang="en-US" altLang="en-US" sz="2800" b="1" u="sng" dirty="0">
                <a:solidFill>
                  <a:srgbClr val="FFFFCC"/>
                </a:solidFill>
                <a:latin typeface="+mn-lt"/>
                <a:cs typeface="Calibri" panose="020F0502020204030204" pitchFamily="34" charset="0"/>
              </a:rPr>
              <a:t>It doesn’t matter whether she called it ‘God’ along the way or not…There couldn’t possibly be just one way!</a:t>
            </a:r>
            <a:r>
              <a:rPr lang="en-US" altLang="en-US" sz="2800" b="1" dirty="0">
                <a:solidFill>
                  <a:srgbClr val="FFFFCC"/>
                </a:solidFill>
                <a:latin typeface="+mn-lt"/>
                <a:cs typeface="Calibri" panose="020F0502020204030204" pitchFamily="34" charset="0"/>
              </a:rPr>
              <a:t>…</a:t>
            </a:r>
            <a:r>
              <a:rPr lang="en-US" altLang="en-US" sz="2800" b="1" u="sng" dirty="0">
                <a:solidFill>
                  <a:srgbClr val="FFFFCC"/>
                </a:solidFill>
                <a:latin typeface="+mn-lt"/>
                <a:cs typeface="Calibri" panose="020F0502020204030204" pitchFamily="34" charset="0"/>
              </a:rPr>
              <a:t>There couldn’t possibly be only one way with millions of people in the world!</a:t>
            </a:r>
            <a:r>
              <a:rPr lang="en-US" altLang="en-US" sz="2800" dirty="0">
                <a:solidFill>
                  <a:schemeClr val="bg1"/>
                </a:solidFill>
                <a:latin typeface="+mn-lt"/>
                <a:cs typeface="Calibri" panose="020F0502020204030204" pitchFamily="34" charset="0"/>
              </a:rPr>
              <a:t>...You think…if you are somewhere on the planet and you never hear the name of Jesus but yet you live with a loving heart. You lived as Jesus would have had you to live. You lived for the same purpose as Jesus came to the planet to teach us all, but </a:t>
            </a:r>
            <a:r>
              <a:rPr lang="en-US" altLang="en-US" sz="2800" b="1" u="sng" dirty="0">
                <a:solidFill>
                  <a:srgbClr val="FFFFCC"/>
                </a:solidFill>
                <a:latin typeface="+mn-lt"/>
                <a:cs typeface="Calibri" panose="020F0502020204030204" pitchFamily="34" charset="0"/>
              </a:rPr>
              <a:t>you are in some remote part of the earth and you never heard the name of Jesus. You cannot get to Heaven…</a:t>
            </a:r>
            <a:r>
              <a:rPr lang="en-US" altLang="en-US" sz="2800" b="1" dirty="0">
                <a:solidFill>
                  <a:schemeClr val="bg1"/>
                </a:solidFill>
                <a:latin typeface="+mn-lt"/>
                <a:cs typeface="Calibri" panose="020F0502020204030204" pitchFamily="34" charset="0"/>
              </a:rPr>
              <a:t>?”</a:t>
            </a:r>
            <a:r>
              <a:rPr lang="en-US" altLang="en-US" sz="2800" dirty="0">
                <a:solidFill>
                  <a:schemeClr val="bg1"/>
                </a:solidFill>
                <a:latin typeface="+mn-lt"/>
                <a:cs typeface="Calibri" panose="020F0502020204030204" pitchFamily="34" charset="0"/>
              </a:rPr>
              <a:t> </a:t>
            </a:r>
          </a:p>
        </p:txBody>
      </p:sp>
    </p:spTree>
    <p:extLst>
      <p:ext uri="{BB962C8B-B14F-4D97-AF65-F5344CB8AC3E}">
        <p14:creationId xmlns:p14="http://schemas.microsoft.com/office/powerpoint/2010/main" val="17369133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81" name="TextBox 8"/>
          <p:cNvSpPr txBox="1">
            <a:spLocks noChangeArrowheads="1"/>
          </p:cNvSpPr>
          <p:nvPr/>
        </p:nvSpPr>
        <p:spPr bwMode="auto">
          <a:xfrm>
            <a:off x="0" y="6096000"/>
            <a:ext cx="9067800" cy="584200"/>
          </a:xfrm>
          <a:prstGeom prst="rect">
            <a:avLst/>
          </a:prstGeom>
          <a:noFill/>
          <a:ln>
            <a:noFill/>
          </a:ln>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altLang="en-US" sz="1600" dirty="0">
                <a:solidFill>
                  <a:schemeClr val="bg1"/>
                </a:solidFill>
                <a:effectLst>
                  <a:outerShdw blurRad="38100" dist="38100" dir="2700000" algn="tl">
                    <a:srgbClr val="000000">
                      <a:alpha val="43137"/>
                    </a:srgbClr>
                  </a:outerShdw>
                </a:effectLst>
                <a:latin typeface="+mn-lt"/>
                <a:cs typeface="Calibri" panose="020F0502020204030204" pitchFamily="34" charset="0"/>
              </a:rPr>
              <a:t>Tony Evans, </a:t>
            </a:r>
            <a:r>
              <a:rPr lang="en-US" altLang="en-US" sz="1600" i="1" dirty="0">
                <a:solidFill>
                  <a:schemeClr val="bg1"/>
                </a:solidFill>
                <a:effectLst>
                  <a:outerShdw blurRad="38100" dist="38100" dir="2700000" algn="tl">
                    <a:srgbClr val="000000">
                      <a:alpha val="43137"/>
                    </a:srgbClr>
                  </a:outerShdw>
                </a:effectLst>
                <a:latin typeface="+mn-lt"/>
                <a:cs typeface="Calibri" panose="020F0502020204030204" pitchFamily="34" charset="0"/>
              </a:rPr>
              <a:t>Totally Saved: Understanding, Experiencing and Enjoying the </a:t>
            </a:r>
          </a:p>
          <a:p>
            <a:pPr algn="ctr" eaLnBrk="1" hangingPunct="1">
              <a:defRPr/>
            </a:pPr>
            <a:r>
              <a:rPr lang="en-US" altLang="en-US" sz="1600" i="1" dirty="0">
                <a:solidFill>
                  <a:schemeClr val="bg1"/>
                </a:solidFill>
                <a:effectLst>
                  <a:outerShdw blurRad="38100" dist="38100" dir="2700000" algn="tl">
                    <a:srgbClr val="000000">
                      <a:alpha val="43137"/>
                    </a:srgbClr>
                  </a:outerShdw>
                </a:effectLst>
                <a:latin typeface="+mn-lt"/>
                <a:cs typeface="Calibri" panose="020F0502020204030204" pitchFamily="34" charset="0"/>
              </a:rPr>
              <a:t>Greatness of Your Salvation</a:t>
            </a:r>
            <a:r>
              <a:rPr lang="en-US" altLang="en-US" sz="1600" dirty="0">
                <a:solidFill>
                  <a:schemeClr val="bg1"/>
                </a:solidFill>
                <a:effectLst>
                  <a:outerShdw blurRad="38100" dist="38100" dir="2700000" algn="tl">
                    <a:srgbClr val="000000">
                      <a:alpha val="43137"/>
                    </a:srgbClr>
                  </a:outerShdw>
                </a:effectLst>
                <a:latin typeface="+mn-lt"/>
                <a:cs typeface="Calibri" panose="020F0502020204030204" pitchFamily="34" charset="0"/>
              </a:rPr>
              <a:t> (Chicago: Moody, 2002), 355, 359</a:t>
            </a:r>
            <a:r>
              <a:rPr lang="en-US" altLang="en-US" sz="1600" dirty="0">
                <a:effectLst>
                  <a:outerShdw blurRad="38100" dist="38100" dir="2700000" algn="tl">
                    <a:srgbClr val="000000">
                      <a:alpha val="43137"/>
                    </a:srgbClr>
                  </a:outerShdw>
                </a:effectLst>
                <a:latin typeface="+mn-lt"/>
                <a:cs typeface="Calibri" panose="020F0502020204030204" pitchFamily="34" charset="0"/>
              </a:rPr>
              <a:t>.</a:t>
            </a:r>
          </a:p>
        </p:txBody>
      </p:sp>
      <p:sp>
        <p:nvSpPr>
          <p:cNvPr id="2" name="Rectangle 1"/>
          <p:cNvSpPr/>
          <p:nvPr/>
        </p:nvSpPr>
        <p:spPr>
          <a:xfrm>
            <a:off x="2819400" y="230188"/>
            <a:ext cx="6172200" cy="2493962"/>
          </a:xfrm>
          <a:prstGeom prst="rect">
            <a:avLst/>
          </a:prstGeom>
        </p:spPr>
        <p:txBody>
          <a:bodyPr>
            <a:spAutoFit/>
          </a:bodyPr>
          <a:lstStyle/>
          <a:p>
            <a:pPr algn="just">
              <a:spcBef>
                <a:spcPts val="600"/>
              </a:spcBef>
              <a:spcAft>
                <a:spcPts val="600"/>
              </a:spcAft>
              <a:defRPr/>
            </a:pPr>
            <a:r>
              <a:rPr lang="en-US" sz="2600" dirty="0">
                <a:solidFill>
                  <a:schemeClr val="bg1"/>
                </a:solidFill>
                <a:effectLst>
                  <a:outerShdw blurRad="38100" dist="38100" dir="2700000" algn="tl">
                    <a:srgbClr val="000000">
                      <a:alpha val="43137"/>
                    </a:srgbClr>
                  </a:outerShdw>
                </a:effectLst>
                <a:latin typeface="+mn-lt"/>
                <a:cs typeface="Calibri" panose="020F0502020204030204" pitchFamily="34" charset="0"/>
              </a:rPr>
              <a:t>“In a class I once taught at Dallas Seminary, I inadvertently asked an exam question on material I had not covered in class.  One of the students brought this discrepancy to my attention.  To be fair, I had to rescore all of the test papers because I could not hold the</a:t>
            </a:r>
          </a:p>
        </p:txBody>
      </p:sp>
      <p:pic>
        <p:nvPicPr>
          <p:cNvPr id="236548" name="Picture 2"/>
          <p:cNvPicPr>
            <a:picLocks noChangeAspect="1"/>
          </p:cNvPicPr>
          <p:nvPr/>
        </p:nvPicPr>
        <p:blipFill>
          <a:blip r:embed="rId2" cstate="email">
            <a:clrChange>
              <a:clrFrom>
                <a:srgbClr val="000000"/>
              </a:clrFrom>
              <a:clrTo>
                <a:srgbClr val="000000">
                  <a:alpha val="0"/>
                </a:srgbClr>
              </a:clrTo>
            </a:clrChange>
            <a:extLst>
              <a:ext uri="{28A0092B-C50C-407E-A947-70E740481C1C}">
                <a14:useLocalDpi xmlns:a14="http://schemas.microsoft.com/office/drawing/2010/main"/>
              </a:ext>
            </a:extLst>
          </a:blip>
          <a:srcRect/>
          <a:stretch>
            <a:fillRect/>
          </a:stretch>
        </p:blipFill>
        <p:spPr bwMode="auto">
          <a:xfrm>
            <a:off x="152400" y="152400"/>
            <a:ext cx="2514600" cy="2514600"/>
          </a:xfrm>
          <a:prstGeom prst="rect">
            <a:avLst/>
          </a:prstGeom>
          <a:noFill/>
          <a:ln w="9525">
            <a:noFill/>
            <a:miter lim="800000"/>
            <a:headEnd/>
            <a:tailEnd/>
          </a:ln>
        </p:spPr>
      </p:pic>
      <p:sp>
        <p:nvSpPr>
          <p:cNvPr id="4" name="Rectangle 3"/>
          <p:cNvSpPr/>
          <p:nvPr/>
        </p:nvSpPr>
        <p:spPr>
          <a:xfrm>
            <a:off x="304800" y="2667000"/>
            <a:ext cx="8686800" cy="2892425"/>
          </a:xfrm>
          <a:prstGeom prst="rect">
            <a:avLst/>
          </a:prstGeom>
        </p:spPr>
        <p:txBody>
          <a:bodyPr>
            <a:spAutoFit/>
          </a:bodyPr>
          <a:lstStyle/>
          <a:p>
            <a:pPr algn="just">
              <a:defRPr/>
            </a:pPr>
            <a:r>
              <a:rPr lang="en-US" sz="2600" dirty="0">
                <a:solidFill>
                  <a:schemeClr val="bg1"/>
                </a:solidFill>
                <a:effectLst>
                  <a:outerShdw blurRad="38100" dist="38100" dir="2700000" algn="tl">
                    <a:srgbClr val="000000">
                      <a:alpha val="43137"/>
                    </a:srgbClr>
                  </a:outerShdw>
                </a:effectLst>
                <a:latin typeface="+mn-lt"/>
                <a:cs typeface="Calibri" panose="020F0502020204030204" pitchFamily="34" charset="0"/>
              </a:rPr>
              <a:t>students liable for information they had never been given…So the premise is that God will not hold people accountable for a decision they cannot make, based on information they have not received…And people in faraway lands who have never heard the gospel still have their own sins to answer for.  This means we need to talk about the provision God has made for those who cannot believe.</a:t>
            </a:r>
          </a:p>
        </p:txBody>
      </p:sp>
    </p:spTree>
    <p:extLst>
      <p:ext uri="{BB962C8B-B14F-4D97-AF65-F5344CB8AC3E}">
        <p14:creationId xmlns:p14="http://schemas.microsoft.com/office/powerpoint/2010/main" val="322224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a:solidFill>
                  <a:srgbClr val="00FFFF"/>
                </a:solidFill>
                <a:effectLst>
                  <a:outerShdw blurRad="38100" dist="38100" dir="2700000" algn="tl">
                    <a:srgbClr val="000000">
                      <a:alpha val="43137"/>
                    </a:srgbClr>
                  </a:outerShdw>
                </a:effectLst>
                <a:latin typeface="+mn-lt"/>
              </a:rPr>
              <a:t>Definition of Eternal Security</a:t>
            </a:r>
          </a:p>
        </p:txBody>
      </p:sp>
      <p:sp>
        <p:nvSpPr>
          <p:cNvPr id="3" name="Content Placeholder 2"/>
          <p:cNvSpPr>
            <a:spLocks noGrp="1"/>
          </p:cNvSpPr>
          <p:nvPr>
            <p:ph idx="1"/>
          </p:nvPr>
        </p:nvSpPr>
        <p:spPr/>
        <p:txBody>
          <a:bodyPr/>
          <a:lstStyle/>
          <a:p>
            <a:pPr marL="0" indent="0" algn="just">
              <a:buFont typeface="Arial" panose="020B0604020202020204" pitchFamily="34" charset="0"/>
              <a:buNone/>
              <a:defRPr/>
            </a:pPr>
            <a:r>
              <a:rPr lang="en-US" dirty="0">
                <a:solidFill>
                  <a:schemeClr val="bg1"/>
                </a:solidFill>
                <a:effectLst>
                  <a:outerShdw blurRad="38100" dist="38100" dir="2700000" algn="tl">
                    <a:srgbClr val="000000">
                      <a:alpha val="43137"/>
                    </a:srgbClr>
                  </a:outerShdw>
                </a:effectLst>
              </a:rPr>
              <a:t>“Eternal Security means that those who have been </a:t>
            </a:r>
            <a:r>
              <a:rPr lang="en-US" i="1" dirty="0">
                <a:solidFill>
                  <a:schemeClr val="bg1"/>
                </a:solidFill>
                <a:effectLst>
                  <a:outerShdw blurRad="38100" dist="38100" dir="2700000" algn="tl">
                    <a:srgbClr val="000000">
                      <a:alpha val="43137"/>
                    </a:srgbClr>
                  </a:outerShdw>
                </a:effectLst>
              </a:rPr>
              <a:t>genuinely saved</a:t>
            </a:r>
            <a:r>
              <a:rPr lang="en-US" dirty="0">
                <a:solidFill>
                  <a:schemeClr val="bg1"/>
                </a:solidFill>
                <a:effectLst>
                  <a:outerShdw blurRad="38100" dist="38100" dir="2700000" algn="tl">
                    <a:srgbClr val="000000">
                      <a:alpha val="43137"/>
                    </a:srgbClr>
                  </a:outerShdw>
                </a:effectLst>
              </a:rPr>
              <a:t> </a:t>
            </a:r>
            <a:r>
              <a:rPr lang="en-US" b="1" dirty="0">
                <a:solidFill>
                  <a:srgbClr val="FFFFCC"/>
                </a:solidFill>
                <a:effectLst>
                  <a:outerShdw blurRad="38100" dist="38100" dir="2700000" algn="tl">
                    <a:srgbClr val="000000">
                      <a:alpha val="43137"/>
                    </a:srgbClr>
                  </a:outerShdw>
                </a:effectLst>
                <a:latin typeface="+mj-lt"/>
                <a:ea typeface="+mj-ea"/>
                <a:cs typeface="+mj-cs"/>
              </a:rPr>
              <a:t>by God’s grace through faith alone in Christ alone </a:t>
            </a:r>
            <a:r>
              <a:rPr lang="en-US" dirty="0">
                <a:solidFill>
                  <a:schemeClr val="bg1"/>
                </a:solidFill>
                <a:effectLst>
                  <a:outerShdw blurRad="38100" dist="38100" dir="2700000" algn="tl">
                    <a:srgbClr val="000000">
                      <a:alpha val="43137"/>
                    </a:srgbClr>
                  </a:outerShdw>
                </a:effectLst>
              </a:rPr>
              <a:t>shall never be in danger of God’s condemnation or loss of salvation but God’s grace and power keep them forever saved and secure.”</a:t>
            </a:r>
          </a:p>
        </p:txBody>
      </p:sp>
      <p:sp>
        <p:nvSpPr>
          <p:cNvPr id="10244" name="TextBox 3"/>
          <p:cNvSpPr txBox="1">
            <a:spLocks noChangeArrowheads="1"/>
          </p:cNvSpPr>
          <p:nvPr/>
        </p:nvSpPr>
        <p:spPr bwMode="auto">
          <a:xfrm>
            <a:off x="1238250" y="6359525"/>
            <a:ext cx="67627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Dennis </a:t>
            </a:r>
            <a:r>
              <a:rPr lang="en-US" altLang="en-US" dirty="0" err="1">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Rokser</a:t>
            </a:r>
            <a:r>
              <a:rPr lang="en-US" altLang="en-US"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a:t>
            </a:r>
            <a:r>
              <a:rPr lang="en-US" altLang="en-US" i="1"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Shall Never Perish Forever</a:t>
            </a:r>
            <a:r>
              <a:rPr lang="en-US" altLang="en-US" dirty="0">
                <a:solidFill>
                  <a:schemeClr val="bg1"/>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 p. 11</a:t>
            </a:r>
          </a:p>
        </p:txBody>
      </p:sp>
      <p:pic>
        <p:nvPicPr>
          <p:cNvPr id="10245" name="Picture 2" descr="dennis-rokse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55575" y="142875"/>
            <a:ext cx="1096963" cy="1096963"/>
          </a:xfrm>
          <a:prstGeom prst="rect">
            <a:avLst/>
          </a:prstGeom>
          <a:noFill/>
          <a:ln w="28575">
            <a:solidFill>
              <a:schemeClr val="bg1"/>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81" name="TextBox 8"/>
          <p:cNvSpPr txBox="1">
            <a:spLocks noChangeArrowheads="1"/>
          </p:cNvSpPr>
          <p:nvPr/>
        </p:nvSpPr>
        <p:spPr bwMode="auto">
          <a:xfrm>
            <a:off x="0" y="6096000"/>
            <a:ext cx="9067800" cy="584200"/>
          </a:xfrm>
          <a:prstGeom prst="rect">
            <a:avLst/>
          </a:prstGeom>
          <a:noFill/>
          <a:ln>
            <a:noFill/>
          </a:ln>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en-US" altLang="en-US" sz="1600" dirty="0">
                <a:solidFill>
                  <a:schemeClr val="bg1"/>
                </a:solidFill>
                <a:effectLst>
                  <a:outerShdw blurRad="38100" dist="38100" dir="2700000" algn="tl">
                    <a:srgbClr val="000000">
                      <a:alpha val="43137"/>
                    </a:srgbClr>
                  </a:outerShdw>
                </a:effectLst>
                <a:latin typeface="+mn-lt"/>
                <a:cs typeface="Calibri" panose="020F0502020204030204" pitchFamily="34" charset="0"/>
              </a:rPr>
              <a:t>Tony Evans, </a:t>
            </a:r>
            <a:r>
              <a:rPr lang="en-US" altLang="en-US" sz="1600" i="1" dirty="0">
                <a:solidFill>
                  <a:schemeClr val="bg1"/>
                </a:solidFill>
                <a:effectLst>
                  <a:outerShdw blurRad="38100" dist="38100" dir="2700000" algn="tl">
                    <a:srgbClr val="000000">
                      <a:alpha val="43137"/>
                    </a:srgbClr>
                  </a:outerShdw>
                </a:effectLst>
                <a:latin typeface="+mn-lt"/>
                <a:cs typeface="Calibri" panose="020F0502020204030204" pitchFamily="34" charset="0"/>
              </a:rPr>
              <a:t>Totally Saved: Understanding, Experiencing and Enjoying the </a:t>
            </a:r>
          </a:p>
          <a:p>
            <a:pPr algn="ctr" eaLnBrk="1" hangingPunct="1">
              <a:defRPr/>
            </a:pPr>
            <a:r>
              <a:rPr lang="en-US" altLang="en-US" sz="1600" i="1" dirty="0">
                <a:solidFill>
                  <a:schemeClr val="bg1"/>
                </a:solidFill>
                <a:effectLst>
                  <a:outerShdw blurRad="38100" dist="38100" dir="2700000" algn="tl">
                    <a:srgbClr val="000000">
                      <a:alpha val="43137"/>
                    </a:srgbClr>
                  </a:outerShdw>
                </a:effectLst>
                <a:latin typeface="+mn-lt"/>
                <a:cs typeface="Calibri" panose="020F0502020204030204" pitchFamily="34" charset="0"/>
              </a:rPr>
              <a:t>Greatness of Your Salvation</a:t>
            </a:r>
            <a:r>
              <a:rPr lang="en-US" altLang="en-US" sz="1600" dirty="0">
                <a:solidFill>
                  <a:schemeClr val="bg1"/>
                </a:solidFill>
                <a:effectLst>
                  <a:outerShdw blurRad="38100" dist="38100" dir="2700000" algn="tl">
                    <a:srgbClr val="000000">
                      <a:alpha val="43137"/>
                    </a:srgbClr>
                  </a:outerShdw>
                </a:effectLst>
                <a:latin typeface="+mn-lt"/>
                <a:cs typeface="Calibri" panose="020F0502020204030204" pitchFamily="34" charset="0"/>
              </a:rPr>
              <a:t> (Chicago: Moody, 2002), 359-361</a:t>
            </a:r>
            <a:r>
              <a:rPr lang="en-US" altLang="en-US" sz="1600" dirty="0">
                <a:effectLst>
                  <a:outerShdw blurRad="38100" dist="38100" dir="2700000" algn="tl">
                    <a:srgbClr val="000000">
                      <a:alpha val="43137"/>
                    </a:srgbClr>
                  </a:outerShdw>
                </a:effectLst>
                <a:latin typeface="+mn-lt"/>
                <a:cs typeface="Calibri" panose="020F0502020204030204" pitchFamily="34" charset="0"/>
              </a:rPr>
              <a:t>.</a:t>
            </a:r>
          </a:p>
        </p:txBody>
      </p:sp>
      <p:pic>
        <p:nvPicPr>
          <p:cNvPr id="237571" name="Picture 2"/>
          <p:cNvPicPr>
            <a:picLocks noChangeAspect="1"/>
          </p:cNvPicPr>
          <p:nvPr/>
        </p:nvPicPr>
        <p:blipFill>
          <a:blip r:embed="rId2" cstate="email">
            <a:clrChange>
              <a:clrFrom>
                <a:srgbClr val="000000"/>
              </a:clrFrom>
              <a:clrTo>
                <a:srgbClr val="000000">
                  <a:alpha val="0"/>
                </a:srgbClr>
              </a:clrTo>
            </a:clrChange>
            <a:extLst>
              <a:ext uri="{28A0092B-C50C-407E-A947-70E740481C1C}">
                <a14:useLocalDpi xmlns:a14="http://schemas.microsoft.com/office/drawing/2010/main"/>
              </a:ext>
            </a:extLst>
          </a:blip>
          <a:srcRect/>
          <a:stretch>
            <a:fillRect/>
          </a:stretch>
        </p:blipFill>
        <p:spPr bwMode="auto">
          <a:xfrm>
            <a:off x="152400" y="609600"/>
            <a:ext cx="1371600" cy="1371600"/>
          </a:xfrm>
          <a:prstGeom prst="rect">
            <a:avLst/>
          </a:prstGeom>
          <a:noFill/>
          <a:ln w="9525">
            <a:noFill/>
            <a:miter lim="800000"/>
            <a:headEnd/>
            <a:tailEnd/>
          </a:ln>
        </p:spPr>
      </p:pic>
      <p:sp>
        <p:nvSpPr>
          <p:cNvPr id="237572" name="Rectangle 4"/>
          <p:cNvSpPr>
            <a:spLocks noChangeArrowheads="1"/>
          </p:cNvSpPr>
          <p:nvPr/>
        </p:nvSpPr>
        <p:spPr bwMode="auto">
          <a:xfrm>
            <a:off x="1524000" y="457200"/>
            <a:ext cx="7543800" cy="2124075"/>
          </a:xfrm>
          <a:prstGeom prst="rect">
            <a:avLst/>
          </a:prstGeom>
          <a:noFill/>
          <a:ln w="9525">
            <a:noFill/>
            <a:miter lim="800000"/>
            <a:headEnd/>
            <a:tailEnd/>
          </a:ln>
        </p:spPr>
        <p:txBody>
          <a:bodyPr>
            <a:spAutoFit/>
          </a:bodyPr>
          <a:lstStyle/>
          <a:p>
            <a:pPr algn="just"/>
            <a:r>
              <a:rPr lang="en-US" sz="2200" dirty="0">
                <a:solidFill>
                  <a:schemeClr val="bg1"/>
                </a:solidFill>
                <a:latin typeface="Calibri" panose="020F0502020204030204" pitchFamily="34" charset="0"/>
                <a:cs typeface="Calibri" panose="020F0502020204030204" pitchFamily="34" charset="0"/>
              </a:rPr>
              <a:t>Here's the spiritual principle at work: When people respond to what they do know of God, He takes personal responsibility for giving them more information about Himself...In the case of a person who never hears the gospel and never knows the name of Jesus, but who responds to the light he has, God, </a:t>
            </a:r>
            <a:r>
              <a:rPr lang="en-US" sz="2200" dirty="0">
                <a:solidFill>
                  <a:srgbClr val="FFFFFF"/>
                </a:solidFill>
                <a:latin typeface="Calibri" panose="020F0502020204030204" pitchFamily="34" charset="0"/>
                <a:cs typeface="Calibri" panose="020F0502020204030204" pitchFamily="34" charset="0"/>
              </a:rPr>
              <a:t>treats that person like an </a:t>
            </a:r>
            <a:r>
              <a:rPr lang="en-US" sz="2200" dirty="0">
                <a:solidFill>
                  <a:srgbClr val="FFFFFF"/>
                </a:solidFill>
                <a:latin typeface="Calibri" panose="020F0502020204030204" pitchFamily="34" charset="0"/>
                <a:cs typeface="Calibri" panose="020F0502020204030204" pitchFamily="34" charset="0"/>
              </a:rPr>
              <a:t>Old Testament saint, if you will. That is, if the </a:t>
            </a:r>
            <a:endParaRPr lang="en-US" sz="2200" dirty="0">
              <a:solidFill>
                <a:schemeClr val="bg1"/>
              </a:solidFill>
              <a:latin typeface="Calibri" panose="020F0502020204030204" pitchFamily="34" charset="0"/>
              <a:cs typeface="Calibri" panose="020F0502020204030204" pitchFamily="34" charset="0"/>
            </a:endParaRPr>
          </a:p>
        </p:txBody>
      </p:sp>
      <p:sp>
        <p:nvSpPr>
          <p:cNvPr id="237573" name="Rectangle 5"/>
          <p:cNvSpPr>
            <a:spLocks noChangeArrowheads="1"/>
          </p:cNvSpPr>
          <p:nvPr/>
        </p:nvSpPr>
        <p:spPr bwMode="auto">
          <a:xfrm>
            <a:off x="228600" y="2465388"/>
            <a:ext cx="8686800" cy="2800767"/>
          </a:xfrm>
          <a:prstGeom prst="rect">
            <a:avLst/>
          </a:prstGeom>
          <a:noFill/>
          <a:ln w="9525">
            <a:noFill/>
            <a:miter lim="800000"/>
            <a:headEnd/>
            <a:tailEnd/>
          </a:ln>
        </p:spPr>
        <p:txBody>
          <a:bodyPr>
            <a:spAutoFit/>
          </a:bodyPr>
          <a:lstStyle/>
          <a:p>
            <a:pPr algn="just"/>
            <a:r>
              <a:rPr lang="en-US" sz="2200" dirty="0">
                <a:solidFill>
                  <a:srgbClr val="FFFFFF"/>
                </a:solidFill>
                <a:latin typeface="Calibri" panose="020F0502020204030204" pitchFamily="34" charset="0"/>
                <a:cs typeface="Calibri" panose="020F0502020204030204" pitchFamily="34" charset="0"/>
              </a:rPr>
              <a:t>person trusts in what God has revealed, God deals with that person based on the knowledge he has, not the information he never received.  I call this </a:t>
            </a:r>
            <a:r>
              <a:rPr lang="en-US" sz="2200" b="1" dirty="0" err="1">
                <a:solidFill>
                  <a:srgbClr val="FFFFCC"/>
                </a:solidFill>
                <a:latin typeface="Calibri" panose="020F0502020204030204" pitchFamily="34" charset="0"/>
                <a:cs typeface="Calibri" panose="020F0502020204030204" pitchFamily="34" charset="0"/>
              </a:rPr>
              <a:t>transdispensationalism</a:t>
            </a:r>
            <a:r>
              <a:rPr lang="en-US" sz="2200" dirty="0">
                <a:solidFill>
                  <a:srgbClr val="FFFFFF"/>
                </a:solidFill>
                <a:latin typeface="Calibri" panose="020F0502020204030204" pitchFamily="34" charset="0"/>
                <a:cs typeface="Calibri" panose="020F0502020204030204" pitchFamily="34" charset="0"/>
              </a:rPr>
              <a:t>...By this I mean if a person is sincerely seeking God and desiring to know Him, and is responding to the truth he knows, if there is no missionary or direct manifestation of God, then God judges that person based on his faith in the light he has received.  And as in the case of Abraham, God will retroactively count this person as righteous by applying the death of Christ from the dispensation of grace.”</a:t>
            </a:r>
            <a:endParaRPr lang="en-US" sz="2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954899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1"/>
          <p:cNvSpPr>
            <a:spLocks noChangeArrowheads="1"/>
          </p:cNvSpPr>
          <p:nvPr/>
        </p:nvSpPr>
        <p:spPr bwMode="auto">
          <a:xfrm>
            <a:off x="114300" y="304800"/>
            <a:ext cx="8915400" cy="5478423"/>
          </a:xfrm>
          <a:prstGeom prst="rect">
            <a:avLst/>
          </a:prstGeom>
          <a:noFill/>
          <a:ln w="9525">
            <a:noFill/>
            <a:miter lim="800000"/>
            <a:headEnd/>
            <a:tailEnd/>
          </a:ln>
        </p:spPr>
        <p:txBody>
          <a:bodyPr>
            <a:spAutoFit/>
          </a:bodyPr>
          <a:lstStyle/>
          <a:p>
            <a:pPr algn="just">
              <a:spcBef>
                <a:spcPts val="600"/>
              </a:spcBef>
              <a:spcAft>
                <a:spcPts val="600"/>
              </a:spcAft>
            </a:pPr>
            <a:r>
              <a:rPr lang="en-US" altLang="en-US" sz="2000" b="1" u="sng" dirty="0">
                <a:solidFill>
                  <a:srgbClr val="FFFFCC"/>
                </a:solidFill>
                <a:latin typeface="Calibri" panose="020F0502020204030204" pitchFamily="34" charset="0"/>
                <a:cs typeface="Calibri" panose="020F0502020204030204" pitchFamily="34" charset="0"/>
              </a:rPr>
              <a:t>Dr. Schuller</a:t>
            </a:r>
            <a:r>
              <a:rPr lang="en-US" altLang="en-US" sz="2000" b="1" dirty="0">
                <a:solidFill>
                  <a:schemeClr val="bg1"/>
                </a:solidFill>
                <a:latin typeface="Calibri" panose="020F0502020204030204" pitchFamily="34" charset="0"/>
                <a:cs typeface="Calibri" panose="020F0502020204030204" pitchFamily="34" charset="0"/>
              </a:rPr>
              <a:t>: </a:t>
            </a:r>
            <a:r>
              <a:rPr lang="en-US" altLang="en-US" sz="2000" dirty="0">
                <a:solidFill>
                  <a:schemeClr val="bg1"/>
                </a:solidFill>
                <a:latin typeface="Calibri" panose="020F0502020204030204" pitchFamily="34" charset="0"/>
                <a:cs typeface="Calibri" panose="020F0502020204030204" pitchFamily="34" charset="0"/>
              </a:rPr>
              <a:t>"Tell me, what is the future of Christianity?"</a:t>
            </a:r>
          </a:p>
          <a:p>
            <a:pPr algn="just">
              <a:spcBef>
                <a:spcPts val="600"/>
              </a:spcBef>
              <a:spcAft>
                <a:spcPts val="600"/>
              </a:spcAft>
            </a:pPr>
            <a:r>
              <a:rPr lang="en-US" altLang="en-US" sz="2000" b="1" u="sng" dirty="0">
                <a:solidFill>
                  <a:srgbClr val="FFFFCC"/>
                </a:solidFill>
                <a:latin typeface="Calibri" panose="020F0502020204030204" pitchFamily="34" charset="0"/>
                <a:cs typeface="Calibri" panose="020F0502020204030204" pitchFamily="34" charset="0"/>
              </a:rPr>
              <a:t>Dr. Graham</a:t>
            </a:r>
            <a:r>
              <a:rPr lang="en-US" altLang="en-US" sz="2000" b="1" dirty="0">
                <a:solidFill>
                  <a:schemeClr val="bg1"/>
                </a:solidFill>
                <a:latin typeface="Calibri" panose="020F0502020204030204" pitchFamily="34" charset="0"/>
                <a:cs typeface="Calibri" panose="020F0502020204030204" pitchFamily="34" charset="0"/>
              </a:rPr>
              <a:t>: </a:t>
            </a:r>
            <a:r>
              <a:rPr lang="en-US" altLang="en-US" sz="2000" dirty="0">
                <a:solidFill>
                  <a:schemeClr val="bg1"/>
                </a:solidFill>
                <a:latin typeface="Calibri" panose="020F0502020204030204" pitchFamily="34" charset="0"/>
                <a:cs typeface="Calibri" panose="020F0502020204030204" pitchFamily="34" charset="0"/>
              </a:rPr>
              <a:t>"Well, Christianity and being a true believer, you know, I think there's the body of Christ which comes from all the Christian groups around the world, or </a:t>
            </a:r>
            <a:r>
              <a:rPr lang="en-US" altLang="en-US" sz="2000" b="1" u="sng" dirty="0">
                <a:solidFill>
                  <a:srgbClr val="FFFFCC"/>
                </a:solidFill>
                <a:latin typeface="Calibri" panose="020F0502020204030204" pitchFamily="34" charset="0"/>
                <a:cs typeface="Calibri" panose="020F0502020204030204" pitchFamily="34" charset="0"/>
              </a:rPr>
              <a:t>outside the Christian groups</a:t>
            </a:r>
            <a:r>
              <a:rPr lang="en-US" altLang="en-US" sz="2000" dirty="0">
                <a:solidFill>
                  <a:schemeClr val="bg1"/>
                </a:solidFill>
                <a:latin typeface="Calibri" panose="020F0502020204030204" pitchFamily="34" charset="0"/>
                <a:cs typeface="Calibri" panose="020F0502020204030204" pitchFamily="34" charset="0"/>
              </a:rPr>
              <a:t>. I think that everybody that loves Christ or knows Christ, </a:t>
            </a:r>
            <a:r>
              <a:rPr lang="en-US" altLang="en-US" sz="2000" b="1" u="sng" dirty="0">
                <a:solidFill>
                  <a:srgbClr val="FFFFCC"/>
                </a:solidFill>
                <a:latin typeface="Calibri" panose="020F0502020204030204" pitchFamily="34" charset="0"/>
                <a:cs typeface="Calibri" panose="020F0502020204030204" pitchFamily="34" charset="0"/>
              </a:rPr>
              <a:t>whether they're conscious of it or not</a:t>
            </a:r>
            <a:r>
              <a:rPr lang="en-US" altLang="en-US" sz="2000" dirty="0">
                <a:solidFill>
                  <a:schemeClr val="bg1"/>
                </a:solidFill>
                <a:latin typeface="Calibri" panose="020F0502020204030204" pitchFamily="34" charset="0"/>
                <a:cs typeface="Calibri" panose="020F0502020204030204" pitchFamily="34" charset="0"/>
              </a:rPr>
              <a:t>, they're members of the body of Christ. And I don't think that we're going to see a great sweeping revival that will turn the whole world to Christ at any time…and that’s what God is doing today. He is calling people out of the world for His name. Whether they come from the </a:t>
            </a:r>
            <a:r>
              <a:rPr lang="en-US" altLang="en-US" sz="2000" b="1" u="sng" dirty="0">
                <a:solidFill>
                  <a:srgbClr val="FFFFCC"/>
                </a:solidFill>
                <a:latin typeface="Calibri" panose="020F0502020204030204" pitchFamily="34" charset="0"/>
                <a:cs typeface="Calibri" panose="020F0502020204030204" pitchFamily="34" charset="0"/>
              </a:rPr>
              <a:t>Muslim</a:t>
            </a:r>
            <a:r>
              <a:rPr lang="en-US" altLang="en-US" sz="2000" dirty="0">
                <a:solidFill>
                  <a:schemeClr val="bg1"/>
                </a:solidFill>
                <a:latin typeface="Calibri" panose="020F0502020204030204" pitchFamily="34" charset="0"/>
                <a:cs typeface="Calibri" panose="020F0502020204030204" pitchFamily="34" charset="0"/>
              </a:rPr>
              <a:t> world, or the </a:t>
            </a:r>
            <a:r>
              <a:rPr lang="en-US" altLang="en-US" sz="2000" b="1" u="sng" dirty="0">
                <a:solidFill>
                  <a:srgbClr val="FFFFCC"/>
                </a:solidFill>
                <a:latin typeface="Calibri" panose="020F0502020204030204" pitchFamily="34" charset="0"/>
                <a:cs typeface="Calibri" panose="020F0502020204030204" pitchFamily="34" charset="0"/>
              </a:rPr>
              <a:t>Buddhist</a:t>
            </a:r>
            <a:r>
              <a:rPr lang="en-US" altLang="en-US" sz="2000" dirty="0">
                <a:solidFill>
                  <a:schemeClr val="bg1"/>
                </a:solidFill>
                <a:latin typeface="Calibri" panose="020F0502020204030204" pitchFamily="34" charset="0"/>
                <a:cs typeface="Calibri" panose="020F0502020204030204" pitchFamily="34" charset="0"/>
              </a:rPr>
              <a:t> world, or the Christian world, or the </a:t>
            </a:r>
            <a:r>
              <a:rPr lang="en-US" altLang="en-US" sz="2000" b="1" u="sng" dirty="0">
                <a:solidFill>
                  <a:srgbClr val="FFFFCC"/>
                </a:solidFill>
                <a:latin typeface="Calibri" panose="020F0502020204030204" pitchFamily="34" charset="0"/>
                <a:cs typeface="Calibri" panose="020F0502020204030204" pitchFamily="34" charset="0"/>
              </a:rPr>
              <a:t>non-believing</a:t>
            </a:r>
            <a:r>
              <a:rPr lang="en-US" altLang="en-US" sz="2000" dirty="0">
                <a:solidFill>
                  <a:schemeClr val="bg1"/>
                </a:solidFill>
                <a:latin typeface="Calibri" panose="020F0502020204030204" pitchFamily="34" charset="0"/>
                <a:cs typeface="Calibri" panose="020F0502020204030204" pitchFamily="34" charset="0"/>
              </a:rPr>
              <a:t> world, they are members of the body of Christ because they've been called by God. </a:t>
            </a:r>
            <a:r>
              <a:rPr lang="en-US" altLang="en-US" sz="2000" b="1" u="sng" dirty="0">
                <a:solidFill>
                  <a:srgbClr val="FFFFCC"/>
                </a:solidFill>
                <a:latin typeface="Calibri" panose="020F0502020204030204" pitchFamily="34" charset="0"/>
                <a:cs typeface="Calibri" panose="020F0502020204030204" pitchFamily="34" charset="0"/>
              </a:rPr>
              <a:t>They may not even know the name of Jesus</a:t>
            </a:r>
            <a:r>
              <a:rPr lang="en-US" altLang="en-US" sz="2000" dirty="0">
                <a:solidFill>
                  <a:schemeClr val="bg1"/>
                </a:solidFill>
                <a:latin typeface="Calibri" panose="020F0502020204030204" pitchFamily="34" charset="0"/>
                <a:cs typeface="Calibri" panose="020F0502020204030204" pitchFamily="34" charset="0"/>
              </a:rPr>
              <a:t>, but they know in their hearts they need something that they don't have and </a:t>
            </a:r>
            <a:r>
              <a:rPr lang="en-US" altLang="en-US" sz="2000" b="1" u="sng" dirty="0">
                <a:solidFill>
                  <a:srgbClr val="FFFFCC"/>
                </a:solidFill>
                <a:latin typeface="Calibri" panose="020F0502020204030204" pitchFamily="34" charset="0"/>
                <a:cs typeface="Calibri" panose="020F0502020204030204" pitchFamily="34" charset="0"/>
              </a:rPr>
              <a:t>they turn to the only light that they have and I think they're saved and they're going to be with us in heaven</a:t>
            </a:r>
            <a:r>
              <a:rPr lang="en-US" altLang="en-US" sz="2000" dirty="0">
                <a:solidFill>
                  <a:schemeClr val="bg1"/>
                </a:solidFill>
                <a:latin typeface="Calibri" panose="020F0502020204030204" pitchFamily="34" charset="0"/>
                <a:cs typeface="Calibri" panose="020F0502020204030204" pitchFamily="34" charset="0"/>
              </a:rPr>
              <a:t>.”</a:t>
            </a:r>
          </a:p>
          <a:p>
            <a:pPr algn="just">
              <a:spcBef>
                <a:spcPts val="600"/>
              </a:spcBef>
              <a:spcAft>
                <a:spcPts val="600"/>
              </a:spcAft>
            </a:pPr>
            <a:r>
              <a:rPr lang="en-US" altLang="en-US" sz="2000" b="1" u="sng" dirty="0">
                <a:solidFill>
                  <a:srgbClr val="FFFFCC"/>
                </a:solidFill>
                <a:latin typeface="Calibri" panose="020F0502020204030204" pitchFamily="34" charset="0"/>
                <a:cs typeface="Calibri" panose="020F0502020204030204" pitchFamily="34" charset="0"/>
              </a:rPr>
              <a:t>Dr. Schuller</a:t>
            </a:r>
            <a:r>
              <a:rPr lang="en-US" altLang="en-US" sz="2000" b="1" dirty="0">
                <a:solidFill>
                  <a:schemeClr val="bg1"/>
                </a:solidFill>
                <a:latin typeface="Calibri" panose="020F0502020204030204" pitchFamily="34" charset="0"/>
                <a:cs typeface="Calibri" panose="020F0502020204030204" pitchFamily="34" charset="0"/>
              </a:rPr>
              <a:t>:</a:t>
            </a:r>
            <a:r>
              <a:rPr lang="en-US" altLang="en-US" sz="2000" dirty="0">
                <a:solidFill>
                  <a:schemeClr val="bg1"/>
                </a:solidFill>
                <a:latin typeface="Calibri" panose="020F0502020204030204" pitchFamily="34" charset="0"/>
                <a:cs typeface="Calibri" panose="020F0502020204030204" pitchFamily="34" charset="0"/>
              </a:rPr>
              <a:t> "This is fantastic. I'm so thrilled to hear you say that. There's a </a:t>
            </a:r>
            <a:r>
              <a:rPr lang="en-US" altLang="en-US" sz="2000" b="1" u="sng" dirty="0">
                <a:solidFill>
                  <a:srgbClr val="FFFFCC"/>
                </a:solidFill>
                <a:latin typeface="Calibri" panose="020F0502020204030204" pitchFamily="34" charset="0"/>
                <a:cs typeface="Calibri" panose="020F0502020204030204" pitchFamily="34" charset="0"/>
              </a:rPr>
              <a:t>wideness</a:t>
            </a:r>
            <a:r>
              <a:rPr lang="en-US" altLang="en-US" sz="2000" dirty="0">
                <a:solidFill>
                  <a:schemeClr val="bg1"/>
                </a:solidFill>
                <a:latin typeface="Calibri" panose="020F0502020204030204" pitchFamily="34" charset="0"/>
                <a:cs typeface="Calibri" panose="020F0502020204030204" pitchFamily="34" charset="0"/>
              </a:rPr>
              <a:t> in God's mercy.”</a:t>
            </a:r>
          </a:p>
          <a:p>
            <a:pPr algn="just">
              <a:spcBef>
                <a:spcPts val="600"/>
              </a:spcBef>
              <a:spcAft>
                <a:spcPts val="600"/>
              </a:spcAft>
            </a:pPr>
            <a:r>
              <a:rPr lang="en-US" altLang="en-US" sz="2000" b="1" u="sng" dirty="0">
                <a:solidFill>
                  <a:srgbClr val="FFFFCC"/>
                </a:solidFill>
                <a:latin typeface="Calibri" panose="020F0502020204030204" pitchFamily="34" charset="0"/>
                <a:cs typeface="Calibri" panose="020F0502020204030204" pitchFamily="34" charset="0"/>
              </a:rPr>
              <a:t>Dr. Graham</a:t>
            </a:r>
            <a:r>
              <a:rPr lang="en-US" altLang="en-US" sz="2000" b="1" dirty="0">
                <a:solidFill>
                  <a:schemeClr val="bg1"/>
                </a:solidFill>
                <a:latin typeface="Calibri" panose="020F0502020204030204" pitchFamily="34" charset="0"/>
                <a:cs typeface="Calibri" panose="020F0502020204030204" pitchFamily="34" charset="0"/>
              </a:rPr>
              <a:t>:</a:t>
            </a:r>
            <a:r>
              <a:rPr lang="en-US" altLang="en-US" sz="2000" dirty="0">
                <a:solidFill>
                  <a:schemeClr val="bg1"/>
                </a:solidFill>
                <a:latin typeface="Calibri" panose="020F0502020204030204" pitchFamily="34" charset="0"/>
                <a:cs typeface="Calibri" panose="020F0502020204030204" pitchFamily="34" charset="0"/>
              </a:rPr>
              <a:t> “There is."</a:t>
            </a:r>
          </a:p>
        </p:txBody>
      </p:sp>
      <p:sp>
        <p:nvSpPr>
          <p:cNvPr id="238595" name="TextBox 2"/>
          <p:cNvSpPr txBox="1">
            <a:spLocks noChangeArrowheads="1"/>
          </p:cNvSpPr>
          <p:nvPr/>
        </p:nvSpPr>
        <p:spPr bwMode="auto">
          <a:xfrm>
            <a:off x="2228850" y="6477000"/>
            <a:ext cx="4686300" cy="338138"/>
          </a:xfrm>
          <a:prstGeom prst="rect">
            <a:avLst/>
          </a:prstGeom>
          <a:noFill/>
          <a:ln w="9525">
            <a:noFill/>
            <a:miter lim="800000"/>
            <a:headEnd/>
            <a:tailEnd/>
          </a:ln>
        </p:spPr>
        <p:txBody>
          <a:bodyPr>
            <a:spAutoFit/>
          </a:bodyPr>
          <a:lstStyle/>
          <a:p>
            <a:r>
              <a:rPr lang="en-US" altLang="en-US" sz="1600" dirty="0">
                <a:solidFill>
                  <a:schemeClr val="bg1"/>
                </a:solidFill>
                <a:latin typeface="Calibri" panose="020F0502020204030204" pitchFamily="34" charset="0"/>
                <a:cs typeface="Calibri" panose="020F0502020204030204" pitchFamily="34" charset="0"/>
              </a:rPr>
              <a:t>Hl9Aps://www.youtube.com/watch?v=hrf60-zHl9A</a:t>
            </a:r>
          </a:p>
        </p:txBody>
      </p:sp>
      <p:pic>
        <p:nvPicPr>
          <p:cNvPr id="238596" name="Picture 1"/>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7543800" y="5589588"/>
            <a:ext cx="1468438" cy="1196975"/>
          </a:xfrm>
          <a:prstGeom prst="rect">
            <a:avLst/>
          </a:prstGeom>
          <a:noFill/>
          <a:ln w="9525">
            <a:noFill/>
            <a:miter lim="800000"/>
            <a:headEnd/>
            <a:tailEnd/>
          </a:ln>
        </p:spPr>
      </p:pic>
    </p:spTree>
    <p:extLst>
      <p:ext uri="{BB962C8B-B14F-4D97-AF65-F5344CB8AC3E}">
        <p14:creationId xmlns:p14="http://schemas.microsoft.com/office/powerpoint/2010/main" val="30953637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Title 1"/>
          <p:cNvSpPr>
            <a:spLocks noGrp="1"/>
          </p:cNvSpPr>
          <p:nvPr>
            <p:ph type="title"/>
          </p:nvPr>
        </p:nvSpPr>
        <p:spPr/>
        <p:txBody>
          <a:bodyPr/>
          <a:lstStyle/>
          <a:p>
            <a:pPr eaLnBrk="1" hangingPunct="1">
              <a:defRPr/>
            </a:pPr>
            <a:r>
              <a:rPr lang="en-US" altLang="en-US" sz="4000" dirty="0">
                <a:solidFill>
                  <a:srgbClr val="00FFFF"/>
                </a:solidFill>
                <a:effectLst>
                  <a:outerShdw blurRad="38100" dist="38100" dir="2700000" algn="tl">
                    <a:srgbClr val="000000">
                      <a:alpha val="43137"/>
                    </a:srgbClr>
                  </a:outerShdw>
                </a:effectLst>
              </a:rPr>
              <a:t>Unbiblical Views of Salvation</a:t>
            </a:r>
          </a:p>
        </p:txBody>
      </p:sp>
      <p:sp>
        <p:nvSpPr>
          <p:cNvPr id="233475" name="Content Placeholder 2"/>
          <p:cNvSpPr>
            <a:spLocks noGrp="1"/>
          </p:cNvSpPr>
          <p:nvPr>
            <p:ph idx="1"/>
          </p:nvPr>
        </p:nvSpPr>
        <p:spPr/>
        <p:txBody>
          <a:bodyPr/>
          <a:lstStyle/>
          <a:p>
            <a:pPr eaLnBrk="1" hangingPunct="1">
              <a:spcBef>
                <a:spcPts val="1200"/>
              </a:spcBef>
              <a:spcAft>
                <a:spcPts val="1200"/>
              </a:spcAft>
              <a:buClr>
                <a:srgbClr val="66FFFF"/>
              </a:buClr>
            </a:pPr>
            <a:r>
              <a:rPr lang="en-US" altLang="en-US" sz="3600" b="1" u="sng" dirty="0">
                <a:solidFill>
                  <a:srgbClr val="FFFFCC"/>
                </a:solidFill>
              </a:rPr>
              <a:t>Inclusivism</a:t>
            </a:r>
          </a:p>
          <a:p>
            <a:pPr marL="914400" lvl="1" indent="-457200" algn="just" eaLnBrk="1" hangingPunct="1">
              <a:spcBef>
                <a:spcPts val="1200"/>
              </a:spcBef>
              <a:spcAft>
                <a:spcPts val="1200"/>
              </a:spcAft>
              <a:buClr>
                <a:srgbClr val="FF99FF"/>
              </a:buClr>
            </a:pPr>
            <a:r>
              <a:rPr lang="en-US" altLang="en-US" sz="3000" dirty="0">
                <a:solidFill>
                  <a:schemeClr val="bg1"/>
                </a:solidFill>
              </a:rPr>
              <a:t>Definition – all sincere seekers will be saved regardless of whether they know the name of Jesus Christ</a:t>
            </a:r>
          </a:p>
          <a:p>
            <a:pPr marL="914400" lvl="1" indent="-457200" algn="just" eaLnBrk="1" hangingPunct="1">
              <a:spcBef>
                <a:spcPts val="1200"/>
              </a:spcBef>
              <a:spcAft>
                <a:spcPts val="1200"/>
              </a:spcAft>
              <a:buClr>
                <a:srgbClr val="FF99FF"/>
              </a:buClr>
            </a:pPr>
            <a:r>
              <a:rPr lang="en-US" altLang="en-US" sz="3000" b="1" u="sng" dirty="0">
                <a:solidFill>
                  <a:srgbClr val="FFFFCC"/>
                </a:solidFill>
              </a:rPr>
              <a:t>Scriptural support – Acts 10:2</a:t>
            </a:r>
          </a:p>
          <a:p>
            <a:pPr marL="914400" lvl="1" indent="-457200" algn="just" eaLnBrk="1" hangingPunct="1">
              <a:spcBef>
                <a:spcPts val="1200"/>
              </a:spcBef>
              <a:spcAft>
                <a:spcPts val="1200"/>
              </a:spcAft>
              <a:buClr>
                <a:srgbClr val="FF99FF"/>
              </a:buClr>
            </a:pPr>
            <a:r>
              <a:rPr lang="en-US" altLang="en-US" sz="3000" b="1" u="sng" dirty="0">
                <a:solidFill>
                  <a:srgbClr val="FFFFCC"/>
                </a:solidFill>
              </a:rPr>
              <a:t>Scriptural refutation – Acts 11:14; John 14:6; Acts 4:12; 1 Tim 2:5; Gal 2:21</a:t>
            </a:r>
          </a:p>
          <a:p>
            <a:pPr eaLnBrk="1" hangingPunct="1"/>
            <a:endParaRPr lang="en-US" altLang="en-US" dirty="0"/>
          </a:p>
        </p:txBody>
      </p:sp>
    </p:spTree>
    <p:extLst>
      <p:ext uri="{BB962C8B-B14F-4D97-AF65-F5344CB8AC3E}">
        <p14:creationId xmlns:p14="http://schemas.microsoft.com/office/powerpoint/2010/main" val="27518780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Title 5"/>
          <p:cNvSpPr>
            <a:spLocks noGrp="1"/>
          </p:cNvSpPr>
          <p:nvPr>
            <p:ph type="title"/>
          </p:nvPr>
        </p:nvSpPr>
        <p:spPr>
          <a:xfrm>
            <a:off x="2247900" y="304800"/>
            <a:ext cx="4648200" cy="1143000"/>
          </a:xfrm>
        </p:spPr>
        <p:txBody>
          <a:bodyPr/>
          <a:lstStyle/>
          <a:p>
            <a:r>
              <a:rPr lang="en-US" altLang="en-US" dirty="0">
                <a:solidFill>
                  <a:srgbClr val="00FFFF"/>
                </a:solidFill>
                <a:effectLst>
                  <a:outerShdw blurRad="38100" dist="38100" dir="2700000" algn="tl">
                    <a:srgbClr val="000000">
                      <a:alpha val="43137"/>
                    </a:srgbClr>
                  </a:outerShdw>
                </a:effectLst>
              </a:rPr>
              <a:t>Dominoes in a Row</a:t>
            </a:r>
          </a:p>
        </p:txBody>
      </p:sp>
      <p:pic>
        <p:nvPicPr>
          <p:cNvPr id="3" name="Picture 2"/>
          <p:cNvPicPr>
            <a:picLocks noChangeAspect="1"/>
          </p:cNvPicPr>
          <p:nvPr/>
        </p:nvPicPr>
        <p:blipFill>
          <a:blip r:embed="rId2" cstate="print"/>
          <a:stretch>
            <a:fillRect/>
          </a:stretch>
        </p:blipFill>
        <p:spPr>
          <a:xfrm>
            <a:off x="876762" y="1638800"/>
            <a:ext cx="7390476" cy="40000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5929038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p:cNvSpPr>
          <p:nvPr>
            <p:ph type="title"/>
          </p:nvPr>
        </p:nvSpPr>
        <p:spPr/>
        <p:txBody>
          <a:bodyPr/>
          <a:lstStyle/>
          <a:p>
            <a:pPr eaLnBrk="1" hangingPunct="1"/>
            <a:r>
              <a:rPr lang="en-US" altLang="en-US" b="1" dirty="0">
                <a:solidFill>
                  <a:srgbClr val="00FFFF"/>
                </a:solidFill>
              </a:rPr>
              <a:t>Soteriology Overview</a:t>
            </a:r>
          </a:p>
        </p:txBody>
      </p:sp>
      <p:sp>
        <p:nvSpPr>
          <p:cNvPr id="5" name="Rectangle 3"/>
          <p:cNvSpPr txBox="1">
            <a:spLocks/>
          </p:cNvSpPr>
          <p:nvPr/>
        </p:nvSpPr>
        <p:spPr bwMode="auto">
          <a:xfrm>
            <a:off x="1333500" y="1600200"/>
            <a:ext cx="6591300" cy="4525963"/>
          </a:xfrm>
          <a:prstGeom prst="rect">
            <a:avLst/>
          </a:prstGeom>
          <a:noFill/>
          <a:ln>
            <a:noFill/>
          </a:ln>
          <a:extLst/>
        </p:spPr>
        <p:txBody>
          <a:bodyPr/>
          <a:lst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914377" indent="-914377" eaLnBrk="1" hangingPunct="1">
              <a:lnSpc>
                <a:spcPct val="90000"/>
              </a:lnSpc>
              <a:buClr>
                <a:srgbClr val="66FFFF"/>
              </a:buClr>
              <a:buFont typeface="+mj-lt"/>
              <a:buAutoNum type="romanUcPeriod"/>
              <a:defRPr/>
            </a:pPr>
            <a:r>
              <a:rPr lang="en-US" altLang="en-US" dirty="0">
                <a:solidFill>
                  <a:schemeClr val="bg1"/>
                </a:solidFill>
              </a:rPr>
              <a:t>Definition</a:t>
            </a:r>
          </a:p>
          <a:p>
            <a:pPr marL="914377" indent="-914377" eaLnBrk="1" hangingPunct="1">
              <a:lnSpc>
                <a:spcPct val="90000"/>
              </a:lnSpc>
              <a:buClr>
                <a:srgbClr val="66FFFF"/>
              </a:buClr>
              <a:buFont typeface="+mj-lt"/>
              <a:buAutoNum type="romanUcPeriod"/>
              <a:defRPr/>
            </a:pPr>
            <a:r>
              <a:rPr lang="en-US" altLang="en-US" dirty="0">
                <a:solidFill>
                  <a:schemeClr val="bg1"/>
                </a:solidFill>
              </a:rPr>
              <a:t>Election</a:t>
            </a:r>
          </a:p>
          <a:p>
            <a:pPr marL="914377" indent="-914377" eaLnBrk="1" hangingPunct="1">
              <a:lnSpc>
                <a:spcPct val="90000"/>
              </a:lnSpc>
              <a:buClr>
                <a:srgbClr val="66FFFF"/>
              </a:buClr>
              <a:buFont typeface="+mj-lt"/>
              <a:buAutoNum type="romanUcPeriod"/>
              <a:defRPr/>
            </a:pPr>
            <a:r>
              <a:rPr lang="en-US" altLang="en-US" dirty="0">
                <a:solidFill>
                  <a:schemeClr val="bg1"/>
                </a:solidFill>
              </a:rPr>
              <a:t>Atonement</a:t>
            </a:r>
          </a:p>
          <a:p>
            <a:pPr marL="914377" indent="-914377" eaLnBrk="1" hangingPunct="1">
              <a:lnSpc>
                <a:spcPct val="90000"/>
              </a:lnSpc>
              <a:buClr>
                <a:srgbClr val="66FFFF"/>
              </a:buClr>
              <a:buFont typeface="+mj-lt"/>
              <a:buAutoNum type="romanUcPeriod"/>
              <a:defRPr/>
            </a:pPr>
            <a:r>
              <a:rPr lang="en-US" altLang="en-US" dirty="0">
                <a:solidFill>
                  <a:schemeClr val="bg1"/>
                </a:solidFill>
              </a:rPr>
              <a:t>Salvation words</a:t>
            </a:r>
          </a:p>
          <a:p>
            <a:pPr marL="914377" indent="-914377" eaLnBrk="1" hangingPunct="1">
              <a:lnSpc>
                <a:spcPct val="90000"/>
              </a:lnSpc>
              <a:buClr>
                <a:srgbClr val="66FFFF"/>
              </a:buClr>
              <a:buFont typeface="+mj-lt"/>
              <a:buAutoNum type="romanUcPeriod"/>
              <a:defRPr/>
            </a:pPr>
            <a:r>
              <a:rPr lang="en-US" altLang="en-US" dirty="0">
                <a:solidFill>
                  <a:schemeClr val="bg1"/>
                </a:solidFill>
              </a:rPr>
              <a:t>God’s one condition of salvation</a:t>
            </a:r>
          </a:p>
          <a:p>
            <a:pPr marL="914377" indent="-914377" eaLnBrk="1" hangingPunct="1">
              <a:lnSpc>
                <a:spcPct val="90000"/>
              </a:lnSpc>
              <a:buClr>
                <a:srgbClr val="66FFFF"/>
              </a:buClr>
              <a:buFont typeface="+mj-lt"/>
              <a:buAutoNum type="romanUcPeriod"/>
              <a:defRPr/>
            </a:pPr>
            <a:r>
              <a:rPr lang="en-US" altLang="en-US" dirty="0">
                <a:solidFill>
                  <a:schemeClr val="bg1"/>
                </a:solidFill>
              </a:rPr>
              <a:t>Results of salvation</a:t>
            </a:r>
          </a:p>
          <a:p>
            <a:pPr marL="914377" indent="-914377" eaLnBrk="1" hangingPunct="1">
              <a:lnSpc>
                <a:spcPct val="90000"/>
              </a:lnSpc>
              <a:buClr>
                <a:srgbClr val="66FFFF"/>
              </a:buClr>
              <a:buFont typeface="+mj-lt"/>
              <a:buAutoNum type="romanUcPeriod"/>
              <a:defRPr/>
            </a:pPr>
            <a:r>
              <a:rPr lang="en-US" altLang="en-US" dirty="0">
                <a:solidFill>
                  <a:schemeClr val="bg1"/>
                </a:solidFill>
              </a:rPr>
              <a:t>Eternal security</a:t>
            </a:r>
          </a:p>
          <a:p>
            <a:pPr marL="914377" indent="-914377" eaLnBrk="1" hangingPunct="1">
              <a:lnSpc>
                <a:spcPct val="90000"/>
              </a:lnSpc>
              <a:buClr>
                <a:srgbClr val="66FFFF"/>
              </a:buClr>
              <a:buFont typeface="+mj-lt"/>
              <a:buAutoNum type="romanUcPeriod"/>
              <a:defRPr/>
            </a:pPr>
            <a:r>
              <a:rPr lang="en-US" altLang="en-US" dirty="0">
                <a:solidFill>
                  <a:schemeClr val="bg1"/>
                </a:solidFill>
              </a:rPr>
              <a:t>Faulty views of salvation</a:t>
            </a:r>
          </a:p>
        </p:txBody>
      </p:sp>
    </p:spTree>
    <p:extLst>
      <p:ext uri="{BB962C8B-B14F-4D97-AF65-F5344CB8AC3E}">
        <p14:creationId xmlns:p14="http://schemas.microsoft.com/office/powerpoint/2010/main" val="29571873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a:solidFill>
                  <a:srgbClr val="00FFFF"/>
                </a:solidFill>
                <a:effectLst>
                  <a:outerShdw blurRad="38100" dist="38100" dir="2700000" algn="tl">
                    <a:srgbClr val="000000">
                      <a:alpha val="43137"/>
                    </a:srgbClr>
                  </a:outerShdw>
                </a:effectLst>
                <a:latin typeface="+mn-lt"/>
              </a:rPr>
              <a:t>Eternal Security Outline</a:t>
            </a:r>
          </a:p>
        </p:txBody>
      </p:sp>
      <p:sp>
        <p:nvSpPr>
          <p:cNvPr id="11267" name="Content Placeholder 2"/>
          <p:cNvSpPr>
            <a:spLocks noGrp="1"/>
          </p:cNvSpPr>
          <p:nvPr>
            <p:ph idx="1"/>
          </p:nvPr>
        </p:nvSpPr>
        <p:spPr>
          <a:xfrm>
            <a:off x="3535363" y="1600200"/>
            <a:ext cx="5373687" cy="2792413"/>
          </a:xfrm>
        </p:spPr>
        <p:txBody>
          <a:bodyPr/>
          <a:lstStyle/>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effectLst>
                  <a:outerShdw blurRad="38100" dist="38100" dir="2700000" algn="tl">
                    <a:srgbClr val="000000">
                      <a:alpha val="43137"/>
                    </a:srgbClr>
                  </a:outerShdw>
                </a:effectLst>
              </a:rPr>
              <a:t>Eternal security arguments</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effectLst>
                  <a:outerShdw blurRad="38100" dist="38100" dir="2700000" algn="tl">
                    <a:srgbClr val="000000">
                      <a:alpha val="43137"/>
                    </a:srgbClr>
                  </a:outerShdw>
                </a:effectLst>
              </a:rPr>
              <a:t>Response  to problem passages</a:t>
            </a:r>
          </a:p>
        </p:txBody>
      </p:sp>
      <p:pic>
        <p:nvPicPr>
          <p:cNvPr id="11268" name="Picture 3"/>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57200" y="1600200"/>
            <a:ext cx="2916238"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990975" y="3962400"/>
            <a:ext cx="446246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a:solidFill>
                  <a:srgbClr val="00FFFF"/>
                </a:solidFill>
                <a:effectLst>
                  <a:outerShdw blurRad="38100" dist="38100" dir="2700000" algn="tl">
                    <a:srgbClr val="000000">
                      <a:alpha val="43137"/>
                    </a:srgbClr>
                  </a:outerShdw>
                </a:effectLst>
                <a:latin typeface="+mn-lt"/>
              </a:rPr>
              <a:t>Eternal Security Outline</a:t>
            </a:r>
          </a:p>
        </p:txBody>
      </p:sp>
      <p:sp>
        <p:nvSpPr>
          <p:cNvPr id="12291" name="Content Placeholder 2"/>
          <p:cNvSpPr>
            <a:spLocks noGrp="1"/>
          </p:cNvSpPr>
          <p:nvPr>
            <p:ph idx="1"/>
          </p:nvPr>
        </p:nvSpPr>
        <p:spPr>
          <a:xfrm>
            <a:off x="3535363" y="1600200"/>
            <a:ext cx="5373687" cy="2792413"/>
          </a:xfrm>
        </p:spPr>
        <p:txBody>
          <a:bodyPr/>
          <a:lstStyle/>
          <a:p>
            <a:pPr marL="457200" indent="-457200">
              <a:spcBef>
                <a:spcPct val="0"/>
              </a:spcBef>
              <a:spcAft>
                <a:spcPts val="2400"/>
              </a:spcAft>
              <a:buClr>
                <a:srgbClr val="66FFFF"/>
              </a:buClr>
              <a:buFont typeface="Calibri" panose="020F0502020204030204" pitchFamily="34" charset="0"/>
              <a:buAutoNum type="arabicPeriod"/>
            </a:pPr>
            <a:r>
              <a:rPr lang="en-US" altLang="en-US" b="1" u="sng">
                <a:solidFill>
                  <a:srgbClr val="FFFFCC"/>
                </a:solidFill>
                <a:effectLst>
                  <a:outerShdw blurRad="38100" dist="38100" dir="2700000" algn="tl">
                    <a:srgbClr val="000000">
                      <a:alpha val="43137"/>
                    </a:srgbClr>
                  </a:outerShdw>
                </a:effectLst>
              </a:rPr>
              <a:t>Eternal security arguments</a:t>
            </a:r>
          </a:p>
          <a:p>
            <a:pPr marL="457200" indent="-457200">
              <a:spcBef>
                <a:spcPct val="0"/>
              </a:spcBef>
              <a:spcAft>
                <a:spcPts val="2400"/>
              </a:spcAft>
              <a:buClr>
                <a:srgbClr val="66FFFF"/>
              </a:buClr>
              <a:buFont typeface="Calibri" panose="020F0502020204030204" pitchFamily="34" charset="0"/>
              <a:buAutoNum type="arabicPeriod"/>
            </a:pPr>
            <a:r>
              <a:rPr lang="en-US" altLang="en-US">
                <a:solidFill>
                  <a:schemeClr val="bg1"/>
                </a:solidFill>
                <a:effectLst>
                  <a:outerShdw blurRad="38100" dist="38100" dir="2700000" algn="tl">
                    <a:srgbClr val="000000">
                      <a:alpha val="43137"/>
                    </a:srgbClr>
                  </a:outerShdw>
                </a:effectLst>
              </a:rPr>
              <a:t>Response  to problem passages</a:t>
            </a:r>
          </a:p>
        </p:txBody>
      </p:sp>
      <p:pic>
        <p:nvPicPr>
          <p:cNvPr id="12292" name="Picture 3"/>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57200" y="1600200"/>
            <a:ext cx="2916238"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990975" y="3962400"/>
            <a:ext cx="446246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600" dirty="0">
                <a:solidFill>
                  <a:srgbClr val="00FFFF"/>
                </a:solidFill>
                <a:effectLst>
                  <a:outerShdw blurRad="38100" dist="38100" dir="2700000" algn="tl">
                    <a:srgbClr val="000000">
                      <a:alpha val="43137"/>
                    </a:srgbClr>
                  </a:outerShdw>
                </a:effectLst>
                <a:latin typeface="+mn-lt"/>
              </a:rPr>
              <a:t>Eternal Security Outline</a:t>
            </a:r>
          </a:p>
        </p:txBody>
      </p:sp>
      <p:sp>
        <p:nvSpPr>
          <p:cNvPr id="13315" name="Content Placeholder 2"/>
          <p:cNvSpPr>
            <a:spLocks noGrp="1"/>
          </p:cNvSpPr>
          <p:nvPr>
            <p:ph idx="1"/>
          </p:nvPr>
        </p:nvSpPr>
        <p:spPr>
          <a:xfrm>
            <a:off x="3535363" y="1600200"/>
            <a:ext cx="5373687" cy="2792413"/>
          </a:xfrm>
        </p:spPr>
        <p:txBody>
          <a:bodyPr/>
          <a:lstStyle/>
          <a:p>
            <a:pPr marL="457200" indent="-457200">
              <a:spcBef>
                <a:spcPct val="0"/>
              </a:spcBef>
              <a:spcAft>
                <a:spcPts val="2400"/>
              </a:spcAft>
              <a:buClr>
                <a:srgbClr val="66FFFF"/>
              </a:buClr>
              <a:buFont typeface="Calibri" panose="020F0502020204030204" pitchFamily="34" charset="0"/>
              <a:buAutoNum type="arabicPeriod"/>
            </a:pPr>
            <a:r>
              <a:rPr lang="en-US" altLang="en-US" dirty="0">
                <a:solidFill>
                  <a:schemeClr val="bg1"/>
                </a:solidFill>
                <a:effectLst>
                  <a:outerShdw blurRad="38100" dist="38100" dir="2700000" algn="tl">
                    <a:srgbClr val="000000">
                      <a:alpha val="43137"/>
                    </a:srgbClr>
                  </a:outerShdw>
                </a:effectLst>
              </a:rPr>
              <a:t>Eternal security arguments</a:t>
            </a:r>
          </a:p>
          <a:p>
            <a:pPr marL="457200" indent="-457200">
              <a:spcBef>
                <a:spcPct val="0"/>
              </a:spcBef>
              <a:spcAft>
                <a:spcPts val="2400"/>
              </a:spcAft>
              <a:buClr>
                <a:srgbClr val="66FFFF"/>
              </a:buClr>
              <a:buFont typeface="Calibri" panose="020F0502020204030204" pitchFamily="34" charset="0"/>
              <a:buAutoNum type="arabicPeriod"/>
            </a:pPr>
            <a:r>
              <a:rPr lang="en-US" altLang="en-US" b="1" u="sng" dirty="0">
                <a:solidFill>
                  <a:srgbClr val="FFFFCC"/>
                </a:solidFill>
                <a:effectLst>
                  <a:outerShdw blurRad="38100" dist="38100" dir="2700000" algn="tl">
                    <a:srgbClr val="000000">
                      <a:alpha val="43137"/>
                    </a:srgbClr>
                  </a:outerShdw>
                </a:effectLst>
              </a:rPr>
              <a:t>Response  to problem passages</a:t>
            </a:r>
          </a:p>
        </p:txBody>
      </p:sp>
      <p:pic>
        <p:nvPicPr>
          <p:cNvPr id="13316" name="Picture 3"/>
          <p:cNvPicPr>
            <a:picLocks noChangeAspect="1"/>
          </p:cNvPicPr>
          <p:nvPr/>
        </p:nvPicPr>
        <p:blipFill>
          <a:blip r:embed="rId2">
            <a:extLst>
              <a:ext uri="{28A0092B-C50C-407E-A947-70E740481C1C}">
                <a14:useLocalDpi xmlns:a14="http://schemas.microsoft.com/office/drawing/2010/main"/>
              </a:ext>
            </a:extLst>
          </a:blip>
          <a:srcRect/>
          <a:stretch>
            <a:fillRect/>
          </a:stretch>
        </p:blipFill>
        <p:spPr bwMode="auto">
          <a:xfrm>
            <a:off x="457200" y="1600200"/>
            <a:ext cx="2916238"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3990975" y="3962400"/>
            <a:ext cx="4462463"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Title 1"/>
          <p:cNvSpPr>
            <a:spLocks noGrp="1"/>
          </p:cNvSpPr>
          <p:nvPr>
            <p:ph type="title"/>
          </p:nvPr>
        </p:nvSpPr>
        <p:spPr>
          <a:xfrm>
            <a:off x="376238" y="257175"/>
            <a:ext cx="8229600" cy="1143000"/>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Response to Problem Passages</a:t>
            </a:r>
          </a:p>
        </p:txBody>
      </p:sp>
      <p:sp>
        <p:nvSpPr>
          <p:cNvPr id="14339" name="Content Placeholder 2"/>
          <p:cNvSpPr>
            <a:spLocks noGrp="1"/>
          </p:cNvSpPr>
          <p:nvPr>
            <p:ph idx="1"/>
          </p:nvPr>
        </p:nvSpPr>
        <p:spPr>
          <a:xfrm>
            <a:off x="244475" y="1622425"/>
            <a:ext cx="4903788" cy="3873500"/>
          </a:xfrm>
        </p:spPr>
        <p:txBody>
          <a:bodyPr/>
          <a:lstStyle/>
          <a:p>
            <a:pPr marL="457200" indent="-457200">
              <a:spcBef>
                <a:spcPct val="0"/>
              </a:spcBef>
              <a:spcAft>
                <a:spcPts val="2400"/>
              </a:spcAft>
              <a:buClr>
                <a:srgbClr val="66FFFF"/>
              </a:buClr>
              <a:buFont typeface="Calibri" panose="020F0502020204030204" pitchFamily="34" charset="0"/>
              <a:buAutoNum type="arabicPeriod"/>
            </a:pPr>
            <a:r>
              <a:rPr lang="en-US" altLang="en-US" dirty="0">
                <a:solidFill>
                  <a:schemeClr val="bg1"/>
                </a:solidFill>
                <a:effectLst>
                  <a:outerShdw blurRad="38100" dist="38100" dir="2700000" algn="tl">
                    <a:srgbClr val="000000">
                      <a:alpha val="43137"/>
                    </a:srgbClr>
                  </a:outerShdw>
                </a:effectLst>
              </a:rPr>
              <a:t>OT Passages</a:t>
            </a:r>
          </a:p>
          <a:p>
            <a:pPr marL="457200" indent="-457200">
              <a:spcBef>
                <a:spcPct val="0"/>
              </a:spcBef>
              <a:spcAft>
                <a:spcPts val="2400"/>
              </a:spcAft>
              <a:buClr>
                <a:srgbClr val="66FFFF"/>
              </a:buClr>
              <a:buFont typeface="Calibri" panose="020F0502020204030204" pitchFamily="34" charset="0"/>
              <a:buAutoNum type="arabicPeriod"/>
            </a:pPr>
            <a:r>
              <a:rPr lang="en-US" altLang="en-US" dirty="0">
                <a:solidFill>
                  <a:schemeClr val="bg1"/>
                </a:solidFill>
                <a:effectLst>
                  <a:outerShdw blurRad="38100" dist="38100" dir="2700000" algn="tl">
                    <a:srgbClr val="000000">
                      <a:alpha val="43137"/>
                    </a:srgbClr>
                  </a:outerShdw>
                </a:effectLst>
              </a:rPr>
              <a:t>Passages from Matthew</a:t>
            </a:r>
          </a:p>
          <a:p>
            <a:pPr marL="457200" indent="-457200">
              <a:spcBef>
                <a:spcPct val="0"/>
              </a:spcBef>
              <a:spcAft>
                <a:spcPts val="2400"/>
              </a:spcAft>
              <a:buClr>
                <a:srgbClr val="66FFFF"/>
              </a:buClr>
              <a:buFont typeface="Calibri" panose="020F0502020204030204" pitchFamily="34" charset="0"/>
              <a:buAutoNum type="arabicPeriod"/>
            </a:pPr>
            <a:r>
              <a:rPr lang="en-US" altLang="en-US" dirty="0">
                <a:solidFill>
                  <a:schemeClr val="bg1"/>
                </a:solidFill>
                <a:effectLst>
                  <a:outerShdw blurRad="38100" dist="38100" dir="2700000" algn="tl">
                    <a:srgbClr val="000000">
                      <a:alpha val="43137"/>
                    </a:srgbClr>
                  </a:outerShdw>
                </a:effectLst>
              </a:rPr>
              <a:t>Passages from John</a:t>
            </a:r>
          </a:p>
          <a:p>
            <a:pPr marL="457200" indent="-457200">
              <a:spcBef>
                <a:spcPct val="0"/>
              </a:spcBef>
              <a:spcAft>
                <a:spcPts val="2400"/>
              </a:spcAft>
              <a:buClr>
                <a:srgbClr val="66FFFF"/>
              </a:buClr>
              <a:buFont typeface="Calibri" panose="020F0502020204030204" pitchFamily="34" charset="0"/>
              <a:buAutoNum type="arabicPeriod"/>
            </a:pPr>
            <a:r>
              <a:rPr lang="en-US" altLang="en-US" dirty="0">
                <a:solidFill>
                  <a:schemeClr val="bg1"/>
                </a:solidFill>
                <a:effectLst>
                  <a:outerShdw blurRad="38100" dist="38100" dir="2700000" algn="tl">
                    <a:srgbClr val="000000">
                      <a:alpha val="43137"/>
                    </a:srgbClr>
                  </a:outerShdw>
                </a:effectLst>
              </a:rPr>
              <a:t>Passages from Acts</a:t>
            </a:r>
          </a:p>
          <a:p>
            <a:pPr marL="457200" indent="-457200">
              <a:spcBef>
                <a:spcPct val="0"/>
              </a:spcBef>
              <a:spcAft>
                <a:spcPts val="2400"/>
              </a:spcAft>
              <a:buClr>
                <a:srgbClr val="66FFFF"/>
              </a:buClr>
              <a:buFont typeface="Calibri" panose="020F0502020204030204" pitchFamily="34" charset="0"/>
              <a:buAutoNum type="arabicPeriod"/>
            </a:pPr>
            <a:r>
              <a:rPr lang="en-US" altLang="en-US" dirty="0">
                <a:solidFill>
                  <a:schemeClr val="bg1"/>
                </a:solidFill>
                <a:effectLst>
                  <a:outerShdw blurRad="38100" dist="38100" dir="2700000" algn="tl">
                    <a:srgbClr val="000000">
                      <a:alpha val="43137"/>
                    </a:srgbClr>
                  </a:outerShdw>
                </a:effectLst>
              </a:rPr>
              <a:t>Passages from Paul</a:t>
            </a:r>
          </a:p>
        </p:txBody>
      </p:sp>
      <p:pic>
        <p:nvPicPr>
          <p:cNvPr id="14340"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148263" y="1633538"/>
            <a:ext cx="3656012" cy="498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1" name="Content Placeholder 2"/>
          <p:cNvSpPr>
            <a:spLocks noGrp="1"/>
          </p:cNvSpPr>
          <p:nvPr>
            <p:ph idx="1"/>
          </p:nvPr>
        </p:nvSpPr>
        <p:spPr>
          <a:xfrm>
            <a:off x="244475" y="1601788"/>
            <a:ext cx="8429625" cy="4316412"/>
          </a:xfrm>
        </p:spPr>
        <p:txBody>
          <a:bodyPr/>
          <a:lstStyle/>
          <a:p>
            <a:pPr marL="514350" indent="-514350">
              <a:spcBef>
                <a:spcPts val="0"/>
              </a:spcBef>
              <a:spcAft>
                <a:spcPts val="2400"/>
              </a:spcAft>
              <a:buClr>
                <a:srgbClr val="66FFFF"/>
              </a:buClr>
              <a:buFont typeface="+mj-lt"/>
              <a:buAutoNum type="arabicPeriod" startAt="6"/>
              <a:defRPr/>
            </a:pPr>
            <a:r>
              <a:rPr lang="en-US" altLang="en-US" dirty="0">
                <a:solidFill>
                  <a:schemeClr val="bg1"/>
                </a:solidFill>
                <a:effectLst>
                  <a:outerShdw blurRad="38100" dist="38100" dir="2700000" algn="tl">
                    <a:srgbClr val="000000">
                      <a:alpha val="43137"/>
                    </a:srgbClr>
                  </a:outerShdw>
                </a:effectLst>
              </a:rPr>
              <a:t>Passages from James</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effectLst>
                  <a:outerShdw blurRad="38100" dist="38100" dir="2700000" algn="tl">
                    <a:srgbClr val="000000">
                      <a:alpha val="43137"/>
                    </a:srgbClr>
                  </a:outerShdw>
                </a:effectLst>
              </a:rPr>
              <a:t>Passages from Hebrews</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effectLst>
                  <a:outerShdw blurRad="38100" dist="38100" dir="2700000" algn="tl">
                    <a:srgbClr val="000000">
                      <a:alpha val="43137"/>
                    </a:srgbClr>
                  </a:outerShdw>
                </a:effectLst>
              </a:rPr>
              <a:t>Passages from 2 Peter</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effectLst>
                  <a:outerShdw blurRad="38100" dist="38100" dir="2700000" algn="tl">
                    <a:srgbClr val="000000">
                      <a:alpha val="43137"/>
                    </a:srgbClr>
                  </a:outerShdw>
                </a:effectLst>
              </a:rPr>
              <a:t>Passages from 1 John</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effectLst>
                  <a:outerShdw blurRad="38100" dist="38100" dir="2700000" algn="tl">
                    <a:srgbClr val="000000">
                      <a:alpha val="43137"/>
                    </a:srgbClr>
                  </a:outerShdw>
                </a:effectLst>
              </a:rPr>
              <a:t>Passages from Revelation</a:t>
            </a:r>
          </a:p>
          <a:p>
            <a:pPr marL="457200" indent="-457200">
              <a:spcBef>
                <a:spcPts val="0"/>
              </a:spcBef>
              <a:spcAft>
                <a:spcPts val="2400"/>
              </a:spcAft>
              <a:buClr>
                <a:srgbClr val="66FFFF"/>
              </a:buClr>
              <a:buFont typeface="+mj-lt"/>
              <a:buAutoNum type="arabicPeriod" startAt="6"/>
              <a:defRPr/>
            </a:pPr>
            <a:r>
              <a:rPr lang="en-US" altLang="en-US" dirty="0">
                <a:solidFill>
                  <a:schemeClr val="bg1"/>
                </a:solidFill>
                <a:effectLst>
                  <a:outerShdw blurRad="38100" dist="38100" dir="2700000" algn="tl">
                    <a:srgbClr val="000000">
                      <a:alpha val="43137"/>
                    </a:srgbClr>
                  </a:outerShdw>
                </a:effectLst>
              </a:rPr>
              <a:t>Miscellaneous argument</a:t>
            </a: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ffectLst>
                <a:outerShdw blurRad="38100" dist="38100" dir="2700000" algn="tl">
                  <a:srgbClr val="000000">
                    <a:alpha val="43137"/>
                  </a:srgbClr>
                </a:outerShdw>
              </a:effectLst>
            </a:endParaRP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ffectLst>
                <a:outerShdw blurRad="38100" dist="38100" dir="2700000" algn="tl">
                  <a:srgbClr val="000000">
                    <a:alpha val="43137"/>
                  </a:srgbClr>
                </a:outerShdw>
              </a:effectLst>
            </a:endParaRP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ffectLst>
                <a:outerShdw blurRad="38100" dist="38100" dir="2700000" algn="tl">
                  <a:srgbClr val="000000">
                    <a:alpha val="43137"/>
                  </a:srgbClr>
                </a:outerShdw>
              </a:effectLst>
            </a:endParaRPr>
          </a:p>
          <a:p>
            <a:pPr marL="457200" indent="-457200">
              <a:spcBef>
                <a:spcPts val="0"/>
              </a:spcBef>
              <a:spcAft>
                <a:spcPts val="1200"/>
              </a:spcAft>
              <a:buClr>
                <a:srgbClr val="66FFFF"/>
              </a:buClr>
              <a:buFont typeface="+mj-lt"/>
              <a:buAutoNum type="arabicPeriod" startAt="6"/>
              <a:defRPr/>
            </a:pPr>
            <a:endParaRPr lang="en-US" altLang="en-US" sz="2800" dirty="0">
              <a:solidFill>
                <a:schemeClr val="bg1"/>
              </a:solidFill>
              <a:effectLst>
                <a:outerShdw blurRad="38100" dist="38100" dir="2700000" algn="tl">
                  <a:srgbClr val="000000">
                    <a:alpha val="43137"/>
                  </a:srgbClr>
                </a:outerShdw>
              </a:effectLst>
            </a:endParaRPr>
          </a:p>
        </p:txBody>
      </p:sp>
      <p:sp>
        <p:nvSpPr>
          <p:cNvPr id="6" name="Title 1"/>
          <p:cNvSpPr>
            <a:spLocks noGrp="1"/>
          </p:cNvSpPr>
          <p:nvPr>
            <p:ph type="title"/>
          </p:nvPr>
        </p:nvSpPr>
        <p:spPr>
          <a:xfrm>
            <a:off x="376238" y="257175"/>
            <a:ext cx="8229600" cy="1143000"/>
          </a:xfrm>
        </p:spPr>
        <p:txBody>
          <a:bodyPr/>
          <a:lstStyle/>
          <a:p>
            <a:pPr eaLnBrk="1" hangingPunct="1">
              <a:defRPr/>
            </a:pPr>
            <a:r>
              <a:rPr lang="en-US" altLang="en-US" sz="3600" dirty="0">
                <a:solidFill>
                  <a:srgbClr val="00FFFF"/>
                </a:solidFill>
                <a:effectLst>
                  <a:outerShdw blurRad="38100" dist="38100" dir="2700000" algn="tl">
                    <a:srgbClr val="000000">
                      <a:alpha val="43137"/>
                    </a:srgbClr>
                  </a:outerShdw>
                </a:effectLst>
                <a:latin typeface="+mn-lt"/>
              </a:rPr>
              <a:t>Response to Problem Passages</a:t>
            </a:r>
          </a:p>
        </p:txBody>
      </p:sp>
      <p:pic>
        <p:nvPicPr>
          <p:cNvPr id="15364" name="Picture 2" descr="http://forum.remonstranten-berlin.de/uploads/2010/02/aminius_achterkant.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148263" y="1633538"/>
            <a:ext cx="3656012" cy="4986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5800</TotalTime>
  <Words>1833</Words>
  <Application>Microsoft Office PowerPoint</Application>
  <PresentationFormat>On-screen Show (4:3)</PresentationFormat>
  <Paragraphs>218</Paragraphs>
  <Slides>44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44</vt:i4>
      </vt:variant>
    </vt:vector>
  </HeadingPairs>
  <TitlesOfParts>
    <vt:vector size="49" baseType="lpstr">
      <vt:lpstr>Arial</vt:lpstr>
      <vt:lpstr>Calibri</vt:lpstr>
      <vt:lpstr>Times New Roman</vt:lpstr>
      <vt:lpstr>Wingdings</vt:lpstr>
      <vt:lpstr>1_Office Theme</vt:lpstr>
      <vt:lpstr>Soteriology Session 51</vt:lpstr>
      <vt:lpstr>Soteriology Overview</vt:lpstr>
      <vt:lpstr>Soteriology Overview</vt:lpstr>
      <vt:lpstr>Definition of Eternal Security</vt:lpstr>
      <vt:lpstr>Eternal Security Outline</vt:lpstr>
      <vt:lpstr>Eternal Security Outline</vt:lpstr>
      <vt:lpstr>Eternal Security Outline</vt:lpstr>
      <vt:lpstr>Response to Problem Passages</vt:lpstr>
      <vt:lpstr>Response to Problem Passages</vt:lpstr>
      <vt:lpstr>Passages from the General Letters &amp; Revelation</vt:lpstr>
      <vt:lpstr>Passages from the General Letters &amp; Revelation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Response to Problem Passages</vt:lpstr>
      <vt:lpstr>Miscellaneous Argument</vt:lpstr>
      <vt:lpstr>Romans Outline</vt:lpstr>
      <vt:lpstr>Romans Outline</vt:lpstr>
      <vt:lpstr>Sovereignty (Rom 9–11)</vt:lpstr>
      <vt:lpstr>Romans Outline</vt:lpstr>
      <vt:lpstr>CONCLUSION</vt:lpstr>
      <vt:lpstr>Response to Problem Passages</vt:lpstr>
      <vt:lpstr>Response to Problem Passages</vt:lpstr>
      <vt:lpstr>Soteriology Overview</vt:lpstr>
      <vt:lpstr>Unbiblical Views of Salvation</vt:lpstr>
      <vt:lpstr>Unbiblical Views of Salvation</vt:lpstr>
      <vt:lpstr>Unbiblical Views of Salvation</vt:lpstr>
      <vt:lpstr>Unbiblical Views of Salvation</vt:lpstr>
      <vt:lpstr>Unbiblical Views of Salvation</vt:lpstr>
      <vt:lpstr>Unbiblical Views of Salvation</vt:lpstr>
      <vt:lpstr>PowerPoint Presentation</vt:lpstr>
      <vt:lpstr>PowerPoint Presentation</vt:lpstr>
      <vt:lpstr>PowerPoint Presentation</vt:lpstr>
      <vt:lpstr>PowerPoint Presentation</vt:lpstr>
      <vt:lpstr>PowerPoint Presentation</vt:lpstr>
      <vt:lpstr>Unbiblical Views of Salvation</vt:lpstr>
      <vt:lpstr>Dominoes in a Row</vt:lpstr>
      <vt:lpstr>Soteriology Overview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Soteriology Session 7</dc:title>
  <dc:creator>Jim McGowan</dc:creator>
  <cp:lastModifiedBy>Jim McGowan</cp:lastModifiedBy>
  <cp:revision>551</cp:revision>
  <cp:lastPrinted>2017-03-09T23:36:11Z</cp:lastPrinted>
  <dcterms:created xsi:type="dcterms:W3CDTF">2016-02-18T16:07:28Z</dcterms:created>
  <dcterms:modified xsi:type="dcterms:W3CDTF">2017-03-09T23:37:42Z</dcterms:modified>
</cp:coreProperties>
</file>