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39" r:id="rId2"/>
  </p:sldMasterIdLst>
  <p:notesMasterIdLst>
    <p:notesMasterId r:id="rId55"/>
  </p:notesMasterIdLst>
  <p:handoutMasterIdLst>
    <p:handoutMasterId r:id="rId56"/>
  </p:handoutMasterIdLst>
  <p:sldIdLst>
    <p:sldId id="791" r:id="rId3"/>
    <p:sldId id="1521" r:id="rId4"/>
    <p:sldId id="792" r:id="rId5"/>
    <p:sldId id="795" r:id="rId6"/>
    <p:sldId id="796" r:id="rId7"/>
    <p:sldId id="884" r:id="rId8"/>
    <p:sldId id="886" r:id="rId9"/>
    <p:sldId id="806" r:id="rId10"/>
    <p:sldId id="823" r:id="rId11"/>
    <p:sldId id="1523" r:id="rId12"/>
    <p:sldId id="1522" r:id="rId13"/>
    <p:sldId id="1467" r:id="rId14"/>
    <p:sldId id="1468" r:id="rId15"/>
    <p:sldId id="1469" r:id="rId16"/>
    <p:sldId id="1470" r:id="rId17"/>
    <p:sldId id="1471" r:id="rId18"/>
    <p:sldId id="1512" r:id="rId19"/>
    <p:sldId id="1472" r:id="rId20"/>
    <p:sldId id="1473" r:id="rId21"/>
    <p:sldId id="1474" r:id="rId22"/>
    <p:sldId id="1475" r:id="rId23"/>
    <p:sldId id="1476" r:id="rId24"/>
    <p:sldId id="1513" r:id="rId25"/>
    <p:sldId id="1486" r:id="rId26"/>
    <p:sldId id="1514" r:id="rId27"/>
    <p:sldId id="1487" r:id="rId28"/>
    <p:sldId id="1489" r:id="rId29"/>
    <p:sldId id="1490" r:id="rId30"/>
    <p:sldId id="1504" r:id="rId31"/>
    <p:sldId id="1503" r:id="rId32"/>
    <p:sldId id="1488" r:id="rId33"/>
    <p:sldId id="1491" r:id="rId34"/>
    <p:sldId id="1492" r:id="rId35"/>
    <p:sldId id="1515" r:id="rId36"/>
    <p:sldId id="1501" r:id="rId37"/>
    <p:sldId id="1499" r:id="rId38"/>
    <p:sldId id="1498" r:id="rId39"/>
    <p:sldId id="1500" r:id="rId40"/>
    <p:sldId id="1507" r:id="rId41"/>
    <p:sldId id="1497" r:id="rId42"/>
    <p:sldId id="1518" r:id="rId43"/>
    <p:sldId id="1519" r:id="rId44"/>
    <p:sldId id="1520" r:id="rId45"/>
    <p:sldId id="1508" r:id="rId46"/>
    <p:sldId id="1509" r:id="rId47"/>
    <p:sldId id="1510" r:id="rId48"/>
    <p:sldId id="1511" r:id="rId49"/>
    <p:sldId id="1502" r:id="rId50"/>
    <p:sldId id="1495" r:id="rId51"/>
    <p:sldId id="1516" r:id="rId52"/>
    <p:sldId id="1485" r:id="rId53"/>
    <p:sldId id="1517" r:id="rId5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CCFF"/>
    <a:srgbClr val="66FF99"/>
    <a:srgbClr val="0000FF"/>
    <a:srgbClr val="66FFFF"/>
    <a:srgbClr val="33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1309" autoAdjust="0"/>
  </p:normalViewPr>
  <p:slideViewPr>
    <p:cSldViewPr snapToGrid="0">
      <p:cViewPr varScale="1">
        <p:scale>
          <a:sx n="62" d="100"/>
          <a:sy n="62" d="100"/>
        </p:scale>
        <p:origin x="1740" y="60"/>
      </p:cViewPr>
      <p:guideLst>
        <p:guide orient="horz" pos="2160"/>
        <p:guide pos="2880"/>
      </p:guideLst>
    </p:cSldViewPr>
  </p:slideViewPr>
  <p:notesTextViewPr>
    <p:cViewPr>
      <p:scale>
        <a:sx n="1" d="1"/>
        <a:sy n="1" d="1"/>
      </p:scale>
      <p:origin x="0" y="0"/>
    </p:cViewPr>
  </p:notesTextViewPr>
  <p:sorterViewPr>
    <p:cViewPr>
      <p:scale>
        <a:sx n="100" d="100"/>
        <a:sy n="100" d="100"/>
      </p:scale>
      <p:origin x="0" y="-3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sz="quarter"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a:t>3/19/2017</a:t>
            </a:r>
          </a:p>
        </p:txBody>
      </p:sp>
      <p:sp>
        <p:nvSpPr>
          <p:cNvPr id="4" name="Footer Placeholder 3"/>
          <p:cNvSpPr>
            <a:spLocks noGrp="1"/>
          </p:cNvSpPr>
          <p:nvPr>
            <p:ph type="ftr" sz="quarter" idx="2"/>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E7FB46F-FE8A-4DDB-9E5A-5CE56A6045A5}" type="slidenum">
              <a:rPr lang="en-US" altLang="en-US">
                <a:cs typeface="Calibri" panose="020F0502020204030204" pitchFamily="34" charset="0"/>
              </a:rPr>
              <a:pPr>
                <a:defRPr/>
              </a:pPr>
              <a:t>‹#›</a:t>
            </a:fld>
            <a:endParaRPr lang="en-US" altLang="en-US" dirty="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a:t>Dr. Andy Woods - Soteriology</a:t>
            </a:r>
          </a:p>
        </p:txBody>
      </p:sp>
      <p:sp>
        <p:nvSpPr>
          <p:cNvPr id="3" name="Date Placeholder 2"/>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a:t>3/19/2017</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6653" tIns="48327" rIns="96653" bIns="48327"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r>
              <a:rPr lang="en-US"/>
              <a:t>Sugar Land Bible Church</a:t>
            </a:r>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anose="020F0502020204030204" pitchFamily="34" charset="0"/>
                <a:cs typeface="Calibri" panose="020F0502020204030204" pitchFamily="34" charset="0"/>
              </a:defRPr>
            </a:lvl1pPr>
          </a:lstStyle>
          <a:p>
            <a:pPr>
              <a:defRPr/>
            </a:pPr>
            <a:fld id="{B198B154-0582-43CF-B21D-D32FA3CBB6E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cs typeface="Arial" panose="020B0604020202020204" pitchFamily="34" charset="0"/>
              </a:defRPr>
            </a:lvl1pPr>
            <a:lvl2pPr marL="742950" indent="-285750" defTabSz="965200">
              <a:defRPr>
                <a:solidFill>
                  <a:schemeClr val="tx1"/>
                </a:solidFill>
                <a:latin typeface="Arial" panose="020B0604020202020204" pitchFamily="34" charset="0"/>
                <a:cs typeface="Arial" panose="020B0604020202020204" pitchFamily="34" charset="0"/>
              </a:defRPr>
            </a:lvl2pPr>
            <a:lvl3pPr marL="1143000" indent="-228600" defTabSz="965200">
              <a:defRPr>
                <a:solidFill>
                  <a:schemeClr val="tx1"/>
                </a:solidFill>
                <a:latin typeface="Arial" panose="020B0604020202020204" pitchFamily="34" charset="0"/>
                <a:cs typeface="Arial" panose="020B0604020202020204" pitchFamily="34" charset="0"/>
              </a:defRPr>
            </a:lvl3pPr>
            <a:lvl4pPr marL="1600200" indent="-228600" defTabSz="965200">
              <a:defRPr>
                <a:solidFill>
                  <a:schemeClr val="tx1"/>
                </a:solidFill>
                <a:latin typeface="Arial" panose="020B0604020202020204" pitchFamily="34" charset="0"/>
                <a:cs typeface="Arial" panose="020B0604020202020204" pitchFamily="34" charset="0"/>
              </a:defRPr>
            </a:lvl4pPr>
            <a:lvl5pPr marL="2057400" indent="-228600" defTabSz="965200">
              <a:defRPr>
                <a:solidFill>
                  <a:schemeClr val="tx1"/>
                </a:solidFill>
                <a:latin typeface="Arial" panose="020B060402020202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1900" smtClean="0">
                <a:latin typeface="Calibri" panose="020F0502020204030204" pitchFamily="34" charset="0"/>
                <a:cs typeface="Calibri" panose="020F0502020204030204" pitchFamily="34" charset="0"/>
              </a:rPr>
              <a:pPr/>
              <a:t>1</a:t>
            </a:fld>
            <a:endParaRPr lang="en-US" altLang="en-US" sz="19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p:nvPr>
        </p:nvSpPr>
        <p:spPr/>
        <p:txBody>
          <a:bodyPr/>
          <a:lstStyle/>
          <a:p>
            <a:pPr defTabSz="966529">
              <a:defRPr/>
            </a:pPr>
            <a:r>
              <a:rPr lang="en-US" sz="1900" kern="0" dirty="0">
                <a:solidFill>
                  <a:sysClr val="windowText" lastClr="000000"/>
                </a:solidFill>
              </a:rPr>
              <a:t>Dr. Andy Woods - Soteriology</a:t>
            </a:r>
          </a:p>
        </p:txBody>
      </p:sp>
      <p:sp>
        <p:nvSpPr>
          <p:cNvPr id="4" name="Date Placeholder 3"/>
          <p:cNvSpPr>
            <a:spLocks noGrp="1"/>
          </p:cNvSpPr>
          <p:nvPr>
            <p:ph type="dt" idx="10"/>
          </p:nvPr>
        </p:nvSpPr>
        <p:spPr/>
        <p:txBody>
          <a:bodyPr/>
          <a:lstStyle/>
          <a:p>
            <a:pPr>
              <a:defRPr/>
            </a:pPr>
            <a:r>
              <a:rPr lang="en-US"/>
              <a:t>3/19/2017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97A6FC6-E9CC-4AE2-9D91-7D483FBCA8F2}" type="datetimeFigureOut">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4BCA0F-06D0-45D5-966B-BC0DA570E070}" type="slidenum">
              <a:rPr lang="en-US" altLang="en-US"/>
              <a:pPr>
                <a:defRPr/>
              </a:pPr>
              <a:t>‹#›</a:t>
            </a:fld>
            <a:endParaRPr lang="en-US" altLang="en-US"/>
          </a:p>
        </p:txBody>
      </p:sp>
    </p:spTree>
    <p:extLst>
      <p:ext uri="{BB962C8B-B14F-4D97-AF65-F5344CB8AC3E}">
        <p14:creationId xmlns:p14="http://schemas.microsoft.com/office/powerpoint/2010/main" val="30725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5F0565-56BC-4606-B690-183210B43A3E}" type="datetimeFigureOut">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1324B-886E-460D-912C-2CA0D33BCBC9}" type="slidenum">
              <a:rPr lang="en-US" altLang="en-US"/>
              <a:pPr>
                <a:defRPr/>
              </a:pPr>
              <a:t>‹#›</a:t>
            </a:fld>
            <a:endParaRPr lang="en-US" altLang="en-US"/>
          </a:p>
        </p:txBody>
      </p:sp>
    </p:spTree>
    <p:extLst>
      <p:ext uri="{BB962C8B-B14F-4D97-AF65-F5344CB8AC3E}">
        <p14:creationId xmlns:p14="http://schemas.microsoft.com/office/powerpoint/2010/main" val="86660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CA8456-5BDA-471F-BF97-D65C5ADB8166}" type="datetimeFigureOut">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2BEC0-6F37-4633-AB26-99B8574EC13A}" type="slidenum">
              <a:rPr lang="en-US" altLang="en-US"/>
              <a:pPr>
                <a:defRPr/>
              </a:pPr>
              <a:t>‹#›</a:t>
            </a:fld>
            <a:endParaRPr lang="en-US" altLang="en-US"/>
          </a:p>
        </p:txBody>
      </p:sp>
    </p:spTree>
    <p:extLst>
      <p:ext uri="{BB962C8B-B14F-4D97-AF65-F5344CB8AC3E}">
        <p14:creationId xmlns:p14="http://schemas.microsoft.com/office/powerpoint/2010/main" val="3426343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2537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pPr>
              <a:defRPr/>
            </a:pPr>
            <a:fld id="{C49BDA17-A2EA-4FEA-8B2E-D8E6E889768C}" type="slidenum">
              <a:rPr lang="en-US" altLang="en-US"/>
              <a:pPr>
                <a:defRPr/>
              </a:pPr>
              <a:t>‹#›</a:t>
            </a:fld>
            <a:endParaRPr lang="en-US" altLang="en-US"/>
          </a:p>
        </p:txBody>
      </p:sp>
    </p:spTree>
    <p:extLst>
      <p:ext uri="{BB962C8B-B14F-4D97-AF65-F5344CB8AC3E}">
        <p14:creationId xmlns:p14="http://schemas.microsoft.com/office/powerpoint/2010/main" val="377591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14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036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88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2690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110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017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AFF49D-3724-4544-8C09-609974F0F7BB}" type="datetimeFigureOut">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FC3D7-4EF0-45B7-B372-73B36E842409}" type="slidenum">
              <a:rPr lang="en-US" altLang="en-US"/>
              <a:pPr>
                <a:defRPr/>
              </a:pPr>
              <a:t>‹#›</a:t>
            </a:fld>
            <a:endParaRPr lang="en-US" altLang="en-US"/>
          </a:p>
        </p:txBody>
      </p:sp>
    </p:spTree>
    <p:extLst>
      <p:ext uri="{BB962C8B-B14F-4D97-AF65-F5344CB8AC3E}">
        <p14:creationId xmlns:p14="http://schemas.microsoft.com/office/powerpoint/2010/main" val="737921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0356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7932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9517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03FC597D-E9CA-4959-927F-0EF48639E63D}" type="slidenum">
              <a:rPr lang="en-US" altLang="en-US"/>
              <a:pPr/>
              <a:t>‹#›</a:t>
            </a:fld>
            <a:endParaRPr lang="en-US" altLang="en-US"/>
          </a:p>
        </p:txBody>
      </p:sp>
    </p:spTree>
    <p:extLst>
      <p:ext uri="{BB962C8B-B14F-4D97-AF65-F5344CB8AC3E}">
        <p14:creationId xmlns:p14="http://schemas.microsoft.com/office/powerpoint/2010/main" val="3117897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62791F-C9C7-4F3E-BDB8-1FBAF35A74C7}" type="datetimeFigureOut">
              <a:rPr lang="en-US"/>
              <a:pPr>
                <a:defRPr/>
              </a:pPr>
              <a:t>3/18/2017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F863104-B4D4-4111-9433-34CABFB447E1}" type="slidenum">
              <a:rPr lang="en-US" altLang="ko-KR"/>
              <a:pPr/>
              <a:t>‹#›</a:t>
            </a:fld>
            <a:endParaRPr lang="en-US" altLang="ko-KR"/>
          </a:p>
        </p:txBody>
      </p:sp>
    </p:spTree>
    <p:extLst>
      <p:ext uri="{BB962C8B-B14F-4D97-AF65-F5344CB8AC3E}">
        <p14:creationId xmlns:p14="http://schemas.microsoft.com/office/powerpoint/2010/main" val="3566873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E784B1B3-BA7D-4D45-BA74-141917C988B6}" type="slidenum">
              <a:rPr lang="en-US" altLang="en-US"/>
              <a:pPr/>
              <a:t>‹#›</a:t>
            </a:fld>
            <a:endParaRPr lang="en-US" altLang="en-US"/>
          </a:p>
        </p:txBody>
      </p:sp>
    </p:spTree>
    <p:extLst>
      <p:ext uri="{BB962C8B-B14F-4D97-AF65-F5344CB8AC3E}">
        <p14:creationId xmlns:p14="http://schemas.microsoft.com/office/powerpoint/2010/main" val="1732018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C4074F49-41C3-41DD-9956-CEA7944FFA78}" type="slidenum">
              <a:rPr lang="en-US" altLang="en-US"/>
              <a:pPr/>
              <a:t>‹#›</a:t>
            </a:fld>
            <a:endParaRPr lang="en-US" altLang="en-US"/>
          </a:p>
        </p:txBody>
      </p:sp>
    </p:spTree>
    <p:extLst>
      <p:ext uri="{BB962C8B-B14F-4D97-AF65-F5344CB8AC3E}">
        <p14:creationId xmlns:p14="http://schemas.microsoft.com/office/powerpoint/2010/main" val="752762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B48D878E-BE77-41E1-A2DF-35C2FC908A4F}" type="slidenum">
              <a:rPr lang="en-US" altLang="en-US"/>
              <a:pPr/>
              <a:t>‹#›</a:t>
            </a:fld>
            <a:endParaRPr lang="en-US" altLang="en-US"/>
          </a:p>
        </p:txBody>
      </p:sp>
    </p:spTree>
    <p:extLst>
      <p:ext uri="{BB962C8B-B14F-4D97-AF65-F5344CB8AC3E}">
        <p14:creationId xmlns:p14="http://schemas.microsoft.com/office/powerpoint/2010/main" val="124571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02105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2BF477-4C68-4C1E-86FF-7481A7055811}" type="datetimeFigureOut">
              <a:rPr lang="en-US"/>
              <a:pPr>
                <a:defRPr/>
              </a:pPr>
              <a:t>3/18/2017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716DA2-6FF6-4595-92F5-22A0F5E67B09}" type="slidenum">
              <a:rPr lang="en-US" altLang="en-US"/>
              <a:pPr>
                <a:defRPr/>
              </a:pPr>
              <a:t>‹#›</a:t>
            </a:fld>
            <a:endParaRPr lang="en-US" altLang="en-US"/>
          </a:p>
        </p:txBody>
      </p:sp>
    </p:spTree>
    <p:extLst>
      <p:ext uri="{BB962C8B-B14F-4D97-AF65-F5344CB8AC3E}">
        <p14:creationId xmlns:p14="http://schemas.microsoft.com/office/powerpoint/2010/main" val="3863941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BAED65A-C0EE-4AD7-8A58-0B8F10022485}" type="datetimeFigureOut">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8FB71B-AA8C-46A5-AC4C-81FD1DC46212}" type="slidenum">
              <a:rPr lang="en-US" altLang="en-US"/>
              <a:pPr>
                <a:defRPr/>
              </a:pPr>
              <a:t>‹#›</a:t>
            </a:fld>
            <a:endParaRPr lang="en-US" altLang="en-US"/>
          </a:p>
        </p:txBody>
      </p:sp>
    </p:spTree>
    <p:extLst>
      <p:ext uri="{BB962C8B-B14F-4D97-AF65-F5344CB8AC3E}">
        <p14:creationId xmlns:p14="http://schemas.microsoft.com/office/powerpoint/2010/main" val="394857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D92815-885E-4900-AF1B-4C4ACEE61EA0}" type="datetimeFigureOut">
              <a:rPr lang="en-US"/>
              <a:pPr>
                <a:defRPr/>
              </a:pPr>
              <a:t>3/18/2017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0452A-21A5-42E4-B3C0-FA07CA9C4E30}" type="slidenum">
              <a:rPr lang="en-US" altLang="en-US"/>
              <a:pPr>
                <a:defRPr/>
              </a:pPr>
              <a:t>‹#›</a:t>
            </a:fld>
            <a:endParaRPr lang="en-US" altLang="en-US"/>
          </a:p>
        </p:txBody>
      </p:sp>
    </p:spTree>
    <p:extLst>
      <p:ext uri="{BB962C8B-B14F-4D97-AF65-F5344CB8AC3E}">
        <p14:creationId xmlns:p14="http://schemas.microsoft.com/office/powerpoint/2010/main" val="233390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EEF2B6-EDA6-4AAF-857D-8616360D1575}" type="datetimeFigureOut">
              <a:rPr lang="en-US"/>
              <a:pPr>
                <a:defRPr/>
              </a:pPr>
              <a:t>3/18/2017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6F58FA-6C59-4CBE-A676-1C65C00AA210}" type="slidenum">
              <a:rPr lang="en-US" altLang="en-US"/>
              <a:pPr>
                <a:defRPr/>
              </a:pPr>
              <a:t>‹#›</a:t>
            </a:fld>
            <a:endParaRPr lang="en-US" altLang="en-US"/>
          </a:p>
        </p:txBody>
      </p:sp>
    </p:spTree>
    <p:extLst>
      <p:ext uri="{BB962C8B-B14F-4D97-AF65-F5344CB8AC3E}">
        <p14:creationId xmlns:p14="http://schemas.microsoft.com/office/powerpoint/2010/main" val="34497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8339B0-7FDD-450F-8311-4C08D789A5BF}" type="datetimeFigureOut">
              <a:rPr lang="en-US"/>
              <a:pPr>
                <a:defRPr/>
              </a:pPr>
              <a:t>3/18/2017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C9EE3B8-A121-4320-9005-4CA9419894E8}" type="slidenum">
              <a:rPr lang="en-US" altLang="en-US"/>
              <a:pPr>
                <a:defRPr/>
              </a:pPr>
              <a:t>‹#›</a:t>
            </a:fld>
            <a:endParaRPr lang="en-US" altLang="en-US"/>
          </a:p>
        </p:txBody>
      </p:sp>
    </p:spTree>
    <p:extLst>
      <p:ext uri="{BB962C8B-B14F-4D97-AF65-F5344CB8AC3E}">
        <p14:creationId xmlns:p14="http://schemas.microsoft.com/office/powerpoint/2010/main" val="138103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DE400-B6BD-4AD8-B6D6-59D92F013876}" type="datetimeFigureOut">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7A958-5FFB-46EB-8287-DA3763E658B2}" type="slidenum">
              <a:rPr lang="en-US" altLang="en-US"/>
              <a:pPr>
                <a:defRPr/>
              </a:pPr>
              <a:t>‹#›</a:t>
            </a:fld>
            <a:endParaRPr lang="en-US" altLang="en-US"/>
          </a:p>
        </p:txBody>
      </p:sp>
    </p:spTree>
    <p:extLst>
      <p:ext uri="{BB962C8B-B14F-4D97-AF65-F5344CB8AC3E}">
        <p14:creationId xmlns:p14="http://schemas.microsoft.com/office/powerpoint/2010/main" val="130357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04D9EF-EBC4-4C5F-A1A5-63888718FBFA}" type="datetimeFigureOut">
              <a:rPr lang="en-US"/>
              <a:pPr>
                <a:defRPr/>
              </a:pPr>
              <a:t>3/18/2017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AF1CC-EA39-4347-98EA-7DFEEA8916A8}" type="slidenum">
              <a:rPr lang="en-US" altLang="en-US"/>
              <a:pPr>
                <a:defRPr/>
              </a:pPr>
              <a:t>‹#›</a:t>
            </a:fld>
            <a:endParaRPr lang="en-US" altLang="en-US"/>
          </a:p>
        </p:txBody>
      </p:sp>
    </p:spTree>
    <p:extLst>
      <p:ext uri="{BB962C8B-B14F-4D97-AF65-F5344CB8AC3E}">
        <p14:creationId xmlns:p14="http://schemas.microsoft.com/office/powerpoint/2010/main" val="288325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1833C87-4D3B-43B8-B25C-DFF65258D843}" type="datetimeFigureOut">
              <a:rPr lang="en-US"/>
              <a:pPr>
                <a:defRPr/>
              </a:pPr>
              <a:t>3/18/2017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Calibri" panose="020F0502020204030204" pitchFamily="34" charset="0"/>
              </a:defRPr>
            </a:lvl1pPr>
          </a:lstStyle>
          <a:p>
            <a:pPr>
              <a:defRPr/>
            </a:pPr>
            <a:fld id="{0BEE0D31-C65D-4025-B445-3D7EE25C4B85}"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8" r:id="rId12"/>
    <p:sldLayoutId id="214748395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cs typeface="Calibri" panose="020F0502020204030204" pitchFamily="34" charset="0"/>
              </a:defRPr>
            </a:lvl1pPr>
          </a:lstStyle>
          <a:p>
            <a:fld id="{A15783DB-4AFE-40D4-9696-7D863E328ACF}"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8486041"/>
      </p:ext>
    </p:extLst>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52</a:t>
            </a:r>
            <a:endParaRPr lang="en-US" altLang="en-US" b="1" dirty="0">
              <a:solidFill>
                <a:srgbClr val="00FFFF"/>
              </a:solidFill>
              <a:effectLst>
                <a:outerShdw blurRad="38100" dist="38100" dir="2700000" algn="tl">
                  <a:srgbClr val="000000">
                    <a:alpha val="43137"/>
                  </a:srgbClr>
                </a:outerShdw>
              </a:effectLst>
            </a:endParaRPr>
          </a:p>
        </p:txBody>
      </p:sp>
      <p:sp>
        <p:nvSpPr>
          <p:cNvPr id="6147"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effectLst>
                  <a:outerShdw blurRad="38100" dist="38100" dir="2700000" algn="tl">
                    <a:srgbClr val="000000">
                      <a:alpha val="43137"/>
                    </a:srgbClr>
                  </a:outerShdw>
                </a:effectLst>
              </a:rPr>
              <a:t>Dr. Andy Woods</a:t>
            </a:r>
          </a:p>
          <a:p>
            <a:pPr eaLnBrk="1" hangingPunct="1"/>
            <a:endParaRPr lang="en-US" altLang="en-US" sz="2000" dirty="0">
              <a:solidFill>
                <a:schemeClr val="bg1"/>
              </a:solidFill>
              <a:effectLst>
                <a:outerShdw blurRad="38100" dist="38100" dir="2700000" algn="tl">
                  <a:srgbClr val="000000">
                    <a:alpha val="43137"/>
                  </a:srgbClr>
                </a:outerShdw>
              </a:effectLst>
            </a:endParaRPr>
          </a:p>
          <a:p>
            <a:pPr eaLnBrk="1" hangingPunct="1"/>
            <a:r>
              <a:rPr lang="en-US" altLang="en-US" sz="2000" dirty="0">
                <a:solidFill>
                  <a:schemeClr val="bg1"/>
                </a:solidFill>
                <a:effectLst>
                  <a:outerShdw blurRad="38100" dist="38100" dir="2700000" algn="tl">
                    <a:srgbClr val="000000">
                      <a:alpha val="43137"/>
                    </a:srgbClr>
                  </a:outerShdw>
                </a:effectLst>
              </a:rPr>
              <a:t>Senior Pastor – Sugar Land Bible Church</a:t>
            </a:r>
          </a:p>
          <a:p>
            <a:pPr eaLnBrk="1" hangingPunct="1"/>
            <a:r>
              <a:rPr lang="en-US" altLang="en-US" sz="2000" dirty="0">
                <a:solidFill>
                  <a:schemeClr val="bg1"/>
                </a:solidFill>
                <a:effectLst>
                  <a:outerShdw blurRad="38100" dist="38100" dir="2700000" algn="tl">
                    <a:srgbClr val="000000">
                      <a:alpha val="43137"/>
                    </a:srgbClr>
                  </a:outerShdw>
                </a:effectLst>
              </a:rPr>
              <a:t>Professor of Bible &amp; Theology – College of Biblical Studies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4" name="Title 1"/>
          <p:cNvSpPr txBox="1">
            <a:spLocks/>
          </p:cNvSpPr>
          <p:nvPr/>
        </p:nvSpPr>
        <p:spPr bwMode="auto">
          <a:xfrm>
            <a:off x="381000" y="2857500"/>
            <a:ext cx="8382000" cy="1028700"/>
          </a:xfrm>
          <a:prstGeom prst="rect">
            <a:avLst/>
          </a:prstGeom>
          <a:noFill/>
          <a:ln>
            <a:noFill/>
          </a:ln>
          <a:extLst/>
        </p:spPr>
        <p:txBody>
          <a:bodyPr lIns="92075" tIns="46039" rIns="92075" bIns="46039"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rPr>
              <a:t>VIII. Faulty Views of Salvation </a:t>
            </a:r>
          </a:p>
        </p:txBody>
      </p:sp>
      <p:sp>
        <p:nvSpPr>
          <p:cNvPr id="6" name="Rectangle 5"/>
          <p:cNvSpPr/>
          <p:nvPr/>
        </p:nvSpPr>
        <p:spPr>
          <a:xfrm>
            <a:off x="2971800" y="1828800"/>
            <a:ext cx="3200400" cy="1046163"/>
          </a:xfrm>
          <a:prstGeom prst="rect">
            <a:avLst/>
          </a:prstGeom>
        </p:spPr>
        <p:txBody>
          <a:bodyPr>
            <a:spAutoFit/>
          </a:bodyPr>
          <a:lstStyle/>
          <a:p>
            <a:pPr eaLnBrk="1" fontAlgn="auto" hangingPunct="1">
              <a:spcBef>
                <a:spcPts val="0"/>
              </a:spcBef>
              <a:spcAft>
                <a:spcPts val="0"/>
              </a:spcAft>
              <a:defRPr/>
            </a:pPr>
            <a:r>
              <a:rPr lang="en-US" altLang="en-US" sz="4400" b="1" kern="0" dirty="0">
                <a:solidFill>
                  <a:srgbClr val="00FFFF"/>
                </a:solidFill>
                <a:latin typeface="Calibri"/>
                <a:ea typeface="+mj-ea"/>
                <a:cs typeface="Calibri" panose="020F0502020204030204" pitchFamily="34" charset="0"/>
              </a:rPr>
              <a:t>This Session</a:t>
            </a:r>
            <a:br>
              <a:rPr lang="en-US" altLang="en-US" sz="4400" b="1" kern="0" dirty="0">
                <a:solidFill>
                  <a:srgbClr val="00FFFF"/>
                </a:solidFill>
                <a:latin typeface="Calibri"/>
                <a:ea typeface="+mj-ea"/>
                <a:cs typeface="Calibri" panose="020F0502020204030204" pitchFamily="34" charset="0"/>
              </a:rPr>
            </a:br>
            <a:endParaRPr lang="en-US" kern="0" dirty="0">
              <a:solidFill>
                <a:sysClr val="windowText" lastClr="000000"/>
              </a:solidFill>
              <a:latin typeface="+mn-lt"/>
              <a:cs typeface="Calibri" panose="020F0502020204030204" pitchFamily="34" charset="0"/>
            </a:endParaRPr>
          </a:p>
        </p:txBody>
      </p:sp>
      <p:pic>
        <p:nvPicPr>
          <p:cNvPr id="7" name="Content Placeholder 6"/>
          <p:cNvPicPr>
            <a:picLocks noGrp="1" noChangeAspect="1" noChangeArrowheads="1"/>
          </p:cNvPicPr>
          <p:nvPr>
            <p:ph idx="4294967295"/>
          </p:nvPr>
        </p:nvPicPr>
        <p:blipFill>
          <a:blip r:embed="rId2" cstate="email">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29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b="1" u="sng" dirty="0">
                <a:solidFill>
                  <a:srgbClr val="FFFFCC"/>
                </a:solidFill>
              </a:rPr>
              <a:t>Faulty views of salvation</a:t>
            </a:r>
          </a:p>
        </p:txBody>
      </p:sp>
    </p:spTree>
    <p:extLst>
      <p:ext uri="{BB962C8B-B14F-4D97-AF65-F5344CB8AC3E}">
        <p14:creationId xmlns:p14="http://schemas.microsoft.com/office/powerpoint/2010/main" val="1068979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2"/>
          <p:cNvSpPr>
            <a:spLocks noGrp="1"/>
          </p:cNvSpPr>
          <p:nvPr>
            <p:ph type="title"/>
          </p:nvPr>
        </p:nvSpPr>
        <p:spPr/>
        <p:txBody>
          <a:bodyPr/>
          <a:lstStyle/>
          <a:p>
            <a:pPr>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29379" name="Content Placeholder 2"/>
          <p:cNvSpPr>
            <a:spLocks noGrp="1"/>
          </p:cNvSpPr>
          <p:nvPr>
            <p:ph idx="4294967295"/>
          </p:nvPr>
        </p:nvSpPr>
        <p:spPr>
          <a:xfrm>
            <a:off x="2933700" y="1600200"/>
            <a:ext cx="3276600" cy="1828800"/>
          </a:xfrm>
        </p:spPr>
        <p:txBody>
          <a:bodyPr/>
          <a:lstStyle/>
          <a:p>
            <a:pPr eaLnBrk="1" hangingPunct="1">
              <a:spcBef>
                <a:spcPts val="1200"/>
              </a:spcBef>
              <a:spcAft>
                <a:spcPts val="1200"/>
              </a:spcAft>
              <a:buClr>
                <a:srgbClr val="66FFFF"/>
              </a:buClr>
            </a:pPr>
            <a:r>
              <a:rPr lang="en-US" altLang="en-US" sz="4000" dirty="0">
                <a:solidFill>
                  <a:schemeClr val="bg1"/>
                </a:solidFill>
              </a:rPr>
              <a:t>Universalism</a:t>
            </a:r>
          </a:p>
          <a:p>
            <a:pPr eaLnBrk="1" hangingPunct="1">
              <a:spcBef>
                <a:spcPts val="1200"/>
              </a:spcBef>
              <a:spcAft>
                <a:spcPts val="1200"/>
              </a:spcAft>
              <a:buClr>
                <a:srgbClr val="66FFFF"/>
              </a:buClr>
            </a:pPr>
            <a:r>
              <a:rPr lang="en-US" altLang="en-US" sz="4000" dirty="0">
                <a:solidFill>
                  <a:schemeClr val="bg1"/>
                </a:solidFill>
              </a:rPr>
              <a:t>Inclusivism</a:t>
            </a:r>
          </a:p>
        </p:txBody>
      </p:sp>
    </p:spTree>
    <p:extLst>
      <p:ext uri="{BB962C8B-B14F-4D97-AF65-F5344CB8AC3E}">
        <p14:creationId xmlns:p14="http://schemas.microsoft.com/office/powerpoint/2010/main" val="870579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2"/>
          <p:cNvSpPr>
            <a:spLocks noGrp="1"/>
          </p:cNvSpPr>
          <p:nvPr>
            <p:ph type="title"/>
          </p:nvPr>
        </p:nvSpPr>
        <p:spPr/>
        <p:txBody>
          <a:bodyPr/>
          <a:lstStyle/>
          <a:p>
            <a:pPr>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0403" name="Content Placeholder 2"/>
          <p:cNvSpPr>
            <a:spLocks noGrp="1"/>
          </p:cNvSpPr>
          <p:nvPr>
            <p:ph idx="4294967295"/>
          </p:nvPr>
        </p:nvSpPr>
        <p:spPr>
          <a:xfrm>
            <a:off x="2933700" y="1600200"/>
            <a:ext cx="3276600" cy="1828800"/>
          </a:xfrm>
        </p:spPr>
        <p:txBody>
          <a:bodyPr/>
          <a:lstStyle/>
          <a:p>
            <a:pPr eaLnBrk="1" hangingPunct="1">
              <a:spcBef>
                <a:spcPts val="1200"/>
              </a:spcBef>
              <a:spcAft>
                <a:spcPts val="1200"/>
              </a:spcAft>
              <a:buClr>
                <a:srgbClr val="66FFFF"/>
              </a:buClr>
            </a:pPr>
            <a:r>
              <a:rPr lang="en-US" altLang="en-US" sz="4000" b="1" u="sng" dirty="0">
                <a:solidFill>
                  <a:srgbClr val="FFFFCC"/>
                </a:solidFill>
              </a:rPr>
              <a:t>Universalism</a:t>
            </a:r>
          </a:p>
          <a:p>
            <a:pPr eaLnBrk="1" hangingPunct="1">
              <a:spcBef>
                <a:spcPts val="1200"/>
              </a:spcBef>
              <a:spcAft>
                <a:spcPts val="1200"/>
              </a:spcAft>
              <a:buClr>
                <a:srgbClr val="66FFFF"/>
              </a:buClr>
            </a:pPr>
            <a:r>
              <a:rPr lang="en-US" altLang="en-US" sz="4000" dirty="0">
                <a:solidFill>
                  <a:schemeClr val="bg1"/>
                </a:solidFill>
              </a:rPr>
              <a:t>Inclusivism</a:t>
            </a:r>
          </a:p>
        </p:txBody>
      </p:sp>
    </p:spTree>
    <p:extLst>
      <p:ext uri="{BB962C8B-B14F-4D97-AF65-F5344CB8AC3E}">
        <p14:creationId xmlns:p14="http://schemas.microsoft.com/office/powerpoint/2010/main" val="1340682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2"/>
          <p:cNvSpPr>
            <a:spLocks noGrp="1"/>
          </p:cNvSpPr>
          <p:nvPr>
            <p:ph type="title"/>
          </p:nvPr>
        </p:nvSpPr>
        <p:spPr/>
        <p:txBody>
          <a:bodyPr/>
          <a:lstStyle/>
          <a:p>
            <a:pPr>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1427" name="Content Placeholder 2"/>
          <p:cNvSpPr>
            <a:spLocks noGrp="1"/>
          </p:cNvSpPr>
          <p:nvPr>
            <p:ph idx="4294967295"/>
          </p:nvPr>
        </p:nvSpPr>
        <p:spPr/>
        <p:txBody>
          <a:bodyPr/>
          <a:lstStyle/>
          <a:p>
            <a:pPr eaLnBrk="1" hangingPunct="1">
              <a:spcBef>
                <a:spcPts val="1200"/>
              </a:spcBef>
              <a:spcAft>
                <a:spcPts val="1200"/>
              </a:spcAft>
              <a:buClr>
                <a:srgbClr val="66FFFF"/>
              </a:buClr>
            </a:pPr>
            <a:r>
              <a:rPr lang="en-US" altLang="en-US" sz="3600" b="1" u="sng" dirty="0">
                <a:solidFill>
                  <a:srgbClr val="FFFFCC"/>
                </a:solidFill>
              </a:rPr>
              <a:t>Universalism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everyone will eventually be saved</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John 12:32; Philip 2:11; 1 Tim 2:4; 2 Pet 3:9</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Matt 7:13-14; 13:49-50; 25:32, 34, 46; Rev 20:11-15</a:t>
            </a:r>
            <a:endParaRPr lang="en-US" altLang="en-US" dirty="0"/>
          </a:p>
        </p:txBody>
      </p:sp>
    </p:spTree>
    <p:extLst>
      <p:ext uri="{BB962C8B-B14F-4D97-AF65-F5344CB8AC3E}">
        <p14:creationId xmlns:p14="http://schemas.microsoft.com/office/powerpoint/2010/main" val="1747506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2"/>
          <p:cNvSpPr>
            <a:spLocks noGrp="1"/>
          </p:cNvSpPr>
          <p:nvPr>
            <p:ph type="title"/>
          </p:nvPr>
        </p:nvSpPr>
        <p:spPr/>
        <p:txBody>
          <a:bodyPr/>
          <a:lstStyle/>
          <a:p>
            <a:pPr>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2451" name="Content Placeholder 2"/>
          <p:cNvSpPr>
            <a:spLocks noGrp="1"/>
          </p:cNvSpPr>
          <p:nvPr>
            <p:ph idx="4294967295"/>
          </p:nvPr>
        </p:nvSpPr>
        <p:spPr>
          <a:xfrm>
            <a:off x="2933700" y="1600200"/>
            <a:ext cx="3276600" cy="1828800"/>
          </a:xfrm>
        </p:spPr>
        <p:txBody>
          <a:bodyPr/>
          <a:lstStyle/>
          <a:p>
            <a:pPr eaLnBrk="1" hangingPunct="1">
              <a:spcBef>
                <a:spcPts val="1200"/>
              </a:spcBef>
              <a:spcAft>
                <a:spcPts val="1200"/>
              </a:spcAft>
              <a:buClr>
                <a:srgbClr val="66FFFF"/>
              </a:buClr>
            </a:pPr>
            <a:r>
              <a:rPr lang="en-US" altLang="en-US" sz="4000" dirty="0">
                <a:solidFill>
                  <a:schemeClr val="bg1"/>
                </a:solidFill>
              </a:rPr>
              <a:t>Universalism</a:t>
            </a:r>
          </a:p>
          <a:p>
            <a:pPr eaLnBrk="1" hangingPunct="1">
              <a:spcBef>
                <a:spcPts val="1200"/>
              </a:spcBef>
              <a:spcAft>
                <a:spcPts val="1200"/>
              </a:spcAft>
              <a:buClr>
                <a:srgbClr val="66FFFF"/>
              </a:buClr>
            </a:pPr>
            <a:r>
              <a:rPr lang="en-US" altLang="en-US" sz="4000" b="1" u="sng" dirty="0">
                <a:solidFill>
                  <a:srgbClr val="FFFFCC"/>
                </a:solidFill>
              </a:rPr>
              <a:t>Inclusivism</a:t>
            </a:r>
            <a:endParaRPr lang="en-US" altLang="en-US" sz="3600" b="1" u="sng" dirty="0">
              <a:solidFill>
                <a:srgbClr val="FFFFCC"/>
              </a:solidFill>
            </a:endParaRPr>
          </a:p>
        </p:txBody>
      </p:sp>
    </p:spTree>
    <p:extLst>
      <p:ext uri="{BB962C8B-B14F-4D97-AF65-F5344CB8AC3E}">
        <p14:creationId xmlns:p14="http://schemas.microsoft.com/office/powerpoint/2010/main" val="397186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Acts 10:2</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dirty="0">
                <a:solidFill>
                  <a:schemeClr val="bg1"/>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1429376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b="1" u="sng" dirty="0">
                <a:solidFill>
                  <a:srgbClr val="FFFFCC"/>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Acts 10:2</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dirty="0">
                <a:solidFill>
                  <a:schemeClr val="bg1"/>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425569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4"/>
          <p:cNvSpPr>
            <a:spLocks noChangeArrowheads="1"/>
          </p:cNvSpPr>
          <p:nvPr/>
        </p:nvSpPr>
        <p:spPr bwMode="auto">
          <a:xfrm>
            <a:off x="700088" y="2278063"/>
            <a:ext cx="7743825" cy="3970337"/>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b="1"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altLang="en-US" sz="2800" dirty="0">
                <a:solidFill>
                  <a:schemeClr val="bg1"/>
                </a:solidFill>
                <a:effectLst>
                  <a:outerShdw blurRad="38100" dist="38100" dir="2700000" algn="tl">
                    <a:srgbClr val="000000">
                      <a:alpha val="43137"/>
                    </a:srgbClr>
                  </a:outerShdw>
                </a:effectLst>
                <a:latin typeface="+mn-lt"/>
                <a:cs typeface="Calibri" panose="020F0502020204030204" pitchFamily="34" charset="0"/>
              </a:rPr>
              <a:t>…</a:t>
            </a:r>
            <a:r>
              <a:rPr lang="en-US" altLang="en-US" sz="28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one of the mistakes that human beings make is believing that there is only one way</a:t>
            </a:r>
            <a:r>
              <a:rPr lang="en-US" altLang="en-US" sz="2800" dirty="0">
                <a:solidFill>
                  <a:schemeClr val="bg1"/>
                </a:solidFill>
                <a:effectLst>
                  <a:outerShdw blurRad="38100" dist="38100" dir="2700000" algn="tl">
                    <a:srgbClr val="000000">
                      <a:alpha val="43137"/>
                    </a:srgbClr>
                  </a:outerShdw>
                </a:effectLst>
                <a:latin typeface="+mn-lt"/>
                <a:cs typeface="Calibri" panose="020F0502020204030204" pitchFamily="34" charset="0"/>
              </a:rPr>
              <a:t>…We</a:t>
            </a:r>
            <a:r>
              <a:rPr lang="en-US" altLang="en-US" sz="2800" b="1" u="sng" dirty="0">
                <a:solidFill>
                  <a:schemeClr val="bg1"/>
                </a:solidFill>
                <a:effectLst>
                  <a:outerShdw blurRad="38100" dist="38100" dir="2700000" algn="tl">
                    <a:srgbClr val="000000">
                      <a:alpha val="43137"/>
                    </a:srgbClr>
                  </a:outerShdw>
                </a:effectLst>
                <a:latin typeface="+mn-lt"/>
                <a:cs typeface="Calibri" panose="020F0502020204030204" pitchFamily="34" charset="0"/>
              </a:rPr>
              <a:t> </a:t>
            </a:r>
            <a:r>
              <a:rPr lang="en-US" altLang="en-US" sz="2800" dirty="0">
                <a:solidFill>
                  <a:schemeClr val="bg1"/>
                </a:solidFill>
                <a:effectLst>
                  <a:outerShdw blurRad="38100" dist="38100" dir="2700000" algn="tl">
                    <a:srgbClr val="000000">
                      <a:alpha val="43137"/>
                    </a:srgbClr>
                  </a:outerShdw>
                </a:effectLst>
                <a:latin typeface="+mn-lt"/>
                <a:cs typeface="Calibri" panose="020F0502020204030204" pitchFamily="34" charset="0"/>
              </a:rPr>
              <a:t>don’t accept that there are diverse ways of being in the world; that there are millions of ways to be a human being. And </a:t>
            </a:r>
            <a:r>
              <a:rPr lang="en-US" altLang="en-US" sz="2800" b="1" u="sng" dirty="0">
                <a:solidFill>
                  <a:srgbClr val="FFFFCC"/>
                </a:solidFill>
                <a:effectLst>
                  <a:outerShdw blurRad="38100" dist="38100" dir="2700000" algn="tl">
                    <a:srgbClr val="000000">
                      <a:alpha val="43137"/>
                    </a:srgbClr>
                  </a:outerShdw>
                </a:effectLst>
                <a:latin typeface="+mn-lt"/>
                <a:cs typeface="Calibri" panose="020F0502020204030204" pitchFamily="34" charset="0"/>
              </a:rPr>
              <a:t>many ways…many paths to what you call God</a:t>
            </a:r>
            <a:r>
              <a:rPr lang="en-US" altLang="en-US" sz="2800" dirty="0">
                <a:solidFill>
                  <a:schemeClr val="bg1"/>
                </a:solidFill>
                <a:effectLst>
                  <a:outerShdw blurRad="38100" dist="38100" dir="2700000" algn="tl">
                    <a:srgbClr val="000000">
                      <a:alpha val="43137"/>
                    </a:srgbClr>
                  </a:outerShdw>
                </a:effectLst>
                <a:latin typeface="+mn-lt"/>
                <a:cs typeface="Calibri" panose="020F0502020204030204" pitchFamily="34" charset="0"/>
              </a:rPr>
              <a:t>. That her path might be something else and when she gets there she might call it the light. But her loving, and her kindness, and her generosity brings her to the…same point that it brings you…</a:t>
            </a:r>
          </a:p>
        </p:txBody>
      </p:sp>
      <p:sp>
        <p:nvSpPr>
          <p:cNvPr id="176132" name="TextBox 5"/>
          <p:cNvSpPr txBox="1">
            <a:spLocks noChangeArrowheads="1"/>
          </p:cNvSpPr>
          <p:nvPr/>
        </p:nvSpPr>
        <p:spPr bwMode="auto">
          <a:xfrm>
            <a:off x="2628900" y="6400800"/>
            <a:ext cx="3886200" cy="3381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solidFill>
                  <a:schemeClr val="bg1"/>
                </a:solidFill>
                <a:effectLst>
                  <a:outerShdw blurRad="38100" dist="38100" dir="2700000" algn="tl">
                    <a:srgbClr val="000000">
                      <a:alpha val="43137"/>
                    </a:srgbClr>
                  </a:outerShdw>
                </a:effectLst>
                <a:latin typeface="+mn-lt"/>
                <a:cs typeface="Calibri" panose="020F0502020204030204" pitchFamily="34" charset="0"/>
              </a:rPr>
              <a:t>www.youtube.com/watch?v=Lb2RUpMDk34</a:t>
            </a:r>
          </a:p>
        </p:txBody>
      </p:sp>
      <p:pic>
        <p:nvPicPr>
          <p:cNvPr id="1026" name="Picture 2" descr="http://resources1.news.com.au/images/2011/04/22/1226043/457733-opra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8066" y="304800"/>
            <a:ext cx="3247868"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310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Box 5"/>
          <p:cNvSpPr txBox="1">
            <a:spLocks noChangeArrowheads="1"/>
          </p:cNvSpPr>
          <p:nvPr/>
        </p:nvSpPr>
        <p:spPr bwMode="auto">
          <a:xfrm>
            <a:off x="2628900" y="6400800"/>
            <a:ext cx="3886200" cy="3381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solidFill>
                  <a:schemeClr val="bg1"/>
                </a:solidFill>
                <a:latin typeface="+mn-lt"/>
                <a:cs typeface="Calibri" panose="020F0502020204030204" pitchFamily="34" charset="0"/>
              </a:rPr>
              <a:t>www.youtube.com/watch?v=Lb2RUpMDk34</a:t>
            </a:r>
          </a:p>
        </p:txBody>
      </p:sp>
      <p:pic>
        <p:nvPicPr>
          <p:cNvPr id="235523" name="Picture 2" descr="https://encrypted-tbn1.gstatic.com/images?q=tbn:ANd9GcRDg5T_RX2f_qZ9D5NXfZbYyeP8-3VdwefZsU4VngItyg_vsMTV3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750" y="222250"/>
            <a:ext cx="1206500" cy="1295400"/>
          </a:xfrm>
          <a:prstGeom prst="rect">
            <a:avLst/>
          </a:prstGeom>
          <a:noFill/>
          <a:ln w="28575">
            <a:solidFill>
              <a:srgbClr val="FFFF00"/>
            </a:solidFill>
            <a:miter lim="800000"/>
            <a:headEnd/>
            <a:tailEnd/>
          </a:ln>
        </p:spPr>
      </p:pic>
      <p:sp>
        <p:nvSpPr>
          <p:cNvPr id="177157" name="Rectangle 5"/>
          <p:cNvSpPr>
            <a:spLocks noChangeArrowheads="1"/>
          </p:cNvSpPr>
          <p:nvPr/>
        </p:nvSpPr>
        <p:spPr bwMode="auto">
          <a:xfrm>
            <a:off x="495300" y="1524000"/>
            <a:ext cx="8153400" cy="483235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2800" dirty="0">
                <a:solidFill>
                  <a:schemeClr val="bg1"/>
                </a:solidFill>
                <a:latin typeface="+mn-lt"/>
                <a:cs typeface="Calibri" panose="020F0502020204030204" pitchFamily="34" charset="0"/>
              </a:rPr>
              <a:t>…</a:t>
            </a:r>
            <a:r>
              <a:rPr lang="en-US" altLang="en-US" sz="2800" b="1" u="sng" dirty="0">
                <a:solidFill>
                  <a:srgbClr val="FFFFCC"/>
                </a:solidFill>
                <a:latin typeface="+mn-lt"/>
                <a:cs typeface="Calibri" panose="020F0502020204030204" pitchFamily="34" charset="0"/>
              </a:rPr>
              <a:t>It doesn’t matter whether she called it ‘God’ along the way or not…There couldn’t possibly be just one way!</a:t>
            </a:r>
            <a:r>
              <a:rPr lang="en-US" altLang="en-US" sz="2800" b="1" dirty="0">
                <a:solidFill>
                  <a:srgbClr val="FFFFCC"/>
                </a:solidFill>
                <a:latin typeface="+mn-lt"/>
                <a:cs typeface="Calibri" panose="020F0502020204030204" pitchFamily="34" charset="0"/>
              </a:rPr>
              <a:t>…</a:t>
            </a:r>
            <a:r>
              <a:rPr lang="en-US" altLang="en-US" sz="2800" b="1" u="sng" dirty="0">
                <a:solidFill>
                  <a:srgbClr val="FFFFCC"/>
                </a:solidFill>
                <a:latin typeface="+mn-lt"/>
                <a:cs typeface="Calibri" panose="020F0502020204030204" pitchFamily="34" charset="0"/>
              </a:rPr>
              <a:t>There couldn’t possibly be only one way with millions of people in the world!</a:t>
            </a:r>
            <a:r>
              <a:rPr lang="en-US" altLang="en-US" sz="2800" dirty="0">
                <a:solidFill>
                  <a:schemeClr val="bg1"/>
                </a:solidFill>
                <a:latin typeface="+mn-lt"/>
                <a:cs typeface="Calibri" panose="020F0502020204030204" pitchFamily="34" charset="0"/>
              </a:rPr>
              <a:t>...You think…if you are somewhere on the planet and you never hear the name of Jesus but yet you live with a loving heart. You lived as Jesus would have had you to live. You lived for the same purpose as Jesus came to the planet to teach us all, but </a:t>
            </a:r>
            <a:r>
              <a:rPr lang="en-US" altLang="en-US" sz="2800" b="1" u="sng" dirty="0">
                <a:solidFill>
                  <a:srgbClr val="FFFFCC"/>
                </a:solidFill>
                <a:latin typeface="+mn-lt"/>
                <a:cs typeface="Calibri" panose="020F0502020204030204" pitchFamily="34" charset="0"/>
              </a:rPr>
              <a:t>you are in some remote part of the earth and you never heard the name of Jesus. You cannot get to Heaven…</a:t>
            </a:r>
            <a:r>
              <a:rPr lang="en-US" altLang="en-US" sz="2800" b="1" dirty="0">
                <a:solidFill>
                  <a:schemeClr val="bg1"/>
                </a:solidFill>
                <a:latin typeface="+mn-lt"/>
                <a:cs typeface="Calibri" panose="020F0502020204030204" pitchFamily="34" charset="0"/>
              </a:rPr>
              <a:t>?”</a:t>
            </a:r>
            <a:r>
              <a:rPr lang="en-US" altLang="en-US" sz="2800" dirty="0">
                <a:solidFill>
                  <a:schemeClr val="bg1"/>
                </a:solidFill>
                <a:latin typeface="+mn-lt"/>
                <a:cs typeface="Calibri" panose="020F0502020204030204" pitchFamily="34" charset="0"/>
              </a:rPr>
              <a:t> </a:t>
            </a:r>
          </a:p>
        </p:txBody>
      </p:sp>
    </p:spTree>
    <p:extLst>
      <p:ext uri="{BB962C8B-B14F-4D97-AF65-F5344CB8AC3E}">
        <p14:creationId xmlns:p14="http://schemas.microsoft.com/office/powerpoint/2010/main" val="173691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02974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TextBox 8"/>
          <p:cNvSpPr txBox="1">
            <a:spLocks noChangeArrowheads="1"/>
          </p:cNvSpPr>
          <p:nvPr/>
        </p:nvSpPr>
        <p:spPr bwMode="auto">
          <a:xfrm>
            <a:off x="0" y="6096000"/>
            <a:ext cx="9067800" cy="5842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solidFill>
                  <a:schemeClr val="bg1"/>
                </a:solidFill>
                <a:effectLst>
                  <a:outerShdw blurRad="38100" dist="38100" dir="2700000" algn="tl">
                    <a:srgbClr val="000000">
                      <a:alpha val="43137"/>
                    </a:srgbClr>
                  </a:outerShdw>
                </a:effectLst>
                <a:latin typeface="+mn-lt"/>
                <a:cs typeface="Calibri" panose="020F0502020204030204" pitchFamily="34" charset="0"/>
              </a:rPr>
              <a:t>Tony Evans, </a:t>
            </a:r>
            <a:r>
              <a:rPr lang="en-US" altLang="en-US" sz="1600" i="1" dirty="0">
                <a:solidFill>
                  <a:schemeClr val="bg1"/>
                </a:solidFill>
                <a:effectLst>
                  <a:outerShdw blurRad="38100" dist="38100" dir="2700000" algn="tl">
                    <a:srgbClr val="000000">
                      <a:alpha val="43137"/>
                    </a:srgbClr>
                  </a:outerShdw>
                </a:effectLst>
                <a:latin typeface="+mn-lt"/>
                <a:cs typeface="Calibri" panose="020F0502020204030204" pitchFamily="34" charset="0"/>
              </a:rPr>
              <a:t>Totally Saved: Understanding, Experiencing and Enjoying the </a:t>
            </a:r>
          </a:p>
          <a:p>
            <a:pPr algn="ctr" eaLnBrk="1" hangingPunct="1">
              <a:defRPr/>
            </a:pPr>
            <a:r>
              <a:rPr lang="en-US" altLang="en-US" sz="1600" i="1" dirty="0">
                <a:solidFill>
                  <a:schemeClr val="bg1"/>
                </a:solidFill>
                <a:effectLst>
                  <a:outerShdw blurRad="38100" dist="38100" dir="2700000" algn="tl">
                    <a:srgbClr val="000000">
                      <a:alpha val="43137"/>
                    </a:srgbClr>
                  </a:outerShdw>
                </a:effectLst>
                <a:latin typeface="+mn-lt"/>
                <a:cs typeface="Calibri" panose="020F0502020204030204" pitchFamily="34" charset="0"/>
              </a:rPr>
              <a:t>Greatness of Your Salvation</a:t>
            </a:r>
            <a:r>
              <a:rPr lang="en-US" altLang="en-US" sz="1600" dirty="0">
                <a:solidFill>
                  <a:schemeClr val="bg1"/>
                </a:solidFill>
                <a:effectLst>
                  <a:outerShdw blurRad="38100" dist="38100" dir="2700000" algn="tl">
                    <a:srgbClr val="000000">
                      <a:alpha val="43137"/>
                    </a:srgbClr>
                  </a:outerShdw>
                </a:effectLst>
                <a:latin typeface="+mn-lt"/>
                <a:cs typeface="Calibri" panose="020F0502020204030204" pitchFamily="34" charset="0"/>
              </a:rPr>
              <a:t> (Chicago: Moody, 2002), 355, 359</a:t>
            </a:r>
            <a:r>
              <a:rPr lang="en-US" altLang="en-US" sz="1600" dirty="0">
                <a:effectLst>
                  <a:outerShdw blurRad="38100" dist="38100" dir="2700000" algn="tl">
                    <a:srgbClr val="000000">
                      <a:alpha val="43137"/>
                    </a:srgbClr>
                  </a:outerShdw>
                </a:effectLst>
                <a:latin typeface="+mn-lt"/>
                <a:cs typeface="Calibri" panose="020F0502020204030204" pitchFamily="34" charset="0"/>
              </a:rPr>
              <a:t>.</a:t>
            </a:r>
          </a:p>
        </p:txBody>
      </p:sp>
      <p:sp>
        <p:nvSpPr>
          <p:cNvPr id="2" name="Rectangle 1"/>
          <p:cNvSpPr/>
          <p:nvPr/>
        </p:nvSpPr>
        <p:spPr>
          <a:xfrm>
            <a:off x="2819400" y="230188"/>
            <a:ext cx="6172200" cy="2493962"/>
          </a:xfrm>
          <a:prstGeom prst="rect">
            <a:avLst/>
          </a:prstGeom>
        </p:spPr>
        <p:txBody>
          <a:bodyPr>
            <a:spAutoFit/>
          </a:bodyPr>
          <a:lstStyle/>
          <a:p>
            <a:pPr algn="just">
              <a:spcBef>
                <a:spcPts val="600"/>
              </a:spcBef>
              <a:spcAft>
                <a:spcPts val="600"/>
              </a:spcAft>
              <a:defRPr/>
            </a:pPr>
            <a:r>
              <a:rPr lang="en-US" sz="2600" dirty="0">
                <a:solidFill>
                  <a:schemeClr val="bg1"/>
                </a:solidFill>
                <a:effectLst>
                  <a:outerShdw blurRad="38100" dist="38100" dir="2700000" algn="tl">
                    <a:srgbClr val="000000">
                      <a:alpha val="43137"/>
                    </a:srgbClr>
                  </a:outerShdw>
                </a:effectLst>
                <a:latin typeface="+mn-lt"/>
                <a:cs typeface="Calibri" panose="020F0502020204030204" pitchFamily="34" charset="0"/>
              </a:rPr>
              <a:t>“In a class I once taught at Dallas Seminary, I inadvertently asked an exam question on material I had not covered in class.  One of the students brought this discrepancy to my attention.  To be fair, I had to rescore all of the test papers because I could not hold the</a:t>
            </a:r>
          </a:p>
        </p:txBody>
      </p:sp>
      <p:pic>
        <p:nvPicPr>
          <p:cNvPr id="236548" name="Picture 2"/>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52400" y="152400"/>
            <a:ext cx="2514600" cy="2514600"/>
          </a:xfrm>
          <a:prstGeom prst="rect">
            <a:avLst/>
          </a:prstGeom>
          <a:noFill/>
          <a:ln w="9525">
            <a:noFill/>
            <a:miter lim="800000"/>
            <a:headEnd/>
            <a:tailEnd/>
          </a:ln>
        </p:spPr>
      </p:pic>
      <p:sp>
        <p:nvSpPr>
          <p:cNvPr id="4" name="Rectangle 3"/>
          <p:cNvSpPr/>
          <p:nvPr/>
        </p:nvSpPr>
        <p:spPr>
          <a:xfrm>
            <a:off x="304800" y="2667000"/>
            <a:ext cx="8686800" cy="2892425"/>
          </a:xfrm>
          <a:prstGeom prst="rect">
            <a:avLst/>
          </a:prstGeom>
        </p:spPr>
        <p:txBody>
          <a:bodyPr>
            <a:spAutoFit/>
          </a:bodyPr>
          <a:lstStyle/>
          <a:p>
            <a:pPr algn="just">
              <a:defRPr/>
            </a:pPr>
            <a:r>
              <a:rPr lang="en-US" sz="2600" dirty="0">
                <a:solidFill>
                  <a:schemeClr val="bg1"/>
                </a:solidFill>
                <a:effectLst>
                  <a:outerShdw blurRad="38100" dist="38100" dir="2700000" algn="tl">
                    <a:srgbClr val="000000">
                      <a:alpha val="43137"/>
                    </a:srgbClr>
                  </a:outerShdw>
                </a:effectLst>
                <a:latin typeface="+mn-lt"/>
                <a:cs typeface="Calibri" panose="020F0502020204030204" pitchFamily="34" charset="0"/>
              </a:rPr>
              <a:t>students liable for information they had never been given…So the premise is that God will not hold people accountable for a decision they cannot make, based on information they have not received…And people in faraway lands who have never heard the gospel still have their own sins to answer for.  This means we need to talk about the provision God has made for those who cannot believe.</a:t>
            </a:r>
          </a:p>
        </p:txBody>
      </p:sp>
    </p:spTree>
    <p:extLst>
      <p:ext uri="{BB962C8B-B14F-4D97-AF65-F5344CB8AC3E}">
        <p14:creationId xmlns:p14="http://schemas.microsoft.com/office/powerpoint/2010/main" val="32222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TextBox 8"/>
          <p:cNvSpPr txBox="1">
            <a:spLocks noChangeArrowheads="1"/>
          </p:cNvSpPr>
          <p:nvPr/>
        </p:nvSpPr>
        <p:spPr bwMode="auto">
          <a:xfrm>
            <a:off x="0" y="6096000"/>
            <a:ext cx="9067800" cy="584200"/>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dirty="0">
                <a:solidFill>
                  <a:schemeClr val="bg1"/>
                </a:solidFill>
                <a:effectLst>
                  <a:outerShdw blurRad="38100" dist="38100" dir="2700000" algn="tl">
                    <a:srgbClr val="000000">
                      <a:alpha val="43137"/>
                    </a:srgbClr>
                  </a:outerShdw>
                </a:effectLst>
                <a:latin typeface="+mn-lt"/>
                <a:cs typeface="Calibri" panose="020F0502020204030204" pitchFamily="34" charset="0"/>
              </a:rPr>
              <a:t>Tony Evans, </a:t>
            </a:r>
            <a:r>
              <a:rPr lang="en-US" altLang="en-US" sz="1600" i="1" dirty="0">
                <a:solidFill>
                  <a:schemeClr val="bg1"/>
                </a:solidFill>
                <a:effectLst>
                  <a:outerShdw blurRad="38100" dist="38100" dir="2700000" algn="tl">
                    <a:srgbClr val="000000">
                      <a:alpha val="43137"/>
                    </a:srgbClr>
                  </a:outerShdw>
                </a:effectLst>
                <a:latin typeface="+mn-lt"/>
                <a:cs typeface="Calibri" panose="020F0502020204030204" pitchFamily="34" charset="0"/>
              </a:rPr>
              <a:t>Totally Saved: Understanding, Experiencing and Enjoying the </a:t>
            </a:r>
          </a:p>
          <a:p>
            <a:pPr algn="ctr" eaLnBrk="1" hangingPunct="1">
              <a:defRPr/>
            </a:pPr>
            <a:r>
              <a:rPr lang="en-US" altLang="en-US" sz="1600" i="1" dirty="0">
                <a:solidFill>
                  <a:schemeClr val="bg1"/>
                </a:solidFill>
                <a:effectLst>
                  <a:outerShdw blurRad="38100" dist="38100" dir="2700000" algn="tl">
                    <a:srgbClr val="000000">
                      <a:alpha val="43137"/>
                    </a:srgbClr>
                  </a:outerShdw>
                </a:effectLst>
                <a:latin typeface="+mn-lt"/>
                <a:cs typeface="Calibri" panose="020F0502020204030204" pitchFamily="34" charset="0"/>
              </a:rPr>
              <a:t>Greatness of Your Salvation</a:t>
            </a:r>
            <a:r>
              <a:rPr lang="en-US" altLang="en-US" sz="1600" dirty="0">
                <a:solidFill>
                  <a:schemeClr val="bg1"/>
                </a:solidFill>
                <a:effectLst>
                  <a:outerShdw blurRad="38100" dist="38100" dir="2700000" algn="tl">
                    <a:srgbClr val="000000">
                      <a:alpha val="43137"/>
                    </a:srgbClr>
                  </a:outerShdw>
                </a:effectLst>
                <a:latin typeface="+mn-lt"/>
                <a:cs typeface="Calibri" panose="020F0502020204030204" pitchFamily="34" charset="0"/>
              </a:rPr>
              <a:t> (Chicago: Moody, 2002), 359-361</a:t>
            </a:r>
            <a:r>
              <a:rPr lang="en-US" altLang="en-US" sz="1600" dirty="0">
                <a:effectLst>
                  <a:outerShdw blurRad="38100" dist="38100" dir="2700000" algn="tl">
                    <a:srgbClr val="000000">
                      <a:alpha val="43137"/>
                    </a:srgbClr>
                  </a:outerShdw>
                </a:effectLst>
                <a:latin typeface="+mn-lt"/>
                <a:cs typeface="Calibri" panose="020F0502020204030204" pitchFamily="34" charset="0"/>
              </a:rPr>
              <a:t>.</a:t>
            </a:r>
          </a:p>
        </p:txBody>
      </p:sp>
      <p:pic>
        <p:nvPicPr>
          <p:cNvPr id="237571" name="Picture 2"/>
          <p:cNvPicPr>
            <a:picLocks noChangeAspect="1"/>
          </p:cNvPicPr>
          <p:nvPr/>
        </p:nvPicPr>
        <p:blipFill>
          <a:blip r:embed="rId2"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52400" y="609600"/>
            <a:ext cx="1371600" cy="1371600"/>
          </a:xfrm>
          <a:prstGeom prst="rect">
            <a:avLst/>
          </a:prstGeom>
          <a:noFill/>
          <a:ln w="9525">
            <a:noFill/>
            <a:miter lim="800000"/>
            <a:headEnd/>
            <a:tailEnd/>
          </a:ln>
        </p:spPr>
      </p:pic>
      <p:sp>
        <p:nvSpPr>
          <p:cNvPr id="237572" name="Rectangle 4"/>
          <p:cNvSpPr>
            <a:spLocks noChangeArrowheads="1"/>
          </p:cNvSpPr>
          <p:nvPr/>
        </p:nvSpPr>
        <p:spPr bwMode="auto">
          <a:xfrm>
            <a:off x="1524000" y="457200"/>
            <a:ext cx="7543800" cy="2124075"/>
          </a:xfrm>
          <a:prstGeom prst="rect">
            <a:avLst/>
          </a:prstGeom>
          <a:noFill/>
          <a:ln w="9525">
            <a:noFill/>
            <a:miter lim="800000"/>
            <a:headEnd/>
            <a:tailEnd/>
          </a:ln>
        </p:spPr>
        <p:txBody>
          <a:bodyPr>
            <a:spAutoFit/>
          </a:bodyPr>
          <a:lstStyle/>
          <a:p>
            <a:pPr algn="just"/>
            <a:r>
              <a:rPr lang="en-US" sz="2200" dirty="0">
                <a:solidFill>
                  <a:schemeClr val="bg1"/>
                </a:solidFill>
                <a:latin typeface="Calibri" panose="020F0502020204030204" pitchFamily="34" charset="0"/>
                <a:cs typeface="Calibri" panose="020F0502020204030204" pitchFamily="34" charset="0"/>
              </a:rPr>
              <a:t>Here's the spiritual principle at work: When people respond to what they do know of God, He takes personal responsibility for giving them more information about Himself...In the case of a person who never hears the gospel and never knows the name of Jesus, but who responds to the light he has, God, </a:t>
            </a:r>
            <a:r>
              <a:rPr lang="en-US" sz="2200" dirty="0">
                <a:solidFill>
                  <a:srgbClr val="FFFFFF"/>
                </a:solidFill>
                <a:latin typeface="Calibri" panose="020F0502020204030204" pitchFamily="34" charset="0"/>
                <a:cs typeface="Calibri" panose="020F0502020204030204" pitchFamily="34" charset="0"/>
              </a:rPr>
              <a:t>treats that person like an Old Testament saint, if you will. That is, if the </a:t>
            </a:r>
            <a:endParaRPr lang="en-US" sz="2200" dirty="0">
              <a:solidFill>
                <a:schemeClr val="bg1"/>
              </a:solidFill>
              <a:latin typeface="Calibri" panose="020F0502020204030204" pitchFamily="34" charset="0"/>
              <a:cs typeface="Calibri" panose="020F0502020204030204" pitchFamily="34" charset="0"/>
            </a:endParaRPr>
          </a:p>
        </p:txBody>
      </p:sp>
      <p:sp>
        <p:nvSpPr>
          <p:cNvPr id="237573" name="Rectangle 5"/>
          <p:cNvSpPr>
            <a:spLocks noChangeArrowheads="1"/>
          </p:cNvSpPr>
          <p:nvPr/>
        </p:nvSpPr>
        <p:spPr bwMode="auto">
          <a:xfrm>
            <a:off x="381000" y="2581275"/>
            <a:ext cx="8686800" cy="2800767"/>
          </a:xfrm>
          <a:prstGeom prst="rect">
            <a:avLst/>
          </a:prstGeom>
          <a:noFill/>
          <a:ln w="9525">
            <a:noFill/>
            <a:miter lim="800000"/>
            <a:headEnd/>
            <a:tailEnd/>
          </a:ln>
        </p:spPr>
        <p:txBody>
          <a:bodyPr>
            <a:spAutoFit/>
          </a:bodyPr>
          <a:lstStyle/>
          <a:p>
            <a:pPr algn="just"/>
            <a:r>
              <a:rPr lang="en-US" sz="2200" dirty="0">
                <a:solidFill>
                  <a:srgbClr val="FFFFFF"/>
                </a:solidFill>
                <a:latin typeface="Calibri" panose="020F0502020204030204" pitchFamily="34" charset="0"/>
                <a:cs typeface="Calibri" panose="020F0502020204030204" pitchFamily="34" charset="0"/>
              </a:rPr>
              <a:t>person trusts in what God has revealed, God deals with that person based on the knowledge he has, not the information he never received.  I call this </a:t>
            </a:r>
            <a:r>
              <a:rPr lang="en-US" sz="2200" b="1" dirty="0" err="1">
                <a:solidFill>
                  <a:srgbClr val="FFFFCC"/>
                </a:solidFill>
                <a:latin typeface="Calibri" panose="020F0502020204030204" pitchFamily="34" charset="0"/>
                <a:cs typeface="Calibri" panose="020F0502020204030204" pitchFamily="34" charset="0"/>
              </a:rPr>
              <a:t>transdispensationalism</a:t>
            </a:r>
            <a:r>
              <a:rPr lang="en-US" sz="2200" dirty="0">
                <a:solidFill>
                  <a:srgbClr val="FFFFFF"/>
                </a:solidFill>
                <a:latin typeface="Calibri" panose="020F0502020204030204" pitchFamily="34" charset="0"/>
                <a:cs typeface="Calibri" panose="020F0502020204030204" pitchFamily="34" charset="0"/>
              </a:rPr>
              <a:t>...</a:t>
            </a:r>
            <a:r>
              <a:rPr lang="en-US" sz="2200" b="1" u="sng" dirty="0">
                <a:solidFill>
                  <a:srgbClr val="FFFFCC"/>
                </a:solidFill>
                <a:latin typeface="Calibri" panose="020F0502020204030204" pitchFamily="34" charset="0"/>
                <a:cs typeface="Calibri" panose="020F0502020204030204" pitchFamily="34" charset="0"/>
              </a:rPr>
              <a:t>By this I mean if a person is sincerely seeking God and desiring to know Him, and is responding to the truth he knows, if there is no missionary or direct manifestation of God, then God judges that person based on his faith in the light he has received</a:t>
            </a:r>
            <a:r>
              <a:rPr lang="en-US" sz="2200" dirty="0">
                <a:solidFill>
                  <a:srgbClr val="FFFFFF"/>
                </a:solidFill>
                <a:latin typeface="Calibri" panose="020F0502020204030204" pitchFamily="34" charset="0"/>
                <a:cs typeface="Calibri" panose="020F0502020204030204" pitchFamily="34" charset="0"/>
              </a:rPr>
              <a:t>.  And as in the case of Abraham, God will retroactively count this person as righteous by applying the death of Christ from the dispensation of grace.”</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489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
          <p:cNvSpPr>
            <a:spLocks noChangeArrowheads="1"/>
          </p:cNvSpPr>
          <p:nvPr/>
        </p:nvSpPr>
        <p:spPr bwMode="auto">
          <a:xfrm>
            <a:off x="114300" y="304800"/>
            <a:ext cx="8915400" cy="5478423"/>
          </a:xfrm>
          <a:prstGeom prst="rect">
            <a:avLst/>
          </a:prstGeom>
          <a:noFill/>
          <a:ln w="9525">
            <a:noFill/>
            <a:miter lim="800000"/>
            <a:headEnd/>
            <a:tailEnd/>
          </a:ln>
        </p:spPr>
        <p:txBody>
          <a:bodyPr>
            <a:spAutoFit/>
          </a:bodyPr>
          <a:lstStyle/>
          <a:p>
            <a:pPr algn="just">
              <a:spcBef>
                <a:spcPts val="600"/>
              </a:spcBef>
              <a:spcAft>
                <a:spcPts val="600"/>
              </a:spcAft>
            </a:pPr>
            <a:r>
              <a:rPr lang="en-US" altLang="en-US" sz="2000" b="1" u="sng" dirty="0">
                <a:solidFill>
                  <a:srgbClr val="FFFFCC"/>
                </a:solidFill>
                <a:latin typeface="Calibri" panose="020F0502020204030204" pitchFamily="34" charset="0"/>
                <a:cs typeface="Calibri" panose="020F0502020204030204" pitchFamily="34" charset="0"/>
              </a:rPr>
              <a:t>Dr. Schuller</a:t>
            </a:r>
            <a:r>
              <a:rPr lang="en-US" altLang="en-US" sz="2000" b="1" dirty="0">
                <a:solidFill>
                  <a:schemeClr val="bg1"/>
                </a:solidFill>
                <a:latin typeface="Calibri" panose="020F0502020204030204" pitchFamily="34" charset="0"/>
                <a:cs typeface="Calibri" panose="020F0502020204030204" pitchFamily="34" charset="0"/>
              </a:rPr>
              <a:t>: </a:t>
            </a:r>
            <a:r>
              <a:rPr lang="en-US" altLang="en-US" sz="2000" dirty="0">
                <a:solidFill>
                  <a:schemeClr val="bg1"/>
                </a:solidFill>
                <a:latin typeface="Calibri" panose="020F0502020204030204" pitchFamily="34" charset="0"/>
                <a:cs typeface="Calibri" panose="020F0502020204030204" pitchFamily="34" charset="0"/>
              </a:rPr>
              <a:t>"Tell me, what is the future of Christianity?"</a:t>
            </a:r>
          </a:p>
          <a:p>
            <a:pPr algn="just">
              <a:spcBef>
                <a:spcPts val="600"/>
              </a:spcBef>
              <a:spcAft>
                <a:spcPts val="600"/>
              </a:spcAft>
            </a:pPr>
            <a:r>
              <a:rPr lang="en-US" altLang="en-US" sz="2000" b="1" u="sng" dirty="0">
                <a:solidFill>
                  <a:srgbClr val="FFFFCC"/>
                </a:solidFill>
                <a:latin typeface="Calibri" panose="020F0502020204030204" pitchFamily="34" charset="0"/>
                <a:cs typeface="Calibri" panose="020F0502020204030204" pitchFamily="34" charset="0"/>
              </a:rPr>
              <a:t>Dr. Graham</a:t>
            </a:r>
            <a:r>
              <a:rPr lang="en-US" altLang="en-US" sz="2000" b="1" dirty="0">
                <a:solidFill>
                  <a:schemeClr val="bg1"/>
                </a:solidFill>
                <a:latin typeface="Calibri" panose="020F0502020204030204" pitchFamily="34" charset="0"/>
                <a:cs typeface="Calibri" panose="020F0502020204030204" pitchFamily="34" charset="0"/>
              </a:rPr>
              <a:t>: </a:t>
            </a:r>
            <a:r>
              <a:rPr lang="en-US" altLang="en-US" sz="2000" dirty="0">
                <a:solidFill>
                  <a:schemeClr val="bg1"/>
                </a:solidFill>
                <a:latin typeface="Calibri" panose="020F0502020204030204" pitchFamily="34" charset="0"/>
                <a:cs typeface="Calibri" panose="020F0502020204030204" pitchFamily="34" charset="0"/>
              </a:rPr>
              <a:t>"Well, Christianity and being a true believer, you know, I think there's the body of Christ which comes from all the Christian groups around the world, or </a:t>
            </a:r>
            <a:r>
              <a:rPr lang="en-US" altLang="en-US" sz="2000" b="1" u="sng" dirty="0">
                <a:solidFill>
                  <a:srgbClr val="FFFFCC"/>
                </a:solidFill>
                <a:latin typeface="Calibri" panose="020F0502020204030204" pitchFamily="34" charset="0"/>
                <a:cs typeface="Calibri" panose="020F0502020204030204" pitchFamily="34" charset="0"/>
              </a:rPr>
              <a:t>outside the Christian groups</a:t>
            </a:r>
            <a:r>
              <a:rPr lang="en-US" altLang="en-US" sz="2000" dirty="0">
                <a:solidFill>
                  <a:schemeClr val="bg1"/>
                </a:solidFill>
                <a:latin typeface="Calibri" panose="020F0502020204030204" pitchFamily="34" charset="0"/>
                <a:cs typeface="Calibri" panose="020F0502020204030204" pitchFamily="34" charset="0"/>
              </a:rPr>
              <a:t>. I think that everybody that loves Christ or knows Christ, </a:t>
            </a:r>
            <a:r>
              <a:rPr lang="en-US" altLang="en-US" sz="2000" b="1" u="sng" dirty="0">
                <a:solidFill>
                  <a:srgbClr val="FFFFCC"/>
                </a:solidFill>
                <a:latin typeface="Calibri" panose="020F0502020204030204" pitchFamily="34" charset="0"/>
                <a:cs typeface="Calibri" panose="020F0502020204030204" pitchFamily="34" charset="0"/>
              </a:rPr>
              <a:t>whether they're conscious of it or not</a:t>
            </a:r>
            <a:r>
              <a:rPr lang="en-US" altLang="en-US" sz="2000" dirty="0">
                <a:solidFill>
                  <a:schemeClr val="bg1"/>
                </a:solidFill>
                <a:latin typeface="Calibri" panose="020F0502020204030204" pitchFamily="34" charset="0"/>
                <a:cs typeface="Calibri" panose="020F0502020204030204" pitchFamily="34" charset="0"/>
              </a:rPr>
              <a:t>, they're members of the body of Christ. And I don't think that we're going to see a great sweeping revival that will turn the whole world to Christ at any time…and that’s what God is doing today. He is calling people out of the world for His name. Whether they come from the </a:t>
            </a:r>
            <a:r>
              <a:rPr lang="en-US" altLang="en-US" sz="2000" b="1" u="sng" dirty="0">
                <a:solidFill>
                  <a:srgbClr val="FFFFCC"/>
                </a:solidFill>
                <a:latin typeface="Calibri" panose="020F0502020204030204" pitchFamily="34" charset="0"/>
                <a:cs typeface="Calibri" panose="020F0502020204030204" pitchFamily="34" charset="0"/>
              </a:rPr>
              <a:t>Muslim</a:t>
            </a:r>
            <a:r>
              <a:rPr lang="en-US" altLang="en-US" sz="2000" dirty="0">
                <a:solidFill>
                  <a:schemeClr val="bg1"/>
                </a:solidFill>
                <a:latin typeface="Calibri" panose="020F0502020204030204" pitchFamily="34" charset="0"/>
                <a:cs typeface="Calibri" panose="020F0502020204030204" pitchFamily="34" charset="0"/>
              </a:rPr>
              <a:t> world, or the </a:t>
            </a:r>
            <a:r>
              <a:rPr lang="en-US" altLang="en-US" sz="2000" b="1" u="sng" dirty="0">
                <a:solidFill>
                  <a:srgbClr val="FFFFCC"/>
                </a:solidFill>
                <a:latin typeface="Calibri" panose="020F0502020204030204" pitchFamily="34" charset="0"/>
                <a:cs typeface="Calibri" panose="020F0502020204030204" pitchFamily="34" charset="0"/>
              </a:rPr>
              <a:t>Buddhist</a:t>
            </a:r>
            <a:r>
              <a:rPr lang="en-US" altLang="en-US" sz="2000" dirty="0">
                <a:solidFill>
                  <a:schemeClr val="bg1"/>
                </a:solidFill>
                <a:latin typeface="Calibri" panose="020F0502020204030204" pitchFamily="34" charset="0"/>
                <a:cs typeface="Calibri" panose="020F0502020204030204" pitchFamily="34" charset="0"/>
              </a:rPr>
              <a:t> world, or the Christian world, or the </a:t>
            </a:r>
            <a:r>
              <a:rPr lang="en-US" altLang="en-US" sz="2000" b="1" u="sng" dirty="0">
                <a:solidFill>
                  <a:srgbClr val="FFFFCC"/>
                </a:solidFill>
                <a:latin typeface="Calibri" panose="020F0502020204030204" pitchFamily="34" charset="0"/>
                <a:cs typeface="Calibri" panose="020F0502020204030204" pitchFamily="34" charset="0"/>
              </a:rPr>
              <a:t>non-believing</a:t>
            </a:r>
            <a:r>
              <a:rPr lang="en-US" altLang="en-US" sz="2000" dirty="0">
                <a:solidFill>
                  <a:schemeClr val="bg1"/>
                </a:solidFill>
                <a:latin typeface="Calibri" panose="020F0502020204030204" pitchFamily="34" charset="0"/>
                <a:cs typeface="Calibri" panose="020F0502020204030204" pitchFamily="34" charset="0"/>
              </a:rPr>
              <a:t> world, they are members of the body of Christ because they've been called by God. </a:t>
            </a:r>
            <a:r>
              <a:rPr lang="en-US" altLang="en-US" sz="2000" b="1" u="sng" dirty="0">
                <a:solidFill>
                  <a:srgbClr val="FFFFCC"/>
                </a:solidFill>
                <a:latin typeface="Calibri" panose="020F0502020204030204" pitchFamily="34" charset="0"/>
                <a:cs typeface="Calibri" panose="020F0502020204030204" pitchFamily="34" charset="0"/>
              </a:rPr>
              <a:t>They may not even know the name of Jesus</a:t>
            </a:r>
            <a:r>
              <a:rPr lang="en-US" altLang="en-US" sz="2000" dirty="0">
                <a:solidFill>
                  <a:schemeClr val="bg1"/>
                </a:solidFill>
                <a:latin typeface="Calibri" panose="020F0502020204030204" pitchFamily="34" charset="0"/>
                <a:cs typeface="Calibri" panose="020F0502020204030204" pitchFamily="34" charset="0"/>
              </a:rPr>
              <a:t>, but they know in their hearts they need something that they don't have and </a:t>
            </a:r>
            <a:r>
              <a:rPr lang="en-US" altLang="en-US" sz="2000" b="1" u="sng" dirty="0">
                <a:solidFill>
                  <a:srgbClr val="FFFFCC"/>
                </a:solidFill>
                <a:latin typeface="Calibri" panose="020F0502020204030204" pitchFamily="34" charset="0"/>
                <a:cs typeface="Calibri" panose="020F0502020204030204" pitchFamily="34" charset="0"/>
              </a:rPr>
              <a:t>they turn to the only light that they have and I think they're saved and they're going to be with us in heaven</a:t>
            </a:r>
            <a:r>
              <a:rPr lang="en-US" altLang="en-US" sz="2000" dirty="0">
                <a:solidFill>
                  <a:schemeClr val="bg1"/>
                </a:solidFill>
                <a:latin typeface="Calibri" panose="020F0502020204030204" pitchFamily="34" charset="0"/>
                <a:cs typeface="Calibri" panose="020F0502020204030204" pitchFamily="34" charset="0"/>
              </a:rPr>
              <a:t>.”</a:t>
            </a:r>
          </a:p>
          <a:p>
            <a:pPr algn="just">
              <a:spcBef>
                <a:spcPts val="600"/>
              </a:spcBef>
              <a:spcAft>
                <a:spcPts val="600"/>
              </a:spcAft>
            </a:pPr>
            <a:r>
              <a:rPr lang="en-US" altLang="en-US" sz="2000" b="1" u="sng" dirty="0">
                <a:solidFill>
                  <a:srgbClr val="FFFFCC"/>
                </a:solidFill>
                <a:latin typeface="Calibri" panose="020F0502020204030204" pitchFamily="34" charset="0"/>
                <a:cs typeface="Calibri" panose="020F0502020204030204" pitchFamily="34" charset="0"/>
              </a:rPr>
              <a:t>Dr. Schuller</a:t>
            </a:r>
            <a:r>
              <a:rPr lang="en-US" altLang="en-US" sz="2000" b="1" dirty="0">
                <a:solidFill>
                  <a:schemeClr val="bg1"/>
                </a:solidFill>
                <a:latin typeface="Calibri" panose="020F0502020204030204" pitchFamily="34" charset="0"/>
                <a:cs typeface="Calibri" panose="020F0502020204030204" pitchFamily="34" charset="0"/>
              </a:rPr>
              <a:t>:</a:t>
            </a:r>
            <a:r>
              <a:rPr lang="en-US" altLang="en-US" sz="2000" dirty="0">
                <a:solidFill>
                  <a:schemeClr val="bg1"/>
                </a:solidFill>
                <a:latin typeface="Calibri" panose="020F0502020204030204" pitchFamily="34" charset="0"/>
                <a:cs typeface="Calibri" panose="020F0502020204030204" pitchFamily="34" charset="0"/>
              </a:rPr>
              <a:t> "This is fantastic. I'm so thrilled to hear you say that. There's a </a:t>
            </a:r>
            <a:r>
              <a:rPr lang="en-US" altLang="en-US" sz="2000" b="1" u="sng" dirty="0">
                <a:solidFill>
                  <a:srgbClr val="FFFFCC"/>
                </a:solidFill>
                <a:latin typeface="Calibri" panose="020F0502020204030204" pitchFamily="34" charset="0"/>
                <a:cs typeface="Calibri" panose="020F0502020204030204" pitchFamily="34" charset="0"/>
              </a:rPr>
              <a:t>wideness</a:t>
            </a:r>
            <a:r>
              <a:rPr lang="en-US" altLang="en-US" sz="2000" dirty="0">
                <a:solidFill>
                  <a:schemeClr val="bg1"/>
                </a:solidFill>
                <a:latin typeface="Calibri" panose="020F0502020204030204" pitchFamily="34" charset="0"/>
                <a:cs typeface="Calibri" panose="020F0502020204030204" pitchFamily="34" charset="0"/>
              </a:rPr>
              <a:t> in God's mercy.”</a:t>
            </a:r>
          </a:p>
          <a:p>
            <a:pPr algn="just">
              <a:spcBef>
                <a:spcPts val="600"/>
              </a:spcBef>
              <a:spcAft>
                <a:spcPts val="600"/>
              </a:spcAft>
            </a:pPr>
            <a:r>
              <a:rPr lang="en-US" altLang="en-US" sz="2000" b="1" u="sng" dirty="0">
                <a:solidFill>
                  <a:srgbClr val="FFFFCC"/>
                </a:solidFill>
                <a:latin typeface="Calibri" panose="020F0502020204030204" pitchFamily="34" charset="0"/>
                <a:cs typeface="Calibri" panose="020F0502020204030204" pitchFamily="34" charset="0"/>
              </a:rPr>
              <a:t>Dr. Graham</a:t>
            </a:r>
            <a:r>
              <a:rPr lang="en-US" altLang="en-US" sz="2000" b="1" dirty="0">
                <a:solidFill>
                  <a:schemeClr val="bg1"/>
                </a:solidFill>
                <a:latin typeface="Calibri" panose="020F0502020204030204" pitchFamily="34" charset="0"/>
                <a:cs typeface="Calibri" panose="020F0502020204030204" pitchFamily="34" charset="0"/>
              </a:rPr>
              <a:t>:</a:t>
            </a:r>
            <a:r>
              <a:rPr lang="en-US" altLang="en-US" sz="2000" dirty="0">
                <a:solidFill>
                  <a:schemeClr val="bg1"/>
                </a:solidFill>
                <a:latin typeface="Calibri" panose="020F0502020204030204" pitchFamily="34" charset="0"/>
                <a:cs typeface="Calibri" panose="020F0502020204030204" pitchFamily="34" charset="0"/>
              </a:rPr>
              <a:t> “There is."</a:t>
            </a:r>
          </a:p>
        </p:txBody>
      </p:sp>
      <p:sp>
        <p:nvSpPr>
          <p:cNvPr id="238595" name="TextBox 2"/>
          <p:cNvSpPr txBox="1">
            <a:spLocks noChangeArrowheads="1"/>
          </p:cNvSpPr>
          <p:nvPr/>
        </p:nvSpPr>
        <p:spPr bwMode="auto">
          <a:xfrm>
            <a:off x="2228850" y="6477000"/>
            <a:ext cx="4686300" cy="338138"/>
          </a:xfrm>
          <a:prstGeom prst="rect">
            <a:avLst/>
          </a:prstGeom>
          <a:noFill/>
          <a:ln w="9525">
            <a:noFill/>
            <a:miter lim="800000"/>
            <a:headEnd/>
            <a:tailEnd/>
          </a:ln>
        </p:spPr>
        <p:txBody>
          <a:bodyPr>
            <a:spAutoFit/>
          </a:bodyPr>
          <a:lstStyle/>
          <a:p>
            <a:r>
              <a:rPr lang="en-US" altLang="en-US" sz="1600" dirty="0">
                <a:solidFill>
                  <a:schemeClr val="bg1"/>
                </a:solidFill>
                <a:latin typeface="Calibri" panose="020F0502020204030204" pitchFamily="34" charset="0"/>
                <a:cs typeface="Calibri" panose="020F0502020204030204" pitchFamily="34" charset="0"/>
              </a:rPr>
              <a:t>Hl9Aps://www.youtube.com/watch?v=hrf60-zHl9A</a:t>
            </a:r>
          </a:p>
        </p:txBody>
      </p:sp>
      <p:pic>
        <p:nvPicPr>
          <p:cNvPr id="23859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43800" y="5589588"/>
            <a:ext cx="1468438" cy="1196975"/>
          </a:xfrm>
          <a:prstGeom prst="rect">
            <a:avLst/>
          </a:prstGeom>
          <a:noFill/>
          <a:ln w="9525">
            <a:noFill/>
            <a:miter lim="800000"/>
            <a:headEnd/>
            <a:tailEnd/>
          </a:ln>
        </p:spPr>
      </p:pic>
    </p:spTree>
    <p:extLst>
      <p:ext uri="{BB962C8B-B14F-4D97-AF65-F5344CB8AC3E}">
        <p14:creationId xmlns:p14="http://schemas.microsoft.com/office/powerpoint/2010/main" val="3095363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b="1" u="sng" dirty="0">
                <a:solidFill>
                  <a:srgbClr val="FFFFCC"/>
                </a:solidFill>
              </a:rPr>
              <a:t>Scriptural support – Acts 10:2</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dirty="0">
                <a:solidFill>
                  <a:schemeClr val="bg1"/>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485470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426270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Acts 10:2</a:t>
            </a:r>
          </a:p>
          <a:p>
            <a:pPr algn="just" eaLnBrk="1" fontAlgn="auto" hangingPunct="1">
              <a:spcBef>
                <a:spcPts val="600"/>
              </a:spcBef>
              <a:spcAft>
                <a:spcPts val="600"/>
              </a:spcAft>
              <a:defRPr/>
            </a:pPr>
            <a:r>
              <a:rPr lang="en-US" altLang="en-US" sz="36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600" dirty="0">
                <a:solidFill>
                  <a:schemeClr val="bg1"/>
                </a:solidFill>
                <a:latin typeface="+mn-lt"/>
                <a:cs typeface="Times New Roman" panose="02020603050405020304" pitchFamily="18" charset="0"/>
              </a:rPr>
              <a:t>Now </a:t>
            </a:r>
            <a:r>
              <a:rPr lang="en-US" sz="3600" i="1" dirty="0">
                <a:solidFill>
                  <a:schemeClr val="bg1"/>
                </a:solidFill>
                <a:latin typeface="+mn-lt"/>
                <a:cs typeface="Times New Roman" panose="02020603050405020304" pitchFamily="18" charset="0"/>
              </a:rPr>
              <a:t>there was</a:t>
            </a:r>
            <a:r>
              <a:rPr lang="en-US" sz="3600" dirty="0">
                <a:solidFill>
                  <a:schemeClr val="bg1"/>
                </a:solidFill>
                <a:latin typeface="+mn-lt"/>
                <a:cs typeface="Times New Roman" panose="02020603050405020304" pitchFamily="18" charset="0"/>
              </a:rPr>
              <a:t> a man at Caesarea named Cornelius, a centurion of what was called the Italian cohort, </a:t>
            </a:r>
            <a:r>
              <a:rPr lang="en-US" sz="3600" baseline="30000" dirty="0">
                <a:solidFill>
                  <a:schemeClr val="bg1"/>
                </a:solidFill>
                <a:latin typeface="+mn-lt"/>
                <a:cs typeface="Times New Roman" panose="02020603050405020304" pitchFamily="18" charset="0"/>
              </a:rPr>
              <a:t>2 </a:t>
            </a:r>
            <a:r>
              <a:rPr lang="en-US" sz="3600" dirty="0">
                <a:solidFill>
                  <a:schemeClr val="bg1"/>
                </a:solidFill>
                <a:latin typeface="+mn-lt"/>
                <a:cs typeface="Times New Roman" panose="02020603050405020304" pitchFamily="18" charset="0"/>
              </a:rPr>
              <a:t>a </a:t>
            </a:r>
            <a:r>
              <a:rPr lang="en-US" sz="3600" b="1" u="sng" dirty="0">
                <a:solidFill>
                  <a:srgbClr val="FFFFCC"/>
                </a:solidFill>
                <a:latin typeface="+mn-lt"/>
                <a:cs typeface="Times New Roman" panose="02020603050405020304" pitchFamily="18" charset="0"/>
              </a:rPr>
              <a:t>devout</a:t>
            </a:r>
            <a:r>
              <a:rPr lang="en-US" sz="3600" dirty="0">
                <a:solidFill>
                  <a:schemeClr val="bg1"/>
                </a:solidFill>
                <a:latin typeface="+mn-lt"/>
                <a:cs typeface="Times New Roman" panose="02020603050405020304" pitchFamily="18" charset="0"/>
              </a:rPr>
              <a:t> man and one who </a:t>
            </a:r>
            <a:r>
              <a:rPr lang="en-US" sz="3600" b="1" u="sng" dirty="0">
                <a:solidFill>
                  <a:srgbClr val="FFFFCC"/>
                </a:solidFill>
                <a:latin typeface="+mn-lt"/>
                <a:cs typeface="Times New Roman" panose="02020603050405020304" pitchFamily="18" charset="0"/>
              </a:rPr>
              <a:t>feared God</a:t>
            </a:r>
            <a:r>
              <a:rPr lang="en-US" sz="3600" dirty="0">
                <a:solidFill>
                  <a:schemeClr val="bg1"/>
                </a:solidFill>
                <a:latin typeface="+mn-lt"/>
                <a:cs typeface="Times New Roman" panose="02020603050405020304" pitchFamily="18" charset="0"/>
              </a:rPr>
              <a:t> with </a:t>
            </a:r>
            <a:r>
              <a:rPr lang="en-US" sz="3600" b="1" u="sng" dirty="0">
                <a:solidFill>
                  <a:srgbClr val="FFFFCC"/>
                </a:solidFill>
                <a:latin typeface="+mn-lt"/>
                <a:cs typeface="Times New Roman" panose="02020603050405020304" pitchFamily="18" charset="0"/>
              </a:rPr>
              <a:t>all his household</a:t>
            </a:r>
            <a:r>
              <a:rPr lang="en-US" sz="3600" dirty="0">
                <a:solidFill>
                  <a:schemeClr val="bg1"/>
                </a:solidFill>
                <a:latin typeface="+mn-lt"/>
                <a:cs typeface="Times New Roman" panose="02020603050405020304" pitchFamily="18" charset="0"/>
              </a:rPr>
              <a:t>, and </a:t>
            </a:r>
            <a:r>
              <a:rPr lang="en-US" sz="3600" b="1" u="sng" dirty="0">
                <a:solidFill>
                  <a:srgbClr val="FFFFCC"/>
                </a:solidFill>
                <a:latin typeface="+mn-lt"/>
                <a:cs typeface="Times New Roman" panose="02020603050405020304" pitchFamily="18" charset="0"/>
              </a:rPr>
              <a:t>gave many alms</a:t>
            </a:r>
            <a:r>
              <a:rPr lang="en-US" sz="3600" dirty="0">
                <a:solidFill>
                  <a:schemeClr val="bg1"/>
                </a:solidFill>
                <a:latin typeface="+mn-lt"/>
                <a:cs typeface="Times New Roman" panose="02020603050405020304" pitchFamily="18" charset="0"/>
              </a:rPr>
              <a:t> to the </a:t>
            </a:r>
            <a:r>
              <a:rPr lang="en-US" sz="3600" i="1" dirty="0">
                <a:solidFill>
                  <a:schemeClr val="bg1"/>
                </a:solidFill>
                <a:latin typeface="+mn-lt"/>
                <a:cs typeface="Times New Roman" panose="02020603050405020304" pitchFamily="18" charset="0"/>
              </a:rPr>
              <a:t>Jewish</a:t>
            </a:r>
            <a:r>
              <a:rPr lang="en-US" sz="3600" dirty="0">
                <a:solidFill>
                  <a:schemeClr val="bg1"/>
                </a:solidFill>
                <a:latin typeface="+mn-lt"/>
                <a:cs typeface="Times New Roman" panose="02020603050405020304" pitchFamily="18" charset="0"/>
              </a:rPr>
              <a:t> people and </a:t>
            </a:r>
            <a:r>
              <a:rPr lang="en-US" sz="3600" b="1" u="sng" dirty="0">
                <a:solidFill>
                  <a:srgbClr val="FFFFCC"/>
                </a:solidFill>
                <a:latin typeface="+mn-lt"/>
                <a:cs typeface="Times New Roman" panose="02020603050405020304" pitchFamily="18" charset="0"/>
              </a:rPr>
              <a:t>prayed to God continually</a:t>
            </a:r>
            <a:r>
              <a:rPr lang="en-US" sz="36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6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94706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Acts 10:2</a:t>
            </a:r>
          </a:p>
          <a:p>
            <a:pPr marL="914400" lvl="1" indent="-457200" algn="just" eaLnBrk="1" hangingPunct="1">
              <a:spcBef>
                <a:spcPts val="1200"/>
              </a:spcBef>
              <a:spcAft>
                <a:spcPts val="1200"/>
              </a:spcAft>
              <a:buClr>
                <a:srgbClr val="FF99FF"/>
              </a:buClr>
            </a:pPr>
            <a:r>
              <a:rPr lang="en-US" altLang="en-US" sz="3000" b="1" u="sng" dirty="0">
                <a:solidFill>
                  <a:srgbClr val="FFFFCC"/>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dirty="0">
                <a:solidFill>
                  <a:schemeClr val="bg1"/>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266956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935718" y="177322"/>
            <a:ext cx="7272564" cy="284693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Acts 11:14</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latin typeface="+mn-lt"/>
                <a:cs typeface="Times New Roman" panose="02020603050405020304" pitchFamily="18" charset="0"/>
              </a:rPr>
              <a:t>and he will speak words to you by which </a:t>
            </a:r>
            <a:r>
              <a:rPr lang="en-US" sz="4000" b="1" u="sng" dirty="0">
                <a:solidFill>
                  <a:srgbClr val="FFFFCC"/>
                </a:solidFill>
                <a:latin typeface="+mn-lt"/>
                <a:cs typeface="Times New Roman" panose="02020603050405020304" pitchFamily="18" charset="0"/>
              </a:rPr>
              <a:t>you will be saved</a:t>
            </a:r>
            <a:r>
              <a:rPr lang="en-US" sz="4000" dirty="0">
                <a:solidFill>
                  <a:schemeClr val="bg1"/>
                </a:solidFill>
                <a:latin typeface="+mn-lt"/>
                <a:cs typeface="Times New Roman" panose="02020603050405020304" pitchFamily="18" charset="0"/>
              </a:rPr>
              <a:t>, you and all your household</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3344292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173843" y="177322"/>
            <a:ext cx="6796314" cy="346248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John 14:6</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latin typeface="+mn-lt"/>
              </a:rPr>
              <a:t>Jesus said to him, ‘I am </a:t>
            </a:r>
            <a:r>
              <a:rPr lang="en-US" sz="4000" b="1" u="sng" dirty="0">
                <a:solidFill>
                  <a:srgbClr val="FFFFCC"/>
                </a:solidFill>
                <a:latin typeface="+mn-lt"/>
              </a:rPr>
              <a:t>the</a:t>
            </a:r>
            <a:r>
              <a:rPr lang="en-US" sz="4000" dirty="0">
                <a:solidFill>
                  <a:schemeClr val="bg1"/>
                </a:solidFill>
                <a:latin typeface="+mn-lt"/>
              </a:rPr>
              <a:t> way, and </a:t>
            </a:r>
            <a:r>
              <a:rPr lang="en-US" sz="4000" b="1" u="sng" dirty="0">
                <a:solidFill>
                  <a:srgbClr val="FFFFCC"/>
                </a:solidFill>
                <a:latin typeface="+mn-lt"/>
              </a:rPr>
              <a:t>the</a:t>
            </a:r>
            <a:r>
              <a:rPr lang="en-US" sz="4000" dirty="0">
                <a:solidFill>
                  <a:schemeClr val="bg1"/>
                </a:solidFill>
                <a:latin typeface="+mn-lt"/>
              </a:rPr>
              <a:t> truth, and </a:t>
            </a:r>
            <a:r>
              <a:rPr lang="en-US" sz="4000" b="1" u="sng" dirty="0">
                <a:solidFill>
                  <a:srgbClr val="FFFFCC"/>
                </a:solidFill>
                <a:latin typeface="+mn-lt"/>
              </a:rPr>
              <a:t>the</a:t>
            </a:r>
            <a:r>
              <a:rPr lang="en-US" sz="4000" dirty="0">
                <a:solidFill>
                  <a:schemeClr val="bg1"/>
                </a:solidFill>
                <a:latin typeface="+mn-lt"/>
              </a:rPr>
              <a:t> life; </a:t>
            </a:r>
            <a:r>
              <a:rPr lang="en-US" sz="4000" b="1" u="sng" dirty="0">
                <a:solidFill>
                  <a:srgbClr val="FFFFCC"/>
                </a:solidFill>
                <a:latin typeface="+mn-lt"/>
              </a:rPr>
              <a:t>no one</a:t>
            </a:r>
            <a:r>
              <a:rPr lang="en-US" sz="4000" dirty="0">
                <a:solidFill>
                  <a:schemeClr val="bg1"/>
                </a:solidFill>
                <a:latin typeface="+mn-lt"/>
              </a:rPr>
              <a:t> comes to the Father but through Me</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60111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121456" y="177322"/>
            <a:ext cx="6901089" cy="469359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Acts 4:12</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latin typeface="+mn-lt"/>
              </a:rPr>
              <a:t>And there is </a:t>
            </a:r>
            <a:r>
              <a:rPr lang="en-US" sz="4000" b="1" u="sng" dirty="0">
                <a:solidFill>
                  <a:srgbClr val="FFFFCC"/>
                </a:solidFill>
                <a:latin typeface="+mn-lt"/>
              </a:rPr>
              <a:t>salvation in no one else</a:t>
            </a:r>
            <a:r>
              <a:rPr lang="en-US" sz="4000" dirty="0">
                <a:solidFill>
                  <a:schemeClr val="bg1"/>
                </a:solidFill>
                <a:latin typeface="+mn-lt"/>
              </a:rPr>
              <a:t>; for there is no other </a:t>
            </a:r>
            <a:r>
              <a:rPr lang="en-US" sz="4000" b="1" u="sng" dirty="0">
                <a:solidFill>
                  <a:srgbClr val="FFFFCC"/>
                </a:solidFill>
                <a:latin typeface="+mn-lt"/>
              </a:rPr>
              <a:t>name</a:t>
            </a:r>
            <a:r>
              <a:rPr lang="en-US" sz="4000" dirty="0">
                <a:solidFill>
                  <a:schemeClr val="bg1"/>
                </a:solidFill>
                <a:latin typeface="+mn-lt"/>
              </a:rPr>
              <a:t> under heaven that has been given among men by which we </a:t>
            </a:r>
            <a:r>
              <a:rPr lang="en-US" sz="4000" b="1" u="sng" dirty="0">
                <a:solidFill>
                  <a:srgbClr val="FFFFCC"/>
                </a:solidFill>
                <a:latin typeface="+mn-lt"/>
              </a:rPr>
              <a:t>must</a:t>
            </a:r>
            <a:r>
              <a:rPr lang="en-US" sz="4000" dirty="0">
                <a:solidFill>
                  <a:schemeClr val="bg1"/>
                </a:solidFill>
                <a:latin typeface="+mn-lt"/>
              </a:rPr>
              <a:t> </a:t>
            </a:r>
            <a:r>
              <a:rPr lang="en-US" sz="4000" dirty="0">
                <a:solidFill>
                  <a:schemeClr val="bg1"/>
                </a:solidFill>
              </a:rPr>
              <a:t>[</a:t>
            </a:r>
            <a:r>
              <a:rPr lang="en-US" sz="4000" i="1" dirty="0" err="1">
                <a:solidFill>
                  <a:srgbClr val="FFFFCC"/>
                </a:solidFill>
              </a:rPr>
              <a:t>dei</a:t>
            </a:r>
            <a:r>
              <a:rPr lang="en-US" sz="4000" dirty="0">
                <a:solidFill>
                  <a:schemeClr val="bg1"/>
                </a:solidFill>
              </a:rPr>
              <a:t>] </a:t>
            </a:r>
            <a:r>
              <a:rPr lang="en-US" sz="4000" dirty="0">
                <a:solidFill>
                  <a:schemeClr val="bg1"/>
                </a:solidFill>
                <a:latin typeface="+mn-lt"/>
              </a:rPr>
              <a:t>be saved</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88116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791574" cy="346248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Luke 4:43</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rPr>
              <a:t>But He said to them, “I </a:t>
            </a:r>
            <a:r>
              <a:rPr lang="en-US" sz="4000" b="1" u="sng" dirty="0">
                <a:solidFill>
                  <a:srgbClr val="FFFFCC"/>
                </a:solidFill>
              </a:rPr>
              <a:t>must</a:t>
            </a:r>
            <a:r>
              <a:rPr lang="en-US" sz="4000" dirty="0">
                <a:solidFill>
                  <a:schemeClr val="bg1"/>
                </a:solidFill>
              </a:rPr>
              <a:t> [</a:t>
            </a:r>
            <a:r>
              <a:rPr lang="en-US" sz="4000" i="1" dirty="0" err="1">
                <a:solidFill>
                  <a:srgbClr val="FFFFCC"/>
                </a:solidFill>
              </a:rPr>
              <a:t>dei</a:t>
            </a:r>
            <a:r>
              <a:rPr lang="en-US" sz="4000" dirty="0">
                <a:solidFill>
                  <a:schemeClr val="bg1"/>
                </a:solidFill>
              </a:rPr>
              <a:t>] preach the kingdom of God to the other cities also, for I was sent for this purpose.”</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1763216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b="1" u="sng" dirty="0">
                <a:solidFill>
                  <a:srgbClr val="FFFFCC"/>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791574" cy="469359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Luke 24:44</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rPr>
              <a:t>Now He said to them, “These are My words which I spoke to you while I was still with you, that all things which are written about Me in the Law of Moses and the Prophets and the Psalms </a:t>
            </a:r>
            <a:r>
              <a:rPr lang="en-US" sz="4000" b="1" u="sng" dirty="0">
                <a:solidFill>
                  <a:srgbClr val="FFFFCC"/>
                </a:solidFill>
              </a:rPr>
              <a:t>must</a:t>
            </a:r>
            <a:r>
              <a:rPr lang="en-US" sz="4000" dirty="0">
                <a:solidFill>
                  <a:schemeClr val="bg1"/>
                </a:solidFill>
              </a:rPr>
              <a:t> [</a:t>
            </a:r>
            <a:r>
              <a:rPr lang="en-US" sz="4000" i="1" dirty="0" err="1">
                <a:solidFill>
                  <a:schemeClr val="bg1"/>
                </a:solidFill>
              </a:rPr>
              <a:t>dei</a:t>
            </a:r>
            <a:r>
              <a:rPr lang="en-US" sz="4000" dirty="0">
                <a:solidFill>
                  <a:schemeClr val="bg1"/>
                </a:solidFill>
              </a:rPr>
              <a:t>] be fulfilled.</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503370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840468" y="177322"/>
            <a:ext cx="7463064" cy="284693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1 Timothy 2:5</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latin typeface="+mn-lt"/>
                <a:cs typeface="Times New Roman" panose="02020603050405020304" pitchFamily="18" charset="0"/>
              </a:rPr>
              <a:t>For there is one God, </a:t>
            </a:r>
            <a:r>
              <a:rPr lang="en-US" sz="4000" i="1" dirty="0">
                <a:solidFill>
                  <a:schemeClr val="bg1"/>
                </a:solidFill>
                <a:latin typeface="+mn-lt"/>
                <a:cs typeface="Times New Roman" panose="02020603050405020304" pitchFamily="18" charset="0"/>
              </a:rPr>
              <a:t>and</a:t>
            </a:r>
            <a:r>
              <a:rPr lang="en-US" sz="4000" dirty="0">
                <a:solidFill>
                  <a:schemeClr val="bg1"/>
                </a:solidFill>
                <a:latin typeface="+mn-lt"/>
                <a:cs typeface="Times New Roman" panose="02020603050405020304" pitchFamily="18" charset="0"/>
              </a:rPr>
              <a:t> </a:t>
            </a:r>
            <a:r>
              <a:rPr lang="en-US" sz="4000" b="1" u="sng" dirty="0">
                <a:solidFill>
                  <a:srgbClr val="FFFFCC"/>
                </a:solidFill>
                <a:latin typeface="+mn-lt"/>
                <a:cs typeface="Times New Roman" panose="02020603050405020304" pitchFamily="18" charset="0"/>
              </a:rPr>
              <a:t>one mediator</a:t>
            </a:r>
            <a:r>
              <a:rPr lang="en-US" sz="4000" dirty="0">
                <a:solidFill>
                  <a:schemeClr val="bg1"/>
                </a:solidFill>
                <a:latin typeface="+mn-lt"/>
                <a:cs typeface="Times New Roman" panose="02020603050405020304" pitchFamily="18" charset="0"/>
              </a:rPr>
              <a:t> also between God and men, </a:t>
            </a:r>
            <a:r>
              <a:rPr lang="en-US" sz="4000" i="1" dirty="0">
                <a:solidFill>
                  <a:schemeClr val="bg1"/>
                </a:solidFill>
                <a:latin typeface="+mn-lt"/>
                <a:cs typeface="Times New Roman" panose="02020603050405020304" pitchFamily="18" charset="0"/>
              </a:rPr>
              <a:t>the</a:t>
            </a:r>
            <a:r>
              <a:rPr lang="en-US" sz="4000" dirty="0">
                <a:solidFill>
                  <a:schemeClr val="bg1"/>
                </a:solidFill>
                <a:latin typeface="+mn-lt"/>
                <a:cs typeface="Times New Roman" panose="02020603050405020304" pitchFamily="18" charset="0"/>
              </a:rPr>
              <a:t> man Christ Jesus</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3221172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327025"/>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183368" y="177322"/>
            <a:ext cx="6777264" cy="346248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Galatians 2:21</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latin typeface="+mn-lt"/>
              </a:rPr>
              <a:t>I do not nullify the grace of God, for if righteousness </a:t>
            </a:r>
            <a:r>
              <a:rPr lang="en-US" sz="4000" i="1" dirty="0">
                <a:solidFill>
                  <a:schemeClr val="bg1"/>
                </a:solidFill>
                <a:latin typeface="+mn-lt"/>
              </a:rPr>
              <a:t>comes</a:t>
            </a:r>
            <a:r>
              <a:rPr lang="en-US" sz="4000" dirty="0">
                <a:solidFill>
                  <a:schemeClr val="bg1"/>
                </a:solidFill>
                <a:latin typeface="+mn-lt"/>
              </a:rPr>
              <a:t> through the Law, then </a:t>
            </a:r>
            <a:r>
              <a:rPr lang="en-US" sz="4000" b="1" u="sng" dirty="0">
                <a:solidFill>
                  <a:srgbClr val="FFFFCC"/>
                </a:solidFill>
                <a:latin typeface="+mn-lt"/>
                <a:cs typeface="Times New Roman" panose="02020603050405020304" pitchFamily="18" charset="0"/>
              </a:rPr>
              <a:t>Christ died needlessly</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682822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426270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Mathew 7:13-14</a:t>
            </a:r>
          </a:p>
          <a:p>
            <a:pPr algn="just" eaLnBrk="1" fontAlgn="auto" hangingPunct="1">
              <a:spcBef>
                <a:spcPts val="600"/>
              </a:spcBef>
              <a:spcAft>
                <a:spcPts val="600"/>
              </a:spcAft>
              <a:defRPr/>
            </a:pPr>
            <a:r>
              <a:rPr lang="en-US" altLang="en-US" sz="36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600" dirty="0">
                <a:solidFill>
                  <a:schemeClr val="bg1"/>
                </a:solidFill>
                <a:latin typeface="+mn-lt"/>
              </a:rPr>
              <a:t>Enter through the narrow gate; for the gate is </a:t>
            </a:r>
            <a:r>
              <a:rPr lang="en-US" sz="3600" b="1" u="sng" dirty="0">
                <a:solidFill>
                  <a:srgbClr val="FFFFCC"/>
                </a:solidFill>
                <a:latin typeface="+mn-lt"/>
              </a:rPr>
              <a:t>wide</a:t>
            </a:r>
            <a:r>
              <a:rPr lang="en-US" sz="3600" dirty="0">
                <a:solidFill>
                  <a:schemeClr val="bg1"/>
                </a:solidFill>
                <a:latin typeface="+mn-lt"/>
              </a:rPr>
              <a:t> and the way is </a:t>
            </a:r>
            <a:r>
              <a:rPr lang="en-US" sz="3600" b="1" u="sng" dirty="0">
                <a:solidFill>
                  <a:srgbClr val="FFFFCC"/>
                </a:solidFill>
                <a:latin typeface="+mn-lt"/>
              </a:rPr>
              <a:t>broad</a:t>
            </a:r>
            <a:r>
              <a:rPr lang="en-US" sz="3600" dirty="0">
                <a:solidFill>
                  <a:schemeClr val="bg1"/>
                </a:solidFill>
                <a:latin typeface="+mn-lt"/>
              </a:rPr>
              <a:t> that leads to destruction, and there are </a:t>
            </a:r>
            <a:r>
              <a:rPr lang="en-US" sz="3600" b="1" u="sng" dirty="0">
                <a:solidFill>
                  <a:srgbClr val="FFFFCC"/>
                </a:solidFill>
                <a:latin typeface="+mn-lt"/>
              </a:rPr>
              <a:t>many</a:t>
            </a:r>
            <a:r>
              <a:rPr lang="en-US" sz="3600" dirty="0">
                <a:solidFill>
                  <a:schemeClr val="bg1"/>
                </a:solidFill>
                <a:latin typeface="+mn-lt"/>
              </a:rPr>
              <a:t> who enter through it. </a:t>
            </a:r>
            <a:r>
              <a:rPr lang="en-US" sz="3600" baseline="30000" dirty="0">
                <a:solidFill>
                  <a:schemeClr val="bg1"/>
                </a:solidFill>
                <a:latin typeface="+mn-lt"/>
              </a:rPr>
              <a:t>14 </a:t>
            </a:r>
            <a:r>
              <a:rPr lang="en-US" sz="3600" dirty="0">
                <a:solidFill>
                  <a:schemeClr val="bg1"/>
                </a:solidFill>
                <a:latin typeface="+mn-lt"/>
              </a:rPr>
              <a:t>For the gate is </a:t>
            </a:r>
            <a:r>
              <a:rPr lang="en-US" sz="3600" b="1" u="sng" dirty="0">
                <a:solidFill>
                  <a:srgbClr val="FFFFCC"/>
                </a:solidFill>
                <a:latin typeface="+mn-lt"/>
              </a:rPr>
              <a:t>small</a:t>
            </a:r>
            <a:r>
              <a:rPr lang="en-US" sz="3600" dirty="0">
                <a:solidFill>
                  <a:schemeClr val="bg1"/>
                </a:solidFill>
                <a:latin typeface="+mn-lt"/>
              </a:rPr>
              <a:t> and the way is </a:t>
            </a:r>
            <a:r>
              <a:rPr lang="en-US" sz="3600" b="1" u="sng" dirty="0">
                <a:solidFill>
                  <a:srgbClr val="FFFFCC"/>
                </a:solidFill>
                <a:latin typeface="+mn-lt"/>
              </a:rPr>
              <a:t>narrow</a:t>
            </a:r>
            <a:r>
              <a:rPr lang="en-US" sz="3600" dirty="0">
                <a:solidFill>
                  <a:schemeClr val="bg1"/>
                </a:solidFill>
                <a:latin typeface="+mn-lt"/>
              </a:rPr>
              <a:t> that leads to life, and there are </a:t>
            </a:r>
            <a:r>
              <a:rPr lang="en-US" sz="3600" b="1" u="sng" dirty="0">
                <a:solidFill>
                  <a:srgbClr val="FFFFCC"/>
                </a:solidFill>
                <a:latin typeface="+mn-lt"/>
              </a:rPr>
              <a:t>few</a:t>
            </a:r>
            <a:r>
              <a:rPr lang="en-US" sz="3600" dirty="0">
                <a:solidFill>
                  <a:schemeClr val="bg1"/>
                </a:solidFill>
                <a:latin typeface="+mn-lt"/>
              </a:rPr>
              <a:t> who find it</a:t>
            </a:r>
            <a:r>
              <a:rPr lang="en-US" sz="36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6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717255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Acts 10:2</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b="1" u="sng" dirty="0">
                <a:solidFill>
                  <a:srgbClr val="FFFFCC"/>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2983122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1378761237"/>
              </p:ext>
            </p:extLst>
          </p:nvPr>
        </p:nvGraphicFramePr>
        <p:xfrm>
          <a:off x="134319" y="175472"/>
          <a:ext cx="8839199" cy="6335198"/>
        </p:xfrm>
        <a:graphic>
          <a:graphicData uri="http://schemas.openxmlformats.org/drawingml/2006/table">
            <a:tbl>
              <a:tblPr>
                <a:tableStyleId>{D7AC3CCA-C797-4891-BE02-D94E43425B78}</a:tableStyleId>
              </a:tblPr>
              <a:tblGrid>
                <a:gridCol w="2686049">
                  <a:extLst>
                    <a:ext uri="{9D8B030D-6E8A-4147-A177-3AD203B41FA5}">
                      <a16:colId xmlns:a16="http://schemas.microsoft.com/office/drawing/2014/main" val="20000"/>
                    </a:ext>
                  </a:extLst>
                </a:gridCol>
                <a:gridCol w="2867025">
                  <a:extLst>
                    <a:ext uri="{9D8B030D-6E8A-4147-A177-3AD203B41FA5}">
                      <a16:colId xmlns:a16="http://schemas.microsoft.com/office/drawing/2014/main" val="20001"/>
                    </a:ext>
                  </a:extLst>
                </a:gridCol>
                <a:gridCol w="3286125">
                  <a:extLst>
                    <a:ext uri="{9D8B030D-6E8A-4147-A177-3AD203B41FA5}">
                      <a16:colId xmlns:a16="http://schemas.microsoft.com/office/drawing/2014/main" val="20002"/>
                    </a:ext>
                  </a:extLst>
                </a:gridCol>
              </a:tblGrid>
              <a:tr h="63044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GENERAL VS. SPECIAL REVELATION</a:t>
                      </a:r>
                      <a:endParaRPr kumimoji="0" lang="en-US" sz="3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82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a:ln>
                            <a:noFill/>
                          </a:ln>
                          <a:effectLst/>
                          <a:latin typeface="Calibri" panose="020F0502020204030204" pitchFamily="34" charset="0"/>
                          <a:cs typeface="Calibri" panose="020F0502020204030204" pitchFamily="34" charset="0"/>
                        </a:rPr>
                        <a:t>GENERAL</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kern="1200" cap="none" normalizeH="0" baseline="0" dirty="0">
                          <a:ln>
                            <a:noFill/>
                          </a:ln>
                          <a:effectLst/>
                          <a:latin typeface="Calibri" panose="020F0502020204030204" pitchFamily="34" charset="0"/>
                          <a:cs typeface="Calibri" panose="020F0502020204030204" pitchFamily="34" charset="0"/>
                        </a:rPr>
                        <a:t>SPECIAL</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chemeClr val="tx2">
                        <a:lumMod val="20000"/>
                        <a:lumOff val="80000"/>
                      </a:schemeClr>
                    </a:solidFill>
                  </a:tcPr>
                </a:tc>
                <a:extLst>
                  <a:ext uri="{0D108BD9-81ED-4DB2-BD59-A6C34878D82A}">
                    <a16:rowId xmlns:a16="http://schemas.microsoft.com/office/drawing/2014/main" val="1803650137"/>
                  </a:ext>
                </a:extLst>
              </a:tr>
              <a:tr h="1276371">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EXAMPLES</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Nature, conscience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(Rom 1–2)</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Incarnation, Scripture, miracles</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extLst>
                  <a:ext uri="{0D108BD9-81ED-4DB2-BD59-A6C34878D82A}">
                    <a16:rowId xmlns:a16="http://schemas.microsoft.com/office/drawing/2014/main" val="10000"/>
                  </a:ext>
                </a:extLst>
              </a:tr>
              <a:tr h="482185">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AVAILABILITY</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All</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Some</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extLst>
                  <a:ext uri="{0D108BD9-81ED-4DB2-BD59-A6C34878D82A}">
                    <a16:rowId xmlns:a16="http://schemas.microsoft.com/office/drawing/2014/main" val="10001"/>
                  </a:ext>
                </a:extLst>
              </a:tr>
              <a:tr h="879278">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ACCOMPLISHMENT</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Accountability (Rom 1)</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Salvation (Acts 4:12; 2 Tim 3:15)</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extLst>
                  <a:ext uri="{0D108BD9-81ED-4DB2-BD59-A6C34878D82A}">
                    <a16:rowId xmlns:a16="http://schemas.microsoft.com/office/drawing/2014/main" val="10002"/>
                  </a:ext>
                </a:extLst>
              </a:tr>
              <a:tr h="482185">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FORM</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Non-written</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Written</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extLst>
                  <a:ext uri="{0D108BD9-81ED-4DB2-BD59-A6C34878D82A}">
                    <a16:rowId xmlns:a16="http://schemas.microsoft.com/office/drawing/2014/main" val="10003"/>
                  </a:ext>
                </a:extLst>
              </a:tr>
              <a:tr h="879278">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QUALITY</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Natural</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Supernatural, miraculous</a:t>
                      </a:r>
                      <a:endPar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chemeClr val="tx2">
                        <a:lumMod val="20000"/>
                        <a:lumOff val="80000"/>
                      </a:schemeClr>
                    </a:solidFill>
                  </a:tcPr>
                </a:tc>
                <a:extLst>
                  <a:ext uri="{0D108BD9-81ED-4DB2-BD59-A6C34878D82A}">
                    <a16:rowId xmlns:a16="http://schemas.microsoft.com/office/drawing/2014/main" val="10004"/>
                  </a:ext>
                </a:extLst>
              </a:tr>
              <a:tr h="879278">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EXPECTATION</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Search</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800" b="0" i="0" u="none" strike="noStrike" cap="none" normalizeH="0" baseline="0" dirty="0">
                          <a:ln>
                            <a:noFill/>
                          </a:ln>
                          <a:solidFill>
                            <a:schemeClr val="bg2"/>
                          </a:solidFill>
                          <a:effectLst/>
                          <a:latin typeface="Calibri" panose="020F0502020204030204" pitchFamily="34" charset="0"/>
                          <a:cs typeface="Calibri" panose="020F0502020204030204" pitchFamily="34" charset="0"/>
                        </a:rPr>
                        <a:t>Acts 8; 10</a:t>
                      </a:r>
                    </a:p>
                  </a:txBody>
                  <a:tcPr anchor="ctr" horzOverflow="overflow">
                    <a:solidFill>
                      <a:schemeClr val="tx2">
                        <a:lumMod val="20000"/>
                        <a:lumOff val="80000"/>
                      </a:schemeClr>
                    </a:solidFill>
                  </a:tcPr>
                </a:tc>
                <a:extLst>
                  <a:ext uri="{0D108BD9-81ED-4DB2-BD59-A6C34878D82A}">
                    <a16:rowId xmlns:a16="http://schemas.microsoft.com/office/drawing/2014/main" val="1022137612"/>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364715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2:14-15</a:t>
            </a:r>
          </a:p>
          <a:p>
            <a:pPr algn="just" eaLnBrk="1" fontAlgn="auto" hangingPunct="1">
              <a:spcBef>
                <a:spcPts val="600"/>
              </a:spcBef>
              <a:spcAft>
                <a:spcPts val="600"/>
              </a:spcAft>
              <a:defRPr/>
            </a:pPr>
            <a:r>
              <a:rPr lang="en-US" altLang="en-US" sz="3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000" dirty="0">
                <a:solidFill>
                  <a:schemeClr val="bg1"/>
                </a:solidFill>
                <a:latin typeface="+mn-lt"/>
              </a:rPr>
              <a:t>For when Gentiles who do not have the Law do instinctively the things of the Law, these, not having the Law, are a law to themselves, </a:t>
            </a:r>
            <a:r>
              <a:rPr lang="en-US" sz="3000" baseline="30000" dirty="0">
                <a:solidFill>
                  <a:schemeClr val="bg1"/>
                </a:solidFill>
                <a:latin typeface="+mn-lt"/>
              </a:rPr>
              <a:t>15 </a:t>
            </a:r>
            <a:r>
              <a:rPr lang="en-US" sz="3000" dirty="0">
                <a:solidFill>
                  <a:schemeClr val="bg1"/>
                </a:solidFill>
                <a:latin typeface="+mn-lt"/>
              </a:rPr>
              <a:t>in that they show the work of the </a:t>
            </a:r>
            <a:r>
              <a:rPr lang="en-US" sz="3000" b="1" u="sng" dirty="0">
                <a:solidFill>
                  <a:srgbClr val="FFFFCC"/>
                </a:solidFill>
                <a:latin typeface="+mn-lt"/>
              </a:rPr>
              <a:t>Law written in their hearts</a:t>
            </a:r>
            <a:r>
              <a:rPr lang="en-US" sz="3000" dirty="0">
                <a:solidFill>
                  <a:schemeClr val="bg1"/>
                </a:solidFill>
                <a:latin typeface="+mn-lt"/>
              </a:rPr>
              <a:t>, their </a:t>
            </a:r>
            <a:r>
              <a:rPr lang="en-US" sz="3000" b="1" u="sng" dirty="0">
                <a:solidFill>
                  <a:srgbClr val="FFFFCC"/>
                </a:solidFill>
                <a:latin typeface="+mn-lt"/>
              </a:rPr>
              <a:t>conscience</a:t>
            </a:r>
            <a:r>
              <a:rPr lang="en-US" sz="3000" dirty="0">
                <a:solidFill>
                  <a:schemeClr val="bg1"/>
                </a:solidFill>
                <a:latin typeface="+mn-lt"/>
              </a:rPr>
              <a:t> bearing witness and their thoughts alternately </a:t>
            </a:r>
            <a:r>
              <a:rPr lang="en-US" sz="3000" b="1" u="sng" dirty="0">
                <a:solidFill>
                  <a:srgbClr val="FFFFCC"/>
                </a:solidFill>
                <a:latin typeface="+mn-lt"/>
              </a:rPr>
              <a:t>accusing or else defending</a:t>
            </a:r>
            <a:r>
              <a:rPr lang="en-US" sz="3000" dirty="0">
                <a:solidFill>
                  <a:schemeClr val="bg1"/>
                </a:solidFill>
                <a:latin typeface="+mn-lt"/>
              </a:rPr>
              <a:t> them</a:t>
            </a:r>
            <a:r>
              <a:rPr 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3415703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5032147"/>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1:18-20</a:t>
            </a:r>
          </a:p>
          <a:p>
            <a:pPr algn="just" eaLnBrk="1" fontAlgn="auto" hangingPunct="1">
              <a:spcBef>
                <a:spcPts val="600"/>
              </a:spcBef>
              <a:spcAft>
                <a:spcPts val="600"/>
              </a:spcAft>
              <a:defRPr/>
            </a:pPr>
            <a:r>
              <a:rPr lang="en-US" altLang="en-US" sz="3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000" dirty="0">
                <a:solidFill>
                  <a:schemeClr val="bg1"/>
                </a:solidFill>
                <a:latin typeface="+mn-lt"/>
              </a:rPr>
              <a:t>For the wrath of God is </a:t>
            </a:r>
            <a:r>
              <a:rPr lang="en-US" sz="3000" b="1" u="sng" dirty="0">
                <a:solidFill>
                  <a:srgbClr val="FFFFCC"/>
                </a:solidFill>
                <a:latin typeface="+mn-lt"/>
              </a:rPr>
              <a:t>revealed</a:t>
            </a:r>
            <a:r>
              <a:rPr lang="en-US" sz="3000" dirty="0">
                <a:solidFill>
                  <a:schemeClr val="bg1"/>
                </a:solidFill>
                <a:latin typeface="+mn-lt"/>
              </a:rPr>
              <a:t> from heaven against all ungodliness and unrighteousness of men who suppress the truth in unrighteousness, </a:t>
            </a:r>
            <a:r>
              <a:rPr lang="en-US" sz="3000" baseline="30000" dirty="0">
                <a:solidFill>
                  <a:schemeClr val="bg1"/>
                </a:solidFill>
                <a:latin typeface="+mn-lt"/>
              </a:rPr>
              <a:t>19 </a:t>
            </a:r>
            <a:r>
              <a:rPr lang="en-US" sz="3000" dirty="0">
                <a:solidFill>
                  <a:schemeClr val="bg1"/>
                </a:solidFill>
                <a:latin typeface="+mn-lt"/>
              </a:rPr>
              <a:t>because that which is </a:t>
            </a:r>
            <a:r>
              <a:rPr lang="en-US" sz="3000" b="1" u="sng" dirty="0">
                <a:solidFill>
                  <a:srgbClr val="FFFFCC"/>
                </a:solidFill>
                <a:latin typeface="+mn-lt"/>
              </a:rPr>
              <a:t>known about God is evident</a:t>
            </a:r>
            <a:r>
              <a:rPr lang="en-US" sz="3000" dirty="0">
                <a:solidFill>
                  <a:schemeClr val="bg1"/>
                </a:solidFill>
                <a:latin typeface="+mn-lt"/>
              </a:rPr>
              <a:t> within them; for God made it </a:t>
            </a:r>
            <a:r>
              <a:rPr lang="en-US" sz="3000" b="1" u="sng" dirty="0">
                <a:solidFill>
                  <a:srgbClr val="FFFFCC"/>
                </a:solidFill>
                <a:latin typeface="+mn-lt"/>
              </a:rPr>
              <a:t>evident</a:t>
            </a:r>
            <a:r>
              <a:rPr lang="en-US" sz="3000" dirty="0">
                <a:solidFill>
                  <a:schemeClr val="bg1"/>
                </a:solidFill>
                <a:latin typeface="+mn-lt"/>
              </a:rPr>
              <a:t> to them. </a:t>
            </a:r>
            <a:r>
              <a:rPr lang="en-US" sz="3000" baseline="30000" dirty="0">
                <a:solidFill>
                  <a:schemeClr val="bg1"/>
                </a:solidFill>
                <a:latin typeface="+mn-lt"/>
              </a:rPr>
              <a:t>20 </a:t>
            </a:r>
            <a:r>
              <a:rPr lang="en-US" sz="3000" dirty="0">
                <a:solidFill>
                  <a:schemeClr val="bg1"/>
                </a:solidFill>
                <a:latin typeface="+mn-lt"/>
              </a:rPr>
              <a:t>For since the creation of the world His invisible attributes, His eternal power and divine nature, have been </a:t>
            </a:r>
            <a:r>
              <a:rPr lang="en-US" sz="3000" b="1" u="sng" dirty="0">
                <a:solidFill>
                  <a:srgbClr val="FFFFCC"/>
                </a:solidFill>
                <a:latin typeface="+mn-lt"/>
              </a:rPr>
              <a:t>clearly seen</a:t>
            </a:r>
            <a:r>
              <a:rPr lang="en-US" sz="3000" dirty="0">
                <a:solidFill>
                  <a:schemeClr val="bg1"/>
                </a:solidFill>
                <a:latin typeface="+mn-lt"/>
              </a:rPr>
              <a:t>, being understood through what has been </a:t>
            </a:r>
            <a:r>
              <a:rPr lang="en-US" sz="3000" b="1" u="sng" dirty="0">
                <a:solidFill>
                  <a:srgbClr val="FFFFCC"/>
                </a:solidFill>
                <a:latin typeface="+mn-lt"/>
              </a:rPr>
              <a:t>made</a:t>
            </a:r>
            <a:r>
              <a:rPr lang="en-US" sz="3000" dirty="0">
                <a:solidFill>
                  <a:schemeClr val="bg1"/>
                </a:solidFill>
                <a:latin typeface="+mn-lt"/>
              </a:rPr>
              <a:t>, so that they are </a:t>
            </a:r>
            <a:r>
              <a:rPr lang="en-US" sz="3000" b="1" u="sng" dirty="0">
                <a:solidFill>
                  <a:srgbClr val="FFFFCC"/>
                </a:solidFill>
                <a:latin typeface="+mn-lt"/>
              </a:rPr>
              <a:t>without excuse</a:t>
            </a:r>
            <a:r>
              <a:rPr 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979300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457048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Psalm 19:1-4</a:t>
            </a:r>
          </a:p>
          <a:p>
            <a:pPr algn="just" eaLnBrk="1" fontAlgn="auto" hangingPunct="1">
              <a:spcBef>
                <a:spcPts val="600"/>
              </a:spcBef>
              <a:spcAft>
                <a:spcPts val="600"/>
              </a:spcAft>
              <a:defRPr/>
            </a:pPr>
            <a:r>
              <a:rPr lang="en-US" altLang="en-US" sz="3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000" dirty="0">
                <a:solidFill>
                  <a:schemeClr val="bg1"/>
                </a:solidFill>
                <a:latin typeface="+mn-lt"/>
              </a:rPr>
              <a:t>The heavens are </a:t>
            </a:r>
            <a:r>
              <a:rPr lang="en-US" sz="3000" b="1" u="sng" dirty="0">
                <a:solidFill>
                  <a:srgbClr val="FFFFCC"/>
                </a:solidFill>
                <a:latin typeface="+mn-lt"/>
              </a:rPr>
              <a:t>telling</a:t>
            </a:r>
            <a:r>
              <a:rPr lang="en-US" sz="3000" dirty="0">
                <a:solidFill>
                  <a:schemeClr val="bg1"/>
                </a:solidFill>
                <a:latin typeface="+mn-lt"/>
              </a:rPr>
              <a:t> of the glory of God; And their expanse is </a:t>
            </a:r>
            <a:r>
              <a:rPr lang="en-US" sz="3000" b="1" u="sng" dirty="0">
                <a:solidFill>
                  <a:srgbClr val="FFFFCC"/>
                </a:solidFill>
                <a:latin typeface="+mn-lt"/>
              </a:rPr>
              <a:t>declaring</a:t>
            </a:r>
            <a:r>
              <a:rPr lang="en-US" sz="3000" dirty="0">
                <a:solidFill>
                  <a:schemeClr val="bg1"/>
                </a:solidFill>
                <a:latin typeface="+mn-lt"/>
              </a:rPr>
              <a:t> the work of His hands.</a:t>
            </a:r>
            <a:r>
              <a:rPr lang="en-US" sz="3000" baseline="30000" dirty="0">
                <a:solidFill>
                  <a:schemeClr val="bg1"/>
                </a:solidFill>
                <a:latin typeface="+mn-lt"/>
              </a:rPr>
              <a:t>2 </a:t>
            </a:r>
            <a:r>
              <a:rPr lang="en-US" sz="3000" dirty="0">
                <a:solidFill>
                  <a:schemeClr val="bg1"/>
                </a:solidFill>
                <a:latin typeface="+mn-lt"/>
              </a:rPr>
              <a:t>Day to day </a:t>
            </a:r>
            <a:r>
              <a:rPr lang="en-US" sz="3000" b="1" u="sng" dirty="0">
                <a:solidFill>
                  <a:srgbClr val="FFFFCC"/>
                </a:solidFill>
                <a:latin typeface="+mn-lt"/>
              </a:rPr>
              <a:t>pours forth speech</a:t>
            </a:r>
            <a:r>
              <a:rPr lang="en-US" sz="3000" dirty="0">
                <a:solidFill>
                  <a:schemeClr val="bg1"/>
                </a:solidFill>
                <a:latin typeface="+mn-lt"/>
              </a:rPr>
              <a:t>, And night to night </a:t>
            </a:r>
            <a:r>
              <a:rPr lang="en-US" sz="3000" b="1" u="sng" dirty="0">
                <a:solidFill>
                  <a:srgbClr val="FFFFCC"/>
                </a:solidFill>
                <a:latin typeface="+mn-lt"/>
              </a:rPr>
              <a:t>reveals</a:t>
            </a:r>
            <a:r>
              <a:rPr lang="en-US" sz="3000" dirty="0">
                <a:solidFill>
                  <a:schemeClr val="bg1"/>
                </a:solidFill>
                <a:latin typeface="+mn-lt"/>
              </a:rPr>
              <a:t> knowledge.</a:t>
            </a:r>
            <a:r>
              <a:rPr lang="en-US" sz="3000" baseline="30000" dirty="0">
                <a:solidFill>
                  <a:schemeClr val="bg1"/>
                </a:solidFill>
                <a:latin typeface="+mn-lt"/>
              </a:rPr>
              <a:t>3 </a:t>
            </a:r>
            <a:r>
              <a:rPr lang="en-US" sz="3000" dirty="0">
                <a:solidFill>
                  <a:schemeClr val="bg1"/>
                </a:solidFill>
                <a:latin typeface="+mn-lt"/>
              </a:rPr>
              <a:t>There is no speech, nor are there words; Their voice is not heard. </a:t>
            </a:r>
            <a:r>
              <a:rPr lang="en-US" sz="3000" baseline="30000" dirty="0">
                <a:solidFill>
                  <a:schemeClr val="bg1"/>
                </a:solidFill>
                <a:latin typeface="+mn-lt"/>
              </a:rPr>
              <a:t>4 </a:t>
            </a:r>
            <a:r>
              <a:rPr lang="en-US" sz="3000" dirty="0">
                <a:solidFill>
                  <a:schemeClr val="bg1"/>
                </a:solidFill>
                <a:latin typeface="+mn-lt"/>
              </a:rPr>
              <a:t>Their line has </a:t>
            </a:r>
            <a:r>
              <a:rPr lang="en-US" sz="3000" b="1" u="sng" dirty="0">
                <a:solidFill>
                  <a:srgbClr val="FFFFCC"/>
                </a:solidFill>
                <a:latin typeface="+mn-lt"/>
              </a:rPr>
              <a:t>gone out through all the earth</a:t>
            </a:r>
            <a:r>
              <a:rPr lang="en-US" sz="3000" dirty="0">
                <a:solidFill>
                  <a:schemeClr val="bg1"/>
                </a:solidFill>
                <a:latin typeface="+mn-lt"/>
              </a:rPr>
              <a:t>, And their </a:t>
            </a:r>
            <a:r>
              <a:rPr lang="en-US" sz="3000" b="1" u="sng" dirty="0">
                <a:solidFill>
                  <a:srgbClr val="FFFFCC"/>
                </a:solidFill>
                <a:latin typeface="+mn-lt"/>
              </a:rPr>
              <a:t>utterances to the end of the world</a:t>
            </a:r>
            <a:r>
              <a:rPr lang="en-US" sz="3000" dirty="0">
                <a:solidFill>
                  <a:schemeClr val="bg1"/>
                </a:solidFill>
                <a:latin typeface="+mn-lt"/>
              </a:rPr>
              <a:t>. In them He has placed a tent for the sun</a:t>
            </a:r>
            <a:r>
              <a:rPr 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670763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5032147"/>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1:18-20</a:t>
            </a:r>
          </a:p>
          <a:p>
            <a:pPr algn="just" eaLnBrk="1" fontAlgn="auto" hangingPunct="1">
              <a:spcBef>
                <a:spcPts val="600"/>
              </a:spcBef>
              <a:spcAft>
                <a:spcPts val="600"/>
              </a:spcAft>
              <a:defRPr/>
            </a:pPr>
            <a:r>
              <a:rPr lang="en-US" altLang="en-US" sz="3000" dirty="0">
                <a:solidFill>
                  <a:schemeClr val="bg1"/>
                </a:solidFill>
                <a:latin typeface="+mn-lt"/>
              </a:rPr>
              <a:t>“</a:t>
            </a:r>
            <a:r>
              <a:rPr lang="en-US" sz="3000" dirty="0">
                <a:solidFill>
                  <a:schemeClr val="bg1"/>
                </a:solidFill>
                <a:latin typeface="+mn-lt"/>
              </a:rPr>
              <a:t>For the wrath of God is revealed from heaven against all ungodliness and unrighteousness of men who </a:t>
            </a:r>
            <a:r>
              <a:rPr lang="en-US" sz="3000" b="1" u="sng" dirty="0">
                <a:solidFill>
                  <a:srgbClr val="FFFFCC"/>
                </a:solidFill>
                <a:latin typeface="+mn-lt"/>
              </a:rPr>
              <a:t>suppress</a:t>
            </a:r>
            <a:r>
              <a:rPr lang="en-US" sz="3000" dirty="0">
                <a:solidFill>
                  <a:schemeClr val="bg1"/>
                </a:solidFill>
                <a:latin typeface="+mn-lt"/>
              </a:rPr>
              <a:t>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a:t>
            </a:r>
            <a:r>
              <a:rPr lang="en-US" altLang="en-US" sz="3000" dirty="0">
                <a:solidFill>
                  <a:schemeClr val="bg1"/>
                </a:solidFill>
                <a:latin typeface="+mn-lt"/>
              </a:rPr>
              <a:t> (NASB)</a:t>
            </a:r>
          </a:p>
        </p:txBody>
      </p:sp>
    </p:spTree>
    <p:extLst>
      <p:ext uri="{BB962C8B-B14F-4D97-AF65-F5344CB8AC3E}">
        <p14:creationId xmlns:p14="http://schemas.microsoft.com/office/powerpoint/2010/main" val="329834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effectLst>
                  <a:outerShdw blurRad="38100" dist="38100" dir="2700000" algn="tl">
                    <a:srgbClr val="000000">
                      <a:alpha val="43137"/>
                    </a:srgbClr>
                  </a:outerShdw>
                </a:effectLst>
                <a:latin typeface="+mn-lt"/>
              </a:rPr>
              <a:t>Definition of Eternal Security</a:t>
            </a:r>
          </a:p>
        </p:txBody>
      </p:sp>
      <p:sp>
        <p:nvSpPr>
          <p:cNvPr id="3" name="Content Placeholder 2"/>
          <p:cNvSpPr>
            <a:spLocks noGrp="1"/>
          </p:cNvSpPr>
          <p:nvPr>
            <p:ph idx="1"/>
          </p:nvPr>
        </p:nvSpPr>
        <p:spPr/>
        <p:txBody>
          <a:bodyPr/>
          <a:lstStyle/>
          <a:p>
            <a:pPr marL="0" indent="0" algn="just">
              <a:buFont typeface="Arial" panose="020B0604020202020204" pitchFamily="34" charset="0"/>
              <a:buNone/>
              <a:defRPr/>
            </a:pPr>
            <a:r>
              <a:rPr lang="en-US" dirty="0">
                <a:solidFill>
                  <a:schemeClr val="bg1"/>
                </a:solidFill>
                <a:effectLst>
                  <a:outerShdw blurRad="38100" dist="38100" dir="2700000" algn="tl">
                    <a:srgbClr val="000000">
                      <a:alpha val="43137"/>
                    </a:srgbClr>
                  </a:outerShdw>
                </a:effectLst>
              </a:rPr>
              <a:t>“Eternal Security means that those who have been </a:t>
            </a:r>
            <a:r>
              <a:rPr lang="en-US" i="1" dirty="0">
                <a:solidFill>
                  <a:schemeClr val="bg1"/>
                </a:solidFill>
                <a:effectLst>
                  <a:outerShdw blurRad="38100" dist="38100" dir="2700000" algn="tl">
                    <a:srgbClr val="000000">
                      <a:alpha val="43137"/>
                    </a:srgbClr>
                  </a:outerShdw>
                </a:effectLst>
              </a:rPr>
              <a:t>genuinely saved</a:t>
            </a:r>
            <a:r>
              <a:rPr lang="en-US" dirty="0">
                <a:solidFill>
                  <a:schemeClr val="bg1"/>
                </a:solidFill>
                <a:effectLst>
                  <a:outerShdw blurRad="38100" dist="38100" dir="2700000" algn="tl">
                    <a:srgbClr val="000000">
                      <a:alpha val="43137"/>
                    </a:srgbClr>
                  </a:outerShdw>
                </a:effectLst>
              </a:rPr>
              <a:t> </a:t>
            </a:r>
            <a:r>
              <a:rPr lang="en-US" b="1" dirty="0">
                <a:solidFill>
                  <a:srgbClr val="FFFFCC"/>
                </a:solidFill>
                <a:effectLst>
                  <a:outerShdw blurRad="38100" dist="38100" dir="2700000" algn="tl">
                    <a:srgbClr val="000000">
                      <a:alpha val="43137"/>
                    </a:srgbClr>
                  </a:outerShdw>
                </a:effectLst>
                <a:latin typeface="+mj-lt"/>
                <a:ea typeface="+mj-ea"/>
                <a:cs typeface="+mj-cs"/>
              </a:rPr>
              <a:t>by God’s grace through faith alone in Christ alone </a:t>
            </a:r>
            <a:r>
              <a:rPr lang="en-US" dirty="0">
                <a:solidFill>
                  <a:schemeClr val="bg1"/>
                </a:solidFill>
                <a:effectLst>
                  <a:outerShdw blurRad="38100" dist="38100" dir="2700000" algn="tl">
                    <a:srgbClr val="000000">
                      <a:alpha val="43137"/>
                    </a:srgbClr>
                  </a:outerShdw>
                </a:effectLst>
              </a:rPr>
              <a:t>shall never be in danger of God’s condemnation or loss of salvation but God’s grace and power keep them forever saved and secure.”</a:t>
            </a:r>
          </a:p>
        </p:txBody>
      </p:sp>
      <p:sp>
        <p:nvSpPr>
          <p:cNvPr id="10244" name="TextBox 3"/>
          <p:cNvSpPr txBox="1">
            <a:spLocks noChangeArrowheads="1"/>
          </p:cNvSpPr>
          <p:nvPr/>
        </p:nvSpPr>
        <p:spPr bwMode="auto">
          <a:xfrm>
            <a:off x="1238250" y="6359525"/>
            <a:ext cx="676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Dennis </a:t>
            </a:r>
            <a:r>
              <a:rPr lang="en-US" altLang="en-US"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Rokser</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a:t>
            </a:r>
            <a:r>
              <a:rPr lang="en-US" altLang="en-US"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11</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575" y="142875"/>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677500" cy="457048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1:21-23</a:t>
            </a:r>
          </a:p>
          <a:p>
            <a:pPr algn="just" eaLnBrk="1" fontAlgn="auto" hangingPunct="1">
              <a:spcBef>
                <a:spcPts val="600"/>
              </a:spcBef>
              <a:spcAft>
                <a:spcPts val="600"/>
              </a:spcAft>
              <a:defRPr/>
            </a:pPr>
            <a:r>
              <a:rPr lang="en-US" altLang="en-US" sz="3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000" baseline="30000" dirty="0">
                <a:solidFill>
                  <a:schemeClr val="bg1"/>
                </a:solidFill>
                <a:latin typeface="+mn-lt"/>
              </a:rPr>
              <a:t>21 </a:t>
            </a:r>
            <a:r>
              <a:rPr lang="en-US" sz="3000" dirty="0">
                <a:solidFill>
                  <a:schemeClr val="bg1"/>
                </a:solidFill>
                <a:latin typeface="+mn-lt"/>
              </a:rPr>
              <a:t>For even though they knew God, they did not honor Him as God or give thanks, but they became futile in their speculations, and their foolish heart was darkened. </a:t>
            </a:r>
            <a:r>
              <a:rPr lang="en-US" sz="3000" baseline="30000" dirty="0">
                <a:solidFill>
                  <a:schemeClr val="bg1"/>
                </a:solidFill>
                <a:latin typeface="+mn-lt"/>
              </a:rPr>
              <a:t>22 </a:t>
            </a:r>
            <a:r>
              <a:rPr lang="en-US" sz="3000" dirty="0">
                <a:solidFill>
                  <a:schemeClr val="bg1"/>
                </a:solidFill>
                <a:latin typeface="+mn-lt"/>
              </a:rPr>
              <a:t>Professing to be wise, they became fools, </a:t>
            </a:r>
            <a:r>
              <a:rPr lang="en-US" sz="3000" baseline="30000" dirty="0">
                <a:solidFill>
                  <a:schemeClr val="bg1"/>
                </a:solidFill>
                <a:latin typeface="+mn-lt"/>
              </a:rPr>
              <a:t>23 </a:t>
            </a:r>
            <a:r>
              <a:rPr lang="en-US" sz="3000" dirty="0">
                <a:solidFill>
                  <a:schemeClr val="bg1"/>
                </a:solidFill>
                <a:latin typeface="+mn-lt"/>
              </a:rPr>
              <a:t>and exchanged the glory of the incorruptible God for an image in the form of corruptible man and of birds and four-footed animals and crawling creatures</a:t>
            </a:r>
            <a:r>
              <a:rPr 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3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220920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121456" y="177322"/>
            <a:ext cx="6901089" cy="284693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3:11</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cap="small" dirty="0">
                <a:solidFill>
                  <a:schemeClr val="bg1"/>
                </a:solidFill>
              </a:rPr>
              <a:t>There is none who understands</a:t>
            </a:r>
            <a:r>
              <a:rPr lang="en-US" sz="4000" dirty="0">
                <a:solidFill>
                  <a:schemeClr val="bg1"/>
                </a:solidFill>
              </a:rPr>
              <a:t>, </a:t>
            </a:r>
            <a:r>
              <a:rPr lang="en-US" sz="4000" b="1" u="sng" cap="small" dirty="0">
                <a:solidFill>
                  <a:srgbClr val="FFFFCC"/>
                </a:solidFill>
              </a:rPr>
              <a:t>There is none who seeks for God</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1255113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791574" cy="543225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Genesis 3:8-10</a:t>
            </a:r>
          </a:p>
          <a:p>
            <a:pPr algn="just" eaLnBrk="1" fontAlgn="auto" hangingPunct="1">
              <a:spcBef>
                <a:spcPts val="600"/>
              </a:spcBef>
              <a:spcAft>
                <a:spcPts val="600"/>
              </a:spcAft>
              <a:defRPr/>
            </a:pPr>
            <a:r>
              <a:rPr lang="en-US" altLang="en-US" sz="32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200" dirty="0">
                <a:solidFill>
                  <a:schemeClr val="bg1"/>
                </a:solidFill>
              </a:rPr>
              <a:t>They heard the sound of the </a:t>
            </a:r>
            <a:r>
              <a:rPr lang="en-US" sz="3200" cap="small" dirty="0">
                <a:solidFill>
                  <a:schemeClr val="bg1"/>
                </a:solidFill>
              </a:rPr>
              <a:t>Lord</a:t>
            </a:r>
            <a:r>
              <a:rPr lang="en-US" sz="3200" dirty="0">
                <a:solidFill>
                  <a:schemeClr val="bg1"/>
                </a:solidFill>
              </a:rPr>
              <a:t> God walking in the garden in the cool of the day, and the man and his wife </a:t>
            </a:r>
            <a:r>
              <a:rPr lang="en-US" sz="3200" b="1" u="sng" dirty="0">
                <a:solidFill>
                  <a:srgbClr val="FFFFCC"/>
                </a:solidFill>
              </a:rPr>
              <a:t>hid themselves</a:t>
            </a:r>
            <a:r>
              <a:rPr lang="en-US" sz="3200" dirty="0">
                <a:solidFill>
                  <a:schemeClr val="bg1"/>
                </a:solidFill>
              </a:rPr>
              <a:t> from the presence of the </a:t>
            </a:r>
            <a:r>
              <a:rPr lang="en-US" sz="3200" cap="small" dirty="0">
                <a:solidFill>
                  <a:schemeClr val="bg1"/>
                </a:solidFill>
              </a:rPr>
              <a:t>Lord</a:t>
            </a:r>
            <a:r>
              <a:rPr lang="en-US" sz="3200" dirty="0">
                <a:solidFill>
                  <a:schemeClr val="bg1"/>
                </a:solidFill>
              </a:rPr>
              <a:t> God among the trees of the garden. </a:t>
            </a:r>
            <a:r>
              <a:rPr lang="en-US" sz="3200" baseline="30000" dirty="0">
                <a:solidFill>
                  <a:schemeClr val="bg1"/>
                </a:solidFill>
              </a:rPr>
              <a:t>9 </a:t>
            </a:r>
            <a:r>
              <a:rPr lang="en-US" sz="3200" dirty="0">
                <a:solidFill>
                  <a:schemeClr val="bg1"/>
                </a:solidFill>
              </a:rPr>
              <a:t>Then the </a:t>
            </a:r>
            <a:r>
              <a:rPr lang="en-US" sz="3200" cap="small" dirty="0">
                <a:solidFill>
                  <a:schemeClr val="bg1"/>
                </a:solidFill>
              </a:rPr>
              <a:t>Lord</a:t>
            </a:r>
            <a:r>
              <a:rPr lang="en-US" sz="3200" dirty="0">
                <a:solidFill>
                  <a:schemeClr val="bg1"/>
                </a:solidFill>
              </a:rPr>
              <a:t> God called to the man, and said to him, “Where are you?” </a:t>
            </a:r>
            <a:r>
              <a:rPr lang="en-US" sz="3200" baseline="30000" dirty="0">
                <a:solidFill>
                  <a:schemeClr val="bg1"/>
                </a:solidFill>
              </a:rPr>
              <a:t>10 </a:t>
            </a:r>
            <a:r>
              <a:rPr lang="en-US" sz="3200" dirty="0">
                <a:solidFill>
                  <a:schemeClr val="bg1"/>
                </a:solidFill>
              </a:rPr>
              <a:t>He said, “I heard the sound of You in the garden, and I was afraid because I was naked; so </a:t>
            </a:r>
            <a:r>
              <a:rPr lang="en-US" sz="3200" b="1" u="sng" dirty="0">
                <a:solidFill>
                  <a:srgbClr val="FFFFCC"/>
                </a:solidFill>
              </a:rPr>
              <a:t>I hid myself</a:t>
            </a:r>
            <a:r>
              <a:rPr lang="en-US" sz="3200" dirty="0">
                <a:solidFill>
                  <a:schemeClr val="bg1"/>
                </a:solidFill>
              </a:rPr>
              <a:t>.”</a:t>
            </a:r>
            <a:r>
              <a:rPr lang="en-US" alt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253033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4" y="177322"/>
            <a:ext cx="8791574" cy="5432256"/>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John 3:19-21</a:t>
            </a:r>
          </a:p>
          <a:p>
            <a:pPr algn="just" eaLnBrk="1" fontAlgn="auto" hangingPunct="1">
              <a:spcBef>
                <a:spcPts val="600"/>
              </a:spcBef>
              <a:spcAft>
                <a:spcPts val="600"/>
              </a:spcAft>
              <a:defRPr/>
            </a:pPr>
            <a:r>
              <a:rPr lang="en-US" altLang="en-US" sz="32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3200" dirty="0">
                <a:solidFill>
                  <a:schemeClr val="bg1"/>
                </a:solidFill>
              </a:rPr>
              <a:t>This is the judgment, that the Light has come into the world, and men loved the darkness rather than the Light, for their deeds were evil. </a:t>
            </a:r>
            <a:r>
              <a:rPr lang="en-US" sz="3200" baseline="30000" dirty="0">
                <a:solidFill>
                  <a:schemeClr val="bg1"/>
                </a:solidFill>
              </a:rPr>
              <a:t>20 </a:t>
            </a:r>
            <a:r>
              <a:rPr lang="en-US" sz="3200" dirty="0">
                <a:solidFill>
                  <a:schemeClr val="bg1"/>
                </a:solidFill>
              </a:rPr>
              <a:t>For everyone who does evil hates the Light, and does not come to the Light for fear that his deeds will be exposed. </a:t>
            </a:r>
            <a:r>
              <a:rPr lang="en-US" sz="3200" baseline="30000" dirty="0">
                <a:solidFill>
                  <a:schemeClr val="bg1"/>
                </a:solidFill>
              </a:rPr>
              <a:t>21 </a:t>
            </a:r>
            <a:r>
              <a:rPr lang="en-US" sz="3200" dirty="0">
                <a:solidFill>
                  <a:schemeClr val="bg1"/>
                </a:solidFill>
              </a:rPr>
              <a:t>But he who practices the truth comes to the Light, so that his deeds may be manifested as having been wrought in God.”</a:t>
            </a:r>
            <a:r>
              <a:rPr lang="en-US" altLang="en-US" sz="32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4016338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121456" y="177322"/>
            <a:ext cx="6901089" cy="4078039"/>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Acts 4:12</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latin typeface="+mn-lt"/>
              </a:rPr>
              <a:t>And there is salvation in no one else; for there is no other name under heaven that has been given among men by which we must be saved</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1792694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542442" y="177322"/>
            <a:ext cx="7480104" cy="469359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2 Timothy 3:15</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rPr>
              <a:t>and that from childhood you have known the </a:t>
            </a:r>
            <a:r>
              <a:rPr lang="en-US" sz="4000" b="1" u="sng" dirty="0">
                <a:solidFill>
                  <a:srgbClr val="FFFFCC"/>
                </a:solidFill>
              </a:rPr>
              <a:t>sacred writings</a:t>
            </a:r>
            <a:r>
              <a:rPr lang="en-US" sz="4000" dirty="0">
                <a:solidFill>
                  <a:schemeClr val="bg1"/>
                </a:solidFill>
              </a:rPr>
              <a:t> which are able to give you the wisdom that </a:t>
            </a:r>
            <a:r>
              <a:rPr lang="en-US" sz="4000" b="1" u="sng" dirty="0">
                <a:solidFill>
                  <a:srgbClr val="FFFFCC"/>
                </a:solidFill>
              </a:rPr>
              <a:t>leads to salvation</a:t>
            </a:r>
            <a:r>
              <a:rPr lang="en-US" sz="4000" dirty="0">
                <a:solidFill>
                  <a:schemeClr val="bg1"/>
                </a:solidFill>
              </a:rPr>
              <a:t> through faith which is in Christ Jesus</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2527482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542442" y="177322"/>
            <a:ext cx="7480104" cy="2846933"/>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Romans 10:17</a:t>
            </a:r>
          </a:p>
          <a:p>
            <a:pPr algn="just" eaLnBrk="1" fontAlgn="auto" hangingPunct="1">
              <a:spcBef>
                <a:spcPts val="600"/>
              </a:spcBef>
              <a:spcAft>
                <a:spcPts val="600"/>
              </a:spcAft>
              <a:defRPr/>
            </a:pPr>
            <a:r>
              <a:rPr lang="en-US" altLang="en-US" sz="40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4000" dirty="0">
                <a:solidFill>
                  <a:schemeClr val="bg1"/>
                </a:solidFill>
              </a:rPr>
              <a:t>So </a:t>
            </a:r>
            <a:r>
              <a:rPr lang="en-US" sz="4000" b="1" u="sng" dirty="0">
                <a:solidFill>
                  <a:srgbClr val="FFFFCC"/>
                </a:solidFill>
              </a:rPr>
              <a:t>faith</a:t>
            </a:r>
            <a:r>
              <a:rPr lang="en-US" sz="4000" dirty="0">
                <a:solidFill>
                  <a:schemeClr val="bg1"/>
                </a:solidFill>
              </a:rPr>
              <a:t> </a:t>
            </a:r>
            <a:r>
              <a:rPr lang="en-US" sz="4000" i="1" dirty="0">
                <a:solidFill>
                  <a:schemeClr val="bg1"/>
                </a:solidFill>
              </a:rPr>
              <a:t>comes</a:t>
            </a:r>
            <a:r>
              <a:rPr lang="en-US" sz="4000" dirty="0">
                <a:solidFill>
                  <a:schemeClr val="bg1"/>
                </a:solidFill>
              </a:rPr>
              <a:t> from hearing, and hearing by the </a:t>
            </a:r>
            <a:r>
              <a:rPr lang="en-US" sz="4000" b="1" u="sng" dirty="0">
                <a:solidFill>
                  <a:srgbClr val="FFFFCC"/>
                </a:solidFill>
              </a:rPr>
              <a:t>word</a:t>
            </a:r>
            <a:r>
              <a:rPr lang="en-US" sz="4000" dirty="0">
                <a:solidFill>
                  <a:schemeClr val="bg1"/>
                </a:solidFill>
              </a:rPr>
              <a:t> of Christ</a:t>
            </a:r>
            <a:r>
              <a:rPr 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40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373085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213" y="163513"/>
            <a:ext cx="8791575" cy="6530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176213" y="177322"/>
            <a:ext cx="8673319" cy="4878259"/>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400" b="1"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Luke 16:28-31</a:t>
            </a:r>
          </a:p>
          <a:p>
            <a:pPr algn="just" eaLnBrk="1" fontAlgn="auto" hangingPunct="1">
              <a:spcBef>
                <a:spcPts val="600"/>
              </a:spcBef>
              <a:spcAft>
                <a:spcPts val="600"/>
              </a:spcAft>
              <a:defRPr/>
            </a:pPr>
            <a:r>
              <a:rPr lang="en-US" altLang="en-US" sz="2800" kern="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sz="2800" dirty="0">
                <a:solidFill>
                  <a:schemeClr val="bg1"/>
                </a:solidFill>
              </a:rPr>
              <a:t>for I have five brothers—in order that he may warn them, so that they will not also come to this place of torment.’ </a:t>
            </a:r>
            <a:r>
              <a:rPr lang="en-US" sz="2800" baseline="30000" dirty="0">
                <a:solidFill>
                  <a:schemeClr val="bg1"/>
                </a:solidFill>
              </a:rPr>
              <a:t>29 </a:t>
            </a:r>
            <a:r>
              <a:rPr lang="en-US" sz="2800" dirty="0">
                <a:solidFill>
                  <a:schemeClr val="bg1"/>
                </a:solidFill>
              </a:rPr>
              <a:t>But </a:t>
            </a:r>
            <a:r>
              <a:rPr lang="en-US" sz="2800">
                <a:solidFill>
                  <a:schemeClr val="bg1"/>
                </a:solidFill>
              </a:rPr>
              <a:t>Abraham said</a:t>
            </a:r>
            <a:r>
              <a:rPr lang="en-US" sz="2800" dirty="0">
                <a:solidFill>
                  <a:schemeClr val="bg1"/>
                </a:solidFill>
              </a:rPr>
              <a:t>, ‘They have Moses and the Prophets; let them hear them.’ </a:t>
            </a:r>
            <a:r>
              <a:rPr lang="en-US" sz="2800" baseline="30000" dirty="0">
                <a:solidFill>
                  <a:schemeClr val="bg1"/>
                </a:solidFill>
              </a:rPr>
              <a:t>30 </a:t>
            </a:r>
            <a:r>
              <a:rPr lang="en-US" sz="2800" dirty="0">
                <a:solidFill>
                  <a:schemeClr val="bg1"/>
                </a:solidFill>
              </a:rPr>
              <a:t>But he said, ‘No, father Abraham, but if someone goes to them from the dead, they will repent!’ </a:t>
            </a:r>
            <a:r>
              <a:rPr lang="en-US" sz="2800" baseline="30000" dirty="0">
                <a:solidFill>
                  <a:schemeClr val="bg1"/>
                </a:solidFill>
              </a:rPr>
              <a:t>31 </a:t>
            </a:r>
            <a:r>
              <a:rPr lang="en-US" sz="2800" dirty="0">
                <a:solidFill>
                  <a:schemeClr val="bg1"/>
                </a:solidFill>
              </a:rPr>
              <a:t>But he said to him, ‘If they do not listen to Moses and the Prophets, they will not be persuaded even if someone rises from the dead</a:t>
            </a:r>
            <a:r>
              <a:rPr lang="en-US" sz="28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t>
            </a:r>
            <a:r>
              <a:rPr lang="en-US" altLang="en-US" sz="280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 (NASB)</a:t>
            </a:r>
          </a:p>
        </p:txBody>
      </p:sp>
    </p:spTree>
    <p:extLst>
      <p:ext uri="{BB962C8B-B14F-4D97-AF65-F5344CB8AC3E}">
        <p14:creationId xmlns:p14="http://schemas.microsoft.com/office/powerpoint/2010/main" val="4104121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5"/>
          <p:cNvSpPr>
            <a:spLocks noGrp="1"/>
          </p:cNvSpPr>
          <p:nvPr>
            <p:ph type="title"/>
          </p:nvPr>
        </p:nvSpPr>
        <p:spPr>
          <a:xfrm>
            <a:off x="2247900" y="304800"/>
            <a:ext cx="4648200" cy="1143000"/>
          </a:xfrm>
        </p:spPr>
        <p:txBody>
          <a:bodyPr/>
          <a:lstStyle/>
          <a:p>
            <a:r>
              <a:rPr lang="en-US" altLang="en-US" dirty="0">
                <a:solidFill>
                  <a:srgbClr val="00FFFF"/>
                </a:solidFill>
                <a:effectLst>
                  <a:outerShdw blurRad="38100" dist="38100" dir="2700000" algn="tl">
                    <a:srgbClr val="000000">
                      <a:alpha val="43137"/>
                    </a:srgbClr>
                  </a:outerShdw>
                </a:effectLst>
              </a:rPr>
              <a:t>Dominoes in a Row</a:t>
            </a:r>
          </a:p>
        </p:txBody>
      </p:sp>
      <p:pic>
        <p:nvPicPr>
          <p:cNvPr id="3" name="Picture 2"/>
          <p:cNvPicPr>
            <a:picLocks noChangeAspect="1"/>
          </p:cNvPicPr>
          <p:nvPr/>
        </p:nvPicPr>
        <p:blipFill>
          <a:blip r:embed="rId2" cstate="print"/>
          <a:stretch>
            <a:fillRect/>
          </a:stretch>
        </p:blipFill>
        <p:spPr>
          <a:xfrm>
            <a:off x="876762" y="1638800"/>
            <a:ext cx="7390476" cy="40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4711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0432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effectLst>
                  <a:outerShdw blurRad="38100" dist="38100" dir="2700000" algn="tl">
                    <a:srgbClr val="000000">
                      <a:alpha val="43137"/>
                    </a:srgbClr>
                  </a:outerShdw>
                </a:effectLst>
                <a:latin typeface="+mn-lt"/>
              </a:rPr>
              <a:t>Eternal Security Outline</a:t>
            </a:r>
          </a:p>
        </p:txBody>
      </p:sp>
      <p:sp>
        <p:nvSpPr>
          <p:cNvPr id="11267" name="Content Placeholder 2"/>
          <p:cNvSpPr>
            <a:spLocks noGrp="1"/>
          </p:cNvSpPr>
          <p:nvPr>
            <p:ph idx="1"/>
          </p:nvPr>
        </p:nvSpPr>
        <p:spPr>
          <a:xfrm>
            <a:off x="3535363" y="1600200"/>
            <a:ext cx="5373687" cy="2792413"/>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effectLst>
                  <a:outerShdw blurRad="38100" dist="38100" dir="2700000" algn="tl">
                    <a:srgbClr val="000000">
                      <a:alpha val="43137"/>
                    </a:srgbClr>
                  </a:outerShdw>
                </a:effectLst>
              </a:rPr>
              <a:t>Eternal security arguments</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effectLst>
                  <a:outerShdw blurRad="38100" dist="38100" dir="2700000" algn="tl">
                    <a:srgbClr val="000000">
                      <a:alpha val="43137"/>
                    </a:srgbClr>
                  </a:outerShdw>
                </a:effectLst>
              </a:rPr>
              <a:t>Response  to problem passages</a:t>
            </a:r>
          </a:p>
        </p:txBody>
      </p:sp>
      <p:pic>
        <p:nvPicPr>
          <p:cNvPr id="11268"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2916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975" y="3962400"/>
            <a:ext cx="4462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eaLnBrk="1" hangingPunct="1">
              <a:defRPr/>
            </a:pPr>
            <a:r>
              <a:rPr lang="en-US" altLang="en-US" sz="4000" dirty="0">
                <a:solidFill>
                  <a:srgbClr val="00FFFF"/>
                </a:solidFill>
                <a:effectLst>
                  <a:outerShdw blurRad="38100" dist="38100" dir="2700000" algn="tl">
                    <a:srgbClr val="000000">
                      <a:alpha val="43137"/>
                    </a:srgbClr>
                  </a:outerShdw>
                </a:effectLst>
              </a:rPr>
              <a:t>Unbiblical Views of Salvation</a:t>
            </a:r>
          </a:p>
        </p:txBody>
      </p:sp>
      <p:sp>
        <p:nvSpPr>
          <p:cNvPr id="233475" name="Content Placeholder 2"/>
          <p:cNvSpPr>
            <a:spLocks noGrp="1"/>
          </p:cNvSpPr>
          <p:nvPr>
            <p:ph idx="1"/>
          </p:nvPr>
        </p:nvSpPr>
        <p:spPr>
          <a:xfrm>
            <a:off x="255722" y="1150749"/>
            <a:ext cx="8593809" cy="4525963"/>
          </a:xfrm>
        </p:spPr>
        <p:txBody>
          <a:bodyPr/>
          <a:lstStyle/>
          <a:p>
            <a:pPr eaLnBrk="1" hangingPunct="1">
              <a:spcBef>
                <a:spcPts val="1200"/>
              </a:spcBef>
              <a:spcAft>
                <a:spcPts val="1200"/>
              </a:spcAft>
              <a:buClr>
                <a:srgbClr val="66FFFF"/>
              </a:buClr>
            </a:pPr>
            <a:r>
              <a:rPr lang="en-US" altLang="en-US" sz="3600" b="1" u="sng" dirty="0">
                <a:solidFill>
                  <a:srgbClr val="FFFFCC"/>
                </a:solidFill>
              </a:rPr>
              <a:t>Inclusivism</a:t>
            </a:r>
          </a:p>
          <a:p>
            <a:pPr marL="914400" lvl="1" indent="-457200" algn="just" eaLnBrk="1" hangingPunct="1">
              <a:spcBef>
                <a:spcPts val="1200"/>
              </a:spcBef>
              <a:spcAft>
                <a:spcPts val="1200"/>
              </a:spcAft>
              <a:buClr>
                <a:srgbClr val="FF99FF"/>
              </a:buClr>
            </a:pPr>
            <a:r>
              <a:rPr lang="en-US" altLang="en-US" sz="3000" dirty="0">
                <a:solidFill>
                  <a:schemeClr val="bg1"/>
                </a:solidFill>
              </a:rPr>
              <a:t>Definition – all sincere seekers will be saved regardless of whether they know the name of Jesus Christ</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support – Acts 10:2</a:t>
            </a:r>
          </a:p>
          <a:p>
            <a:pPr marL="914400" lvl="1" indent="-457200" algn="just" eaLnBrk="1" hangingPunct="1">
              <a:spcBef>
                <a:spcPts val="1200"/>
              </a:spcBef>
              <a:spcAft>
                <a:spcPts val="1200"/>
              </a:spcAft>
              <a:buClr>
                <a:srgbClr val="FF99FF"/>
              </a:buClr>
            </a:pPr>
            <a:r>
              <a:rPr lang="en-US" altLang="en-US" sz="3000" dirty="0">
                <a:solidFill>
                  <a:schemeClr val="bg1"/>
                </a:solidFill>
              </a:rPr>
              <a:t>Scriptural refutation – Acts 11:14; John 14:6; Acts 4:12; 1 Tim 2:5; Gal 2:21</a:t>
            </a:r>
          </a:p>
          <a:p>
            <a:pPr marL="914400" lvl="1" indent="-457200" algn="just" eaLnBrk="1" hangingPunct="1">
              <a:spcBef>
                <a:spcPts val="1200"/>
              </a:spcBef>
              <a:spcAft>
                <a:spcPts val="1200"/>
              </a:spcAft>
              <a:buClr>
                <a:srgbClr val="FF99FF"/>
              </a:buClr>
            </a:pPr>
            <a:r>
              <a:rPr lang="en-US" altLang="en-US" sz="3000" dirty="0">
                <a:solidFill>
                  <a:schemeClr val="bg1"/>
                </a:solidFill>
              </a:rPr>
              <a:t>Two incorrect premises – God has not revealed Himself and mankind is searching for God</a:t>
            </a:r>
          </a:p>
          <a:p>
            <a:pPr eaLnBrk="1" hangingPunct="1"/>
            <a:endParaRPr lang="en-US" altLang="en-US" dirty="0"/>
          </a:p>
        </p:txBody>
      </p:sp>
    </p:spTree>
    <p:extLst>
      <p:ext uri="{BB962C8B-B14F-4D97-AF65-F5344CB8AC3E}">
        <p14:creationId xmlns:p14="http://schemas.microsoft.com/office/powerpoint/2010/main" val="38215467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lstStyle/>
          <a:p>
            <a:pPr eaLnBrk="1" hangingPunct="1"/>
            <a:r>
              <a:rPr lang="en-US" altLang="en-US" b="1" dirty="0">
                <a:solidFill>
                  <a:srgbClr val="00FFFF"/>
                </a:solidFill>
              </a:rPr>
              <a:t>Soteriology Overview</a:t>
            </a:r>
          </a:p>
        </p:txBody>
      </p:sp>
      <p:sp>
        <p:nvSpPr>
          <p:cNvPr id="5" name="Rectangle 3"/>
          <p:cNvSpPr txBox="1">
            <a:spLocks/>
          </p:cNvSpPr>
          <p:nvPr/>
        </p:nvSpPr>
        <p:spPr bwMode="auto">
          <a:xfrm>
            <a:off x="1333500" y="1600200"/>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Clr>
                <a:srgbClr val="66FFFF"/>
              </a:buClr>
              <a:buFont typeface="+mj-lt"/>
              <a:buAutoNum type="romanUcPeriod"/>
              <a:defRPr/>
            </a:pPr>
            <a:r>
              <a:rPr lang="en-US" altLang="en-US" dirty="0">
                <a:solidFill>
                  <a:schemeClr val="bg1"/>
                </a:solidFill>
              </a:rPr>
              <a:t>Definition</a:t>
            </a:r>
          </a:p>
          <a:p>
            <a:pPr marL="914377" indent="-914377" eaLnBrk="1" hangingPunct="1">
              <a:lnSpc>
                <a:spcPct val="90000"/>
              </a:lnSpc>
              <a:buClr>
                <a:srgbClr val="66FFFF"/>
              </a:buClr>
              <a:buFont typeface="+mj-lt"/>
              <a:buAutoNum type="romanUcPeriod"/>
              <a:defRPr/>
            </a:pPr>
            <a:r>
              <a:rPr lang="en-US" altLang="en-US" dirty="0">
                <a:solidFill>
                  <a:schemeClr val="bg1"/>
                </a:solidFill>
              </a:rPr>
              <a:t>Election</a:t>
            </a:r>
          </a:p>
          <a:p>
            <a:pPr marL="914377" indent="-914377" eaLnBrk="1" hangingPunct="1">
              <a:lnSpc>
                <a:spcPct val="90000"/>
              </a:lnSpc>
              <a:buClr>
                <a:srgbClr val="66FFFF"/>
              </a:buClr>
              <a:buFont typeface="+mj-lt"/>
              <a:buAutoNum type="romanUcPeriod"/>
              <a:defRPr/>
            </a:pPr>
            <a:r>
              <a:rPr lang="en-US" altLang="en-US" dirty="0">
                <a:solidFill>
                  <a:schemeClr val="bg1"/>
                </a:solidFill>
              </a:rPr>
              <a:t>Atonement</a:t>
            </a:r>
          </a:p>
          <a:p>
            <a:pPr marL="914377" indent="-914377" eaLnBrk="1" hangingPunct="1">
              <a:lnSpc>
                <a:spcPct val="90000"/>
              </a:lnSpc>
              <a:buClr>
                <a:srgbClr val="66FFFF"/>
              </a:buClr>
              <a:buFont typeface="+mj-lt"/>
              <a:buAutoNum type="romanUcPeriod"/>
              <a:defRPr/>
            </a:pPr>
            <a:r>
              <a:rPr lang="en-US" altLang="en-US" dirty="0">
                <a:solidFill>
                  <a:schemeClr val="bg1"/>
                </a:solidFill>
              </a:rPr>
              <a:t>Salvation words</a:t>
            </a:r>
          </a:p>
          <a:p>
            <a:pPr marL="914377" indent="-914377" eaLnBrk="1" hangingPunct="1">
              <a:lnSpc>
                <a:spcPct val="90000"/>
              </a:lnSpc>
              <a:buClr>
                <a:srgbClr val="66FFFF"/>
              </a:buClr>
              <a:buFont typeface="+mj-lt"/>
              <a:buAutoNum type="romanUcPeriod"/>
              <a:defRPr/>
            </a:pPr>
            <a:r>
              <a:rPr lang="en-US" altLang="en-US" dirty="0">
                <a:solidFill>
                  <a:schemeClr val="bg1"/>
                </a:solidFill>
              </a:rPr>
              <a:t>God’s one condition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Results of salvation</a:t>
            </a:r>
          </a:p>
          <a:p>
            <a:pPr marL="914377" indent="-914377" eaLnBrk="1" hangingPunct="1">
              <a:lnSpc>
                <a:spcPct val="90000"/>
              </a:lnSpc>
              <a:buClr>
                <a:srgbClr val="66FFFF"/>
              </a:buClr>
              <a:buFont typeface="+mj-lt"/>
              <a:buAutoNum type="romanUcPeriod"/>
              <a:defRPr/>
            </a:pPr>
            <a:r>
              <a:rPr lang="en-US" altLang="en-US" dirty="0">
                <a:solidFill>
                  <a:schemeClr val="bg1"/>
                </a:solidFill>
              </a:rPr>
              <a:t>Eternal security</a:t>
            </a:r>
          </a:p>
          <a:p>
            <a:pPr marL="914377" indent="-914377" eaLnBrk="1" hangingPunct="1">
              <a:lnSpc>
                <a:spcPct val="90000"/>
              </a:lnSpc>
              <a:buClr>
                <a:srgbClr val="66FFFF"/>
              </a:buClr>
              <a:buFont typeface="+mj-lt"/>
              <a:buAutoNum type="romanUcPeriod"/>
              <a:defRPr/>
            </a:pPr>
            <a:r>
              <a:rPr lang="en-US" altLang="en-US" dirty="0">
                <a:solidFill>
                  <a:schemeClr val="bg1"/>
                </a:solidFill>
              </a:rPr>
              <a:t>Faulty views of salvation</a:t>
            </a:r>
          </a:p>
        </p:txBody>
      </p:sp>
    </p:spTree>
    <p:extLst>
      <p:ext uri="{BB962C8B-B14F-4D97-AF65-F5344CB8AC3E}">
        <p14:creationId xmlns:p14="http://schemas.microsoft.com/office/powerpoint/2010/main" val="2957187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lIns="92075" tIns="46039" rIns="92075" bIns="46039"/>
          <a:lstStyle/>
          <a:p>
            <a:pPr>
              <a:defRPr/>
            </a:pPr>
            <a:r>
              <a:rPr lang="en-US" altLang="en-US" b="1" dirty="0">
                <a:solidFill>
                  <a:srgbClr val="00FFFF"/>
                </a:solidFill>
                <a:effectLst>
                  <a:outerShdw blurRad="38100" dist="38100" dir="2700000" algn="tl">
                    <a:srgbClr val="000000">
                      <a:alpha val="43137"/>
                    </a:srgbClr>
                  </a:outerShdw>
                </a:effectLst>
              </a:rPr>
              <a:t>FINAL EXAM!</a:t>
            </a:r>
          </a:p>
        </p:txBody>
      </p:sp>
    </p:spTree>
    <p:extLst>
      <p:ext uri="{BB962C8B-B14F-4D97-AF65-F5344CB8AC3E}">
        <p14:creationId xmlns:p14="http://schemas.microsoft.com/office/powerpoint/2010/main" val="57034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effectLst>
                  <a:outerShdw blurRad="38100" dist="38100" dir="2700000" algn="tl">
                    <a:srgbClr val="000000">
                      <a:alpha val="43137"/>
                    </a:srgbClr>
                  </a:outerShdw>
                </a:effectLst>
                <a:latin typeface="+mn-lt"/>
              </a:rPr>
              <a:t>Eternal Security Outline</a:t>
            </a:r>
          </a:p>
        </p:txBody>
      </p:sp>
      <p:sp>
        <p:nvSpPr>
          <p:cNvPr id="12291" name="Content Placeholder 2"/>
          <p:cNvSpPr>
            <a:spLocks noGrp="1"/>
          </p:cNvSpPr>
          <p:nvPr>
            <p:ph idx="1"/>
          </p:nvPr>
        </p:nvSpPr>
        <p:spPr>
          <a:xfrm>
            <a:off x="3535363" y="1600200"/>
            <a:ext cx="5373687" cy="2792413"/>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b="1" u="sng">
                <a:solidFill>
                  <a:srgbClr val="FFFFCC"/>
                </a:solidFill>
                <a:effectLst>
                  <a:outerShdw blurRad="38100" dist="38100" dir="2700000" algn="tl">
                    <a:srgbClr val="000000">
                      <a:alpha val="43137"/>
                    </a:srgbClr>
                  </a:outerShdw>
                </a:effectLst>
              </a:rPr>
              <a:t>Eternal security arguments</a:t>
            </a:r>
          </a:p>
          <a:p>
            <a:pPr marL="457200" indent="-457200">
              <a:spcBef>
                <a:spcPct val="0"/>
              </a:spcBef>
              <a:spcAft>
                <a:spcPts val="2400"/>
              </a:spcAft>
              <a:buClr>
                <a:srgbClr val="66FFFF"/>
              </a:buClr>
              <a:buFont typeface="Calibri" panose="020F0502020204030204" pitchFamily="34" charset="0"/>
              <a:buAutoNum type="arabicPeriod"/>
            </a:pPr>
            <a:r>
              <a:rPr lang="en-US" altLang="en-US">
                <a:solidFill>
                  <a:schemeClr val="bg1"/>
                </a:solidFill>
                <a:effectLst>
                  <a:outerShdw blurRad="38100" dist="38100" dir="2700000" algn="tl">
                    <a:srgbClr val="000000">
                      <a:alpha val="43137"/>
                    </a:srgbClr>
                  </a:outerShdw>
                </a:effectLst>
              </a:rPr>
              <a:t>Response  to problem passages</a:t>
            </a:r>
          </a:p>
        </p:txBody>
      </p:sp>
      <p:pic>
        <p:nvPicPr>
          <p:cNvPr id="12292"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2916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975" y="3962400"/>
            <a:ext cx="4462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solidFill>
                  <a:srgbClr val="00FFFF"/>
                </a:solidFill>
                <a:effectLst>
                  <a:outerShdw blurRad="38100" dist="38100" dir="2700000" algn="tl">
                    <a:srgbClr val="000000">
                      <a:alpha val="43137"/>
                    </a:srgbClr>
                  </a:outerShdw>
                </a:effectLst>
                <a:latin typeface="+mn-lt"/>
              </a:rPr>
              <a:t>Eternal Security Outline</a:t>
            </a:r>
          </a:p>
        </p:txBody>
      </p:sp>
      <p:sp>
        <p:nvSpPr>
          <p:cNvPr id="13315" name="Content Placeholder 2"/>
          <p:cNvSpPr>
            <a:spLocks noGrp="1"/>
          </p:cNvSpPr>
          <p:nvPr>
            <p:ph idx="1"/>
          </p:nvPr>
        </p:nvSpPr>
        <p:spPr>
          <a:xfrm>
            <a:off x="3535363" y="1600200"/>
            <a:ext cx="5373687" cy="2792413"/>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dirty="0">
                <a:solidFill>
                  <a:schemeClr val="bg1"/>
                </a:solidFill>
                <a:effectLst>
                  <a:outerShdw blurRad="38100" dist="38100" dir="2700000" algn="tl">
                    <a:srgbClr val="000000">
                      <a:alpha val="43137"/>
                    </a:srgbClr>
                  </a:outerShdw>
                </a:effectLst>
              </a:rPr>
              <a:t>Eternal security arguments</a:t>
            </a:r>
          </a:p>
          <a:p>
            <a:pPr marL="457200" indent="-457200">
              <a:spcBef>
                <a:spcPct val="0"/>
              </a:spcBef>
              <a:spcAft>
                <a:spcPts val="2400"/>
              </a:spcAft>
              <a:buClr>
                <a:srgbClr val="66FFFF"/>
              </a:buClr>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Response  to problem passages</a:t>
            </a:r>
          </a:p>
        </p:txBody>
      </p:sp>
      <p:pic>
        <p:nvPicPr>
          <p:cNvPr id="13316"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2916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975" y="3962400"/>
            <a:ext cx="4462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238" y="257175"/>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4339" name="Content Placeholder 2"/>
          <p:cNvSpPr>
            <a:spLocks noGrp="1"/>
          </p:cNvSpPr>
          <p:nvPr>
            <p:ph idx="1"/>
          </p:nvPr>
        </p:nvSpPr>
        <p:spPr>
          <a:xfrm>
            <a:off x="244475" y="1622425"/>
            <a:ext cx="4903788" cy="3873500"/>
          </a:xfrm>
        </p:spPr>
        <p:txBody>
          <a:bodyPr/>
          <a:lstStyle/>
          <a:p>
            <a:pPr marL="457200" indent="-457200">
              <a:spcBef>
                <a:spcPct val="0"/>
              </a:spcBef>
              <a:spcAft>
                <a:spcPts val="2400"/>
              </a:spcAft>
              <a:buClr>
                <a:srgbClr val="66FFFF"/>
              </a:buClr>
              <a:buFont typeface="Calibri" panose="020F0502020204030204" pitchFamily="34" charset="0"/>
              <a:buAutoNum type="arabicPeriod"/>
            </a:pPr>
            <a:r>
              <a:rPr lang="en-US" altLang="en-US" dirty="0">
                <a:solidFill>
                  <a:schemeClr val="bg1"/>
                </a:solidFill>
                <a:effectLst>
                  <a:outerShdw blurRad="38100" dist="38100" dir="2700000" algn="tl">
                    <a:srgbClr val="000000">
                      <a:alpha val="43137"/>
                    </a:srgbClr>
                  </a:outerShdw>
                </a:effectLst>
              </a:rPr>
              <a:t>OT Passages</a:t>
            </a:r>
          </a:p>
          <a:p>
            <a:pPr marL="457200" indent="-457200">
              <a:spcBef>
                <a:spcPct val="0"/>
              </a:spcBef>
              <a:spcAft>
                <a:spcPts val="2400"/>
              </a:spcAft>
              <a:buClr>
                <a:srgbClr val="66FFFF"/>
              </a:buClr>
              <a:buFont typeface="Calibri" panose="020F0502020204030204" pitchFamily="34" charset="0"/>
              <a:buAutoNum type="arabicPeriod"/>
            </a:pPr>
            <a:r>
              <a:rPr lang="en-US" altLang="en-US" dirty="0">
                <a:solidFill>
                  <a:schemeClr val="bg1"/>
                </a:solidFill>
                <a:effectLst>
                  <a:outerShdw blurRad="38100" dist="38100" dir="2700000" algn="tl">
                    <a:srgbClr val="000000">
                      <a:alpha val="43137"/>
                    </a:srgbClr>
                  </a:outerShdw>
                </a:effectLst>
              </a:rPr>
              <a:t>Passages from Matthew</a:t>
            </a:r>
          </a:p>
          <a:p>
            <a:pPr marL="457200" indent="-457200">
              <a:spcBef>
                <a:spcPct val="0"/>
              </a:spcBef>
              <a:spcAft>
                <a:spcPts val="2400"/>
              </a:spcAft>
              <a:buClr>
                <a:srgbClr val="66FFFF"/>
              </a:buClr>
              <a:buFont typeface="Calibri" panose="020F0502020204030204" pitchFamily="34" charset="0"/>
              <a:buAutoNum type="arabicPeriod"/>
            </a:pPr>
            <a:r>
              <a:rPr lang="en-US" altLang="en-US" dirty="0">
                <a:solidFill>
                  <a:schemeClr val="bg1"/>
                </a:solidFill>
                <a:effectLst>
                  <a:outerShdw blurRad="38100" dist="38100" dir="2700000" algn="tl">
                    <a:srgbClr val="000000">
                      <a:alpha val="43137"/>
                    </a:srgbClr>
                  </a:outerShdw>
                </a:effectLst>
              </a:rPr>
              <a:t>Passages from John</a:t>
            </a:r>
          </a:p>
          <a:p>
            <a:pPr marL="457200" indent="-457200">
              <a:spcBef>
                <a:spcPct val="0"/>
              </a:spcBef>
              <a:spcAft>
                <a:spcPts val="2400"/>
              </a:spcAft>
              <a:buClr>
                <a:srgbClr val="66FFFF"/>
              </a:buClr>
              <a:buFont typeface="Calibri" panose="020F0502020204030204" pitchFamily="34" charset="0"/>
              <a:buAutoNum type="arabicPeriod"/>
            </a:pPr>
            <a:r>
              <a:rPr lang="en-US" altLang="en-US" dirty="0">
                <a:solidFill>
                  <a:schemeClr val="bg1"/>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Font typeface="Calibri" panose="020F0502020204030204" pitchFamily="34" charset="0"/>
              <a:buAutoNum type="arabicPeriod"/>
            </a:pPr>
            <a:r>
              <a:rPr lang="en-US" altLang="en-US" dirty="0">
                <a:solidFill>
                  <a:schemeClr val="bg1"/>
                </a:solidFill>
                <a:effectLst>
                  <a:outerShdw blurRad="38100" dist="38100" dir="2700000" algn="tl">
                    <a:srgbClr val="000000">
                      <a:alpha val="43137"/>
                    </a:srgbClr>
                  </a:outerShdw>
                </a:effectLst>
              </a:rPr>
              <a:t>Passages from Paul</a:t>
            </a:r>
          </a:p>
        </p:txBody>
      </p:sp>
      <p:pic>
        <p:nvPicPr>
          <p:cNvPr id="14340"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1633538"/>
            <a:ext cx="3656012"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244475" y="1601788"/>
            <a:ext cx="8429625" cy="4316412"/>
          </a:xfrm>
        </p:spPr>
        <p:txBody>
          <a:bodyPr/>
          <a:lstStyle/>
          <a:p>
            <a:pPr marL="514350" indent="-514350">
              <a:spcBef>
                <a:spcPts val="0"/>
              </a:spcBef>
              <a:spcAft>
                <a:spcPts val="2400"/>
              </a:spcAft>
              <a:buClr>
                <a:srgbClr val="66FFFF"/>
              </a:buClr>
              <a:buFont typeface="+mj-lt"/>
              <a:buAutoNum type="arabicPeriod" startAt="6"/>
              <a:defRPr/>
            </a:pPr>
            <a:r>
              <a:rPr lang="en-US" altLang="en-US" dirty="0">
                <a:solidFill>
                  <a:schemeClr val="bg1"/>
                </a:solidFill>
                <a:effectLst>
                  <a:outerShdw blurRad="38100" dist="38100" dir="2700000" algn="tl">
                    <a:srgbClr val="000000">
                      <a:alpha val="43137"/>
                    </a:srgbClr>
                  </a:outerShdw>
                </a:effectLst>
              </a:rPr>
              <a:t>Passages from James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effectLst>
                  <a:outerShdw blurRad="38100" dist="38100" dir="2700000" algn="tl">
                    <a:srgbClr val="000000">
                      <a:alpha val="43137"/>
                    </a:srgbClr>
                  </a:outerShdw>
                </a:effectLst>
              </a:rPr>
              <a:t>Passages from Hebrews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effectLst>
                  <a:outerShdw blurRad="38100" dist="38100" dir="2700000" algn="tl">
                    <a:srgbClr val="000000">
                      <a:alpha val="43137"/>
                    </a:srgbClr>
                  </a:outerShdw>
                </a:effectLst>
              </a:rPr>
              <a:t>Passages from 2 Peter</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effectLst>
                  <a:outerShdw blurRad="38100" dist="38100" dir="2700000" algn="tl">
                    <a:srgbClr val="000000">
                      <a:alpha val="43137"/>
                    </a:srgbClr>
                  </a:outerShdw>
                </a:effectLst>
              </a:rPr>
              <a:t>Passages from 1 John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effectLst>
                  <a:outerShdw blurRad="38100" dist="38100" dir="2700000" algn="tl">
                    <a:srgbClr val="000000">
                      <a:alpha val="43137"/>
                    </a:srgbClr>
                  </a:outerShdw>
                </a:effectLst>
              </a:rPr>
              <a:t>Passages from Revelation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effectLst>
                  <a:outerShdw blurRad="38100" dist="38100" dir="2700000" algn="tl">
                    <a:srgbClr val="000000">
                      <a:alpha val="43137"/>
                    </a:srgbClr>
                  </a:outerShdw>
                </a:effectLst>
              </a:rPr>
              <a:t>Miscellaneous argument</a:t>
            </a: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ffectLst>
                <a:outerShdw blurRad="38100" dist="38100" dir="2700000" algn="tl">
                  <a:srgbClr val="000000">
                    <a:alpha val="43137"/>
                  </a:srgbClr>
                </a:outerShdw>
              </a:effectLst>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ffectLst>
                <a:outerShdw blurRad="38100" dist="38100" dir="2700000" algn="tl">
                  <a:srgbClr val="000000">
                    <a:alpha val="43137"/>
                  </a:srgbClr>
                </a:outerShdw>
              </a:effectLst>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ffectLst>
                <a:outerShdw blurRad="38100" dist="38100" dir="2700000" algn="tl">
                  <a:srgbClr val="000000">
                    <a:alpha val="43137"/>
                  </a:srgbClr>
                </a:outerShdw>
              </a:effectLst>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76238" y="257175"/>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pic>
        <p:nvPicPr>
          <p:cNvPr id="15364" name="Picture 2" descr="http://forum.remonstranten-berlin.de/uploads/2010/02/aminius_achterka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1633538"/>
            <a:ext cx="3656012"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5994</TotalTime>
  <Words>2021</Words>
  <Application>Microsoft Office PowerPoint</Application>
  <PresentationFormat>On-screen Show (4:3)</PresentationFormat>
  <Paragraphs>209</Paragraphs>
  <Slides>52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Times New Roman</vt:lpstr>
      <vt:lpstr>Wingdings</vt:lpstr>
      <vt:lpstr>1_Office Theme</vt:lpstr>
      <vt:lpstr>Azure</vt:lpstr>
      <vt:lpstr>Soteriology Session 52</vt:lpstr>
      <vt:lpstr>Soteriology Overview</vt:lpstr>
      <vt:lpstr>Soteriology Overview</vt:lpstr>
      <vt:lpstr>Definition of Eternal Security</vt:lpstr>
      <vt:lpstr>Eternal Security Outline</vt:lpstr>
      <vt:lpstr>Eternal Security Outline</vt:lpstr>
      <vt:lpstr>Eternal Security Outline</vt:lpstr>
      <vt:lpstr>Response to Problem Passages</vt:lpstr>
      <vt:lpstr>Response to Problem Passages</vt:lpstr>
      <vt:lpstr>Soteriology Overview</vt:lpstr>
      <vt:lpstr>Soteriology Overview</vt:lpstr>
      <vt:lpstr>Unbiblical Views of Salvation</vt:lpstr>
      <vt:lpstr>Unbiblical Views of Salvation</vt:lpstr>
      <vt:lpstr>Unbiblical Views of Salvation</vt:lpstr>
      <vt:lpstr>Unbiblical Views of Salvation</vt:lpstr>
      <vt:lpstr>Unbiblical Views of Salvation</vt:lpstr>
      <vt:lpstr>Unbiblical Views of Salvation</vt:lpstr>
      <vt:lpstr>PowerPoint Presentation</vt:lpstr>
      <vt:lpstr>PowerPoint Presentation</vt:lpstr>
      <vt:lpstr>PowerPoint Presentation</vt:lpstr>
      <vt:lpstr>PowerPoint Presentation</vt:lpstr>
      <vt:lpstr>PowerPoint Presentation</vt:lpstr>
      <vt:lpstr>Unbiblical Views of Salvation</vt:lpstr>
      <vt:lpstr>PowerPoint Presentation</vt:lpstr>
      <vt:lpstr>Unbiblical Views of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Unbiblical Views of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Dominoes in a Row</vt:lpstr>
      <vt:lpstr>CONCLUSION</vt:lpstr>
      <vt:lpstr>Unbiblical Views of Salvation</vt:lpstr>
      <vt:lpstr>Soteriology Overview</vt:lpstr>
      <vt:lpstr>FINAL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Andy Woods</cp:lastModifiedBy>
  <cp:revision>567</cp:revision>
  <cp:lastPrinted>2017-03-17T16:16:13Z</cp:lastPrinted>
  <dcterms:created xsi:type="dcterms:W3CDTF">2016-02-18T16:07:28Z</dcterms:created>
  <dcterms:modified xsi:type="dcterms:W3CDTF">2017-03-18T16:54:30Z</dcterms:modified>
</cp:coreProperties>
</file>