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handoutMasterIdLst>
    <p:handoutMasterId r:id="rId91"/>
  </p:handoutMasterIdLst>
  <p:sldIdLst>
    <p:sldId id="791" r:id="rId2"/>
    <p:sldId id="1521" r:id="rId3"/>
    <p:sldId id="1525" r:id="rId4"/>
    <p:sldId id="1526" r:id="rId5"/>
    <p:sldId id="1527" r:id="rId6"/>
    <p:sldId id="1530" r:id="rId7"/>
    <p:sldId id="1529" r:id="rId8"/>
    <p:sldId id="1528" r:id="rId9"/>
    <p:sldId id="1532" r:id="rId10"/>
    <p:sldId id="1533" r:id="rId11"/>
    <p:sldId id="1543" r:id="rId12"/>
    <p:sldId id="1534" r:id="rId13"/>
    <p:sldId id="1535" r:id="rId14"/>
    <p:sldId id="1536" r:id="rId15"/>
    <p:sldId id="1537" r:id="rId16"/>
    <p:sldId id="1538" r:id="rId17"/>
    <p:sldId id="1539" r:id="rId18"/>
    <p:sldId id="1540" r:id="rId19"/>
    <p:sldId id="1541" r:id="rId20"/>
    <p:sldId id="1542" r:id="rId21"/>
    <p:sldId id="1544" r:id="rId22"/>
    <p:sldId id="1545" r:id="rId23"/>
    <p:sldId id="1547" r:id="rId24"/>
    <p:sldId id="1546" r:id="rId25"/>
    <p:sldId id="1548" r:id="rId26"/>
    <p:sldId id="1549" r:id="rId27"/>
    <p:sldId id="1570" r:id="rId28"/>
    <p:sldId id="1571" r:id="rId29"/>
    <p:sldId id="1550" r:id="rId30"/>
    <p:sldId id="1551" r:id="rId31"/>
    <p:sldId id="1552" r:id="rId32"/>
    <p:sldId id="1553" r:id="rId33"/>
    <p:sldId id="1554" r:id="rId34"/>
    <p:sldId id="1556" r:id="rId35"/>
    <p:sldId id="1557" r:id="rId36"/>
    <p:sldId id="1607" r:id="rId37"/>
    <p:sldId id="1608" r:id="rId38"/>
    <p:sldId id="1609" r:id="rId39"/>
    <p:sldId id="1558" r:id="rId40"/>
    <p:sldId id="1559" r:id="rId41"/>
    <p:sldId id="1606" r:id="rId42"/>
    <p:sldId id="1560" r:id="rId43"/>
    <p:sldId id="1561" r:id="rId44"/>
    <p:sldId id="1562" r:id="rId45"/>
    <p:sldId id="1563" r:id="rId46"/>
    <p:sldId id="1564" r:id="rId47"/>
    <p:sldId id="1565" r:id="rId48"/>
    <p:sldId id="1566" r:id="rId49"/>
    <p:sldId id="1567" r:id="rId50"/>
    <p:sldId id="1568" r:id="rId51"/>
    <p:sldId id="1569" r:id="rId52"/>
    <p:sldId id="1610" r:id="rId53"/>
    <p:sldId id="1574" r:id="rId54"/>
    <p:sldId id="1575" r:id="rId55"/>
    <p:sldId id="1576" r:id="rId56"/>
    <p:sldId id="1572" r:id="rId57"/>
    <p:sldId id="1573" r:id="rId58"/>
    <p:sldId id="1577" r:id="rId59"/>
    <p:sldId id="1578" r:id="rId60"/>
    <p:sldId id="1580" r:id="rId61"/>
    <p:sldId id="1581" r:id="rId62"/>
    <p:sldId id="1579" r:id="rId63"/>
    <p:sldId id="1582" r:id="rId64"/>
    <p:sldId id="1583" r:id="rId65"/>
    <p:sldId id="1584" r:id="rId66"/>
    <p:sldId id="1585" r:id="rId67"/>
    <p:sldId id="1586" r:id="rId68"/>
    <p:sldId id="1587" r:id="rId69"/>
    <p:sldId id="1588" r:id="rId70"/>
    <p:sldId id="1589" r:id="rId71"/>
    <p:sldId id="1590" r:id="rId72"/>
    <p:sldId id="1591" r:id="rId73"/>
    <p:sldId id="1592" r:id="rId74"/>
    <p:sldId id="1593" r:id="rId75"/>
    <p:sldId id="1594" r:id="rId76"/>
    <p:sldId id="1595" r:id="rId77"/>
    <p:sldId id="1596" r:id="rId78"/>
    <p:sldId id="1597" r:id="rId79"/>
    <p:sldId id="1598" r:id="rId80"/>
    <p:sldId id="1599" r:id="rId81"/>
    <p:sldId id="1600" r:id="rId82"/>
    <p:sldId id="1601" r:id="rId83"/>
    <p:sldId id="1602" r:id="rId84"/>
    <p:sldId id="1603" r:id="rId85"/>
    <p:sldId id="1604" r:id="rId86"/>
    <p:sldId id="1605" r:id="rId87"/>
    <p:sldId id="1495" r:id="rId88"/>
    <p:sldId id="1485" r:id="rId8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CCFF"/>
    <a:srgbClr val="66FF99"/>
    <a:srgbClr val="0000FF"/>
    <a:srgbClr val="66FFFF"/>
    <a:srgbClr val="3399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1309" autoAdjust="0"/>
  </p:normalViewPr>
  <p:slideViewPr>
    <p:cSldViewPr snapToGrid="0">
      <p:cViewPr varScale="1">
        <p:scale>
          <a:sx n="96" d="100"/>
          <a:sy n="96" d="100"/>
        </p:scale>
        <p:origin x="1974" y="96"/>
      </p:cViewPr>
      <p:guideLst>
        <p:guide orient="horz" pos="2160"/>
        <p:guide pos="2880"/>
      </p:guideLst>
    </p:cSldViewPr>
  </p:slideViewPr>
  <p:notesTextViewPr>
    <p:cViewPr>
      <p:scale>
        <a:sx n="1" d="1"/>
        <a:sy n="1" d="1"/>
      </p:scale>
      <p:origin x="0" y="0"/>
    </p:cViewPr>
  </p:notesTextViewPr>
  <p:sorterViewPr>
    <p:cViewPr>
      <p:scale>
        <a:sx n="100" d="100"/>
        <a:sy n="100" d="100"/>
      </p:scale>
      <p:origin x="0" y="-3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eaLnBrk="1" fontAlgn="auto" hangingPunct="1">
              <a:spcBef>
                <a:spcPts val="0"/>
              </a:spcBef>
              <a:spcAft>
                <a:spcPts val="0"/>
              </a:spcAft>
              <a:defRPr sz="1200">
                <a:latin typeface="+mn-lt"/>
                <a:cs typeface="+mn-cs"/>
              </a:defRPr>
            </a:lvl1pPr>
          </a:lstStyle>
          <a:p>
            <a:pPr>
              <a:defRPr/>
            </a:pPr>
            <a:r>
              <a:rPr lang="en-US"/>
              <a:t>Dr. Andy Woods - Soteriology</a:t>
            </a:r>
          </a:p>
        </p:txBody>
      </p:sp>
      <p:sp>
        <p:nvSpPr>
          <p:cNvPr id="3" name="Date Placeholder 2"/>
          <p:cNvSpPr>
            <a:spLocks noGrp="1"/>
          </p:cNvSpPr>
          <p:nvPr>
            <p:ph type="dt" sz="quarter" idx="1"/>
          </p:nvPr>
        </p:nvSpPr>
        <p:spPr>
          <a:xfrm>
            <a:off x="4143375" y="0"/>
            <a:ext cx="3170238" cy="481013"/>
          </a:xfrm>
          <a:prstGeom prst="rect">
            <a:avLst/>
          </a:prstGeom>
        </p:spPr>
        <p:txBody>
          <a:bodyPr vert="horz" lIns="96653" tIns="48327" rIns="96653" bIns="48327" rtlCol="0"/>
          <a:lstStyle>
            <a:lvl1pPr algn="r" eaLnBrk="1" fontAlgn="auto" hangingPunct="1">
              <a:spcBef>
                <a:spcPts val="0"/>
              </a:spcBef>
              <a:spcAft>
                <a:spcPts val="0"/>
              </a:spcAft>
              <a:defRPr sz="1200">
                <a:latin typeface="+mn-lt"/>
                <a:cs typeface="+mn-cs"/>
              </a:defRPr>
            </a:lvl1pPr>
          </a:lstStyle>
          <a:p>
            <a:pPr>
              <a:defRPr/>
            </a:pPr>
            <a:r>
              <a:rPr lang="en-US"/>
              <a:t>3/19/2017</a:t>
            </a:r>
          </a:p>
        </p:txBody>
      </p:sp>
      <p:sp>
        <p:nvSpPr>
          <p:cNvPr id="4" name="Footer Placeholder 3"/>
          <p:cNvSpPr>
            <a:spLocks noGrp="1"/>
          </p:cNvSpPr>
          <p:nvPr>
            <p:ph type="ftr" sz="quarter" idx="2"/>
          </p:nvPr>
        </p:nvSpPr>
        <p:spPr>
          <a:xfrm>
            <a:off x="0" y="9120188"/>
            <a:ext cx="3170238" cy="481012"/>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cs typeface="+mn-cs"/>
              </a:defRPr>
            </a:lvl1pPr>
          </a:lstStyle>
          <a:p>
            <a:pPr>
              <a:defRPr/>
            </a:pPr>
            <a:r>
              <a:rPr lang="en-US"/>
              <a:t>Sugar Land Bible Church</a:t>
            </a:r>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E7FB46F-FE8A-4DDB-9E5A-5CE56A6045A5}" type="slidenum">
              <a:rPr lang="en-US" altLang="en-US">
                <a:cs typeface="Calibri" panose="020F0502020204030204" pitchFamily="34" charset="0"/>
              </a:rPr>
              <a:pPr>
                <a:defRPr/>
              </a:pPr>
              <a:t>‹#›</a:t>
            </a:fld>
            <a:endParaRPr lang="en-US" altLang="en-US" dirty="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eaLnBrk="1" fontAlgn="auto" hangingPunct="1">
              <a:spcBef>
                <a:spcPts val="0"/>
              </a:spcBef>
              <a:spcAft>
                <a:spcPts val="0"/>
              </a:spcAft>
              <a:defRPr sz="1200">
                <a:latin typeface="+mn-lt"/>
                <a:cs typeface="+mn-cs"/>
              </a:defRPr>
            </a:lvl1pPr>
          </a:lstStyle>
          <a:p>
            <a:pPr>
              <a:defRPr/>
            </a:pPr>
            <a:r>
              <a:rPr lang="en-US"/>
              <a:t>Dr. Andy Woods - Soteriology</a:t>
            </a:r>
          </a:p>
        </p:txBody>
      </p:sp>
      <p:sp>
        <p:nvSpPr>
          <p:cNvPr id="3" name="Date Placeholder 2"/>
          <p:cNvSpPr>
            <a:spLocks noGrp="1"/>
          </p:cNvSpPr>
          <p:nvPr>
            <p:ph type="dt" idx="1"/>
          </p:nvPr>
        </p:nvSpPr>
        <p:spPr>
          <a:xfrm>
            <a:off x="4143375" y="0"/>
            <a:ext cx="3170238" cy="481013"/>
          </a:xfrm>
          <a:prstGeom prst="rect">
            <a:avLst/>
          </a:prstGeom>
        </p:spPr>
        <p:txBody>
          <a:bodyPr vert="horz" lIns="96653" tIns="48327" rIns="96653" bIns="48327" rtlCol="0"/>
          <a:lstStyle>
            <a:lvl1pPr algn="r" eaLnBrk="1" fontAlgn="auto" hangingPunct="1">
              <a:spcBef>
                <a:spcPts val="0"/>
              </a:spcBef>
              <a:spcAft>
                <a:spcPts val="0"/>
              </a:spcAft>
              <a:defRPr sz="1200">
                <a:latin typeface="+mn-lt"/>
                <a:cs typeface="+mn-cs"/>
              </a:defRPr>
            </a:lvl1pPr>
          </a:lstStyle>
          <a:p>
            <a:pPr>
              <a:defRPr/>
            </a:pPr>
            <a:r>
              <a:rPr lang="en-US"/>
              <a:t>3/19/2017</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6653" tIns="48327" rIns="96653" bIns="48327"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cs typeface="+mn-cs"/>
              </a:defRPr>
            </a:lvl1pPr>
          </a:lstStyle>
          <a:p>
            <a:pPr>
              <a:defRPr/>
            </a:pPr>
            <a:r>
              <a:rPr lang="en-US"/>
              <a:t>Sugar Land Bible Church</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atin typeface="Calibri" panose="020F0502020204030204" pitchFamily="34" charset="0"/>
                <a:cs typeface="Calibri" panose="020F0502020204030204" pitchFamily="34" charset="0"/>
              </a:defRPr>
            </a:lvl1pPr>
          </a:lstStyle>
          <a:p>
            <a:pPr>
              <a:defRPr/>
            </a:pPr>
            <a:fld id="{B198B154-0582-43CF-B21D-D32FA3CBB6E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cs typeface="Arial" panose="020B0604020202020204" pitchFamily="34" charset="0"/>
              </a:defRPr>
            </a:lvl1pPr>
            <a:lvl2pPr marL="742950" indent="-285750" defTabSz="965200">
              <a:defRPr>
                <a:solidFill>
                  <a:schemeClr val="tx1"/>
                </a:solidFill>
                <a:latin typeface="Arial" panose="020B0604020202020204" pitchFamily="34" charset="0"/>
                <a:cs typeface="Arial" panose="020B0604020202020204" pitchFamily="34" charset="0"/>
              </a:defRPr>
            </a:lvl2pPr>
            <a:lvl3pPr marL="1143000" indent="-228600" defTabSz="965200">
              <a:defRPr>
                <a:solidFill>
                  <a:schemeClr val="tx1"/>
                </a:solidFill>
                <a:latin typeface="Arial" panose="020B0604020202020204" pitchFamily="34" charset="0"/>
                <a:cs typeface="Arial" panose="020B0604020202020204" pitchFamily="34" charset="0"/>
              </a:defRPr>
            </a:lvl3pPr>
            <a:lvl4pPr marL="1600200" indent="-228600" defTabSz="965200">
              <a:defRPr>
                <a:solidFill>
                  <a:schemeClr val="tx1"/>
                </a:solidFill>
                <a:latin typeface="Arial" panose="020B0604020202020204" pitchFamily="34" charset="0"/>
                <a:cs typeface="Arial" panose="020B0604020202020204" pitchFamily="34" charset="0"/>
              </a:defRPr>
            </a:lvl4pPr>
            <a:lvl5pPr marL="2057400" indent="-228600" defTabSz="965200">
              <a:defRPr>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1900" smtClean="0">
                <a:latin typeface="Calibri" panose="020F0502020204030204" pitchFamily="34" charset="0"/>
                <a:cs typeface="Calibri" panose="020F0502020204030204" pitchFamily="34" charset="0"/>
              </a:rPr>
              <a:pPr/>
              <a:t>1</a:t>
            </a:fld>
            <a:endParaRPr lang="en-US" altLang="en-US" sz="19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966529">
              <a:defRPr/>
            </a:pPr>
            <a:r>
              <a:rPr lang="en-US" sz="1900" kern="0" dirty="0">
                <a:solidFill>
                  <a:sysClr val="windowText" lastClr="000000"/>
                </a:solidFill>
              </a:rPr>
              <a:t>Sugar Land Bible Church</a:t>
            </a:r>
          </a:p>
        </p:txBody>
      </p:sp>
      <p:sp>
        <p:nvSpPr>
          <p:cNvPr id="3" name="Header Placeholder 2"/>
          <p:cNvSpPr>
            <a:spLocks noGrp="1"/>
          </p:cNvSpPr>
          <p:nvPr>
            <p:ph type="hdr" sz="quarter"/>
          </p:nvPr>
        </p:nvSpPr>
        <p:spPr/>
        <p:txBody>
          <a:bodyPr/>
          <a:lstStyle/>
          <a:p>
            <a:pPr defTabSz="966529">
              <a:defRPr/>
            </a:pPr>
            <a:r>
              <a:rPr lang="en-US" sz="1900" kern="0" dirty="0">
                <a:solidFill>
                  <a:sysClr val="windowText" lastClr="000000"/>
                </a:solidFill>
              </a:rPr>
              <a:t>Dr. Andy Woods - Soteriology</a:t>
            </a:r>
          </a:p>
        </p:txBody>
      </p:sp>
      <p:sp>
        <p:nvSpPr>
          <p:cNvPr id="4" name="Date Placeholder 3"/>
          <p:cNvSpPr>
            <a:spLocks noGrp="1"/>
          </p:cNvSpPr>
          <p:nvPr>
            <p:ph type="dt" idx="10"/>
          </p:nvPr>
        </p:nvSpPr>
        <p:spPr/>
        <p:txBody>
          <a:bodyPr/>
          <a:lstStyle/>
          <a:p>
            <a:pPr>
              <a:defRPr/>
            </a:pPr>
            <a:r>
              <a:rPr lang="en-US"/>
              <a:t>3/19/2017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30</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95050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31</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95860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1E6CAAF6-ADD1-4A1F-A4B9-6880554EFCC2}" type="slidenum">
              <a:rPr lang="en-US" altLang="en-US" sz="1900" kern="0">
                <a:solidFill>
                  <a:sysClr val="windowText" lastClr="000000"/>
                </a:solidFill>
              </a:rPr>
              <a:pPr defTabSz="966529">
                <a:defRPr/>
              </a:pPr>
              <a:t>32</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89766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Chronology of Christ's Life</a:t>
            </a:r>
            <a:r>
              <a:rPr lang="en-US" baseline="0" dirty="0"/>
              <a:t> </a:t>
            </a:r>
            <a:r>
              <a:rPr lang="en-US" dirty="0"/>
              <a:t>regarding Peter's conversion.</a:t>
            </a:r>
          </a:p>
          <a:p>
            <a:endParaRPr lang="en-US" dirty="0"/>
          </a:p>
        </p:txBody>
      </p:sp>
      <p:sp>
        <p:nvSpPr>
          <p:cNvPr id="4" name="Header Placeholder 3"/>
          <p:cNvSpPr>
            <a:spLocks noGrp="1"/>
          </p:cNvSpPr>
          <p:nvPr>
            <p:ph type="hdr" sz="quarter" idx="10"/>
          </p:nvPr>
        </p:nvSpPr>
        <p:spPr/>
        <p:txBody>
          <a:bodyPr/>
          <a:lstStyle/>
          <a:p>
            <a:r>
              <a:rPr lang="en-US"/>
              <a:t>Dr. Andy Woods - Soteriology</a:t>
            </a:r>
          </a:p>
        </p:txBody>
      </p:sp>
      <p:sp>
        <p:nvSpPr>
          <p:cNvPr id="5" name="Footer Placeholder 4"/>
          <p:cNvSpPr>
            <a:spLocks noGrp="1"/>
          </p:cNvSpPr>
          <p:nvPr>
            <p:ph type="ftr" sz="quarter" idx="11"/>
          </p:nvPr>
        </p:nvSpPr>
        <p:spPr/>
        <p:txBody>
          <a:bodyPr/>
          <a:lstStyle/>
          <a:p>
            <a:r>
              <a:rPr lang="en-US"/>
              <a:t>Sugar Land Bible Church</a:t>
            </a:r>
          </a:p>
        </p:txBody>
      </p:sp>
      <p:sp>
        <p:nvSpPr>
          <p:cNvPr id="6" name="Slide Number Placeholder 5"/>
          <p:cNvSpPr>
            <a:spLocks noGrp="1"/>
          </p:cNvSpPr>
          <p:nvPr>
            <p:ph type="sldNum" sz="quarter" idx="12"/>
          </p:nvPr>
        </p:nvSpPr>
        <p:spPr/>
        <p:txBody>
          <a:bodyPr/>
          <a:lstStyle/>
          <a:p>
            <a:fld id="{685F063A-EE40-4242-B79D-A02668FB9303}" type="slidenum">
              <a:rPr lang="en-US" smtClean="0"/>
              <a:pPr/>
              <a:t>53</a:t>
            </a:fld>
            <a:endParaRPr lang="en-US"/>
          </a:p>
        </p:txBody>
      </p:sp>
    </p:spTree>
    <p:extLst>
      <p:ext uri="{BB962C8B-B14F-4D97-AF65-F5344CB8AC3E}">
        <p14:creationId xmlns:p14="http://schemas.microsoft.com/office/powerpoint/2010/main" val="87607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65</a:t>
            </a:fld>
            <a:endParaRPr lang="en-US" altLang="en-US">
              <a:cs typeface="Arial" charset="0"/>
            </a:endParaRPr>
          </a:p>
        </p:txBody>
      </p:sp>
    </p:spTree>
    <p:extLst>
      <p:ext uri="{BB962C8B-B14F-4D97-AF65-F5344CB8AC3E}">
        <p14:creationId xmlns:p14="http://schemas.microsoft.com/office/powerpoint/2010/main" val="1962763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84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5102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85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149513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1E6CAAF6-ADD1-4A1F-A4B9-6880554EFCC2}" type="slidenum">
              <a:rPr lang="en-US" altLang="en-US" sz="1900" kern="0">
                <a:solidFill>
                  <a:sysClr val="windowText" lastClr="000000"/>
                </a:solidFill>
              </a:rPr>
              <a:pPr defTabSz="966529">
                <a:defRPr/>
              </a:pPr>
              <a:t>86</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24787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97A6FC6-E9CC-4AE2-9D91-7D483FBCA8F2}" type="datetimeFigureOut">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4BCA0F-06D0-45D5-966B-BC0DA570E070}" type="slidenum">
              <a:rPr lang="en-US" altLang="en-US"/>
              <a:pPr>
                <a:defRPr/>
              </a:pPr>
              <a:t>‹#›</a:t>
            </a:fld>
            <a:endParaRPr lang="en-US" altLang="en-US"/>
          </a:p>
        </p:txBody>
      </p:sp>
    </p:spTree>
    <p:extLst>
      <p:ext uri="{BB962C8B-B14F-4D97-AF65-F5344CB8AC3E}">
        <p14:creationId xmlns:p14="http://schemas.microsoft.com/office/powerpoint/2010/main" val="307258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5F0565-56BC-4606-B690-183210B43A3E}" type="datetimeFigureOut">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21324B-886E-460D-912C-2CA0D33BCBC9}" type="slidenum">
              <a:rPr lang="en-US" altLang="en-US"/>
              <a:pPr>
                <a:defRPr/>
              </a:pPr>
              <a:t>‹#›</a:t>
            </a:fld>
            <a:endParaRPr lang="en-US" altLang="en-US"/>
          </a:p>
        </p:txBody>
      </p:sp>
    </p:spTree>
    <p:extLst>
      <p:ext uri="{BB962C8B-B14F-4D97-AF65-F5344CB8AC3E}">
        <p14:creationId xmlns:p14="http://schemas.microsoft.com/office/powerpoint/2010/main" val="86660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CA8456-5BDA-471F-BF97-D65C5ADB8166}" type="datetimeFigureOut">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A2BEC0-6F37-4633-AB26-99B8574EC13A}" type="slidenum">
              <a:rPr lang="en-US" altLang="en-US"/>
              <a:pPr>
                <a:defRPr/>
              </a:pPr>
              <a:t>‹#›</a:t>
            </a:fld>
            <a:endParaRPr lang="en-US" altLang="en-US"/>
          </a:p>
        </p:txBody>
      </p:sp>
    </p:spTree>
    <p:extLst>
      <p:ext uri="{BB962C8B-B14F-4D97-AF65-F5344CB8AC3E}">
        <p14:creationId xmlns:p14="http://schemas.microsoft.com/office/powerpoint/2010/main" val="342634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253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11430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5814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248400"/>
            <a:ext cx="1905000" cy="457200"/>
          </a:xfrm>
        </p:spPr>
        <p:txBody>
          <a:bodyPr/>
          <a:lstStyle>
            <a:lvl1pPr>
              <a:defRPr/>
            </a:lvl1pPr>
          </a:lstStyle>
          <a:p>
            <a:pPr>
              <a:defRPr/>
            </a:pPr>
            <a:fld id="{C49BDA17-A2EA-4FEA-8B2E-D8E6E889768C}" type="slidenum">
              <a:rPr lang="en-US" altLang="en-US"/>
              <a:pPr>
                <a:defRPr/>
              </a:pPr>
              <a:t>‹#›</a:t>
            </a:fld>
            <a:endParaRPr lang="en-US" altLang="en-US"/>
          </a:p>
        </p:txBody>
      </p:sp>
    </p:spTree>
    <p:extLst>
      <p:ext uri="{BB962C8B-B14F-4D97-AF65-F5344CB8AC3E}">
        <p14:creationId xmlns:p14="http://schemas.microsoft.com/office/powerpoint/2010/main" val="377591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AFF49D-3724-4544-8C09-609974F0F7BB}" type="datetimeFigureOut">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8FC3D7-4EF0-45B7-B372-73B36E842409}" type="slidenum">
              <a:rPr lang="en-US" altLang="en-US"/>
              <a:pPr>
                <a:defRPr/>
              </a:pPr>
              <a:t>‹#›</a:t>
            </a:fld>
            <a:endParaRPr lang="en-US" altLang="en-US"/>
          </a:p>
        </p:txBody>
      </p:sp>
    </p:spTree>
    <p:extLst>
      <p:ext uri="{BB962C8B-B14F-4D97-AF65-F5344CB8AC3E}">
        <p14:creationId xmlns:p14="http://schemas.microsoft.com/office/powerpoint/2010/main" val="73792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B2BF477-4C68-4C1E-86FF-7481A7055811}" type="datetimeFigureOut">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716DA2-6FF6-4595-92F5-22A0F5E67B09}" type="slidenum">
              <a:rPr lang="en-US" altLang="en-US"/>
              <a:pPr>
                <a:defRPr/>
              </a:pPr>
              <a:t>‹#›</a:t>
            </a:fld>
            <a:endParaRPr lang="en-US" altLang="en-US"/>
          </a:p>
        </p:txBody>
      </p:sp>
    </p:spTree>
    <p:extLst>
      <p:ext uri="{BB962C8B-B14F-4D97-AF65-F5344CB8AC3E}">
        <p14:creationId xmlns:p14="http://schemas.microsoft.com/office/powerpoint/2010/main" val="386394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BAED65A-C0EE-4AD7-8A58-0B8F10022485}" type="datetimeFigureOut">
              <a:rPr lang="en-US"/>
              <a:pPr>
                <a:defRPr/>
              </a:pPr>
              <a:t>3/25/2017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8FB71B-AA8C-46A5-AC4C-81FD1DC46212}" type="slidenum">
              <a:rPr lang="en-US" altLang="en-US"/>
              <a:pPr>
                <a:defRPr/>
              </a:pPr>
              <a:t>‹#›</a:t>
            </a:fld>
            <a:endParaRPr lang="en-US" altLang="en-US"/>
          </a:p>
        </p:txBody>
      </p:sp>
    </p:spTree>
    <p:extLst>
      <p:ext uri="{BB962C8B-B14F-4D97-AF65-F5344CB8AC3E}">
        <p14:creationId xmlns:p14="http://schemas.microsoft.com/office/powerpoint/2010/main" val="394857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7D92815-885E-4900-AF1B-4C4ACEE61EA0}" type="datetimeFigureOut">
              <a:rPr lang="en-US"/>
              <a:pPr>
                <a:defRPr/>
              </a:pPr>
              <a:t>3/25/2017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40452A-21A5-42E4-B3C0-FA07CA9C4E30}" type="slidenum">
              <a:rPr lang="en-US" altLang="en-US"/>
              <a:pPr>
                <a:defRPr/>
              </a:pPr>
              <a:t>‹#›</a:t>
            </a:fld>
            <a:endParaRPr lang="en-US" altLang="en-US"/>
          </a:p>
        </p:txBody>
      </p:sp>
    </p:spTree>
    <p:extLst>
      <p:ext uri="{BB962C8B-B14F-4D97-AF65-F5344CB8AC3E}">
        <p14:creationId xmlns:p14="http://schemas.microsoft.com/office/powerpoint/2010/main" val="233390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EEF2B6-EDA6-4AAF-857D-8616360D1575}" type="datetimeFigureOut">
              <a:rPr lang="en-US"/>
              <a:pPr>
                <a:defRPr/>
              </a:pPr>
              <a:t>3/25/2017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6F58FA-6C59-4CBE-A676-1C65C00AA210}" type="slidenum">
              <a:rPr lang="en-US" altLang="en-US"/>
              <a:pPr>
                <a:defRPr/>
              </a:pPr>
              <a:t>‹#›</a:t>
            </a:fld>
            <a:endParaRPr lang="en-US" altLang="en-US"/>
          </a:p>
        </p:txBody>
      </p:sp>
    </p:spTree>
    <p:extLst>
      <p:ext uri="{BB962C8B-B14F-4D97-AF65-F5344CB8AC3E}">
        <p14:creationId xmlns:p14="http://schemas.microsoft.com/office/powerpoint/2010/main" val="344974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8339B0-7FDD-450F-8311-4C08D789A5BF}" type="datetimeFigureOut">
              <a:rPr lang="en-US"/>
              <a:pPr>
                <a:defRPr/>
              </a:pPr>
              <a:t>3/25/2017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9EE3B8-A121-4320-9005-4CA9419894E8}" type="slidenum">
              <a:rPr lang="en-US" altLang="en-US"/>
              <a:pPr>
                <a:defRPr/>
              </a:pPr>
              <a:t>‹#›</a:t>
            </a:fld>
            <a:endParaRPr lang="en-US" altLang="en-US"/>
          </a:p>
        </p:txBody>
      </p:sp>
    </p:spTree>
    <p:extLst>
      <p:ext uri="{BB962C8B-B14F-4D97-AF65-F5344CB8AC3E}">
        <p14:creationId xmlns:p14="http://schemas.microsoft.com/office/powerpoint/2010/main" val="138103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3DE400-B6BD-4AD8-B6D6-59D92F013876}" type="datetimeFigureOut">
              <a:rPr lang="en-US"/>
              <a:pPr>
                <a:defRPr/>
              </a:pPr>
              <a:t>3/25/2017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C7A958-5FFB-46EB-8287-DA3763E658B2}" type="slidenum">
              <a:rPr lang="en-US" altLang="en-US"/>
              <a:pPr>
                <a:defRPr/>
              </a:pPr>
              <a:t>‹#›</a:t>
            </a:fld>
            <a:endParaRPr lang="en-US" altLang="en-US"/>
          </a:p>
        </p:txBody>
      </p:sp>
    </p:spTree>
    <p:extLst>
      <p:ext uri="{BB962C8B-B14F-4D97-AF65-F5344CB8AC3E}">
        <p14:creationId xmlns:p14="http://schemas.microsoft.com/office/powerpoint/2010/main" val="130357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4D9EF-EBC4-4C5F-A1A5-63888718FBFA}" type="datetimeFigureOut">
              <a:rPr lang="en-US"/>
              <a:pPr>
                <a:defRPr/>
              </a:pPr>
              <a:t>3/25/2017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EAF1CC-EA39-4347-98EA-7DFEEA8916A8}" type="slidenum">
              <a:rPr lang="en-US" altLang="en-US"/>
              <a:pPr>
                <a:defRPr/>
              </a:pPr>
              <a:t>‹#›</a:t>
            </a:fld>
            <a:endParaRPr lang="en-US" altLang="en-US"/>
          </a:p>
        </p:txBody>
      </p:sp>
    </p:spTree>
    <p:extLst>
      <p:ext uri="{BB962C8B-B14F-4D97-AF65-F5344CB8AC3E}">
        <p14:creationId xmlns:p14="http://schemas.microsoft.com/office/powerpoint/2010/main" val="288325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1833C87-4D3B-43B8-B25C-DFF65258D843}" type="datetimeFigureOut">
              <a:rPr lang="en-US"/>
              <a:pPr>
                <a:defRPr/>
              </a:pPr>
              <a:t>3/25/2017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Calibri" panose="020F0502020204030204" pitchFamily="34" charset="0"/>
              </a:defRPr>
            </a:lvl1pPr>
          </a:lstStyle>
          <a:p>
            <a:pPr>
              <a:defRPr/>
            </a:pPr>
            <a:fld id="{0BEE0D31-C65D-4025-B445-3D7EE25C4B85}"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8" r:id="rId12"/>
    <p:sldLayoutId id="214748395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53</a:t>
            </a:r>
            <a:endParaRPr lang="en-US" altLang="en-US" b="1" dirty="0">
              <a:solidFill>
                <a:srgbClr val="00FFFF"/>
              </a:solidFill>
              <a:effectLst>
                <a:outerShdw blurRad="38100" dist="38100" dir="2700000" algn="tl">
                  <a:srgbClr val="000000">
                    <a:alpha val="43137"/>
                  </a:srgbClr>
                </a:outerShdw>
              </a:effectLst>
            </a:endParaRPr>
          </a:p>
        </p:txBody>
      </p:sp>
      <p:sp>
        <p:nvSpPr>
          <p:cNvPr id="6147"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effectLst>
                  <a:outerShdw blurRad="38100" dist="38100" dir="2700000" algn="tl">
                    <a:srgbClr val="000000">
                      <a:alpha val="43137"/>
                    </a:srgbClr>
                  </a:outerShdw>
                </a:effectLst>
              </a:rPr>
              <a:t>Dr. Andy Woods</a:t>
            </a:r>
          </a:p>
          <a:p>
            <a:pPr eaLnBrk="1" hangingPunct="1"/>
            <a:endParaRPr lang="en-US" altLang="en-US" sz="2000" dirty="0">
              <a:solidFill>
                <a:schemeClr val="bg1"/>
              </a:solidFill>
              <a:effectLst>
                <a:outerShdw blurRad="38100" dist="38100" dir="2700000" algn="tl">
                  <a:srgbClr val="000000">
                    <a:alpha val="43137"/>
                  </a:srgbClr>
                </a:outerShdw>
              </a:effectLst>
            </a:endParaRPr>
          </a:p>
          <a:p>
            <a:pPr eaLnBrk="1" hangingPunct="1"/>
            <a:r>
              <a:rPr lang="en-US" altLang="en-US" sz="2000" dirty="0">
                <a:solidFill>
                  <a:schemeClr val="bg1"/>
                </a:solidFill>
                <a:effectLst>
                  <a:outerShdw blurRad="38100" dist="38100" dir="2700000" algn="tl">
                    <a:srgbClr val="000000">
                      <a:alpha val="43137"/>
                    </a:srgbClr>
                  </a:outerShdw>
                </a:effectLst>
              </a:rPr>
              <a:t>Senior Pastor – Sugar Land Bible Church</a:t>
            </a:r>
          </a:p>
          <a:p>
            <a:pPr eaLnBrk="1" hangingPunct="1"/>
            <a:r>
              <a:rPr lang="en-US" altLang="en-US" sz="2000" dirty="0">
                <a:solidFill>
                  <a:schemeClr val="bg1"/>
                </a:solidFill>
                <a:effectLst>
                  <a:outerShdw blurRad="38100" dist="38100" dir="2700000" algn="tl">
                    <a:srgbClr val="000000">
                      <a:alpha val="43137"/>
                    </a:srgbClr>
                  </a:outerShdw>
                </a:effectLst>
              </a:rPr>
              <a:t>Professor of Bible &amp; Theology – College of Biblical Studies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33917"/>
            <a:ext cx="8534400" cy="733646"/>
          </a:xfrm>
        </p:spPr>
        <p:txBody>
          <a:bodyPr/>
          <a:lstStyle/>
          <a:p>
            <a:r>
              <a:rPr lang="en-US" sz="3600" dirty="0">
                <a:solidFill>
                  <a:srgbClr val="00FFFF"/>
                </a:solidFill>
                <a:effectLst>
                  <a:outerShdw blurRad="38100" dist="38100" dir="2700000" algn="tl">
                    <a:srgbClr val="000000">
                      <a:alpha val="43137"/>
                    </a:srgbClr>
                  </a:outerShdw>
                </a:effectLst>
                <a:latin typeface="+mn-lt"/>
              </a:rPr>
              <a:t>Regeneration</a:t>
            </a:r>
          </a:p>
        </p:txBody>
      </p:sp>
      <p:sp>
        <p:nvSpPr>
          <p:cNvPr id="3" name="Content Placeholder 2"/>
          <p:cNvSpPr>
            <a:spLocks noGrp="1"/>
          </p:cNvSpPr>
          <p:nvPr>
            <p:ph idx="1"/>
          </p:nvPr>
        </p:nvSpPr>
        <p:spPr>
          <a:xfrm>
            <a:off x="158621" y="1137683"/>
            <a:ext cx="8836089" cy="3700131"/>
          </a:xfrm>
        </p:spPr>
        <p:txBody>
          <a:bodyPr/>
          <a:lstStyle/>
          <a:p>
            <a:pPr marL="514350" indent="-514350">
              <a:spcBef>
                <a:spcPts val="600"/>
              </a:spcBef>
              <a:spcAft>
                <a:spcPts val="600"/>
              </a:spcAft>
              <a:buClr>
                <a:srgbClr val="66FFFF"/>
              </a:buClr>
              <a:buFont typeface="+mj-lt"/>
              <a:buAutoNum type="arabicPeriod" startAt="5"/>
            </a:pPr>
            <a:r>
              <a:rPr lang="en-US" sz="2800" dirty="0">
                <a:solidFill>
                  <a:schemeClr val="bg1"/>
                </a:solidFill>
              </a:rPr>
              <a:t>Greek-</a:t>
            </a:r>
            <a:r>
              <a:rPr lang="en-US" sz="2800" i="1" dirty="0" err="1">
                <a:solidFill>
                  <a:schemeClr val="bg1"/>
                </a:solidFill>
              </a:rPr>
              <a:t>palingenesia</a:t>
            </a:r>
            <a:endParaRPr lang="en-US" sz="2800" i="1" dirty="0">
              <a:solidFill>
                <a:schemeClr val="bg1"/>
              </a:solidFill>
            </a:endParaRPr>
          </a:p>
          <a:p>
            <a:pPr marL="514350" indent="-514350">
              <a:spcBef>
                <a:spcPts val="600"/>
              </a:spcBef>
              <a:spcAft>
                <a:spcPts val="600"/>
              </a:spcAft>
              <a:buClr>
                <a:srgbClr val="66FFFF"/>
              </a:buClr>
              <a:buFont typeface="+mj-lt"/>
              <a:buAutoNum type="arabicPeriod" startAt="5"/>
            </a:pPr>
            <a:r>
              <a:rPr lang="en-US" sz="2800" dirty="0">
                <a:solidFill>
                  <a:schemeClr val="bg1"/>
                </a:solidFill>
              </a:rPr>
              <a:t>Titus 3:5; Matt. 19:28</a:t>
            </a:r>
          </a:p>
          <a:p>
            <a:pPr marL="514350" indent="-514350">
              <a:spcBef>
                <a:spcPts val="600"/>
              </a:spcBef>
              <a:spcAft>
                <a:spcPts val="600"/>
              </a:spcAft>
              <a:buClr>
                <a:srgbClr val="66FFFF"/>
              </a:buClr>
              <a:buFont typeface="+mj-lt"/>
              <a:buAutoNum type="arabicPeriod" startAt="5"/>
            </a:pPr>
            <a:r>
              <a:rPr lang="en-US" sz="2800" dirty="0">
                <a:solidFill>
                  <a:schemeClr val="bg1"/>
                </a:solidFill>
              </a:rPr>
              <a:t>Accomplished through exposure to God’s Word – Jas.1:18; 1 Pet. 1:23; Rom. 10:17; 2 Tim. 3:15</a:t>
            </a:r>
          </a:p>
          <a:p>
            <a:pPr marL="514350" indent="-514350">
              <a:spcBef>
                <a:spcPts val="600"/>
              </a:spcBef>
              <a:spcAft>
                <a:spcPts val="600"/>
              </a:spcAft>
              <a:buClr>
                <a:srgbClr val="66FFFF"/>
              </a:buClr>
              <a:buFont typeface="+mj-lt"/>
              <a:buAutoNum type="arabicPeriod" startAt="5"/>
            </a:pPr>
            <a:r>
              <a:rPr lang="en-US" sz="2800" dirty="0">
                <a:solidFill>
                  <a:schemeClr val="bg1"/>
                </a:solidFill>
              </a:rPr>
              <a:t>Does regeneration precede faith? No!</a:t>
            </a:r>
            <a:r>
              <a:rPr lang="en-US" altLang="en-US" sz="2800" dirty="0">
                <a:solidFill>
                  <a:schemeClr val="bg1"/>
                </a:solidFill>
              </a:rPr>
              <a:t> </a:t>
            </a:r>
            <a:r>
              <a:rPr lang="en-US" altLang="en-US" sz="2800" b="1" u="sng" dirty="0">
                <a:solidFill>
                  <a:srgbClr val="FFFFCC"/>
                </a:solidFill>
              </a:rPr>
              <a:t>Result</a:t>
            </a:r>
            <a:r>
              <a:rPr lang="en-US" altLang="en-US" sz="2800" dirty="0">
                <a:solidFill>
                  <a:schemeClr val="bg1"/>
                </a:solidFill>
              </a:rPr>
              <a:t> of salvation rather than its </a:t>
            </a:r>
            <a:r>
              <a:rPr lang="en-US" altLang="en-US" sz="2800" b="1" u="sng" dirty="0">
                <a:solidFill>
                  <a:srgbClr val="FFFFCC"/>
                </a:solidFill>
              </a:rPr>
              <a:t>cause</a:t>
            </a:r>
            <a:r>
              <a:rPr lang="en-US" sz="2800" dirty="0">
                <a:solidFill>
                  <a:schemeClr val="bg1"/>
                </a:solidFill>
              </a:rPr>
              <a:t> – </a:t>
            </a:r>
            <a:r>
              <a:rPr lang="en-US" altLang="en-US" sz="2800" dirty="0">
                <a:solidFill>
                  <a:schemeClr val="bg1"/>
                </a:solidFill>
              </a:rPr>
              <a:t>John 1:12-13; 3:16; 5:24; 6:40, 47; 20:30-31</a:t>
            </a:r>
            <a:endParaRPr lang="en-US" dirty="0">
              <a:solidFill>
                <a:schemeClr val="bg1"/>
              </a:solidFill>
            </a:endParaRPr>
          </a:p>
        </p:txBody>
      </p:sp>
      <p:pic>
        <p:nvPicPr>
          <p:cNvPr id="5" name="Picture 2" descr="http://tableprepared.files.wordpress.com/2014/03/regeneration.jpg"/>
          <p:cNvPicPr>
            <a:picLocks noChangeAspect="1" noChangeArrowheads="1"/>
          </p:cNvPicPr>
          <p:nvPr/>
        </p:nvPicPr>
        <p:blipFill>
          <a:blip r:embed="rId2" cstate="print"/>
          <a:srcRect/>
          <a:stretch>
            <a:fillRect/>
          </a:stretch>
        </p:blipFill>
        <p:spPr bwMode="auto">
          <a:xfrm>
            <a:off x="5762847" y="4249247"/>
            <a:ext cx="2967316" cy="2373853"/>
          </a:xfrm>
          <a:prstGeom prst="rect">
            <a:avLst/>
          </a:prstGeom>
          <a:noFill/>
        </p:spPr>
      </p:pic>
    </p:spTree>
    <p:extLst>
      <p:ext uri="{BB962C8B-B14F-4D97-AF65-F5344CB8AC3E}">
        <p14:creationId xmlns:p14="http://schemas.microsoft.com/office/powerpoint/2010/main" val="3316789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algn="ctr" eaLnBrk="1" hangingPunct="1">
              <a:defRPr/>
            </a:pPr>
            <a:r>
              <a:rPr lang="en-US" dirty="0">
                <a:solidFill>
                  <a:schemeClr val="bg1"/>
                </a:solidFill>
                <a:effectLst>
                  <a:outerShdw blurRad="38100" dist="38100" dir="2700000" algn="tl">
                    <a:srgbClr val="000000">
                      <a:alpha val="43137"/>
                    </a:srgbClr>
                  </a:outerShdw>
                </a:effectLst>
                <a:cs typeface="Times New Roman" pitchFamily="18" charset="0"/>
              </a:rPr>
              <a:t>3 Transfers / Imputations</a:t>
            </a:r>
          </a:p>
        </p:txBody>
      </p:sp>
      <p:graphicFrame>
        <p:nvGraphicFramePr>
          <p:cNvPr id="6" name="Content Placeholder 5"/>
          <p:cNvGraphicFramePr>
            <a:graphicFrameLocks noGrp="1"/>
          </p:cNvGraphicFramePr>
          <p:nvPr>
            <p:ph idx="1"/>
          </p:nvPr>
        </p:nvGraphicFramePr>
        <p:xfrm>
          <a:off x="457200" y="1600200"/>
          <a:ext cx="8382000" cy="3886200"/>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2775818">
                <a:tc>
                  <a:txBody>
                    <a:bodyPr/>
                    <a:lstStyle/>
                    <a:p>
                      <a:r>
                        <a:rPr lang="en-US" sz="2800" dirty="0">
                          <a:effectLst>
                            <a:outerShdw blurRad="38100" dist="38100" dir="2700000" algn="tl">
                              <a:srgbClr val="000000">
                                <a:alpha val="43137"/>
                              </a:srgbClr>
                            </a:outerShdw>
                          </a:effectLst>
                        </a:rPr>
                        <a:t>Adam’s </a:t>
                      </a:r>
                    </a:p>
                    <a:p>
                      <a:r>
                        <a:rPr lang="en-US" sz="2800" dirty="0">
                          <a:effectLst>
                            <a:outerShdw blurRad="38100" dist="38100" dir="2700000" algn="tl">
                              <a:srgbClr val="000000">
                                <a:alpha val="43137"/>
                              </a:srgbClr>
                            </a:outerShdw>
                          </a:effectLst>
                        </a:rPr>
                        <a:t>Sin to</a:t>
                      </a:r>
                    </a:p>
                    <a:p>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r>
                        <a:rPr lang="en-US" sz="2800" i="0" dirty="0">
                          <a:effectLst>
                            <a:outerShdw blurRad="38100" dist="38100" dir="2700000" algn="tl">
                              <a:srgbClr val="000000">
                                <a:alpha val="43137"/>
                              </a:srgbClr>
                            </a:outerShdw>
                          </a:effectLst>
                        </a:rPr>
                        <a:t>All</a:t>
                      </a:r>
                    </a:p>
                    <a:p>
                      <a:r>
                        <a:rPr lang="en-US" sz="2800" dirty="0">
                          <a:effectLst>
                            <a:outerShdw blurRad="38100" dist="38100" dir="2700000" algn="tl">
                              <a:srgbClr val="000000">
                                <a:alpha val="43137"/>
                              </a:srgbClr>
                            </a:outerShdw>
                          </a:effectLst>
                        </a:rPr>
                        <a:t>Humanity</a:t>
                      </a:r>
                    </a:p>
                  </a:txBody>
                  <a:tcPr/>
                </a:tc>
                <a:tc>
                  <a:txBody>
                    <a:bodyPr/>
                    <a:lstStyle/>
                    <a:p>
                      <a:r>
                        <a:rPr lang="en-US" sz="2800" dirty="0">
                          <a:effectLst>
                            <a:outerShdw blurRad="38100" dist="38100" dir="2700000" algn="tl">
                              <a:srgbClr val="000000">
                                <a:alpha val="43137"/>
                              </a:srgbClr>
                            </a:outerShdw>
                          </a:effectLst>
                        </a:rPr>
                        <a:t>Humanity’s</a:t>
                      </a:r>
                    </a:p>
                    <a:p>
                      <a:r>
                        <a:rPr lang="en-US" sz="2800" dirty="0">
                          <a:effectLst>
                            <a:outerShdw blurRad="38100" dist="38100" dir="2700000" algn="tl">
                              <a:srgbClr val="000000">
                                <a:alpha val="43137"/>
                              </a:srgbClr>
                            </a:outerShdw>
                          </a:effectLst>
                        </a:rPr>
                        <a:t>Sin to</a:t>
                      </a:r>
                    </a:p>
                    <a:p>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Jesus</a:t>
                      </a:r>
                    </a:p>
                    <a:p>
                      <a:r>
                        <a:rPr lang="en-US" sz="2800" dirty="0">
                          <a:effectLst>
                            <a:outerShdw blurRad="38100" dist="38100" dir="2700000" algn="tl">
                              <a:srgbClr val="000000">
                                <a:alpha val="43137"/>
                              </a:srgbClr>
                            </a:outerShdw>
                          </a:effectLst>
                        </a:rPr>
                        <a:t>Christ</a:t>
                      </a:r>
                    </a:p>
                  </a:txBody>
                  <a:tcPr/>
                </a:tc>
                <a:tc>
                  <a:txBody>
                    <a:bodyPr/>
                    <a:lstStyle/>
                    <a:p>
                      <a:r>
                        <a:rPr lang="en-US" sz="2800" dirty="0">
                          <a:effectLst>
                            <a:outerShdw blurRad="38100" dist="38100" dir="2700000" algn="tl">
                              <a:srgbClr val="000000">
                                <a:alpha val="43137"/>
                              </a:srgbClr>
                            </a:outerShdw>
                          </a:effectLst>
                        </a:rPr>
                        <a:t>Christ’s</a:t>
                      </a:r>
                    </a:p>
                    <a:p>
                      <a:r>
                        <a:rPr lang="en-US" sz="2800" dirty="0">
                          <a:effectLst>
                            <a:outerShdw blurRad="38100" dist="38100" dir="2700000" algn="tl">
                              <a:srgbClr val="000000">
                                <a:alpha val="43137"/>
                              </a:srgbClr>
                            </a:outerShdw>
                          </a:effectLst>
                        </a:rPr>
                        <a:t>Righteousness</a:t>
                      </a:r>
                    </a:p>
                    <a:p>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to</a:t>
                      </a:r>
                    </a:p>
                    <a:p>
                      <a:r>
                        <a:rPr lang="en-US" sz="2800" dirty="0">
                          <a:effectLst>
                            <a:outerShdw blurRad="38100" dist="38100" dir="2700000" algn="tl">
                              <a:srgbClr val="000000">
                                <a:alpha val="43137"/>
                              </a:srgbClr>
                            </a:outerShdw>
                          </a:effectLst>
                        </a:rPr>
                        <a:t>Believers</a:t>
                      </a:r>
                    </a:p>
                  </a:txBody>
                  <a:tcPr/>
                </a:tc>
                <a:extLst>
                  <a:ext uri="{0D108BD9-81ED-4DB2-BD59-A6C34878D82A}">
                    <a16:rowId xmlns:a16="http://schemas.microsoft.com/office/drawing/2014/main" val="10000"/>
                  </a:ext>
                </a:extLst>
              </a:tr>
              <a:tr h="1110382">
                <a:tc>
                  <a:txBody>
                    <a:bodyPr/>
                    <a:lstStyle/>
                    <a:p>
                      <a:pPr algn="ctr"/>
                      <a:r>
                        <a:rPr lang="en-US" sz="3200" dirty="0">
                          <a:latin typeface="Albertus Medium" pitchFamily="34" charset="0"/>
                        </a:rPr>
                        <a:t>Hamartiology</a:t>
                      </a:r>
                    </a:p>
                    <a:p>
                      <a:pPr algn="ctr"/>
                      <a:r>
                        <a:rPr lang="en-US" sz="2400">
                          <a:latin typeface="Albertus Medium" pitchFamily="34" charset="0"/>
                        </a:rPr>
                        <a:t>Rom. </a:t>
                      </a:r>
                      <a:r>
                        <a:rPr lang="en-US" sz="2400" dirty="0">
                          <a:latin typeface="Albertus Medium" pitchFamily="34" charset="0"/>
                        </a:rPr>
                        <a:t>5:12</a:t>
                      </a:r>
                    </a:p>
                  </a:txBody>
                  <a:tcPr anchor="ctr" anchorCtr="1"/>
                </a:tc>
                <a:tc>
                  <a:txBody>
                    <a:bodyPr/>
                    <a:lstStyle/>
                    <a:p>
                      <a:pPr algn="ctr"/>
                      <a:r>
                        <a:rPr lang="en-US" sz="3200" dirty="0">
                          <a:latin typeface="Albertus Medium" pitchFamily="34" charset="0"/>
                        </a:rPr>
                        <a:t>Christology</a:t>
                      </a:r>
                    </a:p>
                    <a:p>
                      <a:pPr algn="ctr"/>
                      <a:r>
                        <a:rPr lang="en-US" sz="2400" dirty="0">
                          <a:latin typeface="Albertus Medium" pitchFamily="34" charset="0"/>
                        </a:rPr>
                        <a:t>2 Cor. 5:21</a:t>
                      </a:r>
                    </a:p>
                  </a:txBody>
                  <a:tcPr anchor="ctr" anchorCtr="1"/>
                </a:tc>
                <a:tc>
                  <a:txBody>
                    <a:bodyPr/>
                    <a:lstStyle/>
                    <a:p>
                      <a:pPr algn="ctr"/>
                      <a:r>
                        <a:rPr lang="en-US" sz="3200" dirty="0">
                          <a:latin typeface="Albertus Medium" pitchFamily="34" charset="0"/>
                        </a:rPr>
                        <a:t>Soteriology</a:t>
                      </a:r>
                    </a:p>
                    <a:p>
                      <a:pPr algn="ctr"/>
                      <a:r>
                        <a:rPr lang="en-US" sz="2400" dirty="0">
                          <a:latin typeface="Albertus Medium" pitchFamily="34" charset="0"/>
                        </a:rPr>
                        <a:t>Phil. 3:9</a:t>
                      </a:r>
                    </a:p>
                  </a:txBody>
                  <a:tcPr anchor="ctr" anchorCtr="1"/>
                </a:tc>
                <a:extLst>
                  <a:ext uri="{0D108BD9-81ED-4DB2-BD59-A6C34878D82A}">
                    <a16:rowId xmlns:a16="http://schemas.microsoft.com/office/drawing/2014/main" val="10001"/>
                  </a:ext>
                </a:extLst>
              </a:tr>
            </a:tbl>
          </a:graphicData>
        </a:graphic>
      </p:graphicFrame>
      <p:sp>
        <p:nvSpPr>
          <p:cNvPr id="7" name="Curved Left Arrow 6"/>
          <p:cNvSpPr/>
          <p:nvPr/>
        </p:nvSpPr>
        <p:spPr>
          <a:xfrm>
            <a:off x="7924800" y="2514600"/>
            <a:ext cx="838200" cy="1676400"/>
          </a:xfrm>
          <a:prstGeom prst="curvedLeftArrow">
            <a:avLst>
              <a:gd name="adj1" fmla="val 4290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ffectLst>
                <a:outerShdw blurRad="38100" dist="38100" dir="2700000" algn="tl">
                  <a:srgbClr val="000000">
                    <a:alpha val="43137"/>
                  </a:srgbClr>
                </a:outerShdw>
              </a:effectLst>
            </a:endParaRPr>
          </a:p>
        </p:txBody>
      </p:sp>
      <p:sp>
        <p:nvSpPr>
          <p:cNvPr id="8" name="Curved Left Arrow 7"/>
          <p:cNvSpPr/>
          <p:nvPr/>
        </p:nvSpPr>
        <p:spPr>
          <a:xfrm>
            <a:off x="5105400" y="2667000"/>
            <a:ext cx="762000" cy="1371600"/>
          </a:xfrm>
          <a:prstGeom prst="curvedLeftArrow">
            <a:avLst>
              <a:gd name="adj1" fmla="val 4290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9" name="Curved Left Arrow 8"/>
          <p:cNvSpPr/>
          <p:nvPr/>
        </p:nvSpPr>
        <p:spPr>
          <a:xfrm>
            <a:off x="2362200" y="2514600"/>
            <a:ext cx="762000" cy="1524000"/>
          </a:xfrm>
          <a:prstGeom prst="curvedLeftArrow">
            <a:avLst>
              <a:gd name="adj1" fmla="val 4290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ffectLst>
                <a:outerShdw blurRad="38100" dist="38100" dir="2700000" algn="tl">
                  <a:srgbClr val="000000">
                    <a:alpha val="43137"/>
                  </a:srgbClr>
                </a:outerShdw>
              </a:effectLst>
            </a:endParaRPr>
          </a:p>
        </p:txBody>
      </p:sp>
      <p:pic>
        <p:nvPicPr>
          <p:cNvPr id="31764" name="Picture 2" descr="C:\Users\HP Desktop\AppData\Local\Microsoft\Windows\Temporary Internet Files\Content.IE5\NHOXWXLW\MC90043639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25" y="2438400"/>
            <a:ext cx="69373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4" descr="C:\Users\HP Desktop\AppData\Local\Microsoft\Windows\Temporary Internet Files\Content.IE5\PWDB1GMM\MC900128951[1].wmf"/>
          <p:cNvPicPr>
            <a:picLocks noChangeAspect="1" noChangeArrowheads="1"/>
          </p:cNvPicPr>
          <p:nvPr/>
        </p:nvPicPr>
        <p:blipFill>
          <a:blip r:embed="rId3">
            <a:extLst>
              <a:ext uri="{28A0092B-C50C-407E-A947-70E740481C1C}">
                <a14:useLocalDpi xmlns:a14="http://schemas.microsoft.com/office/drawing/2010/main" val="0"/>
              </a:ext>
            </a:extLst>
          </a:blip>
          <a:srcRect l="32059" t="-2269" r="17377" b="68764"/>
          <a:stretch>
            <a:fillRect/>
          </a:stretch>
        </p:blipFill>
        <p:spPr bwMode="auto">
          <a:xfrm>
            <a:off x="1219200" y="2514600"/>
            <a:ext cx="1039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7" descr="C:\Users\HP Desktop\AppData\Local\Microsoft\Windows\Temporary Internet Files\Content.IE5\NHOXWXLW\MC90005839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925" y="2514600"/>
            <a:ext cx="1336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121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2"/>
          <p:cNvSpPr>
            <a:spLocks noGrp="1"/>
          </p:cNvSpPr>
          <p:nvPr>
            <p:ph type="title"/>
          </p:nvPr>
        </p:nvSpPr>
        <p:spPr/>
        <p:txBody>
          <a:bodyPr/>
          <a:lstStyle/>
          <a:p>
            <a:pPr>
              <a:defRPr/>
            </a:pPr>
            <a:r>
              <a:rPr lang="en-US" altLang="en-US" sz="4000" dirty="0">
                <a:solidFill>
                  <a:srgbClr val="00FFFF"/>
                </a:solidFill>
                <a:effectLst>
                  <a:outerShdw blurRad="38100" dist="38100" dir="2700000" algn="tl">
                    <a:srgbClr val="000000">
                      <a:alpha val="43137"/>
                    </a:srgbClr>
                  </a:outerShdw>
                </a:effectLst>
              </a:rPr>
              <a:t>Unbiblical Views of Salvation</a:t>
            </a:r>
          </a:p>
        </p:txBody>
      </p:sp>
      <p:sp>
        <p:nvSpPr>
          <p:cNvPr id="231427" name="Content Placeholder 2"/>
          <p:cNvSpPr>
            <a:spLocks noGrp="1"/>
          </p:cNvSpPr>
          <p:nvPr>
            <p:ph idx="4294967295"/>
          </p:nvPr>
        </p:nvSpPr>
        <p:spPr/>
        <p:txBody>
          <a:bodyPr/>
          <a:lstStyle/>
          <a:p>
            <a:pPr eaLnBrk="1" hangingPunct="1">
              <a:spcBef>
                <a:spcPts val="1200"/>
              </a:spcBef>
              <a:spcAft>
                <a:spcPts val="1200"/>
              </a:spcAft>
              <a:buClr>
                <a:srgbClr val="66FFFF"/>
              </a:buClr>
            </a:pPr>
            <a:r>
              <a:rPr lang="en-US" altLang="en-US" sz="3600" b="1" u="sng" dirty="0">
                <a:solidFill>
                  <a:srgbClr val="FFFFCC"/>
                </a:solidFill>
              </a:rPr>
              <a:t>Universalism</a:t>
            </a:r>
          </a:p>
          <a:p>
            <a:pPr marL="914400" lvl="1" indent="-457200" algn="just" eaLnBrk="1" hangingPunct="1">
              <a:spcBef>
                <a:spcPts val="1200"/>
              </a:spcBef>
              <a:spcAft>
                <a:spcPts val="1200"/>
              </a:spcAft>
              <a:buClr>
                <a:srgbClr val="FF99FF"/>
              </a:buClr>
            </a:pPr>
            <a:r>
              <a:rPr lang="en-US" altLang="en-US" sz="3000" dirty="0">
                <a:solidFill>
                  <a:schemeClr val="bg1"/>
                </a:solidFill>
              </a:rPr>
              <a:t>Definition – everyone will eventually be saved</a:t>
            </a:r>
          </a:p>
          <a:p>
            <a:pPr marL="914400" lvl="1" indent="-457200" algn="just" eaLnBrk="1" hangingPunct="1">
              <a:spcBef>
                <a:spcPts val="1200"/>
              </a:spcBef>
              <a:spcAft>
                <a:spcPts val="1200"/>
              </a:spcAft>
              <a:buClr>
                <a:srgbClr val="FF99FF"/>
              </a:buClr>
            </a:pPr>
            <a:r>
              <a:rPr lang="en-US" altLang="en-US" sz="3000" dirty="0">
                <a:solidFill>
                  <a:schemeClr val="bg1"/>
                </a:solidFill>
              </a:rPr>
              <a:t>Scriptural support – John 12:32; Philip 2:11; 1 Tim 2:4; 2 Pet 3:9</a:t>
            </a:r>
          </a:p>
          <a:p>
            <a:pPr marL="914400" lvl="1" indent="-457200" algn="just" eaLnBrk="1" hangingPunct="1">
              <a:spcBef>
                <a:spcPts val="1200"/>
              </a:spcBef>
              <a:spcAft>
                <a:spcPts val="1200"/>
              </a:spcAft>
              <a:buClr>
                <a:srgbClr val="FF99FF"/>
              </a:buClr>
            </a:pPr>
            <a:r>
              <a:rPr lang="en-US" altLang="en-US" sz="3000" dirty="0">
                <a:solidFill>
                  <a:schemeClr val="bg1"/>
                </a:solidFill>
              </a:rPr>
              <a:t>Scriptural refutation – Matt 7:13-14; 13:49-50; 25:32, 34, 46; Rev 20:11-15</a:t>
            </a:r>
            <a:endParaRPr lang="en-US" altLang="en-US" dirty="0"/>
          </a:p>
        </p:txBody>
      </p:sp>
    </p:spTree>
    <p:extLst>
      <p:ext uri="{BB962C8B-B14F-4D97-AF65-F5344CB8AC3E}">
        <p14:creationId xmlns:p14="http://schemas.microsoft.com/office/powerpoint/2010/main" val="155996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pPr eaLnBrk="1" hangingPunct="1">
              <a:defRPr/>
            </a:pPr>
            <a:r>
              <a:rPr lang="en-US" altLang="en-US" sz="4000" dirty="0">
                <a:solidFill>
                  <a:srgbClr val="00FFFF"/>
                </a:solidFill>
                <a:effectLst>
                  <a:outerShdw blurRad="38100" dist="38100" dir="2700000" algn="tl">
                    <a:srgbClr val="000000">
                      <a:alpha val="43137"/>
                    </a:srgbClr>
                  </a:outerShdw>
                </a:effectLst>
              </a:rPr>
              <a:t>Unbiblical Views of Salvation</a:t>
            </a:r>
          </a:p>
        </p:txBody>
      </p:sp>
      <p:sp>
        <p:nvSpPr>
          <p:cNvPr id="233475" name="Content Placeholder 2"/>
          <p:cNvSpPr>
            <a:spLocks noGrp="1"/>
          </p:cNvSpPr>
          <p:nvPr>
            <p:ph idx="1"/>
          </p:nvPr>
        </p:nvSpPr>
        <p:spPr>
          <a:xfrm>
            <a:off x="255722" y="1150749"/>
            <a:ext cx="8593809" cy="4525963"/>
          </a:xfrm>
        </p:spPr>
        <p:txBody>
          <a:bodyPr/>
          <a:lstStyle/>
          <a:p>
            <a:pPr eaLnBrk="1" hangingPunct="1">
              <a:spcBef>
                <a:spcPts val="1200"/>
              </a:spcBef>
              <a:spcAft>
                <a:spcPts val="1200"/>
              </a:spcAft>
              <a:buClr>
                <a:srgbClr val="66FFFF"/>
              </a:buClr>
            </a:pPr>
            <a:r>
              <a:rPr lang="en-US" altLang="en-US" sz="3600" b="1" u="sng" dirty="0">
                <a:solidFill>
                  <a:srgbClr val="FFFFCC"/>
                </a:solidFill>
              </a:rPr>
              <a:t>Inclusivism</a:t>
            </a:r>
          </a:p>
          <a:p>
            <a:pPr marL="914400" lvl="1" indent="-457200" algn="just" eaLnBrk="1" hangingPunct="1">
              <a:spcBef>
                <a:spcPts val="1200"/>
              </a:spcBef>
              <a:spcAft>
                <a:spcPts val="1200"/>
              </a:spcAft>
              <a:buClr>
                <a:srgbClr val="FF99FF"/>
              </a:buClr>
            </a:pPr>
            <a:r>
              <a:rPr lang="en-US" altLang="en-US" sz="3000" dirty="0">
                <a:solidFill>
                  <a:schemeClr val="bg1"/>
                </a:solidFill>
              </a:rPr>
              <a:t>Definition – all sincere seekers will be saved regardless of whether they know the name of Jesus Christ</a:t>
            </a:r>
          </a:p>
          <a:p>
            <a:pPr marL="914400" lvl="1" indent="-457200" algn="just" eaLnBrk="1" hangingPunct="1">
              <a:spcBef>
                <a:spcPts val="1200"/>
              </a:spcBef>
              <a:spcAft>
                <a:spcPts val="1200"/>
              </a:spcAft>
              <a:buClr>
                <a:srgbClr val="FF99FF"/>
              </a:buClr>
            </a:pPr>
            <a:r>
              <a:rPr lang="en-US" altLang="en-US" sz="3000" dirty="0">
                <a:solidFill>
                  <a:schemeClr val="bg1"/>
                </a:solidFill>
              </a:rPr>
              <a:t>Scriptural support – Acts 10:2</a:t>
            </a:r>
          </a:p>
          <a:p>
            <a:pPr marL="914400" lvl="1" indent="-457200" algn="just" eaLnBrk="1" hangingPunct="1">
              <a:spcBef>
                <a:spcPts val="1200"/>
              </a:spcBef>
              <a:spcAft>
                <a:spcPts val="1200"/>
              </a:spcAft>
              <a:buClr>
                <a:srgbClr val="FF99FF"/>
              </a:buClr>
            </a:pPr>
            <a:r>
              <a:rPr lang="en-US" altLang="en-US" sz="3000" dirty="0">
                <a:solidFill>
                  <a:schemeClr val="bg1"/>
                </a:solidFill>
              </a:rPr>
              <a:t>Scriptural refutation – Acts 11:14; John 14:6; Acts 4:12; 1 Tim 2:5; Gal 2:21</a:t>
            </a:r>
          </a:p>
          <a:p>
            <a:pPr marL="914400" lvl="1" indent="-457200" algn="just" eaLnBrk="1" hangingPunct="1">
              <a:spcBef>
                <a:spcPts val="1200"/>
              </a:spcBef>
              <a:spcAft>
                <a:spcPts val="1200"/>
              </a:spcAft>
              <a:buClr>
                <a:srgbClr val="FF99FF"/>
              </a:buClr>
            </a:pPr>
            <a:r>
              <a:rPr lang="en-US" altLang="en-US" sz="3000" dirty="0">
                <a:solidFill>
                  <a:schemeClr val="bg1"/>
                </a:solidFill>
              </a:rPr>
              <a:t>Two incorrect premises – God has not revealed Himself and mankind is searching for God</a:t>
            </a:r>
          </a:p>
          <a:p>
            <a:pPr eaLnBrk="1" hangingPunct="1"/>
            <a:endParaRPr lang="en-US" altLang="en-US" dirty="0"/>
          </a:p>
        </p:txBody>
      </p:sp>
    </p:spTree>
    <p:extLst>
      <p:ext uri="{BB962C8B-B14F-4D97-AF65-F5344CB8AC3E}">
        <p14:creationId xmlns:p14="http://schemas.microsoft.com/office/powerpoint/2010/main" val="122273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533400" y="152400"/>
            <a:ext cx="8229600" cy="792162"/>
          </a:xfrm>
        </p:spPr>
        <p:txBody>
          <a:bodyPr/>
          <a:lstStyle/>
          <a:p>
            <a:pPr marL="573088" indent="-573088" eaLnBrk="1" hangingPunct="1">
              <a:defRPr/>
            </a:pPr>
            <a:r>
              <a:rPr lang="en-US" altLang="en-US" sz="3600" dirty="0">
                <a:solidFill>
                  <a:srgbClr val="00FFFF"/>
                </a:solidFill>
                <a:effectLst>
                  <a:outerShdw blurRad="38100" dist="38100" dir="2700000" algn="tl">
                    <a:srgbClr val="000000">
                      <a:alpha val="43137"/>
                    </a:srgbClr>
                  </a:outerShdw>
                </a:effectLst>
                <a:latin typeface="+mn-lt"/>
              </a:rPr>
              <a:t>Repentance</a:t>
            </a:r>
          </a:p>
        </p:txBody>
      </p:sp>
      <p:sp>
        <p:nvSpPr>
          <p:cNvPr id="5" name="Rectangle 3"/>
          <p:cNvSpPr txBox="1">
            <a:spLocks/>
          </p:cNvSpPr>
          <p:nvPr/>
        </p:nvSpPr>
        <p:spPr bwMode="auto">
          <a:xfrm>
            <a:off x="342900" y="914400"/>
            <a:ext cx="8458200" cy="56388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eaLnBrk="1" hangingPunct="1">
              <a:spcBef>
                <a:spcPts val="0"/>
              </a:spcBef>
              <a:spcAft>
                <a:spcPts val="600"/>
              </a:spcAft>
              <a:buClr>
                <a:srgbClr val="00FFFF"/>
              </a:buClr>
              <a:buFont typeface="+mj-lt"/>
              <a:buAutoNum type="alphaUcPeriod"/>
              <a:defRPr/>
            </a:pPr>
            <a:r>
              <a:rPr lang="en-US" altLang="en-US" sz="2800" dirty="0">
                <a:solidFill>
                  <a:schemeClr val="bg1"/>
                </a:solidFill>
              </a:rPr>
              <a:t>What repentance means</a:t>
            </a:r>
          </a:p>
          <a:p>
            <a:pPr marL="914400" lvl="1" indent="-452438" eaLnBrk="1" hangingPunct="1">
              <a:spcBef>
                <a:spcPts val="0"/>
              </a:spcBef>
              <a:spcAft>
                <a:spcPts val="600"/>
              </a:spcAft>
              <a:buClr>
                <a:srgbClr val="FF99FF"/>
              </a:buClr>
              <a:buAutoNum type="arabicPeriod"/>
              <a:defRPr/>
            </a:pPr>
            <a:r>
              <a:rPr lang="en-US" altLang="en-US" sz="2600" dirty="0" err="1">
                <a:solidFill>
                  <a:schemeClr val="bg1"/>
                </a:solidFill>
              </a:rPr>
              <a:t>Metanoeō</a:t>
            </a:r>
            <a:r>
              <a:rPr lang="en-US" altLang="en-US" sz="2600" dirty="0">
                <a:solidFill>
                  <a:schemeClr val="bg1"/>
                </a:solidFill>
              </a:rPr>
              <a:t> / </a:t>
            </a:r>
            <a:r>
              <a:rPr lang="en-US" altLang="en-US" sz="2600" dirty="0" err="1">
                <a:solidFill>
                  <a:schemeClr val="bg1"/>
                </a:solidFill>
              </a:rPr>
              <a:t>metanoia</a:t>
            </a:r>
            <a:endParaRPr lang="en-US" altLang="en-US" sz="2600" dirty="0">
              <a:solidFill>
                <a:schemeClr val="bg1"/>
              </a:solidFill>
            </a:endParaRPr>
          </a:p>
          <a:p>
            <a:pPr marL="914400" lvl="1" indent="-452438" eaLnBrk="1" hangingPunct="1">
              <a:spcBef>
                <a:spcPts val="0"/>
              </a:spcBef>
              <a:spcAft>
                <a:spcPts val="600"/>
              </a:spcAft>
              <a:buClr>
                <a:srgbClr val="FF99FF"/>
              </a:buClr>
              <a:buAutoNum type="arabicPeriod"/>
              <a:defRPr/>
            </a:pPr>
            <a:r>
              <a:rPr lang="en-US" altLang="en-US" sz="2600" i="1" dirty="0">
                <a:solidFill>
                  <a:schemeClr val="bg1"/>
                </a:solidFill>
              </a:rPr>
              <a:t>Meta</a:t>
            </a:r>
            <a:r>
              <a:rPr lang="en-US" altLang="en-US" sz="2600" dirty="0">
                <a:solidFill>
                  <a:schemeClr val="bg1"/>
                </a:solidFill>
              </a:rPr>
              <a:t> = change (</a:t>
            </a:r>
            <a:r>
              <a:rPr lang="en-US" altLang="en-US" sz="2600" dirty="0" err="1">
                <a:solidFill>
                  <a:schemeClr val="bg1"/>
                </a:solidFill>
              </a:rPr>
              <a:t>exs</a:t>
            </a:r>
            <a:r>
              <a:rPr lang="en-US" altLang="en-US" sz="2600" dirty="0">
                <a:solidFill>
                  <a:schemeClr val="bg1"/>
                </a:solidFill>
              </a:rPr>
              <a:t>: metabolism, metamorphosis, metastasize</a:t>
            </a:r>
          </a:p>
          <a:p>
            <a:pPr marL="914400" lvl="1" indent="-452438" eaLnBrk="1" hangingPunct="1">
              <a:spcBef>
                <a:spcPts val="0"/>
              </a:spcBef>
              <a:spcAft>
                <a:spcPts val="600"/>
              </a:spcAft>
              <a:buClr>
                <a:srgbClr val="FF99FF"/>
              </a:buClr>
              <a:buAutoNum type="arabicPeriod"/>
              <a:defRPr/>
            </a:pPr>
            <a:r>
              <a:rPr lang="en-US" altLang="en-US" sz="2600" i="1" dirty="0" err="1">
                <a:solidFill>
                  <a:schemeClr val="bg1"/>
                </a:solidFill>
              </a:rPr>
              <a:t>Noeō</a:t>
            </a:r>
            <a:r>
              <a:rPr lang="en-US" altLang="en-US" sz="2600" dirty="0">
                <a:solidFill>
                  <a:schemeClr val="bg1"/>
                </a:solidFill>
              </a:rPr>
              <a:t> = notion = mind</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of mind”</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mind about whatever is preventing someone from trusting in Christ alone</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Synonym for faith (Acts 2:38; 3:19; 17:30; 2 Pet 3:9)</a:t>
            </a:r>
          </a:p>
          <a:p>
            <a:pPr marL="461963" indent="-461963" eaLnBrk="1" hangingPunct="1">
              <a:spcBef>
                <a:spcPts val="0"/>
              </a:spcBef>
              <a:spcAft>
                <a:spcPts val="600"/>
              </a:spcAft>
              <a:buClr>
                <a:srgbClr val="00FFFF"/>
              </a:buClr>
              <a:buFont typeface="+mj-lt"/>
              <a:buAutoNum type="alphaUcPeriod"/>
              <a:defRPr/>
            </a:pPr>
            <a:r>
              <a:rPr lang="en-US" altLang="en-US" sz="2800" dirty="0">
                <a:solidFill>
                  <a:schemeClr val="bg1"/>
                </a:solidFill>
              </a:rPr>
              <a:t>What repentance does </a:t>
            </a:r>
            <a:r>
              <a:rPr lang="en-US" altLang="en-US" sz="2800" b="1" u="sng" dirty="0">
                <a:solidFill>
                  <a:srgbClr val="FFFFCC"/>
                </a:solidFill>
              </a:rPr>
              <a:t>NOT</a:t>
            </a:r>
            <a:r>
              <a:rPr lang="en-US" altLang="en-US" sz="2800" dirty="0">
                <a:solidFill>
                  <a:schemeClr val="bg1"/>
                </a:solidFill>
              </a:rPr>
              <a:t> mean</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Feeling sorry or guilty (Heb 12:17; </a:t>
            </a:r>
            <a:r>
              <a:rPr lang="en-US" altLang="en-US" sz="2600" i="1" dirty="0" err="1">
                <a:solidFill>
                  <a:schemeClr val="bg1"/>
                </a:solidFill>
              </a:rPr>
              <a:t>metamelomai</a:t>
            </a:r>
            <a:r>
              <a:rPr lang="en-US" altLang="en-US" sz="2600" dirty="0">
                <a:solidFill>
                  <a:schemeClr val="bg1"/>
                </a:solidFill>
              </a:rPr>
              <a:t>)</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Turning from sin (John 4:10, 17-19)</a:t>
            </a:r>
          </a:p>
        </p:txBody>
      </p:sp>
    </p:spTree>
    <p:extLst>
      <p:ext uri="{BB962C8B-B14F-4D97-AF65-F5344CB8AC3E}">
        <p14:creationId xmlns:p14="http://schemas.microsoft.com/office/powerpoint/2010/main" val="229882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8382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Extent of the Atonement</a:t>
            </a:r>
          </a:p>
        </p:txBody>
      </p:sp>
      <p:sp>
        <p:nvSpPr>
          <p:cNvPr id="22531" name="Content Placeholder 2"/>
          <p:cNvSpPr>
            <a:spLocks noGrp="1"/>
          </p:cNvSpPr>
          <p:nvPr>
            <p:ph idx="1"/>
          </p:nvPr>
        </p:nvSpPr>
        <p:spPr>
          <a:xfrm>
            <a:off x="457200" y="1143000"/>
            <a:ext cx="5410200" cy="3810000"/>
          </a:xfrm>
        </p:spPr>
        <p:txBody>
          <a:bodyPr/>
          <a:lstStyle/>
          <a:p>
            <a:pPr marL="461963" lvl="1" indent="-461963" eaLnBrk="1" hangingPunct="1">
              <a:spcBef>
                <a:spcPts val="600"/>
              </a:spcBef>
              <a:spcAft>
                <a:spcPts val="600"/>
              </a:spcAft>
              <a:buClr>
                <a:srgbClr val="00FFFF"/>
              </a:buClr>
              <a:buFont typeface="+mj-lt"/>
              <a:buAutoNum type="arabicPeriod"/>
              <a:defRPr/>
            </a:pPr>
            <a:r>
              <a:rPr lang="en-US" altLang="en-US" dirty="0">
                <a:solidFill>
                  <a:schemeClr val="bg1"/>
                </a:solidFill>
                <a:effectLst>
                  <a:outerShdw blurRad="38100" dist="38100" dir="2700000" algn="tl">
                    <a:srgbClr val="000000">
                      <a:alpha val="43137"/>
                    </a:srgbClr>
                  </a:outerShdw>
                </a:effectLst>
              </a:rPr>
              <a:t>Limited</a:t>
            </a:r>
          </a:p>
          <a:p>
            <a:pPr marL="796925" lvl="1" indent="-334963" eaLnBrk="1" hangingPunct="1">
              <a:spcBef>
                <a:spcPts val="600"/>
              </a:spcBef>
              <a:spcAft>
                <a:spcPts val="600"/>
              </a:spcAft>
              <a:buClr>
                <a:srgbClr val="FF66FF"/>
              </a:buClr>
              <a:defRPr/>
            </a:pPr>
            <a:r>
              <a:rPr lang="en-US" altLang="en-US" dirty="0">
                <a:solidFill>
                  <a:schemeClr val="bg1"/>
                </a:solidFill>
                <a:effectLst>
                  <a:outerShdw blurRad="38100" dist="38100" dir="2700000" algn="tl">
                    <a:srgbClr val="000000">
                      <a:alpha val="43137"/>
                    </a:srgbClr>
                  </a:outerShdw>
                </a:effectLst>
              </a:rPr>
              <a:t>Five point Calvinism – TU</a:t>
            </a:r>
            <a:r>
              <a:rPr lang="en-US" altLang="en-US" u="sng" dirty="0">
                <a:solidFill>
                  <a:schemeClr val="bg1"/>
                </a:solidFill>
                <a:effectLst>
                  <a:outerShdw blurRad="38100" dist="38100" dir="2700000" algn="tl">
                    <a:srgbClr val="000000">
                      <a:alpha val="43137"/>
                    </a:srgbClr>
                  </a:outerShdw>
                </a:effectLst>
              </a:rPr>
              <a:t>L</a:t>
            </a:r>
            <a:r>
              <a:rPr lang="en-US" altLang="en-US" dirty="0">
                <a:solidFill>
                  <a:schemeClr val="bg1"/>
                </a:solidFill>
                <a:effectLst>
                  <a:outerShdw blurRad="38100" dist="38100" dir="2700000" algn="tl">
                    <a:srgbClr val="000000">
                      <a:alpha val="43137"/>
                    </a:srgbClr>
                  </a:outerShdw>
                </a:effectLst>
              </a:rPr>
              <a:t>IP</a:t>
            </a:r>
          </a:p>
          <a:p>
            <a:pPr marL="796925" lvl="1" indent="-334963" eaLnBrk="1" hangingPunct="1">
              <a:spcBef>
                <a:spcPts val="600"/>
              </a:spcBef>
              <a:spcAft>
                <a:spcPts val="600"/>
              </a:spcAft>
              <a:buClr>
                <a:srgbClr val="FF66FF"/>
              </a:buClr>
              <a:defRPr/>
            </a:pPr>
            <a:r>
              <a:rPr lang="en-US" altLang="en-US" dirty="0">
                <a:solidFill>
                  <a:schemeClr val="bg1"/>
                </a:solidFill>
                <a:effectLst>
                  <a:outerShdw blurRad="38100" dist="38100" dir="2700000" algn="tl">
                    <a:srgbClr val="000000">
                      <a:alpha val="43137"/>
                    </a:srgbClr>
                  </a:outerShdw>
                </a:effectLst>
              </a:rPr>
              <a:t>Biblical support</a:t>
            </a:r>
          </a:p>
          <a:p>
            <a:pPr marL="1141413" lvl="2" indent="-344488" eaLnBrk="1" hangingPunct="1">
              <a:spcBef>
                <a:spcPts val="600"/>
              </a:spcBef>
              <a:spcAft>
                <a:spcPts val="6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Matt 20:28</a:t>
            </a:r>
          </a:p>
          <a:p>
            <a:pPr marL="1141413" lvl="2" indent="-344488" eaLnBrk="1" hangingPunct="1">
              <a:spcBef>
                <a:spcPts val="600"/>
              </a:spcBef>
              <a:spcAft>
                <a:spcPts val="6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John 10:15</a:t>
            </a:r>
          </a:p>
          <a:p>
            <a:pPr marL="1141413" lvl="2" indent="-344488" eaLnBrk="1" hangingPunct="1">
              <a:spcBef>
                <a:spcPts val="600"/>
              </a:spcBef>
              <a:spcAft>
                <a:spcPts val="6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Acts 20:28</a:t>
            </a:r>
          </a:p>
          <a:p>
            <a:pPr marL="1141413" lvl="2" indent="-344488" eaLnBrk="1" hangingPunct="1">
              <a:spcBef>
                <a:spcPts val="600"/>
              </a:spcBef>
              <a:spcAft>
                <a:spcPts val="600"/>
              </a:spcAft>
              <a:buClr>
                <a:srgbClr val="00FFFF"/>
              </a:buClr>
              <a:buSzPct val="75000"/>
              <a:buFont typeface="Wingdings" panose="05000000000000000000" pitchFamily="2" charset="2"/>
              <a:buChar char="Ø"/>
              <a:defRPr/>
            </a:pPr>
            <a:r>
              <a:rPr lang="en-US" altLang="en-US" sz="2800" dirty="0" err="1">
                <a:solidFill>
                  <a:schemeClr val="bg1"/>
                </a:solidFill>
                <a:effectLst>
                  <a:outerShdw blurRad="38100" dist="38100" dir="2700000" algn="tl">
                    <a:srgbClr val="000000">
                      <a:alpha val="43137"/>
                    </a:srgbClr>
                  </a:outerShdw>
                </a:effectLst>
              </a:rPr>
              <a:t>Eph</a:t>
            </a:r>
            <a:r>
              <a:rPr lang="en-US" altLang="en-US" sz="2800" dirty="0">
                <a:solidFill>
                  <a:schemeClr val="bg1"/>
                </a:solidFill>
                <a:effectLst>
                  <a:outerShdw blurRad="38100" dist="38100" dir="2700000" algn="tl">
                    <a:srgbClr val="000000">
                      <a:alpha val="43137"/>
                    </a:srgbClr>
                  </a:outerShdw>
                </a:effectLst>
              </a:rPr>
              <a:t> 5:25</a:t>
            </a:r>
          </a:p>
        </p:txBody>
      </p:sp>
      <p:pic>
        <p:nvPicPr>
          <p:cNvPr id="6" name="Picture 5"/>
          <p:cNvPicPr>
            <a:picLocks noChangeAspect="1"/>
          </p:cNvPicPr>
          <p:nvPr/>
        </p:nvPicPr>
        <p:blipFill>
          <a:blip r:embed="rId2" cstate="print"/>
          <a:stretch>
            <a:fillRect/>
          </a:stretch>
        </p:blipFill>
        <p:spPr>
          <a:xfrm>
            <a:off x="5876747" y="2057400"/>
            <a:ext cx="2657653"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9712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7159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Extent of the Atonement</a:t>
            </a:r>
          </a:p>
        </p:txBody>
      </p:sp>
      <p:sp>
        <p:nvSpPr>
          <p:cNvPr id="22531" name="Content Placeholder 2"/>
          <p:cNvSpPr>
            <a:spLocks noGrp="1"/>
          </p:cNvSpPr>
          <p:nvPr>
            <p:ph idx="1"/>
          </p:nvPr>
        </p:nvSpPr>
        <p:spPr>
          <a:xfrm>
            <a:off x="457200" y="1143000"/>
            <a:ext cx="8382000" cy="5486400"/>
          </a:xfrm>
        </p:spPr>
        <p:txBody>
          <a:bodyPr/>
          <a:lstStyle/>
          <a:p>
            <a:pPr marL="461963" lvl="1" indent="-461963" eaLnBrk="1" hangingPunct="1">
              <a:spcBef>
                <a:spcPts val="0"/>
              </a:spcBef>
              <a:spcAft>
                <a:spcPts val="600"/>
              </a:spcAft>
              <a:buClr>
                <a:srgbClr val="00FFFF"/>
              </a:buClr>
              <a:buFont typeface="+mj-lt"/>
              <a:buAutoNum type="arabicPeriod" startAt="2"/>
              <a:defRPr/>
            </a:pPr>
            <a:r>
              <a:rPr lang="en-US" altLang="en-US" dirty="0">
                <a:solidFill>
                  <a:schemeClr val="bg1"/>
                </a:solidFill>
                <a:effectLst>
                  <a:outerShdw blurRad="38100" dist="38100" dir="2700000" algn="tl">
                    <a:srgbClr val="000000">
                      <a:alpha val="43137"/>
                    </a:srgbClr>
                  </a:outerShdw>
                </a:effectLst>
              </a:rPr>
              <a:t>Unlimited</a:t>
            </a:r>
          </a:p>
          <a:p>
            <a:pPr marL="796925" lvl="1" indent="-334963" eaLnBrk="1" hangingPunct="1">
              <a:spcBef>
                <a:spcPts val="0"/>
              </a:spcBef>
              <a:spcAft>
                <a:spcPts val="600"/>
              </a:spcAft>
              <a:buClr>
                <a:srgbClr val="FF66FF"/>
              </a:buClr>
              <a:buSzPct val="75000"/>
              <a:defRPr/>
            </a:pPr>
            <a:r>
              <a:rPr lang="en-US" altLang="en-US" dirty="0">
                <a:solidFill>
                  <a:schemeClr val="bg1"/>
                </a:solidFill>
                <a:effectLst>
                  <a:outerShdw blurRad="38100" dist="38100" dir="2700000" algn="tl">
                    <a:srgbClr val="000000">
                      <a:alpha val="43137"/>
                    </a:srgbClr>
                  </a:outerShdw>
                </a:effectLst>
              </a:rPr>
              <a:t>Biblical support</a:t>
            </a:r>
          </a:p>
          <a:p>
            <a:pPr marL="1141413" lvl="2" indent="-344488" eaLnBrk="1" hangingPunct="1">
              <a:spcBef>
                <a:spcPts val="0"/>
              </a:spcBef>
              <a:spcAft>
                <a:spcPts val="6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John 1:29; 3:16-17; 4:42; 6:51; 12:32, 47; Acts 17:30; 2 </a:t>
            </a:r>
            <a:r>
              <a:rPr lang="en-US" altLang="en-US" sz="2800" dirty="0" err="1">
                <a:solidFill>
                  <a:schemeClr val="bg1"/>
                </a:solidFill>
                <a:effectLst>
                  <a:outerShdw blurRad="38100" dist="38100" dir="2700000" algn="tl">
                    <a:srgbClr val="000000">
                      <a:alpha val="43137"/>
                    </a:srgbClr>
                  </a:outerShdw>
                </a:effectLst>
              </a:rPr>
              <a:t>Cor</a:t>
            </a:r>
            <a:r>
              <a:rPr lang="en-US" altLang="en-US" sz="2800" dirty="0">
                <a:solidFill>
                  <a:schemeClr val="bg1"/>
                </a:solidFill>
                <a:effectLst>
                  <a:outerShdw blurRad="38100" dist="38100" dir="2700000" algn="tl">
                    <a:srgbClr val="000000">
                      <a:alpha val="43137"/>
                    </a:srgbClr>
                  </a:outerShdw>
                </a:effectLst>
              </a:rPr>
              <a:t> 5:19; 1 Tim 2:4, 6; </a:t>
            </a:r>
            <a:r>
              <a:rPr lang="en-US" altLang="en-US" sz="2800" b="1" u="sng" dirty="0">
                <a:solidFill>
                  <a:schemeClr val="bg1"/>
                </a:solidFill>
                <a:effectLst>
                  <a:outerShdw blurRad="38100" dist="38100" dir="2700000" algn="tl">
                    <a:srgbClr val="000000">
                      <a:alpha val="43137"/>
                    </a:srgbClr>
                  </a:outerShdw>
                </a:effectLst>
              </a:rPr>
              <a:t>4:10</a:t>
            </a:r>
            <a:r>
              <a:rPr lang="en-US" altLang="en-US" sz="2800" dirty="0">
                <a:solidFill>
                  <a:schemeClr val="bg1"/>
                </a:solidFill>
                <a:effectLst>
                  <a:outerShdw blurRad="38100" dist="38100" dir="2700000" algn="tl">
                    <a:srgbClr val="000000">
                      <a:alpha val="43137"/>
                    </a:srgbClr>
                  </a:outerShdw>
                </a:effectLst>
              </a:rPr>
              <a:t>; Titus 2:11; Heb 2:9; </a:t>
            </a:r>
            <a:r>
              <a:rPr lang="en-US" altLang="en-US" sz="2800" b="1" u="sng" dirty="0">
                <a:solidFill>
                  <a:schemeClr val="bg1"/>
                </a:solidFill>
                <a:effectLst>
                  <a:outerShdw blurRad="38100" dist="38100" dir="2700000" algn="tl">
                    <a:srgbClr val="000000">
                      <a:alpha val="43137"/>
                    </a:srgbClr>
                  </a:outerShdw>
                </a:effectLst>
              </a:rPr>
              <a:t>1 John 2:2</a:t>
            </a:r>
            <a:r>
              <a:rPr lang="en-US" altLang="en-US" sz="2800" dirty="0">
                <a:solidFill>
                  <a:schemeClr val="bg1"/>
                </a:solidFill>
                <a:effectLst>
                  <a:outerShdw blurRad="38100" dist="38100" dir="2700000" algn="tl">
                    <a:srgbClr val="000000">
                      <a:alpha val="43137"/>
                    </a:srgbClr>
                  </a:outerShdw>
                </a:effectLst>
              </a:rPr>
              <a:t>; 2 Pet 2:1</a:t>
            </a:r>
          </a:p>
          <a:p>
            <a:pPr marL="796925" lvl="1" indent="-334963" eaLnBrk="1" hangingPunct="1">
              <a:spcBef>
                <a:spcPts val="0"/>
              </a:spcBef>
              <a:spcAft>
                <a:spcPts val="600"/>
              </a:spcAft>
              <a:buClr>
                <a:srgbClr val="FF66FF"/>
              </a:buClr>
              <a:buSzPct val="75000"/>
              <a:defRPr/>
            </a:pPr>
            <a:r>
              <a:rPr lang="en-US" altLang="en-US" dirty="0">
                <a:solidFill>
                  <a:schemeClr val="bg1"/>
                </a:solidFill>
                <a:effectLst>
                  <a:outerShdw blurRad="38100" dist="38100" dir="2700000" algn="tl">
                    <a:srgbClr val="000000">
                      <a:alpha val="43137"/>
                    </a:srgbClr>
                  </a:outerShdw>
                </a:effectLst>
              </a:rPr>
              <a:t>Contradiction?</a:t>
            </a:r>
          </a:p>
          <a:p>
            <a:pPr marL="1141413" lvl="2" indent="-344488" eaLnBrk="1" hangingPunct="1">
              <a:spcBef>
                <a:spcPts val="0"/>
              </a:spcBef>
              <a:spcAft>
                <a:spcPts val="6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John 12:19</a:t>
            </a:r>
          </a:p>
          <a:p>
            <a:pPr marL="1141413" lvl="2" indent="-344488" eaLnBrk="1" hangingPunct="1">
              <a:spcBef>
                <a:spcPts val="0"/>
              </a:spcBef>
              <a:spcAft>
                <a:spcPts val="6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Only?</a:t>
            </a:r>
          </a:p>
          <a:p>
            <a:pPr marL="1141413" lvl="2" indent="-344488" eaLnBrk="1" hangingPunct="1">
              <a:spcBef>
                <a:spcPts val="0"/>
              </a:spcBef>
              <a:spcAft>
                <a:spcPts val="6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Non exclusive </a:t>
            </a:r>
          </a:p>
          <a:p>
            <a:pPr marL="796925" lvl="1" indent="-334963" eaLnBrk="1" hangingPunct="1">
              <a:spcBef>
                <a:spcPts val="0"/>
              </a:spcBef>
              <a:spcAft>
                <a:spcPts val="600"/>
              </a:spcAft>
              <a:buClr>
                <a:srgbClr val="FF66FF"/>
              </a:buClr>
              <a:defRPr/>
            </a:pPr>
            <a:r>
              <a:rPr lang="en-US" altLang="en-US" dirty="0">
                <a:solidFill>
                  <a:schemeClr val="bg1"/>
                </a:solidFill>
                <a:effectLst>
                  <a:outerShdw blurRad="38100" dist="38100" dir="2700000" algn="tl">
                    <a:srgbClr val="000000">
                      <a:alpha val="43137"/>
                    </a:srgbClr>
                  </a:outerShdw>
                </a:effectLst>
              </a:rPr>
              <a:t>Savable vs. saved</a:t>
            </a:r>
          </a:p>
          <a:p>
            <a:pPr marL="796925" lvl="1" indent="-334963" eaLnBrk="1" hangingPunct="1">
              <a:spcBef>
                <a:spcPts val="0"/>
              </a:spcBef>
              <a:spcAft>
                <a:spcPts val="600"/>
              </a:spcAft>
              <a:buClr>
                <a:srgbClr val="FF66FF"/>
              </a:buClr>
              <a:defRPr/>
            </a:pPr>
            <a:r>
              <a:rPr lang="en-US" altLang="en-US" dirty="0">
                <a:solidFill>
                  <a:schemeClr val="bg1"/>
                </a:solidFill>
                <a:effectLst>
                  <a:outerShdw blurRad="38100" dist="38100" dir="2700000" algn="tl">
                    <a:srgbClr val="000000">
                      <a:alpha val="43137"/>
                    </a:srgbClr>
                  </a:outerShdw>
                </a:effectLst>
              </a:rPr>
              <a:t>Christ died for you!</a:t>
            </a:r>
            <a:endParaRPr lang="en-US" altLang="en-US" sz="2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0777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160339"/>
            <a:ext cx="8534400" cy="722164"/>
          </a:xfrm>
        </p:spPr>
        <p:txBody>
          <a:bodyPr/>
          <a:lstStyle/>
          <a:p>
            <a:r>
              <a:rPr lang="en-US" sz="3600" dirty="0">
                <a:solidFill>
                  <a:srgbClr val="00FFFF"/>
                </a:solidFill>
                <a:effectLst>
                  <a:outerShdw blurRad="38100" dist="38100" dir="2700000" algn="tl">
                    <a:srgbClr val="000000">
                      <a:alpha val="43137"/>
                    </a:srgbClr>
                  </a:outerShdw>
                </a:effectLst>
                <a:latin typeface="+mn-lt"/>
              </a:rPr>
              <a:t>Sonship</a:t>
            </a:r>
          </a:p>
        </p:txBody>
      </p:sp>
      <p:sp>
        <p:nvSpPr>
          <p:cNvPr id="3" name="Content Placeholder 2"/>
          <p:cNvSpPr>
            <a:spLocks noGrp="1"/>
          </p:cNvSpPr>
          <p:nvPr>
            <p:ph idx="1"/>
          </p:nvPr>
        </p:nvSpPr>
        <p:spPr>
          <a:xfrm>
            <a:off x="233917" y="1127051"/>
            <a:ext cx="8708064" cy="4710223"/>
          </a:xfrm>
        </p:spPr>
        <p:txBody>
          <a:bodyPr/>
          <a:lstStyle/>
          <a:p>
            <a:pPr marL="457200" indent="-457200">
              <a:spcBef>
                <a:spcPts val="600"/>
              </a:spcBef>
              <a:spcAft>
                <a:spcPts val="600"/>
              </a:spcAft>
              <a:buClr>
                <a:srgbClr val="66FFFF"/>
              </a:buClr>
              <a:buFont typeface="+mj-lt"/>
              <a:buAutoNum type="arabicPeriod"/>
            </a:pPr>
            <a:r>
              <a:rPr lang="en-US" sz="2800" dirty="0">
                <a:solidFill>
                  <a:schemeClr val="bg1"/>
                </a:solidFill>
              </a:rPr>
              <a:t>Formerly strangers and aliens – Eph. 2:19a</a:t>
            </a:r>
          </a:p>
          <a:p>
            <a:pPr marL="457200" indent="-457200">
              <a:spcBef>
                <a:spcPts val="600"/>
              </a:spcBef>
              <a:spcAft>
                <a:spcPts val="600"/>
              </a:spcAft>
              <a:buClr>
                <a:srgbClr val="66FFFF"/>
              </a:buClr>
              <a:buFont typeface="+mj-lt"/>
              <a:buAutoNum type="arabicPeriod"/>
            </a:pPr>
            <a:r>
              <a:rPr lang="en-US" sz="2800" dirty="0">
                <a:solidFill>
                  <a:schemeClr val="bg1"/>
                </a:solidFill>
              </a:rPr>
              <a:t>New family</a:t>
            </a:r>
          </a:p>
          <a:p>
            <a:pPr marL="971538" lvl="1" indent="-514350">
              <a:spcBef>
                <a:spcPts val="600"/>
              </a:spcBef>
              <a:spcAft>
                <a:spcPts val="600"/>
              </a:spcAft>
              <a:buClr>
                <a:srgbClr val="FF99FF"/>
              </a:buClr>
              <a:buFont typeface="+mj-lt"/>
              <a:buAutoNum type="alphaLcParenR"/>
            </a:pPr>
            <a:r>
              <a:rPr lang="en-US" dirty="0">
                <a:solidFill>
                  <a:schemeClr val="bg1"/>
                </a:solidFill>
              </a:rPr>
              <a:t>Matt. 12:48-50; Eph. 2:19b</a:t>
            </a:r>
          </a:p>
          <a:p>
            <a:pPr marL="971538" lvl="1" indent="-514350">
              <a:spcBef>
                <a:spcPts val="600"/>
              </a:spcBef>
              <a:spcAft>
                <a:spcPts val="600"/>
              </a:spcAft>
              <a:buClr>
                <a:srgbClr val="FF99FF"/>
              </a:buClr>
              <a:buFont typeface="+mj-lt"/>
              <a:buAutoNum type="alphaLcParenR"/>
            </a:pPr>
            <a:r>
              <a:rPr lang="en-US" dirty="0">
                <a:solidFill>
                  <a:schemeClr val="bg1"/>
                </a:solidFill>
              </a:rPr>
              <a:t>Jesus as our “brother” – Rom. 8:29; Heb. 2:11-12</a:t>
            </a:r>
          </a:p>
          <a:p>
            <a:pPr marL="971538" lvl="1" indent="-514350">
              <a:spcBef>
                <a:spcPts val="600"/>
              </a:spcBef>
              <a:spcAft>
                <a:spcPts val="600"/>
              </a:spcAft>
              <a:buClr>
                <a:srgbClr val="FF99FF"/>
              </a:buClr>
              <a:buFont typeface="+mj-lt"/>
              <a:buAutoNum type="alphaLcParenR"/>
            </a:pPr>
            <a:r>
              <a:rPr lang="en-US" dirty="0">
                <a:solidFill>
                  <a:schemeClr val="bg1"/>
                </a:solidFill>
              </a:rPr>
              <a:t>Children of God – John 1:12-13; 1 John 3:2</a:t>
            </a:r>
          </a:p>
          <a:p>
            <a:pPr marL="971538" lvl="1" indent="-514350">
              <a:spcBef>
                <a:spcPts val="600"/>
              </a:spcBef>
              <a:spcAft>
                <a:spcPts val="600"/>
              </a:spcAft>
              <a:buClr>
                <a:srgbClr val="FF99FF"/>
              </a:buClr>
              <a:buFont typeface="+mj-lt"/>
              <a:buAutoNum type="alphaLcParenR"/>
            </a:pPr>
            <a:r>
              <a:rPr lang="en-US" dirty="0">
                <a:solidFill>
                  <a:schemeClr val="bg1"/>
                </a:solidFill>
              </a:rPr>
              <a:t>Sonship – Gal. 3:26; 4:5-7; Rom. 8:14-17; Eph. 1:5</a:t>
            </a:r>
          </a:p>
          <a:p>
            <a:pPr marL="457200" indent="-457200">
              <a:spcBef>
                <a:spcPts val="600"/>
              </a:spcBef>
              <a:spcAft>
                <a:spcPts val="600"/>
              </a:spcAft>
              <a:buClr>
                <a:srgbClr val="66FFFF"/>
              </a:buClr>
              <a:buFont typeface="+mj-lt"/>
              <a:buAutoNum type="arabicPeriod"/>
            </a:pPr>
            <a:r>
              <a:rPr lang="en-US" sz="2800" dirty="0">
                <a:solidFill>
                  <a:schemeClr val="bg1"/>
                </a:solidFill>
              </a:rPr>
              <a:t>New privileges</a:t>
            </a:r>
          </a:p>
          <a:p>
            <a:pPr marL="971538" lvl="1" indent="-514350">
              <a:spcBef>
                <a:spcPts val="600"/>
              </a:spcBef>
              <a:spcAft>
                <a:spcPts val="600"/>
              </a:spcAft>
              <a:buClr>
                <a:srgbClr val="FF99FF"/>
              </a:buClr>
              <a:buFont typeface="+mj-lt"/>
              <a:buAutoNum type="alphaLcParenR"/>
            </a:pPr>
            <a:r>
              <a:rPr lang="en-US" dirty="0">
                <a:solidFill>
                  <a:schemeClr val="bg1"/>
                </a:solidFill>
              </a:rPr>
              <a:t>Heirship-Gal. 4:7</a:t>
            </a:r>
          </a:p>
        </p:txBody>
      </p:sp>
      <p:sp>
        <p:nvSpPr>
          <p:cNvPr id="25602" name="AutoShape 2" descr="Image result for sonshi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4" name="Picture 4" descr="http://ubdavid.org/advanced/great-salvation/graphics/11_sonship.jpg"/>
          <p:cNvPicPr>
            <a:picLocks noChangeAspect="1" noChangeArrowheads="1"/>
          </p:cNvPicPr>
          <p:nvPr/>
        </p:nvPicPr>
        <p:blipFill>
          <a:blip r:embed="rId2" cstate="print"/>
          <a:srcRect/>
          <a:stretch>
            <a:fillRect/>
          </a:stretch>
        </p:blipFill>
        <p:spPr bwMode="auto">
          <a:xfrm>
            <a:off x="5836665" y="4999978"/>
            <a:ext cx="2687301" cy="1587435"/>
          </a:xfrm>
          <a:prstGeom prst="rect">
            <a:avLst/>
          </a:prstGeom>
          <a:noFill/>
        </p:spPr>
      </p:pic>
    </p:spTree>
    <p:extLst>
      <p:ext uri="{BB962C8B-B14F-4D97-AF65-F5344CB8AC3E}">
        <p14:creationId xmlns:p14="http://schemas.microsoft.com/office/powerpoint/2010/main" val="2798030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23284"/>
            <a:ext cx="8534400" cy="808074"/>
          </a:xfrm>
        </p:spPr>
        <p:txBody>
          <a:bodyPr/>
          <a:lstStyle/>
          <a:p>
            <a:r>
              <a:rPr lang="en-US" sz="3600" dirty="0">
                <a:solidFill>
                  <a:srgbClr val="00FFFF"/>
                </a:solidFill>
                <a:effectLst>
                  <a:outerShdw blurRad="38100" dist="38100" dir="2700000" algn="tl">
                    <a:srgbClr val="000000">
                      <a:alpha val="43137"/>
                    </a:srgbClr>
                  </a:outerShdw>
                </a:effectLst>
                <a:latin typeface="+mn-lt"/>
              </a:rPr>
              <a:t>Regeneration</a:t>
            </a:r>
          </a:p>
        </p:txBody>
      </p:sp>
      <p:sp>
        <p:nvSpPr>
          <p:cNvPr id="3" name="Content Placeholder 2"/>
          <p:cNvSpPr>
            <a:spLocks noGrp="1"/>
          </p:cNvSpPr>
          <p:nvPr>
            <p:ph idx="1"/>
          </p:nvPr>
        </p:nvSpPr>
        <p:spPr>
          <a:xfrm>
            <a:off x="158621" y="1148316"/>
            <a:ext cx="8836089" cy="3136606"/>
          </a:xfrm>
        </p:spPr>
        <p:txBody>
          <a:bodyPr/>
          <a:lstStyle/>
          <a:p>
            <a:pPr marL="514350" indent="-514350">
              <a:spcBef>
                <a:spcPts val="0"/>
              </a:spcBef>
              <a:spcAft>
                <a:spcPts val="600"/>
              </a:spcAft>
              <a:buClr>
                <a:srgbClr val="66FFFF"/>
              </a:buClr>
              <a:buFont typeface="+mj-lt"/>
              <a:buAutoNum type="arabicPeriod"/>
            </a:pPr>
            <a:r>
              <a:rPr lang="en-US" sz="2800" dirty="0">
                <a:solidFill>
                  <a:schemeClr val="bg1"/>
                </a:solidFill>
              </a:rPr>
              <a:t>Definition – impartation of divine life</a:t>
            </a:r>
          </a:p>
          <a:p>
            <a:pPr marL="514350" indent="-514350">
              <a:spcBef>
                <a:spcPts val="0"/>
              </a:spcBef>
              <a:spcAft>
                <a:spcPts val="600"/>
              </a:spcAft>
              <a:buClr>
                <a:srgbClr val="66FFFF"/>
              </a:buClr>
              <a:buFont typeface="+mj-lt"/>
              <a:buAutoNum type="arabicPeriod"/>
            </a:pPr>
            <a:r>
              <a:rPr lang="en-US" sz="2800" dirty="0">
                <a:solidFill>
                  <a:schemeClr val="bg1"/>
                </a:solidFill>
              </a:rPr>
              <a:t>Needed because of spiritual death – Gen. 2:16-17; Eph. 2:1</a:t>
            </a:r>
          </a:p>
          <a:p>
            <a:pPr marL="514350" indent="-514350">
              <a:spcBef>
                <a:spcPts val="0"/>
              </a:spcBef>
              <a:spcAft>
                <a:spcPts val="600"/>
              </a:spcAft>
              <a:buClr>
                <a:srgbClr val="66FFFF"/>
              </a:buClr>
              <a:buFont typeface="+mj-lt"/>
              <a:buAutoNum type="arabicPeriod"/>
            </a:pPr>
            <a:r>
              <a:rPr lang="en-US" sz="2800" dirty="0">
                <a:solidFill>
                  <a:schemeClr val="bg1"/>
                </a:solidFill>
              </a:rPr>
              <a:t>New birth – John 3:5</a:t>
            </a:r>
          </a:p>
          <a:p>
            <a:pPr marL="514350" indent="-514350">
              <a:spcBef>
                <a:spcPts val="600"/>
              </a:spcBef>
              <a:spcAft>
                <a:spcPts val="600"/>
              </a:spcAft>
              <a:buClr>
                <a:srgbClr val="66FFFF"/>
              </a:buClr>
              <a:buFont typeface="+mj-lt"/>
              <a:buAutoNum type="arabicPeriod"/>
            </a:pPr>
            <a:r>
              <a:rPr lang="en-US" sz="2800" dirty="0">
                <a:solidFill>
                  <a:schemeClr val="bg1"/>
                </a:solidFill>
              </a:rPr>
              <a:t>If your are born </a:t>
            </a:r>
            <a:r>
              <a:rPr lang="en-US" sz="2800" b="1" u="sng" dirty="0">
                <a:solidFill>
                  <a:srgbClr val="FFFFCC"/>
                </a:solidFill>
              </a:rPr>
              <a:t>once</a:t>
            </a:r>
            <a:r>
              <a:rPr lang="en-US" sz="2800" dirty="0">
                <a:solidFill>
                  <a:schemeClr val="bg1"/>
                </a:solidFill>
              </a:rPr>
              <a:t> you will die </a:t>
            </a:r>
            <a:r>
              <a:rPr lang="en-US" sz="2800" b="1" u="sng" dirty="0">
                <a:solidFill>
                  <a:srgbClr val="FFFFCC"/>
                </a:solidFill>
              </a:rPr>
              <a:t>twice</a:t>
            </a:r>
            <a:r>
              <a:rPr lang="en-US" sz="2800" dirty="0">
                <a:solidFill>
                  <a:schemeClr val="bg1"/>
                </a:solidFill>
              </a:rPr>
              <a:t>; if you are born </a:t>
            </a:r>
            <a:r>
              <a:rPr lang="en-US" sz="2800" b="1" u="sng" dirty="0">
                <a:solidFill>
                  <a:srgbClr val="FFFFCC"/>
                </a:solidFill>
              </a:rPr>
              <a:t>twice</a:t>
            </a:r>
            <a:r>
              <a:rPr lang="en-US" sz="2800" dirty="0">
                <a:solidFill>
                  <a:schemeClr val="bg1"/>
                </a:solidFill>
              </a:rPr>
              <a:t> you will die </a:t>
            </a:r>
            <a:r>
              <a:rPr lang="en-US" sz="2800" b="1" u="sng" dirty="0">
                <a:solidFill>
                  <a:srgbClr val="FFFFCC"/>
                </a:solidFill>
              </a:rPr>
              <a:t>once</a:t>
            </a:r>
          </a:p>
        </p:txBody>
      </p:sp>
      <p:pic>
        <p:nvPicPr>
          <p:cNvPr id="23554" name="Picture 2" descr="http://tableprepared.files.wordpress.com/2014/03/regeneration.jpg"/>
          <p:cNvPicPr>
            <a:picLocks noChangeAspect="1" noChangeArrowheads="1"/>
          </p:cNvPicPr>
          <p:nvPr/>
        </p:nvPicPr>
        <p:blipFill>
          <a:blip r:embed="rId2" cstate="print"/>
          <a:srcRect/>
          <a:stretch>
            <a:fillRect/>
          </a:stretch>
        </p:blipFill>
        <p:spPr bwMode="auto">
          <a:xfrm>
            <a:off x="5146158" y="3755897"/>
            <a:ext cx="3584005" cy="2867204"/>
          </a:xfrm>
          <a:prstGeom prst="rect">
            <a:avLst/>
          </a:prstGeom>
          <a:noFill/>
        </p:spPr>
      </p:pic>
    </p:spTree>
    <p:extLst>
      <p:ext uri="{BB962C8B-B14F-4D97-AF65-F5344CB8AC3E}">
        <p14:creationId xmlns:p14="http://schemas.microsoft.com/office/powerpoint/2010/main" val="146546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33917"/>
            <a:ext cx="8534400" cy="733646"/>
          </a:xfrm>
        </p:spPr>
        <p:txBody>
          <a:bodyPr/>
          <a:lstStyle/>
          <a:p>
            <a:r>
              <a:rPr lang="en-US" sz="3600" dirty="0">
                <a:solidFill>
                  <a:srgbClr val="00FFFF"/>
                </a:solidFill>
                <a:effectLst>
                  <a:outerShdw blurRad="38100" dist="38100" dir="2700000" algn="tl">
                    <a:srgbClr val="000000">
                      <a:alpha val="43137"/>
                    </a:srgbClr>
                  </a:outerShdw>
                </a:effectLst>
                <a:latin typeface="+mn-lt"/>
              </a:rPr>
              <a:t>Regeneration</a:t>
            </a:r>
          </a:p>
        </p:txBody>
      </p:sp>
      <p:sp>
        <p:nvSpPr>
          <p:cNvPr id="3" name="Content Placeholder 2"/>
          <p:cNvSpPr>
            <a:spLocks noGrp="1"/>
          </p:cNvSpPr>
          <p:nvPr>
            <p:ph idx="1"/>
          </p:nvPr>
        </p:nvSpPr>
        <p:spPr>
          <a:xfrm>
            <a:off x="158621" y="1137683"/>
            <a:ext cx="8836089" cy="3700131"/>
          </a:xfrm>
        </p:spPr>
        <p:txBody>
          <a:bodyPr/>
          <a:lstStyle/>
          <a:p>
            <a:pPr marL="514350" indent="-514350">
              <a:spcBef>
                <a:spcPts val="600"/>
              </a:spcBef>
              <a:spcAft>
                <a:spcPts val="600"/>
              </a:spcAft>
              <a:buClr>
                <a:srgbClr val="66FFFF"/>
              </a:buClr>
              <a:buFont typeface="+mj-lt"/>
              <a:buAutoNum type="arabicPeriod" startAt="5"/>
            </a:pPr>
            <a:r>
              <a:rPr lang="en-US" sz="2800" dirty="0">
                <a:solidFill>
                  <a:schemeClr val="bg1"/>
                </a:solidFill>
              </a:rPr>
              <a:t>Greek-</a:t>
            </a:r>
            <a:r>
              <a:rPr lang="en-US" sz="2800" i="1" dirty="0" err="1">
                <a:solidFill>
                  <a:schemeClr val="bg1"/>
                </a:solidFill>
              </a:rPr>
              <a:t>palingenesia</a:t>
            </a:r>
            <a:endParaRPr lang="en-US" sz="2800" i="1" dirty="0">
              <a:solidFill>
                <a:schemeClr val="bg1"/>
              </a:solidFill>
            </a:endParaRPr>
          </a:p>
          <a:p>
            <a:pPr marL="514350" indent="-514350">
              <a:spcBef>
                <a:spcPts val="600"/>
              </a:spcBef>
              <a:spcAft>
                <a:spcPts val="600"/>
              </a:spcAft>
              <a:buClr>
                <a:srgbClr val="66FFFF"/>
              </a:buClr>
              <a:buFont typeface="+mj-lt"/>
              <a:buAutoNum type="arabicPeriod" startAt="5"/>
            </a:pPr>
            <a:r>
              <a:rPr lang="en-US" sz="2800" dirty="0">
                <a:solidFill>
                  <a:schemeClr val="bg1"/>
                </a:solidFill>
              </a:rPr>
              <a:t>Titus 3:5; Matt. 19:28</a:t>
            </a:r>
          </a:p>
          <a:p>
            <a:pPr marL="514350" indent="-514350">
              <a:spcBef>
                <a:spcPts val="600"/>
              </a:spcBef>
              <a:spcAft>
                <a:spcPts val="600"/>
              </a:spcAft>
              <a:buClr>
                <a:srgbClr val="66FFFF"/>
              </a:buClr>
              <a:buFont typeface="+mj-lt"/>
              <a:buAutoNum type="arabicPeriod" startAt="5"/>
            </a:pPr>
            <a:r>
              <a:rPr lang="en-US" sz="2800" dirty="0">
                <a:solidFill>
                  <a:schemeClr val="bg1"/>
                </a:solidFill>
              </a:rPr>
              <a:t>Accomplished through exposure to God’s Word – Jas.1:18; 1 Pet. 1:23; Rom. 10:17; 2 Tim. 3:15</a:t>
            </a:r>
          </a:p>
          <a:p>
            <a:pPr marL="514350" indent="-514350">
              <a:spcBef>
                <a:spcPts val="600"/>
              </a:spcBef>
              <a:spcAft>
                <a:spcPts val="600"/>
              </a:spcAft>
              <a:buClr>
                <a:srgbClr val="66FFFF"/>
              </a:buClr>
              <a:buFont typeface="+mj-lt"/>
              <a:buAutoNum type="arabicPeriod" startAt="5"/>
            </a:pPr>
            <a:r>
              <a:rPr lang="en-US" sz="2800" dirty="0">
                <a:solidFill>
                  <a:schemeClr val="bg1"/>
                </a:solidFill>
              </a:rPr>
              <a:t>Does regeneration precede faith? No!</a:t>
            </a:r>
            <a:r>
              <a:rPr lang="en-US" altLang="en-US" sz="2800" dirty="0">
                <a:solidFill>
                  <a:schemeClr val="bg1"/>
                </a:solidFill>
              </a:rPr>
              <a:t> </a:t>
            </a:r>
            <a:r>
              <a:rPr lang="en-US" altLang="en-US" sz="2800" b="1" u="sng" dirty="0">
                <a:solidFill>
                  <a:srgbClr val="FFFFCC"/>
                </a:solidFill>
              </a:rPr>
              <a:t>Result</a:t>
            </a:r>
            <a:r>
              <a:rPr lang="en-US" altLang="en-US" sz="2800" dirty="0">
                <a:solidFill>
                  <a:schemeClr val="bg1"/>
                </a:solidFill>
              </a:rPr>
              <a:t> of salvation rather than its </a:t>
            </a:r>
            <a:r>
              <a:rPr lang="en-US" altLang="en-US" sz="2800" b="1" u="sng" dirty="0">
                <a:solidFill>
                  <a:srgbClr val="FFFFCC"/>
                </a:solidFill>
              </a:rPr>
              <a:t>cause</a:t>
            </a:r>
            <a:r>
              <a:rPr lang="en-US" sz="2800" dirty="0">
                <a:solidFill>
                  <a:schemeClr val="bg1"/>
                </a:solidFill>
              </a:rPr>
              <a:t> – </a:t>
            </a:r>
            <a:r>
              <a:rPr lang="en-US" altLang="en-US" sz="2800" dirty="0">
                <a:solidFill>
                  <a:schemeClr val="bg1"/>
                </a:solidFill>
              </a:rPr>
              <a:t>John 1:12-13; 3:16; 5:24; 6:40, 47; 20:30-31</a:t>
            </a:r>
            <a:endParaRPr lang="en-US" dirty="0">
              <a:solidFill>
                <a:schemeClr val="bg1"/>
              </a:solidFill>
            </a:endParaRPr>
          </a:p>
        </p:txBody>
      </p:sp>
      <p:pic>
        <p:nvPicPr>
          <p:cNvPr id="5" name="Picture 2" descr="http://tableprepared.files.wordpress.com/2014/03/regeneration.jpg"/>
          <p:cNvPicPr>
            <a:picLocks noChangeAspect="1" noChangeArrowheads="1"/>
          </p:cNvPicPr>
          <p:nvPr/>
        </p:nvPicPr>
        <p:blipFill>
          <a:blip r:embed="rId2" cstate="print"/>
          <a:srcRect/>
          <a:stretch>
            <a:fillRect/>
          </a:stretch>
        </p:blipFill>
        <p:spPr bwMode="auto">
          <a:xfrm>
            <a:off x="5762847" y="4249247"/>
            <a:ext cx="2967316" cy="2373853"/>
          </a:xfrm>
          <a:prstGeom prst="rect">
            <a:avLst/>
          </a:prstGeom>
          <a:noFill/>
        </p:spPr>
      </p:pic>
    </p:spTree>
    <p:extLst>
      <p:ext uri="{BB962C8B-B14F-4D97-AF65-F5344CB8AC3E}">
        <p14:creationId xmlns:p14="http://schemas.microsoft.com/office/powerpoint/2010/main" val="327013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pPr eaLnBrk="1" hangingPunct="1"/>
            <a:r>
              <a:rPr lang="en-US" altLang="en-US" b="1" dirty="0">
                <a:solidFill>
                  <a:srgbClr val="00FFFF"/>
                </a:solidFill>
              </a:rPr>
              <a:t>Soteriology Overview</a:t>
            </a:r>
          </a:p>
        </p:txBody>
      </p:sp>
      <p:sp>
        <p:nvSpPr>
          <p:cNvPr id="5" name="Rectangle 3"/>
          <p:cNvSpPr txBox="1">
            <a:spLocks/>
          </p:cNvSpPr>
          <p:nvPr/>
        </p:nvSpPr>
        <p:spPr bwMode="auto">
          <a:xfrm>
            <a:off x="1333500" y="1600200"/>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Clr>
                <a:srgbClr val="66FFFF"/>
              </a:buClr>
              <a:buFont typeface="+mj-lt"/>
              <a:buAutoNum type="romanUcPeriod"/>
              <a:defRPr/>
            </a:pPr>
            <a:r>
              <a:rPr lang="en-US" altLang="en-US" dirty="0">
                <a:solidFill>
                  <a:schemeClr val="bg1"/>
                </a:solidFill>
              </a:rPr>
              <a:t>Definition</a:t>
            </a:r>
          </a:p>
          <a:p>
            <a:pPr marL="914377" indent="-914377" eaLnBrk="1" hangingPunct="1">
              <a:lnSpc>
                <a:spcPct val="90000"/>
              </a:lnSpc>
              <a:buClr>
                <a:srgbClr val="66FFFF"/>
              </a:buClr>
              <a:buFont typeface="+mj-lt"/>
              <a:buAutoNum type="romanUcPeriod"/>
              <a:defRPr/>
            </a:pPr>
            <a:r>
              <a:rPr lang="en-US" altLang="en-US" dirty="0">
                <a:solidFill>
                  <a:schemeClr val="bg1"/>
                </a:solidFill>
              </a:rPr>
              <a:t>Election</a:t>
            </a:r>
          </a:p>
          <a:p>
            <a:pPr marL="914377" indent="-914377" eaLnBrk="1" hangingPunct="1">
              <a:lnSpc>
                <a:spcPct val="90000"/>
              </a:lnSpc>
              <a:buClr>
                <a:srgbClr val="66FFFF"/>
              </a:buClr>
              <a:buFont typeface="+mj-lt"/>
              <a:buAutoNum type="romanUcPeriod"/>
              <a:defRPr/>
            </a:pPr>
            <a:r>
              <a:rPr lang="en-US" altLang="en-US" dirty="0">
                <a:solidFill>
                  <a:schemeClr val="bg1"/>
                </a:solidFill>
              </a:rPr>
              <a:t>Atonement</a:t>
            </a:r>
          </a:p>
          <a:p>
            <a:pPr marL="914377" indent="-914377" eaLnBrk="1" hangingPunct="1">
              <a:lnSpc>
                <a:spcPct val="90000"/>
              </a:lnSpc>
              <a:buClr>
                <a:srgbClr val="66FFFF"/>
              </a:buClr>
              <a:buFont typeface="+mj-lt"/>
              <a:buAutoNum type="romanUcPeriod"/>
              <a:defRPr/>
            </a:pPr>
            <a:r>
              <a:rPr lang="en-US" altLang="en-US" dirty="0">
                <a:solidFill>
                  <a:schemeClr val="bg1"/>
                </a:solidFill>
              </a:rPr>
              <a:t>Salvation words</a:t>
            </a:r>
          </a:p>
          <a:p>
            <a:pPr marL="914377" indent="-914377" eaLnBrk="1" hangingPunct="1">
              <a:lnSpc>
                <a:spcPct val="90000"/>
              </a:lnSpc>
              <a:buClr>
                <a:srgbClr val="66FFFF"/>
              </a:buClr>
              <a:buFont typeface="+mj-lt"/>
              <a:buAutoNum type="romanUcPeriod"/>
              <a:defRPr/>
            </a:pPr>
            <a:r>
              <a:rPr lang="en-US" altLang="en-US" dirty="0">
                <a:solidFill>
                  <a:schemeClr val="bg1"/>
                </a:solidFill>
              </a:rPr>
              <a:t>God’s one condition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Results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Eternal security</a:t>
            </a:r>
          </a:p>
          <a:p>
            <a:pPr marL="914377" indent="-914377" eaLnBrk="1" hangingPunct="1">
              <a:lnSpc>
                <a:spcPct val="90000"/>
              </a:lnSpc>
              <a:buClr>
                <a:srgbClr val="66FFFF"/>
              </a:buClr>
              <a:buFont typeface="+mj-lt"/>
              <a:buAutoNum type="romanUcPeriod"/>
              <a:defRPr/>
            </a:pPr>
            <a:r>
              <a:rPr lang="en-US" altLang="en-US" dirty="0">
                <a:solidFill>
                  <a:schemeClr val="bg1"/>
                </a:solidFill>
              </a:rPr>
              <a:t>Faulty views of salvation</a:t>
            </a:r>
          </a:p>
        </p:txBody>
      </p:sp>
    </p:spTree>
    <p:extLst>
      <p:ext uri="{BB962C8B-B14F-4D97-AF65-F5344CB8AC3E}">
        <p14:creationId xmlns:p14="http://schemas.microsoft.com/office/powerpoint/2010/main" val="2029740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algn="ctr" eaLnBrk="1" hangingPunct="1">
              <a:defRPr/>
            </a:pPr>
            <a:r>
              <a:rPr lang="en-US" dirty="0">
                <a:solidFill>
                  <a:schemeClr val="bg1"/>
                </a:solidFill>
                <a:effectLst>
                  <a:outerShdw blurRad="38100" dist="38100" dir="2700000" algn="tl">
                    <a:srgbClr val="000000">
                      <a:alpha val="43137"/>
                    </a:srgbClr>
                  </a:outerShdw>
                </a:effectLst>
                <a:cs typeface="Times New Roman" pitchFamily="18" charset="0"/>
              </a:rPr>
              <a:t>3 Transfers / Imputations</a:t>
            </a:r>
          </a:p>
        </p:txBody>
      </p:sp>
      <p:graphicFrame>
        <p:nvGraphicFramePr>
          <p:cNvPr id="6" name="Content Placeholder 5"/>
          <p:cNvGraphicFramePr>
            <a:graphicFrameLocks noGrp="1"/>
          </p:cNvGraphicFramePr>
          <p:nvPr>
            <p:ph idx="1"/>
          </p:nvPr>
        </p:nvGraphicFramePr>
        <p:xfrm>
          <a:off x="457200" y="1600200"/>
          <a:ext cx="8382000" cy="3886200"/>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2775818">
                <a:tc>
                  <a:txBody>
                    <a:bodyPr/>
                    <a:lstStyle/>
                    <a:p>
                      <a:r>
                        <a:rPr lang="en-US" sz="2800" dirty="0">
                          <a:effectLst>
                            <a:outerShdw blurRad="38100" dist="38100" dir="2700000" algn="tl">
                              <a:srgbClr val="000000">
                                <a:alpha val="43137"/>
                              </a:srgbClr>
                            </a:outerShdw>
                          </a:effectLst>
                        </a:rPr>
                        <a:t>Adam’s </a:t>
                      </a:r>
                    </a:p>
                    <a:p>
                      <a:r>
                        <a:rPr lang="en-US" sz="2800" dirty="0">
                          <a:effectLst>
                            <a:outerShdw blurRad="38100" dist="38100" dir="2700000" algn="tl">
                              <a:srgbClr val="000000">
                                <a:alpha val="43137"/>
                              </a:srgbClr>
                            </a:outerShdw>
                          </a:effectLst>
                        </a:rPr>
                        <a:t>Sin to</a:t>
                      </a:r>
                    </a:p>
                    <a:p>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r>
                        <a:rPr lang="en-US" sz="2800" i="0" dirty="0">
                          <a:effectLst>
                            <a:outerShdw blurRad="38100" dist="38100" dir="2700000" algn="tl">
                              <a:srgbClr val="000000">
                                <a:alpha val="43137"/>
                              </a:srgbClr>
                            </a:outerShdw>
                          </a:effectLst>
                        </a:rPr>
                        <a:t>All</a:t>
                      </a:r>
                    </a:p>
                    <a:p>
                      <a:r>
                        <a:rPr lang="en-US" sz="2800" dirty="0">
                          <a:effectLst>
                            <a:outerShdw blurRad="38100" dist="38100" dir="2700000" algn="tl">
                              <a:srgbClr val="000000">
                                <a:alpha val="43137"/>
                              </a:srgbClr>
                            </a:outerShdw>
                          </a:effectLst>
                        </a:rPr>
                        <a:t>Humanity</a:t>
                      </a:r>
                    </a:p>
                  </a:txBody>
                  <a:tcPr/>
                </a:tc>
                <a:tc>
                  <a:txBody>
                    <a:bodyPr/>
                    <a:lstStyle/>
                    <a:p>
                      <a:r>
                        <a:rPr lang="en-US" sz="2800" dirty="0">
                          <a:effectLst>
                            <a:outerShdw blurRad="38100" dist="38100" dir="2700000" algn="tl">
                              <a:srgbClr val="000000">
                                <a:alpha val="43137"/>
                              </a:srgbClr>
                            </a:outerShdw>
                          </a:effectLst>
                        </a:rPr>
                        <a:t>Humanity’s</a:t>
                      </a:r>
                    </a:p>
                    <a:p>
                      <a:r>
                        <a:rPr lang="en-US" sz="2800" dirty="0">
                          <a:effectLst>
                            <a:outerShdw blurRad="38100" dist="38100" dir="2700000" algn="tl">
                              <a:srgbClr val="000000">
                                <a:alpha val="43137"/>
                              </a:srgbClr>
                            </a:outerShdw>
                          </a:effectLst>
                        </a:rPr>
                        <a:t>Sin to</a:t>
                      </a:r>
                    </a:p>
                    <a:p>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Jesus</a:t>
                      </a:r>
                    </a:p>
                    <a:p>
                      <a:r>
                        <a:rPr lang="en-US" sz="2800" dirty="0">
                          <a:effectLst>
                            <a:outerShdw blurRad="38100" dist="38100" dir="2700000" algn="tl">
                              <a:srgbClr val="000000">
                                <a:alpha val="43137"/>
                              </a:srgbClr>
                            </a:outerShdw>
                          </a:effectLst>
                        </a:rPr>
                        <a:t>Christ</a:t>
                      </a:r>
                    </a:p>
                  </a:txBody>
                  <a:tcPr/>
                </a:tc>
                <a:tc>
                  <a:txBody>
                    <a:bodyPr/>
                    <a:lstStyle/>
                    <a:p>
                      <a:r>
                        <a:rPr lang="en-US" sz="2800" dirty="0">
                          <a:effectLst>
                            <a:outerShdw blurRad="38100" dist="38100" dir="2700000" algn="tl">
                              <a:srgbClr val="000000">
                                <a:alpha val="43137"/>
                              </a:srgbClr>
                            </a:outerShdw>
                          </a:effectLst>
                        </a:rPr>
                        <a:t>Christ’s</a:t>
                      </a:r>
                    </a:p>
                    <a:p>
                      <a:r>
                        <a:rPr lang="en-US" sz="2800" dirty="0">
                          <a:effectLst>
                            <a:outerShdw blurRad="38100" dist="38100" dir="2700000" algn="tl">
                              <a:srgbClr val="000000">
                                <a:alpha val="43137"/>
                              </a:srgbClr>
                            </a:outerShdw>
                          </a:effectLst>
                        </a:rPr>
                        <a:t>Righteousness</a:t>
                      </a:r>
                    </a:p>
                    <a:p>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to</a:t>
                      </a:r>
                    </a:p>
                    <a:p>
                      <a:r>
                        <a:rPr lang="en-US" sz="2800" dirty="0">
                          <a:effectLst>
                            <a:outerShdw blurRad="38100" dist="38100" dir="2700000" algn="tl">
                              <a:srgbClr val="000000">
                                <a:alpha val="43137"/>
                              </a:srgbClr>
                            </a:outerShdw>
                          </a:effectLst>
                        </a:rPr>
                        <a:t>Believers</a:t>
                      </a:r>
                    </a:p>
                  </a:txBody>
                  <a:tcPr/>
                </a:tc>
                <a:extLst>
                  <a:ext uri="{0D108BD9-81ED-4DB2-BD59-A6C34878D82A}">
                    <a16:rowId xmlns:a16="http://schemas.microsoft.com/office/drawing/2014/main" val="10000"/>
                  </a:ext>
                </a:extLst>
              </a:tr>
              <a:tr h="1110382">
                <a:tc>
                  <a:txBody>
                    <a:bodyPr/>
                    <a:lstStyle/>
                    <a:p>
                      <a:pPr algn="ctr"/>
                      <a:r>
                        <a:rPr lang="en-US" sz="3200" dirty="0">
                          <a:latin typeface="Albertus Medium" pitchFamily="34" charset="0"/>
                        </a:rPr>
                        <a:t>Hamartiology</a:t>
                      </a:r>
                    </a:p>
                    <a:p>
                      <a:pPr algn="ctr"/>
                      <a:r>
                        <a:rPr lang="en-US" sz="2400">
                          <a:latin typeface="Albertus Medium" pitchFamily="34" charset="0"/>
                        </a:rPr>
                        <a:t>Rom. </a:t>
                      </a:r>
                      <a:r>
                        <a:rPr lang="en-US" sz="2400" dirty="0">
                          <a:latin typeface="Albertus Medium" pitchFamily="34" charset="0"/>
                        </a:rPr>
                        <a:t>5:12</a:t>
                      </a:r>
                    </a:p>
                  </a:txBody>
                  <a:tcPr anchor="ctr" anchorCtr="1"/>
                </a:tc>
                <a:tc>
                  <a:txBody>
                    <a:bodyPr/>
                    <a:lstStyle/>
                    <a:p>
                      <a:pPr algn="ctr"/>
                      <a:r>
                        <a:rPr lang="en-US" sz="3200" dirty="0">
                          <a:latin typeface="Albertus Medium" pitchFamily="34" charset="0"/>
                        </a:rPr>
                        <a:t>Christology</a:t>
                      </a:r>
                    </a:p>
                    <a:p>
                      <a:pPr algn="ctr"/>
                      <a:r>
                        <a:rPr lang="en-US" sz="2400" dirty="0">
                          <a:latin typeface="Albertus Medium" pitchFamily="34" charset="0"/>
                        </a:rPr>
                        <a:t>2 Cor. 5:21</a:t>
                      </a:r>
                    </a:p>
                  </a:txBody>
                  <a:tcPr anchor="ctr" anchorCtr="1"/>
                </a:tc>
                <a:tc>
                  <a:txBody>
                    <a:bodyPr/>
                    <a:lstStyle/>
                    <a:p>
                      <a:pPr algn="ctr"/>
                      <a:r>
                        <a:rPr lang="en-US" sz="3200" dirty="0">
                          <a:latin typeface="Albertus Medium" pitchFamily="34" charset="0"/>
                        </a:rPr>
                        <a:t>Soteriology</a:t>
                      </a:r>
                    </a:p>
                    <a:p>
                      <a:pPr algn="ctr"/>
                      <a:r>
                        <a:rPr lang="en-US" sz="2400" dirty="0">
                          <a:latin typeface="Albertus Medium" pitchFamily="34" charset="0"/>
                        </a:rPr>
                        <a:t>Phil. 3:9</a:t>
                      </a:r>
                    </a:p>
                  </a:txBody>
                  <a:tcPr anchor="ctr" anchorCtr="1"/>
                </a:tc>
                <a:extLst>
                  <a:ext uri="{0D108BD9-81ED-4DB2-BD59-A6C34878D82A}">
                    <a16:rowId xmlns:a16="http://schemas.microsoft.com/office/drawing/2014/main" val="10001"/>
                  </a:ext>
                </a:extLst>
              </a:tr>
            </a:tbl>
          </a:graphicData>
        </a:graphic>
      </p:graphicFrame>
      <p:sp>
        <p:nvSpPr>
          <p:cNvPr id="7" name="Curved Left Arrow 6"/>
          <p:cNvSpPr/>
          <p:nvPr/>
        </p:nvSpPr>
        <p:spPr>
          <a:xfrm>
            <a:off x="7924800" y="2514600"/>
            <a:ext cx="838200" cy="1676400"/>
          </a:xfrm>
          <a:prstGeom prst="curvedLeftArrow">
            <a:avLst>
              <a:gd name="adj1" fmla="val 4290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ffectLst>
                <a:outerShdw blurRad="38100" dist="38100" dir="2700000" algn="tl">
                  <a:srgbClr val="000000">
                    <a:alpha val="43137"/>
                  </a:srgbClr>
                </a:outerShdw>
              </a:effectLst>
            </a:endParaRPr>
          </a:p>
        </p:txBody>
      </p:sp>
      <p:sp>
        <p:nvSpPr>
          <p:cNvPr id="8" name="Curved Left Arrow 7"/>
          <p:cNvSpPr/>
          <p:nvPr/>
        </p:nvSpPr>
        <p:spPr>
          <a:xfrm>
            <a:off x="5105400" y="2667000"/>
            <a:ext cx="762000" cy="1371600"/>
          </a:xfrm>
          <a:prstGeom prst="curvedLeftArrow">
            <a:avLst>
              <a:gd name="adj1" fmla="val 4290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9" name="Curved Left Arrow 8"/>
          <p:cNvSpPr/>
          <p:nvPr/>
        </p:nvSpPr>
        <p:spPr>
          <a:xfrm>
            <a:off x="2362200" y="2514600"/>
            <a:ext cx="762000" cy="1524000"/>
          </a:xfrm>
          <a:prstGeom prst="curvedLeftArrow">
            <a:avLst>
              <a:gd name="adj1" fmla="val 4290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ffectLst>
                <a:outerShdw blurRad="38100" dist="38100" dir="2700000" algn="tl">
                  <a:srgbClr val="000000">
                    <a:alpha val="43137"/>
                  </a:srgbClr>
                </a:outerShdw>
              </a:effectLst>
            </a:endParaRPr>
          </a:p>
        </p:txBody>
      </p:sp>
      <p:pic>
        <p:nvPicPr>
          <p:cNvPr id="31764" name="Picture 2" descr="C:\Users\HP Desktop\AppData\Local\Microsoft\Windows\Temporary Internet Files\Content.IE5\NHOXWXLW\MC90043639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25" y="2438400"/>
            <a:ext cx="69373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4" descr="C:\Users\HP Desktop\AppData\Local\Microsoft\Windows\Temporary Internet Files\Content.IE5\PWDB1GMM\MC900128951[1].wmf"/>
          <p:cNvPicPr>
            <a:picLocks noChangeAspect="1" noChangeArrowheads="1"/>
          </p:cNvPicPr>
          <p:nvPr/>
        </p:nvPicPr>
        <p:blipFill>
          <a:blip r:embed="rId3">
            <a:extLst>
              <a:ext uri="{28A0092B-C50C-407E-A947-70E740481C1C}">
                <a14:useLocalDpi xmlns:a14="http://schemas.microsoft.com/office/drawing/2010/main" val="0"/>
              </a:ext>
            </a:extLst>
          </a:blip>
          <a:srcRect l="32059" t="-2269" r="17377" b="68764"/>
          <a:stretch>
            <a:fillRect/>
          </a:stretch>
        </p:blipFill>
        <p:spPr bwMode="auto">
          <a:xfrm>
            <a:off x="1219200" y="2514600"/>
            <a:ext cx="1039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7" descr="C:\Users\HP Desktop\AppData\Local\Microsoft\Windows\Temporary Internet Files\Content.IE5\NHOXWXLW\MC90005839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925" y="2514600"/>
            <a:ext cx="1336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886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90255" y="0"/>
            <a:ext cx="5763491"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a:t>
            </a:r>
            <a:r>
              <a:rPr lang="en-US" altLang="en-US" sz="3600" dirty="0">
                <a:solidFill>
                  <a:srgbClr val="00FFFF"/>
                </a:solidFill>
                <a:effectLst>
                  <a:outerShdw blurRad="38100" dist="38100" dir="2700000" algn="tl">
                    <a:srgbClr val="000000">
                      <a:alpha val="43137"/>
                    </a:srgbClr>
                  </a:outerShdw>
                </a:effectLst>
              </a:rPr>
              <a:t> 7 Problems</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b="1" u="sng" dirty="0">
                <a:solidFill>
                  <a:srgbClr val="FFFFCC"/>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554205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600" dirty="0">
                <a:solidFill>
                  <a:srgbClr val="00FFFF"/>
                </a:solidFill>
                <a:effectLst>
                  <a:outerShdw blurRad="38100" dist="38100" dir="2700000" algn="tl">
                    <a:srgbClr val="000000">
                      <a:alpha val="43137"/>
                    </a:srgbClr>
                  </a:outerShdw>
                </a:effectLst>
                <a:latin typeface="+mn-lt"/>
              </a:rPr>
              <a:t>Assurance of Salvation in Lordship Salvation?</a:t>
            </a:r>
          </a:p>
        </p:txBody>
      </p:sp>
      <p:sp>
        <p:nvSpPr>
          <p:cNvPr id="3" name="Content Placeholder 2"/>
          <p:cNvSpPr>
            <a:spLocks noGrp="1"/>
          </p:cNvSpPr>
          <p:nvPr>
            <p:ph idx="1"/>
          </p:nvPr>
        </p:nvSpPr>
        <p:spPr>
          <a:xfrm>
            <a:off x="304800" y="1265240"/>
            <a:ext cx="4792133" cy="4525963"/>
          </a:xfrm>
        </p:spPr>
        <p:txBody>
          <a:bodyPr/>
          <a:lstStyle/>
          <a:p>
            <a:pPr>
              <a:spcBef>
                <a:spcPts val="600"/>
              </a:spcBef>
              <a:spcAft>
                <a:spcPts val="600"/>
              </a:spcAft>
              <a:buClr>
                <a:srgbClr val="66FFFF"/>
              </a:buClr>
            </a:pPr>
            <a:r>
              <a:rPr lang="en-US" sz="2800" dirty="0">
                <a:solidFill>
                  <a:schemeClr val="bg1"/>
                </a:solidFill>
              </a:rPr>
              <a:t>TULI</a:t>
            </a:r>
            <a:r>
              <a:rPr lang="en-US" sz="2800" b="1" i="1" u="sng" dirty="0">
                <a:solidFill>
                  <a:srgbClr val="FFFFCC"/>
                </a:solidFill>
              </a:rPr>
              <a:t>P</a:t>
            </a:r>
          </a:p>
          <a:p>
            <a:pPr>
              <a:spcBef>
                <a:spcPts val="600"/>
              </a:spcBef>
              <a:spcAft>
                <a:spcPts val="600"/>
              </a:spcAft>
              <a:buClr>
                <a:srgbClr val="66FFFF"/>
              </a:buClr>
            </a:pPr>
            <a:r>
              <a:rPr lang="en-US" sz="2800" dirty="0">
                <a:solidFill>
                  <a:schemeClr val="bg1"/>
                </a:solidFill>
              </a:rPr>
              <a:t>How much &amp; how fast?</a:t>
            </a:r>
          </a:p>
          <a:p>
            <a:pPr>
              <a:spcBef>
                <a:spcPts val="600"/>
              </a:spcBef>
              <a:spcAft>
                <a:spcPts val="600"/>
              </a:spcAft>
              <a:buClr>
                <a:srgbClr val="66FFFF"/>
              </a:buClr>
            </a:pPr>
            <a:r>
              <a:rPr lang="en-US" sz="2800" dirty="0">
                <a:solidFill>
                  <a:schemeClr val="bg1"/>
                </a:solidFill>
              </a:rPr>
              <a:t>Bondage</a:t>
            </a:r>
          </a:p>
          <a:p>
            <a:pPr>
              <a:spcBef>
                <a:spcPts val="600"/>
              </a:spcBef>
              <a:spcAft>
                <a:spcPts val="600"/>
              </a:spcAft>
              <a:buClr>
                <a:srgbClr val="66FFFF"/>
              </a:buClr>
            </a:pPr>
            <a:r>
              <a:rPr lang="en-US" sz="2800" dirty="0">
                <a:solidFill>
                  <a:schemeClr val="bg1"/>
                </a:solidFill>
              </a:rPr>
              <a:t>Weather report</a:t>
            </a:r>
          </a:p>
          <a:p>
            <a:pPr>
              <a:spcBef>
                <a:spcPts val="600"/>
              </a:spcBef>
              <a:spcAft>
                <a:spcPts val="600"/>
              </a:spcAft>
              <a:buClr>
                <a:srgbClr val="66FFFF"/>
              </a:buClr>
            </a:pPr>
            <a:r>
              <a:rPr lang="en-US" sz="2800" dirty="0">
                <a:solidFill>
                  <a:schemeClr val="bg1"/>
                </a:solidFill>
              </a:rPr>
              <a:t>John 5:24; 6;47; 1 John 5:13</a:t>
            </a:r>
          </a:p>
          <a:p>
            <a:pPr>
              <a:spcBef>
                <a:spcPts val="600"/>
              </a:spcBef>
              <a:spcAft>
                <a:spcPts val="600"/>
              </a:spcAft>
              <a:buClr>
                <a:srgbClr val="66FFFF"/>
              </a:buClr>
            </a:pPr>
            <a:r>
              <a:rPr lang="en-US" sz="2800" dirty="0">
                <a:solidFill>
                  <a:schemeClr val="bg1"/>
                </a:solidFill>
              </a:rPr>
              <a:t>Bridge example</a:t>
            </a:r>
          </a:p>
        </p:txBody>
      </p:sp>
      <p:pic>
        <p:nvPicPr>
          <p:cNvPr id="4" name="Picture 3"/>
          <p:cNvPicPr>
            <a:picLocks noChangeAspect="1"/>
          </p:cNvPicPr>
          <p:nvPr/>
        </p:nvPicPr>
        <p:blipFill>
          <a:blip r:embed="rId2" cstate="print"/>
          <a:srcRect/>
          <a:stretch>
            <a:fillRect/>
          </a:stretch>
        </p:blipFill>
        <p:spPr bwMode="auto">
          <a:xfrm>
            <a:off x="5715002" y="1295400"/>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624027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228600" y="1189038"/>
            <a:ext cx="8686800" cy="5364162"/>
          </a:xfrm>
        </p:spPr>
        <p:txBody>
          <a:bodyPr/>
          <a:lstStyle/>
          <a:p>
            <a:pPr marL="461963" lvl="1" indent="-461963" eaLnBrk="1" hangingPunct="1">
              <a:lnSpc>
                <a:spcPct val="90000"/>
              </a:lnSpc>
              <a:spcBef>
                <a:spcPts val="600"/>
              </a:spcBef>
              <a:spcAft>
                <a:spcPts val="600"/>
              </a:spcAft>
              <a:buClr>
                <a:srgbClr val="00FFFF"/>
              </a:buClr>
              <a:buFont typeface="+mj-lt"/>
              <a:buAutoNum type="arabicPeriod"/>
              <a:defRPr/>
            </a:pPr>
            <a:r>
              <a:rPr lang="en-US" altLang="en-US" b="1" u="sng" dirty="0">
                <a:solidFill>
                  <a:srgbClr val="FFFFCC"/>
                </a:solidFill>
                <a:effectLst>
                  <a:outerShdw blurRad="38100" dist="38100" dir="2700000" algn="tl">
                    <a:srgbClr val="000000">
                      <a:alpha val="43137"/>
                    </a:srgbClr>
                  </a:outerShdw>
                </a:effectLst>
              </a:rPr>
              <a:t>Divine sovereignty</a:t>
            </a:r>
          </a:p>
          <a:p>
            <a:pPr marL="796925" lvl="1" indent="-334963" eaLnBrk="1" hangingPunct="1">
              <a:lnSpc>
                <a:spcPct val="90000"/>
              </a:lnSpc>
              <a:spcBef>
                <a:spcPts val="600"/>
              </a:spcBef>
              <a:spcAft>
                <a:spcPts val="600"/>
              </a:spcAft>
              <a:buClr>
                <a:srgbClr val="FF66FF"/>
              </a:buClr>
              <a:defRPr/>
            </a:pPr>
            <a:r>
              <a:rPr lang="en-US" altLang="en-US" sz="2600" dirty="0">
                <a:solidFill>
                  <a:schemeClr val="bg1"/>
                </a:solidFill>
                <a:effectLst>
                  <a:outerShdw blurRad="38100" dist="38100" dir="2700000" algn="tl">
                    <a:srgbClr val="000000">
                      <a:alpha val="43137"/>
                    </a:srgbClr>
                  </a:outerShdw>
                </a:effectLst>
              </a:rPr>
              <a:t>Pre-temporal choice</a:t>
            </a:r>
          </a:p>
          <a:p>
            <a:pPr marL="796925" lvl="1" indent="-334963" eaLnBrk="1" hangingPunct="1">
              <a:lnSpc>
                <a:spcPct val="90000"/>
              </a:lnSpc>
              <a:spcBef>
                <a:spcPts val="600"/>
              </a:spcBef>
              <a:spcAft>
                <a:spcPts val="600"/>
              </a:spcAft>
              <a:buClr>
                <a:srgbClr val="FF66FF"/>
              </a:buClr>
              <a:defRPr/>
            </a:pPr>
            <a:r>
              <a:rPr lang="en-US" altLang="en-US" sz="2600" dirty="0">
                <a:solidFill>
                  <a:schemeClr val="bg1"/>
                </a:solidFill>
                <a:effectLst>
                  <a:outerShdw blurRad="38100" dist="38100" dir="2700000" algn="tl">
                    <a:srgbClr val="000000">
                      <a:alpha val="43137"/>
                    </a:srgbClr>
                  </a:outerShdw>
                </a:effectLst>
              </a:rPr>
              <a:t>Unconditional</a:t>
            </a:r>
          </a:p>
          <a:p>
            <a:pPr marL="796925" lvl="1" indent="-334963" eaLnBrk="1" hangingPunct="1">
              <a:lnSpc>
                <a:spcPct val="90000"/>
              </a:lnSpc>
              <a:spcBef>
                <a:spcPts val="600"/>
              </a:spcBef>
              <a:spcAft>
                <a:spcPts val="600"/>
              </a:spcAft>
              <a:buClr>
                <a:srgbClr val="FF66FF"/>
              </a:buClr>
              <a:defRPr/>
            </a:pPr>
            <a:r>
              <a:rPr lang="en-US" altLang="en-US" sz="2600" dirty="0">
                <a:solidFill>
                  <a:schemeClr val="bg1"/>
                </a:solidFill>
                <a:effectLst>
                  <a:outerShdw blurRad="38100" dist="38100" dir="2700000" algn="tl">
                    <a:srgbClr val="000000">
                      <a:alpha val="43137"/>
                    </a:srgbClr>
                  </a:outerShdw>
                </a:effectLst>
              </a:rPr>
              <a:t>John 6:44, 65, 69-70; 15:16; Matt 16:15-17; Acts 13:48; 16:14; Rom 8:28-30; 9:6-24; Rev 13:8; 17:8</a:t>
            </a:r>
          </a:p>
          <a:p>
            <a:pPr marL="796925" lvl="1" indent="-334963" eaLnBrk="1" hangingPunct="1">
              <a:lnSpc>
                <a:spcPct val="90000"/>
              </a:lnSpc>
              <a:spcBef>
                <a:spcPts val="600"/>
              </a:spcBef>
              <a:spcAft>
                <a:spcPts val="600"/>
              </a:spcAft>
              <a:buClr>
                <a:srgbClr val="FF66FF"/>
              </a:buClr>
              <a:defRPr/>
            </a:pPr>
            <a:r>
              <a:rPr lang="en-US" altLang="en-US" sz="2600" dirty="0">
                <a:solidFill>
                  <a:schemeClr val="bg1"/>
                </a:solidFill>
                <a:effectLst>
                  <a:outerShdw blurRad="38100" dist="38100" dir="2700000" algn="tl">
                    <a:srgbClr val="000000">
                      <a:alpha val="43137"/>
                    </a:srgbClr>
                  </a:outerShdw>
                </a:effectLst>
              </a:rPr>
              <a:t>Those </a:t>
            </a:r>
            <a:r>
              <a:rPr lang="en-US" altLang="en-US" sz="2600" i="1" dirty="0">
                <a:solidFill>
                  <a:srgbClr val="00FFFF"/>
                </a:solidFill>
                <a:effectLst>
                  <a:outerShdw blurRad="38100" dist="38100" dir="2700000" algn="tl">
                    <a:srgbClr val="000000">
                      <a:alpha val="43137"/>
                    </a:srgbClr>
                  </a:outerShdw>
                </a:effectLst>
              </a:rPr>
              <a:t>included</a:t>
            </a:r>
          </a:p>
          <a:p>
            <a:pPr marL="1141413" lvl="2" indent="-344488" eaLnBrk="1" hangingPunct="1">
              <a:lnSpc>
                <a:spcPct val="90000"/>
              </a:lnSpc>
              <a:spcBef>
                <a:spcPts val="600"/>
              </a:spcBef>
              <a:spcAft>
                <a:spcPts val="600"/>
              </a:spcAft>
              <a:buClr>
                <a:srgbClr val="00FFFF"/>
              </a:buClr>
              <a:buSzPct val="75000"/>
              <a:buFont typeface="Wingdings" panose="05000000000000000000" pitchFamily="2" charset="2"/>
              <a:buChar char="Ø"/>
              <a:defRPr/>
            </a:pPr>
            <a:r>
              <a:rPr lang="en-US" altLang="en-US" dirty="0">
                <a:solidFill>
                  <a:schemeClr val="bg1"/>
                </a:solidFill>
                <a:effectLst>
                  <a:outerShdw blurRad="38100" dist="38100" dir="2700000" algn="tl">
                    <a:srgbClr val="000000">
                      <a:alpha val="43137"/>
                    </a:srgbClr>
                  </a:outerShdw>
                </a:effectLst>
              </a:rPr>
              <a:t>Individual – </a:t>
            </a:r>
            <a:r>
              <a:rPr lang="en-US" altLang="en-US" dirty="0" err="1">
                <a:solidFill>
                  <a:schemeClr val="bg1"/>
                </a:solidFill>
                <a:effectLst>
                  <a:outerShdw blurRad="38100" dist="38100" dir="2700000" algn="tl">
                    <a:srgbClr val="000000">
                      <a:alpha val="43137"/>
                    </a:srgbClr>
                  </a:outerShdw>
                </a:effectLst>
              </a:rPr>
              <a:t>Jer</a:t>
            </a:r>
            <a:r>
              <a:rPr lang="en-US" altLang="en-US" dirty="0">
                <a:solidFill>
                  <a:schemeClr val="bg1"/>
                </a:solidFill>
                <a:effectLst>
                  <a:outerShdw blurRad="38100" dist="38100" dir="2700000" algn="tl">
                    <a:srgbClr val="000000">
                      <a:alpha val="43137"/>
                    </a:srgbClr>
                  </a:outerShdw>
                </a:effectLst>
              </a:rPr>
              <a:t> 1:4-5; Gal 1:15-16; Rom 16:13; 2 John 1, 13</a:t>
            </a:r>
          </a:p>
          <a:p>
            <a:pPr marL="1141413" lvl="2" indent="-344488" eaLnBrk="1" hangingPunct="1">
              <a:lnSpc>
                <a:spcPct val="90000"/>
              </a:lnSpc>
              <a:spcBef>
                <a:spcPts val="600"/>
              </a:spcBef>
              <a:spcAft>
                <a:spcPts val="600"/>
              </a:spcAft>
              <a:buClr>
                <a:srgbClr val="00FFFF"/>
              </a:buClr>
              <a:buSzPct val="75000"/>
              <a:buFont typeface="Wingdings" panose="05000000000000000000" pitchFamily="2" charset="2"/>
              <a:buChar char="Ø"/>
              <a:defRPr/>
            </a:pPr>
            <a:r>
              <a:rPr lang="en-US" altLang="en-US" dirty="0">
                <a:solidFill>
                  <a:schemeClr val="bg1"/>
                </a:solidFill>
                <a:effectLst>
                  <a:outerShdw blurRad="38100" dist="38100" dir="2700000" algn="tl">
                    <a:srgbClr val="000000">
                      <a:alpha val="43137"/>
                    </a:srgbClr>
                  </a:outerShdw>
                </a:effectLst>
              </a:rPr>
              <a:t>Group – 1 Pet 1:1-2</a:t>
            </a:r>
          </a:p>
          <a:p>
            <a:pPr marL="796925" lvl="1" indent="-334963" eaLnBrk="1" hangingPunct="1">
              <a:lnSpc>
                <a:spcPct val="90000"/>
              </a:lnSpc>
              <a:spcBef>
                <a:spcPts val="600"/>
              </a:spcBef>
              <a:spcAft>
                <a:spcPts val="600"/>
              </a:spcAft>
              <a:buClr>
                <a:srgbClr val="FF66FF"/>
              </a:buClr>
              <a:defRPr/>
            </a:pPr>
            <a:r>
              <a:rPr lang="en-US" altLang="en-US" sz="2600" dirty="0">
                <a:solidFill>
                  <a:schemeClr val="bg1"/>
                </a:solidFill>
                <a:effectLst>
                  <a:outerShdw blurRad="38100" dist="38100" dir="2700000" algn="tl">
                    <a:srgbClr val="000000">
                      <a:alpha val="43137"/>
                    </a:srgbClr>
                  </a:outerShdw>
                </a:effectLst>
              </a:rPr>
              <a:t>Those </a:t>
            </a:r>
            <a:r>
              <a:rPr lang="en-US" altLang="en-US" sz="2600" i="1" dirty="0">
                <a:solidFill>
                  <a:srgbClr val="00FFFF"/>
                </a:solidFill>
                <a:effectLst>
                  <a:outerShdw blurRad="38100" dist="38100" dir="2700000" algn="tl">
                    <a:srgbClr val="000000">
                      <a:alpha val="43137"/>
                    </a:srgbClr>
                  </a:outerShdw>
                </a:effectLst>
              </a:rPr>
              <a:t>not included </a:t>
            </a:r>
            <a:r>
              <a:rPr lang="en-US" altLang="en-US" sz="2600" dirty="0">
                <a:solidFill>
                  <a:schemeClr val="bg1"/>
                </a:solidFill>
                <a:effectLst>
                  <a:outerShdw blurRad="38100" dist="38100" dir="2700000" algn="tl">
                    <a:srgbClr val="000000">
                      <a:alpha val="43137"/>
                    </a:srgbClr>
                  </a:outerShdw>
                </a:effectLst>
              </a:rPr>
              <a:t>– John 13:18; Rom 9:22; 1 Pet 2:8</a:t>
            </a:r>
          </a:p>
          <a:p>
            <a:pPr marL="796925" lvl="1" indent="-334963" eaLnBrk="1" hangingPunct="1">
              <a:lnSpc>
                <a:spcPct val="90000"/>
              </a:lnSpc>
              <a:spcBef>
                <a:spcPts val="600"/>
              </a:spcBef>
              <a:spcAft>
                <a:spcPts val="600"/>
              </a:spcAft>
              <a:buClr>
                <a:srgbClr val="FF66FF"/>
              </a:buClr>
              <a:defRPr/>
            </a:pPr>
            <a:r>
              <a:rPr lang="en-US" altLang="en-US" sz="2600" dirty="0">
                <a:solidFill>
                  <a:schemeClr val="bg1"/>
                </a:solidFill>
                <a:effectLst>
                  <a:outerShdw blurRad="38100" dist="38100" dir="2700000" algn="tl">
                    <a:srgbClr val="000000">
                      <a:alpha val="43137"/>
                    </a:srgbClr>
                  </a:outerShdw>
                </a:effectLst>
              </a:rPr>
              <a:t>Product of election = good works – Jer. 1:4-5; Acts 9:15-16; Gal 1:15-16; </a:t>
            </a:r>
            <a:r>
              <a:rPr lang="en-US" altLang="en-US" sz="2600" dirty="0" err="1">
                <a:solidFill>
                  <a:schemeClr val="bg1"/>
                </a:solidFill>
                <a:effectLst>
                  <a:outerShdw blurRad="38100" dist="38100" dir="2700000" algn="tl">
                    <a:srgbClr val="000000">
                      <a:alpha val="43137"/>
                    </a:srgbClr>
                  </a:outerShdw>
                </a:effectLst>
              </a:rPr>
              <a:t>Eph</a:t>
            </a:r>
            <a:r>
              <a:rPr lang="en-US" altLang="en-US" sz="2600" dirty="0">
                <a:solidFill>
                  <a:schemeClr val="bg1"/>
                </a:solidFill>
                <a:effectLst>
                  <a:outerShdw blurRad="38100" dist="38100" dir="2700000" algn="tl">
                    <a:srgbClr val="000000">
                      <a:alpha val="43137"/>
                    </a:srgbClr>
                  </a:outerShdw>
                </a:effectLst>
              </a:rPr>
              <a:t> 2:10</a:t>
            </a:r>
          </a:p>
        </p:txBody>
      </p:sp>
      <p:sp>
        <p:nvSpPr>
          <p:cNvPr id="3" name="Title 1"/>
          <p:cNvSpPr>
            <a:spLocks noGrp="1"/>
          </p:cNvSpPr>
          <p:nvPr>
            <p:ph type="title"/>
          </p:nvPr>
        </p:nvSpPr>
        <p:spPr>
          <a:xfrm>
            <a:off x="2381250" y="274638"/>
            <a:ext cx="4381500" cy="868362"/>
          </a:xfrm>
        </p:spPr>
        <p:txBody>
          <a:bodyPr/>
          <a:lstStyle/>
          <a:p>
            <a:pPr marL="461963" indent="-461963" eaLnBrk="1" hangingPunct="1">
              <a:buFont typeface="+mj-lt"/>
              <a:buAutoNum type="alphaUcPeriod" startAt="3"/>
              <a:defRPr/>
            </a:pPr>
            <a:r>
              <a:rPr lang="en-US" altLang="en-US" sz="3600" b="1" dirty="0">
                <a:solidFill>
                  <a:srgbClr val="00FFFF"/>
                </a:solidFill>
                <a:effectLst>
                  <a:outerShdw blurRad="38100" dist="38100" dir="2700000" algn="tl">
                    <a:srgbClr val="000000">
                      <a:alpha val="43137"/>
                    </a:srgbClr>
                  </a:outerShdw>
                </a:effectLst>
                <a:latin typeface="+mn-lt"/>
              </a:rPr>
              <a:t>Divine Sovereignty</a:t>
            </a:r>
          </a:p>
        </p:txBody>
      </p:sp>
    </p:spTree>
    <p:extLst>
      <p:ext uri="{BB962C8B-B14F-4D97-AF65-F5344CB8AC3E}">
        <p14:creationId xmlns:p14="http://schemas.microsoft.com/office/powerpoint/2010/main" val="3868639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1" y="152400"/>
            <a:ext cx="1049347" cy="1086344"/>
          </a:xfrm>
          <a:prstGeom prst="rect">
            <a:avLst/>
          </a:prstGeom>
          <a:solidFill>
            <a:srgbClr val="FFFFFF">
              <a:shade val="85000"/>
            </a:srgbClr>
          </a:solidFill>
          <a:ln w="381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p:cNvSpPr>
            <a:spLocks noGrp="1"/>
          </p:cNvSpPr>
          <p:nvPr>
            <p:ph type="title"/>
          </p:nvPr>
        </p:nvSpPr>
        <p:spPr>
          <a:xfrm>
            <a:off x="1943100" y="304800"/>
            <a:ext cx="5257800" cy="685800"/>
          </a:xfrm>
        </p:spPr>
        <p:txBody>
          <a:bodyPr/>
          <a:lstStyle/>
          <a:p>
            <a:pPr eaLnBrk="1" hangingPunct="1">
              <a:defRPr/>
            </a:pPr>
            <a:r>
              <a:rPr lang="en-US" sz="3600" dirty="0">
                <a:solidFill>
                  <a:schemeClr val="bg1"/>
                </a:solidFill>
                <a:effectLst>
                  <a:outerShdw blurRad="38100" dist="38100" dir="2700000" algn="tl">
                    <a:srgbClr val="000000">
                      <a:alpha val="43137"/>
                    </a:srgbClr>
                  </a:outerShdw>
                </a:effectLst>
                <a:latin typeface="+mn-lt"/>
              </a:rPr>
              <a:t>Isaiah 53:3–6</a:t>
            </a:r>
            <a:endParaRPr lang="en-US" altLang="en-US" sz="3600" dirty="0">
              <a:solidFill>
                <a:schemeClr val="bg1"/>
              </a:solidFill>
              <a:effectLst>
                <a:outerShdw blurRad="38100" dist="38100" dir="2700000" algn="tl">
                  <a:srgbClr val="000000">
                    <a:alpha val="43137"/>
                  </a:srgbClr>
                </a:outerShdw>
              </a:effectLst>
              <a:latin typeface="+mn-lt"/>
            </a:endParaRPr>
          </a:p>
        </p:txBody>
      </p:sp>
      <p:sp>
        <p:nvSpPr>
          <p:cNvPr id="6" name="Rectangle 5"/>
          <p:cNvSpPr/>
          <p:nvPr/>
        </p:nvSpPr>
        <p:spPr>
          <a:xfrm>
            <a:off x="190500" y="1238744"/>
            <a:ext cx="8763000" cy="5543056"/>
          </a:xfrm>
          <a:prstGeom prst="rect">
            <a:avLst/>
          </a:prstGeom>
          <a:noFill/>
        </p:spPr>
        <p:txBody>
          <a:bodyPr wrap="square">
            <a:spAutoFit/>
          </a:bodyPr>
          <a:lstStyle/>
          <a:p>
            <a:pPr marL="0" marR="0" algn="just">
              <a:lnSpc>
                <a:spcPct val="115000"/>
              </a:lnSpc>
              <a:spcBef>
                <a:spcPts val="0"/>
              </a:spcBef>
              <a:spcAft>
                <a:spcPts val="1000"/>
              </a:spcAft>
            </a:pP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He was despised and forsaken of men, A man of sorrows and acquainted with grief; And like one from whom men hide their face He was despised, and we did not esteem Him. </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Surely our griefs He Himself bore, And our sorrows He carried; Yet we ourselves esteemed Him stricken, Smitten of God, and afflicted. </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5</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But He was pierced through for our transgressions, He was crushed for our iniquities; The chastening for our well-being </a:t>
            </a:r>
            <a:r>
              <a:rPr lang="en-US" sz="2800" i="1" dirty="0">
                <a:solidFill>
                  <a:schemeClr val="bg1"/>
                </a:solidFill>
                <a:effectLst>
                  <a:outerShdw blurRad="38100" dist="38100" dir="2700000" algn="tl">
                    <a:srgbClr val="000000">
                      <a:alpha val="43137"/>
                    </a:srgbClr>
                  </a:outerShdw>
                </a:effectLst>
                <a:latin typeface="Calibri" panose="020F0502020204030204" pitchFamily="34" charset="0"/>
              </a:rPr>
              <a:t>fell</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upon Him, And by His scourging we are healed. </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6</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All of us like sheep have gone astray, Each of us has turned to his own way; But the </a:t>
            </a:r>
            <a:r>
              <a:rPr lang="en-US" sz="2800" cap="small" dirty="0">
                <a:solidFill>
                  <a:schemeClr val="bg1"/>
                </a:solidFill>
                <a:effectLst>
                  <a:outerShdw blurRad="38100" dist="38100" dir="2700000" algn="tl">
                    <a:srgbClr val="000000">
                      <a:alpha val="43137"/>
                    </a:srgbClr>
                  </a:outerShdw>
                </a:effectLst>
                <a:latin typeface="Calibri" panose="020F0502020204030204" pitchFamily="34" charset="0"/>
              </a:rPr>
              <a:t>Lord</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has caused the iniquity of us all To fall on Him. </a:t>
            </a:r>
          </a:p>
        </p:txBody>
      </p:sp>
    </p:spTree>
    <p:extLst>
      <p:ext uri="{BB962C8B-B14F-4D97-AF65-F5344CB8AC3E}">
        <p14:creationId xmlns:p14="http://schemas.microsoft.com/office/powerpoint/2010/main" val="1572583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1143000"/>
          </a:xfrm>
        </p:spPr>
        <p:txBody>
          <a:bodyPr/>
          <a:lstStyle/>
          <a:p>
            <a:pPr eaLnBrk="1" hangingPunct="1">
              <a:defRPr/>
            </a:pPr>
            <a:r>
              <a:rPr lang="en-US" altLang="en-US" dirty="0">
                <a:solidFill>
                  <a:srgbClr val="00FFFF"/>
                </a:solidFill>
                <a:effectLst>
                  <a:outerShdw blurRad="38100" dist="38100" dir="2700000" algn="tl">
                    <a:srgbClr val="000000">
                      <a:alpha val="43137"/>
                    </a:srgbClr>
                  </a:outerShdw>
                </a:effectLst>
                <a:latin typeface="+mn-lt"/>
              </a:rPr>
              <a:t>IV. Salvation Words</a:t>
            </a:r>
          </a:p>
        </p:txBody>
      </p:sp>
      <p:sp>
        <p:nvSpPr>
          <p:cNvPr id="31747" name="Content Placeholder 2"/>
          <p:cNvSpPr>
            <a:spLocks noGrp="1"/>
          </p:cNvSpPr>
          <p:nvPr>
            <p:ph idx="1"/>
          </p:nvPr>
        </p:nvSpPr>
        <p:spPr>
          <a:xfrm>
            <a:off x="457200" y="1143000"/>
            <a:ext cx="8229600" cy="5181600"/>
          </a:xfrm>
        </p:spPr>
        <p:txBody>
          <a:bodyPr/>
          <a:lstStyle/>
          <a:p>
            <a:pPr eaLnBrk="1" hangingPunct="1">
              <a:spcBef>
                <a:spcPts val="0"/>
              </a:spcBef>
              <a:spcAft>
                <a:spcPts val="1200"/>
              </a:spcAft>
              <a:defRPr/>
            </a:pPr>
            <a:r>
              <a:rPr lang="en-US" altLang="en-US" sz="2800" dirty="0">
                <a:solidFill>
                  <a:schemeClr val="bg1"/>
                </a:solidFill>
                <a:effectLst>
                  <a:outerShdw blurRad="38100" dist="38100" dir="2700000" algn="tl">
                    <a:srgbClr val="000000">
                      <a:alpha val="43137"/>
                    </a:srgbClr>
                  </a:outerShdw>
                </a:effectLst>
              </a:rPr>
              <a:t>Redemption – payment of a purchase price in order to release from bondage (</a:t>
            </a:r>
            <a:r>
              <a:rPr lang="en-US" altLang="en-US" sz="2800" i="1" dirty="0" err="1">
                <a:solidFill>
                  <a:schemeClr val="bg1"/>
                </a:solidFill>
                <a:effectLst>
                  <a:outerShdw blurRad="38100" dist="38100" dir="2700000" algn="tl">
                    <a:srgbClr val="000000">
                      <a:alpha val="43137"/>
                    </a:srgbClr>
                  </a:outerShdw>
                </a:effectLst>
              </a:rPr>
              <a:t>apolútrōsis</a:t>
            </a:r>
            <a:r>
              <a:rPr lang="en-US" altLang="en-US" sz="2800" dirty="0">
                <a:solidFill>
                  <a:schemeClr val="bg1"/>
                </a:solidFill>
                <a:effectLst>
                  <a:outerShdw blurRad="38100" dist="38100" dir="2700000" algn="tl">
                    <a:srgbClr val="000000">
                      <a:alpha val="43137"/>
                    </a:srgbClr>
                  </a:outerShdw>
                </a:effectLst>
              </a:rPr>
              <a:t>, Rom. 3:24)</a:t>
            </a:r>
          </a:p>
          <a:p>
            <a:pPr eaLnBrk="1" hangingPunct="1">
              <a:spcBef>
                <a:spcPts val="0"/>
              </a:spcBef>
              <a:spcAft>
                <a:spcPts val="1200"/>
              </a:spcAft>
              <a:defRPr/>
            </a:pPr>
            <a:r>
              <a:rPr lang="en-US" altLang="en-US" sz="2800" dirty="0">
                <a:solidFill>
                  <a:schemeClr val="bg1"/>
                </a:solidFill>
                <a:effectLst>
                  <a:outerShdw blurRad="38100" dist="38100" dir="2700000" algn="tl">
                    <a:srgbClr val="000000">
                      <a:alpha val="43137"/>
                    </a:srgbClr>
                  </a:outerShdw>
                </a:effectLst>
              </a:rPr>
              <a:t>Reconciliation – change of relationship from one of hostility to one of peace (</a:t>
            </a:r>
            <a:r>
              <a:rPr lang="en-US" altLang="en-US" sz="2800" i="1" dirty="0" err="1">
                <a:solidFill>
                  <a:schemeClr val="bg1"/>
                </a:solidFill>
                <a:effectLst>
                  <a:outerShdw blurRad="38100" dist="38100" dir="2700000" algn="tl">
                    <a:srgbClr val="000000">
                      <a:alpha val="43137"/>
                    </a:srgbClr>
                  </a:outerShdw>
                </a:effectLst>
              </a:rPr>
              <a:t>katallássō</a:t>
            </a:r>
            <a:r>
              <a:rPr lang="en-US" altLang="en-US" sz="2800" dirty="0">
                <a:solidFill>
                  <a:schemeClr val="bg1"/>
                </a:solidFill>
                <a:effectLst>
                  <a:outerShdw blurRad="38100" dist="38100" dir="2700000" algn="tl">
                    <a:srgbClr val="000000">
                      <a:alpha val="43137"/>
                    </a:srgbClr>
                  </a:outerShdw>
                </a:effectLst>
              </a:rPr>
              <a:t>, Rom. 5:10)</a:t>
            </a:r>
          </a:p>
          <a:p>
            <a:pPr eaLnBrk="1" hangingPunct="1">
              <a:spcBef>
                <a:spcPts val="0"/>
              </a:spcBef>
              <a:spcAft>
                <a:spcPts val="1200"/>
              </a:spcAft>
              <a:defRPr/>
            </a:pPr>
            <a:r>
              <a:rPr lang="en-US" altLang="en-US" sz="2800" dirty="0">
                <a:solidFill>
                  <a:schemeClr val="bg1"/>
                </a:solidFill>
                <a:effectLst>
                  <a:outerShdw blurRad="38100" dist="38100" dir="2700000" algn="tl">
                    <a:srgbClr val="000000">
                      <a:alpha val="43137"/>
                    </a:srgbClr>
                  </a:outerShdw>
                </a:effectLst>
              </a:rPr>
              <a:t>Expiation – removal of sin’s eternal penalty (Ps. 103:11-12)</a:t>
            </a:r>
          </a:p>
          <a:p>
            <a:pPr eaLnBrk="1" hangingPunct="1">
              <a:spcBef>
                <a:spcPts val="0"/>
              </a:spcBef>
              <a:spcAft>
                <a:spcPts val="1200"/>
              </a:spcAft>
              <a:defRPr/>
            </a:pPr>
            <a:r>
              <a:rPr lang="en-US" altLang="en-US" sz="2800" b="1" u="sng" dirty="0">
                <a:solidFill>
                  <a:srgbClr val="FFFFCC"/>
                </a:solidFill>
                <a:effectLst>
                  <a:outerShdw blurRad="38100" dist="38100" dir="2700000" algn="tl">
                    <a:srgbClr val="000000">
                      <a:alpha val="43137"/>
                    </a:srgbClr>
                  </a:outerShdw>
                </a:effectLst>
              </a:rPr>
              <a:t>Propitiation – satisfaction of divine wrath (</a:t>
            </a:r>
            <a:r>
              <a:rPr lang="en-US" altLang="en-US" sz="2800" b="1" i="1" u="sng" dirty="0" err="1">
                <a:solidFill>
                  <a:srgbClr val="FFFFCC"/>
                </a:solidFill>
                <a:effectLst>
                  <a:outerShdw blurRad="38100" dist="38100" dir="2700000" algn="tl">
                    <a:srgbClr val="000000">
                      <a:alpha val="43137"/>
                    </a:srgbClr>
                  </a:outerShdw>
                </a:effectLst>
              </a:rPr>
              <a:t>hilasmós</a:t>
            </a:r>
            <a:r>
              <a:rPr lang="en-US" altLang="en-US" sz="2800" b="1" u="sng" dirty="0">
                <a:solidFill>
                  <a:srgbClr val="FFFFCC"/>
                </a:solidFill>
                <a:effectLst>
                  <a:outerShdw blurRad="38100" dist="38100" dir="2700000" algn="tl">
                    <a:srgbClr val="000000">
                      <a:alpha val="43137"/>
                    </a:srgbClr>
                  </a:outerShdw>
                </a:effectLst>
              </a:rPr>
              <a:t>, 1 John 2:2)</a:t>
            </a:r>
          </a:p>
          <a:p>
            <a:pPr eaLnBrk="1" hangingPunct="1">
              <a:spcBef>
                <a:spcPts val="0"/>
              </a:spcBef>
              <a:spcAft>
                <a:spcPts val="1200"/>
              </a:spcAft>
              <a:defRPr/>
            </a:pPr>
            <a:r>
              <a:rPr lang="en-US" altLang="en-US" sz="2800" dirty="0">
                <a:solidFill>
                  <a:schemeClr val="bg1"/>
                </a:solidFill>
                <a:effectLst>
                  <a:outerShdw blurRad="38100" dist="38100" dir="2700000" algn="tl">
                    <a:srgbClr val="000000">
                      <a:alpha val="43137"/>
                    </a:srgbClr>
                  </a:outerShdw>
                </a:effectLst>
              </a:rPr>
              <a:t>Imputation – Christ’s righteousness is transferred to us at the point of faith (Philip. 3:9)</a:t>
            </a:r>
          </a:p>
        </p:txBody>
      </p:sp>
    </p:spTree>
    <p:extLst>
      <p:ext uri="{BB962C8B-B14F-4D97-AF65-F5344CB8AC3E}">
        <p14:creationId xmlns:p14="http://schemas.microsoft.com/office/powerpoint/2010/main" val="317218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74638"/>
            <a:ext cx="8229600" cy="639762"/>
          </a:xfrm>
        </p:spPr>
        <p:txBody>
          <a:bodyPr/>
          <a:lstStyle/>
          <a:p>
            <a:pPr marL="573088" indent="-573088" eaLnBrk="1" hangingPunct="1">
              <a:buFont typeface="+mj-lt"/>
              <a:buAutoNum type="romanUcPeriod" startAt="5"/>
              <a:defRPr/>
            </a:pPr>
            <a:r>
              <a:rPr lang="en-US" altLang="en-US" sz="3600" dirty="0">
                <a:solidFill>
                  <a:srgbClr val="00FFFF"/>
                </a:solidFill>
                <a:effectLst>
                  <a:outerShdw blurRad="38100" dist="38100" dir="2700000" algn="tl">
                    <a:srgbClr val="000000">
                      <a:alpha val="43137"/>
                    </a:srgbClr>
                  </a:outerShdw>
                </a:effectLst>
                <a:latin typeface="+mn-lt"/>
              </a:rPr>
              <a:t>God’s One Condition of Salvation</a:t>
            </a:r>
          </a:p>
        </p:txBody>
      </p:sp>
      <p:sp>
        <p:nvSpPr>
          <p:cNvPr id="5" name="Rectangle 3"/>
          <p:cNvSpPr txBox="1">
            <a:spLocks/>
          </p:cNvSpPr>
          <p:nvPr/>
        </p:nvSpPr>
        <p:spPr bwMode="auto">
          <a:xfrm>
            <a:off x="457199" y="1143000"/>
            <a:ext cx="8258175" cy="54102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Misconceptions – multiple steps, poor word choices</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Around 200 passages teach that justification is conditioned on faith alone</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Why God has conditioned salvation on faith alone</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 trust</a:t>
            </a:r>
          </a:p>
          <a:p>
            <a:pPr marL="514350" indent="-514350" eaLnBrk="1" hangingPunct="1">
              <a:spcBef>
                <a:spcPts val="600"/>
              </a:spcBef>
              <a:spcAft>
                <a:spcPts val="600"/>
              </a:spcAft>
              <a:buFont typeface="+mj-lt"/>
              <a:buAutoNum type="alphaUcPeriod"/>
              <a:defRPr/>
            </a:pPr>
            <a:r>
              <a:rPr lang="en-US" altLang="en-US" sz="2800" b="1" u="sng" dirty="0">
                <a:solidFill>
                  <a:srgbClr val="FFFFCC"/>
                </a:solidFill>
                <a:effectLst>
                  <a:outerShdw blurRad="38100" dist="38100" dir="2700000" algn="tl">
                    <a:srgbClr val="000000">
                      <a:alpha val="43137"/>
                    </a:srgbClr>
                  </a:outerShdw>
                </a:effectLst>
              </a:rPr>
              <a:t>What saving faith is not – Jas 2:19</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Content of saving faith – John 8:24; 20:30-31; 1 </a:t>
            </a:r>
            <a:r>
              <a:rPr lang="en-US" altLang="en-US" sz="2800" dirty="0" err="1">
                <a:solidFill>
                  <a:schemeClr val="bg1"/>
                </a:solidFill>
                <a:effectLst>
                  <a:outerShdw blurRad="38100" dist="38100" dir="2700000" algn="tl">
                    <a:srgbClr val="000000">
                      <a:alpha val="43137"/>
                    </a:srgbClr>
                  </a:outerShdw>
                </a:effectLst>
              </a:rPr>
              <a:t>Cor</a:t>
            </a:r>
            <a:r>
              <a:rPr lang="en-US" altLang="en-US" sz="2800" dirty="0">
                <a:solidFill>
                  <a:schemeClr val="bg1"/>
                </a:solidFill>
                <a:effectLst>
                  <a:outerShdw blurRad="38100" dist="38100" dir="2700000" algn="tl">
                    <a:srgbClr val="000000">
                      <a:alpha val="43137"/>
                    </a:srgbClr>
                  </a:outerShdw>
                </a:effectLst>
              </a:rPr>
              <a:t> 15:1-4</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An evangelistic model</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Response to problem passages</a:t>
            </a:r>
          </a:p>
        </p:txBody>
      </p:sp>
    </p:spTree>
    <p:extLst>
      <p:ext uri="{BB962C8B-B14F-4D97-AF65-F5344CB8AC3E}">
        <p14:creationId xmlns:p14="http://schemas.microsoft.com/office/powerpoint/2010/main" val="3948732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419100" y="1600200"/>
            <a:ext cx="8305800" cy="3048000"/>
          </a:xfrm>
        </p:spPr>
        <p:txBody>
          <a:bodyPr/>
          <a:lstStyle/>
          <a:p>
            <a:pPr algn="just">
              <a:spcBef>
                <a:spcPts val="1200"/>
              </a:spcBef>
              <a:spcAft>
                <a:spcPts val="1200"/>
              </a:spcAft>
              <a:buFont typeface="Arial" panose="020B0604020202020204" pitchFamily="34" charset="0"/>
              <a:buChar char="•"/>
              <a:defRPr/>
            </a:pPr>
            <a:r>
              <a:rPr lang="en-US" altLang="en-US" dirty="0">
                <a:solidFill>
                  <a:schemeClr val="bg1"/>
                </a:solidFill>
                <a:effectLst>
                  <a:outerShdw blurRad="38100" dist="38100" dir="2700000" algn="tl">
                    <a:srgbClr val="000000">
                      <a:alpha val="43137"/>
                    </a:srgbClr>
                  </a:outerShdw>
                </a:effectLst>
              </a:rPr>
              <a:t>Not merely intellectual assent (Jas. 2:19)</a:t>
            </a:r>
          </a:p>
          <a:p>
            <a:pPr algn="just">
              <a:spcBef>
                <a:spcPts val="1200"/>
              </a:spcBef>
              <a:spcAft>
                <a:spcPts val="1200"/>
              </a:spcAft>
              <a:buFont typeface="Arial" panose="020B0604020202020204" pitchFamily="34" charset="0"/>
              <a:buChar char="•"/>
              <a:defRPr/>
            </a:pPr>
            <a:r>
              <a:rPr lang="en-US" altLang="en-US" b="1" dirty="0">
                <a:solidFill>
                  <a:srgbClr val="FFFFCC"/>
                </a:solidFill>
                <a:effectLst>
                  <a:outerShdw blurRad="38100" dist="38100" dir="2700000" algn="tl">
                    <a:srgbClr val="000000">
                      <a:alpha val="43137"/>
                    </a:srgbClr>
                  </a:outerShdw>
                </a:effectLst>
              </a:rPr>
              <a:t>Illustrations</a:t>
            </a:r>
          </a:p>
          <a:p>
            <a:pPr lvl="1" algn="just">
              <a:spcBef>
                <a:spcPts val="1200"/>
              </a:spcBef>
              <a:spcAft>
                <a:spcPts val="1200"/>
              </a:spcAft>
              <a:buFont typeface="Arial" panose="020B0604020202020204" pitchFamily="34" charset="0"/>
              <a:buChar char="•"/>
              <a:defRPr/>
            </a:pPr>
            <a:r>
              <a:rPr lang="en-US" altLang="en-US" sz="3200" b="1" u="sng" dirty="0">
                <a:solidFill>
                  <a:srgbClr val="FFFFCC"/>
                </a:solidFill>
                <a:effectLst>
                  <a:outerShdw blurRad="38100" dist="38100" dir="2700000" algn="tl">
                    <a:srgbClr val="000000">
                      <a:alpha val="43137"/>
                    </a:srgbClr>
                  </a:outerShdw>
                </a:effectLst>
              </a:rPr>
              <a:t>Charles Blondin</a:t>
            </a:r>
          </a:p>
          <a:p>
            <a:pPr lvl="1" algn="just">
              <a:spcBef>
                <a:spcPts val="1200"/>
              </a:spcBef>
              <a:spcAft>
                <a:spcPts val="1200"/>
              </a:spcAft>
              <a:buFont typeface="Arial" panose="020B0604020202020204" pitchFamily="34" charset="0"/>
              <a:buChar char="•"/>
              <a:defRPr/>
            </a:pPr>
            <a:r>
              <a:rPr lang="en-US" altLang="en-US" sz="3200" dirty="0">
                <a:solidFill>
                  <a:schemeClr val="bg1"/>
                </a:solidFill>
                <a:effectLst>
                  <a:outerShdw blurRad="38100" dist="38100" dir="2700000" algn="tl">
                    <a:srgbClr val="000000">
                      <a:alpha val="43137"/>
                    </a:srgbClr>
                  </a:outerShdw>
                </a:effectLst>
              </a:rPr>
              <a:t>George Washington </a:t>
            </a:r>
          </a:p>
          <a:p>
            <a:pPr lvl="1" algn="just">
              <a:spcBef>
                <a:spcPts val="1200"/>
              </a:spcBef>
              <a:spcAft>
                <a:spcPts val="1200"/>
              </a:spcAft>
              <a:buFont typeface="Arial" panose="020B0604020202020204" pitchFamily="34" charset="0"/>
              <a:buChar char="•"/>
              <a:defRPr/>
            </a:pPr>
            <a:r>
              <a:rPr lang="en-US" altLang="en-US" sz="3200" dirty="0">
                <a:solidFill>
                  <a:schemeClr val="bg1"/>
                </a:solidFill>
                <a:effectLst>
                  <a:outerShdw blurRad="38100" dist="38100" dir="2700000" algn="tl">
                    <a:srgbClr val="000000">
                      <a:alpha val="43137"/>
                    </a:srgbClr>
                  </a:outerShdw>
                </a:effectLst>
              </a:rPr>
              <a:t>Airplane boarding</a:t>
            </a:r>
          </a:p>
        </p:txBody>
      </p:sp>
      <p:sp>
        <p:nvSpPr>
          <p:cNvPr id="4" name="Title 1"/>
          <p:cNvSpPr txBox="1">
            <a:spLocks/>
          </p:cNvSpPr>
          <p:nvPr/>
        </p:nvSpPr>
        <p:spPr>
          <a:xfrm>
            <a:off x="457200" y="304800"/>
            <a:ext cx="8229600" cy="1219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mn-lt"/>
              </a:rPr>
              <a:t>What Saving Faith is Not</a:t>
            </a:r>
          </a:p>
        </p:txBody>
      </p:sp>
      <p:pic>
        <p:nvPicPr>
          <p:cNvPr id="5" name="Picture 2" descr="http://4.bp.blogspot.com/-JXH-bqfBcWE/TgJAJNX1UjI/AAAAAAAAAVA/qgy871X7QgQ/s1600/ABE.gif"/>
          <p:cNvPicPr>
            <a:picLocks noChangeAspect="1" noChangeArrowheads="1"/>
          </p:cNvPicPr>
          <p:nvPr/>
        </p:nvPicPr>
        <p:blipFill>
          <a:blip r:embed="rId2" cstate="print"/>
          <a:srcRect/>
          <a:stretch>
            <a:fillRect/>
          </a:stretch>
        </p:blipFill>
        <p:spPr bwMode="auto">
          <a:xfrm>
            <a:off x="5181600" y="2209800"/>
            <a:ext cx="3412490" cy="4221637"/>
          </a:xfrm>
          <a:prstGeom prst="rect">
            <a:avLst/>
          </a:prstGeom>
          <a:noFill/>
          <a:ln w="28575">
            <a:solidFill>
              <a:srgbClr val="FFFF00"/>
            </a:solidFill>
            <a:miter lim="800000"/>
            <a:headEnd/>
            <a:tailEnd/>
          </a:ln>
        </p:spPr>
      </p:pic>
    </p:spTree>
    <p:extLst>
      <p:ext uri="{BB962C8B-B14F-4D97-AF65-F5344CB8AC3E}">
        <p14:creationId xmlns:p14="http://schemas.microsoft.com/office/powerpoint/2010/main" val="266788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p:cNvPicPr>
            <a:picLocks noChangeAspect="1" noChangeArrowheads="1"/>
          </p:cNvPicPr>
          <p:nvPr/>
        </p:nvPicPr>
        <p:blipFill>
          <a:blip r:embed="rId2" cstate="print"/>
          <a:srcRect/>
          <a:stretch>
            <a:fillRect/>
          </a:stretch>
        </p:blipFill>
        <p:spPr bwMode="auto">
          <a:xfrm>
            <a:off x="152400" y="228600"/>
            <a:ext cx="8782050" cy="6323076"/>
          </a:xfrm>
          <a:prstGeom prst="rect">
            <a:avLst/>
          </a:prstGeom>
          <a:noFill/>
        </p:spPr>
      </p:pic>
    </p:spTree>
    <p:extLst>
      <p:ext uri="{BB962C8B-B14F-4D97-AF65-F5344CB8AC3E}">
        <p14:creationId xmlns:p14="http://schemas.microsoft.com/office/powerpoint/2010/main" val="1800588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76400" y="0"/>
            <a:ext cx="5791200"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a:t>
            </a:r>
            <a:r>
              <a:rPr lang="en-US" altLang="en-US" sz="3600" dirty="0">
                <a:solidFill>
                  <a:srgbClr val="00FFFF"/>
                </a:solidFill>
                <a:effectLst>
                  <a:outerShdw blurRad="38100" dist="38100" dir="2700000" algn="tl">
                    <a:srgbClr val="000000">
                      <a:alpha val="43137"/>
                    </a:srgbClr>
                  </a:outerShdw>
                </a:effectLst>
              </a:rPr>
              <a:t> 7 Problems</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b="1" u="sng" dirty="0">
                <a:solidFill>
                  <a:srgbClr val="FFFFCC"/>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17512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lIns="92075" tIns="46039" rIns="92075" bIns="46039"/>
          <a:lstStyle/>
          <a:p>
            <a:pPr>
              <a:defRPr/>
            </a:pPr>
            <a:r>
              <a:rPr lang="en-US" altLang="en-US" b="1" dirty="0">
                <a:solidFill>
                  <a:srgbClr val="00FFFF"/>
                </a:solidFill>
                <a:effectLst>
                  <a:outerShdw blurRad="38100" dist="38100" dir="2700000" algn="tl">
                    <a:srgbClr val="000000">
                      <a:alpha val="43137"/>
                    </a:srgbClr>
                  </a:outerShdw>
                </a:effectLst>
              </a:rPr>
              <a:t>FINAL EXAM!</a:t>
            </a:r>
          </a:p>
        </p:txBody>
      </p:sp>
    </p:spTree>
    <p:extLst>
      <p:ext uri="{BB962C8B-B14F-4D97-AF65-F5344CB8AC3E}">
        <p14:creationId xmlns:p14="http://schemas.microsoft.com/office/powerpoint/2010/main" val="1442863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Or 9"/>
          <p:cNvSpPr/>
          <p:nvPr/>
        </p:nvSpPr>
        <p:spPr>
          <a:xfrm>
            <a:off x="1752600" y="1219200"/>
            <a:ext cx="5562600" cy="5410200"/>
          </a:xfrm>
          <a:prstGeom prst="flowChar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ysClr val="windowText" lastClr="000000"/>
              </a:solidFill>
            </a:endParaRPr>
          </a:p>
        </p:txBody>
      </p:sp>
      <p:sp>
        <p:nvSpPr>
          <p:cNvPr id="21" name="Pie 20"/>
          <p:cNvSpPr/>
          <p:nvPr/>
        </p:nvSpPr>
        <p:spPr>
          <a:xfrm>
            <a:off x="1752600" y="1066800"/>
            <a:ext cx="5562600" cy="55626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chemeClr val="tx1"/>
              </a:solidFill>
            </a:endParaRPr>
          </a:p>
        </p:txBody>
      </p:sp>
      <p:sp>
        <p:nvSpPr>
          <p:cNvPr id="22" name="Pie 21"/>
          <p:cNvSpPr/>
          <p:nvPr/>
        </p:nvSpPr>
        <p:spPr>
          <a:xfrm rot="18277244">
            <a:off x="1675609" y="1123158"/>
            <a:ext cx="5640387" cy="55499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chemeClr val="tx1"/>
              </a:solidFill>
            </a:endParaRPr>
          </a:p>
        </p:txBody>
      </p:sp>
      <p:sp>
        <p:nvSpPr>
          <p:cNvPr id="23" name="Pie 22"/>
          <p:cNvSpPr/>
          <p:nvPr/>
        </p:nvSpPr>
        <p:spPr>
          <a:xfrm rot="14101887">
            <a:off x="1816100" y="1171575"/>
            <a:ext cx="5384800" cy="5562600"/>
          </a:xfrm>
          <a:prstGeom prst="pie">
            <a:avLst>
              <a:gd name="adj1" fmla="val 2097621"/>
              <a:gd name="adj2" fmla="val 6270626"/>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Rectangle 23"/>
          <p:cNvSpPr/>
          <p:nvPr/>
        </p:nvSpPr>
        <p:spPr>
          <a:xfrm>
            <a:off x="1752600" y="3657600"/>
            <a:ext cx="2895600" cy="6096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400" b="1" kern="0" dirty="0">
                <a:ln w="50800"/>
                <a:solidFill>
                  <a:sysClr val="windowText" lastClr="000000"/>
                </a:solidFill>
                <a:cs typeface="Arial" charset="0"/>
              </a:rPr>
              <a:t>Unbelievers</a:t>
            </a:r>
          </a:p>
        </p:txBody>
      </p:sp>
      <p:sp>
        <p:nvSpPr>
          <p:cNvPr id="27" name="Rectangle 26"/>
          <p:cNvSpPr/>
          <p:nvPr/>
        </p:nvSpPr>
        <p:spPr>
          <a:xfrm>
            <a:off x="5486400" y="3505201"/>
            <a:ext cx="1676400" cy="8465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kern="0" dirty="0">
                <a:ln w="50800"/>
                <a:solidFill>
                  <a:srgbClr val="FF0000"/>
                </a:solidFill>
                <a:cs typeface="Arial" charset="0"/>
              </a:rPr>
              <a:t>Infant</a:t>
            </a:r>
          </a:p>
          <a:p>
            <a:pPr>
              <a:defRPr/>
            </a:pPr>
            <a:r>
              <a:rPr lang="en-US" sz="2800" b="1" kern="0" dirty="0">
                <a:ln w="50800"/>
                <a:solidFill>
                  <a:sysClr val="windowText" lastClr="000000"/>
                </a:solidFill>
                <a:cs typeface="Arial" charset="0"/>
              </a:rPr>
              <a:t>Believers</a:t>
            </a:r>
          </a:p>
        </p:txBody>
      </p:sp>
      <p:sp>
        <p:nvSpPr>
          <p:cNvPr id="30" name="Rectangle 29"/>
          <p:cNvSpPr/>
          <p:nvPr/>
        </p:nvSpPr>
        <p:spPr>
          <a:xfrm>
            <a:off x="4648200" y="4953000"/>
            <a:ext cx="1828800" cy="8382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kern="0" dirty="0">
                <a:ln w="50800"/>
                <a:solidFill>
                  <a:srgbClr val="FF0000"/>
                </a:solidFill>
                <a:cs typeface="Arial" charset="0"/>
              </a:rPr>
              <a:t>Carnal</a:t>
            </a:r>
          </a:p>
          <a:p>
            <a:pPr>
              <a:defRPr/>
            </a:pPr>
            <a:r>
              <a:rPr lang="en-US" sz="2800" b="1" kern="0" dirty="0">
                <a:ln w="50800"/>
                <a:solidFill>
                  <a:sysClr val="windowText" lastClr="000000"/>
                </a:solidFill>
                <a:cs typeface="Arial" charset="0"/>
              </a:rPr>
              <a:t>Believers</a:t>
            </a:r>
            <a:endParaRPr lang="en-US" sz="2800" b="1" kern="0" dirty="0">
              <a:ln w="50800"/>
              <a:solidFill>
                <a:srgbClr val="FF0000"/>
              </a:solidFill>
              <a:cs typeface="Arial" charset="0"/>
            </a:endParaRPr>
          </a:p>
        </p:txBody>
      </p:sp>
      <p:sp>
        <p:nvSpPr>
          <p:cNvPr id="12299" name="Title 10"/>
          <p:cNvSpPr>
            <a:spLocks noGrp="1"/>
          </p:cNvSpPr>
          <p:nvPr>
            <p:ph type="title"/>
          </p:nvPr>
        </p:nvSpPr>
        <p:spPr>
          <a:xfrm>
            <a:off x="381000" y="304802"/>
            <a:ext cx="8229600" cy="858839"/>
          </a:xfrm>
        </p:spPr>
        <p:txBody>
          <a:bodyPr/>
          <a:lstStyle/>
          <a:p>
            <a:pPr>
              <a:defRPr/>
            </a:pPr>
            <a:r>
              <a:rPr lang="en-US" altLang="en-US" sz="3600" b="1" dirty="0">
                <a:solidFill>
                  <a:srgbClr val="00FFFF"/>
                </a:solidFill>
                <a:effectLst>
                  <a:outerShdw blurRad="38100" dist="38100" dir="2700000" algn="tl">
                    <a:srgbClr val="000000">
                      <a:alpha val="43137"/>
                    </a:srgbClr>
                  </a:outerShdw>
                </a:effectLst>
              </a:rPr>
              <a:t>4 Kinds of People from 1 Corinthians 3:1-3</a:t>
            </a:r>
          </a:p>
        </p:txBody>
      </p:sp>
      <p:sp>
        <p:nvSpPr>
          <p:cNvPr id="12" name="Rectangle 11"/>
          <p:cNvSpPr/>
          <p:nvPr/>
        </p:nvSpPr>
        <p:spPr>
          <a:xfrm>
            <a:off x="4495800" y="2057401"/>
            <a:ext cx="2209800" cy="829900"/>
          </a:xfrm>
          <a:prstGeom prst="rect">
            <a:avLst/>
          </a:prstGeom>
          <a:noFill/>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kern="0" dirty="0">
                <a:ln w="50800"/>
                <a:solidFill>
                  <a:srgbClr val="FF0000"/>
                </a:solidFill>
                <a:cs typeface="Arial" charset="0"/>
              </a:rPr>
              <a:t>Spiritual </a:t>
            </a:r>
            <a:r>
              <a:rPr lang="en-US" sz="2800" b="1" kern="0" dirty="0">
                <a:ln w="50800"/>
                <a:solidFill>
                  <a:sysClr val="windowText" lastClr="000000"/>
                </a:solidFill>
                <a:cs typeface="Arial" charset="0"/>
              </a:rPr>
              <a:t>Believers</a:t>
            </a:r>
          </a:p>
        </p:txBody>
      </p:sp>
    </p:spTree>
    <p:extLst>
      <p:ext uri="{BB962C8B-B14F-4D97-AF65-F5344CB8AC3E}">
        <p14:creationId xmlns:p14="http://schemas.microsoft.com/office/powerpoint/2010/main" val="2116899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Title 10"/>
          <p:cNvSpPr>
            <a:spLocks noGrp="1"/>
          </p:cNvSpPr>
          <p:nvPr>
            <p:ph type="title"/>
          </p:nvPr>
        </p:nvSpPr>
        <p:spPr>
          <a:xfrm>
            <a:off x="381000" y="304800"/>
            <a:ext cx="8229600" cy="1066800"/>
          </a:xfrm>
        </p:spPr>
        <p:txBody>
          <a:bodyPr/>
          <a:lstStyle/>
          <a:p>
            <a:pPr>
              <a:defRPr/>
            </a:pPr>
            <a:r>
              <a:rPr lang="en-US" altLang="en-US" sz="3600" b="1" dirty="0">
                <a:solidFill>
                  <a:srgbClr val="00FFFF"/>
                </a:solidFill>
                <a:effectLst>
                  <a:outerShdw blurRad="38100" dist="38100" dir="2700000" algn="tl">
                    <a:srgbClr val="000000">
                      <a:alpha val="43137"/>
                    </a:srgbClr>
                  </a:outerShdw>
                </a:effectLst>
              </a:rPr>
              <a:t>4 KINDS OF PEOPLE</a:t>
            </a:r>
            <a:br>
              <a:rPr lang="en-US" altLang="en-US" sz="3600" b="1" dirty="0">
                <a:solidFill>
                  <a:srgbClr val="00FFFF"/>
                </a:solidFill>
                <a:effectLst>
                  <a:outerShdw blurRad="38100" dist="38100" dir="2700000" algn="tl">
                    <a:srgbClr val="000000">
                      <a:alpha val="43137"/>
                    </a:srgbClr>
                  </a:outerShdw>
                </a:effectLst>
              </a:rPr>
            </a:br>
            <a:r>
              <a:rPr lang="en-US" altLang="en-US" sz="2800" b="1" dirty="0">
                <a:solidFill>
                  <a:srgbClr val="FFFFCC"/>
                </a:solidFill>
                <a:latin typeface="+mn-lt"/>
                <a:ea typeface="+mn-ea"/>
                <a:cs typeface="+mn-cs"/>
              </a:rPr>
              <a:t>1 Corinthians 3:1-3 </a:t>
            </a:r>
          </a:p>
        </p:txBody>
      </p:sp>
      <p:pic>
        <p:nvPicPr>
          <p:cNvPr id="11" name="Picture 2" descr="https://solzemli.files.wordpress.com/2010/03/saint_paul_theapostle.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1" y="1828801"/>
            <a:ext cx="2457451" cy="360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txBox="1">
            <a:spLocks/>
          </p:cNvSpPr>
          <p:nvPr/>
        </p:nvSpPr>
        <p:spPr bwMode="auto">
          <a:xfrm>
            <a:off x="2667000" y="1676400"/>
            <a:ext cx="6400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baseline="30000" dirty="0">
                <a:solidFill>
                  <a:schemeClr val="bg1"/>
                </a:solidFill>
              </a:rPr>
              <a:t>1</a:t>
            </a:r>
            <a:r>
              <a:rPr lang="en-US" sz="2800" dirty="0">
                <a:solidFill>
                  <a:schemeClr val="bg1"/>
                </a:solidFill>
              </a:rPr>
              <a:t> And I, brethren, could not speak to you as to </a:t>
            </a:r>
            <a:r>
              <a:rPr lang="en-US" sz="2800" b="1" dirty="0">
                <a:solidFill>
                  <a:srgbClr val="FFFFCC"/>
                </a:solidFill>
              </a:rPr>
              <a:t>spiritual</a:t>
            </a:r>
            <a:r>
              <a:rPr lang="en-US" sz="2800" dirty="0">
                <a:solidFill>
                  <a:schemeClr val="bg1"/>
                </a:solidFill>
              </a:rPr>
              <a:t> </a:t>
            </a:r>
            <a:r>
              <a:rPr lang="en-US" sz="2800" i="1" dirty="0">
                <a:solidFill>
                  <a:schemeClr val="bg1"/>
                </a:solidFill>
              </a:rPr>
              <a:t>people</a:t>
            </a:r>
            <a:r>
              <a:rPr lang="en-US" sz="2800" dirty="0">
                <a:solidFill>
                  <a:schemeClr val="bg1"/>
                </a:solidFill>
              </a:rPr>
              <a:t> but as to </a:t>
            </a:r>
            <a:r>
              <a:rPr lang="en-US" sz="2800" b="1" dirty="0">
                <a:solidFill>
                  <a:srgbClr val="FFFFCC"/>
                </a:solidFill>
              </a:rPr>
              <a:t>carnal</a:t>
            </a:r>
            <a:r>
              <a:rPr lang="en-US" sz="2800" dirty="0">
                <a:solidFill>
                  <a:schemeClr val="bg1"/>
                </a:solidFill>
              </a:rPr>
              <a:t>, as to </a:t>
            </a:r>
            <a:r>
              <a:rPr lang="en-US" sz="2800" b="1" dirty="0">
                <a:solidFill>
                  <a:srgbClr val="FFFFCC"/>
                </a:solidFill>
              </a:rPr>
              <a:t>babes</a:t>
            </a:r>
            <a:r>
              <a:rPr lang="en-US" sz="2800" dirty="0">
                <a:solidFill>
                  <a:schemeClr val="bg1"/>
                </a:solidFill>
              </a:rPr>
              <a:t> in Christ. </a:t>
            </a:r>
            <a:r>
              <a:rPr lang="en-US" sz="2800" baseline="30000" dirty="0">
                <a:solidFill>
                  <a:schemeClr val="bg1"/>
                </a:solidFill>
              </a:rPr>
              <a:t>2</a:t>
            </a:r>
            <a:r>
              <a:rPr lang="en-US" sz="2800" dirty="0">
                <a:solidFill>
                  <a:schemeClr val="bg1"/>
                </a:solidFill>
              </a:rPr>
              <a:t> I fed you with milk and not with solid food; for until now you were not able </a:t>
            </a:r>
            <a:r>
              <a:rPr lang="en-US" sz="2800" i="1" dirty="0">
                <a:solidFill>
                  <a:schemeClr val="bg1"/>
                </a:solidFill>
              </a:rPr>
              <a:t>to receive it,</a:t>
            </a:r>
            <a:r>
              <a:rPr lang="en-US" sz="2800" dirty="0">
                <a:solidFill>
                  <a:schemeClr val="bg1"/>
                </a:solidFill>
              </a:rPr>
              <a:t> and even now you are still not able; </a:t>
            </a:r>
            <a:r>
              <a:rPr lang="en-US" sz="2800" baseline="30000" dirty="0">
                <a:solidFill>
                  <a:schemeClr val="bg1"/>
                </a:solidFill>
              </a:rPr>
              <a:t>3</a:t>
            </a:r>
            <a:r>
              <a:rPr lang="en-US" sz="2800" dirty="0">
                <a:solidFill>
                  <a:schemeClr val="bg1"/>
                </a:solidFill>
              </a:rPr>
              <a:t> for you are still carnal. For where </a:t>
            </a:r>
            <a:r>
              <a:rPr lang="en-US" sz="2800" i="1" dirty="0">
                <a:solidFill>
                  <a:schemeClr val="bg1"/>
                </a:solidFill>
              </a:rPr>
              <a:t>there are</a:t>
            </a:r>
            <a:r>
              <a:rPr lang="en-US" sz="2800" dirty="0">
                <a:solidFill>
                  <a:schemeClr val="bg1"/>
                </a:solidFill>
              </a:rPr>
              <a:t> envy, strife, and divisions among you, are you not carnal and behaving like </a:t>
            </a:r>
            <a:r>
              <a:rPr lang="en-US" sz="2800" i="1" dirty="0">
                <a:solidFill>
                  <a:schemeClr val="bg1"/>
                </a:solidFill>
              </a:rPr>
              <a:t>mere</a:t>
            </a:r>
            <a:r>
              <a:rPr lang="en-US" sz="2800" dirty="0">
                <a:solidFill>
                  <a:schemeClr val="bg1"/>
                </a:solidFill>
              </a:rPr>
              <a:t> </a:t>
            </a:r>
            <a:r>
              <a:rPr lang="en-US" sz="2800" b="1" dirty="0">
                <a:solidFill>
                  <a:srgbClr val="FFFFCC"/>
                </a:solidFill>
              </a:rPr>
              <a:t>men</a:t>
            </a:r>
            <a:r>
              <a:rPr lang="en-US" sz="2800" dirty="0">
                <a:solidFill>
                  <a:schemeClr val="bg1"/>
                </a:solidFill>
              </a:rPr>
              <a:t>? (NKJV) </a:t>
            </a:r>
            <a:endParaRPr lang="en-US" sz="2800" dirty="0">
              <a:solidFill>
                <a:schemeClr val="bg1"/>
              </a:solidFill>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53286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228600" y="1767840"/>
          <a:ext cx="5621867" cy="3992880"/>
        </p:xfrm>
        <a:graphic>
          <a:graphicData uri="http://schemas.openxmlformats.org/drawingml/2006/table">
            <a:tbl>
              <a:tblPr firstRow="1" bandRow="1">
                <a:tableStyleId>{D113A9D2-9D6B-4929-AA2D-F23B5EE8CBE7}</a:tableStyleId>
              </a:tblPr>
              <a:tblGrid>
                <a:gridCol w="2794000">
                  <a:extLst>
                    <a:ext uri="{9D8B030D-6E8A-4147-A177-3AD203B41FA5}">
                      <a16:colId xmlns:a16="http://schemas.microsoft.com/office/drawing/2014/main" val="455979499"/>
                    </a:ext>
                  </a:extLst>
                </a:gridCol>
                <a:gridCol w="2827867">
                  <a:extLst>
                    <a:ext uri="{9D8B030D-6E8A-4147-A177-3AD203B41FA5}">
                      <a16:colId xmlns:a16="http://schemas.microsoft.com/office/drawing/2014/main" val="1492928434"/>
                    </a:ext>
                  </a:extLst>
                </a:gridCol>
              </a:tblGrid>
              <a:tr h="3342640">
                <a:tc>
                  <a:txBody>
                    <a:bodyPr/>
                    <a:lstStyle/>
                    <a:p>
                      <a:pPr marL="228600" indent="-228600">
                        <a:spcBef>
                          <a:spcPts val="600"/>
                        </a:spcBef>
                        <a:spcAft>
                          <a:spcPts val="600"/>
                        </a:spcAft>
                        <a:buFont typeface="Arial" panose="020B0604020202020204" pitchFamily="34" charset="0"/>
                        <a:buChar char="•"/>
                      </a:pPr>
                      <a:r>
                        <a:rPr lang="en-US" sz="2700" dirty="0"/>
                        <a:t>Exod. 19:1ff</a:t>
                      </a:r>
                    </a:p>
                    <a:p>
                      <a:pPr marL="228600" indent="-228600">
                        <a:spcBef>
                          <a:spcPts val="600"/>
                        </a:spcBef>
                        <a:spcAft>
                          <a:spcPts val="600"/>
                        </a:spcAft>
                        <a:buFont typeface="Arial" panose="020B0604020202020204" pitchFamily="34" charset="0"/>
                        <a:buChar char="•"/>
                      </a:pPr>
                      <a:r>
                        <a:rPr lang="en-US" sz="2700" dirty="0"/>
                        <a:t>Acts 10:14</a:t>
                      </a:r>
                    </a:p>
                    <a:p>
                      <a:pPr marL="228600" indent="-228600">
                        <a:spcBef>
                          <a:spcPts val="600"/>
                        </a:spcBef>
                        <a:spcAft>
                          <a:spcPts val="600"/>
                        </a:spcAft>
                        <a:buFont typeface="Arial" panose="020B0604020202020204" pitchFamily="34" charset="0"/>
                        <a:buChar char="•"/>
                      </a:pPr>
                      <a:r>
                        <a:rPr lang="en-US" sz="2700" dirty="0"/>
                        <a:t>Gal. 2:11-14</a:t>
                      </a:r>
                    </a:p>
                    <a:p>
                      <a:pPr marL="228600" indent="-228600">
                        <a:spcBef>
                          <a:spcPts val="600"/>
                        </a:spcBef>
                        <a:spcAft>
                          <a:spcPts val="600"/>
                        </a:spcAft>
                        <a:buFont typeface="Arial" panose="020B0604020202020204" pitchFamily="34" charset="0"/>
                        <a:buChar char="•"/>
                      </a:pPr>
                      <a:r>
                        <a:rPr lang="en-US" sz="2700" dirty="0"/>
                        <a:t>Acts 19:18-19</a:t>
                      </a:r>
                    </a:p>
                    <a:p>
                      <a:pPr marL="228600" indent="-228600">
                        <a:spcBef>
                          <a:spcPts val="600"/>
                        </a:spcBef>
                        <a:spcAft>
                          <a:spcPts val="600"/>
                        </a:spcAft>
                        <a:buFont typeface="Arial" panose="020B0604020202020204" pitchFamily="34" charset="0"/>
                        <a:buChar char="•"/>
                      </a:pPr>
                      <a:r>
                        <a:rPr lang="en-US" sz="2700" dirty="0"/>
                        <a:t>1 Cor. 1:2, 7</a:t>
                      </a:r>
                    </a:p>
                    <a:p>
                      <a:pPr>
                        <a:spcBef>
                          <a:spcPts val="600"/>
                        </a:spcBef>
                        <a:spcAft>
                          <a:spcPts val="600"/>
                        </a:spcAft>
                      </a:pPr>
                      <a:endParaRPr lang="en-US" sz="27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spcBef>
                          <a:spcPts val="600"/>
                        </a:spcBef>
                        <a:spcAft>
                          <a:spcPts val="600"/>
                        </a:spcAft>
                        <a:buFont typeface="Arial" panose="020B0604020202020204" pitchFamily="34" charset="0"/>
                        <a:buChar char="•"/>
                      </a:pPr>
                      <a:r>
                        <a:rPr lang="en-US" sz="2700" dirty="0"/>
                        <a:t>1 Cor. 3:15</a:t>
                      </a:r>
                    </a:p>
                    <a:p>
                      <a:pPr marL="228600" indent="-228600">
                        <a:spcBef>
                          <a:spcPts val="600"/>
                        </a:spcBef>
                        <a:spcAft>
                          <a:spcPts val="600"/>
                        </a:spcAft>
                        <a:buFont typeface="Arial" panose="020B0604020202020204" pitchFamily="34" charset="0"/>
                        <a:buChar char="•"/>
                      </a:pPr>
                      <a:r>
                        <a:rPr lang="en-US" sz="2700" dirty="0"/>
                        <a:t>1 Cor. 6:19</a:t>
                      </a:r>
                    </a:p>
                    <a:p>
                      <a:pPr marL="228600" indent="-228600">
                        <a:spcBef>
                          <a:spcPts val="600"/>
                        </a:spcBef>
                        <a:spcAft>
                          <a:spcPts val="600"/>
                        </a:spcAft>
                        <a:buFont typeface="Arial" panose="020B0604020202020204" pitchFamily="34" charset="0"/>
                        <a:buChar char="•"/>
                      </a:pPr>
                      <a:r>
                        <a:rPr lang="en-US" sz="2700" dirty="0"/>
                        <a:t>1 Cor. 9:24-27</a:t>
                      </a:r>
                    </a:p>
                    <a:p>
                      <a:pPr marL="228600" indent="-228600">
                        <a:spcBef>
                          <a:spcPts val="600"/>
                        </a:spcBef>
                        <a:spcAft>
                          <a:spcPts val="600"/>
                        </a:spcAft>
                        <a:buFont typeface="Arial" panose="020B0604020202020204" pitchFamily="34" charset="0"/>
                        <a:buChar char="•"/>
                      </a:pPr>
                      <a:r>
                        <a:rPr lang="en-US" sz="2700" dirty="0"/>
                        <a:t>Philip. 4:2-3</a:t>
                      </a:r>
                    </a:p>
                    <a:p>
                      <a:pPr marL="228600" indent="-228600">
                        <a:spcBef>
                          <a:spcPts val="600"/>
                        </a:spcBef>
                        <a:spcAft>
                          <a:spcPts val="600"/>
                        </a:spcAft>
                        <a:buFont typeface="Arial" panose="020B0604020202020204" pitchFamily="34" charset="0"/>
                        <a:buChar char="•"/>
                      </a:pPr>
                      <a:r>
                        <a:rPr lang="en-US" sz="2700" dirty="0"/>
                        <a:t>Lot-Gen. 13:12; 19:4-8, 14, 30-38 vs. Gen 19:22; 2 Pet. 2:7-8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236939"/>
                  </a:ext>
                </a:extLst>
              </a:tr>
            </a:tbl>
          </a:graphicData>
        </a:graphic>
      </p:graphicFrame>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5904" y="1767840"/>
            <a:ext cx="2761031" cy="3992880"/>
          </a:xfrm>
          <a:prstGeom prst="rect">
            <a:avLst/>
          </a:prstGeom>
        </p:spPr>
      </p:pic>
      <p:sp>
        <p:nvSpPr>
          <p:cNvPr id="9" name="Title 1"/>
          <p:cNvSpPr>
            <a:spLocks noGrp="1"/>
          </p:cNvSpPr>
          <p:nvPr>
            <p:ph type="title"/>
          </p:nvPr>
        </p:nvSpPr>
        <p:spPr>
          <a:xfrm>
            <a:off x="0" y="0"/>
            <a:ext cx="9144000" cy="1463040"/>
          </a:xfrm>
        </p:spPr>
        <p:txBody>
          <a:bodyPr/>
          <a:lstStyle/>
          <a:p>
            <a:r>
              <a:rPr lang="en-US" sz="3600" b="1" dirty="0">
                <a:solidFill>
                  <a:srgbClr val="00FFFF"/>
                </a:solidFill>
                <a:effectLst>
                  <a:outerShdw blurRad="38100" dist="38100" dir="2700000" algn="tl">
                    <a:srgbClr val="000000">
                      <a:alpha val="43137"/>
                    </a:srgbClr>
                  </a:outerShdw>
                </a:effectLst>
              </a:rPr>
              <a:t>Carnal Christianity </a:t>
            </a:r>
            <a:br>
              <a:rPr lang="en-US" sz="3600" b="1" dirty="0">
                <a:solidFill>
                  <a:srgbClr val="00FFFF"/>
                </a:solidFill>
                <a:effectLst>
                  <a:outerShdw blurRad="38100" dist="38100" dir="2700000" algn="tl">
                    <a:srgbClr val="000000">
                      <a:alpha val="43137"/>
                    </a:srgbClr>
                  </a:outerShdw>
                </a:effectLst>
              </a:rPr>
            </a:br>
            <a:r>
              <a:rPr lang="en-US" sz="3600" b="1" i="1" dirty="0">
                <a:solidFill>
                  <a:srgbClr val="00FFFF"/>
                </a:solidFill>
                <a:effectLst>
                  <a:outerShdw blurRad="38100" dist="38100" dir="2700000" algn="tl">
                    <a:srgbClr val="000000">
                      <a:alpha val="43137"/>
                    </a:srgbClr>
                  </a:outerShdw>
                </a:effectLst>
              </a:rPr>
              <a:t>“an unfortunate possibility”</a:t>
            </a:r>
          </a:p>
        </p:txBody>
      </p:sp>
    </p:spTree>
    <p:extLst>
      <p:ext uri="{BB962C8B-B14F-4D97-AF65-F5344CB8AC3E}">
        <p14:creationId xmlns:p14="http://schemas.microsoft.com/office/powerpoint/2010/main" val="3610443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1155263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600" dirty="0">
                <a:solidFill>
                  <a:srgbClr val="00FFFF"/>
                </a:solidFill>
                <a:effectLst>
                  <a:outerShdw blurRad="38100" dist="38100" dir="2700000" algn="tl">
                    <a:srgbClr val="000000">
                      <a:alpha val="43137"/>
                    </a:srgbClr>
                  </a:outerShdw>
                </a:effectLst>
                <a:latin typeface="+mn-lt"/>
              </a:rPr>
              <a:t>Passage Conditioning Salvation </a:t>
            </a:r>
            <a:br>
              <a:rPr lang="en-US" sz="3600" dirty="0">
                <a:solidFill>
                  <a:srgbClr val="00FFFF"/>
                </a:solidFill>
                <a:effectLst>
                  <a:outerShdw blurRad="38100" dist="38100" dir="2700000" algn="tl">
                    <a:srgbClr val="000000">
                      <a:alpha val="43137"/>
                    </a:srgbClr>
                  </a:outerShdw>
                </a:effectLst>
                <a:latin typeface="+mn-lt"/>
              </a:rPr>
            </a:br>
            <a:r>
              <a:rPr lang="en-US" sz="3600" dirty="0">
                <a:solidFill>
                  <a:srgbClr val="00FFFF"/>
                </a:solidFill>
                <a:effectLst>
                  <a:outerShdw blurRad="38100" dist="38100" dir="2700000" algn="tl">
                    <a:srgbClr val="000000">
                      <a:alpha val="43137"/>
                    </a:srgbClr>
                  </a:outerShdw>
                </a:effectLst>
                <a:latin typeface="+mn-lt"/>
              </a:rPr>
              <a:t>on </a:t>
            </a:r>
            <a:r>
              <a:rPr lang="en-US" sz="3600" b="1" u="sng" dirty="0">
                <a:solidFill>
                  <a:srgbClr val="FFFFCC"/>
                </a:solidFill>
                <a:effectLst>
                  <a:outerShdw blurRad="38100" dist="38100" dir="2700000" algn="tl">
                    <a:srgbClr val="000000">
                      <a:alpha val="43137"/>
                    </a:srgbClr>
                  </a:outerShdw>
                </a:effectLst>
                <a:latin typeface="+mn-lt"/>
              </a:rPr>
              <a:t>Faith Alone</a:t>
            </a:r>
            <a:r>
              <a:rPr lang="en-US" sz="3600" b="1" dirty="0">
                <a:solidFill>
                  <a:srgbClr val="FFFFCC"/>
                </a:solidFill>
                <a:effectLst>
                  <a:outerShdw blurRad="38100" dist="38100" dir="2700000" algn="tl">
                    <a:srgbClr val="000000">
                      <a:alpha val="43137"/>
                    </a:srgbClr>
                  </a:outerShdw>
                </a:effectLst>
                <a:latin typeface="+mn-lt"/>
              </a:rPr>
              <a:t> </a:t>
            </a:r>
            <a:r>
              <a:rPr lang="en-US" sz="3600" i="1" dirty="0">
                <a:solidFill>
                  <a:srgbClr val="00FFFF"/>
                </a:solidFill>
                <a:effectLst>
                  <a:outerShdw blurRad="38100" dist="38100" dir="2700000" algn="tl">
                    <a:srgbClr val="000000">
                      <a:alpha val="43137"/>
                    </a:srgbClr>
                  </a:outerShdw>
                </a:effectLst>
                <a:latin typeface="+mn-lt"/>
              </a:rPr>
              <a:t>(Sola Fide)</a:t>
            </a:r>
          </a:p>
        </p:txBody>
      </p:sp>
      <p:sp>
        <p:nvSpPr>
          <p:cNvPr id="3" name="Content Placeholder 2"/>
          <p:cNvSpPr>
            <a:spLocks noGrp="1"/>
          </p:cNvSpPr>
          <p:nvPr>
            <p:ph idx="1"/>
          </p:nvPr>
        </p:nvSpPr>
        <p:spPr>
          <a:xfrm>
            <a:off x="381000" y="1600200"/>
            <a:ext cx="8229600" cy="3048000"/>
          </a:xfrm>
        </p:spPr>
        <p:txBody>
          <a:bodyPr/>
          <a:lstStyle/>
          <a:p>
            <a:pPr>
              <a:spcBef>
                <a:spcPts val="600"/>
              </a:spcBef>
              <a:spcAft>
                <a:spcPts val="600"/>
              </a:spcAft>
            </a:pPr>
            <a:r>
              <a:rPr lang="en-US" dirty="0">
                <a:solidFill>
                  <a:schemeClr val="bg1"/>
                </a:solidFill>
                <a:effectLst>
                  <a:outerShdw blurRad="38100" dist="38100" dir="2700000" algn="tl">
                    <a:srgbClr val="000000">
                      <a:alpha val="43137"/>
                    </a:srgbClr>
                  </a:outerShdw>
                </a:effectLst>
                <a:cs typeface="Times New Roman" pitchFamily="18" charset="0"/>
              </a:rPr>
              <a:t>Genesis 15:6</a:t>
            </a:r>
          </a:p>
          <a:p>
            <a:pPr>
              <a:spcBef>
                <a:spcPts val="600"/>
              </a:spcBef>
              <a:spcAft>
                <a:spcPts val="600"/>
              </a:spcAft>
            </a:pPr>
            <a:r>
              <a:rPr lang="en-US" dirty="0">
                <a:solidFill>
                  <a:schemeClr val="bg1"/>
                </a:solidFill>
                <a:effectLst>
                  <a:outerShdw blurRad="38100" dist="38100" dir="2700000" algn="tl">
                    <a:srgbClr val="000000">
                      <a:alpha val="43137"/>
                    </a:srgbClr>
                  </a:outerShdw>
                </a:effectLst>
                <a:cs typeface="Times New Roman" pitchFamily="18" charset="0"/>
              </a:rPr>
              <a:t>John 3:16; 5:24; 6:28-29, 47; 16:8-9; 20:30-31</a:t>
            </a:r>
          </a:p>
          <a:p>
            <a:pPr>
              <a:spcBef>
                <a:spcPts val="600"/>
              </a:spcBef>
              <a:spcAft>
                <a:spcPts val="600"/>
              </a:spcAft>
            </a:pPr>
            <a:r>
              <a:rPr lang="en-US" dirty="0">
                <a:solidFill>
                  <a:schemeClr val="bg1"/>
                </a:solidFill>
                <a:effectLst>
                  <a:outerShdw blurRad="38100" dist="38100" dir="2700000" algn="tl">
                    <a:srgbClr val="000000">
                      <a:alpha val="43137"/>
                    </a:srgbClr>
                  </a:outerShdw>
                </a:effectLst>
                <a:cs typeface="Times New Roman" pitchFamily="18" charset="0"/>
              </a:rPr>
              <a:t>Acts 16:30-31</a:t>
            </a:r>
          </a:p>
          <a:p>
            <a:pPr>
              <a:spcBef>
                <a:spcPts val="600"/>
              </a:spcBef>
              <a:spcAft>
                <a:spcPts val="600"/>
              </a:spcAft>
            </a:pPr>
            <a:r>
              <a:rPr lang="en-US" dirty="0">
                <a:solidFill>
                  <a:schemeClr val="bg1"/>
                </a:solidFill>
                <a:effectLst>
                  <a:outerShdw blurRad="38100" dist="38100" dir="2700000" algn="tl">
                    <a:srgbClr val="000000">
                      <a:alpha val="43137"/>
                    </a:srgbClr>
                  </a:outerShdw>
                </a:effectLst>
                <a:cs typeface="Times New Roman" pitchFamily="18" charset="0"/>
              </a:rPr>
              <a:t>Romans 1:16; Ephesians 2:8-9</a:t>
            </a:r>
          </a:p>
          <a:p>
            <a:pPr>
              <a:spcBef>
                <a:spcPts val="600"/>
              </a:spcBef>
              <a:spcAft>
                <a:spcPts val="600"/>
              </a:spcAft>
            </a:pPr>
            <a:r>
              <a:rPr lang="en-US" dirty="0">
                <a:solidFill>
                  <a:schemeClr val="bg1"/>
                </a:solidFill>
                <a:effectLst>
                  <a:outerShdw blurRad="38100" dist="38100" dir="2700000" algn="tl">
                    <a:srgbClr val="000000">
                      <a:alpha val="43137"/>
                    </a:srgbClr>
                  </a:outerShdw>
                </a:effectLst>
                <a:cs typeface="Times New Roman" pitchFamily="18" charset="0"/>
              </a:rPr>
              <a:t>Hebrews 11:6</a:t>
            </a:r>
          </a:p>
        </p:txBody>
      </p:sp>
      <p:pic>
        <p:nvPicPr>
          <p:cNvPr id="4" name="Picture 2" descr="http://4.bp.blogspot.com/-JXH-bqfBcWE/TgJAJNX1UjI/AAAAAAAAAVA/qgy871X7QgQ/s1600/ABE.gif"/>
          <p:cNvPicPr>
            <a:picLocks noChangeAspect="1" noChangeArrowheads="1"/>
          </p:cNvPicPr>
          <p:nvPr/>
        </p:nvPicPr>
        <p:blipFill>
          <a:blip r:embed="rId2" cstate="print"/>
          <a:srcRect/>
          <a:stretch>
            <a:fillRect/>
          </a:stretch>
        </p:blipFill>
        <p:spPr bwMode="auto">
          <a:xfrm>
            <a:off x="6019800" y="3124200"/>
            <a:ext cx="2660904" cy="3291840"/>
          </a:xfrm>
          <a:prstGeom prst="rect">
            <a:avLst/>
          </a:prstGeom>
          <a:noFill/>
          <a:ln w="28575">
            <a:solidFill>
              <a:srgbClr val="FFFF00"/>
            </a:solidFill>
            <a:miter lim="800000"/>
            <a:headEnd/>
            <a:tailEnd/>
          </a:ln>
        </p:spPr>
      </p:pic>
    </p:spTree>
    <p:extLst>
      <p:ext uri="{BB962C8B-B14F-4D97-AF65-F5344CB8AC3E}">
        <p14:creationId xmlns:p14="http://schemas.microsoft.com/office/powerpoint/2010/main" val="1015646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1143000"/>
          </a:xfrm>
        </p:spPr>
        <p:txBody>
          <a:bodyPr/>
          <a:lstStyle/>
          <a:p>
            <a:pPr eaLnBrk="1" hangingPunct="1">
              <a:defRPr/>
            </a:pPr>
            <a:r>
              <a:rPr lang="en-US" altLang="en-US" dirty="0">
                <a:solidFill>
                  <a:srgbClr val="00FFFF"/>
                </a:solidFill>
                <a:effectLst>
                  <a:outerShdw blurRad="38100" dist="38100" dir="2700000" algn="tl">
                    <a:srgbClr val="000000">
                      <a:alpha val="43137"/>
                    </a:srgbClr>
                  </a:outerShdw>
                </a:effectLst>
                <a:latin typeface="+mn-lt"/>
              </a:rPr>
              <a:t>IV. Salvation Words</a:t>
            </a:r>
          </a:p>
        </p:txBody>
      </p:sp>
      <p:sp>
        <p:nvSpPr>
          <p:cNvPr id="31747" name="Content Placeholder 2"/>
          <p:cNvSpPr>
            <a:spLocks noGrp="1"/>
          </p:cNvSpPr>
          <p:nvPr>
            <p:ph idx="1"/>
          </p:nvPr>
        </p:nvSpPr>
        <p:spPr>
          <a:xfrm>
            <a:off x="457200" y="1143000"/>
            <a:ext cx="8229600" cy="5181600"/>
          </a:xfrm>
        </p:spPr>
        <p:txBody>
          <a:bodyPr/>
          <a:lstStyle/>
          <a:p>
            <a:pPr eaLnBrk="1" hangingPunct="1">
              <a:spcBef>
                <a:spcPts val="0"/>
              </a:spcBef>
              <a:spcAft>
                <a:spcPts val="1200"/>
              </a:spcAft>
              <a:defRPr/>
            </a:pPr>
            <a:r>
              <a:rPr lang="en-US" altLang="en-US" sz="2800" dirty="0">
                <a:solidFill>
                  <a:schemeClr val="bg1"/>
                </a:solidFill>
                <a:effectLst>
                  <a:outerShdw blurRad="38100" dist="38100" dir="2700000" algn="tl">
                    <a:srgbClr val="000000">
                      <a:alpha val="43137"/>
                    </a:srgbClr>
                  </a:outerShdw>
                </a:effectLst>
              </a:rPr>
              <a:t>Redemption – payment of a purchase price in order to release from bondage (</a:t>
            </a:r>
            <a:r>
              <a:rPr lang="en-US" altLang="en-US" sz="2800" i="1" dirty="0" err="1">
                <a:solidFill>
                  <a:schemeClr val="bg1"/>
                </a:solidFill>
                <a:effectLst>
                  <a:outerShdw blurRad="38100" dist="38100" dir="2700000" algn="tl">
                    <a:srgbClr val="000000">
                      <a:alpha val="43137"/>
                    </a:srgbClr>
                  </a:outerShdw>
                </a:effectLst>
              </a:rPr>
              <a:t>apolútrōsis</a:t>
            </a:r>
            <a:r>
              <a:rPr lang="en-US" altLang="en-US" sz="2800" dirty="0">
                <a:solidFill>
                  <a:schemeClr val="bg1"/>
                </a:solidFill>
                <a:effectLst>
                  <a:outerShdw blurRad="38100" dist="38100" dir="2700000" algn="tl">
                    <a:srgbClr val="000000">
                      <a:alpha val="43137"/>
                    </a:srgbClr>
                  </a:outerShdw>
                </a:effectLst>
              </a:rPr>
              <a:t>, Rom. 3:24)</a:t>
            </a:r>
          </a:p>
          <a:p>
            <a:pPr eaLnBrk="1" hangingPunct="1">
              <a:spcBef>
                <a:spcPts val="0"/>
              </a:spcBef>
              <a:spcAft>
                <a:spcPts val="1200"/>
              </a:spcAft>
              <a:defRPr/>
            </a:pPr>
            <a:r>
              <a:rPr lang="en-US" altLang="en-US" sz="2800" dirty="0">
                <a:solidFill>
                  <a:schemeClr val="bg1"/>
                </a:solidFill>
                <a:effectLst>
                  <a:outerShdw blurRad="38100" dist="38100" dir="2700000" algn="tl">
                    <a:srgbClr val="000000">
                      <a:alpha val="43137"/>
                    </a:srgbClr>
                  </a:outerShdw>
                </a:effectLst>
              </a:rPr>
              <a:t>Reconciliation – change of relationship from one of hostility to one of peace (</a:t>
            </a:r>
            <a:r>
              <a:rPr lang="en-US" altLang="en-US" sz="2800" i="1" dirty="0" err="1">
                <a:solidFill>
                  <a:schemeClr val="bg1"/>
                </a:solidFill>
                <a:effectLst>
                  <a:outerShdw blurRad="38100" dist="38100" dir="2700000" algn="tl">
                    <a:srgbClr val="000000">
                      <a:alpha val="43137"/>
                    </a:srgbClr>
                  </a:outerShdw>
                </a:effectLst>
              </a:rPr>
              <a:t>katallássō</a:t>
            </a:r>
            <a:r>
              <a:rPr lang="en-US" altLang="en-US" sz="2800" dirty="0">
                <a:solidFill>
                  <a:schemeClr val="bg1"/>
                </a:solidFill>
                <a:effectLst>
                  <a:outerShdw blurRad="38100" dist="38100" dir="2700000" algn="tl">
                    <a:srgbClr val="000000">
                      <a:alpha val="43137"/>
                    </a:srgbClr>
                  </a:outerShdw>
                </a:effectLst>
              </a:rPr>
              <a:t>, Rom. 5:10)</a:t>
            </a:r>
          </a:p>
          <a:p>
            <a:pPr eaLnBrk="1" hangingPunct="1">
              <a:spcBef>
                <a:spcPts val="0"/>
              </a:spcBef>
              <a:spcAft>
                <a:spcPts val="1200"/>
              </a:spcAft>
              <a:defRPr/>
            </a:pPr>
            <a:r>
              <a:rPr lang="en-US" altLang="en-US" sz="2800" b="1" u="sng" dirty="0">
                <a:solidFill>
                  <a:srgbClr val="FFFFCC"/>
                </a:solidFill>
                <a:effectLst>
                  <a:outerShdw blurRad="38100" dist="38100" dir="2700000" algn="tl">
                    <a:srgbClr val="000000">
                      <a:alpha val="43137"/>
                    </a:srgbClr>
                  </a:outerShdw>
                </a:effectLst>
              </a:rPr>
              <a:t>Expiation – removal of sin’s eternal penalty (Ps. 103:11-12)</a:t>
            </a:r>
          </a:p>
          <a:p>
            <a:pPr eaLnBrk="1" hangingPunct="1">
              <a:spcBef>
                <a:spcPts val="0"/>
              </a:spcBef>
              <a:spcAft>
                <a:spcPts val="1200"/>
              </a:spcAft>
              <a:defRPr/>
            </a:pPr>
            <a:r>
              <a:rPr lang="en-US" altLang="en-US" sz="2800" dirty="0">
                <a:solidFill>
                  <a:schemeClr val="bg1"/>
                </a:solidFill>
                <a:effectLst>
                  <a:outerShdw blurRad="38100" dist="38100" dir="2700000" algn="tl">
                    <a:srgbClr val="000000">
                      <a:alpha val="43137"/>
                    </a:srgbClr>
                  </a:outerShdw>
                </a:effectLst>
              </a:rPr>
              <a:t>Propitiation – satisfaction of divine wrath (</a:t>
            </a:r>
            <a:r>
              <a:rPr lang="en-US" altLang="en-US" sz="2800" i="1" dirty="0" err="1">
                <a:solidFill>
                  <a:schemeClr val="bg1"/>
                </a:solidFill>
                <a:effectLst>
                  <a:outerShdw blurRad="38100" dist="38100" dir="2700000" algn="tl">
                    <a:srgbClr val="000000">
                      <a:alpha val="43137"/>
                    </a:srgbClr>
                  </a:outerShdw>
                </a:effectLst>
              </a:rPr>
              <a:t>hilasmós</a:t>
            </a:r>
            <a:r>
              <a:rPr lang="en-US" altLang="en-US" sz="2800" dirty="0">
                <a:solidFill>
                  <a:schemeClr val="bg1"/>
                </a:solidFill>
                <a:effectLst>
                  <a:outerShdw blurRad="38100" dist="38100" dir="2700000" algn="tl">
                    <a:srgbClr val="000000">
                      <a:alpha val="43137"/>
                    </a:srgbClr>
                  </a:outerShdw>
                </a:effectLst>
              </a:rPr>
              <a:t>, 1 John 2:2)</a:t>
            </a:r>
          </a:p>
          <a:p>
            <a:pPr eaLnBrk="1" hangingPunct="1">
              <a:spcBef>
                <a:spcPts val="0"/>
              </a:spcBef>
              <a:spcAft>
                <a:spcPts val="1200"/>
              </a:spcAft>
              <a:defRPr/>
            </a:pPr>
            <a:r>
              <a:rPr lang="en-US" altLang="en-US" sz="2800" dirty="0">
                <a:solidFill>
                  <a:schemeClr val="bg1"/>
                </a:solidFill>
                <a:effectLst>
                  <a:outerShdw blurRad="38100" dist="38100" dir="2700000" algn="tl">
                    <a:srgbClr val="000000">
                      <a:alpha val="43137"/>
                    </a:srgbClr>
                  </a:outerShdw>
                </a:effectLst>
              </a:rPr>
              <a:t>Imputation – Christ’s righteousness is transferred to us at the point of faith (Philip. 3:9)</a:t>
            </a:r>
          </a:p>
        </p:txBody>
      </p:sp>
    </p:spTree>
    <p:extLst>
      <p:ext uri="{BB962C8B-B14F-4D97-AF65-F5344CB8AC3E}">
        <p14:creationId xmlns:p14="http://schemas.microsoft.com/office/powerpoint/2010/main" val="345018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1143000"/>
          </a:xfrm>
        </p:spPr>
        <p:txBody>
          <a:bodyPr/>
          <a:lstStyle/>
          <a:p>
            <a:pPr eaLnBrk="1" hangingPunct="1">
              <a:defRPr/>
            </a:pPr>
            <a:r>
              <a:rPr lang="en-US" altLang="en-US" dirty="0">
                <a:solidFill>
                  <a:srgbClr val="00FFFF"/>
                </a:solidFill>
                <a:effectLst>
                  <a:outerShdw blurRad="38100" dist="38100" dir="2700000" algn="tl">
                    <a:srgbClr val="000000">
                      <a:alpha val="43137"/>
                    </a:srgbClr>
                  </a:outerShdw>
                </a:effectLst>
                <a:latin typeface="+mn-lt"/>
              </a:rPr>
              <a:t>IV. Salvation Words</a:t>
            </a:r>
          </a:p>
        </p:txBody>
      </p:sp>
      <p:sp>
        <p:nvSpPr>
          <p:cNvPr id="31747" name="Content Placeholder 2"/>
          <p:cNvSpPr>
            <a:spLocks noGrp="1"/>
          </p:cNvSpPr>
          <p:nvPr>
            <p:ph idx="1"/>
          </p:nvPr>
        </p:nvSpPr>
        <p:spPr>
          <a:xfrm>
            <a:off x="457200" y="1143000"/>
            <a:ext cx="8229600" cy="5181600"/>
          </a:xfrm>
        </p:spPr>
        <p:txBody>
          <a:bodyPr/>
          <a:lstStyle/>
          <a:p>
            <a:pPr eaLnBrk="1" hangingPunct="1">
              <a:spcBef>
                <a:spcPts val="0"/>
              </a:spcBef>
              <a:spcAft>
                <a:spcPts val="1200"/>
              </a:spcAft>
              <a:defRPr/>
            </a:pPr>
            <a:r>
              <a:rPr lang="en-US" altLang="en-US" sz="2800" dirty="0">
                <a:solidFill>
                  <a:schemeClr val="bg1"/>
                </a:solidFill>
                <a:effectLst>
                  <a:outerShdw blurRad="38100" dist="38100" dir="2700000" algn="tl">
                    <a:srgbClr val="000000">
                      <a:alpha val="43137"/>
                    </a:srgbClr>
                  </a:outerShdw>
                </a:effectLst>
              </a:rPr>
              <a:t>Redemption – payment of a purchase price in order to release from bondage (</a:t>
            </a:r>
            <a:r>
              <a:rPr lang="en-US" altLang="en-US" sz="2800" i="1" dirty="0" err="1">
                <a:solidFill>
                  <a:schemeClr val="bg1"/>
                </a:solidFill>
                <a:effectLst>
                  <a:outerShdw blurRad="38100" dist="38100" dir="2700000" algn="tl">
                    <a:srgbClr val="000000">
                      <a:alpha val="43137"/>
                    </a:srgbClr>
                  </a:outerShdw>
                </a:effectLst>
              </a:rPr>
              <a:t>apolútrōsis</a:t>
            </a:r>
            <a:r>
              <a:rPr lang="en-US" altLang="en-US" sz="2800" dirty="0">
                <a:solidFill>
                  <a:schemeClr val="bg1"/>
                </a:solidFill>
                <a:effectLst>
                  <a:outerShdw blurRad="38100" dist="38100" dir="2700000" algn="tl">
                    <a:srgbClr val="000000">
                      <a:alpha val="43137"/>
                    </a:srgbClr>
                  </a:outerShdw>
                </a:effectLst>
              </a:rPr>
              <a:t>, Rom. 3:24)</a:t>
            </a:r>
          </a:p>
          <a:p>
            <a:pPr eaLnBrk="1" hangingPunct="1">
              <a:spcBef>
                <a:spcPts val="0"/>
              </a:spcBef>
              <a:spcAft>
                <a:spcPts val="1200"/>
              </a:spcAft>
              <a:defRPr/>
            </a:pPr>
            <a:r>
              <a:rPr lang="en-US" altLang="en-US" sz="2800" dirty="0">
                <a:solidFill>
                  <a:schemeClr val="bg1"/>
                </a:solidFill>
                <a:effectLst>
                  <a:outerShdw blurRad="38100" dist="38100" dir="2700000" algn="tl">
                    <a:srgbClr val="000000">
                      <a:alpha val="43137"/>
                    </a:srgbClr>
                  </a:outerShdw>
                </a:effectLst>
              </a:rPr>
              <a:t>Reconciliation – change of relationship from one of hostility to one of peace (</a:t>
            </a:r>
            <a:r>
              <a:rPr lang="en-US" altLang="en-US" sz="2800" i="1" dirty="0" err="1">
                <a:solidFill>
                  <a:schemeClr val="bg1"/>
                </a:solidFill>
                <a:effectLst>
                  <a:outerShdw blurRad="38100" dist="38100" dir="2700000" algn="tl">
                    <a:srgbClr val="000000">
                      <a:alpha val="43137"/>
                    </a:srgbClr>
                  </a:outerShdw>
                </a:effectLst>
              </a:rPr>
              <a:t>katallássō</a:t>
            </a:r>
            <a:r>
              <a:rPr lang="en-US" altLang="en-US" sz="2800" dirty="0">
                <a:solidFill>
                  <a:schemeClr val="bg1"/>
                </a:solidFill>
                <a:effectLst>
                  <a:outerShdw blurRad="38100" dist="38100" dir="2700000" algn="tl">
                    <a:srgbClr val="000000">
                      <a:alpha val="43137"/>
                    </a:srgbClr>
                  </a:outerShdw>
                </a:effectLst>
              </a:rPr>
              <a:t>, Rom. 5:10)</a:t>
            </a:r>
          </a:p>
          <a:p>
            <a:pPr eaLnBrk="1" hangingPunct="1">
              <a:spcBef>
                <a:spcPts val="0"/>
              </a:spcBef>
              <a:spcAft>
                <a:spcPts val="1200"/>
              </a:spcAft>
              <a:defRPr/>
            </a:pPr>
            <a:r>
              <a:rPr lang="en-US" altLang="en-US" sz="2800" dirty="0">
                <a:solidFill>
                  <a:schemeClr val="bg1"/>
                </a:solidFill>
                <a:effectLst>
                  <a:outerShdw blurRad="38100" dist="38100" dir="2700000" algn="tl">
                    <a:srgbClr val="000000">
                      <a:alpha val="43137"/>
                    </a:srgbClr>
                  </a:outerShdw>
                </a:effectLst>
              </a:rPr>
              <a:t>Expiation – removal of sin’s eternal penalty (Ps. 103:11-12)</a:t>
            </a:r>
          </a:p>
          <a:p>
            <a:pPr eaLnBrk="1" hangingPunct="1">
              <a:spcBef>
                <a:spcPts val="0"/>
              </a:spcBef>
              <a:spcAft>
                <a:spcPts val="1200"/>
              </a:spcAft>
              <a:defRPr/>
            </a:pPr>
            <a:r>
              <a:rPr lang="en-US" altLang="en-US" sz="2800" dirty="0">
                <a:solidFill>
                  <a:schemeClr val="bg1"/>
                </a:solidFill>
                <a:effectLst>
                  <a:outerShdw blurRad="38100" dist="38100" dir="2700000" algn="tl">
                    <a:srgbClr val="000000">
                      <a:alpha val="43137"/>
                    </a:srgbClr>
                  </a:outerShdw>
                </a:effectLst>
              </a:rPr>
              <a:t>Propitiation – satisfaction of divine wrath (</a:t>
            </a:r>
            <a:r>
              <a:rPr lang="en-US" altLang="en-US" sz="2800" i="1" dirty="0" err="1">
                <a:solidFill>
                  <a:schemeClr val="bg1"/>
                </a:solidFill>
                <a:effectLst>
                  <a:outerShdw blurRad="38100" dist="38100" dir="2700000" algn="tl">
                    <a:srgbClr val="000000">
                      <a:alpha val="43137"/>
                    </a:srgbClr>
                  </a:outerShdw>
                </a:effectLst>
              </a:rPr>
              <a:t>hilasmós</a:t>
            </a:r>
            <a:r>
              <a:rPr lang="en-US" altLang="en-US" sz="2800" dirty="0">
                <a:solidFill>
                  <a:schemeClr val="bg1"/>
                </a:solidFill>
                <a:effectLst>
                  <a:outerShdw blurRad="38100" dist="38100" dir="2700000" algn="tl">
                    <a:srgbClr val="000000">
                      <a:alpha val="43137"/>
                    </a:srgbClr>
                  </a:outerShdw>
                </a:effectLst>
              </a:rPr>
              <a:t>, 1 John 2:2)</a:t>
            </a:r>
          </a:p>
          <a:p>
            <a:pPr eaLnBrk="1" hangingPunct="1">
              <a:spcBef>
                <a:spcPts val="0"/>
              </a:spcBef>
              <a:spcAft>
                <a:spcPts val="1200"/>
              </a:spcAft>
              <a:defRPr/>
            </a:pPr>
            <a:r>
              <a:rPr lang="en-US" altLang="en-US" sz="2800" dirty="0">
                <a:solidFill>
                  <a:schemeClr val="bg1"/>
                </a:solidFill>
                <a:effectLst>
                  <a:outerShdw blurRad="38100" dist="38100" dir="2700000" algn="tl">
                    <a:srgbClr val="000000">
                      <a:alpha val="43137"/>
                    </a:srgbClr>
                  </a:outerShdw>
                </a:effectLst>
              </a:rPr>
              <a:t>Imputation – Christ’s righteousness is transferred to us at the point of faith (Philip. 3:9)</a:t>
            </a:r>
          </a:p>
        </p:txBody>
      </p:sp>
    </p:spTree>
    <p:extLst>
      <p:ext uri="{BB962C8B-B14F-4D97-AF65-F5344CB8AC3E}">
        <p14:creationId xmlns:p14="http://schemas.microsoft.com/office/powerpoint/2010/main" val="217504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43100" y="304800"/>
            <a:ext cx="5257800"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Christ’s Atoning Death</a:t>
            </a:r>
          </a:p>
        </p:txBody>
      </p:sp>
      <p:sp>
        <p:nvSpPr>
          <p:cNvPr id="21507" name="Content Placeholder 2"/>
          <p:cNvSpPr>
            <a:spLocks noGrp="1"/>
          </p:cNvSpPr>
          <p:nvPr>
            <p:ph idx="1"/>
          </p:nvPr>
        </p:nvSpPr>
        <p:spPr>
          <a:xfrm>
            <a:off x="914400" y="1600200"/>
            <a:ext cx="4495800" cy="3810000"/>
          </a:xfrm>
        </p:spPr>
        <p:txBody>
          <a:bodyPr/>
          <a:lstStyle/>
          <a:p>
            <a:pPr eaLnBrk="1" hangingPunct="1">
              <a:lnSpc>
                <a:spcPct val="90000"/>
              </a:lnSpc>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Substitution – Isa 53:3-6</a:t>
            </a:r>
          </a:p>
          <a:p>
            <a:pPr eaLnBrk="1" hangingPunct="1">
              <a:lnSpc>
                <a:spcPct val="90000"/>
              </a:lnSpc>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Illustrations</a:t>
            </a:r>
          </a:p>
          <a:p>
            <a:pPr lvl="1" eaLnBrk="1" hangingPunct="1">
              <a:lnSpc>
                <a:spcPct val="90000"/>
              </a:lnSpc>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Secret serviceman</a:t>
            </a:r>
          </a:p>
          <a:p>
            <a:pPr lvl="1" eaLnBrk="1" hangingPunct="1">
              <a:lnSpc>
                <a:spcPct val="90000"/>
              </a:lnSpc>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Bee sting</a:t>
            </a:r>
          </a:p>
        </p:txBody>
      </p:sp>
      <p:pic>
        <p:nvPicPr>
          <p:cNvPr id="6" name="Picture 5"/>
          <p:cNvPicPr>
            <a:picLocks noChangeAspect="1"/>
          </p:cNvPicPr>
          <p:nvPr/>
        </p:nvPicPr>
        <p:blipFill>
          <a:blip r:embed="rId2" cstate="print"/>
          <a:stretch>
            <a:fillRect/>
          </a:stretch>
        </p:blipFill>
        <p:spPr>
          <a:xfrm>
            <a:off x="5486400" y="2057400"/>
            <a:ext cx="2657653"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7621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1" y="152400"/>
            <a:ext cx="1049347" cy="1086344"/>
          </a:xfrm>
          <a:prstGeom prst="rect">
            <a:avLst/>
          </a:prstGeom>
          <a:solidFill>
            <a:srgbClr val="FFFFFF">
              <a:shade val="85000"/>
            </a:srgbClr>
          </a:solidFill>
          <a:ln w="381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p:cNvSpPr>
            <a:spLocks noGrp="1"/>
          </p:cNvSpPr>
          <p:nvPr>
            <p:ph type="title"/>
          </p:nvPr>
        </p:nvSpPr>
        <p:spPr>
          <a:xfrm>
            <a:off x="1943100" y="304800"/>
            <a:ext cx="5257800" cy="685800"/>
          </a:xfrm>
        </p:spPr>
        <p:txBody>
          <a:bodyPr/>
          <a:lstStyle/>
          <a:p>
            <a:pPr eaLnBrk="1" hangingPunct="1">
              <a:defRPr/>
            </a:pPr>
            <a:r>
              <a:rPr lang="en-US" sz="3600" dirty="0">
                <a:solidFill>
                  <a:schemeClr val="bg1"/>
                </a:solidFill>
                <a:effectLst>
                  <a:outerShdw blurRad="38100" dist="38100" dir="2700000" algn="tl">
                    <a:srgbClr val="000000">
                      <a:alpha val="43137"/>
                    </a:srgbClr>
                  </a:outerShdw>
                </a:effectLst>
                <a:latin typeface="+mn-lt"/>
              </a:rPr>
              <a:t>Isaiah 53:3–6</a:t>
            </a:r>
            <a:endParaRPr lang="en-US" altLang="en-US" sz="3600" dirty="0">
              <a:solidFill>
                <a:schemeClr val="bg1"/>
              </a:solidFill>
              <a:effectLst>
                <a:outerShdw blurRad="38100" dist="38100" dir="2700000" algn="tl">
                  <a:srgbClr val="000000">
                    <a:alpha val="43137"/>
                  </a:srgbClr>
                </a:outerShdw>
              </a:effectLst>
              <a:latin typeface="+mn-lt"/>
            </a:endParaRPr>
          </a:p>
        </p:txBody>
      </p:sp>
      <p:sp>
        <p:nvSpPr>
          <p:cNvPr id="6" name="Rectangle 5"/>
          <p:cNvSpPr/>
          <p:nvPr/>
        </p:nvSpPr>
        <p:spPr>
          <a:xfrm>
            <a:off x="190500" y="1238744"/>
            <a:ext cx="8763000" cy="5543056"/>
          </a:xfrm>
          <a:prstGeom prst="rect">
            <a:avLst/>
          </a:prstGeom>
          <a:noFill/>
        </p:spPr>
        <p:txBody>
          <a:bodyPr wrap="square">
            <a:spAutoFit/>
          </a:bodyPr>
          <a:lstStyle/>
          <a:p>
            <a:pPr marL="0" marR="0" algn="just">
              <a:lnSpc>
                <a:spcPct val="115000"/>
              </a:lnSpc>
              <a:spcBef>
                <a:spcPts val="0"/>
              </a:spcBef>
              <a:spcAft>
                <a:spcPts val="1000"/>
              </a:spcAft>
            </a:pP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He was despised and forsaken of men, A man of sorrows and acquainted with grief; And like one from whom men hide their face He was despised, and we did not esteem Him. </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Surely our griefs He Himself bore, And our sorrows He carried; Yet we ourselves esteemed Him stricken, Smitten of God, and afflicted. </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5</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But He was pierced through for our transgressions, He was crushed for our iniquities; The chastening for our well-being </a:t>
            </a:r>
            <a:r>
              <a:rPr lang="en-US" sz="2800" i="1" dirty="0">
                <a:solidFill>
                  <a:schemeClr val="bg1"/>
                </a:solidFill>
                <a:effectLst>
                  <a:outerShdw blurRad="38100" dist="38100" dir="2700000" algn="tl">
                    <a:srgbClr val="000000">
                      <a:alpha val="43137"/>
                    </a:srgbClr>
                  </a:outerShdw>
                </a:effectLst>
                <a:latin typeface="Calibri" panose="020F0502020204030204" pitchFamily="34" charset="0"/>
              </a:rPr>
              <a:t>fell</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upon Him, And by His scourging we are healed. </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6</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All of us like sheep have gone astray, Each of us has turned to his own way; But the </a:t>
            </a:r>
            <a:r>
              <a:rPr lang="en-US" sz="2800" cap="small" dirty="0">
                <a:solidFill>
                  <a:schemeClr val="bg1"/>
                </a:solidFill>
                <a:effectLst>
                  <a:outerShdw blurRad="38100" dist="38100" dir="2700000" algn="tl">
                    <a:srgbClr val="000000">
                      <a:alpha val="43137"/>
                    </a:srgbClr>
                  </a:outerShdw>
                </a:effectLst>
                <a:latin typeface="Calibri" panose="020F0502020204030204" pitchFamily="34" charset="0"/>
              </a:rPr>
              <a:t>Lord</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has caused the iniquity of us all To fall on Him. </a:t>
            </a:r>
          </a:p>
        </p:txBody>
      </p:sp>
    </p:spTree>
    <p:extLst>
      <p:ext uri="{BB962C8B-B14F-4D97-AF65-F5344CB8AC3E}">
        <p14:creationId xmlns:p14="http://schemas.microsoft.com/office/powerpoint/2010/main" val="4110155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229600" cy="719138"/>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Christ’s Atoning Death</a:t>
            </a:r>
          </a:p>
        </p:txBody>
      </p:sp>
      <p:sp>
        <p:nvSpPr>
          <p:cNvPr id="21507" name="Content Placeholder 2"/>
          <p:cNvSpPr>
            <a:spLocks noGrp="1"/>
          </p:cNvSpPr>
          <p:nvPr>
            <p:ph idx="1"/>
          </p:nvPr>
        </p:nvSpPr>
        <p:spPr>
          <a:xfrm>
            <a:off x="114300" y="1143000"/>
            <a:ext cx="8915400" cy="5562599"/>
          </a:xfrm>
        </p:spPr>
        <p:txBody>
          <a:bodyPr/>
          <a:lstStyle/>
          <a:p>
            <a:pPr eaLnBrk="1" hangingPunct="1">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False views of the atonement</a:t>
            </a:r>
          </a:p>
          <a:p>
            <a:pPr lvl="1"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Ransom to Satan – Christ’s death is a ransom to Satan and not the Father (A.D. 185‒54)</a:t>
            </a:r>
          </a:p>
          <a:p>
            <a:pPr lvl="1"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Moral influence – Christ’s death is an expression of God’s love (A.D. 1079‒1142)</a:t>
            </a:r>
          </a:p>
          <a:p>
            <a:pPr lvl="1"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Moral example – Christ’s death inspires us to be sacrificial (A.D. 1539‒1604)</a:t>
            </a:r>
          </a:p>
          <a:p>
            <a:pPr lvl="1"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Governmental – Christ’s death promotes respect for God’s Law (A.D. 1583‒1645)</a:t>
            </a:r>
          </a:p>
          <a:p>
            <a:pPr lvl="1"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Accidental – Fate accidently ended Christ’s life</a:t>
            </a:r>
          </a:p>
        </p:txBody>
      </p:sp>
    </p:spTree>
    <p:extLst>
      <p:ext uri="{BB962C8B-B14F-4D97-AF65-F5344CB8AC3E}">
        <p14:creationId xmlns:p14="http://schemas.microsoft.com/office/powerpoint/2010/main" val="11224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279787854"/>
              </p:ext>
            </p:extLst>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57188">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none" dirty="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C00000"/>
                          </a:solidFill>
                          <a:latin typeface="Calibri" pitchFamily="34" charset="0"/>
                          <a:cs typeface="Calibri" pitchFamily="34" charset="0"/>
                        </a:rPr>
                        <a:t>Past</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6240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74638"/>
            <a:ext cx="8229600" cy="639762"/>
          </a:xfrm>
        </p:spPr>
        <p:txBody>
          <a:bodyPr/>
          <a:lstStyle/>
          <a:p>
            <a:pPr marL="573088" indent="-573088" eaLnBrk="1" hangingPunct="1">
              <a:buFont typeface="+mj-lt"/>
              <a:buAutoNum type="romanUcPeriod" startAt="5"/>
              <a:defRPr/>
            </a:pPr>
            <a:r>
              <a:rPr lang="en-US" altLang="en-US" sz="3600" dirty="0">
                <a:solidFill>
                  <a:srgbClr val="00FFFF"/>
                </a:solidFill>
                <a:effectLst>
                  <a:outerShdw blurRad="38100" dist="38100" dir="2700000" algn="tl">
                    <a:srgbClr val="000000">
                      <a:alpha val="43137"/>
                    </a:srgbClr>
                  </a:outerShdw>
                </a:effectLst>
                <a:latin typeface="+mn-lt"/>
              </a:rPr>
              <a:t>God’s One Condition of Salvation</a:t>
            </a:r>
          </a:p>
        </p:txBody>
      </p:sp>
      <p:sp>
        <p:nvSpPr>
          <p:cNvPr id="5" name="Rectangle 3"/>
          <p:cNvSpPr txBox="1">
            <a:spLocks/>
          </p:cNvSpPr>
          <p:nvPr/>
        </p:nvSpPr>
        <p:spPr bwMode="auto">
          <a:xfrm>
            <a:off x="457200" y="1143000"/>
            <a:ext cx="8458200" cy="54102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Misconceptions – multiple steps, poor word choices</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Around 200 passages teach that justification is conditioned on faith alone</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Why God has conditioned salvation on faith alone</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 trust</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not – Jas 2:19</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Content of saving faith – John 8:24; 20:30-31; 1 </a:t>
            </a:r>
            <a:r>
              <a:rPr lang="en-US" altLang="en-US" sz="2800" dirty="0" err="1">
                <a:solidFill>
                  <a:schemeClr val="bg1"/>
                </a:solidFill>
                <a:effectLst>
                  <a:outerShdw blurRad="38100" dist="38100" dir="2700000" algn="tl">
                    <a:srgbClr val="000000">
                      <a:alpha val="43137"/>
                    </a:srgbClr>
                  </a:outerShdw>
                </a:effectLst>
              </a:rPr>
              <a:t>Cor</a:t>
            </a:r>
            <a:r>
              <a:rPr lang="en-US" altLang="en-US" sz="2800" dirty="0">
                <a:solidFill>
                  <a:schemeClr val="bg1"/>
                </a:solidFill>
                <a:effectLst>
                  <a:outerShdw blurRad="38100" dist="38100" dir="2700000" algn="tl">
                    <a:srgbClr val="000000">
                      <a:alpha val="43137"/>
                    </a:srgbClr>
                  </a:outerShdw>
                </a:effectLst>
              </a:rPr>
              <a:t> 15:1-4</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An evangelistic model</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Response to problem passages</a:t>
            </a:r>
          </a:p>
        </p:txBody>
      </p:sp>
    </p:spTree>
    <p:extLst>
      <p:ext uri="{BB962C8B-B14F-4D97-AF65-F5344CB8AC3E}">
        <p14:creationId xmlns:p14="http://schemas.microsoft.com/office/powerpoint/2010/main" val="132614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74638"/>
            <a:ext cx="8229600" cy="639762"/>
          </a:xfrm>
        </p:spPr>
        <p:txBody>
          <a:bodyPr/>
          <a:lstStyle/>
          <a:p>
            <a:pPr marL="573088" indent="-573088" eaLnBrk="1" hangingPunct="1">
              <a:buFont typeface="+mj-lt"/>
              <a:buAutoNum type="romanUcPeriod" startAt="5"/>
              <a:defRPr/>
            </a:pPr>
            <a:r>
              <a:rPr lang="en-US" altLang="en-US" sz="3600" dirty="0">
                <a:solidFill>
                  <a:srgbClr val="00FFFF"/>
                </a:solidFill>
                <a:effectLst>
                  <a:outerShdw blurRad="38100" dist="38100" dir="2700000" algn="tl">
                    <a:srgbClr val="000000">
                      <a:alpha val="43137"/>
                    </a:srgbClr>
                  </a:outerShdw>
                </a:effectLst>
                <a:latin typeface="+mn-lt"/>
              </a:rPr>
              <a:t>God’s One Condition of Salvation</a:t>
            </a:r>
          </a:p>
        </p:txBody>
      </p:sp>
      <p:sp>
        <p:nvSpPr>
          <p:cNvPr id="5" name="Rectangle 3"/>
          <p:cNvSpPr txBox="1">
            <a:spLocks/>
          </p:cNvSpPr>
          <p:nvPr/>
        </p:nvSpPr>
        <p:spPr bwMode="auto">
          <a:xfrm>
            <a:off x="457200" y="1143000"/>
            <a:ext cx="8458200" cy="54102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Misconceptions – multiple steps, poor word choices</a:t>
            </a:r>
          </a:p>
          <a:p>
            <a:pPr marL="514350" indent="-514350" eaLnBrk="1" hangingPunct="1">
              <a:spcBef>
                <a:spcPts val="600"/>
              </a:spcBef>
              <a:spcAft>
                <a:spcPts val="600"/>
              </a:spcAft>
              <a:buFont typeface="+mj-lt"/>
              <a:buAutoNum type="alphaUcPeriod"/>
              <a:defRPr/>
            </a:pPr>
            <a:r>
              <a:rPr lang="en-US" altLang="en-US" sz="2800" b="1" u="sng" dirty="0">
                <a:solidFill>
                  <a:srgbClr val="FFFFCC"/>
                </a:solidFill>
                <a:effectLst>
                  <a:outerShdw blurRad="38100" dist="38100" dir="2700000" algn="tl">
                    <a:srgbClr val="000000">
                      <a:alpha val="43137"/>
                    </a:srgbClr>
                  </a:outerShdw>
                </a:effectLst>
              </a:rPr>
              <a:t>Around 200 passages teach that justification is conditioned on faith alone</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Why God has conditioned salvation on faith alone</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 trust</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not – Jas 2:19</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Content of saving faith – John 8:24; 20:30-31; 1 </a:t>
            </a:r>
            <a:r>
              <a:rPr lang="en-US" altLang="en-US" sz="2800" dirty="0" err="1">
                <a:solidFill>
                  <a:schemeClr val="bg1"/>
                </a:solidFill>
                <a:effectLst>
                  <a:outerShdw blurRad="38100" dist="38100" dir="2700000" algn="tl">
                    <a:srgbClr val="000000">
                      <a:alpha val="43137"/>
                    </a:srgbClr>
                  </a:outerShdw>
                </a:effectLst>
              </a:rPr>
              <a:t>Cor</a:t>
            </a:r>
            <a:r>
              <a:rPr lang="en-US" altLang="en-US" sz="2800" dirty="0">
                <a:solidFill>
                  <a:schemeClr val="bg1"/>
                </a:solidFill>
                <a:effectLst>
                  <a:outerShdw blurRad="38100" dist="38100" dir="2700000" algn="tl">
                    <a:srgbClr val="000000">
                      <a:alpha val="43137"/>
                    </a:srgbClr>
                  </a:outerShdw>
                </a:effectLst>
              </a:rPr>
              <a:t> 15:1-4</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An evangelistic model</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Response to problem passages</a:t>
            </a:r>
          </a:p>
        </p:txBody>
      </p:sp>
    </p:spTree>
    <p:extLst>
      <p:ext uri="{BB962C8B-B14F-4D97-AF65-F5344CB8AC3E}">
        <p14:creationId xmlns:p14="http://schemas.microsoft.com/office/powerpoint/2010/main" val="1324532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0"/>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Repent (Acts 2:38; 3:19; 17:30; 2 Pet 3:9)? Change of mind</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Lordship (Matt 16:24-25)? Discipleship vs. justification</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Receive/Accept Christ? – Synonym of faith (John 1:12) </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Believe and work (</a:t>
            </a:r>
            <a:r>
              <a:rPr lang="en-US" altLang="en-US" sz="2800" dirty="0" err="1">
                <a:solidFill>
                  <a:schemeClr val="bg1"/>
                </a:solidFill>
                <a:effectLst>
                  <a:outerShdw blurRad="38100" dist="38100" dir="2700000" algn="tl">
                    <a:srgbClr val="000000">
                      <a:alpha val="43137"/>
                    </a:srgbClr>
                  </a:outerShdw>
                </a:effectLst>
              </a:rPr>
              <a:t>Eph</a:t>
            </a:r>
            <a:r>
              <a:rPr lang="en-US" altLang="en-US" sz="2800" dirty="0">
                <a:solidFill>
                  <a:schemeClr val="bg1"/>
                </a:solidFill>
                <a:effectLst>
                  <a:outerShdw blurRad="38100" dist="38100" dir="2700000" algn="tl">
                    <a:srgbClr val="000000">
                      <a:alpha val="43137"/>
                    </a:srgbClr>
                  </a:outerShdw>
                </a:effectLst>
              </a:rPr>
              <a:t> 2:8-10; Jas 2:14-26)? Sanctification</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extLst>
      <p:ext uri="{BB962C8B-B14F-4D97-AF65-F5344CB8AC3E}">
        <p14:creationId xmlns:p14="http://schemas.microsoft.com/office/powerpoint/2010/main" val="676346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228600" y="1143000"/>
            <a:ext cx="8686800" cy="4983163"/>
          </a:xfrm>
        </p:spPr>
        <p:txBody>
          <a:bodyPr/>
          <a:lstStyle/>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Confession of Christ before man (Rom 10:9-10; Matt 10:32-33)? Context</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Ask Jesus into your heart (Rev 3:20)? Context</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Confess your sins (Matt 6:12; 1 John 1:9)? Context </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Forgive others (Matt 6:14-15)? Father (6:9) vs. judge</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Sell your possessions (Matt 19:21-22)? Unique situation</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Prayer and saving faith? Faith expressed by the prayer saves and not merely the prayer</a:t>
            </a:r>
          </a:p>
        </p:txBody>
      </p:sp>
      <p:sp>
        <p:nvSpPr>
          <p:cNvPr id="5" name="Title 1"/>
          <p:cNvSpPr>
            <a:spLocks noGrp="1"/>
          </p:cNvSpPr>
          <p:nvPr>
            <p:ph type="title"/>
          </p:nvPr>
        </p:nvSpPr>
        <p:spPr>
          <a:xfrm>
            <a:off x="457200" y="152400"/>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Tree>
    <p:extLst>
      <p:ext uri="{BB962C8B-B14F-4D97-AF65-F5344CB8AC3E}">
        <p14:creationId xmlns:p14="http://schemas.microsoft.com/office/powerpoint/2010/main" val="3058641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74638"/>
            <a:ext cx="8229600" cy="639762"/>
          </a:xfrm>
        </p:spPr>
        <p:txBody>
          <a:bodyPr/>
          <a:lstStyle/>
          <a:p>
            <a:pPr marL="573088" indent="-573088" eaLnBrk="1" hangingPunct="1">
              <a:buFont typeface="+mj-lt"/>
              <a:buAutoNum type="romanUcPeriod" startAt="5"/>
              <a:defRPr/>
            </a:pPr>
            <a:r>
              <a:rPr lang="en-US" altLang="en-US" sz="3600" dirty="0">
                <a:solidFill>
                  <a:srgbClr val="00FFFF"/>
                </a:solidFill>
                <a:effectLst>
                  <a:outerShdw blurRad="38100" dist="38100" dir="2700000" algn="tl">
                    <a:srgbClr val="000000">
                      <a:alpha val="43137"/>
                    </a:srgbClr>
                  </a:outerShdw>
                </a:effectLst>
                <a:latin typeface="+mn-lt"/>
              </a:rPr>
              <a:t>God’s One Condition of Salvation</a:t>
            </a:r>
          </a:p>
        </p:txBody>
      </p:sp>
      <p:sp>
        <p:nvSpPr>
          <p:cNvPr id="5" name="Rectangle 3"/>
          <p:cNvSpPr txBox="1">
            <a:spLocks/>
          </p:cNvSpPr>
          <p:nvPr/>
        </p:nvSpPr>
        <p:spPr bwMode="auto">
          <a:xfrm>
            <a:off x="457200" y="1143000"/>
            <a:ext cx="8458200" cy="54102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hangingPunct="1">
              <a:spcBef>
                <a:spcPts val="600"/>
              </a:spcBef>
              <a:spcAft>
                <a:spcPts val="600"/>
              </a:spcAft>
              <a:buFont typeface="+mj-lt"/>
              <a:buAutoNum type="alphaUcPeriod"/>
              <a:defRPr/>
            </a:pPr>
            <a:r>
              <a:rPr lang="en-US" altLang="en-US" sz="2800" b="1" u="sng" dirty="0">
                <a:solidFill>
                  <a:srgbClr val="FFFFCC"/>
                </a:solidFill>
                <a:effectLst>
                  <a:outerShdw blurRad="38100" dist="38100" dir="2700000" algn="tl">
                    <a:srgbClr val="000000">
                      <a:alpha val="43137"/>
                    </a:srgbClr>
                  </a:outerShdw>
                </a:effectLst>
              </a:rPr>
              <a:t>Misconceptions – multiple steps, poor word choices</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Around 200 passages teach that justification is conditioned on faith alone</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Why God has conditioned salvation on faith alone</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 trust</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not – Jas 2:19</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Content of saving faith – John 8:24; 20:30-31; 1 </a:t>
            </a:r>
            <a:r>
              <a:rPr lang="en-US" altLang="en-US" sz="2800" dirty="0" err="1">
                <a:solidFill>
                  <a:schemeClr val="bg1"/>
                </a:solidFill>
                <a:effectLst>
                  <a:outerShdw blurRad="38100" dist="38100" dir="2700000" algn="tl">
                    <a:srgbClr val="000000">
                      <a:alpha val="43137"/>
                    </a:srgbClr>
                  </a:outerShdw>
                </a:effectLst>
              </a:rPr>
              <a:t>Cor</a:t>
            </a:r>
            <a:r>
              <a:rPr lang="en-US" altLang="en-US" sz="2800" dirty="0">
                <a:solidFill>
                  <a:schemeClr val="bg1"/>
                </a:solidFill>
                <a:effectLst>
                  <a:outerShdw blurRad="38100" dist="38100" dir="2700000" algn="tl">
                    <a:srgbClr val="000000">
                      <a:alpha val="43137"/>
                    </a:srgbClr>
                  </a:outerShdw>
                </a:effectLst>
              </a:rPr>
              <a:t> 15:1-4</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An evangelistic model</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Response to problem passages</a:t>
            </a:r>
          </a:p>
        </p:txBody>
      </p:sp>
    </p:spTree>
    <p:extLst>
      <p:ext uri="{BB962C8B-B14F-4D97-AF65-F5344CB8AC3E}">
        <p14:creationId xmlns:p14="http://schemas.microsoft.com/office/powerpoint/2010/main" val="1740720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sz="3600" dirty="0">
                <a:solidFill>
                  <a:srgbClr val="00FFFF"/>
                </a:solidFill>
                <a:effectLst>
                  <a:outerShdw blurRad="38100" dist="38100" dir="2700000" algn="tl">
                    <a:srgbClr val="000000">
                      <a:alpha val="43137"/>
                    </a:srgbClr>
                  </a:outerShdw>
                </a:effectLst>
                <a:latin typeface="+mn-lt"/>
              </a:rPr>
              <a:t>Poor Word Choices</a:t>
            </a:r>
          </a:p>
        </p:txBody>
      </p:sp>
      <p:sp>
        <p:nvSpPr>
          <p:cNvPr id="3" name="Content Placeholder 2"/>
          <p:cNvSpPr>
            <a:spLocks noGrp="1"/>
          </p:cNvSpPr>
          <p:nvPr>
            <p:ph idx="1"/>
          </p:nvPr>
        </p:nvSpPr>
        <p:spPr>
          <a:xfrm>
            <a:off x="381000" y="1143000"/>
            <a:ext cx="4191000" cy="4297363"/>
          </a:xfrm>
        </p:spPr>
        <p:txBody>
          <a:bodyPr/>
          <a:lstStyle/>
          <a:p>
            <a:pPr>
              <a:spcBef>
                <a:spcPts val="600"/>
              </a:spcBef>
              <a:spcAft>
                <a:spcPts val="600"/>
              </a:spcAft>
            </a:pPr>
            <a:r>
              <a:rPr lang="en-US" sz="2800" dirty="0">
                <a:solidFill>
                  <a:schemeClr val="bg1"/>
                </a:solidFill>
                <a:effectLst>
                  <a:outerShdw blurRad="38100" dist="38100" dir="2700000" algn="tl">
                    <a:srgbClr val="000000">
                      <a:alpha val="43137"/>
                    </a:srgbClr>
                  </a:outerShdw>
                </a:effectLst>
                <a:cs typeface="Times New Roman" pitchFamily="18" charset="0"/>
              </a:rPr>
              <a:t>ABC method</a:t>
            </a:r>
            <a:r>
              <a:rPr lang="en-US" altLang="en-US" sz="2800" dirty="0">
                <a:solidFill>
                  <a:schemeClr val="bg1"/>
                </a:solidFill>
                <a:effectLst>
                  <a:outerShdw blurRad="38100" dist="38100" dir="2700000" algn="tl">
                    <a:srgbClr val="000000">
                      <a:alpha val="43137"/>
                    </a:srgbClr>
                  </a:outerShdw>
                </a:effectLst>
              </a:rPr>
              <a:t> – </a:t>
            </a:r>
            <a:r>
              <a:rPr lang="en-US" sz="2800" u="sng" dirty="0">
                <a:solidFill>
                  <a:schemeClr val="bg1"/>
                </a:solidFill>
                <a:effectLst>
                  <a:outerShdw blurRad="38100" dist="38100" dir="2700000" algn="tl">
                    <a:srgbClr val="000000">
                      <a:alpha val="43137"/>
                    </a:srgbClr>
                  </a:outerShdw>
                </a:effectLst>
                <a:cs typeface="Times New Roman" pitchFamily="18" charset="0"/>
              </a:rPr>
              <a:t>A</a:t>
            </a:r>
            <a:r>
              <a:rPr lang="en-US" sz="2800" dirty="0">
                <a:solidFill>
                  <a:schemeClr val="bg1"/>
                </a:solidFill>
                <a:effectLst>
                  <a:outerShdw blurRad="38100" dist="38100" dir="2700000" algn="tl">
                    <a:srgbClr val="000000">
                      <a:alpha val="43137"/>
                    </a:srgbClr>
                  </a:outerShdw>
                </a:effectLst>
                <a:cs typeface="Times New Roman" pitchFamily="18" charset="0"/>
              </a:rPr>
              <a:t>dmit, </a:t>
            </a:r>
            <a:r>
              <a:rPr lang="en-US" sz="2800" b="1" u="sng" dirty="0">
                <a:solidFill>
                  <a:schemeClr val="bg1"/>
                </a:solidFill>
                <a:effectLst>
                  <a:outerShdw blurRad="38100" dist="38100" dir="2700000" algn="tl">
                    <a:srgbClr val="000000">
                      <a:alpha val="43137"/>
                    </a:srgbClr>
                  </a:outerShdw>
                </a:effectLst>
                <a:cs typeface="Times New Roman" pitchFamily="18" charset="0"/>
              </a:rPr>
              <a:t>B</a:t>
            </a:r>
            <a:r>
              <a:rPr lang="en-US" sz="2800" dirty="0">
                <a:solidFill>
                  <a:schemeClr val="bg1"/>
                </a:solidFill>
                <a:effectLst>
                  <a:outerShdw blurRad="38100" dist="38100" dir="2700000" algn="tl">
                    <a:srgbClr val="000000">
                      <a:alpha val="43137"/>
                    </a:srgbClr>
                  </a:outerShdw>
                </a:effectLst>
                <a:cs typeface="Times New Roman" pitchFamily="18" charset="0"/>
              </a:rPr>
              <a:t>elieve, </a:t>
            </a:r>
            <a:r>
              <a:rPr lang="en-US" sz="2800" u="sng" dirty="0">
                <a:solidFill>
                  <a:schemeClr val="bg1"/>
                </a:solidFill>
                <a:effectLst>
                  <a:outerShdw blurRad="38100" dist="38100" dir="2700000" algn="tl">
                    <a:srgbClr val="000000">
                      <a:alpha val="43137"/>
                    </a:srgbClr>
                  </a:outerShdw>
                </a:effectLst>
                <a:cs typeface="Times New Roman" pitchFamily="18" charset="0"/>
              </a:rPr>
              <a:t>C</a:t>
            </a:r>
            <a:r>
              <a:rPr lang="en-US" sz="2800" dirty="0">
                <a:solidFill>
                  <a:schemeClr val="bg1"/>
                </a:solidFill>
                <a:effectLst>
                  <a:outerShdw blurRad="38100" dist="38100" dir="2700000" algn="tl">
                    <a:srgbClr val="000000">
                      <a:alpha val="43137"/>
                    </a:srgbClr>
                  </a:outerShdw>
                </a:effectLst>
                <a:cs typeface="Times New Roman" pitchFamily="18" charset="0"/>
              </a:rPr>
              <a:t>onfess</a:t>
            </a:r>
          </a:p>
          <a:p>
            <a:pPr>
              <a:spcBef>
                <a:spcPts val="600"/>
              </a:spcBef>
              <a:spcAft>
                <a:spcPts val="600"/>
              </a:spcAft>
            </a:pPr>
            <a:r>
              <a:rPr lang="en-US" sz="2800" dirty="0">
                <a:solidFill>
                  <a:schemeClr val="bg1"/>
                </a:solidFill>
                <a:effectLst>
                  <a:outerShdw blurRad="38100" dist="38100" dir="2700000" algn="tl">
                    <a:srgbClr val="000000">
                      <a:alpha val="43137"/>
                    </a:srgbClr>
                  </a:outerShdw>
                </a:effectLst>
                <a:cs typeface="Times New Roman" pitchFamily="18" charset="0"/>
              </a:rPr>
              <a:t>Miscellaneous poor word choices</a:t>
            </a:r>
            <a:r>
              <a:rPr lang="en-US" altLang="en-US" sz="2800" dirty="0">
                <a:solidFill>
                  <a:schemeClr val="bg1"/>
                </a:solidFill>
                <a:effectLst>
                  <a:outerShdw blurRad="38100" dist="38100" dir="2700000" algn="tl">
                    <a:srgbClr val="000000">
                      <a:alpha val="43137"/>
                    </a:srgbClr>
                  </a:outerShdw>
                </a:effectLst>
              </a:rPr>
              <a:t> – </a:t>
            </a:r>
            <a:r>
              <a:rPr lang="en-US" sz="2800" dirty="0">
                <a:solidFill>
                  <a:schemeClr val="bg1"/>
                </a:solidFill>
                <a:effectLst>
                  <a:outerShdw blurRad="38100" dist="38100" dir="2700000" algn="tl">
                    <a:srgbClr val="000000">
                      <a:alpha val="43137"/>
                    </a:srgbClr>
                  </a:outerShdw>
                </a:effectLst>
                <a:cs typeface="Times New Roman" pitchFamily="18" charset="0"/>
              </a:rPr>
              <a:t>confess, deny, yield, surrender, sorrow, make, ask, forsake, receive, accept, invite</a:t>
            </a:r>
          </a:p>
          <a:p>
            <a:pPr>
              <a:spcBef>
                <a:spcPts val="600"/>
              </a:spcBef>
              <a:spcAft>
                <a:spcPts val="600"/>
              </a:spcAft>
            </a:pPr>
            <a:r>
              <a:rPr lang="en-US" sz="2800" dirty="0">
                <a:solidFill>
                  <a:schemeClr val="bg1"/>
                </a:solidFill>
                <a:effectLst>
                  <a:outerShdw blurRad="38100" dist="38100" dir="2700000" algn="tl">
                    <a:srgbClr val="000000">
                      <a:alpha val="43137"/>
                    </a:srgbClr>
                  </a:outerShdw>
                </a:effectLst>
                <a:cs typeface="Times New Roman" pitchFamily="18" charset="0"/>
              </a:rPr>
              <a:t>Negative influence of Charles Finney</a:t>
            </a:r>
          </a:p>
        </p:txBody>
      </p:sp>
      <p:pic>
        <p:nvPicPr>
          <p:cNvPr id="4" name="Picture 3"/>
          <p:cNvPicPr>
            <a:picLocks noChangeAspect="1"/>
          </p:cNvPicPr>
          <p:nvPr/>
        </p:nvPicPr>
        <p:blipFill>
          <a:blip r:embed="rId2" cstate="print"/>
          <a:stretch>
            <a:fillRect/>
          </a:stretch>
        </p:blipFill>
        <p:spPr>
          <a:xfrm>
            <a:off x="5257800" y="1295399"/>
            <a:ext cx="3200400" cy="3959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3099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74638"/>
            <a:ext cx="8229600" cy="639762"/>
          </a:xfrm>
        </p:spPr>
        <p:txBody>
          <a:bodyPr/>
          <a:lstStyle/>
          <a:p>
            <a:pPr marL="573088" indent="-573088" eaLnBrk="1" hangingPunct="1">
              <a:buFont typeface="+mj-lt"/>
              <a:buAutoNum type="romanUcPeriod" startAt="5"/>
              <a:defRPr/>
            </a:pPr>
            <a:r>
              <a:rPr lang="en-US" altLang="en-US" sz="3600" dirty="0">
                <a:solidFill>
                  <a:srgbClr val="00FFFF"/>
                </a:solidFill>
                <a:effectLst>
                  <a:outerShdw blurRad="38100" dist="38100" dir="2700000" algn="tl">
                    <a:srgbClr val="000000">
                      <a:alpha val="43137"/>
                    </a:srgbClr>
                  </a:outerShdw>
                </a:effectLst>
                <a:latin typeface="+mn-lt"/>
              </a:rPr>
              <a:t>God’s One Condition of Salvation</a:t>
            </a:r>
          </a:p>
        </p:txBody>
      </p:sp>
      <p:sp>
        <p:nvSpPr>
          <p:cNvPr id="5" name="Rectangle 3"/>
          <p:cNvSpPr txBox="1">
            <a:spLocks/>
          </p:cNvSpPr>
          <p:nvPr/>
        </p:nvSpPr>
        <p:spPr bwMode="auto">
          <a:xfrm>
            <a:off x="457200" y="1143000"/>
            <a:ext cx="8458200" cy="54102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Misconceptions – multiple steps, poor word choices</a:t>
            </a:r>
          </a:p>
          <a:p>
            <a:pPr marL="514350" indent="-514350" eaLnBrk="1" hangingPunct="1">
              <a:spcBef>
                <a:spcPts val="600"/>
              </a:spcBef>
              <a:spcAft>
                <a:spcPts val="600"/>
              </a:spcAft>
              <a:buFont typeface="+mj-lt"/>
              <a:buAutoNum type="alphaUcPeriod"/>
              <a:defRPr/>
            </a:pPr>
            <a:r>
              <a:rPr lang="en-US" altLang="en-US" sz="2800" b="1" u="sng" dirty="0">
                <a:solidFill>
                  <a:srgbClr val="FFFFCC"/>
                </a:solidFill>
                <a:effectLst>
                  <a:outerShdw blurRad="38100" dist="38100" dir="2700000" algn="tl">
                    <a:srgbClr val="000000">
                      <a:alpha val="43137"/>
                    </a:srgbClr>
                  </a:outerShdw>
                </a:effectLst>
              </a:rPr>
              <a:t>Around 200 passages teach that justification is conditioned on faith alone</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Why God has conditioned salvation on faith alone</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 trust</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not – Jas 2:19</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Content of saving faith – John 8:24; 20:30-31; 1 </a:t>
            </a:r>
            <a:r>
              <a:rPr lang="en-US" altLang="en-US" sz="2800" dirty="0" err="1">
                <a:solidFill>
                  <a:schemeClr val="bg1"/>
                </a:solidFill>
                <a:effectLst>
                  <a:outerShdw blurRad="38100" dist="38100" dir="2700000" algn="tl">
                    <a:srgbClr val="000000">
                      <a:alpha val="43137"/>
                    </a:srgbClr>
                  </a:outerShdw>
                </a:effectLst>
              </a:rPr>
              <a:t>Cor</a:t>
            </a:r>
            <a:r>
              <a:rPr lang="en-US" altLang="en-US" sz="2800" dirty="0">
                <a:solidFill>
                  <a:schemeClr val="bg1"/>
                </a:solidFill>
                <a:effectLst>
                  <a:outerShdw blurRad="38100" dist="38100" dir="2700000" algn="tl">
                    <a:srgbClr val="000000">
                      <a:alpha val="43137"/>
                    </a:srgbClr>
                  </a:outerShdw>
                </a:effectLst>
              </a:rPr>
              <a:t> 15:1-4</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An evangelistic model</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Response to problem passages</a:t>
            </a:r>
          </a:p>
        </p:txBody>
      </p:sp>
    </p:spTree>
    <p:extLst>
      <p:ext uri="{BB962C8B-B14F-4D97-AF65-F5344CB8AC3E}">
        <p14:creationId xmlns:p14="http://schemas.microsoft.com/office/powerpoint/2010/main" val="3361576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sz="3600" dirty="0">
                <a:solidFill>
                  <a:srgbClr val="00FFFF"/>
                </a:solidFill>
                <a:effectLst>
                  <a:outerShdw blurRad="38100" dist="38100" dir="2700000" algn="tl">
                    <a:srgbClr val="000000">
                      <a:alpha val="43137"/>
                    </a:srgbClr>
                  </a:outerShdw>
                </a:effectLst>
                <a:latin typeface="+mn-lt"/>
              </a:rPr>
              <a:t>Poor Word Choices</a:t>
            </a:r>
          </a:p>
        </p:txBody>
      </p:sp>
      <p:sp>
        <p:nvSpPr>
          <p:cNvPr id="3" name="Content Placeholder 2"/>
          <p:cNvSpPr>
            <a:spLocks noGrp="1"/>
          </p:cNvSpPr>
          <p:nvPr>
            <p:ph idx="1"/>
          </p:nvPr>
        </p:nvSpPr>
        <p:spPr>
          <a:xfrm>
            <a:off x="381000" y="1143000"/>
            <a:ext cx="4191000" cy="4297363"/>
          </a:xfrm>
        </p:spPr>
        <p:txBody>
          <a:bodyPr/>
          <a:lstStyle/>
          <a:p>
            <a:pPr>
              <a:spcBef>
                <a:spcPts val="600"/>
              </a:spcBef>
              <a:spcAft>
                <a:spcPts val="600"/>
              </a:spcAft>
            </a:pPr>
            <a:r>
              <a:rPr lang="en-US" sz="2800" dirty="0">
                <a:solidFill>
                  <a:schemeClr val="bg1"/>
                </a:solidFill>
                <a:effectLst>
                  <a:outerShdw blurRad="38100" dist="38100" dir="2700000" algn="tl">
                    <a:srgbClr val="000000">
                      <a:alpha val="43137"/>
                    </a:srgbClr>
                  </a:outerShdw>
                </a:effectLst>
                <a:cs typeface="Times New Roman" pitchFamily="18" charset="0"/>
              </a:rPr>
              <a:t>ABC method</a:t>
            </a:r>
            <a:r>
              <a:rPr lang="en-US" altLang="en-US" sz="2800" dirty="0">
                <a:solidFill>
                  <a:schemeClr val="bg1"/>
                </a:solidFill>
                <a:effectLst>
                  <a:outerShdw blurRad="38100" dist="38100" dir="2700000" algn="tl">
                    <a:srgbClr val="000000">
                      <a:alpha val="43137"/>
                    </a:srgbClr>
                  </a:outerShdw>
                </a:effectLst>
              </a:rPr>
              <a:t> – </a:t>
            </a:r>
            <a:r>
              <a:rPr lang="en-US" sz="2800" u="sng" dirty="0">
                <a:solidFill>
                  <a:schemeClr val="bg1"/>
                </a:solidFill>
                <a:effectLst>
                  <a:outerShdw blurRad="38100" dist="38100" dir="2700000" algn="tl">
                    <a:srgbClr val="000000">
                      <a:alpha val="43137"/>
                    </a:srgbClr>
                  </a:outerShdw>
                </a:effectLst>
                <a:cs typeface="Times New Roman" pitchFamily="18" charset="0"/>
              </a:rPr>
              <a:t>A</a:t>
            </a:r>
            <a:r>
              <a:rPr lang="en-US" sz="2800" dirty="0">
                <a:solidFill>
                  <a:schemeClr val="bg1"/>
                </a:solidFill>
                <a:effectLst>
                  <a:outerShdw blurRad="38100" dist="38100" dir="2700000" algn="tl">
                    <a:srgbClr val="000000">
                      <a:alpha val="43137"/>
                    </a:srgbClr>
                  </a:outerShdw>
                </a:effectLst>
                <a:cs typeface="Times New Roman" pitchFamily="18" charset="0"/>
              </a:rPr>
              <a:t>dmit, </a:t>
            </a:r>
            <a:r>
              <a:rPr lang="en-US" sz="2800" b="1" u="sng" dirty="0">
                <a:solidFill>
                  <a:schemeClr val="bg1"/>
                </a:solidFill>
                <a:effectLst>
                  <a:outerShdw blurRad="38100" dist="38100" dir="2700000" algn="tl">
                    <a:srgbClr val="000000">
                      <a:alpha val="43137"/>
                    </a:srgbClr>
                  </a:outerShdw>
                </a:effectLst>
                <a:cs typeface="Times New Roman" pitchFamily="18" charset="0"/>
              </a:rPr>
              <a:t>B</a:t>
            </a:r>
            <a:r>
              <a:rPr lang="en-US" sz="2800" dirty="0">
                <a:solidFill>
                  <a:schemeClr val="bg1"/>
                </a:solidFill>
                <a:effectLst>
                  <a:outerShdw blurRad="38100" dist="38100" dir="2700000" algn="tl">
                    <a:srgbClr val="000000">
                      <a:alpha val="43137"/>
                    </a:srgbClr>
                  </a:outerShdw>
                </a:effectLst>
                <a:cs typeface="Times New Roman" pitchFamily="18" charset="0"/>
              </a:rPr>
              <a:t>elieve, </a:t>
            </a:r>
            <a:r>
              <a:rPr lang="en-US" sz="2800" u="sng" dirty="0">
                <a:solidFill>
                  <a:schemeClr val="bg1"/>
                </a:solidFill>
                <a:effectLst>
                  <a:outerShdw blurRad="38100" dist="38100" dir="2700000" algn="tl">
                    <a:srgbClr val="000000">
                      <a:alpha val="43137"/>
                    </a:srgbClr>
                  </a:outerShdw>
                </a:effectLst>
                <a:cs typeface="Times New Roman" pitchFamily="18" charset="0"/>
              </a:rPr>
              <a:t>C</a:t>
            </a:r>
            <a:r>
              <a:rPr lang="en-US" sz="2800" dirty="0">
                <a:solidFill>
                  <a:schemeClr val="bg1"/>
                </a:solidFill>
                <a:effectLst>
                  <a:outerShdw blurRad="38100" dist="38100" dir="2700000" algn="tl">
                    <a:srgbClr val="000000">
                      <a:alpha val="43137"/>
                    </a:srgbClr>
                  </a:outerShdw>
                </a:effectLst>
                <a:cs typeface="Times New Roman" pitchFamily="18" charset="0"/>
              </a:rPr>
              <a:t>onfess</a:t>
            </a:r>
          </a:p>
          <a:p>
            <a:pPr>
              <a:spcBef>
                <a:spcPts val="600"/>
              </a:spcBef>
              <a:spcAft>
                <a:spcPts val="600"/>
              </a:spcAft>
            </a:pPr>
            <a:r>
              <a:rPr lang="en-US" sz="2800" dirty="0">
                <a:solidFill>
                  <a:schemeClr val="bg1"/>
                </a:solidFill>
                <a:effectLst>
                  <a:outerShdw blurRad="38100" dist="38100" dir="2700000" algn="tl">
                    <a:srgbClr val="000000">
                      <a:alpha val="43137"/>
                    </a:srgbClr>
                  </a:outerShdw>
                </a:effectLst>
                <a:cs typeface="Times New Roman" pitchFamily="18" charset="0"/>
              </a:rPr>
              <a:t>Miscellaneous poor word choices</a:t>
            </a:r>
            <a:r>
              <a:rPr lang="en-US" altLang="en-US" sz="2800" dirty="0">
                <a:solidFill>
                  <a:schemeClr val="bg1"/>
                </a:solidFill>
                <a:effectLst>
                  <a:outerShdw blurRad="38100" dist="38100" dir="2700000" algn="tl">
                    <a:srgbClr val="000000">
                      <a:alpha val="43137"/>
                    </a:srgbClr>
                  </a:outerShdw>
                </a:effectLst>
              </a:rPr>
              <a:t> – </a:t>
            </a:r>
            <a:r>
              <a:rPr lang="en-US" sz="2800" dirty="0">
                <a:solidFill>
                  <a:schemeClr val="bg1"/>
                </a:solidFill>
                <a:effectLst>
                  <a:outerShdw blurRad="38100" dist="38100" dir="2700000" algn="tl">
                    <a:srgbClr val="000000">
                      <a:alpha val="43137"/>
                    </a:srgbClr>
                  </a:outerShdw>
                </a:effectLst>
                <a:cs typeface="Times New Roman" pitchFamily="18" charset="0"/>
              </a:rPr>
              <a:t>confess, deny, yield, surrender, sorrow, make, ask, forsake, receive, accept, invite</a:t>
            </a:r>
          </a:p>
          <a:p>
            <a:pPr>
              <a:spcBef>
                <a:spcPts val="600"/>
              </a:spcBef>
              <a:spcAft>
                <a:spcPts val="600"/>
              </a:spcAft>
            </a:pPr>
            <a:r>
              <a:rPr lang="en-US" sz="2800" dirty="0">
                <a:solidFill>
                  <a:schemeClr val="bg1"/>
                </a:solidFill>
                <a:effectLst>
                  <a:outerShdw blurRad="38100" dist="38100" dir="2700000" algn="tl">
                    <a:srgbClr val="000000">
                      <a:alpha val="43137"/>
                    </a:srgbClr>
                  </a:outerShdw>
                </a:effectLst>
                <a:cs typeface="Times New Roman" pitchFamily="18" charset="0"/>
              </a:rPr>
              <a:t>Negative influence of Charles Finney</a:t>
            </a:r>
          </a:p>
        </p:txBody>
      </p:sp>
      <p:pic>
        <p:nvPicPr>
          <p:cNvPr id="4" name="Picture 3"/>
          <p:cNvPicPr>
            <a:picLocks noChangeAspect="1"/>
          </p:cNvPicPr>
          <p:nvPr/>
        </p:nvPicPr>
        <p:blipFill>
          <a:blip r:embed="rId2" cstate="print"/>
          <a:stretch>
            <a:fillRect/>
          </a:stretch>
        </p:blipFill>
        <p:spPr>
          <a:xfrm>
            <a:off x="5257800" y="1295399"/>
            <a:ext cx="3200400" cy="3959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2933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74638"/>
            <a:ext cx="8229600" cy="639762"/>
          </a:xfrm>
        </p:spPr>
        <p:txBody>
          <a:bodyPr/>
          <a:lstStyle/>
          <a:p>
            <a:pPr marL="573088" indent="-573088" eaLnBrk="1" hangingPunct="1">
              <a:buFont typeface="+mj-lt"/>
              <a:buAutoNum type="romanUcPeriod" startAt="5"/>
              <a:defRPr/>
            </a:pPr>
            <a:r>
              <a:rPr lang="en-US" altLang="en-US" sz="3600" dirty="0">
                <a:solidFill>
                  <a:srgbClr val="00FFFF"/>
                </a:solidFill>
                <a:effectLst>
                  <a:outerShdw blurRad="38100" dist="38100" dir="2700000" algn="tl">
                    <a:srgbClr val="000000">
                      <a:alpha val="43137"/>
                    </a:srgbClr>
                  </a:outerShdw>
                </a:effectLst>
                <a:latin typeface="+mn-lt"/>
              </a:rPr>
              <a:t>God’s One Condition of Salvation</a:t>
            </a:r>
          </a:p>
        </p:txBody>
      </p:sp>
      <p:sp>
        <p:nvSpPr>
          <p:cNvPr id="5" name="Rectangle 3"/>
          <p:cNvSpPr txBox="1">
            <a:spLocks/>
          </p:cNvSpPr>
          <p:nvPr/>
        </p:nvSpPr>
        <p:spPr bwMode="auto">
          <a:xfrm>
            <a:off x="457200" y="1143000"/>
            <a:ext cx="8458200" cy="54102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Misconceptions – multiple steps, poor word choices</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Around 200 passages teach that justification is conditioned on faith alone</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Why God has conditioned salvation on faith alone</a:t>
            </a:r>
          </a:p>
          <a:p>
            <a:pPr marL="514350" indent="-514350" eaLnBrk="1" hangingPunct="1">
              <a:spcBef>
                <a:spcPts val="600"/>
              </a:spcBef>
              <a:spcAft>
                <a:spcPts val="600"/>
              </a:spcAft>
              <a:buFont typeface="+mj-lt"/>
              <a:buAutoNum type="alphaUcPeriod"/>
              <a:defRPr/>
            </a:pPr>
            <a:r>
              <a:rPr lang="en-US" altLang="en-US" sz="2800" b="1" u="sng" dirty="0">
                <a:solidFill>
                  <a:srgbClr val="FFFFCC"/>
                </a:solidFill>
                <a:effectLst>
                  <a:outerShdw blurRad="38100" dist="38100" dir="2700000" algn="tl">
                    <a:srgbClr val="000000">
                      <a:alpha val="43137"/>
                    </a:srgbClr>
                  </a:outerShdw>
                </a:effectLst>
              </a:rPr>
              <a:t>What saving faith is – trust</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not – Jas 2:19</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Content of saving faith – John 8:24; 20:30-31; 1 </a:t>
            </a:r>
            <a:r>
              <a:rPr lang="en-US" altLang="en-US" sz="2800" dirty="0" err="1">
                <a:solidFill>
                  <a:schemeClr val="bg1"/>
                </a:solidFill>
                <a:effectLst>
                  <a:outerShdw blurRad="38100" dist="38100" dir="2700000" algn="tl">
                    <a:srgbClr val="000000">
                      <a:alpha val="43137"/>
                    </a:srgbClr>
                  </a:outerShdw>
                </a:effectLst>
              </a:rPr>
              <a:t>Cor</a:t>
            </a:r>
            <a:r>
              <a:rPr lang="en-US" altLang="en-US" sz="2800" dirty="0">
                <a:solidFill>
                  <a:schemeClr val="bg1"/>
                </a:solidFill>
                <a:effectLst>
                  <a:outerShdw blurRad="38100" dist="38100" dir="2700000" algn="tl">
                    <a:srgbClr val="000000">
                      <a:alpha val="43137"/>
                    </a:srgbClr>
                  </a:outerShdw>
                </a:effectLst>
              </a:rPr>
              <a:t> 15:1-4</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An evangelistic model</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Response to problem passages</a:t>
            </a:r>
          </a:p>
        </p:txBody>
      </p:sp>
    </p:spTree>
    <p:extLst>
      <p:ext uri="{BB962C8B-B14F-4D97-AF65-F5344CB8AC3E}">
        <p14:creationId xmlns:p14="http://schemas.microsoft.com/office/powerpoint/2010/main" val="2361480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152400"/>
            <a:ext cx="4267200" cy="762000"/>
          </a:xfrm>
        </p:spPr>
        <p:txBody>
          <a:bodyPr/>
          <a:lstStyle/>
          <a:p>
            <a:pPr>
              <a:defRPr/>
            </a:pPr>
            <a:r>
              <a:rPr lang="en-US" altLang="en-US" sz="3600" dirty="0">
                <a:solidFill>
                  <a:srgbClr val="00FFFF"/>
                </a:solidFill>
                <a:effectLst>
                  <a:outerShdw blurRad="38100" dist="38100" dir="2700000" algn="tl">
                    <a:srgbClr val="000000">
                      <a:alpha val="43137"/>
                    </a:srgbClr>
                  </a:outerShdw>
                </a:effectLst>
                <a:latin typeface="+mn-lt"/>
              </a:rPr>
              <a:t>“Believe” Defined</a:t>
            </a:r>
          </a:p>
        </p:txBody>
      </p:sp>
      <p:sp>
        <p:nvSpPr>
          <p:cNvPr id="108547" name="Content Placeholder 2"/>
          <p:cNvSpPr>
            <a:spLocks noGrp="1"/>
          </p:cNvSpPr>
          <p:nvPr>
            <p:ph idx="1"/>
          </p:nvPr>
        </p:nvSpPr>
        <p:spPr>
          <a:xfrm>
            <a:off x="533400" y="1143000"/>
            <a:ext cx="7569200" cy="4267200"/>
          </a:xfrm>
        </p:spPr>
        <p:txBody>
          <a:bodyPr/>
          <a:lstStyle/>
          <a:p>
            <a:pPr marL="0" indent="0" algn="just">
              <a:buFont typeface="Wingdings" pitchFamily="2" charset="2"/>
              <a:buNone/>
            </a:pPr>
            <a:r>
              <a:rPr lang="en-US" altLang="en-US" i="1" dirty="0" err="1">
                <a:solidFill>
                  <a:schemeClr val="bg1"/>
                </a:solidFill>
              </a:rPr>
              <a:t>pisteuō</a:t>
            </a:r>
            <a:r>
              <a:rPr lang="en-US" altLang="en-US" dirty="0">
                <a:solidFill>
                  <a:schemeClr val="bg1"/>
                </a:solidFill>
              </a:rPr>
              <a:t>…“to believe,” also “to be </a:t>
            </a:r>
            <a:r>
              <a:rPr lang="en-US" altLang="en-US" b="1" u="sng" dirty="0">
                <a:solidFill>
                  <a:srgbClr val="FFFFCC"/>
                </a:solidFill>
              </a:rPr>
              <a:t>persuaded</a:t>
            </a:r>
            <a:r>
              <a:rPr lang="en-US" altLang="en-US" dirty="0">
                <a:solidFill>
                  <a:schemeClr val="bg1"/>
                </a:solidFill>
              </a:rPr>
              <a:t> of,” and hence, “to place </a:t>
            </a:r>
            <a:r>
              <a:rPr lang="en-US" altLang="en-US" b="1" u="sng" dirty="0">
                <a:solidFill>
                  <a:srgbClr val="FFFFCC"/>
                </a:solidFill>
              </a:rPr>
              <a:t>confidence</a:t>
            </a:r>
            <a:r>
              <a:rPr lang="en-US" altLang="en-US" dirty="0">
                <a:solidFill>
                  <a:schemeClr val="bg1"/>
                </a:solidFill>
              </a:rPr>
              <a:t> in, to </a:t>
            </a:r>
            <a:r>
              <a:rPr lang="en-US" altLang="en-US" b="1" u="sng" dirty="0">
                <a:solidFill>
                  <a:srgbClr val="FFFFCC"/>
                </a:solidFill>
              </a:rPr>
              <a:t>trust</a:t>
            </a:r>
            <a:r>
              <a:rPr lang="en-US" altLang="en-US" dirty="0">
                <a:solidFill>
                  <a:schemeClr val="bg1"/>
                </a:solidFill>
              </a:rPr>
              <a:t>,” signifies, in this sense of the word, </a:t>
            </a:r>
            <a:r>
              <a:rPr lang="en-US" altLang="en-US" b="1" u="sng" dirty="0">
                <a:solidFill>
                  <a:srgbClr val="FFFFCC"/>
                </a:solidFill>
              </a:rPr>
              <a:t>reliance</a:t>
            </a:r>
            <a:r>
              <a:rPr lang="en-US" altLang="en-US" dirty="0">
                <a:solidFill>
                  <a:schemeClr val="bg1"/>
                </a:solidFill>
              </a:rPr>
              <a:t> upon, not mere credence. It is most frequent in the writings of the apostle John, especially the Gospel. He does not use the noun…Of the writers of the Gospels…uses of the verb…John </a:t>
            </a:r>
            <a:r>
              <a:rPr lang="en-US" altLang="en-US" b="1" u="sng" dirty="0">
                <a:solidFill>
                  <a:srgbClr val="FFFFCC"/>
                </a:solidFill>
              </a:rPr>
              <a:t>ninety-nine</a:t>
            </a:r>
            <a:r>
              <a:rPr lang="en-US" altLang="en-US" dirty="0">
                <a:solidFill>
                  <a:schemeClr val="bg1"/>
                </a:solidFill>
              </a:rPr>
              <a:t>.</a:t>
            </a: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a:solidFill>
                  <a:schemeClr val="bg1"/>
                </a:solidFill>
              </a:rPr>
              <a:t>W. E. Vine, Merrill F. Unger, and William White, </a:t>
            </a:r>
            <a:r>
              <a:rPr lang="en-US" altLang="en-US" sz="1600" i="1">
                <a:solidFill>
                  <a:schemeClr val="bg1"/>
                </a:solidFill>
              </a:rPr>
              <a:t>Vine's Complete Expository Dictionary of the Old and New Testament Words</a:t>
            </a:r>
            <a:r>
              <a:rPr lang="en-US" altLang="en-US" sz="1600">
                <a:solidFill>
                  <a:schemeClr val="bg1"/>
                </a:solidFill>
              </a:rPr>
              <a:t> (Nashville: Nelson, 1996), 61.</a:t>
            </a:r>
          </a:p>
        </p:txBody>
      </p:sp>
    </p:spTree>
    <p:extLst>
      <p:ext uri="{BB962C8B-B14F-4D97-AF65-F5344CB8AC3E}">
        <p14:creationId xmlns:p14="http://schemas.microsoft.com/office/powerpoint/2010/main" val="286312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43000" y="274638"/>
            <a:ext cx="6858000" cy="868362"/>
          </a:xfrm>
        </p:spPr>
        <p:txBody>
          <a:bodyPr/>
          <a:lstStyle/>
          <a:p>
            <a:pPr marL="461963" indent="-461963" eaLnBrk="1" hangingPunct="1">
              <a:buFont typeface="+mj-lt"/>
              <a:buAutoNum type="alphaUcPeriod"/>
              <a:defRPr/>
            </a:pPr>
            <a:r>
              <a:rPr lang="en-US" altLang="en-US" sz="3600" b="1" dirty="0">
                <a:solidFill>
                  <a:srgbClr val="00FFFF"/>
                </a:solidFill>
                <a:effectLst>
                  <a:outerShdw blurRad="38100" dist="38100" dir="2700000" algn="tl">
                    <a:srgbClr val="000000">
                      <a:alpha val="43137"/>
                    </a:srgbClr>
                  </a:outerShdw>
                </a:effectLst>
                <a:latin typeface="+mn-lt"/>
              </a:rPr>
              <a:t>Definition &amp; Uses</a:t>
            </a:r>
          </a:p>
        </p:txBody>
      </p:sp>
      <p:sp>
        <p:nvSpPr>
          <p:cNvPr id="16387" name="Content Placeholder 2"/>
          <p:cNvSpPr>
            <a:spLocks noGrp="1"/>
          </p:cNvSpPr>
          <p:nvPr>
            <p:ph idx="1"/>
          </p:nvPr>
        </p:nvSpPr>
        <p:spPr>
          <a:xfrm>
            <a:off x="800100" y="1219200"/>
            <a:ext cx="7658100" cy="4648200"/>
          </a:xfrm>
        </p:spPr>
        <p:txBody>
          <a:bodyPr/>
          <a:lstStyle/>
          <a:p>
            <a:pPr marL="461963" indent="-461963" eaLnBrk="1" hangingPunct="1">
              <a:lnSpc>
                <a:spcPct val="90000"/>
              </a:lnSpc>
              <a:spcBef>
                <a:spcPts val="600"/>
              </a:spcBef>
              <a:spcAft>
                <a:spcPts val="1200"/>
              </a:spcAft>
              <a:buClr>
                <a:srgbClr val="00FFFF"/>
              </a:buClr>
              <a:buFont typeface="+mj-lt"/>
              <a:buAutoNum type="arabicPeriod"/>
              <a:defRPr/>
            </a:pPr>
            <a:r>
              <a:rPr lang="en-US" altLang="en-US" sz="2800" dirty="0">
                <a:solidFill>
                  <a:schemeClr val="bg1"/>
                </a:solidFill>
                <a:effectLst>
                  <a:outerShdw blurRad="38100" dist="38100" dir="2700000" algn="tl">
                    <a:srgbClr val="000000">
                      <a:alpha val="43137"/>
                    </a:srgbClr>
                  </a:outerShdw>
                </a:effectLst>
              </a:rPr>
              <a:t>Definition – Action of God in choosing those who will be saved as members of the body of Christ</a:t>
            </a:r>
          </a:p>
          <a:p>
            <a:pPr marL="461963" indent="-461963" eaLnBrk="1" hangingPunct="1">
              <a:lnSpc>
                <a:spcPct val="90000"/>
              </a:lnSpc>
              <a:spcBef>
                <a:spcPts val="600"/>
              </a:spcBef>
              <a:spcAft>
                <a:spcPts val="1200"/>
              </a:spcAft>
              <a:buClr>
                <a:srgbClr val="00FFFF"/>
              </a:buClr>
              <a:buFont typeface="+mj-lt"/>
              <a:buAutoNum type="arabicPeriod"/>
              <a:defRPr/>
            </a:pPr>
            <a:r>
              <a:rPr lang="en-US" altLang="en-US" sz="2800" dirty="0">
                <a:solidFill>
                  <a:schemeClr val="bg1"/>
                </a:solidFill>
                <a:effectLst>
                  <a:outerShdw blurRad="38100" dist="38100" dir="2700000" algn="tl">
                    <a:srgbClr val="000000">
                      <a:alpha val="43137"/>
                    </a:srgbClr>
                  </a:outerShdw>
                </a:effectLst>
              </a:rPr>
              <a:t>Many biblical uses</a:t>
            </a:r>
          </a:p>
          <a:p>
            <a:pPr lvl="1" eaLnBrk="1" hangingPunct="1">
              <a:lnSpc>
                <a:spcPct val="90000"/>
              </a:lnSpc>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Israel – </a:t>
            </a:r>
            <a:r>
              <a:rPr lang="en-US" altLang="en-US" dirty="0" err="1">
                <a:solidFill>
                  <a:schemeClr val="bg1"/>
                </a:solidFill>
                <a:effectLst>
                  <a:outerShdw blurRad="38100" dist="38100" dir="2700000" algn="tl">
                    <a:srgbClr val="000000">
                      <a:alpha val="43137"/>
                    </a:srgbClr>
                  </a:outerShdw>
                </a:effectLst>
              </a:rPr>
              <a:t>Deut</a:t>
            </a:r>
            <a:r>
              <a:rPr lang="en-US" altLang="en-US" dirty="0">
                <a:solidFill>
                  <a:schemeClr val="bg1"/>
                </a:solidFill>
                <a:effectLst>
                  <a:outerShdw blurRad="38100" dist="38100" dir="2700000" algn="tl">
                    <a:srgbClr val="000000">
                      <a:alpha val="43137"/>
                    </a:srgbClr>
                  </a:outerShdw>
                </a:effectLst>
              </a:rPr>
              <a:t> 4:37; 7:7</a:t>
            </a:r>
          </a:p>
          <a:p>
            <a:pPr lvl="1" eaLnBrk="1" hangingPunct="1">
              <a:lnSpc>
                <a:spcPct val="90000"/>
              </a:lnSpc>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Cyrus – Isa 45:1-4</a:t>
            </a:r>
          </a:p>
          <a:p>
            <a:pPr lvl="1" eaLnBrk="1" hangingPunct="1">
              <a:lnSpc>
                <a:spcPct val="90000"/>
              </a:lnSpc>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Christ – Isa 42:1</a:t>
            </a:r>
          </a:p>
          <a:p>
            <a:pPr lvl="1" eaLnBrk="1" hangingPunct="1">
              <a:lnSpc>
                <a:spcPct val="90000"/>
              </a:lnSpc>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Tribulation saints – Matt 24:22</a:t>
            </a:r>
          </a:p>
          <a:p>
            <a:pPr lvl="1" eaLnBrk="1" hangingPunct="1">
              <a:lnSpc>
                <a:spcPct val="90000"/>
              </a:lnSpc>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Believers in Christ today – Col 3:12; Titus 1:1</a:t>
            </a:r>
          </a:p>
        </p:txBody>
      </p:sp>
    </p:spTree>
    <p:extLst>
      <p:ext uri="{BB962C8B-B14F-4D97-AF65-F5344CB8AC3E}">
        <p14:creationId xmlns:p14="http://schemas.microsoft.com/office/powerpoint/2010/main" val="2345106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419100" y="1600200"/>
            <a:ext cx="8305800" cy="3048000"/>
          </a:xfrm>
        </p:spPr>
        <p:txBody>
          <a:bodyPr/>
          <a:lstStyle/>
          <a:p>
            <a:pPr algn="just">
              <a:spcBef>
                <a:spcPts val="1200"/>
              </a:spcBef>
              <a:spcAft>
                <a:spcPts val="1200"/>
              </a:spcAft>
              <a:buFont typeface="Arial" panose="020B0604020202020204" pitchFamily="34" charset="0"/>
              <a:buChar char="•"/>
              <a:defRPr/>
            </a:pPr>
            <a:r>
              <a:rPr lang="en-US" altLang="en-US" sz="3000" dirty="0">
                <a:solidFill>
                  <a:schemeClr val="bg1"/>
                </a:solidFill>
                <a:effectLst>
                  <a:outerShdw blurRad="38100" dist="38100" dir="2700000" algn="tl">
                    <a:srgbClr val="000000">
                      <a:alpha val="43137"/>
                    </a:srgbClr>
                  </a:outerShdw>
                </a:effectLst>
              </a:rPr>
              <a:t>Faith in non-meritorious (Isa. 64:6; Rom. 4:4-5)</a:t>
            </a:r>
          </a:p>
          <a:p>
            <a:pPr algn="just">
              <a:spcBef>
                <a:spcPts val="1200"/>
              </a:spcBef>
              <a:spcAft>
                <a:spcPts val="1200"/>
              </a:spcAft>
              <a:buFont typeface="Arial" panose="020B0604020202020204" pitchFamily="34" charset="0"/>
              <a:buChar char="•"/>
              <a:defRPr/>
            </a:pPr>
            <a:r>
              <a:rPr lang="en-US" altLang="en-US" sz="3000" dirty="0">
                <a:solidFill>
                  <a:schemeClr val="bg1"/>
                </a:solidFill>
                <a:effectLst>
                  <a:outerShdw blurRad="38100" dist="38100" dir="2700000" algn="tl">
                    <a:srgbClr val="000000">
                      <a:alpha val="43137"/>
                    </a:srgbClr>
                  </a:outerShdw>
                </a:effectLst>
              </a:rPr>
              <a:t>Faith is by grace and not works (Rom. 11:6)</a:t>
            </a:r>
          </a:p>
          <a:p>
            <a:pPr algn="just">
              <a:spcBef>
                <a:spcPts val="1200"/>
              </a:spcBef>
              <a:spcAft>
                <a:spcPts val="1200"/>
              </a:spcAft>
              <a:buFont typeface="Arial" panose="020B0604020202020204" pitchFamily="34" charset="0"/>
              <a:buChar char="•"/>
              <a:defRPr/>
            </a:pPr>
            <a:r>
              <a:rPr lang="en-US" altLang="en-US" sz="3000" dirty="0">
                <a:solidFill>
                  <a:schemeClr val="bg1"/>
                </a:solidFill>
                <a:effectLst>
                  <a:outerShdw blurRad="38100" dist="38100" dir="2700000" algn="tl">
                    <a:srgbClr val="000000">
                      <a:alpha val="43137"/>
                    </a:srgbClr>
                  </a:outerShdw>
                </a:effectLst>
              </a:rPr>
              <a:t>Faith maintains God’s glory (Isa. 42:8)</a:t>
            </a:r>
          </a:p>
          <a:p>
            <a:pPr algn="just">
              <a:spcBef>
                <a:spcPts val="1200"/>
              </a:spcBef>
              <a:spcAft>
                <a:spcPts val="1200"/>
              </a:spcAft>
              <a:buFont typeface="Arial" panose="020B0604020202020204" pitchFamily="34" charset="0"/>
              <a:buChar char="•"/>
              <a:defRPr/>
            </a:pPr>
            <a:r>
              <a:rPr lang="en-US" altLang="en-US" sz="3000" dirty="0">
                <a:solidFill>
                  <a:schemeClr val="bg1"/>
                </a:solidFill>
                <a:effectLst>
                  <a:outerShdw blurRad="38100" dist="38100" dir="2700000" algn="tl">
                    <a:srgbClr val="000000">
                      <a:alpha val="43137"/>
                    </a:srgbClr>
                  </a:outerShdw>
                </a:effectLst>
              </a:rPr>
              <a:t>Faith eliminates boasting (Rom. 3:27; Eph. 2:8-9)</a:t>
            </a:r>
          </a:p>
          <a:p>
            <a:pPr algn="just">
              <a:spcBef>
                <a:spcPts val="1200"/>
              </a:spcBef>
              <a:spcAft>
                <a:spcPts val="1200"/>
              </a:spcAft>
              <a:buFont typeface="Arial" panose="020B0604020202020204" pitchFamily="34" charset="0"/>
              <a:buChar char="•"/>
              <a:defRPr/>
            </a:pPr>
            <a:r>
              <a:rPr lang="en-US" altLang="en-US" sz="3000" dirty="0">
                <a:solidFill>
                  <a:schemeClr val="bg1"/>
                </a:solidFill>
                <a:effectLst>
                  <a:outerShdw blurRad="38100" dist="38100" dir="2700000" algn="tl">
                    <a:srgbClr val="000000">
                      <a:alpha val="43137"/>
                    </a:srgbClr>
                  </a:outerShdw>
                </a:effectLst>
              </a:rPr>
              <a:t>Faith maintains the Gospel’s offense (Gal. 5:11)</a:t>
            </a:r>
          </a:p>
        </p:txBody>
      </p:sp>
      <p:sp>
        <p:nvSpPr>
          <p:cNvPr id="4" name="Title 1"/>
          <p:cNvSpPr txBox="1">
            <a:spLocks/>
          </p:cNvSpPr>
          <p:nvPr/>
        </p:nvSpPr>
        <p:spPr>
          <a:xfrm>
            <a:off x="457200" y="304800"/>
            <a:ext cx="8229600" cy="1219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mn-lt"/>
              </a:rPr>
              <a:t>Why Has God Designed </a:t>
            </a:r>
          </a:p>
          <a:p>
            <a:pPr eaLnBrk="1" hangingPunct="1">
              <a:defRPr/>
            </a:pPr>
            <a:r>
              <a:rPr lang="en-US" sz="3600" dirty="0">
                <a:solidFill>
                  <a:srgbClr val="00FFFF"/>
                </a:solidFill>
                <a:effectLst>
                  <a:outerShdw blurRad="38100" dist="38100" dir="2700000" algn="tl">
                    <a:srgbClr val="000000">
                      <a:alpha val="43137"/>
                    </a:srgbClr>
                  </a:outerShdw>
                </a:effectLst>
                <a:latin typeface="+mn-lt"/>
              </a:rPr>
              <a:t>Justification by Faith Alone?</a:t>
            </a:r>
          </a:p>
        </p:txBody>
      </p:sp>
      <p:pic>
        <p:nvPicPr>
          <p:cNvPr id="5" name="Picture 2" descr="http://4.bp.blogspot.com/-JXH-bqfBcWE/TgJAJNX1UjI/AAAAAAAAAVA/qgy871X7QgQ/s1600/ABE.gif"/>
          <p:cNvPicPr>
            <a:picLocks noChangeAspect="1" noChangeArrowheads="1"/>
          </p:cNvPicPr>
          <p:nvPr/>
        </p:nvPicPr>
        <p:blipFill>
          <a:blip r:embed="rId2" cstate="print"/>
          <a:srcRect/>
          <a:stretch>
            <a:fillRect/>
          </a:stretch>
        </p:blipFill>
        <p:spPr bwMode="auto">
          <a:xfrm>
            <a:off x="7620000" y="5181600"/>
            <a:ext cx="1278890" cy="1582132"/>
          </a:xfrm>
          <a:prstGeom prst="rect">
            <a:avLst/>
          </a:prstGeom>
          <a:noFill/>
          <a:ln w="28575">
            <a:solidFill>
              <a:srgbClr val="FFFF00"/>
            </a:solidFill>
            <a:miter lim="800000"/>
            <a:headEnd/>
            <a:tailEnd/>
          </a:ln>
        </p:spPr>
      </p:pic>
    </p:spTree>
    <p:extLst>
      <p:ext uri="{BB962C8B-B14F-4D97-AF65-F5344CB8AC3E}">
        <p14:creationId xmlns:p14="http://schemas.microsoft.com/office/powerpoint/2010/main" val="1016668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533400" y="152400"/>
            <a:ext cx="8229600" cy="792162"/>
          </a:xfrm>
        </p:spPr>
        <p:txBody>
          <a:bodyPr/>
          <a:lstStyle/>
          <a:p>
            <a:pPr marL="573088" indent="-573088" eaLnBrk="1" hangingPunct="1">
              <a:defRPr/>
            </a:pPr>
            <a:r>
              <a:rPr lang="en-US" altLang="en-US" sz="3600" dirty="0">
                <a:solidFill>
                  <a:srgbClr val="00FFFF"/>
                </a:solidFill>
                <a:effectLst>
                  <a:outerShdw blurRad="38100" dist="38100" dir="2700000" algn="tl">
                    <a:srgbClr val="000000">
                      <a:alpha val="43137"/>
                    </a:srgbClr>
                  </a:outerShdw>
                </a:effectLst>
                <a:latin typeface="+mn-lt"/>
              </a:rPr>
              <a:t>Repentance</a:t>
            </a:r>
          </a:p>
        </p:txBody>
      </p:sp>
      <p:sp>
        <p:nvSpPr>
          <p:cNvPr id="5" name="Rectangle 3"/>
          <p:cNvSpPr txBox="1">
            <a:spLocks/>
          </p:cNvSpPr>
          <p:nvPr/>
        </p:nvSpPr>
        <p:spPr bwMode="auto">
          <a:xfrm>
            <a:off x="342900" y="914400"/>
            <a:ext cx="8458200" cy="56388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eaLnBrk="1" hangingPunct="1">
              <a:spcBef>
                <a:spcPts val="0"/>
              </a:spcBef>
              <a:spcAft>
                <a:spcPts val="600"/>
              </a:spcAft>
              <a:buClr>
                <a:srgbClr val="00FFFF"/>
              </a:buClr>
              <a:buFont typeface="+mj-lt"/>
              <a:buAutoNum type="alphaUcPeriod"/>
              <a:defRPr/>
            </a:pPr>
            <a:r>
              <a:rPr lang="en-US" altLang="en-US" sz="2800" dirty="0">
                <a:solidFill>
                  <a:schemeClr val="bg1"/>
                </a:solidFill>
              </a:rPr>
              <a:t>What repentance means</a:t>
            </a:r>
          </a:p>
          <a:p>
            <a:pPr marL="914400" lvl="1" indent="-452438" eaLnBrk="1" hangingPunct="1">
              <a:spcBef>
                <a:spcPts val="0"/>
              </a:spcBef>
              <a:spcAft>
                <a:spcPts val="600"/>
              </a:spcAft>
              <a:buClr>
                <a:srgbClr val="FF99FF"/>
              </a:buClr>
              <a:buAutoNum type="arabicPeriod"/>
              <a:defRPr/>
            </a:pPr>
            <a:r>
              <a:rPr lang="en-US" altLang="en-US" sz="2600" dirty="0" err="1">
                <a:solidFill>
                  <a:schemeClr val="bg1"/>
                </a:solidFill>
              </a:rPr>
              <a:t>Metanoeō</a:t>
            </a:r>
            <a:r>
              <a:rPr lang="en-US" altLang="en-US" sz="2600" dirty="0">
                <a:solidFill>
                  <a:schemeClr val="bg1"/>
                </a:solidFill>
              </a:rPr>
              <a:t> / </a:t>
            </a:r>
            <a:r>
              <a:rPr lang="en-US" altLang="en-US" sz="2600" dirty="0" err="1">
                <a:solidFill>
                  <a:schemeClr val="bg1"/>
                </a:solidFill>
              </a:rPr>
              <a:t>metanoia</a:t>
            </a:r>
            <a:endParaRPr lang="en-US" altLang="en-US" sz="2600" dirty="0">
              <a:solidFill>
                <a:schemeClr val="bg1"/>
              </a:solidFill>
            </a:endParaRPr>
          </a:p>
          <a:p>
            <a:pPr marL="914400" lvl="1" indent="-452438" eaLnBrk="1" hangingPunct="1">
              <a:spcBef>
                <a:spcPts val="0"/>
              </a:spcBef>
              <a:spcAft>
                <a:spcPts val="600"/>
              </a:spcAft>
              <a:buClr>
                <a:srgbClr val="FF99FF"/>
              </a:buClr>
              <a:buAutoNum type="arabicPeriod"/>
              <a:defRPr/>
            </a:pPr>
            <a:r>
              <a:rPr lang="en-US" altLang="en-US" sz="2600" i="1" dirty="0">
                <a:solidFill>
                  <a:schemeClr val="bg1"/>
                </a:solidFill>
              </a:rPr>
              <a:t>Meta</a:t>
            </a:r>
            <a:r>
              <a:rPr lang="en-US" altLang="en-US" sz="2600" dirty="0">
                <a:solidFill>
                  <a:schemeClr val="bg1"/>
                </a:solidFill>
              </a:rPr>
              <a:t> = change (</a:t>
            </a:r>
            <a:r>
              <a:rPr lang="en-US" altLang="en-US" sz="2600" dirty="0" err="1">
                <a:solidFill>
                  <a:schemeClr val="bg1"/>
                </a:solidFill>
              </a:rPr>
              <a:t>exs</a:t>
            </a:r>
            <a:r>
              <a:rPr lang="en-US" altLang="en-US" sz="2600" dirty="0">
                <a:solidFill>
                  <a:schemeClr val="bg1"/>
                </a:solidFill>
              </a:rPr>
              <a:t>: metabolism, metamorphosis, metastasize</a:t>
            </a:r>
          </a:p>
          <a:p>
            <a:pPr marL="914400" lvl="1" indent="-452438" eaLnBrk="1" hangingPunct="1">
              <a:spcBef>
                <a:spcPts val="0"/>
              </a:spcBef>
              <a:spcAft>
                <a:spcPts val="600"/>
              </a:spcAft>
              <a:buClr>
                <a:srgbClr val="FF99FF"/>
              </a:buClr>
              <a:buAutoNum type="arabicPeriod"/>
              <a:defRPr/>
            </a:pPr>
            <a:r>
              <a:rPr lang="en-US" altLang="en-US" sz="2600" i="1" dirty="0" err="1">
                <a:solidFill>
                  <a:schemeClr val="bg1"/>
                </a:solidFill>
              </a:rPr>
              <a:t>Noeō</a:t>
            </a:r>
            <a:r>
              <a:rPr lang="en-US" altLang="en-US" sz="2600" dirty="0">
                <a:solidFill>
                  <a:schemeClr val="bg1"/>
                </a:solidFill>
              </a:rPr>
              <a:t> = notion = mind</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of mind”</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mind about whatever is preventing someone from trusting in Christ alone</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Synonym for faith (Acts 2:38; 3:19; 17:30; 2 Pet 3:9)</a:t>
            </a:r>
          </a:p>
          <a:p>
            <a:pPr marL="461963" indent="-461963" eaLnBrk="1" hangingPunct="1">
              <a:spcBef>
                <a:spcPts val="0"/>
              </a:spcBef>
              <a:spcAft>
                <a:spcPts val="600"/>
              </a:spcAft>
              <a:buClr>
                <a:srgbClr val="00FFFF"/>
              </a:buClr>
              <a:buFont typeface="+mj-lt"/>
              <a:buAutoNum type="alphaUcPeriod"/>
              <a:defRPr/>
            </a:pPr>
            <a:r>
              <a:rPr lang="en-US" altLang="en-US" sz="2800" dirty="0">
                <a:solidFill>
                  <a:schemeClr val="bg1"/>
                </a:solidFill>
              </a:rPr>
              <a:t>What repentance does </a:t>
            </a:r>
            <a:r>
              <a:rPr lang="en-US" altLang="en-US" sz="2800" b="1" u="sng" dirty="0">
                <a:solidFill>
                  <a:srgbClr val="FFFFCC"/>
                </a:solidFill>
              </a:rPr>
              <a:t>NOT</a:t>
            </a:r>
            <a:r>
              <a:rPr lang="en-US" altLang="en-US" sz="2800" dirty="0">
                <a:solidFill>
                  <a:schemeClr val="bg1"/>
                </a:solidFill>
              </a:rPr>
              <a:t> mean</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Feeling sorry or guilty (Heb 12:17; </a:t>
            </a:r>
            <a:r>
              <a:rPr lang="en-US" altLang="en-US" sz="2600" i="1" dirty="0" err="1">
                <a:solidFill>
                  <a:schemeClr val="bg1"/>
                </a:solidFill>
              </a:rPr>
              <a:t>metamelomai</a:t>
            </a:r>
            <a:r>
              <a:rPr lang="en-US" altLang="en-US" sz="2600" dirty="0">
                <a:solidFill>
                  <a:schemeClr val="bg1"/>
                </a:solidFill>
              </a:rPr>
              <a:t>)</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Turning from sin (John 4:10, 17-19)</a:t>
            </a:r>
          </a:p>
        </p:txBody>
      </p:sp>
    </p:spTree>
    <p:extLst>
      <p:ext uri="{BB962C8B-B14F-4D97-AF65-F5344CB8AC3E}">
        <p14:creationId xmlns:p14="http://schemas.microsoft.com/office/powerpoint/2010/main" val="1977780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0"/>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Repent (Acts 2:38; 3:19; 17:30; 2 Pet 3:9)? Change of mind</a:t>
            </a:r>
          </a:p>
          <a:p>
            <a:pPr eaLnBrk="1" hangingPunct="1">
              <a:spcBef>
                <a:spcPts val="1200"/>
              </a:spcBef>
              <a:spcAft>
                <a:spcPts val="1200"/>
              </a:spcAft>
              <a:buFont typeface="Arial" panose="020B0604020202020204" pitchFamily="34" charset="0"/>
              <a:buChar char="•"/>
              <a:defRPr/>
            </a:pPr>
            <a:r>
              <a:rPr lang="en-US" altLang="en-US" sz="2800" b="1" u="sng" dirty="0">
                <a:solidFill>
                  <a:srgbClr val="FFFFCC"/>
                </a:solidFill>
                <a:effectLst>
                  <a:outerShdw blurRad="38100" dist="38100" dir="2700000" algn="tl">
                    <a:srgbClr val="000000">
                      <a:alpha val="43137"/>
                    </a:srgbClr>
                  </a:outerShdw>
                </a:effectLst>
              </a:rPr>
              <a:t>Lordship (Matt 16:24-25)? Discipleship vs. justification</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Receive/Accept Christ? – Synonym of faith (John 1:12) </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Believe and work (</a:t>
            </a:r>
            <a:r>
              <a:rPr lang="en-US" altLang="en-US" sz="2800" dirty="0" err="1">
                <a:solidFill>
                  <a:schemeClr val="bg1"/>
                </a:solidFill>
                <a:effectLst>
                  <a:outerShdw blurRad="38100" dist="38100" dir="2700000" algn="tl">
                    <a:srgbClr val="000000">
                      <a:alpha val="43137"/>
                    </a:srgbClr>
                  </a:outerShdw>
                </a:effectLst>
              </a:rPr>
              <a:t>Eph</a:t>
            </a:r>
            <a:r>
              <a:rPr lang="en-US" altLang="en-US" sz="2800" dirty="0">
                <a:solidFill>
                  <a:schemeClr val="bg1"/>
                </a:solidFill>
                <a:effectLst>
                  <a:outerShdw blurRad="38100" dist="38100" dir="2700000" algn="tl">
                    <a:srgbClr val="000000">
                      <a:alpha val="43137"/>
                    </a:srgbClr>
                  </a:outerShdw>
                </a:effectLst>
              </a:rPr>
              <a:t> 2:8-10; Jas 2:14-26)? Sanctification</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extLst>
      <p:ext uri="{BB962C8B-B14F-4D97-AF65-F5344CB8AC3E}">
        <p14:creationId xmlns:p14="http://schemas.microsoft.com/office/powerpoint/2010/main" val="4243621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image.slidesharecdn.com/section2briefchronology-130720080629-phpapp02/95/section-2-brief-chronology-of-the-life-of-christ-1-638.jpg?cb=1374307664"/>
          <p:cNvPicPr>
            <a:picLocks noChangeAspect="1" noChangeArrowheads="1"/>
          </p:cNvPicPr>
          <p:nvPr/>
        </p:nvPicPr>
        <p:blipFill>
          <a:blip r:embed="rId3" cstate="print"/>
          <a:srcRect/>
          <a:stretch>
            <a:fillRect/>
          </a:stretch>
        </p:blipFill>
        <p:spPr bwMode="auto">
          <a:xfrm>
            <a:off x="1357316" y="214312"/>
            <a:ext cx="6429375" cy="6429376"/>
          </a:xfrm>
          <a:prstGeom prst="rect">
            <a:avLst/>
          </a:prstGeom>
          <a:noFill/>
        </p:spPr>
      </p:pic>
    </p:spTree>
    <p:extLst>
      <p:ext uri="{BB962C8B-B14F-4D97-AF65-F5344CB8AC3E}">
        <p14:creationId xmlns:p14="http://schemas.microsoft.com/office/powerpoint/2010/main" val="33205438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09254" y="1004454"/>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algn="ctr">
              <a:defRPr/>
            </a:pPr>
            <a:r>
              <a:rPr lang="en-US" sz="6600" b="1" kern="0" dirty="0">
                <a:ln w="50800"/>
                <a:solidFill>
                  <a:schemeClr val="tx1"/>
                </a:solidFill>
              </a:rPr>
              <a:t>Believers</a:t>
            </a:r>
          </a:p>
        </p:txBody>
      </p:sp>
      <p:sp>
        <p:nvSpPr>
          <p:cNvPr id="5" name="Oval 4"/>
          <p:cNvSpPr/>
          <p:nvPr/>
        </p:nvSpPr>
        <p:spPr>
          <a:xfrm>
            <a:off x="3034145" y="3861954"/>
            <a:ext cx="26670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3415145" y="4776354"/>
            <a:ext cx="2057400" cy="914400"/>
          </a:xfrm>
          <a:prstGeom prst="rect">
            <a:avLst/>
          </a:prstGeom>
          <a:noFill/>
        </p:spPr>
        <p:txBody>
          <a:bodyPr spcFirstLastPara="1" wrap="none">
            <a:prstTxWarp prst="textArchUp">
              <a:avLst>
                <a:gd name="adj" fmla="val 10691563"/>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kern="0" dirty="0">
                <a:ln w="50800"/>
                <a:solidFill>
                  <a:sysClr val="windowText" lastClr="000000"/>
                </a:solidFill>
              </a:rPr>
              <a:t>disciples</a:t>
            </a:r>
          </a:p>
        </p:txBody>
      </p:sp>
      <p:sp>
        <p:nvSpPr>
          <p:cNvPr id="7" name="Title 1"/>
          <p:cNvSpPr txBox="1">
            <a:spLocks/>
          </p:cNvSpPr>
          <p:nvPr/>
        </p:nvSpPr>
        <p:spPr>
          <a:xfrm>
            <a:off x="457200" y="274638"/>
            <a:ext cx="8229600" cy="79216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r>
              <a:rPr lang="en-US" dirty="0">
                <a:solidFill>
                  <a:srgbClr val="00FFFF"/>
                </a:solidFill>
                <a:effectLst>
                  <a:outerShdw blurRad="38100" dist="38100" dir="2700000" algn="tl">
                    <a:srgbClr val="000000">
                      <a:alpha val="43137"/>
                    </a:srgbClr>
                  </a:outerShdw>
                </a:effectLst>
              </a:rPr>
              <a:t>Lordship Sanctification</a:t>
            </a:r>
          </a:p>
        </p:txBody>
      </p:sp>
    </p:spTree>
    <p:extLst>
      <p:ext uri="{BB962C8B-B14F-4D97-AF65-F5344CB8AC3E}">
        <p14:creationId xmlns:p14="http://schemas.microsoft.com/office/powerpoint/2010/main" val="559273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0" name="Group 46"/>
          <p:cNvGraphicFramePr>
            <a:graphicFrameLocks noGrp="1"/>
          </p:cNvGraphicFramePr>
          <p:nvPr>
            <p:ph idx="4294967295"/>
          </p:nvPr>
        </p:nvGraphicFramePr>
        <p:xfrm>
          <a:off x="266700" y="381003"/>
          <a:ext cx="8610600" cy="5795793"/>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502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rgbClr val="FFFFFF"/>
                          </a:solidFill>
                          <a:effectLst/>
                          <a:latin typeface="Calibri" pitchFamily="34" charset="0"/>
                          <a:cs typeface="Arial" charset="0"/>
                        </a:rPr>
                        <a:t>JUSTIFICATION – SALVATION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kern="1200" cap="none" normalizeH="0" baseline="0" dirty="0">
                          <a:ln>
                            <a:noFill/>
                          </a:ln>
                          <a:solidFill>
                            <a:srgbClr val="FFFFFF"/>
                          </a:solidFill>
                          <a:effectLst/>
                          <a:latin typeface="Calibri" pitchFamily="34" charset="0"/>
                          <a:ea typeface="+mn-ea"/>
                          <a:cs typeface="Arial" charset="0"/>
                        </a:rPr>
                        <a:t>DISCIPLESHIP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FREE GIFT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COSTLY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71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RECEIVED THROUGH FAITH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ENTERED INTO THROUGH COMMITMENT AND OBEDIENCE THROUGH THE SPIRIT’S ENABLEMENT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NOT BY WORKS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INVOLVES OUR COOPERATION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INSTANT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LIFE-LONG PROCESS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JUSTIFICATION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SANCTIFICATION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JESUS PAID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BELIEVER PAYS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TRUSTING JESUS AS SAVIOR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FOLLOWING JESUS AS LORD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BELIEVE THE GOSPEL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OBEY THE COMMANDS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ONE CONDITION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MULTIPLE CONDITIONS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EXPERIENCED BY ALL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EXPERIENCED BY SOME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RESULTS IN ETERNAL LIFE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RESULTS IN REWARDS &amp; AUTHORITY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bl>
          </a:graphicData>
        </a:graphic>
      </p:graphicFrame>
      <p:sp>
        <p:nvSpPr>
          <p:cNvPr id="128043" name="TextBox 4"/>
          <p:cNvSpPr txBox="1">
            <a:spLocks noChangeArrowheads="1"/>
          </p:cNvSpPr>
          <p:nvPr/>
        </p:nvSpPr>
        <p:spPr bwMode="auto">
          <a:xfrm>
            <a:off x="876300" y="6248400"/>
            <a:ext cx="7391400" cy="369332"/>
          </a:xfrm>
          <a:prstGeom prst="rect">
            <a:avLst/>
          </a:prstGeom>
          <a:noFill/>
          <a:ln w="9525">
            <a:noFill/>
            <a:miter lim="800000"/>
            <a:headEnd/>
            <a:tailEnd/>
          </a:ln>
        </p:spPr>
        <p:txBody>
          <a:bodyPr>
            <a:spAutoFit/>
          </a:bodyPr>
          <a:lstStyle/>
          <a:p>
            <a:r>
              <a:rPr lang="en-US" altLang="en-US" kern="0">
                <a:solidFill>
                  <a:schemeClr val="bg1"/>
                </a:solidFill>
              </a:rPr>
              <a:t>Adapted from http://www.gracelife.org/resources/gracenotes.asp?id=23</a:t>
            </a:r>
          </a:p>
        </p:txBody>
      </p:sp>
    </p:spTree>
    <p:extLst>
      <p:ext uri="{BB962C8B-B14F-4D97-AF65-F5344CB8AC3E}">
        <p14:creationId xmlns:p14="http://schemas.microsoft.com/office/powerpoint/2010/main" val="10674668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2"/>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Repent (Acts 2:38; 3:19; 17:30; 2 Pet 3:9)? Change of mind</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Lordship (Matt 16:24-25)? Discipleship vs. justification</a:t>
            </a:r>
          </a:p>
          <a:p>
            <a:pPr eaLnBrk="1" hangingPunct="1">
              <a:lnSpc>
                <a:spcPct val="80000"/>
              </a:lnSpc>
              <a:spcBef>
                <a:spcPts val="1200"/>
              </a:spcBef>
              <a:spcAft>
                <a:spcPts val="1200"/>
              </a:spcAft>
              <a:defRPr/>
            </a:pPr>
            <a:r>
              <a:rPr lang="en-US" altLang="en-US" sz="2800" b="1" u="sng" dirty="0">
                <a:solidFill>
                  <a:srgbClr val="FFFFCC"/>
                </a:solidFill>
                <a:effectLst>
                  <a:outerShdw blurRad="38100" dist="38100" dir="2700000" algn="tl">
                    <a:srgbClr val="000000">
                      <a:alpha val="43137"/>
                    </a:srgbClr>
                  </a:outerShdw>
                </a:effectLst>
              </a:rPr>
              <a:t>Receive/Accept Christ? – Synonym of faith (John 1:12) </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Believe and work (</a:t>
            </a:r>
            <a:r>
              <a:rPr lang="en-US" altLang="en-US" sz="2800" dirty="0" err="1">
                <a:solidFill>
                  <a:schemeClr val="bg1"/>
                </a:solidFill>
                <a:effectLst>
                  <a:outerShdw blurRad="38100" dist="38100" dir="2700000" algn="tl">
                    <a:srgbClr val="000000">
                      <a:alpha val="43137"/>
                    </a:srgbClr>
                  </a:outerShdw>
                </a:effectLst>
              </a:rPr>
              <a:t>Eph</a:t>
            </a:r>
            <a:r>
              <a:rPr lang="en-US" altLang="en-US" sz="2800" dirty="0">
                <a:solidFill>
                  <a:schemeClr val="bg1"/>
                </a:solidFill>
                <a:effectLst>
                  <a:outerShdw blurRad="38100" dist="38100" dir="2700000" algn="tl">
                    <a:srgbClr val="000000">
                      <a:alpha val="43137"/>
                    </a:srgbClr>
                  </a:outerShdw>
                </a:effectLst>
              </a:rPr>
              <a:t> 2:8-10; Jas 2:14-26)? Sanctification</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extLst>
      <p:ext uri="{BB962C8B-B14F-4D97-AF65-F5344CB8AC3E}">
        <p14:creationId xmlns:p14="http://schemas.microsoft.com/office/powerpoint/2010/main" val="3721618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10207" y="239980"/>
            <a:ext cx="8586952" cy="3877985"/>
          </a:xfrm>
          <a:prstGeom prst="rect">
            <a:avLst/>
          </a:prstGeom>
          <a:noFill/>
          <a:ln w="28575">
            <a:noFill/>
            <a:miter lim="800000"/>
            <a:headEnd/>
            <a:tailEnd/>
          </a:ln>
        </p:spPr>
        <p:txBody>
          <a:bodyPr wrap="square">
            <a:spAutoFit/>
          </a:bodyPr>
          <a:lstStyle/>
          <a:p>
            <a:pPr algn="ctr">
              <a:spcBef>
                <a:spcPts val="600"/>
              </a:spcBef>
              <a:spcAft>
                <a:spcPts val="600"/>
              </a:spcAft>
            </a:pPr>
            <a:endParaRPr lang="en-US" altLang="en-US" sz="3600" b="1" kern="0" dirty="0">
              <a:solidFill>
                <a:srgbClr val="FFFFCC"/>
              </a:solidFill>
            </a:endParaRPr>
          </a:p>
          <a:p>
            <a:pPr algn="ctr">
              <a:spcBef>
                <a:spcPts val="600"/>
              </a:spcBef>
              <a:spcAft>
                <a:spcPts val="600"/>
              </a:spcAft>
            </a:pPr>
            <a:r>
              <a:rPr lang="en-US" altLang="en-US" sz="3600" b="1" kern="0" dirty="0">
                <a:solidFill>
                  <a:srgbClr val="FFFFCC"/>
                </a:solidFill>
              </a:rPr>
              <a:t>John 1:12 (NASB)</a:t>
            </a:r>
          </a:p>
          <a:p>
            <a:pPr algn="just">
              <a:spcBef>
                <a:spcPts val="600"/>
              </a:spcBef>
              <a:spcAft>
                <a:spcPts val="600"/>
              </a:spcAft>
            </a:pPr>
            <a:endParaRPr lang="en-US" altLang="en-US" sz="3600" kern="0" dirty="0">
              <a:solidFill>
                <a:schemeClr val="bg1"/>
              </a:solidFill>
            </a:endParaRPr>
          </a:p>
          <a:p>
            <a:pPr algn="just">
              <a:spcBef>
                <a:spcPts val="600"/>
              </a:spcBef>
              <a:spcAft>
                <a:spcPts val="600"/>
              </a:spcAft>
            </a:pPr>
            <a:r>
              <a:rPr lang="en-US" altLang="en-US" sz="3600" kern="0" dirty="0">
                <a:solidFill>
                  <a:schemeClr val="bg1"/>
                </a:solidFill>
              </a:rPr>
              <a:t>“</a:t>
            </a:r>
            <a:r>
              <a:rPr lang="en-US" sz="3600" dirty="0">
                <a:solidFill>
                  <a:schemeClr val="bg1"/>
                </a:solidFill>
              </a:rPr>
              <a:t>But as many as </a:t>
            </a:r>
            <a:r>
              <a:rPr lang="en-US" sz="3600" b="1" u="sng" dirty="0">
                <a:solidFill>
                  <a:srgbClr val="FFFFCC"/>
                </a:solidFill>
              </a:rPr>
              <a:t>received</a:t>
            </a:r>
            <a:r>
              <a:rPr lang="en-US" sz="3600" dirty="0">
                <a:solidFill>
                  <a:schemeClr val="bg1"/>
                </a:solidFill>
              </a:rPr>
              <a:t> Him, to them He gave the right to become children of God, </a:t>
            </a:r>
            <a:r>
              <a:rPr lang="en-US" sz="3600" i="1" dirty="0">
                <a:solidFill>
                  <a:schemeClr val="bg1"/>
                </a:solidFill>
              </a:rPr>
              <a:t>even</a:t>
            </a:r>
            <a:r>
              <a:rPr lang="en-US" sz="3600" dirty="0">
                <a:solidFill>
                  <a:schemeClr val="bg1"/>
                </a:solidFill>
              </a:rPr>
              <a:t> to those who </a:t>
            </a:r>
            <a:r>
              <a:rPr lang="en-US" sz="3600" b="1" u="sng" dirty="0">
                <a:solidFill>
                  <a:srgbClr val="FFFFCC"/>
                </a:solidFill>
              </a:rPr>
              <a:t>believe</a:t>
            </a:r>
            <a:r>
              <a:rPr lang="en-US" sz="3600" dirty="0">
                <a:solidFill>
                  <a:schemeClr val="bg1"/>
                </a:solidFill>
              </a:rPr>
              <a:t> in His name.”</a:t>
            </a:r>
            <a:endParaRPr lang="en-US" altLang="en-US" sz="3600" kern="0" dirty="0">
              <a:solidFill>
                <a:schemeClr val="bg1"/>
              </a:solidFill>
            </a:endParaRPr>
          </a:p>
        </p:txBody>
      </p:sp>
    </p:spTree>
    <p:extLst>
      <p:ext uri="{BB962C8B-B14F-4D97-AF65-F5344CB8AC3E}">
        <p14:creationId xmlns:p14="http://schemas.microsoft.com/office/powerpoint/2010/main" val="2812634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274638"/>
            <a:ext cx="8229600" cy="5635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Results of Salvation</a:t>
            </a:r>
          </a:p>
        </p:txBody>
      </p:sp>
      <p:sp>
        <p:nvSpPr>
          <p:cNvPr id="106499" name="Content Placeholder 2"/>
          <p:cNvSpPr>
            <a:spLocks noGrp="1"/>
          </p:cNvSpPr>
          <p:nvPr>
            <p:ph idx="1"/>
          </p:nvPr>
        </p:nvSpPr>
        <p:spPr>
          <a:xfrm>
            <a:off x="304800" y="1143000"/>
            <a:ext cx="8534400" cy="5334000"/>
          </a:xfrm>
        </p:spPr>
        <p:txBody>
          <a:bodyPr/>
          <a:lstStyle/>
          <a:p>
            <a:pPr eaLnBrk="1" hangingPunct="1">
              <a:lnSpc>
                <a:spcPct val="80000"/>
              </a:lnSpc>
              <a:spcBef>
                <a:spcPts val="600"/>
              </a:spcBef>
              <a:spcAft>
                <a:spcPts val="600"/>
              </a:spcAft>
              <a:buFont typeface="Arial" panose="020B0604020202020204" pitchFamily="34" charset="0"/>
              <a:buChar char="•"/>
              <a:defRPr/>
            </a:pPr>
            <a:r>
              <a:rPr lang="en-US" altLang="en-US" sz="2800" dirty="0" err="1">
                <a:solidFill>
                  <a:schemeClr val="bg1"/>
                </a:solidFill>
              </a:rPr>
              <a:t>Sonship</a:t>
            </a:r>
            <a:r>
              <a:rPr lang="en-US" altLang="en-US" sz="2800" dirty="0">
                <a:solidFill>
                  <a:schemeClr val="bg1"/>
                </a:solidFill>
              </a:rPr>
              <a:t>/adoption (Gal 4:5-7; Rom 8:14-17)</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Eternal life (John 3:16)</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Regeneration (John 3:5; Titus 3:5)</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Justification (Rom 8:33-34)</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Forgiveness of all pre-cross sins (Acts 17:30; Rom 3:25)</a:t>
            </a:r>
          </a:p>
          <a:p>
            <a:pPr eaLnBrk="1" hangingPunct="1">
              <a:lnSpc>
                <a:spcPct val="80000"/>
              </a:lnSpc>
              <a:spcBef>
                <a:spcPts val="600"/>
              </a:spcBef>
              <a:spcAft>
                <a:spcPts val="600"/>
              </a:spcAft>
              <a:buFont typeface="Arial" panose="020B0604020202020204" pitchFamily="34" charset="0"/>
              <a:buChar char="•"/>
              <a:defRPr/>
            </a:pPr>
            <a:r>
              <a:rPr lang="en-US" altLang="en-US" sz="2800" b="1" u="sng" dirty="0">
                <a:solidFill>
                  <a:srgbClr val="FFFFCC"/>
                </a:solidFill>
                <a:effectLst>
                  <a:outerShdw blurRad="38100" dist="38100" dir="2700000" algn="tl">
                    <a:srgbClr val="000000">
                      <a:alpha val="43137"/>
                    </a:srgbClr>
                  </a:outerShdw>
                </a:effectLst>
              </a:rPr>
              <a:t>Good works (</a:t>
            </a:r>
            <a:r>
              <a:rPr lang="en-US" altLang="en-US" sz="2800" b="1" u="sng" dirty="0" err="1">
                <a:solidFill>
                  <a:srgbClr val="FFFFCC"/>
                </a:solidFill>
                <a:effectLst>
                  <a:outerShdw blurRad="38100" dist="38100" dir="2700000" algn="tl">
                    <a:srgbClr val="000000">
                      <a:alpha val="43137"/>
                    </a:srgbClr>
                  </a:outerShdw>
                </a:effectLst>
              </a:rPr>
              <a:t>Eph</a:t>
            </a:r>
            <a:r>
              <a:rPr lang="en-US" altLang="en-US" sz="2800" b="1" u="sng" dirty="0">
                <a:solidFill>
                  <a:srgbClr val="FFFFCC"/>
                </a:solidFill>
                <a:effectLst>
                  <a:outerShdw blurRad="38100" dist="38100" dir="2700000" algn="tl">
                    <a:srgbClr val="000000">
                      <a:alpha val="43137"/>
                    </a:srgbClr>
                  </a:outerShdw>
                </a:effectLst>
              </a:rPr>
              <a:t> 2:8-10)</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Sanctification (John 17:17)</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Glorification (Rom 8:30)</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End of the Law (Rom 10:4)</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Miscellaneous privileges (Philip 3:20; 1 Pet 2:5, 9; Rev 19:7; 1 Pet 1:4; Rom 5:1)</a:t>
            </a:r>
          </a:p>
        </p:txBody>
      </p:sp>
    </p:spTree>
    <p:extLst>
      <p:ext uri="{BB962C8B-B14F-4D97-AF65-F5344CB8AC3E}">
        <p14:creationId xmlns:p14="http://schemas.microsoft.com/office/powerpoint/2010/main" val="4210133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35669"/>
            <a:ext cx="8534400" cy="733721"/>
          </a:xfrm>
        </p:spPr>
        <p:txBody>
          <a:bodyPr/>
          <a:lstStyle/>
          <a:p>
            <a:r>
              <a:rPr lang="en-US" sz="3600" dirty="0">
                <a:solidFill>
                  <a:srgbClr val="00FFFF"/>
                </a:solidFill>
                <a:effectLst>
                  <a:outerShdw blurRad="38100" dist="38100" dir="2700000" algn="tl">
                    <a:srgbClr val="000000">
                      <a:alpha val="43137"/>
                    </a:srgbClr>
                  </a:outerShdw>
                </a:effectLst>
                <a:latin typeface="+mn-lt"/>
              </a:rPr>
              <a:t>Capacity for Good Works</a:t>
            </a:r>
          </a:p>
        </p:txBody>
      </p:sp>
      <p:sp>
        <p:nvSpPr>
          <p:cNvPr id="3" name="Content Placeholder 2"/>
          <p:cNvSpPr>
            <a:spLocks noGrp="1"/>
          </p:cNvSpPr>
          <p:nvPr>
            <p:ph idx="1"/>
          </p:nvPr>
        </p:nvSpPr>
        <p:spPr>
          <a:xfrm>
            <a:off x="177282" y="1150070"/>
            <a:ext cx="8836089" cy="3563332"/>
          </a:xfrm>
        </p:spPr>
        <p:txBody>
          <a:bodyPr/>
          <a:lstStyle/>
          <a:p>
            <a:pPr marL="461963" indent="-461963">
              <a:spcBef>
                <a:spcPts val="600"/>
              </a:spcBef>
              <a:spcAft>
                <a:spcPts val="600"/>
              </a:spcAft>
              <a:buClr>
                <a:srgbClr val="66FFFF"/>
              </a:buClr>
            </a:pPr>
            <a:r>
              <a:rPr lang="en-US" sz="2800" dirty="0">
                <a:solidFill>
                  <a:schemeClr val="bg1"/>
                </a:solidFill>
              </a:rPr>
              <a:t>Good works – Ephes. 2:8-10; Jas 2:18, 26</a:t>
            </a:r>
          </a:p>
          <a:p>
            <a:pPr marL="461963" indent="-461963">
              <a:spcBef>
                <a:spcPts val="600"/>
              </a:spcBef>
              <a:spcAft>
                <a:spcPts val="600"/>
              </a:spcAft>
              <a:buClr>
                <a:srgbClr val="66FFFF"/>
              </a:buClr>
            </a:pPr>
            <a:r>
              <a:rPr lang="en-US" sz="2800" dirty="0">
                <a:solidFill>
                  <a:schemeClr val="bg1"/>
                </a:solidFill>
              </a:rPr>
              <a:t>Overcoming habitual sins that characterize unbelievers – Gal. 5:19-21; 1 Cor. 6:9-10; Eph. 5:5; Rev. 21:8; 22:15</a:t>
            </a:r>
          </a:p>
          <a:p>
            <a:pPr marL="461963" indent="-461963">
              <a:spcBef>
                <a:spcPts val="600"/>
              </a:spcBef>
              <a:spcAft>
                <a:spcPts val="600"/>
              </a:spcAft>
              <a:buClr>
                <a:srgbClr val="66FFFF"/>
              </a:buClr>
            </a:pPr>
            <a:r>
              <a:rPr lang="en-US" sz="2800" dirty="0">
                <a:solidFill>
                  <a:schemeClr val="bg1"/>
                </a:solidFill>
              </a:rPr>
              <a:t>Desirable but not automatic </a:t>
            </a:r>
          </a:p>
          <a:p>
            <a:pPr marL="914400" lvl="1" indent="-457200">
              <a:spcBef>
                <a:spcPts val="600"/>
              </a:spcBef>
              <a:spcAft>
                <a:spcPts val="600"/>
              </a:spcAft>
              <a:buClr>
                <a:srgbClr val="FF99FF"/>
              </a:buClr>
            </a:pPr>
            <a:r>
              <a:rPr lang="en-US" dirty="0">
                <a:solidFill>
                  <a:schemeClr val="bg1"/>
                </a:solidFill>
              </a:rPr>
              <a:t>Good works – John 15:8</a:t>
            </a:r>
          </a:p>
          <a:p>
            <a:pPr marL="914400" lvl="1" indent="-457200">
              <a:spcBef>
                <a:spcPts val="600"/>
              </a:spcBef>
              <a:spcAft>
                <a:spcPts val="600"/>
              </a:spcAft>
              <a:buClr>
                <a:srgbClr val="FF99FF"/>
              </a:buClr>
            </a:pPr>
            <a:r>
              <a:rPr lang="en-US" dirty="0">
                <a:solidFill>
                  <a:schemeClr val="bg1"/>
                </a:solidFill>
              </a:rPr>
              <a:t>Habitual Sin  – 2 Pet 2:7; 1 Cor. 3:15; 6:19</a:t>
            </a:r>
          </a:p>
          <a:p>
            <a:pPr lvl="1">
              <a:spcBef>
                <a:spcPts val="600"/>
              </a:spcBef>
              <a:spcAft>
                <a:spcPts val="600"/>
              </a:spcAft>
              <a:buClr>
                <a:srgbClr val="66FFFF"/>
              </a:buClr>
            </a:pPr>
            <a:endParaRPr lang="en-US" dirty="0">
              <a:solidFill>
                <a:schemeClr val="bg1"/>
              </a:solidFill>
            </a:endParaRPr>
          </a:p>
        </p:txBody>
      </p:sp>
      <p:pic>
        <p:nvPicPr>
          <p:cNvPr id="12290" name="Picture 2" descr="https://hischarisisenough.files.wordpress.com/2011/05/bearing-frui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23149" y="4440774"/>
            <a:ext cx="3497703" cy="2286000"/>
          </a:xfrm>
          <a:prstGeom prst="rect">
            <a:avLst/>
          </a:prstGeom>
          <a:noFill/>
        </p:spPr>
      </p:pic>
    </p:spTree>
    <p:extLst>
      <p:ext uri="{BB962C8B-B14F-4D97-AF65-F5344CB8AC3E}">
        <p14:creationId xmlns:p14="http://schemas.microsoft.com/office/powerpoint/2010/main" val="94133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43100" y="304800"/>
            <a:ext cx="5257800"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Christ’s Atoning Death</a:t>
            </a:r>
          </a:p>
        </p:txBody>
      </p:sp>
      <p:sp>
        <p:nvSpPr>
          <p:cNvPr id="21507" name="Content Placeholder 2"/>
          <p:cNvSpPr>
            <a:spLocks noGrp="1"/>
          </p:cNvSpPr>
          <p:nvPr>
            <p:ph idx="1"/>
          </p:nvPr>
        </p:nvSpPr>
        <p:spPr>
          <a:xfrm>
            <a:off x="914400" y="1600200"/>
            <a:ext cx="4495800" cy="3810000"/>
          </a:xfrm>
        </p:spPr>
        <p:txBody>
          <a:bodyPr/>
          <a:lstStyle/>
          <a:p>
            <a:pPr eaLnBrk="1" hangingPunct="1">
              <a:lnSpc>
                <a:spcPct val="90000"/>
              </a:lnSpc>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Substitution – Isa 53:3-6</a:t>
            </a:r>
          </a:p>
          <a:p>
            <a:pPr eaLnBrk="1" hangingPunct="1">
              <a:lnSpc>
                <a:spcPct val="90000"/>
              </a:lnSpc>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Illustrations</a:t>
            </a:r>
          </a:p>
          <a:p>
            <a:pPr lvl="1" eaLnBrk="1" hangingPunct="1">
              <a:lnSpc>
                <a:spcPct val="90000"/>
              </a:lnSpc>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Secret serviceman</a:t>
            </a:r>
          </a:p>
          <a:p>
            <a:pPr lvl="1" eaLnBrk="1" hangingPunct="1">
              <a:lnSpc>
                <a:spcPct val="90000"/>
              </a:lnSpc>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Bee sting</a:t>
            </a:r>
          </a:p>
        </p:txBody>
      </p:sp>
      <p:pic>
        <p:nvPicPr>
          <p:cNvPr id="6" name="Picture 5"/>
          <p:cNvPicPr>
            <a:picLocks noChangeAspect="1"/>
          </p:cNvPicPr>
          <p:nvPr/>
        </p:nvPicPr>
        <p:blipFill>
          <a:blip r:embed="rId2" cstate="print"/>
          <a:stretch>
            <a:fillRect/>
          </a:stretch>
        </p:blipFill>
        <p:spPr>
          <a:xfrm>
            <a:off x="5486400" y="2057400"/>
            <a:ext cx="2657653"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41909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7" y="163516"/>
            <a:ext cx="984724" cy="73152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6561" y="1060121"/>
            <a:ext cx="9030878" cy="5586145"/>
          </a:xfrm>
          <a:prstGeom prst="rect">
            <a:avLst/>
          </a:prstGeom>
          <a:noFill/>
          <a:ln w="28575">
            <a:noFill/>
            <a:miter lim="800000"/>
            <a:headEnd/>
            <a:tailEnd/>
          </a:ln>
        </p:spPr>
        <p:txBody>
          <a:bodyPr wrap="square">
            <a:spAutoFit/>
          </a:bodyPr>
          <a:lstStyle/>
          <a:p>
            <a:pPr algn="just"/>
            <a:r>
              <a:rPr lang="en-US" sz="2000" baseline="30000" dirty="0">
                <a:solidFill>
                  <a:schemeClr val="bg1"/>
                </a:solidFill>
              </a:rPr>
              <a:t>14</a:t>
            </a:r>
            <a:r>
              <a:rPr lang="en-US" sz="2000" dirty="0">
                <a:solidFill>
                  <a:schemeClr val="bg1"/>
                </a:solidFill>
              </a:rPr>
              <a:t> What use is it, my brethren, if someone says he has faith but he has no works? Can that faith save him? </a:t>
            </a:r>
            <a:r>
              <a:rPr lang="en-US" sz="2000" baseline="30000" dirty="0">
                <a:solidFill>
                  <a:schemeClr val="bg1"/>
                </a:solidFill>
              </a:rPr>
              <a:t>15</a:t>
            </a:r>
            <a:r>
              <a:rPr lang="en-US" sz="2000" dirty="0">
                <a:solidFill>
                  <a:schemeClr val="bg1"/>
                </a:solidFill>
              </a:rPr>
              <a:t> If a brother or sister is without clothing and in need of daily food, </a:t>
            </a:r>
            <a:r>
              <a:rPr lang="en-US" sz="2000" baseline="30000" dirty="0">
                <a:solidFill>
                  <a:schemeClr val="bg1"/>
                </a:solidFill>
              </a:rPr>
              <a:t>16</a:t>
            </a:r>
            <a:r>
              <a:rPr lang="en-US" sz="2000" dirty="0">
                <a:solidFill>
                  <a:schemeClr val="bg1"/>
                </a:solidFill>
              </a:rPr>
              <a:t> and one of you says to them, “Go in peace, be warmed and be filled,” and yet you do not give them what is necessary for </a:t>
            </a:r>
            <a:r>
              <a:rPr lang="en-US" sz="2000" i="1" dirty="0">
                <a:solidFill>
                  <a:schemeClr val="bg1"/>
                </a:solidFill>
              </a:rPr>
              <a:t>their</a:t>
            </a:r>
            <a:r>
              <a:rPr lang="en-US" sz="2000" dirty="0">
                <a:solidFill>
                  <a:schemeClr val="bg1"/>
                </a:solidFill>
              </a:rPr>
              <a:t> body, what use is that? </a:t>
            </a:r>
            <a:r>
              <a:rPr lang="en-US" sz="2000" baseline="30000" dirty="0">
                <a:solidFill>
                  <a:schemeClr val="bg1"/>
                </a:solidFill>
              </a:rPr>
              <a:t>17</a:t>
            </a:r>
            <a:r>
              <a:rPr lang="en-US" sz="2000" dirty="0">
                <a:solidFill>
                  <a:schemeClr val="bg1"/>
                </a:solidFill>
              </a:rPr>
              <a:t> Even so faith, if it has no works, is dead, </a:t>
            </a:r>
            <a:r>
              <a:rPr lang="en-US" sz="2000" i="1" dirty="0">
                <a:solidFill>
                  <a:schemeClr val="bg1"/>
                </a:solidFill>
              </a:rPr>
              <a:t>being</a:t>
            </a:r>
            <a:r>
              <a:rPr lang="en-US" sz="2000" dirty="0">
                <a:solidFill>
                  <a:schemeClr val="bg1"/>
                </a:solidFill>
              </a:rPr>
              <a:t> by itself. </a:t>
            </a:r>
            <a:r>
              <a:rPr lang="en-US" sz="2000" baseline="30000" dirty="0">
                <a:solidFill>
                  <a:schemeClr val="bg1"/>
                </a:solidFill>
              </a:rPr>
              <a:t>18</a:t>
            </a:r>
            <a:r>
              <a:rPr lang="en-US" sz="2000" dirty="0">
                <a:solidFill>
                  <a:schemeClr val="bg1"/>
                </a:solidFill>
              </a:rPr>
              <a:t> But someone may </a:t>
            </a:r>
            <a:r>
              <a:rPr lang="en-US" sz="2000" i="1" dirty="0">
                <a:solidFill>
                  <a:schemeClr val="bg1"/>
                </a:solidFill>
              </a:rPr>
              <a:t>well</a:t>
            </a:r>
            <a:r>
              <a:rPr lang="en-US" sz="2000" dirty="0">
                <a:solidFill>
                  <a:schemeClr val="bg1"/>
                </a:solidFill>
              </a:rPr>
              <a:t> say, “You have faith and I have works; show me your faith without the works, and I will show you my faith by my works.” </a:t>
            </a:r>
            <a:r>
              <a:rPr lang="en-US" sz="2000" baseline="30000" dirty="0">
                <a:solidFill>
                  <a:schemeClr val="bg1"/>
                </a:solidFill>
              </a:rPr>
              <a:t>19</a:t>
            </a:r>
            <a:r>
              <a:rPr lang="en-US" sz="2000" dirty="0">
                <a:solidFill>
                  <a:schemeClr val="bg1"/>
                </a:solidFill>
              </a:rPr>
              <a:t> You believe that God is one. You do well; the demons also believe, and shudder. </a:t>
            </a:r>
            <a:r>
              <a:rPr lang="en-US" sz="2000" baseline="30000" dirty="0">
                <a:solidFill>
                  <a:schemeClr val="bg1"/>
                </a:solidFill>
              </a:rPr>
              <a:t>20</a:t>
            </a:r>
            <a:r>
              <a:rPr lang="en-US" sz="2000" dirty="0">
                <a:solidFill>
                  <a:schemeClr val="bg1"/>
                </a:solidFill>
              </a:rPr>
              <a:t> But are you willing to recognize, you foolish fellow, that faith without works is useless? </a:t>
            </a:r>
            <a:r>
              <a:rPr lang="en-US" sz="2000" baseline="30000" dirty="0">
                <a:solidFill>
                  <a:schemeClr val="bg1"/>
                </a:solidFill>
              </a:rPr>
              <a:t>21</a:t>
            </a:r>
            <a:r>
              <a:rPr lang="en-US" sz="2000" dirty="0">
                <a:solidFill>
                  <a:schemeClr val="bg1"/>
                </a:solidFill>
              </a:rPr>
              <a:t> Was not Abraham our father justified by works when he offered up Isaac his son on the altar? </a:t>
            </a:r>
            <a:r>
              <a:rPr lang="en-US" sz="2000" baseline="30000" dirty="0">
                <a:solidFill>
                  <a:schemeClr val="bg1"/>
                </a:solidFill>
              </a:rPr>
              <a:t>22</a:t>
            </a:r>
            <a:r>
              <a:rPr lang="en-US" sz="2000" dirty="0">
                <a:solidFill>
                  <a:schemeClr val="bg1"/>
                </a:solidFill>
              </a:rPr>
              <a:t> You see that faith was working with his works, and as a result of the works, faith was perfected; </a:t>
            </a:r>
            <a:r>
              <a:rPr lang="en-US" sz="2000" baseline="30000" dirty="0">
                <a:solidFill>
                  <a:schemeClr val="bg1"/>
                </a:solidFill>
              </a:rPr>
              <a:t>23</a:t>
            </a:r>
            <a:r>
              <a:rPr lang="en-US" sz="2000" dirty="0">
                <a:solidFill>
                  <a:schemeClr val="bg1"/>
                </a:solidFill>
              </a:rPr>
              <a:t> and the Scripture was fulfilled which says, “</a:t>
            </a:r>
            <a:r>
              <a:rPr lang="en-US" sz="2000" cap="small" dirty="0">
                <a:solidFill>
                  <a:schemeClr val="bg1"/>
                </a:solidFill>
              </a:rPr>
              <a:t>And Abraham believed God</a:t>
            </a:r>
            <a:r>
              <a:rPr lang="en-US" sz="2000" dirty="0">
                <a:solidFill>
                  <a:schemeClr val="bg1"/>
                </a:solidFill>
              </a:rPr>
              <a:t>, </a:t>
            </a:r>
            <a:r>
              <a:rPr lang="en-US" sz="2000" cap="small" dirty="0">
                <a:solidFill>
                  <a:schemeClr val="bg1"/>
                </a:solidFill>
              </a:rPr>
              <a:t>and it was reckoned to him as righteousness</a:t>
            </a:r>
            <a:r>
              <a:rPr lang="en-US" sz="2000" dirty="0">
                <a:solidFill>
                  <a:schemeClr val="bg1"/>
                </a:solidFill>
              </a:rPr>
              <a:t>,” and he was called the friend of God. </a:t>
            </a:r>
            <a:r>
              <a:rPr lang="en-US" sz="2000" baseline="30000" dirty="0">
                <a:solidFill>
                  <a:schemeClr val="bg1"/>
                </a:solidFill>
              </a:rPr>
              <a:t>24</a:t>
            </a:r>
            <a:r>
              <a:rPr lang="en-US" sz="2000" dirty="0">
                <a:solidFill>
                  <a:schemeClr val="bg1"/>
                </a:solidFill>
              </a:rPr>
              <a:t> You see that a man is justified by works and not by faith alone. </a:t>
            </a:r>
            <a:r>
              <a:rPr lang="en-US" sz="2000" baseline="30000" dirty="0">
                <a:solidFill>
                  <a:schemeClr val="bg1"/>
                </a:solidFill>
              </a:rPr>
              <a:t>25</a:t>
            </a:r>
            <a:r>
              <a:rPr lang="en-US" sz="2000" dirty="0">
                <a:solidFill>
                  <a:schemeClr val="bg1"/>
                </a:solidFill>
              </a:rPr>
              <a:t> In the same way, was not Rahab the harlot also justified by works when she received the messengers and sent them out by another way? </a:t>
            </a:r>
            <a:r>
              <a:rPr lang="en-US" sz="2000" baseline="30000" dirty="0">
                <a:solidFill>
                  <a:schemeClr val="bg1"/>
                </a:solidFill>
              </a:rPr>
              <a:t>26</a:t>
            </a:r>
            <a:r>
              <a:rPr lang="en-US" sz="2000" dirty="0">
                <a:solidFill>
                  <a:schemeClr val="bg1"/>
                </a:solidFill>
              </a:rPr>
              <a:t> For just as the body without </a:t>
            </a:r>
            <a:r>
              <a:rPr lang="en-US" sz="2000" i="1" dirty="0">
                <a:solidFill>
                  <a:schemeClr val="bg1"/>
                </a:solidFill>
              </a:rPr>
              <a:t>the</a:t>
            </a:r>
            <a:r>
              <a:rPr lang="en-US" sz="2000" dirty="0">
                <a:solidFill>
                  <a:schemeClr val="bg1"/>
                </a:solidFill>
              </a:rPr>
              <a:t> spirit is dead, so also faith without works is dead. </a:t>
            </a:r>
          </a:p>
        </p:txBody>
      </p:sp>
      <p:sp>
        <p:nvSpPr>
          <p:cNvPr id="2" name="Rectangle 1"/>
          <p:cNvSpPr/>
          <p:nvPr/>
        </p:nvSpPr>
        <p:spPr>
          <a:xfrm>
            <a:off x="3345542" y="222059"/>
            <a:ext cx="2452916" cy="769441"/>
          </a:xfrm>
          <a:prstGeom prst="rect">
            <a:avLst/>
          </a:prstGeom>
        </p:spPr>
        <p:txBody>
          <a:bodyPr wrap="none">
            <a:spAutoFit/>
          </a:bodyPr>
          <a:lstStyle/>
          <a:p>
            <a:pPr algn="ctr"/>
            <a:r>
              <a:rPr lang="en-US" sz="2800" b="1" dirty="0">
                <a:solidFill>
                  <a:srgbClr val="FFFFCC"/>
                </a:solidFill>
              </a:rPr>
              <a:t>James 2:14–26 </a:t>
            </a:r>
          </a:p>
          <a:p>
            <a:pPr algn="ctr"/>
            <a:r>
              <a:rPr lang="en-US" sz="1600" b="1" dirty="0">
                <a:solidFill>
                  <a:srgbClr val="FFFFCC"/>
                </a:solidFill>
              </a:rPr>
              <a:t>(NASB95) </a:t>
            </a:r>
          </a:p>
        </p:txBody>
      </p:sp>
    </p:spTree>
    <p:extLst>
      <p:ext uri="{BB962C8B-B14F-4D97-AF65-F5344CB8AC3E}">
        <p14:creationId xmlns:p14="http://schemas.microsoft.com/office/powerpoint/2010/main" val="39044153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06" name="Group 34"/>
          <p:cNvGraphicFramePr>
            <a:graphicFrameLocks noGrp="1"/>
          </p:cNvGraphicFramePr>
          <p:nvPr>
            <p:extLst/>
          </p:nvPr>
        </p:nvGraphicFramePr>
        <p:xfrm>
          <a:off x="228600" y="438810"/>
          <a:ext cx="8686800" cy="5980380"/>
        </p:xfrm>
        <a:graphic>
          <a:graphicData uri="http://schemas.openxmlformats.org/drawingml/2006/table">
            <a:tbl>
              <a:tblPr>
                <a:tableStyleId>{D113A9D2-9D6B-4929-AA2D-F23B5EE8CBE7}</a:tableStyleId>
              </a:tblPr>
              <a:tblGrid>
                <a:gridCol w="1752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8543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kern="1200" dirty="0">
                          <a:solidFill>
                            <a:srgbClr val="FFFFCC"/>
                          </a:solidFill>
                          <a:effectLst/>
                          <a:latin typeface="+mn-lt"/>
                          <a:ea typeface="+mn-ea"/>
                          <a:cs typeface="+mn-cs"/>
                        </a:rPr>
                        <a:t>Harmony Between Paul and James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43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PAUL</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JAMES</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Issue</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Self righteous Judaism</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outerShdw blurRad="38100" dist="38100" dir="2700000" algn="tl">
                              <a:srgbClr val="000000"/>
                            </a:outerShdw>
                          </a:effectLst>
                        </a:rPr>
                        <a:t>Dead orthodoxy</a:t>
                      </a:r>
                      <a:endParaRPr kumimoji="0" lang="en-US" sz="2400" b="0" i="0" u="none" strike="noStrike" cap="none" normalizeH="0" baseline="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Justification</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Declaration of innocence before God</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Evidence of the believer's useful faith before man</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Genesis</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Gen 15:6</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Gen 22</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Faith</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Justification – “Abram”</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Sanctification – “Abraham”</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Works</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Favor with God</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Believer's moral deeds</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27508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0" name="Group 46"/>
          <p:cNvGraphicFramePr>
            <a:graphicFrameLocks noGrp="1"/>
          </p:cNvGraphicFramePr>
          <p:nvPr>
            <p:ph idx="4294967295"/>
            <p:extLst/>
          </p:nvPr>
        </p:nvGraphicFramePr>
        <p:xfrm>
          <a:off x="266700" y="381003"/>
          <a:ext cx="8610600" cy="5795793"/>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502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rgbClr val="FFFFCC"/>
                          </a:solidFill>
                          <a:effectLst/>
                          <a:latin typeface="Calibri" pitchFamily="34" charset="0"/>
                          <a:cs typeface="Arial" charset="0"/>
                        </a:rPr>
                        <a:t>JUSTIFICATION – SALVATION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kern="1200" cap="none" normalizeH="0" baseline="0" dirty="0">
                          <a:ln>
                            <a:noFill/>
                          </a:ln>
                          <a:solidFill>
                            <a:srgbClr val="FFFFCC"/>
                          </a:solidFill>
                          <a:effectLst/>
                          <a:latin typeface="Calibri" pitchFamily="34" charset="0"/>
                          <a:ea typeface="+mn-ea"/>
                          <a:cs typeface="Arial" charset="0"/>
                        </a:rPr>
                        <a:t>DISCIPLESHIP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FREE GIFT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COSTLY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71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RECEIVED THROUGH FAITH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ENTERED INTO THROUGH COMMITMENT AND OBEDIENCE THROUGH THE SPIRIT’S ENABLEMENT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NOT BY WORKS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INVOLVES OUR COOPERATION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INSTANT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LIFE-LONG PROCESS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JUSTIFICATION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SANCTIFICATION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JESUS PAID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BELIEVER PAYS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TRUSTING JESUS AS SAVIOR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FOLLOWING JESUS AS LORD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BELIEVE THE GOSPEL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OBEY THE COMMANDS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ONE CONDITION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MULTIPLE CONDITIONS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EXPERIENCED BY ALL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EXPERIENCED BY SOME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RESULTS IN ETERNAL LIFE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RESULTS IN REWARDS &amp; AUTHORITY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bl>
          </a:graphicData>
        </a:graphic>
      </p:graphicFrame>
      <p:sp>
        <p:nvSpPr>
          <p:cNvPr id="128043" name="TextBox 4"/>
          <p:cNvSpPr txBox="1">
            <a:spLocks noChangeArrowheads="1"/>
          </p:cNvSpPr>
          <p:nvPr/>
        </p:nvSpPr>
        <p:spPr bwMode="auto">
          <a:xfrm>
            <a:off x="876300" y="6248400"/>
            <a:ext cx="7391400" cy="369332"/>
          </a:xfrm>
          <a:prstGeom prst="rect">
            <a:avLst/>
          </a:prstGeom>
          <a:noFill/>
          <a:ln w="9525">
            <a:noFill/>
            <a:miter lim="800000"/>
            <a:headEnd/>
            <a:tailEnd/>
          </a:ln>
        </p:spPr>
        <p:txBody>
          <a:bodyPr>
            <a:spAutoFit/>
          </a:bodyPr>
          <a:lstStyle/>
          <a:p>
            <a:r>
              <a:rPr lang="en-US" altLang="en-US" kern="0">
                <a:solidFill>
                  <a:schemeClr val="bg1"/>
                </a:solidFill>
              </a:rPr>
              <a:t>Adapted from http://www.gracelife.org/resources/gracenotes.asp?id=23</a:t>
            </a:r>
          </a:p>
        </p:txBody>
      </p:sp>
    </p:spTree>
    <p:extLst>
      <p:ext uri="{BB962C8B-B14F-4D97-AF65-F5344CB8AC3E}">
        <p14:creationId xmlns:p14="http://schemas.microsoft.com/office/powerpoint/2010/main" val="10801695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10006"/>
          </a:xfrm>
        </p:spPr>
        <p:txBody>
          <a:bodyPr/>
          <a:lstStyle/>
          <a:p>
            <a:r>
              <a:rPr lang="en-US" sz="3600" dirty="0">
                <a:solidFill>
                  <a:srgbClr val="00FFFF"/>
                </a:solidFill>
                <a:effectLst>
                  <a:outerShdw blurRad="38100" dist="38100" dir="2700000" algn="tl">
                    <a:srgbClr val="000000">
                      <a:alpha val="43137"/>
                    </a:srgbClr>
                  </a:outerShdw>
                </a:effectLst>
                <a:latin typeface="+mn-lt"/>
              </a:rPr>
              <a:t>Believe and Be Baptized? </a:t>
            </a:r>
            <a:br>
              <a:rPr lang="en-US" sz="3600" dirty="0">
                <a:solidFill>
                  <a:srgbClr val="00FFFF"/>
                </a:solidFill>
                <a:effectLst>
                  <a:outerShdw blurRad="38100" dist="38100" dir="2700000" algn="tl">
                    <a:srgbClr val="000000">
                      <a:alpha val="43137"/>
                    </a:srgbClr>
                  </a:outerShdw>
                </a:effectLst>
                <a:latin typeface="+mn-lt"/>
              </a:rPr>
            </a:br>
            <a:r>
              <a:rPr lang="en-US" sz="3600" dirty="0">
                <a:solidFill>
                  <a:srgbClr val="00FFFF"/>
                </a:solidFill>
                <a:effectLst>
                  <a:outerShdw blurRad="38100" dist="38100" dir="2700000" algn="tl">
                    <a:srgbClr val="000000">
                      <a:alpha val="43137"/>
                    </a:srgbClr>
                  </a:outerShdw>
                </a:effectLst>
                <a:latin typeface="+mn-lt"/>
              </a:rPr>
              <a:t>Problem Passages</a:t>
            </a:r>
          </a:p>
        </p:txBody>
      </p:sp>
      <p:sp>
        <p:nvSpPr>
          <p:cNvPr id="3" name="Content Placeholder 2"/>
          <p:cNvSpPr>
            <a:spLocks noGrp="1"/>
          </p:cNvSpPr>
          <p:nvPr>
            <p:ph idx="1"/>
          </p:nvPr>
        </p:nvSpPr>
        <p:spPr>
          <a:xfrm>
            <a:off x="211612" y="1616525"/>
            <a:ext cx="4379239" cy="2974329"/>
          </a:xfrm>
        </p:spPr>
        <p:txBody>
          <a:bodyPr/>
          <a:lstStyle/>
          <a:p>
            <a:pPr>
              <a:spcBef>
                <a:spcPts val="0"/>
              </a:spcBef>
              <a:spcAft>
                <a:spcPts val="1200"/>
              </a:spcAft>
              <a:buClr>
                <a:srgbClr val="66FFFF"/>
              </a:buClr>
            </a:pPr>
            <a:r>
              <a:rPr lang="en-US" sz="2800" dirty="0">
                <a:solidFill>
                  <a:schemeClr val="bg1"/>
                </a:solidFill>
              </a:rPr>
              <a:t>Mark 16:15-16</a:t>
            </a:r>
          </a:p>
          <a:p>
            <a:pPr>
              <a:spcBef>
                <a:spcPts val="0"/>
              </a:spcBef>
              <a:spcAft>
                <a:spcPts val="1200"/>
              </a:spcAft>
              <a:buClr>
                <a:srgbClr val="66FFFF"/>
              </a:buClr>
            </a:pPr>
            <a:r>
              <a:rPr lang="en-US" sz="2800" dirty="0">
                <a:solidFill>
                  <a:schemeClr val="bg1"/>
                </a:solidFill>
              </a:rPr>
              <a:t>John 3:5</a:t>
            </a:r>
          </a:p>
          <a:p>
            <a:pPr>
              <a:spcBef>
                <a:spcPts val="0"/>
              </a:spcBef>
              <a:spcAft>
                <a:spcPts val="1200"/>
              </a:spcAft>
              <a:buClr>
                <a:srgbClr val="66FFFF"/>
              </a:buClr>
            </a:pPr>
            <a:r>
              <a:rPr lang="en-US" sz="2800" dirty="0">
                <a:solidFill>
                  <a:schemeClr val="bg1"/>
                </a:solidFill>
              </a:rPr>
              <a:t>Acts 2:38</a:t>
            </a:r>
          </a:p>
          <a:p>
            <a:pPr>
              <a:spcBef>
                <a:spcPts val="0"/>
              </a:spcBef>
              <a:spcAft>
                <a:spcPts val="1200"/>
              </a:spcAft>
              <a:buClr>
                <a:srgbClr val="66FFFF"/>
              </a:buClr>
            </a:pPr>
            <a:r>
              <a:rPr lang="en-US" sz="2800" dirty="0">
                <a:solidFill>
                  <a:schemeClr val="bg1"/>
                </a:solidFill>
              </a:rPr>
              <a:t>Rom. 6:3-4 &amp; Col. 2:11-12</a:t>
            </a:r>
          </a:p>
          <a:p>
            <a:pPr>
              <a:spcBef>
                <a:spcPts val="0"/>
              </a:spcBef>
              <a:spcAft>
                <a:spcPts val="1200"/>
              </a:spcAft>
              <a:buClr>
                <a:srgbClr val="66FFFF"/>
              </a:buClr>
            </a:pPr>
            <a:r>
              <a:rPr lang="en-US" sz="2800" dirty="0">
                <a:solidFill>
                  <a:schemeClr val="bg1"/>
                </a:solidFill>
              </a:rPr>
              <a:t>1 Pet. 3:20-21</a:t>
            </a:r>
          </a:p>
        </p:txBody>
      </p:sp>
      <p:pic>
        <p:nvPicPr>
          <p:cNvPr id="6" name="Picture 5"/>
          <p:cNvPicPr>
            <a:picLocks noChangeAspect="1"/>
          </p:cNvPicPr>
          <p:nvPr/>
        </p:nvPicPr>
        <p:blipFill>
          <a:blip r:embed="rId2" cstate="print">
            <a:clrChange>
              <a:clrFrom>
                <a:srgbClr val="FFFFFF"/>
              </a:clrFrom>
              <a:clrTo>
                <a:srgbClr val="FFFFFF">
                  <a:alpha val="0"/>
                </a:srgbClr>
              </a:clrTo>
            </a:clrChange>
          </a:blip>
          <a:stretch>
            <a:fillRect/>
          </a:stretch>
        </p:blipFill>
        <p:spPr>
          <a:xfrm>
            <a:off x="4572000" y="1705140"/>
            <a:ext cx="4419048" cy="2885714"/>
          </a:xfrm>
          <a:prstGeom prst="rect">
            <a:avLst/>
          </a:prstGeom>
        </p:spPr>
      </p:pic>
    </p:spTree>
    <p:extLst>
      <p:ext uri="{BB962C8B-B14F-4D97-AF65-F5344CB8AC3E}">
        <p14:creationId xmlns:p14="http://schemas.microsoft.com/office/powerpoint/2010/main" val="28680656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23830042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val="1652720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val="34251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63635"/>
            <a:ext cx="8791575" cy="2354491"/>
          </a:xfrm>
          <a:prstGeom prst="rect">
            <a:avLst/>
          </a:prstGeom>
          <a:noFill/>
          <a:ln w="28575">
            <a:noFill/>
            <a:miter lim="800000"/>
            <a:headEnd/>
            <a:tailEnd/>
          </a:ln>
        </p:spPr>
        <p:txBody>
          <a:bodyPr wrap="square">
            <a:spAutoFit/>
          </a:bodyPr>
          <a:lstStyle/>
          <a:p>
            <a:pPr algn="ctr">
              <a:spcBef>
                <a:spcPts val="1200"/>
              </a:spcBef>
              <a:spcAft>
                <a:spcPts val="1200"/>
              </a:spcAft>
            </a:pPr>
            <a:r>
              <a:rPr lang="en-US" altLang="en-US" sz="4400" b="1" dirty="0">
                <a:solidFill>
                  <a:srgbClr val="00FFFF"/>
                </a:solidFill>
                <a:effectLst>
                  <a:outerShdw blurRad="38100" dist="38100" dir="2700000" algn="tl">
                    <a:srgbClr val="000000">
                      <a:alpha val="43137"/>
                    </a:srgbClr>
                  </a:outerShdw>
                </a:effectLst>
                <a:ea typeface="+mj-ea"/>
                <a:cs typeface="+mj-cs"/>
              </a:rPr>
              <a:t>Matt. 24:13 (NASB)</a:t>
            </a:r>
          </a:p>
          <a:p>
            <a:pPr algn="just">
              <a:spcBef>
                <a:spcPts val="600"/>
              </a:spcBef>
              <a:spcAft>
                <a:spcPts val="600"/>
              </a:spcAft>
            </a:pPr>
            <a:r>
              <a:rPr lang="en-US" altLang="en-US" sz="4400" kern="0" dirty="0">
                <a:solidFill>
                  <a:schemeClr val="bg1"/>
                </a:solidFill>
              </a:rPr>
              <a:t>“</a:t>
            </a:r>
            <a:r>
              <a:rPr lang="en-US" sz="4400" dirty="0">
                <a:solidFill>
                  <a:schemeClr val="bg1"/>
                </a:solidFill>
              </a:rPr>
              <a:t>But the one who endures to the end, he will be saved.”</a:t>
            </a:r>
            <a:endParaRPr lang="en-US" altLang="en-US" sz="4400" kern="0" dirty="0">
              <a:solidFill>
                <a:schemeClr val="bg1"/>
              </a:solidFill>
            </a:endParaRPr>
          </a:p>
        </p:txBody>
      </p:sp>
      <p:pic>
        <p:nvPicPr>
          <p:cNvPr id="2" name="Picture 1"/>
          <p:cNvPicPr>
            <a:picLocks noChangeAspect="1"/>
          </p:cNvPicPr>
          <p:nvPr/>
        </p:nvPicPr>
        <p:blipFill>
          <a:blip r:embed="rId3"/>
          <a:stretch>
            <a:fillRect/>
          </a:stretch>
        </p:blipFill>
        <p:spPr>
          <a:xfrm>
            <a:off x="2722854" y="2433637"/>
            <a:ext cx="3698293" cy="2378287"/>
          </a:xfrm>
          <a:prstGeom prst="rect">
            <a:avLst/>
          </a:prstGeom>
        </p:spPr>
      </p:pic>
    </p:spTree>
    <p:extLst>
      <p:ext uri="{BB962C8B-B14F-4D97-AF65-F5344CB8AC3E}">
        <p14:creationId xmlns:p14="http://schemas.microsoft.com/office/powerpoint/2010/main" val="1925422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513" y="1282700"/>
            <a:ext cx="221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65113"/>
            <a:ext cx="8229600" cy="846137"/>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5. Passages From Paul</a:t>
            </a:r>
          </a:p>
        </p:txBody>
      </p:sp>
      <p:sp>
        <p:nvSpPr>
          <p:cNvPr id="23556" name="Content Placeholder 2"/>
          <p:cNvSpPr>
            <a:spLocks noGrp="1"/>
          </p:cNvSpPr>
          <p:nvPr>
            <p:ph idx="1"/>
          </p:nvPr>
        </p:nvSpPr>
        <p:spPr>
          <a:xfrm>
            <a:off x="123825" y="1111250"/>
            <a:ext cx="4005263" cy="5487988"/>
          </a:xfrm>
        </p:spPr>
        <p:txBody>
          <a:bodyPr/>
          <a:lstStyle/>
          <a:p>
            <a:pPr marL="514350" indent="-514350">
              <a:spcBef>
                <a:spcPct val="0"/>
              </a:spcBef>
              <a:spcAft>
                <a:spcPts val="2400"/>
              </a:spcAft>
              <a:buClr>
                <a:srgbClr val="66FFFF"/>
              </a:buClr>
              <a:buFont typeface="Arial" panose="020B0604020202020204" pitchFamily="34" charset="0"/>
              <a:buAutoNum type="alphaLcPeriod"/>
            </a:pPr>
            <a:r>
              <a:rPr lang="en-US" altLang="en-US" b="1" u="sng">
                <a:solidFill>
                  <a:srgbClr val="FFFFCC"/>
                </a:solidFill>
                <a:cs typeface="Arial" panose="020B0604020202020204" pitchFamily="34" charset="0"/>
              </a:rPr>
              <a:t>Gal. 5:4</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Gal. 5:19-21</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Rom. 8:13</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1 Cor. 8:11</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1 Cor. 9:24-27</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1 Cor. 11:28-30, 32</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1 Cor. 15:2</a:t>
            </a:r>
          </a:p>
          <a:p>
            <a:pPr marL="514350" indent="-514350">
              <a:spcBef>
                <a:spcPct val="0"/>
              </a:spcBef>
              <a:spcAft>
                <a:spcPts val="2400"/>
              </a:spcAft>
              <a:buClr>
                <a:srgbClr val="66FFFF"/>
              </a:buClr>
              <a:buFont typeface="Arial" panose="020B0604020202020204" pitchFamily="34" charset="0"/>
              <a:buNone/>
            </a:pPr>
            <a:endParaRPr lang="en-US" altLang="en-US">
              <a:solidFill>
                <a:schemeClr val="bg1"/>
              </a:solidFill>
            </a:endParaRPr>
          </a:p>
        </p:txBody>
      </p:sp>
      <p:sp>
        <p:nvSpPr>
          <p:cNvPr id="23557" name="Content Placeholder 2"/>
          <p:cNvSpPr txBox="1">
            <a:spLocks/>
          </p:cNvSpPr>
          <p:nvPr/>
        </p:nvSpPr>
        <p:spPr bwMode="auto">
          <a:xfrm>
            <a:off x="6089650" y="1111250"/>
            <a:ext cx="2913063"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2400"/>
              </a:spcAft>
              <a:buClr>
                <a:srgbClr val="66FFFF"/>
              </a:buClr>
              <a:buFont typeface="Calibri" panose="020F0502020204030204" pitchFamily="34" charset="0"/>
              <a:buAutoNum type="alphaLcPeriod" startAt="8"/>
            </a:pPr>
            <a:r>
              <a:rPr lang="en-US" altLang="en-US" sz="3200">
                <a:solidFill>
                  <a:schemeClr val="bg1"/>
                </a:solidFill>
                <a:latin typeface="Calibri" panose="020F0502020204030204" pitchFamily="34" charset="0"/>
              </a:rPr>
              <a:t>2 Cor. 13:5</a:t>
            </a:r>
          </a:p>
          <a:p>
            <a:pPr>
              <a:spcAft>
                <a:spcPts val="2400"/>
              </a:spcAft>
              <a:buClr>
                <a:srgbClr val="66FFFF"/>
              </a:buClr>
              <a:buFont typeface="Calibri" panose="020F0502020204030204" pitchFamily="34" charset="0"/>
              <a:buAutoNum type="alphaLcPeriod" startAt="8"/>
            </a:pPr>
            <a:r>
              <a:rPr lang="en-US" altLang="en-US" sz="3200">
                <a:solidFill>
                  <a:schemeClr val="bg1"/>
                </a:solidFill>
                <a:latin typeface="Calibri" panose="020F0502020204030204" pitchFamily="34" charset="0"/>
              </a:rPr>
              <a:t>Gal. 5:19-21</a:t>
            </a:r>
          </a:p>
          <a:p>
            <a:pPr>
              <a:spcAft>
                <a:spcPts val="2400"/>
              </a:spcAft>
              <a:buClr>
                <a:srgbClr val="66FFFF"/>
              </a:buClr>
              <a:buFont typeface="Calibri" panose="020F0502020204030204" pitchFamily="34" charset="0"/>
              <a:buAutoNum type="alphaLcPeriod" startAt="8"/>
            </a:pPr>
            <a:r>
              <a:rPr lang="en-US" altLang="en-US" sz="3200">
                <a:solidFill>
                  <a:schemeClr val="bg1"/>
                </a:solidFill>
                <a:latin typeface="Calibri" panose="020F0502020204030204" pitchFamily="34" charset="0"/>
              </a:rPr>
              <a:t>Philip. 2:12</a:t>
            </a:r>
          </a:p>
          <a:p>
            <a:pPr>
              <a:spcAft>
                <a:spcPts val="2400"/>
              </a:spcAft>
              <a:buClr>
                <a:srgbClr val="66FFFF"/>
              </a:buClr>
              <a:buFont typeface="Calibri" panose="020F0502020204030204" pitchFamily="34" charset="0"/>
              <a:buAutoNum type="alphaLcPeriod" startAt="8"/>
            </a:pPr>
            <a:r>
              <a:rPr lang="en-US" altLang="en-US" sz="3200">
                <a:solidFill>
                  <a:schemeClr val="bg1"/>
                </a:solidFill>
                <a:latin typeface="Calibri" panose="020F0502020204030204" pitchFamily="34" charset="0"/>
              </a:rPr>
              <a:t>Col. 1:23</a:t>
            </a:r>
          </a:p>
          <a:p>
            <a:pPr>
              <a:spcAft>
                <a:spcPts val="2400"/>
              </a:spcAft>
              <a:buClr>
                <a:srgbClr val="66FFFF"/>
              </a:buClr>
              <a:buFont typeface="Calibri" panose="020F0502020204030204" pitchFamily="34" charset="0"/>
              <a:buAutoNum type="alphaLcPeriod" startAt="8"/>
            </a:pPr>
            <a:r>
              <a:rPr lang="en-US" altLang="en-US" sz="3200">
                <a:solidFill>
                  <a:schemeClr val="bg1"/>
                </a:solidFill>
                <a:latin typeface="Calibri" panose="020F0502020204030204" pitchFamily="34" charset="0"/>
              </a:rPr>
              <a:t>1 Tim. 5:15</a:t>
            </a:r>
          </a:p>
          <a:p>
            <a:pPr>
              <a:spcAft>
                <a:spcPts val="2400"/>
              </a:spcAft>
              <a:buClr>
                <a:srgbClr val="66FFFF"/>
              </a:buClr>
              <a:buFont typeface="Calibri" panose="020F0502020204030204" pitchFamily="34" charset="0"/>
              <a:buAutoNum type="alphaLcPeriod" startAt="8"/>
            </a:pPr>
            <a:r>
              <a:rPr lang="en-US" altLang="en-US" sz="3200">
                <a:solidFill>
                  <a:schemeClr val="bg1"/>
                </a:solidFill>
                <a:latin typeface="Calibri" panose="020F0502020204030204" pitchFamily="34" charset="0"/>
              </a:rPr>
              <a:t>2 Tim. 2:12</a:t>
            </a:r>
          </a:p>
          <a:p>
            <a:pPr>
              <a:spcAft>
                <a:spcPts val="2400"/>
              </a:spcAft>
              <a:buClr>
                <a:srgbClr val="66FFFF"/>
              </a:buClr>
              <a:buFont typeface="Calibri" panose="020F0502020204030204" pitchFamily="34" charset="0"/>
              <a:buAutoNum type="alphaLcPeriod" startAt="8"/>
            </a:pPr>
            <a:r>
              <a:rPr lang="en-US" altLang="en-US" sz="3200">
                <a:solidFill>
                  <a:schemeClr val="bg1"/>
                </a:solidFill>
                <a:latin typeface="Calibri" panose="020F0502020204030204" pitchFamily="34" charset="0"/>
              </a:rPr>
              <a:t>2 Tim. 4:10</a:t>
            </a:r>
          </a:p>
          <a:p>
            <a:pPr>
              <a:spcAft>
                <a:spcPts val="2400"/>
              </a:spcAft>
              <a:buClr>
                <a:srgbClr val="66FFFF"/>
              </a:buClr>
              <a:buFont typeface="Arial" panose="020B0604020202020204" pitchFamily="34" charset="0"/>
              <a:buNone/>
            </a:pPr>
            <a:endParaRPr lang="en-US" altLang="en-US" sz="2800">
              <a:solidFill>
                <a:schemeClr val="bg1"/>
              </a:solidFill>
              <a:latin typeface="Calibri" panose="020F0502020204030204" pitchFamily="34" charset="0"/>
            </a:endParaRPr>
          </a:p>
        </p:txBody>
      </p:sp>
    </p:spTree>
    <p:extLst>
      <p:ext uri="{BB962C8B-B14F-4D97-AF65-F5344CB8AC3E}">
        <p14:creationId xmlns:p14="http://schemas.microsoft.com/office/powerpoint/2010/main" val="1851580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239713"/>
            <a:ext cx="8791575" cy="3000375"/>
          </a:xfrm>
          <a:prstGeom prst="rect">
            <a:avLst/>
          </a:prstGeom>
          <a:noFill/>
          <a:ln w="28575">
            <a:noFill/>
            <a:miter lim="800000"/>
            <a:headEnd/>
            <a:tailEnd/>
          </a:ln>
        </p:spPr>
        <p:txBody>
          <a:bodyPr>
            <a:spAutoFit/>
          </a:bodyPr>
          <a:lstStyle/>
          <a:p>
            <a:pPr algn="ctr" eaLnBrk="1" fontAlgn="auto" hangingPunct="1">
              <a:spcBef>
                <a:spcPts val="0"/>
              </a:spcBef>
              <a:spcAft>
                <a:spcPts val="24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mj-cs"/>
              </a:rPr>
              <a:t>Galatians 5:4 (NASB)</a:t>
            </a:r>
          </a:p>
          <a:p>
            <a:pPr algn="just" eaLnBrk="1" fontAlgn="auto" hangingPunct="1">
              <a:spcBef>
                <a:spcPts val="600"/>
              </a:spcBef>
              <a:spcAft>
                <a:spcPts val="600"/>
              </a:spcAft>
              <a:defRPr/>
            </a:pPr>
            <a:r>
              <a:rPr lang="en-US" altLang="en-US" sz="4000" kern="0" dirty="0">
                <a:solidFill>
                  <a:schemeClr val="bg1"/>
                </a:solidFill>
                <a:latin typeface="+mn-lt"/>
                <a:cs typeface="+mn-cs"/>
              </a:rPr>
              <a:t>“</a:t>
            </a:r>
            <a:r>
              <a:rPr lang="en-US" sz="4000" dirty="0">
                <a:solidFill>
                  <a:schemeClr val="bg1"/>
                </a:solidFill>
                <a:latin typeface="+mn-lt"/>
              </a:rPr>
              <a:t>You have been </a:t>
            </a:r>
            <a:r>
              <a:rPr lang="en-US" sz="4000" b="1" u="sng" dirty="0">
                <a:solidFill>
                  <a:srgbClr val="FFFFCC"/>
                </a:solidFill>
                <a:latin typeface="+mn-lt"/>
              </a:rPr>
              <a:t>severed from Christ</a:t>
            </a:r>
            <a:r>
              <a:rPr lang="en-US" sz="4000" dirty="0">
                <a:solidFill>
                  <a:schemeClr val="bg1"/>
                </a:solidFill>
                <a:latin typeface="+mn-lt"/>
              </a:rPr>
              <a:t>, you who are seeking to be justified by law; </a:t>
            </a:r>
            <a:r>
              <a:rPr lang="en-US" sz="4000" b="1" u="sng" dirty="0">
                <a:solidFill>
                  <a:srgbClr val="FFFFCC"/>
                </a:solidFill>
                <a:latin typeface="+mn-lt"/>
              </a:rPr>
              <a:t>you have fallen from grace</a:t>
            </a:r>
            <a:r>
              <a:rPr lang="en-US" sz="4000" dirty="0">
                <a:solidFill>
                  <a:schemeClr val="bg1"/>
                </a:solidFill>
                <a:latin typeface="+mn-lt"/>
                <a:cs typeface="+mn-cs"/>
              </a:rPr>
              <a:t>.”</a:t>
            </a:r>
            <a:endParaRPr lang="en-US" altLang="en-US" sz="4000" kern="0" dirty="0">
              <a:solidFill>
                <a:schemeClr val="bg1"/>
              </a:solidFill>
              <a:latin typeface="+mn-lt"/>
              <a:cs typeface="+mn-cs"/>
            </a:endParaRPr>
          </a:p>
        </p:txBody>
      </p:sp>
    </p:spTree>
    <p:extLst>
      <p:ext uri="{BB962C8B-B14F-4D97-AF65-F5344CB8AC3E}">
        <p14:creationId xmlns:p14="http://schemas.microsoft.com/office/powerpoint/2010/main" val="1174012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2"/>
          </a:xfrm>
        </p:spPr>
        <p:txBody>
          <a:bodyPr/>
          <a:lstStyle/>
          <a:p>
            <a:pPr>
              <a:defRPr/>
            </a:pPr>
            <a:r>
              <a:rPr lang="en-US" altLang="en-US" sz="3600" dirty="0">
                <a:solidFill>
                  <a:srgbClr val="00FFFF"/>
                </a:solidFill>
                <a:effectLst>
                  <a:outerShdw blurRad="38100" dist="38100" dir="2700000" algn="tl">
                    <a:srgbClr val="000000">
                      <a:alpha val="43137"/>
                    </a:srgbClr>
                  </a:outerShdw>
                </a:effectLst>
                <a:latin typeface="+mn-lt"/>
              </a:rPr>
              <a:t>Lordship Salvation Defined</a:t>
            </a:r>
          </a:p>
        </p:txBody>
      </p:sp>
      <p:sp>
        <p:nvSpPr>
          <p:cNvPr id="61443" name="Content Placeholder 2"/>
          <p:cNvSpPr>
            <a:spLocks noGrp="1"/>
          </p:cNvSpPr>
          <p:nvPr>
            <p:ph idx="1"/>
          </p:nvPr>
        </p:nvSpPr>
        <p:spPr>
          <a:xfrm>
            <a:off x="3886200" y="990600"/>
            <a:ext cx="4876800" cy="3733800"/>
          </a:xfrm>
        </p:spPr>
        <p:txBody>
          <a:bodyPr/>
          <a:lstStyle/>
          <a:p>
            <a:pPr marL="0" indent="0" algn="just">
              <a:buFont typeface="Arial" panose="020B0604020202020204" pitchFamily="34" charset="0"/>
              <a:buNone/>
              <a:defRPr/>
            </a:pPr>
            <a:r>
              <a:rPr lang="en-US" altLang="en-US" sz="3000" dirty="0">
                <a:solidFill>
                  <a:schemeClr val="bg1"/>
                </a:solidFill>
                <a:effectLst>
                  <a:outerShdw blurRad="38100" dist="38100" dir="2700000" algn="tl">
                    <a:srgbClr val="000000">
                      <a:alpha val="43137"/>
                    </a:srgbClr>
                  </a:outerShdw>
                </a:effectLst>
              </a:rPr>
              <a:t>“Lordship Salvation refers to the belief which says the sinner who wants to be saved must </a:t>
            </a:r>
            <a:r>
              <a:rPr lang="en-US" altLang="en-US" sz="3000" b="1" u="sng" dirty="0">
                <a:solidFill>
                  <a:srgbClr val="FFFFCC"/>
                </a:solidFill>
                <a:effectLst>
                  <a:outerShdw blurRad="38100" dist="38100" dir="2700000" algn="tl">
                    <a:srgbClr val="000000">
                      <a:alpha val="43137"/>
                    </a:srgbClr>
                  </a:outerShdw>
                </a:effectLst>
              </a:rPr>
              <a:t>not only</a:t>
            </a:r>
            <a:r>
              <a:rPr lang="en-US" altLang="en-US" sz="3000" dirty="0">
                <a:solidFill>
                  <a:srgbClr val="FFFFCC"/>
                </a:solidFill>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trust Christ as his substitute for sin, but must </a:t>
            </a:r>
            <a:r>
              <a:rPr lang="en-US" altLang="en-US" sz="3000" b="1" u="sng" dirty="0">
                <a:solidFill>
                  <a:srgbClr val="FFFFCC"/>
                </a:solidFill>
                <a:effectLst>
                  <a:outerShdw blurRad="38100" dist="38100" dir="2700000" algn="tl">
                    <a:srgbClr val="000000">
                      <a:alpha val="43137"/>
                    </a:srgbClr>
                  </a:outerShdw>
                </a:effectLst>
              </a:rPr>
              <a:t>also</a:t>
            </a:r>
            <a:r>
              <a:rPr lang="en-US" altLang="en-US" sz="3000" dirty="0">
                <a:solidFill>
                  <a:schemeClr val="bg1"/>
                </a:solidFill>
                <a:effectLst>
                  <a:outerShdw blurRad="38100" dist="38100" dir="2700000" algn="tl">
                    <a:srgbClr val="000000">
                      <a:alpha val="43137"/>
                    </a:srgbClr>
                  </a:outerShdw>
                </a:effectLst>
              </a:rPr>
              <a:t> surrender every area of his life to the complete control of Christ.”</a:t>
            </a:r>
          </a:p>
        </p:txBody>
      </p:sp>
      <p:sp>
        <p:nvSpPr>
          <p:cNvPr id="61444" name="TextBox 3"/>
          <p:cNvSpPr txBox="1">
            <a:spLocks noChangeArrowheads="1"/>
          </p:cNvSpPr>
          <p:nvPr/>
        </p:nvSpPr>
        <p:spPr bwMode="auto">
          <a:xfrm>
            <a:off x="2247900" y="6248400"/>
            <a:ext cx="4648200" cy="369888"/>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dirty="0" err="1">
                <a:solidFill>
                  <a:schemeClr val="bg1"/>
                </a:solidFill>
                <a:effectLst>
                  <a:outerShdw blurRad="38100" dist="38100" dir="2700000" algn="tl">
                    <a:srgbClr val="000000">
                      <a:alpha val="43137"/>
                    </a:srgbClr>
                  </a:outerShdw>
                </a:effectLst>
              </a:rPr>
              <a:t>Lightner</a:t>
            </a:r>
            <a:r>
              <a:rPr lang="en-US" altLang="en-US" dirty="0">
                <a:solidFill>
                  <a:schemeClr val="bg1"/>
                </a:solidFill>
                <a:effectLst>
                  <a:outerShdw blurRad="38100" dist="38100" dir="2700000" algn="tl">
                    <a:srgbClr val="000000">
                      <a:alpha val="43137"/>
                    </a:srgbClr>
                  </a:outerShdw>
                </a:effectLst>
              </a:rPr>
              <a:t>, </a:t>
            </a:r>
            <a:r>
              <a:rPr lang="en-US" altLang="en-US" i="1" dirty="0">
                <a:solidFill>
                  <a:schemeClr val="bg1"/>
                </a:solidFill>
                <a:effectLst>
                  <a:outerShdw blurRad="38100" dist="38100" dir="2700000" algn="tl">
                    <a:srgbClr val="000000">
                      <a:alpha val="43137"/>
                    </a:srgbClr>
                  </a:outerShdw>
                </a:effectLst>
              </a:rPr>
              <a:t>Sin, the Savior, and Salvation</a:t>
            </a:r>
            <a:r>
              <a:rPr lang="en-US" altLang="en-US" dirty="0">
                <a:solidFill>
                  <a:schemeClr val="bg1"/>
                </a:solidFill>
                <a:effectLst>
                  <a:outerShdw blurRad="38100" dist="38100" dir="2700000" algn="tl">
                    <a:srgbClr val="000000">
                      <a:alpha val="43137"/>
                    </a:srgbClr>
                  </a:outerShdw>
                </a:effectLst>
              </a:rPr>
              <a:t>, 202</a:t>
            </a:r>
          </a:p>
        </p:txBody>
      </p:sp>
      <p:pic>
        <p:nvPicPr>
          <p:cNvPr id="61445" name="Picture 4" descr="http://t1.gstatic.com/images?q=tbn:ANd9GcRVEkk3EF6aIGxY0Yz0z_uevMi3B1FPvrIm0btZT0dvwfQOys6K"/>
          <p:cNvPicPr>
            <a:picLocks noChangeAspect="1" noChangeArrowheads="1"/>
          </p:cNvPicPr>
          <p:nvPr/>
        </p:nvPicPr>
        <p:blipFill>
          <a:blip r:embed="rId2" cstate="print">
            <a:extLst/>
          </a:blip>
          <a:srcRect/>
          <a:stretch>
            <a:fillRect/>
          </a:stretch>
        </p:blipFill>
        <p:spPr bwMode="auto">
          <a:xfrm>
            <a:off x="7162800" y="4648200"/>
            <a:ext cx="1448110" cy="182880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9814" name="Picture 1"/>
          <p:cNvPicPr>
            <a:picLocks noChangeAspect="1"/>
          </p:cNvPicPr>
          <p:nvPr/>
        </p:nvPicPr>
        <p:blipFill>
          <a:blip r:embed="rId3" cstate="print"/>
          <a:srcRect/>
          <a:stretch>
            <a:fillRect/>
          </a:stretch>
        </p:blipFill>
        <p:spPr bwMode="auto">
          <a:xfrm>
            <a:off x="381000" y="1143000"/>
            <a:ext cx="3243263" cy="41148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10187611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36538"/>
            <a:ext cx="8229600" cy="81915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a. Galatians 5:4</a:t>
            </a:r>
          </a:p>
        </p:txBody>
      </p:sp>
      <p:sp>
        <p:nvSpPr>
          <p:cNvPr id="25603" name="Content Placeholder 2"/>
          <p:cNvSpPr>
            <a:spLocks noGrp="1"/>
          </p:cNvSpPr>
          <p:nvPr>
            <p:ph idx="1"/>
          </p:nvPr>
        </p:nvSpPr>
        <p:spPr>
          <a:xfrm>
            <a:off x="107950" y="1223963"/>
            <a:ext cx="8928100" cy="5354637"/>
          </a:xfrm>
        </p:spPr>
        <p:txBody>
          <a:bodyPr/>
          <a:lstStyle/>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The Galatians were believers (4:6; 5:16)</a:t>
            </a:r>
          </a:p>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Three types of Pharisees</a:t>
            </a:r>
          </a:p>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Galatians is a spiritual life book (3:3)</a:t>
            </a:r>
          </a:p>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The Galatians were missing God’s grace in the middle tense of their salvation (not the first tense)</a:t>
            </a:r>
          </a:p>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Reverting to a performance based relationship in daily living is quite a fall from grace</a:t>
            </a:r>
          </a:p>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Galatians 5:4 does not teach a loss of salvation</a:t>
            </a:r>
          </a:p>
        </p:txBody>
      </p:sp>
      <p:pic>
        <p:nvPicPr>
          <p:cNvPr id="25604"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613" y="119063"/>
            <a:ext cx="1560512"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36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5513" y="1282700"/>
            <a:ext cx="221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65113"/>
            <a:ext cx="8229600" cy="846137"/>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5. Passages From Paul</a:t>
            </a:r>
          </a:p>
        </p:txBody>
      </p:sp>
      <p:sp>
        <p:nvSpPr>
          <p:cNvPr id="46084" name="Content Placeholder 2"/>
          <p:cNvSpPr>
            <a:spLocks noGrp="1"/>
          </p:cNvSpPr>
          <p:nvPr>
            <p:ph idx="1"/>
          </p:nvPr>
        </p:nvSpPr>
        <p:spPr>
          <a:xfrm>
            <a:off x="123825" y="1111250"/>
            <a:ext cx="4005263" cy="5487988"/>
          </a:xfrm>
        </p:spPr>
        <p:txBody>
          <a:bodyPr/>
          <a:lstStyle/>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Gal. 5:4</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Gal. 5:19-21</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Rom. 8:13</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1 Cor. 8:11</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1 Cor. 9:24-27</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1 Cor. 11:28-30, 32</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1 Cor. 15:2</a:t>
            </a:r>
          </a:p>
          <a:p>
            <a:pPr marL="514350" indent="-514350">
              <a:spcBef>
                <a:spcPct val="0"/>
              </a:spcBef>
              <a:spcAft>
                <a:spcPts val="2400"/>
              </a:spcAft>
              <a:buClr>
                <a:srgbClr val="66FFFF"/>
              </a:buClr>
              <a:buFont typeface="Arial" panose="020B0604020202020204" pitchFamily="34" charset="0"/>
              <a:buNone/>
            </a:pPr>
            <a:endParaRPr lang="en-US" altLang="en-US">
              <a:solidFill>
                <a:schemeClr val="bg1"/>
              </a:solidFill>
            </a:endParaRPr>
          </a:p>
        </p:txBody>
      </p:sp>
      <p:sp>
        <p:nvSpPr>
          <p:cNvPr id="46085" name="Content Placeholder 2"/>
          <p:cNvSpPr txBox="1">
            <a:spLocks/>
          </p:cNvSpPr>
          <p:nvPr/>
        </p:nvSpPr>
        <p:spPr bwMode="auto">
          <a:xfrm>
            <a:off x="6089650" y="1111250"/>
            <a:ext cx="2913063"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rPr>
              <a:t>2 Cor. 13:5</a:t>
            </a:r>
          </a:p>
          <a:p>
            <a:pPr>
              <a:spcAft>
                <a:spcPts val="2400"/>
              </a:spcAft>
              <a:buClr>
                <a:srgbClr val="66FFFF"/>
              </a:buClr>
              <a:buFont typeface="+mj-lt"/>
              <a:buAutoNum type="alphaLcPeriod" startAt="8"/>
            </a:pPr>
            <a:r>
              <a:rPr lang="en-US" altLang="en-US" sz="3200" b="1" u="sng" dirty="0">
                <a:solidFill>
                  <a:srgbClr val="FFFFCC"/>
                </a:solidFill>
                <a:latin typeface="+mn-lt"/>
              </a:rPr>
              <a:t>Philip. 2:12</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rPr>
              <a:t>Col. 1:23</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rPr>
              <a:t>1 Tim. 5:15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rPr>
              <a:t>2 Tim. 2:12</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rPr>
              <a:t>2 Tim. 4:10</a:t>
            </a:r>
          </a:p>
          <a:p>
            <a:pPr>
              <a:spcAft>
                <a:spcPts val="2400"/>
              </a:spcAft>
              <a:buClr>
                <a:srgbClr val="66FFFF"/>
              </a:buClr>
              <a:buFont typeface="Arial" panose="020B0604020202020204" pitchFamily="34" charset="0"/>
              <a:buNone/>
            </a:pPr>
            <a:endParaRPr lang="en-US" altLang="en-US" sz="2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4881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2"/>
          <p:cNvSpPr txBox="1">
            <a:spLocks/>
          </p:cNvSpPr>
          <p:nvPr/>
        </p:nvSpPr>
        <p:spPr bwMode="auto">
          <a:xfrm>
            <a:off x="1276350" y="152400"/>
            <a:ext cx="65913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b="1" noProof="0" dirty="0">
                <a:solidFill>
                  <a:srgbClr val="00FFFF"/>
                </a:solidFill>
                <a:effectLst>
                  <a:outerShdw blurRad="38100" dist="38100" dir="2700000" algn="tl">
                    <a:srgbClr val="000000">
                      <a:alpha val="43137"/>
                    </a:srgbClr>
                  </a:outerShdw>
                </a:effectLst>
              </a:rPr>
              <a:t>Philipp</a:t>
            </a:r>
            <a:r>
              <a:rPr kumimoji="0" lang="en-US" altLang="en-US" sz="44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ians  2:12 (NASB)</a:t>
            </a:r>
          </a:p>
        </p:txBody>
      </p:sp>
      <p:sp>
        <p:nvSpPr>
          <p:cNvPr id="13" name="Rectangle 3"/>
          <p:cNvSpPr txBox="1">
            <a:spLocks/>
          </p:cNvSpPr>
          <p:nvPr/>
        </p:nvSpPr>
        <p:spPr bwMode="auto">
          <a:xfrm>
            <a:off x="228600" y="990600"/>
            <a:ext cx="8739188"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just">
              <a:spcBef>
                <a:spcPct val="0"/>
              </a:spcBef>
              <a:buClrTx/>
              <a:buSzTx/>
              <a:buNone/>
            </a:pPr>
            <a:r>
              <a:rPr lang="en-US" altLang="en-US" sz="4000" dirty="0">
                <a:solidFill>
                  <a:srgbClr val="FFFFFF"/>
                </a:solidFill>
                <a:effectLst/>
                <a:cs typeface="Arial" panose="020B0604020202020204" pitchFamily="34" charset="0"/>
              </a:rPr>
              <a:t>“</a:t>
            </a:r>
            <a:r>
              <a:rPr lang="en-US" sz="4000" dirty="0">
                <a:solidFill>
                  <a:schemeClr val="bg1"/>
                </a:solidFill>
              </a:rPr>
              <a:t>So then, my beloved, just as you have always obeyed, not as in my presence only, but now much more in my absence, </a:t>
            </a:r>
            <a:r>
              <a:rPr lang="en-US" sz="4000" b="1" u="sng" dirty="0">
                <a:solidFill>
                  <a:srgbClr val="FFFFCC"/>
                </a:solidFill>
                <a:effectLst>
                  <a:outerShdw blurRad="38100" dist="38100" dir="2700000" algn="tl">
                    <a:srgbClr val="000000">
                      <a:alpha val="43137"/>
                    </a:srgbClr>
                  </a:outerShdw>
                </a:effectLst>
              </a:rPr>
              <a:t>work out your salvation with fear and trembling</a:t>
            </a:r>
            <a:r>
              <a:rPr lang="en-US" sz="4000" dirty="0">
                <a:solidFill>
                  <a:schemeClr val="bg1"/>
                </a:solidFill>
              </a:rPr>
              <a:t>.</a:t>
            </a:r>
            <a:r>
              <a:rPr lang="en-US" altLang="en-US" sz="4000" dirty="0">
                <a:solidFill>
                  <a:srgbClr val="FFFFFF"/>
                </a:solidFill>
                <a:effectLst/>
                <a:cs typeface="Arial" panose="020B0604020202020204" pitchFamily="34" charset="0"/>
              </a:rPr>
              <a:t>”</a:t>
            </a:r>
          </a:p>
        </p:txBody>
      </p:sp>
    </p:spTree>
    <p:extLst>
      <p:ext uri="{BB962C8B-B14F-4D97-AF65-F5344CB8AC3E}">
        <p14:creationId xmlns:p14="http://schemas.microsoft.com/office/powerpoint/2010/main" val="7946971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57188">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none" dirty="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C00000"/>
                          </a:solidFill>
                          <a:latin typeface="Calibri" pitchFamily="34" charset="0"/>
                          <a:cs typeface="Calibri" pitchFamily="34" charset="0"/>
                        </a:rPr>
                        <a:t>Past</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97532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extLst/>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57188">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sng" dirty="0">
                          <a:latin typeface="Calibri" pitchFamily="34" charset="0"/>
                          <a:cs typeface="Calibri" pitchFamily="34" charset="0"/>
                        </a:rPr>
                        <a:t>Justification</a:t>
                      </a:r>
                      <a:endParaRPr lang="en-US" sz="2600" b="1" u="sng" dirty="0">
                        <a:solidFill>
                          <a:srgbClr val="FFFF00"/>
                        </a:solidFill>
                        <a:latin typeface="Calibri" pitchFamily="34" charset="0"/>
                        <a:cs typeface="Calibri" pitchFamily="34" charset="0"/>
                      </a:endParaRPr>
                    </a:p>
                  </a:txBody>
                  <a:tcPr marT="45712" marB="45712" anchor="ctr">
                    <a:solidFill>
                      <a:srgbClr val="FFFFCC"/>
                    </a:solidFill>
                  </a:tcPr>
                </a:tc>
                <a:tc>
                  <a:txBody>
                    <a:bodyPr/>
                    <a:lstStyle/>
                    <a:p>
                      <a:pPr algn="ctr"/>
                      <a:r>
                        <a:rPr lang="en-US" sz="2600" b="1" u="none" dirty="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Past</a:t>
                      </a:r>
                    </a:p>
                  </a:txBody>
                  <a:tcPr marT="45712" marB="45712" anchor="ctr">
                    <a:solidFill>
                      <a:srgbClr val="FFFFCC"/>
                    </a:solidFill>
                  </a:tcPr>
                </a:tc>
                <a:tc>
                  <a:txBody>
                    <a:bodyPr/>
                    <a:lstStyle/>
                    <a:p>
                      <a:pPr algn="ctr"/>
                      <a:r>
                        <a:rPr lang="en-US" sz="26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Penalty</a:t>
                      </a:r>
                    </a:p>
                  </a:txBody>
                  <a:tcPr marT="45712" marB="45712" anchor="ctr">
                    <a:solidFill>
                      <a:srgbClr val="FFFFCC"/>
                    </a:solidFill>
                  </a:tcPr>
                </a:tc>
                <a:tc>
                  <a:txBody>
                    <a:bodyPr/>
                    <a:lstStyle/>
                    <a:p>
                      <a:pPr algn="ctr"/>
                      <a:r>
                        <a:rPr lang="en-US" sz="26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u="sng" dirty="0">
                          <a:solidFill>
                            <a:srgbClr val="C00000"/>
                          </a:solidFill>
                          <a:latin typeface="Calibri" pitchFamily="34" charset="0"/>
                          <a:cs typeface="Calibri" pitchFamily="34" charset="0"/>
                        </a:rPr>
                        <a:t>Eph 2:8-9; Titus 3:5</a:t>
                      </a:r>
                    </a:p>
                  </a:txBody>
                  <a:tcPr marT="45712" marB="45712" anchor="ctr">
                    <a:solidFill>
                      <a:srgbClr val="FFFFCC"/>
                    </a:solidFill>
                  </a:tcPr>
                </a:tc>
                <a:tc>
                  <a:txBody>
                    <a:bodyPr/>
                    <a:lstStyle/>
                    <a:p>
                      <a:pPr algn="ctr"/>
                      <a:r>
                        <a:rPr lang="en-US" sz="26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446717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extLst/>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57188">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sng" dirty="0">
                          <a:solidFill>
                            <a:schemeClr val="tx1"/>
                          </a:solidFill>
                          <a:latin typeface="Calibri" pitchFamily="34" charset="0"/>
                          <a:cs typeface="Calibri" pitchFamily="34" charset="0"/>
                        </a:rPr>
                        <a:t>Sanctification</a:t>
                      </a:r>
                    </a:p>
                  </a:txBody>
                  <a:tcPr marT="45712" marB="45712" anchor="ctr">
                    <a:solidFill>
                      <a:srgbClr val="FFFFCC"/>
                    </a:solidFill>
                  </a:tcP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C00000"/>
                          </a:solidFill>
                          <a:latin typeface="Calibri" pitchFamily="34" charset="0"/>
                          <a:cs typeface="Calibri" pitchFamily="34" charset="0"/>
                        </a:rPr>
                        <a:t>Past</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Present</a:t>
                      </a:r>
                    </a:p>
                  </a:txBody>
                  <a:tcPr marT="45712" marB="45712" anchor="ctr">
                    <a:solidFill>
                      <a:srgbClr val="FFFFCC"/>
                    </a:solidFill>
                  </a:tcP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Power</a:t>
                      </a:r>
                    </a:p>
                  </a:txBody>
                  <a:tcPr marT="45712" marB="45712" anchor="ctr">
                    <a:solidFill>
                      <a:srgbClr val="FFFFCC"/>
                    </a:solidFill>
                  </a:tcP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Philip 2:12</a:t>
                      </a:r>
                    </a:p>
                  </a:txBody>
                  <a:tcPr marT="45712" marB="45712" anchor="ctr">
                    <a:solidFill>
                      <a:srgbClr val="FFFFCC"/>
                    </a:solidFill>
                  </a:tcP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173123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effectLst>
                  <a:outerShdw blurRad="38100" dist="38100" dir="2700000" algn="tl">
                    <a:srgbClr val="000000">
                      <a:alpha val="43137"/>
                    </a:srgbClr>
                  </a:outerShdw>
                </a:effectLst>
              </a:rPr>
              <a:t>Philippians 2:12</a:t>
            </a:r>
          </a:p>
        </p:txBody>
      </p:sp>
      <p:sp>
        <p:nvSpPr>
          <p:cNvPr id="3" name="Content Placeholder 2"/>
          <p:cNvSpPr>
            <a:spLocks noGrp="1"/>
          </p:cNvSpPr>
          <p:nvPr>
            <p:ph idx="1"/>
          </p:nvPr>
        </p:nvSpPr>
        <p:spPr/>
        <p:txBody>
          <a:bodyPr/>
          <a:lstStyle/>
          <a:p>
            <a:pPr>
              <a:spcBef>
                <a:spcPts val="0"/>
              </a:spcBef>
              <a:spcAft>
                <a:spcPts val="2400"/>
              </a:spcAft>
              <a:buClr>
                <a:srgbClr val="66FFFF"/>
              </a:buClr>
            </a:pPr>
            <a:r>
              <a:rPr lang="en-US" sz="3600" dirty="0">
                <a:solidFill>
                  <a:schemeClr val="bg1"/>
                </a:solidFill>
              </a:rPr>
              <a:t>Middle tense of salvation</a:t>
            </a:r>
          </a:p>
          <a:p>
            <a:pPr>
              <a:spcBef>
                <a:spcPts val="0"/>
              </a:spcBef>
              <a:spcAft>
                <a:spcPts val="2400"/>
              </a:spcAft>
              <a:buClr>
                <a:srgbClr val="66FFFF"/>
              </a:buClr>
            </a:pPr>
            <a:r>
              <a:rPr lang="en-US" sz="3600" dirty="0">
                <a:solidFill>
                  <a:schemeClr val="bg1"/>
                </a:solidFill>
              </a:rPr>
              <a:t>Immediate context – Philippians 2:14-16</a:t>
            </a:r>
          </a:p>
          <a:p>
            <a:pPr>
              <a:spcBef>
                <a:spcPts val="0"/>
              </a:spcBef>
              <a:spcAft>
                <a:spcPts val="2400"/>
              </a:spcAft>
              <a:buClr>
                <a:srgbClr val="66FFFF"/>
              </a:buClr>
            </a:pPr>
            <a:r>
              <a:rPr lang="en-US" sz="3600" dirty="0">
                <a:solidFill>
                  <a:schemeClr val="bg1"/>
                </a:solidFill>
              </a:rPr>
              <a:t>Overall context – Philippians 4:2-3</a:t>
            </a:r>
          </a:p>
        </p:txBody>
      </p:sp>
    </p:spTree>
    <p:extLst>
      <p:ext uri="{BB962C8B-B14F-4D97-AF65-F5344CB8AC3E}">
        <p14:creationId xmlns:p14="http://schemas.microsoft.com/office/powerpoint/2010/main" val="17711162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5513" y="1282700"/>
            <a:ext cx="221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70643" y="265113"/>
            <a:ext cx="9002714" cy="846137"/>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Passages from the General Letters &amp; Revelation</a:t>
            </a:r>
          </a:p>
        </p:txBody>
      </p:sp>
      <p:sp>
        <p:nvSpPr>
          <p:cNvPr id="46084" name="Content Placeholder 2"/>
          <p:cNvSpPr>
            <a:spLocks noGrp="1"/>
          </p:cNvSpPr>
          <p:nvPr>
            <p:ph idx="1"/>
          </p:nvPr>
        </p:nvSpPr>
        <p:spPr>
          <a:xfrm>
            <a:off x="123825" y="1111250"/>
            <a:ext cx="4259489" cy="5487988"/>
          </a:xfrm>
        </p:spPr>
        <p:txBody>
          <a:bodyPr/>
          <a:lstStyle/>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Jas. 5:19-20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Heb. 3:6, 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Heb. 5:9-10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Heb. 6:4-6</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Heb. 10:26-30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Heb. 12:14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2 Pet. 1:10-11, 20-22</a:t>
            </a:r>
          </a:p>
          <a:p>
            <a:pPr marL="514350" indent="-514350">
              <a:spcBef>
                <a:spcPct val="0"/>
              </a:spcBef>
              <a:spcAft>
                <a:spcPts val="2400"/>
              </a:spcAft>
              <a:buClr>
                <a:srgbClr val="66FFFF"/>
              </a:buClr>
              <a:buFont typeface="Arial" panose="020B0604020202020204" pitchFamily="34" charset="0"/>
              <a:buNone/>
            </a:pPr>
            <a:endParaRPr lang="en-US" altLang="en-US" dirty="0">
              <a:solidFill>
                <a:schemeClr val="bg1"/>
              </a:solidFill>
              <a:effectLst>
                <a:outerShdw blurRad="38100" dist="38100" dir="2700000" algn="tl">
                  <a:srgbClr val="000000">
                    <a:alpha val="43137"/>
                  </a:srgbClr>
                </a:outerShdw>
              </a:effectLst>
            </a:endParaRPr>
          </a:p>
        </p:txBody>
      </p:sp>
      <p:sp>
        <p:nvSpPr>
          <p:cNvPr id="46085" name="Content Placeholder 2"/>
          <p:cNvSpPr txBox="1">
            <a:spLocks/>
          </p:cNvSpPr>
          <p:nvPr/>
        </p:nvSpPr>
        <p:spPr bwMode="auto">
          <a:xfrm>
            <a:off x="5953126" y="1111250"/>
            <a:ext cx="30495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Jude 11</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John 2:3</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John 3:9</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John 3:15</a:t>
            </a:r>
          </a:p>
          <a:p>
            <a:pPr>
              <a:spcAft>
                <a:spcPts val="2400"/>
              </a:spcAft>
              <a:buClr>
                <a:srgbClr val="66FFFF"/>
              </a:buClr>
              <a:buFont typeface="Calibri" panose="020F0502020204030204" pitchFamily="34" charset="0"/>
              <a:buAutoNum type="alphaLcPeriod" startAt="8"/>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John 5:16</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3:5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22:18-19</a:t>
            </a:r>
          </a:p>
          <a:p>
            <a:pPr>
              <a:spcAft>
                <a:spcPts val="2400"/>
              </a:spcAft>
              <a:buClr>
                <a:srgbClr val="66FFFF"/>
              </a:buClr>
              <a:buFont typeface="Arial" panose="020B0604020202020204" pitchFamily="34" charset="0"/>
              <a:buNone/>
            </a:pPr>
            <a:endPar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39936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77322"/>
            <a:ext cx="8791575" cy="4524315"/>
          </a:xfrm>
          <a:prstGeom prst="rect">
            <a:avLst/>
          </a:prstGeom>
          <a:noFill/>
          <a:ln w="28575">
            <a:noFill/>
            <a:miter lim="800000"/>
            <a:headEnd/>
            <a:tailEnd/>
          </a:ln>
        </p:spPr>
        <p:txBody>
          <a:bodyPr wrap="square">
            <a:spAutoFit/>
          </a:bodyPr>
          <a:lstStyle/>
          <a:p>
            <a:pPr algn="ctr" eaLnBrk="1" fontAlgn="auto" hangingPunct="1">
              <a:spcBef>
                <a:spcPts val="0"/>
              </a:spcBef>
              <a:spcAft>
                <a:spcPts val="600"/>
              </a:spcAft>
              <a:defRPr/>
            </a:pPr>
            <a:r>
              <a:rPr lang="en-US" altLang="en-US" sz="40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1 John 5:16-17</a:t>
            </a:r>
          </a:p>
          <a:p>
            <a:pPr algn="just" eaLnBrk="1" fontAlgn="auto" hangingPunct="1">
              <a:spcBef>
                <a:spcPts val="600"/>
              </a:spcBef>
              <a:spcAft>
                <a:spcPts val="600"/>
              </a:spcAft>
              <a:defRPr/>
            </a:pPr>
            <a:r>
              <a:rPr lang="en-US" altLang="en-US" sz="3400" kern="0" dirty="0">
                <a:solidFill>
                  <a:schemeClr val="bg1"/>
                </a:solidFill>
                <a:effectLst>
                  <a:outerShdw blurRad="38100" dist="38100" dir="2700000" algn="tl">
                    <a:srgbClr val="000000">
                      <a:alpha val="43137"/>
                    </a:srgbClr>
                  </a:outerShdw>
                </a:effectLst>
                <a:latin typeface="+mn-lt"/>
                <a:cs typeface="Calibri" panose="020F0502020204030204" pitchFamily="34" charset="0"/>
              </a:rPr>
              <a:t>“</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If anyone sees his brother committing </a:t>
            </a:r>
            <a:r>
              <a:rPr lang="en-US" sz="3400" b="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a sin not </a:t>
            </a:r>
            <a:r>
              <a:rPr lang="en-US" sz="3400" b="1" i="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leading</a:t>
            </a:r>
            <a:r>
              <a:rPr lang="en-US" sz="3400" b="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 to death</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 he shall ask and </a:t>
            </a:r>
            <a:r>
              <a:rPr lang="en-US" sz="3400" i="1" dirty="0">
                <a:solidFill>
                  <a:schemeClr val="bg1"/>
                </a:solidFill>
                <a:effectLst>
                  <a:outerShdw blurRad="38100" dist="38100" dir="2700000" algn="tl">
                    <a:srgbClr val="000000">
                      <a:alpha val="43137"/>
                    </a:srgbClr>
                  </a:outerShdw>
                </a:effectLst>
                <a:latin typeface="+mn-lt"/>
                <a:cs typeface="Calibri" panose="020F0502020204030204" pitchFamily="34" charset="0"/>
              </a:rPr>
              <a:t>God</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 will for him give life to those who commit </a:t>
            </a:r>
            <a:r>
              <a:rPr lang="en-US" sz="3400" b="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sin not leading to death. There is a sin leading to death</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 I do not say that he should make request for this. </a:t>
            </a:r>
            <a:r>
              <a:rPr lang="en-US" sz="3400" baseline="30000" dirty="0">
                <a:solidFill>
                  <a:schemeClr val="bg1"/>
                </a:solidFill>
                <a:effectLst>
                  <a:outerShdw blurRad="38100" dist="38100" dir="2700000" algn="tl">
                    <a:srgbClr val="000000">
                      <a:alpha val="43137"/>
                    </a:srgbClr>
                  </a:outerShdw>
                </a:effectLst>
                <a:latin typeface="+mn-lt"/>
                <a:cs typeface="Calibri" panose="020F0502020204030204" pitchFamily="34" charset="0"/>
              </a:rPr>
              <a:t>17 </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All unrighteousness is sin, and </a:t>
            </a:r>
            <a:r>
              <a:rPr lang="en-US" sz="3400" b="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there is a sin not leading to death</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a:t>
            </a:r>
            <a:r>
              <a:rPr lang="en-US" alt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 (NASB)</a:t>
            </a:r>
          </a:p>
        </p:txBody>
      </p:sp>
    </p:spTree>
    <p:extLst>
      <p:ext uri="{BB962C8B-B14F-4D97-AF65-F5344CB8AC3E}">
        <p14:creationId xmlns:p14="http://schemas.microsoft.com/office/powerpoint/2010/main" val="6275143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03"/>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1 John 5:16-17</a:t>
            </a:r>
          </a:p>
        </p:txBody>
      </p:sp>
      <p:sp>
        <p:nvSpPr>
          <p:cNvPr id="3" name="Content Placeholder 2"/>
          <p:cNvSpPr>
            <a:spLocks noGrp="1"/>
          </p:cNvSpPr>
          <p:nvPr>
            <p:ph idx="1"/>
          </p:nvPr>
        </p:nvSpPr>
        <p:spPr>
          <a:xfrm>
            <a:off x="457200" y="1168924"/>
            <a:ext cx="5825764" cy="5307290"/>
          </a:xfrm>
        </p:spPr>
        <p:txBody>
          <a:bodyPr/>
          <a:lstStyle/>
          <a:p>
            <a:pPr marL="461963" indent="-461963">
              <a:spcBef>
                <a:spcPts val="0"/>
              </a:spcBef>
              <a:spcAft>
                <a:spcPts val="1800"/>
              </a:spcAft>
              <a:buClr>
                <a:srgbClr val="66FFFF"/>
              </a:buClr>
            </a:pPr>
            <a:r>
              <a:rPr lang="en-US" dirty="0">
                <a:solidFill>
                  <a:schemeClr val="bg1"/>
                </a:solidFill>
                <a:effectLst>
                  <a:outerShdw blurRad="38100" dist="38100" dir="2700000" algn="tl">
                    <a:srgbClr val="000000">
                      <a:alpha val="43137"/>
                    </a:srgbClr>
                  </a:outerShdw>
                </a:effectLst>
              </a:rPr>
              <a:t>Sin brings death</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Rom. 6:23</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Jas. 1:14-16</a:t>
            </a:r>
          </a:p>
          <a:p>
            <a:pPr marL="461963" indent="-461963">
              <a:spcBef>
                <a:spcPts val="0"/>
              </a:spcBef>
              <a:spcAft>
                <a:spcPts val="1800"/>
              </a:spcAft>
              <a:buClr>
                <a:srgbClr val="66FFFF"/>
              </a:buClr>
            </a:pPr>
            <a:r>
              <a:rPr lang="en-US" dirty="0">
                <a:solidFill>
                  <a:schemeClr val="bg1"/>
                </a:solidFill>
                <a:effectLst>
                  <a:outerShdw blurRad="38100" dist="38100" dir="2700000" algn="tl">
                    <a:srgbClr val="000000">
                      <a:alpha val="43137"/>
                    </a:srgbClr>
                  </a:outerShdw>
                </a:effectLst>
              </a:rPr>
              <a:t>Maximum divine discipline</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Acts 5:1-11</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1 Cor. 11:30</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1 John 5:16-17</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Rev. 2:22-23</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3909" y="1920109"/>
            <a:ext cx="2219136" cy="3017782"/>
          </a:xfrm>
          <a:prstGeom prst="rect">
            <a:avLst/>
          </a:prstGeom>
        </p:spPr>
      </p:pic>
    </p:spTree>
    <p:extLst>
      <p:ext uri="{BB962C8B-B14F-4D97-AF65-F5344CB8AC3E}">
        <p14:creationId xmlns:p14="http://schemas.microsoft.com/office/powerpoint/2010/main" val="166760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743200" y="0"/>
            <a:ext cx="3581400" cy="5635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a:t>
            </a:r>
          </a:p>
        </p:txBody>
      </p:sp>
      <p:sp>
        <p:nvSpPr>
          <p:cNvPr id="62467" name="Rectangle 3"/>
          <p:cNvSpPr>
            <a:spLocks noGrp="1" noChangeArrowheads="1"/>
          </p:cNvSpPr>
          <p:nvPr>
            <p:ph idx="1"/>
          </p:nvPr>
        </p:nvSpPr>
        <p:spPr>
          <a:xfrm>
            <a:off x="3200400" y="762000"/>
            <a:ext cx="5791200" cy="4830763"/>
          </a:xfrm>
        </p:spPr>
        <p:txBody>
          <a:bodyPr/>
          <a:lstStyle/>
          <a:p>
            <a:pPr marL="493712" indent="-457200" eaLnBrk="1" hangingPunct="1">
              <a:spcBef>
                <a:spcPts val="1200"/>
              </a:spcBef>
              <a:spcAft>
                <a:spcPts val="12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12" indent="-457200" eaLnBrk="1" hangingPunct="1">
              <a:spcBef>
                <a:spcPts val="1200"/>
              </a:spcBef>
              <a:spcAft>
                <a:spcPts val="12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12" indent="-457200" eaLnBrk="1" hangingPunct="1">
              <a:spcBef>
                <a:spcPts val="1200"/>
              </a:spcBef>
              <a:spcAft>
                <a:spcPts val="12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12" indent="-457200" eaLnBrk="1" hangingPunct="1">
              <a:spcBef>
                <a:spcPts val="1200"/>
              </a:spcBef>
              <a:spcAft>
                <a:spcPts val="12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12" indent="-457200" eaLnBrk="1" hangingPunct="1">
              <a:spcBef>
                <a:spcPts val="1200"/>
              </a:spcBef>
              <a:spcAft>
                <a:spcPts val="12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12" indent="-457200" eaLnBrk="1" hangingPunct="1">
              <a:spcBef>
                <a:spcPts val="1200"/>
              </a:spcBef>
              <a:spcAft>
                <a:spcPts val="12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Ignores the reality of a carnal Christian</a:t>
            </a:r>
          </a:p>
          <a:p>
            <a:pPr marL="493712" indent="-457200" eaLnBrk="1" hangingPunct="1">
              <a:spcBef>
                <a:spcPts val="1200"/>
              </a:spcBef>
              <a:spcAft>
                <a:spcPts val="12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0" y="1281113"/>
            <a:ext cx="3028950"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31958861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5513" y="1282700"/>
            <a:ext cx="221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70643" y="265113"/>
            <a:ext cx="9002714" cy="846137"/>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Passages from the General Letters &amp; Revelation</a:t>
            </a:r>
          </a:p>
        </p:txBody>
      </p:sp>
      <p:sp>
        <p:nvSpPr>
          <p:cNvPr id="46084" name="Content Placeholder 2"/>
          <p:cNvSpPr>
            <a:spLocks noGrp="1"/>
          </p:cNvSpPr>
          <p:nvPr>
            <p:ph idx="1"/>
          </p:nvPr>
        </p:nvSpPr>
        <p:spPr>
          <a:xfrm>
            <a:off x="123825" y="1111250"/>
            <a:ext cx="4005263" cy="5487988"/>
          </a:xfrm>
        </p:spPr>
        <p:txBody>
          <a:bodyPr/>
          <a:lstStyle/>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Jas. 5:19-20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3:6, 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5:9-10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6:4-6</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10:26-30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12:14</a:t>
            </a:r>
          </a:p>
          <a:p>
            <a:pPr marL="514350" indent="-514350">
              <a:spcBef>
                <a:spcPct val="0"/>
              </a:spcBef>
              <a:spcAft>
                <a:spcPts val="2400"/>
              </a:spcAft>
              <a:buClr>
                <a:srgbClr val="66FFFF"/>
              </a:buClr>
              <a:buFont typeface="Arial" panose="020B0604020202020204" pitchFamily="34" charset="0"/>
              <a:buAutoNum type="alphaLcPeriod"/>
            </a:pPr>
            <a:r>
              <a:rPr lang="en-US" altLang="en-US" b="1" u="sng" dirty="0">
                <a:solidFill>
                  <a:srgbClr val="FFFFCC"/>
                </a:solidFill>
              </a:rPr>
              <a:t>2 Pet. 1:10-11</a:t>
            </a:r>
          </a:p>
          <a:p>
            <a:pPr marL="514350" indent="-514350">
              <a:spcBef>
                <a:spcPct val="0"/>
              </a:spcBef>
              <a:spcAft>
                <a:spcPts val="2400"/>
              </a:spcAft>
              <a:buClr>
                <a:srgbClr val="66FFFF"/>
              </a:buClr>
              <a:buFont typeface="Arial" panose="020B0604020202020204" pitchFamily="34" charset="0"/>
              <a:buNone/>
            </a:pPr>
            <a:endParaRPr lang="en-US" altLang="en-US" dirty="0">
              <a:solidFill>
                <a:schemeClr val="bg1"/>
              </a:solidFill>
            </a:endParaRPr>
          </a:p>
        </p:txBody>
      </p:sp>
      <p:sp>
        <p:nvSpPr>
          <p:cNvPr id="46085" name="Content Placeholder 2"/>
          <p:cNvSpPr txBox="1">
            <a:spLocks/>
          </p:cNvSpPr>
          <p:nvPr/>
        </p:nvSpPr>
        <p:spPr bwMode="auto">
          <a:xfrm>
            <a:off x="5953126" y="1111250"/>
            <a:ext cx="30495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2 Pet. 2:20-22</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2:3</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3:9</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3:15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5:16</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Rev. 3:5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Rev. 22:18-19</a:t>
            </a:r>
          </a:p>
          <a:p>
            <a:pPr>
              <a:spcAft>
                <a:spcPts val="2400"/>
              </a:spcAft>
              <a:buClr>
                <a:srgbClr val="66FFFF"/>
              </a:buClr>
              <a:buFont typeface="Arial" panose="020B0604020202020204" pitchFamily="34" charset="0"/>
              <a:buNone/>
            </a:pPr>
            <a:endParaRPr lang="en-US" alt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73471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mn-lt"/>
                <a:cs typeface="Calibri" panose="020F0502020204030204" pitchFamily="34" charset="0"/>
              </a:rPr>
              <a:t>2 Peter 1:10-11</a:t>
            </a:r>
          </a:p>
          <a:p>
            <a:pPr algn="just"/>
            <a:r>
              <a:rPr lang="en-US" altLang="en-US" sz="3200" dirty="0">
                <a:solidFill>
                  <a:schemeClr val="bg1"/>
                </a:solidFill>
                <a:latin typeface="+mn-lt"/>
                <a:cs typeface="Calibri" panose="020F0502020204030204" pitchFamily="34" charset="0"/>
              </a:rPr>
              <a:t>“</a:t>
            </a:r>
            <a:r>
              <a:rPr lang="en-US" sz="3200" dirty="0">
                <a:solidFill>
                  <a:schemeClr val="bg1"/>
                </a:solidFill>
                <a:latin typeface="Calibri" panose="020F0502020204030204" pitchFamily="34" charset="0"/>
                <a:cs typeface="Calibri" panose="020F0502020204030204" pitchFamily="34" charset="0"/>
              </a:rPr>
              <a:t>Therefore, brethren, be all the more diligent </a:t>
            </a:r>
            <a:r>
              <a:rPr lang="en-US" sz="3200" b="1" u="sng" dirty="0">
                <a:solidFill>
                  <a:srgbClr val="FFFFCC"/>
                </a:solidFill>
                <a:latin typeface="Calibri" panose="020F0502020204030204" pitchFamily="34" charset="0"/>
                <a:cs typeface="Calibri" panose="020F0502020204030204" pitchFamily="34" charset="0"/>
              </a:rPr>
              <a:t>to make certain about His calling and choosing you</a:t>
            </a:r>
            <a:r>
              <a:rPr lang="en-US" sz="3200" dirty="0">
                <a:solidFill>
                  <a:schemeClr val="bg1"/>
                </a:solidFill>
                <a:latin typeface="Calibri" panose="020F0502020204030204" pitchFamily="34" charset="0"/>
                <a:cs typeface="Calibri" panose="020F0502020204030204" pitchFamily="34" charset="0"/>
              </a:rPr>
              <a:t>; for as long as you practice these things, you will never stumble; </a:t>
            </a:r>
            <a:r>
              <a:rPr lang="en-US" sz="3200" baseline="30000" dirty="0">
                <a:solidFill>
                  <a:schemeClr val="bg1"/>
                </a:solidFill>
                <a:latin typeface="Calibri" panose="020F0502020204030204" pitchFamily="34" charset="0"/>
                <a:cs typeface="Calibri" panose="020F0502020204030204" pitchFamily="34" charset="0"/>
              </a:rPr>
              <a:t>11 </a:t>
            </a:r>
            <a:r>
              <a:rPr lang="en-US" sz="3200" dirty="0">
                <a:solidFill>
                  <a:schemeClr val="bg1"/>
                </a:solidFill>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r>
              <a:rPr lang="en-US" sz="3200" dirty="0">
                <a:solidFill>
                  <a:schemeClr val="bg1"/>
                </a:solidFill>
                <a:latin typeface="Calibri" panose="020F0502020204030204" pitchFamily="34" charset="0"/>
              </a:rPr>
              <a:t>.</a:t>
            </a:r>
            <a:r>
              <a:rPr lang="en-US" altLang="en-US" sz="3200" dirty="0">
                <a:solidFill>
                  <a:schemeClr val="bg1"/>
                </a:solidFill>
                <a:latin typeface="Calibri" panose="020F0502020204030204" pitchFamily="34" charset="0"/>
              </a:rPr>
              <a:t>” (NASB)</a:t>
            </a:r>
          </a:p>
        </p:txBody>
      </p:sp>
    </p:spTree>
    <p:extLst>
      <p:ext uri="{BB962C8B-B14F-4D97-AF65-F5344CB8AC3E}">
        <p14:creationId xmlns:p14="http://schemas.microsoft.com/office/powerpoint/2010/main" val="29783334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2 Peter 1:10-11</a:t>
            </a:r>
          </a:p>
        </p:txBody>
      </p:sp>
      <p:sp>
        <p:nvSpPr>
          <p:cNvPr id="3" name="Content Placeholder 2"/>
          <p:cNvSpPr>
            <a:spLocks noGrp="1"/>
          </p:cNvSpPr>
          <p:nvPr>
            <p:ph idx="1"/>
          </p:nvPr>
        </p:nvSpPr>
        <p:spPr>
          <a:xfrm>
            <a:off x="232230" y="962890"/>
            <a:ext cx="8694056" cy="5343642"/>
          </a:xfrm>
        </p:spPr>
        <p:txBody>
          <a:bodyPr/>
          <a:lstStyle/>
          <a:p>
            <a:pPr marL="461963" indent="-461963">
              <a:spcBef>
                <a:spcPts val="0"/>
              </a:spcBef>
              <a:spcAft>
                <a:spcPts val="1800"/>
              </a:spcAft>
              <a:buClr>
                <a:srgbClr val="66FFFF"/>
              </a:buClr>
            </a:pPr>
            <a:r>
              <a:rPr lang="en-US" dirty="0">
                <a:solidFill>
                  <a:schemeClr val="bg1"/>
                </a:solidFill>
              </a:rPr>
              <a:t>Diligence in the Christian life does not make the believer more secure</a:t>
            </a:r>
          </a:p>
          <a:p>
            <a:pPr marL="461963" indent="-461963">
              <a:spcBef>
                <a:spcPts val="0"/>
              </a:spcBef>
              <a:spcAft>
                <a:spcPts val="1800"/>
              </a:spcAft>
              <a:buClr>
                <a:srgbClr val="66FFFF"/>
              </a:buClr>
            </a:pPr>
            <a:r>
              <a:rPr lang="en-US" dirty="0">
                <a:solidFill>
                  <a:schemeClr val="bg1"/>
                </a:solidFill>
              </a:rPr>
              <a:t>However, it can deepen inward assurance</a:t>
            </a:r>
          </a:p>
          <a:p>
            <a:pPr marL="461963" indent="-461963">
              <a:spcBef>
                <a:spcPts val="0"/>
              </a:spcBef>
              <a:spcAft>
                <a:spcPts val="1800"/>
              </a:spcAft>
              <a:buClr>
                <a:srgbClr val="66FFFF"/>
              </a:buClr>
            </a:pPr>
            <a:r>
              <a:rPr lang="en-US" dirty="0">
                <a:solidFill>
                  <a:schemeClr val="bg1"/>
                </a:solidFill>
              </a:rPr>
              <a:t>“Abundant entrance into the kingdom”-some believers will be saved but have little reward (1 Cor. 3:15; 2 John 8; Rev. 3:11)</a:t>
            </a:r>
          </a:p>
          <a:p>
            <a:pPr marL="461963" indent="-461963">
              <a:spcBef>
                <a:spcPts val="0"/>
              </a:spcBef>
              <a:spcAft>
                <a:spcPts val="1800"/>
              </a:spcAft>
              <a:buClr>
                <a:srgbClr val="66FFFF"/>
              </a:buClr>
            </a:pPr>
            <a:r>
              <a:rPr lang="en-US" dirty="0">
                <a:solidFill>
                  <a:schemeClr val="bg1"/>
                </a:solidFill>
              </a:rPr>
              <a:t>Our ultimate assurance comes from Christ’s promises (John 5:24; 6:47)</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0171" y="5134788"/>
            <a:ext cx="1146629" cy="15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1004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76400" y="0"/>
            <a:ext cx="5791200"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a:t>
            </a:r>
            <a:r>
              <a:rPr lang="en-US" altLang="en-US" sz="3600" dirty="0">
                <a:solidFill>
                  <a:srgbClr val="00FFFF"/>
                </a:solidFill>
                <a:effectLst>
                  <a:outerShdw blurRad="38100" dist="38100" dir="2700000" algn="tl">
                    <a:srgbClr val="000000">
                      <a:alpha val="43137"/>
                    </a:srgbClr>
                  </a:outerShdw>
                </a:effectLst>
              </a:rPr>
              <a:t> 7 Problems</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b="1" u="sng" dirty="0">
                <a:solidFill>
                  <a:srgbClr val="FFFFCC"/>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2772523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Or 9"/>
          <p:cNvSpPr/>
          <p:nvPr/>
        </p:nvSpPr>
        <p:spPr>
          <a:xfrm>
            <a:off x="1752600" y="1219200"/>
            <a:ext cx="5562600" cy="5410200"/>
          </a:xfrm>
          <a:prstGeom prst="flowChar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ysClr val="windowText" lastClr="000000"/>
              </a:solidFill>
            </a:endParaRPr>
          </a:p>
        </p:txBody>
      </p:sp>
      <p:sp>
        <p:nvSpPr>
          <p:cNvPr id="21" name="Pie 20"/>
          <p:cNvSpPr/>
          <p:nvPr/>
        </p:nvSpPr>
        <p:spPr>
          <a:xfrm>
            <a:off x="1752600" y="1066800"/>
            <a:ext cx="5562600" cy="55626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chemeClr val="tx1"/>
              </a:solidFill>
            </a:endParaRPr>
          </a:p>
        </p:txBody>
      </p:sp>
      <p:sp>
        <p:nvSpPr>
          <p:cNvPr id="22" name="Pie 21"/>
          <p:cNvSpPr/>
          <p:nvPr/>
        </p:nvSpPr>
        <p:spPr>
          <a:xfrm rot="18277244">
            <a:off x="1675609" y="1123158"/>
            <a:ext cx="5640387" cy="55499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chemeClr val="tx1"/>
              </a:solidFill>
            </a:endParaRPr>
          </a:p>
        </p:txBody>
      </p:sp>
      <p:sp>
        <p:nvSpPr>
          <p:cNvPr id="23" name="Pie 22"/>
          <p:cNvSpPr/>
          <p:nvPr/>
        </p:nvSpPr>
        <p:spPr>
          <a:xfrm rot="14101887">
            <a:off x="1816100" y="1171575"/>
            <a:ext cx="5384800" cy="5562600"/>
          </a:xfrm>
          <a:prstGeom prst="pie">
            <a:avLst>
              <a:gd name="adj1" fmla="val 2097621"/>
              <a:gd name="adj2" fmla="val 6270626"/>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Rectangle 23"/>
          <p:cNvSpPr/>
          <p:nvPr/>
        </p:nvSpPr>
        <p:spPr>
          <a:xfrm>
            <a:off x="1752600" y="3657600"/>
            <a:ext cx="2895600" cy="6096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400" b="1" kern="0" dirty="0">
                <a:ln w="50800"/>
                <a:solidFill>
                  <a:sysClr val="windowText" lastClr="000000"/>
                </a:solidFill>
                <a:cs typeface="Arial" charset="0"/>
              </a:rPr>
              <a:t>Unbelievers</a:t>
            </a:r>
          </a:p>
        </p:txBody>
      </p:sp>
      <p:sp>
        <p:nvSpPr>
          <p:cNvPr id="27" name="Rectangle 26"/>
          <p:cNvSpPr/>
          <p:nvPr/>
        </p:nvSpPr>
        <p:spPr>
          <a:xfrm>
            <a:off x="5486400" y="3505201"/>
            <a:ext cx="1676400" cy="8465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kern="0" dirty="0">
                <a:ln w="50800"/>
                <a:solidFill>
                  <a:srgbClr val="FF0000"/>
                </a:solidFill>
                <a:cs typeface="Arial" charset="0"/>
              </a:rPr>
              <a:t>Infant</a:t>
            </a:r>
          </a:p>
          <a:p>
            <a:pPr>
              <a:defRPr/>
            </a:pPr>
            <a:r>
              <a:rPr lang="en-US" sz="2800" b="1" kern="0" dirty="0">
                <a:ln w="50800"/>
                <a:solidFill>
                  <a:sysClr val="windowText" lastClr="000000"/>
                </a:solidFill>
                <a:cs typeface="Arial" charset="0"/>
              </a:rPr>
              <a:t>Believers</a:t>
            </a:r>
          </a:p>
        </p:txBody>
      </p:sp>
      <p:sp>
        <p:nvSpPr>
          <p:cNvPr id="30" name="Rectangle 29"/>
          <p:cNvSpPr/>
          <p:nvPr/>
        </p:nvSpPr>
        <p:spPr>
          <a:xfrm>
            <a:off x="4648200" y="4953000"/>
            <a:ext cx="1828800" cy="8382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kern="0" dirty="0">
                <a:ln w="50800"/>
                <a:solidFill>
                  <a:srgbClr val="FF0000"/>
                </a:solidFill>
                <a:cs typeface="Arial" charset="0"/>
              </a:rPr>
              <a:t>Carnal</a:t>
            </a:r>
          </a:p>
          <a:p>
            <a:pPr>
              <a:defRPr/>
            </a:pPr>
            <a:r>
              <a:rPr lang="en-US" sz="2800" b="1" kern="0" dirty="0">
                <a:ln w="50800"/>
                <a:solidFill>
                  <a:sysClr val="windowText" lastClr="000000"/>
                </a:solidFill>
                <a:cs typeface="Arial" charset="0"/>
              </a:rPr>
              <a:t>Believers</a:t>
            </a:r>
            <a:endParaRPr lang="en-US" sz="2800" b="1" kern="0" dirty="0">
              <a:ln w="50800"/>
              <a:solidFill>
                <a:srgbClr val="FF0000"/>
              </a:solidFill>
              <a:cs typeface="Arial" charset="0"/>
            </a:endParaRPr>
          </a:p>
        </p:txBody>
      </p:sp>
      <p:sp>
        <p:nvSpPr>
          <p:cNvPr id="12299" name="Title 10"/>
          <p:cNvSpPr>
            <a:spLocks noGrp="1"/>
          </p:cNvSpPr>
          <p:nvPr>
            <p:ph type="title"/>
          </p:nvPr>
        </p:nvSpPr>
        <p:spPr>
          <a:xfrm>
            <a:off x="381000" y="304802"/>
            <a:ext cx="8229600" cy="858839"/>
          </a:xfrm>
        </p:spPr>
        <p:txBody>
          <a:bodyPr/>
          <a:lstStyle/>
          <a:p>
            <a:pPr>
              <a:defRPr/>
            </a:pPr>
            <a:r>
              <a:rPr lang="en-US" altLang="en-US" sz="3600" b="1" dirty="0">
                <a:solidFill>
                  <a:srgbClr val="00FFFF"/>
                </a:solidFill>
                <a:effectLst>
                  <a:outerShdw blurRad="38100" dist="38100" dir="2700000" algn="tl">
                    <a:srgbClr val="000000">
                      <a:alpha val="43137"/>
                    </a:srgbClr>
                  </a:outerShdw>
                </a:effectLst>
              </a:rPr>
              <a:t>4 Kinds of People from 1 Corinthians 3:1-3</a:t>
            </a:r>
          </a:p>
        </p:txBody>
      </p:sp>
      <p:sp>
        <p:nvSpPr>
          <p:cNvPr id="12" name="Rectangle 11"/>
          <p:cNvSpPr/>
          <p:nvPr/>
        </p:nvSpPr>
        <p:spPr>
          <a:xfrm>
            <a:off x="4495800" y="2057401"/>
            <a:ext cx="2209800" cy="829900"/>
          </a:xfrm>
          <a:prstGeom prst="rect">
            <a:avLst/>
          </a:prstGeom>
          <a:noFill/>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kern="0" dirty="0">
                <a:ln w="50800"/>
                <a:solidFill>
                  <a:srgbClr val="FF0000"/>
                </a:solidFill>
                <a:cs typeface="Arial" charset="0"/>
              </a:rPr>
              <a:t>Spiritual </a:t>
            </a:r>
            <a:r>
              <a:rPr lang="en-US" sz="2800" b="1" kern="0" dirty="0">
                <a:ln w="50800"/>
                <a:solidFill>
                  <a:sysClr val="windowText" lastClr="000000"/>
                </a:solidFill>
                <a:cs typeface="Arial" charset="0"/>
              </a:rPr>
              <a:t>Believers</a:t>
            </a:r>
          </a:p>
        </p:txBody>
      </p:sp>
    </p:spTree>
    <p:extLst>
      <p:ext uri="{BB962C8B-B14F-4D97-AF65-F5344CB8AC3E}">
        <p14:creationId xmlns:p14="http://schemas.microsoft.com/office/powerpoint/2010/main" val="11412782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Title 10"/>
          <p:cNvSpPr>
            <a:spLocks noGrp="1"/>
          </p:cNvSpPr>
          <p:nvPr>
            <p:ph type="title"/>
          </p:nvPr>
        </p:nvSpPr>
        <p:spPr>
          <a:xfrm>
            <a:off x="381000" y="304800"/>
            <a:ext cx="8229600" cy="1066800"/>
          </a:xfrm>
        </p:spPr>
        <p:txBody>
          <a:bodyPr/>
          <a:lstStyle/>
          <a:p>
            <a:pPr>
              <a:defRPr/>
            </a:pPr>
            <a:r>
              <a:rPr lang="en-US" altLang="en-US" sz="3600" b="1" dirty="0">
                <a:solidFill>
                  <a:srgbClr val="00FFFF"/>
                </a:solidFill>
                <a:effectLst>
                  <a:outerShdw blurRad="38100" dist="38100" dir="2700000" algn="tl">
                    <a:srgbClr val="000000">
                      <a:alpha val="43137"/>
                    </a:srgbClr>
                  </a:outerShdw>
                </a:effectLst>
              </a:rPr>
              <a:t>4 KINDS OF PEOPLE</a:t>
            </a:r>
            <a:br>
              <a:rPr lang="en-US" altLang="en-US" sz="3600" b="1" dirty="0">
                <a:solidFill>
                  <a:srgbClr val="00FFFF"/>
                </a:solidFill>
                <a:effectLst>
                  <a:outerShdw blurRad="38100" dist="38100" dir="2700000" algn="tl">
                    <a:srgbClr val="000000">
                      <a:alpha val="43137"/>
                    </a:srgbClr>
                  </a:outerShdw>
                </a:effectLst>
              </a:rPr>
            </a:br>
            <a:r>
              <a:rPr lang="en-US" altLang="en-US" sz="2800" b="1" dirty="0">
                <a:solidFill>
                  <a:srgbClr val="FFFFCC"/>
                </a:solidFill>
                <a:latin typeface="+mn-lt"/>
                <a:ea typeface="+mn-ea"/>
                <a:cs typeface="+mn-cs"/>
              </a:rPr>
              <a:t>1 Corinthians 3:1-3 </a:t>
            </a:r>
          </a:p>
        </p:txBody>
      </p:sp>
      <p:pic>
        <p:nvPicPr>
          <p:cNvPr id="11" name="Picture 2" descr="https://solzemli.files.wordpress.com/2010/03/saint_paul_theapostle.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1" y="1828801"/>
            <a:ext cx="2457451" cy="360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txBox="1">
            <a:spLocks/>
          </p:cNvSpPr>
          <p:nvPr/>
        </p:nvSpPr>
        <p:spPr bwMode="auto">
          <a:xfrm>
            <a:off x="2667000" y="1676400"/>
            <a:ext cx="6400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baseline="30000" dirty="0">
                <a:solidFill>
                  <a:schemeClr val="bg1"/>
                </a:solidFill>
              </a:rPr>
              <a:t>1</a:t>
            </a:r>
            <a:r>
              <a:rPr lang="en-US" sz="2800" dirty="0">
                <a:solidFill>
                  <a:schemeClr val="bg1"/>
                </a:solidFill>
              </a:rPr>
              <a:t> And I, brethren, could not speak to you as to </a:t>
            </a:r>
            <a:r>
              <a:rPr lang="en-US" sz="2800" b="1" dirty="0">
                <a:solidFill>
                  <a:srgbClr val="FFFFCC"/>
                </a:solidFill>
              </a:rPr>
              <a:t>spiritual</a:t>
            </a:r>
            <a:r>
              <a:rPr lang="en-US" sz="2800" dirty="0">
                <a:solidFill>
                  <a:schemeClr val="bg1"/>
                </a:solidFill>
              </a:rPr>
              <a:t> </a:t>
            </a:r>
            <a:r>
              <a:rPr lang="en-US" sz="2800" i="1" dirty="0">
                <a:solidFill>
                  <a:schemeClr val="bg1"/>
                </a:solidFill>
              </a:rPr>
              <a:t>people</a:t>
            </a:r>
            <a:r>
              <a:rPr lang="en-US" sz="2800" dirty="0">
                <a:solidFill>
                  <a:schemeClr val="bg1"/>
                </a:solidFill>
              </a:rPr>
              <a:t> but as to </a:t>
            </a:r>
            <a:r>
              <a:rPr lang="en-US" sz="2800" b="1" dirty="0">
                <a:solidFill>
                  <a:srgbClr val="FFFFCC"/>
                </a:solidFill>
              </a:rPr>
              <a:t>carnal</a:t>
            </a:r>
            <a:r>
              <a:rPr lang="en-US" sz="2800" dirty="0">
                <a:solidFill>
                  <a:schemeClr val="bg1"/>
                </a:solidFill>
              </a:rPr>
              <a:t>, as to </a:t>
            </a:r>
            <a:r>
              <a:rPr lang="en-US" sz="2800" b="1" dirty="0">
                <a:solidFill>
                  <a:srgbClr val="FFFFCC"/>
                </a:solidFill>
              </a:rPr>
              <a:t>babes</a:t>
            </a:r>
            <a:r>
              <a:rPr lang="en-US" sz="2800" dirty="0">
                <a:solidFill>
                  <a:schemeClr val="bg1"/>
                </a:solidFill>
              </a:rPr>
              <a:t> in Christ. </a:t>
            </a:r>
            <a:r>
              <a:rPr lang="en-US" sz="2800" baseline="30000" dirty="0">
                <a:solidFill>
                  <a:schemeClr val="bg1"/>
                </a:solidFill>
              </a:rPr>
              <a:t>2</a:t>
            </a:r>
            <a:r>
              <a:rPr lang="en-US" sz="2800" dirty="0">
                <a:solidFill>
                  <a:schemeClr val="bg1"/>
                </a:solidFill>
              </a:rPr>
              <a:t> I fed you with milk and not with solid food; for until now you were not able </a:t>
            </a:r>
            <a:r>
              <a:rPr lang="en-US" sz="2800" i="1" dirty="0">
                <a:solidFill>
                  <a:schemeClr val="bg1"/>
                </a:solidFill>
              </a:rPr>
              <a:t>to receive it,</a:t>
            </a:r>
            <a:r>
              <a:rPr lang="en-US" sz="2800" dirty="0">
                <a:solidFill>
                  <a:schemeClr val="bg1"/>
                </a:solidFill>
              </a:rPr>
              <a:t> and even now you are still not able; </a:t>
            </a:r>
            <a:r>
              <a:rPr lang="en-US" sz="2800" baseline="30000" dirty="0">
                <a:solidFill>
                  <a:schemeClr val="bg1"/>
                </a:solidFill>
              </a:rPr>
              <a:t>3</a:t>
            </a:r>
            <a:r>
              <a:rPr lang="en-US" sz="2800" dirty="0">
                <a:solidFill>
                  <a:schemeClr val="bg1"/>
                </a:solidFill>
              </a:rPr>
              <a:t> for you are still carnal. For where </a:t>
            </a:r>
            <a:r>
              <a:rPr lang="en-US" sz="2800" i="1" dirty="0">
                <a:solidFill>
                  <a:schemeClr val="bg1"/>
                </a:solidFill>
              </a:rPr>
              <a:t>there are</a:t>
            </a:r>
            <a:r>
              <a:rPr lang="en-US" sz="2800" dirty="0">
                <a:solidFill>
                  <a:schemeClr val="bg1"/>
                </a:solidFill>
              </a:rPr>
              <a:t> envy, strife, and divisions among you, are you not carnal and behaving like </a:t>
            </a:r>
            <a:r>
              <a:rPr lang="en-US" sz="2800" i="1" dirty="0">
                <a:solidFill>
                  <a:schemeClr val="bg1"/>
                </a:solidFill>
              </a:rPr>
              <a:t>mere</a:t>
            </a:r>
            <a:r>
              <a:rPr lang="en-US" sz="2800" dirty="0">
                <a:solidFill>
                  <a:schemeClr val="bg1"/>
                </a:solidFill>
              </a:rPr>
              <a:t> </a:t>
            </a:r>
            <a:r>
              <a:rPr lang="en-US" sz="2800" b="1" dirty="0">
                <a:solidFill>
                  <a:srgbClr val="FFFFCC"/>
                </a:solidFill>
              </a:rPr>
              <a:t>men</a:t>
            </a:r>
            <a:r>
              <a:rPr lang="en-US" sz="2800" dirty="0">
                <a:solidFill>
                  <a:schemeClr val="bg1"/>
                </a:solidFill>
              </a:rPr>
              <a:t>? (NKJV) </a:t>
            </a:r>
            <a:endParaRPr lang="en-US" sz="2800" dirty="0">
              <a:solidFill>
                <a:schemeClr val="bg1"/>
              </a:solidFill>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9159976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228600" y="1767840"/>
          <a:ext cx="5621867" cy="3992880"/>
        </p:xfrm>
        <a:graphic>
          <a:graphicData uri="http://schemas.openxmlformats.org/drawingml/2006/table">
            <a:tbl>
              <a:tblPr firstRow="1" bandRow="1">
                <a:tableStyleId>{D113A9D2-9D6B-4929-AA2D-F23B5EE8CBE7}</a:tableStyleId>
              </a:tblPr>
              <a:tblGrid>
                <a:gridCol w="2794000">
                  <a:extLst>
                    <a:ext uri="{9D8B030D-6E8A-4147-A177-3AD203B41FA5}">
                      <a16:colId xmlns:a16="http://schemas.microsoft.com/office/drawing/2014/main" val="455979499"/>
                    </a:ext>
                  </a:extLst>
                </a:gridCol>
                <a:gridCol w="2827867">
                  <a:extLst>
                    <a:ext uri="{9D8B030D-6E8A-4147-A177-3AD203B41FA5}">
                      <a16:colId xmlns:a16="http://schemas.microsoft.com/office/drawing/2014/main" val="1492928434"/>
                    </a:ext>
                  </a:extLst>
                </a:gridCol>
              </a:tblGrid>
              <a:tr h="3342640">
                <a:tc>
                  <a:txBody>
                    <a:bodyPr/>
                    <a:lstStyle/>
                    <a:p>
                      <a:pPr marL="228600" indent="-228600">
                        <a:spcBef>
                          <a:spcPts val="600"/>
                        </a:spcBef>
                        <a:spcAft>
                          <a:spcPts val="600"/>
                        </a:spcAft>
                        <a:buFont typeface="Arial" panose="020B0604020202020204" pitchFamily="34" charset="0"/>
                        <a:buChar char="•"/>
                      </a:pPr>
                      <a:r>
                        <a:rPr lang="en-US" sz="2700" dirty="0"/>
                        <a:t>Exod. 19:1ff</a:t>
                      </a:r>
                    </a:p>
                    <a:p>
                      <a:pPr marL="228600" indent="-228600">
                        <a:spcBef>
                          <a:spcPts val="600"/>
                        </a:spcBef>
                        <a:spcAft>
                          <a:spcPts val="600"/>
                        </a:spcAft>
                        <a:buFont typeface="Arial" panose="020B0604020202020204" pitchFamily="34" charset="0"/>
                        <a:buChar char="•"/>
                      </a:pPr>
                      <a:r>
                        <a:rPr lang="en-US" sz="2700" dirty="0"/>
                        <a:t>Acts 10:14</a:t>
                      </a:r>
                    </a:p>
                    <a:p>
                      <a:pPr marL="228600" indent="-228600">
                        <a:spcBef>
                          <a:spcPts val="600"/>
                        </a:spcBef>
                        <a:spcAft>
                          <a:spcPts val="600"/>
                        </a:spcAft>
                        <a:buFont typeface="Arial" panose="020B0604020202020204" pitchFamily="34" charset="0"/>
                        <a:buChar char="•"/>
                      </a:pPr>
                      <a:r>
                        <a:rPr lang="en-US" sz="2700" dirty="0"/>
                        <a:t>Gal. 2:11-14</a:t>
                      </a:r>
                    </a:p>
                    <a:p>
                      <a:pPr marL="228600" indent="-228600">
                        <a:spcBef>
                          <a:spcPts val="600"/>
                        </a:spcBef>
                        <a:spcAft>
                          <a:spcPts val="600"/>
                        </a:spcAft>
                        <a:buFont typeface="Arial" panose="020B0604020202020204" pitchFamily="34" charset="0"/>
                        <a:buChar char="•"/>
                      </a:pPr>
                      <a:r>
                        <a:rPr lang="en-US" sz="2700" dirty="0"/>
                        <a:t>Acts 19:18-19</a:t>
                      </a:r>
                    </a:p>
                    <a:p>
                      <a:pPr marL="228600" indent="-228600">
                        <a:spcBef>
                          <a:spcPts val="600"/>
                        </a:spcBef>
                        <a:spcAft>
                          <a:spcPts val="600"/>
                        </a:spcAft>
                        <a:buFont typeface="Arial" panose="020B0604020202020204" pitchFamily="34" charset="0"/>
                        <a:buChar char="•"/>
                      </a:pPr>
                      <a:r>
                        <a:rPr lang="en-US" sz="2700" dirty="0"/>
                        <a:t>1 Cor. 1:2, 7</a:t>
                      </a:r>
                    </a:p>
                    <a:p>
                      <a:pPr>
                        <a:spcBef>
                          <a:spcPts val="600"/>
                        </a:spcBef>
                        <a:spcAft>
                          <a:spcPts val="600"/>
                        </a:spcAft>
                      </a:pPr>
                      <a:endParaRPr lang="en-US" sz="27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spcBef>
                          <a:spcPts val="600"/>
                        </a:spcBef>
                        <a:spcAft>
                          <a:spcPts val="600"/>
                        </a:spcAft>
                        <a:buFont typeface="Arial" panose="020B0604020202020204" pitchFamily="34" charset="0"/>
                        <a:buChar char="•"/>
                      </a:pPr>
                      <a:r>
                        <a:rPr lang="en-US" sz="2700" dirty="0"/>
                        <a:t>1 Cor. 3:15</a:t>
                      </a:r>
                    </a:p>
                    <a:p>
                      <a:pPr marL="228600" indent="-228600">
                        <a:spcBef>
                          <a:spcPts val="600"/>
                        </a:spcBef>
                        <a:spcAft>
                          <a:spcPts val="600"/>
                        </a:spcAft>
                        <a:buFont typeface="Arial" panose="020B0604020202020204" pitchFamily="34" charset="0"/>
                        <a:buChar char="•"/>
                      </a:pPr>
                      <a:r>
                        <a:rPr lang="en-US" sz="2700" dirty="0"/>
                        <a:t>1 Cor. 6:19</a:t>
                      </a:r>
                    </a:p>
                    <a:p>
                      <a:pPr marL="228600" indent="-228600">
                        <a:spcBef>
                          <a:spcPts val="600"/>
                        </a:spcBef>
                        <a:spcAft>
                          <a:spcPts val="600"/>
                        </a:spcAft>
                        <a:buFont typeface="Arial" panose="020B0604020202020204" pitchFamily="34" charset="0"/>
                        <a:buChar char="•"/>
                      </a:pPr>
                      <a:r>
                        <a:rPr lang="en-US" sz="2700" dirty="0"/>
                        <a:t>1 Cor. 9:24-27</a:t>
                      </a:r>
                    </a:p>
                    <a:p>
                      <a:pPr marL="228600" indent="-228600">
                        <a:spcBef>
                          <a:spcPts val="600"/>
                        </a:spcBef>
                        <a:spcAft>
                          <a:spcPts val="600"/>
                        </a:spcAft>
                        <a:buFont typeface="Arial" panose="020B0604020202020204" pitchFamily="34" charset="0"/>
                        <a:buChar char="•"/>
                      </a:pPr>
                      <a:r>
                        <a:rPr lang="en-US" sz="2700" dirty="0"/>
                        <a:t>Philip. 4:2-3</a:t>
                      </a:r>
                    </a:p>
                    <a:p>
                      <a:pPr marL="228600" indent="-228600">
                        <a:spcBef>
                          <a:spcPts val="600"/>
                        </a:spcBef>
                        <a:spcAft>
                          <a:spcPts val="600"/>
                        </a:spcAft>
                        <a:buFont typeface="Arial" panose="020B0604020202020204" pitchFamily="34" charset="0"/>
                        <a:buChar char="•"/>
                      </a:pPr>
                      <a:r>
                        <a:rPr lang="en-US" sz="2700" dirty="0"/>
                        <a:t>Lot-Gen. 13:12; 19:4-8, 14, 30-38 vs. Gen 19:22; 2 Pet. 2:7-8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236939"/>
                  </a:ext>
                </a:extLst>
              </a:tr>
            </a:tbl>
          </a:graphicData>
        </a:graphic>
      </p:graphicFrame>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5904" y="1767840"/>
            <a:ext cx="2761031" cy="3992880"/>
          </a:xfrm>
          <a:prstGeom prst="rect">
            <a:avLst/>
          </a:prstGeom>
        </p:spPr>
      </p:pic>
      <p:sp>
        <p:nvSpPr>
          <p:cNvPr id="9" name="Title 1"/>
          <p:cNvSpPr>
            <a:spLocks noGrp="1"/>
          </p:cNvSpPr>
          <p:nvPr>
            <p:ph type="title"/>
          </p:nvPr>
        </p:nvSpPr>
        <p:spPr>
          <a:xfrm>
            <a:off x="0" y="0"/>
            <a:ext cx="9144000" cy="1463040"/>
          </a:xfrm>
        </p:spPr>
        <p:txBody>
          <a:bodyPr/>
          <a:lstStyle/>
          <a:p>
            <a:r>
              <a:rPr lang="en-US" sz="3600" b="1" dirty="0">
                <a:solidFill>
                  <a:srgbClr val="00FFFF"/>
                </a:solidFill>
                <a:effectLst>
                  <a:outerShdw blurRad="38100" dist="38100" dir="2700000" algn="tl">
                    <a:srgbClr val="000000">
                      <a:alpha val="43137"/>
                    </a:srgbClr>
                  </a:outerShdw>
                </a:effectLst>
              </a:rPr>
              <a:t>Carnal Christianity </a:t>
            </a:r>
            <a:br>
              <a:rPr lang="en-US" sz="3600" b="1" dirty="0">
                <a:solidFill>
                  <a:srgbClr val="00FFFF"/>
                </a:solidFill>
                <a:effectLst>
                  <a:outerShdw blurRad="38100" dist="38100" dir="2700000" algn="tl">
                    <a:srgbClr val="000000">
                      <a:alpha val="43137"/>
                    </a:srgbClr>
                  </a:outerShdw>
                </a:effectLst>
              </a:rPr>
            </a:br>
            <a:r>
              <a:rPr lang="en-US" sz="3600" b="1" i="1" dirty="0">
                <a:solidFill>
                  <a:srgbClr val="00FFFF"/>
                </a:solidFill>
                <a:effectLst>
                  <a:outerShdw blurRad="38100" dist="38100" dir="2700000" algn="tl">
                    <a:srgbClr val="000000">
                      <a:alpha val="43137"/>
                    </a:srgbClr>
                  </a:outerShdw>
                </a:effectLst>
              </a:rPr>
              <a:t>“an unfortunate possibility”</a:t>
            </a:r>
          </a:p>
        </p:txBody>
      </p:sp>
    </p:spTree>
    <p:extLst>
      <p:ext uri="{BB962C8B-B14F-4D97-AF65-F5344CB8AC3E}">
        <p14:creationId xmlns:p14="http://schemas.microsoft.com/office/powerpoint/2010/main" val="41901538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lIns="92075" tIns="46039" rIns="92075" bIns="46039"/>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0432300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pPr eaLnBrk="1" hangingPunct="1"/>
            <a:r>
              <a:rPr lang="en-US" altLang="en-US" b="1" dirty="0">
                <a:solidFill>
                  <a:srgbClr val="00FFFF"/>
                </a:solidFill>
              </a:rPr>
              <a:t>Soteriology Overview</a:t>
            </a:r>
          </a:p>
        </p:txBody>
      </p:sp>
      <p:sp>
        <p:nvSpPr>
          <p:cNvPr id="5" name="Rectangle 3"/>
          <p:cNvSpPr txBox="1">
            <a:spLocks/>
          </p:cNvSpPr>
          <p:nvPr/>
        </p:nvSpPr>
        <p:spPr bwMode="auto">
          <a:xfrm>
            <a:off x="1333500" y="1600200"/>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Clr>
                <a:srgbClr val="66FFFF"/>
              </a:buClr>
              <a:buFont typeface="+mj-lt"/>
              <a:buAutoNum type="romanUcPeriod"/>
              <a:defRPr/>
            </a:pPr>
            <a:r>
              <a:rPr lang="en-US" altLang="en-US" dirty="0">
                <a:solidFill>
                  <a:schemeClr val="bg1"/>
                </a:solidFill>
              </a:rPr>
              <a:t>Definition</a:t>
            </a:r>
          </a:p>
          <a:p>
            <a:pPr marL="914377" indent="-914377" eaLnBrk="1" hangingPunct="1">
              <a:lnSpc>
                <a:spcPct val="90000"/>
              </a:lnSpc>
              <a:buClr>
                <a:srgbClr val="66FFFF"/>
              </a:buClr>
              <a:buFont typeface="+mj-lt"/>
              <a:buAutoNum type="romanUcPeriod"/>
              <a:defRPr/>
            </a:pPr>
            <a:r>
              <a:rPr lang="en-US" altLang="en-US" dirty="0">
                <a:solidFill>
                  <a:schemeClr val="bg1"/>
                </a:solidFill>
              </a:rPr>
              <a:t>Election</a:t>
            </a:r>
          </a:p>
          <a:p>
            <a:pPr marL="914377" indent="-914377" eaLnBrk="1" hangingPunct="1">
              <a:lnSpc>
                <a:spcPct val="90000"/>
              </a:lnSpc>
              <a:buClr>
                <a:srgbClr val="66FFFF"/>
              </a:buClr>
              <a:buFont typeface="+mj-lt"/>
              <a:buAutoNum type="romanUcPeriod"/>
              <a:defRPr/>
            </a:pPr>
            <a:r>
              <a:rPr lang="en-US" altLang="en-US" dirty="0">
                <a:solidFill>
                  <a:schemeClr val="bg1"/>
                </a:solidFill>
              </a:rPr>
              <a:t>Atonement</a:t>
            </a:r>
          </a:p>
          <a:p>
            <a:pPr marL="914377" indent="-914377" eaLnBrk="1" hangingPunct="1">
              <a:lnSpc>
                <a:spcPct val="90000"/>
              </a:lnSpc>
              <a:buClr>
                <a:srgbClr val="66FFFF"/>
              </a:buClr>
              <a:buFont typeface="+mj-lt"/>
              <a:buAutoNum type="romanUcPeriod"/>
              <a:defRPr/>
            </a:pPr>
            <a:r>
              <a:rPr lang="en-US" altLang="en-US" dirty="0">
                <a:solidFill>
                  <a:schemeClr val="bg1"/>
                </a:solidFill>
              </a:rPr>
              <a:t>Salvation words</a:t>
            </a:r>
          </a:p>
          <a:p>
            <a:pPr marL="914377" indent="-914377" eaLnBrk="1" hangingPunct="1">
              <a:lnSpc>
                <a:spcPct val="90000"/>
              </a:lnSpc>
              <a:buClr>
                <a:srgbClr val="66FFFF"/>
              </a:buClr>
              <a:buFont typeface="+mj-lt"/>
              <a:buAutoNum type="romanUcPeriod"/>
              <a:defRPr/>
            </a:pPr>
            <a:r>
              <a:rPr lang="en-US" altLang="en-US" dirty="0">
                <a:solidFill>
                  <a:schemeClr val="bg1"/>
                </a:solidFill>
              </a:rPr>
              <a:t>God’s one condition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Results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Eternal security</a:t>
            </a:r>
          </a:p>
          <a:p>
            <a:pPr marL="914377" indent="-914377" eaLnBrk="1" hangingPunct="1">
              <a:lnSpc>
                <a:spcPct val="90000"/>
              </a:lnSpc>
              <a:buClr>
                <a:srgbClr val="66FFFF"/>
              </a:buClr>
              <a:buFont typeface="+mj-lt"/>
              <a:buAutoNum type="romanUcPeriod"/>
              <a:defRPr/>
            </a:pPr>
            <a:r>
              <a:rPr lang="en-US" altLang="en-US" dirty="0">
                <a:solidFill>
                  <a:schemeClr val="bg1"/>
                </a:solidFill>
              </a:rPr>
              <a:t>Faulty views of salvation</a:t>
            </a:r>
          </a:p>
        </p:txBody>
      </p:sp>
    </p:spTree>
    <p:extLst>
      <p:ext uri="{BB962C8B-B14F-4D97-AF65-F5344CB8AC3E}">
        <p14:creationId xmlns:p14="http://schemas.microsoft.com/office/powerpoint/2010/main" val="295718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23284"/>
            <a:ext cx="8534400" cy="808074"/>
          </a:xfrm>
        </p:spPr>
        <p:txBody>
          <a:bodyPr/>
          <a:lstStyle/>
          <a:p>
            <a:r>
              <a:rPr lang="en-US" sz="3600" dirty="0">
                <a:solidFill>
                  <a:srgbClr val="00FFFF"/>
                </a:solidFill>
                <a:effectLst>
                  <a:outerShdw blurRad="38100" dist="38100" dir="2700000" algn="tl">
                    <a:srgbClr val="000000">
                      <a:alpha val="43137"/>
                    </a:srgbClr>
                  </a:outerShdw>
                </a:effectLst>
                <a:latin typeface="+mn-lt"/>
              </a:rPr>
              <a:t>Regeneration</a:t>
            </a:r>
          </a:p>
        </p:txBody>
      </p:sp>
      <p:sp>
        <p:nvSpPr>
          <p:cNvPr id="3" name="Content Placeholder 2"/>
          <p:cNvSpPr>
            <a:spLocks noGrp="1"/>
          </p:cNvSpPr>
          <p:nvPr>
            <p:ph idx="1"/>
          </p:nvPr>
        </p:nvSpPr>
        <p:spPr>
          <a:xfrm>
            <a:off x="158621" y="1148316"/>
            <a:ext cx="8836089" cy="3136606"/>
          </a:xfrm>
        </p:spPr>
        <p:txBody>
          <a:bodyPr/>
          <a:lstStyle/>
          <a:p>
            <a:pPr marL="514350" indent="-514350">
              <a:spcBef>
                <a:spcPts val="0"/>
              </a:spcBef>
              <a:spcAft>
                <a:spcPts val="600"/>
              </a:spcAft>
              <a:buClr>
                <a:srgbClr val="66FFFF"/>
              </a:buClr>
              <a:buFont typeface="+mj-lt"/>
              <a:buAutoNum type="arabicPeriod"/>
            </a:pPr>
            <a:r>
              <a:rPr lang="en-US" sz="2800" dirty="0">
                <a:solidFill>
                  <a:schemeClr val="bg1"/>
                </a:solidFill>
              </a:rPr>
              <a:t>Definition – impartation of divine life</a:t>
            </a:r>
          </a:p>
          <a:p>
            <a:pPr marL="514350" indent="-514350">
              <a:spcBef>
                <a:spcPts val="0"/>
              </a:spcBef>
              <a:spcAft>
                <a:spcPts val="600"/>
              </a:spcAft>
              <a:buClr>
                <a:srgbClr val="66FFFF"/>
              </a:buClr>
              <a:buFont typeface="+mj-lt"/>
              <a:buAutoNum type="arabicPeriod"/>
            </a:pPr>
            <a:r>
              <a:rPr lang="en-US" sz="2800" dirty="0">
                <a:solidFill>
                  <a:schemeClr val="bg1"/>
                </a:solidFill>
              </a:rPr>
              <a:t>Needed because of spiritual death – Gen. 2:16-17; Eph. 2:1</a:t>
            </a:r>
          </a:p>
          <a:p>
            <a:pPr marL="514350" indent="-514350">
              <a:spcBef>
                <a:spcPts val="0"/>
              </a:spcBef>
              <a:spcAft>
                <a:spcPts val="600"/>
              </a:spcAft>
              <a:buClr>
                <a:srgbClr val="66FFFF"/>
              </a:buClr>
              <a:buFont typeface="+mj-lt"/>
              <a:buAutoNum type="arabicPeriod"/>
            </a:pPr>
            <a:r>
              <a:rPr lang="en-US" sz="2800" dirty="0">
                <a:solidFill>
                  <a:schemeClr val="bg1"/>
                </a:solidFill>
              </a:rPr>
              <a:t>New birth – John 3:5</a:t>
            </a:r>
          </a:p>
          <a:p>
            <a:pPr marL="514350" indent="-514350">
              <a:spcBef>
                <a:spcPts val="600"/>
              </a:spcBef>
              <a:spcAft>
                <a:spcPts val="600"/>
              </a:spcAft>
              <a:buClr>
                <a:srgbClr val="66FFFF"/>
              </a:buClr>
              <a:buFont typeface="+mj-lt"/>
              <a:buAutoNum type="arabicPeriod"/>
            </a:pPr>
            <a:r>
              <a:rPr lang="en-US" sz="2800" dirty="0">
                <a:solidFill>
                  <a:schemeClr val="bg1"/>
                </a:solidFill>
              </a:rPr>
              <a:t>If your are born </a:t>
            </a:r>
            <a:r>
              <a:rPr lang="en-US" sz="2800" b="1" u="sng" dirty="0">
                <a:solidFill>
                  <a:srgbClr val="FFFFCC"/>
                </a:solidFill>
              </a:rPr>
              <a:t>once</a:t>
            </a:r>
            <a:r>
              <a:rPr lang="en-US" sz="2800" dirty="0">
                <a:solidFill>
                  <a:schemeClr val="bg1"/>
                </a:solidFill>
              </a:rPr>
              <a:t> you will die </a:t>
            </a:r>
            <a:r>
              <a:rPr lang="en-US" sz="2800" b="1" u="sng" dirty="0">
                <a:solidFill>
                  <a:srgbClr val="FFFFCC"/>
                </a:solidFill>
              </a:rPr>
              <a:t>twice</a:t>
            </a:r>
            <a:r>
              <a:rPr lang="en-US" sz="2800" dirty="0">
                <a:solidFill>
                  <a:schemeClr val="bg1"/>
                </a:solidFill>
              </a:rPr>
              <a:t>; if you are born </a:t>
            </a:r>
            <a:r>
              <a:rPr lang="en-US" sz="2800" b="1" u="sng" dirty="0">
                <a:solidFill>
                  <a:srgbClr val="FFFFCC"/>
                </a:solidFill>
              </a:rPr>
              <a:t>twice</a:t>
            </a:r>
            <a:r>
              <a:rPr lang="en-US" sz="2800" dirty="0">
                <a:solidFill>
                  <a:schemeClr val="bg1"/>
                </a:solidFill>
              </a:rPr>
              <a:t> you will die </a:t>
            </a:r>
            <a:r>
              <a:rPr lang="en-US" sz="2800" b="1" u="sng" dirty="0">
                <a:solidFill>
                  <a:srgbClr val="FFFFCC"/>
                </a:solidFill>
              </a:rPr>
              <a:t>once</a:t>
            </a:r>
          </a:p>
        </p:txBody>
      </p:sp>
      <p:pic>
        <p:nvPicPr>
          <p:cNvPr id="23554" name="Picture 2" descr="http://tableprepared.files.wordpress.com/2014/03/regeneration.jpg"/>
          <p:cNvPicPr>
            <a:picLocks noChangeAspect="1" noChangeArrowheads="1"/>
          </p:cNvPicPr>
          <p:nvPr/>
        </p:nvPicPr>
        <p:blipFill>
          <a:blip r:embed="rId2" cstate="print"/>
          <a:srcRect/>
          <a:stretch>
            <a:fillRect/>
          </a:stretch>
        </p:blipFill>
        <p:spPr bwMode="auto">
          <a:xfrm>
            <a:off x="5146158" y="3755897"/>
            <a:ext cx="3584005" cy="2867204"/>
          </a:xfrm>
          <a:prstGeom prst="rect">
            <a:avLst/>
          </a:prstGeom>
          <a:noFill/>
        </p:spPr>
      </p:pic>
    </p:spTree>
    <p:extLst>
      <p:ext uri="{BB962C8B-B14F-4D97-AF65-F5344CB8AC3E}">
        <p14:creationId xmlns:p14="http://schemas.microsoft.com/office/powerpoint/2010/main" val="242346767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6187</TotalTime>
  <Words>5198</Words>
  <Application>Microsoft Office PowerPoint</Application>
  <PresentationFormat>On-screen Show (4:3)</PresentationFormat>
  <Paragraphs>740</Paragraphs>
  <Slides>88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Albertus Medium</vt:lpstr>
      <vt:lpstr>Arial</vt:lpstr>
      <vt:lpstr>Calibri</vt:lpstr>
      <vt:lpstr>Times New Roman</vt:lpstr>
      <vt:lpstr>Wingdings</vt:lpstr>
      <vt:lpstr>1_Office Theme</vt:lpstr>
      <vt:lpstr>Soteriology Session 53</vt:lpstr>
      <vt:lpstr>Soteriology Overview</vt:lpstr>
      <vt:lpstr>FINAL EXAM!</vt:lpstr>
      <vt:lpstr>Three Tenses of Salvation</vt:lpstr>
      <vt:lpstr>Definition &amp; Uses</vt:lpstr>
      <vt:lpstr>Christ’s Atoning Death</vt:lpstr>
      <vt:lpstr>Lordship Salvation Defined</vt:lpstr>
      <vt:lpstr>Lordship Salvation</vt:lpstr>
      <vt:lpstr>Regeneration</vt:lpstr>
      <vt:lpstr>Regeneration</vt:lpstr>
      <vt:lpstr>3 Transfers / Imputations</vt:lpstr>
      <vt:lpstr>Unbiblical Views of Salvation</vt:lpstr>
      <vt:lpstr>Unbiblical Views of Salvation</vt:lpstr>
      <vt:lpstr>Repentance</vt:lpstr>
      <vt:lpstr>Extent of the Atonement</vt:lpstr>
      <vt:lpstr>Extent of the Atonement</vt:lpstr>
      <vt:lpstr>Sonship</vt:lpstr>
      <vt:lpstr>Regeneration</vt:lpstr>
      <vt:lpstr>Regeneration</vt:lpstr>
      <vt:lpstr>3 Transfers / Imputations</vt:lpstr>
      <vt:lpstr>Lordship Salvation 7 Problems</vt:lpstr>
      <vt:lpstr>Assurance of Salvation in Lordship Salvation?</vt:lpstr>
      <vt:lpstr>Divine Sovereignty</vt:lpstr>
      <vt:lpstr>Isaiah 53:3–6</vt:lpstr>
      <vt:lpstr>IV. Salvation Words</vt:lpstr>
      <vt:lpstr>God’s One Condition of Salvation</vt:lpstr>
      <vt:lpstr>PowerPoint Presentation</vt:lpstr>
      <vt:lpstr>PowerPoint Presentation</vt:lpstr>
      <vt:lpstr>Lordship Salvation 7 Problems</vt:lpstr>
      <vt:lpstr>4 Kinds of People from 1 Corinthians 3:1-3</vt:lpstr>
      <vt:lpstr>4 KINDS OF PEOPLE 1 Corinthians 3:1-3 </vt:lpstr>
      <vt:lpstr>Carnal Christianity  “an unfortunate possibility”</vt:lpstr>
      <vt:lpstr>Evidence for Eternal Security</vt:lpstr>
      <vt:lpstr>Passage Conditioning Salvation  on Faith Alone (Sola Fide)</vt:lpstr>
      <vt:lpstr>IV. Salvation Words</vt:lpstr>
      <vt:lpstr>IV. Salvation Words</vt:lpstr>
      <vt:lpstr>Christ’s Atoning Death</vt:lpstr>
      <vt:lpstr>Isaiah 53:3–6</vt:lpstr>
      <vt:lpstr>Christ’s Atoning Death</vt:lpstr>
      <vt:lpstr>God’s One Condition of Salvation</vt:lpstr>
      <vt:lpstr>God’s One Condition of Salvation</vt:lpstr>
      <vt:lpstr>Response to Problem Passages</vt:lpstr>
      <vt:lpstr>Response to Problem Passages</vt:lpstr>
      <vt:lpstr>God’s One Condition of Salvation</vt:lpstr>
      <vt:lpstr>Poor Word Choices</vt:lpstr>
      <vt:lpstr>God’s One Condition of Salvation</vt:lpstr>
      <vt:lpstr>Poor Word Choices</vt:lpstr>
      <vt:lpstr>God’s One Condition of Salvation</vt:lpstr>
      <vt:lpstr>“Believe” Defined</vt:lpstr>
      <vt:lpstr>PowerPoint Presentation</vt:lpstr>
      <vt:lpstr>Repentance</vt:lpstr>
      <vt:lpstr>Response to Problem Passages</vt:lpstr>
      <vt:lpstr>PowerPoint Presentation</vt:lpstr>
      <vt:lpstr>PowerPoint Presentation</vt:lpstr>
      <vt:lpstr>PowerPoint Presentation</vt:lpstr>
      <vt:lpstr>Response to Problem Passages</vt:lpstr>
      <vt:lpstr>PowerPoint Presentation</vt:lpstr>
      <vt:lpstr>Results of Salvation</vt:lpstr>
      <vt:lpstr>Capacity for Good Works</vt:lpstr>
      <vt:lpstr>PowerPoint Presentation</vt:lpstr>
      <vt:lpstr>PowerPoint Presentation</vt:lpstr>
      <vt:lpstr>PowerPoint Presentation</vt:lpstr>
      <vt:lpstr>Believe and Be Baptized?  Problem Passages</vt:lpstr>
      <vt:lpstr>Evidence for Eternal Security</vt:lpstr>
      <vt:lpstr>Evidence for Eternal Security</vt:lpstr>
      <vt:lpstr>2. Passages From Matthew</vt:lpstr>
      <vt:lpstr>PowerPoint Presentation</vt:lpstr>
      <vt:lpstr>5. Passages From Paul</vt:lpstr>
      <vt:lpstr>PowerPoint Presentation</vt:lpstr>
      <vt:lpstr>a. Galatians 5:4</vt:lpstr>
      <vt:lpstr>5. Passages From Paul</vt:lpstr>
      <vt:lpstr>PowerPoint Presentation</vt:lpstr>
      <vt:lpstr>Three Tenses of Salvation</vt:lpstr>
      <vt:lpstr>Three Tenses of Salvation</vt:lpstr>
      <vt:lpstr>Three Tenses of Salvation</vt:lpstr>
      <vt:lpstr>Philippians 2:12</vt:lpstr>
      <vt:lpstr>Passages from the General Letters &amp; Revelation</vt:lpstr>
      <vt:lpstr>PowerPoint Presentation</vt:lpstr>
      <vt:lpstr>1 John 5:16-17</vt:lpstr>
      <vt:lpstr>Passages from the General Letters &amp; Revelation</vt:lpstr>
      <vt:lpstr>PowerPoint Presentation</vt:lpstr>
      <vt:lpstr>2 Peter 1:10-11</vt:lpstr>
      <vt:lpstr>Lordship Salvation 7 Problems</vt:lpstr>
      <vt:lpstr>4 Kinds of People from 1 Corinthians 3:1-3</vt:lpstr>
      <vt:lpstr>4 KINDS OF PEOPLE 1 Corinthians 3:1-3 </vt:lpstr>
      <vt:lpstr>Carnal Christianity  “an unfortunate possibility”</vt:lpstr>
      <vt:lpstr>CONCLUSION</vt:lpstr>
      <vt:lpstr>Soteriology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Andy Woods</cp:lastModifiedBy>
  <cp:revision>575</cp:revision>
  <cp:lastPrinted>2017-03-17T16:16:13Z</cp:lastPrinted>
  <dcterms:created xsi:type="dcterms:W3CDTF">2016-02-18T16:07:28Z</dcterms:created>
  <dcterms:modified xsi:type="dcterms:W3CDTF">2017-03-26T01:52:41Z</dcterms:modified>
</cp:coreProperties>
</file>