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9"/>
  </p:notesMasterIdLst>
  <p:handoutMasterIdLst>
    <p:handoutMasterId r:id="rId70"/>
  </p:handoutMasterIdLst>
  <p:sldIdLst>
    <p:sldId id="2408" r:id="rId2"/>
    <p:sldId id="2409" r:id="rId3"/>
    <p:sldId id="2448" r:id="rId4"/>
    <p:sldId id="2449" r:id="rId5"/>
    <p:sldId id="2450" r:id="rId6"/>
    <p:sldId id="2569" r:id="rId7"/>
    <p:sldId id="2563" r:id="rId8"/>
    <p:sldId id="2586" r:id="rId9"/>
    <p:sldId id="2723" r:id="rId10"/>
    <p:sldId id="2772" r:id="rId11"/>
    <p:sldId id="2773" r:id="rId12"/>
    <p:sldId id="2836" r:id="rId13"/>
    <p:sldId id="2869" r:id="rId14"/>
    <p:sldId id="2901" r:id="rId15"/>
    <p:sldId id="2913" r:id="rId16"/>
    <p:sldId id="2874" r:id="rId17"/>
    <p:sldId id="2391" r:id="rId18"/>
    <p:sldId id="2837" r:id="rId19"/>
    <p:sldId id="2907" r:id="rId20"/>
    <p:sldId id="2838" r:id="rId21"/>
    <p:sldId id="2841" r:id="rId22"/>
    <p:sldId id="2839" r:id="rId23"/>
    <p:sldId id="2844" r:id="rId24"/>
    <p:sldId id="2918" r:id="rId25"/>
    <p:sldId id="2878" r:id="rId26"/>
    <p:sldId id="2921" r:id="rId27"/>
    <p:sldId id="2924" r:id="rId28"/>
    <p:sldId id="2856" r:id="rId29"/>
    <p:sldId id="2928" r:id="rId30"/>
    <p:sldId id="2860" r:id="rId31"/>
    <p:sldId id="2931" r:id="rId32"/>
    <p:sldId id="2899" r:id="rId33"/>
    <p:sldId id="2930" r:id="rId34"/>
    <p:sldId id="2900" r:id="rId35"/>
    <p:sldId id="2904" r:id="rId36"/>
    <p:sldId id="2905" r:id="rId37"/>
    <p:sldId id="2906" r:id="rId38"/>
    <p:sldId id="2929" r:id="rId39"/>
    <p:sldId id="2932" r:id="rId40"/>
    <p:sldId id="2850" r:id="rId41"/>
    <p:sldId id="2933" r:id="rId42"/>
    <p:sldId id="2934" r:id="rId43"/>
    <p:sldId id="2945" r:id="rId44"/>
    <p:sldId id="2952" r:id="rId45"/>
    <p:sldId id="2953" r:id="rId46"/>
    <p:sldId id="2954" r:id="rId47"/>
    <p:sldId id="2884" r:id="rId48"/>
    <p:sldId id="2955" r:id="rId49"/>
    <p:sldId id="2951" r:id="rId50"/>
    <p:sldId id="2956" r:id="rId51"/>
    <p:sldId id="2885" r:id="rId52"/>
    <p:sldId id="2886" r:id="rId53"/>
    <p:sldId id="2887" r:id="rId54"/>
    <p:sldId id="2888" r:id="rId55"/>
    <p:sldId id="2889" r:id="rId56"/>
    <p:sldId id="2943" r:id="rId57"/>
    <p:sldId id="2944" r:id="rId58"/>
    <p:sldId id="2936" r:id="rId59"/>
    <p:sldId id="2937" r:id="rId60"/>
    <p:sldId id="2892" r:id="rId61"/>
    <p:sldId id="2895" r:id="rId62"/>
    <p:sldId id="2896" r:id="rId63"/>
    <p:sldId id="2940" r:id="rId64"/>
    <p:sldId id="2941" r:id="rId65"/>
    <p:sldId id="2897" r:id="rId66"/>
    <p:sldId id="2902" r:id="rId67"/>
    <p:sldId id="2903" r:id="rId6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99FF66"/>
    <a:srgbClr val="3399FF"/>
    <a:srgbClr val="0000FF"/>
    <a:srgbClr val="A50021"/>
    <a:srgbClr val="FFFF99"/>
    <a:srgbClr val="CCCCFF"/>
    <a:srgbClr val="33CC33"/>
    <a:srgbClr val="FF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38" autoAdjust="0"/>
    <p:restoredTop sz="91654" autoAdjust="0"/>
  </p:normalViewPr>
  <p:slideViewPr>
    <p:cSldViewPr>
      <p:cViewPr varScale="1">
        <p:scale>
          <a:sx n="62" d="100"/>
          <a:sy n="62" d="100"/>
        </p:scale>
        <p:origin x="178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3972257" y="1"/>
            <a:ext cx="3038144"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9/11/2016</a:t>
            </a:r>
          </a:p>
        </p:txBody>
      </p:sp>
      <p:sp>
        <p:nvSpPr>
          <p:cNvPr id="36868" name="Rectangle 4"/>
          <p:cNvSpPr>
            <a:spLocks noGrp="1" noChangeArrowheads="1"/>
          </p:cNvSpPr>
          <p:nvPr>
            <p:ph type="ftr" sz="quarter" idx="2"/>
          </p:nvPr>
        </p:nvSpPr>
        <p:spPr bwMode="auto">
          <a:xfrm>
            <a:off x="0" y="8832195"/>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3972257" y="8832195"/>
            <a:ext cx="3038144"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vl1pPr>
          </a:lstStyle>
          <a:p>
            <a:pPr>
              <a:defRPr/>
            </a:pPr>
            <a:fld id="{F12A5B29-4538-4C3D-A81C-6C008BE36C0F}"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Dr. Andy Woods</a:t>
            </a:r>
          </a:p>
        </p:txBody>
      </p:sp>
      <p:sp>
        <p:nvSpPr>
          <p:cNvPr id="3" name="Date Placeholder 2"/>
          <p:cNvSpPr>
            <a:spLocks noGrp="1"/>
          </p:cNvSpPr>
          <p:nvPr>
            <p:ph type="dt" idx="1"/>
          </p:nvPr>
        </p:nvSpPr>
        <p:spPr bwMode="auto">
          <a:xfrm>
            <a:off x="3970734" y="1"/>
            <a:ext cx="3038145" cy="464205"/>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lvl1pPr algn="r" defTabSz="887723" eaLnBrk="1" hangingPunct="1">
              <a:defRPr sz="1300">
                <a:latin typeface="Calibri" panose="020F0502020204030204" pitchFamily="34" charset="0"/>
                <a:cs typeface="Arial"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7391" tIns="48695" rIns="97391" bIns="48695" rtlCol="0" anchor="ctr"/>
          <a:lstStyle/>
          <a:p>
            <a:pPr lvl="0"/>
            <a:endParaRPr lang="en-US" noProof="0" dirty="0"/>
          </a:p>
        </p:txBody>
      </p:sp>
      <p:sp>
        <p:nvSpPr>
          <p:cNvPr id="5" name="Notes Placeholder 4"/>
          <p:cNvSpPr>
            <a:spLocks noGrp="1"/>
          </p:cNvSpPr>
          <p:nvPr>
            <p:ph type="body" sz="quarter" idx="3"/>
          </p:nvPr>
        </p:nvSpPr>
        <p:spPr bwMode="auto">
          <a:xfrm>
            <a:off x="701345" y="4416099"/>
            <a:ext cx="5607711" cy="4182457"/>
          </a:xfrm>
          <a:prstGeom prst="rect">
            <a:avLst/>
          </a:prstGeom>
          <a:noFill/>
          <a:ln w="9525">
            <a:noFill/>
            <a:miter lim="800000"/>
            <a:headEnd/>
            <a:tailEnd/>
          </a:ln>
        </p:spPr>
        <p:txBody>
          <a:bodyPr vert="horz" wrap="square" lIns="93876" tIns="46939" rIns="93876" bIns="4693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defTabSz="887723" eaLnBrk="1" hangingPunct="1">
              <a:defRPr sz="1300">
                <a:latin typeface="Calibri" panose="020F0502020204030204" pitchFamily="34" charset="0"/>
                <a:cs typeface="Arial"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3970734" y="8830659"/>
            <a:ext cx="3038145" cy="464205"/>
          </a:xfrm>
          <a:prstGeom prst="rect">
            <a:avLst/>
          </a:prstGeom>
          <a:noFill/>
          <a:ln w="9525">
            <a:noFill/>
            <a:miter lim="800000"/>
            <a:headEnd/>
            <a:tailEnd/>
          </a:ln>
        </p:spPr>
        <p:txBody>
          <a:bodyPr vert="horz" wrap="square" lIns="93876" tIns="46939" rIns="93876" bIns="46939" numCol="1" anchor="b" anchorCtr="0" compatLnSpc="1">
            <a:prstTxWarp prst="textNoShape">
              <a:avLst/>
            </a:prstTxWarp>
          </a:bodyPr>
          <a:lstStyle>
            <a:lvl1pPr algn="r" defTabSz="885981" eaLnBrk="1" hangingPunct="1">
              <a:defRPr sz="1300" smtClean="0">
                <a:latin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DANIEL 5</a:t>
            </a:r>
          </a:p>
        </p:txBody>
      </p:sp>
      <p:sp>
        <p:nvSpPr>
          <p:cNvPr id="6" name="Rectangle 6"/>
          <p:cNvSpPr>
            <a:spLocks noGrp="1" noChangeArrowheads="1"/>
          </p:cNvSpPr>
          <p:nvPr>
            <p:ph type="ftr" sz="quarter" idx="4"/>
          </p:nvPr>
        </p:nvSpPr>
        <p:spPr>
          <a:ln/>
        </p:spPr>
        <p:txBody>
          <a:bodyPr/>
          <a:lstStyle/>
          <a:p>
            <a:r>
              <a:rPr lang="en-US" altLang="en-US"/>
              <a:t>Andy Woods</a:t>
            </a:r>
          </a:p>
        </p:txBody>
      </p:sp>
      <p:sp>
        <p:nvSpPr>
          <p:cNvPr id="7" name="Rectangle 7"/>
          <p:cNvSpPr>
            <a:spLocks noGrp="1" noChangeArrowheads="1"/>
          </p:cNvSpPr>
          <p:nvPr>
            <p:ph type="sldNum" sz="quarter" idx="5"/>
          </p:nvPr>
        </p:nvSpPr>
        <p:spPr>
          <a:ln/>
        </p:spPr>
        <p:txBody>
          <a:bodyPr/>
          <a:lstStyle/>
          <a:p>
            <a:fld id="{205F9016-2303-4EB1-8F02-DFC68283E974}" type="slidenum">
              <a:rPr lang="en-US" altLang="en-US"/>
              <a:pPr/>
              <a:t>19</a:t>
            </a:fld>
            <a:endParaRPr lang="en-US"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4990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200">
                <a:solidFill>
                  <a:schemeClr val="tx1"/>
                </a:solidFill>
                <a:latin typeface="Times New Roman" panose="02020603050405020304" pitchFamily="18" charset="0"/>
              </a:defRPr>
            </a:lvl1pPr>
            <a:lvl2pPr marL="742950" indent="-285750" eaLnBrk="0" hangingPunct="0">
              <a:defRPr sz="7200">
                <a:solidFill>
                  <a:schemeClr val="tx1"/>
                </a:solidFill>
                <a:latin typeface="Times New Roman" panose="02020603050405020304" pitchFamily="18" charset="0"/>
              </a:defRPr>
            </a:lvl2pPr>
            <a:lvl3pPr marL="1143000" indent="-228600" eaLnBrk="0" hangingPunct="0">
              <a:defRPr sz="7200">
                <a:solidFill>
                  <a:schemeClr val="tx1"/>
                </a:solidFill>
                <a:latin typeface="Times New Roman" panose="02020603050405020304" pitchFamily="18" charset="0"/>
              </a:defRPr>
            </a:lvl3pPr>
            <a:lvl4pPr marL="1600200" indent="-228600" eaLnBrk="0" hangingPunct="0">
              <a:defRPr sz="7200">
                <a:solidFill>
                  <a:schemeClr val="tx1"/>
                </a:solidFill>
                <a:latin typeface="Times New Roman" panose="02020603050405020304" pitchFamily="18" charset="0"/>
              </a:defRPr>
            </a:lvl4pPr>
            <a:lvl5pPr marL="2057400" indent="-228600" eaLnBrk="0" hangingPunct="0">
              <a:defRPr sz="7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200">
                <a:solidFill>
                  <a:schemeClr val="tx1"/>
                </a:solidFill>
                <a:latin typeface="Times New Roman" panose="02020603050405020304" pitchFamily="18" charset="0"/>
              </a:defRPr>
            </a:lvl9pPr>
          </a:lstStyle>
          <a:p>
            <a:pPr eaLnBrk="1" hangingPunct="1"/>
            <a:r>
              <a:rPr lang="en-US" altLang="en-US" sz="1200"/>
              <a:t>DANIEL 5</a:t>
            </a:r>
          </a:p>
        </p:txBody>
      </p:sp>
      <p:sp>
        <p:nvSpPr>
          <p:cNvPr id="512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200">
                <a:solidFill>
                  <a:schemeClr val="tx1"/>
                </a:solidFill>
                <a:latin typeface="Times New Roman" panose="02020603050405020304" pitchFamily="18" charset="0"/>
              </a:defRPr>
            </a:lvl1pPr>
            <a:lvl2pPr marL="742950" indent="-285750" eaLnBrk="0" hangingPunct="0">
              <a:defRPr sz="7200">
                <a:solidFill>
                  <a:schemeClr val="tx1"/>
                </a:solidFill>
                <a:latin typeface="Times New Roman" panose="02020603050405020304" pitchFamily="18" charset="0"/>
              </a:defRPr>
            </a:lvl2pPr>
            <a:lvl3pPr marL="1143000" indent="-228600" eaLnBrk="0" hangingPunct="0">
              <a:defRPr sz="7200">
                <a:solidFill>
                  <a:schemeClr val="tx1"/>
                </a:solidFill>
                <a:latin typeface="Times New Roman" panose="02020603050405020304" pitchFamily="18" charset="0"/>
              </a:defRPr>
            </a:lvl3pPr>
            <a:lvl4pPr marL="1600200" indent="-228600" eaLnBrk="0" hangingPunct="0">
              <a:defRPr sz="7200">
                <a:solidFill>
                  <a:schemeClr val="tx1"/>
                </a:solidFill>
                <a:latin typeface="Times New Roman" panose="02020603050405020304" pitchFamily="18" charset="0"/>
              </a:defRPr>
            </a:lvl4pPr>
            <a:lvl5pPr marL="2057400" indent="-228600" eaLnBrk="0" hangingPunct="0">
              <a:defRPr sz="7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200">
                <a:solidFill>
                  <a:schemeClr val="tx1"/>
                </a:solidFill>
                <a:latin typeface="Times New Roman" panose="02020603050405020304" pitchFamily="18" charset="0"/>
              </a:defRPr>
            </a:lvl9pPr>
          </a:lstStyle>
          <a:p>
            <a:pPr eaLnBrk="1" hangingPunct="1"/>
            <a:r>
              <a:rPr lang="en-US" altLang="en-US" sz="1200"/>
              <a:t>Andy Woods</a:t>
            </a:r>
          </a:p>
        </p:txBody>
      </p:sp>
      <p:sp>
        <p:nvSpPr>
          <p:cNvPr id="5120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200">
                <a:solidFill>
                  <a:schemeClr val="tx1"/>
                </a:solidFill>
                <a:latin typeface="Times New Roman" panose="02020603050405020304" pitchFamily="18" charset="0"/>
              </a:defRPr>
            </a:lvl1pPr>
            <a:lvl2pPr marL="742950" indent="-285750" eaLnBrk="0" hangingPunct="0">
              <a:defRPr sz="7200">
                <a:solidFill>
                  <a:schemeClr val="tx1"/>
                </a:solidFill>
                <a:latin typeface="Times New Roman" panose="02020603050405020304" pitchFamily="18" charset="0"/>
              </a:defRPr>
            </a:lvl2pPr>
            <a:lvl3pPr marL="1143000" indent="-228600" eaLnBrk="0" hangingPunct="0">
              <a:defRPr sz="7200">
                <a:solidFill>
                  <a:schemeClr val="tx1"/>
                </a:solidFill>
                <a:latin typeface="Times New Roman" panose="02020603050405020304" pitchFamily="18" charset="0"/>
              </a:defRPr>
            </a:lvl3pPr>
            <a:lvl4pPr marL="1600200" indent="-228600" eaLnBrk="0" hangingPunct="0">
              <a:defRPr sz="7200">
                <a:solidFill>
                  <a:schemeClr val="tx1"/>
                </a:solidFill>
                <a:latin typeface="Times New Roman" panose="02020603050405020304" pitchFamily="18" charset="0"/>
              </a:defRPr>
            </a:lvl4pPr>
            <a:lvl5pPr marL="2057400" indent="-228600" eaLnBrk="0" hangingPunct="0">
              <a:defRPr sz="7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7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7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7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7200">
                <a:solidFill>
                  <a:schemeClr val="tx1"/>
                </a:solidFill>
                <a:latin typeface="Times New Roman" panose="02020603050405020304" pitchFamily="18" charset="0"/>
              </a:defRPr>
            </a:lvl9pPr>
          </a:lstStyle>
          <a:p>
            <a:pPr eaLnBrk="1" hangingPunct="1"/>
            <a:fld id="{F51B997D-ACAB-4E7A-BF3F-AD60CDB5045A}" type="slidenum">
              <a:rPr lang="en-US" altLang="en-US" sz="1200"/>
              <a:pPr eaLnBrk="1" hangingPunct="1"/>
              <a:t>65</a:t>
            </a:fld>
            <a:endParaRPr lang="en-US" altLang="en-US" sz="1200"/>
          </a:p>
        </p:txBody>
      </p:sp>
      <p:sp>
        <p:nvSpPr>
          <p:cNvPr id="51205" name="Rectangle 1026"/>
          <p:cNvSpPr>
            <a:spLocks noGrp="1" noRot="1" noChangeAspect="1" noChangeArrowheads="1" noTextEdit="1"/>
          </p:cNvSpPr>
          <p:nvPr>
            <p:ph type="sldImg"/>
          </p:nvPr>
        </p:nvSpPr>
        <p:spPr>
          <a:ln/>
        </p:spPr>
      </p:sp>
      <p:sp>
        <p:nvSpPr>
          <p:cNvPr id="5120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89020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3850844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latin typeface="Times New Roman"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1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2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sp>
            <p:nvSpPr>
              <p:cNvPr id="3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pPr>
                  <a:defRPr/>
                </a:pPr>
                <a:endParaRPr lang="en-US">
                  <a:latin typeface="Times New Roman" charset="0"/>
                </a:endParaRPr>
              </a:p>
            </p:txBody>
          </p:sp>
        </p:grpSp>
      </p:grpSp>
      <p:sp>
        <p:nvSpPr>
          <p:cNvPr id="1334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334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smtClean="0">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smtClean="0">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3C99A52C-7E5C-4D73-AECF-85210FDF252E}" type="slidenum">
              <a:rPr lang="en-US" altLang="en-US"/>
              <a:pPr/>
              <a:t>‹#›</a:t>
            </a:fld>
            <a:endParaRPr lang="en-US" altLang="en-US"/>
          </a:p>
        </p:txBody>
      </p:sp>
    </p:spTree>
    <p:extLst>
      <p:ext uri="{BB962C8B-B14F-4D97-AF65-F5344CB8AC3E}">
        <p14:creationId xmlns:p14="http://schemas.microsoft.com/office/powerpoint/2010/main" val="207108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ctrTitle" sz="quarter" idx="4294967295"/>
          </p:nvPr>
        </p:nvSpPr>
        <p:spPr>
          <a:xfrm>
            <a:off x="304800" y="228600"/>
            <a:ext cx="8534400" cy="1143000"/>
          </a:xfrm>
        </p:spPr>
        <p:txBody>
          <a:bodyPr/>
          <a:lstStyle/>
          <a:p>
            <a:pPr algn="ctr" eaLnBrk="1" hangingPunct="1"/>
            <a:r>
              <a:rPr lang="en-US" altLang="en-US" dirty="0">
                <a:cs typeface="Calibri" panose="020F0502020204030204" pitchFamily="34" charset="0"/>
              </a:rPr>
              <a:t>THE BOOK OF </a:t>
            </a:r>
            <a:r>
              <a:rPr lang="en-US" altLang="en-US" dirty="0">
                <a:latin typeface="Calibri" panose="020F0502020204030204" pitchFamily="34" charset="0"/>
                <a:cs typeface="Calibri" panose="020F0502020204030204" pitchFamily="34" charset="0"/>
              </a:rPr>
              <a:t>DANIEL</a:t>
            </a:r>
          </a:p>
        </p:txBody>
      </p:sp>
      <p:sp>
        <p:nvSpPr>
          <p:cNvPr id="3075" name="Subtitle 2"/>
          <p:cNvSpPr>
            <a:spLocks noGrp="1"/>
          </p:cNvSpPr>
          <p:nvPr>
            <p:ph type="subTitle" sz="quarter" idx="4294967295"/>
          </p:nvPr>
        </p:nvSpPr>
        <p:spPr>
          <a:xfrm>
            <a:off x="3009900" y="5486400"/>
            <a:ext cx="3124200" cy="647700"/>
          </a:xfrm>
        </p:spPr>
        <p:txBody>
          <a:bodyPr/>
          <a:lstStyle/>
          <a:p>
            <a:pPr marL="0" indent="0" algn="ctr" eaLnBrk="1" hangingPunct="1">
              <a:buNone/>
              <a:defRPr/>
            </a:pPr>
            <a:r>
              <a:rPr lang="en-US" dirty="0">
                <a:latin typeface="Calibri" pitchFamily="34" charset="0"/>
                <a:cs typeface="Calibri" pitchFamily="34" charset="0"/>
              </a:rPr>
              <a:t>Dr. Andy Woods</a:t>
            </a:r>
          </a:p>
        </p:txBody>
      </p:sp>
      <p:pic>
        <p:nvPicPr>
          <p:cNvPr id="1026" name="Picture 2" descr="http://slbc.org/wp-content/uploads/2014/09/Book-of-Daniel-weppag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3384" y="1907066"/>
            <a:ext cx="7897232" cy="32004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425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a:t>
            </a:r>
            <a:r>
              <a:rPr lang="en-US" b="1" u="sng" dirty="0">
                <a:solidFill>
                  <a:srgbClr val="FFFFCC"/>
                </a:solidFill>
                <a:ea typeface="+mn-ea"/>
                <a:cs typeface="+mn-cs"/>
              </a:rPr>
              <a:t>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93220898"/>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a:t>
            </a:r>
            <a:r>
              <a:rPr lang="en-US" sz="2800" b="1" u="sng" dirty="0">
                <a:solidFill>
                  <a:srgbClr val="FFFFCC"/>
                </a:solidFill>
                <a:ea typeface="+mn-ea"/>
                <a:cs typeface="+mn-cs"/>
              </a:rPr>
              <a:t>Revelation to a gentile king (4)</a:t>
            </a:r>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64117613"/>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None/>
              <a:defRPr/>
            </a:pPr>
            <a:r>
              <a:rPr lang="en-US" dirty="0"/>
              <a:t>3. </a:t>
            </a:r>
            <a:r>
              <a:rPr lang="en-US" sz="2800" b="1" u="sng" dirty="0">
                <a:solidFill>
                  <a:srgbClr val="FFFFCC"/>
                </a:solidFill>
                <a:ea typeface="+mn-ea"/>
                <a:cs typeface="+mn-cs"/>
              </a:rPr>
              <a:t>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455866737"/>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dirty="0"/>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676492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7300" y="304800"/>
            <a:ext cx="6629400" cy="1143000"/>
          </a:xfrm>
        </p:spPr>
        <p:txBody>
          <a:bodyPr/>
          <a:lstStyle/>
          <a:p>
            <a:pPr algn="ctr" eaLnBrk="1" hangingPunct="1"/>
            <a:r>
              <a:rPr lang="en-US" altLang="en-US" dirty="0"/>
              <a:t>Succession of Gentile Rulers</a:t>
            </a:r>
          </a:p>
        </p:txBody>
      </p:sp>
      <p:sp>
        <p:nvSpPr>
          <p:cNvPr id="20483" name="Rectangle 3"/>
          <p:cNvSpPr>
            <a:spLocks noGrp="1" noChangeArrowheads="1"/>
          </p:cNvSpPr>
          <p:nvPr>
            <p:ph type="body" idx="1"/>
          </p:nvPr>
        </p:nvSpPr>
        <p:spPr>
          <a:xfrm>
            <a:off x="952500" y="1600200"/>
            <a:ext cx="7239000" cy="4953000"/>
          </a:xfrm>
        </p:spPr>
        <p:txBody>
          <a:bodyPr/>
          <a:lstStyle/>
          <a:p>
            <a:pPr marL="457200" indent="-457200" eaLnBrk="1" hangingPunct="1">
              <a:spcBef>
                <a:spcPts val="0"/>
              </a:spcBef>
              <a:spcAft>
                <a:spcPts val="2400"/>
              </a:spcAft>
              <a:defRPr/>
            </a:pPr>
            <a:r>
              <a:rPr lang="en-US" sz="3600" dirty="0"/>
              <a:t>1-4: Nebuchadnezzar of Babylon</a:t>
            </a:r>
          </a:p>
          <a:p>
            <a:pPr marL="457200" indent="-457200" eaLnBrk="1" hangingPunct="1">
              <a:spcBef>
                <a:spcPts val="0"/>
              </a:spcBef>
              <a:spcAft>
                <a:spcPts val="2400"/>
              </a:spcAft>
              <a:defRPr/>
            </a:pPr>
            <a:r>
              <a:rPr lang="en-US" sz="3600" b="1" u="sng" dirty="0">
                <a:solidFill>
                  <a:srgbClr val="FFFFCC"/>
                </a:solidFill>
              </a:rPr>
              <a:t>5: Belshazzar of Babylon</a:t>
            </a:r>
          </a:p>
          <a:p>
            <a:pPr marL="457200" indent="-457200" eaLnBrk="1" hangingPunct="1">
              <a:spcBef>
                <a:spcPts val="0"/>
              </a:spcBef>
              <a:spcAft>
                <a:spcPts val="2400"/>
              </a:spcAft>
              <a:defRPr/>
            </a:pPr>
            <a:r>
              <a:rPr lang="en-US" sz="3600" dirty="0"/>
              <a:t>6: Darius of Media – Persia</a:t>
            </a:r>
          </a:p>
          <a:p>
            <a:pPr marL="457200" indent="-457200" eaLnBrk="1" hangingPunct="1">
              <a:spcBef>
                <a:spcPts val="0"/>
              </a:spcBef>
              <a:spcAft>
                <a:spcPts val="2400"/>
              </a:spcAft>
              <a:defRPr/>
            </a:pPr>
            <a:r>
              <a:rPr lang="en-US" sz="3600" dirty="0"/>
              <a:t>7-8: Belshazzar of Babylon</a:t>
            </a:r>
          </a:p>
          <a:p>
            <a:pPr marL="457200" indent="-457200" eaLnBrk="1" hangingPunct="1">
              <a:spcBef>
                <a:spcPts val="0"/>
              </a:spcBef>
              <a:spcAft>
                <a:spcPts val="2400"/>
              </a:spcAft>
              <a:defRPr/>
            </a:pPr>
            <a:r>
              <a:rPr lang="en-US" sz="3600" dirty="0"/>
              <a:t>9: Darius of Media – Persia</a:t>
            </a:r>
          </a:p>
          <a:p>
            <a:pPr marL="457200" indent="-457200" eaLnBrk="1" hangingPunct="1">
              <a:spcBef>
                <a:spcPts val="0"/>
              </a:spcBef>
              <a:spcAft>
                <a:spcPts val="2400"/>
              </a:spcAft>
              <a:defRPr/>
            </a:pPr>
            <a:r>
              <a:rPr lang="en-US" sz="3600" dirty="0"/>
              <a:t>10-12: Cyrus of Media – Persia</a:t>
            </a:r>
          </a:p>
        </p:txBody>
      </p:sp>
    </p:spTree>
    <p:extLst>
      <p:ext uri="{BB962C8B-B14F-4D97-AF65-F5344CB8AC3E}">
        <p14:creationId xmlns:p14="http://schemas.microsoft.com/office/powerpoint/2010/main" val="1793922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ext uri="{D42A27DB-BD31-4B8C-83A1-F6EECF244321}">
                <p14:modId xmlns:p14="http://schemas.microsoft.com/office/powerpoint/2010/main" val="1049673450"/>
              </p:ext>
            </p:extLst>
          </p:nvPr>
        </p:nvGraphicFramePr>
        <p:xfrm>
          <a:off x="76200" y="228602"/>
          <a:ext cx="8991600" cy="6400797"/>
        </p:xfrm>
        <a:graphic>
          <a:graphicData uri="http://schemas.openxmlformats.org/drawingml/2006/table">
            <a:tbl>
              <a:tblPr>
                <a:tableStyleId>{E8B1032C-EA38-4F05-BA0D-38AFFFC7BED3}</a:tableStyleId>
              </a:tblPr>
              <a:tblGrid>
                <a:gridCol w="29972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1107834">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dirty="0">
                          <a:solidFill>
                            <a:srgbClr val="C00000"/>
                          </a:solidFill>
                          <a:latin typeface="Calibri" panose="020F0502020204030204" pitchFamily="34" charset="0"/>
                          <a:cs typeface="Calibri" panose="020F0502020204030204" pitchFamily="34" charset="0"/>
                        </a:rPr>
                        <a:t>CHAPTER &amp; VERSE IN DANIEL</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CHRONOLOGICAL DATE</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BIBLICAL </a:t>
                      </a:r>
                    </a:p>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DATE</a:t>
                      </a:r>
                    </a:p>
                  </a:txBody>
                  <a:tcPr anchor="ctr" horzOverflow="overflow">
                    <a:solidFill>
                      <a:srgbClr val="FFFFCC"/>
                    </a:solidFill>
                  </a:tcPr>
                </a:tc>
                <a:extLst>
                  <a:ext uri="{0D108BD9-81ED-4DB2-BD59-A6C34878D82A}">
                    <a16:rowId xmlns:a16="http://schemas.microsoft.com/office/drawing/2014/main" val="1000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110783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Sat. night 10/12/539 (</a:t>
                      </a:r>
                      <a:r>
                        <a:rPr kumimoji="0" lang="en-US" altLang="en-US" sz="2400" b="1" i="0" u="sng" strike="noStrike" kern="1200" cap="none" normalizeH="0" baseline="0" dirty="0" err="1">
                          <a:ln>
                            <a:noFill/>
                          </a:ln>
                          <a:solidFill>
                            <a:srgbClr val="0000FF"/>
                          </a:solidFill>
                          <a:effectLst/>
                          <a:latin typeface="Calibri" panose="020F0502020204030204" pitchFamily="34" charset="0"/>
                          <a:ea typeface="+mn-ea"/>
                          <a:cs typeface="Calibri" panose="020F0502020204030204" pitchFamily="34" charset="0"/>
                        </a:rPr>
                        <a:t>Hoehner</a:t>
                      </a:r>
                      <a:r>
                        <a:rPr kumimoji="0" lang="en-US" altLang="en-US" sz="2400" b="1" i="0" u="sng"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t>
                      </a: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61545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3666933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44886268"/>
              </p:ext>
            </p:extLst>
          </p:nvPr>
        </p:nvGraphicFramePr>
        <p:xfrm>
          <a:off x="190500" y="117658"/>
          <a:ext cx="8763000" cy="6622684"/>
        </p:xfrm>
        <a:graphic>
          <a:graphicData uri="http://schemas.openxmlformats.org/drawingml/2006/table">
            <a:tbl>
              <a:tblPr firstRow="1" bandRow="1">
                <a:tableStyleId>{AF606853-7671-496A-8E4F-DF71F8EC918B}</a:tableStyleId>
              </a:tblPr>
              <a:tblGrid>
                <a:gridCol w="1447800">
                  <a:extLst>
                    <a:ext uri="{9D8B030D-6E8A-4147-A177-3AD203B41FA5}">
                      <a16:colId xmlns:a16="http://schemas.microsoft.com/office/drawing/2014/main" val="3938018923"/>
                    </a:ext>
                  </a:extLst>
                </a:gridCol>
                <a:gridCol w="56388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b="1" kern="1200" dirty="0">
                          <a:solidFill>
                            <a:schemeClr val="tx2"/>
                          </a:solidFill>
                          <a:latin typeface="Calibri" panose="020F0502020204030204" pitchFamily="34" charset="0"/>
                          <a:ea typeface="+mj-ea"/>
                          <a:cs typeface="+mj-cs"/>
                        </a:rPr>
                        <a:t>Daniel’s Age</a:t>
                      </a:r>
                      <a:endParaRPr lang="en-US" sz="3600" b="1" kern="1200" dirty="0">
                        <a:solidFill>
                          <a:schemeClr val="tx2"/>
                        </a:solidFill>
                        <a:latin typeface="Calibri" panose="020F0502020204030204" pitchFamily="34" charset="0"/>
                        <a:ea typeface="+mj-ea"/>
                        <a:cs typeface="+mj-cs"/>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CHAPTER</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dirty="0">
                          <a:latin typeface="Calibri" panose="020F0502020204030204" pitchFamily="34" charset="0"/>
                          <a:cs typeface="Calibri" panose="020F0502020204030204"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600601417"/>
                  </a:ext>
                </a:extLst>
              </a:tr>
              <a:tr h="554212">
                <a:tc>
                  <a:txBody>
                    <a:bodyPr/>
                    <a:lstStyle/>
                    <a:p>
                      <a:pPr algn="ctr"/>
                      <a:r>
                        <a:rPr lang="en-US" sz="2000" b="1" u="none" dirty="0">
                          <a:solidFill>
                            <a:schemeClr val="tx1"/>
                          </a:solidFill>
                          <a:latin typeface="Calibri" panose="020F0502020204030204" pitchFamily="34" charset="0"/>
                          <a:cs typeface="Calibri" panose="020F0502020204030204"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solidFill>
                            <a:schemeClr val="tx1"/>
                          </a:solidFill>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u="none" dirty="0">
                          <a:solidFill>
                            <a:schemeClr val="tx1"/>
                          </a:solidFill>
                          <a:latin typeface="Calibri" panose="020F0502020204030204" pitchFamily="34" charset="0"/>
                          <a:cs typeface="Calibri" panose="020F0502020204030204" pitchFamily="34" charset="0"/>
                        </a:rPr>
                        <a:t>19 or 20</a:t>
                      </a:r>
                    </a:p>
                  </a:txBody>
                  <a:tcPr/>
                </a:tc>
                <a:extLst>
                  <a:ext uri="{0D108BD9-81ED-4DB2-BD59-A6C34878D82A}">
                    <a16:rowId xmlns:a16="http://schemas.microsoft.com/office/drawing/2014/main" val="2024616940"/>
                  </a:ext>
                </a:extLst>
              </a:tr>
              <a:tr h="683282">
                <a:tc>
                  <a:txBody>
                    <a:bodyPr/>
                    <a:lstStyle/>
                    <a:p>
                      <a:pPr marL="0" algn="ctr" defTabSz="914400" rtl="0" eaLnBrk="1" latinLnBrk="0" hangingPunct="1"/>
                      <a:r>
                        <a:rPr lang="en-US" sz="2000" b="1" u="none" kern="1200" dirty="0">
                          <a:solidFill>
                            <a:schemeClr val="tx1"/>
                          </a:solidFill>
                          <a:latin typeface="Calibri" panose="020F0502020204030204" pitchFamily="34" charset="0"/>
                          <a:ea typeface="+mn-ea"/>
                          <a:cs typeface="Calibri" panose="020F0502020204030204"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none" kern="1200" dirty="0">
                          <a:solidFill>
                            <a:schemeClr val="tx1"/>
                          </a:solidFill>
                          <a:latin typeface="Calibri" panose="020F0502020204030204" pitchFamily="34" charset="0"/>
                          <a:ea typeface="+mn-ea"/>
                          <a:cs typeface="Calibri" panose="020F0502020204030204" pitchFamily="34" charset="0"/>
                        </a:rPr>
                        <a:t>Interpreting Nebuchadnezzar’s 2nd dream (huge tree)</a:t>
                      </a:r>
                    </a:p>
                  </a:txBody>
                  <a:tcPr/>
                </a:tc>
                <a:tc>
                  <a:txBody>
                    <a:bodyPr/>
                    <a:lstStyle/>
                    <a:p>
                      <a:pPr marL="0" algn="ctr" defTabSz="914400" rtl="0" eaLnBrk="1" latinLnBrk="0" hangingPunct="1"/>
                      <a:r>
                        <a:rPr lang="en-US" sz="2000" b="1" u="none" kern="1200" dirty="0">
                          <a:solidFill>
                            <a:schemeClr val="tx1"/>
                          </a:solidFill>
                          <a:latin typeface="Calibri" panose="020F0502020204030204" pitchFamily="34" charset="0"/>
                          <a:ea typeface="+mn-ea"/>
                          <a:cs typeface="Calibri" panose="020F0502020204030204" pitchFamily="34" charset="0"/>
                        </a:rPr>
                        <a:t>45-50</a:t>
                      </a:r>
                    </a:p>
                  </a:txBody>
                  <a:tcPr/>
                </a:tc>
                <a:extLst>
                  <a:ext uri="{0D108BD9-81ED-4DB2-BD59-A6C34878D82A}">
                    <a16:rowId xmlns:a16="http://schemas.microsoft.com/office/drawing/2014/main" val="2058114041"/>
                  </a:ext>
                </a:extLst>
              </a:tr>
              <a:tr h="683282">
                <a:tc>
                  <a:txBody>
                    <a:bodyPr/>
                    <a:lstStyle/>
                    <a:p>
                      <a:pPr marL="0" algn="ctr" defTabSz="914400" rtl="0" eaLnBrk="1" latinLnBrk="0" hangingPunct="1"/>
                      <a:r>
                        <a:rPr lang="en-US" sz="2000" b="1" u="sng" kern="1200" dirty="0">
                          <a:solidFill>
                            <a:srgbClr val="C00000"/>
                          </a:solidFill>
                          <a:latin typeface="Calibri" panose="020F0502020204030204" pitchFamily="34" charset="0"/>
                          <a:ea typeface="+mn-ea"/>
                          <a:cs typeface="Calibri" panose="020F0502020204030204" pitchFamily="34" charset="0"/>
                        </a:rPr>
                        <a:t>5</a:t>
                      </a:r>
                    </a:p>
                  </a:txBody>
                  <a:tcPr>
                    <a:solidFill>
                      <a:schemeClr val="tx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kern="1200" dirty="0">
                          <a:solidFill>
                            <a:srgbClr val="C00000"/>
                          </a:solidFill>
                          <a:latin typeface="Calibri" panose="020F0502020204030204" pitchFamily="34" charset="0"/>
                          <a:ea typeface="+mn-ea"/>
                          <a:cs typeface="Calibri" panose="020F0502020204030204" pitchFamily="34" charset="0"/>
                        </a:rPr>
                        <a:t>Interpreting handwriting of the wall at Belshazzar’s feast</a:t>
                      </a:r>
                    </a:p>
                  </a:txBody>
                  <a:tcPr>
                    <a:solidFill>
                      <a:schemeClr val="tx1">
                        <a:lumMod val="75000"/>
                      </a:schemeClr>
                    </a:solidFill>
                  </a:tcPr>
                </a:tc>
                <a:tc>
                  <a:txBody>
                    <a:bodyPr/>
                    <a:lstStyle/>
                    <a:p>
                      <a:pPr marL="0" algn="ctr" defTabSz="914400" rtl="0" eaLnBrk="1" latinLnBrk="0" hangingPunct="1"/>
                      <a:r>
                        <a:rPr lang="en-US" sz="2000" b="1" u="sng" kern="1200" dirty="0">
                          <a:solidFill>
                            <a:srgbClr val="C00000"/>
                          </a:solidFill>
                          <a:latin typeface="Calibri" panose="020F0502020204030204" pitchFamily="34" charset="0"/>
                          <a:ea typeface="+mn-ea"/>
                          <a:cs typeface="Calibri" panose="020F0502020204030204" pitchFamily="34" charset="0"/>
                        </a:rPr>
                        <a:t>Early 80’s</a:t>
                      </a:r>
                    </a:p>
                  </a:txBody>
                  <a:tcPr>
                    <a:solidFill>
                      <a:schemeClr val="tx1">
                        <a:lumMod val="75000"/>
                      </a:schemeClr>
                    </a:solidFill>
                  </a:tcP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c.83</a:t>
                      </a:r>
                    </a:p>
                  </a:txBody>
                  <a:tcP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Mid-60’s</a:t>
                      </a:r>
                    </a:p>
                  </a:txBody>
                  <a:tcP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Early-80’s</a:t>
                      </a:r>
                    </a:p>
                  </a:txBody>
                  <a:tcP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tc>
                <a:tc>
                  <a:txBody>
                    <a:bodyPr/>
                    <a:lstStyle/>
                    <a:p>
                      <a:pPr algn="ctr"/>
                      <a:r>
                        <a:rPr lang="en-US" sz="2000" b="1" dirty="0">
                          <a:latin typeface="Calibri" panose="020F0502020204030204" pitchFamily="34" charset="0"/>
                          <a:cs typeface="Calibri" panose="020F0502020204030204" pitchFamily="34" charset="0"/>
                        </a:rPr>
                        <a:t>Mid-80’s</a:t>
                      </a:r>
                    </a:p>
                  </a:txBody>
                  <a:tcP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83517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133666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b="1" u="sng" dirty="0">
                <a:solidFill>
                  <a:srgbClr val="FFFFCC"/>
                </a:solidFill>
              </a:rPr>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1586943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430" y="228600"/>
            <a:ext cx="8535140" cy="6476999"/>
          </a:xfrm>
          <a:prstGeom prst="rect">
            <a:avLst/>
          </a:prstGeom>
        </p:spPr>
      </p:pic>
    </p:spTree>
    <p:extLst>
      <p:ext uri="{BB962C8B-B14F-4D97-AF65-F5344CB8AC3E}">
        <p14:creationId xmlns:p14="http://schemas.microsoft.com/office/powerpoint/2010/main" val="7605103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304800"/>
            <a:ext cx="6096000" cy="1295400"/>
          </a:xfrm>
        </p:spPr>
        <p:txBody>
          <a:bodyPr/>
          <a:lstStyle/>
          <a:p>
            <a:pPr algn="ctr" eaLnBrk="1" hangingPunct="1"/>
            <a:r>
              <a:rPr lang="en-US" altLang="en-US"/>
              <a:t>Message</a:t>
            </a:r>
            <a:endParaRPr lang="en-US" altLang="en-US" dirty="0"/>
          </a:p>
        </p:txBody>
      </p:sp>
      <p:sp>
        <p:nvSpPr>
          <p:cNvPr id="35843" name="Rectangle 3"/>
          <p:cNvSpPr>
            <a:spLocks noGrp="1" noChangeArrowheads="1"/>
          </p:cNvSpPr>
          <p:nvPr>
            <p:ph type="body" idx="1"/>
          </p:nvPr>
        </p:nvSpPr>
        <p:spPr>
          <a:xfrm>
            <a:off x="1581150" y="1768415"/>
            <a:ext cx="5981700" cy="1965385"/>
          </a:xfrm>
        </p:spPr>
        <p:txBody>
          <a:bodyPr/>
          <a:lstStyle/>
          <a:p>
            <a:pPr marL="0" indent="0" algn="just" eaLnBrk="1" hangingPunct="1">
              <a:lnSpc>
                <a:spcPct val="90000"/>
              </a:lnSpc>
              <a:buFont typeface="Wingdings" panose="05000000000000000000" pitchFamily="2" charset="2"/>
              <a:buNone/>
              <a:defRPr/>
            </a:pPr>
            <a:r>
              <a:rPr lang="en-US" sz="4000" dirty="0"/>
              <a:t>Times of the Gentiles are revealed prophetically (2, 7, 8-12) and ethically (1, 3-6)</a:t>
            </a:r>
          </a:p>
          <a:p>
            <a:pPr eaLnBrk="1" hangingPunct="1">
              <a:lnSpc>
                <a:spcPct val="90000"/>
              </a:lnSpc>
              <a:buFont typeface="Wingdings" panose="05000000000000000000" pitchFamily="2" charset="2"/>
              <a:buNone/>
              <a:defRPr/>
            </a:pPr>
            <a:endParaRPr lang="en-US" sz="3600" dirty="0"/>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98019" y="4419600"/>
            <a:ext cx="4347959" cy="1681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b="1" u="sng" dirty="0">
                <a:solidFill>
                  <a:srgbClr val="FFFFCC"/>
                </a:solidFill>
              </a:rPr>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25127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228600" y="304800"/>
            <a:ext cx="8686800" cy="1219200"/>
          </a:xfrm>
        </p:spPr>
        <p:txBody>
          <a:bodyPr/>
          <a:lstStyle/>
          <a:p>
            <a:pPr algn="ctr" eaLnBrk="1" hangingPunct="1"/>
            <a:r>
              <a:rPr lang="en-US" altLang="en-US" dirty="0"/>
              <a:t> II. </a:t>
            </a:r>
            <a:r>
              <a:rPr lang="en-US" altLang="en-US" sz="4000" dirty="0"/>
              <a:t>God’s Contribution to the Feast: The Handwriting on the Wall (5-6)</a:t>
            </a:r>
            <a:endParaRPr lang="en-US" altLang="en-US" dirty="0"/>
          </a:p>
        </p:txBody>
      </p:sp>
      <p:sp>
        <p:nvSpPr>
          <p:cNvPr id="14341" name="Rectangle 3"/>
          <p:cNvSpPr>
            <a:spLocks noGrp="1" noChangeArrowheads="1"/>
          </p:cNvSpPr>
          <p:nvPr>
            <p:ph type="body" idx="1"/>
          </p:nvPr>
        </p:nvSpPr>
        <p:spPr>
          <a:xfrm>
            <a:off x="762000" y="1946275"/>
            <a:ext cx="7620000" cy="1939925"/>
          </a:xfrm>
        </p:spPr>
        <p:txBody>
          <a:bodyPr/>
          <a:lstStyle/>
          <a:p>
            <a:pPr marL="577850" indent="-577850" eaLnBrk="1" hangingPunct="1">
              <a:spcBef>
                <a:spcPts val="0"/>
              </a:spcBef>
              <a:spcAft>
                <a:spcPts val="3600"/>
              </a:spcAft>
              <a:buSzPct val="100000"/>
              <a:buFont typeface="+mj-lt"/>
              <a:buAutoNum type="alphaUcPeriod"/>
            </a:pPr>
            <a:r>
              <a:rPr lang="en-US" altLang="en-US" sz="3600" dirty="0"/>
              <a:t>The writing v. 5</a:t>
            </a:r>
          </a:p>
          <a:p>
            <a:pPr marL="577850" indent="-577850" eaLnBrk="1" hangingPunct="1">
              <a:spcBef>
                <a:spcPts val="0"/>
              </a:spcBef>
              <a:spcAft>
                <a:spcPts val="3600"/>
              </a:spcAft>
              <a:buSzPct val="100000"/>
              <a:buFont typeface="+mj-lt"/>
              <a:buAutoNum type="alphaUcPeriod"/>
            </a:pPr>
            <a:r>
              <a:rPr lang="en-US" altLang="en-US" sz="3600" dirty="0"/>
              <a:t>The reaction  v. 6</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67400" y="1981200"/>
            <a:ext cx="2891077" cy="4217090"/>
          </a:xfrm>
          <a:prstGeom prst="rect">
            <a:avLst/>
          </a:prstGeom>
          <a:noFill/>
          <a:ln w="9525">
            <a:noFill/>
            <a:miter lim="800000"/>
            <a:headEnd/>
            <a:tailEnd/>
          </a:ln>
          <a:effectLst/>
        </p:spPr>
      </p:pic>
    </p:spTree>
    <p:extLst>
      <p:ext uri="{BB962C8B-B14F-4D97-AF65-F5344CB8AC3E}">
        <p14:creationId xmlns:p14="http://schemas.microsoft.com/office/powerpoint/2010/main" val="20055755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b="1" u="sng" dirty="0">
                <a:solidFill>
                  <a:srgbClr val="FFFFCC"/>
                </a:solidFill>
              </a:rPr>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939613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4582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18227183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334031291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304800" y="228600"/>
            <a:ext cx="8610600" cy="1143000"/>
          </a:xfrm>
        </p:spPr>
        <p:txBody>
          <a:bodyPr/>
          <a:lstStyle/>
          <a:p>
            <a:pPr algn="ctr" eaLnBrk="1" hangingPunct="1"/>
            <a:r>
              <a:rPr lang="en-US" altLang="en-US" sz="4000" dirty="0"/>
              <a:t>Nebuchadnezzar Demands the Revelation &amp; Interpretation (2:2-13)</a:t>
            </a:r>
          </a:p>
        </p:txBody>
      </p:sp>
      <p:sp>
        <p:nvSpPr>
          <p:cNvPr id="15366" name="Rectangle 3"/>
          <p:cNvSpPr>
            <a:spLocks noGrp="1" noChangeArrowheads="1"/>
          </p:cNvSpPr>
          <p:nvPr>
            <p:ph type="body" idx="1"/>
          </p:nvPr>
        </p:nvSpPr>
        <p:spPr>
          <a:xfrm>
            <a:off x="76200" y="1600200"/>
            <a:ext cx="8839200" cy="4800600"/>
          </a:xfrm>
        </p:spPr>
        <p:txBody>
          <a:bodyPr/>
          <a:lstStyle/>
          <a:p>
            <a:pPr eaLnBrk="1" hangingPunct="1">
              <a:spcBef>
                <a:spcPts val="0"/>
              </a:spcBef>
              <a:spcAft>
                <a:spcPts val="1200"/>
              </a:spcAft>
            </a:pPr>
            <a:r>
              <a:rPr lang="en-US" altLang="en-US" dirty="0"/>
              <a:t>Nebuchadnezzar’s command (2:2-3)</a:t>
            </a:r>
          </a:p>
          <a:p>
            <a:pPr eaLnBrk="1" hangingPunct="1">
              <a:spcBef>
                <a:spcPts val="0"/>
              </a:spcBef>
              <a:spcAft>
                <a:spcPts val="1200"/>
              </a:spcAft>
            </a:pPr>
            <a:r>
              <a:rPr lang="en-US" altLang="en-US" dirty="0"/>
              <a:t>Chaldean’s 1</a:t>
            </a:r>
            <a:r>
              <a:rPr lang="en-US" altLang="en-US" baseline="30000" dirty="0"/>
              <a:t>st</a:t>
            </a:r>
            <a:r>
              <a:rPr lang="en-US" altLang="en-US" dirty="0"/>
              <a:t> response (2:4)</a:t>
            </a:r>
          </a:p>
          <a:p>
            <a:pPr eaLnBrk="1" hangingPunct="1">
              <a:spcBef>
                <a:spcPts val="0"/>
              </a:spcBef>
              <a:spcAft>
                <a:spcPts val="1200"/>
              </a:spcAft>
            </a:pPr>
            <a:r>
              <a:rPr lang="en-US" altLang="en-US" dirty="0"/>
              <a:t>Nebuchadnezzar reaffirms his command (2:5-6)</a:t>
            </a:r>
          </a:p>
          <a:p>
            <a:pPr eaLnBrk="1" hangingPunct="1">
              <a:spcBef>
                <a:spcPts val="0"/>
              </a:spcBef>
              <a:spcAft>
                <a:spcPts val="1200"/>
              </a:spcAft>
            </a:pPr>
            <a:r>
              <a:rPr lang="en-US" altLang="en-US" dirty="0"/>
              <a:t>Chaldean’s 2</a:t>
            </a:r>
            <a:r>
              <a:rPr lang="en-US" altLang="en-US" baseline="30000" dirty="0"/>
              <a:t>nd</a:t>
            </a:r>
            <a:r>
              <a:rPr lang="en-US" altLang="en-US" dirty="0"/>
              <a:t> response (2:7)</a:t>
            </a:r>
          </a:p>
          <a:p>
            <a:pPr eaLnBrk="1" hangingPunct="1">
              <a:spcBef>
                <a:spcPts val="0"/>
              </a:spcBef>
              <a:spcAft>
                <a:spcPts val="1200"/>
              </a:spcAft>
            </a:pPr>
            <a:r>
              <a:rPr lang="en-US" altLang="en-US" dirty="0"/>
              <a:t>Nebuchadnezzar reaffirms his command (2:8-9)</a:t>
            </a:r>
          </a:p>
          <a:p>
            <a:pPr eaLnBrk="1" hangingPunct="1">
              <a:spcBef>
                <a:spcPts val="0"/>
              </a:spcBef>
              <a:spcAft>
                <a:spcPts val="1200"/>
              </a:spcAft>
            </a:pPr>
            <a:r>
              <a:rPr lang="en-US" altLang="en-US" dirty="0"/>
              <a:t>Chaldean’s 3</a:t>
            </a:r>
            <a:r>
              <a:rPr lang="en-US" altLang="en-US" baseline="30000" dirty="0"/>
              <a:t>rd</a:t>
            </a:r>
            <a:r>
              <a:rPr lang="en-US" altLang="en-US" dirty="0"/>
              <a:t> response (2:10-11)</a:t>
            </a:r>
          </a:p>
          <a:p>
            <a:pPr eaLnBrk="1" hangingPunct="1">
              <a:spcBef>
                <a:spcPts val="0"/>
              </a:spcBef>
              <a:spcAft>
                <a:spcPts val="1200"/>
              </a:spcAft>
            </a:pPr>
            <a:r>
              <a:rPr lang="en-US" altLang="en-US" dirty="0"/>
              <a:t>Nebuchadnezzar’s order for destruction (2:12-13)</a:t>
            </a:r>
          </a:p>
        </p:txBody>
      </p:sp>
    </p:spTree>
    <p:extLst>
      <p:ext uri="{BB962C8B-B14F-4D97-AF65-F5344CB8AC3E}">
        <p14:creationId xmlns:p14="http://schemas.microsoft.com/office/powerpoint/2010/main" val="759127669"/>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169720489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9027245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C. Daniel’s Rebuke (17-23)</a:t>
            </a:r>
            <a:br>
              <a:rPr lang="en-US" altLang="en-US" sz="4000" dirty="0"/>
            </a:br>
            <a:endParaRPr lang="en-US" altLang="en-US" sz="4000" dirty="0"/>
          </a:p>
        </p:txBody>
      </p:sp>
      <p:sp>
        <p:nvSpPr>
          <p:cNvPr id="14341" name="Rectangle 3"/>
          <p:cNvSpPr>
            <a:spLocks noGrp="1" noChangeArrowheads="1"/>
          </p:cNvSpPr>
          <p:nvPr>
            <p:ph type="body" idx="1"/>
          </p:nvPr>
        </p:nvSpPr>
        <p:spPr>
          <a:xfrm>
            <a:off x="1028700" y="1219200"/>
            <a:ext cx="7086600" cy="3886200"/>
          </a:xfrm>
        </p:spPr>
        <p:txBody>
          <a:bodyPr/>
          <a:lstStyle/>
          <a:p>
            <a:pPr marL="461963" indent="-461963" eaLnBrk="1" hangingPunct="1">
              <a:spcBef>
                <a:spcPts val="0"/>
              </a:spcBef>
              <a:spcAft>
                <a:spcPts val="3600"/>
              </a:spcAft>
              <a:buSzPct val="100000"/>
              <a:buAutoNum type="arabicPeriod"/>
            </a:pPr>
            <a:r>
              <a:rPr lang="en-US" altLang="en-US" sz="3600" dirty="0"/>
              <a:t>Rejection of the King’s gifts v. 17</a:t>
            </a:r>
          </a:p>
          <a:p>
            <a:pPr marL="461963" indent="-461963" eaLnBrk="1" hangingPunct="1">
              <a:spcBef>
                <a:spcPts val="0"/>
              </a:spcBef>
              <a:spcAft>
                <a:spcPts val="3600"/>
              </a:spcAft>
              <a:buSzPct val="100000"/>
              <a:buAutoNum type="arabicPeriod"/>
            </a:pPr>
            <a:r>
              <a:rPr lang="en-US" altLang="en-US" sz="3600" dirty="0"/>
              <a:t>Reminder of Nebuchadnezzar’s judgment v. 18-21</a:t>
            </a:r>
          </a:p>
          <a:p>
            <a:pPr marL="461963" indent="-461963" eaLnBrk="1" hangingPunct="1">
              <a:spcBef>
                <a:spcPts val="0"/>
              </a:spcBef>
              <a:spcAft>
                <a:spcPts val="3600"/>
              </a:spcAft>
              <a:buSzPct val="100000"/>
              <a:buAutoNum type="arabicPeriod"/>
            </a:pPr>
            <a:r>
              <a:rPr lang="en-US" altLang="en-US" sz="3600" dirty="0"/>
              <a:t>Rehearsal of Nebuchadnezzar's sins (22-23)</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12469" y="4693920"/>
            <a:ext cx="1379131" cy="2011680"/>
          </a:xfrm>
          <a:prstGeom prst="rect">
            <a:avLst/>
          </a:prstGeom>
          <a:noFill/>
          <a:ln w="9525">
            <a:noFill/>
            <a:miter lim="800000"/>
            <a:headEnd/>
            <a:tailEnd/>
          </a:ln>
          <a:effectLst/>
        </p:spPr>
      </p:pic>
    </p:spTree>
    <p:extLst>
      <p:ext uri="{BB962C8B-B14F-4D97-AF65-F5344CB8AC3E}">
        <p14:creationId xmlns:p14="http://schemas.microsoft.com/office/powerpoint/2010/main" val="20226693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Daniel interprets the writing v. 24-28</a:t>
            </a:r>
          </a:p>
          <a:p>
            <a:pPr marL="577850" indent="-577850" eaLnBrk="1" hangingPunct="1">
              <a:spcBef>
                <a:spcPts val="0"/>
              </a:spcBef>
              <a:spcAft>
                <a:spcPts val="2400"/>
              </a:spcAft>
              <a:buSzPct val="100000"/>
              <a:buFont typeface="+mj-lt"/>
              <a:buAutoNum type="alphaUcPeriod"/>
            </a:pPr>
            <a:r>
              <a:rPr lang="en-US" altLang="en-US" sz="3400" dirty="0"/>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4724400"/>
            <a:ext cx="1299275" cy="1895198"/>
          </a:xfrm>
          <a:prstGeom prst="rect">
            <a:avLst/>
          </a:prstGeom>
          <a:noFill/>
          <a:ln w="9525">
            <a:noFill/>
            <a:miter lim="800000"/>
            <a:headEnd/>
            <a:tailEnd/>
          </a:ln>
          <a:effectLst/>
        </p:spPr>
      </p:pic>
    </p:spTree>
    <p:extLst>
      <p:ext uri="{BB962C8B-B14F-4D97-AF65-F5344CB8AC3E}">
        <p14:creationId xmlns:p14="http://schemas.microsoft.com/office/powerpoint/2010/main" val="39799004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
        <p:nvSpPr>
          <p:cNvPr id="11271" name="Rectangle 7"/>
          <p:cNvSpPr>
            <a:spLocks noGrp="1" noChangeArrowheads="1"/>
          </p:cNvSpPr>
          <p:nvPr>
            <p:ph type="body" idx="1"/>
          </p:nvPr>
        </p:nvSpPr>
        <p:spPr>
          <a:xfrm>
            <a:off x="152400" y="1600200"/>
            <a:ext cx="8839200" cy="4518804"/>
          </a:xfrm>
        </p:spPr>
        <p:txBody>
          <a:bodyPr/>
          <a:lstStyle/>
          <a:p>
            <a:pPr marL="457200" indent="-457200">
              <a:spcBef>
                <a:spcPts val="0"/>
              </a:spcBef>
              <a:spcAft>
                <a:spcPts val="2400"/>
              </a:spcAft>
              <a:buSzPct val="100000"/>
              <a:buFont typeface="+mj-lt"/>
              <a:buAutoNum type="romanUcPeriod"/>
              <a:defRPr/>
            </a:pPr>
            <a:r>
              <a:rPr lang="en-US" sz="3600" dirty="0"/>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dirty="0"/>
              <a:t>Intro “Hebrew” (1)</a:t>
            </a:r>
          </a:p>
          <a:p>
            <a:pPr marL="1027113" lvl="1" indent="-569913"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8709"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361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D. Daniel Interprets the Writing (24-28)</a:t>
            </a:r>
          </a:p>
        </p:txBody>
      </p:sp>
      <p:sp>
        <p:nvSpPr>
          <p:cNvPr id="14341" name="Rectangle 3"/>
          <p:cNvSpPr>
            <a:spLocks noGrp="1" noChangeArrowheads="1"/>
          </p:cNvSpPr>
          <p:nvPr>
            <p:ph type="body" idx="1"/>
          </p:nvPr>
        </p:nvSpPr>
        <p:spPr>
          <a:xfrm>
            <a:off x="457200" y="1946275"/>
            <a:ext cx="5562600" cy="1863725"/>
          </a:xfrm>
        </p:spPr>
        <p:txBody>
          <a:bodyPr/>
          <a:lstStyle/>
          <a:p>
            <a:pPr marL="742950" indent="-742950" eaLnBrk="1" hangingPunct="1">
              <a:spcBef>
                <a:spcPts val="0"/>
              </a:spcBef>
              <a:spcAft>
                <a:spcPts val="3600"/>
              </a:spcAft>
              <a:buSzPct val="100000"/>
              <a:buAutoNum type="arabicPeriod"/>
            </a:pPr>
            <a:r>
              <a:rPr lang="en-US" altLang="en-US" sz="3600" dirty="0"/>
              <a:t>The message v. 24-25</a:t>
            </a:r>
          </a:p>
          <a:p>
            <a:pPr marL="742950" indent="-742950" eaLnBrk="1" hangingPunct="1">
              <a:spcBef>
                <a:spcPts val="0"/>
              </a:spcBef>
              <a:spcAft>
                <a:spcPts val="3600"/>
              </a:spcAft>
              <a:buSzPct val="100000"/>
              <a:buAutoNum type="arabicPeriod"/>
            </a:pPr>
            <a:r>
              <a:rPr lang="en-US" altLang="en-US" sz="3600" dirty="0"/>
              <a:t>The meaning v. 26-28</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93076408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D. Daniel Interprets the Writing (24-28)</a:t>
            </a:r>
          </a:p>
        </p:txBody>
      </p:sp>
      <p:sp>
        <p:nvSpPr>
          <p:cNvPr id="14341" name="Rectangle 3"/>
          <p:cNvSpPr>
            <a:spLocks noGrp="1" noChangeArrowheads="1"/>
          </p:cNvSpPr>
          <p:nvPr>
            <p:ph type="body" idx="1"/>
          </p:nvPr>
        </p:nvSpPr>
        <p:spPr>
          <a:xfrm>
            <a:off x="457200" y="1946275"/>
            <a:ext cx="5562600" cy="1863725"/>
          </a:xfrm>
        </p:spPr>
        <p:txBody>
          <a:bodyPr/>
          <a:lstStyle/>
          <a:p>
            <a:pPr marL="742950" indent="-742950" eaLnBrk="1" hangingPunct="1">
              <a:spcBef>
                <a:spcPts val="0"/>
              </a:spcBef>
              <a:spcAft>
                <a:spcPts val="3600"/>
              </a:spcAft>
              <a:buSzPct val="100000"/>
              <a:buAutoNum type="arabicPeriod"/>
            </a:pPr>
            <a:r>
              <a:rPr lang="en-US" altLang="en-US" sz="3600" b="1" u="sng" dirty="0">
                <a:solidFill>
                  <a:srgbClr val="FFFFCC"/>
                </a:solidFill>
              </a:rPr>
              <a:t>The message v. 24-25</a:t>
            </a:r>
          </a:p>
          <a:p>
            <a:pPr marL="742950" indent="-742950" eaLnBrk="1" hangingPunct="1">
              <a:spcBef>
                <a:spcPts val="0"/>
              </a:spcBef>
              <a:spcAft>
                <a:spcPts val="3600"/>
              </a:spcAft>
              <a:buSzPct val="100000"/>
              <a:buAutoNum type="arabicPeriod"/>
            </a:pPr>
            <a:r>
              <a:rPr lang="en-US" altLang="en-US" sz="3600" dirty="0"/>
              <a:t>The meaning v. 26-28</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309521813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2604" y="1558007"/>
            <a:ext cx="8378792" cy="4385593"/>
          </a:xfrm>
          <a:prstGeom prst="rect">
            <a:avLst/>
          </a:prstGeom>
          <a:ln w="57150">
            <a:solidFill>
              <a:srgbClr val="C00000"/>
            </a:solidFill>
          </a:ln>
        </p:spPr>
      </p:pic>
      <p:sp>
        <p:nvSpPr>
          <p:cNvPr id="6" name="Rectangle 2"/>
          <p:cNvSpPr txBox="1">
            <a:spLocks noChangeArrowheads="1"/>
          </p:cNvSpPr>
          <p:nvPr/>
        </p:nvSpPr>
        <p:spPr>
          <a:xfrm>
            <a:off x="304800" y="304800"/>
            <a:ext cx="86868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t> D. Daniel Interprets the Writing (24-28)</a:t>
            </a:r>
          </a:p>
        </p:txBody>
      </p:sp>
    </p:spTree>
    <p:extLst>
      <p:ext uri="{BB962C8B-B14F-4D97-AF65-F5344CB8AC3E}">
        <p14:creationId xmlns:p14="http://schemas.microsoft.com/office/powerpoint/2010/main" val="199761322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D. Daniel Interprets the Writing (24-28)</a:t>
            </a:r>
          </a:p>
        </p:txBody>
      </p:sp>
      <p:sp>
        <p:nvSpPr>
          <p:cNvPr id="14341" name="Rectangle 3"/>
          <p:cNvSpPr>
            <a:spLocks noGrp="1" noChangeArrowheads="1"/>
          </p:cNvSpPr>
          <p:nvPr>
            <p:ph type="body" idx="1"/>
          </p:nvPr>
        </p:nvSpPr>
        <p:spPr>
          <a:xfrm>
            <a:off x="457200" y="1946275"/>
            <a:ext cx="5562600" cy="1863725"/>
          </a:xfrm>
        </p:spPr>
        <p:txBody>
          <a:bodyPr/>
          <a:lstStyle/>
          <a:p>
            <a:pPr marL="742950" indent="-742950" eaLnBrk="1" hangingPunct="1">
              <a:spcBef>
                <a:spcPts val="0"/>
              </a:spcBef>
              <a:spcAft>
                <a:spcPts val="3600"/>
              </a:spcAft>
              <a:buSzPct val="100000"/>
              <a:buAutoNum type="arabicPeriod"/>
            </a:pPr>
            <a:r>
              <a:rPr lang="en-US" altLang="en-US" sz="3600" dirty="0"/>
              <a:t>The message v. 24-25</a:t>
            </a:r>
          </a:p>
          <a:p>
            <a:pPr marL="742950" indent="-742950" eaLnBrk="1" hangingPunct="1">
              <a:spcBef>
                <a:spcPts val="0"/>
              </a:spcBef>
              <a:spcAft>
                <a:spcPts val="3600"/>
              </a:spcAft>
              <a:buSzPct val="100000"/>
              <a:buAutoNum type="arabicPeriod"/>
            </a:pPr>
            <a:r>
              <a:rPr lang="en-US" altLang="en-US" sz="3400" b="1" u="sng" dirty="0">
                <a:solidFill>
                  <a:srgbClr val="FFFFCC"/>
                </a:solidFill>
              </a:rPr>
              <a:t>The meaning v. 26-28</a:t>
            </a:r>
          </a:p>
        </p:txBody>
      </p:sp>
      <p:pic>
        <p:nvPicPr>
          <p:cNvPr id="5"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251260030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2080" y="274320"/>
            <a:ext cx="6339840" cy="4754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152400" y="5135940"/>
            <a:ext cx="8839200" cy="1569660"/>
          </a:xfrm>
          <a:prstGeom prst="rect">
            <a:avLst/>
          </a:prstGeom>
        </p:spPr>
        <p:txBody>
          <a:bodyPr wrap="square">
            <a:spAutoFit/>
          </a:bodyPr>
          <a:lstStyle/>
          <a:p>
            <a:pPr algn="just"/>
            <a:r>
              <a:rPr lang="en-US" altLang="en-US" sz="3200" dirty="0">
                <a:latin typeface="Calibri" panose="020F0502020204030204" pitchFamily="34" charset="0"/>
                <a:cs typeface="Calibri" panose="020F0502020204030204" pitchFamily="34" charset="0"/>
              </a:rPr>
              <a:t>Belshazzar’s kingdom was to be taken away from him because he had been weighed in the balance of God’s justice and found wanting.</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484779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69297976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6 Empires</a:t>
            </a:r>
          </a:p>
        </p:txBody>
      </p:sp>
      <p:sp>
        <p:nvSpPr>
          <p:cNvPr id="19462" name="Rectangle 3"/>
          <p:cNvSpPr>
            <a:spLocks noGrp="1" noChangeArrowheads="1"/>
          </p:cNvSpPr>
          <p:nvPr>
            <p:ph type="body" idx="1"/>
          </p:nvPr>
        </p:nvSpPr>
        <p:spPr>
          <a:xfrm>
            <a:off x="1257300" y="1014640"/>
            <a:ext cx="6858000" cy="4740897"/>
          </a:xfrm>
        </p:spPr>
        <p:txBody>
          <a:bodyPr/>
          <a:lstStyle/>
          <a:p>
            <a:pPr marL="457200" indent="-457200" eaLnBrk="1" hangingPunct="1">
              <a:spcBef>
                <a:spcPts val="0"/>
              </a:spcBef>
              <a:spcAft>
                <a:spcPts val="1200"/>
              </a:spcAft>
            </a:pPr>
            <a:r>
              <a:rPr lang="en-US" altLang="en-US" sz="2800" dirty="0"/>
              <a:t>Four historical </a:t>
            </a:r>
          </a:p>
          <a:p>
            <a:pPr marL="857250" lvl="1" indent="-457200" eaLnBrk="1" hangingPunct="1">
              <a:spcBef>
                <a:spcPts val="0"/>
              </a:spcBef>
              <a:spcAft>
                <a:spcPts val="1200"/>
              </a:spcAft>
            </a:pPr>
            <a:r>
              <a:rPr lang="en-US" altLang="en-US" sz="2800" dirty="0"/>
              <a:t>Babylon (2:36-38) 605-539 BC</a:t>
            </a:r>
          </a:p>
          <a:p>
            <a:pPr marL="857250" lvl="1" indent="-457200" eaLnBrk="1" hangingPunct="1">
              <a:spcBef>
                <a:spcPts val="0"/>
              </a:spcBef>
              <a:spcAft>
                <a:spcPts val="1200"/>
              </a:spcAft>
            </a:pPr>
            <a:r>
              <a:rPr lang="en-US" altLang="en-US" sz="2800" dirty="0"/>
              <a:t>Media-Persia (2:39a) 539-331 BC</a:t>
            </a:r>
          </a:p>
          <a:p>
            <a:pPr marL="857250" lvl="1" indent="-457200" eaLnBrk="1" hangingPunct="1">
              <a:spcBef>
                <a:spcPts val="0"/>
              </a:spcBef>
              <a:spcAft>
                <a:spcPts val="1200"/>
              </a:spcAft>
            </a:pPr>
            <a:r>
              <a:rPr lang="en-US" altLang="en-US" sz="2800" dirty="0"/>
              <a:t>Greece (2:39b) 331-63 BC</a:t>
            </a:r>
          </a:p>
          <a:p>
            <a:pPr marL="857250" lvl="1" indent="-457200" eaLnBrk="1" hangingPunct="1">
              <a:spcBef>
                <a:spcPts val="0"/>
              </a:spcBef>
              <a:spcAft>
                <a:spcPts val="1200"/>
              </a:spcAft>
            </a:pPr>
            <a:r>
              <a:rPr lang="en-US" altLang="en-US" sz="2800" dirty="0"/>
              <a:t>Rome I (2:40) 63 BC – 70 AD</a:t>
            </a:r>
          </a:p>
          <a:p>
            <a:pPr marL="457200" indent="-457200" eaLnBrk="1" hangingPunct="1">
              <a:spcBef>
                <a:spcPts val="0"/>
              </a:spcBef>
              <a:spcAft>
                <a:spcPts val="1200"/>
              </a:spcAft>
            </a:pPr>
            <a:r>
              <a:rPr lang="en-US" altLang="en-US" sz="2800" dirty="0"/>
              <a:t>Two future</a:t>
            </a:r>
          </a:p>
          <a:p>
            <a:pPr marL="857250" lvl="1" indent="-457200" eaLnBrk="1" hangingPunct="1">
              <a:spcBef>
                <a:spcPts val="0"/>
              </a:spcBef>
              <a:spcAft>
                <a:spcPts val="1200"/>
              </a:spcAft>
            </a:pPr>
            <a:r>
              <a:rPr lang="en-US" altLang="en-US" sz="2800" dirty="0"/>
              <a:t>Rome II (2:41-43) Tribulation</a:t>
            </a:r>
          </a:p>
          <a:p>
            <a:pPr marL="857250" lvl="1" indent="-457200" eaLnBrk="1" hangingPunct="1">
              <a:spcBef>
                <a:spcPts val="0"/>
              </a:spcBef>
              <a:spcAft>
                <a:spcPts val="1200"/>
              </a:spcAft>
            </a:pPr>
            <a:r>
              <a:rPr lang="en-US" altLang="en-US" sz="2800" dirty="0"/>
              <a:t>Kingdom (2:44-45) After 2</a:t>
            </a:r>
            <a:r>
              <a:rPr lang="en-US" altLang="en-US" sz="2800" baseline="30000" dirty="0"/>
              <a:t>nd</a:t>
            </a:r>
            <a:r>
              <a:rPr lang="en-US" altLang="en-US" sz="2800" dirty="0"/>
              <a:t> Coming</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9807" y="5791200"/>
            <a:ext cx="236438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4995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800100" y="304800"/>
            <a:ext cx="7772400" cy="838200"/>
          </a:xfrm>
        </p:spPr>
        <p:txBody>
          <a:bodyPr/>
          <a:lstStyle/>
          <a:p>
            <a:pPr algn="ctr" eaLnBrk="1" hangingPunct="1"/>
            <a:r>
              <a:rPr lang="en-US" altLang="en-US" dirty="0"/>
              <a:t>4 Empires</a:t>
            </a:r>
          </a:p>
        </p:txBody>
      </p:sp>
      <p:sp>
        <p:nvSpPr>
          <p:cNvPr id="19462" name="Rectangle 3"/>
          <p:cNvSpPr>
            <a:spLocks noGrp="1" noChangeArrowheads="1"/>
          </p:cNvSpPr>
          <p:nvPr>
            <p:ph type="body" idx="1"/>
          </p:nvPr>
        </p:nvSpPr>
        <p:spPr>
          <a:xfrm>
            <a:off x="1143000" y="1143000"/>
            <a:ext cx="6858000" cy="4740897"/>
          </a:xfrm>
        </p:spPr>
        <p:txBody>
          <a:bodyPr/>
          <a:lstStyle/>
          <a:p>
            <a:pPr marL="457200" indent="-457200" eaLnBrk="1" hangingPunct="1">
              <a:spcBef>
                <a:spcPts val="0"/>
              </a:spcBef>
              <a:spcAft>
                <a:spcPts val="2400"/>
              </a:spcAft>
            </a:pPr>
            <a:r>
              <a:rPr lang="en-US" altLang="en-US" dirty="0"/>
              <a:t>Babylon (2:36-38) 605-539 BC</a:t>
            </a:r>
          </a:p>
          <a:p>
            <a:pPr marL="457200" indent="-457200" eaLnBrk="1" hangingPunct="1">
              <a:spcBef>
                <a:spcPts val="0"/>
              </a:spcBef>
              <a:spcAft>
                <a:spcPts val="2400"/>
              </a:spcAft>
            </a:pPr>
            <a:r>
              <a:rPr lang="en-US" altLang="en-US" dirty="0"/>
              <a:t>Media (2:39a) 539-331 BC</a:t>
            </a:r>
          </a:p>
          <a:p>
            <a:pPr marL="457200" indent="-457200" eaLnBrk="1" hangingPunct="1">
              <a:spcBef>
                <a:spcPts val="0"/>
              </a:spcBef>
              <a:spcAft>
                <a:spcPts val="2400"/>
              </a:spcAft>
            </a:pPr>
            <a:r>
              <a:rPr lang="en-US" altLang="en-US" dirty="0"/>
              <a:t>Persia (2:39a) 539-331 BC</a:t>
            </a:r>
          </a:p>
          <a:p>
            <a:pPr marL="457200" indent="-457200" eaLnBrk="1" hangingPunct="1">
              <a:spcBef>
                <a:spcPts val="0"/>
              </a:spcBef>
              <a:spcAft>
                <a:spcPts val="2400"/>
              </a:spcAft>
            </a:pPr>
            <a:r>
              <a:rPr lang="en-US" altLang="en-US" dirty="0"/>
              <a:t>Greece (2:39b) 331-63 BC</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4572000"/>
            <a:ext cx="512284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3975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III. Daniel’s Contribution to the Feast: An Announcement of Doom (7-29)</a:t>
            </a:r>
          </a:p>
        </p:txBody>
      </p:sp>
      <p:sp>
        <p:nvSpPr>
          <p:cNvPr id="14341" name="Rectangle 3"/>
          <p:cNvSpPr>
            <a:spLocks noGrp="1" noChangeArrowheads="1"/>
          </p:cNvSpPr>
          <p:nvPr>
            <p:ph type="body" idx="1"/>
          </p:nvPr>
        </p:nvSpPr>
        <p:spPr>
          <a:xfrm>
            <a:off x="304800" y="1600200"/>
            <a:ext cx="8610600" cy="4648200"/>
          </a:xfrm>
        </p:spPr>
        <p:txBody>
          <a:bodyPr/>
          <a:lstStyle/>
          <a:p>
            <a:pPr marL="577850" indent="-577850" eaLnBrk="1" hangingPunct="1">
              <a:spcBef>
                <a:spcPts val="0"/>
              </a:spcBef>
              <a:spcAft>
                <a:spcPts val="2400"/>
              </a:spcAft>
              <a:buSzPct val="100000"/>
              <a:buFont typeface="+mj-lt"/>
              <a:buAutoNum type="alphaUcPeriod"/>
            </a:pPr>
            <a:r>
              <a:rPr lang="en-US" altLang="en-US" sz="3400" dirty="0"/>
              <a:t>Inability of the Chaldeans to interpret v. 7-9</a:t>
            </a:r>
          </a:p>
          <a:p>
            <a:pPr marL="577850" indent="-577850" eaLnBrk="1" hangingPunct="1">
              <a:spcBef>
                <a:spcPts val="0"/>
              </a:spcBef>
              <a:spcAft>
                <a:spcPts val="2400"/>
              </a:spcAft>
              <a:buSzPct val="100000"/>
              <a:buFont typeface="+mj-lt"/>
              <a:buAutoNum type="alphaUcPeriod"/>
            </a:pPr>
            <a:r>
              <a:rPr lang="en-US" altLang="en-US" sz="3400" dirty="0"/>
              <a:t>Daniel’s summons v. 10-16</a:t>
            </a:r>
          </a:p>
          <a:p>
            <a:pPr marL="577850" indent="-577850" eaLnBrk="1" hangingPunct="1">
              <a:spcBef>
                <a:spcPts val="0"/>
              </a:spcBef>
              <a:spcAft>
                <a:spcPts val="2400"/>
              </a:spcAft>
              <a:buSzPct val="100000"/>
              <a:buFont typeface="+mj-lt"/>
              <a:buAutoNum type="alphaUcPeriod"/>
            </a:pPr>
            <a:r>
              <a:rPr lang="en-US" altLang="en-US" sz="3400" dirty="0"/>
              <a:t>Daniel’s rebuke v. 17-23</a:t>
            </a:r>
          </a:p>
          <a:p>
            <a:pPr marL="577850" indent="-577850" eaLnBrk="1" hangingPunct="1">
              <a:spcBef>
                <a:spcPts val="0"/>
              </a:spcBef>
              <a:spcAft>
                <a:spcPts val="2400"/>
              </a:spcAft>
              <a:buSzPct val="100000"/>
              <a:buFont typeface="+mj-lt"/>
              <a:buAutoNum type="alphaUcPeriod"/>
            </a:pPr>
            <a:r>
              <a:rPr lang="en-US" altLang="en-US" sz="3400" dirty="0"/>
              <a:t>Daniel interprets the writing v. 24-28</a:t>
            </a:r>
          </a:p>
          <a:p>
            <a:pPr marL="577850" indent="-577850" eaLnBrk="1" hangingPunct="1">
              <a:spcBef>
                <a:spcPts val="0"/>
              </a:spcBef>
              <a:spcAft>
                <a:spcPts val="2400"/>
              </a:spcAft>
              <a:buSzPct val="100000"/>
              <a:buFont typeface="+mj-lt"/>
              <a:buAutoNum type="alphaUcPeriod"/>
            </a:pPr>
            <a:r>
              <a:rPr lang="en-US" altLang="en-US" sz="3400" b="1" u="sng" dirty="0">
                <a:solidFill>
                  <a:srgbClr val="FFFFCC"/>
                </a:solidFill>
              </a:rPr>
              <a:t>Belshazzar rewards Daniel v. 29</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24549" y="4530725"/>
            <a:ext cx="1504506" cy="2194560"/>
          </a:xfrm>
          <a:prstGeom prst="rect">
            <a:avLst/>
          </a:prstGeom>
          <a:noFill/>
          <a:ln w="9525">
            <a:noFill/>
            <a:miter lim="800000"/>
            <a:headEnd/>
            <a:tailEnd/>
          </a:ln>
          <a:effectLst/>
        </p:spPr>
      </p:pic>
    </p:spTree>
    <p:extLst>
      <p:ext uri="{BB962C8B-B14F-4D97-AF65-F5344CB8AC3E}">
        <p14:creationId xmlns:p14="http://schemas.microsoft.com/office/powerpoint/2010/main" val="381402280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b="1" u="sng" dirty="0">
                <a:solidFill>
                  <a:srgbClr val="FFFFCC"/>
                </a:solidFill>
              </a:rPr>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366748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1600200"/>
            <a:ext cx="8686800" cy="4495800"/>
          </a:xfrm>
        </p:spPr>
        <p:txBody>
          <a:bodyPr/>
          <a:lstStyle/>
          <a:p>
            <a:pPr marL="457200" indent="-457200">
              <a:spcBef>
                <a:spcPts val="0"/>
              </a:spcBef>
              <a:spcAft>
                <a:spcPts val="2400"/>
              </a:spcAft>
              <a:buSzPct val="100000"/>
              <a:buFont typeface="+mj-lt"/>
              <a:buAutoNum type="romanUcPeriod" startAt="2"/>
              <a:defRPr/>
            </a:pPr>
            <a:r>
              <a:rPr lang="en-US" sz="3600" dirty="0"/>
              <a:t>Prophetic (8-12):</a:t>
            </a:r>
          </a:p>
          <a:p>
            <a:pPr marL="457200" lvl="1" indent="0" eaLnBrk="1" hangingPunct="1">
              <a:spcBef>
                <a:spcPts val="0"/>
              </a:spcBef>
              <a:spcAft>
                <a:spcPts val="2400"/>
              </a:spcAft>
              <a:buNone/>
              <a:defRPr/>
            </a:pPr>
            <a:r>
              <a:rPr lang="en-US" sz="3600" dirty="0"/>
              <a:t>Angel interprets, 1st person, Jewish nation, Hebrew</a:t>
            </a:r>
          </a:p>
          <a:p>
            <a:pPr marL="1027113" lvl="1" indent="-569913" eaLnBrk="1" hangingPunct="1">
              <a:spcBef>
                <a:spcPts val="0"/>
              </a:spcBef>
              <a:spcAft>
                <a:spcPts val="2400"/>
              </a:spcAft>
              <a:buSzPct val="100000"/>
              <a:buFont typeface="+mj-lt"/>
              <a:buAutoNum type="alphaUcPeriod"/>
              <a:defRPr/>
            </a:pPr>
            <a:r>
              <a:rPr lang="en-US" sz="3600" dirty="0"/>
              <a:t>Ram &amp; Goat (8)</a:t>
            </a:r>
          </a:p>
          <a:p>
            <a:pPr marL="1027113" lvl="1" indent="-569913" eaLnBrk="1" hangingPunct="1">
              <a:spcBef>
                <a:spcPts val="0"/>
              </a:spcBef>
              <a:spcAft>
                <a:spcPts val="2400"/>
              </a:spcAft>
              <a:buSzPct val="100000"/>
              <a:buFont typeface="+mj-lt"/>
              <a:buAutoNum type="alphaUcPeriod"/>
              <a:defRPr/>
            </a:pPr>
            <a:r>
              <a:rPr lang="en-US" sz="3600" dirty="0"/>
              <a:t>70 weeks (9)</a:t>
            </a:r>
          </a:p>
          <a:p>
            <a:pPr marL="1027113" lvl="1" indent="-569913" eaLnBrk="1" hangingPunct="1">
              <a:spcBef>
                <a:spcPts val="0"/>
              </a:spcBef>
              <a:spcAft>
                <a:spcPts val="2400"/>
              </a:spcAft>
              <a:buSzPct val="100000"/>
              <a:buFont typeface="+mj-lt"/>
              <a:buAutoNum type="alphaUcPeriod"/>
              <a:defRPr/>
            </a:pPr>
            <a:r>
              <a:rPr lang="en-US" sz="3600" dirty="0"/>
              <a:t>Final vision (10-12)</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127765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228600"/>
            <a:ext cx="8686800" cy="1447800"/>
          </a:xfrm>
        </p:spPr>
        <p:txBody>
          <a:bodyPr/>
          <a:lstStyle/>
          <a:p>
            <a:pPr algn="ctr" eaLnBrk="1" hangingPunct="1"/>
            <a:r>
              <a:rPr lang="en-US" altLang="en-US" sz="4000" dirty="0"/>
              <a:t> IV. Darius’s Contribution to the Feast: The Conquest of Babylon (30-31)</a:t>
            </a:r>
          </a:p>
        </p:txBody>
      </p:sp>
      <p:sp>
        <p:nvSpPr>
          <p:cNvPr id="14341" name="Rectangle 3"/>
          <p:cNvSpPr>
            <a:spLocks noGrp="1" noChangeArrowheads="1"/>
          </p:cNvSpPr>
          <p:nvPr>
            <p:ph type="body" idx="1"/>
          </p:nvPr>
        </p:nvSpPr>
        <p:spPr>
          <a:xfrm>
            <a:off x="457200" y="2057400"/>
            <a:ext cx="5486400" cy="1828800"/>
          </a:xfrm>
        </p:spPr>
        <p:txBody>
          <a:bodyPr/>
          <a:lstStyle/>
          <a:p>
            <a:pPr marL="577850" indent="-577850" eaLnBrk="1" hangingPunct="1">
              <a:spcBef>
                <a:spcPts val="0"/>
              </a:spcBef>
              <a:spcAft>
                <a:spcPts val="3600"/>
              </a:spcAft>
              <a:buSzPct val="100000"/>
              <a:buFont typeface="+mj-lt"/>
              <a:buAutoNum type="alphaUcPeriod"/>
            </a:pPr>
            <a:r>
              <a:rPr lang="en-US" altLang="en-US" sz="3600" dirty="0"/>
              <a:t>Belshazzar’s death v. 30</a:t>
            </a:r>
          </a:p>
          <a:p>
            <a:pPr marL="577850" indent="-577850" eaLnBrk="1" hangingPunct="1">
              <a:spcBef>
                <a:spcPts val="0"/>
              </a:spcBef>
              <a:spcAft>
                <a:spcPts val="3600"/>
              </a:spcAft>
              <a:buSzPct val="100000"/>
              <a:buFont typeface="+mj-lt"/>
              <a:buAutoNum type="alphaUcPeriod"/>
            </a:pPr>
            <a:r>
              <a:rPr lang="en-US" altLang="en-US" sz="3600" dirty="0"/>
              <a:t>Babylon’s fall  v. 31</a:t>
            </a:r>
          </a:p>
        </p:txBody>
      </p:sp>
      <p:pic>
        <p:nvPicPr>
          <p:cNvPr id="6"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205351827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228600"/>
            <a:ext cx="8686800" cy="1447800"/>
          </a:xfrm>
        </p:spPr>
        <p:txBody>
          <a:bodyPr/>
          <a:lstStyle/>
          <a:p>
            <a:pPr algn="ctr" eaLnBrk="1" hangingPunct="1"/>
            <a:r>
              <a:rPr lang="en-US" altLang="en-US" sz="4000" dirty="0"/>
              <a:t> IV. Darius’s Contribution to the Feast: The Conquest of Babylon (30-31)</a:t>
            </a:r>
          </a:p>
        </p:txBody>
      </p:sp>
      <p:sp>
        <p:nvSpPr>
          <p:cNvPr id="14341" name="Rectangle 3"/>
          <p:cNvSpPr>
            <a:spLocks noGrp="1" noChangeArrowheads="1"/>
          </p:cNvSpPr>
          <p:nvPr>
            <p:ph type="body" idx="1"/>
          </p:nvPr>
        </p:nvSpPr>
        <p:spPr>
          <a:xfrm>
            <a:off x="457200" y="2057400"/>
            <a:ext cx="5486400" cy="1828800"/>
          </a:xfrm>
        </p:spPr>
        <p:txBody>
          <a:bodyPr/>
          <a:lstStyle/>
          <a:p>
            <a:pPr marL="577850" indent="-577850" eaLnBrk="1" hangingPunct="1">
              <a:spcBef>
                <a:spcPts val="0"/>
              </a:spcBef>
              <a:spcAft>
                <a:spcPts val="3600"/>
              </a:spcAft>
              <a:buSzPct val="100000"/>
              <a:buFont typeface="+mj-lt"/>
              <a:buAutoNum type="alphaUcPeriod"/>
            </a:pPr>
            <a:r>
              <a:rPr lang="en-US" altLang="en-US" sz="3600" b="1" u="sng" dirty="0">
                <a:solidFill>
                  <a:srgbClr val="FFFFCC"/>
                </a:solidFill>
              </a:rPr>
              <a:t>Belshazzar’s death v. 30</a:t>
            </a:r>
          </a:p>
          <a:p>
            <a:pPr marL="577850" indent="-577850" eaLnBrk="1" hangingPunct="1">
              <a:spcBef>
                <a:spcPts val="0"/>
              </a:spcBef>
              <a:spcAft>
                <a:spcPts val="3600"/>
              </a:spcAft>
              <a:buSzPct val="100000"/>
              <a:buFont typeface="+mj-lt"/>
              <a:buAutoNum type="alphaUcPeriod"/>
            </a:pPr>
            <a:r>
              <a:rPr lang="en-US" altLang="en-US" sz="3600" dirty="0"/>
              <a:t>Babylon’s fall  v. 31</a:t>
            </a:r>
          </a:p>
        </p:txBody>
      </p:sp>
      <p:pic>
        <p:nvPicPr>
          <p:cNvPr id="6"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275451711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228600"/>
            <a:ext cx="8686800" cy="1447800"/>
          </a:xfrm>
        </p:spPr>
        <p:txBody>
          <a:bodyPr/>
          <a:lstStyle/>
          <a:p>
            <a:pPr algn="ctr" eaLnBrk="1" hangingPunct="1"/>
            <a:r>
              <a:rPr lang="en-US" altLang="en-US" sz="4000" dirty="0"/>
              <a:t> IV. Darius’s Contribution to the Feast: The Conquest of Babylon (30-31)</a:t>
            </a:r>
          </a:p>
        </p:txBody>
      </p:sp>
      <p:sp>
        <p:nvSpPr>
          <p:cNvPr id="14341" name="Rectangle 3"/>
          <p:cNvSpPr>
            <a:spLocks noGrp="1" noChangeArrowheads="1"/>
          </p:cNvSpPr>
          <p:nvPr>
            <p:ph type="body" idx="1"/>
          </p:nvPr>
        </p:nvSpPr>
        <p:spPr>
          <a:xfrm>
            <a:off x="457200" y="2057400"/>
            <a:ext cx="5486400" cy="1828800"/>
          </a:xfrm>
        </p:spPr>
        <p:txBody>
          <a:bodyPr/>
          <a:lstStyle/>
          <a:p>
            <a:pPr marL="577850" indent="-577850" eaLnBrk="1" hangingPunct="1">
              <a:spcBef>
                <a:spcPts val="0"/>
              </a:spcBef>
              <a:spcAft>
                <a:spcPts val="3600"/>
              </a:spcAft>
              <a:buSzPct val="100000"/>
              <a:buFont typeface="+mj-lt"/>
              <a:buAutoNum type="alphaUcPeriod"/>
            </a:pPr>
            <a:r>
              <a:rPr lang="en-US" altLang="en-US" sz="3600" dirty="0"/>
              <a:t>Belshazzar’s death v. 30</a:t>
            </a:r>
          </a:p>
          <a:p>
            <a:pPr marL="577850" indent="-577850" eaLnBrk="1" hangingPunct="1">
              <a:spcBef>
                <a:spcPts val="0"/>
              </a:spcBef>
              <a:spcAft>
                <a:spcPts val="3600"/>
              </a:spcAft>
              <a:buSzPct val="100000"/>
              <a:buFont typeface="+mj-lt"/>
              <a:buAutoNum type="alphaUcPeriod"/>
            </a:pPr>
            <a:r>
              <a:rPr lang="en-US" altLang="en-US" sz="3600" b="1" u="sng" dirty="0">
                <a:solidFill>
                  <a:srgbClr val="FFFFCC"/>
                </a:solidFill>
              </a:rPr>
              <a:t>Babylon’s fall  v. 31</a:t>
            </a:r>
          </a:p>
        </p:txBody>
      </p:sp>
      <p:pic>
        <p:nvPicPr>
          <p:cNvPr id="6" name="Picture 10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133600"/>
            <a:ext cx="2507511" cy="3657600"/>
          </a:xfrm>
          <a:prstGeom prst="rect">
            <a:avLst/>
          </a:prstGeom>
          <a:noFill/>
          <a:ln w="9525">
            <a:noFill/>
            <a:miter lim="800000"/>
            <a:headEnd/>
            <a:tailEnd/>
          </a:ln>
          <a:effectLst/>
        </p:spPr>
      </p:pic>
    </p:spTree>
    <p:extLst>
      <p:ext uri="{BB962C8B-B14F-4D97-AF65-F5344CB8AC3E}">
        <p14:creationId xmlns:p14="http://schemas.microsoft.com/office/powerpoint/2010/main" val="236048592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Important Lessons (30-31)</a:t>
            </a:r>
            <a:br>
              <a:rPr lang="en-US" altLang="en-US" sz="4000" dirty="0"/>
            </a:br>
            <a:endParaRPr lang="en-US" altLang="en-US" sz="4000" dirty="0"/>
          </a:p>
        </p:txBody>
      </p:sp>
      <p:sp>
        <p:nvSpPr>
          <p:cNvPr id="14341" name="Rectangle 3"/>
          <p:cNvSpPr>
            <a:spLocks noGrp="1" noChangeArrowheads="1"/>
          </p:cNvSpPr>
          <p:nvPr>
            <p:ph type="body" idx="1"/>
          </p:nvPr>
        </p:nvSpPr>
        <p:spPr>
          <a:xfrm>
            <a:off x="457200" y="1219200"/>
            <a:ext cx="8534400" cy="3886200"/>
          </a:xfrm>
        </p:spPr>
        <p:txBody>
          <a:bodyPr/>
          <a:lstStyle/>
          <a:p>
            <a:pPr marL="461963" indent="-461963" eaLnBrk="1" hangingPunct="1">
              <a:spcBef>
                <a:spcPts val="0"/>
              </a:spcBef>
              <a:spcAft>
                <a:spcPts val="3600"/>
              </a:spcAft>
              <a:buSzPct val="100000"/>
              <a:buAutoNum type="arabicPeriod"/>
            </a:pPr>
            <a:r>
              <a:rPr lang="en-US" altLang="en-US" sz="4000" dirty="0"/>
              <a:t>The historicity of the events</a:t>
            </a:r>
          </a:p>
          <a:p>
            <a:pPr marL="461963" indent="-461963" eaLnBrk="1" hangingPunct="1">
              <a:spcBef>
                <a:spcPts val="0"/>
              </a:spcBef>
              <a:spcAft>
                <a:spcPts val="3600"/>
              </a:spcAft>
              <a:buSzPct val="100000"/>
              <a:buAutoNum type="arabicPeriod"/>
            </a:pPr>
            <a:r>
              <a:rPr lang="en-US" altLang="en-US" sz="4000" dirty="0"/>
              <a:t>The folly of false security</a:t>
            </a:r>
          </a:p>
          <a:p>
            <a:pPr marL="461963" indent="-461963" eaLnBrk="1" hangingPunct="1">
              <a:spcBef>
                <a:spcPts val="0"/>
              </a:spcBef>
              <a:spcAft>
                <a:spcPts val="3600"/>
              </a:spcAft>
              <a:buSzPct val="100000"/>
              <a:buAutoNum type="arabicPeriod"/>
            </a:pPr>
            <a:r>
              <a:rPr lang="en-US" altLang="en-US" sz="4000" dirty="0"/>
              <a:t>The reliability of predictive prophecy</a:t>
            </a:r>
          </a:p>
          <a:p>
            <a:pPr marL="461963" indent="-461963" eaLnBrk="1" hangingPunct="1">
              <a:spcBef>
                <a:spcPts val="0"/>
              </a:spcBef>
              <a:spcAft>
                <a:spcPts val="3600"/>
              </a:spcAft>
              <a:buSzPct val="100000"/>
              <a:buAutoNum type="arabicPeriod"/>
            </a:pPr>
            <a:r>
              <a:rPr lang="en-US" altLang="en-US" sz="4000" dirty="0"/>
              <a:t>The sovereignty of God</a:t>
            </a:r>
          </a:p>
          <a:p>
            <a:pPr marL="461963" indent="-461963" eaLnBrk="1" hangingPunct="1">
              <a:spcBef>
                <a:spcPts val="0"/>
              </a:spcBef>
              <a:spcAft>
                <a:spcPts val="3600"/>
              </a:spcAft>
              <a:buSzPct val="100000"/>
              <a:buAutoNum type="arabicPeriod"/>
            </a:pPr>
            <a:r>
              <a:rPr lang="en-US" altLang="en-US" sz="4000" dirty="0"/>
              <a:t>A reminder of Babylon’s future</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322134"/>
            <a:ext cx="1426058" cy="2080131"/>
          </a:xfrm>
          <a:prstGeom prst="rect">
            <a:avLst/>
          </a:prstGeom>
          <a:noFill/>
          <a:ln w="9525">
            <a:noFill/>
            <a:miter lim="800000"/>
            <a:headEnd/>
            <a:tailEnd/>
          </a:ln>
          <a:effectLst/>
        </p:spPr>
      </p:pic>
    </p:spTree>
    <p:extLst>
      <p:ext uri="{BB962C8B-B14F-4D97-AF65-F5344CB8AC3E}">
        <p14:creationId xmlns:p14="http://schemas.microsoft.com/office/powerpoint/2010/main" val="79094440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Important Lessons (30-31)</a:t>
            </a:r>
            <a:br>
              <a:rPr lang="en-US" altLang="en-US" sz="4000" dirty="0"/>
            </a:br>
            <a:endParaRPr lang="en-US" altLang="en-US" sz="4000" dirty="0"/>
          </a:p>
        </p:txBody>
      </p:sp>
      <p:sp>
        <p:nvSpPr>
          <p:cNvPr id="14341" name="Rectangle 3"/>
          <p:cNvSpPr>
            <a:spLocks noGrp="1" noChangeArrowheads="1"/>
          </p:cNvSpPr>
          <p:nvPr>
            <p:ph type="body" idx="1"/>
          </p:nvPr>
        </p:nvSpPr>
        <p:spPr>
          <a:xfrm>
            <a:off x="457200" y="1219200"/>
            <a:ext cx="8534400" cy="3886200"/>
          </a:xfrm>
        </p:spPr>
        <p:txBody>
          <a:bodyPr/>
          <a:lstStyle/>
          <a:p>
            <a:pPr marL="461963" indent="-461963" eaLnBrk="1" hangingPunct="1">
              <a:spcBef>
                <a:spcPts val="0"/>
              </a:spcBef>
              <a:spcAft>
                <a:spcPts val="3600"/>
              </a:spcAft>
              <a:buSzPct val="100000"/>
              <a:buFont typeface="Wingdings" panose="05000000000000000000" pitchFamily="2" charset="2"/>
              <a:buAutoNum type="arabicPeriod"/>
            </a:pPr>
            <a:r>
              <a:rPr lang="en-US" altLang="en-US" sz="4000" b="1" u="sng" dirty="0">
                <a:solidFill>
                  <a:srgbClr val="FFFFCC"/>
                </a:solidFill>
              </a:rPr>
              <a:t>The historicity of the events</a:t>
            </a:r>
          </a:p>
          <a:p>
            <a:pPr marL="461963" indent="-461963" eaLnBrk="1" hangingPunct="1">
              <a:spcBef>
                <a:spcPts val="0"/>
              </a:spcBef>
              <a:spcAft>
                <a:spcPts val="3600"/>
              </a:spcAft>
              <a:buSzPct val="100000"/>
              <a:buAutoNum type="arabicPeriod"/>
            </a:pPr>
            <a:r>
              <a:rPr lang="en-US" altLang="en-US" sz="4000" dirty="0"/>
              <a:t>The folly of false security</a:t>
            </a:r>
          </a:p>
          <a:p>
            <a:pPr marL="461963" indent="-461963" eaLnBrk="1" hangingPunct="1">
              <a:spcBef>
                <a:spcPts val="0"/>
              </a:spcBef>
              <a:spcAft>
                <a:spcPts val="3600"/>
              </a:spcAft>
              <a:buSzPct val="100000"/>
              <a:buAutoNum type="arabicPeriod"/>
            </a:pPr>
            <a:r>
              <a:rPr lang="en-US" altLang="en-US" sz="4000" dirty="0"/>
              <a:t>The reliability of predictive prophecy</a:t>
            </a:r>
          </a:p>
          <a:p>
            <a:pPr marL="461963" indent="-461963" eaLnBrk="1" hangingPunct="1">
              <a:spcBef>
                <a:spcPts val="0"/>
              </a:spcBef>
              <a:spcAft>
                <a:spcPts val="3600"/>
              </a:spcAft>
              <a:buSzPct val="100000"/>
              <a:buAutoNum type="arabicPeriod"/>
            </a:pPr>
            <a:r>
              <a:rPr lang="en-US" altLang="en-US" sz="4000" dirty="0"/>
              <a:t>The sovereignty of God</a:t>
            </a:r>
          </a:p>
          <a:p>
            <a:pPr marL="461963" indent="-461963" eaLnBrk="1" hangingPunct="1">
              <a:spcBef>
                <a:spcPts val="0"/>
              </a:spcBef>
              <a:spcAft>
                <a:spcPts val="3600"/>
              </a:spcAft>
              <a:buSzPct val="100000"/>
              <a:buAutoNum type="arabicPeriod"/>
            </a:pPr>
            <a:r>
              <a:rPr lang="en-US" altLang="en-US" sz="4000" dirty="0"/>
              <a:t>A reminder of Babylon’s future</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322134"/>
            <a:ext cx="1426058" cy="2080131"/>
          </a:xfrm>
          <a:prstGeom prst="rect">
            <a:avLst/>
          </a:prstGeom>
          <a:noFill/>
          <a:ln w="9525">
            <a:noFill/>
            <a:miter lim="800000"/>
            <a:headEnd/>
            <a:tailEnd/>
          </a:ln>
          <a:effectLst/>
        </p:spPr>
      </p:pic>
    </p:spTree>
    <p:extLst>
      <p:ext uri="{BB962C8B-B14F-4D97-AF65-F5344CB8AC3E}">
        <p14:creationId xmlns:p14="http://schemas.microsoft.com/office/powerpoint/2010/main" val="258906802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Important Lessons (30-31)</a:t>
            </a:r>
            <a:br>
              <a:rPr lang="en-US" altLang="en-US" sz="4000" dirty="0"/>
            </a:br>
            <a:endParaRPr lang="en-US" altLang="en-US" sz="4000" dirty="0"/>
          </a:p>
        </p:txBody>
      </p:sp>
      <p:sp>
        <p:nvSpPr>
          <p:cNvPr id="14341" name="Rectangle 3"/>
          <p:cNvSpPr>
            <a:spLocks noGrp="1" noChangeArrowheads="1"/>
          </p:cNvSpPr>
          <p:nvPr>
            <p:ph type="body" idx="1"/>
          </p:nvPr>
        </p:nvSpPr>
        <p:spPr>
          <a:xfrm>
            <a:off x="457200" y="1219200"/>
            <a:ext cx="8534400" cy="3886200"/>
          </a:xfrm>
        </p:spPr>
        <p:txBody>
          <a:bodyPr/>
          <a:lstStyle/>
          <a:p>
            <a:pPr marL="461963" indent="-461963" eaLnBrk="1" hangingPunct="1">
              <a:spcBef>
                <a:spcPts val="0"/>
              </a:spcBef>
              <a:spcAft>
                <a:spcPts val="3600"/>
              </a:spcAft>
              <a:buSzPct val="100000"/>
              <a:buAutoNum type="arabicPeriod"/>
            </a:pPr>
            <a:r>
              <a:rPr lang="en-US" altLang="en-US" sz="4000" dirty="0"/>
              <a:t>The historicity of the events</a:t>
            </a:r>
          </a:p>
          <a:p>
            <a:pPr marL="461963" indent="-461963" eaLnBrk="1" hangingPunct="1">
              <a:spcBef>
                <a:spcPts val="0"/>
              </a:spcBef>
              <a:spcAft>
                <a:spcPts val="3600"/>
              </a:spcAft>
              <a:buSzPct val="100000"/>
              <a:buFont typeface="Wingdings" panose="05000000000000000000" pitchFamily="2" charset="2"/>
              <a:buAutoNum type="arabicPeriod"/>
            </a:pPr>
            <a:r>
              <a:rPr lang="en-US" altLang="en-US" sz="4000" b="1" u="sng" dirty="0">
                <a:solidFill>
                  <a:srgbClr val="FFFFCC"/>
                </a:solidFill>
              </a:rPr>
              <a:t>The folly of false security</a:t>
            </a:r>
          </a:p>
          <a:p>
            <a:pPr marL="461963" indent="-461963" eaLnBrk="1" hangingPunct="1">
              <a:spcBef>
                <a:spcPts val="0"/>
              </a:spcBef>
              <a:spcAft>
                <a:spcPts val="3600"/>
              </a:spcAft>
              <a:buSzPct val="100000"/>
              <a:buAutoNum type="arabicPeriod"/>
            </a:pPr>
            <a:r>
              <a:rPr lang="en-US" altLang="en-US" sz="4000" dirty="0"/>
              <a:t>The reliability of predictive prophecy</a:t>
            </a:r>
          </a:p>
          <a:p>
            <a:pPr marL="461963" indent="-461963" eaLnBrk="1" hangingPunct="1">
              <a:spcBef>
                <a:spcPts val="0"/>
              </a:spcBef>
              <a:spcAft>
                <a:spcPts val="3600"/>
              </a:spcAft>
              <a:buSzPct val="100000"/>
              <a:buAutoNum type="arabicPeriod"/>
            </a:pPr>
            <a:r>
              <a:rPr lang="en-US" altLang="en-US" sz="4000" dirty="0"/>
              <a:t>The sovereignty of God</a:t>
            </a:r>
          </a:p>
          <a:p>
            <a:pPr marL="461963" indent="-461963" eaLnBrk="1" hangingPunct="1">
              <a:spcBef>
                <a:spcPts val="0"/>
              </a:spcBef>
              <a:spcAft>
                <a:spcPts val="3600"/>
              </a:spcAft>
              <a:buSzPct val="100000"/>
              <a:buAutoNum type="arabicPeriod"/>
            </a:pPr>
            <a:r>
              <a:rPr lang="en-US" altLang="en-US" sz="4000" dirty="0"/>
              <a:t>A reminder of Babylon’s future</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322134"/>
            <a:ext cx="1426058" cy="2080131"/>
          </a:xfrm>
          <a:prstGeom prst="rect">
            <a:avLst/>
          </a:prstGeom>
          <a:noFill/>
          <a:ln w="9525">
            <a:noFill/>
            <a:miter lim="800000"/>
            <a:headEnd/>
            <a:tailEnd/>
          </a:ln>
          <a:effectLst/>
        </p:spPr>
      </p:pic>
    </p:spTree>
    <p:extLst>
      <p:ext uri="{BB962C8B-B14F-4D97-AF65-F5344CB8AC3E}">
        <p14:creationId xmlns:p14="http://schemas.microsoft.com/office/powerpoint/2010/main" val="389648337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Important Lessons (30-31)</a:t>
            </a:r>
            <a:br>
              <a:rPr lang="en-US" altLang="en-US" sz="4000" dirty="0"/>
            </a:br>
            <a:endParaRPr lang="en-US" altLang="en-US" sz="4000" dirty="0"/>
          </a:p>
        </p:txBody>
      </p:sp>
      <p:sp>
        <p:nvSpPr>
          <p:cNvPr id="14341" name="Rectangle 3"/>
          <p:cNvSpPr>
            <a:spLocks noGrp="1" noChangeArrowheads="1"/>
          </p:cNvSpPr>
          <p:nvPr>
            <p:ph type="body" idx="1"/>
          </p:nvPr>
        </p:nvSpPr>
        <p:spPr>
          <a:xfrm>
            <a:off x="457200" y="1219200"/>
            <a:ext cx="8534400" cy="3886200"/>
          </a:xfrm>
        </p:spPr>
        <p:txBody>
          <a:bodyPr/>
          <a:lstStyle/>
          <a:p>
            <a:pPr marL="461963" indent="-461963" eaLnBrk="1" hangingPunct="1">
              <a:spcBef>
                <a:spcPts val="0"/>
              </a:spcBef>
              <a:spcAft>
                <a:spcPts val="3600"/>
              </a:spcAft>
              <a:buSzPct val="100000"/>
              <a:buAutoNum type="arabicPeriod"/>
            </a:pPr>
            <a:r>
              <a:rPr lang="en-US" altLang="en-US" sz="4000" dirty="0"/>
              <a:t>The historicity of the events</a:t>
            </a:r>
          </a:p>
          <a:p>
            <a:pPr marL="461963" indent="-461963" eaLnBrk="1" hangingPunct="1">
              <a:spcBef>
                <a:spcPts val="0"/>
              </a:spcBef>
              <a:spcAft>
                <a:spcPts val="3600"/>
              </a:spcAft>
              <a:buSzPct val="100000"/>
              <a:buAutoNum type="arabicPeriod"/>
            </a:pPr>
            <a:r>
              <a:rPr lang="en-US" altLang="en-US" sz="4000" dirty="0"/>
              <a:t>The folly of false security</a:t>
            </a:r>
          </a:p>
          <a:p>
            <a:pPr marL="461963" indent="-461963" eaLnBrk="1" hangingPunct="1">
              <a:spcBef>
                <a:spcPts val="0"/>
              </a:spcBef>
              <a:spcAft>
                <a:spcPts val="3600"/>
              </a:spcAft>
              <a:buSzPct val="100000"/>
              <a:buAutoNum type="arabicPeriod"/>
            </a:pPr>
            <a:r>
              <a:rPr lang="en-US" altLang="en-US" sz="4000" b="1" u="sng" dirty="0">
                <a:solidFill>
                  <a:srgbClr val="FFFFCC"/>
                </a:solidFill>
              </a:rPr>
              <a:t>The reliability of predictive prophecy</a:t>
            </a:r>
          </a:p>
          <a:p>
            <a:pPr marL="461963" indent="-461963" eaLnBrk="1" hangingPunct="1">
              <a:spcBef>
                <a:spcPts val="0"/>
              </a:spcBef>
              <a:spcAft>
                <a:spcPts val="3600"/>
              </a:spcAft>
              <a:buSzPct val="100000"/>
              <a:buAutoNum type="arabicPeriod"/>
            </a:pPr>
            <a:r>
              <a:rPr lang="en-US" altLang="en-US" sz="4000" dirty="0"/>
              <a:t>The sovereignty of God</a:t>
            </a:r>
          </a:p>
          <a:p>
            <a:pPr marL="461963" indent="-461963" eaLnBrk="1" hangingPunct="1">
              <a:spcBef>
                <a:spcPts val="0"/>
              </a:spcBef>
              <a:spcAft>
                <a:spcPts val="3600"/>
              </a:spcAft>
              <a:buSzPct val="100000"/>
              <a:buAutoNum type="arabicPeriod"/>
            </a:pPr>
            <a:r>
              <a:rPr lang="en-US" altLang="en-US" sz="4000" dirty="0"/>
              <a:t>A reminder of Babylon’s future</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322134"/>
            <a:ext cx="1426058" cy="2080131"/>
          </a:xfrm>
          <a:prstGeom prst="rect">
            <a:avLst/>
          </a:prstGeom>
          <a:noFill/>
          <a:ln w="9525">
            <a:noFill/>
            <a:miter lim="800000"/>
            <a:headEnd/>
            <a:tailEnd/>
          </a:ln>
          <a:effectLst/>
        </p:spPr>
      </p:pic>
    </p:spTree>
    <p:extLst>
      <p:ext uri="{BB962C8B-B14F-4D97-AF65-F5344CB8AC3E}">
        <p14:creationId xmlns:p14="http://schemas.microsoft.com/office/powerpoint/2010/main" val="307839395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422471987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Important Lessons (30-31)</a:t>
            </a:r>
            <a:br>
              <a:rPr lang="en-US" altLang="en-US" sz="4000" dirty="0"/>
            </a:br>
            <a:endParaRPr lang="en-US" altLang="en-US" sz="4000" dirty="0"/>
          </a:p>
        </p:txBody>
      </p:sp>
      <p:sp>
        <p:nvSpPr>
          <p:cNvPr id="14341" name="Rectangle 3"/>
          <p:cNvSpPr>
            <a:spLocks noGrp="1" noChangeArrowheads="1"/>
          </p:cNvSpPr>
          <p:nvPr>
            <p:ph type="body" idx="1"/>
          </p:nvPr>
        </p:nvSpPr>
        <p:spPr>
          <a:xfrm>
            <a:off x="457200" y="1219200"/>
            <a:ext cx="8534400" cy="3886200"/>
          </a:xfrm>
        </p:spPr>
        <p:txBody>
          <a:bodyPr/>
          <a:lstStyle/>
          <a:p>
            <a:pPr marL="461963" indent="-461963" eaLnBrk="1" hangingPunct="1">
              <a:spcBef>
                <a:spcPts val="0"/>
              </a:spcBef>
              <a:spcAft>
                <a:spcPts val="3600"/>
              </a:spcAft>
              <a:buSzPct val="100000"/>
              <a:buAutoNum type="arabicPeriod"/>
            </a:pPr>
            <a:r>
              <a:rPr lang="en-US" altLang="en-US" sz="4000" dirty="0"/>
              <a:t>The historicity of the events</a:t>
            </a:r>
          </a:p>
          <a:p>
            <a:pPr marL="461963" indent="-461963" eaLnBrk="1" hangingPunct="1">
              <a:spcBef>
                <a:spcPts val="0"/>
              </a:spcBef>
              <a:spcAft>
                <a:spcPts val="3600"/>
              </a:spcAft>
              <a:buSzPct val="100000"/>
              <a:buAutoNum type="arabicPeriod"/>
            </a:pPr>
            <a:r>
              <a:rPr lang="en-US" altLang="en-US" sz="4000" dirty="0"/>
              <a:t>The folly of false security</a:t>
            </a:r>
          </a:p>
          <a:p>
            <a:pPr marL="461963" indent="-461963" eaLnBrk="1" hangingPunct="1">
              <a:spcBef>
                <a:spcPts val="0"/>
              </a:spcBef>
              <a:spcAft>
                <a:spcPts val="3600"/>
              </a:spcAft>
              <a:buSzPct val="100000"/>
              <a:buAutoNum type="arabicPeriod"/>
            </a:pPr>
            <a:r>
              <a:rPr lang="en-US" altLang="en-US" sz="4000" dirty="0"/>
              <a:t>The reliability of predictive prophecy</a:t>
            </a:r>
          </a:p>
          <a:p>
            <a:pPr marL="461963" indent="-461963" eaLnBrk="1" hangingPunct="1">
              <a:spcBef>
                <a:spcPts val="0"/>
              </a:spcBef>
              <a:spcAft>
                <a:spcPts val="3600"/>
              </a:spcAft>
              <a:buSzPct val="100000"/>
              <a:buFont typeface="Wingdings" panose="05000000000000000000" pitchFamily="2" charset="2"/>
              <a:buAutoNum type="arabicPeriod"/>
            </a:pPr>
            <a:r>
              <a:rPr lang="en-US" altLang="en-US" sz="4000" b="1" u="sng" dirty="0">
                <a:solidFill>
                  <a:srgbClr val="FFFFCC"/>
                </a:solidFill>
              </a:rPr>
              <a:t>The sovereignty of God</a:t>
            </a:r>
          </a:p>
          <a:p>
            <a:pPr marL="461963" indent="-461963" eaLnBrk="1" hangingPunct="1">
              <a:spcBef>
                <a:spcPts val="0"/>
              </a:spcBef>
              <a:spcAft>
                <a:spcPts val="3600"/>
              </a:spcAft>
              <a:buSzPct val="100000"/>
              <a:buAutoNum type="arabicPeriod"/>
            </a:pPr>
            <a:r>
              <a:rPr lang="en-US" altLang="en-US" sz="4000" dirty="0"/>
              <a:t>A reminder of Babylon’s future</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322134"/>
            <a:ext cx="1426058" cy="2080131"/>
          </a:xfrm>
          <a:prstGeom prst="rect">
            <a:avLst/>
          </a:prstGeom>
          <a:noFill/>
          <a:ln w="9525">
            <a:noFill/>
            <a:miter lim="800000"/>
            <a:headEnd/>
            <a:tailEnd/>
          </a:ln>
          <a:effectLst/>
        </p:spPr>
      </p:pic>
    </p:spTree>
    <p:extLst>
      <p:ext uri="{BB962C8B-B14F-4D97-AF65-F5344CB8AC3E}">
        <p14:creationId xmlns:p14="http://schemas.microsoft.com/office/powerpoint/2010/main" val="377470569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824" y="127730"/>
            <a:ext cx="8864352" cy="6602540"/>
          </a:xfrm>
          <a:prstGeom prst="rect">
            <a:avLst/>
          </a:prstGeom>
        </p:spPr>
      </p:pic>
      <p:sp>
        <p:nvSpPr>
          <p:cNvPr id="38914" name="Rectangle 3"/>
          <p:cNvSpPr>
            <a:spLocks noChangeArrowheads="1"/>
          </p:cNvSpPr>
          <p:nvPr/>
        </p:nvSpPr>
        <p:spPr bwMode="auto">
          <a:xfrm>
            <a:off x="139824" y="152400"/>
            <a:ext cx="8699376"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Daniel 2:21 (NASB)</a:t>
            </a:r>
          </a:p>
          <a:p>
            <a:pPr marL="0" marR="0" algn="just">
              <a:spcBef>
                <a:spcPts val="0"/>
              </a:spcBef>
              <a:spcAft>
                <a:spcPts val="1000"/>
              </a:spcAft>
            </a:pPr>
            <a:r>
              <a:rPr lang="en-US" sz="4400" dirty="0">
                <a:latin typeface="Calibri" panose="020F0502020204030204" pitchFamily="34" charset="0"/>
              </a:rPr>
              <a:t>“It is He who changes the times and the epochs; </a:t>
            </a:r>
            <a:r>
              <a:rPr lang="en-US" sz="4400" b="1" u="sng" dirty="0">
                <a:solidFill>
                  <a:srgbClr val="FFFFCC"/>
                </a:solidFill>
                <a:latin typeface="Calibri" panose="020F0502020204030204" pitchFamily="34" charset="0"/>
              </a:rPr>
              <a:t>He removes kings and establishes kings</a:t>
            </a:r>
            <a:r>
              <a:rPr lang="en-US" sz="4400" dirty="0">
                <a:latin typeface="Calibri" panose="020F0502020204030204" pitchFamily="34" charset="0"/>
              </a:rPr>
              <a:t>; He gives wisdom to wise men And knowledge to men of understanding.”</a:t>
            </a:r>
          </a:p>
        </p:txBody>
      </p:sp>
    </p:spTree>
    <p:extLst>
      <p:ext uri="{BB962C8B-B14F-4D97-AF65-F5344CB8AC3E}">
        <p14:creationId xmlns:p14="http://schemas.microsoft.com/office/powerpoint/2010/main" val="2929753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b="1" u="sng" dirty="0">
                <a:solidFill>
                  <a:srgbClr val="FFFFCC"/>
                </a:solidFill>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600" dirty="0"/>
              <a:t>Aramaic </a:t>
            </a:r>
            <a:r>
              <a:rPr lang="en-US" sz="3600" i="1" dirty="0"/>
              <a:t>chiasm</a:t>
            </a:r>
            <a:r>
              <a:rPr lang="en-US" sz="3600" dirty="0"/>
              <a:t> (2-7)</a:t>
            </a:r>
          </a:p>
        </p:txBody>
      </p:sp>
      <p:pic>
        <p:nvPicPr>
          <p:cNvPr id="5"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55476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04800" y="304800"/>
            <a:ext cx="8686800" cy="1143000"/>
          </a:xfrm>
        </p:spPr>
        <p:txBody>
          <a:bodyPr/>
          <a:lstStyle/>
          <a:p>
            <a:pPr algn="ctr" eaLnBrk="1" hangingPunct="1"/>
            <a:r>
              <a:rPr lang="en-US" altLang="en-US" sz="4000" dirty="0"/>
              <a:t> Important Lessons (30-31)</a:t>
            </a:r>
            <a:br>
              <a:rPr lang="en-US" altLang="en-US" sz="4000" dirty="0"/>
            </a:br>
            <a:endParaRPr lang="en-US" altLang="en-US" sz="4000" dirty="0"/>
          </a:p>
        </p:txBody>
      </p:sp>
      <p:sp>
        <p:nvSpPr>
          <p:cNvPr id="14341" name="Rectangle 3"/>
          <p:cNvSpPr>
            <a:spLocks noGrp="1" noChangeArrowheads="1"/>
          </p:cNvSpPr>
          <p:nvPr>
            <p:ph type="body" idx="1"/>
          </p:nvPr>
        </p:nvSpPr>
        <p:spPr>
          <a:xfrm>
            <a:off x="457200" y="1219200"/>
            <a:ext cx="8534400" cy="3886200"/>
          </a:xfrm>
        </p:spPr>
        <p:txBody>
          <a:bodyPr/>
          <a:lstStyle/>
          <a:p>
            <a:pPr marL="461963" indent="-461963" eaLnBrk="1" hangingPunct="1">
              <a:spcBef>
                <a:spcPts val="0"/>
              </a:spcBef>
              <a:spcAft>
                <a:spcPts val="3600"/>
              </a:spcAft>
              <a:buSzPct val="100000"/>
              <a:buAutoNum type="arabicPeriod"/>
            </a:pPr>
            <a:r>
              <a:rPr lang="en-US" altLang="en-US" sz="4000" dirty="0"/>
              <a:t>The historicity of the events</a:t>
            </a:r>
          </a:p>
          <a:p>
            <a:pPr marL="461963" indent="-461963" eaLnBrk="1" hangingPunct="1">
              <a:spcBef>
                <a:spcPts val="0"/>
              </a:spcBef>
              <a:spcAft>
                <a:spcPts val="3600"/>
              </a:spcAft>
              <a:buSzPct val="100000"/>
              <a:buAutoNum type="arabicPeriod"/>
            </a:pPr>
            <a:r>
              <a:rPr lang="en-US" altLang="en-US" sz="4000" dirty="0"/>
              <a:t>The folly of false security</a:t>
            </a:r>
          </a:p>
          <a:p>
            <a:pPr marL="461963" indent="-461963" eaLnBrk="1" hangingPunct="1">
              <a:spcBef>
                <a:spcPts val="0"/>
              </a:spcBef>
              <a:spcAft>
                <a:spcPts val="3600"/>
              </a:spcAft>
              <a:buSzPct val="100000"/>
              <a:buAutoNum type="arabicPeriod"/>
            </a:pPr>
            <a:r>
              <a:rPr lang="en-US" altLang="en-US" sz="4000" dirty="0"/>
              <a:t>The reliability of predictive prophecy</a:t>
            </a:r>
          </a:p>
          <a:p>
            <a:pPr marL="461963" indent="-461963" eaLnBrk="1" hangingPunct="1">
              <a:spcBef>
                <a:spcPts val="0"/>
              </a:spcBef>
              <a:spcAft>
                <a:spcPts val="3600"/>
              </a:spcAft>
              <a:buSzPct val="100000"/>
              <a:buAutoNum type="arabicPeriod"/>
            </a:pPr>
            <a:r>
              <a:rPr lang="en-US" altLang="en-US" sz="4000" dirty="0"/>
              <a:t>The sovereignty of God</a:t>
            </a:r>
          </a:p>
          <a:p>
            <a:pPr marL="461963" indent="-461963" eaLnBrk="1" hangingPunct="1">
              <a:spcBef>
                <a:spcPts val="0"/>
              </a:spcBef>
              <a:spcAft>
                <a:spcPts val="3600"/>
              </a:spcAft>
              <a:buSzPct val="100000"/>
              <a:buFont typeface="Wingdings" panose="05000000000000000000" pitchFamily="2" charset="2"/>
              <a:buAutoNum type="arabicPeriod"/>
            </a:pPr>
            <a:r>
              <a:rPr lang="en-US" altLang="en-US" sz="4000" b="1" u="sng" dirty="0">
                <a:solidFill>
                  <a:srgbClr val="FFFFCC"/>
                </a:solidFill>
              </a:rPr>
              <a:t>A reminder of Babylon’s future</a:t>
            </a:r>
          </a:p>
        </p:txBody>
      </p:sp>
      <p:pic>
        <p:nvPicPr>
          <p:cNvPr id="5" name="Picture 10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1322134"/>
            <a:ext cx="1426058" cy="2080131"/>
          </a:xfrm>
          <a:prstGeom prst="rect">
            <a:avLst/>
          </a:prstGeom>
          <a:noFill/>
          <a:ln w="9525">
            <a:noFill/>
            <a:miter lim="800000"/>
            <a:headEnd/>
            <a:tailEnd/>
          </a:ln>
          <a:effectLst/>
        </p:spPr>
      </p:pic>
    </p:spTree>
    <p:extLst>
      <p:ext uri="{BB962C8B-B14F-4D97-AF65-F5344CB8AC3E}">
        <p14:creationId xmlns:p14="http://schemas.microsoft.com/office/powerpoint/2010/main" val="82327475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420"/>
                    </a14:imgEffect>
                  </a14:imgLayer>
                </a14:imgProps>
              </a:ext>
              <a:ext uri="{28A0092B-C50C-407E-A947-70E740481C1C}">
                <a14:useLocalDpi xmlns:a14="http://schemas.microsoft.com/office/drawing/2010/main"/>
              </a:ext>
            </a:extLst>
          </a:blip>
          <a:srcRect/>
          <a:stretch>
            <a:fillRect/>
          </a:stretch>
        </p:blipFill>
        <p:spPr bwMode="auto">
          <a:xfrm>
            <a:off x="182880" y="413573"/>
            <a:ext cx="8778240" cy="603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9938" name="Rectangle 2"/>
          <p:cNvSpPr>
            <a:spLocks noGrp="1" noChangeArrowheads="1"/>
          </p:cNvSpPr>
          <p:nvPr>
            <p:ph type="title"/>
          </p:nvPr>
        </p:nvSpPr>
        <p:spPr>
          <a:xfrm>
            <a:off x="2971800" y="381000"/>
            <a:ext cx="3200400" cy="1143000"/>
          </a:xfrm>
        </p:spPr>
        <p:txBody>
          <a:bodyPr/>
          <a:lstStyle/>
          <a:p>
            <a:pPr algn="ctr"/>
            <a:r>
              <a:rPr lang="en-US" altLang="en-US" b="1" dirty="0">
                <a:effectLst>
                  <a:outerShdw blurRad="38100" dist="38100" dir="2700000" algn="tl">
                    <a:srgbClr val="000000">
                      <a:alpha val="43137"/>
                    </a:srgbClr>
                  </a:outerShdw>
                </a:effectLst>
              </a:rPr>
              <a:t>Isaiah 13-14</a:t>
            </a:r>
          </a:p>
        </p:txBody>
      </p:sp>
      <p:sp>
        <p:nvSpPr>
          <p:cNvPr id="39939" name="Rectangle 3"/>
          <p:cNvSpPr>
            <a:spLocks noGrp="1" noChangeArrowheads="1"/>
          </p:cNvSpPr>
          <p:nvPr>
            <p:ph type="body" idx="1"/>
          </p:nvPr>
        </p:nvSpPr>
        <p:spPr>
          <a:xfrm>
            <a:off x="685800" y="1600200"/>
            <a:ext cx="7772400" cy="4114800"/>
          </a:xfrm>
          <a:solidFill>
            <a:schemeClr val="tx1">
              <a:alpha val="43000"/>
            </a:schemeClr>
          </a:solidFill>
        </p:spPr>
        <p:txBody>
          <a:bodyPr/>
          <a:lstStyle/>
          <a:p>
            <a:r>
              <a:rPr lang="en-US" altLang="en-US" b="1" dirty="0">
                <a:solidFill>
                  <a:schemeClr val="bg2"/>
                </a:solidFill>
                <a:effectLst/>
              </a:rPr>
              <a:t>Day of the Lord (13:6-9)</a:t>
            </a:r>
          </a:p>
          <a:p>
            <a:r>
              <a:rPr lang="en-US" altLang="en-US" b="1" dirty="0">
                <a:solidFill>
                  <a:schemeClr val="bg2"/>
                </a:solidFill>
                <a:effectLst/>
              </a:rPr>
              <a:t>Cosmic disturbances (13:10-13)</a:t>
            </a:r>
          </a:p>
          <a:p>
            <a:r>
              <a:rPr lang="en-US" altLang="en-US" b="1" dirty="0">
                <a:solidFill>
                  <a:schemeClr val="bg2"/>
                </a:solidFill>
                <a:effectLst/>
              </a:rPr>
              <a:t>Global judgment (13:11-12)</a:t>
            </a:r>
          </a:p>
          <a:p>
            <a:r>
              <a:rPr lang="en-US" altLang="en-US" b="1" dirty="0">
                <a:solidFill>
                  <a:schemeClr val="bg2"/>
                </a:solidFill>
                <a:effectLst/>
              </a:rPr>
              <a:t>Sodom and Gomorrah (13:19)</a:t>
            </a:r>
          </a:p>
          <a:p>
            <a:r>
              <a:rPr lang="en-US" altLang="en-US" b="1" dirty="0">
                <a:solidFill>
                  <a:schemeClr val="bg2"/>
                </a:solidFill>
                <a:effectLst/>
              </a:rPr>
              <a:t>Complete and final desolation (13:20-22)</a:t>
            </a:r>
          </a:p>
          <a:p>
            <a:r>
              <a:rPr lang="en-US" altLang="en-US" b="1" dirty="0">
                <a:solidFill>
                  <a:schemeClr val="bg2"/>
                </a:solidFill>
                <a:effectLst/>
              </a:rPr>
              <a:t>Universal peace and rest (14:5-8)</a:t>
            </a:r>
          </a:p>
          <a:p>
            <a:r>
              <a:rPr lang="en-US" altLang="en-US" b="1" dirty="0">
                <a:solidFill>
                  <a:schemeClr val="bg2"/>
                </a:solidFill>
                <a:effectLst/>
              </a:rPr>
              <a:t>Israel’s regeneration (14:1-4)</a:t>
            </a:r>
          </a:p>
        </p:txBody>
      </p:sp>
      <p:sp>
        <p:nvSpPr>
          <p:cNvPr id="39940" name="Text Box 4"/>
          <p:cNvSpPr txBox="1">
            <a:spLocks noChangeArrowheads="1"/>
          </p:cNvSpPr>
          <p:nvPr/>
        </p:nvSpPr>
        <p:spPr bwMode="auto">
          <a:xfrm>
            <a:off x="2514600" y="586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Calibri" panose="020F0502020204030204" pitchFamily="34" charset="0"/>
                <a:cs typeface="Calibri" panose="020F0502020204030204" pitchFamily="34" charset="0"/>
              </a:rPr>
              <a:t>Morris, </a:t>
            </a:r>
            <a:r>
              <a:rPr lang="en-US" altLang="en-US" i="1" dirty="0">
                <a:latin typeface="Calibri" panose="020F0502020204030204" pitchFamily="34" charset="0"/>
                <a:cs typeface="Calibri" panose="020F0502020204030204" pitchFamily="34" charset="0"/>
              </a:rPr>
              <a:t>Revelation Record</a:t>
            </a:r>
            <a:r>
              <a:rPr lang="en-US" altLang="en-US" dirty="0">
                <a:latin typeface="Calibri" panose="020F0502020204030204" pitchFamily="34" charset="0"/>
                <a:cs typeface="Calibri" panose="020F0502020204030204" pitchFamily="34" charset="0"/>
              </a:rPr>
              <a:t>, 348. </a:t>
            </a:r>
          </a:p>
        </p:txBody>
      </p:sp>
    </p:spTree>
    <p:extLst>
      <p:ext uri="{BB962C8B-B14F-4D97-AF65-F5344CB8AC3E}">
        <p14:creationId xmlns:p14="http://schemas.microsoft.com/office/powerpoint/2010/main" val="152380754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524" y="381000"/>
            <a:ext cx="8780952"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226" name="Rectangle 1026"/>
          <p:cNvSpPr>
            <a:spLocks noGrp="1" noChangeArrowheads="1"/>
          </p:cNvSpPr>
          <p:nvPr>
            <p:ph type="title"/>
          </p:nvPr>
        </p:nvSpPr>
        <p:spPr>
          <a:xfrm>
            <a:off x="450130" y="381000"/>
            <a:ext cx="8243740" cy="1143000"/>
          </a:xfrm>
          <a:ln/>
          <a:extLst>
            <a:ext uri="{91240B29-F687-4F45-9708-019B960494DF}">
              <a14:hiddenLine xmlns:a14="http://schemas.microsoft.com/office/drawing/2010/main" w="9525">
                <a:solidFill>
                  <a:srgbClr val="FFFF00"/>
                </a:solidFill>
                <a:miter lim="800000"/>
                <a:headEnd/>
                <a:tailEnd/>
              </a14:hiddenLine>
            </a:ext>
          </a:extLst>
        </p:spPr>
        <p:txBody>
          <a:bodyPr/>
          <a:lstStyle/>
          <a:p>
            <a:pPr algn="ctr"/>
            <a:r>
              <a:rPr lang="en-US" altLang="en-US" b="1" dirty="0">
                <a:effectLst>
                  <a:outerShdw blurRad="38100" dist="38100" dir="2700000" algn="tl">
                    <a:srgbClr val="000000">
                      <a:alpha val="43137"/>
                    </a:srgbClr>
                  </a:outerShdw>
                </a:effectLst>
              </a:rPr>
              <a:t>Isaiah 13/Matthew 24 Connection</a:t>
            </a:r>
          </a:p>
        </p:txBody>
      </p:sp>
      <p:sp>
        <p:nvSpPr>
          <p:cNvPr id="52227" name="Rectangle 1027"/>
          <p:cNvSpPr>
            <a:spLocks noGrp="1" noChangeArrowheads="1"/>
          </p:cNvSpPr>
          <p:nvPr>
            <p:ph type="body" idx="1"/>
          </p:nvPr>
        </p:nvSpPr>
        <p:spPr>
          <a:xfrm>
            <a:off x="1562100" y="2171700"/>
            <a:ext cx="6019800" cy="2324100"/>
          </a:xfrm>
          <a:solidFill>
            <a:schemeClr val="tx1">
              <a:alpha val="40000"/>
            </a:schemeClr>
          </a:solidFill>
        </p:spPr>
        <p:txBody>
          <a:bodyPr/>
          <a:lstStyle/>
          <a:p>
            <a:pPr>
              <a:spcBef>
                <a:spcPts val="0"/>
              </a:spcBef>
              <a:spcAft>
                <a:spcPts val="3600"/>
              </a:spcAft>
            </a:pPr>
            <a:r>
              <a:rPr lang="en-US" altLang="en-US" b="1" dirty="0">
                <a:solidFill>
                  <a:schemeClr val="bg2"/>
                </a:solidFill>
                <a:effectLst/>
              </a:rPr>
              <a:t>Isaiah 13:10; Matthew 24:29</a:t>
            </a:r>
          </a:p>
          <a:p>
            <a:pPr>
              <a:spcBef>
                <a:spcPts val="0"/>
              </a:spcBef>
              <a:spcAft>
                <a:spcPts val="3600"/>
              </a:spcAft>
            </a:pPr>
            <a:r>
              <a:rPr lang="en-US" altLang="en-US" b="1" dirty="0">
                <a:solidFill>
                  <a:schemeClr val="bg2"/>
                </a:solidFill>
                <a:effectLst/>
              </a:rPr>
              <a:t>Isaiah 13:12; Matthew 24:21-22</a:t>
            </a:r>
          </a:p>
        </p:txBody>
      </p:sp>
    </p:spTree>
    <p:extLst>
      <p:ext uri="{BB962C8B-B14F-4D97-AF65-F5344CB8AC3E}">
        <p14:creationId xmlns:p14="http://schemas.microsoft.com/office/powerpoint/2010/main" val="316197745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 y="381272"/>
            <a:ext cx="8778240" cy="6095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8914" name="Rectangle 2"/>
          <p:cNvSpPr>
            <a:spLocks noGrp="1" noChangeArrowheads="1"/>
          </p:cNvSpPr>
          <p:nvPr>
            <p:ph type="title"/>
          </p:nvPr>
        </p:nvSpPr>
        <p:spPr>
          <a:xfrm>
            <a:off x="685800" y="381000"/>
            <a:ext cx="7772400" cy="1143000"/>
          </a:xfrm>
        </p:spPr>
        <p:txBody>
          <a:bodyPr/>
          <a:lstStyle/>
          <a:p>
            <a:pPr algn="ctr"/>
            <a:r>
              <a:rPr lang="en-US" altLang="en-US" b="1" dirty="0">
                <a:effectLst>
                  <a:outerShdw blurRad="38100" dist="38100" dir="2700000" algn="tl">
                    <a:srgbClr val="000000">
                      <a:alpha val="43137"/>
                    </a:srgbClr>
                  </a:outerShdw>
                </a:effectLst>
              </a:rPr>
              <a:t>Jeremiah 50-51</a:t>
            </a:r>
          </a:p>
        </p:txBody>
      </p:sp>
      <p:sp>
        <p:nvSpPr>
          <p:cNvPr id="38915" name="Rectangle 3"/>
          <p:cNvSpPr>
            <a:spLocks noGrp="1" noChangeArrowheads="1"/>
          </p:cNvSpPr>
          <p:nvPr>
            <p:ph type="body" idx="1"/>
          </p:nvPr>
        </p:nvSpPr>
        <p:spPr>
          <a:xfrm>
            <a:off x="609600" y="1600200"/>
            <a:ext cx="7772400" cy="3505200"/>
          </a:xfrm>
          <a:solidFill>
            <a:schemeClr val="tx1">
              <a:alpha val="40000"/>
            </a:schemeClr>
          </a:solidFill>
        </p:spPr>
        <p:txBody>
          <a:bodyPr/>
          <a:lstStyle/>
          <a:p>
            <a:r>
              <a:rPr lang="en-US" altLang="en-US" b="1" dirty="0">
                <a:solidFill>
                  <a:schemeClr val="bg2"/>
                </a:solidFill>
                <a:effectLst/>
              </a:rPr>
              <a:t>Sudden destruction (51:8)</a:t>
            </a:r>
          </a:p>
          <a:p>
            <a:r>
              <a:rPr lang="en-US" altLang="en-US" b="1" dirty="0">
                <a:solidFill>
                  <a:schemeClr val="bg2"/>
                </a:solidFill>
                <a:effectLst/>
              </a:rPr>
              <a:t>Complete destruction (50:3, 13, 26, 39-40; 51:29, 43, 62)</a:t>
            </a:r>
          </a:p>
          <a:p>
            <a:r>
              <a:rPr lang="en-US" altLang="en-US" b="1" dirty="0">
                <a:solidFill>
                  <a:schemeClr val="bg2"/>
                </a:solidFill>
                <a:effectLst/>
              </a:rPr>
              <a:t>No reuse of building materials (51:26)</a:t>
            </a:r>
          </a:p>
          <a:p>
            <a:r>
              <a:rPr lang="en-US" altLang="en-US" b="1" dirty="0">
                <a:solidFill>
                  <a:schemeClr val="bg2"/>
                </a:solidFill>
                <a:effectLst/>
              </a:rPr>
              <a:t>Believers flee (50:8; 51:6, 45)</a:t>
            </a:r>
          </a:p>
          <a:p>
            <a:r>
              <a:rPr lang="en-US" altLang="en-US" b="1" dirty="0">
                <a:solidFill>
                  <a:schemeClr val="bg2"/>
                </a:solidFill>
                <a:effectLst/>
              </a:rPr>
              <a:t>Israel’s regeneration (50:2, 4-5, 20; 51:50)</a:t>
            </a:r>
          </a:p>
        </p:txBody>
      </p:sp>
      <p:sp>
        <p:nvSpPr>
          <p:cNvPr id="38916" name="Text Box 4"/>
          <p:cNvSpPr txBox="1">
            <a:spLocks noChangeArrowheads="1"/>
          </p:cNvSpPr>
          <p:nvPr/>
        </p:nvSpPr>
        <p:spPr bwMode="auto">
          <a:xfrm>
            <a:off x="495300" y="600069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cs typeface="Calibri" panose="020F0502020204030204" pitchFamily="34" charset="0"/>
              </a:rPr>
              <a:t>Dyer, "The Identity of Babylon in Revelation 17–18 (Part 2)," 443-49. </a:t>
            </a:r>
          </a:p>
        </p:txBody>
      </p:sp>
    </p:spTree>
    <p:extLst>
      <p:ext uri="{BB962C8B-B14F-4D97-AF65-F5344CB8AC3E}">
        <p14:creationId xmlns:p14="http://schemas.microsoft.com/office/powerpoint/2010/main" val="254985339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14300"/>
            <a:ext cx="82994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3"/>
          <p:cNvSpPr>
            <a:spLocks noGrp="1" noChangeArrowheads="1"/>
          </p:cNvSpPr>
          <p:nvPr>
            <p:ph type="title"/>
          </p:nvPr>
        </p:nvSpPr>
        <p:spPr>
          <a:xfrm>
            <a:off x="685800" y="228600"/>
            <a:ext cx="7772400" cy="1143000"/>
          </a:xfrm>
        </p:spPr>
        <p:txBody>
          <a:bodyPr/>
          <a:lstStyle/>
          <a:p>
            <a:pPr algn="ctr">
              <a:defRPr/>
            </a:pPr>
            <a:r>
              <a:rPr lang="en-US" sz="3600" dirty="0">
                <a:solidFill>
                  <a:schemeClr val="tx1"/>
                </a:solidFill>
                <a:effectLst>
                  <a:outerShdw blurRad="38100" dist="38100" dir="2700000" algn="tl">
                    <a:srgbClr val="000000"/>
                  </a:outerShdw>
                </a:effectLst>
              </a:rPr>
              <a:t>Herodotus, </a:t>
            </a:r>
            <a:r>
              <a:rPr lang="en-US" sz="3600" i="1" dirty="0">
                <a:solidFill>
                  <a:schemeClr val="tx1"/>
                </a:solidFill>
                <a:effectLst>
                  <a:outerShdw blurRad="38100" dist="38100" dir="2700000" algn="tl">
                    <a:srgbClr val="000000"/>
                  </a:outerShdw>
                </a:effectLst>
              </a:rPr>
              <a:t>Histories</a:t>
            </a:r>
            <a:r>
              <a:rPr lang="en-US" sz="3600" dirty="0">
                <a:solidFill>
                  <a:schemeClr val="tx1"/>
                </a:solidFill>
                <a:effectLst>
                  <a:outerShdw blurRad="38100" dist="38100" dir="2700000" algn="tl">
                    <a:srgbClr val="000000"/>
                  </a:outerShdw>
                </a:effectLst>
              </a:rPr>
              <a:t>, 1:191 (450 B.C.)</a:t>
            </a:r>
          </a:p>
        </p:txBody>
      </p:sp>
      <p:sp>
        <p:nvSpPr>
          <p:cNvPr id="129028" name="Rectangle 4"/>
          <p:cNvSpPr>
            <a:spLocks noGrp="1" noChangeArrowheads="1"/>
          </p:cNvSpPr>
          <p:nvPr>
            <p:ph type="body" idx="1"/>
          </p:nvPr>
        </p:nvSpPr>
        <p:spPr>
          <a:xfrm>
            <a:off x="152400" y="1600200"/>
            <a:ext cx="8763000" cy="4953000"/>
          </a:xfrm>
        </p:spPr>
        <p:txBody>
          <a:bodyPr/>
          <a:lstStyle/>
          <a:p>
            <a:pPr marL="0" indent="0" algn="just">
              <a:lnSpc>
                <a:spcPct val="90000"/>
              </a:lnSpc>
              <a:buNone/>
              <a:defRPr/>
            </a:pPr>
            <a:r>
              <a:rPr lang="en-US" sz="3400" dirty="0"/>
              <a:t>“…he conducted the river by a channel into the lake…and so he made the former course of the river passable by the sinking of the stream. When this had been done, the Persians who had been posted for this very purpose entered by the bed of the river Euphrates into Babylon, the stream having sunk so far that it reached about to the middle of a man’s thigh…those Babylonians who dwelt in the middle did not know that they had been captured…”</a:t>
            </a:r>
            <a:r>
              <a:rPr lang="en-US" sz="3400" dirty="0">
                <a:solidFill>
                  <a:schemeClr val="bg1"/>
                </a:solidFill>
              </a:rPr>
              <a:t> </a:t>
            </a:r>
          </a:p>
        </p:txBody>
      </p:sp>
    </p:spTree>
    <p:extLst>
      <p:ext uri="{BB962C8B-B14F-4D97-AF65-F5344CB8AC3E}">
        <p14:creationId xmlns:p14="http://schemas.microsoft.com/office/powerpoint/2010/main" val="381583285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658" y="569728"/>
            <a:ext cx="8632684" cy="5718544"/>
          </a:xfrm>
          <a:prstGeom prst="rect">
            <a:avLst/>
          </a:prstGeom>
        </p:spPr>
      </p:pic>
    </p:spTree>
    <p:extLst>
      <p:ext uri="{BB962C8B-B14F-4D97-AF65-F5344CB8AC3E}">
        <p14:creationId xmlns:p14="http://schemas.microsoft.com/office/powerpoint/2010/main" val="250216904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876300" y="228600"/>
            <a:ext cx="7391400" cy="9144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James Pritchard</a:t>
            </a:r>
            <a:br>
              <a:rPr lang="en-US" altLang="en-US" sz="3600" dirty="0"/>
            </a:br>
            <a:r>
              <a:rPr lang="en-US" altLang="en-US" sz="1800" i="1" kern="1200" dirty="0">
                <a:solidFill>
                  <a:schemeClr val="tx1"/>
                </a:solidFill>
                <a:effectLst>
                  <a:outerShdw blurRad="38100" dist="38100" dir="2700000" algn="tl">
                    <a:srgbClr val="000000"/>
                  </a:outerShdw>
                </a:effectLst>
                <a:ea typeface="+mn-ea"/>
                <a:cs typeface="+mn-cs"/>
              </a:rPr>
              <a:t>The Ancient Near East Texts Relating to the Old Testament, 315-16. </a:t>
            </a:r>
          </a:p>
        </p:txBody>
      </p:sp>
      <p:sp>
        <p:nvSpPr>
          <p:cNvPr id="131075" name="Rectangle 3"/>
          <p:cNvSpPr>
            <a:spLocks noGrp="1" noChangeArrowheads="1"/>
          </p:cNvSpPr>
          <p:nvPr>
            <p:ph type="body" idx="1"/>
          </p:nvPr>
        </p:nvSpPr>
        <p:spPr>
          <a:xfrm>
            <a:off x="1828800" y="1447800"/>
            <a:ext cx="7162800" cy="5105400"/>
          </a:xfrm>
        </p:spPr>
        <p:txBody>
          <a:bodyPr/>
          <a:lstStyle/>
          <a:p>
            <a:pPr marL="0" indent="0" algn="just">
              <a:lnSpc>
                <a:spcPct val="90000"/>
              </a:lnSpc>
              <a:buNone/>
              <a:defRPr/>
            </a:pPr>
            <a:r>
              <a:rPr lang="en-US" sz="2800" dirty="0">
                <a:cs typeface="Calibri" panose="020F0502020204030204" pitchFamily="34" charset="0"/>
              </a:rPr>
              <a:t>Without any battle. . . sparing Babylon . . . any calamity.... I am Cyrus...king of Babylon....When I entered Babylon...under jubilation and rejoicing...troops walked around Babylon...in peace, I did not allow anybody to terrorize (any place) of the [country of Sumer] and Akkad. I strove for peace in Babylon...and in all his (other) sacred cities....I returned to (these) sacred cities on the other side of the Tigris, the sanctuaries of which have been in ruins for a long time, the images which (used) to live therein and established for them permanent sanctuaries.</a:t>
            </a:r>
            <a:r>
              <a:rPr lang="en-US" sz="2800" dirty="0">
                <a:solidFill>
                  <a:schemeClr val="bg1"/>
                </a:solidFill>
                <a:cs typeface="Calibri" panose="020F0502020204030204" pitchFamily="34" charset="0"/>
              </a:rPr>
              <a:t>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0"/>
            <a:ext cx="1654342" cy="2514600"/>
          </a:xfrm>
          <a:prstGeom prst="rect">
            <a:avLst/>
          </a:prstGeom>
        </p:spPr>
      </p:pic>
    </p:spTree>
    <p:extLst>
      <p:ext uri="{BB962C8B-B14F-4D97-AF65-F5344CB8AC3E}">
        <p14:creationId xmlns:p14="http://schemas.microsoft.com/office/powerpoint/2010/main" val="241072226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2057400" y="1447800"/>
            <a:ext cx="6884988" cy="5029199"/>
          </a:xfrm>
        </p:spPr>
        <p:txBody>
          <a:bodyPr/>
          <a:lstStyle/>
          <a:p>
            <a:pPr marL="0" indent="0" algn="just">
              <a:buNone/>
              <a:defRPr/>
            </a:pPr>
            <a:r>
              <a:rPr lang="en-US" sz="2800" dirty="0">
                <a:cs typeface="Calibri" panose="020F0502020204030204" pitchFamily="34" charset="0"/>
              </a:rPr>
              <a:t>I (also) gathered all their (former) inhabitants and returned (to them) their habitations. Furthermore, I resettled... unharmed, in their (former) chapels, the places which make them happy. May all the gods whom I have resettled in their sacred cities ask daily Bel and Nebo for a long life for me...all of them I resettled in a peaceful place... ducks and doves,...I </a:t>
            </a:r>
            <a:r>
              <a:rPr lang="en-US" sz="2800" dirty="0" err="1">
                <a:cs typeface="Calibri" panose="020F0502020204030204" pitchFamily="34" charset="0"/>
              </a:rPr>
              <a:t>endeavoured</a:t>
            </a:r>
            <a:r>
              <a:rPr lang="en-US" sz="2800" dirty="0">
                <a:cs typeface="Calibri" panose="020F0502020204030204" pitchFamily="34" charset="0"/>
              </a:rPr>
              <a:t> to fortify/repair their dwelling places . . . </a:t>
            </a:r>
            <a:endParaRPr lang="en-US" sz="2800" dirty="0"/>
          </a:p>
        </p:txBody>
      </p:sp>
      <p:sp>
        <p:nvSpPr>
          <p:cNvPr id="7" name="Rectangle 2"/>
          <p:cNvSpPr>
            <a:spLocks noGrp="1" noChangeArrowheads="1"/>
          </p:cNvSpPr>
          <p:nvPr>
            <p:ph type="title"/>
          </p:nvPr>
        </p:nvSpPr>
        <p:spPr>
          <a:xfrm>
            <a:off x="876300" y="228600"/>
            <a:ext cx="7391400" cy="914400"/>
          </a:xfrm>
        </p:spPr>
        <p:txBody>
          <a:bodyPr/>
          <a:lstStyle/>
          <a:p>
            <a:pPr algn="ctr"/>
            <a:r>
              <a:rPr lang="en-US" altLang="en-US" sz="4000" b="1" kern="1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outerShdw>
                </a:effectLst>
              </a:rPr>
              <a:t>James Pritchard</a:t>
            </a:r>
            <a:br>
              <a:rPr lang="en-US" altLang="en-US" sz="3600" dirty="0"/>
            </a:br>
            <a:r>
              <a:rPr lang="en-US" altLang="en-US" sz="1800" i="1" kern="1200" dirty="0">
                <a:solidFill>
                  <a:schemeClr val="tx1"/>
                </a:solidFill>
                <a:effectLst>
                  <a:outerShdw blurRad="38100" dist="38100" dir="2700000" algn="tl">
                    <a:srgbClr val="000000"/>
                  </a:outerShdw>
                </a:effectLst>
                <a:ea typeface="+mn-ea"/>
                <a:cs typeface="+mn-cs"/>
              </a:rPr>
              <a:t>The Ancient Near East Texts Relating to the Old Testament, 315-16. </a:t>
            </a: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0"/>
            <a:ext cx="1654342" cy="2514600"/>
          </a:xfrm>
          <a:prstGeom prst="rect">
            <a:avLst/>
          </a:prstGeom>
        </p:spPr>
      </p:pic>
    </p:spTree>
    <p:extLst>
      <p:ext uri="{BB962C8B-B14F-4D97-AF65-F5344CB8AC3E}">
        <p14:creationId xmlns:p14="http://schemas.microsoft.com/office/powerpoint/2010/main" val="66220600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6420"/>
                    </a14:imgEffect>
                  </a14:imgLayer>
                </a14:imgProps>
              </a:ext>
              <a:ext uri="{28A0092B-C50C-407E-A947-70E740481C1C}">
                <a14:useLocalDpi xmlns:a14="http://schemas.microsoft.com/office/drawing/2010/main"/>
              </a:ext>
            </a:extLst>
          </a:blip>
          <a:srcRect/>
          <a:stretch>
            <a:fillRect/>
          </a:stretch>
        </p:blipFill>
        <p:spPr bwMode="auto">
          <a:xfrm>
            <a:off x="182880" y="413573"/>
            <a:ext cx="8778240" cy="60308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9938" name="Rectangle 2"/>
          <p:cNvSpPr>
            <a:spLocks noGrp="1" noChangeArrowheads="1"/>
          </p:cNvSpPr>
          <p:nvPr>
            <p:ph type="title"/>
          </p:nvPr>
        </p:nvSpPr>
        <p:spPr>
          <a:xfrm>
            <a:off x="2971800" y="381000"/>
            <a:ext cx="3200400" cy="1143000"/>
          </a:xfrm>
        </p:spPr>
        <p:txBody>
          <a:bodyPr/>
          <a:lstStyle/>
          <a:p>
            <a:pPr algn="ctr"/>
            <a:r>
              <a:rPr lang="en-US" altLang="en-US" b="1" dirty="0">
                <a:effectLst>
                  <a:outerShdw blurRad="38100" dist="38100" dir="2700000" algn="tl">
                    <a:srgbClr val="000000">
                      <a:alpha val="43137"/>
                    </a:srgbClr>
                  </a:outerShdw>
                </a:effectLst>
              </a:rPr>
              <a:t>Isaiah 13-14</a:t>
            </a:r>
          </a:p>
        </p:txBody>
      </p:sp>
      <p:sp>
        <p:nvSpPr>
          <p:cNvPr id="39939" name="Rectangle 3"/>
          <p:cNvSpPr>
            <a:spLocks noGrp="1" noChangeArrowheads="1"/>
          </p:cNvSpPr>
          <p:nvPr>
            <p:ph type="body" idx="1"/>
          </p:nvPr>
        </p:nvSpPr>
        <p:spPr>
          <a:xfrm>
            <a:off x="685800" y="1600200"/>
            <a:ext cx="7772400" cy="4114800"/>
          </a:xfrm>
          <a:solidFill>
            <a:schemeClr val="tx1">
              <a:alpha val="43000"/>
            </a:schemeClr>
          </a:solidFill>
        </p:spPr>
        <p:txBody>
          <a:bodyPr/>
          <a:lstStyle/>
          <a:p>
            <a:r>
              <a:rPr lang="en-US" altLang="en-US" b="1" dirty="0">
                <a:solidFill>
                  <a:schemeClr val="bg2"/>
                </a:solidFill>
                <a:effectLst/>
              </a:rPr>
              <a:t>Day of the Lord (13:6-9)</a:t>
            </a:r>
          </a:p>
          <a:p>
            <a:r>
              <a:rPr lang="en-US" altLang="en-US" b="1" dirty="0">
                <a:solidFill>
                  <a:schemeClr val="bg2"/>
                </a:solidFill>
                <a:effectLst/>
              </a:rPr>
              <a:t>Cosmic disturbances (13:10-13)</a:t>
            </a:r>
          </a:p>
          <a:p>
            <a:r>
              <a:rPr lang="en-US" altLang="en-US" b="1" dirty="0">
                <a:solidFill>
                  <a:schemeClr val="bg2"/>
                </a:solidFill>
                <a:effectLst/>
              </a:rPr>
              <a:t>Global judgment (13:11-12)</a:t>
            </a:r>
          </a:p>
          <a:p>
            <a:r>
              <a:rPr lang="en-US" altLang="en-US" b="1" dirty="0">
                <a:solidFill>
                  <a:schemeClr val="bg2"/>
                </a:solidFill>
                <a:effectLst/>
              </a:rPr>
              <a:t>Sodom and Gomorrah (13:19)</a:t>
            </a:r>
          </a:p>
          <a:p>
            <a:r>
              <a:rPr lang="en-US" altLang="en-US" b="1" u="sng" dirty="0">
                <a:solidFill>
                  <a:srgbClr val="0000FF"/>
                </a:solidFill>
                <a:effectLst/>
              </a:rPr>
              <a:t>Complete and final desolation (13:20-22)</a:t>
            </a:r>
          </a:p>
          <a:p>
            <a:r>
              <a:rPr lang="en-US" altLang="en-US" b="1" dirty="0">
                <a:solidFill>
                  <a:schemeClr val="bg2"/>
                </a:solidFill>
                <a:effectLst/>
              </a:rPr>
              <a:t>Universal peace and rest (14:5-8)</a:t>
            </a:r>
          </a:p>
          <a:p>
            <a:r>
              <a:rPr lang="en-US" altLang="en-US" b="1" dirty="0">
                <a:solidFill>
                  <a:schemeClr val="bg2"/>
                </a:solidFill>
                <a:effectLst/>
              </a:rPr>
              <a:t>Israel’s regeneration (14:1-4)</a:t>
            </a:r>
          </a:p>
        </p:txBody>
      </p:sp>
      <p:sp>
        <p:nvSpPr>
          <p:cNvPr id="39940" name="Text Box 4"/>
          <p:cNvSpPr txBox="1">
            <a:spLocks noChangeArrowheads="1"/>
          </p:cNvSpPr>
          <p:nvPr/>
        </p:nvSpPr>
        <p:spPr bwMode="auto">
          <a:xfrm>
            <a:off x="2514600" y="586740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dirty="0">
                <a:latin typeface="Calibri" panose="020F0502020204030204" pitchFamily="34" charset="0"/>
                <a:cs typeface="Calibri" panose="020F0502020204030204" pitchFamily="34" charset="0"/>
              </a:rPr>
              <a:t>Morris, </a:t>
            </a:r>
            <a:r>
              <a:rPr lang="en-US" altLang="en-US" i="1" dirty="0">
                <a:latin typeface="Calibri" panose="020F0502020204030204" pitchFamily="34" charset="0"/>
                <a:cs typeface="Calibri" panose="020F0502020204030204" pitchFamily="34" charset="0"/>
              </a:rPr>
              <a:t>Revelation Record</a:t>
            </a:r>
            <a:r>
              <a:rPr lang="en-US" altLang="en-US" dirty="0">
                <a:latin typeface="Calibri" panose="020F0502020204030204" pitchFamily="34" charset="0"/>
                <a:cs typeface="Calibri" panose="020F0502020204030204" pitchFamily="34" charset="0"/>
              </a:rPr>
              <a:t>, 348. </a:t>
            </a:r>
          </a:p>
        </p:txBody>
      </p:sp>
    </p:spTree>
    <p:extLst>
      <p:ext uri="{BB962C8B-B14F-4D97-AF65-F5344CB8AC3E}">
        <p14:creationId xmlns:p14="http://schemas.microsoft.com/office/powerpoint/2010/main" val="341548981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 y="381272"/>
            <a:ext cx="8778240" cy="60954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8914" name="Rectangle 2"/>
          <p:cNvSpPr>
            <a:spLocks noGrp="1" noChangeArrowheads="1"/>
          </p:cNvSpPr>
          <p:nvPr>
            <p:ph type="title"/>
          </p:nvPr>
        </p:nvSpPr>
        <p:spPr>
          <a:xfrm>
            <a:off x="685800" y="381000"/>
            <a:ext cx="7772400" cy="1143000"/>
          </a:xfrm>
        </p:spPr>
        <p:txBody>
          <a:bodyPr/>
          <a:lstStyle/>
          <a:p>
            <a:pPr algn="ctr"/>
            <a:r>
              <a:rPr lang="en-US" altLang="en-US" b="1" dirty="0">
                <a:effectLst>
                  <a:outerShdw blurRad="38100" dist="38100" dir="2700000" algn="tl">
                    <a:srgbClr val="000000">
                      <a:alpha val="43137"/>
                    </a:srgbClr>
                  </a:outerShdw>
                </a:effectLst>
              </a:rPr>
              <a:t>Jeremiah 50-51</a:t>
            </a:r>
          </a:p>
        </p:txBody>
      </p:sp>
      <p:sp>
        <p:nvSpPr>
          <p:cNvPr id="38915" name="Rectangle 3"/>
          <p:cNvSpPr>
            <a:spLocks noGrp="1" noChangeArrowheads="1"/>
          </p:cNvSpPr>
          <p:nvPr>
            <p:ph type="body" idx="1"/>
          </p:nvPr>
        </p:nvSpPr>
        <p:spPr>
          <a:xfrm>
            <a:off x="609600" y="1600200"/>
            <a:ext cx="7772400" cy="3505200"/>
          </a:xfrm>
          <a:solidFill>
            <a:schemeClr val="tx1">
              <a:alpha val="40000"/>
            </a:schemeClr>
          </a:solidFill>
        </p:spPr>
        <p:txBody>
          <a:bodyPr/>
          <a:lstStyle/>
          <a:p>
            <a:r>
              <a:rPr lang="en-US" altLang="en-US" b="1" dirty="0">
                <a:solidFill>
                  <a:schemeClr val="bg2"/>
                </a:solidFill>
                <a:effectLst/>
              </a:rPr>
              <a:t>Sudden destruction (51:8)</a:t>
            </a:r>
          </a:p>
          <a:p>
            <a:r>
              <a:rPr lang="en-US" altLang="en-US" b="1" u="sng" dirty="0">
                <a:solidFill>
                  <a:srgbClr val="0000FF"/>
                </a:solidFill>
                <a:effectLst/>
              </a:rPr>
              <a:t>Complete destruction (50:3, 13, 26, 39-40; 51:29, 43, 62)</a:t>
            </a:r>
          </a:p>
          <a:p>
            <a:r>
              <a:rPr lang="en-US" altLang="en-US" b="1" dirty="0">
                <a:solidFill>
                  <a:schemeClr val="bg2"/>
                </a:solidFill>
                <a:effectLst/>
              </a:rPr>
              <a:t>No reuse of building materials (51:26)</a:t>
            </a:r>
          </a:p>
          <a:p>
            <a:r>
              <a:rPr lang="en-US" altLang="en-US" b="1" dirty="0">
                <a:solidFill>
                  <a:schemeClr val="bg2"/>
                </a:solidFill>
                <a:effectLst/>
              </a:rPr>
              <a:t>Believers flee (50:8; 51:6, 45)</a:t>
            </a:r>
          </a:p>
          <a:p>
            <a:r>
              <a:rPr lang="en-US" altLang="en-US" b="1" dirty="0">
                <a:solidFill>
                  <a:schemeClr val="bg2"/>
                </a:solidFill>
                <a:effectLst/>
              </a:rPr>
              <a:t>Israel’s regeneration (50:2, 4-5, 20; 51:50)</a:t>
            </a:r>
          </a:p>
        </p:txBody>
      </p:sp>
      <p:sp>
        <p:nvSpPr>
          <p:cNvPr id="38916" name="Text Box 4"/>
          <p:cNvSpPr txBox="1">
            <a:spLocks noChangeArrowheads="1"/>
          </p:cNvSpPr>
          <p:nvPr/>
        </p:nvSpPr>
        <p:spPr bwMode="auto">
          <a:xfrm>
            <a:off x="495300" y="6000690"/>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000" dirty="0">
                <a:latin typeface="Calibri" panose="020F0502020204030204" pitchFamily="34" charset="0"/>
                <a:cs typeface="Calibri" panose="020F0502020204030204" pitchFamily="34" charset="0"/>
              </a:rPr>
              <a:t>Dyer, "The Identity of Babylon in Revelation 17–18 (Part 2)," 443-49. </a:t>
            </a:r>
          </a:p>
        </p:txBody>
      </p:sp>
    </p:spTree>
    <p:extLst>
      <p:ext uri="{BB962C8B-B14F-4D97-AF65-F5344CB8AC3E}">
        <p14:creationId xmlns:p14="http://schemas.microsoft.com/office/powerpoint/2010/main" val="27216436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304800" y="1600200"/>
            <a:ext cx="8610600" cy="4518804"/>
          </a:xfrm>
        </p:spPr>
        <p:txBody>
          <a:bodyPr/>
          <a:lstStyle/>
          <a:p>
            <a:pPr marL="457200" indent="-457200">
              <a:spcBef>
                <a:spcPts val="0"/>
              </a:spcBef>
              <a:spcAft>
                <a:spcPts val="2400"/>
              </a:spcAft>
              <a:buSzPct val="100000"/>
              <a:buFont typeface="+mj-lt"/>
              <a:buAutoNum type="romanUcPeriod"/>
              <a:defRPr/>
            </a:pPr>
            <a:r>
              <a:rPr lang="en-US" sz="3600" b="1" dirty="0">
                <a:solidFill>
                  <a:srgbClr val="FFFFCC"/>
                </a:solidFill>
              </a:rPr>
              <a:t>Historical (1-7):</a:t>
            </a:r>
          </a:p>
          <a:p>
            <a:pPr marL="457200" lvl="1" indent="0" eaLnBrk="1" hangingPunct="1">
              <a:spcBef>
                <a:spcPts val="0"/>
              </a:spcBef>
              <a:spcAft>
                <a:spcPts val="2400"/>
              </a:spcAft>
              <a:buFont typeface="Wingdings" panose="05000000000000000000" pitchFamily="2" charset="2"/>
              <a:buNone/>
              <a:defRPr/>
            </a:pPr>
            <a:r>
              <a:rPr lang="en-US" sz="3600" dirty="0"/>
              <a:t>Daniel interprets, 3</a:t>
            </a:r>
            <a:r>
              <a:rPr lang="en-US" sz="3600" baseline="30000" dirty="0"/>
              <a:t>rd</a:t>
            </a:r>
            <a:r>
              <a:rPr lang="en-US" sz="3600" dirty="0"/>
              <a:t> person, gentile nations</a:t>
            </a:r>
          </a:p>
          <a:p>
            <a:pPr marL="1027113" lvl="1" indent="-569913" eaLnBrk="1" hangingPunct="1">
              <a:spcBef>
                <a:spcPts val="0"/>
              </a:spcBef>
              <a:spcAft>
                <a:spcPts val="2400"/>
              </a:spcAft>
              <a:buSzPct val="100000"/>
              <a:buFont typeface="+mj-lt"/>
              <a:buAutoNum type="alphaUcPeriod"/>
              <a:defRPr/>
            </a:pPr>
            <a:r>
              <a:rPr lang="en-US" sz="3600" dirty="0">
                <a:ea typeface="+mn-ea"/>
                <a:cs typeface="+mn-cs"/>
              </a:rPr>
              <a:t>Intro “Hebrew” (1)</a:t>
            </a:r>
          </a:p>
          <a:p>
            <a:pPr marL="1027113" lvl="1" indent="-569913" eaLnBrk="1" hangingPunct="1">
              <a:spcBef>
                <a:spcPts val="0"/>
              </a:spcBef>
              <a:spcAft>
                <a:spcPts val="2400"/>
              </a:spcAft>
              <a:buSzPct val="100000"/>
              <a:buFont typeface="+mj-lt"/>
              <a:buAutoNum type="alphaUcPeriod"/>
              <a:defRPr/>
            </a:pPr>
            <a:r>
              <a:rPr lang="en-US" sz="3600" b="1" u="sng" dirty="0">
                <a:solidFill>
                  <a:srgbClr val="FFFFCC"/>
                </a:solidFill>
              </a:rPr>
              <a:t>Aramaic </a:t>
            </a:r>
            <a:r>
              <a:rPr lang="en-US" sz="3600" b="1" i="1" u="sng" dirty="0">
                <a:solidFill>
                  <a:srgbClr val="FFFFCC"/>
                </a:solidFill>
              </a:rPr>
              <a:t>chiasm</a:t>
            </a:r>
            <a:r>
              <a:rPr lang="en-US" sz="3600" b="1" u="sng" dirty="0">
                <a:solidFill>
                  <a:srgbClr val="FFFFCC"/>
                </a:solidFill>
              </a:rPr>
              <a:t> (2-7)</a:t>
            </a:r>
          </a:p>
        </p:txBody>
      </p:sp>
      <p:pic>
        <p:nvPicPr>
          <p:cNvPr id="4"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8818" y="5381625"/>
            <a:ext cx="3546582" cy="1371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448405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228600"/>
            <a:ext cx="7772400" cy="838200"/>
          </a:xfrm>
        </p:spPr>
        <p:txBody>
          <a:bodyPr/>
          <a:lstStyle/>
          <a:p>
            <a:pPr algn="ctr">
              <a:defRPr/>
            </a:pPr>
            <a:r>
              <a:rPr lang="en-US" sz="3600" dirty="0">
                <a:effectLst>
                  <a:outerShdw blurRad="38100" dist="38100" dir="2700000" algn="tl">
                    <a:srgbClr val="000000">
                      <a:alpha val="43137"/>
                    </a:srgbClr>
                  </a:outerShdw>
                </a:effectLst>
              </a:rPr>
              <a:t>Babylon’s History After 539 B.C.</a:t>
            </a:r>
          </a:p>
        </p:txBody>
      </p:sp>
      <p:sp>
        <p:nvSpPr>
          <p:cNvPr id="133123" name="Rectangle 3"/>
          <p:cNvSpPr>
            <a:spLocks noGrp="1" noChangeArrowheads="1"/>
          </p:cNvSpPr>
          <p:nvPr>
            <p:ph type="body" idx="1"/>
          </p:nvPr>
        </p:nvSpPr>
        <p:spPr>
          <a:xfrm>
            <a:off x="495300" y="1143000"/>
            <a:ext cx="8153400" cy="4876800"/>
          </a:xfrm>
        </p:spPr>
        <p:txBody>
          <a:bodyPr/>
          <a:lstStyle/>
          <a:p>
            <a:pPr>
              <a:spcBef>
                <a:spcPts val="0"/>
              </a:spcBef>
              <a:spcAft>
                <a:spcPts val="1200"/>
              </a:spcAft>
              <a:defRPr/>
            </a:pPr>
            <a:r>
              <a:rPr lang="en-US" sz="2600" dirty="0"/>
              <a:t>Herodotus gives Babylon’s measurements (450 B.C.)</a:t>
            </a:r>
          </a:p>
          <a:p>
            <a:pPr>
              <a:spcBef>
                <a:spcPts val="0"/>
              </a:spcBef>
              <a:spcAft>
                <a:spcPts val="1200"/>
              </a:spcAft>
              <a:defRPr/>
            </a:pPr>
            <a:r>
              <a:rPr lang="en-US" sz="2600" dirty="0"/>
              <a:t>Alexander the Great visits and dies in Babylon (323 B.C.)</a:t>
            </a:r>
          </a:p>
          <a:p>
            <a:pPr>
              <a:spcBef>
                <a:spcPts val="0"/>
              </a:spcBef>
              <a:spcAft>
                <a:spcPts val="1200"/>
              </a:spcAft>
              <a:defRPr/>
            </a:pPr>
            <a:r>
              <a:rPr lang="en-US" sz="2600" dirty="0" err="1"/>
              <a:t>Seleucus</a:t>
            </a:r>
            <a:r>
              <a:rPr lang="en-US" sz="2600" dirty="0"/>
              <a:t> seizes Babylon (312 B.C.)</a:t>
            </a:r>
          </a:p>
          <a:p>
            <a:pPr>
              <a:spcBef>
                <a:spcPts val="0"/>
              </a:spcBef>
              <a:spcAft>
                <a:spcPts val="1200"/>
              </a:spcAft>
              <a:defRPr/>
            </a:pPr>
            <a:r>
              <a:rPr lang="en-US" sz="2600" dirty="0"/>
              <a:t>Strabo pronounces Babylon’s hanging gardens as one of “seven wonders of the world” (25 B.C) </a:t>
            </a:r>
          </a:p>
          <a:p>
            <a:pPr>
              <a:spcBef>
                <a:spcPts val="0"/>
              </a:spcBef>
              <a:spcAft>
                <a:spcPts val="1200"/>
              </a:spcAft>
              <a:defRPr/>
            </a:pPr>
            <a:r>
              <a:rPr lang="en-US" sz="2600" dirty="0"/>
              <a:t>Babylonians present on Pentecost (Acts 2:9)</a:t>
            </a:r>
          </a:p>
          <a:p>
            <a:pPr>
              <a:spcBef>
                <a:spcPts val="0"/>
              </a:spcBef>
              <a:spcAft>
                <a:spcPts val="1200"/>
              </a:spcAft>
              <a:defRPr/>
            </a:pPr>
            <a:r>
              <a:rPr lang="en-US" sz="2600" dirty="0"/>
              <a:t>Talmud promulgated from Babylon (A.D. 500)</a:t>
            </a:r>
          </a:p>
          <a:p>
            <a:pPr>
              <a:spcBef>
                <a:spcPts val="0"/>
              </a:spcBef>
              <a:spcAft>
                <a:spcPts val="1200"/>
              </a:spcAft>
              <a:defRPr/>
            </a:pPr>
            <a:r>
              <a:rPr lang="en-US" sz="2600" dirty="0" err="1"/>
              <a:t>Haukal</a:t>
            </a:r>
            <a:r>
              <a:rPr lang="en-US" sz="2600" dirty="0"/>
              <a:t> mentions Babylonian village (A.D. 917)</a:t>
            </a:r>
          </a:p>
          <a:p>
            <a:pPr>
              <a:spcBef>
                <a:spcPts val="0"/>
              </a:spcBef>
              <a:spcAft>
                <a:spcPts val="1200"/>
              </a:spcAft>
              <a:defRPr/>
            </a:pPr>
            <a:r>
              <a:rPr lang="en-US" sz="2600" dirty="0"/>
              <a:t>Babylon known as “Two Mosques” and “</a:t>
            </a:r>
            <a:r>
              <a:rPr lang="en-US" sz="2600" dirty="0" err="1"/>
              <a:t>Hilah</a:t>
            </a:r>
            <a:r>
              <a:rPr lang="en-US" sz="2600" dirty="0"/>
              <a:t>” (A.D. 1100)</a:t>
            </a:r>
          </a:p>
        </p:txBody>
      </p:sp>
      <p:sp>
        <p:nvSpPr>
          <p:cNvPr id="173060" name="Text Box 4"/>
          <p:cNvSpPr txBox="1">
            <a:spLocks noChangeArrowheads="1"/>
          </p:cNvSpPr>
          <p:nvPr/>
        </p:nvSpPr>
        <p:spPr bwMode="auto">
          <a:xfrm>
            <a:off x="1181100" y="6400800"/>
            <a:ext cx="6781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1800" dirty="0">
                <a:latin typeface="Calibri" panose="020F0502020204030204" pitchFamily="34" charset="0"/>
                <a:cs typeface="Calibri" panose="020F0502020204030204" pitchFamily="34" charset="0"/>
              </a:rPr>
              <a:t>Hitchcock and Ice, </a:t>
            </a:r>
            <a:r>
              <a:rPr lang="en-US" altLang="en-US" sz="1800" i="1" dirty="0">
                <a:latin typeface="Calibri" panose="020F0502020204030204" pitchFamily="34" charset="0"/>
                <a:cs typeface="Calibri" panose="020F0502020204030204" pitchFamily="34" charset="0"/>
              </a:rPr>
              <a:t>The Truth Behind Left Behind</a:t>
            </a:r>
            <a:r>
              <a:rPr lang="en-US" altLang="en-US" sz="1800" dirty="0">
                <a:latin typeface="Calibri" panose="020F0502020204030204" pitchFamily="34" charset="0"/>
                <a:cs typeface="Calibri" panose="020F0502020204030204" pitchFamily="34" charset="0"/>
              </a:rPr>
              <a:t>, 109</a:t>
            </a:r>
          </a:p>
        </p:txBody>
      </p:sp>
    </p:spTree>
    <p:extLst>
      <p:ext uri="{BB962C8B-B14F-4D97-AF65-F5344CB8AC3E}">
        <p14:creationId xmlns:p14="http://schemas.microsoft.com/office/powerpoint/2010/main" val="220034135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371600" y="228600"/>
            <a:ext cx="6400800" cy="1143000"/>
          </a:xfrm>
        </p:spPr>
        <p:txBody>
          <a:bodyPr/>
          <a:lstStyle/>
          <a:p>
            <a:pPr algn="ctr" eaLnBrk="1" hangingPunct="1">
              <a:defRPr/>
            </a:pPr>
            <a:r>
              <a:rPr lang="en-US" sz="3600" dirty="0"/>
              <a:t>Dr. John Walvoord</a:t>
            </a:r>
            <a:br>
              <a:rPr lang="en-US" sz="2800" dirty="0"/>
            </a:br>
            <a:r>
              <a:rPr lang="en-US" sz="2800" i="1" dirty="0"/>
              <a:t>The Nations in Prophecy</a:t>
            </a:r>
            <a:r>
              <a:rPr lang="en-US" sz="2800" dirty="0"/>
              <a:t>, 63-64</a:t>
            </a:r>
          </a:p>
        </p:txBody>
      </p:sp>
      <p:sp>
        <p:nvSpPr>
          <p:cNvPr id="104451" name="Rectangle 3"/>
          <p:cNvSpPr>
            <a:spLocks noGrp="1" noChangeArrowheads="1"/>
          </p:cNvSpPr>
          <p:nvPr>
            <p:ph type="body" idx="1"/>
          </p:nvPr>
        </p:nvSpPr>
        <p:spPr>
          <a:xfrm>
            <a:off x="152400" y="1600200"/>
            <a:ext cx="8789988" cy="4952999"/>
          </a:xfrm>
        </p:spPr>
        <p:txBody>
          <a:bodyPr/>
          <a:lstStyle/>
          <a:p>
            <a:pPr marL="0" indent="0" algn="just" eaLnBrk="1" hangingPunct="1">
              <a:lnSpc>
                <a:spcPct val="90000"/>
              </a:lnSpc>
              <a:buFontTx/>
              <a:buNone/>
              <a:defRPr/>
            </a:pPr>
            <a:r>
              <a:rPr lang="en-US" dirty="0"/>
              <a:t>“As far as the historic fulfillment is concerned, it is obvious from both Scripture and history that these verses have not been literally fulfilled. The city of Babylon continued to flourish after the Medes conquered it, and though its glory dwindled, especially after the control of the Medes and the Persians ended in 323 B.C., the city continued in some form or substance until A.D. 1000 and did not experience a sudden termination such as anticipated in this prophecy.”</a:t>
            </a:r>
          </a:p>
        </p:txBody>
      </p:sp>
      <p:pic>
        <p:nvPicPr>
          <p:cNvPr id="30724"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2875" y="95250"/>
            <a:ext cx="110642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61895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474" name="Group 2"/>
          <p:cNvGraphicFramePr>
            <a:graphicFrameLocks noGrp="1"/>
          </p:cNvGraphicFramePr>
          <p:nvPr>
            <p:ph type="tbl" idx="1"/>
            <p:extLst>
              <p:ext uri="{D42A27DB-BD31-4B8C-83A1-F6EECF244321}">
                <p14:modId xmlns:p14="http://schemas.microsoft.com/office/powerpoint/2010/main" val="4121628604"/>
              </p:ext>
            </p:extLst>
          </p:nvPr>
        </p:nvGraphicFramePr>
        <p:xfrm>
          <a:off x="152401" y="173355"/>
          <a:ext cx="8839199" cy="6419850"/>
        </p:xfrm>
        <a:graphic>
          <a:graphicData uri="http://schemas.openxmlformats.org/drawingml/2006/table">
            <a:tbl>
              <a:tblPr>
                <a:tableStyleId>{D7AC3CCA-C797-4891-BE02-D94E43425B78}</a:tableStyleId>
              </a:tblPr>
              <a:tblGrid>
                <a:gridCol w="4541174">
                  <a:extLst>
                    <a:ext uri="{9D8B030D-6E8A-4147-A177-3AD203B41FA5}">
                      <a16:colId xmlns:a16="http://schemas.microsoft.com/office/drawing/2014/main" val="20000"/>
                    </a:ext>
                  </a:extLst>
                </a:gridCol>
                <a:gridCol w="1864743">
                  <a:extLst>
                    <a:ext uri="{9D8B030D-6E8A-4147-A177-3AD203B41FA5}">
                      <a16:colId xmlns:a16="http://schemas.microsoft.com/office/drawing/2014/main" val="20001"/>
                    </a:ext>
                  </a:extLst>
                </a:gridCol>
                <a:gridCol w="2433282">
                  <a:extLst>
                    <a:ext uri="{9D8B030D-6E8A-4147-A177-3AD203B41FA5}">
                      <a16:colId xmlns:a16="http://schemas.microsoft.com/office/drawing/2014/main" val="20002"/>
                    </a:ext>
                  </a:extLst>
                </a:gridCol>
              </a:tblGrid>
              <a:tr h="45720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Parallels Between Jeremiah 50-51 &amp; Revelation 17-18</a:t>
                      </a:r>
                    </a:p>
                  </a:txBody>
                  <a:tcPr horzOverflow="overflow">
                    <a:solidFill>
                      <a:schemeClr val="tx1">
                        <a:lumMod val="85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extLst>
                  <a:ext uri="{0D108BD9-81ED-4DB2-BD59-A6C34878D82A}">
                    <a16:rowId xmlns:a16="http://schemas.microsoft.com/office/drawing/2014/main" val="2372741598"/>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Jeremiah</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Revelation</a:t>
                      </a:r>
                      <a:endParaRPr kumimoji="0" lang="en-US" sz="2400" b="0" i="0" u="none" strike="noStrike" cap="none" normalizeH="0" baseline="0" dirty="0">
                        <a:ln>
                          <a:noFill/>
                        </a:ln>
                        <a:solidFill>
                          <a:schemeClr val="bg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1803650137"/>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Associated with a Golden cup</a:t>
                      </a:r>
                      <a:endParaRPr kumimoji="0" lang="en-US" sz="24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chemeClr val="bg2"/>
                          </a:solidFill>
                          <a:effectLst/>
                          <a:latin typeface="Calibri" panose="020F0502020204030204" pitchFamily="34" charset="0"/>
                          <a:cs typeface="Calibri" panose="020F0502020204030204" pitchFamily="34" charset="0"/>
                        </a:rPr>
                        <a:t>51:7a</a:t>
                      </a:r>
                      <a:endParaRPr kumimoji="0" lang="en-US" sz="24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17:3-4; 18:6</a:t>
                      </a:r>
                    </a:p>
                  </a:txBody>
                  <a:tcPr horzOverflow="overflow">
                    <a:solidFill>
                      <a:srgbClr val="99FF66"/>
                    </a:solidFill>
                  </a:tcPr>
                </a:tc>
                <a:extLst>
                  <a:ext uri="{0D108BD9-81ED-4DB2-BD59-A6C34878D82A}">
                    <a16:rowId xmlns:a16="http://schemas.microsoft.com/office/drawing/2014/main" val="10000"/>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Dwelling on many waters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51:13</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a:t>
                      </a:r>
                    </a:p>
                  </a:txBody>
                  <a:tcPr horzOverflow="overflow">
                    <a:solidFill>
                      <a:srgbClr val="99FF66"/>
                    </a:solidFill>
                  </a:tcPr>
                </a:tc>
                <a:extLst>
                  <a:ext uri="{0D108BD9-81ED-4DB2-BD59-A6C34878D82A}">
                    <a16:rowId xmlns:a16="http://schemas.microsoft.com/office/drawing/2014/main" val="10001"/>
                  </a:ext>
                </a:extLst>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Intoxicating the nations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51:7b</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17:2</a:t>
                      </a:r>
                    </a:p>
                  </a:txBody>
                  <a:tcPr horzOverflow="overflow">
                    <a:solidFill>
                      <a:srgbClr val="99FF66"/>
                    </a:solid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Same name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50:1</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17:5</a:t>
                      </a:r>
                    </a:p>
                  </a:txBody>
                  <a:tcPr horzOverflow="overflow">
                    <a:solidFill>
                      <a:srgbClr val="99FF66"/>
                    </a:solidFill>
                  </a:tcPr>
                </a:tc>
                <a:extLst>
                  <a:ext uri="{0D108BD9-81ED-4DB2-BD59-A6C34878D82A}">
                    <a16:rowId xmlns:a16="http://schemas.microsoft.com/office/drawing/2014/main" val="10003"/>
                  </a:ext>
                </a:extLst>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Stone sinking into Euphrates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51:63-64</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4"/>
                  </a:ext>
                </a:extLst>
              </a:tr>
              <a:tr h="412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Sudden destruction</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18:8</a:t>
                      </a:r>
                    </a:p>
                  </a:txBody>
                  <a:tcPr horzOverflow="overflow">
                    <a:solidFill>
                      <a:srgbClr val="99FF66"/>
                    </a:solidFill>
                  </a:tcPr>
                </a:tc>
                <a:extLst>
                  <a:ext uri="{0D108BD9-81ED-4DB2-BD59-A6C34878D82A}">
                    <a16:rowId xmlns:a16="http://schemas.microsoft.com/office/drawing/2014/main" val="10005"/>
                  </a:ext>
                </a:extLst>
              </a:tr>
              <a:tr h="352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Destroyed by fire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51:30</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17:16</a:t>
                      </a:r>
                    </a:p>
                  </a:txBody>
                  <a:tcPr horzOverflow="overflow">
                    <a:solidFill>
                      <a:srgbClr val="99FF66"/>
                    </a:solidFill>
                  </a:tcPr>
                </a:tc>
                <a:extLst>
                  <a:ext uri="{0D108BD9-81ED-4DB2-BD59-A6C34878D82A}">
                    <a16:rowId xmlns:a16="http://schemas.microsoft.com/office/drawing/2014/main" val="10006"/>
                  </a:ext>
                </a:extLst>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Final, uninhabitable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50:39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18:21</a:t>
                      </a:r>
                    </a:p>
                  </a:txBody>
                  <a:tcPr horzOverflow="overflow">
                    <a:solidFill>
                      <a:srgbClr val="99FF66"/>
                    </a:solidFill>
                  </a:tcPr>
                </a:tc>
                <a:extLst>
                  <a:ext uri="{0D108BD9-81ED-4DB2-BD59-A6C34878D82A}">
                    <a16:rowId xmlns:a16="http://schemas.microsoft.com/office/drawing/2014/main" val="10007"/>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Deserved</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50:29</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18:6</a:t>
                      </a:r>
                    </a:p>
                  </a:txBody>
                  <a:tcPr horzOverflow="overflow">
                    <a:solidFill>
                      <a:srgbClr val="99FF66"/>
                    </a:solidFill>
                  </a:tcPr>
                </a:tc>
                <a:extLst>
                  <a:ext uri="{0D108BD9-81ED-4DB2-BD59-A6C34878D82A}">
                    <a16:rowId xmlns:a16="http://schemas.microsoft.com/office/drawing/2014/main" val="10008"/>
                  </a:ext>
                </a:extLst>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God’s people flee</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51:6, 45</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18:4</a:t>
                      </a:r>
                    </a:p>
                  </a:txBody>
                  <a:tcPr horzOverflow="overflow">
                    <a:solidFill>
                      <a:srgbClr val="99FF66"/>
                    </a:solidFill>
                  </a:tcPr>
                </a:tc>
                <a:extLst>
                  <a:ext uri="{0D108BD9-81ED-4DB2-BD59-A6C34878D82A}">
                    <a16:rowId xmlns:a16="http://schemas.microsoft.com/office/drawing/2014/main" val="10009"/>
                  </a:ext>
                </a:extLst>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Heaven rejoices</a:t>
                      </a:r>
                      <a:endParaRPr kumimoji="0" lang="en-US" sz="24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solidFill>
                      <a:srgbClr val="3399FF"/>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51:48</a:t>
                      </a:r>
                    </a:p>
                  </a:txBody>
                  <a:tcPr horzOverflow="overflow">
                    <a:solidFill>
                      <a:srgbClr val="FFFFCC"/>
                    </a:solidFill>
                  </a:tcPr>
                </a:tc>
                <a:tc>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18:20</a:t>
                      </a:r>
                    </a:p>
                  </a:txBody>
                  <a:tcPr horzOverflow="overflow">
                    <a:solidFill>
                      <a:srgbClr val="99FF66"/>
                    </a:solidFill>
                  </a:tcPr>
                </a:tc>
                <a:extLst>
                  <a:ext uri="{0D108BD9-81ED-4DB2-BD59-A6C34878D82A}">
                    <a16:rowId xmlns:a16="http://schemas.microsoft.com/office/drawing/2014/main" val="10010"/>
                  </a:ext>
                </a:extLst>
              </a:tr>
              <a:tr h="18097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rgbClr val="FFFF00"/>
                          </a:solidFill>
                          <a:effectLst/>
                          <a:latin typeface="Calibri" panose="020F0502020204030204" pitchFamily="34" charset="0"/>
                          <a:cs typeface="Calibri" panose="020F0502020204030204" pitchFamily="34" charset="0"/>
                        </a:rPr>
                        <a:t>Dyer, "The Identity of Babylon in Revelation 17–18 (Part 2)," 441-43. </a:t>
                      </a:r>
                    </a:p>
                  </a:txBody>
                  <a:tcPr horzOverflow="overflow">
                    <a:solidFill>
                      <a:srgbClr val="3399FF"/>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FFFFCC"/>
                    </a:solidFill>
                  </a:tcPr>
                </a:tc>
                <a:tc hMerge="1">
                  <a:txBody>
                    <a:bodyPr/>
                    <a:lstStyle/>
                    <a:p>
                      <a:pPr marL="228600" marR="0" lvl="0" indent="0" algn="l" defTabSz="914400" rtl="0" eaLnBrk="1" fontAlgn="base" latinLnBrk="0" hangingPunct="1">
                        <a:lnSpc>
                          <a:spcPct val="100000"/>
                        </a:lnSpc>
                        <a:spcBef>
                          <a:spcPct val="20000"/>
                        </a:spcBef>
                        <a:spcAft>
                          <a:spcPct val="0"/>
                        </a:spcAft>
                        <a:buClrTx/>
                        <a:buSzTx/>
                        <a:buFontTx/>
                        <a:buNone/>
                        <a:tabLst/>
                      </a:pPr>
                      <a:endParaRPr kumimoji="0" lang="en-US" sz="240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horzOverflow="overflow">
                    <a:solidFill>
                      <a:srgbClr val="99FF66"/>
                    </a:solidFill>
                  </a:tcPr>
                </a:tc>
                <a:extLst>
                  <a:ext uri="{0D108BD9-81ED-4DB2-BD59-A6C34878D82A}">
                    <a16:rowId xmlns:a16="http://schemas.microsoft.com/office/drawing/2014/main" val="412487966"/>
                  </a:ext>
                </a:extLst>
              </a:tr>
            </a:tbl>
          </a:graphicData>
        </a:graphic>
      </p:graphicFrame>
    </p:spTree>
    <p:extLst>
      <p:ext uri="{BB962C8B-B14F-4D97-AF65-F5344CB8AC3E}">
        <p14:creationId xmlns:p14="http://schemas.microsoft.com/office/powerpoint/2010/main" val="2035389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9525"/>
            <a:ext cx="8229600" cy="1143000"/>
          </a:xfrm>
        </p:spPr>
        <p:txBody>
          <a:bodyPr/>
          <a:lstStyle/>
          <a:p>
            <a:pPr algn="ctr"/>
            <a:r>
              <a:rPr lang="en-US" altLang="en-US" sz="3200" b="1" dirty="0"/>
              <a:t>Isaiah’s Oracles Against the Nations (Isa 13</a:t>
            </a:r>
            <a:r>
              <a:rPr lang="en-US" altLang="en-US" sz="3200" b="1" dirty="0">
                <a:cs typeface="Times New Roman" panose="02020603050405020304" pitchFamily="18" charset="0"/>
              </a:rPr>
              <a:t>–23)</a:t>
            </a:r>
            <a:endParaRPr lang="en-US" altLang="en-US" sz="3200" b="1" dirty="0"/>
          </a:p>
        </p:txBody>
      </p:sp>
      <p:sp>
        <p:nvSpPr>
          <p:cNvPr id="80899" name="Rectangle 3"/>
          <p:cNvSpPr>
            <a:spLocks noGrp="1" noChangeArrowheads="1"/>
          </p:cNvSpPr>
          <p:nvPr>
            <p:ph type="body" idx="1"/>
          </p:nvPr>
        </p:nvSpPr>
        <p:spPr>
          <a:xfrm>
            <a:off x="228600" y="1066800"/>
            <a:ext cx="4876800" cy="5638800"/>
          </a:xfrm>
        </p:spPr>
        <p:txBody>
          <a:bodyPr/>
          <a:lstStyle/>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Babylon (13:1-14:23)</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Assyria (14:24-27)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Philistia (14:28-32)</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Moab (15-16)</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Damascus and Samaria (17)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Ethiopia (18)</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Egypt (19-20)</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Babylon (21:1-10)</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Edom (21:11-12)</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Arabia (21:13-17)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Jerusalem (22)</a:t>
            </a:r>
          </a:p>
          <a:p>
            <a:pPr marL="514350" indent="-514350">
              <a:lnSpc>
                <a:spcPct val="90000"/>
              </a:lnSpc>
              <a:buClr>
                <a:srgbClr val="FF99FF"/>
              </a:buClr>
              <a:buSzPct val="100000"/>
              <a:buFont typeface="+mj-lt"/>
              <a:buAutoNum type="arabicPeriod"/>
            </a:pPr>
            <a:r>
              <a:rPr lang="en-US" altLang="en-US" sz="2800" dirty="0" err="1">
                <a:cs typeface="Times New Roman" panose="02020603050405020304" pitchFamily="18" charset="0"/>
              </a:rPr>
              <a:t>Tyre</a:t>
            </a:r>
            <a:r>
              <a:rPr lang="en-US" altLang="en-US" sz="2800" dirty="0">
                <a:cs typeface="Times New Roman" panose="02020603050405020304" pitchFamily="18" charset="0"/>
              </a:rPr>
              <a:t> (23)</a:t>
            </a:r>
            <a:r>
              <a:rPr lang="en-US" altLang="en-US" sz="2800" dirty="0"/>
              <a:t>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4532" y="1905000"/>
            <a:ext cx="3335354"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027572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9525"/>
            <a:ext cx="8229600" cy="1143000"/>
          </a:xfrm>
        </p:spPr>
        <p:txBody>
          <a:bodyPr/>
          <a:lstStyle/>
          <a:p>
            <a:pPr algn="ctr"/>
            <a:r>
              <a:rPr lang="en-US" altLang="en-US" sz="3200" b="1" dirty="0"/>
              <a:t>Isaiah’s Oracles Against the Nations (Isa 13</a:t>
            </a:r>
            <a:r>
              <a:rPr lang="en-US" altLang="en-US" sz="3200" b="1" dirty="0">
                <a:cs typeface="Times New Roman" panose="02020603050405020304" pitchFamily="18" charset="0"/>
              </a:rPr>
              <a:t>–23)</a:t>
            </a:r>
            <a:endParaRPr lang="en-US" altLang="en-US" sz="3200" b="1" dirty="0"/>
          </a:p>
        </p:txBody>
      </p:sp>
      <p:sp>
        <p:nvSpPr>
          <p:cNvPr id="80899" name="Rectangle 3"/>
          <p:cNvSpPr>
            <a:spLocks noGrp="1" noChangeArrowheads="1"/>
          </p:cNvSpPr>
          <p:nvPr>
            <p:ph type="body" idx="1"/>
          </p:nvPr>
        </p:nvSpPr>
        <p:spPr>
          <a:xfrm>
            <a:off x="228600" y="1066800"/>
            <a:ext cx="4876800" cy="5638800"/>
          </a:xfrm>
        </p:spPr>
        <p:txBody>
          <a:bodyPr/>
          <a:lstStyle/>
          <a:p>
            <a:pPr marL="514350" indent="-514350">
              <a:lnSpc>
                <a:spcPct val="90000"/>
              </a:lnSpc>
              <a:buClr>
                <a:srgbClr val="FF99FF"/>
              </a:buClr>
              <a:buSzPct val="100000"/>
              <a:buFont typeface="+mj-lt"/>
              <a:buAutoNum type="arabicPeriod"/>
            </a:pPr>
            <a:r>
              <a:rPr lang="en-US" altLang="en-US" sz="2800" b="1" u="sng" dirty="0">
                <a:solidFill>
                  <a:srgbClr val="FFFFCC"/>
                </a:solidFill>
                <a:cs typeface="Times New Roman" panose="02020603050405020304" pitchFamily="18" charset="0"/>
              </a:rPr>
              <a:t>Babylon (13:1-14:23)</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Assyria (14:24-27)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Philistia (14:28-32)</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Moab (15-16)</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Damascus and Samaria (17)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Ethiopia (18)</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Egypt (19-20)</a:t>
            </a:r>
          </a:p>
          <a:p>
            <a:pPr marL="514350" indent="-514350">
              <a:lnSpc>
                <a:spcPct val="90000"/>
              </a:lnSpc>
              <a:buClr>
                <a:srgbClr val="FF99FF"/>
              </a:buClr>
              <a:buSzPct val="100000"/>
              <a:buFont typeface="+mj-lt"/>
              <a:buAutoNum type="arabicPeriod"/>
            </a:pPr>
            <a:r>
              <a:rPr lang="en-US" altLang="en-US" sz="2800" b="1" u="sng" dirty="0">
                <a:solidFill>
                  <a:srgbClr val="FFFFCC"/>
                </a:solidFill>
                <a:cs typeface="Times New Roman" panose="02020603050405020304" pitchFamily="18" charset="0"/>
              </a:rPr>
              <a:t>Babylon (21:1-10)</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Edom (21:11-12)</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Arabia (21:13-17)</a:t>
            </a:r>
          </a:p>
          <a:p>
            <a:pPr marL="514350" indent="-514350">
              <a:lnSpc>
                <a:spcPct val="90000"/>
              </a:lnSpc>
              <a:buClr>
                <a:srgbClr val="FF99FF"/>
              </a:buClr>
              <a:buSzPct val="100000"/>
              <a:buFont typeface="+mj-lt"/>
              <a:buAutoNum type="arabicPeriod"/>
            </a:pPr>
            <a:r>
              <a:rPr lang="en-US" altLang="en-US" sz="2800" dirty="0">
                <a:cs typeface="Times New Roman" panose="02020603050405020304" pitchFamily="18" charset="0"/>
              </a:rPr>
              <a:t>Jerusalem (22)</a:t>
            </a:r>
          </a:p>
          <a:p>
            <a:pPr marL="514350" indent="-514350">
              <a:lnSpc>
                <a:spcPct val="90000"/>
              </a:lnSpc>
              <a:buClr>
                <a:srgbClr val="FF99FF"/>
              </a:buClr>
              <a:buSzPct val="100000"/>
              <a:buFont typeface="+mj-lt"/>
              <a:buAutoNum type="arabicPeriod"/>
            </a:pPr>
            <a:r>
              <a:rPr lang="en-US" altLang="en-US" sz="2800" dirty="0" err="1">
                <a:cs typeface="Times New Roman" panose="02020603050405020304" pitchFamily="18" charset="0"/>
              </a:rPr>
              <a:t>Tyre</a:t>
            </a:r>
            <a:r>
              <a:rPr lang="en-US" altLang="en-US" sz="2800" dirty="0">
                <a:cs typeface="Times New Roman" panose="02020603050405020304" pitchFamily="18" charset="0"/>
              </a:rPr>
              <a:t> (23)</a:t>
            </a:r>
            <a:r>
              <a:rPr lang="en-US" altLang="en-US" sz="2800" dirty="0"/>
              <a:t>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4532" y="1905000"/>
            <a:ext cx="3335354"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9229435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685800"/>
          </a:xfrm>
        </p:spPr>
        <p:txBody>
          <a:bodyPr/>
          <a:lstStyle/>
          <a:p>
            <a:pPr algn="ctr" eaLnBrk="1" hangingPunct="1">
              <a:defRPr/>
            </a:pPr>
            <a:r>
              <a:rPr lang="en-US" dirty="0"/>
              <a:t> </a:t>
            </a:r>
            <a:r>
              <a:rPr lang="en-US" sz="3600" b="1" dirty="0">
                <a:effectLst>
                  <a:outerShdw blurRad="38100" dist="38100" dir="2700000" algn="tl">
                    <a:srgbClr val="000000">
                      <a:alpha val="43137"/>
                    </a:srgbClr>
                  </a:outerShdw>
                </a:effectLst>
              </a:rPr>
              <a:t>Darius the Mede?</a:t>
            </a:r>
            <a:endParaRPr lang="en-US" b="1" dirty="0">
              <a:effectLst>
                <a:outerShdw blurRad="38100" dist="38100" dir="2700000" algn="tl">
                  <a:srgbClr val="000000">
                    <a:alpha val="43137"/>
                  </a:srgbClr>
                </a:outerShdw>
              </a:effectLst>
            </a:endParaRPr>
          </a:p>
        </p:txBody>
      </p:sp>
      <p:sp>
        <p:nvSpPr>
          <p:cNvPr id="25603" name="Rectangle 3"/>
          <p:cNvSpPr>
            <a:spLocks noGrp="1" noChangeArrowheads="1"/>
          </p:cNvSpPr>
          <p:nvPr>
            <p:ph type="body" idx="1"/>
          </p:nvPr>
        </p:nvSpPr>
        <p:spPr>
          <a:xfrm>
            <a:off x="152400" y="1143000"/>
            <a:ext cx="6477000" cy="4953000"/>
          </a:xfrm>
        </p:spPr>
        <p:txBody>
          <a:bodyPr lIns="0"/>
          <a:lstStyle/>
          <a:p>
            <a:pPr marL="0" lvl="1" indent="0" algn="just" eaLnBrk="1" hangingPunct="1">
              <a:lnSpc>
                <a:spcPct val="90000"/>
              </a:lnSpc>
              <a:buFontTx/>
              <a:buNone/>
              <a:defRPr/>
            </a:pPr>
            <a:r>
              <a:rPr lang="en-US" b="1" dirty="0">
                <a:solidFill>
                  <a:srgbClr val="FFFFCC"/>
                </a:solidFill>
                <a:cs typeface="Times New Roman" pitchFamily="18" charset="0"/>
              </a:rPr>
              <a:t>Darius the Mede </a:t>
            </a:r>
            <a:r>
              <a:rPr lang="en-US" b="1" dirty="0">
                <a:cs typeface="Times New Roman" pitchFamily="18" charset="0"/>
              </a:rPr>
              <a:t>– </a:t>
            </a:r>
            <a:r>
              <a:rPr lang="en-US" dirty="0">
                <a:cs typeface="Times New Roman" pitchFamily="18" charset="0"/>
              </a:rPr>
              <a:t>in the Bible, a king of the Medes who succeeded to the throne of Babylonia after Belshazzar. Otherwise unknown outside biblical tradition, it is likely that this Darius has been confused with Cyrus the Persian, who succeeded Belshazzar and decreed (539 B.C.) the return of exiled Jews. He is also mentioned by Herodotus and Josephus.</a:t>
            </a:r>
            <a:endParaRPr lang="en-US" dirty="0"/>
          </a:p>
        </p:txBody>
      </p:sp>
      <p:pic>
        <p:nvPicPr>
          <p:cNvPr id="34820" name="Picture 4" descr="C:\DARIUS2.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05600" y="1295400"/>
            <a:ext cx="223853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121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4221661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68604" y="304800"/>
            <a:ext cx="4406793" cy="685800"/>
          </a:xfrm>
        </p:spPr>
        <p:txBody>
          <a:bodyPr/>
          <a:lstStyle/>
          <a:p>
            <a:pPr algn="ctr"/>
            <a:r>
              <a:rPr lang="en-US" altLang="en-US" sz="4000" dirty="0"/>
              <a:t>Chapter 5 Outline</a:t>
            </a:r>
          </a:p>
        </p:txBody>
      </p:sp>
      <p:sp>
        <p:nvSpPr>
          <p:cNvPr id="19459" name="Rectangle 3"/>
          <p:cNvSpPr>
            <a:spLocks noGrp="1" noChangeArrowheads="1"/>
          </p:cNvSpPr>
          <p:nvPr>
            <p:ph type="body" idx="1"/>
          </p:nvPr>
        </p:nvSpPr>
        <p:spPr>
          <a:xfrm>
            <a:off x="76200" y="990600"/>
            <a:ext cx="8991600" cy="3810000"/>
          </a:xfrm>
        </p:spPr>
        <p:txBody>
          <a:bodyPr/>
          <a:lstStyle/>
          <a:p>
            <a:pPr marL="685800" indent="-685800">
              <a:spcBef>
                <a:spcPts val="0"/>
              </a:spcBef>
              <a:spcAft>
                <a:spcPts val="2400"/>
              </a:spcAft>
              <a:buSzPct val="100000"/>
              <a:buFont typeface="+mj-lt"/>
              <a:buAutoNum type="romanUcPeriod"/>
            </a:pPr>
            <a:r>
              <a:rPr lang="en-US" altLang="en-US" dirty="0"/>
              <a:t>Belshazzar's contribution to the feast: unrestrained sensuality (1-4)</a:t>
            </a:r>
          </a:p>
          <a:p>
            <a:pPr marL="685800" indent="-685800">
              <a:spcBef>
                <a:spcPts val="0"/>
              </a:spcBef>
              <a:spcAft>
                <a:spcPts val="2400"/>
              </a:spcAft>
              <a:buSzPct val="100000"/>
              <a:buFont typeface="+mj-lt"/>
              <a:buAutoNum type="romanUcPeriod"/>
            </a:pPr>
            <a:r>
              <a:rPr lang="en-US" altLang="en-US" dirty="0"/>
              <a:t>God’s contribution to the feast: the handwriting on the wall (5-6)</a:t>
            </a:r>
          </a:p>
          <a:p>
            <a:pPr marL="685800" indent="-685800">
              <a:spcBef>
                <a:spcPts val="0"/>
              </a:spcBef>
              <a:spcAft>
                <a:spcPts val="2400"/>
              </a:spcAft>
              <a:buSzPct val="100000"/>
              <a:buFont typeface="+mj-lt"/>
              <a:buAutoNum type="romanUcPeriod"/>
            </a:pPr>
            <a:r>
              <a:rPr lang="en-US" altLang="en-US" dirty="0"/>
              <a:t>Daniel’s contribution to the feast: an announcement of doom (7-29)</a:t>
            </a:r>
          </a:p>
          <a:p>
            <a:pPr marL="685800" indent="-685800">
              <a:spcBef>
                <a:spcPts val="0"/>
              </a:spcBef>
              <a:spcAft>
                <a:spcPts val="2400"/>
              </a:spcAft>
              <a:buSzPct val="100000"/>
              <a:buFont typeface="+mj-lt"/>
              <a:buAutoNum type="romanUcPeriod"/>
            </a:pPr>
            <a:r>
              <a:rPr lang="en-US" altLang="en-US" dirty="0"/>
              <a:t>Darius's contribution to the feast: the conquest of Babylon (30-31)</a:t>
            </a:r>
          </a:p>
        </p:txBody>
      </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5486400"/>
            <a:ext cx="2955484" cy="1143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6354604"/>
            <a:ext cx="1981200" cy="246221"/>
          </a:xfrm>
          <a:prstGeom prst="rect">
            <a:avLst/>
          </a:prstGeom>
          <a:noFill/>
        </p:spPr>
        <p:txBody>
          <a:bodyPr wrap="square" rtlCol="0">
            <a:spAutoFit/>
          </a:bodyPr>
          <a:lstStyle/>
          <a:p>
            <a:pPr algn="ctr"/>
            <a:r>
              <a:rPr lang="en-US" sz="1000" dirty="0">
                <a:latin typeface="Calibri" panose="020F0502020204030204" pitchFamily="34" charset="0"/>
                <a:cs typeface="Calibri" panose="020F0502020204030204" pitchFamily="34" charset="0"/>
              </a:rPr>
              <a:t>Ryrie Study Bible, pp. 1047-49</a:t>
            </a:r>
          </a:p>
        </p:txBody>
      </p:sp>
    </p:spTree>
    <p:extLst>
      <p:ext uri="{BB962C8B-B14F-4D97-AF65-F5344CB8AC3E}">
        <p14:creationId xmlns:p14="http://schemas.microsoft.com/office/powerpoint/2010/main" val="599953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3210174917"/>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7"/>
          <p:cNvSpPr>
            <a:spLocks noGrp="1" noChangeArrowheads="1"/>
          </p:cNvSpPr>
          <p:nvPr>
            <p:ph type="body" idx="1"/>
          </p:nvPr>
        </p:nvSpPr>
        <p:spPr>
          <a:xfrm>
            <a:off x="2286000" y="1600200"/>
            <a:ext cx="6629400" cy="5029200"/>
          </a:xfrm>
        </p:spPr>
        <p:txBody>
          <a:bodyPr/>
          <a:lstStyle/>
          <a:p>
            <a:pPr marL="457200" lvl="1" indent="-457200" eaLnBrk="1" hangingPunct="1">
              <a:lnSpc>
                <a:spcPct val="90000"/>
              </a:lnSpc>
              <a:spcBef>
                <a:spcPts val="0"/>
              </a:spcBef>
              <a:spcAft>
                <a:spcPts val="2400"/>
              </a:spcAft>
              <a:buSzPct val="100000"/>
              <a:buFont typeface="+mj-lt"/>
              <a:buAutoNum type="alphaUcPeriod" startAt="2"/>
              <a:defRPr/>
            </a:pPr>
            <a:r>
              <a:rPr lang="en-US" sz="3600" dirty="0"/>
              <a:t>Chiasm “Aramaic” ( 2-7)</a:t>
            </a:r>
          </a:p>
          <a:p>
            <a:pPr marL="533400" indent="-533400" eaLnBrk="1" hangingPunct="1">
              <a:lnSpc>
                <a:spcPct val="90000"/>
              </a:lnSpc>
              <a:buFont typeface="Wingdings" panose="05000000000000000000" pitchFamily="2" charset="2"/>
              <a:buNone/>
              <a:defRPr/>
            </a:pPr>
            <a:r>
              <a:rPr lang="en-US" dirty="0"/>
              <a:t>1. </a:t>
            </a:r>
            <a:r>
              <a:rPr lang="en-US" b="1" u="sng" dirty="0">
                <a:solidFill>
                  <a:srgbClr val="FFFFCC"/>
                </a:solidFill>
              </a:rPr>
              <a:t>Gentile History (2)</a:t>
            </a:r>
          </a:p>
          <a:p>
            <a:pPr marL="952500" lvl="1" indent="-495300" eaLnBrk="1" hangingPunct="1">
              <a:lnSpc>
                <a:spcPct val="90000"/>
              </a:lnSpc>
              <a:buFont typeface="Wingdings" panose="05000000000000000000" pitchFamily="2" charset="2"/>
              <a:buNone/>
              <a:defRPr/>
            </a:pPr>
            <a:r>
              <a:rPr lang="en-US" dirty="0"/>
              <a:t>2. Protection (3)</a:t>
            </a:r>
          </a:p>
          <a:p>
            <a:pPr marL="1371600" lvl="2" indent="-457200" eaLnBrk="1" hangingPunct="1">
              <a:lnSpc>
                <a:spcPct val="90000"/>
              </a:lnSpc>
              <a:buFont typeface="Wingdings" panose="05000000000000000000" pitchFamily="2" charset="2"/>
              <a:buNone/>
              <a:defRPr/>
            </a:pPr>
            <a:r>
              <a:rPr lang="en-US" dirty="0"/>
              <a:t>3. Revelation to a gentile king (4)</a:t>
            </a:r>
            <a:endParaRPr lang="en-US" b="1" dirty="0"/>
          </a:p>
          <a:p>
            <a:pPr marL="1371600" lvl="2" indent="-457200" eaLnBrk="1" hangingPunct="1">
              <a:lnSpc>
                <a:spcPct val="90000"/>
              </a:lnSpc>
              <a:buFont typeface="Wingdings" panose="05000000000000000000" pitchFamily="2" charset="2"/>
              <a:buNone/>
              <a:defRPr/>
            </a:pPr>
            <a:r>
              <a:rPr lang="en-US" dirty="0"/>
              <a:t>3. Revelation to a gentile king (5)</a:t>
            </a:r>
          </a:p>
          <a:p>
            <a:pPr marL="952500" lvl="1" indent="-495300" eaLnBrk="1" hangingPunct="1">
              <a:lnSpc>
                <a:spcPct val="90000"/>
              </a:lnSpc>
              <a:buFont typeface="Wingdings" panose="05000000000000000000" pitchFamily="2" charset="2"/>
              <a:buNone/>
              <a:defRPr/>
            </a:pPr>
            <a:r>
              <a:rPr lang="en-US" dirty="0"/>
              <a:t>2. Protection (6)</a:t>
            </a:r>
          </a:p>
          <a:p>
            <a:pPr marL="533400" indent="-533400" eaLnBrk="1" hangingPunct="1">
              <a:lnSpc>
                <a:spcPct val="90000"/>
              </a:lnSpc>
              <a:buFont typeface="Wingdings" panose="05000000000000000000" pitchFamily="2" charset="2"/>
              <a:buNone/>
              <a:defRPr/>
            </a:pPr>
            <a:r>
              <a:rPr lang="en-US" dirty="0"/>
              <a:t>1. Gentile history (7)</a:t>
            </a:r>
          </a:p>
          <a:p>
            <a:pPr marL="533400" indent="-533400" eaLnBrk="1" hangingPunct="1">
              <a:lnSpc>
                <a:spcPct val="90000"/>
              </a:lnSpc>
              <a:buFont typeface="Wingdings" panose="05000000000000000000" pitchFamily="2" charset="2"/>
              <a:buNone/>
              <a:defRPr/>
            </a:pPr>
            <a:endParaRPr lang="en-US" dirty="0"/>
          </a:p>
        </p:txBody>
      </p:sp>
      <p:grpSp>
        <p:nvGrpSpPr>
          <p:cNvPr id="4" name="Group 2"/>
          <p:cNvGrpSpPr>
            <a:grpSpLocks/>
          </p:cNvGrpSpPr>
          <p:nvPr/>
        </p:nvGrpSpPr>
        <p:grpSpPr bwMode="auto">
          <a:xfrm>
            <a:off x="457200" y="2590800"/>
            <a:ext cx="1752600" cy="2971800"/>
            <a:chOff x="672" y="1152"/>
            <a:chExt cx="1104" cy="2400"/>
          </a:xfrm>
        </p:grpSpPr>
        <p:sp>
          <p:nvSpPr>
            <p:cNvPr id="5" name="Line 3"/>
            <p:cNvSpPr>
              <a:spLocks noChangeShapeType="1"/>
            </p:cNvSpPr>
            <p:nvPr/>
          </p:nvSpPr>
          <p:spPr bwMode="auto">
            <a:xfrm>
              <a:off x="720" y="1152"/>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sp>
          <p:nvSpPr>
            <p:cNvPr id="6" name="Line 4"/>
            <p:cNvSpPr>
              <a:spLocks noChangeShapeType="1"/>
            </p:cNvSpPr>
            <p:nvPr/>
          </p:nvSpPr>
          <p:spPr bwMode="auto">
            <a:xfrm flipH="1">
              <a:off x="672" y="1200"/>
              <a:ext cx="1056" cy="2352"/>
            </a:xfrm>
            <a:prstGeom prst="line">
              <a:avLst/>
            </a:prstGeom>
            <a:noFill/>
            <a:ln w="76200">
              <a:solidFill>
                <a:srgbClr val="FFFF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anose="020F0502020204030204" pitchFamily="34" charset="0"/>
              </a:endParaRPr>
            </a:p>
          </p:txBody>
        </p:sp>
      </p:grpSp>
      <p:pic>
        <p:nvPicPr>
          <p:cNvPr id="7" name="Picture 2"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662853"/>
            <a:ext cx="2819400" cy="10903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Grp="1" noChangeArrowheads="1"/>
          </p:cNvSpPr>
          <p:nvPr>
            <p:ph type="title"/>
          </p:nvPr>
        </p:nvSpPr>
        <p:spPr>
          <a:xfrm>
            <a:off x="2438400" y="228600"/>
            <a:ext cx="4267200" cy="1143000"/>
          </a:xfrm>
        </p:spPr>
        <p:txBody>
          <a:bodyPr/>
          <a:lstStyle/>
          <a:p>
            <a:pPr algn="ctr" eaLnBrk="1" hangingPunct="1"/>
            <a:r>
              <a:rPr lang="en-US" altLang="en-US" sz="4000" dirty="0"/>
              <a:t>Synthetic Outline</a:t>
            </a:r>
          </a:p>
        </p:txBody>
      </p:sp>
    </p:spTree>
    <p:extLst>
      <p:ext uri="{BB962C8B-B14F-4D97-AF65-F5344CB8AC3E}">
        <p14:creationId xmlns:p14="http://schemas.microsoft.com/office/powerpoint/2010/main" val="484844140"/>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29000" y="45720"/>
            <a:ext cx="4378881" cy="6766560"/>
          </a:xfrm>
          <a:prstGeom prst="rect">
            <a:avLst/>
          </a:prstGeom>
        </p:spPr>
      </p:pic>
      <p:sp>
        <p:nvSpPr>
          <p:cNvPr id="5" name="Rectangle 1027"/>
          <p:cNvSpPr txBox="1">
            <a:spLocks noChangeArrowheads="1"/>
          </p:cNvSpPr>
          <p:nvPr/>
        </p:nvSpPr>
        <p:spPr bwMode="auto">
          <a:xfrm>
            <a:off x="533400" y="1981200"/>
            <a:ext cx="22098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kern="0" dirty="0"/>
              <a:t>Statue </a:t>
            </a:r>
          </a:p>
          <a:p>
            <a:pPr algn="ctr" eaLnBrk="1" hangingPunct="1"/>
            <a:r>
              <a:rPr lang="en-US" altLang="en-US" kern="0" dirty="0"/>
              <a:t>&amp; </a:t>
            </a:r>
          </a:p>
          <a:p>
            <a:pPr algn="ctr" eaLnBrk="1" hangingPunct="1"/>
            <a:r>
              <a:rPr lang="en-US" altLang="en-US" kern="0" dirty="0"/>
              <a:t>Stone</a:t>
            </a:r>
          </a:p>
        </p:txBody>
      </p:sp>
    </p:spTree>
    <p:extLst>
      <p:ext uri="{BB962C8B-B14F-4D97-AF65-F5344CB8AC3E}">
        <p14:creationId xmlns:p14="http://schemas.microsoft.com/office/powerpoint/2010/main" val="3957910319"/>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14705</TotalTime>
  <Words>2943</Words>
  <Application>Microsoft Office PowerPoint</Application>
  <PresentationFormat>On-screen Show (4:3)</PresentationFormat>
  <Paragraphs>427</Paragraphs>
  <Slides>67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Times New Roman</vt:lpstr>
      <vt:lpstr>Wingdings</vt:lpstr>
      <vt:lpstr>Azure</vt:lpstr>
      <vt:lpstr>THE BOOK OF DANIEL</vt:lpstr>
      <vt:lpstr>Message</vt:lpstr>
      <vt:lpstr>Synthetic Outline</vt:lpstr>
      <vt:lpstr>Synthetic Outline</vt:lpstr>
      <vt:lpstr>Synthetic Outline</vt:lpstr>
      <vt:lpstr>Synthetic Outline</vt:lpstr>
      <vt:lpstr>Synthetic Outline</vt:lpstr>
      <vt:lpstr>Synthetic Outline</vt:lpstr>
      <vt:lpstr>PowerPoint Presentation</vt:lpstr>
      <vt:lpstr>Synthetic Outline</vt:lpstr>
      <vt:lpstr>Synthetic Outline</vt:lpstr>
      <vt:lpstr>Synthetic Outline</vt:lpstr>
      <vt:lpstr>Succession of Gentile Rulers</vt:lpstr>
      <vt:lpstr>Succession of Gentile Rulers</vt:lpstr>
      <vt:lpstr>PowerPoint Presentation</vt:lpstr>
      <vt:lpstr>PowerPoint Presentation</vt:lpstr>
      <vt:lpstr>Chapter 5 Outline</vt:lpstr>
      <vt:lpstr>Chapter 5 Outline</vt:lpstr>
      <vt:lpstr>PowerPoint Presentation</vt:lpstr>
      <vt:lpstr>Chapter 5 Outline</vt:lpstr>
      <vt:lpstr> II. God’s Contribution to the Feast: The Handwriting on the Wall (5-6)</vt:lpstr>
      <vt:lpstr>Chapter 5 Outline</vt:lpstr>
      <vt:lpstr> III. Daniel’s Contribution to the Feast: An Announcement of Doom (7-29)</vt:lpstr>
      <vt:lpstr> III. Daniel’s Contribution to the Feast: An Announcement of Doom (7-29)</vt:lpstr>
      <vt:lpstr>Nebuchadnezzar Demands the Revelation &amp; Interpretation (2:2-13)</vt:lpstr>
      <vt:lpstr> III. Daniel’s Contribution to the Feast: An Announcement of Doom (7-29)</vt:lpstr>
      <vt:lpstr> III. Daniel’s Contribution to the Feast: An Announcement of Doom (7-29)</vt:lpstr>
      <vt:lpstr> C. Daniel’s Rebuke (17-23) </vt:lpstr>
      <vt:lpstr> III. Daniel’s Contribution to the Feast: An Announcement of Doom (7-29)</vt:lpstr>
      <vt:lpstr> D. Daniel Interprets the Writing (24-28)</vt:lpstr>
      <vt:lpstr> D. Daniel Interprets the Writing (24-28)</vt:lpstr>
      <vt:lpstr>PowerPoint Presentation</vt:lpstr>
      <vt:lpstr> D. Daniel Interprets the Writing (24-28)</vt:lpstr>
      <vt:lpstr>PowerPoint Presentation</vt:lpstr>
      <vt:lpstr>PowerPoint Presentation</vt:lpstr>
      <vt:lpstr>6 Empires</vt:lpstr>
      <vt:lpstr>4 Empires</vt:lpstr>
      <vt:lpstr> III. Daniel’s Contribution to the Feast: An Announcement of Doom (7-29)</vt:lpstr>
      <vt:lpstr>Chapter 5 Outline</vt:lpstr>
      <vt:lpstr> IV. Darius’s Contribution to the Feast: The Conquest of Babylon (30-31)</vt:lpstr>
      <vt:lpstr> IV. Darius’s Contribution to the Feast: The Conquest of Babylon (30-31)</vt:lpstr>
      <vt:lpstr> IV. Darius’s Contribution to the Feast: The Conquest of Babylon (30-31)</vt:lpstr>
      <vt:lpstr> Important Lessons (30-31) </vt:lpstr>
      <vt:lpstr> Important Lessons (30-31) </vt:lpstr>
      <vt:lpstr> Important Lessons (30-31) </vt:lpstr>
      <vt:lpstr> Important Lessons (30-31) </vt:lpstr>
      <vt:lpstr>PowerPoint Presentation</vt:lpstr>
      <vt:lpstr> Important Lessons (30-31) </vt:lpstr>
      <vt:lpstr>PowerPoint Presentation</vt:lpstr>
      <vt:lpstr> Important Lessons (30-31) </vt:lpstr>
      <vt:lpstr>Isaiah 13-14</vt:lpstr>
      <vt:lpstr>Isaiah 13/Matthew 24 Connection</vt:lpstr>
      <vt:lpstr>Jeremiah 50-51</vt:lpstr>
      <vt:lpstr>Herodotus, Histories, 1:191 (450 B.C.)</vt:lpstr>
      <vt:lpstr>PowerPoint Presentation</vt:lpstr>
      <vt:lpstr>James Pritchard The Ancient Near East Texts Relating to the Old Testament, 315-16. </vt:lpstr>
      <vt:lpstr>James Pritchard The Ancient Near East Texts Relating to the Old Testament, 315-16. </vt:lpstr>
      <vt:lpstr>Isaiah 13-14</vt:lpstr>
      <vt:lpstr>Jeremiah 50-51</vt:lpstr>
      <vt:lpstr>Babylon’s History After 539 B.C.</vt:lpstr>
      <vt:lpstr>Dr. John Walvoord The Nations in Prophecy, 63-64</vt:lpstr>
      <vt:lpstr>PowerPoint Presentation</vt:lpstr>
      <vt:lpstr>Isaiah’s Oracles Against the Nations (Isa 13–23)</vt:lpstr>
      <vt:lpstr>Isaiah’s Oracles Against the Nations (Isa 13–23)</vt:lpstr>
      <vt:lpstr> Darius the Mede?</vt:lpstr>
      <vt:lpstr>Conclusion</vt:lpstr>
      <vt:lpstr>Chapter 5 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dc:title>
  <dc:subject>Daniel</dc:subject>
  <dc:creator>A. Woods</dc:creator>
  <dc:description>Modified by Jim McGowan</dc:description>
  <cp:lastModifiedBy>Andy Woods</cp:lastModifiedBy>
  <cp:revision>1509</cp:revision>
  <cp:lastPrinted>2017-02-05T01:03:10Z</cp:lastPrinted>
  <dcterms:created xsi:type="dcterms:W3CDTF">2009-03-17T12:21:13Z</dcterms:created>
  <dcterms:modified xsi:type="dcterms:W3CDTF">2017-03-26T03:34:01Z</dcterms:modified>
</cp:coreProperties>
</file>