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312" r:id="rId2"/>
    <p:sldId id="2303" r:id="rId3"/>
    <p:sldId id="2304" r:id="rId4"/>
    <p:sldId id="2305" r:id="rId5"/>
    <p:sldId id="2319" r:id="rId6"/>
    <p:sldId id="2295" r:id="rId7"/>
    <p:sldId id="2320" r:id="rId8"/>
    <p:sldId id="2375" r:id="rId9"/>
    <p:sldId id="2413" r:id="rId10"/>
    <p:sldId id="2393" r:id="rId11"/>
    <p:sldId id="2378" r:id="rId12"/>
    <p:sldId id="2379" r:id="rId13"/>
    <p:sldId id="2380" r:id="rId14"/>
    <p:sldId id="2381" r:id="rId15"/>
    <p:sldId id="2382" r:id="rId16"/>
    <p:sldId id="2395" r:id="rId17"/>
    <p:sldId id="2383" r:id="rId18"/>
    <p:sldId id="2396" r:id="rId19"/>
    <p:sldId id="2391" r:id="rId20"/>
    <p:sldId id="2386" r:id="rId21"/>
    <p:sldId id="2387" r:id="rId22"/>
    <p:sldId id="2388" r:id="rId23"/>
    <p:sldId id="2414" r:id="rId24"/>
    <p:sldId id="2415" r:id="rId25"/>
    <p:sldId id="2376" r:id="rId26"/>
    <p:sldId id="2397" r:id="rId27"/>
    <p:sldId id="2398" r:id="rId28"/>
    <p:sldId id="2399" r:id="rId29"/>
    <p:sldId id="2400" r:id="rId30"/>
    <p:sldId id="2401" r:id="rId31"/>
    <p:sldId id="2402" r:id="rId32"/>
    <p:sldId id="2420" r:id="rId33"/>
    <p:sldId id="2403" r:id="rId34"/>
    <p:sldId id="2404" r:id="rId35"/>
    <p:sldId id="2421" r:id="rId36"/>
    <p:sldId id="2416" r:id="rId37"/>
    <p:sldId id="2417" r:id="rId38"/>
    <p:sldId id="2407" r:id="rId39"/>
    <p:sldId id="2418" r:id="rId40"/>
    <p:sldId id="2419" r:id="rId41"/>
    <p:sldId id="2411" r:id="rId42"/>
    <p:sldId id="2410" r:id="rId43"/>
    <p:sldId id="2364" r:id="rId44"/>
    <p:sldId id="2301" r:id="rId45"/>
    <p:sldId id="2412" r:id="rId46"/>
    <p:sldId id="2422" r:id="rId47"/>
    <p:sldId id="2423" r:id="rId4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4" d="100"/>
          <a:sy n="64" d="100"/>
        </p:scale>
        <p:origin x="16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3971752"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Times New Roman" pitchFamily="18" charset="0"/>
                <a:cs typeface="Arial" charset="0"/>
              </a:defRPr>
            </a:lvl1pPr>
          </a:lstStyle>
          <a:p>
            <a:pPr>
              <a:defRPr/>
            </a:pPr>
            <a:r>
              <a:rPr lang="en-US" dirty="0">
                <a:latin typeface="Calibri" panose="020F0502020204030204" pitchFamily="34" charset="0"/>
              </a:rPr>
              <a:t>1/11/2017</a:t>
            </a:r>
          </a:p>
        </p:txBody>
      </p:sp>
      <p:sp>
        <p:nvSpPr>
          <p:cNvPr id="36868" name="Rectangle 4"/>
          <p:cNvSpPr>
            <a:spLocks noGrp="1" noChangeArrowheads="1"/>
          </p:cNvSpPr>
          <p:nvPr>
            <p:ph type="ftr" sz="quarter" idx="2"/>
          </p:nvPr>
        </p:nvSpPr>
        <p:spPr bwMode="auto">
          <a:xfrm>
            <a:off x="1"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3971752"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3970135" y="0"/>
            <a:ext cx="3038648"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r>
              <a:rPr lang="en-US" dirty="0"/>
              <a:t>1/11/2017</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849" y="4416426"/>
            <a:ext cx="5606703"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31263"/>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3970135" y="8831263"/>
            <a:ext cx="3038648"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780">
              <a:defRPr>
                <a:solidFill>
                  <a:schemeClr val="tx1"/>
                </a:solidFill>
                <a:latin typeface="Arial" panose="020B0604020202020204" pitchFamily="34" charset="0"/>
                <a:cs typeface="Arial" panose="020B0604020202020204" pitchFamily="34" charset="0"/>
              </a:defRPr>
            </a:lvl1pPr>
            <a:lvl2pPr marL="748785" indent="-287994" defTabSz="972780">
              <a:defRPr>
                <a:solidFill>
                  <a:schemeClr val="tx1"/>
                </a:solidFill>
                <a:latin typeface="Arial" panose="020B0604020202020204" pitchFamily="34" charset="0"/>
                <a:cs typeface="Arial" panose="020B0604020202020204" pitchFamily="34" charset="0"/>
              </a:defRPr>
            </a:lvl2pPr>
            <a:lvl3pPr marL="1151977" indent="-230395" defTabSz="972780">
              <a:defRPr>
                <a:solidFill>
                  <a:schemeClr val="tx1"/>
                </a:solidFill>
                <a:latin typeface="Arial" panose="020B0604020202020204" pitchFamily="34" charset="0"/>
                <a:cs typeface="Arial" panose="020B0604020202020204" pitchFamily="34" charset="0"/>
              </a:defRPr>
            </a:lvl3pPr>
            <a:lvl4pPr marL="1612768" indent="-230395" defTabSz="972780">
              <a:defRPr>
                <a:solidFill>
                  <a:schemeClr val="tx1"/>
                </a:solidFill>
                <a:latin typeface="Arial" panose="020B0604020202020204" pitchFamily="34" charset="0"/>
                <a:cs typeface="Arial" panose="020B0604020202020204" pitchFamily="34" charset="0"/>
              </a:defRPr>
            </a:lvl4pPr>
            <a:lvl5pPr marL="2073558" indent="-230395" defTabSz="972780">
              <a:defRPr>
                <a:solidFill>
                  <a:schemeClr val="tx1"/>
                </a:solidFill>
                <a:latin typeface="Arial" panose="020B0604020202020204" pitchFamily="34" charset="0"/>
                <a:cs typeface="Arial" panose="020B0604020202020204" pitchFamily="34" charset="0"/>
              </a:defRPr>
            </a:lvl5pPr>
            <a:lvl6pPr marL="2534349"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14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593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722"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rPr>
              <a:pPr/>
              <a:t>2</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74120">
              <a:defRPr/>
            </a:pPr>
            <a:r>
              <a:rPr lang="en-US" sz="1900" kern="0" dirty="0">
                <a:solidFill>
                  <a:sysClr val="windowText" lastClr="000000"/>
                </a:solidFill>
              </a:rPr>
              <a:t>Sugar Land </a:t>
            </a:r>
            <a:r>
              <a:rPr lang="en-US" sz="1900" kern="0" dirty="0" err="1">
                <a:solidFill>
                  <a:sysClr val="windowText" lastClr="000000"/>
                </a:solidFill>
              </a:rPr>
              <a:t>BIble</a:t>
            </a:r>
            <a:r>
              <a:rPr lang="en-US" sz="19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974120">
              <a:defRPr/>
            </a:pPr>
            <a:r>
              <a:rPr lang="en-US" sz="19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dirty="0"/>
              <a:t>1/11/2017</a:t>
            </a:r>
          </a:p>
        </p:txBody>
      </p:sp>
    </p:spTree>
    <p:extLst>
      <p:ext uri="{BB962C8B-B14F-4D97-AF65-F5344CB8AC3E}">
        <p14:creationId xmlns:p14="http://schemas.microsoft.com/office/powerpoint/2010/main" val="34166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25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6709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44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5180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45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75654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47</a:t>
            </a:fld>
            <a:endParaRPr lang="en-US" altLang="en-US" sz="1200"/>
          </a:p>
        </p:txBody>
      </p:sp>
    </p:spTree>
    <p:extLst>
      <p:ext uri="{BB962C8B-B14F-4D97-AF65-F5344CB8AC3E}">
        <p14:creationId xmlns:p14="http://schemas.microsoft.com/office/powerpoint/2010/main" val="353974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2179739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18907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9" r:id="rId11"/>
    <p:sldLayoutId id="2147492651" r:id="rId12"/>
    <p:sldLayoutId id="214749265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kern="0" dirty="0">
                <a:solidFill>
                  <a:srgbClr val="00FFFF"/>
                </a:solidFill>
                <a:effectLst>
                  <a:outerShdw blurRad="38100" dist="38100" dir="2700000" algn="tl">
                    <a:srgbClr val="000000">
                      <a:alpha val="43137"/>
                    </a:srgbClr>
                  </a:outerShdw>
                </a:effectLst>
                <a:ea typeface="+mj-ea"/>
                <a:cs typeface="+mj-cs"/>
              </a:rPr>
              <a:t>Romans 5:13-14</a:t>
            </a:r>
          </a:p>
          <a:p>
            <a:pPr marL="0" lvl="0" indent="0" algn="just">
              <a:buClr>
                <a:srgbClr val="00FFFF"/>
              </a:buClr>
              <a:buNone/>
              <a:defRPr/>
            </a:pPr>
            <a:r>
              <a:rPr lang="en-US" kern="0" dirty="0">
                <a:solidFill>
                  <a:srgbClr val="FFFFFF"/>
                </a:solidFill>
              </a:rPr>
              <a:t>“for until the Law sin was in the world, but sin is not imputed when there is no law. </a:t>
            </a:r>
            <a:r>
              <a:rPr lang="en-US" kern="0" baseline="30000" dirty="0">
                <a:solidFill>
                  <a:srgbClr val="FFFFFF"/>
                </a:solidFill>
              </a:rPr>
              <a:t>14 </a:t>
            </a:r>
            <a:r>
              <a:rPr lang="en-US" kern="0" dirty="0">
                <a:solidFill>
                  <a:srgbClr val="FFFFFF"/>
                </a:solidFill>
              </a:rPr>
              <a:t>Nevertheless death reigned </a:t>
            </a:r>
            <a:r>
              <a:rPr lang="en-US" b="1" u="sng" kern="0" dirty="0">
                <a:solidFill>
                  <a:srgbClr val="FFFFCC"/>
                </a:solidFill>
              </a:rPr>
              <a:t>from Adam until Moses</a:t>
            </a:r>
            <a:r>
              <a:rPr lang="en-US" kern="0" dirty="0">
                <a:solidFill>
                  <a:srgbClr val="FFFFFF"/>
                </a:solidFill>
              </a:rPr>
              <a:t>, even over those who had not sinned in the likeness of the offense of Adam, who is a type of Him who was to come.”</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4758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762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t>“Now then, if you will indeed obey My voice and keep My covenant, then you shall be My own possession among all the peoples, for all the earth is Mine; and you shall be to Me a </a:t>
            </a:r>
            <a:r>
              <a:rPr lang="en-US" b="1" u="sng" dirty="0">
                <a:solidFill>
                  <a:srgbClr val="FFFFCC"/>
                </a:solidFill>
              </a:rPr>
              <a:t>kingdom</a:t>
            </a:r>
            <a:r>
              <a:rPr lang="en-US" kern="0" dirty="0"/>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7850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74490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228600" y="1946275"/>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228600" y="1946275"/>
            <a:ext cx="4648200" cy="4114800"/>
          </a:xfrm>
        </p:spPr>
        <p:txBody>
          <a:bodyPr/>
          <a:lstStyle/>
          <a:p>
            <a:pPr marL="457200" indent="-457200">
              <a:spcBef>
                <a:spcPts val="0"/>
              </a:spcBef>
              <a:spcAft>
                <a:spcPts val="2400"/>
              </a:spcAft>
              <a:defRPr/>
            </a:pPr>
            <a:r>
              <a:rPr lang="en-US" b="1" u="sng" dirty="0">
                <a:solidFill>
                  <a:srgbClr val="FFFFCC"/>
                </a:solidFill>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51473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62328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228600" y="1946275"/>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b="1" u="sng" dirty="0">
                <a:solidFill>
                  <a:srgbClr val="FFFFCC"/>
                </a:solidFill>
                <a:effectLst/>
              </a:rPr>
              <a:t>Assyrian judgment in 722 B.C. (2 Kgs. 17)</a:t>
            </a:r>
          </a:p>
          <a:p>
            <a:pPr marL="457200" indent="-457200">
              <a:spcBef>
                <a:spcPts val="0"/>
              </a:spcBef>
              <a:spcAft>
                <a:spcPts val="2400"/>
              </a:spcAft>
              <a:defRPr/>
            </a:pPr>
            <a:r>
              <a:rPr lang="en-US" dirty="0">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242554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t>Good and Bad Kings</a:t>
            </a:r>
          </a:p>
        </p:txBody>
      </p:sp>
      <p:sp>
        <p:nvSpPr>
          <p:cNvPr id="32771" name="Rectangle 3"/>
          <p:cNvSpPr>
            <a:spLocks noGrp="1" noChangeArrowheads="1"/>
          </p:cNvSpPr>
          <p:nvPr>
            <p:ph type="body" idx="1"/>
          </p:nvPr>
        </p:nvSpPr>
        <p:spPr>
          <a:xfrm>
            <a:off x="1524000" y="1600199"/>
            <a:ext cx="6096000" cy="2438401"/>
          </a:xfrm>
        </p:spPr>
        <p:txBody>
          <a:bodyPr/>
          <a:lstStyle/>
          <a:p>
            <a:pPr marL="461963" indent="-461963" eaLnBrk="1" hangingPunct="1">
              <a:spcBef>
                <a:spcPts val="0"/>
              </a:spcBef>
              <a:spcAft>
                <a:spcPts val="3600"/>
              </a:spcAft>
              <a:defRPr/>
            </a:pPr>
            <a:r>
              <a:rPr lang="en-US" sz="3600" dirty="0"/>
              <a:t>North – 19 kings (all bad)</a:t>
            </a:r>
          </a:p>
          <a:p>
            <a:pPr marL="461963" indent="-461963" eaLnBrk="1" hangingPunct="1">
              <a:spcBef>
                <a:spcPts val="0"/>
              </a:spcBef>
              <a:spcAft>
                <a:spcPts val="3600"/>
              </a:spcAft>
              <a:defRPr/>
            </a:pPr>
            <a:r>
              <a:rPr lang="en-US" sz="3600" dirty="0"/>
              <a:t>South – 20 kings (8 good; significance of Gen 49:10) </a:t>
            </a:r>
          </a:p>
        </p:txBody>
      </p:sp>
      <p:pic>
        <p:nvPicPr>
          <p:cNvPr id="2" name="Picture 1"/>
          <p:cNvPicPr>
            <a:picLocks noChangeAspect="1"/>
          </p:cNvPicPr>
          <p:nvPr/>
        </p:nvPicPr>
        <p:blipFill>
          <a:blip r:embed="rId2"/>
          <a:stretch>
            <a:fillRect/>
          </a:stretch>
        </p:blipFill>
        <p:spPr>
          <a:xfrm>
            <a:off x="2868931" y="4419600"/>
            <a:ext cx="3406138" cy="2286000"/>
          </a:xfrm>
          <a:prstGeom prst="rect">
            <a:avLst/>
          </a:prstGeom>
        </p:spPr>
      </p:pic>
    </p:spTree>
    <p:extLst>
      <p:ext uri="{BB962C8B-B14F-4D97-AF65-F5344CB8AC3E}">
        <p14:creationId xmlns:p14="http://schemas.microsoft.com/office/powerpoint/2010/main" val="184441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1169988" y="1600201"/>
            <a:ext cx="6678612" cy="3352800"/>
          </a:xfrm>
        </p:spPr>
        <p:txBody>
          <a:bodyPr/>
          <a:lstStyle/>
          <a:p>
            <a:pPr marL="461963" indent="-461963" eaLnBrk="1" hangingPunct="1">
              <a:spcBef>
                <a:spcPts val="0"/>
              </a:spcBef>
              <a:spcAft>
                <a:spcPts val="3600"/>
              </a:spcAft>
              <a:defRPr/>
            </a:pPr>
            <a:r>
              <a:rPr lang="en-US" dirty="0"/>
              <a:t>Division of the kingdom in 931 B.C.</a:t>
            </a:r>
          </a:p>
          <a:p>
            <a:pPr marL="461963" indent="-461963" eaLnBrk="1" hangingPunct="1">
              <a:spcBef>
                <a:spcPts val="0"/>
              </a:spcBef>
              <a:spcAft>
                <a:spcPts val="3600"/>
              </a:spcAft>
              <a:defRPr/>
            </a:pPr>
            <a:r>
              <a:rPr lang="en-US" dirty="0"/>
              <a:t>Assyrian judgment in 722 B.C.</a:t>
            </a:r>
          </a:p>
          <a:p>
            <a:pPr marL="461963" indent="-461963" eaLnBrk="1" hangingPunct="1">
              <a:spcBef>
                <a:spcPts val="0"/>
              </a:spcBef>
              <a:spcAft>
                <a:spcPts val="3600"/>
              </a:spcAft>
              <a:defRPr/>
            </a:pPr>
            <a:r>
              <a:rPr lang="en-US" dirty="0"/>
              <a:t>Babylonian captivity in 586 B.C. (significance of Gen 49:10) </a:t>
            </a:r>
          </a:p>
        </p:txBody>
      </p:sp>
      <p:sp>
        <p:nvSpPr>
          <p:cNvPr id="4" name="Rectangle 2"/>
          <p:cNvSpPr txBox="1">
            <a:spLocks noChangeArrowheads="1"/>
          </p:cNvSpPr>
          <p:nvPr/>
        </p:nvSpPr>
        <p:spPr bwMode="auto">
          <a:xfrm>
            <a:off x="685800" y="228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kern="0"/>
              <a:t>Israel's Judgments</a:t>
            </a:r>
            <a:endParaRPr lang="en-US" kern="0" dirty="0"/>
          </a:p>
        </p:txBody>
      </p:sp>
    </p:spTree>
    <p:extLst>
      <p:ext uri="{BB962C8B-B14F-4D97-AF65-F5344CB8AC3E}">
        <p14:creationId xmlns:p14="http://schemas.microsoft.com/office/powerpoint/2010/main" val="428679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5</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672960232"/>
      </p:ext>
    </p:extLst>
  </p:cSld>
  <p:clrMapOvr>
    <a:masterClrMapping/>
  </p:clrMapOvr>
  <p:transition advTm="1145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2 Samuel 7:12-16</a:t>
            </a:r>
          </a:p>
        </p:txBody>
      </p:sp>
      <p:sp>
        <p:nvSpPr>
          <p:cNvPr id="24579" name="Rectangle 3"/>
          <p:cNvSpPr>
            <a:spLocks noGrp="1"/>
          </p:cNvSpPr>
          <p:nvPr>
            <p:ph type="body" idx="4294967295"/>
          </p:nvPr>
        </p:nvSpPr>
        <p:spPr>
          <a:xfrm>
            <a:off x="38100" y="1143000"/>
            <a:ext cx="9067800" cy="4724400"/>
          </a:xfrm>
        </p:spPr>
        <p:txBody>
          <a:bodyPr/>
          <a:lstStyle/>
          <a:p>
            <a:pPr marL="0" indent="0" algn="just">
              <a:buNone/>
              <a:defRPr/>
            </a:pPr>
            <a:r>
              <a:rPr lang="en-US" sz="2800" dirty="0">
                <a:cs typeface="Calibri" panose="020F0502020204030204" pitchFamily="34" charset="0"/>
              </a:rPr>
              <a:t>“When your days are complete and you lie down with your fathers, I will raise up your </a:t>
            </a:r>
            <a:r>
              <a:rPr lang="en-US" sz="2800" b="1" u="sng" dirty="0">
                <a:solidFill>
                  <a:srgbClr val="FFFFCC"/>
                </a:solidFill>
                <a:cs typeface="Calibri" panose="020F0502020204030204" pitchFamily="34" charset="0"/>
              </a:rPr>
              <a:t>descendant</a:t>
            </a:r>
            <a:r>
              <a:rPr lang="en-US" sz="2800" dirty="0">
                <a:cs typeface="Calibri" panose="020F0502020204030204" pitchFamily="34" charset="0"/>
              </a:rPr>
              <a:t> after you, who will come forth from you, and I will establish his kingdom. </a:t>
            </a:r>
            <a:r>
              <a:rPr lang="en-US" sz="2800" baseline="30000" dirty="0">
                <a:cs typeface="Calibri" panose="020F0502020204030204" pitchFamily="34" charset="0"/>
              </a:rPr>
              <a:t>13 </a:t>
            </a:r>
            <a:r>
              <a:rPr lang="en-US" sz="2800" dirty="0">
                <a:cs typeface="Calibri" panose="020F0502020204030204" pitchFamily="34" charset="0"/>
              </a:rPr>
              <a:t>He shall build a house for My name, and I will establish </a:t>
            </a:r>
            <a:r>
              <a:rPr lang="en-US" sz="2800" b="1" u="sng" dirty="0">
                <a:solidFill>
                  <a:srgbClr val="FFFFCC"/>
                </a:solidFill>
                <a:cs typeface="Calibri" panose="020F0502020204030204" pitchFamily="34" charset="0"/>
              </a:rPr>
              <a:t>the</a:t>
            </a:r>
            <a:r>
              <a:rPr lang="en-US" sz="2800" b="1" u="sng" dirty="0">
                <a:cs typeface="Calibri" panose="020F0502020204030204" pitchFamily="34" charset="0"/>
              </a:rPr>
              <a:t> </a:t>
            </a:r>
            <a:r>
              <a:rPr lang="en-US" sz="2800" b="1" u="sng" dirty="0">
                <a:solidFill>
                  <a:srgbClr val="FFFFCC"/>
                </a:solidFill>
                <a:cs typeface="Calibri" panose="020F0502020204030204" pitchFamily="34" charset="0"/>
              </a:rPr>
              <a:t>throne of his kingdom forever</a:t>
            </a:r>
            <a:r>
              <a:rPr lang="en-US" sz="2800" dirty="0">
                <a:cs typeface="Calibri" panose="020F0502020204030204" pitchFamily="34" charset="0"/>
              </a:rPr>
              <a:t>. </a:t>
            </a:r>
            <a:r>
              <a:rPr lang="en-US" sz="2800" baseline="30000" dirty="0">
                <a:cs typeface="Calibri" panose="020F0502020204030204" pitchFamily="34" charset="0"/>
              </a:rPr>
              <a:t>14 </a:t>
            </a:r>
            <a:r>
              <a:rPr lang="en-US" sz="2800" dirty="0">
                <a:cs typeface="Calibri" panose="020F0502020204030204" pitchFamily="34" charset="0"/>
              </a:rPr>
              <a:t>I will be a father to him and he will be a son to Me; when he commits iniquity, I will correct him with the rod of men and the strokes of the sons of men, </a:t>
            </a:r>
            <a:r>
              <a:rPr lang="en-US" sz="2800" baseline="30000" dirty="0">
                <a:cs typeface="Calibri" panose="020F0502020204030204" pitchFamily="34" charset="0"/>
              </a:rPr>
              <a:t>15 </a:t>
            </a:r>
            <a:r>
              <a:rPr lang="en-US" sz="2800" dirty="0">
                <a:cs typeface="Calibri" panose="020F0502020204030204" pitchFamily="34" charset="0"/>
              </a:rPr>
              <a:t>but My lovingkindness shall not depart from him, as I took </a:t>
            </a:r>
            <a:r>
              <a:rPr lang="en-US" sz="2800" i="1" dirty="0">
                <a:cs typeface="Calibri" panose="020F0502020204030204" pitchFamily="34" charset="0"/>
              </a:rPr>
              <a:t>it</a:t>
            </a:r>
            <a:r>
              <a:rPr lang="en-US" sz="2800" dirty="0">
                <a:cs typeface="Calibri" panose="020F0502020204030204" pitchFamily="34" charset="0"/>
              </a:rPr>
              <a:t> away from Saul, whom I removed from before you. </a:t>
            </a:r>
            <a:r>
              <a:rPr lang="en-US" sz="2800" baseline="30000" dirty="0">
                <a:cs typeface="Calibri" panose="020F0502020204030204" pitchFamily="34" charset="0"/>
              </a:rPr>
              <a:t>16 </a:t>
            </a:r>
            <a:r>
              <a:rPr lang="en-US" sz="2800" b="1" u="sng" dirty="0">
                <a:solidFill>
                  <a:srgbClr val="FFFFCC"/>
                </a:solidFill>
                <a:cs typeface="Calibri" panose="020F0502020204030204" pitchFamily="34" charset="0"/>
              </a:rPr>
              <a:t>Your house and your kingdom shall endure before Me forever; your throne shall be established forever</a:t>
            </a:r>
            <a:r>
              <a:rPr lang="en-US" sz="2800" dirty="0">
                <a:cs typeface="Calibri" panose="020F0502020204030204" pitchFamily="34" charset="0"/>
              </a:rPr>
              <a:t>.” </a:t>
            </a:r>
            <a:r>
              <a:rPr lang="en-US" sz="2800" baseline="30000" dirty="0">
                <a:cs typeface="Calibri" panose="020F0502020204030204" pitchFamily="34" charset="0"/>
              </a:rPr>
              <a:t>17 </a:t>
            </a:r>
            <a:r>
              <a:rPr lang="en-US" sz="2800" dirty="0">
                <a:cs typeface="Calibri" panose="020F0502020204030204" pitchFamily="34" charset="0"/>
              </a:rPr>
              <a:t>In accordance with all these words and all this vision, so Nathan spoke </a:t>
            </a:r>
            <a:r>
              <a:rPr lang="en-US" sz="2800" b="1" u="sng" dirty="0">
                <a:solidFill>
                  <a:srgbClr val="FFFFCC"/>
                </a:solidFill>
                <a:cs typeface="Calibri" panose="020F0502020204030204" pitchFamily="34" charset="0"/>
              </a:rPr>
              <a:t>to David</a:t>
            </a:r>
            <a:r>
              <a:rPr lang="en-US" sz="2800" dirty="0">
                <a:cs typeface="Calibri" panose="020F0502020204030204" pitchFamily="34" charset="0"/>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500163114"/>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306228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228600" y="1946275"/>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b="1" u="sng" dirty="0">
                <a:solidFill>
                  <a:srgbClr val="FFFFCC"/>
                </a:solidFill>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37320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89" y="228600"/>
            <a:ext cx="8264223" cy="6400800"/>
          </a:xfrm>
          <a:prstGeom prst="rect">
            <a:avLst/>
          </a:prstGeom>
        </p:spPr>
      </p:pic>
    </p:spTree>
    <p:extLst>
      <p:ext uri="{BB962C8B-B14F-4D97-AF65-F5344CB8AC3E}">
        <p14:creationId xmlns:p14="http://schemas.microsoft.com/office/powerpoint/2010/main" val="344118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409120958"/>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5270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Hosea 3:3-4</a:t>
            </a:r>
          </a:p>
          <a:p>
            <a:pPr algn="just"/>
            <a:r>
              <a:rPr lang="en-US" altLang="en-US" sz="3600" dirty="0">
                <a:latin typeface="Calibri" panose="020F0502020204030204" pitchFamily="34" charset="0"/>
              </a:rPr>
              <a:t>“</a:t>
            </a:r>
            <a:r>
              <a:rPr lang="en-US" sz="3600" dirty="0">
                <a:latin typeface="Calibri" panose="020F0502020204030204" pitchFamily="34" charset="0"/>
              </a:rPr>
              <a:t>Then I said to her, “You shall stay with me for many days. You shall not play the harlot, nor shall you have a man; so I will also be toward you.” </a:t>
            </a:r>
            <a:r>
              <a:rPr lang="en-US" sz="3600" b="1" u="sng" baseline="30000" dirty="0">
                <a:solidFill>
                  <a:srgbClr val="FFFFCC"/>
                </a:solidFill>
                <a:latin typeface="Calibri" panose="020F0502020204030204" pitchFamily="34" charset="0"/>
              </a:rPr>
              <a:t>4</a:t>
            </a:r>
            <a:r>
              <a:rPr lang="en-US" sz="3600" b="1" u="sng" dirty="0">
                <a:solidFill>
                  <a:srgbClr val="FFFFCC"/>
                </a:solidFill>
                <a:latin typeface="Calibri" panose="020F0502020204030204" pitchFamily="34" charset="0"/>
              </a:rPr>
              <a:t>For the sons of Israel will remain for many days without king or prince</a:t>
            </a:r>
            <a:r>
              <a:rPr lang="en-US" sz="3600" dirty="0">
                <a:latin typeface="Calibri" panose="020F0502020204030204" pitchFamily="34" charset="0"/>
              </a:rPr>
              <a:t>, without sacrifice or </a:t>
            </a:r>
            <a:r>
              <a:rPr lang="en-US" sz="3600" i="1" dirty="0">
                <a:latin typeface="Calibri" panose="020F0502020204030204" pitchFamily="34" charset="0"/>
              </a:rPr>
              <a:t>sacred</a:t>
            </a:r>
            <a:r>
              <a:rPr lang="en-US" sz="3600" dirty="0">
                <a:latin typeface="Calibri" panose="020F0502020204030204" pitchFamily="34" charset="0"/>
              </a:rPr>
              <a:t> pillar and without ephod or household idols.</a:t>
            </a:r>
            <a:r>
              <a:rPr lang="en-US" altLang="en-US" sz="36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457950" y="5029200"/>
            <a:ext cx="2047875" cy="1371600"/>
          </a:xfrm>
          <a:prstGeom prst="rect">
            <a:avLst/>
          </a:prstGeom>
          <a:noFill/>
          <a:ln w="9525">
            <a:noFill/>
            <a:miter lim="800000"/>
            <a:headEnd/>
            <a:tailEnd/>
          </a:ln>
        </p:spPr>
      </p:pic>
    </p:spTree>
    <p:extLst>
      <p:ext uri="{BB962C8B-B14F-4D97-AF65-F5344CB8AC3E}">
        <p14:creationId xmlns:p14="http://schemas.microsoft.com/office/powerpoint/2010/main" val="244709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45720"/>
            <a:ext cx="457200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127423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200" baseline="30000" dirty="0">
                <a:latin typeface="Calibri" panose="020F0502020204030204" pitchFamily="34" charset="0"/>
              </a:rPr>
              <a:t>6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200" baseline="30000" dirty="0">
                <a:latin typeface="Calibri" panose="020F0502020204030204" pitchFamily="34" charset="0"/>
              </a:rPr>
              <a:t>7</a:t>
            </a:r>
            <a:r>
              <a:rPr lang="en-US" sz="2800" dirty="0">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2" descr="https://probings.files.wordpress.com/2012/10/mountain-peak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0038" y="152400"/>
            <a:ext cx="8543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www.angelfire.com/nt/theology/Image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8" y="4572000"/>
            <a:ext cx="8543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28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Peter 1:10-11 (NASB)</a:t>
            </a:r>
          </a:p>
          <a:p>
            <a:pPr marL="0" marR="0" algn="just">
              <a:spcBef>
                <a:spcPts val="0"/>
              </a:spcBef>
              <a:spcAft>
                <a:spcPts val="1000"/>
              </a:spcAft>
            </a:pPr>
            <a:r>
              <a:rPr lang="en-US" sz="3600" dirty="0">
                <a:effectLst>
                  <a:outerShdw blurRad="38100" dist="38100" dir="2700000" algn="tl">
                    <a:srgbClr val="000000"/>
                  </a:outerShdw>
                </a:effectLst>
                <a:latin typeface="+mj-lt"/>
                <a:cs typeface="+mn-cs"/>
              </a:rPr>
              <a:t>The zeal of the Lord of hosts will accomplish this.</a:t>
            </a:r>
            <a:r>
              <a:rPr lang="en-US" sz="3600" dirty="0">
                <a:latin typeface="+mj-lt"/>
              </a:rPr>
              <a:t> As to this salvation, the prophets who prophesied of the grace that </a:t>
            </a:r>
            <a:r>
              <a:rPr lang="en-US" sz="3600" i="1" dirty="0">
                <a:latin typeface="+mj-lt"/>
              </a:rPr>
              <a:t>would come</a:t>
            </a:r>
            <a:r>
              <a:rPr lang="en-US" sz="3600" dirty="0">
                <a:latin typeface="+mj-lt"/>
              </a:rPr>
              <a:t> to you made careful searches and inquiries, </a:t>
            </a:r>
            <a:r>
              <a:rPr lang="en-US" sz="3600" baseline="30000" dirty="0">
                <a:latin typeface="+mj-lt"/>
              </a:rPr>
              <a:t>11 </a:t>
            </a:r>
            <a:r>
              <a:rPr lang="en-US" sz="3600" dirty="0">
                <a:latin typeface="+mj-lt"/>
              </a:rPr>
              <a:t>seeking to know what person or time the Spirit of Christ within them was indicating as He predicted the sufferings of Christ and the glories to follow.</a:t>
            </a:r>
            <a:endParaRPr lang="en-US" sz="3600" dirty="0">
              <a:effectLst>
                <a:outerShdw blurRad="38100" dist="38100" dir="2700000" algn="tl">
                  <a:srgbClr val="000000"/>
                </a:outerShdw>
              </a:effectLst>
              <a:latin typeface="+mj-lt"/>
              <a:cs typeface="+mn-cs"/>
            </a:endParaRPr>
          </a:p>
        </p:txBody>
      </p:sp>
    </p:spTree>
    <p:extLst>
      <p:ext uri="{BB962C8B-B14F-4D97-AF65-F5344CB8AC3E}">
        <p14:creationId xmlns:p14="http://schemas.microsoft.com/office/powerpoint/2010/main" val="97825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838149892"/>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8273845"/>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idx="4294967295"/>
          </p:nvPr>
        </p:nvSpPr>
        <p:spPr/>
        <p:txBody>
          <a:bodyPr/>
          <a:lstStyle/>
          <a:p>
            <a:r>
              <a:rPr lang="en-US" altLang="en-US"/>
              <a:t>CHART OF NATIONS</a:t>
            </a:r>
          </a:p>
        </p:txBody>
      </p:sp>
      <p:pic>
        <p:nvPicPr>
          <p:cNvPr id="23554" name="Picture 2" descr="C:\4KINGS.TIF"/>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228600" y="152399"/>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45720"/>
            <a:ext cx="457200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2117575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260939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b="1" u="sng" dirty="0">
                <a:solidFill>
                  <a:srgbClr val="FFFFCC"/>
                </a:solidFill>
              </a:rPr>
              <a:t>Kingdom (2:44-45) After 2</a:t>
            </a:r>
            <a:r>
              <a:rPr lang="en-US" altLang="en-US" b="1" u="sng" baseline="30000" dirty="0">
                <a:solidFill>
                  <a:srgbClr val="FFFFCC"/>
                </a:solidFill>
              </a:rPr>
              <a:t>nd</a:t>
            </a:r>
            <a:r>
              <a:rPr lang="en-US" altLang="en-US" b="1" u="sng" dirty="0">
                <a:solidFill>
                  <a:srgbClr val="FFFFCC"/>
                </a:solidFill>
              </a:rPr>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80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89" y="228600"/>
            <a:ext cx="8264223" cy="6400800"/>
          </a:xfrm>
          <a:prstGeom prst="rect">
            <a:avLst/>
          </a:prstGeom>
        </p:spPr>
      </p:pic>
    </p:spTree>
    <p:extLst>
      <p:ext uri="{BB962C8B-B14F-4D97-AF65-F5344CB8AC3E}">
        <p14:creationId xmlns:p14="http://schemas.microsoft.com/office/powerpoint/2010/main" val="390432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1304792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5638800" cy="1447800"/>
          </a:xfrm>
        </p:spPr>
        <p:txBody>
          <a:bodyPr/>
          <a:lstStyle/>
          <a:p>
            <a:pPr marL="0" indent="0" algn="ctr">
              <a:buNone/>
            </a:pPr>
            <a:r>
              <a:rPr lang="en-US" sz="3600" dirty="0" err="1">
                <a:solidFill>
                  <a:schemeClr val="tx2"/>
                </a:solidFill>
                <a:ea typeface="+mj-ea"/>
                <a:cs typeface="+mj-cs"/>
              </a:rPr>
              <a:t>Merill</a:t>
            </a:r>
            <a:r>
              <a:rPr lang="en-US" sz="3600" dirty="0">
                <a:solidFill>
                  <a:schemeClr val="tx2"/>
                </a:solidFill>
                <a:ea typeface="+mj-ea"/>
                <a:cs typeface="+mj-cs"/>
              </a:rPr>
              <a:t> F. Unger</a:t>
            </a:r>
          </a:p>
          <a:p>
            <a:pPr marL="0" indent="0" algn="ctr">
              <a:buNone/>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32" y="152400"/>
            <a:ext cx="1054448" cy="1371600"/>
          </a:xfrm>
          <a:prstGeom prst="rect">
            <a:avLst/>
          </a:prstGeom>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sz="2800" kern="0" dirty="0"/>
              <a:t>“Hence, the iron kingdom with its feet of iron and clay (cf. 3:33-35, 40, 44) and the nondescript beast of 7:7-8 envision…the form in which it will exist </a:t>
            </a:r>
            <a:r>
              <a:rPr lang="en-US" sz="2800" i="1" kern="0" dirty="0"/>
              <a:t>after the church period</a:t>
            </a:r>
            <a:r>
              <a:rPr lang="en-US" sz="2800" kern="0" dirty="0"/>
              <a:t>, when God will resume His dealing with the </a:t>
            </a:r>
            <a:r>
              <a:rPr lang="en-US" sz="2800" i="1" kern="0" dirty="0"/>
              <a:t>nation</a:t>
            </a:r>
            <a:r>
              <a:rPr lang="en-US" sz="2800" kern="0" dirty="0"/>
              <a:t> Israel. </a:t>
            </a:r>
            <a:r>
              <a:rPr lang="en-US" sz="2800"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sz="2800" kern="0" dirty="0"/>
              <a:t>.”</a:t>
            </a:r>
            <a:endParaRPr lang="en-US" sz="2400" kern="0" dirty="0"/>
          </a:p>
        </p:txBody>
      </p:sp>
    </p:spTree>
    <p:extLst>
      <p:ext uri="{BB962C8B-B14F-4D97-AF65-F5344CB8AC3E}">
        <p14:creationId xmlns:p14="http://schemas.microsoft.com/office/powerpoint/2010/main" val="3474186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304800"/>
            <a:ext cx="7772400" cy="838200"/>
          </a:xfrm>
        </p:spPr>
        <p:txBody>
          <a:bodyPr/>
          <a:lstStyle/>
          <a:p>
            <a:pPr algn="ctr" eaLnBrk="1" hangingPunct="1"/>
            <a:r>
              <a:rPr lang="en-US" altLang="en-US" sz="4000" dirty="0"/>
              <a:t>Daniel 2:44-45 is Future</a:t>
            </a:r>
          </a:p>
        </p:txBody>
      </p:sp>
      <p:sp>
        <p:nvSpPr>
          <p:cNvPr id="20486" name="Rectangle 3"/>
          <p:cNvSpPr>
            <a:spLocks noGrp="1" noChangeArrowheads="1"/>
          </p:cNvSpPr>
          <p:nvPr>
            <p:ph type="body" idx="1"/>
          </p:nvPr>
        </p:nvSpPr>
        <p:spPr>
          <a:xfrm>
            <a:off x="304800" y="1600200"/>
            <a:ext cx="8839200" cy="4460875"/>
          </a:xfrm>
        </p:spPr>
        <p:txBody>
          <a:bodyPr/>
          <a:lstStyle/>
          <a:p>
            <a:pPr marL="457200" indent="-457200" eaLnBrk="1" hangingPunct="1">
              <a:spcBef>
                <a:spcPts val="0"/>
              </a:spcBef>
              <a:spcAft>
                <a:spcPts val="2400"/>
              </a:spcAft>
            </a:pPr>
            <a:r>
              <a:rPr lang="en-US" altLang="en-US" sz="3000" dirty="0"/>
              <a:t>Christianity did not suddenly fill the whole earth</a:t>
            </a:r>
          </a:p>
          <a:p>
            <a:pPr marL="457200" indent="-457200" eaLnBrk="1" hangingPunct="1">
              <a:spcBef>
                <a:spcPts val="0"/>
              </a:spcBef>
              <a:spcAft>
                <a:spcPts val="2400"/>
              </a:spcAft>
            </a:pPr>
            <a:r>
              <a:rPr lang="en-US" altLang="en-US" sz="3000" dirty="0"/>
              <a:t>Christ did not destroy Rome</a:t>
            </a:r>
          </a:p>
          <a:p>
            <a:pPr marL="457200" indent="-457200" eaLnBrk="1" hangingPunct="1">
              <a:spcBef>
                <a:spcPts val="0"/>
              </a:spcBef>
              <a:spcAft>
                <a:spcPts val="2400"/>
              </a:spcAft>
            </a:pPr>
            <a:r>
              <a:rPr lang="en-US" altLang="en-US" sz="3000" dirty="0"/>
              <a:t>No 10 simultaneous kings in the time of Christ</a:t>
            </a:r>
          </a:p>
          <a:p>
            <a:pPr marL="457200" indent="-457200" eaLnBrk="1" hangingPunct="1">
              <a:spcBef>
                <a:spcPts val="0"/>
              </a:spcBef>
              <a:spcAft>
                <a:spcPts val="2400"/>
              </a:spcAft>
            </a:pPr>
            <a:r>
              <a:rPr lang="en-US" altLang="en-US" sz="3000" dirty="0"/>
              <a:t>Christ was not the smiting stone</a:t>
            </a:r>
          </a:p>
          <a:p>
            <a:pPr marL="457200" indent="-457200" eaLnBrk="1" hangingPunct="1">
              <a:spcBef>
                <a:spcPts val="0"/>
              </a:spcBef>
              <a:spcAft>
                <a:spcPts val="2400"/>
              </a:spcAft>
            </a:pPr>
            <a:r>
              <a:rPr lang="en-US" altLang="en-US" sz="3000" dirty="0"/>
              <a:t>Christ did not destroy all the kingdoms of the world</a:t>
            </a:r>
          </a:p>
          <a:p>
            <a:pPr marL="457200" indent="-457200" eaLnBrk="1" hangingPunct="1">
              <a:spcBef>
                <a:spcPts val="0"/>
              </a:spcBef>
              <a:spcAft>
                <a:spcPts val="2400"/>
              </a:spcAft>
            </a:pPr>
            <a:r>
              <a:rPr lang="en-US" altLang="en-US" sz="3000" dirty="0"/>
              <a:t>The church is not a political kingdom</a:t>
            </a:r>
          </a:p>
        </p:txBody>
      </p:sp>
      <p:sp>
        <p:nvSpPr>
          <p:cNvPr id="20487" name="Text Box 4"/>
          <p:cNvSpPr txBox="1">
            <a:spLocks noChangeArrowheads="1"/>
          </p:cNvSpPr>
          <p:nvPr/>
        </p:nvSpPr>
        <p:spPr bwMode="auto">
          <a:xfrm>
            <a:off x="1066800" y="6172200"/>
            <a:ext cx="754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latin typeface="Calibri" panose="020F0502020204030204" pitchFamily="34" charset="0"/>
                <a:cs typeface="Calibri" panose="020F0502020204030204" pitchFamily="34" charset="0"/>
              </a:rPr>
              <a:t>J. Dwight Pentecost, </a:t>
            </a:r>
            <a:r>
              <a:rPr lang="en-US" altLang="en-US" i="1" dirty="0">
                <a:latin typeface="Calibri" panose="020F0502020204030204" pitchFamily="34" charset="0"/>
                <a:cs typeface="Calibri" panose="020F0502020204030204" pitchFamily="34" charset="0"/>
              </a:rPr>
              <a:t>Bible Knowledge Commentary</a:t>
            </a:r>
            <a:r>
              <a:rPr lang="en-US" altLang="en-US" dirty="0">
                <a:latin typeface="Calibri" panose="020F0502020204030204" pitchFamily="34" charset="0"/>
                <a:cs typeface="Calibri" panose="020F0502020204030204" pitchFamily="34" charset="0"/>
              </a:rPr>
              <a:t>, 1336</a:t>
            </a:r>
          </a:p>
        </p:txBody>
      </p:sp>
      <p:pic>
        <p:nvPicPr>
          <p:cNvPr id="5"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12737"/>
            <a:ext cx="157480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4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907985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682986266"/>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786484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015751842"/>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0" u="none"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0" u="none"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873215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kern="0" dirty="0">
                <a:solidFill>
                  <a:srgbClr val="00FFFF"/>
                </a:solidFill>
                <a:effectLst>
                  <a:outerShdw blurRad="38100" dist="38100" dir="2700000" algn="tl">
                    <a:srgbClr val="000000">
                      <a:alpha val="43137"/>
                    </a:srgbClr>
                  </a:outerShdw>
                </a:effectLst>
                <a:ea typeface="+mj-ea"/>
                <a:cs typeface="+mj-cs"/>
              </a:rPr>
              <a:t>2 Peter 1:19</a:t>
            </a:r>
          </a:p>
          <a:p>
            <a:pPr marL="0" lvl="0" indent="0" algn="just">
              <a:buClr>
                <a:srgbClr val="00FFFF"/>
              </a:buClr>
              <a:buNone/>
              <a:defRPr/>
            </a:pPr>
            <a:r>
              <a:rPr lang="en-US" sz="4000" kern="0" dirty="0">
                <a:solidFill>
                  <a:srgbClr val="FFFFFF"/>
                </a:solidFill>
              </a:rPr>
              <a:t>“</a:t>
            </a:r>
            <a:r>
              <a:rPr lang="en-US" sz="4000" i="1" dirty="0"/>
              <a:t>So</a:t>
            </a:r>
            <a:r>
              <a:rPr lang="en-US" sz="4000" dirty="0"/>
              <a:t> we have the prophetic word </a:t>
            </a:r>
            <a:r>
              <a:rPr lang="en-US" sz="4000" i="1" dirty="0"/>
              <a:t>made</a:t>
            </a:r>
            <a:r>
              <a:rPr lang="en-US" sz="4000" dirty="0"/>
              <a:t> more sure, to which you do well to pay attention as to a lamp shining in a dark place, until the day dawns and the morning star arises in your hearts</a:t>
            </a:r>
            <a:r>
              <a:rPr lang="en-US" sz="40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886200"/>
            <a:ext cx="1820333" cy="1219200"/>
          </a:xfrm>
          <a:prstGeom prst="rect">
            <a:avLst/>
          </a:prstGeom>
          <a:noFill/>
          <a:ln w="9525">
            <a:noFill/>
            <a:miter lim="800000"/>
            <a:headEnd/>
            <a:tailEnd/>
          </a:ln>
        </p:spPr>
      </p:pic>
    </p:spTree>
    <p:extLst>
      <p:ext uri="{BB962C8B-B14F-4D97-AF65-F5344CB8AC3E}">
        <p14:creationId xmlns:p14="http://schemas.microsoft.com/office/powerpoint/2010/main" val="164095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0"/>
            <a:ext cx="7772400" cy="1143000"/>
          </a:xfrm>
        </p:spPr>
        <p:txBody>
          <a:bodyPr/>
          <a:lstStyle/>
          <a:p>
            <a:pPr algn="ctr" eaLnBrk="1" hangingPunct="1"/>
            <a:r>
              <a:rPr lang="en-US" altLang="en-US" sz="3600"/>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t>Kingdom Characteristics </a:t>
            </a:r>
          </a:p>
          <a:p>
            <a:pPr eaLnBrk="1" hangingPunct="1">
              <a:lnSpc>
                <a:spcPct val="90000"/>
              </a:lnSpc>
              <a:defRPr/>
            </a:pPr>
            <a:r>
              <a:rPr lang="en-US" sz="2800" dirty="0"/>
              <a:t>Is. 2:1-4; 11:6-9; 65:17-25</a:t>
            </a:r>
          </a:p>
          <a:p>
            <a:pPr lvl="1" eaLnBrk="1" hangingPunct="1">
              <a:lnSpc>
                <a:spcPct val="90000"/>
              </a:lnSpc>
              <a:defRPr/>
            </a:pPr>
            <a:r>
              <a:rPr lang="en-US" sz="2800" dirty="0"/>
              <a:t>Jerusalem = center of world spiritual and political authority</a:t>
            </a:r>
          </a:p>
          <a:p>
            <a:pPr lvl="1" eaLnBrk="1" hangingPunct="1">
              <a:lnSpc>
                <a:spcPct val="90000"/>
              </a:lnSpc>
              <a:defRPr/>
            </a:pPr>
            <a:r>
              <a:rPr lang="en-US" sz="2800" dirty="0"/>
              <a:t>Perfect justice</a:t>
            </a:r>
          </a:p>
          <a:p>
            <a:pPr lvl="1" eaLnBrk="1" hangingPunct="1">
              <a:lnSpc>
                <a:spcPct val="90000"/>
              </a:lnSpc>
              <a:defRPr/>
            </a:pPr>
            <a:r>
              <a:rPr lang="en-US" sz="2800" dirty="0"/>
              <a:t>World peace</a:t>
            </a:r>
          </a:p>
          <a:p>
            <a:pPr lvl="1" eaLnBrk="1" hangingPunct="1">
              <a:lnSpc>
                <a:spcPct val="90000"/>
              </a:lnSpc>
              <a:defRPr/>
            </a:pPr>
            <a:r>
              <a:rPr lang="en-US" sz="2800" dirty="0"/>
              <a:t>Peace in the animal kingdom</a:t>
            </a:r>
          </a:p>
          <a:p>
            <a:pPr lvl="1" eaLnBrk="1" hangingPunct="1">
              <a:lnSpc>
                <a:spcPct val="90000"/>
              </a:lnSpc>
              <a:defRPr/>
            </a:pPr>
            <a:r>
              <a:rPr lang="en-US" sz="2800" dirty="0"/>
              <a:t>Universal spiritual knowledge. </a:t>
            </a:r>
          </a:p>
          <a:p>
            <a:pPr lvl="1" eaLnBrk="1" hangingPunct="1">
              <a:lnSpc>
                <a:spcPct val="90000"/>
              </a:lnSpc>
              <a:defRPr/>
            </a:pPr>
            <a:endParaRPr lang="en-US" sz="2800" dirty="0"/>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268249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824865630"/>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48929911"/>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11228288"/>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318547984"/>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74" y="112488"/>
            <a:ext cx="8340051" cy="6633023"/>
          </a:xfrm>
          <a:prstGeom prst="rect">
            <a:avLst/>
          </a:prstGeom>
        </p:spPr>
      </p:pic>
    </p:spTree>
    <p:extLst>
      <p:ext uri="{BB962C8B-B14F-4D97-AF65-F5344CB8AC3E}">
        <p14:creationId xmlns:p14="http://schemas.microsoft.com/office/powerpoint/2010/main" val="76568863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12008</TotalTime>
  <Words>1598</Words>
  <Application>Microsoft Office PowerPoint</Application>
  <PresentationFormat>On-screen Show (4:3)</PresentationFormat>
  <Paragraphs>249</Paragraphs>
  <Slides>47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Azure</vt:lpstr>
      <vt:lpstr>PowerPoint Presentation</vt:lpstr>
      <vt:lpstr>The Coming Kingdom Chapter 5 </vt:lpstr>
      <vt:lpstr>Kingdom Study Outline</vt:lpstr>
      <vt:lpstr>Kingdom Study Outline</vt:lpstr>
      <vt:lpstr>1. Kingdom Throughout the Bible</vt:lpstr>
      <vt:lpstr>1. Kingdom Throughout the Bible</vt:lpstr>
      <vt:lpstr>1. Kingdom Throughout the Bible</vt:lpstr>
      <vt:lpstr>1. Kingdom Throughout the Bible</vt:lpstr>
      <vt:lpstr>PowerPoint Presentation</vt:lpstr>
      <vt:lpstr>PowerPoint Presentation</vt:lpstr>
      <vt:lpstr>PowerPoint Presentation</vt:lpstr>
      <vt:lpstr>Six Parts of a Suzerain-Vassal Treaty in Deuteronomy</vt:lpstr>
      <vt:lpstr>Israel's Judgments</vt:lpstr>
      <vt:lpstr>Israel's Judgments</vt:lpstr>
      <vt:lpstr>PowerPoint Presentation</vt:lpstr>
      <vt:lpstr>Six Parts of a Suzerain-Vassal Treaty in Deuteronomy</vt:lpstr>
      <vt:lpstr>Israel's Judgments</vt:lpstr>
      <vt:lpstr>Good and Bad Kings</vt:lpstr>
      <vt:lpstr>PowerPoint Presentation</vt:lpstr>
      <vt:lpstr>PowerPoint Presentation</vt:lpstr>
      <vt:lpstr>2 Samuel 7:12-16</vt:lpstr>
      <vt:lpstr>Six Parts of a Suzerain-Vassal Treaty in Deuteronomy</vt:lpstr>
      <vt:lpstr>Israel's Judgments</vt:lpstr>
      <vt:lpstr>PowerPoint Presentation</vt:lpstr>
      <vt:lpstr>1. Kingdom Throughout the Bible</vt:lpstr>
      <vt:lpstr>PowerPoint Presentation</vt:lpstr>
      <vt:lpstr>PowerPoint Presentation</vt:lpstr>
      <vt:lpstr>PowerPoint Presentation</vt:lpstr>
      <vt:lpstr>6 Empires</vt:lpstr>
      <vt:lpstr>PowerPoint Presentation</vt:lpstr>
      <vt:lpstr>PowerPoint Presentation</vt:lpstr>
      <vt:lpstr>PowerPoint Presentation</vt:lpstr>
      <vt:lpstr>Synthetic Outline</vt:lpstr>
      <vt:lpstr>Synthetic Outline</vt:lpstr>
      <vt:lpstr>CHART OF NATIONS</vt:lpstr>
      <vt:lpstr>PowerPoint Presentation</vt:lpstr>
      <vt:lpstr>PowerPoint Presentation</vt:lpstr>
      <vt:lpstr>6 Empires</vt:lpstr>
      <vt:lpstr>PowerPoint Presentation</vt:lpstr>
      <vt:lpstr>PowerPoint Presentation</vt:lpstr>
      <vt:lpstr>PowerPoint Presentation</vt:lpstr>
      <vt:lpstr>Daniel 2:44-45 is Future</vt:lpstr>
      <vt:lpstr>Conclusion</vt:lpstr>
      <vt:lpstr>1. Kingdom Throughout the Bible</vt:lpstr>
      <vt:lpstr>1. Kingdom Throughout the Bible</vt:lpstr>
      <vt:lpstr>PowerPoint Presentation</vt:lpstr>
      <vt:lpstr>OT PROPHETS DESCRIBE THE KINGDOM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1394</cp:revision>
  <cp:lastPrinted>2017-01-10T17:22:12Z</cp:lastPrinted>
  <dcterms:created xsi:type="dcterms:W3CDTF">2009-03-17T12:21:13Z</dcterms:created>
  <dcterms:modified xsi:type="dcterms:W3CDTF">2017-02-01T14:21:09Z</dcterms:modified>
</cp:coreProperties>
</file>