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791" r:id="rId2"/>
    <p:sldId id="792" r:id="rId3"/>
    <p:sldId id="793" r:id="rId4"/>
    <p:sldId id="795" r:id="rId5"/>
    <p:sldId id="796" r:id="rId6"/>
    <p:sldId id="884" r:id="rId7"/>
    <p:sldId id="886" r:id="rId8"/>
    <p:sldId id="806" r:id="rId9"/>
    <p:sldId id="823" r:id="rId10"/>
    <p:sldId id="1212" r:id="rId11"/>
    <p:sldId id="1342" r:id="rId12"/>
    <p:sldId id="1273" r:id="rId13"/>
    <p:sldId id="1350" r:id="rId14"/>
    <p:sldId id="1351" r:id="rId15"/>
    <p:sldId id="1347" r:id="rId16"/>
    <p:sldId id="1348" r:id="rId17"/>
    <p:sldId id="1349" r:id="rId18"/>
    <p:sldId id="1359" r:id="rId19"/>
    <p:sldId id="1360" r:id="rId20"/>
    <p:sldId id="1352" r:id="rId21"/>
    <p:sldId id="1346" r:id="rId22"/>
    <p:sldId id="1345" r:id="rId23"/>
    <p:sldId id="1361" r:id="rId24"/>
    <p:sldId id="1362" r:id="rId25"/>
    <p:sldId id="1353" r:id="rId26"/>
    <p:sldId id="1354" r:id="rId27"/>
    <p:sldId id="1365" r:id="rId28"/>
    <p:sldId id="1364" r:id="rId29"/>
    <p:sldId id="1366" r:id="rId30"/>
    <p:sldId id="1343" r:id="rId31"/>
    <p:sldId id="1310" r:id="rId32"/>
    <p:sldId id="1332" r:id="rId33"/>
    <p:sldId id="1301" r:id="rId34"/>
    <p:sldId id="1329" r:id="rId35"/>
    <p:sldId id="1328" r:id="rId36"/>
    <p:sldId id="1333" r:id="rId37"/>
    <p:sldId id="1355" r:id="rId38"/>
    <p:sldId id="1298" r:id="rId39"/>
    <p:sldId id="1299" r:id="rId40"/>
    <p:sldId id="1304" r:id="rId41"/>
    <p:sldId id="1305" r:id="rId42"/>
    <p:sldId id="1307" r:id="rId43"/>
    <p:sldId id="1308" r:id="rId44"/>
    <p:sldId id="1306" r:id="rId45"/>
    <p:sldId id="1303" r:id="rId46"/>
    <p:sldId id="1300" r:id="rId47"/>
    <p:sldId id="1314" r:id="rId48"/>
    <p:sldId id="1313" r:id="rId49"/>
    <p:sldId id="1334" r:id="rId50"/>
    <p:sldId id="1335" r:id="rId51"/>
    <p:sldId id="1323" r:id="rId52"/>
    <p:sldId id="1336" r:id="rId53"/>
    <p:sldId id="1324" r:id="rId54"/>
    <p:sldId id="1337" r:id="rId55"/>
    <p:sldId id="1356" r:id="rId56"/>
    <p:sldId id="1338" r:id="rId57"/>
    <p:sldId id="1339" r:id="rId58"/>
    <p:sldId id="1357" r:id="rId59"/>
    <p:sldId id="1340" r:id="rId60"/>
    <p:sldId id="1358" r:id="rId61"/>
    <p:sldId id="1367" r:id="rId62"/>
    <p:sldId id="1053" r:id="rId63"/>
    <p:sldId id="1344" r:id="rId6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FF"/>
    <a:srgbClr val="0000FF"/>
    <a:srgbClr val="33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309" autoAdjust="0"/>
  </p:normalViewPr>
  <p:slideViewPr>
    <p:cSldViewPr snapToGrid="0">
      <p:cViewPr varScale="1">
        <p:scale>
          <a:sx n="101" d="100"/>
          <a:sy n="101" d="100"/>
        </p:scale>
        <p:origin x="1812" y="102"/>
      </p:cViewPr>
      <p:guideLst>
        <p:guide orient="horz" pos="2160"/>
        <p:guide pos="2880"/>
      </p:guideLst>
    </p:cSldViewPr>
  </p:slideViewPr>
  <p:notesTextViewPr>
    <p:cViewPr>
      <p:scale>
        <a:sx n="1" d="1"/>
        <a:sy n="1" d="1"/>
      </p:scale>
      <p:origin x="0" y="0"/>
    </p:cViewPr>
  </p:notesTextViewPr>
  <p:sorterViewPr>
    <p:cViewPr>
      <p:scale>
        <a:sx n="100" d="100"/>
        <a:sy n="100" d="100"/>
      </p:scale>
      <p:origin x="0" y="-3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r>
              <a:rPr lang="en-US"/>
              <a:t>Dr. Andy Woods - Soteriology</a:t>
            </a:r>
          </a:p>
        </p:txBody>
      </p:sp>
      <p:sp>
        <p:nvSpPr>
          <p:cNvPr id="3" name="Date Placeholder 2"/>
          <p:cNvSpPr>
            <a:spLocks noGrp="1"/>
          </p:cNvSpPr>
          <p:nvPr>
            <p:ph type="dt" sz="quarter"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r>
              <a:rPr lang="en-US"/>
              <a:t>1/29/2017</a:t>
            </a:r>
          </a:p>
        </p:txBody>
      </p:sp>
      <p:sp>
        <p:nvSpPr>
          <p:cNvPr id="4" name="Footer Placeholder 3"/>
          <p:cNvSpPr>
            <a:spLocks noGrp="1"/>
          </p:cNvSpPr>
          <p:nvPr>
            <p:ph type="ftr" sz="quarter" idx="2"/>
          </p:nvPr>
        </p:nvSpPr>
        <p:spPr>
          <a:xfrm>
            <a:off x="0" y="9120188"/>
            <a:ext cx="3170238" cy="481012"/>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r>
              <a:rPr lang="en-US"/>
              <a:t>Sugar Land Bible Church</a:t>
            </a: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E7FB46F-FE8A-4DDB-9E5A-5CE56A6045A5}" type="slidenum">
              <a:rPr lang="en-US" altLang="en-US">
                <a:cs typeface="Calibri" panose="020F0502020204030204" pitchFamily="34" charset="0"/>
              </a:rPr>
              <a:pPr>
                <a:defRPr/>
              </a:pPr>
              <a:t>‹#›</a:t>
            </a:fld>
            <a:endParaRPr lang="en-US" altLang="en-US" dirty="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r>
              <a:rPr lang="en-US"/>
              <a:t>Dr. Andy Woods - Soteriology</a:t>
            </a:r>
          </a:p>
        </p:txBody>
      </p:sp>
      <p:sp>
        <p:nvSpPr>
          <p:cNvPr id="3" name="Date Placeholder 2"/>
          <p:cNvSpPr>
            <a:spLocks noGrp="1"/>
          </p:cNvSpPr>
          <p:nvPr>
            <p:ph type="dt"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r>
              <a:rPr lang="en-US"/>
              <a:t>1/29/2017</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6653" tIns="48327" rIns="96653" bIns="48327"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r>
              <a:rPr lang="en-US"/>
              <a:t>Sugar Land Bible Church</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defRPr>
            </a:lvl1pPr>
          </a:lstStyle>
          <a:p>
            <a:pPr>
              <a:defRPr/>
            </a:pPr>
            <a:fld id="{B198B154-0582-43CF-B21D-D32FA3CBB6E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smtClean="0">
                <a:latin typeface="Calibri" panose="020F0502020204030204" pitchFamily="34" charset="0"/>
                <a:cs typeface="Calibri" panose="020F0502020204030204" pitchFamily="34" charset="0"/>
              </a:rPr>
              <a:pPr/>
              <a:t>1</a:t>
            </a:fld>
            <a:endParaRPr lang="en-US" altLang="en-US" sz="19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966529">
              <a:defRPr/>
            </a:pPr>
            <a:r>
              <a:rPr lang="en-US" sz="1900" kern="0" dirty="0">
                <a:solidFill>
                  <a:sysClr val="windowText" lastClr="000000"/>
                </a:solidFill>
              </a:rPr>
              <a:t>Dr. Andy Woods - Soteriology</a:t>
            </a:r>
          </a:p>
        </p:txBody>
      </p:sp>
      <p:sp>
        <p:nvSpPr>
          <p:cNvPr id="4" name="Date Placeholder 3"/>
          <p:cNvSpPr>
            <a:spLocks noGrp="1"/>
          </p:cNvSpPr>
          <p:nvPr>
            <p:ph type="dt" idx="10"/>
          </p:nvPr>
        </p:nvSpPr>
        <p:spPr/>
        <p:txBody>
          <a:bodyPr/>
          <a:lstStyle/>
          <a:p>
            <a:pPr>
              <a:defRPr/>
            </a:pPr>
            <a:r>
              <a:rPr lang="en-US"/>
              <a:t>1/29/2017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what does “that” or “this” refer? Since it is a neuter pronoun </a:t>
            </a:r>
            <a:r>
              <a:rPr lang="en-US" b="1" dirty="0"/>
              <a:t>it evidently does not refer to “grace” or “faith” both of which are feminine in gender in the Greek text</a:t>
            </a:r>
            <a:r>
              <a:rPr lang="en-US" dirty="0"/>
              <a:t>. Probably it refers to the whole preceding clause that describes salvation (cf. 1:15; 3:1). Salvation is the gift of God.</a:t>
            </a:r>
            <a:r>
              <a:rPr lang="en-US" baseline="0" dirty="0"/>
              <a:t>  </a:t>
            </a:r>
            <a:r>
              <a:rPr lang="en-US" dirty="0"/>
              <a:t>Constable, T. (2003). Tom Constable’s Expository Notes on the Bible (</a:t>
            </a:r>
            <a:r>
              <a:rPr lang="en-US" dirty="0" err="1"/>
              <a:t>Eph</a:t>
            </a:r>
            <a:r>
              <a:rPr lang="en-US" dirty="0"/>
              <a:t> 2:8). </a:t>
            </a:r>
            <a:r>
              <a:rPr lang="en-US" dirty="0" err="1"/>
              <a:t>Galaxie</a:t>
            </a:r>
            <a:r>
              <a:rPr lang="en-US" dirty="0"/>
              <a:t> Software.</a:t>
            </a:r>
          </a:p>
          <a:p>
            <a:endParaRPr lang="en-US" dirty="0"/>
          </a:p>
          <a:p>
            <a:r>
              <a:rPr lang="en-US" sz="1200" b="1" dirty="0"/>
              <a:t>More plausible is the…view, viz., that </a:t>
            </a:r>
            <a:r>
              <a:rPr lang="el-GR" sz="1200" b="1" u="sng" kern="1200" dirty="0">
                <a:solidFill>
                  <a:schemeClr val="tx1"/>
                </a:solidFill>
                <a:latin typeface="+mn-lt"/>
                <a:ea typeface="+mn-ea"/>
                <a:cs typeface="+mn-cs"/>
              </a:rPr>
              <a:t>τοῦτο</a:t>
            </a:r>
            <a:r>
              <a:rPr lang="en-US" sz="1200" b="1" u="sng" kern="1200" dirty="0">
                <a:solidFill>
                  <a:schemeClr val="tx1"/>
                </a:solidFill>
                <a:latin typeface="+mn-lt"/>
                <a:ea typeface="+mn-ea"/>
                <a:cs typeface="+mn-cs"/>
              </a:rPr>
              <a:t> refers to the concept of a grace-by-faith salvation</a:t>
            </a:r>
            <a:r>
              <a:rPr lang="en-US" sz="1200" b="1" kern="1200" dirty="0">
                <a:solidFill>
                  <a:schemeClr val="tx1"/>
                </a:solidFill>
                <a:latin typeface="+mn-lt"/>
                <a:ea typeface="+mn-ea"/>
                <a:cs typeface="+mn-cs"/>
              </a:rPr>
              <a:t>. As we have seen, </a:t>
            </a:r>
            <a:r>
              <a:rPr lang="el-GR" sz="1200" b="1" kern="1200" dirty="0">
                <a:solidFill>
                  <a:schemeClr val="tx1"/>
                </a:solidFill>
                <a:latin typeface="+mn-lt"/>
                <a:ea typeface="+mn-ea"/>
                <a:cs typeface="+mn-cs"/>
              </a:rPr>
              <a:t>τοῦτο</a:t>
            </a:r>
            <a:r>
              <a:rPr lang="en-US" sz="1200" b="1" kern="1200" dirty="0">
                <a:solidFill>
                  <a:schemeClr val="tx1"/>
                </a:solidFill>
                <a:latin typeface="+mn-lt"/>
                <a:ea typeface="+mn-ea"/>
                <a:cs typeface="+mn-cs"/>
              </a:rPr>
              <a:t> regularly takes a conceptual antecedent. Whether faith is seen as a gift here or anywhere else in the NT is not addressed by this.</a:t>
            </a:r>
            <a:r>
              <a:rPr lang="en-US" sz="1200" b="1" kern="1200" baseline="30000" dirty="0">
                <a:solidFill>
                  <a:schemeClr val="tx1"/>
                </a:solidFill>
                <a:latin typeface="+mn-lt"/>
                <a:ea typeface="+mn-ea"/>
                <a:cs typeface="+mn-cs"/>
              </a:rPr>
              <a:t>53     </a:t>
            </a:r>
          </a:p>
          <a:p>
            <a:endParaRPr lang="en-US" sz="1200" kern="1200" baseline="30000" dirty="0">
              <a:solidFill>
                <a:schemeClr val="tx1"/>
              </a:solidFill>
              <a:latin typeface="+mn-lt"/>
              <a:ea typeface="+mn-ea"/>
              <a:cs typeface="+mn-cs"/>
            </a:endParaRPr>
          </a:p>
          <a:p>
            <a:r>
              <a:rPr lang="en-US" dirty="0"/>
              <a:t>(</a:t>
            </a:r>
            <a:r>
              <a:rPr lang="en-US" sz="1100" b="0" i="0" u="none" strike="noStrike" baseline="30000" dirty="0"/>
              <a:t>53</a:t>
            </a:r>
            <a:r>
              <a:rPr lang="en-US" sz="1200" b="0" i="0" u="none" strike="noStrike" baseline="0" dirty="0"/>
              <a:t> On an exegetical level, I am inclined to agree with Lincoln that “in Paul’s thinking faith can never be viewed as a meritorious work because in connection with justification he always contrasts faith with works of the law (cf. Gal 2:16; 3:2–5, 9, 10; Rom 3:27, 28)” (A. T. Lincoln, </a:t>
            </a:r>
            <a:r>
              <a:rPr lang="en-US" sz="1200" b="0" i="1" u="none" strike="noStrike" baseline="0" dirty="0"/>
              <a:t>Ephesians</a:t>
            </a:r>
            <a:r>
              <a:rPr lang="en-US" sz="1200" b="0" i="0" u="none" strike="noStrike" baseline="0" dirty="0"/>
              <a:t> [WBC] 111). If faith is not meritorious, but is instead the </a:t>
            </a:r>
            <a:r>
              <a:rPr lang="en-US" sz="1200" b="0" i="1" u="none" strike="noStrike" baseline="0" dirty="0"/>
              <a:t>reception</a:t>
            </a:r>
            <a:r>
              <a:rPr lang="en-US" sz="1200" b="0" i="0" u="none" strike="noStrike" baseline="0" dirty="0"/>
              <a:t> of the gift of salvation, then it is not a gift per se. Such a view does not preclude the notion that for faith to save, the Spirit of God must initiate the conversion process.  </a:t>
            </a:r>
            <a:r>
              <a:rPr lang="en-US" b="0" i="0" u="none" strike="noStrike" baseline="0" dirty="0"/>
              <a:t> Wallace, D. B. (1996). </a:t>
            </a:r>
            <a:r>
              <a:rPr lang="en-US" b="0" i="1" u="none" strike="noStrike" baseline="0" dirty="0"/>
              <a:t>Greek Grammar beyond the Basics: An Exegetical Syntax of the New Testament</a:t>
            </a:r>
            <a:r>
              <a:rPr lang="en-US" b="0" i="0" u="none" strike="noStrike" baseline="0" dirty="0"/>
              <a:t> (p. 335). Grand Rapids, MI: Zondervan.)</a:t>
            </a:r>
          </a:p>
        </p:txBody>
      </p:sp>
      <p:sp>
        <p:nvSpPr>
          <p:cNvPr id="4" name="Slide Number Placeholder 3"/>
          <p:cNvSpPr>
            <a:spLocks noGrp="1"/>
          </p:cNvSpPr>
          <p:nvPr>
            <p:ph type="sldNum" sz="quarter" idx="10"/>
          </p:nvPr>
        </p:nvSpPr>
        <p:spPr/>
        <p:txBody>
          <a:bodyPr/>
          <a:lstStyle/>
          <a:p>
            <a:pPr>
              <a:defRPr/>
            </a:pPr>
            <a:fld id="{1E6CAAF6-ADD1-4A1F-A4B9-6880554EFCC2}" type="slidenum">
              <a:rPr lang="en-US" altLang="en-US" smtClean="0"/>
              <a:pPr>
                <a:defRPr/>
              </a:pPr>
              <a:t>61</a:t>
            </a:fld>
            <a:endParaRPr lang="en-US" altLang="en-US"/>
          </a:p>
        </p:txBody>
      </p:sp>
    </p:spTree>
    <p:extLst>
      <p:ext uri="{BB962C8B-B14F-4D97-AF65-F5344CB8AC3E}">
        <p14:creationId xmlns:p14="http://schemas.microsoft.com/office/powerpoint/2010/main" val="40770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7A6FC6-E9CC-4AE2-9D91-7D483FBCA8F2}" type="datetimeFigureOut">
              <a:rPr lang="en-US"/>
              <a:pPr>
                <a:defRPr/>
              </a:pPr>
              <a:t>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BCA0F-06D0-45D5-966B-BC0DA570E070}" type="slidenum">
              <a:rPr lang="en-US" altLang="en-US"/>
              <a:pPr>
                <a:defRPr/>
              </a:pPr>
              <a:t>‹#›</a:t>
            </a:fld>
            <a:endParaRPr lang="en-US" altLang="en-US"/>
          </a:p>
        </p:txBody>
      </p:sp>
    </p:spTree>
    <p:extLst>
      <p:ext uri="{BB962C8B-B14F-4D97-AF65-F5344CB8AC3E}">
        <p14:creationId xmlns:p14="http://schemas.microsoft.com/office/powerpoint/2010/main" val="307258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5F0565-56BC-4606-B690-183210B43A3E}" type="datetimeFigureOut">
              <a:rPr lang="en-US"/>
              <a:pPr>
                <a:defRPr/>
              </a:pPr>
              <a:t>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1324B-886E-460D-912C-2CA0D33BCBC9}" type="slidenum">
              <a:rPr lang="en-US" altLang="en-US"/>
              <a:pPr>
                <a:defRPr/>
              </a:pPr>
              <a:t>‹#›</a:t>
            </a:fld>
            <a:endParaRPr lang="en-US" altLang="en-US"/>
          </a:p>
        </p:txBody>
      </p:sp>
    </p:spTree>
    <p:extLst>
      <p:ext uri="{BB962C8B-B14F-4D97-AF65-F5344CB8AC3E}">
        <p14:creationId xmlns:p14="http://schemas.microsoft.com/office/powerpoint/2010/main" val="86660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A8456-5BDA-471F-BF97-D65C5ADB8166}" type="datetimeFigureOut">
              <a:rPr lang="en-US"/>
              <a:pPr>
                <a:defRPr/>
              </a:pPr>
              <a:t>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A2BEC0-6F37-4633-AB26-99B8574EC13A}" type="slidenum">
              <a:rPr lang="en-US" altLang="en-US"/>
              <a:pPr>
                <a:defRPr/>
              </a:pPr>
              <a:t>‹#›</a:t>
            </a:fld>
            <a:endParaRPr lang="en-US" altLang="en-US"/>
          </a:p>
        </p:txBody>
      </p:sp>
    </p:spTree>
    <p:extLst>
      <p:ext uri="{BB962C8B-B14F-4D97-AF65-F5344CB8AC3E}">
        <p14:creationId xmlns:p14="http://schemas.microsoft.com/office/powerpoint/2010/main" val="342634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1991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fld id="{1914A823-5C92-4C00-BE3C-98CAE4B3732C}" type="slidenum">
              <a:rPr lang="en-US" altLang="en-US"/>
              <a:pPr/>
              <a:t>‹#›</a:t>
            </a:fld>
            <a:endParaRPr lang="en-US" altLang="en-US"/>
          </a:p>
        </p:txBody>
      </p:sp>
    </p:spTree>
    <p:extLst>
      <p:ext uri="{BB962C8B-B14F-4D97-AF65-F5344CB8AC3E}">
        <p14:creationId xmlns:p14="http://schemas.microsoft.com/office/powerpoint/2010/main" val="3694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AFF49D-3724-4544-8C09-609974F0F7BB}" type="datetimeFigureOut">
              <a:rPr lang="en-US"/>
              <a:pPr>
                <a:defRPr/>
              </a:pPr>
              <a:t>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8FC3D7-4EF0-45B7-B372-73B36E842409}" type="slidenum">
              <a:rPr lang="en-US" altLang="en-US"/>
              <a:pPr>
                <a:defRPr/>
              </a:pPr>
              <a:t>‹#›</a:t>
            </a:fld>
            <a:endParaRPr lang="en-US" altLang="en-US"/>
          </a:p>
        </p:txBody>
      </p:sp>
    </p:spTree>
    <p:extLst>
      <p:ext uri="{BB962C8B-B14F-4D97-AF65-F5344CB8AC3E}">
        <p14:creationId xmlns:p14="http://schemas.microsoft.com/office/powerpoint/2010/main" val="73792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2BF477-4C68-4C1E-86FF-7481A7055811}" type="datetimeFigureOut">
              <a:rPr lang="en-US"/>
              <a:pPr>
                <a:defRPr/>
              </a:pPr>
              <a:t>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716DA2-6FF6-4595-92F5-22A0F5E67B09}" type="slidenum">
              <a:rPr lang="en-US" altLang="en-US"/>
              <a:pPr>
                <a:defRPr/>
              </a:pPr>
              <a:t>‹#›</a:t>
            </a:fld>
            <a:endParaRPr lang="en-US" altLang="en-US"/>
          </a:p>
        </p:txBody>
      </p:sp>
    </p:spTree>
    <p:extLst>
      <p:ext uri="{BB962C8B-B14F-4D97-AF65-F5344CB8AC3E}">
        <p14:creationId xmlns:p14="http://schemas.microsoft.com/office/powerpoint/2010/main" val="38639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AED65A-C0EE-4AD7-8A58-0B8F10022485}" type="datetimeFigureOut">
              <a:rPr lang="en-US"/>
              <a:pPr>
                <a:defRPr/>
              </a:pPr>
              <a:t>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8FB71B-AA8C-46A5-AC4C-81FD1DC46212}" type="slidenum">
              <a:rPr lang="en-US" altLang="en-US"/>
              <a:pPr>
                <a:defRPr/>
              </a:pPr>
              <a:t>‹#›</a:t>
            </a:fld>
            <a:endParaRPr lang="en-US" altLang="en-US"/>
          </a:p>
        </p:txBody>
      </p:sp>
    </p:spTree>
    <p:extLst>
      <p:ext uri="{BB962C8B-B14F-4D97-AF65-F5344CB8AC3E}">
        <p14:creationId xmlns:p14="http://schemas.microsoft.com/office/powerpoint/2010/main" val="394857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7D92815-885E-4900-AF1B-4C4ACEE61EA0}" type="datetimeFigureOut">
              <a:rPr lang="en-US"/>
              <a:pPr>
                <a:defRPr/>
              </a:pPr>
              <a:t>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40452A-21A5-42E4-B3C0-FA07CA9C4E30}" type="slidenum">
              <a:rPr lang="en-US" altLang="en-US"/>
              <a:pPr>
                <a:defRPr/>
              </a:pPr>
              <a:t>‹#›</a:t>
            </a:fld>
            <a:endParaRPr lang="en-US" altLang="en-US"/>
          </a:p>
        </p:txBody>
      </p:sp>
    </p:spTree>
    <p:extLst>
      <p:ext uri="{BB962C8B-B14F-4D97-AF65-F5344CB8AC3E}">
        <p14:creationId xmlns:p14="http://schemas.microsoft.com/office/powerpoint/2010/main" val="233390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EEF2B6-EDA6-4AAF-857D-8616360D1575}" type="datetimeFigureOut">
              <a:rPr lang="en-US"/>
              <a:pPr>
                <a:defRPr/>
              </a:pPr>
              <a:t>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6F58FA-6C59-4CBE-A676-1C65C00AA210}" type="slidenum">
              <a:rPr lang="en-US" altLang="en-US"/>
              <a:pPr>
                <a:defRPr/>
              </a:pPr>
              <a:t>‹#›</a:t>
            </a:fld>
            <a:endParaRPr lang="en-US" altLang="en-US"/>
          </a:p>
        </p:txBody>
      </p:sp>
    </p:spTree>
    <p:extLst>
      <p:ext uri="{BB962C8B-B14F-4D97-AF65-F5344CB8AC3E}">
        <p14:creationId xmlns:p14="http://schemas.microsoft.com/office/powerpoint/2010/main" val="34497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8339B0-7FDD-450F-8311-4C08D789A5BF}" type="datetimeFigureOut">
              <a:rPr lang="en-US"/>
              <a:pPr>
                <a:defRPr/>
              </a:pPr>
              <a:t>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9EE3B8-A121-4320-9005-4CA9419894E8}" type="slidenum">
              <a:rPr lang="en-US" altLang="en-US"/>
              <a:pPr>
                <a:defRPr/>
              </a:pPr>
              <a:t>‹#›</a:t>
            </a:fld>
            <a:endParaRPr lang="en-US" altLang="en-US"/>
          </a:p>
        </p:txBody>
      </p:sp>
    </p:spTree>
    <p:extLst>
      <p:ext uri="{BB962C8B-B14F-4D97-AF65-F5344CB8AC3E}">
        <p14:creationId xmlns:p14="http://schemas.microsoft.com/office/powerpoint/2010/main" val="138103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3DE400-B6BD-4AD8-B6D6-59D92F013876}" type="datetimeFigureOut">
              <a:rPr lang="en-US"/>
              <a:pPr>
                <a:defRPr/>
              </a:pPr>
              <a:t>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C7A958-5FFB-46EB-8287-DA3763E658B2}" type="slidenum">
              <a:rPr lang="en-US" altLang="en-US"/>
              <a:pPr>
                <a:defRPr/>
              </a:pPr>
              <a:t>‹#›</a:t>
            </a:fld>
            <a:endParaRPr lang="en-US" altLang="en-US"/>
          </a:p>
        </p:txBody>
      </p:sp>
    </p:spTree>
    <p:extLst>
      <p:ext uri="{BB962C8B-B14F-4D97-AF65-F5344CB8AC3E}">
        <p14:creationId xmlns:p14="http://schemas.microsoft.com/office/powerpoint/2010/main" val="130357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4D9EF-EBC4-4C5F-A1A5-63888718FBFA}" type="datetimeFigureOut">
              <a:rPr lang="en-US"/>
              <a:pPr>
                <a:defRPr/>
              </a:pPr>
              <a:t>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EAF1CC-EA39-4347-98EA-7DFEEA8916A8}" type="slidenum">
              <a:rPr lang="en-US" altLang="en-US"/>
              <a:pPr>
                <a:defRPr/>
              </a:pPr>
              <a:t>‹#›</a:t>
            </a:fld>
            <a:endParaRPr lang="en-US" altLang="en-US"/>
          </a:p>
        </p:txBody>
      </p:sp>
    </p:spTree>
    <p:extLst>
      <p:ext uri="{BB962C8B-B14F-4D97-AF65-F5344CB8AC3E}">
        <p14:creationId xmlns:p14="http://schemas.microsoft.com/office/powerpoint/2010/main" val="288325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1833C87-4D3B-43B8-B25C-DFF65258D843}" type="datetimeFigureOut">
              <a:rPr lang="en-US"/>
              <a:pPr>
                <a:defRPr/>
              </a:pPr>
              <a:t>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Calibri" panose="020F0502020204030204" pitchFamily="34" charset="0"/>
              </a:defRPr>
            </a:lvl1pPr>
          </a:lstStyle>
          <a:p>
            <a:pPr>
              <a:defRPr/>
            </a:pPr>
            <a:fld id="{0BEE0D31-C65D-4025-B445-3D7EE25C4B85}"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6" r:id="rId12"/>
    <p:sldLayoutId id="214748393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47</a:t>
            </a:r>
            <a:endParaRPr lang="en-US" altLang="en-US" b="1" dirty="0">
              <a:solidFill>
                <a:srgbClr val="00FFFF"/>
              </a:solidFill>
              <a:effectLst>
                <a:outerShdw blurRad="38100" dist="38100" dir="2700000" algn="tl">
                  <a:srgbClr val="000000">
                    <a:alpha val="43137"/>
                  </a:srgbClr>
                </a:outerShdw>
              </a:effectLst>
            </a:endParaRPr>
          </a:p>
        </p:txBody>
      </p:sp>
      <p:sp>
        <p:nvSpPr>
          <p:cNvPr id="6147"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70643" y="265113"/>
            <a:ext cx="9002714"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Passages from the General Letters &amp; Revelation</a:t>
            </a:r>
          </a:p>
        </p:txBody>
      </p:sp>
      <p:sp>
        <p:nvSpPr>
          <p:cNvPr id="46084" name="Content Placeholder 2"/>
          <p:cNvSpPr>
            <a:spLocks noGrp="1"/>
          </p:cNvSpPr>
          <p:nvPr>
            <p:ph idx="1"/>
          </p:nvPr>
        </p:nvSpPr>
        <p:spPr>
          <a:xfrm>
            <a:off x="123825" y="1111250"/>
            <a:ext cx="4259489"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Jas. 5:19-20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3:6, 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5:9-10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6:4-6</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10:26-30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12:14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2 Pet. 1:10-11, 20-22</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ndParaRPr>
          </a:p>
        </p:txBody>
      </p:sp>
      <p:sp>
        <p:nvSpPr>
          <p:cNvPr id="46085" name="Content Placeholder 2"/>
          <p:cNvSpPr txBox="1">
            <a:spLocks/>
          </p:cNvSpPr>
          <p:nvPr/>
        </p:nvSpPr>
        <p:spPr bwMode="auto">
          <a:xfrm>
            <a:off x="5953126" y="1111250"/>
            <a:ext cx="30495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Jude 11</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3:9</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5:16</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22:18-19</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638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70643" y="265113"/>
            <a:ext cx="9002714"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Passages from the General Letters &amp; Revelation</a:t>
            </a:r>
          </a:p>
        </p:txBody>
      </p:sp>
      <p:sp>
        <p:nvSpPr>
          <p:cNvPr id="46084" name="Content Placeholder 2"/>
          <p:cNvSpPr>
            <a:spLocks noGrp="1"/>
          </p:cNvSpPr>
          <p:nvPr>
            <p:ph idx="1"/>
          </p:nvPr>
        </p:nvSpPr>
        <p:spPr>
          <a:xfrm>
            <a:off x="123825" y="1111250"/>
            <a:ext cx="4259489"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Jas. 5:19-20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3:6, 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5:9-10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6:4-6</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10:26-30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12:14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2 Pet. 1:10-11, 20-22</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ndParaRPr>
          </a:p>
        </p:txBody>
      </p:sp>
      <p:sp>
        <p:nvSpPr>
          <p:cNvPr id="46085" name="Content Placeholder 2"/>
          <p:cNvSpPr txBox="1">
            <a:spLocks/>
          </p:cNvSpPr>
          <p:nvPr/>
        </p:nvSpPr>
        <p:spPr bwMode="auto">
          <a:xfrm>
            <a:off x="5953126" y="1111250"/>
            <a:ext cx="30495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Arial" panose="020B0604020202020204" pitchFamily="34" charset="0"/>
              <a:buAutoNum type="alphaLcPeriod"/>
            </a:pPr>
            <a:r>
              <a:rPr lang="en-US" altLang="en-US" sz="3200" b="1" u="sng" dirty="0">
                <a:solidFill>
                  <a:srgbClr val="FFFFCC"/>
                </a:solidFill>
                <a:latin typeface="+mn-lt"/>
                <a:cs typeface="+mn-cs"/>
              </a:rPr>
              <a:t>Jude 11</a:t>
            </a:r>
          </a:p>
          <a:p>
            <a:pPr>
              <a:spcAft>
                <a:spcPts val="2400"/>
              </a:spcAft>
              <a:buClr>
                <a:srgbClr val="66FFFF"/>
              </a:buClr>
              <a:buFont typeface="Calibri" panose="020F0502020204030204" pitchFamily="34" charset="0"/>
              <a:buAutoNum type="alphaLcPeriod"/>
            </a:pPr>
            <a:r>
              <a:rPr lang="en-US" altLang="en-US" sz="3200" dirty="0">
                <a:solidFill>
                  <a:schemeClr val="bg1"/>
                </a:solidFill>
                <a:latin typeface="Calibri" panose="020F0502020204030204" pitchFamily="34" charset="0"/>
                <a:cs typeface="Calibri" panose="020F0502020204030204" pitchFamily="34" charset="0"/>
              </a:rPr>
              <a:t>1 John 2:3</a:t>
            </a:r>
          </a:p>
          <a:p>
            <a:pPr>
              <a:spcAft>
                <a:spcPts val="2400"/>
              </a:spcAft>
              <a:buClr>
                <a:srgbClr val="66FFFF"/>
              </a:buClr>
              <a:buFont typeface="Calibri" panose="020F0502020204030204" pitchFamily="34" charset="0"/>
              <a:buAutoNum type="alphaLcPeriod"/>
            </a:pPr>
            <a:r>
              <a:rPr lang="en-US" altLang="en-US" sz="3200" dirty="0">
                <a:solidFill>
                  <a:schemeClr val="bg1"/>
                </a:solidFill>
                <a:latin typeface="Calibri" panose="020F0502020204030204" pitchFamily="34" charset="0"/>
                <a:cs typeface="Calibri" panose="020F0502020204030204" pitchFamily="34" charset="0"/>
              </a:rPr>
              <a:t>1 John 3:9</a:t>
            </a:r>
          </a:p>
          <a:p>
            <a:pPr>
              <a:spcAft>
                <a:spcPts val="2400"/>
              </a:spcAft>
              <a:buClr>
                <a:srgbClr val="66FFFF"/>
              </a:buClr>
              <a:buFont typeface="Calibri" panose="020F0502020204030204" pitchFamily="34" charset="0"/>
              <a:buAutoNum type="alphaLcPeriod"/>
            </a:pPr>
            <a:r>
              <a:rPr lang="en-US" altLang="en-US" sz="3200" dirty="0">
                <a:solidFill>
                  <a:schemeClr val="bg1"/>
                </a:solidFill>
                <a:latin typeface="Calibri" panose="020F0502020204030204" pitchFamily="34" charset="0"/>
                <a:cs typeface="Calibri" panose="020F0502020204030204" pitchFamily="34" charset="0"/>
              </a:rPr>
              <a:t>1 John 3:15</a:t>
            </a:r>
          </a:p>
          <a:p>
            <a:pPr>
              <a:spcAft>
                <a:spcPts val="2400"/>
              </a:spcAft>
              <a:buClr>
                <a:srgbClr val="66FFFF"/>
              </a:buClr>
              <a:buFont typeface="Calibri" panose="020F0502020204030204" pitchFamily="34" charset="0"/>
              <a:buAutoNum type="alphaLcPeriod"/>
            </a:pPr>
            <a:r>
              <a:rPr lang="en-US" altLang="en-US" sz="3200" dirty="0">
                <a:solidFill>
                  <a:schemeClr val="bg1"/>
                </a:solidFill>
                <a:latin typeface="Calibri" panose="020F0502020204030204" pitchFamily="34" charset="0"/>
                <a:cs typeface="Calibri" panose="020F0502020204030204" pitchFamily="34" charset="0"/>
              </a:rPr>
              <a:t>1 John 5:16</a:t>
            </a:r>
          </a:p>
          <a:p>
            <a:pPr>
              <a:spcAft>
                <a:spcPts val="2400"/>
              </a:spcAft>
              <a:buClr>
                <a:srgbClr val="66FFFF"/>
              </a:buClr>
              <a:buFont typeface="Calibri" panose="020F0502020204030204" pitchFamily="34" charset="0"/>
              <a:buAutoNum type="alphaLcPeriod"/>
            </a:pPr>
            <a:r>
              <a:rPr lang="en-US" altLang="en-US" sz="3200" dirty="0">
                <a:solidFill>
                  <a:schemeClr val="bg1"/>
                </a:solidFill>
                <a:latin typeface="Calibri" panose="020F0502020204030204" pitchFamily="34" charset="0"/>
                <a:cs typeface="Calibri" panose="020F0502020204030204" pitchFamily="34" charset="0"/>
              </a:rPr>
              <a:t>Rev. 3:5</a:t>
            </a:r>
          </a:p>
          <a:p>
            <a:pPr>
              <a:spcAft>
                <a:spcPts val="2400"/>
              </a:spcAft>
              <a:buClr>
                <a:srgbClr val="66FFFF"/>
              </a:buClr>
              <a:buFont typeface="Calibri" panose="020F0502020204030204" pitchFamily="34" charset="0"/>
              <a:buAutoNum type="alphaLcPeriod"/>
            </a:pPr>
            <a:r>
              <a:rPr lang="en-US" altLang="en-US" sz="3200" dirty="0">
                <a:solidFill>
                  <a:schemeClr val="bg1"/>
                </a:solidFill>
                <a:latin typeface="Calibri" panose="020F0502020204030204" pitchFamily="34" charset="0"/>
                <a:cs typeface="Calibri" panose="020F0502020204030204" pitchFamily="34" charset="0"/>
              </a:rPr>
              <a:t>Rev. 22:18-19</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573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mn-lt"/>
                <a:cs typeface="Calibri" panose="020F0502020204030204" pitchFamily="34" charset="0"/>
              </a:rPr>
              <a:t>Jude 11</a:t>
            </a:r>
          </a:p>
          <a:p>
            <a:pPr algn="just"/>
            <a:r>
              <a:rPr lang="en-US" altLang="en-US" sz="4000" dirty="0">
                <a:solidFill>
                  <a:schemeClr val="bg1"/>
                </a:solidFill>
                <a:latin typeface="+mn-lt"/>
                <a:cs typeface="Calibri" panose="020F0502020204030204" pitchFamily="34" charset="0"/>
              </a:rPr>
              <a:t>“</a:t>
            </a:r>
            <a:r>
              <a:rPr lang="en-US" sz="4000" dirty="0">
                <a:solidFill>
                  <a:schemeClr val="bg1"/>
                </a:solidFill>
                <a:latin typeface="Calibri" panose="020F0502020204030204" pitchFamily="34" charset="0"/>
              </a:rPr>
              <a:t>Woe to them! For they have gone the way of Cain, and for pay they have rushed headlong into the error of Balaam, and </a:t>
            </a:r>
            <a:r>
              <a:rPr lang="en-US" sz="4000" b="1" u="sng" dirty="0">
                <a:solidFill>
                  <a:srgbClr val="FFFFCC"/>
                </a:solidFill>
                <a:latin typeface="Calibri" panose="020F0502020204030204" pitchFamily="34" charset="0"/>
              </a:rPr>
              <a:t>perished in the rebellion of </a:t>
            </a:r>
            <a:r>
              <a:rPr lang="en-US" sz="4000" b="1" u="sng" dirty="0" err="1">
                <a:solidFill>
                  <a:srgbClr val="FFFFCC"/>
                </a:solidFill>
                <a:latin typeface="Calibri" panose="020F0502020204030204" pitchFamily="34" charset="0"/>
              </a:rPr>
              <a:t>Korah</a:t>
            </a:r>
            <a:r>
              <a:rPr lang="en-US" sz="4000" dirty="0">
                <a:solidFill>
                  <a:schemeClr val="bg1"/>
                </a:solidFill>
                <a:latin typeface="Calibri" panose="020F0502020204030204" pitchFamily="34" charset="0"/>
              </a:rPr>
              <a:t>.</a:t>
            </a:r>
            <a:r>
              <a:rPr lang="en-US" altLang="en-US" sz="4000" dirty="0">
                <a:solidFill>
                  <a:schemeClr val="bg1"/>
                </a:solidFill>
                <a:latin typeface="Calibri" panose="020F0502020204030204" pitchFamily="34" charset="0"/>
              </a:rPr>
              <a:t>” (NASB)</a:t>
            </a:r>
          </a:p>
        </p:txBody>
      </p:sp>
    </p:spTree>
    <p:extLst>
      <p:ext uri="{BB962C8B-B14F-4D97-AF65-F5344CB8AC3E}">
        <p14:creationId xmlns:p14="http://schemas.microsoft.com/office/powerpoint/2010/main" val="2978333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Jude 11</a:t>
            </a:r>
          </a:p>
        </p:txBody>
      </p:sp>
      <p:sp>
        <p:nvSpPr>
          <p:cNvPr id="3" name="Content Placeholder 2"/>
          <p:cNvSpPr>
            <a:spLocks noGrp="1"/>
          </p:cNvSpPr>
          <p:nvPr>
            <p:ph idx="1"/>
          </p:nvPr>
        </p:nvSpPr>
        <p:spPr>
          <a:xfrm>
            <a:off x="0" y="668909"/>
            <a:ext cx="9144000" cy="5343642"/>
          </a:xfrm>
        </p:spPr>
        <p:txBody>
          <a:bodyPr/>
          <a:lstStyle/>
          <a:p>
            <a:pPr marL="228600" indent="-228600">
              <a:spcBef>
                <a:spcPts val="0"/>
              </a:spcBef>
              <a:spcAft>
                <a:spcPts val="1800"/>
              </a:spcAft>
              <a:buClr>
                <a:srgbClr val="66FFFF"/>
              </a:buClr>
            </a:pPr>
            <a:r>
              <a:rPr lang="en-US" sz="2600" dirty="0">
                <a:solidFill>
                  <a:schemeClr val="bg1"/>
                </a:solidFill>
              </a:rPr>
              <a:t>Saved audience (Exod. 14:30-31; Heb. 11:29)</a:t>
            </a:r>
          </a:p>
          <a:p>
            <a:pPr marL="228600" indent="-228600">
              <a:spcBef>
                <a:spcPts val="0"/>
              </a:spcBef>
              <a:spcAft>
                <a:spcPts val="1800"/>
              </a:spcAft>
              <a:buClr>
                <a:srgbClr val="66FFFF"/>
              </a:buClr>
            </a:pPr>
            <a:r>
              <a:rPr lang="en-US" sz="2600" dirty="0">
                <a:solidFill>
                  <a:schemeClr val="bg1"/>
                </a:solidFill>
              </a:rPr>
              <a:t>Not loss of salvation but divine discipline (Heb. 12:5-11; Rev. 3:19)</a:t>
            </a:r>
          </a:p>
          <a:p>
            <a:pPr marL="228600" indent="-228600">
              <a:spcBef>
                <a:spcPts val="0"/>
              </a:spcBef>
              <a:spcAft>
                <a:spcPts val="1800"/>
              </a:spcAft>
              <a:buClr>
                <a:srgbClr val="66FFFF"/>
              </a:buClr>
            </a:pPr>
            <a:r>
              <a:rPr lang="en-US" sz="2600" dirty="0">
                <a:solidFill>
                  <a:schemeClr val="bg1"/>
                </a:solidFill>
              </a:rPr>
              <a:t>Maximum divine discipline (Acts 5:1-11; 1 Cor. 11:30; 1 John 5:16; Rev. 2:22-23)</a:t>
            </a:r>
          </a:p>
          <a:p>
            <a:pPr marL="228600" indent="-228600">
              <a:spcBef>
                <a:spcPts val="0"/>
              </a:spcBef>
              <a:spcAft>
                <a:spcPts val="1800"/>
              </a:spcAft>
              <a:buClr>
                <a:srgbClr val="66FFFF"/>
              </a:buClr>
            </a:pPr>
            <a:r>
              <a:rPr lang="en-US" sz="2600" dirty="0">
                <a:solidFill>
                  <a:schemeClr val="bg1"/>
                </a:solidFill>
              </a:rPr>
              <a:t>Maximum divine discipline common in the OT</a:t>
            </a:r>
          </a:p>
          <a:p>
            <a:pPr marL="228600" indent="-228600">
              <a:spcBef>
                <a:spcPts val="0"/>
              </a:spcBef>
              <a:spcAft>
                <a:spcPts val="1800"/>
              </a:spcAft>
              <a:buClr>
                <a:srgbClr val="66FFFF"/>
              </a:buClr>
            </a:pPr>
            <a:r>
              <a:rPr lang="en-US" sz="2600" dirty="0">
                <a:solidFill>
                  <a:schemeClr val="bg1"/>
                </a:solidFill>
              </a:rPr>
              <a:t>Discipline from God is not the same thing as loss of salvation</a:t>
            </a:r>
          </a:p>
          <a:p>
            <a:pPr marL="228600" indent="-228600">
              <a:spcBef>
                <a:spcPts val="0"/>
              </a:spcBef>
              <a:spcAft>
                <a:spcPts val="1800"/>
              </a:spcAft>
              <a:buClr>
                <a:srgbClr val="66FFFF"/>
              </a:buClr>
            </a:pPr>
            <a:r>
              <a:rPr lang="en-US" sz="2600" dirty="0">
                <a:solidFill>
                  <a:schemeClr val="bg1"/>
                </a:solidFill>
              </a:rPr>
              <a:t>No comment on loss of salvation</a:t>
            </a:r>
          </a:p>
          <a:p>
            <a:pPr marL="228600" indent="-228600">
              <a:spcBef>
                <a:spcPts val="0"/>
              </a:spcBef>
              <a:spcAft>
                <a:spcPts val="1800"/>
              </a:spcAft>
              <a:buClr>
                <a:srgbClr val="66FFFF"/>
              </a:buClr>
            </a:pPr>
            <a:r>
              <a:rPr lang="en-US" sz="2600" dirty="0">
                <a:solidFill>
                  <a:schemeClr val="bg1"/>
                </a:solidFill>
              </a:rPr>
              <a:t>Although “perish” (</a:t>
            </a:r>
            <a:r>
              <a:rPr lang="en-US" sz="2600" i="1" dirty="0" err="1">
                <a:solidFill>
                  <a:schemeClr val="bg1"/>
                </a:solidFill>
              </a:rPr>
              <a:t>apollymi</a:t>
            </a:r>
            <a:r>
              <a:rPr lang="en-US" sz="2600" dirty="0">
                <a:solidFill>
                  <a:schemeClr val="bg1"/>
                </a:solidFill>
              </a:rPr>
              <a:t>) can refer to hell (John 3:16), it also can refer to just to something more temporal (Matt. 9:17) such as common death (Matt. 2:13) rather than the second death. </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8869" y="164093"/>
            <a:ext cx="754760" cy="10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92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Jude 11</a:t>
            </a:r>
          </a:p>
        </p:txBody>
      </p:sp>
      <p:sp>
        <p:nvSpPr>
          <p:cNvPr id="3" name="Content Placeholder 2"/>
          <p:cNvSpPr>
            <a:spLocks noGrp="1"/>
          </p:cNvSpPr>
          <p:nvPr>
            <p:ph idx="1"/>
          </p:nvPr>
        </p:nvSpPr>
        <p:spPr>
          <a:xfrm>
            <a:off x="0" y="668909"/>
            <a:ext cx="9144000" cy="5343642"/>
          </a:xfrm>
        </p:spPr>
        <p:txBody>
          <a:bodyPr/>
          <a:lstStyle/>
          <a:p>
            <a:pPr marL="228600" indent="-228600">
              <a:spcBef>
                <a:spcPts val="0"/>
              </a:spcBef>
              <a:spcAft>
                <a:spcPts val="1800"/>
              </a:spcAft>
              <a:buClr>
                <a:srgbClr val="66FFFF"/>
              </a:buClr>
            </a:pPr>
            <a:r>
              <a:rPr lang="en-US" sz="2600" b="1" u="sng" dirty="0">
                <a:solidFill>
                  <a:srgbClr val="FFFFCC"/>
                </a:solidFill>
              </a:rPr>
              <a:t>Saved audience (Exod. 14:30-31; Heb. 11:29)</a:t>
            </a:r>
          </a:p>
          <a:p>
            <a:pPr marL="228600" indent="-228600">
              <a:spcBef>
                <a:spcPts val="0"/>
              </a:spcBef>
              <a:spcAft>
                <a:spcPts val="1800"/>
              </a:spcAft>
              <a:buClr>
                <a:srgbClr val="66FFFF"/>
              </a:buClr>
            </a:pPr>
            <a:r>
              <a:rPr lang="en-US" sz="2600" dirty="0">
                <a:solidFill>
                  <a:schemeClr val="bg1"/>
                </a:solidFill>
              </a:rPr>
              <a:t>Not loss of salvation but divine discipline (Heb. 12:5-11; Rev. 3:19)</a:t>
            </a:r>
          </a:p>
          <a:p>
            <a:pPr marL="228600" indent="-228600">
              <a:spcBef>
                <a:spcPts val="0"/>
              </a:spcBef>
              <a:spcAft>
                <a:spcPts val="1800"/>
              </a:spcAft>
              <a:buClr>
                <a:srgbClr val="66FFFF"/>
              </a:buClr>
            </a:pPr>
            <a:r>
              <a:rPr lang="en-US" sz="2600" dirty="0">
                <a:solidFill>
                  <a:schemeClr val="bg1"/>
                </a:solidFill>
              </a:rPr>
              <a:t>Maximum divine discipline (Acts 5:1-11; 1 Cor. 11:30; 1 John 5:16; Rev. 2:22-23)</a:t>
            </a:r>
          </a:p>
          <a:p>
            <a:pPr marL="228600" indent="-228600">
              <a:spcBef>
                <a:spcPts val="0"/>
              </a:spcBef>
              <a:spcAft>
                <a:spcPts val="1800"/>
              </a:spcAft>
              <a:buClr>
                <a:srgbClr val="66FFFF"/>
              </a:buClr>
            </a:pPr>
            <a:r>
              <a:rPr lang="en-US" sz="2600" dirty="0">
                <a:solidFill>
                  <a:schemeClr val="bg1"/>
                </a:solidFill>
              </a:rPr>
              <a:t>Maximum divine discipline common in the OT</a:t>
            </a:r>
          </a:p>
          <a:p>
            <a:pPr marL="228600" indent="-228600">
              <a:spcBef>
                <a:spcPts val="0"/>
              </a:spcBef>
              <a:spcAft>
                <a:spcPts val="1800"/>
              </a:spcAft>
              <a:buClr>
                <a:srgbClr val="66FFFF"/>
              </a:buClr>
            </a:pPr>
            <a:r>
              <a:rPr lang="en-US" sz="2600" dirty="0">
                <a:solidFill>
                  <a:schemeClr val="bg1"/>
                </a:solidFill>
              </a:rPr>
              <a:t>Discipline from God is not the same thing as loss of salvation</a:t>
            </a:r>
          </a:p>
          <a:p>
            <a:pPr marL="228600" indent="-228600">
              <a:spcBef>
                <a:spcPts val="0"/>
              </a:spcBef>
              <a:spcAft>
                <a:spcPts val="1800"/>
              </a:spcAft>
              <a:buClr>
                <a:srgbClr val="66FFFF"/>
              </a:buClr>
            </a:pPr>
            <a:r>
              <a:rPr lang="en-US" sz="2600" dirty="0">
                <a:solidFill>
                  <a:schemeClr val="bg1"/>
                </a:solidFill>
              </a:rPr>
              <a:t>No comment on loss of salvation</a:t>
            </a:r>
          </a:p>
          <a:p>
            <a:pPr marL="228600" indent="-228600">
              <a:spcBef>
                <a:spcPts val="0"/>
              </a:spcBef>
              <a:spcAft>
                <a:spcPts val="1800"/>
              </a:spcAft>
              <a:buClr>
                <a:srgbClr val="66FFFF"/>
              </a:buClr>
            </a:pPr>
            <a:r>
              <a:rPr lang="en-US" sz="2600" dirty="0">
                <a:solidFill>
                  <a:schemeClr val="bg1"/>
                </a:solidFill>
              </a:rPr>
              <a:t>Although “perish” (</a:t>
            </a:r>
            <a:r>
              <a:rPr lang="en-US" sz="2600" i="1" dirty="0" err="1">
                <a:solidFill>
                  <a:schemeClr val="bg1"/>
                </a:solidFill>
              </a:rPr>
              <a:t>apollymi</a:t>
            </a:r>
            <a:r>
              <a:rPr lang="en-US" sz="2600" dirty="0">
                <a:solidFill>
                  <a:schemeClr val="bg1"/>
                </a:solidFill>
              </a:rPr>
              <a:t>) can refer to hell (John 3:16), it also can refer to just to something more temporal (Matt. 9:17) such as common death (Matt. 2:13) rather than the second death. </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8869" y="164093"/>
            <a:ext cx="754760" cy="10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46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141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Exodus 14:30-31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400" baseline="30000" dirty="0">
                <a:solidFill>
                  <a:srgbClr val="FFFFCC"/>
                </a:solidFill>
                <a:latin typeface="Calibri" panose="020F0502020204030204" pitchFamily="34" charset="0"/>
              </a:rPr>
              <a:t>30</a:t>
            </a:r>
            <a:r>
              <a:rPr lang="en-US" sz="3400" dirty="0">
                <a:solidFill>
                  <a:srgbClr val="FFFFCC"/>
                </a:solidFill>
                <a:latin typeface="Calibri" panose="020F0502020204030204" pitchFamily="34" charset="0"/>
              </a:rPr>
              <a:t> Thus the </a:t>
            </a:r>
            <a:r>
              <a:rPr lang="en-US" sz="3400"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saved Israel that day from the hand of the Egyptians, and Israel saw the Egyptians dead on the seashore. </a:t>
            </a:r>
            <a:r>
              <a:rPr lang="en-US" sz="3400" baseline="30000" dirty="0">
                <a:solidFill>
                  <a:srgbClr val="FFFFCC"/>
                </a:solidFill>
                <a:latin typeface="Calibri" panose="020F0502020204030204" pitchFamily="34" charset="0"/>
              </a:rPr>
              <a:t>31</a:t>
            </a:r>
            <a:r>
              <a:rPr lang="en-US" sz="3400" dirty="0">
                <a:solidFill>
                  <a:srgbClr val="FFFFCC"/>
                </a:solidFill>
                <a:latin typeface="Calibri" panose="020F0502020204030204" pitchFamily="34" charset="0"/>
              </a:rPr>
              <a:t> When Israel saw the great power which the </a:t>
            </a:r>
            <a:r>
              <a:rPr lang="en-US" sz="3400"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had used against the Egyptians, the people feared the </a:t>
            </a:r>
            <a:r>
              <a:rPr lang="en-US" sz="3400"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and </a:t>
            </a:r>
            <a:r>
              <a:rPr lang="en-US" sz="3400" b="1" u="sng" dirty="0">
                <a:solidFill>
                  <a:srgbClr val="FFFFCC"/>
                </a:solidFill>
                <a:latin typeface="Calibri" panose="020F0502020204030204" pitchFamily="34" charset="0"/>
              </a:rPr>
              <a:t>they believed in the </a:t>
            </a:r>
            <a:r>
              <a:rPr lang="en-US" sz="3400" b="1" u="sng"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and in His servant Moses.”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122772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6"/>
          <p:cNvSpPr>
            <a:spLocks noGrp="1" noChangeArrowheads="1"/>
          </p:cNvSpPr>
          <p:nvPr>
            <p:ph type="title"/>
          </p:nvPr>
        </p:nvSpPr>
        <p:spPr>
          <a:xfrm>
            <a:off x="838200" y="152400"/>
            <a:ext cx="7772400" cy="1143000"/>
          </a:xfrm>
        </p:spPr>
        <p:txBody>
          <a:bodyPr/>
          <a:lstStyle/>
          <a:p>
            <a:pPr algn="ctr"/>
            <a:r>
              <a:rPr lang="en-US" alt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14:31</a:t>
            </a:r>
          </a:p>
        </p:txBody>
      </p:sp>
      <p:sp>
        <p:nvSpPr>
          <p:cNvPr id="37891" name="Rectangle 1027"/>
          <p:cNvSpPr>
            <a:spLocks noGrp="1" noChangeArrowheads="1"/>
          </p:cNvSpPr>
          <p:nvPr>
            <p:ph type="body" idx="1"/>
          </p:nvPr>
        </p:nvSpPr>
        <p:spPr>
          <a:xfrm>
            <a:off x="1676400" y="1323975"/>
            <a:ext cx="7315200" cy="4314825"/>
          </a:xfrm>
        </p:spPr>
        <p:txBody>
          <a:bodyPr/>
          <a:lstStyle/>
          <a:p>
            <a:pPr marL="0" indent="0" algn="just">
              <a:buFont typeface="Wingdings" pitchFamily="2" charset="2"/>
              <a:buNone/>
              <a:defRPr/>
            </a:pPr>
            <a:r>
              <a:rPr lang="en-US" altLang="en-US" sz="3000" dirty="0">
                <a:solidFill>
                  <a:schemeClr val="bg1"/>
                </a:solidFill>
                <a:latin typeface="Calibri" panose="020F0502020204030204" pitchFamily="34" charset="0"/>
                <a:cs typeface="Calibri" panose="020F0502020204030204" pitchFamily="34" charset="0"/>
              </a:rPr>
              <a:t>“When we read </a:t>
            </a:r>
            <a:r>
              <a:rPr lang="en-US" altLang="en-US" sz="3000" i="1" dirty="0">
                <a:solidFill>
                  <a:schemeClr val="bg1"/>
                </a:solidFill>
                <a:latin typeface="Calibri" panose="020F0502020204030204" pitchFamily="34" charset="0"/>
                <a:cs typeface="Calibri" panose="020F0502020204030204" pitchFamily="34" charset="0"/>
              </a:rPr>
              <a:t>so the people feared the Lord</a:t>
            </a:r>
            <a:r>
              <a:rPr lang="en-US" altLang="en-US" sz="3000" dirty="0">
                <a:solidFill>
                  <a:schemeClr val="bg1"/>
                </a:solidFill>
                <a:latin typeface="Calibri" panose="020F0502020204030204" pitchFamily="34" charset="0"/>
                <a:cs typeface="Calibri" panose="020F0502020204030204" pitchFamily="34" charset="0"/>
              </a:rPr>
              <a:t> and the words that follow, we are meant to understand that the community had come to saving faith and so were a reborn people. They </a:t>
            </a:r>
            <a:r>
              <a:rPr lang="en-US" altLang="en-US" sz="3000" i="1" dirty="0">
                <a:solidFill>
                  <a:schemeClr val="bg1"/>
                </a:solidFill>
                <a:latin typeface="Calibri" panose="020F0502020204030204" pitchFamily="34" charset="0"/>
                <a:cs typeface="Calibri" panose="020F0502020204030204" pitchFamily="34" charset="0"/>
              </a:rPr>
              <a:t>believed the Lord</a:t>
            </a:r>
            <a:r>
              <a:rPr lang="en-US" altLang="en-US" sz="3000" dirty="0">
                <a:solidFill>
                  <a:schemeClr val="bg1"/>
                </a:solidFill>
                <a:latin typeface="Calibri" panose="020F0502020204030204" pitchFamily="34" charset="0"/>
                <a:cs typeface="Calibri" panose="020F0502020204030204" pitchFamily="34" charset="0"/>
              </a:rPr>
              <a:t> (the same wording used of Abraham’s saving faith in Gen. 15:6; read Paul’s comments in Rom. 4)…The people were transformed spiritually even as they were delivered physically.” </a:t>
            </a:r>
          </a:p>
        </p:txBody>
      </p:sp>
      <p:sp>
        <p:nvSpPr>
          <p:cNvPr id="83971" name="Text Box 1028"/>
          <p:cNvSpPr txBox="1">
            <a:spLocks noChangeArrowheads="1"/>
          </p:cNvSpPr>
          <p:nvPr/>
        </p:nvSpPr>
        <p:spPr bwMode="auto">
          <a:xfrm>
            <a:off x="1295400" y="6324600"/>
            <a:ext cx="6553200" cy="369332"/>
          </a:xfrm>
          <a:prstGeom prst="rect">
            <a:avLst/>
          </a:prstGeom>
          <a:noFill/>
          <a:ln w="9525">
            <a:noFill/>
            <a:miter lim="800000"/>
            <a:headEnd/>
            <a:tailEnd/>
          </a:ln>
        </p:spPr>
        <p:txBody>
          <a:bodyPr>
            <a:spAutoFit/>
          </a:bodyPr>
          <a:lstStyle/>
          <a:p>
            <a:pPr algn="ctr">
              <a:spcBef>
                <a:spcPct val="50000"/>
              </a:spcBef>
            </a:pPr>
            <a:r>
              <a:rPr lang="en-US" altLang="en-US" sz="1800" i="1" dirty="0">
                <a:latin typeface="Calibri" panose="020F0502020204030204" pitchFamily="34" charset="0"/>
                <a:cs typeface="Calibri" panose="020F0502020204030204" pitchFamily="34" charset="0"/>
              </a:rPr>
              <a:t>Nelson's New Illustrated Bible Commentary</a:t>
            </a:r>
            <a:r>
              <a:rPr lang="en-US" altLang="en-US" sz="1800" dirty="0">
                <a:latin typeface="Calibri" panose="020F0502020204030204" pitchFamily="34" charset="0"/>
                <a:cs typeface="Calibri" panose="020F0502020204030204" pitchFamily="34" charset="0"/>
              </a:rPr>
              <a:t>, 113.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447800"/>
            <a:ext cx="1371600" cy="2143692"/>
          </a:xfrm>
          <a:prstGeom prst="rect">
            <a:avLst/>
          </a:prstGeom>
        </p:spPr>
      </p:pic>
    </p:spTree>
    <p:extLst>
      <p:ext uri="{BB962C8B-B14F-4D97-AF65-F5344CB8AC3E}">
        <p14:creationId xmlns:p14="http://schemas.microsoft.com/office/powerpoint/2010/main" val="106677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Jude 11</a:t>
            </a:r>
          </a:p>
        </p:txBody>
      </p:sp>
      <p:sp>
        <p:nvSpPr>
          <p:cNvPr id="3" name="Content Placeholder 2"/>
          <p:cNvSpPr>
            <a:spLocks noGrp="1"/>
          </p:cNvSpPr>
          <p:nvPr>
            <p:ph idx="1"/>
          </p:nvPr>
        </p:nvSpPr>
        <p:spPr>
          <a:xfrm>
            <a:off x="0" y="668909"/>
            <a:ext cx="9144000" cy="5343642"/>
          </a:xfrm>
        </p:spPr>
        <p:txBody>
          <a:bodyPr/>
          <a:lstStyle/>
          <a:p>
            <a:pPr marL="228600" indent="-228600">
              <a:spcBef>
                <a:spcPts val="0"/>
              </a:spcBef>
              <a:spcAft>
                <a:spcPts val="1800"/>
              </a:spcAft>
              <a:buClr>
                <a:srgbClr val="66FFFF"/>
              </a:buClr>
            </a:pPr>
            <a:r>
              <a:rPr lang="en-US" sz="2600" dirty="0">
                <a:solidFill>
                  <a:schemeClr val="bg1"/>
                </a:solidFill>
              </a:rPr>
              <a:t>Saved audience (Exod. 14:30-31; Heb. 11:29)</a:t>
            </a:r>
          </a:p>
          <a:p>
            <a:pPr marL="228600" indent="-228600">
              <a:spcBef>
                <a:spcPts val="0"/>
              </a:spcBef>
              <a:spcAft>
                <a:spcPts val="1800"/>
              </a:spcAft>
              <a:buClr>
                <a:srgbClr val="66FFFF"/>
              </a:buClr>
            </a:pPr>
            <a:r>
              <a:rPr lang="en-US" sz="2600" b="1" u="sng" dirty="0">
                <a:solidFill>
                  <a:srgbClr val="FFFFCC"/>
                </a:solidFill>
              </a:rPr>
              <a:t>Not loss of salvation but divine discipline (Heb. 12:5-11; Rev. 3:19)</a:t>
            </a:r>
          </a:p>
          <a:p>
            <a:pPr marL="228600" indent="-228600">
              <a:spcBef>
                <a:spcPts val="0"/>
              </a:spcBef>
              <a:spcAft>
                <a:spcPts val="1800"/>
              </a:spcAft>
              <a:buClr>
                <a:srgbClr val="66FFFF"/>
              </a:buClr>
            </a:pPr>
            <a:r>
              <a:rPr lang="en-US" sz="2600" dirty="0">
                <a:solidFill>
                  <a:schemeClr val="bg1"/>
                </a:solidFill>
              </a:rPr>
              <a:t>Maximum divine discipline (Acts 5:1-11; 1 Cor. 11:30; 1 John 5:16; Rev. 2:22-23)</a:t>
            </a:r>
          </a:p>
          <a:p>
            <a:pPr marL="228600" indent="-228600">
              <a:spcBef>
                <a:spcPts val="0"/>
              </a:spcBef>
              <a:spcAft>
                <a:spcPts val="1800"/>
              </a:spcAft>
              <a:buClr>
                <a:srgbClr val="66FFFF"/>
              </a:buClr>
            </a:pPr>
            <a:r>
              <a:rPr lang="en-US" sz="2600" dirty="0">
                <a:solidFill>
                  <a:schemeClr val="bg1"/>
                </a:solidFill>
              </a:rPr>
              <a:t>Maximum divine discipline common in the OT</a:t>
            </a:r>
          </a:p>
          <a:p>
            <a:pPr marL="228600" indent="-228600">
              <a:spcBef>
                <a:spcPts val="0"/>
              </a:spcBef>
              <a:spcAft>
                <a:spcPts val="1800"/>
              </a:spcAft>
              <a:buClr>
                <a:srgbClr val="66FFFF"/>
              </a:buClr>
            </a:pPr>
            <a:r>
              <a:rPr lang="en-US" sz="2600" dirty="0">
                <a:solidFill>
                  <a:schemeClr val="bg1"/>
                </a:solidFill>
              </a:rPr>
              <a:t>Discipline from God is not the same thing as loss of salvation</a:t>
            </a:r>
          </a:p>
          <a:p>
            <a:pPr marL="228600" indent="-228600">
              <a:spcBef>
                <a:spcPts val="0"/>
              </a:spcBef>
              <a:spcAft>
                <a:spcPts val="1800"/>
              </a:spcAft>
              <a:buClr>
                <a:srgbClr val="66FFFF"/>
              </a:buClr>
            </a:pPr>
            <a:r>
              <a:rPr lang="en-US" sz="2600" dirty="0">
                <a:solidFill>
                  <a:schemeClr val="bg1"/>
                </a:solidFill>
              </a:rPr>
              <a:t>No comment on loss of salvation</a:t>
            </a:r>
          </a:p>
          <a:p>
            <a:pPr marL="228600" indent="-228600">
              <a:spcBef>
                <a:spcPts val="0"/>
              </a:spcBef>
              <a:spcAft>
                <a:spcPts val="1800"/>
              </a:spcAft>
              <a:buClr>
                <a:srgbClr val="66FFFF"/>
              </a:buClr>
            </a:pPr>
            <a:r>
              <a:rPr lang="en-US" sz="2600" dirty="0">
                <a:solidFill>
                  <a:schemeClr val="bg1"/>
                </a:solidFill>
              </a:rPr>
              <a:t>Although “perish” (</a:t>
            </a:r>
            <a:r>
              <a:rPr lang="en-US" sz="2600" i="1" dirty="0" err="1">
                <a:solidFill>
                  <a:schemeClr val="bg1"/>
                </a:solidFill>
              </a:rPr>
              <a:t>apollymi</a:t>
            </a:r>
            <a:r>
              <a:rPr lang="en-US" sz="2600" dirty="0">
                <a:solidFill>
                  <a:schemeClr val="bg1"/>
                </a:solidFill>
              </a:rPr>
              <a:t>) can refer to hell (John 3:16), it also can refer to just to something more temporal (Matt. 9:17) such as common death (Matt. 2:13) rather than the second death. </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8869" y="164093"/>
            <a:ext cx="754760" cy="10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64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Jude 11</a:t>
            </a:r>
          </a:p>
        </p:txBody>
      </p:sp>
      <p:sp>
        <p:nvSpPr>
          <p:cNvPr id="3" name="Content Placeholder 2"/>
          <p:cNvSpPr>
            <a:spLocks noGrp="1"/>
          </p:cNvSpPr>
          <p:nvPr>
            <p:ph idx="1"/>
          </p:nvPr>
        </p:nvSpPr>
        <p:spPr>
          <a:xfrm>
            <a:off x="0" y="668909"/>
            <a:ext cx="9144000" cy="5343642"/>
          </a:xfrm>
        </p:spPr>
        <p:txBody>
          <a:bodyPr/>
          <a:lstStyle/>
          <a:p>
            <a:pPr marL="228600" indent="-228600">
              <a:spcBef>
                <a:spcPts val="0"/>
              </a:spcBef>
              <a:spcAft>
                <a:spcPts val="1800"/>
              </a:spcAft>
              <a:buClr>
                <a:srgbClr val="66FFFF"/>
              </a:buClr>
            </a:pPr>
            <a:r>
              <a:rPr lang="en-US" sz="2600" dirty="0">
                <a:solidFill>
                  <a:schemeClr val="bg1"/>
                </a:solidFill>
              </a:rPr>
              <a:t>Saved audience (Exod. 14:30-31; Heb. 11:29)</a:t>
            </a:r>
          </a:p>
          <a:p>
            <a:pPr marL="228600" indent="-228600">
              <a:spcBef>
                <a:spcPts val="0"/>
              </a:spcBef>
              <a:spcAft>
                <a:spcPts val="1800"/>
              </a:spcAft>
              <a:buClr>
                <a:srgbClr val="66FFFF"/>
              </a:buClr>
            </a:pPr>
            <a:r>
              <a:rPr lang="en-US" sz="2600" dirty="0">
                <a:solidFill>
                  <a:schemeClr val="bg1"/>
                </a:solidFill>
              </a:rPr>
              <a:t>Not loss of salvation but divine discipline (Heb. 12:5-11; Rev. 3:19)</a:t>
            </a:r>
          </a:p>
          <a:p>
            <a:pPr marL="228600" indent="-228600">
              <a:spcBef>
                <a:spcPts val="0"/>
              </a:spcBef>
              <a:spcAft>
                <a:spcPts val="1800"/>
              </a:spcAft>
              <a:buClr>
                <a:srgbClr val="66FFFF"/>
              </a:buClr>
            </a:pPr>
            <a:r>
              <a:rPr lang="en-US" sz="2600" b="1" u="sng" dirty="0">
                <a:solidFill>
                  <a:srgbClr val="FFFFCC"/>
                </a:solidFill>
              </a:rPr>
              <a:t>Maximum divine discipline (Acts 5:1-11; 1 Cor. 11:30; 1 John 5:16; Rev. 2:22-23)</a:t>
            </a:r>
          </a:p>
          <a:p>
            <a:pPr marL="228600" indent="-228600">
              <a:spcBef>
                <a:spcPts val="0"/>
              </a:spcBef>
              <a:spcAft>
                <a:spcPts val="1800"/>
              </a:spcAft>
              <a:buClr>
                <a:srgbClr val="66FFFF"/>
              </a:buClr>
            </a:pPr>
            <a:r>
              <a:rPr lang="en-US" sz="2600" dirty="0">
                <a:solidFill>
                  <a:schemeClr val="bg1"/>
                </a:solidFill>
              </a:rPr>
              <a:t>Maximum divine discipline common in the OT</a:t>
            </a:r>
          </a:p>
          <a:p>
            <a:pPr marL="228600" indent="-228600">
              <a:spcBef>
                <a:spcPts val="0"/>
              </a:spcBef>
              <a:spcAft>
                <a:spcPts val="1800"/>
              </a:spcAft>
              <a:buClr>
                <a:srgbClr val="66FFFF"/>
              </a:buClr>
            </a:pPr>
            <a:r>
              <a:rPr lang="en-US" sz="2600" dirty="0">
                <a:solidFill>
                  <a:schemeClr val="bg1"/>
                </a:solidFill>
              </a:rPr>
              <a:t>Discipline from God is not the same thing as loss of salvation</a:t>
            </a:r>
          </a:p>
          <a:p>
            <a:pPr marL="228600" indent="-228600">
              <a:spcBef>
                <a:spcPts val="0"/>
              </a:spcBef>
              <a:spcAft>
                <a:spcPts val="1800"/>
              </a:spcAft>
              <a:buClr>
                <a:srgbClr val="66FFFF"/>
              </a:buClr>
            </a:pPr>
            <a:r>
              <a:rPr lang="en-US" sz="2600" dirty="0">
                <a:solidFill>
                  <a:schemeClr val="bg1"/>
                </a:solidFill>
              </a:rPr>
              <a:t>No comment on loss of salvation</a:t>
            </a:r>
          </a:p>
          <a:p>
            <a:pPr marL="228600" indent="-228600">
              <a:spcBef>
                <a:spcPts val="0"/>
              </a:spcBef>
              <a:spcAft>
                <a:spcPts val="1800"/>
              </a:spcAft>
              <a:buClr>
                <a:srgbClr val="66FFFF"/>
              </a:buClr>
            </a:pPr>
            <a:r>
              <a:rPr lang="en-US" sz="2600" dirty="0">
                <a:solidFill>
                  <a:schemeClr val="bg1"/>
                </a:solidFill>
              </a:rPr>
              <a:t>Although “perish” (</a:t>
            </a:r>
            <a:r>
              <a:rPr lang="en-US" sz="2600" i="1" dirty="0" err="1">
                <a:solidFill>
                  <a:schemeClr val="bg1"/>
                </a:solidFill>
              </a:rPr>
              <a:t>apollymi</a:t>
            </a:r>
            <a:r>
              <a:rPr lang="en-US" sz="2600" dirty="0">
                <a:solidFill>
                  <a:schemeClr val="bg1"/>
                </a:solidFill>
              </a:rPr>
              <a:t>) can refer to hell (John 3:16), it also can refer to just to something more temporal (Matt. 9:17) such as common death (Matt. 2:13) rather than the second death. </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8869" y="164093"/>
            <a:ext cx="754760" cy="10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9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Jude 11</a:t>
            </a:r>
          </a:p>
        </p:txBody>
      </p:sp>
      <p:sp>
        <p:nvSpPr>
          <p:cNvPr id="3" name="Content Placeholder 2"/>
          <p:cNvSpPr>
            <a:spLocks noGrp="1"/>
          </p:cNvSpPr>
          <p:nvPr>
            <p:ph idx="1"/>
          </p:nvPr>
        </p:nvSpPr>
        <p:spPr>
          <a:xfrm>
            <a:off x="0" y="668909"/>
            <a:ext cx="9144000" cy="5343642"/>
          </a:xfrm>
        </p:spPr>
        <p:txBody>
          <a:bodyPr/>
          <a:lstStyle/>
          <a:p>
            <a:pPr marL="228600" indent="-228600">
              <a:spcBef>
                <a:spcPts val="0"/>
              </a:spcBef>
              <a:spcAft>
                <a:spcPts val="1800"/>
              </a:spcAft>
              <a:buClr>
                <a:srgbClr val="66FFFF"/>
              </a:buClr>
            </a:pPr>
            <a:r>
              <a:rPr lang="en-US" sz="2600" dirty="0">
                <a:solidFill>
                  <a:schemeClr val="bg1"/>
                </a:solidFill>
              </a:rPr>
              <a:t>Saved audience (Exod. 14:30-31; Heb. 11:29)</a:t>
            </a:r>
          </a:p>
          <a:p>
            <a:pPr marL="228600" indent="-228600">
              <a:spcBef>
                <a:spcPts val="0"/>
              </a:spcBef>
              <a:spcAft>
                <a:spcPts val="1800"/>
              </a:spcAft>
              <a:buClr>
                <a:srgbClr val="66FFFF"/>
              </a:buClr>
            </a:pPr>
            <a:r>
              <a:rPr lang="en-US" sz="2600" dirty="0">
                <a:solidFill>
                  <a:schemeClr val="bg1"/>
                </a:solidFill>
              </a:rPr>
              <a:t>Not loss of salvation but divine discipline (Heb. 12:5-11; Rev. 3:19)</a:t>
            </a:r>
          </a:p>
          <a:p>
            <a:pPr marL="228600" indent="-228600">
              <a:spcBef>
                <a:spcPts val="0"/>
              </a:spcBef>
              <a:spcAft>
                <a:spcPts val="1800"/>
              </a:spcAft>
              <a:buClr>
                <a:srgbClr val="66FFFF"/>
              </a:buClr>
            </a:pPr>
            <a:r>
              <a:rPr lang="en-US" sz="2600" dirty="0">
                <a:solidFill>
                  <a:schemeClr val="bg1"/>
                </a:solidFill>
              </a:rPr>
              <a:t>Maximum divine discipline (Acts 5:1-11; 1 Cor. 11:30; 1 John 5:16; Rev. 2:22-23)</a:t>
            </a:r>
          </a:p>
          <a:p>
            <a:pPr marL="228600" indent="-228600">
              <a:spcBef>
                <a:spcPts val="0"/>
              </a:spcBef>
              <a:spcAft>
                <a:spcPts val="1800"/>
              </a:spcAft>
              <a:buClr>
                <a:srgbClr val="66FFFF"/>
              </a:buClr>
            </a:pPr>
            <a:r>
              <a:rPr lang="en-US" sz="2600" b="1" u="sng" dirty="0">
                <a:solidFill>
                  <a:srgbClr val="FFFFCC"/>
                </a:solidFill>
              </a:rPr>
              <a:t>Maximum divine discipline common in the OT</a:t>
            </a:r>
          </a:p>
          <a:p>
            <a:pPr marL="228600" indent="-228600">
              <a:spcBef>
                <a:spcPts val="0"/>
              </a:spcBef>
              <a:spcAft>
                <a:spcPts val="1800"/>
              </a:spcAft>
              <a:buClr>
                <a:srgbClr val="66FFFF"/>
              </a:buClr>
            </a:pPr>
            <a:r>
              <a:rPr lang="en-US" sz="2600" dirty="0">
                <a:solidFill>
                  <a:schemeClr val="bg1"/>
                </a:solidFill>
              </a:rPr>
              <a:t>Discipline from God is not the same thing as loss of salvation</a:t>
            </a:r>
          </a:p>
          <a:p>
            <a:pPr marL="228600" indent="-228600">
              <a:spcBef>
                <a:spcPts val="0"/>
              </a:spcBef>
              <a:spcAft>
                <a:spcPts val="1800"/>
              </a:spcAft>
              <a:buClr>
                <a:srgbClr val="66FFFF"/>
              </a:buClr>
            </a:pPr>
            <a:r>
              <a:rPr lang="en-US" sz="2600" dirty="0">
                <a:solidFill>
                  <a:schemeClr val="bg1"/>
                </a:solidFill>
              </a:rPr>
              <a:t>No comment on loss of salvation</a:t>
            </a:r>
          </a:p>
          <a:p>
            <a:pPr marL="228600" indent="-228600">
              <a:spcBef>
                <a:spcPts val="0"/>
              </a:spcBef>
              <a:spcAft>
                <a:spcPts val="1800"/>
              </a:spcAft>
              <a:buClr>
                <a:srgbClr val="66FFFF"/>
              </a:buClr>
            </a:pPr>
            <a:r>
              <a:rPr lang="en-US" sz="2600" dirty="0">
                <a:solidFill>
                  <a:schemeClr val="bg1"/>
                </a:solidFill>
              </a:rPr>
              <a:t>Although “perish” (</a:t>
            </a:r>
            <a:r>
              <a:rPr lang="en-US" sz="2600" i="1" dirty="0" err="1">
                <a:solidFill>
                  <a:schemeClr val="bg1"/>
                </a:solidFill>
              </a:rPr>
              <a:t>apollymi</a:t>
            </a:r>
            <a:r>
              <a:rPr lang="en-US" sz="2600" dirty="0">
                <a:solidFill>
                  <a:schemeClr val="bg1"/>
                </a:solidFill>
              </a:rPr>
              <a:t>) can refer to hell (John 3:16), it also can refer to just to something more temporal (Matt. 9:17) such as common death (Matt. 2:13) rather than the second death. </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8869" y="164093"/>
            <a:ext cx="754760" cy="10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01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val="238300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b="1" u="sng" dirty="0" err="1">
                <a:solidFill>
                  <a:srgbClr val="FFFFCC"/>
                </a:solidFill>
              </a:rPr>
              <a:t>Korah’s</a:t>
            </a:r>
            <a:r>
              <a:rPr lang="en-US" altLang="en-US" b="1" u="sng" dirty="0">
                <a:solidFill>
                  <a:srgbClr val="FFFFCC"/>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print"/>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val="1270953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Jude 11</a:t>
            </a:r>
          </a:p>
        </p:txBody>
      </p:sp>
      <p:sp>
        <p:nvSpPr>
          <p:cNvPr id="3" name="Content Placeholder 2"/>
          <p:cNvSpPr>
            <a:spLocks noGrp="1"/>
          </p:cNvSpPr>
          <p:nvPr>
            <p:ph idx="1"/>
          </p:nvPr>
        </p:nvSpPr>
        <p:spPr>
          <a:xfrm>
            <a:off x="0" y="668909"/>
            <a:ext cx="9144000" cy="5343642"/>
          </a:xfrm>
        </p:spPr>
        <p:txBody>
          <a:bodyPr/>
          <a:lstStyle/>
          <a:p>
            <a:pPr marL="228600" indent="-228600">
              <a:spcBef>
                <a:spcPts val="0"/>
              </a:spcBef>
              <a:spcAft>
                <a:spcPts val="1800"/>
              </a:spcAft>
              <a:buClr>
                <a:srgbClr val="66FFFF"/>
              </a:buClr>
            </a:pPr>
            <a:r>
              <a:rPr lang="en-US" sz="2600" dirty="0">
                <a:solidFill>
                  <a:schemeClr val="bg1"/>
                </a:solidFill>
              </a:rPr>
              <a:t>Saved audience (Exod. 14:30-31; Heb. 11:29)</a:t>
            </a:r>
          </a:p>
          <a:p>
            <a:pPr marL="228600" indent="-228600">
              <a:spcBef>
                <a:spcPts val="0"/>
              </a:spcBef>
              <a:spcAft>
                <a:spcPts val="1800"/>
              </a:spcAft>
              <a:buClr>
                <a:srgbClr val="66FFFF"/>
              </a:buClr>
            </a:pPr>
            <a:r>
              <a:rPr lang="en-US" sz="2600" dirty="0">
                <a:solidFill>
                  <a:schemeClr val="bg1"/>
                </a:solidFill>
              </a:rPr>
              <a:t>Not loss of salvation but divine discipline (Heb. 12:5-11; Rev. 3:19)</a:t>
            </a:r>
          </a:p>
          <a:p>
            <a:pPr marL="228600" indent="-228600">
              <a:spcBef>
                <a:spcPts val="0"/>
              </a:spcBef>
              <a:spcAft>
                <a:spcPts val="1800"/>
              </a:spcAft>
              <a:buClr>
                <a:srgbClr val="66FFFF"/>
              </a:buClr>
            </a:pPr>
            <a:r>
              <a:rPr lang="en-US" sz="2600" dirty="0">
                <a:solidFill>
                  <a:schemeClr val="bg1"/>
                </a:solidFill>
              </a:rPr>
              <a:t>Maximum divine discipline (Acts 5:1-11; 1 Cor. 11:30; 1 John 5:16; Rev. 2:22-23)</a:t>
            </a:r>
          </a:p>
          <a:p>
            <a:pPr marL="228600" indent="-228600">
              <a:spcBef>
                <a:spcPts val="0"/>
              </a:spcBef>
              <a:spcAft>
                <a:spcPts val="1800"/>
              </a:spcAft>
              <a:buClr>
                <a:srgbClr val="66FFFF"/>
              </a:buClr>
            </a:pPr>
            <a:r>
              <a:rPr lang="en-US" sz="2600" dirty="0">
                <a:solidFill>
                  <a:schemeClr val="bg1"/>
                </a:solidFill>
              </a:rPr>
              <a:t>Maximum divine discipline common in the OT</a:t>
            </a:r>
          </a:p>
          <a:p>
            <a:pPr marL="228600" indent="-228600">
              <a:spcBef>
                <a:spcPts val="0"/>
              </a:spcBef>
              <a:spcAft>
                <a:spcPts val="1800"/>
              </a:spcAft>
              <a:buClr>
                <a:srgbClr val="66FFFF"/>
              </a:buClr>
            </a:pPr>
            <a:r>
              <a:rPr lang="en-US" sz="2600" b="1" u="sng" dirty="0">
                <a:solidFill>
                  <a:srgbClr val="FFFFCC"/>
                </a:solidFill>
              </a:rPr>
              <a:t>Discipline from God is not the same thing as loss of salvation</a:t>
            </a:r>
          </a:p>
          <a:p>
            <a:pPr marL="228600" indent="-228600">
              <a:spcBef>
                <a:spcPts val="0"/>
              </a:spcBef>
              <a:spcAft>
                <a:spcPts val="1800"/>
              </a:spcAft>
              <a:buClr>
                <a:srgbClr val="66FFFF"/>
              </a:buClr>
            </a:pPr>
            <a:r>
              <a:rPr lang="en-US" sz="2600" dirty="0">
                <a:solidFill>
                  <a:schemeClr val="bg1"/>
                </a:solidFill>
              </a:rPr>
              <a:t>No comment on loss of salvation</a:t>
            </a:r>
          </a:p>
          <a:p>
            <a:pPr marL="228600" indent="-228600">
              <a:spcBef>
                <a:spcPts val="0"/>
              </a:spcBef>
              <a:spcAft>
                <a:spcPts val="1800"/>
              </a:spcAft>
              <a:buClr>
                <a:srgbClr val="66FFFF"/>
              </a:buClr>
            </a:pPr>
            <a:r>
              <a:rPr lang="en-US" sz="2600" dirty="0">
                <a:solidFill>
                  <a:schemeClr val="bg1"/>
                </a:solidFill>
              </a:rPr>
              <a:t>Although “perish” (</a:t>
            </a:r>
            <a:r>
              <a:rPr lang="en-US" sz="2600" i="1" dirty="0" err="1">
                <a:solidFill>
                  <a:schemeClr val="bg1"/>
                </a:solidFill>
              </a:rPr>
              <a:t>apollymi</a:t>
            </a:r>
            <a:r>
              <a:rPr lang="en-US" sz="2600" dirty="0">
                <a:solidFill>
                  <a:schemeClr val="bg1"/>
                </a:solidFill>
              </a:rPr>
              <a:t>) can refer to hell (John 3:16), it also can refer to just to something more temporal (Matt. 9:17) such as common death (Matt. 2:13) rather than the second death. </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8869" y="164093"/>
            <a:ext cx="754760" cy="10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481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Jude 11</a:t>
            </a:r>
          </a:p>
        </p:txBody>
      </p:sp>
      <p:sp>
        <p:nvSpPr>
          <p:cNvPr id="3" name="Content Placeholder 2"/>
          <p:cNvSpPr>
            <a:spLocks noGrp="1"/>
          </p:cNvSpPr>
          <p:nvPr>
            <p:ph idx="1"/>
          </p:nvPr>
        </p:nvSpPr>
        <p:spPr>
          <a:xfrm>
            <a:off x="0" y="668909"/>
            <a:ext cx="9144000" cy="5343642"/>
          </a:xfrm>
        </p:spPr>
        <p:txBody>
          <a:bodyPr/>
          <a:lstStyle/>
          <a:p>
            <a:pPr marL="228600" indent="-228600">
              <a:spcBef>
                <a:spcPts val="0"/>
              </a:spcBef>
              <a:spcAft>
                <a:spcPts val="1800"/>
              </a:spcAft>
              <a:buClr>
                <a:srgbClr val="66FFFF"/>
              </a:buClr>
            </a:pPr>
            <a:r>
              <a:rPr lang="en-US" sz="2600" dirty="0">
                <a:solidFill>
                  <a:schemeClr val="bg1"/>
                </a:solidFill>
              </a:rPr>
              <a:t>Saved audience (Exod. 14:30-31; Heb. 11:29)</a:t>
            </a:r>
          </a:p>
          <a:p>
            <a:pPr marL="228600" indent="-228600">
              <a:spcBef>
                <a:spcPts val="0"/>
              </a:spcBef>
              <a:spcAft>
                <a:spcPts val="1800"/>
              </a:spcAft>
              <a:buClr>
                <a:srgbClr val="66FFFF"/>
              </a:buClr>
            </a:pPr>
            <a:r>
              <a:rPr lang="en-US" sz="2600" dirty="0">
                <a:solidFill>
                  <a:schemeClr val="bg1"/>
                </a:solidFill>
              </a:rPr>
              <a:t>Not loss of salvation but divine discipline (Heb. 12:5-11; Rev. 3:19)</a:t>
            </a:r>
          </a:p>
          <a:p>
            <a:pPr marL="228600" indent="-228600">
              <a:spcBef>
                <a:spcPts val="0"/>
              </a:spcBef>
              <a:spcAft>
                <a:spcPts val="1800"/>
              </a:spcAft>
              <a:buClr>
                <a:srgbClr val="66FFFF"/>
              </a:buClr>
            </a:pPr>
            <a:r>
              <a:rPr lang="en-US" sz="2600" dirty="0">
                <a:solidFill>
                  <a:schemeClr val="bg1"/>
                </a:solidFill>
              </a:rPr>
              <a:t>Maximum divine discipline (Acts 5:1-11; 1 Cor. 11:30; 1 John 5:16; Rev. 2:22-23)</a:t>
            </a:r>
          </a:p>
          <a:p>
            <a:pPr marL="228600" indent="-228600">
              <a:spcBef>
                <a:spcPts val="0"/>
              </a:spcBef>
              <a:spcAft>
                <a:spcPts val="1800"/>
              </a:spcAft>
              <a:buClr>
                <a:srgbClr val="66FFFF"/>
              </a:buClr>
            </a:pPr>
            <a:r>
              <a:rPr lang="en-US" sz="2600" dirty="0">
                <a:solidFill>
                  <a:schemeClr val="bg1"/>
                </a:solidFill>
              </a:rPr>
              <a:t>Maximum divine discipline common in the OT</a:t>
            </a:r>
          </a:p>
          <a:p>
            <a:pPr marL="228600" indent="-228600">
              <a:spcBef>
                <a:spcPts val="0"/>
              </a:spcBef>
              <a:spcAft>
                <a:spcPts val="1800"/>
              </a:spcAft>
              <a:buClr>
                <a:srgbClr val="66FFFF"/>
              </a:buClr>
            </a:pPr>
            <a:r>
              <a:rPr lang="en-US" sz="2600" dirty="0">
                <a:solidFill>
                  <a:schemeClr val="bg1"/>
                </a:solidFill>
              </a:rPr>
              <a:t>Discipline from God is not the same thing as loss of salvation</a:t>
            </a:r>
          </a:p>
          <a:p>
            <a:pPr marL="228600" indent="-228600">
              <a:spcBef>
                <a:spcPts val="0"/>
              </a:spcBef>
              <a:spcAft>
                <a:spcPts val="1800"/>
              </a:spcAft>
              <a:buClr>
                <a:srgbClr val="66FFFF"/>
              </a:buClr>
            </a:pPr>
            <a:r>
              <a:rPr lang="en-US" sz="2600" b="1" u="sng" dirty="0">
                <a:solidFill>
                  <a:srgbClr val="FFFFCC"/>
                </a:solidFill>
              </a:rPr>
              <a:t>No comment on loss of salvation</a:t>
            </a:r>
          </a:p>
          <a:p>
            <a:pPr marL="228600" indent="-228600">
              <a:spcBef>
                <a:spcPts val="0"/>
              </a:spcBef>
              <a:spcAft>
                <a:spcPts val="1800"/>
              </a:spcAft>
              <a:buClr>
                <a:srgbClr val="66FFFF"/>
              </a:buClr>
            </a:pPr>
            <a:r>
              <a:rPr lang="en-US" sz="2600" dirty="0">
                <a:solidFill>
                  <a:schemeClr val="bg1"/>
                </a:solidFill>
              </a:rPr>
              <a:t>Although “perish” (</a:t>
            </a:r>
            <a:r>
              <a:rPr lang="en-US" sz="2600" i="1" dirty="0" err="1">
                <a:solidFill>
                  <a:schemeClr val="bg1"/>
                </a:solidFill>
              </a:rPr>
              <a:t>apollymi</a:t>
            </a:r>
            <a:r>
              <a:rPr lang="en-US" sz="2600" dirty="0">
                <a:solidFill>
                  <a:schemeClr val="bg1"/>
                </a:solidFill>
              </a:rPr>
              <a:t>) can refer to hell (John 3:16), it also can refer to just to something more temporal (Matt. 9:17) such as common death (Matt. 2:13) rather than the second death. </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8869" y="164093"/>
            <a:ext cx="754760" cy="10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32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Jude 11</a:t>
            </a:r>
          </a:p>
        </p:txBody>
      </p:sp>
      <p:sp>
        <p:nvSpPr>
          <p:cNvPr id="3" name="Content Placeholder 2"/>
          <p:cNvSpPr>
            <a:spLocks noGrp="1"/>
          </p:cNvSpPr>
          <p:nvPr>
            <p:ph idx="1"/>
          </p:nvPr>
        </p:nvSpPr>
        <p:spPr>
          <a:xfrm>
            <a:off x="0" y="668909"/>
            <a:ext cx="9144000" cy="5343642"/>
          </a:xfrm>
        </p:spPr>
        <p:txBody>
          <a:bodyPr/>
          <a:lstStyle/>
          <a:p>
            <a:pPr marL="228600" indent="-228600">
              <a:spcBef>
                <a:spcPts val="0"/>
              </a:spcBef>
              <a:spcAft>
                <a:spcPts val="1800"/>
              </a:spcAft>
              <a:buClr>
                <a:srgbClr val="66FFFF"/>
              </a:buClr>
            </a:pPr>
            <a:r>
              <a:rPr lang="en-US" sz="2600" dirty="0">
                <a:solidFill>
                  <a:schemeClr val="bg1"/>
                </a:solidFill>
              </a:rPr>
              <a:t>Saved audience (Exod. 14:30-31; Heb. 11:29)</a:t>
            </a:r>
          </a:p>
          <a:p>
            <a:pPr marL="228600" indent="-228600">
              <a:spcBef>
                <a:spcPts val="0"/>
              </a:spcBef>
              <a:spcAft>
                <a:spcPts val="1800"/>
              </a:spcAft>
              <a:buClr>
                <a:srgbClr val="66FFFF"/>
              </a:buClr>
            </a:pPr>
            <a:r>
              <a:rPr lang="en-US" sz="2600" dirty="0">
                <a:solidFill>
                  <a:schemeClr val="bg1"/>
                </a:solidFill>
              </a:rPr>
              <a:t>Not loss of salvation but divine discipline (Heb. 12:5-11; Rev. 3:19)</a:t>
            </a:r>
          </a:p>
          <a:p>
            <a:pPr marL="228600" indent="-228600">
              <a:spcBef>
                <a:spcPts val="0"/>
              </a:spcBef>
              <a:spcAft>
                <a:spcPts val="1800"/>
              </a:spcAft>
              <a:buClr>
                <a:srgbClr val="66FFFF"/>
              </a:buClr>
            </a:pPr>
            <a:r>
              <a:rPr lang="en-US" sz="2600" dirty="0">
                <a:solidFill>
                  <a:schemeClr val="bg1"/>
                </a:solidFill>
              </a:rPr>
              <a:t>Maximum divine discipline (Acts 5:1-11; 1 Cor. 11:30; 1 John 5:16; Rev. 2:22-23)</a:t>
            </a:r>
          </a:p>
          <a:p>
            <a:pPr marL="228600" indent="-228600">
              <a:spcBef>
                <a:spcPts val="0"/>
              </a:spcBef>
              <a:spcAft>
                <a:spcPts val="1800"/>
              </a:spcAft>
              <a:buClr>
                <a:srgbClr val="66FFFF"/>
              </a:buClr>
            </a:pPr>
            <a:r>
              <a:rPr lang="en-US" sz="2600" dirty="0">
                <a:solidFill>
                  <a:schemeClr val="bg1"/>
                </a:solidFill>
              </a:rPr>
              <a:t>Maximum divine discipline common in the OT</a:t>
            </a:r>
          </a:p>
          <a:p>
            <a:pPr marL="228600" indent="-228600">
              <a:spcBef>
                <a:spcPts val="0"/>
              </a:spcBef>
              <a:spcAft>
                <a:spcPts val="1800"/>
              </a:spcAft>
              <a:buClr>
                <a:srgbClr val="66FFFF"/>
              </a:buClr>
            </a:pPr>
            <a:r>
              <a:rPr lang="en-US" sz="2600" dirty="0">
                <a:solidFill>
                  <a:schemeClr val="bg1"/>
                </a:solidFill>
              </a:rPr>
              <a:t>Discipline from God is not the same thing as loss of salvation</a:t>
            </a:r>
          </a:p>
          <a:p>
            <a:pPr marL="228600" indent="-228600">
              <a:spcBef>
                <a:spcPts val="0"/>
              </a:spcBef>
              <a:spcAft>
                <a:spcPts val="1800"/>
              </a:spcAft>
              <a:buClr>
                <a:srgbClr val="66FFFF"/>
              </a:buClr>
            </a:pPr>
            <a:r>
              <a:rPr lang="en-US" sz="2600" dirty="0">
                <a:solidFill>
                  <a:schemeClr val="bg1"/>
                </a:solidFill>
              </a:rPr>
              <a:t>No comment on loss of salvation</a:t>
            </a:r>
          </a:p>
          <a:p>
            <a:pPr marL="228600" indent="-228600">
              <a:spcBef>
                <a:spcPts val="0"/>
              </a:spcBef>
              <a:spcAft>
                <a:spcPts val="1800"/>
              </a:spcAft>
              <a:buClr>
                <a:srgbClr val="66FFFF"/>
              </a:buClr>
            </a:pPr>
            <a:r>
              <a:rPr lang="en-US" sz="2500" b="1" u="sng" dirty="0">
                <a:solidFill>
                  <a:srgbClr val="FFFFCC"/>
                </a:solidFill>
              </a:rPr>
              <a:t>Although “perish” (</a:t>
            </a:r>
            <a:r>
              <a:rPr lang="en-US" sz="2500" b="1" i="1" u="sng" dirty="0" err="1">
                <a:solidFill>
                  <a:srgbClr val="FFFFCC"/>
                </a:solidFill>
              </a:rPr>
              <a:t>apollymi</a:t>
            </a:r>
            <a:r>
              <a:rPr lang="en-US" sz="2500" b="1" u="sng" dirty="0">
                <a:solidFill>
                  <a:srgbClr val="FFFFCC"/>
                </a:solidFill>
              </a:rPr>
              <a:t>) can refer to hell (John 3:16), it also can refer to just to something more temporal (Matt. 9:17) such as common death (Matt. 2:13) rather than the second death</a:t>
            </a:r>
            <a:r>
              <a:rPr lang="en-US" sz="2500" dirty="0">
                <a:solidFill>
                  <a:schemeClr val="bg1"/>
                </a:solidFill>
              </a:rPr>
              <a:t>. </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8869" y="164093"/>
            <a:ext cx="754760" cy="10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629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mn-lt"/>
                <a:cs typeface="Calibri" panose="020F0502020204030204" pitchFamily="34" charset="0"/>
              </a:rPr>
              <a:t>Jude 11</a:t>
            </a:r>
          </a:p>
          <a:p>
            <a:pPr algn="just"/>
            <a:r>
              <a:rPr lang="en-US" altLang="en-US" sz="4000" dirty="0">
                <a:solidFill>
                  <a:schemeClr val="bg1"/>
                </a:solidFill>
                <a:latin typeface="+mn-lt"/>
                <a:cs typeface="Calibri" panose="020F0502020204030204" pitchFamily="34" charset="0"/>
              </a:rPr>
              <a:t>“</a:t>
            </a:r>
            <a:r>
              <a:rPr lang="en-US" sz="4000" dirty="0">
                <a:solidFill>
                  <a:schemeClr val="bg1"/>
                </a:solidFill>
                <a:latin typeface="Calibri" panose="020F0502020204030204" pitchFamily="34" charset="0"/>
              </a:rPr>
              <a:t>Woe to them! For they have gone the way of Cain, and for pay they have rushed headlong into the error of Balaam, and </a:t>
            </a:r>
            <a:r>
              <a:rPr lang="en-US" sz="4000" b="1" u="sng" dirty="0">
                <a:solidFill>
                  <a:srgbClr val="FFFFCC"/>
                </a:solidFill>
                <a:latin typeface="Calibri" panose="020F0502020204030204" pitchFamily="34" charset="0"/>
              </a:rPr>
              <a:t>perished in the rebellion of </a:t>
            </a:r>
            <a:r>
              <a:rPr lang="en-US" sz="4000" b="1" u="sng" dirty="0" err="1">
                <a:solidFill>
                  <a:srgbClr val="FFFFCC"/>
                </a:solidFill>
                <a:latin typeface="Calibri" panose="020F0502020204030204" pitchFamily="34" charset="0"/>
              </a:rPr>
              <a:t>Korah</a:t>
            </a:r>
            <a:r>
              <a:rPr lang="en-US" sz="4000" dirty="0">
                <a:solidFill>
                  <a:schemeClr val="bg1"/>
                </a:solidFill>
                <a:latin typeface="Calibri" panose="020F0502020204030204" pitchFamily="34" charset="0"/>
              </a:rPr>
              <a:t>.</a:t>
            </a:r>
            <a:r>
              <a:rPr lang="en-US" altLang="en-US" sz="4000" dirty="0">
                <a:solidFill>
                  <a:schemeClr val="bg1"/>
                </a:solidFill>
                <a:latin typeface="Calibri" panose="020F0502020204030204" pitchFamily="34" charset="0"/>
              </a:rPr>
              <a:t>” (NASB)</a:t>
            </a:r>
          </a:p>
        </p:txBody>
      </p:sp>
    </p:spTree>
    <p:extLst>
      <p:ext uri="{BB962C8B-B14F-4D97-AF65-F5344CB8AC3E}">
        <p14:creationId xmlns:p14="http://schemas.microsoft.com/office/powerpoint/2010/main" val="3511947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3308598"/>
          </a:xfrm>
          <a:prstGeom prst="rect">
            <a:avLst/>
          </a:prstGeom>
          <a:noFill/>
          <a:ln w="28575">
            <a:noFill/>
            <a:miter lim="800000"/>
            <a:headEnd/>
            <a:tailEnd/>
          </a:ln>
        </p:spPr>
        <p:txBody>
          <a:bodyPr>
            <a:spAutoFit/>
          </a:bodyPr>
          <a:lstStyle/>
          <a:p>
            <a:pPr algn="ctr">
              <a:spcAft>
                <a:spcPts val="600"/>
              </a:spcAft>
              <a:defRPr/>
            </a:pPr>
            <a:r>
              <a:rPr lang="en-US" sz="4000" baseline="30000" dirty="0">
                <a:latin typeface="+mn-lt"/>
              </a:rPr>
              <a:t> </a:t>
            </a:r>
            <a:r>
              <a:rPr lang="en-US" sz="4400" b="1" dirty="0">
                <a:solidFill>
                  <a:srgbClr val="00FFFF"/>
                </a:solidFill>
                <a:effectLst>
                  <a:outerShdw blurRad="38100" dist="38100" dir="2700000" algn="tl">
                    <a:srgbClr val="000000">
                      <a:alpha val="43137"/>
                    </a:srgbClr>
                  </a:outerShdw>
                </a:effectLst>
                <a:latin typeface="+mn-lt"/>
                <a:ea typeface="+mj-ea"/>
                <a:cs typeface="+mj-cs"/>
              </a:rPr>
              <a:t>John 3:16 (NASB)</a:t>
            </a:r>
          </a:p>
          <a:p>
            <a:pPr algn="just">
              <a:defRPr/>
            </a:pPr>
            <a:r>
              <a:rPr lang="en-US" sz="4000" dirty="0">
                <a:solidFill>
                  <a:schemeClr val="bg1"/>
                </a:solidFill>
                <a:latin typeface="+mn-lt"/>
              </a:rPr>
              <a:t>“For God so loved the world, that He gave His only begotten Son, that whoever believes in Him shall not </a:t>
            </a:r>
            <a:r>
              <a:rPr lang="en-US" sz="4000" b="1" u="sng" dirty="0">
                <a:solidFill>
                  <a:srgbClr val="FFFFCC"/>
                </a:solidFill>
                <a:latin typeface="+mn-lt"/>
              </a:rPr>
              <a:t>perish</a:t>
            </a:r>
            <a:r>
              <a:rPr lang="en-US" sz="4000" dirty="0">
                <a:solidFill>
                  <a:schemeClr val="bg1"/>
                </a:solidFill>
                <a:latin typeface="+mn-lt"/>
              </a:rPr>
              <a:t>, but have eternal life.”</a:t>
            </a:r>
          </a:p>
        </p:txBody>
      </p:sp>
    </p:spTree>
    <p:extLst>
      <p:ext uri="{BB962C8B-B14F-4D97-AF65-F5344CB8AC3E}">
        <p14:creationId xmlns:p14="http://schemas.microsoft.com/office/powerpoint/2010/main" val="170028828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52400"/>
            <a:ext cx="8791575" cy="3108543"/>
          </a:xfrm>
          <a:prstGeom prst="rect">
            <a:avLst/>
          </a:prstGeom>
          <a:noFill/>
          <a:ln w="28575">
            <a:noFill/>
            <a:miter lim="800000"/>
            <a:headEnd/>
            <a:tailEnd/>
          </a:ln>
        </p:spPr>
        <p:txBody>
          <a:bodyPr>
            <a:spAutoFit/>
          </a:bodyPr>
          <a:lstStyle/>
          <a:p>
            <a:pPr algn="ctr">
              <a:spcAft>
                <a:spcPts val="2400"/>
              </a:spcAft>
              <a:defRPr/>
            </a:pPr>
            <a:r>
              <a:rPr lang="en-US" sz="3600" baseline="30000" dirty="0">
                <a:latin typeface="Calibri" panose="020F0502020204030204" pitchFamily="34" charset="0"/>
              </a:rPr>
              <a:t> </a:t>
            </a:r>
            <a:r>
              <a:rPr lang="en-US" sz="4400" b="1" dirty="0">
                <a:solidFill>
                  <a:srgbClr val="00FFFF"/>
                </a:solidFill>
                <a:effectLst>
                  <a:outerShdw blurRad="38100" dist="38100" dir="2700000" algn="tl">
                    <a:srgbClr val="000000">
                      <a:alpha val="43137"/>
                    </a:srgbClr>
                  </a:outerShdw>
                </a:effectLst>
                <a:latin typeface="+mn-lt"/>
                <a:ea typeface="+mj-ea"/>
                <a:cs typeface="+mj-cs"/>
              </a:rPr>
              <a:t>1 Corinthians 8:11 (KJV)</a:t>
            </a:r>
          </a:p>
          <a:p>
            <a:pPr algn="just">
              <a:defRPr/>
            </a:pPr>
            <a:r>
              <a:rPr lang="en-US" sz="4400" dirty="0">
                <a:solidFill>
                  <a:schemeClr val="bg1"/>
                </a:solidFill>
                <a:latin typeface="+mn-lt"/>
              </a:rPr>
              <a:t>“And through thy knowledge shall the weak brother </a:t>
            </a:r>
            <a:r>
              <a:rPr lang="en-US" sz="4400" b="1" u="sng" dirty="0">
                <a:solidFill>
                  <a:srgbClr val="FFFFCC"/>
                </a:solidFill>
                <a:latin typeface="+mn-lt"/>
              </a:rPr>
              <a:t>perish</a:t>
            </a:r>
            <a:r>
              <a:rPr lang="en-US" sz="4400" dirty="0">
                <a:solidFill>
                  <a:schemeClr val="bg1"/>
                </a:solidFill>
                <a:latin typeface="+mn-lt"/>
              </a:rPr>
              <a:t>, for whom Christ died?”</a:t>
            </a:r>
          </a:p>
        </p:txBody>
      </p:sp>
    </p:spTree>
    <p:extLst>
      <p:ext uri="{BB962C8B-B14F-4D97-AF65-F5344CB8AC3E}">
        <p14:creationId xmlns:p14="http://schemas.microsoft.com/office/powerpoint/2010/main" val="265176896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0236"/>
          </a:xfrm>
        </p:spPr>
        <p:txBody>
          <a:bodyPr/>
          <a:lstStyle/>
          <a:p>
            <a:pPr>
              <a:defRPr/>
            </a:pPr>
            <a:r>
              <a:rPr lang="en-US" dirty="0">
                <a:solidFill>
                  <a:srgbClr val="00FFFF"/>
                </a:solidFill>
                <a:latin typeface="+mn-lt"/>
              </a:rPr>
              <a:t>Definition of Perish?</a:t>
            </a:r>
          </a:p>
        </p:txBody>
      </p:sp>
      <p:sp>
        <p:nvSpPr>
          <p:cNvPr id="31747" name="Content Placeholder 2"/>
          <p:cNvSpPr>
            <a:spLocks noGrp="1"/>
          </p:cNvSpPr>
          <p:nvPr>
            <p:ph idx="1"/>
          </p:nvPr>
        </p:nvSpPr>
        <p:spPr>
          <a:xfrm>
            <a:off x="350044" y="1689960"/>
            <a:ext cx="8229600" cy="3814009"/>
          </a:xfrm>
        </p:spPr>
        <p:txBody>
          <a:bodyPr/>
          <a:lstStyle/>
          <a:p>
            <a:pPr marL="0" indent="0" algn="just">
              <a:buFont typeface="Arial" panose="020B0604020202020204" pitchFamily="34" charset="0"/>
              <a:buNone/>
            </a:pPr>
            <a:r>
              <a:rPr lang="en-US" altLang="en-US" sz="4000" dirty="0">
                <a:solidFill>
                  <a:schemeClr val="bg1"/>
                </a:solidFill>
              </a:rPr>
              <a:t>“The weak Christian ‘perished’ in that he suffered spiritual loss, a sense of sin that affected his fellowship with God. This reckless use of liberty actually violates the purposes for which Christ died.”</a:t>
            </a:r>
          </a:p>
        </p:txBody>
      </p:sp>
      <p:sp>
        <p:nvSpPr>
          <p:cNvPr id="31748" name="TextBox 3"/>
          <p:cNvSpPr txBox="1">
            <a:spLocks noChangeArrowheads="1"/>
          </p:cNvSpPr>
          <p:nvPr/>
        </p:nvSpPr>
        <p:spPr bwMode="auto">
          <a:xfrm>
            <a:off x="564356" y="6368348"/>
            <a:ext cx="8015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chemeClr val="bg1"/>
                </a:solidFill>
              </a:rPr>
              <a:t>Robert Gromacki, </a:t>
            </a:r>
            <a:r>
              <a:rPr lang="en-US" altLang="en-US" i="1" dirty="0">
                <a:solidFill>
                  <a:schemeClr val="bg1"/>
                </a:solidFill>
              </a:rPr>
              <a:t>Called to be Saints: an Exposition of 1 Corinthians</a:t>
            </a:r>
            <a:r>
              <a:rPr lang="en-US" altLang="en-US" dirty="0">
                <a:solidFill>
                  <a:schemeClr val="bg1"/>
                </a:solidFill>
              </a:rPr>
              <a:t>, p. 107</a:t>
            </a:r>
          </a:p>
        </p:txBody>
      </p:sp>
    </p:spTree>
    <p:extLst>
      <p:ext uri="{BB962C8B-B14F-4D97-AF65-F5344CB8AC3E}">
        <p14:creationId xmlns:p14="http://schemas.microsoft.com/office/powerpoint/2010/main" val="25518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4" name="Title 1"/>
          <p:cNvSpPr txBox="1">
            <a:spLocks/>
          </p:cNvSpPr>
          <p:nvPr/>
        </p:nvSpPr>
        <p:spPr bwMode="auto">
          <a:xfrm>
            <a:off x="381000" y="2857500"/>
            <a:ext cx="8382000" cy="1028700"/>
          </a:xfrm>
          <a:prstGeom prst="rect">
            <a:avLst/>
          </a:prstGeom>
          <a:noFill/>
          <a:ln>
            <a:noFill/>
          </a:ln>
          <a:extLst/>
        </p:spPr>
        <p:txBody>
          <a:bodyPr lIns="92075" tIns="46039" rIns="92075" bIns="46039"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VII. Eternal Security </a:t>
            </a:r>
          </a:p>
        </p:txBody>
      </p:sp>
      <p:sp>
        <p:nvSpPr>
          <p:cNvPr id="6" name="Rectangle 5"/>
          <p:cNvSpPr/>
          <p:nvPr/>
        </p:nvSpPr>
        <p:spPr>
          <a:xfrm>
            <a:off x="2971800" y="1828800"/>
            <a:ext cx="3200400" cy="1046163"/>
          </a:xfrm>
          <a:prstGeom prst="rect">
            <a:avLst/>
          </a:prstGeom>
        </p:spPr>
        <p:txBody>
          <a:bodyPr>
            <a:spAutoFit/>
          </a:bodyPr>
          <a:lstStyle/>
          <a:p>
            <a:pPr eaLnBrk="1" fontAlgn="auto" hangingPunct="1">
              <a:spcBef>
                <a:spcPts val="0"/>
              </a:spcBef>
              <a:spcAft>
                <a:spcPts val="0"/>
              </a:spcAft>
              <a:defRPr/>
            </a:pPr>
            <a:r>
              <a:rPr lang="en-US" altLang="en-US" sz="4400" b="1" kern="0" dirty="0">
                <a:solidFill>
                  <a:srgbClr val="00FFFF"/>
                </a:solidFill>
                <a:effectLst>
                  <a:outerShdw blurRad="38100" dist="38100" dir="2700000" algn="tl">
                    <a:srgbClr val="000000">
                      <a:alpha val="43137"/>
                    </a:srgbClr>
                  </a:outerShdw>
                </a:effectLst>
                <a:latin typeface="Calibri"/>
                <a:ea typeface="+mj-ea"/>
                <a:cs typeface="Calibri" panose="020F0502020204030204" pitchFamily="34" charset="0"/>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Calibri" panose="020F0502020204030204" pitchFamily="34" charset="0"/>
              </a:rPr>
            </a:br>
            <a:endParaRPr lang="en-US" kern="0" dirty="0">
              <a:solidFill>
                <a:sysClr val="windowText" lastClr="000000"/>
              </a:solidFill>
              <a:latin typeface="+mn-lt"/>
              <a:cs typeface="Calibri" panose="020F0502020204030204" pitchFamily="34" charset="0"/>
            </a:endParaRPr>
          </a:p>
        </p:txBody>
      </p:sp>
      <p:pic>
        <p:nvPicPr>
          <p:cNvPr id="7" name="Content Placeholder 6"/>
          <p:cNvPicPr>
            <a:picLocks noGrp="1" noChangeAspect="1" noChangeArrowheads="1"/>
          </p:cNvPicPr>
          <p:nvPr>
            <p:ph idx="4294967295"/>
          </p:nvPr>
        </p:nvPicPr>
        <p:blipFill>
          <a:blip r:embed="rId2" cstate="email">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70643" y="265113"/>
            <a:ext cx="9002714"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Passages from the General Letters &amp; Revelation</a:t>
            </a:r>
          </a:p>
        </p:txBody>
      </p:sp>
      <p:sp>
        <p:nvSpPr>
          <p:cNvPr id="46084" name="Content Placeholder 2"/>
          <p:cNvSpPr>
            <a:spLocks noGrp="1"/>
          </p:cNvSpPr>
          <p:nvPr>
            <p:ph idx="1"/>
          </p:nvPr>
        </p:nvSpPr>
        <p:spPr>
          <a:xfrm>
            <a:off x="123825" y="1111250"/>
            <a:ext cx="4259489"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Jas. 5:19-20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3:6, 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5:9-10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6:4-6</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10:26-30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12:14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2 Pet. 1:10-11, 20-22</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ndParaRPr>
          </a:p>
        </p:txBody>
      </p:sp>
      <p:sp>
        <p:nvSpPr>
          <p:cNvPr id="46085" name="Content Placeholder 2"/>
          <p:cNvSpPr txBox="1">
            <a:spLocks/>
          </p:cNvSpPr>
          <p:nvPr/>
        </p:nvSpPr>
        <p:spPr bwMode="auto">
          <a:xfrm>
            <a:off x="5953126" y="1111250"/>
            <a:ext cx="30495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Jude 11</a:t>
            </a:r>
          </a:p>
          <a:p>
            <a:pPr>
              <a:spcAft>
                <a:spcPts val="2400"/>
              </a:spcAft>
              <a:buClr>
                <a:srgbClr val="66FFFF"/>
              </a:buClr>
              <a:buFont typeface="Calibri" panose="020F0502020204030204" pitchFamily="34" charset="0"/>
              <a:buAutoNum type="alphaLcPeriod" startAt="8"/>
            </a:pPr>
            <a:r>
              <a:rPr lang="en-US" altLang="en-US" sz="3200" b="1" u="sng" dirty="0">
                <a:solidFill>
                  <a:srgbClr val="FFFFCC"/>
                </a:solidFill>
                <a:latin typeface="Calibri" panose="020F0502020204030204" pitchFamily="34" charset="0"/>
              </a:rPr>
              <a:t>1 John 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3:9</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5:16</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22:18-19</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940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972427" y="239713"/>
            <a:ext cx="7199146" cy="2923877"/>
          </a:xfrm>
          <a:prstGeom prst="rect">
            <a:avLst/>
          </a:prstGeom>
          <a:noFill/>
          <a:ln w="28575">
            <a:noFill/>
            <a:miter lim="800000"/>
            <a:headEnd/>
            <a:tailEnd/>
          </a:ln>
        </p:spPr>
        <p:txBody>
          <a:bodyPr wrap="square">
            <a:spAutoFit/>
          </a:bodyPr>
          <a:lstStyle/>
          <a:p>
            <a:pPr algn="ctr" eaLnBrk="1" fontAlgn="auto" hangingPunct="1">
              <a:spcBef>
                <a:spcPts val="0"/>
              </a:spcBef>
              <a:spcAft>
                <a:spcPts val="24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2:3 </a:t>
            </a:r>
          </a:p>
          <a:p>
            <a:pPr algn="just" eaLnBrk="1" fontAlgn="auto" hangingPunct="1">
              <a:spcBef>
                <a:spcPts val="0"/>
              </a:spcBef>
              <a:spcAft>
                <a:spcPts val="2400"/>
              </a:spcAft>
              <a:defRPr/>
            </a:pPr>
            <a:r>
              <a:rPr lang="en-US" altLang="en-US" sz="4000" kern="0" dirty="0">
                <a:solidFill>
                  <a:schemeClr val="bg1"/>
                </a:solidFill>
                <a:latin typeface="+mn-lt"/>
                <a:cs typeface="Calibri" panose="020F0502020204030204" pitchFamily="34" charset="0"/>
              </a:rPr>
              <a:t>“</a:t>
            </a:r>
            <a:r>
              <a:rPr lang="en-US" sz="4000" dirty="0">
                <a:solidFill>
                  <a:schemeClr val="bg1"/>
                </a:solidFill>
                <a:latin typeface="+mn-lt"/>
                <a:cs typeface="Calibri" panose="020F0502020204030204" pitchFamily="34" charset="0"/>
              </a:rPr>
              <a:t>By this we know that we have come to know Him, if we keep His commandments.”</a:t>
            </a:r>
            <a:r>
              <a:rPr lang="en-US" altLang="en-US" sz="4000" dirty="0">
                <a:solidFill>
                  <a:schemeClr val="bg1"/>
                </a:solidFill>
                <a:effectLst>
                  <a:outerShdw blurRad="38100" dist="38100" dir="2700000" algn="tl">
                    <a:srgbClr val="000000">
                      <a:alpha val="43137"/>
                    </a:srgbClr>
                  </a:outerShdw>
                </a:effectLst>
                <a:latin typeface="+mn-lt"/>
                <a:ea typeface="+mj-ea"/>
                <a:cs typeface="Calibri" panose="020F0502020204030204" pitchFamily="34" charset="0"/>
              </a:rPr>
              <a:t> (NASB)</a:t>
            </a:r>
          </a:p>
        </p:txBody>
      </p:sp>
    </p:spTree>
    <p:extLst>
      <p:ext uri="{BB962C8B-B14F-4D97-AF65-F5344CB8AC3E}">
        <p14:creationId xmlns:p14="http://schemas.microsoft.com/office/powerpoint/2010/main" val="2320946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05115" y="274638"/>
            <a:ext cx="7133771" cy="928520"/>
          </a:xfrm>
        </p:spPr>
        <p:txBody>
          <a:bodyPr/>
          <a:lstStyle/>
          <a:p>
            <a:pPr algn="ctr" eaLnBrk="1" hangingPunct="1"/>
            <a:r>
              <a:rPr lang="en-US" altLang="en-US" b="1" dirty="0">
                <a:solidFill>
                  <a:srgbClr val="00FFFF"/>
                </a:solidFill>
                <a:effectLst>
                  <a:outerShdw blurRad="38100" dist="38100" dir="2700000" algn="tl">
                    <a:srgbClr val="000000">
                      <a:alpha val="43137"/>
                    </a:srgbClr>
                  </a:outerShdw>
                </a:effectLst>
                <a:latin typeface="+mn-lt"/>
                <a:cs typeface="Calibri" panose="020F0502020204030204" pitchFamily="34" charset="0"/>
              </a:rPr>
              <a:t>Believing Audience</a:t>
            </a:r>
          </a:p>
        </p:txBody>
      </p:sp>
      <p:sp>
        <p:nvSpPr>
          <p:cNvPr id="33795" name="Rectangle 3"/>
          <p:cNvSpPr>
            <a:spLocks noGrp="1" noChangeArrowheads="1"/>
          </p:cNvSpPr>
          <p:nvPr>
            <p:ph type="body" idx="1"/>
          </p:nvPr>
        </p:nvSpPr>
        <p:spPr>
          <a:xfrm>
            <a:off x="168443" y="1576137"/>
            <a:ext cx="8807114" cy="4740442"/>
          </a:xfrm>
        </p:spPr>
        <p:txBody>
          <a:bodyPr/>
          <a:lstStyle/>
          <a:p>
            <a:pPr marL="461963" indent="-461963">
              <a:spcBef>
                <a:spcPts val="0"/>
              </a:spcBef>
              <a:spcAft>
                <a:spcPts val="1800"/>
              </a:spcAft>
              <a:buClr>
                <a:srgbClr val="66FFFF"/>
              </a:buClr>
              <a:defRPr/>
            </a:pPr>
            <a:r>
              <a:rPr lang="en-US" sz="3000" dirty="0">
                <a:solidFill>
                  <a:schemeClr val="bg1"/>
                </a:solidFill>
              </a:rPr>
              <a:t>1 John 1:4; 2 John 12 – Loss of joy </a:t>
            </a:r>
          </a:p>
          <a:p>
            <a:pPr marL="461963" indent="-461963">
              <a:spcBef>
                <a:spcPts val="0"/>
              </a:spcBef>
              <a:spcAft>
                <a:spcPts val="1800"/>
              </a:spcAft>
              <a:buClr>
                <a:srgbClr val="66FFFF"/>
              </a:buClr>
              <a:defRPr/>
            </a:pPr>
            <a:r>
              <a:rPr lang="en-US" sz="3000" dirty="0">
                <a:solidFill>
                  <a:schemeClr val="bg1"/>
                </a:solidFill>
              </a:rPr>
              <a:t>1 John 1:8 – “We”</a:t>
            </a:r>
          </a:p>
          <a:p>
            <a:pPr marL="461963" indent="-461963">
              <a:spcBef>
                <a:spcPts val="0"/>
              </a:spcBef>
              <a:spcAft>
                <a:spcPts val="1800"/>
              </a:spcAft>
              <a:buClr>
                <a:srgbClr val="66FFFF"/>
              </a:buClr>
              <a:defRPr/>
            </a:pPr>
            <a:r>
              <a:rPr lang="en-US" sz="3000" dirty="0">
                <a:solidFill>
                  <a:schemeClr val="bg1"/>
                </a:solidFill>
              </a:rPr>
              <a:t>1 John 2:1, 18, 28; 3:2, 7, 18; 5:21 – Children of God</a:t>
            </a:r>
          </a:p>
          <a:p>
            <a:pPr marL="461963" indent="-461963">
              <a:spcBef>
                <a:spcPts val="0"/>
              </a:spcBef>
              <a:spcAft>
                <a:spcPts val="1800"/>
              </a:spcAft>
              <a:buClr>
                <a:srgbClr val="66FFFF"/>
              </a:buClr>
              <a:defRPr/>
            </a:pPr>
            <a:r>
              <a:rPr lang="en-US" sz="3000" dirty="0">
                <a:solidFill>
                  <a:schemeClr val="bg1"/>
                </a:solidFill>
              </a:rPr>
              <a:t>1 John 2:12-14 – Eight descriptions</a:t>
            </a:r>
          </a:p>
          <a:p>
            <a:pPr marL="461963" indent="-461963">
              <a:spcBef>
                <a:spcPts val="0"/>
              </a:spcBef>
              <a:spcAft>
                <a:spcPts val="1800"/>
              </a:spcAft>
              <a:buClr>
                <a:srgbClr val="66FFFF"/>
              </a:buClr>
              <a:defRPr/>
            </a:pPr>
            <a:r>
              <a:rPr lang="en-US" sz="3000" dirty="0">
                <a:solidFill>
                  <a:schemeClr val="bg1"/>
                </a:solidFill>
              </a:rPr>
              <a:t>1 John 2:20, 27 – Have the Spirit’s anointing</a:t>
            </a:r>
          </a:p>
          <a:p>
            <a:pPr marL="461963" indent="-461963">
              <a:spcBef>
                <a:spcPts val="0"/>
              </a:spcBef>
              <a:spcAft>
                <a:spcPts val="1800"/>
              </a:spcAft>
              <a:buClr>
                <a:srgbClr val="66FFFF"/>
              </a:buClr>
              <a:defRPr/>
            </a:pPr>
            <a:r>
              <a:rPr lang="en-US" sz="3000" dirty="0">
                <a:solidFill>
                  <a:schemeClr val="bg1"/>
                </a:solidFill>
              </a:rPr>
              <a:t>1 John 2:28; 2 John 8 – Loss of reward</a:t>
            </a:r>
          </a:p>
        </p:txBody>
      </p:sp>
    </p:spTree>
    <p:extLst>
      <p:ext uri="{BB962C8B-B14F-4D97-AF65-F5344CB8AC3E}">
        <p14:creationId xmlns:p14="http://schemas.microsoft.com/office/powerpoint/2010/main" val="1308104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05115" y="274638"/>
            <a:ext cx="7133771" cy="928520"/>
          </a:xfrm>
        </p:spPr>
        <p:txBody>
          <a:bodyPr/>
          <a:lstStyle/>
          <a:p>
            <a:pPr algn="ctr" eaLnBrk="1" hangingPunct="1"/>
            <a:r>
              <a:rPr lang="en-US" altLang="en-US" b="1" dirty="0">
                <a:solidFill>
                  <a:srgbClr val="00FFFF"/>
                </a:solidFill>
                <a:effectLst>
                  <a:outerShdw blurRad="38100" dist="38100" dir="2700000" algn="tl">
                    <a:srgbClr val="000000">
                      <a:alpha val="43137"/>
                    </a:srgbClr>
                  </a:outerShdw>
                </a:effectLst>
                <a:latin typeface="+mn-lt"/>
                <a:cs typeface="Calibri" panose="020F0502020204030204" pitchFamily="34" charset="0"/>
              </a:rPr>
              <a:t>Believing Audience</a:t>
            </a:r>
          </a:p>
        </p:txBody>
      </p:sp>
      <p:sp>
        <p:nvSpPr>
          <p:cNvPr id="33795" name="Rectangle 3"/>
          <p:cNvSpPr>
            <a:spLocks noGrp="1" noChangeArrowheads="1"/>
          </p:cNvSpPr>
          <p:nvPr>
            <p:ph type="body" idx="1"/>
          </p:nvPr>
        </p:nvSpPr>
        <p:spPr>
          <a:xfrm>
            <a:off x="168443" y="1576137"/>
            <a:ext cx="8807114" cy="4740442"/>
          </a:xfrm>
        </p:spPr>
        <p:txBody>
          <a:bodyPr/>
          <a:lstStyle/>
          <a:p>
            <a:pPr marL="461963" indent="-461963">
              <a:spcBef>
                <a:spcPts val="0"/>
              </a:spcBef>
              <a:spcAft>
                <a:spcPts val="1800"/>
              </a:spcAft>
              <a:buClr>
                <a:srgbClr val="66FFFF"/>
              </a:buClr>
              <a:defRPr/>
            </a:pPr>
            <a:r>
              <a:rPr lang="en-US" sz="3000" dirty="0">
                <a:solidFill>
                  <a:schemeClr val="bg1"/>
                </a:solidFill>
              </a:rPr>
              <a:t>1 John 1:4; 2 John 12 – Loss of joy </a:t>
            </a:r>
          </a:p>
          <a:p>
            <a:pPr marL="461963" indent="-461963">
              <a:spcBef>
                <a:spcPts val="0"/>
              </a:spcBef>
              <a:spcAft>
                <a:spcPts val="1800"/>
              </a:spcAft>
              <a:buClr>
                <a:srgbClr val="66FFFF"/>
              </a:buClr>
              <a:defRPr/>
            </a:pPr>
            <a:r>
              <a:rPr lang="en-US" sz="3000" dirty="0">
                <a:solidFill>
                  <a:schemeClr val="bg1"/>
                </a:solidFill>
              </a:rPr>
              <a:t>1 John 1:8 – “We”</a:t>
            </a:r>
          </a:p>
          <a:p>
            <a:pPr marL="461963" indent="-461963">
              <a:spcBef>
                <a:spcPts val="0"/>
              </a:spcBef>
              <a:spcAft>
                <a:spcPts val="1800"/>
              </a:spcAft>
              <a:buClr>
                <a:srgbClr val="66FFFF"/>
              </a:buClr>
              <a:defRPr/>
            </a:pPr>
            <a:r>
              <a:rPr lang="en-US" sz="3000" dirty="0">
                <a:solidFill>
                  <a:schemeClr val="bg1"/>
                </a:solidFill>
              </a:rPr>
              <a:t>1 John 2:1, 18, 28; 3:2, 7, 18; 5:21 – Children of God</a:t>
            </a:r>
          </a:p>
          <a:p>
            <a:pPr marL="461963" indent="-461963">
              <a:spcBef>
                <a:spcPts val="0"/>
              </a:spcBef>
              <a:spcAft>
                <a:spcPts val="1800"/>
              </a:spcAft>
              <a:buClr>
                <a:srgbClr val="66FFFF"/>
              </a:buClr>
              <a:defRPr/>
            </a:pPr>
            <a:r>
              <a:rPr lang="en-US" sz="3000" b="1" u="sng" dirty="0">
                <a:solidFill>
                  <a:srgbClr val="FFFFCC"/>
                </a:solidFill>
              </a:rPr>
              <a:t>1 John 2:12-14 – Eight descriptions</a:t>
            </a:r>
          </a:p>
          <a:p>
            <a:pPr marL="461963" indent="-461963">
              <a:spcBef>
                <a:spcPts val="0"/>
              </a:spcBef>
              <a:spcAft>
                <a:spcPts val="1800"/>
              </a:spcAft>
              <a:buClr>
                <a:srgbClr val="66FFFF"/>
              </a:buClr>
              <a:defRPr/>
            </a:pPr>
            <a:r>
              <a:rPr lang="en-US" sz="3000" dirty="0">
                <a:solidFill>
                  <a:schemeClr val="bg1"/>
                </a:solidFill>
              </a:rPr>
              <a:t>1 John 2:20, 27 – Have the Spirit’s anointing</a:t>
            </a:r>
          </a:p>
          <a:p>
            <a:pPr marL="461963" indent="-461963">
              <a:spcBef>
                <a:spcPts val="0"/>
              </a:spcBef>
              <a:spcAft>
                <a:spcPts val="1800"/>
              </a:spcAft>
              <a:buClr>
                <a:srgbClr val="66FFFF"/>
              </a:buClr>
              <a:defRPr/>
            </a:pPr>
            <a:r>
              <a:rPr lang="en-US" sz="3000" dirty="0">
                <a:solidFill>
                  <a:schemeClr val="bg1"/>
                </a:solidFill>
              </a:rPr>
              <a:t>1 John 2:28; 2 John 8 – Loss of reward</a:t>
            </a:r>
          </a:p>
        </p:txBody>
      </p:sp>
    </p:spTree>
    <p:extLst>
      <p:ext uri="{BB962C8B-B14F-4D97-AF65-F5344CB8AC3E}">
        <p14:creationId xmlns:p14="http://schemas.microsoft.com/office/powerpoint/2010/main" val="2715298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39713"/>
            <a:ext cx="8791575" cy="4585871"/>
          </a:xfrm>
          <a:prstGeom prst="rect">
            <a:avLst/>
          </a:prstGeom>
          <a:noFill/>
          <a:ln w="28575">
            <a:noFill/>
            <a:miter lim="800000"/>
            <a:headEnd/>
            <a:tailEnd/>
          </a:ln>
        </p:spPr>
        <p:txBody>
          <a:bodyPr>
            <a:spAutoFit/>
          </a:bodyPr>
          <a:lstStyle/>
          <a:p>
            <a:pPr algn="ctr" eaLnBrk="1" fontAlgn="auto" hangingPunct="1">
              <a:spcBef>
                <a:spcPts val="0"/>
              </a:spcBef>
              <a:spcAft>
                <a:spcPts val="2400"/>
              </a:spcAft>
              <a:defRPr/>
            </a:pPr>
            <a:r>
              <a:rPr lang="en-US" altLang="en-US" sz="36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2:12-14</a:t>
            </a:r>
          </a:p>
          <a:p>
            <a:pPr algn="just" eaLnBrk="1" fontAlgn="auto" hangingPunct="1">
              <a:spcBef>
                <a:spcPts val="0"/>
              </a:spcBef>
              <a:spcAft>
                <a:spcPts val="2400"/>
              </a:spcAft>
              <a:defRPr/>
            </a:pPr>
            <a:r>
              <a:rPr lang="en-US" altLang="en-US" sz="2600" kern="0" dirty="0">
                <a:solidFill>
                  <a:schemeClr val="bg1"/>
                </a:solidFill>
                <a:latin typeface="+mn-lt"/>
                <a:cs typeface="Calibri" panose="020F0502020204030204" pitchFamily="34" charset="0"/>
              </a:rPr>
              <a:t>“</a:t>
            </a:r>
            <a:r>
              <a:rPr lang="en-US" sz="2600" dirty="0">
                <a:solidFill>
                  <a:schemeClr val="bg1"/>
                </a:solidFill>
                <a:latin typeface="Calibri" panose="020F0502020204030204" pitchFamily="34" charset="0"/>
                <a:cs typeface="Calibri" panose="020F0502020204030204" pitchFamily="34" charset="0"/>
              </a:rPr>
              <a:t>I am writing to you, little children, because your sins have been forgiven you for His name’s sake. </a:t>
            </a:r>
            <a:r>
              <a:rPr lang="en-US" sz="2600" baseline="30000" dirty="0">
                <a:solidFill>
                  <a:schemeClr val="bg1"/>
                </a:solidFill>
                <a:latin typeface="Calibri" panose="020F0502020204030204" pitchFamily="34" charset="0"/>
                <a:cs typeface="Calibri" panose="020F0502020204030204" pitchFamily="34" charset="0"/>
              </a:rPr>
              <a:t>13 </a:t>
            </a:r>
            <a:r>
              <a:rPr lang="en-US" sz="2600" dirty="0">
                <a:solidFill>
                  <a:schemeClr val="bg1"/>
                </a:solidFill>
                <a:latin typeface="Calibri" panose="020F0502020204030204" pitchFamily="34" charset="0"/>
                <a:cs typeface="Calibri" panose="020F0502020204030204" pitchFamily="34" charset="0"/>
              </a:rPr>
              <a:t>I am writing to you, fathers, because you know Him who has been from the beginning. I am writing to you, young men, because you have overcome the evil one. I have written to you, children, because you know the Father. </a:t>
            </a:r>
            <a:r>
              <a:rPr lang="en-US" sz="2600" baseline="30000" dirty="0">
                <a:solidFill>
                  <a:schemeClr val="bg1"/>
                </a:solidFill>
                <a:latin typeface="Calibri" panose="020F0502020204030204" pitchFamily="34" charset="0"/>
                <a:cs typeface="Calibri" panose="020F0502020204030204" pitchFamily="34" charset="0"/>
              </a:rPr>
              <a:t>14 </a:t>
            </a:r>
            <a:r>
              <a:rPr lang="en-US" sz="2600" dirty="0">
                <a:solidFill>
                  <a:schemeClr val="bg1"/>
                </a:solidFill>
                <a:latin typeface="Calibri" panose="020F0502020204030204" pitchFamily="34" charset="0"/>
                <a:cs typeface="Calibri" panose="020F0502020204030204" pitchFamily="34" charset="0"/>
              </a:rPr>
              <a:t>I have written to you, fathers, because you know Him who has been from the beginning. I have written to you, young men, because you are strong, and the word of God abides in you, and you have overcome the evil one.”</a:t>
            </a:r>
            <a:r>
              <a:rPr lang="en-US" altLang="en-US" sz="2600" dirty="0">
                <a:solidFill>
                  <a:schemeClr val="bg1"/>
                </a:solidFill>
                <a:latin typeface="Calibri" panose="020F0502020204030204" pitchFamily="34" charset="0"/>
                <a:cs typeface="Calibri" panose="020F0502020204030204" pitchFamily="34" charset="0"/>
              </a:rPr>
              <a:t> (NASB)</a:t>
            </a:r>
          </a:p>
        </p:txBody>
      </p:sp>
    </p:spTree>
    <p:extLst>
      <p:ext uri="{BB962C8B-B14F-4D97-AF65-F5344CB8AC3E}">
        <p14:creationId xmlns:p14="http://schemas.microsoft.com/office/powerpoint/2010/main" val="2151334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39713"/>
            <a:ext cx="8791575" cy="5109091"/>
          </a:xfrm>
          <a:prstGeom prst="rect">
            <a:avLst/>
          </a:prstGeom>
          <a:noFill/>
          <a:ln w="28575">
            <a:noFill/>
            <a:miter lim="800000"/>
            <a:headEnd/>
            <a:tailEnd/>
          </a:ln>
        </p:spPr>
        <p:txBody>
          <a:bodyPr>
            <a:spAutoFit/>
          </a:bodyPr>
          <a:lstStyle/>
          <a:p>
            <a:pPr algn="ctr" eaLnBrk="1" fontAlgn="auto" hangingPunct="1">
              <a:spcBef>
                <a:spcPts val="0"/>
              </a:spcBef>
              <a:spcAft>
                <a:spcPts val="2400"/>
              </a:spcAft>
              <a:defRPr/>
            </a:pPr>
            <a:r>
              <a:rPr lang="en-US" altLang="en-US" sz="36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2:12-14</a:t>
            </a:r>
            <a:endParaRPr lang="en-US" altLang="en-US" sz="32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endParaRPr>
          </a:p>
          <a:p>
            <a:pPr algn="just" eaLnBrk="1" fontAlgn="auto" hangingPunct="1">
              <a:spcBef>
                <a:spcPts val="0"/>
              </a:spcBef>
              <a:spcAft>
                <a:spcPts val="2400"/>
              </a:spcAft>
              <a:defRPr/>
            </a:pPr>
            <a:r>
              <a:rPr lang="en-US" altLang="en-US" sz="2600" kern="0" dirty="0">
                <a:solidFill>
                  <a:schemeClr val="bg1"/>
                </a:solidFill>
                <a:latin typeface="+mn-lt"/>
                <a:cs typeface="Calibri" panose="020F0502020204030204" pitchFamily="34" charset="0"/>
              </a:rPr>
              <a:t>“</a:t>
            </a:r>
            <a:r>
              <a:rPr lang="en-US" sz="2600" dirty="0">
                <a:solidFill>
                  <a:schemeClr val="bg1"/>
                </a:solidFill>
                <a:latin typeface="Calibri" panose="020F0502020204030204" pitchFamily="34" charset="0"/>
                <a:cs typeface="Calibri" panose="020F0502020204030204" pitchFamily="34" charset="0"/>
              </a:rPr>
              <a:t>I am writing to you, little children, because </a:t>
            </a:r>
            <a:r>
              <a:rPr lang="en-US" sz="2600" b="1" u="sng" dirty="0">
                <a:solidFill>
                  <a:srgbClr val="FFFFCC"/>
                </a:solidFill>
                <a:latin typeface="Calibri" panose="020F0502020204030204" pitchFamily="34" charset="0"/>
                <a:cs typeface="Calibri" panose="020F0502020204030204" pitchFamily="34" charset="0"/>
              </a:rPr>
              <a:t>your sins have been forgiven</a:t>
            </a:r>
            <a:r>
              <a:rPr lang="en-US" sz="2600" dirty="0">
                <a:solidFill>
                  <a:schemeClr val="bg1"/>
                </a:solidFill>
                <a:latin typeface="Calibri" panose="020F0502020204030204" pitchFamily="34" charset="0"/>
                <a:cs typeface="Calibri" panose="020F0502020204030204" pitchFamily="34" charset="0"/>
              </a:rPr>
              <a:t> you for His name’s sake. </a:t>
            </a:r>
            <a:r>
              <a:rPr lang="en-US" sz="2600" baseline="30000" dirty="0">
                <a:solidFill>
                  <a:schemeClr val="bg1"/>
                </a:solidFill>
                <a:latin typeface="Calibri" panose="020F0502020204030204" pitchFamily="34" charset="0"/>
                <a:cs typeface="Calibri" panose="020F0502020204030204" pitchFamily="34" charset="0"/>
              </a:rPr>
              <a:t>13 </a:t>
            </a:r>
            <a:r>
              <a:rPr lang="en-US" sz="2600" dirty="0">
                <a:solidFill>
                  <a:schemeClr val="bg1"/>
                </a:solidFill>
                <a:latin typeface="Calibri" panose="020F0502020204030204" pitchFamily="34" charset="0"/>
                <a:cs typeface="Calibri" panose="020F0502020204030204" pitchFamily="34" charset="0"/>
              </a:rPr>
              <a:t>I am writing to you, fathers, because </a:t>
            </a:r>
            <a:r>
              <a:rPr lang="en-US" sz="2600" b="1" u="sng" dirty="0">
                <a:solidFill>
                  <a:srgbClr val="FFFFCC"/>
                </a:solidFill>
                <a:latin typeface="Calibri" panose="020F0502020204030204" pitchFamily="34" charset="0"/>
                <a:cs typeface="Calibri" panose="020F0502020204030204" pitchFamily="34" charset="0"/>
              </a:rPr>
              <a:t>you know Him who has been from the beginning</a:t>
            </a:r>
            <a:r>
              <a:rPr lang="en-US" sz="2600" dirty="0">
                <a:solidFill>
                  <a:schemeClr val="bg1"/>
                </a:solidFill>
                <a:latin typeface="Calibri" panose="020F0502020204030204" pitchFamily="34" charset="0"/>
                <a:cs typeface="Calibri" panose="020F0502020204030204" pitchFamily="34" charset="0"/>
              </a:rPr>
              <a:t>. I am writing to you, young men, because </a:t>
            </a:r>
            <a:r>
              <a:rPr lang="en-US" sz="2600" b="1" u="sng" dirty="0">
                <a:solidFill>
                  <a:srgbClr val="FFFFCC"/>
                </a:solidFill>
                <a:latin typeface="Calibri" panose="020F0502020204030204" pitchFamily="34" charset="0"/>
                <a:cs typeface="Calibri" panose="020F0502020204030204" pitchFamily="34" charset="0"/>
              </a:rPr>
              <a:t>you have overcome the evil one</a:t>
            </a:r>
            <a:r>
              <a:rPr lang="en-US" sz="2600" dirty="0">
                <a:solidFill>
                  <a:schemeClr val="bg1"/>
                </a:solidFill>
                <a:latin typeface="Calibri" panose="020F0502020204030204" pitchFamily="34" charset="0"/>
                <a:cs typeface="Calibri" panose="020F0502020204030204" pitchFamily="34" charset="0"/>
              </a:rPr>
              <a:t>. I have written to you, children, because </a:t>
            </a:r>
            <a:r>
              <a:rPr lang="en-US" sz="2600" b="1" u="sng" dirty="0">
                <a:solidFill>
                  <a:srgbClr val="FFFFCC"/>
                </a:solidFill>
                <a:latin typeface="Calibri" panose="020F0502020204030204" pitchFamily="34" charset="0"/>
                <a:cs typeface="Calibri" panose="020F0502020204030204" pitchFamily="34" charset="0"/>
              </a:rPr>
              <a:t>you know the Father</a:t>
            </a:r>
            <a:r>
              <a:rPr lang="en-US" sz="2600" dirty="0">
                <a:solidFill>
                  <a:schemeClr val="bg1"/>
                </a:solidFill>
                <a:latin typeface="Calibri" panose="020F0502020204030204" pitchFamily="34" charset="0"/>
                <a:cs typeface="Calibri" panose="020F0502020204030204" pitchFamily="34" charset="0"/>
              </a:rPr>
              <a:t>. </a:t>
            </a:r>
            <a:r>
              <a:rPr lang="en-US" sz="2600" baseline="30000" dirty="0">
                <a:solidFill>
                  <a:schemeClr val="bg1"/>
                </a:solidFill>
                <a:latin typeface="Calibri" panose="020F0502020204030204" pitchFamily="34" charset="0"/>
                <a:cs typeface="Calibri" panose="020F0502020204030204" pitchFamily="34" charset="0"/>
              </a:rPr>
              <a:t>14 </a:t>
            </a:r>
            <a:r>
              <a:rPr lang="en-US" sz="2600" dirty="0">
                <a:solidFill>
                  <a:schemeClr val="bg1"/>
                </a:solidFill>
                <a:latin typeface="Calibri" panose="020F0502020204030204" pitchFamily="34" charset="0"/>
                <a:cs typeface="Calibri" panose="020F0502020204030204" pitchFamily="34" charset="0"/>
              </a:rPr>
              <a:t>I have written to you, fathers, because </a:t>
            </a:r>
            <a:r>
              <a:rPr lang="en-US" sz="2600" b="1" u="sng" dirty="0">
                <a:solidFill>
                  <a:srgbClr val="FFFFCC"/>
                </a:solidFill>
                <a:latin typeface="Calibri" panose="020F0502020204030204" pitchFamily="34" charset="0"/>
                <a:cs typeface="Calibri" panose="020F0502020204030204" pitchFamily="34" charset="0"/>
              </a:rPr>
              <a:t>you know Him who has been from the beginning</a:t>
            </a:r>
            <a:r>
              <a:rPr lang="en-US" sz="2600" dirty="0">
                <a:solidFill>
                  <a:schemeClr val="bg1"/>
                </a:solidFill>
                <a:latin typeface="Calibri" panose="020F0502020204030204" pitchFamily="34" charset="0"/>
                <a:cs typeface="Calibri" panose="020F0502020204030204" pitchFamily="34" charset="0"/>
              </a:rPr>
              <a:t>. I have written to you, young men, because </a:t>
            </a:r>
            <a:r>
              <a:rPr lang="en-US" sz="2600" b="1" u="sng" dirty="0">
                <a:solidFill>
                  <a:srgbClr val="FFFFCC"/>
                </a:solidFill>
                <a:latin typeface="Calibri" panose="020F0502020204030204" pitchFamily="34" charset="0"/>
                <a:cs typeface="Calibri" panose="020F0502020204030204" pitchFamily="34" charset="0"/>
              </a:rPr>
              <a:t>you are strong</a:t>
            </a:r>
            <a:r>
              <a:rPr lang="en-US" sz="2600" dirty="0">
                <a:solidFill>
                  <a:schemeClr val="bg1"/>
                </a:solidFill>
                <a:latin typeface="Calibri" panose="020F0502020204030204" pitchFamily="34" charset="0"/>
                <a:cs typeface="Calibri" panose="020F0502020204030204" pitchFamily="34" charset="0"/>
              </a:rPr>
              <a:t>, and </a:t>
            </a:r>
            <a:r>
              <a:rPr lang="en-US" sz="2600" b="1" u="sng" dirty="0">
                <a:solidFill>
                  <a:srgbClr val="FFFFCC"/>
                </a:solidFill>
                <a:latin typeface="Calibri" panose="020F0502020204030204" pitchFamily="34" charset="0"/>
                <a:cs typeface="Calibri" panose="020F0502020204030204" pitchFamily="34" charset="0"/>
              </a:rPr>
              <a:t>the word of God abides in you</a:t>
            </a:r>
            <a:r>
              <a:rPr lang="en-US" sz="2600" dirty="0">
                <a:solidFill>
                  <a:schemeClr val="bg1"/>
                </a:solidFill>
                <a:latin typeface="Calibri" panose="020F0502020204030204" pitchFamily="34" charset="0"/>
                <a:cs typeface="Calibri" panose="020F0502020204030204" pitchFamily="34" charset="0"/>
              </a:rPr>
              <a:t>, and </a:t>
            </a:r>
            <a:r>
              <a:rPr lang="en-US" sz="2600" b="1" u="sng" dirty="0">
                <a:solidFill>
                  <a:srgbClr val="FFFFCC"/>
                </a:solidFill>
                <a:latin typeface="Calibri" panose="020F0502020204030204" pitchFamily="34" charset="0"/>
                <a:cs typeface="Calibri" panose="020F0502020204030204" pitchFamily="34" charset="0"/>
              </a:rPr>
              <a:t>you have overcome the evil one</a:t>
            </a:r>
            <a:r>
              <a:rPr lang="en-US" sz="2600" dirty="0">
                <a:solidFill>
                  <a:schemeClr val="bg1"/>
                </a:solidFill>
                <a:latin typeface="Calibri" panose="020F0502020204030204" pitchFamily="34" charset="0"/>
                <a:cs typeface="Calibri" panose="020F0502020204030204" pitchFamily="34" charset="0"/>
              </a:rPr>
              <a:t>.” </a:t>
            </a:r>
            <a:r>
              <a:rPr lang="en-US" altLang="en-US" sz="2600" dirty="0">
                <a:solidFill>
                  <a:schemeClr val="bg1"/>
                </a:solidFill>
                <a:latin typeface="Calibri" panose="020F0502020204030204" pitchFamily="34" charset="0"/>
                <a:cs typeface="Calibri" panose="020F0502020204030204" pitchFamily="34" charset="0"/>
              </a:rPr>
              <a:t>(NASB)</a:t>
            </a:r>
          </a:p>
        </p:txBody>
      </p:sp>
    </p:spTree>
    <p:extLst>
      <p:ext uri="{BB962C8B-B14F-4D97-AF65-F5344CB8AC3E}">
        <p14:creationId xmlns:p14="http://schemas.microsoft.com/office/powerpoint/2010/main" val="2452602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05115" y="274638"/>
            <a:ext cx="7133771" cy="928520"/>
          </a:xfrm>
        </p:spPr>
        <p:txBody>
          <a:bodyPr/>
          <a:lstStyle/>
          <a:p>
            <a:pPr algn="ctr" eaLnBrk="1" hangingPunct="1"/>
            <a:r>
              <a:rPr lang="en-US" altLang="en-US" b="1" dirty="0">
                <a:solidFill>
                  <a:srgbClr val="00FFFF"/>
                </a:solidFill>
                <a:effectLst>
                  <a:outerShdw blurRad="38100" dist="38100" dir="2700000" algn="tl">
                    <a:srgbClr val="000000">
                      <a:alpha val="43137"/>
                    </a:srgbClr>
                  </a:outerShdw>
                </a:effectLst>
                <a:latin typeface="+mn-lt"/>
                <a:cs typeface="Calibri" panose="020F0502020204030204" pitchFamily="34" charset="0"/>
              </a:rPr>
              <a:t>Believing Audience</a:t>
            </a:r>
          </a:p>
        </p:txBody>
      </p:sp>
      <p:sp>
        <p:nvSpPr>
          <p:cNvPr id="33795" name="Rectangle 3"/>
          <p:cNvSpPr>
            <a:spLocks noGrp="1" noChangeArrowheads="1"/>
          </p:cNvSpPr>
          <p:nvPr>
            <p:ph type="body" idx="1"/>
          </p:nvPr>
        </p:nvSpPr>
        <p:spPr>
          <a:xfrm>
            <a:off x="168443" y="1576137"/>
            <a:ext cx="8807114" cy="4740442"/>
          </a:xfrm>
        </p:spPr>
        <p:txBody>
          <a:bodyPr/>
          <a:lstStyle/>
          <a:p>
            <a:pPr marL="461963" indent="-461963">
              <a:spcBef>
                <a:spcPts val="0"/>
              </a:spcBef>
              <a:spcAft>
                <a:spcPts val="1800"/>
              </a:spcAft>
              <a:buClr>
                <a:srgbClr val="66FFFF"/>
              </a:buClr>
              <a:defRPr/>
            </a:pPr>
            <a:r>
              <a:rPr lang="en-US" sz="3000" dirty="0">
                <a:solidFill>
                  <a:schemeClr val="bg1"/>
                </a:solidFill>
              </a:rPr>
              <a:t>1 John 1:4; 2 John 12 – Loss of joy</a:t>
            </a:r>
          </a:p>
          <a:p>
            <a:pPr marL="461963" indent="-461963">
              <a:spcBef>
                <a:spcPts val="0"/>
              </a:spcBef>
              <a:spcAft>
                <a:spcPts val="1800"/>
              </a:spcAft>
              <a:buClr>
                <a:srgbClr val="66FFFF"/>
              </a:buClr>
              <a:defRPr/>
            </a:pPr>
            <a:r>
              <a:rPr lang="en-US" sz="3000" dirty="0">
                <a:solidFill>
                  <a:schemeClr val="bg1"/>
                </a:solidFill>
              </a:rPr>
              <a:t>1 John 1:8 – “We”</a:t>
            </a:r>
          </a:p>
          <a:p>
            <a:pPr marL="461963" indent="-461963">
              <a:spcBef>
                <a:spcPts val="0"/>
              </a:spcBef>
              <a:spcAft>
                <a:spcPts val="1800"/>
              </a:spcAft>
              <a:buClr>
                <a:srgbClr val="66FFFF"/>
              </a:buClr>
              <a:defRPr/>
            </a:pPr>
            <a:r>
              <a:rPr lang="en-US" sz="3000" dirty="0">
                <a:solidFill>
                  <a:schemeClr val="bg1"/>
                </a:solidFill>
              </a:rPr>
              <a:t>1 John 2:1, 18, 28; 3:2, 7, 18; 5:21 – Children of God</a:t>
            </a:r>
          </a:p>
          <a:p>
            <a:pPr marL="461963" indent="-461963">
              <a:spcBef>
                <a:spcPts val="0"/>
              </a:spcBef>
              <a:spcAft>
                <a:spcPts val="1800"/>
              </a:spcAft>
              <a:buClr>
                <a:srgbClr val="66FFFF"/>
              </a:buClr>
              <a:defRPr/>
            </a:pPr>
            <a:r>
              <a:rPr lang="en-US" sz="3000" dirty="0">
                <a:solidFill>
                  <a:schemeClr val="bg1"/>
                </a:solidFill>
              </a:rPr>
              <a:t>1 John 2:12-14 – Eight descriptions</a:t>
            </a:r>
          </a:p>
          <a:p>
            <a:pPr marL="461963" indent="-461963">
              <a:spcBef>
                <a:spcPts val="0"/>
              </a:spcBef>
              <a:spcAft>
                <a:spcPts val="1800"/>
              </a:spcAft>
              <a:buClr>
                <a:srgbClr val="66FFFF"/>
              </a:buClr>
              <a:defRPr/>
            </a:pPr>
            <a:r>
              <a:rPr lang="en-US" sz="3000" dirty="0">
                <a:solidFill>
                  <a:schemeClr val="bg1"/>
                </a:solidFill>
              </a:rPr>
              <a:t>1 John 2:20, 27 – Have the Spirit’s anointing</a:t>
            </a:r>
          </a:p>
          <a:p>
            <a:pPr marL="461963" indent="-461963">
              <a:spcBef>
                <a:spcPts val="0"/>
              </a:spcBef>
              <a:spcAft>
                <a:spcPts val="1800"/>
              </a:spcAft>
              <a:buClr>
                <a:srgbClr val="66FFFF"/>
              </a:buClr>
              <a:defRPr/>
            </a:pPr>
            <a:r>
              <a:rPr lang="en-US" sz="3000" dirty="0">
                <a:solidFill>
                  <a:schemeClr val="bg1"/>
                </a:solidFill>
              </a:rPr>
              <a:t>1 John 2:28; 2 John 8 – Loss of reward</a:t>
            </a:r>
          </a:p>
        </p:txBody>
      </p:sp>
    </p:spTree>
    <p:extLst>
      <p:ext uri="{BB962C8B-B14F-4D97-AF65-F5344CB8AC3E}">
        <p14:creationId xmlns:p14="http://schemas.microsoft.com/office/powerpoint/2010/main" val="1063819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05115" y="274638"/>
            <a:ext cx="7133771" cy="928520"/>
          </a:xfrm>
        </p:spPr>
        <p:txBody>
          <a:bodyPr/>
          <a:lstStyle/>
          <a:p>
            <a:pPr algn="ctr" eaLnBrk="1" hangingPunct="1"/>
            <a:r>
              <a:rPr lang="en-US" altLang="en-US" b="1" dirty="0">
                <a:solidFill>
                  <a:srgbClr val="00FFFF"/>
                </a:solidFill>
                <a:effectLst>
                  <a:outerShdw blurRad="38100" dist="38100" dir="2700000" algn="tl">
                    <a:srgbClr val="000000">
                      <a:alpha val="43137"/>
                    </a:srgbClr>
                  </a:outerShdw>
                </a:effectLst>
                <a:latin typeface="+mn-lt"/>
                <a:cs typeface="Calibri" panose="020F0502020204030204" pitchFamily="34" charset="0"/>
              </a:rPr>
              <a:t>Believing Audience</a:t>
            </a:r>
          </a:p>
        </p:txBody>
      </p:sp>
      <p:sp>
        <p:nvSpPr>
          <p:cNvPr id="33795" name="Rectangle 3"/>
          <p:cNvSpPr>
            <a:spLocks noGrp="1" noChangeArrowheads="1"/>
          </p:cNvSpPr>
          <p:nvPr>
            <p:ph type="body" idx="1"/>
          </p:nvPr>
        </p:nvSpPr>
        <p:spPr>
          <a:xfrm>
            <a:off x="168443" y="1576137"/>
            <a:ext cx="8807114" cy="4740442"/>
          </a:xfrm>
        </p:spPr>
        <p:txBody>
          <a:bodyPr/>
          <a:lstStyle/>
          <a:p>
            <a:pPr marL="461963" indent="-461963">
              <a:spcBef>
                <a:spcPts val="0"/>
              </a:spcBef>
              <a:spcAft>
                <a:spcPts val="1800"/>
              </a:spcAft>
              <a:buClr>
                <a:srgbClr val="66FFFF"/>
              </a:buClr>
              <a:defRPr/>
            </a:pPr>
            <a:endParaRPr lang="en-US" sz="3000" dirty="0">
              <a:solidFill>
                <a:schemeClr val="bg1"/>
              </a:solidFill>
            </a:endParaRPr>
          </a:p>
          <a:p>
            <a:pPr marL="461963" indent="-461963">
              <a:spcBef>
                <a:spcPts val="0"/>
              </a:spcBef>
              <a:spcAft>
                <a:spcPts val="1800"/>
              </a:spcAft>
              <a:buClr>
                <a:srgbClr val="66FFFF"/>
              </a:buClr>
              <a:defRPr/>
            </a:pPr>
            <a:r>
              <a:rPr lang="en-US" sz="3000" dirty="0">
                <a:solidFill>
                  <a:schemeClr val="bg1"/>
                </a:solidFill>
              </a:rPr>
              <a:t>1 John 3:1-2 – Those who will be like Him</a:t>
            </a:r>
          </a:p>
          <a:p>
            <a:pPr marL="461963" indent="-461963">
              <a:spcBef>
                <a:spcPts val="0"/>
              </a:spcBef>
              <a:spcAft>
                <a:spcPts val="1800"/>
              </a:spcAft>
              <a:buClr>
                <a:srgbClr val="66FFFF"/>
              </a:buClr>
              <a:defRPr/>
            </a:pPr>
            <a:r>
              <a:rPr lang="en-US" sz="3000" dirty="0">
                <a:solidFill>
                  <a:schemeClr val="bg1"/>
                </a:solidFill>
              </a:rPr>
              <a:t>1 John 3:2, 21; 4:1, 7, 11 – Beloved ones in the faith  </a:t>
            </a:r>
          </a:p>
          <a:p>
            <a:pPr marL="461963" indent="-461963">
              <a:spcBef>
                <a:spcPts val="0"/>
              </a:spcBef>
              <a:spcAft>
                <a:spcPts val="1800"/>
              </a:spcAft>
              <a:buClr>
                <a:srgbClr val="66FFFF"/>
              </a:buClr>
              <a:defRPr/>
            </a:pPr>
            <a:r>
              <a:rPr lang="en-US" sz="3000" dirty="0">
                <a:solidFill>
                  <a:schemeClr val="bg1"/>
                </a:solidFill>
              </a:rPr>
              <a:t>1 John 3:13 – My brothers</a:t>
            </a:r>
          </a:p>
          <a:p>
            <a:pPr marL="461963" indent="-461963">
              <a:spcBef>
                <a:spcPts val="0"/>
              </a:spcBef>
              <a:spcAft>
                <a:spcPts val="1800"/>
              </a:spcAft>
              <a:buClr>
                <a:srgbClr val="66FFFF"/>
              </a:buClr>
              <a:defRPr/>
            </a:pPr>
            <a:r>
              <a:rPr lang="en-US" sz="3000" dirty="0">
                <a:solidFill>
                  <a:schemeClr val="bg1"/>
                </a:solidFill>
              </a:rPr>
              <a:t>1 John 4:4 – Born of God</a:t>
            </a:r>
          </a:p>
          <a:p>
            <a:pPr marL="461963" indent="-461963">
              <a:spcBef>
                <a:spcPts val="0"/>
              </a:spcBef>
              <a:spcAft>
                <a:spcPts val="1800"/>
              </a:spcAft>
              <a:buClr>
                <a:srgbClr val="66FFFF"/>
              </a:buClr>
              <a:defRPr/>
            </a:pPr>
            <a:r>
              <a:rPr lang="en-US" sz="3000" dirty="0">
                <a:solidFill>
                  <a:schemeClr val="bg1"/>
                </a:solidFill>
              </a:rPr>
              <a:t>1 John 4:13 – Possessing the Holy Spirit</a:t>
            </a:r>
          </a:p>
        </p:txBody>
      </p:sp>
    </p:spTree>
    <p:extLst>
      <p:ext uri="{BB962C8B-B14F-4D97-AF65-F5344CB8AC3E}">
        <p14:creationId xmlns:p14="http://schemas.microsoft.com/office/powerpoint/2010/main" val="1559530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228" y="2379650"/>
            <a:ext cx="2304716" cy="1913021"/>
          </a:xfrm>
        </p:spPr>
        <p:txBody>
          <a:bodyPr/>
          <a:lstStyle/>
          <a:p>
            <a:pPr algn="ctr" eaLnBrk="1" hangingPunct="1"/>
            <a:r>
              <a:rPr lang="en-US" altLang="en-US" b="1" dirty="0">
                <a:solidFill>
                  <a:srgbClr val="00FFFF"/>
                </a:solidFill>
                <a:effectLst>
                  <a:outerShdw blurRad="38100" dist="38100" dir="2700000" algn="tl">
                    <a:srgbClr val="000000">
                      <a:alpha val="43137"/>
                    </a:srgbClr>
                  </a:outerShdw>
                </a:effectLst>
                <a:latin typeface="+mn-lt"/>
                <a:cs typeface="Calibri" panose="020F0502020204030204" pitchFamily="34" charset="0"/>
              </a:rPr>
              <a:t>7 Tests </a:t>
            </a:r>
            <a:br>
              <a:rPr lang="en-US" altLang="en-US" b="1"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altLang="en-US" b="1" dirty="0">
                <a:solidFill>
                  <a:srgbClr val="00FFFF"/>
                </a:solidFill>
                <a:effectLst>
                  <a:outerShdw blurRad="38100" dist="38100" dir="2700000" algn="tl">
                    <a:srgbClr val="000000">
                      <a:alpha val="43137"/>
                    </a:srgbClr>
                  </a:outerShdw>
                </a:effectLst>
                <a:latin typeface="+mn-lt"/>
                <a:cs typeface="Calibri" panose="020F0502020204030204" pitchFamily="34" charset="0"/>
              </a:rPr>
              <a:t>in </a:t>
            </a:r>
            <a:br>
              <a:rPr lang="en-US" altLang="en-US" b="1"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altLang="en-US" b="1" dirty="0">
                <a:solidFill>
                  <a:srgbClr val="00FFFF"/>
                </a:solidFill>
                <a:effectLst>
                  <a:outerShdw blurRad="38100" dist="38100" dir="2700000" algn="tl">
                    <a:srgbClr val="000000">
                      <a:alpha val="43137"/>
                    </a:srgbClr>
                  </a:outerShdw>
                </a:effectLst>
                <a:latin typeface="+mn-lt"/>
                <a:cs typeface="Calibri" panose="020F0502020204030204" pitchFamily="34" charset="0"/>
              </a:rPr>
              <a:t>1 John</a:t>
            </a:r>
          </a:p>
        </p:txBody>
      </p:sp>
      <p:pic>
        <p:nvPicPr>
          <p:cNvPr id="19459" name="Picture 4" descr="1Jn_if_we_s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4800" y="110909"/>
            <a:ext cx="5956826" cy="6614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71150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1143000"/>
          </a:xfrm>
        </p:spPr>
        <p:txBody>
          <a:bodyPr/>
          <a:lstStyle/>
          <a:p>
            <a:pPr algn="ctr" eaLnBrk="1" hangingPunct="1"/>
            <a:r>
              <a:rPr lang="en-US" altLang="en-US" b="1" dirty="0">
                <a:solidFill>
                  <a:srgbClr val="00FFFF"/>
                </a:solidFill>
                <a:effectLst>
                  <a:outerShdw blurRad="38100" dist="38100" dir="2700000" algn="tl">
                    <a:srgbClr val="000000">
                      <a:alpha val="43137"/>
                    </a:srgbClr>
                  </a:outerShdw>
                </a:effectLst>
                <a:latin typeface="+mn-lt"/>
                <a:cs typeface="Calibri" panose="020F0502020204030204" pitchFamily="34" charset="0"/>
              </a:rPr>
              <a:t>What is Being Tested?</a:t>
            </a:r>
          </a:p>
        </p:txBody>
      </p:sp>
      <p:sp>
        <p:nvSpPr>
          <p:cNvPr id="36867" name="Rectangle 3"/>
          <p:cNvSpPr>
            <a:spLocks noGrp="1" noChangeArrowheads="1"/>
          </p:cNvSpPr>
          <p:nvPr>
            <p:ph type="body" idx="1"/>
          </p:nvPr>
        </p:nvSpPr>
        <p:spPr/>
        <p:txBody>
          <a:bodyPr/>
          <a:lstStyle/>
          <a:p>
            <a:pPr marL="461963" indent="-461963">
              <a:spcBef>
                <a:spcPts val="0"/>
              </a:spcBef>
              <a:spcAft>
                <a:spcPts val="3600"/>
              </a:spcAft>
              <a:buClr>
                <a:srgbClr val="66FFFF"/>
              </a:buClr>
              <a:defRPr/>
            </a:pPr>
            <a:r>
              <a:rPr lang="en-US" sz="3600" dirty="0">
                <a:solidFill>
                  <a:schemeClr val="bg1"/>
                </a:solidFill>
              </a:rPr>
              <a:t>Test of life – saved, union, justification</a:t>
            </a:r>
          </a:p>
          <a:p>
            <a:pPr marL="461963" indent="-461963">
              <a:spcBef>
                <a:spcPts val="0"/>
              </a:spcBef>
              <a:spcAft>
                <a:spcPts val="3600"/>
              </a:spcAft>
              <a:buClr>
                <a:srgbClr val="66FFFF"/>
              </a:buClr>
              <a:defRPr/>
            </a:pPr>
            <a:r>
              <a:rPr lang="en-US" sz="3600" dirty="0">
                <a:solidFill>
                  <a:schemeClr val="bg1"/>
                </a:solidFill>
              </a:rPr>
              <a:t>Test of fellowship – fellowship with God, communion, sanctification</a:t>
            </a:r>
          </a:p>
        </p:txBody>
      </p:sp>
    </p:spTree>
    <p:extLst>
      <p:ext uri="{BB962C8B-B14F-4D97-AF65-F5344CB8AC3E}">
        <p14:creationId xmlns:p14="http://schemas.microsoft.com/office/powerpoint/2010/main" val="423185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rgbClr val="00FFFF"/>
                </a:solidFill>
                <a:latin typeface="+mn-lt"/>
              </a:rPr>
              <a:t>Definition of Eternal Security</a:t>
            </a:r>
          </a:p>
        </p:txBody>
      </p:sp>
      <p:sp>
        <p:nvSpPr>
          <p:cNvPr id="3" name="Content Placeholder 2"/>
          <p:cNvSpPr>
            <a:spLocks noGrp="1"/>
          </p:cNvSpPr>
          <p:nvPr>
            <p:ph idx="1"/>
          </p:nvPr>
        </p:nvSpPr>
        <p:spPr/>
        <p:txBody>
          <a:bodyPr/>
          <a:lstStyle/>
          <a:p>
            <a:pPr marL="0" indent="0" algn="just">
              <a:buFont typeface="Arial" panose="020B0604020202020204" pitchFamily="34" charset="0"/>
              <a:buNone/>
              <a:defRPr/>
            </a:pPr>
            <a:r>
              <a:rPr lang="en-US" dirty="0">
                <a:solidFill>
                  <a:schemeClr val="bg1"/>
                </a:solidFill>
              </a:rPr>
              <a:t>“Eternal Security means that those who have been </a:t>
            </a:r>
            <a:r>
              <a:rPr lang="en-US" i="1" dirty="0">
                <a:solidFill>
                  <a:schemeClr val="bg1"/>
                </a:solidFill>
              </a:rPr>
              <a:t>genuinely saved</a:t>
            </a:r>
            <a:r>
              <a:rPr lang="en-US" dirty="0">
                <a:solidFill>
                  <a:schemeClr val="bg1"/>
                </a:solidFill>
              </a:rPr>
              <a:t> </a:t>
            </a:r>
            <a:r>
              <a:rPr lang="en-US" b="1" dirty="0">
                <a:solidFill>
                  <a:srgbClr val="FFFFCC"/>
                </a:solidFill>
                <a:effectLst>
                  <a:outerShdw blurRad="38100" dist="38100" dir="2700000" algn="tl">
                    <a:srgbClr val="000000">
                      <a:alpha val="43137"/>
                    </a:srgbClr>
                  </a:outerShdw>
                </a:effectLst>
                <a:latin typeface="+mj-lt"/>
                <a:ea typeface="+mj-ea"/>
                <a:cs typeface="+mj-cs"/>
              </a:rPr>
              <a:t>by God’s grace through faith alone in Christ alone </a:t>
            </a:r>
            <a:r>
              <a:rPr lang="en-US" dirty="0">
                <a:solidFill>
                  <a:schemeClr val="bg1"/>
                </a:solidFill>
              </a:rPr>
              <a:t>shall never be in danger of God’s condemnation or loss of salvation but God’s grace and power keep them forever saved and secure.”</a:t>
            </a:r>
          </a:p>
        </p:txBody>
      </p:sp>
      <p:sp>
        <p:nvSpPr>
          <p:cNvPr id="10244" name="TextBox 3"/>
          <p:cNvSpPr txBox="1">
            <a:spLocks noChangeArrowheads="1"/>
          </p:cNvSpPr>
          <p:nvPr/>
        </p:nvSpPr>
        <p:spPr bwMode="auto">
          <a:xfrm>
            <a:off x="1238250" y="6359525"/>
            <a:ext cx="676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schemeClr val="bg1"/>
                </a:solidFill>
                <a:latin typeface="Calibri" panose="020F0502020204030204" pitchFamily="34" charset="0"/>
                <a:cs typeface="Calibri" panose="020F0502020204030204" pitchFamily="34" charset="0"/>
              </a:rPr>
              <a:t>Dennis </a:t>
            </a:r>
            <a:r>
              <a:rPr lang="en-US" altLang="en-US" dirty="0" err="1">
                <a:solidFill>
                  <a:schemeClr val="bg1"/>
                </a:solidFill>
                <a:latin typeface="Calibri" panose="020F0502020204030204" pitchFamily="34" charset="0"/>
                <a:cs typeface="Calibri" panose="020F0502020204030204" pitchFamily="34" charset="0"/>
              </a:rPr>
              <a:t>Rokser</a:t>
            </a:r>
            <a:r>
              <a:rPr lang="en-US" altLang="en-US" dirty="0">
                <a:solidFill>
                  <a:schemeClr val="bg1"/>
                </a:solidFill>
                <a:latin typeface="Calibri" panose="020F0502020204030204" pitchFamily="34" charset="0"/>
                <a:cs typeface="Calibri" panose="020F0502020204030204" pitchFamily="34" charset="0"/>
              </a:rPr>
              <a:t>, </a:t>
            </a:r>
            <a:r>
              <a:rPr lang="en-US" altLang="en-US" i="1" dirty="0">
                <a:solidFill>
                  <a:schemeClr val="bg1"/>
                </a:solidFill>
                <a:latin typeface="Calibri" panose="020F0502020204030204" pitchFamily="34" charset="0"/>
                <a:cs typeface="Calibri" panose="020F0502020204030204" pitchFamily="34" charset="0"/>
              </a:rPr>
              <a:t>Shall Never Perish Forever</a:t>
            </a:r>
            <a:r>
              <a:rPr lang="en-US" altLang="en-US" dirty="0">
                <a:solidFill>
                  <a:schemeClr val="bg1"/>
                </a:solidFill>
                <a:latin typeface="Calibri" panose="020F0502020204030204" pitchFamily="34" charset="0"/>
                <a:cs typeface="Calibri" panose="020F0502020204030204" pitchFamily="34" charset="0"/>
              </a:rPr>
              <a:t>, p. 11</a:t>
            </a: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142875"/>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87664">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2063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87664">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a:latin typeface="Calibri" pitchFamily="34" charset="0"/>
                          <a:cs typeface="Calibri" pitchFamily="34" charset="0"/>
                        </a:rPr>
                        <a:t>Justification</a:t>
                      </a:r>
                      <a:endParaRPr lang="en-US" sz="2600" b="1" u="sng" dirty="0">
                        <a:solidFill>
                          <a:srgbClr val="FFFF00"/>
                        </a:solidFill>
                        <a:latin typeface="Calibri" pitchFamily="34" charset="0"/>
                        <a:cs typeface="Calibri" pitchFamily="34" charset="0"/>
                      </a:endParaRPr>
                    </a:p>
                  </a:txBody>
                  <a:tcPr marT="45712" marB="45712" anchor="ctr">
                    <a:solidFill>
                      <a:srgbClr val="FFFFCC"/>
                    </a:solidFill>
                  </a:tcP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Past</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Penalty</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u="sng" dirty="0">
                          <a:solidFill>
                            <a:srgbClr val="C00000"/>
                          </a:solidFill>
                          <a:latin typeface="Calibri" pitchFamily="34" charset="0"/>
                          <a:cs typeface="Calibri" pitchFamily="34" charset="0"/>
                        </a:rPr>
                        <a:t>Eph 2:8-9; Titus 3:5</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08089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52400" y="1600200"/>
            <a:ext cx="8839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FontTx/>
              <a:buNone/>
            </a:pPr>
            <a:r>
              <a:rPr lang="en-US" altLang="en-US" sz="3000" dirty="0">
                <a:solidFill>
                  <a:schemeClr val="bg1"/>
                </a:solidFill>
                <a:latin typeface="+mn-lt"/>
                <a:cs typeface="Calibri" panose="020F0502020204030204" pitchFamily="34" charset="0"/>
              </a:rPr>
              <a:t>“</a:t>
            </a:r>
            <a:r>
              <a:rPr lang="en-US" sz="3000" dirty="0">
                <a:solidFill>
                  <a:schemeClr val="bg1"/>
                </a:solidFill>
                <a:latin typeface="+mn-lt"/>
                <a:cs typeface="Calibri" panose="020F0502020204030204" pitchFamily="34" charset="0"/>
              </a:rPr>
              <a:t>John MacArthur claims that John wrote this epistle to provide "eleven tests" of genuine saving faith. These include such subjective questions as: </a:t>
            </a:r>
          </a:p>
          <a:p>
            <a:pPr marL="349250" indent="-349250">
              <a:spcBef>
                <a:spcPts val="0"/>
              </a:spcBef>
              <a:spcAft>
                <a:spcPts val="2400"/>
              </a:spcAft>
              <a:buClr>
                <a:srgbClr val="66FFFF"/>
              </a:buClr>
              <a:buSzTx/>
              <a:buFont typeface="Arial" panose="020B0604020202020204" pitchFamily="34" charset="0"/>
              <a:buChar char="•"/>
              <a:defRPr/>
            </a:pPr>
            <a:r>
              <a:rPr lang="en-US" sz="3000" dirty="0">
                <a:solidFill>
                  <a:schemeClr val="bg1"/>
                </a:solidFill>
                <a:latin typeface="+mn-lt"/>
                <a:cs typeface="+mn-cs"/>
              </a:rPr>
              <a:t>"Do you obey God's Word?" </a:t>
            </a:r>
          </a:p>
          <a:p>
            <a:pPr marL="349250" indent="-349250">
              <a:spcBef>
                <a:spcPts val="0"/>
              </a:spcBef>
              <a:spcAft>
                <a:spcPts val="2400"/>
              </a:spcAft>
              <a:buClr>
                <a:srgbClr val="66FFFF"/>
              </a:buClr>
              <a:buSzTx/>
              <a:buFont typeface="Arial" panose="020B0604020202020204" pitchFamily="34" charset="0"/>
              <a:buChar char="•"/>
              <a:defRPr/>
            </a:pPr>
            <a:r>
              <a:rPr lang="en-US" sz="3000" dirty="0">
                <a:solidFill>
                  <a:schemeClr val="bg1"/>
                </a:solidFill>
                <a:latin typeface="+mn-lt"/>
                <a:cs typeface="+mn-cs"/>
              </a:rPr>
              <a:t>"Do you reject this evil world?" </a:t>
            </a:r>
          </a:p>
          <a:p>
            <a:pPr marL="349250" indent="-349250">
              <a:spcBef>
                <a:spcPts val="0"/>
              </a:spcBef>
              <a:spcAft>
                <a:spcPts val="2400"/>
              </a:spcAft>
              <a:buClr>
                <a:srgbClr val="66FFFF"/>
              </a:buClr>
              <a:buSzTx/>
              <a:buFont typeface="Arial" panose="020B0604020202020204" pitchFamily="34" charset="0"/>
              <a:buChar char="•"/>
              <a:defRPr/>
            </a:pPr>
            <a:r>
              <a:rPr lang="en-US" sz="3000" dirty="0">
                <a:solidFill>
                  <a:schemeClr val="bg1"/>
                </a:solidFill>
                <a:latin typeface="+mn-lt"/>
                <a:cs typeface="+mn-cs"/>
              </a:rPr>
              <a:t>"Do you eagerly await Christ’s return?" and </a:t>
            </a:r>
          </a:p>
          <a:p>
            <a:pPr marL="349250" indent="-349250">
              <a:spcBef>
                <a:spcPts val="0"/>
              </a:spcBef>
              <a:spcAft>
                <a:spcPts val="2400"/>
              </a:spcAft>
              <a:buClr>
                <a:srgbClr val="66FFFF"/>
              </a:buClr>
              <a:buSzTx/>
              <a:buFont typeface="Arial" panose="020B0604020202020204" pitchFamily="34" charset="0"/>
              <a:buChar char="•"/>
              <a:defRPr/>
            </a:pPr>
            <a:r>
              <a:rPr lang="en-US" sz="3000" dirty="0">
                <a:solidFill>
                  <a:schemeClr val="bg1"/>
                </a:solidFill>
                <a:latin typeface="+mn-lt"/>
                <a:cs typeface="+mn-cs"/>
              </a:rPr>
              <a:t>"Do you see a decreasing pattern of sin in your life?</a:t>
            </a:r>
            <a:r>
              <a:rPr lang="en-US" altLang="en-US" sz="3000" dirty="0">
                <a:solidFill>
                  <a:schemeClr val="bg1"/>
                </a:solidFill>
                <a:latin typeface="+mn-lt"/>
                <a:cs typeface="+mn-cs"/>
              </a:rPr>
              <a:t>.”</a:t>
            </a:r>
          </a:p>
        </p:txBody>
      </p:sp>
      <p:sp>
        <p:nvSpPr>
          <p:cNvPr id="8" name="TextBox 2"/>
          <p:cNvSpPr txBox="1">
            <a:spLocks noChangeArrowheads="1"/>
          </p:cNvSpPr>
          <p:nvPr/>
        </p:nvSpPr>
        <p:spPr bwMode="auto">
          <a:xfrm>
            <a:off x="1524000" y="240707"/>
            <a:ext cx="609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r>
              <a:rPr lang="en-US" altLang="en-US" sz="1800" i="1" dirty="0">
                <a:solidFill>
                  <a:srgbClr val="FFFFFF"/>
                </a:solidFill>
                <a:latin typeface="Calibri" panose="020F0502020204030204" pitchFamily="34" charset="0"/>
                <a:cs typeface="Calibri" panose="020F0502020204030204" pitchFamily="34" charset="0"/>
              </a:rPr>
              <a:t>Saved Without a Doubt? How to be Sure of Your Salvation </a:t>
            </a:r>
            <a:r>
              <a:rPr lang="en-US" altLang="en-US" sz="1800" dirty="0">
                <a:solidFill>
                  <a:srgbClr val="FFFFFF"/>
                </a:solidFill>
                <a:latin typeface="Calibri" panose="020F0502020204030204" pitchFamily="34" charset="0"/>
                <a:cs typeface="Calibri" panose="020F0502020204030204" pitchFamily="34" charset="0"/>
              </a:rPr>
              <a:t>(Wheaton, IL: Victor, 1988), 67-91.</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28600"/>
            <a:ext cx="1136307" cy="1188720"/>
          </a:xfrm>
          <a:prstGeom prst="rect">
            <a:avLst/>
          </a:prstGeom>
          <a:ln w="28575">
            <a:solidFill>
              <a:schemeClr val="bg1"/>
            </a:solidFill>
          </a:ln>
        </p:spPr>
      </p:pic>
    </p:spTree>
    <p:extLst>
      <p:ext uri="{BB962C8B-B14F-4D97-AF65-F5344CB8AC3E}">
        <p14:creationId xmlns:p14="http://schemas.microsoft.com/office/powerpoint/2010/main" val="2944919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007894" y="1600200"/>
            <a:ext cx="598370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sz="3000" dirty="0">
                <a:solidFill>
                  <a:schemeClr val="bg1"/>
                </a:solidFill>
                <a:latin typeface="+mn-lt"/>
                <a:cs typeface="Calibri" panose="020F0502020204030204" pitchFamily="34" charset="0"/>
              </a:rPr>
              <a:t>“</a:t>
            </a:r>
            <a:r>
              <a:rPr lang="en-US" sz="3000" dirty="0">
                <a:solidFill>
                  <a:schemeClr val="bg1"/>
                </a:solidFill>
                <a:latin typeface="+mn-lt"/>
                <a:cs typeface="Calibri" panose="020F0502020204030204" pitchFamily="34" charset="0"/>
              </a:rPr>
              <a:t>We must remember that the first letter of John is laden with various sets of criteria or ‘tests’ by which its readers are to evaluate their religious claims in light of the way they conduct their lives. The believers life style therefore serves as either a vital support to his or her assurance or is evidence that he has never really passed over from death to life</a:t>
            </a:r>
            <a:r>
              <a:rPr lang="en-US" altLang="en-US" sz="3000" dirty="0">
                <a:solidFill>
                  <a:schemeClr val="bg1"/>
                </a:solidFill>
                <a:latin typeface="+mn-lt"/>
                <a:cs typeface="Calibri" panose="020F0502020204030204" pitchFamily="34" charset="0"/>
              </a:rPr>
              <a:t>.”</a:t>
            </a:r>
          </a:p>
        </p:txBody>
      </p:sp>
      <p:sp>
        <p:nvSpPr>
          <p:cNvPr id="8" name="TextBox 2"/>
          <p:cNvSpPr txBox="1">
            <a:spLocks noChangeArrowheads="1"/>
          </p:cNvSpPr>
          <p:nvPr/>
        </p:nvSpPr>
        <p:spPr bwMode="auto">
          <a:xfrm>
            <a:off x="1524000" y="240707"/>
            <a:ext cx="609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Christopher D. Bass, </a:t>
            </a:r>
          </a:p>
          <a:p>
            <a:pPr algn="ctr">
              <a:spcBef>
                <a:spcPct val="0"/>
              </a:spcBef>
              <a:buClrTx/>
              <a:buSzTx/>
              <a:buFontTx/>
              <a:buNone/>
            </a:pPr>
            <a:r>
              <a:rPr lang="en-US" altLang="en-US" sz="1800" i="1" dirty="0">
                <a:solidFill>
                  <a:srgbClr val="FFFFFF"/>
                </a:solidFill>
                <a:latin typeface="Calibri" panose="020F0502020204030204" pitchFamily="34" charset="0"/>
                <a:cs typeface="Calibri" panose="020F0502020204030204" pitchFamily="34" charset="0"/>
              </a:rPr>
              <a:t>That You May Know: Assurance of Salvation in 1 John </a:t>
            </a:r>
            <a:r>
              <a:rPr lang="en-US" altLang="en-US" sz="1800" dirty="0">
                <a:solidFill>
                  <a:srgbClr val="FFFFFF"/>
                </a:solidFill>
                <a:latin typeface="Calibri" panose="020F0502020204030204" pitchFamily="34" charset="0"/>
                <a:cs typeface="Calibri" panose="020F0502020204030204" pitchFamily="34" charset="0"/>
              </a:rPr>
              <a:t>(Nashville, TN: Broadman and Holman, 2008), 182-83.</a:t>
            </a:r>
          </a:p>
        </p:txBody>
      </p:sp>
      <p:pic>
        <p:nvPicPr>
          <p:cNvPr id="1026" name="Picture 2" descr="Image result for Christopher D. Ba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074" y="1793932"/>
            <a:ext cx="2482063" cy="399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969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87664">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a:solidFill>
                            <a:schemeClr val="tx1"/>
                          </a:solidFill>
                          <a:latin typeface="Calibri" pitchFamily="34" charset="0"/>
                          <a:cs typeface="Calibri" pitchFamily="34" charset="0"/>
                        </a:rPr>
                        <a:t>Sanctification</a:t>
                      </a:r>
                    </a:p>
                  </a:txBody>
                  <a:tcPr marT="45712" marB="45712" anchor="ctr">
                    <a:solidFill>
                      <a:srgbClr val="FFFFCC"/>
                    </a:solidFill>
                  </a:tcP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Present</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Power</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Philip 2:12</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3903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93" name="Group 37"/>
          <p:cNvGraphicFramePr>
            <a:graphicFrameLocks noGrp="1"/>
          </p:cNvGraphicFramePr>
          <p:nvPr>
            <p:ph type="tbl" idx="1"/>
            <p:extLst>
              <p:ext uri="{D42A27DB-BD31-4B8C-83A1-F6EECF244321}">
                <p14:modId xmlns:p14="http://schemas.microsoft.com/office/powerpoint/2010/main" val="3583620294"/>
              </p:ext>
            </p:extLst>
          </p:nvPr>
        </p:nvGraphicFramePr>
        <p:xfrm>
          <a:off x="108285" y="90238"/>
          <a:ext cx="8927431" cy="6703212"/>
        </p:xfrm>
        <a:graphic>
          <a:graphicData uri="http://schemas.openxmlformats.org/drawingml/2006/table">
            <a:tbl>
              <a:tblPr>
                <a:tableStyleId>{D113A9D2-9D6B-4929-AA2D-F23B5EE8CBE7}</a:tableStyleId>
              </a:tblPr>
              <a:tblGrid>
                <a:gridCol w="1769400">
                  <a:extLst>
                    <a:ext uri="{9D8B030D-6E8A-4147-A177-3AD203B41FA5}">
                      <a16:colId xmlns:a16="http://schemas.microsoft.com/office/drawing/2014/main" val="20000"/>
                    </a:ext>
                  </a:extLst>
                </a:gridCol>
                <a:gridCol w="3217093">
                  <a:extLst>
                    <a:ext uri="{9D8B030D-6E8A-4147-A177-3AD203B41FA5}">
                      <a16:colId xmlns:a16="http://schemas.microsoft.com/office/drawing/2014/main" val="20001"/>
                    </a:ext>
                  </a:extLst>
                </a:gridCol>
                <a:gridCol w="3940938">
                  <a:extLst>
                    <a:ext uri="{9D8B030D-6E8A-4147-A177-3AD203B41FA5}">
                      <a16:colId xmlns:a16="http://schemas.microsoft.com/office/drawing/2014/main" val="20002"/>
                    </a:ext>
                  </a:extLst>
                </a:gridCol>
              </a:tblGrid>
              <a:tr h="755138">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b="1" dirty="0">
                          <a:solidFill>
                            <a:schemeClr val="bg1"/>
                          </a:solidFill>
                        </a:rPr>
                        <a:t>2 VIEWS OF 1 JOHN</a:t>
                      </a:r>
                      <a:endParaRPr kumimoji="0" lang="en-US" sz="3600" b="1" i="0" u="none" strike="noStrike" cap="none" normalizeH="0" baseline="0" dirty="0">
                        <a:ln>
                          <a:noFill/>
                        </a:ln>
                        <a:solidFill>
                          <a:srgbClr val="66FFFF"/>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rgbClr val="66FFFF"/>
                        </a:solidFill>
                        <a:effectLst/>
                        <a:latin typeface="Tahoma" pitchFamily="34" charset="0"/>
                      </a:endParaRPr>
                    </a:p>
                  </a:txBody>
                  <a:tcPr marT="45714" marB="45714"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rgbClr val="66FFFF"/>
                        </a:solidFill>
                        <a:effectLst/>
                        <a:latin typeface="Tahoma" pitchFamily="34" charset="0"/>
                      </a:endParaRPr>
                    </a:p>
                  </a:txBody>
                  <a:tcPr marT="45714" marB="45714" horzOverflow="overflow"/>
                </a:tc>
                <a:extLst>
                  <a:ext uri="{0D108BD9-81ED-4DB2-BD59-A6C34878D82A}">
                    <a16:rowId xmlns:a16="http://schemas.microsoft.com/office/drawing/2014/main" val="2767096546"/>
                  </a:ext>
                </a:extLst>
              </a:tr>
              <a:tr h="43150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66FFFF"/>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66FFFF"/>
                          </a:solidFill>
                          <a:effectLst/>
                        </a:rPr>
                        <a:t>TEST OF LIFE VIEW </a:t>
                      </a:r>
                      <a:endParaRPr kumimoji="0" lang="en-US" sz="2400" b="1" i="0" u="none" strike="noStrike" cap="none" normalizeH="0" baseline="0" dirty="0">
                        <a:ln>
                          <a:noFill/>
                        </a:ln>
                        <a:solidFill>
                          <a:srgbClr val="66FFFF"/>
                        </a:solidFill>
                        <a:effectLst/>
                        <a:latin typeface="Tahoma"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66FFFF"/>
                          </a:solidFill>
                          <a:effectLst/>
                        </a:rPr>
                        <a:t>TEST OF FELLOWSHIP VIEW</a:t>
                      </a:r>
                      <a:endParaRPr kumimoji="0" lang="en-US" sz="2400" b="1" i="0" u="none" strike="noStrike" cap="none" normalizeH="0" baseline="0" dirty="0">
                        <a:ln>
                          <a:noFill/>
                        </a:ln>
                        <a:solidFill>
                          <a:srgbClr val="66FFFF"/>
                        </a:solidFill>
                        <a:effectLst/>
                        <a:latin typeface="Tahoma"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7877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Summary </a:t>
                      </a:r>
                      <a:endParaRPr kumimoji="0" lang="en-US" sz="2400" b="1" i="0" u="none" strike="noStrike" cap="none" normalizeH="0" baseline="0" dirty="0">
                        <a:ln>
                          <a:noFill/>
                        </a:ln>
                        <a:solidFill>
                          <a:srgbClr val="FFFFCC"/>
                        </a:solidFill>
                        <a:effectLst/>
                        <a:latin typeface="Tahoma"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If you have righteous conduct, love, and truth then you know you were saved</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If you have righteous conduct, love, in truth then you know you’re in fellowship with God</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7877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Purpose Statement</a:t>
                      </a:r>
                      <a:endParaRPr kumimoji="0" lang="en-US" sz="2400" b="1" i="0" u="none" strike="noStrike" cap="none" normalizeH="0" baseline="0" dirty="0">
                        <a:ln>
                          <a:noFill/>
                        </a:ln>
                        <a:solidFill>
                          <a:srgbClr val="FFFFCC"/>
                        </a:solidFill>
                        <a:effectLst/>
                        <a:latin typeface="Tahoma"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1 </a:t>
                      </a:r>
                      <a:r>
                        <a:rPr kumimoji="0" lang="en-US" sz="1800" u="none" strike="noStrike" cap="none" normalizeH="0" baseline="0" dirty="0" err="1">
                          <a:ln>
                            <a:noFill/>
                          </a:ln>
                          <a:effectLst/>
                        </a:rPr>
                        <a:t>Jn</a:t>
                      </a:r>
                      <a:r>
                        <a:rPr kumimoji="0" lang="en-US" sz="1800" u="none" strike="noStrike" cap="none" normalizeH="0" baseline="0" dirty="0">
                          <a:ln>
                            <a:noFill/>
                          </a:ln>
                          <a:effectLst/>
                        </a:rPr>
                        <a:t> 5:13, “so that you may know that you have eternal life”</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1 </a:t>
                      </a:r>
                      <a:r>
                        <a:rPr kumimoji="0" lang="en-US" sz="1800" u="none" strike="noStrike" cap="none" normalizeH="0" baseline="0" dirty="0" err="1">
                          <a:ln>
                            <a:noFill/>
                          </a:ln>
                          <a:effectLst/>
                        </a:rPr>
                        <a:t>Jn</a:t>
                      </a:r>
                      <a:r>
                        <a:rPr kumimoji="0" lang="en-US" sz="1800" u="none" strike="noStrike" cap="none" normalizeH="0" baseline="0" dirty="0">
                          <a:ln>
                            <a:noFill/>
                          </a:ln>
                          <a:effectLst/>
                        </a:rPr>
                        <a:t> 1:3, “so that you also may have fellowship with us (and) with the Father and with His Son”</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14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Fellowship, Abiding</a:t>
                      </a:r>
                      <a:endParaRPr kumimoji="0" lang="en-US" sz="2400" b="1" i="0" u="none" strike="noStrike" cap="none" normalizeH="0" baseline="0" dirty="0">
                        <a:ln>
                          <a:noFill/>
                        </a:ln>
                        <a:solidFill>
                          <a:srgbClr val="FFFFCC"/>
                        </a:solidFill>
                        <a:effectLst/>
                        <a:latin typeface="Tahoma"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Being saved, being in union with God (in Christ)</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Being in communion with God (walking in His Spirit)</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3333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Knowing God</a:t>
                      </a:r>
                      <a:endParaRPr kumimoji="0" lang="en-US" sz="2400" b="1" i="0" u="none" strike="noStrike" cap="none" normalizeH="0" baseline="0" dirty="0">
                        <a:ln>
                          <a:noFill/>
                        </a:ln>
                        <a:solidFill>
                          <a:srgbClr val="FFFFCC"/>
                        </a:solidFill>
                        <a:effectLst/>
                        <a:latin typeface="Tahoma"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Possessing eternal life</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Enjoying fellowship with God</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35207">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Eternal Life</a:t>
                      </a:r>
                      <a:endParaRPr kumimoji="0" lang="en-US" sz="2400" b="1" i="0" u="none" strike="noStrike" cap="none" normalizeH="0" baseline="0" dirty="0">
                        <a:ln>
                          <a:noFill/>
                        </a:ln>
                        <a:solidFill>
                          <a:srgbClr val="FFFFCC"/>
                        </a:solidFill>
                        <a:effectLst/>
                        <a:latin typeface="Tahoma"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Salvation (</a:t>
                      </a:r>
                      <a:r>
                        <a:rPr kumimoji="0" lang="en-US" sz="1800" u="none" strike="noStrike" cap="none" normalizeH="0" baseline="0" dirty="0" err="1">
                          <a:ln>
                            <a:noFill/>
                          </a:ln>
                          <a:effectLst/>
                        </a:rPr>
                        <a:t>Jn</a:t>
                      </a:r>
                      <a:r>
                        <a:rPr kumimoji="0" lang="en-US" sz="1800" u="none" strike="noStrike" cap="none" normalizeH="0" baseline="0" dirty="0">
                          <a:ln>
                            <a:noFill/>
                          </a:ln>
                          <a:effectLst/>
                        </a:rPr>
                        <a:t> 17:3)</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Quality of life (</a:t>
                      </a:r>
                      <a:r>
                        <a:rPr kumimoji="0" lang="en-US" sz="1800" u="none" strike="noStrike" cap="none" normalizeH="0" baseline="0" dirty="0" err="1">
                          <a:ln>
                            <a:noFill/>
                          </a:ln>
                          <a:effectLst/>
                        </a:rPr>
                        <a:t>Jn</a:t>
                      </a:r>
                      <a:r>
                        <a:rPr kumimoji="0" lang="en-US" sz="1800" u="none" strike="noStrike" cap="none" normalizeH="0" baseline="0" dirty="0">
                          <a:ln>
                            <a:noFill/>
                          </a:ln>
                          <a:effectLst/>
                        </a:rPr>
                        <a:t> 10:10)</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3333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Light or Darkness</a:t>
                      </a:r>
                      <a:endParaRPr kumimoji="0" lang="en-US" sz="2400" b="1" i="0" u="none" strike="noStrike" cap="none" normalizeH="0" baseline="0" dirty="0">
                        <a:ln>
                          <a:noFill/>
                        </a:ln>
                        <a:solidFill>
                          <a:srgbClr val="FFFFCC"/>
                        </a:solidFill>
                        <a:effectLst/>
                        <a:latin typeface="Tahoma"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Being saved or being lost</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u="none" strike="noStrike" cap="none" normalizeH="0" baseline="0" dirty="0">
                          <a:ln>
                            <a:noFill/>
                          </a:ln>
                          <a:effectLst/>
                        </a:rPr>
                        <a:t>Being in fellowship with God or being out of fellowship</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72621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60" name="Group 48"/>
          <p:cNvGraphicFramePr>
            <a:graphicFrameLocks noGrp="1"/>
          </p:cNvGraphicFramePr>
          <p:nvPr>
            <p:ph type="tbl" idx="1"/>
            <p:extLst>
              <p:ext uri="{D42A27DB-BD31-4B8C-83A1-F6EECF244321}">
                <p14:modId xmlns:p14="http://schemas.microsoft.com/office/powerpoint/2010/main" val="816632750"/>
              </p:ext>
            </p:extLst>
          </p:nvPr>
        </p:nvGraphicFramePr>
        <p:xfrm>
          <a:off x="195262" y="52384"/>
          <a:ext cx="8753476" cy="6631313"/>
        </p:xfrm>
        <a:graphic>
          <a:graphicData uri="http://schemas.openxmlformats.org/drawingml/2006/table">
            <a:tbl>
              <a:tblPr>
                <a:tableStyleId>{D113A9D2-9D6B-4929-AA2D-F23B5EE8CBE7}</a:tableStyleId>
              </a:tblPr>
              <a:tblGrid>
                <a:gridCol w="2401396">
                  <a:extLst>
                    <a:ext uri="{9D8B030D-6E8A-4147-A177-3AD203B41FA5}">
                      <a16:colId xmlns:a16="http://schemas.microsoft.com/office/drawing/2014/main" val="20000"/>
                    </a:ext>
                  </a:extLst>
                </a:gridCol>
                <a:gridCol w="2649110">
                  <a:extLst>
                    <a:ext uri="{9D8B030D-6E8A-4147-A177-3AD203B41FA5}">
                      <a16:colId xmlns:a16="http://schemas.microsoft.com/office/drawing/2014/main" val="20001"/>
                    </a:ext>
                  </a:extLst>
                </a:gridCol>
                <a:gridCol w="3702970">
                  <a:extLst>
                    <a:ext uri="{9D8B030D-6E8A-4147-A177-3AD203B41FA5}">
                      <a16:colId xmlns:a16="http://schemas.microsoft.com/office/drawing/2014/main" val="20002"/>
                    </a:ext>
                  </a:extLst>
                </a:gridCol>
              </a:tblGrid>
              <a:tr h="587437">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lang="en-US" altLang="en-US" sz="3600" b="1" kern="1200" dirty="0">
                          <a:solidFill>
                            <a:schemeClr val="bg1"/>
                          </a:solidFill>
                          <a:latin typeface="+mn-lt"/>
                          <a:ea typeface="+mn-ea"/>
                          <a:cs typeface="+mn-cs"/>
                        </a:rPr>
                        <a:t>Test of Life vs Fellowship</a:t>
                      </a:r>
                      <a:endParaRPr lang="en-US" sz="3600" b="1" kern="1200" dirty="0">
                        <a:solidFill>
                          <a:schemeClr val="bg1"/>
                        </a:solidFill>
                        <a:latin typeface="+mn-lt"/>
                        <a:ea typeface="+mn-ea"/>
                        <a:cs typeface="+mn-cs"/>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000" b="1" i="0" u="none" strike="noStrike" cap="none" normalizeH="0" baseline="0" dirty="0">
                        <a:ln>
                          <a:noFill/>
                        </a:ln>
                        <a:solidFill>
                          <a:schemeClr val="bg1"/>
                        </a:solidFill>
                        <a:effectLst>
                          <a:outerShdw blurRad="38100" dist="38100" dir="2700000" algn="tl">
                            <a:srgbClr val="000000"/>
                          </a:outerShdw>
                        </a:effectLst>
                        <a:latin typeface="Calibri" panose="020F050202020403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000" b="1" i="0" u="none" strike="noStrike" cap="none" normalizeH="0" baseline="0" dirty="0">
                        <a:ln>
                          <a:noFill/>
                        </a:ln>
                        <a:solidFill>
                          <a:schemeClr val="bg1"/>
                        </a:solidFill>
                        <a:effectLst>
                          <a:outerShdw blurRad="38100" dist="38100" dir="2700000" algn="tl">
                            <a:srgbClr val="000000"/>
                          </a:outerShdw>
                        </a:effectLst>
                        <a:latin typeface="Calibri" panose="020F050202020403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8260699"/>
                  </a:ext>
                </a:extLst>
              </a:tr>
              <a:tr h="587437">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endParaRPr kumimoji="0" lang="en-US" sz="2000" b="1" i="0" u="none" strike="noStrike" cap="none" normalizeH="0" baseline="0" dirty="0">
                        <a:ln>
                          <a:noFill/>
                        </a:ln>
                        <a:solidFill>
                          <a:srgbClr val="FFFFCC"/>
                        </a:solidFill>
                        <a:effectLst>
                          <a:outerShdw blurRad="38100" dist="38100" dir="2700000" algn="tl">
                            <a:srgbClr val="000000"/>
                          </a:outerShdw>
                        </a:effectLst>
                        <a:latin typeface="+mn-lt"/>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66FFFF"/>
                          </a:solidFill>
                          <a:effectLst/>
                          <a:latin typeface="+mn-lt"/>
                          <a:ea typeface="+mn-ea"/>
                          <a:cs typeface="+mn-cs"/>
                        </a:rPr>
                        <a:t>TEST OF LIFE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66FFFF"/>
                          </a:solidFill>
                          <a:effectLst/>
                          <a:latin typeface="+mn-lt"/>
                          <a:ea typeface="+mn-ea"/>
                          <a:cs typeface="+mn-cs"/>
                        </a:rPr>
                        <a:t>TEST OF FELLOWSHIP</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9025">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FFFFCC"/>
                          </a:solidFill>
                          <a:effectLst>
                            <a:outerShdw blurRad="38100" dist="38100" dir="2700000" algn="tl">
                              <a:srgbClr val="000000"/>
                            </a:outerShdw>
                          </a:effectLst>
                          <a:latin typeface="+mn-lt"/>
                        </a:rPr>
                        <a:t>Summary</a:t>
                      </a:r>
                      <a:endParaRPr kumimoji="0" lang="en-US" sz="2000" b="1" i="0" u="none" strike="noStrike" cap="none" normalizeH="0" baseline="0" dirty="0">
                        <a:ln>
                          <a:noFill/>
                        </a:ln>
                        <a:solidFill>
                          <a:srgbClr val="FFFFCC"/>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saved</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in fellowship</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7437">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FFFFCC"/>
                          </a:solidFill>
                          <a:effectLst>
                            <a:outerShdw blurRad="38100" dist="38100" dir="2700000" algn="tl">
                              <a:srgbClr val="000000"/>
                            </a:outerShdw>
                          </a:effectLst>
                          <a:latin typeface="+mn-lt"/>
                        </a:rPr>
                        <a:t>Purpose statement</a:t>
                      </a:r>
                      <a:endParaRPr kumimoji="0" lang="en-US" sz="2000" b="1" i="0" u="none" strike="noStrike" cap="none" normalizeH="0" baseline="0" dirty="0">
                        <a:ln>
                          <a:noFill/>
                        </a:ln>
                        <a:solidFill>
                          <a:srgbClr val="FFFFCC"/>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5:13</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1:3-4</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7437">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FFFFCC"/>
                          </a:solidFill>
                          <a:effectLst>
                            <a:outerShdw blurRad="38100" dist="38100" dir="2700000" algn="tl">
                              <a:srgbClr val="000000"/>
                            </a:outerShdw>
                          </a:effectLst>
                          <a:latin typeface="+mn-lt"/>
                        </a:rPr>
                        <a:t>Fellowship, abiding</a:t>
                      </a:r>
                      <a:endParaRPr kumimoji="0" lang="en-US" sz="2000" b="1" i="0" u="none" strike="noStrike" cap="none" normalizeH="0" baseline="0" dirty="0">
                        <a:ln>
                          <a:noFill/>
                        </a:ln>
                        <a:solidFill>
                          <a:srgbClr val="FFFFCC"/>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union</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Communion (John 15:5)</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7437">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FFFFCC"/>
                          </a:solidFill>
                          <a:effectLst>
                            <a:outerShdw blurRad="38100" dist="38100" dir="2700000" algn="tl">
                              <a:srgbClr val="000000"/>
                            </a:outerShdw>
                          </a:effectLst>
                          <a:latin typeface="+mn-lt"/>
                        </a:rPr>
                        <a:t>Knowing God</a:t>
                      </a:r>
                      <a:endParaRPr kumimoji="0" lang="en-US" sz="2000" b="1" i="0" u="none" strike="noStrike" cap="none" normalizeH="0" baseline="0" dirty="0">
                        <a:ln>
                          <a:noFill/>
                        </a:ln>
                        <a:solidFill>
                          <a:srgbClr val="FFFFCC"/>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eternal life</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fellowship with God</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9025">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FFFFCC"/>
                          </a:solidFill>
                          <a:effectLst>
                            <a:outerShdw blurRad="38100" dist="38100" dir="2700000" algn="tl">
                              <a:srgbClr val="000000"/>
                            </a:outerShdw>
                          </a:effectLst>
                          <a:latin typeface="+mn-lt"/>
                        </a:rPr>
                        <a:t>Eternal life</a:t>
                      </a:r>
                      <a:endParaRPr kumimoji="0" lang="en-US" sz="2000" b="1" i="0" u="none" strike="noStrike" cap="none" normalizeH="0" baseline="0" dirty="0">
                        <a:ln>
                          <a:noFill/>
                        </a:ln>
                        <a:solidFill>
                          <a:srgbClr val="FFFFCC"/>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John 17:3</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John 10:10; Gal. 6:8</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7437">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FFFFCC"/>
                          </a:solidFill>
                          <a:effectLst>
                            <a:outerShdw blurRad="38100" dist="38100" dir="2700000" algn="tl">
                              <a:srgbClr val="000000"/>
                            </a:outerShdw>
                          </a:effectLst>
                          <a:latin typeface="+mn-lt"/>
                        </a:rPr>
                        <a:t>Light/darkness</a:t>
                      </a:r>
                      <a:endParaRPr kumimoji="0" lang="en-US" sz="2000" b="1" i="0" u="none" strike="noStrike" cap="none" normalizeH="0" baseline="0" dirty="0">
                        <a:ln>
                          <a:noFill/>
                        </a:ln>
                        <a:solidFill>
                          <a:srgbClr val="FFFFCC"/>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saved/unsaved</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in/out of fellowship</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87437">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FFFFCC"/>
                          </a:solidFill>
                          <a:effectLst>
                            <a:outerShdw blurRad="38100" dist="38100" dir="2700000" algn="tl">
                              <a:srgbClr val="000000"/>
                            </a:outerShdw>
                          </a:effectLst>
                          <a:latin typeface="+mn-lt"/>
                        </a:rPr>
                        <a:t>Judgment/fear</a:t>
                      </a:r>
                      <a:endParaRPr kumimoji="0" lang="en-US" sz="2000" b="1" i="0" u="none" strike="noStrike" cap="none" normalizeH="0" baseline="0" dirty="0">
                        <a:ln>
                          <a:noFill/>
                        </a:ln>
                        <a:solidFill>
                          <a:srgbClr val="FFFFCC"/>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Hell (John 5:24)</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Discipline/Bema (2 Cor. 5:10)</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87437">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FFFFCC"/>
                          </a:solidFill>
                          <a:effectLst>
                            <a:outerShdw blurRad="38100" dist="38100" dir="2700000" algn="tl">
                              <a:srgbClr val="000000"/>
                            </a:outerShdw>
                          </a:effectLst>
                          <a:latin typeface="+mn-lt"/>
                        </a:rPr>
                        <a:t>Spirit</a:t>
                      </a:r>
                      <a:endParaRPr kumimoji="0" lang="en-US" sz="2000" b="1" i="0" u="none" strike="noStrike" cap="none" normalizeH="0" baseline="0" dirty="0">
                        <a:ln>
                          <a:noFill/>
                        </a:ln>
                        <a:solidFill>
                          <a:srgbClr val="FFFFCC"/>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Possession (Rom 8:9)</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Influence (Gal 5:16; 1 Thess. 5:19)</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701114">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FFFFCC"/>
                          </a:solidFill>
                          <a:effectLst>
                            <a:outerShdw blurRad="38100" dist="38100" dir="2700000" algn="tl">
                              <a:srgbClr val="000000"/>
                            </a:outerShdw>
                          </a:effectLst>
                          <a:latin typeface="+mn-lt"/>
                        </a:rPr>
                        <a:t>Satan</a:t>
                      </a:r>
                      <a:endParaRPr kumimoji="0" lang="en-US" sz="2000" b="1" i="0" u="none" strike="noStrike" cap="none" normalizeH="0" baseline="0" dirty="0">
                        <a:ln>
                          <a:noFill/>
                        </a:ln>
                        <a:solidFill>
                          <a:srgbClr val="FFFFCC"/>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Unbeliever (John 8:44)</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u="none" strike="noStrike" cap="none" normalizeH="0" baseline="0" dirty="0">
                          <a:ln>
                            <a:noFill/>
                          </a:ln>
                          <a:effectLst>
                            <a:outerShdw blurRad="38100" dist="38100" dir="2700000" algn="tl">
                              <a:srgbClr val="000000"/>
                            </a:outerShdw>
                          </a:effectLst>
                          <a:latin typeface="+mn-lt"/>
                        </a:rPr>
                        <a:t>Influence upon believer (Matt 16:21-23; Acts 5:3; </a:t>
                      </a:r>
                      <a:r>
                        <a:rPr kumimoji="0" lang="en-US" sz="2000" u="none" strike="noStrike" cap="none" normalizeH="0" baseline="0" dirty="0" err="1">
                          <a:ln>
                            <a:noFill/>
                          </a:ln>
                          <a:effectLst>
                            <a:outerShdw blurRad="38100" dist="38100" dir="2700000" algn="tl">
                              <a:srgbClr val="000000"/>
                            </a:outerShdw>
                          </a:effectLst>
                          <a:latin typeface="+mn-lt"/>
                        </a:rPr>
                        <a:t>Eph</a:t>
                      </a:r>
                      <a:r>
                        <a:rPr kumimoji="0" lang="en-US" sz="2000" u="none" strike="noStrike" cap="none" normalizeH="0" baseline="0" dirty="0">
                          <a:ln>
                            <a:noFill/>
                          </a:ln>
                          <a:effectLst>
                            <a:outerShdw blurRad="38100" dist="38100" dir="2700000" algn="tl">
                              <a:srgbClr val="000000"/>
                            </a:outerShdw>
                          </a:effectLst>
                          <a:latin typeface="+mn-lt"/>
                        </a:rPr>
                        <a:t> 4:26-27)</a:t>
                      </a:r>
                      <a:endParaRPr kumimoji="0" lang="en-US" sz="2000" b="0" i="0" u="none" strike="noStrike" cap="none" normalizeH="0" baseline="0" dirty="0">
                        <a:ln>
                          <a:noFill/>
                        </a:ln>
                        <a:solidFill>
                          <a:schemeClr val="bg1"/>
                        </a:solidFill>
                        <a:effectLst>
                          <a:outerShdw blurRad="38100" dist="38100" dir="2700000" algn="tl">
                            <a:srgbClr val="000000"/>
                          </a:outerShdw>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85519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990475" y="299873"/>
            <a:ext cx="7163050" cy="3000821"/>
          </a:xfrm>
          <a:prstGeom prst="rect">
            <a:avLst/>
          </a:prstGeom>
          <a:noFill/>
          <a:ln w="28575">
            <a:noFill/>
            <a:miter lim="800000"/>
            <a:headEnd/>
            <a:tailEnd/>
          </a:ln>
        </p:spPr>
        <p:txBody>
          <a:bodyPr wrap="square">
            <a:spAutoFit/>
          </a:bodyPr>
          <a:lstStyle/>
          <a:p>
            <a:pPr algn="ctr" eaLnBrk="1" fontAlgn="auto" hangingPunct="1">
              <a:spcBef>
                <a:spcPts val="0"/>
              </a:spcBef>
              <a:spcAft>
                <a:spcPts val="24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2:3</a:t>
            </a:r>
          </a:p>
          <a:p>
            <a:pPr algn="just" eaLnBrk="1" fontAlgn="auto" hangingPunct="1">
              <a:spcBef>
                <a:spcPts val="600"/>
              </a:spcBef>
              <a:spcAft>
                <a:spcPts val="600"/>
              </a:spcAft>
              <a:defRPr/>
            </a:pPr>
            <a:r>
              <a:rPr lang="en-US" altLang="en-US" sz="4000" kern="0" dirty="0">
                <a:solidFill>
                  <a:schemeClr val="bg1"/>
                </a:solidFill>
                <a:latin typeface="+mn-lt"/>
                <a:cs typeface="Calibri" panose="020F0502020204030204" pitchFamily="34" charset="0"/>
              </a:rPr>
              <a:t>“</a:t>
            </a:r>
            <a:r>
              <a:rPr lang="en-US" sz="4000" dirty="0">
                <a:solidFill>
                  <a:schemeClr val="bg1"/>
                </a:solidFill>
                <a:latin typeface="+mn-lt"/>
                <a:cs typeface="Calibri" panose="020F0502020204030204" pitchFamily="34" charset="0"/>
              </a:rPr>
              <a:t>By this we know that we have come to know Him, if we keep His commandments.”</a:t>
            </a:r>
            <a:r>
              <a:rPr lang="en-US" altLang="en-US" sz="4000" dirty="0">
                <a:solidFill>
                  <a:schemeClr val="bg1"/>
                </a:solidFill>
                <a:latin typeface="+mn-lt"/>
                <a:cs typeface="Calibri" panose="020F0502020204030204" pitchFamily="34" charset="0"/>
              </a:rPr>
              <a:t> (NASB)</a:t>
            </a:r>
          </a:p>
        </p:txBody>
      </p:sp>
    </p:spTree>
    <p:extLst>
      <p:ext uri="{BB962C8B-B14F-4D97-AF65-F5344CB8AC3E}">
        <p14:creationId xmlns:p14="http://schemas.microsoft.com/office/powerpoint/2010/main" val="4093544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2:3</a:t>
            </a:r>
          </a:p>
        </p:txBody>
      </p:sp>
      <p:sp>
        <p:nvSpPr>
          <p:cNvPr id="3" name="Content Placeholder 2"/>
          <p:cNvSpPr>
            <a:spLocks noGrp="1"/>
          </p:cNvSpPr>
          <p:nvPr>
            <p:ph idx="1"/>
          </p:nvPr>
        </p:nvSpPr>
        <p:spPr>
          <a:xfrm>
            <a:off x="0" y="668909"/>
            <a:ext cx="9144000" cy="5343642"/>
          </a:xfrm>
        </p:spPr>
        <p:txBody>
          <a:bodyPr/>
          <a:lstStyle/>
          <a:p>
            <a:pPr marL="228600" indent="-228600">
              <a:spcBef>
                <a:spcPts val="0"/>
              </a:spcBef>
              <a:spcAft>
                <a:spcPts val="1800"/>
              </a:spcAft>
              <a:buClr>
                <a:srgbClr val="66FFFF"/>
              </a:buClr>
            </a:pPr>
            <a:r>
              <a:rPr lang="en-US" sz="2500" dirty="0">
                <a:solidFill>
                  <a:schemeClr val="bg1"/>
                </a:solidFill>
              </a:rPr>
              <a:t>Other purpose statements in 1 John cover only what immediately follows (2:1 &amp; 1:5-10; 2:26 &amp; 2:18-25)</a:t>
            </a:r>
          </a:p>
          <a:p>
            <a:pPr marL="228600" indent="-228600">
              <a:spcBef>
                <a:spcPts val="0"/>
              </a:spcBef>
              <a:spcAft>
                <a:spcPts val="1800"/>
              </a:spcAft>
              <a:buClr>
                <a:srgbClr val="66FFFF"/>
              </a:buClr>
            </a:pPr>
            <a:r>
              <a:rPr lang="en-US" sz="2500" dirty="0">
                <a:solidFill>
                  <a:schemeClr val="bg1"/>
                </a:solidFill>
              </a:rPr>
              <a:t>1 John 5:13 is </a:t>
            </a:r>
            <a:r>
              <a:rPr lang="en-US" sz="2500" b="1" u="sng" dirty="0">
                <a:solidFill>
                  <a:schemeClr val="bg1"/>
                </a:solidFill>
              </a:rPr>
              <a:t>not</a:t>
            </a:r>
            <a:r>
              <a:rPr lang="en-US" sz="2500" dirty="0">
                <a:solidFill>
                  <a:schemeClr val="bg1"/>
                </a:solidFill>
              </a:rPr>
              <a:t> the book’s purpose statement</a:t>
            </a:r>
          </a:p>
          <a:p>
            <a:pPr marL="228600" indent="-228600">
              <a:spcBef>
                <a:spcPts val="0"/>
              </a:spcBef>
              <a:spcAft>
                <a:spcPts val="1800"/>
              </a:spcAft>
              <a:buClr>
                <a:srgbClr val="66FFFF"/>
              </a:buClr>
            </a:pPr>
            <a:r>
              <a:rPr lang="en-US" sz="2500" dirty="0">
                <a:solidFill>
                  <a:schemeClr val="bg1"/>
                </a:solidFill>
              </a:rPr>
              <a:t>1 John 1:3-4 is the book’s purpose statement</a:t>
            </a:r>
          </a:p>
          <a:p>
            <a:pPr marL="228600" indent="-228600">
              <a:spcBef>
                <a:spcPts val="0"/>
              </a:spcBef>
              <a:spcAft>
                <a:spcPts val="1800"/>
              </a:spcAft>
              <a:buClr>
                <a:srgbClr val="66FFFF"/>
              </a:buClr>
            </a:pPr>
            <a:r>
              <a:rPr lang="en-US" sz="2500" dirty="0">
                <a:solidFill>
                  <a:schemeClr val="bg1"/>
                </a:solidFill>
              </a:rPr>
              <a:t>Heading in Scofield Reference Bible: “The Tests of Fellowship: Obedience and Love.”</a:t>
            </a:r>
          </a:p>
          <a:p>
            <a:pPr marL="228600" indent="-228600">
              <a:spcBef>
                <a:spcPts val="0"/>
              </a:spcBef>
              <a:spcAft>
                <a:spcPts val="1800"/>
              </a:spcAft>
              <a:buClr>
                <a:srgbClr val="66FFFF"/>
              </a:buClr>
            </a:pPr>
            <a:r>
              <a:rPr lang="en-US" sz="2500" dirty="0">
                <a:solidFill>
                  <a:schemeClr val="bg1"/>
                </a:solidFill>
              </a:rPr>
              <a:t>“Knowing God” refers to intimacy or fellowship with God rather than being born again</a:t>
            </a:r>
          </a:p>
          <a:p>
            <a:pPr marL="228600" indent="-228600">
              <a:spcBef>
                <a:spcPts val="0"/>
              </a:spcBef>
              <a:spcAft>
                <a:spcPts val="1800"/>
              </a:spcAft>
              <a:buClr>
                <a:srgbClr val="66FFFF"/>
              </a:buClr>
            </a:pPr>
            <a:r>
              <a:rPr lang="en-US" sz="2500" dirty="0">
                <a:solidFill>
                  <a:schemeClr val="bg1"/>
                </a:solidFill>
              </a:rPr>
              <a:t>Out of fellowship believers do not know God (John 14:7-9; Gal. 4:9; 1 Cor. 15:34; 2 Pet. 3:18)</a:t>
            </a:r>
          </a:p>
          <a:p>
            <a:pPr marL="228600" indent="-228600">
              <a:spcBef>
                <a:spcPts val="0"/>
              </a:spcBef>
              <a:spcAft>
                <a:spcPts val="1800"/>
              </a:spcAft>
              <a:buClr>
                <a:srgbClr val="66FFFF"/>
              </a:buClr>
            </a:pPr>
            <a:r>
              <a:rPr lang="en-US" sz="2500" dirty="0">
                <a:solidFill>
                  <a:schemeClr val="bg1"/>
                </a:solidFill>
              </a:rPr>
              <a:t>Keeping God’s commandments to know God (gain or keep salvation) contradicts Ephes. 2:8-9.</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1314" y="1135144"/>
            <a:ext cx="1023257" cy="13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92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2:3</a:t>
            </a:r>
          </a:p>
        </p:txBody>
      </p:sp>
      <p:sp>
        <p:nvSpPr>
          <p:cNvPr id="3" name="Content Placeholder 2"/>
          <p:cNvSpPr>
            <a:spLocks noGrp="1"/>
          </p:cNvSpPr>
          <p:nvPr>
            <p:ph idx="1"/>
          </p:nvPr>
        </p:nvSpPr>
        <p:spPr>
          <a:xfrm>
            <a:off x="0" y="668909"/>
            <a:ext cx="9144000" cy="5343642"/>
          </a:xfrm>
        </p:spPr>
        <p:txBody>
          <a:bodyPr/>
          <a:lstStyle/>
          <a:p>
            <a:pPr marL="228600" indent="-228600">
              <a:spcBef>
                <a:spcPts val="0"/>
              </a:spcBef>
              <a:spcAft>
                <a:spcPts val="1800"/>
              </a:spcAft>
              <a:buClr>
                <a:srgbClr val="66FFFF"/>
              </a:buClr>
            </a:pPr>
            <a:r>
              <a:rPr lang="en-US" sz="2500" b="1" u="sng" dirty="0">
                <a:solidFill>
                  <a:srgbClr val="FFFFCC"/>
                </a:solidFill>
              </a:rPr>
              <a:t>Other purpose statements in 1 John cover only what immediately follows (2:1 &amp; 1:5-10; 2:26 &amp; 2:18-25)</a:t>
            </a:r>
          </a:p>
          <a:p>
            <a:pPr marL="228600" indent="-228600">
              <a:spcBef>
                <a:spcPts val="0"/>
              </a:spcBef>
              <a:spcAft>
                <a:spcPts val="1800"/>
              </a:spcAft>
              <a:buClr>
                <a:srgbClr val="66FFFF"/>
              </a:buClr>
            </a:pPr>
            <a:r>
              <a:rPr lang="en-US" sz="2500" dirty="0">
                <a:solidFill>
                  <a:schemeClr val="bg1"/>
                </a:solidFill>
              </a:rPr>
              <a:t>1 John 5:13 is </a:t>
            </a:r>
            <a:r>
              <a:rPr lang="en-US" sz="2500" b="1" u="sng" dirty="0">
                <a:solidFill>
                  <a:schemeClr val="bg1"/>
                </a:solidFill>
              </a:rPr>
              <a:t>not</a:t>
            </a:r>
            <a:r>
              <a:rPr lang="en-US" sz="2500" dirty="0">
                <a:solidFill>
                  <a:schemeClr val="bg1"/>
                </a:solidFill>
              </a:rPr>
              <a:t> the book’s purpose statement</a:t>
            </a:r>
          </a:p>
          <a:p>
            <a:pPr marL="228600" indent="-228600">
              <a:spcBef>
                <a:spcPts val="0"/>
              </a:spcBef>
              <a:spcAft>
                <a:spcPts val="1800"/>
              </a:spcAft>
              <a:buClr>
                <a:srgbClr val="66FFFF"/>
              </a:buClr>
            </a:pPr>
            <a:r>
              <a:rPr lang="en-US" sz="2500" dirty="0">
                <a:solidFill>
                  <a:schemeClr val="bg1"/>
                </a:solidFill>
              </a:rPr>
              <a:t>1 John 1:3-4 is the book’s purpose statement</a:t>
            </a:r>
          </a:p>
          <a:p>
            <a:pPr marL="228600" indent="-228600">
              <a:spcBef>
                <a:spcPts val="0"/>
              </a:spcBef>
              <a:spcAft>
                <a:spcPts val="1800"/>
              </a:spcAft>
              <a:buClr>
                <a:srgbClr val="66FFFF"/>
              </a:buClr>
            </a:pPr>
            <a:r>
              <a:rPr lang="en-US" sz="2500" dirty="0">
                <a:solidFill>
                  <a:schemeClr val="bg1"/>
                </a:solidFill>
              </a:rPr>
              <a:t>Heading in Scofield Reference Bible: “The Tests of Fellowship: Obedience and Love.”</a:t>
            </a:r>
          </a:p>
          <a:p>
            <a:pPr marL="228600" indent="-228600">
              <a:spcBef>
                <a:spcPts val="0"/>
              </a:spcBef>
              <a:spcAft>
                <a:spcPts val="1800"/>
              </a:spcAft>
              <a:buClr>
                <a:srgbClr val="66FFFF"/>
              </a:buClr>
            </a:pPr>
            <a:r>
              <a:rPr lang="en-US" sz="2500" dirty="0">
                <a:solidFill>
                  <a:schemeClr val="bg1"/>
                </a:solidFill>
              </a:rPr>
              <a:t>“Knowing God” refers to intimacy or fellowship with God rather than being born again</a:t>
            </a:r>
          </a:p>
          <a:p>
            <a:pPr marL="228600" indent="-228600">
              <a:spcBef>
                <a:spcPts val="0"/>
              </a:spcBef>
              <a:spcAft>
                <a:spcPts val="1800"/>
              </a:spcAft>
              <a:buClr>
                <a:srgbClr val="66FFFF"/>
              </a:buClr>
            </a:pPr>
            <a:r>
              <a:rPr lang="en-US" sz="2500" dirty="0">
                <a:solidFill>
                  <a:schemeClr val="bg1"/>
                </a:solidFill>
              </a:rPr>
              <a:t>Out of fellowship believers do not know God (John 14:7-9; Gal. 4:9; 1 Cor. 15:34; 2 Pet. 3:18)</a:t>
            </a:r>
          </a:p>
          <a:p>
            <a:pPr marL="228600" indent="-228600">
              <a:spcBef>
                <a:spcPts val="0"/>
              </a:spcBef>
              <a:spcAft>
                <a:spcPts val="1800"/>
              </a:spcAft>
              <a:buClr>
                <a:srgbClr val="66FFFF"/>
              </a:buClr>
            </a:pPr>
            <a:r>
              <a:rPr lang="en-US" sz="2500" dirty="0">
                <a:solidFill>
                  <a:schemeClr val="bg1"/>
                </a:solidFill>
              </a:rPr>
              <a:t>Keeping God’s commandments to know God (gain or keep salvation) contradicts Ephes. 2:8-9.</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1314" y="1135144"/>
            <a:ext cx="1023257" cy="13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66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rgbClr val="00FFFF"/>
                </a:solidFill>
                <a:latin typeface="+mn-lt"/>
              </a:rPr>
              <a:t>Eternal Security Outline</a:t>
            </a:r>
          </a:p>
        </p:txBody>
      </p:sp>
      <p:sp>
        <p:nvSpPr>
          <p:cNvPr id="11267" name="Content Placeholder 2"/>
          <p:cNvSpPr>
            <a:spLocks noGrp="1"/>
          </p:cNvSpPr>
          <p:nvPr>
            <p:ph idx="1"/>
          </p:nvPr>
        </p:nvSpPr>
        <p:spPr>
          <a:xfrm>
            <a:off x="3535363" y="1600200"/>
            <a:ext cx="5373687" cy="2792413"/>
          </a:xfrm>
        </p:spPr>
        <p:txBody>
          <a:bodyPr/>
          <a:lstStyle/>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rPr>
              <a:t>Eternal security arguments</a:t>
            </a:r>
          </a:p>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rPr>
              <a:t>Response  to problem passages</a:t>
            </a:r>
          </a:p>
        </p:txBody>
      </p:sp>
      <p:pic>
        <p:nvPicPr>
          <p:cNvPr id="11268"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2916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0975" y="3962400"/>
            <a:ext cx="44624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2:3</a:t>
            </a:r>
          </a:p>
        </p:txBody>
      </p:sp>
      <p:sp>
        <p:nvSpPr>
          <p:cNvPr id="3" name="Content Placeholder 2"/>
          <p:cNvSpPr>
            <a:spLocks noGrp="1"/>
          </p:cNvSpPr>
          <p:nvPr>
            <p:ph idx="1"/>
          </p:nvPr>
        </p:nvSpPr>
        <p:spPr>
          <a:xfrm>
            <a:off x="0" y="656877"/>
            <a:ext cx="9144000" cy="5343642"/>
          </a:xfrm>
        </p:spPr>
        <p:txBody>
          <a:bodyPr/>
          <a:lstStyle/>
          <a:p>
            <a:pPr marL="228600" indent="-228600">
              <a:spcBef>
                <a:spcPts val="0"/>
              </a:spcBef>
              <a:spcAft>
                <a:spcPts val="1800"/>
              </a:spcAft>
              <a:buClr>
                <a:srgbClr val="66FFFF"/>
              </a:buClr>
            </a:pPr>
            <a:r>
              <a:rPr lang="en-US" sz="2500" dirty="0">
                <a:solidFill>
                  <a:srgbClr val="FFFFCC"/>
                </a:solidFill>
              </a:rPr>
              <a:t>Other purpose statements in 1 John cover only what immediately follows (2:1 &amp; 1:5-10; 2:26 &amp; 2:18-25)</a:t>
            </a:r>
          </a:p>
          <a:p>
            <a:pPr marL="228600" indent="-228600">
              <a:spcBef>
                <a:spcPts val="0"/>
              </a:spcBef>
              <a:spcAft>
                <a:spcPts val="1800"/>
              </a:spcAft>
              <a:buClr>
                <a:srgbClr val="66FFFF"/>
              </a:buClr>
            </a:pPr>
            <a:r>
              <a:rPr lang="en-US" sz="2500" b="1" u="sng" dirty="0">
                <a:solidFill>
                  <a:srgbClr val="FFFFCC"/>
                </a:solidFill>
              </a:rPr>
              <a:t>1 John 5:13 is not the book’s purpose statement</a:t>
            </a:r>
          </a:p>
          <a:p>
            <a:pPr marL="228600" indent="-228600">
              <a:spcBef>
                <a:spcPts val="0"/>
              </a:spcBef>
              <a:spcAft>
                <a:spcPts val="1800"/>
              </a:spcAft>
              <a:buClr>
                <a:srgbClr val="66FFFF"/>
              </a:buClr>
            </a:pPr>
            <a:r>
              <a:rPr lang="en-US" sz="2500" dirty="0">
                <a:solidFill>
                  <a:schemeClr val="bg1"/>
                </a:solidFill>
              </a:rPr>
              <a:t>1 John 1:3-4 is the book’s purpose statement</a:t>
            </a:r>
          </a:p>
          <a:p>
            <a:pPr marL="228600" indent="-228600">
              <a:spcBef>
                <a:spcPts val="0"/>
              </a:spcBef>
              <a:spcAft>
                <a:spcPts val="1800"/>
              </a:spcAft>
              <a:buClr>
                <a:srgbClr val="66FFFF"/>
              </a:buClr>
            </a:pPr>
            <a:r>
              <a:rPr lang="en-US" sz="2500" dirty="0">
                <a:solidFill>
                  <a:schemeClr val="bg1"/>
                </a:solidFill>
              </a:rPr>
              <a:t>Heading in Scofield Reference Bible: “The Tests of Fellowship: Obedience and Love.”</a:t>
            </a:r>
          </a:p>
          <a:p>
            <a:pPr marL="228600" indent="-228600">
              <a:spcBef>
                <a:spcPts val="0"/>
              </a:spcBef>
              <a:spcAft>
                <a:spcPts val="1800"/>
              </a:spcAft>
              <a:buClr>
                <a:srgbClr val="66FFFF"/>
              </a:buClr>
            </a:pPr>
            <a:r>
              <a:rPr lang="en-US" sz="2500" dirty="0">
                <a:solidFill>
                  <a:schemeClr val="bg1"/>
                </a:solidFill>
              </a:rPr>
              <a:t>“Knowing God” refers to intimacy or fellowship with God rather than being born again</a:t>
            </a:r>
          </a:p>
          <a:p>
            <a:pPr marL="228600" indent="-228600">
              <a:spcBef>
                <a:spcPts val="0"/>
              </a:spcBef>
              <a:spcAft>
                <a:spcPts val="1800"/>
              </a:spcAft>
              <a:buClr>
                <a:srgbClr val="66FFFF"/>
              </a:buClr>
            </a:pPr>
            <a:r>
              <a:rPr lang="en-US" sz="2500" dirty="0">
                <a:solidFill>
                  <a:schemeClr val="bg1"/>
                </a:solidFill>
              </a:rPr>
              <a:t>Out of fellowship believers do not know God (John 14:7-9; Gal. 4:9; 1 Cor. 15:34; 2 Pet. 3:18)</a:t>
            </a:r>
          </a:p>
          <a:p>
            <a:pPr marL="228600" indent="-228600">
              <a:spcBef>
                <a:spcPts val="0"/>
              </a:spcBef>
              <a:spcAft>
                <a:spcPts val="1800"/>
              </a:spcAft>
              <a:buClr>
                <a:srgbClr val="66FFFF"/>
              </a:buClr>
            </a:pPr>
            <a:r>
              <a:rPr lang="en-US" sz="2500" dirty="0">
                <a:solidFill>
                  <a:schemeClr val="bg1"/>
                </a:solidFill>
              </a:rPr>
              <a:t>Keeping God’s commandments to know God (gain or keep salvation) contradicts Ephes. 2:8-9.</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1314" y="1135144"/>
            <a:ext cx="1023257" cy="13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542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87841"/>
            <a:ext cx="8791575" cy="3616375"/>
          </a:xfrm>
          <a:prstGeom prst="rect">
            <a:avLst/>
          </a:prstGeom>
          <a:noFill/>
          <a:ln w="28575">
            <a:noFill/>
            <a:miter lim="800000"/>
            <a:headEnd/>
            <a:tailEnd/>
          </a:ln>
        </p:spPr>
        <p:txBody>
          <a:bodyPr>
            <a:spAutoFit/>
          </a:bodyPr>
          <a:lstStyle/>
          <a:p>
            <a:pPr algn="ctr" eaLnBrk="1" fontAlgn="auto" hangingPunct="1">
              <a:spcBef>
                <a:spcPts val="0"/>
              </a:spcBef>
              <a:spcAft>
                <a:spcPts val="24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5:13</a:t>
            </a:r>
          </a:p>
          <a:p>
            <a:pPr algn="just" eaLnBrk="1" fontAlgn="auto" hangingPunct="1">
              <a:spcBef>
                <a:spcPts val="600"/>
              </a:spcBef>
              <a:spcAft>
                <a:spcPts val="600"/>
              </a:spcAft>
              <a:defRPr/>
            </a:pPr>
            <a:r>
              <a:rPr lang="en-US" altLang="en-US" sz="4000" dirty="0">
                <a:solidFill>
                  <a:schemeClr val="bg1"/>
                </a:solidFill>
                <a:latin typeface="+mn-lt"/>
                <a:cs typeface="Calibri" panose="020F0502020204030204" pitchFamily="34" charset="0"/>
              </a:rPr>
              <a:t>“</a:t>
            </a:r>
            <a:r>
              <a:rPr lang="en-US" sz="4000" dirty="0">
                <a:solidFill>
                  <a:schemeClr val="bg1"/>
                </a:solidFill>
                <a:latin typeface="+mn-lt"/>
                <a:cs typeface="Calibri" panose="020F0502020204030204" pitchFamily="34" charset="0"/>
              </a:rPr>
              <a:t>These things I have written to you who believe in the name of the Son of God, so that </a:t>
            </a:r>
            <a:r>
              <a:rPr lang="en-US" sz="4000" b="1" u="sng" dirty="0">
                <a:solidFill>
                  <a:srgbClr val="FFFFCC"/>
                </a:solidFill>
                <a:latin typeface="+mn-lt"/>
                <a:cs typeface="+mn-cs"/>
              </a:rPr>
              <a:t>you may know that you have eternal life</a:t>
            </a:r>
            <a:r>
              <a:rPr lang="en-US" sz="4000" dirty="0">
                <a:solidFill>
                  <a:schemeClr val="bg1"/>
                </a:solidFill>
                <a:latin typeface="+mn-lt"/>
                <a:cs typeface="Calibri" panose="020F0502020204030204" pitchFamily="34" charset="0"/>
              </a:rPr>
              <a:t>.”</a:t>
            </a:r>
            <a:r>
              <a:rPr lang="en-US" altLang="en-US" sz="4000" dirty="0">
                <a:solidFill>
                  <a:schemeClr val="bg1"/>
                </a:solidFill>
                <a:latin typeface="+mn-lt"/>
                <a:cs typeface="Calibri" panose="020F0502020204030204" pitchFamily="34" charset="0"/>
              </a:rPr>
              <a:t> (NASB)</a:t>
            </a:r>
          </a:p>
        </p:txBody>
      </p:sp>
    </p:spTree>
    <p:extLst>
      <p:ext uri="{BB962C8B-B14F-4D97-AF65-F5344CB8AC3E}">
        <p14:creationId xmlns:p14="http://schemas.microsoft.com/office/powerpoint/2010/main" val="51509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2:3</a:t>
            </a:r>
          </a:p>
        </p:txBody>
      </p:sp>
      <p:sp>
        <p:nvSpPr>
          <p:cNvPr id="3" name="Content Placeholder 2"/>
          <p:cNvSpPr>
            <a:spLocks noGrp="1"/>
          </p:cNvSpPr>
          <p:nvPr>
            <p:ph idx="1"/>
          </p:nvPr>
        </p:nvSpPr>
        <p:spPr>
          <a:xfrm>
            <a:off x="0" y="656877"/>
            <a:ext cx="9144000" cy="5343642"/>
          </a:xfrm>
        </p:spPr>
        <p:txBody>
          <a:bodyPr/>
          <a:lstStyle/>
          <a:p>
            <a:pPr marL="228600" indent="-228600">
              <a:spcBef>
                <a:spcPts val="0"/>
              </a:spcBef>
              <a:spcAft>
                <a:spcPts val="1800"/>
              </a:spcAft>
              <a:buClr>
                <a:srgbClr val="66FFFF"/>
              </a:buClr>
            </a:pPr>
            <a:r>
              <a:rPr lang="en-US" sz="2500" dirty="0">
                <a:solidFill>
                  <a:schemeClr val="bg1"/>
                </a:solidFill>
              </a:rPr>
              <a:t>Other purpose statements in 1 John cover only what immediately follows (2:1 &amp; 1:5-10; 2:26 &amp; 2:18-25)</a:t>
            </a:r>
          </a:p>
          <a:p>
            <a:pPr marL="228600" indent="-228600">
              <a:spcBef>
                <a:spcPts val="0"/>
              </a:spcBef>
              <a:spcAft>
                <a:spcPts val="1800"/>
              </a:spcAft>
              <a:buClr>
                <a:srgbClr val="66FFFF"/>
              </a:buClr>
            </a:pPr>
            <a:r>
              <a:rPr lang="en-US" sz="2500" dirty="0">
                <a:solidFill>
                  <a:schemeClr val="bg1"/>
                </a:solidFill>
              </a:rPr>
              <a:t>1 John 5:13 is not the book’s purpose statement</a:t>
            </a:r>
          </a:p>
          <a:p>
            <a:pPr marL="228600" indent="-228600">
              <a:spcBef>
                <a:spcPts val="0"/>
              </a:spcBef>
              <a:spcAft>
                <a:spcPts val="1800"/>
              </a:spcAft>
              <a:buClr>
                <a:srgbClr val="66FFFF"/>
              </a:buClr>
            </a:pPr>
            <a:r>
              <a:rPr lang="en-US" sz="2500" b="1" u="sng" dirty="0">
                <a:solidFill>
                  <a:srgbClr val="FFFFCC"/>
                </a:solidFill>
              </a:rPr>
              <a:t>1 John 1:3-4 is the book’s purpose statement</a:t>
            </a:r>
          </a:p>
          <a:p>
            <a:pPr marL="228600" indent="-228600">
              <a:spcBef>
                <a:spcPts val="0"/>
              </a:spcBef>
              <a:spcAft>
                <a:spcPts val="1800"/>
              </a:spcAft>
              <a:buClr>
                <a:srgbClr val="66FFFF"/>
              </a:buClr>
            </a:pPr>
            <a:r>
              <a:rPr lang="en-US" sz="2500" dirty="0">
                <a:solidFill>
                  <a:schemeClr val="bg1"/>
                </a:solidFill>
              </a:rPr>
              <a:t>Heading in Scofield Reference Bible: “The Tests of Fellowship: Obedience and Love.”</a:t>
            </a:r>
          </a:p>
          <a:p>
            <a:pPr marL="228600" indent="-228600">
              <a:spcBef>
                <a:spcPts val="0"/>
              </a:spcBef>
              <a:spcAft>
                <a:spcPts val="1800"/>
              </a:spcAft>
              <a:buClr>
                <a:srgbClr val="66FFFF"/>
              </a:buClr>
            </a:pPr>
            <a:r>
              <a:rPr lang="en-US" sz="2500" dirty="0">
                <a:solidFill>
                  <a:schemeClr val="bg1"/>
                </a:solidFill>
              </a:rPr>
              <a:t>“Knowing God” refers to intimacy or fellowship with God rather than being born again</a:t>
            </a:r>
          </a:p>
          <a:p>
            <a:pPr marL="228600" indent="-228600">
              <a:spcBef>
                <a:spcPts val="0"/>
              </a:spcBef>
              <a:spcAft>
                <a:spcPts val="1800"/>
              </a:spcAft>
              <a:buClr>
                <a:srgbClr val="66FFFF"/>
              </a:buClr>
            </a:pPr>
            <a:r>
              <a:rPr lang="en-US" sz="2500" dirty="0">
                <a:solidFill>
                  <a:schemeClr val="bg1"/>
                </a:solidFill>
              </a:rPr>
              <a:t>Out of fellowship believers do not know God (John 14:7-9; Gal. 4:9; 1 Cor. 15:34; 2 Pet. 3:18)</a:t>
            </a:r>
          </a:p>
          <a:p>
            <a:pPr marL="228600" indent="-228600">
              <a:spcBef>
                <a:spcPts val="0"/>
              </a:spcBef>
              <a:spcAft>
                <a:spcPts val="1800"/>
              </a:spcAft>
              <a:buClr>
                <a:srgbClr val="66FFFF"/>
              </a:buClr>
            </a:pPr>
            <a:r>
              <a:rPr lang="en-US" sz="2500" dirty="0">
                <a:solidFill>
                  <a:schemeClr val="bg1"/>
                </a:solidFill>
              </a:rPr>
              <a:t>Keeping God’s commandments to know God (gain or keep salvation) contradicts Ephes. 2:8-9.</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1314" y="1135144"/>
            <a:ext cx="1023257" cy="13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565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39713"/>
            <a:ext cx="8791575" cy="4601260"/>
          </a:xfrm>
          <a:prstGeom prst="rect">
            <a:avLst/>
          </a:prstGeom>
          <a:noFill/>
          <a:ln w="28575">
            <a:noFill/>
            <a:miter lim="800000"/>
            <a:headEnd/>
            <a:tailEnd/>
          </a:ln>
        </p:spPr>
        <p:txBody>
          <a:bodyPr>
            <a:spAutoFit/>
          </a:bodyPr>
          <a:lstStyle/>
          <a:p>
            <a:pPr algn="ctr" eaLnBrk="1" fontAlgn="auto" hangingPunct="1">
              <a:spcBef>
                <a:spcPts val="0"/>
              </a:spcBef>
              <a:spcAft>
                <a:spcPts val="24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1:3-4</a:t>
            </a:r>
          </a:p>
          <a:p>
            <a:pPr algn="just" eaLnBrk="1" fontAlgn="auto" hangingPunct="1">
              <a:spcBef>
                <a:spcPts val="600"/>
              </a:spcBef>
              <a:spcAft>
                <a:spcPts val="600"/>
              </a:spcAft>
              <a:defRPr/>
            </a:pPr>
            <a:r>
              <a:rPr lang="en-US" altLang="en-US" sz="3600" kern="0" dirty="0">
                <a:solidFill>
                  <a:schemeClr val="bg1"/>
                </a:solidFill>
                <a:latin typeface="+mn-lt"/>
                <a:cs typeface="Calibri" panose="020F0502020204030204" pitchFamily="34" charset="0"/>
              </a:rPr>
              <a:t>“</a:t>
            </a:r>
            <a:r>
              <a:rPr lang="en-US" sz="3600" dirty="0">
                <a:solidFill>
                  <a:schemeClr val="bg1"/>
                </a:solidFill>
                <a:latin typeface="Calibri" panose="020F0502020204030204" pitchFamily="34" charset="0"/>
                <a:cs typeface="Calibri" panose="020F0502020204030204" pitchFamily="34" charset="0"/>
              </a:rPr>
              <a:t>what we have seen and heard we proclaim to you also, so that you too may have </a:t>
            </a:r>
            <a:r>
              <a:rPr lang="en-US" sz="3600" b="1" u="sng" dirty="0">
                <a:solidFill>
                  <a:srgbClr val="FFFFCC"/>
                </a:solidFill>
                <a:latin typeface="Calibri" panose="020F0502020204030204" pitchFamily="34" charset="0"/>
                <a:cs typeface="Calibri" panose="020F0502020204030204" pitchFamily="34" charset="0"/>
              </a:rPr>
              <a:t>fellowship</a:t>
            </a:r>
            <a:r>
              <a:rPr lang="en-US" sz="3600" dirty="0">
                <a:solidFill>
                  <a:schemeClr val="bg1"/>
                </a:solidFill>
                <a:latin typeface="Calibri" panose="020F0502020204030204" pitchFamily="34" charset="0"/>
                <a:cs typeface="Calibri" panose="020F0502020204030204" pitchFamily="34" charset="0"/>
              </a:rPr>
              <a:t> with us; and indeed our </a:t>
            </a:r>
            <a:r>
              <a:rPr lang="en-US" sz="3600" b="1" u="sng" dirty="0">
                <a:solidFill>
                  <a:srgbClr val="FFFFCC"/>
                </a:solidFill>
                <a:latin typeface="Calibri" panose="020F0502020204030204" pitchFamily="34" charset="0"/>
                <a:cs typeface="Calibri" panose="020F0502020204030204" pitchFamily="34" charset="0"/>
              </a:rPr>
              <a:t>fellowship</a:t>
            </a:r>
            <a:r>
              <a:rPr lang="en-US" sz="3600" dirty="0">
                <a:solidFill>
                  <a:schemeClr val="bg1"/>
                </a:solidFill>
                <a:latin typeface="Calibri" panose="020F0502020204030204" pitchFamily="34" charset="0"/>
                <a:cs typeface="Calibri" panose="020F0502020204030204" pitchFamily="34" charset="0"/>
              </a:rPr>
              <a:t> is with the Father, and with His Son Jesus Christ. </a:t>
            </a:r>
            <a:r>
              <a:rPr lang="en-US" sz="3600" baseline="30000" dirty="0">
                <a:solidFill>
                  <a:schemeClr val="bg1"/>
                </a:solidFill>
                <a:latin typeface="Calibri" panose="020F0502020204030204" pitchFamily="34" charset="0"/>
                <a:cs typeface="Calibri" panose="020F0502020204030204" pitchFamily="34" charset="0"/>
              </a:rPr>
              <a:t>4 </a:t>
            </a:r>
            <a:r>
              <a:rPr lang="en-US" sz="3600" dirty="0">
                <a:solidFill>
                  <a:schemeClr val="bg1"/>
                </a:solidFill>
                <a:latin typeface="Calibri" panose="020F0502020204030204" pitchFamily="34" charset="0"/>
                <a:cs typeface="Calibri" panose="020F0502020204030204" pitchFamily="34" charset="0"/>
              </a:rPr>
              <a:t>These things we write, so that our </a:t>
            </a:r>
            <a:r>
              <a:rPr lang="en-US" sz="3600" b="1" u="sng" dirty="0">
                <a:solidFill>
                  <a:srgbClr val="FFFFCC"/>
                </a:solidFill>
                <a:latin typeface="Calibri" panose="020F0502020204030204" pitchFamily="34" charset="0"/>
                <a:cs typeface="Calibri" panose="020F0502020204030204" pitchFamily="34" charset="0"/>
              </a:rPr>
              <a:t>joy</a:t>
            </a:r>
            <a:r>
              <a:rPr lang="en-US" sz="3600" dirty="0">
                <a:solidFill>
                  <a:schemeClr val="bg1"/>
                </a:solidFill>
                <a:latin typeface="Calibri" panose="020F0502020204030204" pitchFamily="34" charset="0"/>
                <a:cs typeface="Calibri" panose="020F0502020204030204" pitchFamily="34" charset="0"/>
              </a:rPr>
              <a:t> may be made complete..” </a:t>
            </a:r>
            <a:r>
              <a:rPr lang="en-US" altLang="en-US" sz="3600" dirty="0">
                <a:solidFill>
                  <a:schemeClr val="bg1"/>
                </a:solidFill>
                <a:latin typeface="Calibri" panose="020F0502020204030204" pitchFamily="34" charset="0"/>
                <a:cs typeface="Calibri" panose="020F0502020204030204" pitchFamily="34" charset="0"/>
              </a:rPr>
              <a:t>(NASB)</a:t>
            </a:r>
          </a:p>
        </p:txBody>
      </p:sp>
    </p:spTree>
    <p:extLst>
      <p:ext uri="{BB962C8B-B14F-4D97-AF65-F5344CB8AC3E}">
        <p14:creationId xmlns:p14="http://schemas.microsoft.com/office/powerpoint/2010/main" val="1862826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2:3</a:t>
            </a:r>
          </a:p>
        </p:txBody>
      </p:sp>
      <p:sp>
        <p:nvSpPr>
          <p:cNvPr id="3" name="Content Placeholder 2"/>
          <p:cNvSpPr>
            <a:spLocks noGrp="1"/>
          </p:cNvSpPr>
          <p:nvPr>
            <p:ph idx="1"/>
          </p:nvPr>
        </p:nvSpPr>
        <p:spPr>
          <a:xfrm>
            <a:off x="0" y="656877"/>
            <a:ext cx="9144000" cy="5343642"/>
          </a:xfrm>
        </p:spPr>
        <p:txBody>
          <a:bodyPr/>
          <a:lstStyle/>
          <a:p>
            <a:pPr marL="228600" indent="-228600">
              <a:spcBef>
                <a:spcPts val="0"/>
              </a:spcBef>
              <a:spcAft>
                <a:spcPts val="1800"/>
              </a:spcAft>
              <a:buClr>
                <a:srgbClr val="66FFFF"/>
              </a:buClr>
            </a:pPr>
            <a:r>
              <a:rPr lang="en-US" sz="2500" dirty="0">
                <a:solidFill>
                  <a:schemeClr val="bg1"/>
                </a:solidFill>
              </a:rPr>
              <a:t>Other purpose statements in 1 John cover only what immediately follows (2:1 &amp; 1:5-10; 2:26 &amp; 2:18-25)</a:t>
            </a:r>
          </a:p>
          <a:p>
            <a:pPr marL="228600" indent="-228600">
              <a:spcBef>
                <a:spcPts val="0"/>
              </a:spcBef>
              <a:spcAft>
                <a:spcPts val="1800"/>
              </a:spcAft>
              <a:buClr>
                <a:srgbClr val="66FFFF"/>
              </a:buClr>
            </a:pPr>
            <a:r>
              <a:rPr lang="en-US" sz="2500" dirty="0">
                <a:solidFill>
                  <a:schemeClr val="bg1"/>
                </a:solidFill>
              </a:rPr>
              <a:t>1 John 5:13 is not the book’s purpose statement</a:t>
            </a:r>
          </a:p>
          <a:p>
            <a:pPr marL="228600" indent="-228600">
              <a:spcBef>
                <a:spcPts val="0"/>
              </a:spcBef>
              <a:spcAft>
                <a:spcPts val="1800"/>
              </a:spcAft>
              <a:buClr>
                <a:srgbClr val="66FFFF"/>
              </a:buClr>
            </a:pPr>
            <a:r>
              <a:rPr lang="en-US" sz="2500" dirty="0">
                <a:solidFill>
                  <a:schemeClr val="bg1"/>
                </a:solidFill>
              </a:rPr>
              <a:t>1 John 1:3-4 is the book’s purpose statement</a:t>
            </a:r>
          </a:p>
          <a:p>
            <a:pPr marL="228600" indent="-228600">
              <a:spcBef>
                <a:spcPts val="0"/>
              </a:spcBef>
              <a:spcAft>
                <a:spcPts val="1800"/>
              </a:spcAft>
              <a:buClr>
                <a:srgbClr val="66FFFF"/>
              </a:buClr>
            </a:pPr>
            <a:r>
              <a:rPr lang="en-US" sz="2500" b="1" u="sng" dirty="0">
                <a:solidFill>
                  <a:srgbClr val="FFFFCC"/>
                </a:solidFill>
              </a:rPr>
              <a:t>Heading in Scofield Reference Bible: “The Tests of Fellowship: Obedience and Love.”</a:t>
            </a:r>
          </a:p>
          <a:p>
            <a:pPr marL="228600" indent="-228600">
              <a:spcBef>
                <a:spcPts val="0"/>
              </a:spcBef>
              <a:spcAft>
                <a:spcPts val="1800"/>
              </a:spcAft>
              <a:buClr>
                <a:srgbClr val="66FFFF"/>
              </a:buClr>
            </a:pPr>
            <a:r>
              <a:rPr lang="en-US" sz="2500" dirty="0">
                <a:solidFill>
                  <a:schemeClr val="bg1"/>
                </a:solidFill>
              </a:rPr>
              <a:t>“Knowing God” refers to intimacy or fellowship with God rather than being born again</a:t>
            </a:r>
          </a:p>
          <a:p>
            <a:pPr marL="228600" indent="-228600">
              <a:spcBef>
                <a:spcPts val="0"/>
              </a:spcBef>
              <a:spcAft>
                <a:spcPts val="1800"/>
              </a:spcAft>
              <a:buClr>
                <a:srgbClr val="66FFFF"/>
              </a:buClr>
            </a:pPr>
            <a:r>
              <a:rPr lang="en-US" sz="2500" dirty="0">
                <a:solidFill>
                  <a:schemeClr val="bg1"/>
                </a:solidFill>
              </a:rPr>
              <a:t>Out of fellowship believers do not know God (John 14:7-9; Gal. 4:9; 1 Cor. 15:34; 2 Pet. 3:18)</a:t>
            </a:r>
          </a:p>
          <a:p>
            <a:pPr marL="228600" indent="-228600">
              <a:spcBef>
                <a:spcPts val="0"/>
              </a:spcBef>
              <a:spcAft>
                <a:spcPts val="1800"/>
              </a:spcAft>
              <a:buClr>
                <a:srgbClr val="66FFFF"/>
              </a:buClr>
            </a:pPr>
            <a:r>
              <a:rPr lang="en-US" sz="2500" dirty="0">
                <a:solidFill>
                  <a:schemeClr val="bg1"/>
                </a:solidFill>
              </a:rPr>
              <a:t>Keeping God’s commandments to know God (gain or keep salvation) contradicts Ephes. 2:8-9.</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1314" y="1135144"/>
            <a:ext cx="1023257" cy="13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210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990475" y="299873"/>
            <a:ext cx="7163050" cy="3000821"/>
          </a:xfrm>
          <a:prstGeom prst="rect">
            <a:avLst/>
          </a:prstGeom>
          <a:noFill/>
          <a:ln w="28575">
            <a:noFill/>
            <a:miter lim="800000"/>
            <a:headEnd/>
            <a:tailEnd/>
          </a:ln>
        </p:spPr>
        <p:txBody>
          <a:bodyPr wrap="square">
            <a:spAutoFit/>
          </a:bodyPr>
          <a:lstStyle/>
          <a:p>
            <a:pPr algn="ctr" eaLnBrk="1" fontAlgn="auto" hangingPunct="1">
              <a:spcBef>
                <a:spcPts val="0"/>
              </a:spcBef>
              <a:spcAft>
                <a:spcPts val="24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2:3</a:t>
            </a:r>
          </a:p>
          <a:p>
            <a:pPr algn="just" eaLnBrk="1" fontAlgn="auto" hangingPunct="1">
              <a:spcBef>
                <a:spcPts val="600"/>
              </a:spcBef>
              <a:spcAft>
                <a:spcPts val="600"/>
              </a:spcAft>
              <a:defRPr/>
            </a:pPr>
            <a:r>
              <a:rPr lang="en-US" altLang="en-US" sz="4000" kern="0" dirty="0">
                <a:solidFill>
                  <a:schemeClr val="bg1"/>
                </a:solidFill>
                <a:latin typeface="+mn-lt"/>
                <a:cs typeface="Calibri" panose="020F0502020204030204" pitchFamily="34" charset="0"/>
              </a:rPr>
              <a:t>“</a:t>
            </a:r>
            <a:r>
              <a:rPr lang="en-US" sz="4000" dirty="0">
                <a:solidFill>
                  <a:schemeClr val="bg1"/>
                </a:solidFill>
                <a:latin typeface="+mn-lt"/>
                <a:cs typeface="Calibri" panose="020F0502020204030204" pitchFamily="34" charset="0"/>
              </a:rPr>
              <a:t>By this we know that we have come to </a:t>
            </a:r>
            <a:r>
              <a:rPr lang="en-US" sz="4000" b="1" u="sng" dirty="0">
                <a:solidFill>
                  <a:srgbClr val="FFFFCC"/>
                </a:solidFill>
                <a:latin typeface="+mn-lt"/>
                <a:cs typeface="Calibri" panose="020F0502020204030204" pitchFamily="34" charset="0"/>
              </a:rPr>
              <a:t>know</a:t>
            </a:r>
            <a:r>
              <a:rPr lang="en-US" sz="4000" dirty="0">
                <a:solidFill>
                  <a:schemeClr val="bg1"/>
                </a:solidFill>
                <a:latin typeface="+mn-lt"/>
                <a:cs typeface="Calibri" panose="020F0502020204030204" pitchFamily="34" charset="0"/>
              </a:rPr>
              <a:t> Him, if we keep His commandments.”</a:t>
            </a:r>
            <a:r>
              <a:rPr lang="en-US" altLang="en-US" sz="4000" dirty="0">
                <a:solidFill>
                  <a:schemeClr val="bg1"/>
                </a:solidFill>
                <a:latin typeface="+mn-lt"/>
                <a:cs typeface="Calibri" panose="020F0502020204030204" pitchFamily="34" charset="0"/>
              </a:rPr>
              <a:t> (NASB)</a:t>
            </a:r>
          </a:p>
        </p:txBody>
      </p:sp>
    </p:spTree>
    <p:extLst>
      <p:ext uri="{BB962C8B-B14F-4D97-AF65-F5344CB8AC3E}">
        <p14:creationId xmlns:p14="http://schemas.microsoft.com/office/powerpoint/2010/main" val="2175126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2:3</a:t>
            </a:r>
          </a:p>
        </p:txBody>
      </p:sp>
      <p:sp>
        <p:nvSpPr>
          <p:cNvPr id="3" name="Content Placeholder 2"/>
          <p:cNvSpPr>
            <a:spLocks noGrp="1"/>
          </p:cNvSpPr>
          <p:nvPr>
            <p:ph idx="1"/>
          </p:nvPr>
        </p:nvSpPr>
        <p:spPr>
          <a:xfrm>
            <a:off x="0" y="656877"/>
            <a:ext cx="9144000" cy="5343642"/>
          </a:xfrm>
        </p:spPr>
        <p:txBody>
          <a:bodyPr/>
          <a:lstStyle/>
          <a:p>
            <a:pPr marL="228600" indent="-228600">
              <a:spcBef>
                <a:spcPts val="0"/>
              </a:spcBef>
              <a:spcAft>
                <a:spcPts val="1800"/>
              </a:spcAft>
              <a:buClr>
                <a:srgbClr val="66FFFF"/>
              </a:buClr>
            </a:pPr>
            <a:r>
              <a:rPr lang="en-US" sz="2500" dirty="0">
                <a:solidFill>
                  <a:schemeClr val="bg1"/>
                </a:solidFill>
              </a:rPr>
              <a:t>Other purpose statements in 1 John cover only what immediately follows (2:1 &amp; 1:5-10; 2:26 &amp; 2:18-25)</a:t>
            </a:r>
          </a:p>
          <a:p>
            <a:pPr marL="228600" indent="-228600">
              <a:spcBef>
                <a:spcPts val="0"/>
              </a:spcBef>
              <a:spcAft>
                <a:spcPts val="1800"/>
              </a:spcAft>
              <a:buClr>
                <a:srgbClr val="66FFFF"/>
              </a:buClr>
            </a:pPr>
            <a:r>
              <a:rPr lang="en-US" sz="2500" dirty="0">
                <a:solidFill>
                  <a:schemeClr val="bg1"/>
                </a:solidFill>
              </a:rPr>
              <a:t>1 John 5:13 is not the book’s purpose statement</a:t>
            </a:r>
          </a:p>
          <a:p>
            <a:pPr marL="228600" indent="-228600">
              <a:spcBef>
                <a:spcPts val="0"/>
              </a:spcBef>
              <a:spcAft>
                <a:spcPts val="1800"/>
              </a:spcAft>
              <a:buClr>
                <a:srgbClr val="66FFFF"/>
              </a:buClr>
            </a:pPr>
            <a:r>
              <a:rPr lang="en-US" sz="2500" dirty="0">
                <a:solidFill>
                  <a:schemeClr val="bg1"/>
                </a:solidFill>
              </a:rPr>
              <a:t>1 John 1:3-4 is the book’s purpose statement</a:t>
            </a:r>
          </a:p>
          <a:p>
            <a:pPr marL="228600" indent="-228600">
              <a:spcBef>
                <a:spcPts val="0"/>
              </a:spcBef>
              <a:spcAft>
                <a:spcPts val="1800"/>
              </a:spcAft>
              <a:buClr>
                <a:srgbClr val="66FFFF"/>
              </a:buClr>
            </a:pPr>
            <a:r>
              <a:rPr lang="en-US" sz="2500" dirty="0">
                <a:solidFill>
                  <a:schemeClr val="bg1"/>
                </a:solidFill>
              </a:rPr>
              <a:t>Heading in Scofield Reference Bible: “The Tests of Fellowship: Obedience and Love.”</a:t>
            </a:r>
          </a:p>
          <a:p>
            <a:pPr marL="228600" indent="-228600">
              <a:spcBef>
                <a:spcPts val="0"/>
              </a:spcBef>
              <a:spcAft>
                <a:spcPts val="1800"/>
              </a:spcAft>
              <a:buClr>
                <a:srgbClr val="66FFFF"/>
              </a:buClr>
            </a:pPr>
            <a:r>
              <a:rPr lang="en-US" sz="2500" b="1" dirty="0">
                <a:solidFill>
                  <a:srgbClr val="FFFFCC"/>
                </a:solidFill>
              </a:rPr>
              <a:t>“</a:t>
            </a:r>
            <a:r>
              <a:rPr lang="en-US" sz="2500" b="1" u="sng" dirty="0">
                <a:solidFill>
                  <a:srgbClr val="FFFFCC"/>
                </a:solidFill>
              </a:rPr>
              <a:t>Knowing God” refers to intimacy or fellowship with God rather than being born again</a:t>
            </a:r>
          </a:p>
          <a:p>
            <a:pPr marL="228600" indent="-228600">
              <a:spcBef>
                <a:spcPts val="0"/>
              </a:spcBef>
              <a:spcAft>
                <a:spcPts val="1800"/>
              </a:spcAft>
              <a:buClr>
                <a:srgbClr val="66FFFF"/>
              </a:buClr>
            </a:pPr>
            <a:r>
              <a:rPr lang="en-US" sz="2500" dirty="0">
                <a:solidFill>
                  <a:schemeClr val="bg1"/>
                </a:solidFill>
              </a:rPr>
              <a:t>Out of fellowship believers do not know God (John 14:7-9; Gal. 4:9; 1 Cor. 15:34; 2 Pet. 3:18)</a:t>
            </a:r>
          </a:p>
          <a:p>
            <a:pPr marL="228600" indent="-228600">
              <a:spcBef>
                <a:spcPts val="0"/>
              </a:spcBef>
              <a:spcAft>
                <a:spcPts val="1800"/>
              </a:spcAft>
              <a:buClr>
                <a:srgbClr val="66FFFF"/>
              </a:buClr>
            </a:pPr>
            <a:r>
              <a:rPr lang="en-US" sz="2500" dirty="0">
                <a:solidFill>
                  <a:schemeClr val="bg1"/>
                </a:solidFill>
              </a:rPr>
              <a:t>Keeping God’s commandments to know God (gain or keep salvation) contradicts Ephes. 2:8-9.</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1314" y="1135144"/>
            <a:ext cx="1023257" cy="13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163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2:3</a:t>
            </a:r>
          </a:p>
        </p:txBody>
      </p:sp>
      <p:sp>
        <p:nvSpPr>
          <p:cNvPr id="3" name="Content Placeholder 2"/>
          <p:cNvSpPr>
            <a:spLocks noGrp="1"/>
          </p:cNvSpPr>
          <p:nvPr>
            <p:ph idx="1"/>
          </p:nvPr>
        </p:nvSpPr>
        <p:spPr>
          <a:xfrm>
            <a:off x="0" y="656877"/>
            <a:ext cx="9144000" cy="5343642"/>
          </a:xfrm>
        </p:spPr>
        <p:txBody>
          <a:bodyPr/>
          <a:lstStyle/>
          <a:p>
            <a:pPr marL="228600" indent="-228600">
              <a:spcBef>
                <a:spcPts val="0"/>
              </a:spcBef>
              <a:spcAft>
                <a:spcPts val="1800"/>
              </a:spcAft>
              <a:buClr>
                <a:srgbClr val="66FFFF"/>
              </a:buClr>
            </a:pPr>
            <a:r>
              <a:rPr lang="en-US" sz="2500" dirty="0">
                <a:solidFill>
                  <a:schemeClr val="bg1"/>
                </a:solidFill>
              </a:rPr>
              <a:t>Other purpose statements in 1 John cover only what immediately follows (2:1 &amp; 1:5-10; 2:26 &amp; 2:18-25)</a:t>
            </a:r>
          </a:p>
          <a:p>
            <a:pPr marL="228600" indent="-228600">
              <a:spcBef>
                <a:spcPts val="0"/>
              </a:spcBef>
              <a:spcAft>
                <a:spcPts val="1800"/>
              </a:spcAft>
              <a:buClr>
                <a:srgbClr val="66FFFF"/>
              </a:buClr>
            </a:pPr>
            <a:r>
              <a:rPr lang="en-US" sz="2500" dirty="0">
                <a:solidFill>
                  <a:schemeClr val="bg1"/>
                </a:solidFill>
              </a:rPr>
              <a:t>1 John 5:13 is not the book’s purpose statement</a:t>
            </a:r>
          </a:p>
          <a:p>
            <a:pPr marL="228600" indent="-228600">
              <a:spcBef>
                <a:spcPts val="0"/>
              </a:spcBef>
              <a:spcAft>
                <a:spcPts val="1800"/>
              </a:spcAft>
              <a:buClr>
                <a:srgbClr val="66FFFF"/>
              </a:buClr>
            </a:pPr>
            <a:r>
              <a:rPr lang="en-US" sz="2500" dirty="0">
                <a:solidFill>
                  <a:schemeClr val="bg1"/>
                </a:solidFill>
              </a:rPr>
              <a:t>1 John 1:3-4 is the book’s purpose statement</a:t>
            </a:r>
          </a:p>
          <a:p>
            <a:pPr marL="228600" indent="-228600">
              <a:spcBef>
                <a:spcPts val="0"/>
              </a:spcBef>
              <a:spcAft>
                <a:spcPts val="1800"/>
              </a:spcAft>
              <a:buClr>
                <a:srgbClr val="66FFFF"/>
              </a:buClr>
            </a:pPr>
            <a:r>
              <a:rPr lang="en-US" sz="2500" dirty="0">
                <a:solidFill>
                  <a:schemeClr val="bg1"/>
                </a:solidFill>
              </a:rPr>
              <a:t>Heading in Scofield Reference Bible: “The Tests of Fellowship: Obedience and Love.”</a:t>
            </a:r>
          </a:p>
          <a:p>
            <a:pPr marL="228600" indent="-228600">
              <a:spcBef>
                <a:spcPts val="0"/>
              </a:spcBef>
              <a:spcAft>
                <a:spcPts val="1800"/>
              </a:spcAft>
              <a:buClr>
                <a:srgbClr val="66FFFF"/>
              </a:buClr>
            </a:pPr>
            <a:r>
              <a:rPr lang="en-US" sz="2500" dirty="0">
                <a:solidFill>
                  <a:schemeClr val="bg1"/>
                </a:solidFill>
              </a:rPr>
              <a:t>“Knowing God” refers to intimacy or fellowship with God rather than being born again</a:t>
            </a:r>
          </a:p>
          <a:p>
            <a:pPr marL="228600" indent="-228600">
              <a:spcBef>
                <a:spcPts val="0"/>
              </a:spcBef>
              <a:spcAft>
                <a:spcPts val="1800"/>
              </a:spcAft>
              <a:buClr>
                <a:srgbClr val="66FFFF"/>
              </a:buClr>
            </a:pPr>
            <a:r>
              <a:rPr lang="en-US" sz="2500" b="1" u="sng" dirty="0">
                <a:solidFill>
                  <a:srgbClr val="FFFFCC"/>
                </a:solidFill>
              </a:rPr>
              <a:t>Out of fellowship believers do not know (</a:t>
            </a:r>
            <a:r>
              <a:rPr lang="en-US" sz="2500" b="1" i="1" u="sng" dirty="0" err="1">
                <a:solidFill>
                  <a:srgbClr val="FFFFCC"/>
                </a:solidFill>
              </a:rPr>
              <a:t>gnōsis</a:t>
            </a:r>
            <a:r>
              <a:rPr lang="en-US" sz="2500" b="1" u="sng" dirty="0">
                <a:solidFill>
                  <a:srgbClr val="FFFFCC"/>
                </a:solidFill>
              </a:rPr>
              <a:t>,</a:t>
            </a:r>
            <a:r>
              <a:rPr lang="en-US" sz="2500" b="1" i="1" u="sng" dirty="0">
                <a:solidFill>
                  <a:srgbClr val="FFFFCC"/>
                </a:solidFill>
              </a:rPr>
              <a:t> </a:t>
            </a:r>
            <a:r>
              <a:rPr lang="en-US" sz="2500" b="1" i="1" u="sng" dirty="0" err="1">
                <a:solidFill>
                  <a:srgbClr val="FFFFCC"/>
                </a:solidFill>
              </a:rPr>
              <a:t>ginōskō</a:t>
            </a:r>
            <a:r>
              <a:rPr lang="en-US" sz="2500" b="1" u="sng" dirty="0">
                <a:solidFill>
                  <a:srgbClr val="FFFFCC"/>
                </a:solidFill>
              </a:rPr>
              <a:t>) God (John 14:7-9; 1 Cor. 15:34; 2 Pet. 3:18)</a:t>
            </a:r>
          </a:p>
          <a:p>
            <a:pPr marL="228600" indent="-228600">
              <a:spcBef>
                <a:spcPts val="0"/>
              </a:spcBef>
              <a:spcAft>
                <a:spcPts val="1800"/>
              </a:spcAft>
              <a:buClr>
                <a:srgbClr val="66FFFF"/>
              </a:buClr>
            </a:pPr>
            <a:r>
              <a:rPr lang="en-US" sz="2500" dirty="0">
                <a:solidFill>
                  <a:schemeClr val="bg1"/>
                </a:solidFill>
              </a:rPr>
              <a:t>Keeping God’s commandments to know God (gain or keep salvation) contradicts Ephes. 2:8-9.</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1314" y="1135144"/>
            <a:ext cx="1023257" cy="13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952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39713"/>
            <a:ext cx="8791575" cy="4662487"/>
          </a:xfrm>
          <a:prstGeom prst="rect">
            <a:avLst/>
          </a:prstGeom>
          <a:noFill/>
          <a:ln w="28575">
            <a:noFill/>
            <a:miter lim="800000"/>
            <a:headEnd/>
            <a:tailEnd/>
          </a:ln>
        </p:spPr>
        <p:txBody>
          <a:bodyPr>
            <a:spAutoFit/>
          </a:bodyPr>
          <a:lstStyle/>
          <a:p>
            <a:pPr algn="ctr" eaLnBrk="1" fontAlgn="auto" hangingPunct="1">
              <a:spcBef>
                <a:spcPts val="0"/>
              </a:spcBef>
              <a:spcAft>
                <a:spcPts val="2400"/>
              </a:spcAft>
              <a:defRPr/>
            </a:pPr>
            <a:r>
              <a:rPr lang="en-US" altLang="en-US" sz="40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2 Peter 3:17-18</a:t>
            </a:r>
          </a:p>
          <a:p>
            <a:pPr algn="just" eaLnBrk="1" fontAlgn="auto" hangingPunct="1">
              <a:spcBef>
                <a:spcPts val="600"/>
              </a:spcBef>
              <a:spcAft>
                <a:spcPts val="600"/>
              </a:spcAft>
              <a:defRPr/>
            </a:pPr>
            <a:r>
              <a:rPr lang="en-US" altLang="en-US" sz="3200" kern="0" dirty="0">
                <a:solidFill>
                  <a:schemeClr val="bg1"/>
                </a:solidFill>
                <a:latin typeface="+mn-lt"/>
                <a:cs typeface="Calibri" panose="020F0502020204030204" pitchFamily="34" charset="0"/>
              </a:rPr>
              <a:t>“</a:t>
            </a:r>
            <a:r>
              <a:rPr lang="en-US" sz="3200" dirty="0">
                <a:solidFill>
                  <a:schemeClr val="bg1"/>
                </a:solidFill>
                <a:latin typeface="+mn-lt"/>
                <a:cs typeface="Calibri" panose="020F0502020204030204" pitchFamily="34" charset="0"/>
              </a:rPr>
              <a:t>You therefore, </a:t>
            </a:r>
            <a:r>
              <a:rPr lang="en-US" sz="3200" b="1" u="sng" dirty="0">
                <a:solidFill>
                  <a:srgbClr val="FFFFCC"/>
                </a:solidFill>
                <a:latin typeface="+mn-lt"/>
                <a:cs typeface="Calibri" panose="020F0502020204030204" pitchFamily="34" charset="0"/>
              </a:rPr>
              <a:t>beloved</a:t>
            </a:r>
            <a:r>
              <a:rPr lang="en-US" sz="3200" dirty="0">
                <a:solidFill>
                  <a:schemeClr val="bg1"/>
                </a:solidFill>
                <a:latin typeface="+mn-lt"/>
                <a:cs typeface="Calibri" panose="020F0502020204030204" pitchFamily="34" charset="0"/>
              </a:rPr>
              <a:t>, knowing this beforehand, be on your guard so that you are not carried away by the error of unprincipled men and fall from your own steadfastness, but </a:t>
            </a:r>
            <a:r>
              <a:rPr lang="en-US" sz="3200" b="1" u="sng" dirty="0">
                <a:solidFill>
                  <a:srgbClr val="FFFFCC"/>
                </a:solidFill>
                <a:latin typeface="+mn-lt"/>
              </a:rPr>
              <a:t>grow</a:t>
            </a:r>
            <a:r>
              <a:rPr lang="en-US" sz="3200" dirty="0">
                <a:solidFill>
                  <a:schemeClr val="bg1"/>
                </a:solidFill>
                <a:latin typeface="+mn-lt"/>
                <a:cs typeface="Calibri" panose="020F0502020204030204" pitchFamily="34" charset="0"/>
              </a:rPr>
              <a:t> in the grace and </a:t>
            </a:r>
            <a:r>
              <a:rPr lang="en-US" sz="3200" b="1" u="sng" dirty="0">
                <a:solidFill>
                  <a:srgbClr val="FFFFCC"/>
                </a:solidFill>
                <a:latin typeface="+mn-lt"/>
              </a:rPr>
              <a:t>knowledge</a:t>
            </a:r>
            <a:r>
              <a:rPr lang="en-US" sz="3200" dirty="0">
                <a:solidFill>
                  <a:schemeClr val="bg1"/>
                </a:solidFill>
                <a:latin typeface="+mn-lt"/>
                <a:cs typeface="Calibri" panose="020F0502020204030204" pitchFamily="34" charset="0"/>
              </a:rPr>
              <a:t> of </a:t>
            </a:r>
            <a:r>
              <a:rPr lang="en-US" sz="3200" b="1" u="sng" dirty="0">
                <a:solidFill>
                  <a:srgbClr val="FFFFCC"/>
                </a:solidFill>
                <a:latin typeface="+mn-lt"/>
              </a:rPr>
              <a:t>our</a:t>
            </a:r>
            <a:r>
              <a:rPr lang="en-US" sz="3200" dirty="0">
                <a:solidFill>
                  <a:schemeClr val="bg1"/>
                </a:solidFill>
                <a:latin typeface="+mn-lt"/>
                <a:cs typeface="Calibri" panose="020F0502020204030204" pitchFamily="34" charset="0"/>
              </a:rPr>
              <a:t> Lord and Savior Jesus Christ. To Him </a:t>
            </a:r>
            <a:r>
              <a:rPr lang="en-US" sz="3200" i="1" dirty="0">
                <a:solidFill>
                  <a:schemeClr val="bg1"/>
                </a:solidFill>
                <a:latin typeface="+mn-lt"/>
                <a:cs typeface="Calibri" panose="020F0502020204030204" pitchFamily="34" charset="0"/>
              </a:rPr>
              <a:t>be</a:t>
            </a:r>
            <a:r>
              <a:rPr lang="en-US" sz="3200" dirty="0">
                <a:solidFill>
                  <a:schemeClr val="bg1"/>
                </a:solidFill>
                <a:latin typeface="+mn-lt"/>
                <a:cs typeface="Calibri" panose="020F0502020204030204" pitchFamily="34" charset="0"/>
              </a:rPr>
              <a:t> the glory, both now and to the day of eternity. Amen.”</a:t>
            </a:r>
            <a:r>
              <a:rPr lang="en-US" altLang="en-US" sz="3200" dirty="0">
                <a:solidFill>
                  <a:schemeClr val="bg1"/>
                </a:solidFill>
                <a:latin typeface="+mn-lt"/>
                <a:cs typeface="Calibri" panose="020F0502020204030204" pitchFamily="34" charset="0"/>
              </a:rPr>
              <a:t> (NASB)</a:t>
            </a:r>
          </a:p>
        </p:txBody>
      </p:sp>
    </p:spTree>
    <p:extLst>
      <p:ext uri="{BB962C8B-B14F-4D97-AF65-F5344CB8AC3E}">
        <p14:creationId xmlns:p14="http://schemas.microsoft.com/office/powerpoint/2010/main" val="2544561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42"/>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2:3</a:t>
            </a:r>
          </a:p>
        </p:txBody>
      </p:sp>
      <p:sp>
        <p:nvSpPr>
          <p:cNvPr id="3" name="Content Placeholder 2"/>
          <p:cNvSpPr>
            <a:spLocks noGrp="1"/>
          </p:cNvSpPr>
          <p:nvPr>
            <p:ph idx="1"/>
          </p:nvPr>
        </p:nvSpPr>
        <p:spPr>
          <a:xfrm>
            <a:off x="0" y="656876"/>
            <a:ext cx="9144000" cy="5960491"/>
          </a:xfrm>
        </p:spPr>
        <p:txBody>
          <a:bodyPr/>
          <a:lstStyle/>
          <a:p>
            <a:pPr marL="228600" indent="-228600">
              <a:spcBef>
                <a:spcPts val="0"/>
              </a:spcBef>
              <a:spcAft>
                <a:spcPts val="1800"/>
              </a:spcAft>
              <a:buClr>
                <a:srgbClr val="66FFFF"/>
              </a:buClr>
            </a:pPr>
            <a:r>
              <a:rPr lang="en-US" sz="2500" dirty="0">
                <a:solidFill>
                  <a:schemeClr val="bg1"/>
                </a:solidFill>
              </a:rPr>
              <a:t>Other purpose statements in 1 John cover only what immediately follows (2:1 &amp; 1:5-10; 2:26 &amp; 2:18-25)</a:t>
            </a:r>
          </a:p>
          <a:p>
            <a:pPr marL="228600" indent="-228600">
              <a:spcBef>
                <a:spcPts val="0"/>
              </a:spcBef>
              <a:spcAft>
                <a:spcPts val="1800"/>
              </a:spcAft>
              <a:buClr>
                <a:srgbClr val="66FFFF"/>
              </a:buClr>
            </a:pPr>
            <a:r>
              <a:rPr lang="en-US" sz="2500" dirty="0">
                <a:solidFill>
                  <a:schemeClr val="bg1"/>
                </a:solidFill>
              </a:rPr>
              <a:t>1 John 5:13 is not the book’s purpose statement</a:t>
            </a:r>
          </a:p>
          <a:p>
            <a:pPr marL="228600" indent="-228600">
              <a:spcBef>
                <a:spcPts val="0"/>
              </a:spcBef>
              <a:spcAft>
                <a:spcPts val="1800"/>
              </a:spcAft>
              <a:buClr>
                <a:srgbClr val="66FFFF"/>
              </a:buClr>
            </a:pPr>
            <a:r>
              <a:rPr lang="en-US" sz="2500" dirty="0">
                <a:solidFill>
                  <a:schemeClr val="bg1"/>
                </a:solidFill>
              </a:rPr>
              <a:t>1 John 1:3-4 is the book’s purpose statement</a:t>
            </a:r>
          </a:p>
          <a:p>
            <a:pPr marL="228600" indent="-228600">
              <a:spcBef>
                <a:spcPts val="0"/>
              </a:spcBef>
              <a:spcAft>
                <a:spcPts val="1800"/>
              </a:spcAft>
              <a:buClr>
                <a:srgbClr val="66FFFF"/>
              </a:buClr>
            </a:pPr>
            <a:r>
              <a:rPr lang="en-US" sz="2500" dirty="0">
                <a:solidFill>
                  <a:schemeClr val="bg1"/>
                </a:solidFill>
              </a:rPr>
              <a:t>Heading in Scofield Reference Bible: “The Tests of Fellowship: Obedience and Love.”</a:t>
            </a:r>
          </a:p>
          <a:p>
            <a:pPr marL="228600" indent="-228600">
              <a:spcBef>
                <a:spcPts val="0"/>
              </a:spcBef>
              <a:spcAft>
                <a:spcPts val="1800"/>
              </a:spcAft>
              <a:buClr>
                <a:srgbClr val="66FFFF"/>
              </a:buClr>
            </a:pPr>
            <a:r>
              <a:rPr lang="en-US" sz="2500" dirty="0">
                <a:solidFill>
                  <a:schemeClr val="bg1"/>
                </a:solidFill>
              </a:rPr>
              <a:t>“Knowing God” refers to intimacy or fellowship with God rather than being born again</a:t>
            </a:r>
          </a:p>
          <a:p>
            <a:pPr marL="228600" indent="-228600">
              <a:spcBef>
                <a:spcPts val="0"/>
              </a:spcBef>
              <a:spcAft>
                <a:spcPts val="1800"/>
              </a:spcAft>
              <a:buClr>
                <a:srgbClr val="66FFFF"/>
              </a:buClr>
            </a:pPr>
            <a:r>
              <a:rPr lang="en-US" sz="2500" dirty="0">
                <a:solidFill>
                  <a:schemeClr val="bg1"/>
                </a:solidFill>
              </a:rPr>
              <a:t>Out of fellowship believers do not know God (John 14:7-9; Gal. 4:9; 1 Cor. 15:34; 2 Pet. 3:18)</a:t>
            </a:r>
          </a:p>
          <a:p>
            <a:pPr marL="228600" indent="-228600">
              <a:spcBef>
                <a:spcPts val="0"/>
              </a:spcBef>
              <a:spcAft>
                <a:spcPts val="1800"/>
              </a:spcAft>
              <a:buClr>
                <a:srgbClr val="66FFFF"/>
              </a:buClr>
            </a:pPr>
            <a:r>
              <a:rPr lang="en-US" sz="2500" b="1" u="sng" dirty="0">
                <a:solidFill>
                  <a:srgbClr val="FFFFCC"/>
                </a:solidFill>
              </a:rPr>
              <a:t>Keeping God’s commandments to know God (gain or keep salvation) contradicts Ephes. 2:8-9</a:t>
            </a:r>
            <a:r>
              <a:rPr lang="en-US" sz="2500" dirty="0">
                <a:solidFill>
                  <a:schemeClr val="bg1"/>
                </a:solidFill>
              </a:rPr>
              <a:t>.</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1314" y="1135144"/>
            <a:ext cx="1023257" cy="13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73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rgbClr val="00FFFF"/>
                </a:solidFill>
                <a:latin typeface="+mn-lt"/>
              </a:rPr>
              <a:t>Eternal Security Outline</a:t>
            </a:r>
          </a:p>
        </p:txBody>
      </p:sp>
      <p:sp>
        <p:nvSpPr>
          <p:cNvPr id="12291" name="Content Placeholder 2"/>
          <p:cNvSpPr>
            <a:spLocks noGrp="1"/>
          </p:cNvSpPr>
          <p:nvPr>
            <p:ph idx="1"/>
          </p:nvPr>
        </p:nvSpPr>
        <p:spPr>
          <a:xfrm>
            <a:off x="3535363" y="1600200"/>
            <a:ext cx="5373687" cy="2792413"/>
          </a:xfrm>
        </p:spPr>
        <p:txBody>
          <a:bodyPr/>
          <a:lstStyle/>
          <a:p>
            <a:pPr marL="457200" indent="-457200">
              <a:spcBef>
                <a:spcPct val="0"/>
              </a:spcBef>
              <a:spcAft>
                <a:spcPts val="2400"/>
              </a:spcAft>
              <a:buClr>
                <a:srgbClr val="66FFFF"/>
              </a:buClr>
              <a:buFont typeface="Calibri" panose="020F0502020204030204" pitchFamily="34" charset="0"/>
              <a:buAutoNum type="arabicPeriod"/>
            </a:pPr>
            <a:r>
              <a:rPr lang="en-US" altLang="en-US" b="1" u="sng">
                <a:solidFill>
                  <a:srgbClr val="FFFFCC"/>
                </a:solidFill>
              </a:rPr>
              <a:t>Eternal security arguments</a:t>
            </a:r>
          </a:p>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rPr>
              <a:t>Response  to problem passages</a:t>
            </a:r>
          </a:p>
        </p:txBody>
      </p:sp>
      <p:pic>
        <p:nvPicPr>
          <p:cNvPr id="12292"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2916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0975" y="3962400"/>
            <a:ext cx="44624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990475" y="299873"/>
            <a:ext cx="7163050" cy="3000821"/>
          </a:xfrm>
          <a:prstGeom prst="rect">
            <a:avLst/>
          </a:prstGeom>
          <a:noFill/>
          <a:ln w="28575">
            <a:noFill/>
            <a:miter lim="800000"/>
            <a:headEnd/>
            <a:tailEnd/>
          </a:ln>
        </p:spPr>
        <p:txBody>
          <a:bodyPr wrap="square">
            <a:spAutoFit/>
          </a:bodyPr>
          <a:lstStyle/>
          <a:p>
            <a:pPr algn="ctr" eaLnBrk="1" fontAlgn="auto" hangingPunct="1">
              <a:spcBef>
                <a:spcPts val="0"/>
              </a:spcBef>
              <a:spcAft>
                <a:spcPts val="24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2:3</a:t>
            </a:r>
          </a:p>
          <a:p>
            <a:pPr algn="just" eaLnBrk="1" fontAlgn="auto" hangingPunct="1">
              <a:spcBef>
                <a:spcPts val="600"/>
              </a:spcBef>
              <a:spcAft>
                <a:spcPts val="600"/>
              </a:spcAft>
              <a:defRPr/>
            </a:pPr>
            <a:r>
              <a:rPr lang="en-US" altLang="en-US" sz="4000" kern="0" dirty="0">
                <a:solidFill>
                  <a:schemeClr val="bg1"/>
                </a:solidFill>
                <a:latin typeface="+mn-lt"/>
                <a:cs typeface="Calibri" panose="020F0502020204030204" pitchFamily="34" charset="0"/>
              </a:rPr>
              <a:t>“</a:t>
            </a:r>
            <a:r>
              <a:rPr lang="en-US" sz="4000" dirty="0">
                <a:solidFill>
                  <a:schemeClr val="bg1"/>
                </a:solidFill>
                <a:latin typeface="+mn-lt"/>
                <a:cs typeface="Calibri" panose="020F0502020204030204" pitchFamily="34" charset="0"/>
              </a:rPr>
              <a:t>By this we know that we have come to know Him, if we keep His commandments.”</a:t>
            </a:r>
            <a:r>
              <a:rPr lang="en-US" altLang="en-US" sz="4000" dirty="0">
                <a:solidFill>
                  <a:schemeClr val="bg1"/>
                </a:solidFill>
                <a:latin typeface="+mn-lt"/>
                <a:cs typeface="Calibri" panose="020F0502020204030204" pitchFamily="34" charset="0"/>
              </a:rPr>
              <a:t> (NASB)</a:t>
            </a:r>
          </a:p>
        </p:txBody>
      </p:sp>
    </p:spTree>
    <p:extLst>
      <p:ext uri="{BB962C8B-B14F-4D97-AF65-F5344CB8AC3E}">
        <p14:creationId xmlns:p14="http://schemas.microsoft.com/office/powerpoint/2010/main" val="3454072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a:xfrm>
            <a:off x="2095500" y="265113"/>
            <a:ext cx="4953000" cy="801687"/>
          </a:xfrm>
        </p:spPr>
        <p:txBody>
          <a:bodyPr lIns="92075" tIns="46038" rIns="92075" bIns="46038"/>
          <a:lstStyle/>
          <a:p>
            <a:r>
              <a:rPr lang="en-US" altLang="en-US" sz="3600" dirty="0">
                <a:solidFill>
                  <a:schemeClr val="bg1"/>
                </a:solidFill>
                <a:latin typeface="Arial" panose="020B0604020202020204" pitchFamily="34" charset="0"/>
                <a:cs typeface="Arial" panose="020B0604020202020204" pitchFamily="34" charset="0"/>
              </a:rPr>
              <a:t>Ephesians 2:8-9</a:t>
            </a:r>
          </a:p>
        </p:txBody>
      </p:sp>
      <p:sp>
        <p:nvSpPr>
          <p:cNvPr id="27650" name="Rectangle 3"/>
          <p:cNvSpPr>
            <a:spLocks noGrp="1"/>
          </p:cNvSpPr>
          <p:nvPr>
            <p:ph type="body" idx="4294967295"/>
          </p:nvPr>
        </p:nvSpPr>
        <p:spPr>
          <a:xfrm>
            <a:off x="3048000" y="1752600"/>
            <a:ext cx="5715000" cy="3429000"/>
          </a:xfrm>
        </p:spPr>
        <p:txBody>
          <a:bodyPr/>
          <a:lstStyle/>
          <a:p>
            <a:pPr marL="0" indent="0" algn="just">
              <a:buFont typeface="Arial" charset="0"/>
              <a:buNone/>
              <a:defRPr/>
            </a:pPr>
            <a:r>
              <a:rPr lang="en-US" sz="3600" dirty="0">
                <a:solidFill>
                  <a:schemeClr val="bg1"/>
                </a:solidFill>
                <a:effectLst>
                  <a:outerShdw blurRad="38100" dist="38100" dir="2700000" algn="tl">
                    <a:srgbClr val="000000"/>
                  </a:outerShdw>
                </a:effectLst>
              </a:rPr>
              <a:t>"</a:t>
            </a:r>
            <a:r>
              <a:rPr lang="en-US" sz="3600" dirty="0">
                <a:solidFill>
                  <a:schemeClr val="bg1"/>
                </a:solidFill>
              </a:rPr>
              <a:t>For by grace you have been saved through </a:t>
            </a:r>
            <a:r>
              <a:rPr lang="en-US" sz="3600" b="1" u="sng" dirty="0">
                <a:solidFill>
                  <a:srgbClr val="FFFFCC"/>
                </a:solidFill>
              </a:rPr>
              <a:t>faith</a:t>
            </a:r>
            <a:r>
              <a:rPr lang="en-US" sz="3600" dirty="0">
                <a:solidFill>
                  <a:schemeClr val="bg1"/>
                </a:solidFill>
              </a:rPr>
              <a:t>; and that not of yourselves, </a:t>
            </a:r>
            <a:r>
              <a:rPr lang="en-US" sz="3600" i="1" dirty="0">
                <a:solidFill>
                  <a:schemeClr val="bg1"/>
                </a:solidFill>
              </a:rPr>
              <a:t>it is</a:t>
            </a:r>
            <a:r>
              <a:rPr lang="en-US" sz="3600" dirty="0">
                <a:solidFill>
                  <a:schemeClr val="bg1"/>
                </a:solidFill>
              </a:rPr>
              <a:t> the </a:t>
            </a:r>
            <a:r>
              <a:rPr lang="en-US" sz="3600" b="1" u="sng" dirty="0">
                <a:solidFill>
                  <a:srgbClr val="FFFFCC"/>
                </a:solidFill>
              </a:rPr>
              <a:t>gift</a:t>
            </a:r>
            <a:r>
              <a:rPr lang="en-US" sz="3600" dirty="0">
                <a:solidFill>
                  <a:schemeClr val="bg1"/>
                </a:solidFill>
              </a:rPr>
              <a:t> of God; not as a result of works, </a:t>
            </a:r>
            <a:r>
              <a:rPr lang="en-US" sz="3600" b="1" u="sng" dirty="0">
                <a:solidFill>
                  <a:srgbClr val="FFFFCC"/>
                </a:solidFill>
                <a:effectLst>
                  <a:outerShdw blurRad="38100" dist="38100" dir="2700000" algn="tl">
                    <a:srgbClr val="000000">
                      <a:alpha val="43137"/>
                    </a:srgbClr>
                  </a:outerShdw>
                </a:effectLst>
              </a:rPr>
              <a:t>so that no one may boast.</a:t>
            </a:r>
            <a:r>
              <a:rPr lang="en-US" sz="3600" dirty="0">
                <a:solidFill>
                  <a:schemeClr val="bg1"/>
                </a:solidFill>
                <a:effectLst>
                  <a:outerShdw blurRad="38100" dist="38100" dir="2700000" algn="tl">
                    <a:srgbClr val="000000"/>
                  </a:outerShdw>
                </a:effectLst>
              </a:rPr>
              <a:t>"</a:t>
            </a:r>
            <a:endParaRPr lang="en-US" sz="3600" dirty="0">
              <a:solidFill>
                <a:schemeClr val="bg1"/>
              </a:solidFill>
              <a:effectLst>
                <a:outerShdw blurRad="38100" dist="38100" dir="2700000" algn="tl">
                  <a:srgbClr val="000000"/>
                </a:outerShdw>
              </a:effectLst>
              <a:latin typeface="Arial" charset="0"/>
              <a:cs typeface="Arial" charset="0"/>
            </a:endParaRPr>
          </a:p>
        </p:txBody>
      </p:sp>
      <p:pic>
        <p:nvPicPr>
          <p:cNvPr id="52228" name="Picture 2" descr="https://solzemli.files.wordpress.com/2010/03/saint_paul_theapost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2457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100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lIns="92075" tIns="46039" rIns="92075" bIns="46039"/>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70643" y="265113"/>
            <a:ext cx="9002714"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Passages from the General Letters &amp; Revelation</a:t>
            </a:r>
          </a:p>
        </p:txBody>
      </p:sp>
      <p:sp>
        <p:nvSpPr>
          <p:cNvPr id="46084" name="Content Placeholder 2"/>
          <p:cNvSpPr>
            <a:spLocks noGrp="1"/>
          </p:cNvSpPr>
          <p:nvPr>
            <p:ph idx="1"/>
          </p:nvPr>
        </p:nvSpPr>
        <p:spPr>
          <a:xfrm>
            <a:off x="123825" y="1111250"/>
            <a:ext cx="4259489"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Jas. 5:19-20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3:6, 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5:9-10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6:4-6</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10:26-30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12:14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2 Pet. 1:10-11, 20-22</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ndParaRPr>
          </a:p>
        </p:txBody>
      </p:sp>
      <p:sp>
        <p:nvSpPr>
          <p:cNvPr id="46085" name="Content Placeholder 2"/>
          <p:cNvSpPr txBox="1">
            <a:spLocks/>
          </p:cNvSpPr>
          <p:nvPr/>
        </p:nvSpPr>
        <p:spPr bwMode="auto">
          <a:xfrm>
            <a:off x="5953126" y="1111250"/>
            <a:ext cx="30495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Jude 11</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3:9</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5:16</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22:18-19</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097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rgbClr val="00FFFF"/>
                </a:solidFill>
                <a:latin typeface="+mn-lt"/>
              </a:rPr>
              <a:t>Eternal Security Outline</a:t>
            </a:r>
          </a:p>
        </p:txBody>
      </p:sp>
      <p:sp>
        <p:nvSpPr>
          <p:cNvPr id="13315" name="Content Placeholder 2"/>
          <p:cNvSpPr>
            <a:spLocks noGrp="1"/>
          </p:cNvSpPr>
          <p:nvPr>
            <p:ph idx="1"/>
          </p:nvPr>
        </p:nvSpPr>
        <p:spPr>
          <a:xfrm>
            <a:off x="3535363" y="1600200"/>
            <a:ext cx="5373687" cy="2792413"/>
          </a:xfrm>
        </p:spPr>
        <p:txBody>
          <a:bodyPr/>
          <a:lstStyle/>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rPr>
              <a:t>Eternal security arguments</a:t>
            </a:r>
          </a:p>
          <a:p>
            <a:pPr marL="457200" indent="-457200">
              <a:spcBef>
                <a:spcPct val="0"/>
              </a:spcBef>
              <a:spcAft>
                <a:spcPts val="2400"/>
              </a:spcAft>
              <a:buClr>
                <a:srgbClr val="66FFFF"/>
              </a:buClr>
              <a:buFont typeface="Calibri" panose="020F0502020204030204" pitchFamily="34" charset="0"/>
              <a:buAutoNum type="arabicPeriod"/>
            </a:pPr>
            <a:r>
              <a:rPr lang="en-US" altLang="en-US" b="1" u="sng">
                <a:solidFill>
                  <a:srgbClr val="FFFFCC"/>
                </a:solidFill>
              </a:rPr>
              <a:t>Response  to problem passages</a:t>
            </a:r>
          </a:p>
        </p:txBody>
      </p:sp>
      <p:pic>
        <p:nvPicPr>
          <p:cNvPr id="1331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2916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0975" y="3962400"/>
            <a:ext cx="44624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238" y="257175"/>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4339" name="Content Placeholder 2"/>
          <p:cNvSpPr>
            <a:spLocks noGrp="1"/>
          </p:cNvSpPr>
          <p:nvPr>
            <p:ph idx="1"/>
          </p:nvPr>
        </p:nvSpPr>
        <p:spPr>
          <a:xfrm>
            <a:off x="244475" y="1622425"/>
            <a:ext cx="4903788" cy="3873500"/>
          </a:xfrm>
        </p:spPr>
        <p:txBody>
          <a:bodyPr/>
          <a:lstStyle/>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rPr>
              <a:t>OT Passages</a:t>
            </a:r>
          </a:p>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rPr>
              <a:t>Passages from Matthew</a:t>
            </a:r>
          </a:p>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rPr>
              <a:t>Passages from John</a:t>
            </a:r>
          </a:p>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rPr>
              <a:t>Passages from Acts</a:t>
            </a:r>
          </a:p>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rPr>
              <a:t>Passages from Paul</a:t>
            </a:r>
          </a:p>
        </p:txBody>
      </p:sp>
      <p:pic>
        <p:nvPicPr>
          <p:cNvPr id="14340"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263" y="1633538"/>
            <a:ext cx="3656012"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2"/>
          <p:cNvSpPr>
            <a:spLocks noGrp="1"/>
          </p:cNvSpPr>
          <p:nvPr>
            <p:ph idx="1"/>
          </p:nvPr>
        </p:nvSpPr>
        <p:spPr>
          <a:xfrm>
            <a:off x="244475" y="1601788"/>
            <a:ext cx="8429625" cy="4316412"/>
          </a:xfrm>
        </p:spPr>
        <p:txBody>
          <a:bodyPr/>
          <a:lstStyle/>
          <a:p>
            <a:pPr marL="514350" indent="-514350">
              <a:spcBef>
                <a:spcPts val="0"/>
              </a:spcBef>
              <a:spcAft>
                <a:spcPts val="2400"/>
              </a:spcAft>
              <a:buClr>
                <a:srgbClr val="66FFFF"/>
              </a:buClr>
              <a:buFont typeface="+mj-lt"/>
              <a:buAutoNum type="arabicPeriod" startAt="6"/>
              <a:defRPr/>
            </a:pPr>
            <a:r>
              <a:rPr lang="en-US" altLang="en-US" dirty="0">
                <a:solidFill>
                  <a:schemeClr val="bg1"/>
                </a:solidFill>
              </a:rPr>
              <a:t>Passages from James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Hebrews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2 Peter</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1 John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Revelation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Miscellaneous argument</a:t>
            </a: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p:txBody>
      </p:sp>
      <p:sp>
        <p:nvSpPr>
          <p:cNvPr id="6" name="Title 1"/>
          <p:cNvSpPr>
            <a:spLocks noGrp="1"/>
          </p:cNvSpPr>
          <p:nvPr>
            <p:ph type="title"/>
          </p:nvPr>
        </p:nvSpPr>
        <p:spPr>
          <a:xfrm>
            <a:off x="376238" y="257175"/>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pic>
        <p:nvPicPr>
          <p:cNvPr id="15364"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263" y="1633538"/>
            <a:ext cx="3656012"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5254</TotalTime>
  <Words>4146</Words>
  <Application>Microsoft Office PowerPoint</Application>
  <PresentationFormat>On-screen Show (4:3)</PresentationFormat>
  <Paragraphs>442</Paragraphs>
  <Slides>63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Tahoma</vt:lpstr>
      <vt:lpstr>Wingdings</vt:lpstr>
      <vt:lpstr>1_Office Theme</vt:lpstr>
      <vt:lpstr>Soteriology Session 47</vt:lpstr>
      <vt:lpstr>Soteriology Overview</vt:lpstr>
      <vt:lpstr>Soteriology Overview</vt:lpstr>
      <vt:lpstr>Definition of Eternal Security</vt:lpstr>
      <vt:lpstr>Eternal Security Outline</vt:lpstr>
      <vt:lpstr>Eternal Security Outline</vt:lpstr>
      <vt:lpstr>Eternal Security Outline</vt:lpstr>
      <vt:lpstr>Response to Problem Passages</vt:lpstr>
      <vt:lpstr>Response to Problem Passages</vt:lpstr>
      <vt:lpstr>Passages from the General Letters &amp; Revelation</vt:lpstr>
      <vt:lpstr>Passages from the General Letters &amp; Revelation</vt:lpstr>
      <vt:lpstr>PowerPoint Presentation</vt:lpstr>
      <vt:lpstr>Jude 11</vt:lpstr>
      <vt:lpstr>Jude 11</vt:lpstr>
      <vt:lpstr>PowerPoint Presentation</vt:lpstr>
      <vt:lpstr>PowerPoint Presentation</vt:lpstr>
      <vt:lpstr>Exodus 14:31</vt:lpstr>
      <vt:lpstr>Jude 11</vt:lpstr>
      <vt:lpstr>Jude 11</vt:lpstr>
      <vt:lpstr>Jude 11</vt:lpstr>
      <vt:lpstr>1. OT Passages</vt:lpstr>
      <vt:lpstr>1. OT Passages</vt:lpstr>
      <vt:lpstr>Jude 11</vt:lpstr>
      <vt:lpstr>Jude 11</vt:lpstr>
      <vt:lpstr>Jude 11</vt:lpstr>
      <vt:lpstr>PowerPoint Presentation</vt:lpstr>
      <vt:lpstr>PowerPoint Presentation</vt:lpstr>
      <vt:lpstr>PowerPoint Presentation</vt:lpstr>
      <vt:lpstr>Definition of Perish?</vt:lpstr>
      <vt:lpstr>Passages from the General Letters &amp; Revelation</vt:lpstr>
      <vt:lpstr>PowerPoint Presentation</vt:lpstr>
      <vt:lpstr>Believing Audience</vt:lpstr>
      <vt:lpstr>Believing Audience</vt:lpstr>
      <vt:lpstr>PowerPoint Presentation</vt:lpstr>
      <vt:lpstr>PowerPoint Presentation</vt:lpstr>
      <vt:lpstr>Believing Audience</vt:lpstr>
      <vt:lpstr>Believing Audience</vt:lpstr>
      <vt:lpstr>7 Tests  in  1 John</vt:lpstr>
      <vt:lpstr>What is Being Tested?</vt:lpstr>
      <vt:lpstr>Three Tenses of Salvation</vt:lpstr>
      <vt:lpstr>Three Tenses of Salvation</vt:lpstr>
      <vt:lpstr>PowerPoint Presentation</vt:lpstr>
      <vt:lpstr>PowerPoint Presentation</vt:lpstr>
      <vt:lpstr>Three Tenses of Salvation</vt:lpstr>
      <vt:lpstr>PowerPoint Presentation</vt:lpstr>
      <vt:lpstr>PowerPoint Presentation</vt:lpstr>
      <vt:lpstr>PowerPoint Presentation</vt:lpstr>
      <vt:lpstr>1 John 2:3</vt:lpstr>
      <vt:lpstr>1 John 2:3</vt:lpstr>
      <vt:lpstr>1 John 2:3</vt:lpstr>
      <vt:lpstr>PowerPoint Presentation</vt:lpstr>
      <vt:lpstr>1 John 2:3</vt:lpstr>
      <vt:lpstr>PowerPoint Presentation</vt:lpstr>
      <vt:lpstr>1 John 2:3</vt:lpstr>
      <vt:lpstr>PowerPoint Presentation</vt:lpstr>
      <vt:lpstr>1 John 2:3</vt:lpstr>
      <vt:lpstr>1 John 2:3</vt:lpstr>
      <vt:lpstr>PowerPoint Presentation</vt:lpstr>
      <vt:lpstr>1 John 2:3</vt:lpstr>
      <vt:lpstr>PowerPoint Presentation</vt:lpstr>
      <vt:lpstr>Ephesians 2:8-9</vt:lpstr>
      <vt:lpstr>CONCLUSION</vt:lpstr>
      <vt:lpstr>Passages from the General Letters &amp; Revelation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Andy Woods</cp:lastModifiedBy>
  <cp:revision>494</cp:revision>
  <cp:lastPrinted>2017-01-27T14:07:13Z</cp:lastPrinted>
  <dcterms:created xsi:type="dcterms:W3CDTF">2016-02-18T16:07:28Z</dcterms:created>
  <dcterms:modified xsi:type="dcterms:W3CDTF">2017-02-05T01:18:07Z</dcterms:modified>
</cp:coreProperties>
</file>