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408" r:id="rId2"/>
    <p:sldId id="2409" r:id="rId3"/>
    <p:sldId id="2448" r:id="rId4"/>
    <p:sldId id="2449" r:id="rId5"/>
    <p:sldId id="2450" r:id="rId6"/>
    <p:sldId id="2569" r:id="rId7"/>
    <p:sldId id="2563" r:id="rId8"/>
    <p:sldId id="2586" r:id="rId9"/>
    <p:sldId id="2723" r:id="rId10"/>
    <p:sldId id="2627" r:id="rId11"/>
    <p:sldId id="2391" r:id="rId12"/>
    <p:sldId id="2695" r:id="rId13"/>
    <p:sldId id="2630" r:id="rId14"/>
    <p:sldId id="2696" r:id="rId15"/>
    <p:sldId id="2724" r:id="rId16"/>
    <p:sldId id="2725" r:id="rId17"/>
    <p:sldId id="2697" r:id="rId18"/>
    <p:sldId id="2698" r:id="rId19"/>
    <p:sldId id="2439" r:id="rId20"/>
    <p:sldId id="2699" r:id="rId21"/>
    <p:sldId id="2726" r:id="rId22"/>
    <p:sldId id="2681" r:id="rId2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CCCCFF"/>
    <a:srgbClr val="0000FF"/>
    <a:srgbClr val="FFFF99"/>
    <a:srgbClr val="33CC33"/>
    <a:srgbClr val="FF00FF"/>
    <a:srgbClr val="0099FF"/>
    <a:srgbClr val="FFFF00"/>
    <a:srgbClr val="A50021"/>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1654" autoAdjust="0"/>
  </p:normalViewPr>
  <p:slideViewPr>
    <p:cSldViewPr>
      <p:cViewPr varScale="1">
        <p:scale>
          <a:sx n="101" d="100"/>
          <a:sy n="101" d="100"/>
        </p:scale>
        <p:origin x="19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Dr. Andy Woods</a:t>
            </a:r>
          </a:p>
        </p:txBody>
      </p:sp>
      <p:sp>
        <p:nvSpPr>
          <p:cNvPr id="36867" name="Rectangle 3"/>
          <p:cNvSpPr>
            <a:spLocks noGrp="1" noChangeArrowheads="1"/>
          </p:cNvSpPr>
          <p:nvPr>
            <p:ph type="dt" sz="quarter" idx="1"/>
          </p:nvPr>
        </p:nvSpPr>
        <p:spPr bwMode="auto">
          <a:xfrm>
            <a:off x="3972257" y="1"/>
            <a:ext cx="3038144"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algn="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9/11/2016</a:t>
            </a:r>
          </a:p>
        </p:txBody>
      </p:sp>
      <p:sp>
        <p:nvSpPr>
          <p:cNvPr id="36868" name="Rectangle 4"/>
          <p:cNvSpPr>
            <a:spLocks noGrp="1" noChangeArrowheads="1"/>
          </p:cNvSpPr>
          <p:nvPr>
            <p:ph type="ftr" sz="quarter" idx="2"/>
          </p:nvPr>
        </p:nvSpPr>
        <p:spPr bwMode="auto">
          <a:xfrm>
            <a:off x="0" y="8832195"/>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Sugar Land Bible Church</a:t>
            </a:r>
          </a:p>
        </p:txBody>
      </p:sp>
      <p:sp>
        <p:nvSpPr>
          <p:cNvPr id="36869" name="Rectangle 5"/>
          <p:cNvSpPr>
            <a:spLocks noGrp="1" noChangeArrowheads="1"/>
          </p:cNvSpPr>
          <p:nvPr>
            <p:ph type="sldNum" sz="quarter" idx="3"/>
          </p:nvPr>
        </p:nvSpPr>
        <p:spPr bwMode="auto">
          <a:xfrm>
            <a:off x="3972257" y="8832195"/>
            <a:ext cx="3038144"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algn="r" defTabSz="885981" eaLnBrk="1" hangingPunct="1">
              <a:defRPr sz="1300" smtClean="0"/>
            </a:lvl1pPr>
          </a:lstStyle>
          <a:p>
            <a:pPr>
              <a:defRPr/>
            </a:pPr>
            <a:fld id="{F12A5B29-4538-4C3D-A81C-6C008BE36C0F}" type="slidenum">
              <a:rPr lang="en-US" altLang="en-US">
                <a:latin typeface="Calibri" panose="020F0502020204030204" pitchFamily="34" charset="0"/>
              </a:rPr>
              <a:pPr>
                <a:defRPr/>
              </a:pPr>
              <a:t>‹#›</a:t>
            </a:fld>
            <a:endParaRPr lang="en-US"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defTabSz="887723" eaLnBrk="1" hangingPunct="1">
              <a:defRPr sz="1300">
                <a:latin typeface="Calibri" panose="020F0502020204030204" pitchFamily="34" charset="0"/>
                <a:cs typeface="Arial" charset="0"/>
              </a:defRPr>
            </a:lvl1pPr>
          </a:lstStyle>
          <a:p>
            <a:pPr>
              <a:defRPr/>
            </a:pPr>
            <a:r>
              <a:rPr lang="en-US" dirty="0"/>
              <a:t>Dr. Andy Woods</a:t>
            </a:r>
          </a:p>
        </p:txBody>
      </p:sp>
      <p:sp>
        <p:nvSpPr>
          <p:cNvPr id="3" name="Date Placeholder 2"/>
          <p:cNvSpPr>
            <a:spLocks noGrp="1"/>
          </p:cNvSpPr>
          <p:nvPr>
            <p:ph type="dt" idx="1"/>
          </p:nvPr>
        </p:nvSpPr>
        <p:spPr bwMode="auto">
          <a:xfrm>
            <a:off x="3970734"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algn="r" defTabSz="887723" eaLnBrk="1" hangingPunct="1">
              <a:defRPr sz="1300">
                <a:latin typeface="Calibri" panose="020F0502020204030204" pitchFamily="34" charset="0"/>
                <a:cs typeface="Arial" charset="0"/>
              </a:defRPr>
            </a:lvl1pPr>
          </a:lstStyle>
          <a:p>
            <a:pPr>
              <a:defRPr/>
            </a:pPr>
            <a:r>
              <a:rPr lang="en-US" dirty="0"/>
              <a:t>9/11/2016</a:t>
            </a:r>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7391" tIns="48695" rIns="97391" bIns="48695" rtlCol="0" anchor="ctr"/>
          <a:lstStyle/>
          <a:p>
            <a:pPr lvl="0"/>
            <a:endParaRPr lang="en-US" noProof="0" dirty="0"/>
          </a:p>
        </p:txBody>
      </p:sp>
      <p:sp>
        <p:nvSpPr>
          <p:cNvPr id="5" name="Notes Placeholder 4"/>
          <p:cNvSpPr>
            <a:spLocks noGrp="1"/>
          </p:cNvSpPr>
          <p:nvPr>
            <p:ph type="body" sz="quarter" idx="3"/>
          </p:nvPr>
        </p:nvSpPr>
        <p:spPr bwMode="auto">
          <a:xfrm>
            <a:off x="701345" y="4416099"/>
            <a:ext cx="5607711" cy="4182457"/>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30659"/>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defTabSz="887723" eaLnBrk="1" hangingPunct="1">
              <a:defRPr sz="1300">
                <a:latin typeface="Calibri" panose="020F0502020204030204" pitchFamily="34" charset="0"/>
                <a:cs typeface="Arial" charset="0"/>
              </a:defRPr>
            </a:lvl1pPr>
          </a:lstStyle>
          <a:p>
            <a:pPr>
              <a:defRPr/>
            </a:pPr>
            <a:r>
              <a:rPr lang="en-US" dirty="0"/>
              <a:t>Sugar Land Bible Church</a:t>
            </a:r>
          </a:p>
        </p:txBody>
      </p:sp>
      <p:sp>
        <p:nvSpPr>
          <p:cNvPr id="7" name="Slide Number Placeholder 6"/>
          <p:cNvSpPr>
            <a:spLocks noGrp="1"/>
          </p:cNvSpPr>
          <p:nvPr>
            <p:ph type="sldNum" sz="quarter" idx="5"/>
          </p:nvPr>
        </p:nvSpPr>
        <p:spPr bwMode="auto">
          <a:xfrm>
            <a:off x="3970734" y="8830659"/>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algn="r" defTabSz="885981" eaLnBrk="1" hangingPunct="1">
              <a:defRPr sz="1300" smtClean="0">
                <a:latin typeface="Calibri" panose="020F0502020204030204" pitchFamily="34" charset="0"/>
              </a:defRPr>
            </a:lvl1pPr>
          </a:lstStyle>
          <a:p>
            <a:pPr>
              <a:defRPr/>
            </a:pPr>
            <a:fld id="{F3584848-F49B-4589-80F1-8AC4D2C6A1D1}"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422605827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smtClean="0"/>
            </a:lvl1pPr>
          </a:lstStyle>
          <a:p>
            <a:pPr>
              <a:defRPr/>
            </a:pPr>
            <a:fld id="{B3C3A6CF-E9D9-4FB9-8425-0D4364AA3ACE}" type="slidenum">
              <a:rPr lang="en-US" altLang="en-US"/>
              <a:pPr>
                <a:defRPr/>
              </a:pPr>
              <a:t>‹#›</a:t>
            </a:fld>
            <a:endParaRPr lang="en-US" altLang="en-US"/>
          </a:p>
        </p:txBody>
      </p:sp>
    </p:spTree>
    <p:extLst>
      <p:ext uri="{BB962C8B-B14F-4D97-AF65-F5344CB8AC3E}">
        <p14:creationId xmlns:p14="http://schemas.microsoft.com/office/powerpoint/2010/main" val="1036454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smtClean="0"/>
            </a:lvl1pPr>
          </a:lstStyle>
          <a:p>
            <a:pPr>
              <a:defRPr/>
            </a:pPr>
            <a:fld id="{53B3D57C-D3B2-4DA0-B014-3E13462AB546}" type="slidenum">
              <a:rPr lang="en-US" altLang="en-US"/>
              <a:pPr>
                <a:defRPr/>
              </a:pPr>
              <a:t>‹#›</a:t>
            </a:fld>
            <a:endParaRPr lang="en-US" altLang="en-US"/>
          </a:p>
        </p:txBody>
      </p:sp>
    </p:spTree>
    <p:extLst>
      <p:ext uri="{BB962C8B-B14F-4D97-AF65-F5344CB8AC3E}">
        <p14:creationId xmlns:p14="http://schemas.microsoft.com/office/powerpoint/2010/main" val="1412242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7709085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284355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3813324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3856570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39578597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4089838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8107534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6601197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smtClean="0">
                <a:latin typeface="Calibri" panose="020F0502020204030204" pitchFamily="34" charset="0"/>
              </a:defRPr>
            </a:lvl1pPr>
          </a:lstStyle>
          <a:p>
            <a:pPr>
              <a:defRPr/>
            </a:pPr>
            <a:fld id="{29634EE1-7EB7-4B53-9DE7-78AC25DB4F0A}" type="slidenum">
              <a:rPr lang="en-US" altLang="en-US" smtClean="0"/>
              <a:pPr>
                <a:defRPr/>
              </a:pPr>
              <a:t>‹#›</a:t>
            </a:fld>
            <a:endParaRPr lang="en-US" alt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ransition/>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ctrTitle" sz="quarter" idx="4294967295"/>
          </p:nvPr>
        </p:nvSpPr>
        <p:spPr>
          <a:xfrm>
            <a:off x="304800" y="228600"/>
            <a:ext cx="8534400" cy="1143000"/>
          </a:xfrm>
        </p:spPr>
        <p:txBody>
          <a:bodyPr/>
          <a:lstStyle/>
          <a:p>
            <a:pPr algn="ctr" eaLnBrk="1" hangingPunct="1"/>
            <a:r>
              <a:rPr lang="en-US" altLang="en-US" dirty="0">
                <a:cs typeface="Calibri" panose="020F0502020204030204" pitchFamily="34" charset="0"/>
              </a:rPr>
              <a:t>THE BOOK OF </a:t>
            </a:r>
            <a:r>
              <a:rPr lang="en-US" altLang="en-US" dirty="0">
                <a:latin typeface="Calibri" panose="020F0502020204030204" pitchFamily="34" charset="0"/>
                <a:cs typeface="Calibri" panose="020F0502020204030204" pitchFamily="34" charset="0"/>
              </a:rPr>
              <a:t>DANIEL</a:t>
            </a:r>
          </a:p>
        </p:txBody>
      </p:sp>
      <p:sp>
        <p:nvSpPr>
          <p:cNvPr id="3075" name="Subtitle 2"/>
          <p:cNvSpPr>
            <a:spLocks noGrp="1"/>
          </p:cNvSpPr>
          <p:nvPr>
            <p:ph type="subTitle" sz="quarter" idx="4294967295"/>
          </p:nvPr>
        </p:nvSpPr>
        <p:spPr>
          <a:xfrm>
            <a:off x="3009900" y="5486400"/>
            <a:ext cx="3124200" cy="647700"/>
          </a:xfrm>
        </p:spPr>
        <p:txBody>
          <a:bodyPr/>
          <a:lstStyle/>
          <a:p>
            <a:pPr marL="0" indent="0" algn="ctr" eaLnBrk="1" hangingPunct="1">
              <a:buNone/>
              <a:defRPr/>
            </a:pPr>
            <a:r>
              <a:rPr lang="en-US" dirty="0">
                <a:latin typeface="Calibri" pitchFamily="34" charset="0"/>
                <a:cs typeface="Calibri" pitchFamily="34" charset="0"/>
              </a:rPr>
              <a:t>Dr. Andy Woods</a:t>
            </a:r>
          </a:p>
        </p:txBody>
      </p:sp>
      <p:pic>
        <p:nvPicPr>
          <p:cNvPr id="1026" name="Picture 2" descr="http://slbc.org/wp-content/uploads/2014/09/Book-of-Daniel-wep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384" y="1907066"/>
            <a:ext cx="7897232" cy="3200400"/>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425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ea typeface="+mn-ea"/>
                <a:cs typeface="+mn-cs"/>
              </a:rPr>
              <a:t>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2248786034"/>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304800"/>
            <a:ext cx="4406793" cy="685800"/>
          </a:xfrm>
        </p:spPr>
        <p:txBody>
          <a:bodyPr/>
          <a:lstStyle/>
          <a:p>
            <a:pPr algn="ctr"/>
            <a:r>
              <a:rPr lang="en-US" altLang="en-US" sz="4000" dirty="0"/>
              <a:t>Chapter 3 Outline</a:t>
            </a:r>
          </a:p>
        </p:txBody>
      </p:sp>
      <p:sp>
        <p:nvSpPr>
          <p:cNvPr id="19459" name="Rectangle 3"/>
          <p:cNvSpPr>
            <a:spLocks noGrp="1" noChangeArrowheads="1"/>
          </p:cNvSpPr>
          <p:nvPr>
            <p:ph type="body" idx="1"/>
          </p:nvPr>
        </p:nvSpPr>
        <p:spPr>
          <a:xfrm>
            <a:off x="1562100" y="1162050"/>
            <a:ext cx="6019800" cy="3810000"/>
          </a:xfrm>
        </p:spPr>
        <p:txBody>
          <a:bodyPr/>
          <a:lstStyle/>
          <a:p>
            <a:pPr marL="914400" indent="-914400">
              <a:spcBef>
                <a:spcPts val="0"/>
              </a:spcBef>
              <a:spcAft>
                <a:spcPts val="2400"/>
              </a:spcAft>
              <a:buSzPct val="100000"/>
              <a:buFont typeface="+mj-lt"/>
              <a:buAutoNum type="romanUcPeriod"/>
            </a:pPr>
            <a:r>
              <a:rPr lang="en-US" altLang="en-US" sz="3600" dirty="0"/>
              <a:t>The Setting (3:1-7)</a:t>
            </a:r>
          </a:p>
          <a:p>
            <a:pPr marL="914400" indent="-914400">
              <a:spcBef>
                <a:spcPts val="0"/>
              </a:spcBef>
              <a:spcAft>
                <a:spcPts val="2400"/>
              </a:spcAft>
              <a:buSzPct val="100000"/>
              <a:buFont typeface="+mj-lt"/>
              <a:buAutoNum type="romanUcPeriod"/>
            </a:pPr>
            <a:r>
              <a:rPr lang="en-US" altLang="en-US" sz="3600" dirty="0"/>
              <a:t>The Accusation (3:8-12)</a:t>
            </a:r>
          </a:p>
          <a:p>
            <a:pPr marL="914400" indent="-914400">
              <a:spcBef>
                <a:spcPts val="0"/>
              </a:spcBef>
              <a:spcAft>
                <a:spcPts val="2400"/>
              </a:spcAft>
              <a:buSzPct val="100000"/>
              <a:buFont typeface="+mj-lt"/>
              <a:buAutoNum type="romanUcPeriod"/>
            </a:pPr>
            <a:r>
              <a:rPr lang="en-US" altLang="en-US" sz="3600" dirty="0"/>
              <a:t>The Test (3:13-18)</a:t>
            </a:r>
          </a:p>
          <a:p>
            <a:pPr marL="914400" indent="-914400">
              <a:spcBef>
                <a:spcPts val="0"/>
              </a:spcBef>
              <a:spcAft>
                <a:spcPts val="2400"/>
              </a:spcAft>
              <a:buSzPct val="100000"/>
              <a:buFont typeface="+mj-lt"/>
              <a:buAutoNum type="romanUcPeriod"/>
            </a:pPr>
            <a:r>
              <a:rPr lang="en-US" altLang="en-US" sz="3600" dirty="0"/>
              <a:t>The Deliverance (3:19-27)</a:t>
            </a:r>
          </a:p>
          <a:p>
            <a:pPr marL="914400" indent="-914400">
              <a:spcBef>
                <a:spcPts val="0"/>
              </a:spcBef>
              <a:spcAft>
                <a:spcPts val="2400"/>
              </a:spcAft>
              <a:buSzPct val="100000"/>
              <a:buFont typeface="+mj-lt"/>
              <a:buAutoNum type="romanUcPeriod"/>
            </a:pPr>
            <a:r>
              <a:rPr lang="en-US" altLang="en-US" sz="3600" dirty="0"/>
              <a:t>The Decree (3:28-30)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669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3 Outline</a:t>
            </a:r>
          </a:p>
        </p:txBody>
      </p:sp>
      <p:sp>
        <p:nvSpPr>
          <p:cNvPr id="19459" name="Rectangle 3"/>
          <p:cNvSpPr>
            <a:spLocks noGrp="1" noChangeArrowheads="1"/>
          </p:cNvSpPr>
          <p:nvPr>
            <p:ph type="body" idx="1"/>
          </p:nvPr>
        </p:nvSpPr>
        <p:spPr>
          <a:xfrm>
            <a:off x="1562100" y="1162050"/>
            <a:ext cx="6019800" cy="3810000"/>
          </a:xfrm>
        </p:spPr>
        <p:txBody>
          <a:bodyPr/>
          <a:lstStyle/>
          <a:p>
            <a:pPr marL="914400" indent="-914400">
              <a:spcBef>
                <a:spcPts val="0"/>
              </a:spcBef>
              <a:spcAft>
                <a:spcPts val="2400"/>
              </a:spcAft>
              <a:buSzPct val="100000"/>
              <a:buFont typeface="+mj-lt"/>
              <a:buAutoNum type="romanUcPeriod"/>
            </a:pPr>
            <a:r>
              <a:rPr lang="en-US" altLang="en-US" sz="3600" dirty="0"/>
              <a:t>The Setting (3:1-7)</a:t>
            </a:r>
          </a:p>
          <a:p>
            <a:pPr marL="914400" indent="-914400">
              <a:spcBef>
                <a:spcPts val="0"/>
              </a:spcBef>
              <a:spcAft>
                <a:spcPts val="2400"/>
              </a:spcAft>
              <a:buSzPct val="100000"/>
              <a:buFont typeface="+mj-lt"/>
              <a:buAutoNum type="romanUcPeriod"/>
            </a:pPr>
            <a:r>
              <a:rPr lang="en-US" altLang="en-US" sz="3600" dirty="0"/>
              <a:t>The Accusation (3:8-12)</a:t>
            </a:r>
          </a:p>
          <a:p>
            <a:pPr marL="914400" indent="-914400">
              <a:spcBef>
                <a:spcPts val="0"/>
              </a:spcBef>
              <a:spcAft>
                <a:spcPts val="2400"/>
              </a:spcAft>
              <a:buSzPct val="100000"/>
              <a:buFont typeface="+mj-lt"/>
              <a:buAutoNum type="romanUcPeriod"/>
            </a:pPr>
            <a:r>
              <a:rPr lang="en-US" altLang="en-US" sz="3600" dirty="0"/>
              <a:t>The Test (3:13-18)</a:t>
            </a:r>
          </a:p>
          <a:p>
            <a:pPr marL="914400" indent="-914400">
              <a:spcBef>
                <a:spcPts val="0"/>
              </a:spcBef>
              <a:spcAft>
                <a:spcPts val="2400"/>
              </a:spcAft>
              <a:buSzPct val="100000"/>
              <a:buFont typeface="+mj-lt"/>
              <a:buAutoNum type="romanUcPeriod"/>
            </a:pPr>
            <a:r>
              <a:rPr lang="en-US" altLang="en-US" sz="3600" dirty="0"/>
              <a:t>The Deliverance (3:19-27)</a:t>
            </a:r>
          </a:p>
          <a:p>
            <a:pPr marL="914400" indent="-914400">
              <a:spcBef>
                <a:spcPts val="0"/>
              </a:spcBef>
              <a:spcAft>
                <a:spcPts val="2400"/>
              </a:spcAft>
              <a:buSzPct val="100000"/>
              <a:buFont typeface="+mj-lt"/>
              <a:buAutoNum type="romanUcPeriod"/>
            </a:pPr>
            <a:r>
              <a:rPr lang="en-US" altLang="en-US" sz="3600" b="1" u="sng" dirty="0">
                <a:solidFill>
                  <a:srgbClr val="FFFFCC"/>
                </a:solidFill>
              </a:rPr>
              <a:t>The Decree (3:28-30)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652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algn="ctr"/>
            <a:r>
              <a:rPr lang="en-US" altLang="en-US" sz="4000" dirty="0"/>
              <a:t>V. The Decree (3:28-30)</a:t>
            </a:r>
          </a:p>
        </p:txBody>
      </p:sp>
      <p:sp>
        <p:nvSpPr>
          <p:cNvPr id="19459" name="Rectangle 3"/>
          <p:cNvSpPr>
            <a:spLocks noGrp="1" noChangeArrowheads="1"/>
          </p:cNvSpPr>
          <p:nvPr>
            <p:ph type="body" idx="1"/>
          </p:nvPr>
        </p:nvSpPr>
        <p:spPr>
          <a:xfrm>
            <a:off x="1866900" y="1600200"/>
            <a:ext cx="5410200" cy="3371850"/>
          </a:xfrm>
        </p:spPr>
        <p:txBody>
          <a:bodyPr/>
          <a:lstStyle/>
          <a:p>
            <a:pPr marL="574675" lvl="1" indent="-574675" eaLnBrk="1" hangingPunct="1">
              <a:spcBef>
                <a:spcPts val="0"/>
              </a:spcBef>
              <a:spcAft>
                <a:spcPts val="3600"/>
              </a:spcAft>
              <a:buSzPct val="100000"/>
              <a:buFont typeface="+mj-lt"/>
              <a:buAutoNum type="alphaUcPeriod"/>
              <a:defRPr/>
            </a:pPr>
            <a:r>
              <a:rPr lang="en-US" altLang="en-US" sz="3600" dirty="0"/>
              <a:t>Exaltation of God (3:28)</a:t>
            </a:r>
          </a:p>
          <a:p>
            <a:pPr marL="574675" lvl="1" indent="-574675" eaLnBrk="1" hangingPunct="1">
              <a:spcBef>
                <a:spcPts val="0"/>
              </a:spcBef>
              <a:spcAft>
                <a:spcPts val="3600"/>
              </a:spcAft>
              <a:buSzPct val="100000"/>
              <a:buFont typeface="+mj-lt"/>
              <a:buAutoNum type="alphaUcPeriod"/>
              <a:defRPr/>
            </a:pPr>
            <a:r>
              <a:rPr lang="en-US" altLang="en-US" sz="3600" dirty="0"/>
              <a:t>The Decree (3:29)</a:t>
            </a:r>
          </a:p>
          <a:p>
            <a:pPr marL="574675" lvl="1" indent="-574675" eaLnBrk="1" hangingPunct="1">
              <a:spcBef>
                <a:spcPts val="0"/>
              </a:spcBef>
              <a:spcAft>
                <a:spcPts val="3600"/>
              </a:spcAft>
              <a:buSzPct val="100000"/>
              <a:buFont typeface="+mj-lt"/>
              <a:buAutoNum type="alphaUcPeriod"/>
              <a:defRPr/>
            </a:pPr>
            <a:r>
              <a:rPr lang="en-US" altLang="en-US" sz="3600" dirty="0"/>
              <a:t>Prosperity (3:30)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6435" y="5029200"/>
            <a:ext cx="4351131" cy="168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058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algn="ctr"/>
            <a:r>
              <a:rPr lang="en-US" altLang="en-US" sz="4000" dirty="0"/>
              <a:t>V. The Decree (3:28-30)</a:t>
            </a:r>
          </a:p>
        </p:txBody>
      </p:sp>
      <p:sp>
        <p:nvSpPr>
          <p:cNvPr id="19459" name="Rectangle 3"/>
          <p:cNvSpPr>
            <a:spLocks noGrp="1" noChangeArrowheads="1"/>
          </p:cNvSpPr>
          <p:nvPr>
            <p:ph type="body" idx="1"/>
          </p:nvPr>
        </p:nvSpPr>
        <p:spPr>
          <a:xfrm>
            <a:off x="1866900" y="1600200"/>
            <a:ext cx="5410200" cy="3371850"/>
          </a:xfrm>
        </p:spPr>
        <p:txBody>
          <a:bodyPr/>
          <a:lstStyle/>
          <a:p>
            <a:pPr marL="574675" lvl="1" indent="-574675" eaLnBrk="1" hangingPunct="1">
              <a:spcBef>
                <a:spcPts val="0"/>
              </a:spcBef>
              <a:spcAft>
                <a:spcPts val="3600"/>
              </a:spcAft>
              <a:buSzPct val="100000"/>
              <a:buFont typeface="+mj-lt"/>
              <a:buAutoNum type="alphaUcPeriod"/>
              <a:defRPr/>
            </a:pPr>
            <a:r>
              <a:rPr lang="en-US" altLang="en-US" sz="3600" b="1" u="sng" dirty="0">
                <a:solidFill>
                  <a:srgbClr val="FFFFCC"/>
                </a:solidFill>
                <a:ea typeface="+mn-ea"/>
                <a:cs typeface="+mn-cs"/>
              </a:rPr>
              <a:t>Exaltation of God (3:28)</a:t>
            </a:r>
          </a:p>
          <a:p>
            <a:pPr marL="574675" lvl="1" indent="-574675" eaLnBrk="1" hangingPunct="1">
              <a:spcBef>
                <a:spcPts val="0"/>
              </a:spcBef>
              <a:spcAft>
                <a:spcPts val="3600"/>
              </a:spcAft>
              <a:buSzPct val="100000"/>
              <a:buFont typeface="+mj-lt"/>
              <a:buAutoNum type="alphaUcPeriod"/>
              <a:defRPr/>
            </a:pPr>
            <a:r>
              <a:rPr lang="en-US" altLang="en-US" sz="3600" dirty="0"/>
              <a:t>The Decree (3:29)</a:t>
            </a:r>
          </a:p>
          <a:p>
            <a:pPr marL="574675" lvl="1" indent="-574675" eaLnBrk="1" hangingPunct="1">
              <a:spcBef>
                <a:spcPts val="0"/>
              </a:spcBef>
              <a:spcAft>
                <a:spcPts val="3600"/>
              </a:spcAft>
              <a:buSzPct val="100000"/>
              <a:buFont typeface="+mj-lt"/>
              <a:buAutoNum type="alphaUcPeriod"/>
              <a:defRPr/>
            </a:pPr>
            <a:r>
              <a:rPr lang="en-US" altLang="en-US" sz="3600" dirty="0"/>
              <a:t>Prosperity (3:30)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6435" y="5029200"/>
            <a:ext cx="4351131" cy="168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583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152400"/>
            <a:ext cx="4267200" cy="762000"/>
          </a:xfrm>
        </p:spPr>
        <p:txBody>
          <a:bodyPr/>
          <a:lstStyle/>
          <a:p>
            <a:pPr>
              <a:defRPr/>
            </a:pPr>
            <a:r>
              <a:rPr lang="en-US" altLang="en-US" sz="3600" dirty="0">
                <a:solidFill>
                  <a:srgbClr val="00FFFF"/>
                </a:solidFill>
                <a:effectLst>
                  <a:outerShdw blurRad="38100" dist="38100" dir="2700000" algn="tl">
                    <a:srgbClr val="000000">
                      <a:alpha val="43137"/>
                    </a:srgbClr>
                  </a:outerShdw>
                </a:effectLst>
                <a:latin typeface="+mn-lt"/>
              </a:rPr>
              <a:t>“Believe” Defined</a:t>
            </a:r>
          </a:p>
        </p:txBody>
      </p:sp>
      <p:sp>
        <p:nvSpPr>
          <p:cNvPr id="108547" name="Content Placeholder 2"/>
          <p:cNvSpPr>
            <a:spLocks noGrp="1"/>
          </p:cNvSpPr>
          <p:nvPr>
            <p:ph idx="1"/>
          </p:nvPr>
        </p:nvSpPr>
        <p:spPr>
          <a:xfrm>
            <a:off x="533400" y="1143000"/>
            <a:ext cx="7569200" cy="4267200"/>
          </a:xfrm>
        </p:spPr>
        <p:txBody>
          <a:bodyPr/>
          <a:lstStyle/>
          <a:p>
            <a:pPr marL="0" indent="0" algn="just">
              <a:buFont typeface="Wingdings" pitchFamily="2" charset="2"/>
              <a:buNone/>
            </a:pPr>
            <a:r>
              <a:rPr lang="en-US" altLang="en-US" i="1" dirty="0" err="1"/>
              <a:t>pisteuō</a:t>
            </a:r>
            <a:r>
              <a:rPr lang="en-US" altLang="en-US" dirty="0"/>
              <a:t>…“to believe,” also “to be </a:t>
            </a:r>
            <a:r>
              <a:rPr lang="en-US" altLang="en-US" b="1" u="sng" dirty="0"/>
              <a:t>persuaded</a:t>
            </a:r>
            <a:r>
              <a:rPr lang="en-US" altLang="en-US" dirty="0"/>
              <a:t> of,” and hence, “to place </a:t>
            </a:r>
            <a:r>
              <a:rPr lang="en-US" altLang="en-US" b="1" u="sng" dirty="0"/>
              <a:t>confidence</a:t>
            </a:r>
            <a:r>
              <a:rPr lang="en-US" altLang="en-US" dirty="0"/>
              <a:t> in, to </a:t>
            </a:r>
            <a:r>
              <a:rPr lang="en-US" altLang="en-US" b="1" u="sng" dirty="0"/>
              <a:t>trust</a:t>
            </a:r>
            <a:r>
              <a:rPr lang="en-US" altLang="en-US" dirty="0"/>
              <a:t>,” signifies, in this sense of the word, </a:t>
            </a:r>
            <a:r>
              <a:rPr lang="en-US" altLang="en-US" b="1" u="sng" dirty="0"/>
              <a:t>reliance</a:t>
            </a:r>
            <a:r>
              <a:rPr lang="en-US" altLang="en-US" dirty="0"/>
              <a:t> upon, not mere credence. It is most frequent in the writings of the apostle John, especially the Gospel. He does not use the noun…Of the writers of the Gospels…uses of the verb…John </a:t>
            </a:r>
            <a:r>
              <a:rPr lang="en-US" altLang="en-US" b="1" u="sng" dirty="0"/>
              <a:t>ninety-nine</a:t>
            </a:r>
            <a:r>
              <a:rPr lang="en-US" altLang="en-US" dirty="0"/>
              <a:t>.</a:t>
            </a:r>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t>W. E. Vine, Merrill F. Unger, and William White, </a:t>
            </a:r>
            <a:r>
              <a:rPr lang="en-US" altLang="en-US" sz="1600" i="1" dirty="0"/>
              <a:t>Vine's Complete Expository Dictionary of the Old and New Testament Words</a:t>
            </a:r>
            <a:r>
              <a:rPr lang="en-US" altLang="en-US" sz="1600" dirty="0"/>
              <a:t> (Nashville: Nelson, 1996), 61.</a:t>
            </a:r>
          </a:p>
        </p:txBody>
      </p:sp>
    </p:spTree>
    <p:extLst>
      <p:ext uri="{BB962C8B-B14F-4D97-AF65-F5344CB8AC3E}">
        <p14:creationId xmlns:p14="http://schemas.microsoft.com/office/powerpoint/2010/main" val="2591332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3600" dirty="0">
                <a:solidFill>
                  <a:srgbClr val="00FFFF"/>
                </a:solidFill>
                <a:effectLst>
                  <a:outerShdw blurRad="38100" dist="38100" dir="2700000" algn="tl">
                    <a:srgbClr val="000000">
                      <a:alpha val="43137"/>
                    </a:srgbClr>
                  </a:outerShdw>
                </a:effectLst>
                <a:latin typeface="+mn-lt"/>
              </a:rPr>
              <a:t>Passage Conditioning Salvation </a:t>
            </a:r>
            <a:br>
              <a:rPr lang="en-US" sz="3600" dirty="0">
                <a:solidFill>
                  <a:srgbClr val="00FFFF"/>
                </a:solidFill>
                <a:effectLst>
                  <a:outerShdw blurRad="38100" dist="38100" dir="2700000" algn="tl">
                    <a:srgbClr val="000000">
                      <a:alpha val="43137"/>
                    </a:srgbClr>
                  </a:outerShdw>
                </a:effectLst>
                <a:latin typeface="+mn-lt"/>
              </a:rPr>
            </a:br>
            <a:r>
              <a:rPr lang="en-US" sz="3600" dirty="0">
                <a:solidFill>
                  <a:srgbClr val="00FFFF"/>
                </a:solidFill>
                <a:effectLst>
                  <a:outerShdw blurRad="38100" dist="38100" dir="2700000" algn="tl">
                    <a:srgbClr val="000000">
                      <a:alpha val="43137"/>
                    </a:srgbClr>
                  </a:outerShdw>
                </a:effectLst>
                <a:latin typeface="+mn-lt"/>
              </a:rPr>
              <a:t>on </a:t>
            </a:r>
            <a:r>
              <a:rPr lang="en-US" sz="3600" b="1" u="sng" dirty="0">
                <a:solidFill>
                  <a:srgbClr val="FFFFCC"/>
                </a:solidFill>
                <a:effectLst>
                  <a:outerShdw blurRad="38100" dist="38100" dir="2700000" algn="tl">
                    <a:srgbClr val="000000">
                      <a:alpha val="43137"/>
                    </a:srgbClr>
                  </a:outerShdw>
                </a:effectLst>
                <a:latin typeface="+mn-lt"/>
              </a:rPr>
              <a:t>Faith Alone</a:t>
            </a:r>
            <a:r>
              <a:rPr lang="en-US" sz="3600" b="1" dirty="0">
                <a:solidFill>
                  <a:srgbClr val="FFFFCC"/>
                </a:solidFill>
                <a:effectLst>
                  <a:outerShdw blurRad="38100" dist="38100" dir="2700000" algn="tl">
                    <a:srgbClr val="000000">
                      <a:alpha val="43137"/>
                    </a:srgbClr>
                  </a:outerShdw>
                </a:effectLst>
                <a:latin typeface="+mn-lt"/>
              </a:rPr>
              <a:t> </a:t>
            </a:r>
            <a:r>
              <a:rPr lang="en-US" sz="3600" i="1" dirty="0">
                <a:solidFill>
                  <a:srgbClr val="00FFFF"/>
                </a:solidFill>
                <a:effectLst>
                  <a:outerShdw blurRad="38100" dist="38100" dir="2700000" algn="tl">
                    <a:srgbClr val="000000">
                      <a:alpha val="43137"/>
                    </a:srgbClr>
                  </a:outerShdw>
                </a:effectLst>
                <a:latin typeface="+mn-lt"/>
              </a:rPr>
              <a:t>(Sola Fide)</a:t>
            </a:r>
          </a:p>
        </p:txBody>
      </p:sp>
      <p:sp>
        <p:nvSpPr>
          <p:cNvPr id="3" name="Content Placeholder 2"/>
          <p:cNvSpPr>
            <a:spLocks noGrp="1"/>
          </p:cNvSpPr>
          <p:nvPr>
            <p:ph idx="1"/>
          </p:nvPr>
        </p:nvSpPr>
        <p:spPr>
          <a:xfrm>
            <a:off x="381000" y="1600200"/>
            <a:ext cx="8229600" cy="3048000"/>
          </a:xfrm>
        </p:spPr>
        <p:txBody>
          <a:bodyPr/>
          <a:lstStyle/>
          <a:p>
            <a:pPr>
              <a:spcBef>
                <a:spcPts val="600"/>
              </a:spcBef>
              <a:spcAft>
                <a:spcPts val="600"/>
              </a:spcAft>
            </a:pPr>
            <a:r>
              <a:rPr lang="en-US" dirty="0">
                <a:effectLst>
                  <a:outerShdw blurRad="38100" dist="38100" dir="2700000" algn="tl">
                    <a:srgbClr val="000000">
                      <a:alpha val="43137"/>
                    </a:srgbClr>
                  </a:outerShdw>
                </a:effectLst>
                <a:cs typeface="Times New Roman" pitchFamily="18" charset="0"/>
              </a:rPr>
              <a:t>Genesis 15:6</a:t>
            </a:r>
          </a:p>
          <a:p>
            <a:pPr>
              <a:spcBef>
                <a:spcPts val="600"/>
              </a:spcBef>
              <a:spcAft>
                <a:spcPts val="600"/>
              </a:spcAft>
            </a:pPr>
            <a:r>
              <a:rPr lang="en-US" dirty="0">
                <a:effectLst>
                  <a:outerShdw blurRad="38100" dist="38100" dir="2700000" algn="tl">
                    <a:srgbClr val="000000">
                      <a:alpha val="43137"/>
                    </a:srgbClr>
                  </a:outerShdw>
                </a:effectLst>
                <a:cs typeface="Times New Roman" pitchFamily="18" charset="0"/>
              </a:rPr>
              <a:t>John 3:16; 5:24; 6:28-29, 47; 16:8-9; 20:30-31</a:t>
            </a:r>
          </a:p>
          <a:p>
            <a:pPr>
              <a:spcBef>
                <a:spcPts val="600"/>
              </a:spcBef>
              <a:spcAft>
                <a:spcPts val="600"/>
              </a:spcAft>
            </a:pPr>
            <a:r>
              <a:rPr lang="en-US" dirty="0">
                <a:effectLst>
                  <a:outerShdw blurRad="38100" dist="38100" dir="2700000" algn="tl">
                    <a:srgbClr val="000000">
                      <a:alpha val="43137"/>
                    </a:srgbClr>
                  </a:outerShdw>
                </a:effectLst>
                <a:cs typeface="Times New Roman" pitchFamily="18" charset="0"/>
              </a:rPr>
              <a:t>Acts 16:30-31</a:t>
            </a:r>
          </a:p>
          <a:p>
            <a:pPr>
              <a:spcBef>
                <a:spcPts val="600"/>
              </a:spcBef>
              <a:spcAft>
                <a:spcPts val="600"/>
              </a:spcAft>
            </a:pPr>
            <a:r>
              <a:rPr lang="en-US" dirty="0">
                <a:effectLst>
                  <a:outerShdw blurRad="38100" dist="38100" dir="2700000" algn="tl">
                    <a:srgbClr val="000000">
                      <a:alpha val="43137"/>
                    </a:srgbClr>
                  </a:outerShdw>
                </a:effectLst>
                <a:cs typeface="Times New Roman" pitchFamily="18" charset="0"/>
              </a:rPr>
              <a:t>Romans 1:16; Ephesians 2:8-9</a:t>
            </a:r>
          </a:p>
          <a:p>
            <a:pPr>
              <a:spcBef>
                <a:spcPts val="600"/>
              </a:spcBef>
              <a:spcAft>
                <a:spcPts val="600"/>
              </a:spcAft>
            </a:pPr>
            <a:r>
              <a:rPr lang="en-US" dirty="0">
                <a:effectLst>
                  <a:outerShdw blurRad="38100" dist="38100" dir="2700000" algn="tl">
                    <a:srgbClr val="000000">
                      <a:alpha val="43137"/>
                    </a:srgbClr>
                  </a:outerShdw>
                </a:effectLst>
                <a:cs typeface="Times New Roman" pitchFamily="18" charset="0"/>
              </a:rPr>
              <a:t>Hebrews 11:6</a:t>
            </a:r>
          </a:p>
        </p:txBody>
      </p:sp>
      <p:pic>
        <p:nvPicPr>
          <p:cNvPr id="4"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6019800" y="3124200"/>
            <a:ext cx="2660904" cy="3291840"/>
          </a:xfrm>
          <a:prstGeom prst="rect">
            <a:avLst/>
          </a:prstGeom>
          <a:noFill/>
          <a:ln w="28575">
            <a:solidFill>
              <a:srgbClr val="FFFF00"/>
            </a:solidFill>
            <a:miter lim="800000"/>
            <a:headEnd/>
            <a:tailEnd/>
          </a:ln>
        </p:spPr>
      </p:pic>
    </p:spTree>
    <p:extLst>
      <p:ext uri="{BB962C8B-B14F-4D97-AF65-F5344CB8AC3E}">
        <p14:creationId xmlns:p14="http://schemas.microsoft.com/office/powerpoint/2010/main" val="2409951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algn="ctr"/>
            <a:r>
              <a:rPr lang="en-US" altLang="en-US" sz="4000" dirty="0"/>
              <a:t>V. The Decree (3:28-30)</a:t>
            </a:r>
          </a:p>
        </p:txBody>
      </p:sp>
      <p:sp>
        <p:nvSpPr>
          <p:cNvPr id="19459" name="Rectangle 3"/>
          <p:cNvSpPr>
            <a:spLocks noGrp="1" noChangeArrowheads="1"/>
          </p:cNvSpPr>
          <p:nvPr>
            <p:ph type="body" idx="1"/>
          </p:nvPr>
        </p:nvSpPr>
        <p:spPr>
          <a:xfrm>
            <a:off x="1866900" y="1600200"/>
            <a:ext cx="5410200" cy="3371850"/>
          </a:xfrm>
        </p:spPr>
        <p:txBody>
          <a:bodyPr/>
          <a:lstStyle/>
          <a:p>
            <a:pPr marL="574675" lvl="1" indent="-574675" eaLnBrk="1" hangingPunct="1">
              <a:spcBef>
                <a:spcPts val="0"/>
              </a:spcBef>
              <a:spcAft>
                <a:spcPts val="3600"/>
              </a:spcAft>
              <a:buSzPct val="100000"/>
              <a:buFont typeface="+mj-lt"/>
              <a:buAutoNum type="alphaUcPeriod"/>
              <a:defRPr/>
            </a:pPr>
            <a:r>
              <a:rPr lang="en-US" altLang="en-US" sz="3600" dirty="0"/>
              <a:t>Exaltation of God (3:28)</a:t>
            </a:r>
          </a:p>
          <a:p>
            <a:pPr marL="574675" lvl="1" indent="-574675" eaLnBrk="1" hangingPunct="1">
              <a:spcBef>
                <a:spcPts val="0"/>
              </a:spcBef>
              <a:spcAft>
                <a:spcPts val="3600"/>
              </a:spcAft>
              <a:buSzPct val="100000"/>
              <a:buFont typeface="+mj-lt"/>
              <a:buAutoNum type="alphaUcPeriod"/>
              <a:defRPr/>
            </a:pPr>
            <a:r>
              <a:rPr lang="en-US" altLang="en-US" sz="3600" b="1" u="sng" dirty="0">
                <a:solidFill>
                  <a:srgbClr val="FFFFCC"/>
                </a:solidFill>
                <a:ea typeface="+mn-ea"/>
                <a:cs typeface="+mn-cs"/>
              </a:rPr>
              <a:t>The Decree (3:29)</a:t>
            </a:r>
          </a:p>
          <a:p>
            <a:pPr marL="574675" lvl="1" indent="-574675" eaLnBrk="1" hangingPunct="1">
              <a:spcBef>
                <a:spcPts val="0"/>
              </a:spcBef>
              <a:spcAft>
                <a:spcPts val="3600"/>
              </a:spcAft>
              <a:buSzPct val="100000"/>
              <a:buFont typeface="+mj-lt"/>
              <a:buAutoNum type="alphaUcPeriod"/>
              <a:defRPr/>
            </a:pPr>
            <a:r>
              <a:rPr lang="en-US" altLang="en-US" sz="3600" dirty="0"/>
              <a:t>Prosperity (3:30)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6435" y="5029200"/>
            <a:ext cx="4351131" cy="168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49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algn="ctr"/>
            <a:r>
              <a:rPr lang="en-US" altLang="en-US" sz="4000" dirty="0"/>
              <a:t>V. The Decree (3:28-30)</a:t>
            </a:r>
          </a:p>
        </p:txBody>
      </p:sp>
      <p:sp>
        <p:nvSpPr>
          <p:cNvPr id="19459" name="Rectangle 3"/>
          <p:cNvSpPr>
            <a:spLocks noGrp="1" noChangeArrowheads="1"/>
          </p:cNvSpPr>
          <p:nvPr>
            <p:ph type="body" idx="1"/>
          </p:nvPr>
        </p:nvSpPr>
        <p:spPr>
          <a:xfrm>
            <a:off x="1866900" y="1600200"/>
            <a:ext cx="5410200" cy="3371850"/>
          </a:xfrm>
        </p:spPr>
        <p:txBody>
          <a:bodyPr/>
          <a:lstStyle/>
          <a:p>
            <a:pPr marL="574675" lvl="1" indent="-574675" eaLnBrk="1" hangingPunct="1">
              <a:spcBef>
                <a:spcPts val="0"/>
              </a:spcBef>
              <a:spcAft>
                <a:spcPts val="3600"/>
              </a:spcAft>
              <a:buSzPct val="100000"/>
              <a:buFont typeface="+mj-lt"/>
              <a:buAutoNum type="alphaUcPeriod"/>
              <a:defRPr/>
            </a:pPr>
            <a:r>
              <a:rPr lang="en-US" altLang="en-US" sz="3600" dirty="0"/>
              <a:t>Exaltation of God (3:28)</a:t>
            </a:r>
          </a:p>
          <a:p>
            <a:pPr marL="574675" lvl="1" indent="-574675" eaLnBrk="1" hangingPunct="1">
              <a:spcBef>
                <a:spcPts val="0"/>
              </a:spcBef>
              <a:spcAft>
                <a:spcPts val="3600"/>
              </a:spcAft>
              <a:buSzPct val="100000"/>
              <a:buFont typeface="+mj-lt"/>
              <a:buAutoNum type="alphaUcPeriod"/>
              <a:defRPr/>
            </a:pPr>
            <a:r>
              <a:rPr lang="en-US" altLang="en-US" sz="3600" dirty="0"/>
              <a:t>The Decree (3:29)</a:t>
            </a:r>
          </a:p>
          <a:p>
            <a:pPr marL="574675" lvl="1" indent="-574675" eaLnBrk="1" hangingPunct="1">
              <a:spcBef>
                <a:spcPts val="0"/>
              </a:spcBef>
              <a:spcAft>
                <a:spcPts val="3600"/>
              </a:spcAft>
              <a:buSzPct val="100000"/>
              <a:buFont typeface="+mj-lt"/>
              <a:buAutoNum type="alphaUcPeriod"/>
              <a:defRPr/>
            </a:pPr>
            <a:r>
              <a:rPr lang="en-US" altLang="en-US" sz="3600" b="1" u="sng" dirty="0">
                <a:solidFill>
                  <a:srgbClr val="FFFFCC"/>
                </a:solidFill>
                <a:ea typeface="+mn-ea"/>
                <a:cs typeface="+mn-cs"/>
              </a:rPr>
              <a:t>Prosperity (3:30)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6435" y="5029200"/>
            <a:ext cx="4351131" cy="168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764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3497725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0" y="304800"/>
            <a:ext cx="6096000" cy="1295400"/>
          </a:xfrm>
        </p:spPr>
        <p:txBody>
          <a:bodyPr/>
          <a:lstStyle/>
          <a:p>
            <a:pPr algn="ctr" eaLnBrk="1" hangingPunct="1"/>
            <a:r>
              <a:rPr lang="en-US" altLang="en-US" dirty="0"/>
              <a:t>Message</a:t>
            </a:r>
          </a:p>
        </p:txBody>
      </p:sp>
      <p:sp>
        <p:nvSpPr>
          <p:cNvPr id="35843" name="Rectangle 3"/>
          <p:cNvSpPr>
            <a:spLocks noGrp="1" noChangeArrowheads="1"/>
          </p:cNvSpPr>
          <p:nvPr>
            <p:ph type="body" idx="1"/>
          </p:nvPr>
        </p:nvSpPr>
        <p:spPr>
          <a:xfrm>
            <a:off x="1581150" y="1768415"/>
            <a:ext cx="5981700" cy="1965385"/>
          </a:xfrm>
        </p:spPr>
        <p:txBody>
          <a:bodyPr/>
          <a:lstStyle/>
          <a:p>
            <a:pPr marL="0" indent="0" algn="just" eaLnBrk="1" hangingPunct="1">
              <a:lnSpc>
                <a:spcPct val="90000"/>
              </a:lnSpc>
              <a:buFont typeface="Wingdings" panose="05000000000000000000" pitchFamily="2" charset="2"/>
              <a:buNone/>
              <a:defRPr/>
            </a:pPr>
            <a:r>
              <a:rPr lang="en-US" sz="4000" dirty="0"/>
              <a:t>Times of the Gentiles are revealed prophetically (2, 7, 8-12) and ethically (1, 3-6)</a:t>
            </a:r>
          </a:p>
          <a:p>
            <a:pPr eaLnBrk="1" hangingPunct="1">
              <a:lnSpc>
                <a:spcPct val="90000"/>
              </a:lnSpc>
              <a:buFont typeface="Wingdings" panose="05000000000000000000" pitchFamily="2" charset="2"/>
              <a:buNone/>
              <a:defRPr/>
            </a:pPr>
            <a:endParaRPr lang="en-US" sz="3600" dirty="0"/>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8019" y="4419600"/>
            <a:ext cx="4347959" cy="168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357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3 Outline</a:t>
            </a:r>
          </a:p>
        </p:txBody>
      </p:sp>
      <p:sp>
        <p:nvSpPr>
          <p:cNvPr id="19459" name="Rectangle 3"/>
          <p:cNvSpPr>
            <a:spLocks noGrp="1" noChangeArrowheads="1"/>
          </p:cNvSpPr>
          <p:nvPr>
            <p:ph type="body" idx="1"/>
          </p:nvPr>
        </p:nvSpPr>
        <p:spPr>
          <a:xfrm>
            <a:off x="1562100" y="1162050"/>
            <a:ext cx="6019800" cy="3810000"/>
          </a:xfrm>
        </p:spPr>
        <p:txBody>
          <a:bodyPr/>
          <a:lstStyle/>
          <a:p>
            <a:pPr marL="914400" indent="-914400">
              <a:spcBef>
                <a:spcPts val="0"/>
              </a:spcBef>
              <a:spcAft>
                <a:spcPts val="2400"/>
              </a:spcAft>
              <a:buSzPct val="100000"/>
              <a:buFont typeface="+mj-lt"/>
              <a:buAutoNum type="romanUcPeriod"/>
            </a:pPr>
            <a:r>
              <a:rPr lang="en-US" altLang="en-US" sz="3600" dirty="0"/>
              <a:t>The Setting (3:1-7)</a:t>
            </a:r>
          </a:p>
          <a:p>
            <a:pPr marL="914400" indent="-914400">
              <a:spcBef>
                <a:spcPts val="0"/>
              </a:spcBef>
              <a:spcAft>
                <a:spcPts val="2400"/>
              </a:spcAft>
              <a:buSzPct val="100000"/>
              <a:buFont typeface="+mj-lt"/>
              <a:buAutoNum type="romanUcPeriod"/>
            </a:pPr>
            <a:r>
              <a:rPr lang="en-US" altLang="en-US" sz="3600" dirty="0"/>
              <a:t>The Accusation (3:8-12)</a:t>
            </a:r>
          </a:p>
          <a:p>
            <a:pPr marL="914400" indent="-914400">
              <a:spcBef>
                <a:spcPts val="0"/>
              </a:spcBef>
              <a:spcAft>
                <a:spcPts val="2400"/>
              </a:spcAft>
              <a:buSzPct val="100000"/>
              <a:buFont typeface="+mj-lt"/>
              <a:buAutoNum type="romanUcPeriod"/>
            </a:pPr>
            <a:r>
              <a:rPr lang="en-US" altLang="en-US" sz="3600" dirty="0"/>
              <a:t>The Test (3:13-18)</a:t>
            </a:r>
          </a:p>
          <a:p>
            <a:pPr marL="914400" indent="-914400">
              <a:spcBef>
                <a:spcPts val="0"/>
              </a:spcBef>
              <a:spcAft>
                <a:spcPts val="2400"/>
              </a:spcAft>
              <a:buSzPct val="100000"/>
              <a:buFont typeface="+mj-lt"/>
              <a:buAutoNum type="romanUcPeriod"/>
            </a:pPr>
            <a:r>
              <a:rPr lang="en-US" altLang="en-US" sz="3600" dirty="0"/>
              <a:t>The Deliverance (3:19-27)</a:t>
            </a:r>
          </a:p>
          <a:p>
            <a:pPr marL="914400" indent="-914400">
              <a:spcBef>
                <a:spcPts val="0"/>
              </a:spcBef>
              <a:spcAft>
                <a:spcPts val="2400"/>
              </a:spcAft>
              <a:buSzPct val="100000"/>
              <a:buFont typeface="+mj-lt"/>
              <a:buAutoNum type="romanUcPeriod"/>
            </a:pPr>
            <a:r>
              <a:rPr lang="en-US" altLang="en-US" sz="3600" b="1" u="sng" dirty="0">
                <a:solidFill>
                  <a:srgbClr val="FFFFCC"/>
                </a:solidFill>
              </a:rPr>
              <a:t>The Decree (3:28-30)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38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algn="ctr"/>
            <a:r>
              <a:rPr lang="en-US" altLang="en-US" sz="4000" dirty="0"/>
              <a:t>V. The Decree (3:28-30)</a:t>
            </a:r>
          </a:p>
        </p:txBody>
      </p:sp>
      <p:sp>
        <p:nvSpPr>
          <p:cNvPr id="19459" name="Rectangle 3"/>
          <p:cNvSpPr>
            <a:spLocks noGrp="1" noChangeArrowheads="1"/>
          </p:cNvSpPr>
          <p:nvPr>
            <p:ph type="body" idx="1"/>
          </p:nvPr>
        </p:nvSpPr>
        <p:spPr>
          <a:xfrm>
            <a:off x="1866900" y="1600200"/>
            <a:ext cx="5410200" cy="3371850"/>
          </a:xfrm>
        </p:spPr>
        <p:txBody>
          <a:bodyPr/>
          <a:lstStyle/>
          <a:p>
            <a:pPr marL="574675" lvl="1" indent="-574675" eaLnBrk="1" hangingPunct="1">
              <a:spcBef>
                <a:spcPts val="0"/>
              </a:spcBef>
              <a:spcAft>
                <a:spcPts val="3600"/>
              </a:spcAft>
              <a:buSzPct val="100000"/>
              <a:buFont typeface="+mj-lt"/>
              <a:buAutoNum type="alphaUcPeriod"/>
              <a:defRPr/>
            </a:pPr>
            <a:r>
              <a:rPr lang="en-US" altLang="en-US" sz="3600" dirty="0"/>
              <a:t>Exaltation of God (3:28)</a:t>
            </a:r>
          </a:p>
          <a:p>
            <a:pPr marL="574675" lvl="1" indent="-574675" eaLnBrk="1" hangingPunct="1">
              <a:spcBef>
                <a:spcPts val="0"/>
              </a:spcBef>
              <a:spcAft>
                <a:spcPts val="3600"/>
              </a:spcAft>
              <a:buSzPct val="100000"/>
              <a:buFont typeface="+mj-lt"/>
              <a:buAutoNum type="alphaUcPeriod"/>
              <a:defRPr/>
            </a:pPr>
            <a:r>
              <a:rPr lang="en-US" altLang="en-US" sz="3600" dirty="0"/>
              <a:t>The Decree (3:29)</a:t>
            </a:r>
          </a:p>
          <a:p>
            <a:pPr marL="574675" lvl="1" indent="-574675" eaLnBrk="1" hangingPunct="1">
              <a:spcBef>
                <a:spcPts val="0"/>
              </a:spcBef>
              <a:spcAft>
                <a:spcPts val="3600"/>
              </a:spcAft>
              <a:buSzPct val="100000"/>
              <a:buFont typeface="+mj-lt"/>
              <a:buAutoNum type="alphaUcPeriod"/>
              <a:defRPr/>
            </a:pPr>
            <a:r>
              <a:rPr lang="en-US" altLang="en-US" sz="3600" dirty="0"/>
              <a:t>Prosperity (3:30)</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96435" y="5029200"/>
            <a:ext cx="4351131" cy="168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949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1524000" y="228600"/>
            <a:ext cx="5711031" cy="685800"/>
          </a:xfrm>
        </p:spPr>
        <p:txBody>
          <a:bodyPr/>
          <a:lstStyle/>
          <a:p>
            <a:pPr algn="ctr"/>
            <a:r>
              <a:rPr lang="en-US" altLang="en-US" sz="3600" dirty="0"/>
              <a:t>Takeaways from Daniel 3</a:t>
            </a:r>
          </a:p>
        </p:txBody>
      </p:sp>
      <p:sp>
        <p:nvSpPr>
          <p:cNvPr id="10247" name="Rectangle 7"/>
          <p:cNvSpPr>
            <a:spLocks noGrp="1" noChangeArrowheads="1"/>
          </p:cNvSpPr>
          <p:nvPr>
            <p:ph type="body" idx="1"/>
          </p:nvPr>
        </p:nvSpPr>
        <p:spPr>
          <a:xfrm>
            <a:off x="228600" y="1143000"/>
            <a:ext cx="8686800" cy="4343400"/>
          </a:xfrm>
        </p:spPr>
        <p:txBody>
          <a:bodyPr/>
          <a:lstStyle/>
          <a:p>
            <a:pPr marL="457200" indent="-457200">
              <a:spcBef>
                <a:spcPts val="0"/>
              </a:spcBef>
              <a:spcAft>
                <a:spcPts val="1200"/>
              </a:spcAft>
            </a:pPr>
            <a:r>
              <a:rPr lang="en-US" altLang="en-US" sz="3000" dirty="0"/>
              <a:t>Mosaic Law taught Israel how to live inside the land</a:t>
            </a:r>
          </a:p>
          <a:p>
            <a:pPr marL="457200" indent="-457200">
              <a:spcBef>
                <a:spcPts val="0"/>
              </a:spcBef>
              <a:spcAft>
                <a:spcPts val="1200"/>
              </a:spcAft>
            </a:pPr>
            <a:r>
              <a:rPr lang="en-US" altLang="en-US" sz="3000" dirty="0"/>
              <a:t>The examples of the three Hebrew youths taught them how to live outside the land</a:t>
            </a:r>
          </a:p>
          <a:p>
            <a:pPr marL="457200" indent="-457200">
              <a:spcBef>
                <a:spcPts val="0"/>
              </a:spcBef>
              <a:spcAft>
                <a:spcPts val="1200"/>
              </a:spcAft>
            </a:pPr>
            <a:r>
              <a:rPr lang="en-US" altLang="en-US" sz="3000" dirty="0"/>
              <a:t>Consecrate themselves to God</a:t>
            </a:r>
          </a:p>
          <a:p>
            <a:pPr marL="457200" indent="-457200">
              <a:spcBef>
                <a:spcPts val="0"/>
              </a:spcBef>
              <a:spcAft>
                <a:spcPts val="1200"/>
              </a:spcAft>
            </a:pPr>
            <a:r>
              <a:rPr lang="en-US" altLang="en-US" sz="3000" dirty="0"/>
              <a:t>Live by faith from crisis to crisis entrusting the results to God</a:t>
            </a:r>
          </a:p>
          <a:p>
            <a:pPr marL="457200" indent="-457200">
              <a:spcBef>
                <a:spcPts val="0"/>
              </a:spcBef>
              <a:spcAft>
                <a:spcPts val="1200"/>
              </a:spcAft>
            </a:pPr>
            <a:r>
              <a:rPr lang="en-US" altLang="en-US" sz="3000" dirty="0"/>
              <a:t>Be willing to pay the consequences if necessary</a:t>
            </a:r>
          </a:p>
          <a:p>
            <a:pPr marL="457200" indent="-457200">
              <a:spcBef>
                <a:spcPts val="0"/>
              </a:spcBef>
              <a:spcAft>
                <a:spcPts val="1200"/>
              </a:spcAft>
            </a:pPr>
            <a:r>
              <a:rPr lang="en-US" altLang="en-US" sz="3000" dirty="0"/>
              <a:t>Allow God to promote us in His due time</a:t>
            </a:r>
          </a:p>
          <a:p>
            <a:pPr marL="457200" indent="-457200">
              <a:spcBef>
                <a:spcPts val="0"/>
              </a:spcBef>
              <a:spcAft>
                <a:spcPts val="1200"/>
              </a:spcAft>
            </a:pPr>
            <a:r>
              <a:rPr lang="en-US" altLang="en-US" sz="3000" dirty="0"/>
              <a:t>Our cue as well</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33860" y="5715000"/>
            <a:ext cx="1985169" cy="992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397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
        <p:nvSpPr>
          <p:cNvPr id="11271" name="Rectangle 7"/>
          <p:cNvSpPr>
            <a:spLocks noGrp="1" noChangeArrowheads="1"/>
          </p:cNvSpPr>
          <p:nvPr>
            <p:ph type="body" idx="1"/>
          </p:nvPr>
        </p:nvSpPr>
        <p:spPr>
          <a:xfrm>
            <a:off x="152400" y="1600200"/>
            <a:ext cx="8839200" cy="4518804"/>
          </a:xfrm>
        </p:spPr>
        <p:txBody>
          <a:bodyPr/>
          <a:lstStyle/>
          <a:p>
            <a:pPr marL="457200" indent="-457200">
              <a:spcBef>
                <a:spcPts val="0"/>
              </a:spcBef>
              <a:spcAft>
                <a:spcPts val="2400"/>
              </a:spcAft>
              <a:buSzPct val="100000"/>
              <a:buFont typeface="+mj-lt"/>
              <a:buAutoNum type="romanUcPeriod"/>
              <a:defRPr/>
            </a:pPr>
            <a:r>
              <a:rPr lang="en-US" sz="3600" dirty="0"/>
              <a:t>Historical (1-7):</a:t>
            </a:r>
          </a:p>
          <a:p>
            <a:pPr marL="457200" lvl="1" indent="0" eaLnBrk="1" hangingPunct="1">
              <a:spcBef>
                <a:spcPts val="0"/>
              </a:spcBef>
              <a:spcAft>
                <a:spcPts val="2400"/>
              </a:spcAft>
              <a:buFont typeface="Wingdings" panose="05000000000000000000" pitchFamily="2" charset="2"/>
              <a:buNone/>
              <a:defRPr/>
            </a:pPr>
            <a:r>
              <a:rPr lang="en-US" sz="3600" dirty="0"/>
              <a:t>Daniel interprets, 3</a:t>
            </a:r>
            <a:r>
              <a:rPr lang="en-US" sz="3600" baseline="30000" dirty="0"/>
              <a:t>rd</a:t>
            </a:r>
            <a:r>
              <a:rPr lang="en-US" sz="3600" dirty="0"/>
              <a:t> person, gentile nations</a:t>
            </a:r>
          </a:p>
          <a:p>
            <a:pPr marL="1027113" lvl="1" indent="-569913" eaLnBrk="1" hangingPunct="1">
              <a:spcBef>
                <a:spcPts val="0"/>
              </a:spcBef>
              <a:spcAft>
                <a:spcPts val="2400"/>
              </a:spcAft>
              <a:buSzPct val="100000"/>
              <a:buFont typeface="+mj-lt"/>
              <a:buAutoNum type="alphaUcPeriod"/>
              <a:defRPr/>
            </a:pPr>
            <a:r>
              <a:rPr lang="en-US" sz="3600" dirty="0"/>
              <a:t>Intro “Hebrew” (1)</a:t>
            </a:r>
          </a:p>
          <a:p>
            <a:pPr marL="1027113" lvl="1" indent="-569913" eaLnBrk="1" hangingPunct="1">
              <a:spcBef>
                <a:spcPts val="0"/>
              </a:spcBef>
              <a:spcAft>
                <a:spcPts val="2400"/>
              </a:spcAft>
              <a:buSzPct val="100000"/>
              <a:buFont typeface="+mj-lt"/>
              <a:buAutoNum type="alphaUcPeriod"/>
              <a:defRPr/>
            </a:pPr>
            <a:r>
              <a:rPr lang="en-US" sz="3600" dirty="0"/>
              <a:t>Aramaic </a:t>
            </a:r>
            <a:r>
              <a:rPr lang="en-US" sz="3600" i="1" dirty="0"/>
              <a:t>chiasm</a:t>
            </a:r>
            <a:r>
              <a:rPr lang="en-US" sz="3600" dirty="0"/>
              <a:t> (2-7)</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361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28600" y="1600200"/>
            <a:ext cx="8686800" cy="4495800"/>
          </a:xfrm>
        </p:spPr>
        <p:txBody>
          <a:bodyPr/>
          <a:lstStyle/>
          <a:p>
            <a:pPr marL="457200" indent="-457200">
              <a:spcBef>
                <a:spcPts val="0"/>
              </a:spcBef>
              <a:spcAft>
                <a:spcPts val="2400"/>
              </a:spcAft>
              <a:buSzPct val="100000"/>
              <a:buFont typeface="+mj-lt"/>
              <a:buAutoNum type="romanUcPeriod" startAt="2"/>
              <a:defRPr/>
            </a:pPr>
            <a:r>
              <a:rPr lang="en-US" sz="3600" dirty="0"/>
              <a:t>Prophetic (8-12):</a:t>
            </a:r>
          </a:p>
          <a:p>
            <a:pPr marL="457200" lvl="1" indent="0" eaLnBrk="1" hangingPunct="1">
              <a:spcBef>
                <a:spcPts val="0"/>
              </a:spcBef>
              <a:spcAft>
                <a:spcPts val="2400"/>
              </a:spcAft>
              <a:buNone/>
              <a:defRPr/>
            </a:pPr>
            <a:r>
              <a:rPr lang="en-US" sz="3600" dirty="0"/>
              <a:t>Angel interprets, 1st person, Jewish nation, Hebrew</a:t>
            </a:r>
          </a:p>
          <a:p>
            <a:pPr marL="1027113" lvl="1" indent="-569913" eaLnBrk="1" hangingPunct="1">
              <a:spcBef>
                <a:spcPts val="0"/>
              </a:spcBef>
              <a:spcAft>
                <a:spcPts val="2400"/>
              </a:spcAft>
              <a:buSzPct val="100000"/>
              <a:buFont typeface="+mj-lt"/>
              <a:buAutoNum type="alphaUcPeriod"/>
              <a:defRPr/>
            </a:pPr>
            <a:r>
              <a:rPr lang="en-US" sz="3600" dirty="0"/>
              <a:t>Ram &amp; Goat (8)</a:t>
            </a:r>
          </a:p>
          <a:p>
            <a:pPr marL="1027113" lvl="1" indent="-569913" eaLnBrk="1" hangingPunct="1">
              <a:spcBef>
                <a:spcPts val="0"/>
              </a:spcBef>
              <a:spcAft>
                <a:spcPts val="2400"/>
              </a:spcAft>
              <a:buSzPct val="100000"/>
              <a:buFont typeface="+mj-lt"/>
              <a:buAutoNum type="alphaUcPeriod"/>
              <a:defRPr/>
            </a:pPr>
            <a:r>
              <a:rPr lang="en-US" sz="3600" dirty="0"/>
              <a:t>70 weeks (9)</a:t>
            </a:r>
          </a:p>
          <a:p>
            <a:pPr marL="1027113" lvl="1" indent="-569913" eaLnBrk="1" hangingPunct="1">
              <a:spcBef>
                <a:spcPts val="0"/>
              </a:spcBef>
              <a:spcAft>
                <a:spcPts val="2400"/>
              </a:spcAft>
              <a:buSzPct val="100000"/>
              <a:buFont typeface="+mj-lt"/>
              <a:buAutoNum type="alphaUcPeriod"/>
              <a:defRPr/>
            </a:pPr>
            <a:r>
              <a:rPr lang="en-US" sz="3600" dirty="0"/>
              <a:t>Final vision (10-12)</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68818"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277651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body" idx="1"/>
          </p:nvPr>
        </p:nvSpPr>
        <p:spPr>
          <a:xfrm>
            <a:off x="304800" y="1600200"/>
            <a:ext cx="8610600" cy="4518804"/>
          </a:xfrm>
        </p:spPr>
        <p:txBody>
          <a:bodyPr/>
          <a:lstStyle/>
          <a:p>
            <a:pPr marL="457200" indent="-457200">
              <a:spcBef>
                <a:spcPts val="0"/>
              </a:spcBef>
              <a:spcAft>
                <a:spcPts val="2400"/>
              </a:spcAft>
              <a:buSzPct val="100000"/>
              <a:buFont typeface="+mj-lt"/>
              <a:buAutoNum type="romanUcPeriod"/>
              <a:defRPr/>
            </a:pPr>
            <a:r>
              <a:rPr lang="en-US" sz="3600" b="1" dirty="0">
                <a:solidFill>
                  <a:srgbClr val="FFFFCC"/>
                </a:solidFill>
              </a:rPr>
              <a:t>Historical (1-7):</a:t>
            </a:r>
          </a:p>
          <a:p>
            <a:pPr marL="457200" lvl="1" indent="0" eaLnBrk="1" hangingPunct="1">
              <a:spcBef>
                <a:spcPts val="0"/>
              </a:spcBef>
              <a:spcAft>
                <a:spcPts val="2400"/>
              </a:spcAft>
              <a:buFont typeface="Wingdings" panose="05000000000000000000" pitchFamily="2" charset="2"/>
              <a:buNone/>
              <a:defRPr/>
            </a:pPr>
            <a:r>
              <a:rPr lang="en-US" sz="3600" dirty="0"/>
              <a:t>Daniel interprets, 3</a:t>
            </a:r>
            <a:r>
              <a:rPr lang="en-US" sz="3600" baseline="30000" dirty="0"/>
              <a:t>rd</a:t>
            </a:r>
            <a:r>
              <a:rPr lang="en-US" sz="3600" dirty="0"/>
              <a:t> person, gentile nations</a:t>
            </a:r>
          </a:p>
          <a:p>
            <a:pPr marL="1027113" lvl="1" indent="-569913" eaLnBrk="1" hangingPunct="1">
              <a:spcBef>
                <a:spcPts val="0"/>
              </a:spcBef>
              <a:spcAft>
                <a:spcPts val="2400"/>
              </a:spcAft>
              <a:buSzPct val="100000"/>
              <a:buFont typeface="+mj-lt"/>
              <a:buAutoNum type="alphaUcPeriod"/>
              <a:defRPr/>
            </a:pPr>
            <a:r>
              <a:rPr lang="en-US" sz="3600" b="1" u="sng" dirty="0">
                <a:solidFill>
                  <a:srgbClr val="FFFFCC"/>
                </a:solidFill>
                <a:ea typeface="+mn-ea"/>
                <a:cs typeface="+mn-cs"/>
              </a:rPr>
              <a:t>Intro “Hebrew” (1)</a:t>
            </a:r>
          </a:p>
          <a:p>
            <a:pPr marL="1027113" lvl="1" indent="-569913" eaLnBrk="1" hangingPunct="1">
              <a:spcBef>
                <a:spcPts val="0"/>
              </a:spcBef>
              <a:spcAft>
                <a:spcPts val="2400"/>
              </a:spcAft>
              <a:buSzPct val="100000"/>
              <a:buFont typeface="+mj-lt"/>
              <a:buAutoNum type="alphaUcPeriod"/>
              <a:defRPr/>
            </a:pPr>
            <a:r>
              <a:rPr lang="en-US" sz="3600" dirty="0"/>
              <a:t>Aramaic </a:t>
            </a:r>
            <a:r>
              <a:rPr lang="en-US" sz="3600" i="1" dirty="0"/>
              <a:t>chiasm</a:t>
            </a:r>
            <a:r>
              <a:rPr lang="en-US" sz="3600" dirty="0"/>
              <a:t> (2-7)</a:t>
            </a:r>
          </a:p>
        </p:txBody>
      </p:sp>
      <p:pic>
        <p:nvPicPr>
          <p:cNvPr id="5"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68818"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554768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body" idx="1"/>
          </p:nvPr>
        </p:nvSpPr>
        <p:spPr>
          <a:xfrm>
            <a:off x="304800" y="1600200"/>
            <a:ext cx="8610600" cy="4518804"/>
          </a:xfrm>
        </p:spPr>
        <p:txBody>
          <a:bodyPr/>
          <a:lstStyle/>
          <a:p>
            <a:pPr marL="457200" indent="-457200">
              <a:spcBef>
                <a:spcPts val="0"/>
              </a:spcBef>
              <a:spcAft>
                <a:spcPts val="2400"/>
              </a:spcAft>
              <a:buSzPct val="100000"/>
              <a:buFont typeface="+mj-lt"/>
              <a:buAutoNum type="romanUcPeriod"/>
              <a:defRPr/>
            </a:pPr>
            <a:r>
              <a:rPr lang="en-US" sz="3600" b="1" dirty="0">
                <a:solidFill>
                  <a:srgbClr val="FFFFCC"/>
                </a:solidFill>
              </a:rPr>
              <a:t>Historical (1-7):</a:t>
            </a:r>
          </a:p>
          <a:p>
            <a:pPr marL="457200" lvl="1" indent="0" eaLnBrk="1" hangingPunct="1">
              <a:spcBef>
                <a:spcPts val="0"/>
              </a:spcBef>
              <a:spcAft>
                <a:spcPts val="2400"/>
              </a:spcAft>
              <a:buFont typeface="Wingdings" panose="05000000000000000000" pitchFamily="2" charset="2"/>
              <a:buNone/>
              <a:defRPr/>
            </a:pPr>
            <a:r>
              <a:rPr lang="en-US" sz="3600" dirty="0"/>
              <a:t>Daniel interprets, 3</a:t>
            </a:r>
            <a:r>
              <a:rPr lang="en-US" sz="3600" baseline="30000" dirty="0"/>
              <a:t>rd</a:t>
            </a:r>
            <a:r>
              <a:rPr lang="en-US" sz="3600" dirty="0"/>
              <a:t> person, gentile nations</a:t>
            </a:r>
          </a:p>
          <a:p>
            <a:pPr marL="1027113" lvl="1" indent="-569913" eaLnBrk="1" hangingPunct="1">
              <a:spcBef>
                <a:spcPts val="0"/>
              </a:spcBef>
              <a:spcAft>
                <a:spcPts val="2400"/>
              </a:spcAft>
              <a:buSzPct val="100000"/>
              <a:buFont typeface="+mj-lt"/>
              <a:buAutoNum type="alphaUcPeriod"/>
              <a:defRPr/>
            </a:pPr>
            <a:r>
              <a:rPr lang="en-US" sz="3600" dirty="0">
                <a:ea typeface="+mn-ea"/>
                <a:cs typeface="+mn-cs"/>
              </a:rPr>
              <a:t>Intro “Hebrew” (1)</a:t>
            </a:r>
          </a:p>
          <a:p>
            <a:pPr marL="1027113" lvl="1" indent="-569913" eaLnBrk="1" hangingPunct="1">
              <a:spcBef>
                <a:spcPts val="0"/>
              </a:spcBef>
              <a:spcAft>
                <a:spcPts val="2400"/>
              </a:spcAft>
              <a:buSzPct val="100000"/>
              <a:buFont typeface="+mj-lt"/>
              <a:buAutoNum type="alphaUcPeriod"/>
              <a:defRPr/>
            </a:pPr>
            <a:r>
              <a:rPr lang="en-US" sz="3600" b="1" u="sng" dirty="0">
                <a:solidFill>
                  <a:srgbClr val="FFFFCC"/>
                </a:solidFill>
              </a:rPr>
              <a:t>Aramaic </a:t>
            </a:r>
            <a:r>
              <a:rPr lang="en-US" sz="3600" b="1" i="1" u="sng" dirty="0">
                <a:solidFill>
                  <a:srgbClr val="FFFFCC"/>
                </a:solidFill>
              </a:rPr>
              <a:t>chiasm</a:t>
            </a:r>
            <a:r>
              <a:rPr lang="en-US" sz="3600" b="1" u="sng" dirty="0">
                <a:solidFill>
                  <a:srgbClr val="FFFFCC"/>
                </a:solidFill>
              </a:rPr>
              <a:t> (2-7)</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68818"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448405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210174917"/>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a:t>
            </a:r>
            <a:r>
              <a:rPr lang="en-US" b="1" u="sng" dirty="0">
                <a:solidFill>
                  <a:srgbClr val="FFFFCC"/>
                </a:solidFill>
              </a:rPr>
              <a:t>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484844140"/>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29000" y="45720"/>
            <a:ext cx="4378881" cy="6766560"/>
          </a:xfrm>
          <a:prstGeom prst="rect">
            <a:avLst/>
          </a:prstGeom>
        </p:spPr>
      </p:pic>
      <p:sp>
        <p:nvSpPr>
          <p:cNvPr id="5" name="Rectangle 1027"/>
          <p:cNvSpPr txBox="1">
            <a:spLocks noChangeArrowheads="1"/>
          </p:cNvSpPr>
          <p:nvPr/>
        </p:nvSpPr>
        <p:spPr bwMode="auto">
          <a:xfrm>
            <a:off x="533400" y="1981200"/>
            <a:ext cx="2209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r>
              <a:rPr lang="en-US" altLang="en-US" kern="0" dirty="0"/>
              <a:t>Statue </a:t>
            </a:r>
          </a:p>
          <a:p>
            <a:pPr algn="ctr" eaLnBrk="1" hangingPunct="1"/>
            <a:r>
              <a:rPr lang="en-US" altLang="en-US" kern="0" dirty="0"/>
              <a:t>&amp; </a:t>
            </a:r>
          </a:p>
          <a:p>
            <a:pPr algn="ctr" eaLnBrk="1" hangingPunct="1"/>
            <a:r>
              <a:rPr lang="en-US" altLang="en-US" kern="0" dirty="0"/>
              <a:t>Stone</a:t>
            </a:r>
          </a:p>
        </p:txBody>
      </p:sp>
    </p:spTree>
    <p:extLst>
      <p:ext uri="{BB962C8B-B14F-4D97-AF65-F5344CB8AC3E}">
        <p14:creationId xmlns:p14="http://schemas.microsoft.com/office/powerpoint/2010/main" val="3957910319"/>
      </p:ext>
    </p:extLst>
  </p:cSld>
  <p:clrMapOvr>
    <a:masterClrMapping/>
  </p:clrMapOvr>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13766</TotalTime>
  <Words>712</Words>
  <Application>Microsoft Office PowerPoint</Application>
  <PresentationFormat>On-screen Show (4:3)</PresentationFormat>
  <Paragraphs>108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Azure</vt:lpstr>
      <vt:lpstr>THE BOOK OF DANIEL</vt:lpstr>
      <vt:lpstr>Message</vt:lpstr>
      <vt:lpstr>Synthetic Outline</vt:lpstr>
      <vt:lpstr>Synthetic Outline</vt:lpstr>
      <vt:lpstr>Synthetic Outline</vt:lpstr>
      <vt:lpstr>Synthetic Outline</vt:lpstr>
      <vt:lpstr>Synthetic Outline</vt:lpstr>
      <vt:lpstr>Synthetic Outline</vt:lpstr>
      <vt:lpstr>PowerPoint Presentation</vt:lpstr>
      <vt:lpstr>Synthetic Outline</vt:lpstr>
      <vt:lpstr>Chapter 3 Outline</vt:lpstr>
      <vt:lpstr>Chapter 3 Outline</vt:lpstr>
      <vt:lpstr>V. The Decree (3:28-30)</vt:lpstr>
      <vt:lpstr>V. The Decree (3:28-30)</vt:lpstr>
      <vt:lpstr>“Believe” Defined</vt:lpstr>
      <vt:lpstr>Passage Conditioning Salvation  on Faith Alone (Sola Fide)</vt:lpstr>
      <vt:lpstr>V. The Decree (3:28-30)</vt:lpstr>
      <vt:lpstr>V. The Decree (3:28-30)</vt:lpstr>
      <vt:lpstr>Conclusion</vt:lpstr>
      <vt:lpstr>Chapter 3 Outline</vt:lpstr>
      <vt:lpstr>V. The Decree (3:28-30)</vt:lpstr>
      <vt:lpstr>Takeaways from Daniel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dc:title>
  <dc:subject>Daniel</dc:subject>
  <dc:creator>A. Woods</dc:creator>
  <dc:description>Modified by Jim McGowan</dc:description>
  <cp:lastModifiedBy>Andy Woods</cp:lastModifiedBy>
  <cp:revision>1434</cp:revision>
  <cp:lastPrinted>2017-02-05T01:03:10Z</cp:lastPrinted>
  <dcterms:created xsi:type="dcterms:W3CDTF">2009-03-17T12:21:13Z</dcterms:created>
  <dcterms:modified xsi:type="dcterms:W3CDTF">2017-02-05T01:15:57Z</dcterms:modified>
</cp:coreProperties>
</file>